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2B5DDD3-3D46-489D-98EF-2D5431F48757}"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184421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B5DDD3-3D46-489D-98EF-2D5431F48757}"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353737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B5DDD3-3D46-489D-98EF-2D5431F48757}"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180632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B5DDD3-3D46-489D-98EF-2D5431F48757}"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510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B5DDD3-3D46-489D-98EF-2D5431F48757}" type="datetimeFigureOut">
              <a:rPr lang="en-GB" smtClean="0"/>
              <a:t>11/10/2021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154946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2B5DDD3-3D46-489D-98EF-2D5431F48757}"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368075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2B5DDD3-3D46-489D-98EF-2D5431F48757}" type="datetimeFigureOut">
              <a:rPr lang="en-GB" smtClean="0"/>
              <a:t>11/10/2021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88426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2B5DDD3-3D46-489D-98EF-2D5431F48757}" type="datetimeFigureOut">
              <a:rPr lang="en-GB" smtClean="0"/>
              <a:t>11/10/2021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310880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5DDD3-3D46-489D-98EF-2D5431F48757}" type="datetimeFigureOut">
              <a:rPr lang="en-GB" smtClean="0"/>
              <a:t>11/10/2021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107017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B5DDD3-3D46-489D-98EF-2D5431F48757}"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29865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B5DDD3-3D46-489D-98EF-2D5431F48757}" type="datetimeFigureOut">
              <a:rPr lang="en-GB" smtClean="0"/>
              <a:t>11/10/2021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D566AD-C6BC-4146-BB22-6060F97E8078}" type="slidenum">
              <a:rPr lang="en-GB" smtClean="0"/>
              <a:t>‹#›</a:t>
            </a:fld>
            <a:endParaRPr lang="en-GB"/>
          </a:p>
        </p:txBody>
      </p:sp>
    </p:spTree>
    <p:extLst>
      <p:ext uri="{BB962C8B-B14F-4D97-AF65-F5344CB8AC3E}">
        <p14:creationId xmlns:p14="http://schemas.microsoft.com/office/powerpoint/2010/main" val="247736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5DDD3-3D46-489D-98EF-2D5431F48757}" type="datetimeFigureOut">
              <a:rPr lang="en-GB" smtClean="0"/>
              <a:t>11/10/2021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566AD-C6BC-4146-BB22-6060F97E8078}" type="slidenum">
              <a:rPr lang="en-GB" smtClean="0"/>
              <a:t>‹#›</a:t>
            </a:fld>
            <a:endParaRPr lang="en-GB"/>
          </a:p>
        </p:txBody>
      </p:sp>
    </p:spTree>
    <p:extLst>
      <p:ext uri="{BB962C8B-B14F-4D97-AF65-F5344CB8AC3E}">
        <p14:creationId xmlns:p14="http://schemas.microsoft.com/office/powerpoint/2010/main" val="2873897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lvl="0">
              <a:lnSpc>
                <a:spcPct val="100000"/>
              </a:lnSpc>
              <a:defRPr/>
            </a:pPr>
            <a:r>
              <a:rPr lang="tr-TR" sz="4000" b="1" dirty="0">
                <a:solidFill>
                  <a:sysClr val="windowText" lastClr="000000"/>
                </a:solidFill>
                <a:latin typeface="Calibri"/>
                <a:ea typeface="+mn-ea"/>
                <a:cs typeface="+mn-cs"/>
              </a:rPr>
              <a:t>Solidification of </a:t>
            </a:r>
            <a:r>
              <a:rPr lang="tr-TR" sz="4000" b="1" dirty="0" err="1">
                <a:solidFill>
                  <a:sysClr val="windowText" lastClr="000000"/>
                </a:solidFill>
                <a:latin typeface="Calibri"/>
                <a:ea typeface="+mn-ea"/>
                <a:cs typeface="+mn-cs"/>
              </a:rPr>
              <a:t>Single</a:t>
            </a:r>
            <a:r>
              <a:rPr lang="tr-TR" sz="4000" b="1" dirty="0">
                <a:solidFill>
                  <a:sysClr val="windowText" lastClr="000000"/>
                </a:solidFill>
                <a:latin typeface="Calibri"/>
                <a:ea typeface="+mn-ea"/>
                <a:cs typeface="+mn-cs"/>
              </a:rPr>
              <a:t> </a:t>
            </a:r>
            <a:r>
              <a:rPr lang="tr-TR" sz="4000" b="1" dirty="0" err="1">
                <a:solidFill>
                  <a:sysClr val="windowText" lastClr="000000"/>
                </a:solidFill>
                <a:latin typeface="Calibri"/>
                <a:ea typeface="+mn-ea"/>
                <a:cs typeface="+mn-cs"/>
              </a:rPr>
              <a:t>Phase</a:t>
            </a:r>
            <a:r>
              <a:rPr lang="tr-TR" sz="4000" b="1" dirty="0">
                <a:solidFill>
                  <a:sysClr val="windowText" lastClr="000000"/>
                </a:solidFill>
                <a:latin typeface="Calibri"/>
                <a:ea typeface="+mn-ea"/>
                <a:cs typeface="+mn-cs"/>
              </a:rPr>
              <a:t> </a:t>
            </a:r>
            <a:r>
              <a:rPr lang="tr-TR" sz="4000" b="1" dirty="0" err="1">
                <a:solidFill>
                  <a:sysClr val="windowText" lastClr="000000"/>
                </a:solidFill>
                <a:latin typeface="Calibri"/>
                <a:ea typeface="+mn-ea"/>
                <a:cs typeface="+mn-cs"/>
              </a:rPr>
              <a:t>Metals</a:t>
            </a:r>
            <a:r>
              <a:rPr lang="tr-TR" sz="4000" b="1" dirty="0">
                <a:solidFill>
                  <a:sysClr val="windowText" lastClr="000000"/>
                </a:solidFill>
                <a:latin typeface="Calibri"/>
                <a:ea typeface="+mn-ea"/>
                <a:cs typeface="+mn-cs"/>
              </a:rPr>
              <a:t> </a:t>
            </a:r>
            <a:r>
              <a:rPr lang="tr-TR" sz="4000" b="1" dirty="0" err="1">
                <a:solidFill>
                  <a:sysClr val="windowText" lastClr="000000"/>
                </a:solidFill>
                <a:latin typeface="Calibri"/>
                <a:ea typeface="+mn-ea"/>
                <a:cs typeface="+mn-cs"/>
              </a:rPr>
              <a:t>and</a:t>
            </a:r>
            <a:r>
              <a:rPr lang="tr-TR" sz="4000" b="1" dirty="0">
                <a:solidFill>
                  <a:sysClr val="windowText" lastClr="000000"/>
                </a:solidFill>
                <a:latin typeface="Calibri"/>
                <a:ea typeface="+mn-ea"/>
                <a:cs typeface="+mn-cs"/>
              </a:rPr>
              <a:t> </a:t>
            </a:r>
            <a:r>
              <a:rPr lang="tr-TR" sz="4000" b="1" dirty="0" err="1">
                <a:solidFill>
                  <a:sysClr val="windowText" lastClr="000000"/>
                </a:solidFill>
                <a:latin typeface="Calibri"/>
                <a:ea typeface="+mn-ea"/>
                <a:cs typeface="+mn-cs"/>
              </a:rPr>
              <a:t>Alloys</a:t>
            </a:r>
            <a:r>
              <a:rPr lang="tr-TR" sz="4000" b="1" dirty="0">
                <a:solidFill>
                  <a:sysClr val="windowText" lastClr="000000"/>
                </a:solidFill>
                <a:latin typeface="Calibri"/>
                <a:ea typeface="+mn-ea"/>
                <a:cs typeface="+mn-cs"/>
              </a:rPr>
              <a:t> (</a:t>
            </a:r>
            <a:r>
              <a:rPr lang="tr-TR" sz="4000" b="1" dirty="0" smtClean="0">
                <a:solidFill>
                  <a:sysClr val="windowText" lastClr="000000"/>
                </a:solidFill>
                <a:latin typeface="Calibri"/>
                <a:ea typeface="+mn-ea"/>
                <a:cs typeface="+mn-cs"/>
              </a:rPr>
              <a:t>III)</a:t>
            </a:r>
            <a:r>
              <a:rPr lang="en-GB" sz="4000" b="1" dirty="0">
                <a:solidFill>
                  <a:sysClr val="windowText" lastClr="000000"/>
                </a:solidFill>
                <a:latin typeface="Calibri"/>
                <a:ea typeface="+mn-ea"/>
                <a:cs typeface="+mn-cs"/>
              </a:rPr>
              <a:t/>
            </a:r>
            <a:br>
              <a:rPr lang="en-GB" sz="4000" b="1" dirty="0">
                <a:solidFill>
                  <a:sysClr val="windowText" lastClr="000000"/>
                </a:solidFill>
                <a:latin typeface="Calibri"/>
                <a:ea typeface="+mn-ea"/>
                <a:cs typeface="+mn-cs"/>
              </a:rPr>
            </a:br>
            <a:endParaRPr lang="en-GB" dirty="0"/>
          </a:p>
        </p:txBody>
      </p:sp>
      <p:sp>
        <p:nvSpPr>
          <p:cNvPr id="3" name="Alt Başlık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6425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3044" y="1001377"/>
            <a:ext cx="7886700" cy="4351338"/>
          </a:xfrm>
        </p:spPr>
        <p:txBody>
          <a:bodyPr>
            <a:normAutofit fontScale="92500" lnSpcReduction="10000"/>
          </a:bodyPr>
          <a:lstStyle/>
          <a:p>
            <a:pPr marL="0" indent="0" algn="just">
              <a:buNone/>
            </a:pPr>
            <a:r>
              <a:rPr lang="en-US" dirty="0"/>
              <a:t>where </a:t>
            </a:r>
            <a:r>
              <a:rPr lang="en-US" dirty="0" smtClean="0"/>
              <a:t>V</a:t>
            </a:r>
            <a:r>
              <a:rPr lang="tr-TR" dirty="0" smtClean="0"/>
              <a:t> </a:t>
            </a:r>
            <a:r>
              <a:rPr lang="en-US" dirty="0" smtClean="0"/>
              <a:t>is </a:t>
            </a:r>
            <a:r>
              <a:rPr lang="en-US" dirty="0"/>
              <a:t>the volume of the casting and represents the amount of heat that must be </a:t>
            </a:r>
            <a:r>
              <a:rPr lang="en-US" dirty="0" smtClean="0"/>
              <a:t>removed</a:t>
            </a:r>
            <a:r>
              <a:rPr lang="tr-TR" dirty="0" smtClean="0"/>
              <a:t> </a:t>
            </a:r>
            <a:r>
              <a:rPr lang="en-US" dirty="0" smtClean="0"/>
              <a:t>before </a:t>
            </a:r>
            <a:r>
              <a:rPr lang="en-US" dirty="0"/>
              <a:t>freezing occurs, A is the surface area of the casting in contact with the mold and </a:t>
            </a:r>
            <a:r>
              <a:rPr lang="en-US" dirty="0" smtClean="0"/>
              <a:t>represents</a:t>
            </a:r>
            <a:r>
              <a:rPr lang="tr-TR" dirty="0" smtClean="0"/>
              <a:t> </a:t>
            </a:r>
            <a:r>
              <a:rPr lang="en-US" dirty="0" smtClean="0"/>
              <a:t>the </a:t>
            </a:r>
            <a:r>
              <a:rPr lang="en-US" dirty="0"/>
              <a:t>surface from which heat can be transferred away from the casting, n is a </a:t>
            </a:r>
            <a:r>
              <a:rPr lang="en-US" dirty="0" smtClean="0"/>
              <a:t>constant</a:t>
            </a:r>
            <a:r>
              <a:rPr lang="tr-TR" dirty="0" smtClean="0"/>
              <a:t> </a:t>
            </a:r>
            <a:r>
              <a:rPr lang="en-US" dirty="0" smtClean="0"/>
              <a:t>(usually </a:t>
            </a:r>
            <a:r>
              <a:rPr lang="en-US" dirty="0"/>
              <a:t>about 2), and B is the mold constant. The mold constant depends on the </a:t>
            </a:r>
            <a:r>
              <a:rPr lang="en-US" dirty="0" smtClean="0"/>
              <a:t>properties</a:t>
            </a:r>
            <a:r>
              <a:rPr lang="tr-TR" dirty="0" smtClean="0"/>
              <a:t> </a:t>
            </a:r>
            <a:r>
              <a:rPr lang="en-US" dirty="0" smtClean="0"/>
              <a:t>and </a:t>
            </a:r>
            <a:r>
              <a:rPr lang="en-US" dirty="0"/>
              <a:t>initial temperatures of both the metal and the mold. This rule basically accounts for </a:t>
            </a:r>
            <a:r>
              <a:rPr lang="en-US" dirty="0" smtClean="0"/>
              <a:t>the</a:t>
            </a:r>
            <a:r>
              <a:rPr lang="tr-TR" dirty="0" smtClean="0"/>
              <a:t> </a:t>
            </a:r>
            <a:r>
              <a:rPr lang="en-US" dirty="0" smtClean="0"/>
              <a:t>geometry </a:t>
            </a:r>
            <a:r>
              <a:rPr lang="en-US" dirty="0"/>
              <a:t>of a casting and the heat transfer conditions. The rule states that, for the same </a:t>
            </a:r>
            <a:r>
              <a:rPr lang="en-US" dirty="0" smtClean="0"/>
              <a:t>conditions,</a:t>
            </a:r>
            <a:r>
              <a:rPr lang="tr-TR" dirty="0" smtClean="0"/>
              <a:t> </a:t>
            </a:r>
            <a:r>
              <a:rPr lang="en-US" dirty="0" smtClean="0"/>
              <a:t>a </a:t>
            </a:r>
            <a:r>
              <a:rPr lang="en-US" dirty="0"/>
              <a:t>casting with a small volume and relatively large surface area will cool more rapidly.</a:t>
            </a:r>
            <a:endParaRPr lang="en-GB" dirty="0"/>
          </a:p>
        </p:txBody>
      </p:sp>
    </p:spTree>
    <p:extLst>
      <p:ext uri="{BB962C8B-B14F-4D97-AF65-F5344CB8AC3E}">
        <p14:creationId xmlns:p14="http://schemas.microsoft.com/office/powerpoint/2010/main" val="395396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8498" y="602131"/>
            <a:ext cx="7886700" cy="4351338"/>
          </a:xfrm>
        </p:spPr>
        <p:txBody>
          <a:bodyPr>
            <a:normAutofit/>
          </a:bodyPr>
          <a:lstStyle/>
          <a:p>
            <a:pPr marL="0" indent="0" algn="just">
              <a:buNone/>
            </a:pPr>
            <a:r>
              <a:rPr lang="en-US" b="1" dirty="0"/>
              <a:t>Effect on Structure and Properties </a:t>
            </a:r>
            <a:r>
              <a:rPr lang="en-US" dirty="0"/>
              <a:t>The solidification </a:t>
            </a:r>
            <a:r>
              <a:rPr lang="en-US" dirty="0" smtClean="0"/>
              <a:t>time</a:t>
            </a:r>
            <a:r>
              <a:rPr lang="tr-TR" dirty="0" smtClean="0"/>
              <a:t> </a:t>
            </a:r>
            <a:r>
              <a:rPr lang="en-US" dirty="0" smtClean="0"/>
              <a:t>affects </a:t>
            </a:r>
            <a:r>
              <a:rPr lang="en-US" dirty="0"/>
              <a:t>the size of the dendrites. Normally, dendrite size is characterized by measuring </a:t>
            </a:r>
            <a:r>
              <a:rPr lang="en-US" dirty="0" smtClean="0"/>
              <a:t>the</a:t>
            </a:r>
            <a:r>
              <a:rPr lang="tr-TR" dirty="0" smtClean="0"/>
              <a:t> </a:t>
            </a:r>
            <a:r>
              <a:rPr lang="en-US" dirty="0" smtClean="0"/>
              <a:t>distance </a:t>
            </a:r>
            <a:r>
              <a:rPr lang="en-US" dirty="0"/>
              <a:t>between the secondary dendrite </a:t>
            </a:r>
            <a:r>
              <a:rPr lang="en-US" dirty="0" smtClean="0"/>
              <a:t>arms</a:t>
            </a:r>
            <a:r>
              <a:rPr lang="tr-TR" dirty="0" smtClean="0"/>
              <a:t>.</a:t>
            </a:r>
            <a:r>
              <a:rPr lang="en-US" dirty="0" smtClean="0"/>
              <a:t>The </a:t>
            </a:r>
            <a:r>
              <a:rPr lang="en-US" dirty="0"/>
              <a:t>secondary dendrite </a:t>
            </a:r>
            <a:r>
              <a:rPr lang="en-US" dirty="0" smtClean="0"/>
              <a:t>arm</a:t>
            </a:r>
            <a:r>
              <a:rPr lang="tr-TR" dirty="0" smtClean="0"/>
              <a:t> </a:t>
            </a:r>
            <a:r>
              <a:rPr lang="en-US" dirty="0" smtClean="0"/>
              <a:t>spacing </a:t>
            </a:r>
            <a:r>
              <a:rPr lang="en-US" dirty="0"/>
              <a:t>(SDAS) is reduced when the casting freezes more rapidly. The finer, more </a:t>
            </a:r>
            <a:r>
              <a:rPr lang="en-US" dirty="0" smtClean="0"/>
              <a:t>extensive</a:t>
            </a:r>
            <a:r>
              <a:rPr lang="tr-TR" dirty="0" smtClean="0"/>
              <a:t> </a:t>
            </a:r>
            <a:r>
              <a:rPr lang="en-US" dirty="0" smtClean="0"/>
              <a:t>dendritic </a:t>
            </a:r>
            <a:r>
              <a:rPr lang="en-US" dirty="0"/>
              <a:t>network serves as a more efficient conductor of the latent heat to the </a:t>
            </a:r>
            <a:r>
              <a:rPr lang="en-US" dirty="0" smtClean="0"/>
              <a:t>undercooled</a:t>
            </a:r>
            <a:r>
              <a:rPr lang="tr-TR" dirty="0" smtClean="0"/>
              <a:t> </a:t>
            </a:r>
            <a:r>
              <a:rPr lang="en-US" dirty="0" smtClean="0"/>
              <a:t>liquid</a:t>
            </a:r>
            <a:r>
              <a:rPr lang="en-US" dirty="0"/>
              <a:t>. The SDAS is related to the solidification time by</a:t>
            </a:r>
            <a:endParaRPr lang="en-GB" dirty="0"/>
          </a:p>
        </p:txBody>
      </p:sp>
      <mc:AlternateContent xmlns:mc="http://schemas.openxmlformats.org/markup-compatibility/2006" xmlns:a14="http://schemas.microsoft.com/office/drawing/2010/main">
        <mc:Choice Requires="a14">
          <p:sp>
            <p:nvSpPr>
              <p:cNvPr id="4" name="Metin kutusu 3"/>
              <p:cNvSpPr txBox="1"/>
              <p:nvPr/>
            </p:nvSpPr>
            <p:spPr>
              <a:xfrm>
                <a:off x="3457465" y="4841057"/>
                <a:ext cx="20487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𝑆𝐷𝐴𝑆</m:t>
                      </m:r>
                      <m:r>
                        <a:rPr lang="tr-TR" sz="2800" b="0" i="1" smtClean="0">
                          <a:latin typeface="Cambria Math" panose="02040503050406030204" pitchFamily="18" charset="0"/>
                        </a:rPr>
                        <m:t>=</m:t>
                      </m:r>
                      <m:r>
                        <a:rPr lang="tr-TR" sz="2800" b="0" i="1" smtClean="0">
                          <a:latin typeface="Cambria Math" panose="02040503050406030204" pitchFamily="18" charset="0"/>
                        </a:rPr>
                        <m:t>𝑘</m:t>
                      </m:r>
                      <m:sSubSup>
                        <m:sSubSupPr>
                          <m:ctrlPr>
                            <a:rPr lang="tr-TR" sz="2800" b="0" i="1" smtClean="0">
                              <a:latin typeface="Cambria Math" panose="02040503050406030204" pitchFamily="18" charset="0"/>
                            </a:rPr>
                          </m:ctrlPr>
                        </m:sSubSupPr>
                        <m:e>
                          <m:r>
                            <a:rPr lang="tr-TR" sz="2800" b="0" i="1" smtClean="0">
                              <a:latin typeface="Cambria Math" panose="02040503050406030204" pitchFamily="18" charset="0"/>
                            </a:rPr>
                            <m:t>𝑡</m:t>
                          </m:r>
                        </m:e>
                        <m:sub>
                          <m:r>
                            <a:rPr lang="tr-TR" sz="2800" b="0" i="1" smtClean="0">
                              <a:latin typeface="Cambria Math" panose="02040503050406030204" pitchFamily="18" charset="0"/>
                            </a:rPr>
                            <m:t>𝑠</m:t>
                          </m:r>
                        </m:sub>
                        <m:sup>
                          <m:r>
                            <a:rPr lang="tr-TR" sz="2800" b="0" i="1" smtClean="0">
                              <a:latin typeface="Cambria Math" panose="02040503050406030204" pitchFamily="18" charset="0"/>
                            </a:rPr>
                            <m:t>𝑚</m:t>
                          </m:r>
                        </m:sup>
                      </m:sSubSup>
                    </m:oMath>
                  </m:oMathPara>
                </a14:m>
                <a:endParaRPr lang="en-GB" sz="2800"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3457465" y="4841057"/>
                <a:ext cx="2048766" cy="430887"/>
              </a:xfrm>
              <a:prstGeom prst="rect">
                <a:avLst/>
              </a:prstGeom>
              <a:blipFill rotWithShape="0">
                <a:blip r:embed="rId2"/>
                <a:stretch>
                  <a:fillRect/>
                </a:stretch>
              </a:blipFill>
            </p:spPr>
            <p:txBody>
              <a:bodyPr/>
              <a:lstStyle/>
              <a:p>
                <a:r>
                  <a:rPr lang="en-GB">
                    <a:noFill/>
                  </a:rPr>
                  <a:t> </a:t>
                </a:r>
              </a:p>
            </p:txBody>
          </p:sp>
        </mc:Fallback>
      </mc:AlternateContent>
      <p:sp>
        <p:nvSpPr>
          <p:cNvPr id="5" name="Metin kutusu 4"/>
          <p:cNvSpPr txBox="1"/>
          <p:nvPr/>
        </p:nvSpPr>
        <p:spPr>
          <a:xfrm>
            <a:off x="888643" y="5525036"/>
            <a:ext cx="7781253" cy="954107"/>
          </a:xfrm>
          <a:prstGeom prst="rect">
            <a:avLst/>
          </a:prstGeom>
          <a:noFill/>
        </p:spPr>
        <p:txBody>
          <a:bodyPr wrap="square" rtlCol="0">
            <a:spAutoFit/>
          </a:bodyPr>
          <a:lstStyle/>
          <a:p>
            <a:r>
              <a:rPr lang="en-US" sz="2800" smtClean="0"/>
              <a:t>where m and k are constants depending on the composition of the metal.</a:t>
            </a:r>
            <a:endParaRPr lang="en-GB" sz="2800" dirty="0"/>
          </a:p>
        </p:txBody>
      </p:sp>
    </p:spTree>
    <p:extLst>
      <p:ext uri="{BB962C8B-B14F-4D97-AF65-F5344CB8AC3E}">
        <p14:creationId xmlns:p14="http://schemas.microsoft.com/office/powerpoint/2010/main" val="362701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409152" y="850006"/>
            <a:ext cx="5026218" cy="3224321"/>
          </a:xfrm>
          <a:prstGeom prst="rect">
            <a:avLst/>
          </a:prstGeom>
        </p:spPr>
      </p:pic>
      <p:pic>
        <p:nvPicPr>
          <p:cNvPr id="7" name="Resim 6"/>
          <p:cNvPicPr>
            <a:picLocks noChangeAspect="1"/>
          </p:cNvPicPr>
          <p:nvPr/>
        </p:nvPicPr>
        <p:blipFill>
          <a:blip r:embed="rId3"/>
          <a:stretch>
            <a:fillRect/>
          </a:stretch>
        </p:blipFill>
        <p:spPr>
          <a:xfrm>
            <a:off x="5692462" y="1349979"/>
            <a:ext cx="3423605" cy="2631893"/>
          </a:xfrm>
          <a:prstGeom prst="rect">
            <a:avLst/>
          </a:prstGeom>
        </p:spPr>
      </p:pic>
      <p:sp>
        <p:nvSpPr>
          <p:cNvPr id="9" name="Metin kutusu 8"/>
          <p:cNvSpPr txBox="1"/>
          <p:nvPr/>
        </p:nvSpPr>
        <p:spPr>
          <a:xfrm>
            <a:off x="6194738" y="4313021"/>
            <a:ext cx="2807594" cy="707886"/>
          </a:xfrm>
          <a:prstGeom prst="rect">
            <a:avLst/>
          </a:prstGeom>
          <a:noFill/>
        </p:spPr>
        <p:txBody>
          <a:bodyPr wrap="square" rtlCol="0">
            <a:spAutoFit/>
          </a:bodyPr>
          <a:lstStyle/>
          <a:p>
            <a:r>
              <a:rPr lang="tr-TR" sz="2000" dirty="0" err="1" smtClean="0"/>
              <a:t>Dendrites</a:t>
            </a:r>
            <a:r>
              <a:rPr lang="tr-TR" sz="2000" dirty="0" smtClean="0"/>
              <a:t> in an </a:t>
            </a:r>
            <a:r>
              <a:rPr lang="tr-TR" sz="2000" dirty="0" err="1" smtClean="0"/>
              <a:t>aluminium</a:t>
            </a:r>
            <a:r>
              <a:rPr lang="tr-TR" sz="2000" dirty="0" smtClean="0"/>
              <a:t> </a:t>
            </a:r>
            <a:r>
              <a:rPr lang="tr-TR" sz="2000" dirty="0" err="1" smtClean="0"/>
              <a:t>alloy</a:t>
            </a:r>
            <a:endParaRPr lang="en-GB" sz="2000" dirty="0"/>
          </a:p>
        </p:txBody>
      </p:sp>
    </p:spTree>
    <p:extLst>
      <p:ext uri="{BB962C8B-B14F-4D97-AF65-F5344CB8AC3E}">
        <p14:creationId xmlns:p14="http://schemas.microsoft.com/office/powerpoint/2010/main" val="332563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74011" y="2125014"/>
            <a:ext cx="4340645" cy="2847811"/>
          </a:xfrm>
          <a:prstGeom prst="rect">
            <a:avLst/>
          </a:prstGeom>
        </p:spPr>
      </p:pic>
      <p:pic>
        <p:nvPicPr>
          <p:cNvPr id="5" name="Resim 4"/>
          <p:cNvPicPr>
            <a:picLocks noChangeAspect="1"/>
          </p:cNvPicPr>
          <p:nvPr/>
        </p:nvPicPr>
        <p:blipFill>
          <a:blip r:embed="rId3"/>
          <a:stretch>
            <a:fillRect/>
          </a:stretch>
        </p:blipFill>
        <p:spPr>
          <a:xfrm>
            <a:off x="4916710" y="1609859"/>
            <a:ext cx="4037976" cy="3652175"/>
          </a:xfrm>
          <a:prstGeom prst="rect">
            <a:avLst/>
          </a:prstGeom>
        </p:spPr>
      </p:pic>
    </p:spTree>
    <p:extLst>
      <p:ext uri="{BB962C8B-B14F-4D97-AF65-F5344CB8AC3E}">
        <p14:creationId xmlns:p14="http://schemas.microsoft.com/office/powerpoint/2010/main" val="1499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1" y="988498"/>
            <a:ext cx="7886700" cy="4351338"/>
          </a:xfrm>
        </p:spPr>
        <p:txBody>
          <a:bodyPr>
            <a:normAutofit/>
          </a:bodyPr>
          <a:lstStyle/>
          <a:p>
            <a:pPr marL="0" indent="0" algn="just">
              <a:buNone/>
            </a:pPr>
            <a:r>
              <a:rPr lang="en-US" b="1" dirty="0" err="1"/>
              <a:t>Interdendritic</a:t>
            </a:r>
            <a:r>
              <a:rPr lang="en-US" b="1" dirty="0"/>
              <a:t> Shrinkage </a:t>
            </a:r>
            <a:r>
              <a:rPr lang="en-US" dirty="0"/>
              <a:t>This consists of small shrinkage </a:t>
            </a:r>
            <a:r>
              <a:rPr lang="en-US" dirty="0" smtClean="0"/>
              <a:t>pores</a:t>
            </a:r>
            <a:r>
              <a:rPr lang="tr-TR" dirty="0" smtClean="0"/>
              <a:t> </a:t>
            </a:r>
            <a:r>
              <a:rPr lang="en-US" dirty="0" smtClean="0"/>
              <a:t>between dendrites. </a:t>
            </a:r>
            <a:r>
              <a:rPr lang="en-US" dirty="0"/>
              <a:t>This defect, also called </a:t>
            </a:r>
            <a:r>
              <a:rPr lang="en-US" dirty="0" err="1"/>
              <a:t>microshrinkage</a:t>
            </a:r>
            <a:r>
              <a:rPr lang="en-US" dirty="0"/>
              <a:t> or </a:t>
            </a:r>
            <a:r>
              <a:rPr lang="en-US" dirty="0" smtClean="0"/>
              <a:t>shrinkage</a:t>
            </a:r>
            <a:r>
              <a:rPr lang="tr-TR" dirty="0" smtClean="0"/>
              <a:t> </a:t>
            </a:r>
            <a:r>
              <a:rPr lang="en-US" dirty="0" smtClean="0"/>
              <a:t>porosity</a:t>
            </a:r>
            <a:r>
              <a:rPr lang="en-US" dirty="0"/>
              <a:t>, is difficult to prevent by the use of risers. Fast cooling rates may reduce </a:t>
            </a:r>
            <a:r>
              <a:rPr lang="en-US" dirty="0" smtClean="0"/>
              <a:t>problems</a:t>
            </a:r>
            <a:r>
              <a:rPr lang="tr-TR" dirty="0" smtClean="0"/>
              <a:t> </a:t>
            </a:r>
            <a:r>
              <a:rPr lang="en-US" dirty="0" smtClean="0"/>
              <a:t>with </a:t>
            </a:r>
            <a:r>
              <a:rPr lang="en-US" dirty="0" err="1"/>
              <a:t>interdendritic</a:t>
            </a:r>
            <a:r>
              <a:rPr lang="en-US" dirty="0"/>
              <a:t> shrinkage; the dendrites may be shorter, permitting liquid to </a:t>
            </a:r>
            <a:r>
              <a:rPr lang="en-US" dirty="0" smtClean="0"/>
              <a:t>flow</a:t>
            </a:r>
            <a:r>
              <a:rPr lang="tr-TR" dirty="0" smtClean="0"/>
              <a:t> </a:t>
            </a:r>
            <a:r>
              <a:rPr lang="en-US" dirty="0" smtClean="0"/>
              <a:t>through </a:t>
            </a:r>
            <a:r>
              <a:rPr lang="en-US" dirty="0"/>
              <a:t>the dendritic network to the solidifying solid interface. In addition, any </a:t>
            </a:r>
            <a:r>
              <a:rPr lang="en-US" dirty="0" smtClean="0"/>
              <a:t>shrinkage</a:t>
            </a:r>
            <a:r>
              <a:rPr lang="tr-TR" dirty="0" smtClean="0"/>
              <a:t> </a:t>
            </a:r>
            <a:r>
              <a:rPr lang="en-US" dirty="0" smtClean="0"/>
              <a:t>that </a:t>
            </a:r>
            <a:r>
              <a:rPr lang="en-US" dirty="0"/>
              <a:t>remains may be finer and more uniformly distributed.</a:t>
            </a:r>
            <a:endParaRPr lang="en-GB" dirty="0"/>
          </a:p>
        </p:txBody>
      </p:sp>
    </p:spTree>
    <p:extLst>
      <p:ext uri="{BB962C8B-B14F-4D97-AF65-F5344CB8AC3E}">
        <p14:creationId xmlns:p14="http://schemas.microsoft.com/office/powerpoint/2010/main" val="423748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29855" y="566668"/>
            <a:ext cx="7336617" cy="4080564"/>
          </a:xfrm>
          <a:prstGeom prst="rect">
            <a:avLst/>
          </a:prstGeom>
        </p:spPr>
      </p:pic>
      <p:sp>
        <p:nvSpPr>
          <p:cNvPr id="2" name="Metin kutusu 1"/>
          <p:cNvSpPr txBox="1"/>
          <p:nvPr/>
        </p:nvSpPr>
        <p:spPr>
          <a:xfrm>
            <a:off x="772733" y="5138670"/>
            <a:ext cx="8281114" cy="1200329"/>
          </a:xfrm>
          <a:prstGeom prst="rect">
            <a:avLst/>
          </a:prstGeom>
          <a:noFill/>
        </p:spPr>
        <p:txBody>
          <a:bodyPr wrap="square" rtlCol="0">
            <a:spAutoFit/>
          </a:bodyPr>
          <a:lstStyle/>
          <a:p>
            <a:r>
              <a:rPr lang="en-US" dirty="0"/>
              <a:t>(a) Shrinkage can occur between the dendrite arms. (b) Small secondary</a:t>
            </a:r>
          </a:p>
          <a:p>
            <a:r>
              <a:rPr lang="en-US" dirty="0"/>
              <a:t>dendrite arm </a:t>
            </a:r>
            <a:r>
              <a:rPr lang="en-US" dirty="0" err="1"/>
              <a:t>spacings</a:t>
            </a:r>
            <a:r>
              <a:rPr lang="en-US" dirty="0"/>
              <a:t> result in smaller, more evenly distributed shrinkage porosity.</a:t>
            </a:r>
          </a:p>
          <a:p>
            <a:r>
              <a:rPr lang="en-US" dirty="0"/>
              <a:t>(c) Short primary arms can help avoid shrinkage. (d) </a:t>
            </a:r>
            <a:r>
              <a:rPr lang="en-US" dirty="0" err="1"/>
              <a:t>Interdendritic</a:t>
            </a:r>
            <a:r>
              <a:rPr lang="en-US" dirty="0"/>
              <a:t> shrinkage in an</a:t>
            </a:r>
          </a:p>
          <a:p>
            <a:r>
              <a:rPr lang="en-US" dirty="0" err="1" smtClean="0"/>
              <a:t>alumin</a:t>
            </a:r>
            <a:r>
              <a:rPr lang="tr-TR" dirty="0" smtClean="0"/>
              <a:t>i</a:t>
            </a:r>
            <a:r>
              <a:rPr lang="en-US" dirty="0" smtClean="0"/>
              <a:t>um </a:t>
            </a:r>
            <a:r>
              <a:rPr lang="en-US" dirty="0"/>
              <a:t>alloy is shown </a:t>
            </a:r>
            <a:r>
              <a:rPr lang="en-US" dirty="0" smtClean="0"/>
              <a:t>(</a:t>
            </a:r>
            <a:r>
              <a:rPr lang="tr-TR" dirty="0" smtClean="0"/>
              <a:t>x</a:t>
            </a:r>
            <a:r>
              <a:rPr lang="en-US" dirty="0" smtClean="0"/>
              <a:t> </a:t>
            </a:r>
            <a:r>
              <a:rPr lang="en-US" dirty="0"/>
              <a:t>80).</a:t>
            </a:r>
            <a:endParaRPr lang="en-GB" dirty="0"/>
          </a:p>
        </p:txBody>
      </p:sp>
    </p:spTree>
    <p:extLst>
      <p:ext uri="{BB962C8B-B14F-4D97-AF65-F5344CB8AC3E}">
        <p14:creationId xmlns:p14="http://schemas.microsoft.com/office/powerpoint/2010/main" val="64482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46185"/>
            <a:ext cx="7886700" cy="1325563"/>
          </a:xfrm>
        </p:spPr>
        <p:txBody>
          <a:bodyPr>
            <a:normAutofit/>
          </a:bodyPr>
          <a:lstStyle/>
          <a:p>
            <a:r>
              <a:rPr lang="en-GB" sz="2800" b="1" dirty="0" smtClean="0">
                <a:latin typeface="+mn-lt"/>
              </a:rPr>
              <a:t>Grain structure formation in castings and macroscopic interface growth shapes</a:t>
            </a:r>
            <a:endParaRPr lang="en-GB" sz="2800" b="1" dirty="0">
              <a:latin typeface="+mn-lt"/>
            </a:endParaRPr>
          </a:p>
        </p:txBody>
      </p:sp>
      <p:pic>
        <p:nvPicPr>
          <p:cNvPr id="4" name="İçerik Yer Tutucusu 3"/>
          <p:cNvPicPr>
            <a:picLocks noGrp="1" noChangeAspect="1"/>
          </p:cNvPicPr>
          <p:nvPr>
            <p:ph idx="1"/>
          </p:nvPr>
        </p:nvPicPr>
        <p:blipFill>
          <a:blip r:embed="rId2"/>
          <a:stretch>
            <a:fillRect/>
          </a:stretch>
        </p:blipFill>
        <p:spPr>
          <a:xfrm>
            <a:off x="881348" y="1314900"/>
            <a:ext cx="3582595" cy="1997273"/>
          </a:xfrm>
          <a:prstGeom prst="rect">
            <a:avLst/>
          </a:prstGeom>
        </p:spPr>
      </p:pic>
      <p:pic>
        <p:nvPicPr>
          <p:cNvPr id="5" name="Resim 4"/>
          <p:cNvPicPr>
            <a:picLocks noChangeAspect="1"/>
          </p:cNvPicPr>
          <p:nvPr/>
        </p:nvPicPr>
        <p:blipFill>
          <a:blip r:embed="rId3"/>
          <a:stretch>
            <a:fillRect/>
          </a:stretch>
        </p:blipFill>
        <p:spPr>
          <a:xfrm>
            <a:off x="1133899" y="3155324"/>
            <a:ext cx="6660088" cy="3445099"/>
          </a:xfrm>
          <a:prstGeom prst="rect">
            <a:avLst/>
          </a:prstGeom>
        </p:spPr>
      </p:pic>
      <p:sp>
        <p:nvSpPr>
          <p:cNvPr id="6" name="Metin kutusu 5"/>
          <p:cNvSpPr txBox="1"/>
          <p:nvPr/>
        </p:nvSpPr>
        <p:spPr>
          <a:xfrm>
            <a:off x="4572000" y="1314900"/>
            <a:ext cx="4095481"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Orientation difference starts from nucleus growth. A nucleus rapidly grows until it is stopped by neighbours.</a:t>
            </a:r>
            <a:endParaRPr lang="en-GB" sz="2000" dirty="0"/>
          </a:p>
        </p:txBody>
      </p:sp>
    </p:spTree>
    <p:extLst>
      <p:ext uri="{BB962C8B-B14F-4D97-AF65-F5344CB8AC3E}">
        <p14:creationId xmlns:p14="http://schemas.microsoft.com/office/powerpoint/2010/main" val="25700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02892" y="672965"/>
            <a:ext cx="7886700" cy="1969283"/>
          </a:xfrm>
          <a:prstGeom prst="rect">
            <a:avLst/>
          </a:prstGeom>
        </p:spPr>
      </p:pic>
      <p:pic>
        <p:nvPicPr>
          <p:cNvPr id="5" name="Resim 4"/>
          <p:cNvPicPr>
            <a:picLocks noChangeAspect="1"/>
          </p:cNvPicPr>
          <p:nvPr/>
        </p:nvPicPr>
        <p:blipFill>
          <a:blip r:embed="rId3"/>
          <a:stretch>
            <a:fillRect/>
          </a:stretch>
        </p:blipFill>
        <p:spPr>
          <a:xfrm>
            <a:off x="935763" y="3159515"/>
            <a:ext cx="3610479" cy="3372321"/>
          </a:xfrm>
          <a:prstGeom prst="rect">
            <a:avLst/>
          </a:prstGeom>
        </p:spPr>
      </p:pic>
      <p:pic>
        <p:nvPicPr>
          <p:cNvPr id="6" name="Resim 5"/>
          <p:cNvPicPr>
            <a:picLocks noChangeAspect="1"/>
          </p:cNvPicPr>
          <p:nvPr/>
        </p:nvPicPr>
        <p:blipFill>
          <a:blip r:embed="rId4"/>
          <a:stretch>
            <a:fillRect/>
          </a:stretch>
        </p:blipFill>
        <p:spPr>
          <a:xfrm>
            <a:off x="4443211" y="3136976"/>
            <a:ext cx="4170308" cy="3264656"/>
          </a:xfrm>
          <a:prstGeom prst="rect">
            <a:avLst/>
          </a:prstGeom>
        </p:spPr>
      </p:pic>
    </p:spTree>
    <p:extLst>
      <p:ext uri="{BB962C8B-B14F-4D97-AF65-F5344CB8AC3E}">
        <p14:creationId xmlns:p14="http://schemas.microsoft.com/office/powerpoint/2010/main" val="275706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26156" y="344765"/>
            <a:ext cx="7886700" cy="2264898"/>
          </a:xfrm>
          <a:prstGeom prst="rect">
            <a:avLst/>
          </a:prstGeom>
        </p:spPr>
      </p:pic>
      <p:pic>
        <p:nvPicPr>
          <p:cNvPr id="1026" name="Picture 2" descr="The effect of G and R on the solidification morphology and size.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93" y="2724819"/>
            <a:ext cx="682942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2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99862" y="-115910"/>
            <a:ext cx="7886700" cy="3594090"/>
          </a:xfrm>
          <a:prstGeom prst="rect">
            <a:avLst/>
          </a:prstGeom>
        </p:spPr>
      </p:pic>
      <p:pic>
        <p:nvPicPr>
          <p:cNvPr id="5" name="Resim 4"/>
          <p:cNvPicPr>
            <a:picLocks noChangeAspect="1"/>
          </p:cNvPicPr>
          <p:nvPr/>
        </p:nvPicPr>
        <p:blipFill>
          <a:blip r:embed="rId3"/>
          <a:stretch>
            <a:fillRect/>
          </a:stretch>
        </p:blipFill>
        <p:spPr>
          <a:xfrm>
            <a:off x="499862" y="3594090"/>
            <a:ext cx="3531225" cy="2699261"/>
          </a:xfrm>
          <a:prstGeom prst="rect">
            <a:avLst/>
          </a:prstGeom>
        </p:spPr>
      </p:pic>
      <p:pic>
        <p:nvPicPr>
          <p:cNvPr id="7" name="Resim 6"/>
          <p:cNvPicPr>
            <a:picLocks noChangeAspect="1"/>
          </p:cNvPicPr>
          <p:nvPr/>
        </p:nvPicPr>
        <p:blipFill>
          <a:blip r:embed="rId4"/>
          <a:stretch>
            <a:fillRect/>
          </a:stretch>
        </p:blipFill>
        <p:spPr>
          <a:xfrm>
            <a:off x="5377688" y="3504076"/>
            <a:ext cx="9318973" cy="722181"/>
          </a:xfrm>
          <a:prstGeom prst="rect">
            <a:avLst/>
          </a:prstGeom>
        </p:spPr>
      </p:pic>
      <p:pic>
        <p:nvPicPr>
          <p:cNvPr id="8" name="Resim 7"/>
          <p:cNvPicPr>
            <a:picLocks noChangeAspect="1"/>
          </p:cNvPicPr>
          <p:nvPr/>
        </p:nvPicPr>
        <p:blipFill>
          <a:blip r:embed="rId5"/>
          <a:stretch>
            <a:fillRect/>
          </a:stretch>
        </p:blipFill>
        <p:spPr>
          <a:xfrm>
            <a:off x="5229423" y="5197962"/>
            <a:ext cx="9467238" cy="733670"/>
          </a:xfrm>
          <a:prstGeom prst="rect">
            <a:avLst/>
          </a:prstGeom>
        </p:spPr>
      </p:pic>
      <p:sp>
        <p:nvSpPr>
          <p:cNvPr id="10" name="Metin kutusu 9"/>
          <p:cNvSpPr txBox="1"/>
          <p:nvPr/>
        </p:nvSpPr>
        <p:spPr>
          <a:xfrm>
            <a:off x="4996069" y="4226257"/>
            <a:ext cx="3922644" cy="646331"/>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Planar</a:t>
            </a:r>
            <a:r>
              <a:rPr lang="tr-TR" dirty="0" smtClean="0"/>
              <a:t> </a:t>
            </a:r>
            <a:r>
              <a:rPr lang="tr-TR" dirty="0" err="1" smtClean="0"/>
              <a:t>interface</a:t>
            </a:r>
            <a:endParaRPr lang="tr-TR" dirty="0" smtClean="0"/>
          </a:p>
          <a:p>
            <a:pPr marL="285750" indent="-285750">
              <a:buFont typeface="Arial" panose="020B0604020202020204" pitchFamily="34" charset="0"/>
              <a:buChar char="•"/>
            </a:pPr>
            <a:r>
              <a:rPr lang="tr-TR" dirty="0" err="1" smtClean="0"/>
              <a:t>Columnar</a:t>
            </a:r>
            <a:r>
              <a:rPr lang="tr-TR" dirty="0" smtClean="0"/>
              <a:t> </a:t>
            </a:r>
            <a:r>
              <a:rPr lang="tr-TR" dirty="0" err="1" smtClean="0"/>
              <a:t>coarse</a:t>
            </a:r>
            <a:r>
              <a:rPr lang="tr-TR" dirty="0" smtClean="0"/>
              <a:t> </a:t>
            </a:r>
            <a:r>
              <a:rPr lang="tr-TR" dirty="0" err="1" smtClean="0"/>
              <a:t>grains</a:t>
            </a:r>
            <a:endParaRPr lang="en-GB" dirty="0"/>
          </a:p>
        </p:txBody>
      </p:sp>
      <p:sp>
        <p:nvSpPr>
          <p:cNvPr id="11" name="Metin kutusu 10"/>
          <p:cNvSpPr txBox="1"/>
          <p:nvPr/>
        </p:nvSpPr>
        <p:spPr>
          <a:xfrm>
            <a:off x="4996069" y="5926290"/>
            <a:ext cx="3735049" cy="646331"/>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t>Dendritic</a:t>
            </a:r>
            <a:r>
              <a:rPr lang="tr-TR" dirty="0" smtClean="0"/>
              <a:t> </a:t>
            </a:r>
            <a:r>
              <a:rPr lang="tr-TR" dirty="0" err="1" smtClean="0"/>
              <a:t>interface</a:t>
            </a:r>
            <a:endParaRPr lang="tr-TR" dirty="0" smtClean="0"/>
          </a:p>
          <a:p>
            <a:pPr marL="285750" indent="-285750">
              <a:buFont typeface="Arial" panose="020B0604020202020204" pitchFamily="34" charset="0"/>
              <a:buChar char="•"/>
            </a:pPr>
            <a:r>
              <a:rPr lang="tr-TR" dirty="0" err="1" smtClean="0"/>
              <a:t>Equiaxed</a:t>
            </a:r>
            <a:r>
              <a:rPr lang="tr-TR" dirty="0" smtClean="0"/>
              <a:t> </a:t>
            </a:r>
            <a:r>
              <a:rPr lang="tr-TR" dirty="0" err="1" smtClean="0"/>
              <a:t>fine</a:t>
            </a:r>
            <a:r>
              <a:rPr lang="tr-TR" dirty="0" smtClean="0"/>
              <a:t> </a:t>
            </a:r>
            <a:r>
              <a:rPr lang="tr-TR" dirty="0" err="1" smtClean="0"/>
              <a:t>grains</a:t>
            </a:r>
            <a:endParaRPr lang="en-GB" dirty="0"/>
          </a:p>
        </p:txBody>
      </p:sp>
    </p:spTree>
    <p:extLst>
      <p:ext uri="{BB962C8B-B14F-4D97-AF65-F5344CB8AC3E}">
        <p14:creationId xmlns:p14="http://schemas.microsoft.com/office/powerpoint/2010/main" val="2373718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GB" sz="2800" b="1" dirty="0" smtClean="0">
                <a:latin typeface="+mn-lt"/>
              </a:rPr>
              <a:t>Structural effects resulting from solute redistribution in alloys</a:t>
            </a:r>
            <a:endParaRPr lang="en-GB" sz="2800" b="1" dirty="0">
              <a:latin typeface="+mn-lt"/>
            </a:endParaRPr>
          </a:p>
        </p:txBody>
      </p:sp>
      <p:pic>
        <p:nvPicPr>
          <p:cNvPr id="4" name="İçerik Yer Tutucusu 3"/>
          <p:cNvPicPr>
            <a:picLocks noGrp="1" noChangeAspect="1"/>
          </p:cNvPicPr>
          <p:nvPr>
            <p:ph idx="1"/>
          </p:nvPr>
        </p:nvPicPr>
        <p:blipFill>
          <a:blip r:embed="rId2"/>
          <a:stretch>
            <a:fillRect/>
          </a:stretch>
        </p:blipFill>
        <p:spPr>
          <a:xfrm>
            <a:off x="834712" y="2195798"/>
            <a:ext cx="2085094" cy="3177287"/>
          </a:xfrm>
          <a:prstGeom prst="rect">
            <a:avLst/>
          </a:prstGeom>
        </p:spPr>
      </p:pic>
      <p:pic>
        <p:nvPicPr>
          <p:cNvPr id="5" name="Resim 4"/>
          <p:cNvPicPr>
            <a:picLocks noChangeAspect="1"/>
          </p:cNvPicPr>
          <p:nvPr/>
        </p:nvPicPr>
        <p:blipFill>
          <a:blip r:embed="rId3"/>
          <a:stretch>
            <a:fillRect/>
          </a:stretch>
        </p:blipFill>
        <p:spPr>
          <a:xfrm>
            <a:off x="3318647" y="1883872"/>
            <a:ext cx="4953691" cy="4334480"/>
          </a:xfrm>
          <a:prstGeom prst="rect">
            <a:avLst/>
          </a:prstGeom>
        </p:spPr>
      </p:pic>
    </p:spTree>
    <p:extLst>
      <p:ext uri="{BB962C8B-B14F-4D97-AF65-F5344CB8AC3E}">
        <p14:creationId xmlns:p14="http://schemas.microsoft.com/office/powerpoint/2010/main" val="408659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5883" y="0"/>
            <a:ext cx="8276811" cy="1325563"/>
          </a:xfrm>
        </p:spPr>
        <p:txBody>
          <a:bodyPr>
            <a:normAutofit/>
          </a:bodyPr>
          <a:lstStyle/>
          <a:p>
            <a:r>
              <a:rPr lang="tr-TR" sz="2800" b="1" dirty="0" err="1" smtClean="0">
                <a:latin typeface="+mn-lt"/>
              </a:rPr>
              <a:t>Grain</a:t>
            </a:r>
            <a:r>
              <a:rPr lang="tr-TR" sz="2800" b="1" dirty="0" smtClean="0">
                <a:latin typeface="+mn-lt"/>
              </a:rPr>
              <a:t> </a:t>
            </a:r>
            <a:r>
              <a:rPr lang="tr-TR" sz="2800" b="1" dirty="0" err="1" smtClean="0">
                <a:latin typeface="+mn-lt"/>
              </a:rPr>
              <a:t>solidification</a:t>
            </a:r>
            <a:r>
              <a:rPr lang="tr-TR" sz="2800" b="1" dirty="0" smtClean="0">
                <a:latin typeface="+mn-lt"/>
              </a:rPr>
              <a:t> </a:t>
            </a:r>
            <a:r>
              <a:rPr lang="tr-TR" sz="2800" b="1" dirty="0" err="1" smtClean="0">
                <a:latin typeface="+mn-lt"/>
              </a:rPr>
              <a:t>and</a:t>
            </a:r>
            <a:r>
              <a:rPr lang="tr-TR" sz="2800" b="1" dirty="0" smtClean="0">
                <a:latin typeface="+mn-lt"/>
              </a:rPr>
              <a:t> </a:t>
            </a:r>
            <a:r>
              <a:rPr lang="tr-TR" sz="2800" b="1" dirty="0" err="1" smtClean="0">
                <a:latin typeface="+mn-lt"/>
              </a:rPr>
              <a:t>micro-segregation</a:t>
            </a:r>
            <a:r>
              <a:rPr lang="tr-TR" sz="2800" b="1" dirty="0" smtClean="0">
                <a:latin typeface="+mn-lt"/>
              </a:rPr>
              <a:t> </a:t>
            </a:r>
            <a:r>
              <a:rPr lang="tr-TR" sz="2800" b="1" dirty="0" err="1" smtClean="0">
                <a:latin typeface="+mn-lt"/>
              </a:rPr>
              <a:t>formation</a:t>
            </a:r>
            <a:endParaRPr lang="en-GB" sz="2800" b="1" dirty="0">
              <a:latin typeface="+mn-lt"/>
            </a:endParaRPr>
          </a:p>
        </p:txBody>
      </p:sp>
      <p:sp>
        <p:nvSpPr>
          <p:cNvPr id="3" name="İçerik Yer Tutucusu 2"/>
          <p:cNvSpPr>
            <a:spLocks noGrp="1"/>
          </p:cNvSpPr>
          <p:nvPr>
            <p:ph idx="1"/>
          </p:nvPr>
        </p:nvSpPr>
        <p:spPr>
          <a:xfrm>
            <a:off x="615397" y="5463450"/>
            <a:ext cx="7886700" cy="1185033"/>
          </a:xfrm>
        </p:spPr>
        <p:txBody>
          <a:bodyPr>
            <a:normAutofit lnSpcReduction="10000"/>
          </a:bodyPr>
          <a:lstStyle/>
          <a:p>
            <a:pPr marL="0" indent="0" algn="just">
              <a:buNone/>
            </a:pPr>
            <a:r>
              <a:rPr lang="en-US" sz="2000" dirty="0"/>
              <a:t>The change in structure of a Cu-40% Ni alloy during </a:t>
            </a:r>
            <a:r>
              <a:rPr lang="en-US" sz="2000" b="1" dirty="0" smtClean="0"/>
              <a:t>equilibrium</a:t>
            </a:r>
            <a:r>
              <a:rPr lang="tr-TR" sz="2000" b="1" dirty="0" smtClean="0"/>
              <a:t> </a:t>
            </a:r>
            <a:r>
              <a:rPr lang="en-US" sz="2000" b="1" dirty="0" smtClean="0"/>
              <a:t>solidification</a:t>
            </a:r>
            <a:r>
              <a:rPr lang="en-US" sz="2000" dirty="0"/>
              <a:t>. The nickel and copper atoms must diffuse during cooling in order to </a:t>
            </a:r>
            <a:r>
              <a:rPr lang="en-US" sz="2000" dirty="0" smtClean="0"/>
              <a:t>satisfy</a:t>
            </a:r>
            <a:r>
              <a:rPr lang="tr-TR" sz="2000" dirty="0" smtClean="0"/>
              <a:t> </a:t>
            </a:r>
            <a:r>
              <a:rPr lang="en-US" sz="2000" dirty="0" smtClean="0"/>
              <a:t>the </a:t>
            </a:r>
            <a:r>
              <a:rPr lang="en-US" sz="2000" dirty="0"/>
              <a:t>phase diagram and produce a </a:t>
            </a:r>
            <a:r>
              <a:rPr lang="en-US" sz="2000" dirty="0" smtClean="0"/>
              <a:t>uniform</a:t>
            </a:r>
            <a:r>
              <a:rPr lang="tr-TR" sz="2000" dirty="0" smtClean="0"/>
              <a:t> </a:t>
            </a:r>
            <a:r>
              <a:rPr lang="en-US" sz="2000" dirty="0" smtClean="0"/>
              <a:t>equilibrium </a:t>
            </a:r>
            <a:r>
              <a:rPr lang="en-US" sz="2000" dirty="0"/>
              <a:t>structure.</a:t>
            </a:r>
            <a:endParaRPr lang="en-GB" sz="2000" dirty="0"/>
          </a:p>
        </p:txBody>
      </p:sp>
      <p:pic>
        <p:nvPicPr>
          <p:cNvPr id="4" name="Resim 3"/>
          <p:cNvPicPr>
            <a:picLocks noChangeAspect="1"/>
          </p:cNvPicPr>
          <p:nvPr/>
        </p:nvPicPr>
        <p:blipFill>
          <a:blip r:embed="rId2"/>
          <a:stretch>
            <a:fillRect/>
          </a:stretch>
        </p:blipFill>
        <p:spPr>
          <a:xfrm>
            <a:off x="1802717" y="1005684"/>
            <a:ext cx="5512059" cy="4365000"/>
          </a:xfrm>
          <a:prstGeom prst="rect">
            <a:avLst/>
          </a:prstGeom>
        </p:spPr>
      </p:pic>
    </p:spTree>
    <p:extLst>
      <p:ext uri="{BB962C8B-B14F-4D97-AF65-F5344CB8AC3E}">
        <p14:creationId xmlns:p14="http://schemas.microsoft.com/office/powerpoint/2010/main" val="239142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65990" y="721217"/>
            <a:ext cx="7155220" cy="3612060"/>
          </a:xfrm>
          <a:prstGeom prst="rect">
            <a:avLst/>
          </a:prstGeom>
        </p:spPr>
      </p:pic>
      <p:sp>
        <p:nvSpPr>
          <p:cNvPr id="5" name="Metin kutusu 4"/>
          <p:cNvSpPr txBox="1"/>
          <p:nvPr/>
        </p:nvSpPr>
        <p:spPr>
          <a:xfrm>
            <a:off x="867846" y="4842456"/>
            <a:ext cx="7809086" cy="1200329"/>
          </a:xfrm>
          <a:prstGeom prst="rect">
            <a:avLst/>
          </a:prstGeom>
          <a:noFill/>
        </p:spPr>
        <p:txBody>
          <a:bodyPr wrap="square" rtlCol="0">
            <a:spAutoFit/>
          </a:bodyPr>
          <a:lstStyle/>
          <a:p>
            <a:pPr algn="just"/>
            <a:r>
              <a:rPr lang="en-US" dirty="0"/>
              <a:t>The cooling curve for an </a:t>
            </a:r>
            <a:r>
              <a:rPr lang="en-US" dirty="0" err="1"/>
              <a:t>isomorphous</a:t>
            </a:r>
            <a:r>
              <a:rPr lang="en-US" dirty="0"/>
              <a:t> alloy during solidification. We assume</a:t>
            </a:r>
          </a:p>
          <a:p>
            <a:pPr algn="just"/>
            <a:r>
              <a:rPr lang="en-US" dirty="0"/>
              <a:t>that cooling rates are low so that thermal equilibrium is maintained at each temperature. </a:t>
            </a:r>
            <a:r>
              <a:rPr lang="en-US" dirty="0" smtClean="0"/>
              <a:t>The</a:t>
            </a:r>
            <a:r>
              <a:rPr lang="tr-TR" dirty="0" smtClean="0"/>
              <a:t> </a:t>
            </a:r>
            <a:r>
              <a:rPr lang="en-US" dirty="0" smtClean="0"/>
              <a:t>changes </a:t>
            </a:r>
            <a:r>
              <a:rPr lang="en-US" dirty="0"/>
              <a:t>in slope of the cooling curve indicate the </a:t>
            </a:r>
            <a:r>
              <a:rPr lang="en-US" dirty="0" err="1"/>
              <a:t>liquidus</a:t>
            </a:r>
            <a:r>
              <a:rPr lang="en-US" dirty="0"/>
              <a:t> and solidus temperatures, in </a:t>
            </a:r>
            <a:r>
              <a:rPr lang="en-US" dirty="0" smtClean="0"/>
              <a:t>this</a:t>
            </a:r>
            <a:r>
              <a:rPr lang="tr-TR" dirty="0" smtClean="0"/>
              <a:t> </a:t>
            </a:r>
            <a:r>
              <a:rPr lang="en-US" dirty="0" smtClean="0"/>
              <a:t>case</a:t>
            </a:r>
            <a:r>
              <a:rPr lang="en-US" dirty="0"/>
              <a:t>, for a Cu-40% Ni alloy.</a:t>
            </a:r>
            <a:endParaRPr lang="en-GB" dirty="0"/>
          </a:p>
        </p:txBody>
      </p:sp>
    </p:spTree>
    <p:extLst>
      <p:ext uri="{BB962C8B-B14F-4D97-AF65-F5344CB8AC3E}">
        <p14:creationId xmlns:p14="http://schemas.microsoft.com/office/powerpoint/2010/main" val="214907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95163" y="273793"/>
            <a:ext cx="6663982" cy="4963013"/>
          </a:xfrm>
          <a:prstGeom prst="rect">
            <a:avLst/>
          </a:prstGeom>
        </p:spPr>
      </p:pic>
      <p:sp>
        <p:nvSpPr>
          <p:cNvPr id="5" name="Metin kutusu 4"/>
          <p:cNvSpPr txBox="1"/>
          <p:nvPr/>
        </p:nvSpPr>
        <p:spPr>
          <a:xfrm>
            <a:off x="1011828" y="5589432"/>
            <a:ext cx="7804597" cy="923330"/>
          </a:xfrm>
          <a:prstGeom prst="rect">
            <a:avLst/>
          </a:prstGeom>
          <a:noFill/>
        </p:spPr>
        <p:txBody>
          <a:bodyPr wrap="square" rtlCol="0">
            <a:spAutoFit/>
          </a:bodyPr>
          <a:lstStyle/>
          <a:p>
            <a:r>
              <a:rPr lang="en-US" dirty="0"/>
              <a:t>The change in structure of a Cu-40% Ni alloy during </a:t>
            </a:r>
            <a:r>
              <a:rPr lang="en-US" b="1" dirty="0" smtClean="0"/>
              <a:t>non</a:t>
            </a:r>
            <a:r>
              <a:rPr lang="tr-TR" b="1" dirty="0" smtClean="0"/>
              <a:t>-</a:t>
            </a:r>
            <a:r>
              <a:rPr lang="en-US" b="1" dirty="0" smtClean="0"/>
              <a:t>equilibrium</a:t>
            </a:r>
            <a:endParaRPr lang="en-US" b="1" dirty="0"/>
          </a:p>
          <a:p>
            <a:r>
              <a:rPr lang="en-US" b="1" dirty="0"/>
              <a:t>solidification</a:t>
            </a:r>
            <a:r>
              <a:rPr lang="en-US" dirty="0"/>
              <a:t>. Insufficient time for diffusion in the solid produces a segregated </a:t>
            </a:r>
            <a:r>
              <a:rPr lang="en-US" dirty="0" smtClean="0"/>
              <a:t>structure.</a:t>
            </a:r>
            <a:r>
              <a:rPr lang="tr-TR" dirty="0" smtClean="0"/>
              <a:t> </a:t>
            </a:r>
            <a:endParaRPr lang="en-GB" dirty="0"/>
          </a:p>
        </p:txBody>
      </p:sp>
    </p:spTree>
    <p:extLst>
      <p:ext uri="{BB962C8B-B14F-4D97-AF65-F5344CB8AC3E}">
        <p14:creationId xmlns:p14="http://schemas.microsoft.com/office/powerpoint/2010/main" val="4152713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y Documents\Linktools\ch10\Fig 10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378" y="695460"/>
            <a:ext cx="6177828" cy="401611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65915" y="5357612"/>
            <a:ext cx="7263685" cy="646331"/>
          </a:xfrm>
          <a:prstGeom prst="rect">
            <a:avLst/>
          </a:prstGeom>
          <a:noFill/>
        </p:spPr>
        <p:txBody>
          <a:bodyPr wrap="square" rtlCol="0">
            <a:spAutoFit/>
          </a:bodyPr>
          <a:lstStyle/>
          <a:p>
            <a:r>
              <a:rPr lang="en-GB" dirty="0" smtClean="0"/>
              <a:t>Solidification, precipitation, and microstructure of a Pb-10 % Sn alloy. Some dispersion strengthening occurs as the </a:t>
            </a:r>
            <a:r>
              <a:rPr lang="el-GR" dirty="0" smtClean="0"/>
              <a:t>β</a:t>
            </a:r>
            <a:r>
              <a:rPr lang="tr-TR" dirty="0" smtClean="0"/>
              <a:t> </a:t>
            </a:r>
            <a:r>
              <a:rPr lang="en-GB" dirty="0" smtClean="0"/>
              <a:t>solid precipitates. </a:t>
            </a:r>
            <a:endParaRPr lang="en-GB" dirty="0"/>
          </a:p>
        </p:txBody>
      </p:sp>
    </p:spTree>
    <p:extLst>
      <p:ext uri="{BB962C8B-B14F-4D97-AF65-F5344CB8AC3E}">
        <p14:creationId xmlns:p14="http://schemas.microsoft.com/office/powerpoint/2010/main" val="279203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32348" y="126611"/>
            <a:ext cx="6598007" cy="5135949"/>
          </a:xfrm>
          <a:prstGeom prst="rect">
            <a:avLst/>
          </a:prstGeom>
        </p:spPr>
      </p:pic>
      <p:sp>
        <p:nvSpPr>
          <p:cNvPr id="5" name="Metin kutusu 4"/>
          <p:cNvSpPr txBox="1"/>
          <p:nvPr/>
        </p:nvSpPr>
        <p:spPr>
          <a:xfrm>
            <a:off x="1068947" y="5615188"/>
            <a:ext cx="7418231" cy="923330"/>
          </a:xfrm>
          <a:prstGeom prst="rect">
            <a:avLst/>
          </a:prstGeom>
          <a:noFill/>
        </p:spPr>
        <p:txBody>
          <a:bodyPr wrap="square" rtlCol="0">
            <a:spAutoFit/>
          </a:bodyPr>
          <a:lstStyle/>
          <a:p>
            <a:r>
              <a:rPr lang="en-GB" dirty="0" smtClean="0"/>
              <a:t>Non-equilibrium solidification and microstructure of a Pb-15 % Sn alloy. A non-equilibrium eutectic micro</a:t>
            </a:r>
            <a:r>
              <a:rPr lang="tr-TR" dirty="0" smtClean="0"/>
              <a:t>-</a:t>
            </a:r>
            <a:r>
              <a:rPr lang="en-GB" dirty="0" smtClean="0"/>
              <a:t>constituent can form if the solidification is too rapid.</a:t>
            </a:r>
            <a:endParaRPr lang="en-GB" dirty="0"/>
          </a:p>
        </p:txBody>
      </p:sp>
    </p:spTree>
    <p:extLst>
      <p:ext uri="{BB962C8B-B14F-4D97-AF65-F5344CB8AC3E}">
        <p14:creationId xmlns:p14="http://schemas.microsoft.com/office/powerpoint/2010/main" val="27276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1210615" y="396405"/>
            <a:ext cx="3641682" cy="6074156"/>
          </a:xfrm>
          <a:prstGeom prst="rect">
            <a:avLst/>
          </a:prstGeom>
        </p:spPr>
      </p:pic>
      <p:sp>
        <p:nvSpPr>
          <p:cNvPr id="7" name="Metin kutusu 6"/>
          <p:cNvSpPr txBox="1"/>
          <p:nvPr/>
        </p:nvSpPr>
        <p:spPr>
          <a:xfrm>
            <a:off x="5344732" y="1120461"/>
            <a:ext cx="3335629"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In the case of both cells and cellular dendrites micro</a:t>
            </a:r>
            <a:r>
              <a:rPr lang="tr-TR" sz="2800" dirty="0" smtClean="0"/>
              <a:t>-</a:t>
            </a:r>
            <a:r>
              <a:rPr lang="en-GB" sz="2800" dirty="0" smtClean="0"/>
              <a:t>segregation occurs. The intercellular regions are rich in solute for k</a:t>
            </a:r>
            <a:r>
              <a:rPr lang="en-GB" sz="2800" baseline="-25000" dirty="0" smtClean="0"/>
              <a:t>0</a:t>
            </a:r>
            <a:r>
              <a:rPr lang="en-GB" sz="2800" dirty="0" smtClean="0"/>
              <a:t> &lt; 1 and depleted of solute for k</a:t>
            </a:r>
            <a:r>
              <a:rPr lang="en-GB" sz="2800" baseline="-25000" dirty="0" smtClean="0"/>
              <a:t>0</a:t>
            </a:r>
            <a:r>
              <a:rPr lang="en-GB" sz="2800" dirty="0" smtClean="0"/>
              <a:t> &gt; 1</a:t>
            </a:r>
            <a:endParaRPr lang="en-GB" sz="2800" dirty="0"/>
          </a:p>
        </p:txBody>
      </p:sp>
    </p:spTree>
    <p:extLst>
      <p:ext uri="{BB962C8B-B14F-4D97-AF65-F5344CB8AC3E}">
        <p14:creationId xmlns:p14="http://schemas.microsoft.com/office/powerpoint/2010/main" val="140232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71978" y="422240"/>
            <a:ext cx="6474477" cy="4940166"/>
          </a:xfrm>
          <a:prstGeom prst="rect">
            <a:avLst/>
          </a:prstGeom>
        </p:spPr>
      </p:pic>
      <p:sp>
        <p:nvSpPr>
          <p:cNvPr id="5" name="Metin kutusu 4"/>
          <p:cNvSpPr txBox="1"/>
          <p:nvPr/>
        </p:nvSpPr>
        <p:spPr>
          <a:xfrm flipH="1">
            <a:off x="991674" y="5653825"/>
            <a:ext cx="7997780" cy="830997"/>
          </a:xfrm>
          <a:prstGeom prst="rect">
            <a:avLst/>
          </a:prstGeom>
          <a:noFill/>
        </p:spPr>
        <p:txBody>
          <a:bodyPr wrap="square" rtlCol="0">
            <a:spAutoFit/>
          </a:bodyPr>
          <a:lstStyle/>
          <a:p>
            <a:r>
              <a:rPr lang="en-US" sz="2400" dirty="0"/>
              <a:t>Quantitative results on distribution of </a:t>
            </a:r>
            <a:r>
              <a:rPr lang="en-US" sz="2400" dirty="0" smtClean="0"/>
              <a:t>solute</a:t>
            </a:r>
            <a:r>
              <a:rPr lang="tr-TR" sz="2400" dirty="0" smtClean="0"/>
              <a:t> (</a:t>
            </a:r>
            <a:r>
              <a:rPr lang="tr-TR" sz="2400" dirty="0" err="1" smtClean="0"/>
              <a:t>coring</a:t>
            </a:r>
            <a:r>
              <a:rPr lang="tr-TR" sz="2400" dirty="0" smtClean="0"/>
              <a:t>)</a:t>
            </a:r>
            <a:r>
              <a:rPr lang="en-US" sz="2400" dirty="0" smtClean="0"/>
              <a:t> </a:t>
            </a:r>
            <a:r>
              <a:rPr lang="en-US" sz="2400" dirty="0"/>
              <a:t>in columnar dendritic crystal</a:t>
            </a:r>
            <a:endParaRPr lang="en-GB" sz="2400" dirty="0"/>
          </a:p>
        </p:txBody>
      </p:sp>
    </p:spTree>
    <p:extLst>
      <p:ext uri="{BB962C8B-B14F-4D97-AF65-F5344CB8AC3E}">
        <p14:creationId xmlns:p14="http://schemas.microsoft.com/office/powerpoint/2010/main" val="291676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12303" y="609265"/>
            <a:ext cx="8535483" cy="3233909"/>
          </a:xfrm>
          <a:prstGeom prst="rect">
            <a:avLst/>
          </a:prstGeom>
        </p:spPr>
      </p:pic>
      <p:sp>
        <p:nvSpPr>
          <p:cNvPr id="5" name="Metin kutusu 4"/>
          <p:cNvSpPr txBox="1"/>
          <p:nvPr/>
        </p:nvSpPr>
        <p:spPr>
          <a:xfrm>
            <a:off x="682581" y="4000968"/>
            <a:ext cx="3721995" cy="923330"/>
          </a:xfrm>
          <a:prstGeom prst="rect">
            <a:avLst/>
          </a:prstGeom>
          <a:noFill/>
        </p:spPr>
        <p:txBody>
          <a:bodyPr wrap="square" rtlCol="0">
            <a:spAutoFit/>
          </a:bodyPr>
          <a:lstStyle/>
          <a:p>
            <a:r>
              <a:rPr lang="en-US" dirty="0"/>
              <a:t>Distribution of Cu in an Al-4.5% Cu </a:t>
            </a:r>
            <a:r>
              <a:rPr lang="en-US" dirty="0" smtClean="0"/>
              <a:t>alloy</a:t>
            </a:r>
            <a:r>
              <a:rPr lang="tr-TR" dirty="0" smtClean="0"/>
              <a:t>. </a:t>
            </a:r>
            <a:r>
              <a:rPr lang="en-US" dirty="0" smtClean="0"/>
              <a:t>Cu segregation: light contrast in microradiograph</a:t>
            </a:r>
            <a:endParaRPr lang="en-GB" dirty="0"/>
          </a:p>
        </p:txBody>
      </p:sp>
      <p:sp>
        <p:nvSpPr>
          <p:cNvPr id="6" name="Metin kutusu 5"/>
          <p:cNvSpPr txBox="1"/>
          <p:nvPr/>
        </p:nvSpPr>
        <p:spPr>
          <a:xfrm>
            <a:off x="5146714" y="4033698"/>
            <a:ext cx="4177590" cy="369332"/>
          </a:xfrm>
          <a:prstGeom prst="rect">
            <a:avLst/>
          </a:prstGeom>
          <a:noFill/>
        </p:spPr>
        <p:txBody>
          <a:bodyPr wrap="square" rtlCol="0">
            <a:spAutoFit/>
          </a:bodyPr>
          <a:lstStyle/>
          <a:p>
            <a:r>
              <a:rPr lang="en-GB" dirty="0"/>
              <a:t>Segregation in Al-Cu alloy</a:t>
            </a:r>
          </a:p>
        </p:txBody>
      </p:sp>
      <p:sp>
        <p:nvSpPr>
          <p:cNvPr id="7" name="Metin kutusu 6"/>
          <p:cNvSpPr txBox="1"/>
          <p:nvPr/>
        </p:nvSpPr>
        <p:spPr>
          <a:xfrm>
            <a:off x="783195" y="5114822"/>
            <a:ext cx="7843233"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Both forms of segregation (micro and macro) can be eliminated by a homogenising heat treatment although of course macro-segregation effects involve long diffusion distances a</a:t>
            </a:r>
            <a:r>
              <a:rPr lang="tr-TR" sz="2000" dirty="0" smtClean="0"/>
              <a:t>n</a:t>
            </a:r>
            <a:r>
              <a:rPr lang="en-GB" sz="2000" dirty="0" smtClean="0"/>
              <a:t>d thus long heat treatment times.</a:t>
            </a:r>
            <a:endParaRPr lang="en-GB" sz="2000" dirty="0"/>
          </a:p>
        </p:txBody>
      </p:sp>
    </p:spTree>
    <p:extLst>
      <p:ext uri="{BB962C8B-B14F-4D97-AF65-F5344CB8AC3E}">
        <p14:creationId xmlns:p14="http://schemas.microsoft.com/office/powerpoint/2010/main" val="379681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8042" y="159064"/>
            <a:ext cx="7886700" cy="1325563"/>
          </a:xfrm>
        </p:spPr>
        <p:txBody>
          <a:bodyPr>
            <a:normAutofit/>
          </a:bodyPr>
          <a:lstStyle/>
          <a:p>
            <a:r>
              <a:rPr lang="tr-TR" sz="2800" b="1" dirty="0" err="1" smtClean="0">
                <a:latin typeface="+mn-lt"/>
              </a:rPr>
              <a:t>Dendritic</a:t>
            </a:r>
            <a:r>
              <a:rPr lang="tr-TR" sz="2800" b="1" dirty="0" smtClean="0">
                <a:latin typeface="+mn-lt"/>
              </a:rPr>
              <a:t> </a:t>
            </a:r>
            <a:r>
              <a:rPr lang="tr-TR" sz="2800" b="1" dirty="0" err="1" smtClean="0">
                <a:latin typeface="+mn-lt"/>
              </a:rPr>
              <a:t>structures</a:t>
            </a:r>
            <a:endParaRPr lang="en-GB" sz="2800" b="1" dirty="0">
              <a:latin typeface="+mn-lt"/>
            </a:endParaRPr>
          </a:p>
        </p:txBody>
      </p:sp>
      <p:sp>
        <p:nvSpPr>
          <p:cNvPr id="3" name="İçerik Yer Tutucusu 2"/>
          <p:cNvSpPr>
            <a:spLocks noGrp="1"/>
          </p:cNvSpPr>
          <p:nvPr>
            <p:ph idx="1"/>
          </p:nvPr>
        </p:nvSpPr>
        <p:spPr>
          <a:xfrm>
            <a:off x="590013" y="1484627"/>
            <a:ext cx="8090348" cy="4351338"/>
          </a:xfrm>
        </p:spPr>
        <p:txBody>
          <a:bodyPr>
            <a:normAutofit lnSpcReduction="10000"/>
          </a:bodyPr>
          <a:lstStyle/>
          <a:p>
            <a:pPr marL="0" indent="0" algn="just">
              <a:buNone/>
            </a:pPr>
            <a:r>
              <a:rPr lang="en-GB" dirty="0" smtClean="0"/>
              <a:t>The </a:t>
            </a:r>
            <a:r>
              <a:rPr lang="tr-TR" dirty="0" smtClean="0"/>
              <a:t>w</a:t>
            </a:r>
            <a:r>
              <a:rPr lang="en-GB" dirty="0" err="1" smtClean="0"/>
              <a:t>ord</a:t>
            </a:r>
            <a:r>
              <a:rPr lang="en-GB" dirty="0" smtClean="0"/>
              <a:t> dendrite comes</a:t>
            </a:r>
            <a:r>
              <a:rPr lang="tr-TR" dirty="0" smtClean="0"/>
              <a:t> </a:t>
            </a:r>
            <a:r>
              <a:rPr lang="tr-TR" dirty="0" err="1" smtClean="0"/>
              <a:t>from</a:t>
            </a:r>
            <a:r>
              <a:rPr lang="en-GB" dirty="0" smtClean="0"/>
              <a:t> the Greek Word «</a:t>
            </a:r>
            <a:r>
              <a:rPr lang="en-GB" dirty="0" err="1" smtClean="0"/>
              <a:t>dendron</a:t>
            </a:r>
            <a:r>
              <a:rPr lang="en-GB" dirty="0" smtClean="0"/>
              <a:t>» that means tree.</a:t>
            </a:r>
          </a:p>
          <a:p>
            <a:pPr marL="0" indent="0" algn="just">
              <a:buNone/>
            </a:pPr>
            <a:r>
              <a:rPr lang="en-GB" dirty="0" smtClean="0"/>
              <a:t>Dendritic growth is strongly crystallographic. The primary arms and side branches have their arms parallel to specific crystallographic directions. For example, in FCC metals and alloys these are &lt;001&gt; directions. The growth forms are very varied. Normally each large branched dendrite grows from a single nucleus and has a single orientation. Small </a:t>
            </a:r>
            <a:r>
              <a:rPr lang="en-GB" dirty="0" err="1" smtClean="0"/>
              <a:t>misorientations</a:t>
            </a:r>
            <a:r>
              <a:rPr lang="en-GB" dirty="0" smtClean="0"/>
              <a:t> can be produced during growth by mechanical vibrations brought about by turbulence</a:t>
            </a:r>
            <a:endParaRPr lang="en-GB" dirty="0"/>
          </a:p>
        </p:txBody>
      </p:sp>
    </p:spTree>
    <p:extLst>
      <p:ext uri="{BB962C8B-B14F-4D97-AF65-F5344CB8AC3E}">
        <p14:creationId xmlns:p14="http://schemas.microsoft.com/office/powerpoint/2010/main" val="305509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7287" y="602132"/>
            <a:ext cx="7886700" cy="4351338"/>
          </a:xfrm>
        </p:spPr>
        <p:txBody>
          <a:bodyPr/>
          <a:lstStyle/>
          <a:p>
            <a:pPr marL="0" indent="0" algn="just">
              <a:buNone/>
            </a:pPr>
            <a:r>
              <a:rPr lang="en-GB" dirty="0" smtClean="0"/>
              <a:t>When dendritic growth occurs continuously over a large volume material the resultant structure is strongly anisotropic. This anisotropy can have quite deleterious effects on properties. For this reason steps are normally taken to promote profuse nucleation and provide maximum isotropy.</a:t>
            </a:r>
            <a:endParaRPr lang="en-GB" dirty="0"/>
          </a:p>
        </p:txBody>
      </p:sp>
      <p:graphicFrame>
        <p:nvGraphicFramePr>
          <p:cNvPr id="4" name="Tablo 3"/>
          <p:cNvGraphicFramePr>
            <a:graphicFrameLocks noGrp="1"/>
          </p:cNvGraphicFramePr>
          <p:nvPr>
            <p:extLst>
              <p:ext uri="{D42A27DB-BD31-4B8C-83A1-F6EECF244321}">
                <p14:modId xmlns:p14="http://schemas.microsoft.com/office/powerpoint/2010/main" val="2989861771"/>
              </p:ext>
            </p:extLst>
          </p:nvPr>
        </p:nvGraphicFramePr>
        <p:xfrm>
          <a:off x="1562637" y="3625046"/>
          <a:ext cx="6096000" cy="212344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pPr algn="ctr"/>
                      <a:r>
                        <a:rPr lang="tr-TR" dirty="0" err="1" smtClean="0"/>
                        <a:t>Structure</a:t>
                      </a:r>
                      <a:endParaRPr lang="en-GB" dirty="0"/>
                    </a:p>
                  </a:txBody>
                  <a:tcPr/>
                </a:tc>
                <a:tc>
                  <a:txBody>
                    <a:bodyPr/>
                    <a:lstStyle/>
                    <a:p>
                      <a:pPr algn="ctr"/>
                      <a:r>
                        <a:rPr lang="tr-TR" dirty="0" smtClean="0"/>
                        <a:t>Metal</a:t>
                      </a:r>
                      <a:endParaRPr lang="en-GB" dirty="0"/>
                    </a:p>
                  </a:txBody>
                  <a:tcPr/>
                </a:tc>
                <a:tc>
                  <a:txBody>
                    <a:bodyPr/>
                    <a:lstStyle/>
                    <a:p>
                      <a:pPr algn="ctr"/>
                      <a:r>
                        <a:rPr lang="tr-TR" dirty="0" err="1" smtClean="0"/>
                        <a:t>Dendrite</a:t>
                      </a:r>
                      <a:r>
                        <a:rPr lang="tr-TR" dirty="0" smtClean="0"/>
                        <a:t> normal </a:t>
                      </a:r>
                      <a:r>
                        <a:rPr lang="tr-TR" dirty="0" err="1" smtClean="0"/>
                        <a:t>direction</a:t>
                      </a:r>
                      <a:endParaRPr lang="en-GB" dirty="0"/>
                    </a:p>
                  </a:txBody>
                  <a:tcPr/>
                </a:tc>
              </a:tr>
              <a:tr h="370840">
                <a:tc>
                  <a:txBody>
                    <a:bodyPr/>
                    <a:lstStyle/>
                    <a:p>
                      <a:pPr algn="ctr"/>
                      <a:r>
                        <a:rPr lang="tr-TR" dirty="0" smtClean="0"/>
                        <a:t>FCC</a:t>
                      </a:r>
                      <a:endParaRPr lang="en-GB" dirty="0"/>
                    </a:p>
                  </a:txBody>
                  <a:tcPr/>
                </a:tc>
                <a:tc>
                  <a:txBody>
                    <a:bodyPr/>
                    <a:lstStyle/>
                    <a:p>
                      <a:pPr algn="ctr"/>
                      <a:r>
                        <a:rPr lang="tr-TR" dirty="0" err="1" smtClean="0"/>
                        <a:t>Lead</a:t>
                      </a:r>
                      <a:endParaRPr lang="en-GB" dirty="0"/>
                    </a:p>
                  </a:txBody>
                  <a:tcPr/>
                </a:tc>
                <a:tc>
                  <a:txBody>
                    <a:bodyPr/>
                    <a:lstStyle/>
                    <a:p>
                      <a:pPr algn="ctr"/>
                      <a:r>
                        <a:rPr lang="tr-TR" dirty="0" smtClean="0"/>
                        <a:t>&lt;001&gt;</a:t>
                      </a:r>
                      <a:endParaRPr lang="en-GB" dirty="0"/>
                    </a:p>
                  </a:txBody>
                  <a:tcPr/>
                </a:tc>
              </a:tr>
              <a:tr h="370840">
                <a:tc>
                  <a:txBody>
                    <a:bodyPr/>
                    <a:lstStyle/>
                    <a:p>
                      <a:pPr algn="ctr"/>
                      <a:r>
                        <a:rPr lang="tr-TR" dirty="0" smtClean="0"/>
                        <a:t>BCC</a:t>
                      </a:r>
                      <a:endParaRPr lang="en-GB" dirty="0"/>
                    </a:p>
                  </a:txBody>
                  <a:tcPr/>
                </a:tc>
                <a:tc>
                  <a:txBody>
                    <a:bodyPr/>
                    <a:lstStyle/>
                    <a:p>
                      <a:pPr algn="ctr"/>
                      <a:r>
                        <a:rPr lang="el-GR" dirty="0" smtClean="0"/>
                        <a:t>β</a:t>
                      </a:r>
                      <a:r>
                        <a:rPr lang="tr-TR" dirty="0" smtClean="0"/>
                        <a:t>-</a:t>
                      </a:r>
                      <a:r>
                        <a:rPr lang="tr-TR" dirty="0" err="1" smtClean="0"/>
                        <a:t>Brass</a:t>
                      </a:r>
                      <a:endParaRPr lang="en-GB" dirty="0"/>
                    </a:p>
                  </a:txBody>
                  <a:tcPr/>
                </a:tc>
                <a:tc>
                  <a:txBody>
                    <a:bodyPr/>
                    <a:lstStyle/>
                    <a:p>
                      <a:pPr algn="ctr"/>
                      <a:r>
                        <a:rPr lang="tr-TR" dirty="0" smtClean="0"/>
                        <a:t>&lt;001&gt;</a:t>
                      </a:r>
                      <a:endParaRPr lang="en-GB" dirty="0"/>
                    </a:p>
                  </a:txBody>
                  <a:tcPr/>
                </a:tc>
              </a:tr>
              <a:tr h="370840">
                <a:tc>
                  <a:txBody>
                    <a:bodyPr/>
                    <a:lstStyle/>
                    <a:p>
                      <a:pPr algn="ctr"/>
                      <a:r>
                        <a:rPr lang="tr-TR" dirty="0" smtClean="0"/>
                        <a:t>HCP</a:t>
                      </a:r>
                      <a:endParaRPr lang="en-GB" dirty="0"/>
                    </a:p>
                  </a:txBody>
                  <a:tcPr/>
                </a:tc>
                <a:tc>
                  <a:txBody>
                    <a:bodyPr/>
                    <a:lstStyle/>
                    <a:p>
                      <a:pPr algn="ctr"/>
                      <a:r>
                        <a:rPr lang="tr-TR" dirty="0" err="1" smtClean="0"/>
                        <a:t>Zinc</a:t>
                      </a:r>
                      <a:endParaRPr lang="en-GB" dirty="0"/>
                    </a:p>
                  </a:txBody>
                  <a:tcPr/>
                </a:tc>
                <a:tc>
                  <a:txBody>
                    <a:bodyPr/>
                    <a:lstStyle/>
                    <a:p>
                      <a:pPr algn="ctr"/>
                      <a:r>
                        <a:rPr lang="tr-TR" dirty="0" smtClean="0"/>
                        <a:t>&lt;1010&gt;</a:t>
                      </a:r>
                      <a:endParaRPr lang="en-GB" dirty="0"/>
                    </a:p>
                  </a:txBody>
                  <a:tcPr/>
                </a:tc>
              </a:tr>
              <a:tr h="370840">
                <a:tc>
                  <a:txBody>
                    <a:bodyPr/>
                    <a:lstStyle/>
                    <a:p>
                      <a:pPr algn="ctr"/>
                      <a:r>
                        <a:rPr lang="tr-TR" dirty="0" smtClean="0"/>
                        <a:t>BCT</a:t>
                      </a:r>
                      <a:endParaRPr lang="en-GB" dirty="0"/>
                    </a:p>
                  </a:txBody>
                  <a:tcPr/>
                </a:tc>
                <a:tc>
                  <a:txBody>
                    <a:bodyPr/>
                    <a:lstStyle/>
                    <a:p>
                      <a:pPr algn="ctr"/>
                      <a:r>
                        <a:rPr lang="tr-TR" dirty="0" smtClean="0"/>
                        <a:t>Tin</a:t>
                      </a:r>
                      <a:endParaRPr lang="en-GB" dirty="0"/>
                    </a:p>
                  </a:txBody>
                  <a:tcPr/>
                </a:tc>
                <a:tc>
                  <a:txBody>
                    <a:bodyPr/>
                    <a:lstStyle/>
                    <a:p>
                      <a:pPr algn="ctr"/>
                      <a:r>
                        <a:rPr lang="tr-TR" dirty="0" smtClean="0"/>
                        <a:t>&lt;110&gt;</a:t>
                      </a:r>
                      <a:endParaRPr lang="en-GB" dirty="0"/>
                    </a:p>
                  </a:txBody>
                  <a:tcPr/>
                </a:tc>
              </a:tr>
            </a:tbl>
          </a:graphicData>
        </a:graphic>
      </p:graphicFrame>
    </p:spTree>
    <p:extLst>
      <p:ext uri="{BB962C8B-B14F-4D97-AF65-F5344CB8AC3E}">
        <p14:creationId xmlns:p14="http://schemas.microsoft.com/office/powerpoint/2010/main" val="400856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71073" y="705163"/>
                <a:ext cx="78867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𝐷𝑒𝑛𝑑𝑟𝑖𝑡𝑒</m:t>
                      </m:r>
                      <m:r>
                        <a:rPr lang="tr-TR" b="0" i="1" smtClean="0">
                          <a:latin typeface="Cambria Math" panose="02040503050406030204" pitchFamily="18" charset="0"/>
                        </a:rPr>
                        <m:t> </m:t>
                      </m:r>
                      <m:r>
                        <a:rPr lang="tr-TR" b="0" i="1" smtClean="0">
                          <a:latin typeface="Cambria Math" panose="02040503050406030204" pitchFamily="18" charset="0"/>
                        </a:rPr>
                        <m:t>𝐿𝑒𝑛𝑔𝑡h</m:t>
                      </m:r>
                      <m:r>
                        <a:rPr lang="tr-TR" b="0" i="1" smtClean="0">
                          <a:latin typeface="Cambria Math" panose="02040503050406030204" pitchFamily="18" charset="0"/>
                        </a:rPr>
                        <m:t>:</m:t>
                      </m:r>
                      <m:r>
                        <a:rPr lang="tr-TR" b="0" i="1" smtClean="0">
                          <a:latin typeface="Cambria Math" panose="02040503050406030204" pitchFamily="18" charset="0"/>
                        </a:rPr>
                        <m:t>𝐿</m:t>
                      </m:r>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𝐿</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𝑆</m:t>
                              </m:r>
                            </m:sub>
                          </m:sSub>
                        </m:num>
                        <m:den>
                          <m:r>
                            <a:rPr lang="tr-TR" b="0" i="1" smtClean="0">
                              <a:latin typeface="Cambria Math" panose="02040503050406030204" pitchFamily="18" charset="0"/>
                            </a:rPr>
                            <m:t>𝐺</m:t>
                          </m:r>
                        </m:den>
                      </m:f>
                    </m:oMath>
                  </m:oMathPara>
                </a14:m>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71073" y="705163"/>
                <a:ext cx="7886700" cy="4351338"/>
              </a:xfrm>
              <a:blipFill rotWithShape="0">
                <a:blip r:embed="rId2"/>
                <a:stretch>
                  <a:fillRect/>
                </a:stretch>
              </a:blipFill>
            </p:spPr>
            <p:txBody>
              <a:bodyPr/>
              <a:lstStyle/>
              <a:p>
                <a:r>
                  <a:rPr lang="en-GB">
                    <a:noFill/>
                  </a:rPr>
                  <a:t> </a:t>
                </a:r>
              </a:p>
            </p:txBody>
          </p:sp>
        </mc:Fallback>
      </mc:AlternateContent>
      <p:pic>
        <p:nvPicPr>
          <p:cNvPr id="2052" name="Picture 4" descr="Schematic Cu-Sn phase diagram adapted from Saunders and | Download  Scientific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960" y="1774056"/>
            <a:ext cx="3244448" cy="35459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pper-Zinc Alloys: The Brasses :: Total Materia 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32492"/>
            <a:ext cx="4495800" cy="317182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184856" y="5583593"/>
            <a:ext cx="3554570" cy="369332"/>
          </a:xfrm>
          <a:prstGeom prst="rect">
            <a:avLst/>
          </a:prstGeom>
          <a:noFill/>
        </p:spPr>
        <p:txBody>
          <a:bodyPr wrap="square" rtlCol="0">
            <a:spAutoFit/>
          </a:bodyPr>
          <a:lstStyle/>
          <a:p>
            <a:r>
              <a:rPr lang="tr-TR" dirty="0" smtClean="0"/>
              <a:t>    </a:t>
            </a:r>
            <a:r>
              <a:rPr lang="tr-TR" dirty="0" err="1" smtClean="0"/>
              <a:t>Short</a:t>
            </a:r>
            <a:r>
              <a:rPr lang="tr-TR" dirty="0" smtClean="0"/>
              <a:t> </a:t>
            </a:r>
            <a:r>
              <a:rPr lang="tr-TR" dirty="0" err="1" smtClean="0"/>
              <a:t>dendrite</a:t>
            </a:r>
            <a:r>
              <a:rPr lang="tr-TR" dirty="0" smtClean="0"/>
              <a:t> (Cu-</a:t>
            </a:r>
            <a:r>
              <a:rPr lang="tr-TR" dirty="0" err="1" smtClean="0"/>
              <a:t>Zn</a:t>
            </a:r>
            <a:r>
              <a:rPr lang="tr-TR" dirty="0" smtClean="0"/>
              <a:t>)</a:t>
            </a:r>
            <a:endParaRPr lang="en-GB" dirty="0"/>
          </a:p>
        </p:txBody>
      </p:sp>
      <p:sp>
        <p:nvSpPr>
          <p:cNvPr id="5" name="Metin kutusu 4"/>
          <p:cNvSpPr txBox="1"/>
          <p:nvPr/>
        </p:nvSpPr>
        <p:spPr>
          <a:xfrm>
            <a:off x="5988676" y="5583593"/>
            <a:ext cx="2729673" cy="369332"/>
          </a:xfrm>
          <a:prstGeom prst="rect">
            <a:avLst/>
          </a:prstGeom>
          <a:noFill/>
        </p:spPr>
        <p:txBody>
          <a:bodyPr wrap="square" rtlCol="0">
            <a:spAutoFit/>
          </a:bodyPr>
          <a:lstStyle/>
          <a:p>
            <a:r>
              <a:rPr lang="tr-TR" dirty="0" err="1" smtClean="0"/>
              <a:t>Long</a:t>
            </a:r>
            <a:r>
              <a:rPr lang="tr-TR" dirty="0" smtClean="0"/>
              <a:t> </a:t>
            </a:r>
            <a:r>
              <a:rPr lang="tr-TR" dirty="0" err="1" smtClean="0"/>
              <a:t>dendrite</a:t>
            </a:r>
            <a:r>
              <a:rPr lang="tr-TR" dirty="0" smtClean="0"/>
              <a:t> (Cu-</a:t>
            </a:r>
            <a:r>
              <a:rPr lang="tr-TR" dirty="0" err="1" smtClean="0"/>
              <a:t>Sn</a:t>
            </a:r>
            <a:r>
              <a:rPr lang="tr-TR" dirty="0" smtClean="0"/>
              <a:t>)</a:t>
            </a:r>
            <a:endParaRPr lang="en-GB" dirty="0"/>
          </a:p>
        </p:txBody>
      </p:sp>
    </p:spTree>
    <p:extLst>
      <p:ext uri="{BB962C8B-B14F-4D97-AF65-F5344CB8AC3E}">
        <p14:creationId xmlns:p14="http://schemas.microsoft.com/office/powerpoint/2010/main" val="418090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latin typeface="+mn-lt"/>
              </a:rPr>
              <a:t>Solidification time </a:t>
            </a:r>
            <a:r>
              <a:rPr lang="tr-TR" sz="2800" b="1" dirty="0" err="1" smtClean="0">
                <a:latin typeface="+mn-lt"/>
              </a:rPr>
              <a:t>and</a:t>
            </a:r>
            <a:r>
              <a:rPr lang="tr-TR" sz="2800" b="1" dirty="0" smtClean="0">
                <a:latin typeface="+mn-lt"/>
              </a:rPr>
              <a:t> </a:t>
            </a:r>
            <a:r>
              <a:rPr lang="tr-TR" sz="2800" b="1" dirty="0" err="1" smtClean="0">
                <a:latin typeface="+mn-lt"/>
              </a:rPr>
              <a:t>dendrite</a:t>
            </a:r>
            <a:r>
              <a:rPr lang="tr-TR" sz="2800" b="1" dirty="0" smtClean="0">
                <a:latin typeface="+mn-lt"/>
              </a:rPr>
              <a:t> size</a:t>
            </a:r>
            <a:endParaRPr lang="en-GB" sz="2800" b="1" dirty="0">
              <a:latin typeface="+mn-lt"/>
            </a:endParaRP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8650" y="1690689"/>
                <a:ext cx="7886700" cy="4351338"/>
              </a:xfrm>
            </p:spPr>
            <p:txBody>
              <a:bodyPr/>
              <a:lstStyle/>
              <a:p>
                <a:pPr marL="0" indent="0" algn="just">
                  <a:buNone/>
                </a:pPr>
                <a:r>
                  <a:rPr lang="en-US" dirty="0" smtClean="0"/>
                  <a:t>The rate at which growth of the solid occurs depends on the cooling rate, or the rate of</a:t>
                </a:r>
                <a:r>
                  <a:rPr lang="tr-TR" dirty="0" smtClean="0"/>
                  <a:t> </a:t>
                </a:r>
                <a:r>
                  <a:rPr lang="en-US" dirty="0" smtClean="0"/>
                  <a:t>heat </a:t>
                </a:r>
                <a:r>
                  <a:rPr lang="en-US" dirty="0"/>
                  <a:t>extraction. A higher cooling rate produces rapid solidification, or short </a:t>
                </a:r>
                <a:r>
                  <a:rPr lang="en-US" dirty="0" smtClean="0"/>
                  <a:t>solidification</a:t>
                </a:r>
                <a:r>
                  <a:rPr lang="tr-TR" dirty="0" smtClean="0"/>
                  <a:t> </a:t>
                </a:r>
                <a:r>
                  <a:rPr lang="en-US" dirty="0" smtClean="0"/>
                  <a:t>times</a:t>
                </a:r>
                <a:r>
                  <a:rPr lang="en-US" dirty="0"/>
                  <a:t>. The time </a:t>
                </a:r>
                <a:r>
                  <a:rPr lang="en-US" dirty="0" err="1"/>
                  <a:t>t</a:t>
                </a:r>
                <a:r>
                  <a:rPr lang="en-US" baseline="-25000" dirty="0" err="1"/>
                  <a:t>s</a:t>
                </a:r>
                <a:r>
                  <a:rPr lang="en-US" dirty="0"/>
                  <a:t> required for a simple casting to solidify completely can be </a:t>
                </a:r>
                <a:r>
                  <a:rPr lang="en-US" dirty="0" smtClean="0"/>
                  <a:t>calculated</a:t>
                </a:r>
                <a:r>
                  <a:rPr lang="tr-TR" dirty="0" smtClean="0"/>
                  <a:t> </a:t>
                </a:r>
                <a:r>
                  <a:rPr lang="en-US" dirty="0" smtClean="0"/>
                  <a:t>using </a:t>
                </a:r>
                <a:r>
                  <a:rPr lang="en-US" dirty="0" err="1"/>
                  <a:t>Chvorinov’s</a:t>
                </a:r>
                <a:r>
                  <a:rPr lang="en-US" dirty="0"/>
                  <a:t> rule</a:t>
                </a:r>
                <a:r>
                  <a:rPr lang="en-US" dirty="0" smtClean="0"/>
                  <a:t>:</a:t>
                </a:r>
                <a:endParaRPr lang="tr-TR" dirty="0" smtClean="0"/>
              </a:p>
              <a:p>
                <a:pPr marL="0" indent="0" algn="just">
                  <a:buNone/>
                </a:pPr>
                <a:endParaRPr lang="tr-TR" dirty="0"/>
              </a:p>
              <a:p>
                <a:pPr marL="0" indent="0" algn="just">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tr-TR" b="0" i="1" smtClean="0">
                              <a:latin typeface="Cambria Math" panose="02040503050406030204" pitchFamily="18" charset="0"/>
                            </a:rPr>
                            <m:t>𝑡</m:t>
                          </m:r>
                        </m:e>
                        <m:sub>
                          <m:r>
                            <a:rPr lang="tr-TR" b="0" i="1" smtClean="0">
                              <a:latin typeface="Cambria Math" panose="02040503050406030204" pitchFamily="18" charset="0"/>
                            </a:rPr>
                            <m:t>𝑠</m:t>
                          </m:r>
                        </m:sub>
                      </m:sSub>
                      <m:r>
                        <a:rPr lang="tr-TR" b="0" i="1" smtClean="0">
                          <a:latin typeface="Cambria Math" panose="02040503050406030204" pitchFamily="18" charset="0"/>
                        </a:rPr>
                        <m:t>=</m:t>
                      </m:r>
                      <m:r>
                        <a:rPr lang="tr-TR" b="0" i="1" smtClean="0">
                          <a:latin typeface="Cambria Math" panose="02040503050406030204" pitchFamily="18" charset="0"/>
                        </a:rPr>
                        <m:t>𝐵</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r>
                                    <a:rPr lang="tr-TR" b="0" i="1" smtClean="0">
                                      <a:latin typeface="Cambria Math" panose="02040503050406030204" pitchFamily="18" charset="0"/>
                                    </a:rPr>
                                    <m:t>𝑉</m:t>
                                  </m:r>
                                </m:num>
                                <m:den>
                                  <m:r>
                                    <a:rPr lang="tr-TR" b="0" i="1" smtClean="0">
                                      <a:latin typeface="Cambria Math" panose="02040503050406030204" pitchFamily="18" charset="0"/>
                                    </a:rPr>
                                    <m:t>𝐴</m:t>
                                  </m:r>
                                </m:den>
                              </m:f>
                            </m:e>
                          </m:d>
                        </m:e>
                        <m:sup>
                          <m:r>
                            <a:rPr lang="tr-TR" b="0" i="1" smtClean="0">
                              <a:latin typeface="Cambria Math" panose="02040503050406030204" pitchFamily="18" charset="0"/>
                            </a:rPr>
                            <m:t>𝑛</m:t>
                          </m:r>
                        </m:sup>
                      </m:sSup>
                    </m:oMath>
                  </m:oMathPara>
                </a14:m>
                <a:endParaRPr lang="en-GB"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8650" y="1690689"/>
                <a:ext cx="7886700" cy="4351338"/>
              </a:xfrm>
              <a:blipFill rotWithShape="0">
                <a:blip r:embed="rId2"/>
                <a:stretch>
                  <a:fillRect l="-1546" t="-2241" r="-1623"/>
                </a:stretch>
              </a:blipFill>
            </p:spPr>
            <p:txBody>
              <a:bodyPr/>
              <a:lstStyle/>
              <a:p>
                <a:r>
                  <a:rPr lang="en-GB">
                    <a:noFill/>
                  </a:rPr>
                  <a:t> </a:t>
                </a:r>
              </a:p>
            </p:txBody>
          </p:sp>
        </mc:Fallback>
      </mc:AlternateContent>
    </p:spTree>
    <p:extLst>
      <p:ext uri="{BB962C8B-B14F-4D97-AF65-F5344CB8AC3E}">
        <p14:creationId xmlns:p14="http://schemas.microsoft.com/office/powerpoint/2010/main" val="27705561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926</Words>
  <Application>Microsoft Office PowerPoint</Application>
  <PresentationFormat>Ekran Gösterisi (4:3)</PresentationFormat>
  <Paragraphs>57</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Calibri</vt:lpstr>
      <vt:lpstr>Calibri Light</vt:lpstr>
      <vt:lpstr>Cambria Math</vt:lpstr>
      <vt:lpstr>Office Teması</vt:lpstr>
      <vt:lpstr>Solidification of Single Phase Metals and Alloys (III) </vt:lpstr>
      <vt:lpstr>Structural effects resulting from solute redistribution in alloys</vt:lpstr>
      <vt:lpstr>PowerPoint Sunusu</vt:lpstr>
      <vt:lpstr>PowerPoint Sunusu</vt:lpstr>
      <vt:lpstr>PowerPoint Sunusu</vt:lpstr>
      <vt:lpstr>Dendritic structures</vt:lpstr>
      <vt:lpstr>PowerPoint Sunusu</vt:lpstr>
      <vt:lpstr>PowerPoint Sunusu</vt:lpstr>
      <vt:lpstr>Solidification time and dendrite size</vt:lpstr>
      <vt:lpstr>PowerPoint Sunusu</vt:lpstr>
      <vt:lpstr>PowerPoint Sunusu</vt:lpstr>
      <vt:lpstr>PowerPoint Sunusu</vt:lpstr>
      <vt:lpstr>PowerPoint Sunusu</vt:lpstr>
      <vt:lpstr>PowerPoint Sunusu</vt:lpstr>
      <vt:lpstr>PowerPoint Sunusu</vt:lpstr>
      <vt:lpstr>Grain structure formation in castings and macroscopic interface growth shapes</vt:lpstr>
      <vt:lpstr>PowerPoint Sunusu</vt:lpstr>
      <vt:lpstr>PowerPoint Sunusu</vt:lpstr>
      <vt:lpstr>PowerPoint Sunusu</vt:lpstr>
      <vt:lpstr>Grain solidification and micro-segregation formation</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Solidification of Single Phase Metals and Alloys (II)</dc:title>
  <dc:creator>Kerem</dc:creator>
  <cp:lastModifiedBy>PENCERE-PC</cp:lastModifiedBy>
  <cp:revision>21</cp:revision>
  <dcterms:created xsi:type="dcterms:W3CDTF">2020-10-28T06:11:51Z</dcterms:created>
  <dcterms:modified xsi:type="dcterms:W3CDTF">2021-10-11T12:21:00Z</dcterms:modified>
</cp:coreProperties>
</file>