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ED2"/>
    <a:srgbClr val="0000CC"/>
    <a:srgbClr val="2286B8"/>
    <a:srgbClr val="D16309"/>
    <a:srgbClr val="02AE9A"/>
    <a:srgbClr val="184907"/>
    <a:srgbClr val="7CE044"/>
    <a:srgbClr val="355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579" autoAdjust="0"/>
    <p:restoredTop sz="94667" autoAdjust="0"/>
  </p:normalViewPr>
  <p:slideViewPr>
    <p:cSldViewPr>
      <p:cViewPr>
        <p:scale>
          <a:sx n="26" d="100"/>
          <a:sy n="26" d="100"/>
        </p:scale>
        <p:origin x="980" y="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FA4FE-F78B-4907-8DBE-981DFBC32D25}" type="doc">
      <dgm:prSet loTypeId="urn:microsoft.com/office/officeart/2005/8/layout/vList3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7504135-47C7-4B82-94EE-E041521F87F2}">
      <dgm:prSet/>
      <dgm:spPr/>
      <dgm:t>
        <a:bodyPr/>
        <a:lstStyle/>
        <a:p>
          <a:pPr algn="just" rtl="0"/>
          <a:r>
            <a:rPr lang="tr-TR" dirty="0" smtClean="0">
              <a:latin typeface="Times New Roman" pitchFamily="18" charset="0"/>
              <a:cs typeface="Times New Roman" pitchFamily="18" charset="0"/>
            </a:rPr>
            <a:t>Geniş bir görüş açısına (vizyona) sahip olmalıdır. 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49257B23-D382-4A26-9C5F-1CEC214D9006}" type="parTrans" cxnId="{3BF63C18-B90D-40CD-A9DE-C7D24944AA8A}">
      <dgm:prSet/>
      <dgm:spPr/>
      <dgm:t>
        <a:bodyPr/>
        <a:lstStyle/>
        <a:p>
          <a:endParaRPr lang="tr-TR"/>
        </a:p>
      </dgm:t>
    </dgm:pt>
    <dgm:pt modelId="{FDCF6761-0A7F-45F6-8C60-CB3054B30C8E}" type="sibTrans" cxnId="{3BF63C18-B90D-40CD-A9DE-C7D24944AA8A}">
      <dgm:prSet/>
      <dgm:spPr/>
      <dgm:t>
        <a:bodyPr/>
        <a:lstStyle/>
        <a:p>
          <a:endParaRPr lang="tr-TR"/>
        </a:p>
      </dgm:t>
    </dgm:pt>
    <dgm:pt modelId="{4B7658EC-4C63-44A2-A1D3-EB795C6B3126}">
      <dgm:prSet/>
      <dgm:spPr/>
      <dgm:t>
        <a:bodyPr/>
        <a:lstStyle/>
        <a:p>
          <a:pPr algn="just" rtl="0"/>
          <a:r>
            <a:rPr lang="tr-TR" dirty="0" smtClean="0">
              <a:latin typeface="Times New Roman" pitchFamily="18" charset="0"/>
              <a:cs typeface="Times New Roman" pitchFamily="18" charset="0"/>
            </a:rPr>
            <a:t>Organizasyonun tüm kadrolarında yer alan lider ve yöneticilere bu görevi aşılamalı ve onlara güç ve destek vermelidir.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78CEF9B7-2234-452C-9462-539642B388F2}" type="parTrans" cxnId="{AB869FC7-5178-4E2D-88F7-131C243F077D}">
      <dgm:prSet/>
      <dgm:spPr/>
      <dgm:t>
        <a:bodyPr/>
        <a:lstStyle/>
        <a:p>
          <a:endParaRPr lang="tr-TR"/>
        </a:p>
      </dgm:t>
    </dgm:pt>
    <dgm:pt modelId="{C85C18D2-126E-4EFE-9157-3DD058B86408}" type="sibTrans" cxnId="{AB869FC7-5178-4E2D-88F7-131C243F077D}">
      <dgm:prSet/>
      <dgm:spPr/>
      <dgm:t>
        <a:bodyPr/>
        <a:lstStyle/>
        <a:p>
          <a:endParaRPr lang="tr-TR"/>
        </a:p>
      </dgm:t>
    </dgm:pt>
    <dgm:pt modelId="{B203954D-33EE-4665-9D89-2E4AE8196633}">
      <dgm:prSet/>
      <dgm:spPr/>
      <dgm:t>
        <a:bodyPr/>
        <a:lstStyle/>
        <a:p>
          <a:pPr algn="just" rtl="0"/>
          <a:r>
            <a:rPr lang="tr-TR" dirty="0" smtClean="0">
              <a:latin typeface="Times New Roman" pitchFamily="18" charset="0"/>
              <a:cs typeface="Times New Roman" pitchFamily="18" charset="0"/>
            </a:rPr>
            <a:t>Değişim ve yeniliği gerçekleştirebilmek için yeni stratejik  uygulamalara gitmeli ve bunların içerdiği riskleri almaktan çekinmemelidir. 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5D2C88CB-C61C-4EAB-B691-C233013F60F4}" type="parTrans" cxnId="{3E706E7E-CE59-41D2-AC47-68AC32B65971}">
      <dgm:prSet/>
      <dgm:spPr/>
      <dgm:t>
        <a:bodyPr/>
        <a:lstStyle/>
        <a:p>
          <a:endParaRPr lang="tr-TR"/>
        </a:p>
      </dgm:t>
    </dgm:pt>
    <dgm:pt modelId="{A8B37248-9BCE-4ECA-BBA0-C20A6B427609}" type="sibTrans" cxnId="{3E706E7E-CE59-41D2-AC47-68AC32B65971}">
      <dgm:prSet/>
      <dgm:spPr/>
      <dgm:t>
        <a:bodyPr/>
        <a:lstStyle/>
        <a:p>
          <a:endParaRPr lang="tr-TR"/>
        </a:p>
      </dgm:t>
    </dgm:pt>
    <dgm:pt modelId="{6138C520-CFE6-4054-AAC6-CC0461F3615A}">
      <dgm:prSet/>
      <dgm:spPr/>
      <dgm:t>
        <a:bodyPr/>
        <a:lstStyle/>
        <a:p>
          <a:pPr algn="just" rtl="0"/>
          <a:r>
            <a:rPr lang="tr-TR" dirty="0" smtClean="0">
              <a:latin typeface="Times New Roman" pitchFamily="18" charset="0"/>
              <a:cs typeface="Times New Roman" pitchFamily="18" charset="0"/>
            </a:rPr>
            <a:t>Bu özellikler lideri normal bir yöneticiden ayırır.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80BF824C-CF3A-4440-AE4B-0FD62E2060BF}" type="parTrans" cxnId="{33776C24-C0BF-4FA4-AFB5-2B395B086D9F}">
      <dgm:prSet/>
      <dgm:spPr/>
      <dgm:t>
        <a:bodyPr/>
        <a:lstStyle/>
        <a:p>
          <a:endParaRPr lang="tr-TR"/>
        </a:p>
      </dgm:t>
    </dgm:pt>
    <dgm:pt modelId="{92F10A52-91A2-4295-90A5-EBD34B6EC61C}" type="sibTrans" cxnId="{33776C24-C0BF-4FA4-AFB5-2B395B086D9F}">
      <dgm:prSet/>
      <dgm:spPr/>
      <dgm:t>
        <a:bodyPr/>
        <a:lstStyle/>
        <a:p>
          <a:endParaRPr lang="tr-TR"/>
        </a:p>
      </dgm:t>
    </dgm:pt>
    <dgm:pt modelId="{4FF5CC55-2AB8-48A7-BC6A-A91DF674B970}" type="pres">
      <dgm:prSet presAssocID="{736FA4FE-F78B-4907-8DBE-981DFBC32D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8C0F78A-C4E4-4434-AD58-F8FCD2FD830E}" type="pres">
      <dgm:prSet presAssocID="{57504135-47C7-4B82-94EE-E041521F87F2}" presName="composite" presStyleCnt="0"/>
      <dgm:spPr/>
    </dgm:pt>
    <dgm:pt modelId="{A3C49F0C-DA55-4ECF-A05A-4DCFCE78CA10}" type="pres">
      <dgm:prSet presAssocID="{57504135-47C7-4B82-94EE-E041521F87F2}" presName="imgShp" presStyleLbl="fgImgPlace1" presStyleIdx="0" presStyleCnt="4" custLinFactNeighborX="-56693" custLinFactNeighborY="-129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64EC8F8-C014-41C8-BB63-D464F1831D1D}" type="pres">
      <dgm:prSet presAssocID="{57504135-47C7-4B82-94EE-E041521F87F2}" presName="txShp" presStyleLbl="node1" presStyleIdx="0" presStyleCnt="4" custScaleX="1211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9C3B45-845F-4AA5-A796-03CED31176F0}" type="pres">
      <dgm:prSet presAssocID="{FDCF6761-0A7F-45F6-8C60-CB3054B30C8E}" presName="spacing" presStyleCnt="0"/>
      <dgm:spPr/>
    </dgm:pt>
    <dgm:pt modelId="{CF64B447-D39E-46A6-824B-6C66984D4038}" type="pres">
      <dgm:prSet presAssocID="{4B7658EC-4C63-44A2-A1D3-EB795C6B3126}" presName="composite" presStyleCnt="0"/>
      <dgm:spPr/>
    </dgm:pt>
    <dgm:pt modelId="{0CF2B772-B729-45ED-AADE-DBE34EFABC4E}" type="pres">
      <dgm:prSet presAssocID="{4B7658EC-4C63-44A2-A1D3-EB795C6B3126}" presName="imgShp" presStyleLbl="fgImgPlace1" presStyleIdx="1" presStyleCnt="4" custLinFactNeighborX="-56693" custLinFactNeighborY="134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9444FE77-E130-4B1B-B2A4-82FDC868D984}" type="pres">
      <dgm:prSet presAssocID="{4B7658EC-4C63-44A2-A1D3-EB795C6B3126}" presName="txShp" presStyleLbl="node1" presStyleIdx="1" presStyleCnt="4" custScaleX="1224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09A488-4F71-4D6E-9324-D007E6CFA603}" type="pres">
      <dgm:prSet presAssocID="{C85C18D2-126E-4EFE-9157-3DD058B86408}" presName="spacing" presStyleCnt="0"/>
      <dgm:spPr/>
    </dgm:pt>
    <dgm:pt modelId="{7C1A7D7A-283C-4D16-8A5A-6354C8D87509}" type="pres">
      <dgm:prSet presAssocID="{B203954D-33EE-4665-9D89-2E4AE8196633}" presName="composite" presStyleCnt="0"/>
      <dgm:spPr/>
    </dgm:pt>
    <dgm:pt modelId="{82A0BFDD-65D1-42C2-AB40-5B09E3CFF895}" type="pres">
      <dgm:prSet presAssocID="{B203954D-33EE-4665-9D89-2E4AE8196633}" presName="imgShp" presStyleLbl="fgImgPlace1" presStyleIdx="2" presStyleCnt="4" custLinFactNeighborX="-48899" custLinFactNeighborY="-38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C72B224B-29A1-45AF-8490-B81F628E8D26}" type="pres">
      <dgm:prSet presAssocID="{B203954D-33EE-4665-9D89-2E4AE8196633}" presName="txShp" presStyleLbl="node1" presStyleIdx="2" presStyleCnt="4" custScaleX="120424" custLinFactNeighborX="1248" custLinFactNeighborY="-38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F3A2B9-15EB-464F-9D68-576C92A294DF}" type="pres">
      <dgm:prSet presAssocID="{A8B37248-9BCE-4ECA-BBA0-C20A6B427609}" presName="spacing" presStyleCnt="0"/>
      <dgm:spPr/>
    </dgm:pt>
    <dgm:pt modelId="{D269884C-D962-48D7-B4CA-645249D58DA8}" type="pres">
      <dgm:prSet presAssocID="{6138C520-CFE6-4054-AAC6-CC0461F3615A}" presName="composite" presStyleCnt="0"/>
      <dgm:spPr/>
    </dgm:pt>
    <dgm:pt modelId="{0DD92BEF-D399-4EEA-9015-DD15E7FEE682}" type="pres">
      <dgm:prSet presAssocID="{6138C520-CFE6-4054-AAC6-CC0461F3615A}" presName="imgShp" presStyleLbl="fgImgPlace1" presStyleIdx="3" presStyleCnt="4" custLinFactNeighborX="-47581" custLinFactNeighborY="-1675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tr-TR"/>
        </a:p>
      </dgm:t>
    </dgm:pt>
    <dgm:pt modelId="{C9998F8F-9EA8-499D-94DF-3C49D10659A9}" type="pres">
      <dgm:prSet presAssocID="{6138C520-CFE6-4054-AAC6-CC0461F3615A}" presName="txShp" presStyleLbl="node1" presStyleIdx="3" presStyleCnt="4" custScaleX="119744" custLinFactNeighborX="1588" custLinFactNeighborY="-154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BE538E-7B46-4FF8-AC0A-2AE287AC748F}" type="presOf" srcId="{736FA4FE-F78B-4907-8DBE-981DFBC32D25}" destId="{4FF5CC55-2AB8-48A7-BC6A-A91DF674B970}" srcOrd="0" destOrd="0" presId="urn:microsoft.com/office/officeart/2005/8/layout/vList3"/>
    <dgm:cxn modelId="{3E706E7E-CE59-41D2-AC47-68AC32B65971}" srcId="{736FA4FE-F78B-4907-8DBE-981DFBC32D25}" destId="{B203954D-33EE-4665-9D89-2E4AE8196633}" srcOrd="2" destOrd="0" parTransId="{5D2C88CB-C61C-4EAB-B691-C233013F60F4}" sibTransId="{A8B37248-9BCE-4ECA-BBA0-C20A6B427609}"/>
    <dgm:cxn modelId="{F6618615-E75C-4809-8CE6-DA6E94977FF4}" type="presOf" srcId="{B203954D-33EE-4665-9D89-2E4AE8196633}" destId="{C72B224B-29A1-45AF-8490-B81F628E8D26}" srcOrd="0" destOrd="0" presId="urn:microsoft.com/office/officeart/2005/8/layout/vList3"/>
    <dgm:cxn modelId="{AB869FC7-5178-4E2D-88F7-131C243F077D}" srcId="{736FA4FE-F78B-4907-8DBE-981DFBC32D25}" destId="{4B7658EC-4C63-44A2-A1D3-EB795C6B3126}" srcOrd="1" destOrd="0" parTransId="{78CEF9B7-2234-452C-9462-539642B388F2}" sibTransId="{C85C18D2-126E-4EFE-9157-3DD058B86408}"/>
    <dgm:cxn modelId="{1922CE82-97BD-40B7-BDDC-8A80EFB5BCED}" type="presOf" srcId="{57504135-47C7-4B82-94EE-E041521F87F2}" destId="{564EC8F8-C014-41C8-BB63-D464F1831D1D}" srcOrd="0" destOrd="0" presId="urn:microsoft.com/office/officeart/2005/8/layout/vList3"/>
    <dgm:cxn modelId="{3BF63C18-B90D-40CD-A9DE-C7D24944AA8A}" srcId="{736FA4FE-F78B-4907-8DBE-981DFBC32D25}" destId="{57504135-47C7-4B82-94EE-E041521F87F2}" srcOrd="0" destOrd="0" parTransId="{49257B23-D382-4A26-9C5F-1CEC214D9006}" sibTransId="{FDCF6761-0A7F-45F6-8C60-CB3054B30C8E}"/>
    <dgm:cxn modelId="{D583C02D-219F-4F63-A260-C4B4CFB1FDE4}" type="presOf" srcId="{4B7658EC-4C63-44A2-A1D3-EB795C6B3126}" destId="{9444FE77-E130-4B1B-B2A4-82FDC868D984}" srcOrd="0" destOrd="0" presId="urn:microsoft.com/office/officeart/2005/8/layout/vList3"/>
    <dgm:cxn modelId="{33776C24-C0BF-4FA4-AFB5-2B395B086D9F}" srcId="{736FA4FE-F78B-4907-8DBE-981DFBC32D25}" destId="{6138C520-CFE6-4054-AAC6-CC0461F3615A}" srcOrd="3" destOrd="0" parTransId="{80BF824C-CF3A-4440-AE4B-0FD62E2060BF}" sibTransId="{92F10A52-91A2-4295-90A5-EBD34B6EC61C}"/>
    <dgm:cxn modelId="{51DD597F-E0A7-47B0-A032-523B7930737A}" type="presOf" srcId="{6138C520-CFE6-4054-AAC6-CC0461F3615A}" destId="{C9998F8F-9EA8-499D-94DF-3C49D10659A9}" srcOrd="0" destOrd="0" presId="urn:microsoft.com/office/officeart/2005/8/layout/vList3"/>
    <dgm:cxn modelId="{EE07F7EE-6CFC-4179-BE99-DA94F1BC5A0D}" type="presParOf" srcId="{4FF5CC55-2AB8-48A7-BC6A-A91DF674B970}" destId="{F8C0F78A-C4E4-4434-AD58-F8FCD2FD830E}" srcOrd="0" destOrd="0" presId="urn:microsoft.com/office/officeart/2005/8/layout/vList3"/>
    <dgm:cxn modelId="{1EC3BB18-F308-448F-832D-1838C24A2093}" type="presParOf" srcId="{F8C0F78A-C4E4-4434-AD58-F8FCD2FD830E}" destId="{A3C49F0C-DA55-4ECF-A05A-4DCFCE78CA10}" srcOrd="0" destOrd="0" presId="urn:microsoft.com/office/officeart/2005/8/layout/vList3"/>
    <dgm:cxn modelId="{632B03C6-DBC6-4CD4-A8B0-14652EC13C20}" type="presParOf" srcId="{F8C0F78A-C4E4-4434-AD58-F8FCD2FD830E}" destId="{564EC8F8-C014-41C8-BB63-D464F1831D1D}" srcOrd="1" destOrd="0" presId="urn:microsoft.com/office/officeart/2005/8/layout/vList3"/>
    <dgm:cxn modelId="{6C152CC0-5578-4B7C-BD0C-35B89FEFD7AD}" type="presParOf" srcId="{4FF5CC55-2AB8-48A7-BC6A-A91DF674B970}" destId="{679C3B45-845F-4AA5-A796-03CED31176F0}" srcOrd="1" destOrd="0" presId="urn:microsoft.com/office/officeart/2005/8/layout/vList3"/>
    <dgm:cxn modelId="{580C02BC-AC1F-4D9B-A0CB-F123F3B6528A}" type="presParOf" srcId="{4FF5CC55-2AB8-48A7-BC6A-A91DF674B970}" destId="{CF64B447-D39E-46A6-824B-6C66984D4038}" srcOrd="2" destOrd="0" presId="urn:microsoft.com/office/officeart/2005/8/layout/vList3"/>
    <dgm:cxn modelId="{E79ABDC1-A813-4359-92F0-0D095AE987D2}" type="presParOf" srcId="{CF64B447-D39E-46A6-824B-6C66984D4038}" destId="{0CF2B772-B729-45ED-AADE-DBE34EFABC4E}" srcOrd="0" destOrd="0" presId="urn:microsoft.com/office/officeart/2005/8/layout/vList3"/>
    <dgm:cxn modelId="{2D6F991E-537C-4525-9167-19F274F497E2}" type="presParOf" srcId="{CF64B447-D39E-46A6-824B-6C66984D4038}" destId="{9444FE77-E130-4B1B-B2A4-82FDC868D984}" srcOrd="1" destOrd="0" presId="urn:microsoft.com/office/officeart/2005/8/layout/vList3"/>
    <dgm:cxn modelId="{F3827FA1-2F7C-404B-B0C4-34BCDDA4ED7D}" type="presParOf" srcId="{4FF5CC55-2AB8-48A7-BC6A-A91DF674B970}" destId="{4F09A488-4F71-4D6E-9324-D007E6CFA603}" srcOrd="3" destOrd="0" presId="urn:microsoft.com/office/officeart/2005/8/layout/vList3"/>
    <dgm:cxn modelId="{D4226C7D-7FB8-4071-8685-722CFFA9159E}" type="presParOf" srcId="{4FF5CC55-2AB8-48A7-BC6A-A91DF674B970}" destId="{7C1A7D7A-283C-4D16-8A5A-6354C8D87509}" srcOrd="4" destOrd="0" presId="urn:microsoft.com/office/officeart/2005/8/layout/vList3"/>
    <dgm:cxn modelId="{9F08B799-9F1E-4230-880D-36A3BF0FB4D2}" type="presParOf" srcId="{7C1A7D7A-283C-4D16-8A5A-6354C8D87509}" destId="{82A0BFDD-65D1-42C2-AB40-5B09E3CFF895}" srcOrd="0" destOrd="0" presId="urn:microsoft.com/office/officeart/2005/8/layout/vList3"/>
    <dgm:cxn modelId="{A6A845AF-4E95-48D4-A765-5491EFDC01BF}" type="presParOf" srcId="{7C1A7D7A-283C-4D16-8A5A-6354C8D87509}" destId="{C72B224B-29A1-45AF-8490-B81F628E8D26}" srcOrd="1" destOrd="0" presId="urn:microsoft.com/office/officeart/2005/8/layout/vList3"/>
    <dgm:cxn modelId="{9127466A-2D34-41D8-B751-E55F36FFD774}" type="presParOf" srcId="{4FF5CC55-2AB8-48A7-BC6A-A91DF674B970}" destId="{5CF3A2B9-15EB-464F-9D68-576C92A294DF}" srcOrd="5" destOrd="0" presId="urn:microsoft.com/office/officeart/2005/8/layout/vList3"/>
    <dgm:cxn modelId="{EFB48FE5-B7A3-453B-8325-F1A345AE41E3}" type="presParOf" srcId="{4FF5CC55-2AB8-48A7-BC6A-A91DF674B970}" destId="{D269884C-D962-48D7-B4CA-645249D58DA8}" srcOrd="6" destOrd="0" presId="urn:microsoft.com/office/officeart/2005/8/layout/vList3"/>
    <dgm:cxn modelId="{45A11615-D7E0-4F8F-9B7A-014FAAF415FB}" type="presParOf" srcId="{D269884C-D962-48D7-B4CA-645249D58DA8}" destId="{0DD92BEF-D399-4EEA-9015-DD15E7FEE682}" srcOrd="0" destOrd="0" presId="urn:microsoft.com/office/officeart/2005/8/layout/vList3"/>
    <dgm:cxn modelId="{29CDE7BB-185A-4CD6-932A-9AAC851C0FAE}" type="presParOf" srcId="{D269884C-D962-48D7-B4CA-645249D58DA8}" destId="{C9998F8F-9EA8-499D-94DF-3C49D10659A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EC8F8-C014-41C8-BB63-D464F1831D1D}">
      <dsp:nvSpPr>
        <dsp:cNvPr id="0" name=""/>
        <dsp:cNvSpPr/>
      </dsp:nvSpPr>
      <dsp:spPr>
        <a:xfrm rot="10800000">
          <a:off x="843953" y="1425"/>
          <a:ext cx="6988549" cy="92392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427" tIns="72390" rIns="135128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>
              <a:latin typeface="Times New Roman" pitchFamily="18" charset="0"/>
              <a:cs typeface="Times New Roman" pitchFamily="18" charset="0"/>
            </a:rPr>
            <a:t>Geniş bir görüş açısına (vizyona) sahip olmalıdır. </a:t>
          </a:r>
          <a:endParaRPr lang="tr-TR" sz="1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074935" y="1425"/>
        <a:ext cx="6757567" cy="923928"/>
      </dsp:txXfrm>
    </dsp:sp>
    <dsp:sp modelId="{A3C49F0C-DA55-4ECF-A05A-4DCFCE78CA10}">
      <dsp:nvSpPr>
        <dsp:cNvPr id="0" name=""/>
        <dsp:cNvSpPr/>
      </dsp:nvSpPr>
      <dsp:spPr>
        <a:xfrm>
          <a:off x="467539" y="0"/>
          <a:ext cx="923928" cy="92392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4FE77-E130-4B1B-B2A4-82FDC868D984}">
      <dsp:nvSpPr>
        <dsp:cNvPr id="0" name=""/>
        <dsp:cNvSpPr/>
      </dsp:nvSpPr>
      <dsp:spPr>
        <a:xfrm rot="10800000">
          <a:off x="807055" y="1201153"/>
          <a:ext cx="7062345" cy="923928"/>
        </a:xfrm>
        <a:prstGeom prst="homePlat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427" tIns="72390" rIns="135128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>
              <a:latin typeface="Times New Roman" pitchFamily="18" charset="0"/>
              <a:cs typeface="Times New Roman" pitchFamily="18" charset="0"/>
            </a:rPr>
            <a:t>Organizasyonun tüm kadrolarında yer alan lider ve yöneticilere bu görevi aşılamalı ve onlara güç ve destek vermelidir.</a:t>
          </a:r>
          <a:endParaRPr lang="tr-TR" sz="1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038037" y="1201153"/>
        <a:ext cx="6831363" cy="923928"/>
      </dsp:txXfrm>
    </dsp:sp>
    <dsp:sp modelId="{0CF2B772-B729-45ED-AADE-DBE34EFABC4E}">
      <dsp:nvSpPr>
        <dsp:cNvPr id="0" name=""/>
        <dsp:cNvSpPr/>
      </dsp:nvSpPr>
      <dsp:spPr>
        <a:xfrm>
          <a:off x="467539" y="1213598"/>
          <a:ext cx="923928" cy="9239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B224B-29A1-45AF-8490-B81F628E8D26}">
      <dsp:nvSpPr>
        <dsp:cNvPr id="0" name=""/>
        <dsp:cNvSpPr/>
      </dsp:nvSpPr>
      <dsp:spPr>
        <a:xfrm rot="10800000">
          <a:off x="936097" y="2365725"/>
          <a:ext cx="6948276" cy="923928"/>
        </a:xfrm>
        <a:prstGeom prst="homePlat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427" tIns="72390" rIns="135128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>
              <a:latin typeface="Times New Roman" pitchFamily="18" charset="0"/>
              <a:cs typeface="Times New Roman" pitchFamily="18" charset="0"/>
            </a:rPr>
            <a:t>Değişim ve yeniliği gerçekleştirebilmek için yeni stratejik  uygulamalara gitmeli ve bunların içerdiği riskleri almaktan çekinmemelidir. </a:t>
          </a:r>
          <a:endParaRPr lang="tr-TR" sz="1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167079" y="2365725"/>
        <a:ext cx="6717294" cy="923928"/>
      </dsp:txXfrm>
    </dsp:sp>
    <dsp:sp modelId="{82A0BFDD-65D1-42C2-AB40-5B09E3CFF895}">
      <dsp:nvSpPr>
        <dsp:cNvPr id="0" name=""/>
        <dsp:cNvSpPr/>
      </dsp:nvSpPr>
      <dsp:spPr>
        <a:xfrm>
          <a:off x="539550" y="2365725"/>
          <a:ext cx="923928" cy="92392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98F8F-9EA8-499D-94DF-3C49D10659A9}">
      <dsp:nvSpPr>
        <dsp:cNvPr id="0" name=""/>
        <dsp:cNvSpPr/>
      </dsp:nvSpPr>
      <dsp:spPr>
        <a:xfrm rot="10800000">
          <a:off x="975332" y="3458019"/>
          <a:ext cx="6909041" cy="923928"/>
        </a:xfrm>
        <a:prstGeom prst="homePlat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427" tIns="72390" rIns="135128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>
              <a:latin typeface="Times New Roman" pitchFamily="18" charset="0"/>
              <a:cs typeface="Times New Roman" pitchFamily="18" charset="0"/>
            </a:rPr>
            <a:t>Bu özellikler lideri normal bir yöneticiden ayırır.</a:t>
          </a:r>
          <a:endParaRPr lang="tr-TR" sz="1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206314" y="3458019"/>
        <a:ext cx="6678059" cy="923928"/>
      </dsp:txXfrm>
    </dsp:sp>
    <dsp:sp modelId="{0DD92BEF-D399-4EEA-9015-DD15E7FEE682}">
      <dsp:nvSpPr>
        <dsp:cNvPr id="0" name=""/>
        <dsp:cNvSpPr/>
      </dsp:nvSpPr>
      <dsp:spPr>
        <a:xfrm>
          <a:off x="551728" y="3445841"/>
          <a:ext cx="923928" cy="92392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99B1C-0373-4DD0-AC13-BC90134B681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3FF5C-B7C2-46CA-9582-DDE46AB5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97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30B63-A7E3-4F76-8D65-EBE0E5A7AB22}" type="slidenum">
              <a:rPr lang="tr-TR"/>
              <a:pPr/>
              <a:t>2</a:t>
            </a:fld>
            <a:endParaRPr lang="tr-T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775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7DF8B-9998-42B8-BFEB-3CDD3A83A73C}" type="slidenum">
              <a:rPr lang="tr-TR"/>
              <a:pPr/>
              <a:t>15</a:t>
            </a:fld>
            <a:endParaRPr lang="tr-T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339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EC8FE-9186-47E3-8F5E-6D4C1874E9CD}" type="slidenum">
              <a:rPr lang="tr-TR"/>
              <a:pPr/>
              <a:t>16</a:t>
            </a:fld>
            <a:endParaRPr lang="tr-T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437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3BF2-9F7B-4687-A5E0-F51BA1505335}" type="slidenum">
              <a:rPr lang="tr-TR"/>
              <a:pPr/>
              <a:t>17</a:t>
            </a:fld>
            <a:endParaRPr lang="tr-T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844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4E594-1CD2-4BE4-B7C8-09A215D0A8A8}" type="slidenum">
              <a:rPr lang="tr-TR"/>
              <a:pPr/>
              <a:t>18</a:t>
            </a:fld>
            <a:endParaRPr lang="tr-T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202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292AD-9658-449A-816B-E07F2F22002D}" type="slidenum">
              <a:rPr lang="tr-TR"/>
              <a:pPr/>
              <a:t>4</a:t>
            </a:fld>
            <a:endParaRPr lang="tr-T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245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27366-124B-4C52-8A58-031DC05BE339}" type="slidenum">
              <a:rPr lang="tr-TR"/>
              <a:pPr/>
              <a:t>6</a:t>
            </a:fld>
            <a:endParaRPr lang="tr-T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604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842FA-2512-41E7-A505-887AC5F858CF}" type="slidenum">
              <a:rPr lang="tr-TR"/>
              <a:pPr/>
              <a:t>7</a:t>
            </a:fld>
            <a:endParaRPr lang="tr-T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731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28AE3-D0F2-428B-B7E7-6DC381D70A28}" type="slidenum">
              <a:rPr lang="tr-TR"/>
              <a:pPr/>
              <a:t>8</a:t>
            </a:fld>
            <a:endParaRPr lang="tr-T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47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3425D-64B1-4ACF-93B6-4975E98D5D01}" type="slidenum">
              <a:rPr lang="tr-TR"/>
              <a:pPr/>
              <a:t>9</a:t>
            </a:fld>
            <a:endParaRPr lang="tr-T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930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90432-0C02-4C23-B60F-1BB2D0DD2C96}" type="slidenum">
              <a:rPr lang="tr-TR"/>
              <a:pPr/>
              <a:t>10</a:t>
            </a:fld>
            <a:endParaRPr lang="tr-T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735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DC49C-F43D-4EDA-B20C-5E0D3FD4CC96}" type="slidenum">
              <a:rPr lang="tr-TR"/>
              <a:pPr/>
              <a:t>12</a:t>
            </a:fld>
            <a:endParaRPr lang="tr-T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109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D7165-6925-4426-9E9C-4AFE19AF4E5B}" type="slidenum">
              <a:rPr lang="tr-TR"/>
              <a:pPr/>
              <a:t>14</a:t>
            </a:fld>
            <a:endParaRPr lang="tr-T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24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3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B3AA55-2CF2-4336-9994-77ADC8B0B43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1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24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8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4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93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5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25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7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BD0C-1CF6-4335-B6D2-461862422747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795-2840-4C1E-AAE8-3027A83292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2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7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Yasemin.KLMN-AA0CC8569B\Desktop\Stratejik Yonetim\soyut\Kullanılanlar\abstract-green-and-blue-1680x10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"/>
          <a:stretch/>
        </p:blipFill>
        <p:spPr bwMode="auto">
          <a:xfrm>
            <a:off x="-36512" y="-4300"/>
            <a:ext cx="9180511" cy="68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9736" y="2348880"/>
            <a:ext cx="8926760" cy="1470025"/>
          </a:xfrm>
          <a:prstGeom prst="rect">
            <a:avLst/>
          </a:prstGeom>
          <a:ln>
            <a:noFill/>
          </a:ln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800" b="1" dirty="0" smtClean="0">
                <a:ln w="50800"/>
                <a:latin typeface="Times New Roman" pitchFamily="18" charset="0"/>
                <a:cs typeface="Times New Roman" pitchFamily="18" charset="0"/>
              </a:rPr>
              <a:t>STRATEJİLERİN UYGULANMASINDA </a:t>
            </a:r>
          </a:p>
          <a:p>
            <a:pPr algn="l"/>
            <a:endParaRPr lang="tr-TR" sz="200" b="1" dirty="0" smtClean="0">
              <a:ln w="50800"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6500" b="1" dirty="0" smtClean="0">
                <a:ln w="50800"/>
                <a:latin typeface="Times New Roman" pitchFamily="18" charset="0"/>
                <a:cs typeface="Times New Roman" pitchFamily="18" charset="0"/>
              </a:rPr>
              <a:t>LİDERLİK BİÇİMİ</a:t>
            </a:r>
            <a:endParaRPr lang="tr-TR" sz="6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22512" y="6237312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Clr>
                <a:schemeClr val="hlink"/>
              </a:buClr>
              <a:buSzPct val="120000"/>
              <a:defRPr/>
            </a:pPr>
            <a:r>
              <a:rPr lang="tr-TR" sz="1600" b="1" smtClean="0">
                <a:latin typeface="Times New Roman" pitchFamily="18" charset="0"/>
                <a:cs typeface="Times New Roman" pitchFamily="18" charset="0"/>
              </a:rPr>
              <a:t>PROF.DR.CEMAL 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ZEHİR</a:t>
            </a:r>
          </a:p>
          <a:p>
            <a:pPr algn="r">
              <a:buClr>
                <a:schemeClr val="hlink"/>
              </a:buClr>
              <a:buSzPct val="120000"/>
              <a:defRPr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Yönetim Ve Organizasyon Ana 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Bilim Dalı</a:t>
            </a:r>
          </a:p>
        </p:txBody>
      </p:sp>
    </p:spTree>
    <p:extLst>
      <p:ext uri="{BB962C8B-B14F-4D97-AF65-F5344CB8AC3E}">
        <p14:creationId xmlns:p14="http://schemas.microsoft.com/office/powerpoint/2010/main" val="224007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764704"/>
            <a:ext cx="9180512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41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ETKİN VE BAŞARILI LİDERLERİN BAŞLICA GÖREVLERİ</a:t>
            </a:r>
            <a:endParaRPr lang="tr-TR" sz="41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Documents and Settings\Yasemin.KLMN-AA0CC8569B\Belgelerim\Downloads\küçükr\images (4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767038" cy="1834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52600"/>
            <a:ext cx="8856984" cy="4228728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0" indent="0" algn="just" defTabSz="762000">
              <a:buFontTx/>
              <a:buNone/>
            </a:pPr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DEĞİŞİKLİĞİN YÖNÜNÜ BELİRLEME</a:t>
            </a:r>
          </a:p>
          <a:p>
            <a:pPr marL="0" indent="0" algn="just" defTabSz="762000">
              <a:buFontTx/>
              <a:buNone/>
            </a:pPr>
            <a:endParaRPr lang="tr-TR" sz="13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İyi bir lider yapacağı değişiklikleri planlı yapar ve stratejik değişimleri gerçekleştirmek için uzun dönemli planlara dayanır.  </a:t>
            </a:r>
          </a:p>
          <a:p>
            <a:pPr algn="just" defTabSz="762000">
              <a:buBlip>
                <a:blip r:embed="rId6"/>
              </a:buBlip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Böylece arzu edilen düzenli sonuçlar elde edilebilir.</a:t>
            </a:r>
          </a:p>
          <a:p>
            <a:pPr algn="just" defTabSz="762000">
              <a:buBlip>
                <a:blip r:embed="rId6"/>
              </a:buBlip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Liderler değişimi yapabilmek için resmi ve resmi olmayan yollardan bilgi toplarlar. </a:t>
            </a:r>
          </a:p>
          <a:p>
            <a:pPr algn="just" defTabSz="762000">
              <a:buBlip>
                <a:blip r:embed="rId6"/>
              </a:buBlip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Örgütü ve çevreyi çok iyi analiz ederler. Böylece stratejik vizyon geliştirirler.</a:t>
            </a:r>
          </a:p>
          <a:p>
            <a:pPr marL="0" indent="0" algn="just" defTabSz="762000"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7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10949" r="3056" b="4445"/>
          <a:stretch/>
        </p:blipFill>
        <p:spPr bwMode="auto">
          <a:xfrm flipH="1"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7192"/>
            <a:ext cx="8229600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ETKİN VE BAŞARILI LİDERLERİN BAŞLICA GÖREVLERİ</a:t>
            </a:r>
            <a:endParaRPr lang="tr-TR" sz="38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C:\Documents and Settings\Yasemin.KLMN-AA0CC8569B\Belgelerim\Downloads\küçükr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49" y="3350462"/>
            <a:ext cx="2352675" cy="25988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059832" y="3609598"/>
            <a:ext cx="56886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spcBef>
                <a:spcPts val="0"/>
              </a:spcBef>
              <a:buFontTx/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Başarılı liderlerin zihninde stratejik bir amaç vardır. </a:t>
            </a:r>
          </a:p>
          <a:p>
            <a:pPr indent="0" algn="just">
              <a:spcBef>
                <a:spcPts val="0"/>
              </a:spcBef>
              <a:buFontTx/>
              <a:buNone/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FontTx/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Örneğin, </a:t>
            </a:r>
            <a:r>
              <a:rPr lang="tr-TR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Honda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’nın </a:t>
            </a:r>
            <a:r>
              <a:rPr lang="tr-TR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’u, </a:t>
            </a:r>
            <a:r>
              <a:rPr lang="tr-TR" sz="2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Caterpillar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’ın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Kamatsu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’yu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rekabette yenip pazarını ele geçirme amaç ve yaklaşımları buna örnektir.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27373"/>
            <a:ext cx="8424936" cy="1285603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FontTx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Liderler başarılı olabilmek için olayları üç zaman boyutu (</a:t>
            </a: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geçmiş, bugün, gelecek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 içinde düşünerek karar vermelidirler.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7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536" y="708025"/>
            <a:ext cx="828092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ORGANİZASYON OLUŞTURMA</a:t>
            </a:r>
          </a:p>
        </p:txBody>
      </p:sp>
      <p:pic>
        <p:nvPicPr>
          <p:cNvPr id="7170" name="Picture 2" descr="C:\Documents and Settings\Yasemin.KLMN-AA0CC8569B\Desktop\Stratejik Yonetim\resimler\images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2736304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73273" y="1628800"/>
            <a:ext cx="8059167" cy="4896544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 algn="just" defTabSz="762000">
              <a:spcBef>
                <a:spcPts val="0"/>
              </a:spcBef>
              <a:buFontTx/>
              <a:buNone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Her başarılı lider misyon ve stratejinin uygulanmasını kolaylaştırabilecek, </a:t>
            </a:r>
          </a:p>
          <a:p>
            <a:pPr marL="0" indent="0" algn="just" defTabSz="762000">
              <a:spcBef>
                <a:spcPts val="0"/>
              </a:spcBef>
              <a:buFontTx/>
              <a:buNone/>
            </a:pP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spcBef>
                <a:spcPts val="0"/>
              </a:spcBef>
              <a:buFontTx/>
              <a:buNone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Örgütsel yapı </a:t>
            </a: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Faaliyet takımları</a:t>
            </a: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Çalışma sistemleri geliştirmek</a:t>
            </a: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Etkin örgütsel süreçleri oluşturmak  zorundadır.</a:t>
            </a:r>
          </a:p>
          <a:p>
            <a:pPr algn="just" defTabSz="762000">
              <a:spcBef>
                <a:spcPts val="0"/>
              </a:spcBef>
              <a:buFont typeface="Times New Roman" pitchFamily="18" charset="0"/>
              <a:buChar char="—"/>
            </a:pP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spcBef>
                <a:spcPts val="0"/>
              </a:spcBef>
              <a:buFontTx/>
              <a:buNone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spcBef>
                <a:spcPts val="0"/>
              </a:spcBef>
              <a:buFontTx/>
              <a:buNone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Rekabet avantajı elde etme, düşük maliyetle zaman kayıplarını asgariye indirecek bir sistem örgütsel yapı oluşturularak gerçekleştirilir.</a:t>
            </a:r>
          </a:p>
          <a:p>
            <a:pPr marL="0" indent="0" algn="just" defTabSz="762000">
              <a:buFontTx/>
              <a:buNone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6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53752"/>
            <a:ext cx="8928992" cy="1143000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BİR</a:t>
            </a:r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ÖRGÜTSEL KÜLTÜR OLUŞTURMA: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2816"/>
            <a:ext cx="8641655" cy="539908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FontTx/>
              <a:buNone/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Schein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 liderin </a:t>
            </a:r>
            <a:r>
              <a:rPr lang="tr-TR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Örgütsel Kültür Değiştirmekte  Yöntemleri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tr-TR" sz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1.Belli iş, faaliyet veya davranış konularına dikkat çekmek</a:t>
            </a:r>
          </a:p>
          <a:p>
            <a:pPr marL="457200" indent="-457200" algn="just">
              <a:spcBef>
                <a:spcPts val="600"/>
              </a:spcBef>
              <a:buFontTx/>
              <a:buAutoNum type="arabicPeriod"/>
            </a:pPr>
            <a:endParaRPr lang="tr-TR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2.Liderin kritik olaylara örgütsel krizlere gösterdiği tepkilerle ile ilgilidir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tr-TR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3.Liderin kendisinin bir model olarak davranmasıdır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tr-TR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4.Üst yönetimin ödül ve statüleri dağıtırken nelere dikkat ettiği ile ilgilidir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tr-TR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5.Organizasyonda eleman seçimi, terfi ettirme, işten çıkarma ile ilgilidir.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79512" y="90872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Örgütsel kültür bir organizasyonun üyelerince kabul edilen ve uygulanan inançlar, tutum ve davranış kalıpları ile değerlerinden oluşur. Strateji ve vizyondaki değişmeler kültürel değişmeleri zorunlu kılabilir. </a:t>
            </a:r>
          </a:p>
        </p:txBody>
      </p:sp>
      <p:pic>
        <p:nvPicPr>
          <p:cNvPr id="8194" name="Picture 2" descr="C:\Documents and Settings\Yasemin.KLMN-AA0CC8569B\Belgelerim\Downloads\küçükr\images (5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196" y="5445224"/>
            <a:ext cx="2895600" cy="1412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41276" y="3341712"/>
            <a:ext cx="8424936" cy="28956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 algn="just" defTabSz="762000"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Kültür değiştirme çabası gösteren işletmeler eski kültürlerine aykırı eleman işe alarak değer, norm ve davranış değişikliği başlatırlar.</a:t>
            </a:r>
          </a:p>
          <a:p>
            <a:pPr marL="0" indent="0" algn="just" defTabSz="762000">
              <a:buFontTx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Bunların dışında resmi olarak hazırlanmış prosedürler, görev tanımları, örgüt felsefesine ilişkin açıklamalar, övülecek örnek davranışlar kültürel değişimler için önemli bir yöntem olarak kullanılırlar.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5" descr="C:\Documents and Settings\Yasemin.KLMN-AA0CC8569B\Desktop\Stratejik Yonetim\resimler\csr_glob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0"/>
            <a:ext cx="3672408" cy="35010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7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764704"/>
            <a:ext cx="9180512" cy="7620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1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YÖNETİCİ LİDERLİĞE SAHİP YÖNETİCİLERİN ÖZELLİKLERİ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-324544" y="1988840"/>
            <a:ext cx="9289032" cy="3888432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457200" lvl="1" indent="0" algn="just" defTabSz="76200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Çalışanları başarılı oldukları takdirde ödül olarak statü ve para dağıtırlar ve başarılarını pekiştirmeyi tercih ederler</a:t>
            </a:r>
          </a:p>
          <a:p>
            <a:pPr marL="457200" lvl="1" indent="0" algn="just" defTabSz="762000"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defTabSz="76200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Faaliyetleri dünden bugüne, bugünden yarına doğru yön, vizyon ve kültürel değişim yapmaksızın devam ederler</a:t>
            </a:r>
          </a:p>
          <a:p>
            <a:pPr marL="457200" lvl="1" indent="0" algn="just" defTabSz="762000"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defTabSz="76200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Organizasyonun eskiden beri devam eden olağan işleyişine dikkat ederler.</a:t>
            </a:r>
          </a:p>
          <a:p>
            <a:pPr marL="457200" lvl="1" indent="0" algn="just" defTabSz="762000"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defTabSz="76200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Stratejik ve uzun dönemli görüş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açıları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yoktur.</a:t>
            </a:r>
          </a:p>
          <a:p>
            <a:pPr marL="457200" lvl="1" indent="0" algn="just" defTabSz="762000"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defTabSz="76200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Pazar payının ve karın artması ile ilgilenirler.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C:\Documents and Settings\Yasemin.KLMN-AA0CC8569B\Desktop\Stratejik Yonetim\strateji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7"/>
            <a:ext cx="3635896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48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620688"/>
            <a:ext cx="9011344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GÜNÜMÜZDE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DEĞİŞİMCİ LİDERLİK ÖZELLİKLERİ</a:t>
            </a: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C:\Documents and Settings\Yasemin.KLMN-AA0CC8569B\Belgelerim\Downloads\küçükr\images (2).jp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89" y="2996952"/>
            <a:ext cx="2600325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12968" cy="4891087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0" indent="0" algn="just" defTabSz="762000">
              <a:lnSpc>
                <a:spcPct val="115000"/>
              </a:lnSpc>
              <a:buFontTx/>
              <a:buNone/>
            </a:pPr>
            <a:r>
              <a:rPr lang="tr-TR" sz="2400" b="1" dirty="0" smtClean="0">
                <a:solidFill>
                  <a:srgbClr val="D16309"/>
                </a:solidFill>
                <a:latin typeface="Times New Roman" pitchFamily="18" charset="0"/>
                <a:cs typeface="Times New Roman" pitchFamily="18" charset="0"/>
              </a:rPr>
              <a:t>Değişim İhtiyacının Fark Edilmesi: </a:t>
            </a:r>
          </a:p>
          <a:p>
            <a:pPr marL="0" indent="0" algn="just" defTabSz="762000">
              <a:lnSpc>
                <a:spcPct val="115000"/>
              </a:lnSpc>
              <a:buFontTx/>
              <a:buNone/>
            </a:pPr>
            <a:endParaRPr lang="tr-TR" sz="5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Değişimci lider organizasyonun değişim ihtiyacını fark ederek örgütün kilit yöneticilerine böyle bir ihtiyacın gerekliliğini açıklayıp onları ikna etme yoluna gider.</a:t>
            </a: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Değişimi gerçekleştirmek için seçilen zaman işlerin kötü gittiği dönem olmamalıdır.</a:t>
            </a: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Yenilik yapmaya karar verilirken rakiplerle benchmarking yaparak karar verilmelidir.</a:t>
            </a: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6"/>
              </a:buBlip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Sadece performans durumu ve ekonomik ölçütlere bakılarak karar verilmemeli, ayrıca müşteri tatmini, ürün kalitesi, gerçekleştirilen yenilik projeleri göz önüne alınarak diğer yöneticiler ikna edilmelidir.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2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640960" cy="1151756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Değişimci lider örgüt üyelerine bir vizyon vererek değişimin yönünü belirtmelidir. Vizyon gidilecek yönü olduğu kadar ulaşılacak yeri ve durumu açıklamalıdır.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-36512" y="478413"/>
            <a:ext cx="9180512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PAYLAŞILAN</a:t>
            </a:r>
            <a:r>
              <a:rPr lang="tr-TR" sz="39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VİZYON</a:t>
            </a:r>
            <a:r>
              <a:rPr lang="tr-TR" sz="39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OLUŞTURMA</a:t>
            </a:r>
          </a:p>
        </p:txBody>
      </p:sp>
      <p:pic>
        <p:nvPicPr>
          <p:cNvPr id="12296" name="Picture 8" descr="C:\Documents and Settings\Yasemin.KLMN-AA0CC8569B\Belgelerim\Downloads\küçükr\working_together_teamwork_puzzle_concep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2977"/>
            <a:ext cx="2739871" cy="255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3528" y="2864518"/>
            <a:ext cx="5040560" cy="2580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62000">
              <a:lnSpc>
                <a:spcPct val="110000"/>
              </a:lnSpc>
            </a:pPr>
            <a:r>
              <a:rPr lang="tr-TR" sz="2100" dirty="0">
                <a:latin typeface="Times New Roman" pitchFamily="18" charset="0"/>
                <a:cs typeface="Times New Roman" pitchFamily="18" charset="0"/>
              </a:rPr>
              <a:t>Küçük işletmelerde vizyon lider tarafından açıklanır. Büyük ve köklü işletmelerde ise değişimci liderin başkanlığında kilit yöneticilerin takım halinde vizyonu ortaya koymaları gerekir. Böylelikle vizyon oluşturma işi sürekli kılınabilir.</a:t>
            </a:r>
          </a:p>
          <a:p>
            <a:pPr algn="just" defTabSz="762000">
              <a:lnSpc>
                <a:spcPct val="110000"/>
              </a:lnSpc>
            </a:pPr>
            <a:endParaRPr lang="tr-TR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23529" y="5320334"/>
            <a:ext cx="8500510" cy="1133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62000">
              <a:lnSpc>
                <a:spcPct val="110000"/>
              </a:lnSpc>
            </a:pPr>
            <a:r>
              <a:rPr lang="tr-TR" sz="2100" dirty="0">
                <a:latin typeface="Times New Roman" pitchFamily="18" charset="0"/>
                <a:cs typeface="Times New Roman" pitchFamily="18" charset="0"/>
              </a:rPr>
              <a:t>Başarılı örgütlerde vizyonun yüksek başarı standardı içermesi gerekir. Zaman zaman tekrar edilmelidir. Değişimci liderlerden beklenen en önemli husus çalışanların başarı standartlarını arttırmaktır.</a:t>
            </a:r>
          </a:p>
        </p:txBody>
      </p:sp>
    </p:spTree>
    <p:extLst>
      <p:ext uri="{BB962C8B-B14F-4D97-AF65-F5344CB8AC3E}">
        <p14:creationId xmlns:p14="http://schemas.microsoft.com/office/powerpoint/2010/main" val="389907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5496" y="1661120"/>
            <a:ext cx="9001000" cy="46482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Değişimci lider meydana gelen değişimler kurumsallaştırmalıdır. </a:t>
            </a:r>
          </a:p>
          <a:p>
            <a:pPr algn="just" defTabSz="762000">
              <a:buBlip>
                <a:blip r:embed="rId5"/>
              </a:buBlip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Değişim sürekli bir geri besleme mekanizmasıyla izlenmelidir.</a:t>
            </a:r>
          </a:p>
          <a:p>
            <a:pPr algn="just" defTabSz="762000">
              <a:buBlip>
                <a:blip r:embed="rId5"/>
              </a:buBlip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Kurumsallaşmanın davranışsal boyutu göz önünde bulundurulmalı, davranış değişikliğini oluştururken ödüllendirme biçimlerinden yararlanılmalıdır.</a:t>
            </a:r>
          </a:p>
          <a:p>
            <a:pPr algn="just" defTabSz="762000">
              <a:buBlip>
                <a:blip r:embed="rId5"/>
              </a:buBlip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Örgütte takım ruhunun oluşturulmasını sağlamalıdır.</a:t>
            </a:r>
          </a:p>
          <a:p>
            <a:pPr algn="just" defTabSz="762000">
              <a:buBlip>
                <a:blip r:embed="rId5"/>
              </a:buBlip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Değişimci lider bu üç safhada doğru bilgi sahibi olmalı, devamlı bir açıklık sağlamak için danışmanlarını iki yılda bir rotasyona tabi tutarak değiştirmeli ve yeni görüş açısı kazanmalıdır. </a:t>
            </a:r>
          </a:p>
          <a:p>
            <a:pPr algn="just" defTabSz="762000">
              <a:buBlip>
                <a:blip r:embed="rId5"/>
              </a:buBlip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36512" y="260350"/>
            <a:ext cx="918051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DEĞİŞİME KURUMSAL BİR HÜVİYET KAZANDIRMA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sz="4400" kern="12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8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052736"/>
            <a:ext cx="9073008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STRATEJİLERİN UYGULANMASINDA </a:t>
            </a:r>
            <a:br>
              <a:rPr lang="tr-TR" sz="3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LİDERLİK BİÇİMİ</a:t>
            </a:r>
            <a:endParaRPr lang="tr-TR" sz="38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Yasemin.KLMN-AA0CC8569B\Belgelerim\Downloads\küçükr\images (56).jp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143125" cy="46634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493119"/>
            <a:ext cx="8856984" cy="4032225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 defTabSz="762000"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Liderlik bir grup insanı belirli amaçlar etrafında toplayabilmek, bu amaçları gerçekleştirmek için onları ne yapacakları konusunda harekete geçirme bilgi ve yeteneklerinin toplamıdır.</a:t>
            </a:r>
          </a:p>
          <a:p>
            <a:pPr algn="just" defTabSz="762000">
              <a:buBlip>
                <a:blip r:embed="rId6"/>
              </a:buBlip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Liderlik stratejinin oluşturulmasında olduğu kadar uygulanmasında da yaşamsal bir role sahiptir. </a:t>
            </a:r>
          </a:p>
          <a:p>
            <a:pPr algn="just" defTabSz="762000">
              <a:buBlip>
                <a:blip r:embed="rId6"/>
              </a:buBlip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Günümüzde rekabetçi ve dinamik hale gelmiş olan iş dünyasında değişimci ve yeniliği  gerçekleştirecek olan liderlerin önemi artmıştır.</a:t>
            </a:r>
          </a:p>
          <a:p>
            <a:pPr marL="0" indent="0" algn="just" defTabSz="762000">
              <a:buFontTx/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H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845840"/>
            <a:ext cx="9180512" cy="1143000"/>
          </a:xfrm>
        </p:spPr>
        <p:txBody>
          <a:bodyPr>
            <a:noAutofit/>
          </a:bodyPr>
          <a:lstStyle/>
          <a:p>
            <a:r>
              <a:rPr lang="tr-TR" sz="40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ETKİN BİR LİDERİN SAHİP OLMASI GEREKEN ÖZELLİKLER</a:t>
            </a:r>
            <a:r>
              <a:rPr lang="tr-T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42521"/>
              </p:ext>
            </p:extLst>
          </p:nvPr>
        </p:nvGraphicFramePr>
        <p:xfrm>
          <a:off x="288032" y="2132856"/>
          <a:ext cx="86764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18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44624" y="476672"/>
            <a:ext cx="11089232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900" b="1" dirty="0" smtClean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 VE LİDER ÖZELLİKLERİ</a:t>
            </a:r>
            <a:endParaRPr lang="tr-TR" sz="3900" b="1" dirty="0">
              <a:solidFill>
                <a:srgbClr val="0070C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712968" cy="5486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Stratejinin uygulanmasında lider özellikleri önemlidir. </a:t>
            </a:r>
          </a:p>
          <a:p>
            <a:pPr algn="just" defTabSz="762000">
              <a:buBlip>
                <a:blip r:embed="rId5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Bir stratejinin başarılı olarak uygulanabilmesi için bunu uygulayacak yöneticinin karakteri, eğilimi, eğitimi, tecrübesi, bilgisi, üstleneceği rolleri; diğer bir ifadeyle seçilmiş stratejinin gerektirdiği rolü yapabilme yeteneğinde olmalıdır. </a:t>
            </a:r>
          </a:p>
          <a:p>
            <a:pPr algn="just" defTabSz="762000">
              <a:buBlip>
                <a:blip r:embed="rId5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5"/>
              </a:buBlip>
            </a:pPr>
            <a:r>
              <a:rPr lang="tr-TR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Büyüme ve gelişme stratejileri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ile yenilik yapmayı gerektiren stratejileri uygulayacak yöneticiler, risk almaktan kaçınmayan cesur ve atak kişiler olmalıdır.</a:t>
            </a:r>
          </a:p>
          <a:p>
            <a:pPr algn="just" defTabSz="762000">
              <a:buBlip>
                <a:blip r:embed="rId6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Documents and Settings\Yasemin.KLMN-AA0CC8569B\Belgelerim\Downloads\küçükr\lider2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352" y="4365103"/>
            <a:ext cx="3078784" cy="24928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1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H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>
            <a:normAutofit/>
          </a:bodyPr>
          <a:lstStyle/>
          <a:p>
            <a:pPr algn="just" defTabSz="762000"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Ayrıca seçilen yönetici stratejiyi benimsemiş ve ona inanmış olmalıdır.</a:t>
            </a:r>
          </a:p>
          <a:p>
            <a:pPr algn="just" defTabSz="762000"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Tepkilere göğüs gerebilen kişiler olmalıdır.</a:t>
            </a:r>
          </a:p>
          <a:p>
            <a:pPr algn="just">
              <a:spcBef>
                <a:spcPts val="0"/>
              </a:spcBef>
              <a:buBlip>
                <a:blip r:embed="rId4"/>
              </a:buBlip>
            </a:pPr>
            <a:endParaRPr lang="tr-TR" sz="1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Blip>
                <a:blip r:embed="rId4"/>
              </a:buBlip>
            </a:pPr>
            <a:r>
              <a:rPr lang="tr-TR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Durgun büyüme stratejilerinde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risk alma yöneticiler açısından asgariye inmiştir.</a:t>
            </a:r>
          </a:p>
          <a:p>
            <a:pPr algn="just">
              <a:spcBef>
                <a:spcPts val="0"/>
              </a:spcBef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Blip>
                <a:blip r:embed="rId4"/>
              </a:buBlip>
            </a:pPr>
            <a:r>
              <a:rPr lang="tr-TR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Tasarruf stratejilerinde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risk alma durumu nispeten mevcuttur ancak yöneticiler gözünü kırpmadan işçi atabilen, hislerine kapılmayan, işletmenin çıkarları için her şeyi göze alabilen, cesur, kararlı ve yerine göre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044624" y="476672"/>
            <a:ext cx="11089232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</a:t>
            </a:r>
            <a:r>
              <a:rPr lang="tr-TR" sz="39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9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VE LİDER ÖZELLİKLERİ</a:t>
            </a:r>
          </a:p>
        </p:txBody>
      </p:sp>
      <p:pic>
        <p:nvPicPr>
          <p:cNvPr id="3074" name="Picture 2" descr="C:\Documents and Settings\Yasemin.KLMN-AA0CC8569B\Belgelerim\Downloads\küçükr\images (5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314825"/>
            <a:ext cx="3081511" cy="24237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83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0" y="18039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900608" y="776898"/>
            <a:ext cx="108732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r-TR"/>
            </a:defPPr>
            <a:lvl1pPr>
              <a:spcBef>
                <a:spcPct val="50000"/>
              </a:spcBef>
              <a:defRPr sz="38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ctr"/>
            <a:r>
              <a:rPr lang="tr-TR" sz="4000" dirty="0">
                <a:solidFill>
                  <a:srgbClr val="0000CC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STRATEJİ</a:t>
            </a:r>
            <a:r>
              <a:rPr lang="tr-TR" sz="4000" dirty="0">
                <a:solidFill>
                  <a:srgbClr val="0000CC"/>
                </a:solidFill>
              </a:rPr>
              <a:t> </a:t>
            </a:r>
            <a:r>
              <a:rPr lang="tr-TR" sz="4000" dirty="0">
                <a:solidFill>
                  <a:srgbClr val="0000CC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VE LİDER ÖZELLİKLERİ</a:t>
            </a:r>
          </a:p>
        </p:txBody>
      </p:sp>
      <p:pic>
        <p:nvPicPr>
          <p:cNvPr id="4100" name="Picture 4" descr="C:\Documents and Settings\Yasemin.KLMN-AA0CC8569B\Belgelerim\Downloads\küçükr\kurumsal-degerler-liderlik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1"/>
          <a:stretch/>
        </p:blipFill>
        <p:spPr bwMode="auto">
          <a:xfrm>
            <a:off x="5724128" y="1988840"/>
            <a:ext cx="3528391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07503" y="1916832"/>
            <a:ext cx="8856985" cy="6336704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Yatırımlarını çeşitlendirmiş olan işletmeler istedikleri stratejileri uygulamak için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sib’lerindeki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uygun yöneticileri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ROTASYON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yolu ile kullanarak hedeflerine ulaşabilirler. </a:t>
            </a: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Böyle bir şansları olmayan işletmeler dışarıdan eleman transfer ederek bu açığı kapatabilirler.</a:t>
            </a: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İşletmelerdeki hakim değerleri güçlü liderler değiştirebilir. </a:t>
            </a: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spcBef>
                <a:spcPts val="0"/>
              </a:spcBef>
              <a:buSzPct val="90000"/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Çok uluslu şirketler yabancı milletlerin kültürel özelliklerini dikkate almalıdırlar. Bu şirketlerin liderleri çok iyi bir örgüt geliştirme uzmanı olmalıdırlar. 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H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20374" y="578966"/>
            <a:ext cx="8600098" cy="4794250"/>
            <a:chOff x="244" y="292"/>
            <a:chExt cx="5869" cy="3020"/>
          </a:xfrm>
          <a:solidFill>
            <a:srgbClr val="E2FED2"/>
          </a:solidFill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1876" y="292"/>
              <a:ext cx="2728" cy="359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algn="ctr"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Yeni Strateji Seçimi</a:t>
              </a:r>
              <a:endParaRPr lang="tr-TR" sz="2000" dirty="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44" y="746"/>
              <a:ext cx="1192" cy="1122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Mevcut Lider, </a:t>
              </a:r>
            </a:p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Yönetici ve</a:t>
              </a:r>
            </a:p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 Diğer Beşeri </a:t>
              </a:r>
            </a:p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Kaynaklar</a:t>
              </a:r>
            </a:p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</a:rPr>
                <a:t> Uygun mu?</a:t>
              </a:r>
              <a:endParaRPr lang="tr-TR" sz="2000" dirty="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44" y="2404"/>
              <a:ext cx="1192" cy="664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algn="ctr" defTabSz="762000" eaLnBrk="0" hangingPunct="0"/>
              <a:r>
                <a:rPr lang="tr-TR" sz="2000">
                  <a:solidFill>
                    <a:schemeClr val="tx1"/>
                  </a:solidFill>
                </a:rPr>
                <a:t>Uygulama</a:t>
              </a:r>
              <a:endParaRPr lang="tr-TR" sz="200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1876" y="746"/>
              <a:ext cx="1192" cy="1122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defTabSz="762000" eaLnBrk="0" hangingPunct="0"/>
              <a:r>
                <a:rPr lang="tr-TR" sz="1850" dirty="0">
                  <a:solidFill>
                    <a:schemeClr val="tx1"/>
                  </a:solidFill>
                </a:rPr>
                <a:t>Eğitim ve</a:t>
              </a:r>
            </a:p>
            <a:p>
              <a:pPr defTabSz="762000" eaLnBrk="0" hangingPunct="0"/>
              <a:r>
                <a:rPr lang="tr-TR" sz="1850" dirty="0">
                  <a:solidFill>
                    <a:schemeClr val="tx1"/>
                  </a:solidFill>
                </a:rPr>
                <a:t>Geliştirme ile</a:t>
              </a:r>
            </a:p>
            <a:p>
              <a:pPr defTabSz="762000" eaLnBrk="0" hangingPunct="0"/>
              <a:r>
                <a:rPr lang="tr-TR" sz="1850" dirty="0">
                  <a:solidFill>
                    <a:schemeClr val="tx1"/>
                  </a:solidFill>
                </a:rPr>
                <a:t>Mevcut Beşeri </a:t>
              </a:r>
            </a:p>
            <a:p>
              <a:pPr defTabSz="762000" eaLnBrk="0" hangingPunct="0"/>
              <a:r>
                <a:rPr lang="tr-TR" sz="1850" dirty="0">
                  <a:solidFill>
                    <a:schemeClr val="tx1"/>
                  </a:solidFill>
                </a:rPr>
                <a:t>Kaynaklar</a:t>
              </a:r>
            </a:p>
            <a:p>
              <a:pPr defTabSz="762000" eaLnBrk="0" hangingPunct="0"/>
              <a:r>
                <a:rPr lang="tr-TR" sz="1850" dirty="0" smtClean="0">
                  <a:solidFill>
                    <a:schemeClr val="tx1"/>
                  </a:solidFill>
                </a:rPr>
                <a:t>Geliştirilebilir</a:t>
              </a:r>
              <a:r>
                <a:rPr lang="tr-TR" sz="300" dirty="0" smtClean="0">
                  <a:solidFill>
                    <a:schemeClr val="tx1"/>
                  </a:solidFill>
                </a:rPr>
                <a:t> </a:t>
              </a:r>
              <a:r>
                <a:rPr lang="tr-TR" sz="1750" dirty="0" smtClean="0">
                  <a:solidFill>
                    <a:schemeClr val="tx1"/>
                  </a:solidFill>
                </a:rPr>
                <a:t>mi</a:t>
              </a:r>
              <a:r>
                <a:rPr lang="tr-TR" sz="1750" dirty="0">
                  <a:solidFill>
                    <a:schemeClr val="tx1"/>
                  </a:solidFill>
                </a:rPr>
                <a:t>?</a:t>
              </a:r>
              <a:endParaRPr lang="tr-TR" sz="1750" dirty="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3508" y="742"/>
              <a:ext cx="1096" cy="1161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</a:rPr>
                <a:t>Yatırımlarını</a:t>
              </a:r>
            </a:p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</a:rPr>
                <a:t>Çeşitlendirmiş</a:t>
              </a:r>
            </a:p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</a:rPr>
                <a:t>Şirket mi?</a:t>
              </a:r>
              <a:endParaRPr lang="tr-TR" sz="200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4988" y="742"/>
              <a:ext cx="1125" cy="1161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Lider veya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Bazı 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Yöneticileri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ya da Beşeri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Kaynakları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Dışarıdan </a:t>
              </a:r>
            </a:p>
            <a:p>
              <a:pPr defTabSz="762000" eaLnBrk="0" hangingPunct="0"/>
              <a:r>
                <a:rPr lang="tr-TR" sz="1600" dirty="0">
                  <a:solidFill>
                    <a:schemeClr val="tx1"/>
                  </a:solidFill>
                </a:rPr>
                <a:t>Transfer Etme</a:t>
              </a:r>
              <a:endParaRPr lang="tr-TR" sz="1600" dirty="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876" y="2404"/>
              <a:ext cx="1192" cy="664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algn="ctr" defTabSz="762000" eaLnBrk="0" hangingPunct="0"/>
              <a:r>
                <a:rPr lang="tr-TR" sz="2000">
                  <a:solidFill>
                    <a:schemeClr val="tx1"/>
                  </a:solidFill>
                </a:rPr>
                <a:t>Eğitim ve</a:t>
              </a:r>
            </a:p>
            <a:p>
              <a:pPr algn="ctr" defTabSz="762000" eaLnBrk="0" hangingPunct="0"/>
              <a:r>
                <a:rPr lang="tr-TR" sz="2000">
                  <a:solidFill>
                    <a:schemeClr val="tx1"/>
                  </a:solidFill>
                </a:rPr>
                <a:t>Geliştirme</a:t>
              </a:r>
            </a:p>
            <a:p>
              <a:pPr algn="ctr" defTabSz="762000" eaLnBrk="0" hangingPunct="0"/>
              <a:r>
                <a:rPr lang="tr-TR" sz="2000">
                  <a:solidFill>
                    <a:schemeClr val="tx1"/>
                  </a:solidFill>
                </a:rPr>
                <a:t>Uygulamaları</a:t>
              </a:r>
              <a:endParaRPr lang="tr-TR" sz="200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460" y="2404"/>
              <a:ext cx="1921" cy="668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pPr algn="ctr" defTabSz="762000" eaLnBrk="0" hangingPunct="0"/>
              <a:r>
                <a:rPr lang="tr-TR" sz="1700" dirty="0">
                  <a:solidFill>
                    <a:schemeClr val="tx1"/>
                  </a:solidFill>
                </a:rPr>
                <a:t>Diğer </a:t>
              </a:r>
              <a:r>
                <a:rPr lang="tr-TR" sz="1700" dirty="0" err="1">
                  <a:solidFill>
                    <a:schemeClr val="tx1"/>
                  </a:solidFill>
                </a:rPr>
                <a:t>SİB’lerden</a:t>
              </a:r>
              <a:endParaRPr lang="tr-TR" sz="1700" dirty="0">
                <a:solidFill>
                  <a:schemeClr val="tx1"/>
                </a:solidFill>
              </a:endParaRPr>
            </a:p>
            <a:p>
              <a:pPr algn="ctr" defTabSz="762000" eaLnBrk="0" hangingPunct="0"/>
              <a:r>
                <a:rPr lang="tr-TR" sz="1700" dirty="0">
                  <a:solidFill>
                    <a:schemeClr val="tx1"/>
                  </a:solidFill>
                </a:rPr>
                <a:t>Lider Yönetici </a:t>
              </a:r>
              <a:r>
                <a:rPr lang="tr-TR" sz="1700" dirty="0" smtClean="0">
                  <a:solidFill>
                    <a:schemeClr val="tx1"/>
                  </a:solidFill>
                </a:rPr>
                <a:t>ve Beşeri </a:t>
              </a:r>
              <a:r>
                <a:rPr lang="tr-TR" sz="1700" dirty="0">
                  <a:solidFill>
                    <a:schemeClr val="tx1"/>
                  </a:solidFill>
                </a:rPr>
                <a:t>Kaynak</a:t>
              </a:r>
            </a:p>
            <a:p>
              <a:pPr algn="ctr" defTabSz="762000" eaLnBrk="0" hangingPunct="0"/>
              <a:r>
                <a:rPr lang="tr-TR" sz="1700" dirty="0">
                  <a:solidFill>
                    <a:schemeClr val="tx1"/>
                  </a:solidFill>
                </a:rPr>
                <a:t>Temini</a:t>
              </a:r>
              <a:endParaRPr lang="tr-TR" sz="1700" dirty="0">
                <a:solidFill>
                  <a:schemeClr val="tx1"/>
                </a:solidFill>
                <a:latin typeface="Arial Tur" charset="-94"/>
              </a:endParaRP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440" y="1344"/>
              <a:ext cx="436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3076" y="1344"/>
              <a:ext cx="43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4608" y="1368"/>
              <a:ext cx="38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816" y="1872"/>
              <a:ext cx="0" cy="53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2448" y="1872"/>
              <a:ext cx="0" cy="53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4032" y="1903"/>
              <a:ext cx="0" cy="497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5562" y="1903"/>
              <a:ext cx="0" cy="140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816" y="3312"/>
              <a:ext cx="475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/>
            <a:lstStyle/>
            <a:p>
              <a:endParaRPr lang="tr-TR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V="1">
              <a:off x="816" y="3072"/>
              <a:ext cx="0" cy="2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/>
          </p:spPr>
          <p:txBody>
            <a:bodyPr/>
            <a:lstStyle/>
            <a:p>
              <a:endParaRPr lang="tr-T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1478" y="1027"/>
              <a:ext cx="25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  <a:endParaRPr lang="tr-TR" sz="2000">
                <a:solidFill>
                  <a:schemeClr val="tx1"/>
                </a:solidFill>
                <a:latin typeface="Times New Roman Tur" charset="-94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3108" y="1027"/>
              <a:ext cx="25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  <a:endParaRPr lang="tr-TR" sz="2000">
                <a:solidFill>
                  <a:schemeClr val="tx1"/>
                </a:solidFill>
                <a:latin typeface="Times New Roman Tur" charset="-94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4641" y="1060"/>
              <a:ext cx="25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  <a:endParaRPr lang="tr-TR" sz="2000" dirty="0">
                <a:solidFill>
                  <a:schemeClr val="tx1"/>
                </a:solidFill>
                <a:latin typeface="Times New Roman Tur" charset="-94"/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854" y="1987"/>
              <a:ext cx="23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  <a:latin typeface="Times New Roman" pitchFamily="18" charset="0"/>
                </a:rPr>
                <a:t>E</a:t>
              </a:r>
              <a:endParaRPr lang="tr-TR" sz="2000">
                <a:solidFill>
                  <a:schemeClr val="tx1"/>
                </a:solidFill>
                <a:latin typeface="Times New Roman Tur" charset="-94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2486" y="1987"/>
              <a:ext cx="23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>
                  <a:solidFill>
                    <a:schemeClr val="tx1"/>
                  </a:solidFill>
                  <a:latin typeface="Times New Roman" pitchFamily="18" charset="0"/>
                </a:rPr>
                <a:t>E</a:t>
              </a:r>
              <a:endParaRPr lang="tr-TR" sz="2000">
                <a:solidFill>
                  <a:schemeClr val="tx1"/>
                </a:solidFill>
                <a:latin typeface="Times New Roman Tur" charset="-94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4066" y="1987"/>
              <a:ext cx="234" cy="252"/>
            </a:xfrm>
            <a:prstGeom prst="rect">
              <a:avLst/>
            </a:prstGeom>
            <a:grpFill/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r-TR" sz="2000" dirty="0">
                  <a:solidFill>
                    <a:schemeClr val="tx1"/>
                  </a:solidFill>
                  <a:latin typeface="Times New Roman" pitchFamily="18" charset="0"/>
                </a:rPr>
                <a:t>E</a:t>
              </a:r>
              <a:endParaRPr lang="tr-TR" sz="2000" dirty="0">
                <a:solidFill>
                  <a:schemeClr val="tx1"/>
                </a:solidFill>
                <a:latin typeface="Times New Roman Tur" charset="-94"/>
              </a:endParaRPr>
            </a:p>
          </p:txBody>
        </p:sp>
      </p:grp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971600" y="5857466"/>
            <a:ext cx="754757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tr-TR" sz="2800" b="1" dirty="0"/>
              <a:t>Yeni Strateji ile Liderlik ve Beşeri Kaynaklar İlişkisi</a:t>
            </a:r>
            <a:endParaRPr lang="tr-TR" sz="2800" b="1" dirty="0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74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363042" y="5301208"/>
            <a:ext cx="694177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Stratejik Alternatif ile Lider Yönetici Arasındaki Uyum</a:t>
            </a:r>
            <a:endParaRPr lang="tr-TR" sz="2400" dirty="0">
              <a:solidFill>
                <a:schemeClr val="accent5">
                  <a:lumMod val="50000"/>
                </a:schemeClr>
              </a:solidFill>
              <a:latin typeface="Arial Tur" charset="-94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/>
          </p:nvPr>
        </p:nvGraphicFramePr>
        <p:xfrm>
          <a:off x="611561" y="1552035"/>
          <a:ext cx="8064894" cy="3245117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blurRad="6350" stA="52000" endA="300" endPos="35000" dir="5400000" sy="-100000" algn="bl" rotWithShape="0"/>
                </a:effectLst>
                <a:tableStyleId>{35758FB7-9AC5-4552-8A53-C91805E547FA}</a:tableStyleId>
              </a:tblPr>
              <a:tblGrid>
                <a:gridCol w="26099"/>
                <a:gridCol w="1364795"/>
                <a:gridCol w="1238766"/>
                <a:gridCol w="1783824"/>
                <a:gridCol w="1419163"/>
                <a:gridCol w="2232247"/>
              </a:tblGrid>
              <a:tr h="443305">
                <a:tc rowSpan="5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/>
                        <a:t> 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9525" cap="flat" cmpd="sng" algn="ctr">
                      <a:noFill/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 smtClean="0"/>
                        <a:t>ENDÜSTRİ 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 smtClean="0"/>
                        <a:t>ÇEKİCİLİĞİ</a:t>
                      </a:r>
                      <a:endParaRPr lang="tr-TR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 anchor="ctr">
                    <a:lnL w="9525" cap="flat" cmpd="sng" algn="ctr">
                      <a:noFill/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4287"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>
                    <a:lnR w="9525" cap="flat" cmpd="sng" algn="ctr">
                      <a:noFill/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  <a:tab pos="891540" algn="ctr"/>
                        </a:tabLst>
                      </a:pPr>
                      <a:r>
                        <a:rPr lang="tr-TR" sz="1500" dirty="0"/>
                        <a:t>	</a:t>
                      </a:r>
                      <a:r>
                        <a:rPr lang="tr-TR" sz="1500" dirty="0" smtClean="0"/>
                        <a:t>Güçlü 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Orta 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Zayıf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</a:tr>
              <a:tr h="751341"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>
                    <a:lnR w="9525" cap="flat" cmpd="sng" algn="ctr">
                      <a:noFill/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500" dirty="0" smtClean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Yüksek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Büyüme - Konsantrasyon </a:t>
                      </a:r>
                      <a:endParaRPr lang="tr-TR" sz="1500" dirty="0" smtClean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(</a:t>
                      </a:r>
                      <a:r>
                        <a:rPr lang="tr-TR" sz="1500" dirty="0"/>
                        <a:t>Dinamik Endüstri Uzmanı)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Tasarruf 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(</a:t>
                      </a:r>
                      <a:r>
                        <a:rPr lang="tr-TR" sz="1500" dirty="0"/>
                        <a:t>Etrafına Bakma Uzmanı)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 anchor="ctr"/>
                </a:tc>
              </a:tr>
              <a:tr h="813217"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>
                    <a:lnR w="9525" cap="flat" cmpd="sng" algn="ctr">
                      <a:noFill/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Orta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Durgun Büyüme </a:t>
                      </a: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(Dikkatli Kar Planlayıcısı)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</a:tr>
              <a:tr h="842967"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>
                    <a:lnR w="9525" cap="flat" cmpd="sng" algn="ctr">
                      <a:noFill/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 smtClean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Düşük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Büyüme / Çeşitlendirme</a:t>
                      </a:r>
                      <a:endParaRPr lang="tr-TR" sz="700" dirty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/>
                        <a:t>(Analitik Portföy Yöneticisi)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 smtClean="0"/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/>
                        <a:t>İşletmeyi </a:t>
                      </a:r>
                      <a:r>
                        <a:rPr lang="tr-TR" sz="1500" dirty="0"/>
                        <a:t>Kapatma (Profesyonel Likidasyoncu)</a:t>
                      </a:r>
                      <a:endParaRPr lang="tr-T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14" marR="48214" marT="0" marB="0"/>
                </a:tc>
              </a:tr>
            </a:tbl>
          </a:graphicData>
        </a:graphic>
      </p:graphicFrame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16562" y="1556792"/>
            <a:ext cx="3257815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>
              <a:lnSpc>
                <a:spcPct val="115000"/>
              </a:lnSpc>
              <a:spcAft>
                <a:spcPts val="0"/>
              </a:spcAft>
            </a:pPr>
            <a:r>
              <a:rPr lang="tr-TR" b="1" dirty="0"/>
              <a:t>İşletme Gücü / Rekabet Durumu</a:t>
            </a:r>
            <a:endParaRPr lang="tr-TR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56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yeni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3" t="4630" r="3056" b="4444"/>
          <a:stretch/>
        </p:blipFill>
        <p:spPr bwMode="auto">
          <a:xfrm flipV="1"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548680"/>
            <a:ext cx="9001000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 defTabSz="762000"/>
            <a:r>
              <a:rPr lang="tr-TR" sz="41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KARİYER GELİŞİMİ VE LİDERLİK</a:t>
            </a:r>
          </a:p>
        </p:txBody>
      </p:sp>
      <p:pic>
        <p:nvPicPr>
          <p:cNvPr id="5122" name="Picture 2" descr="C:\Documents and Settings\Yasemin.KLMN-AA0CC8569B\Desktop\Stratejik Yonetim\strateji\marketing-small-busines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1484784"/>
            <a:ext cx="3096344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5472608" cy="396044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lnSpc>
                <a:spcPct val="110000"/>
              </a:lnSpc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İşletmeler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sib’leri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için ve fonksiyonel bölüm yöneticileri için gerekli ve ihtiyaç duyacakları lider yöneticileri planlamak ve yetiştirmek zorundadırlar.</a:t>
            </a:r>
          </a:p>
          <a:p>
            <a:pPr algn="just" defTabSz="762000">
              <a:lnSpc>
                <a:spcPct val="110000"/>
              </a:lnSpc>
              <a:buBlip>
                <a:blip r:embed="rId6"/>
              </a:buBlip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Bunun için işletme var olan yöneticileri değerlendirmeli, geleceğin mevkileri için aday isimler içeren tablolar hazırlamalı ve bu bireylerin geliştirilmesi için planlar yapmalıdır.</a:t>
            </a:r>
          </a:p>
          <a:p>
            <a:pPr marL="0" indent="0" algn="just" defTabSz="762000">
              <a:lnSpc>
                <a:spcPct val="110000"/>
              </a:lnSpc>
              <a:buNone/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79512" y="5445224"/>
            <a:ext cx="8568952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62000">
              <a:lnSpc>
                <a:spcPct val="110000"/>
              </a:lnSpc>
              <a:buBlip>
                <a:blip r:embed="rId6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Bir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yöneticinin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sib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yöneticisi olabilmesi için bütün departmanlarda rotasyon yolu ile çalışarak vizyon sahibi edilmelidir. </a:t>
            </a:r>
          </a:p>
        </p:txBody>
      </p:sp>
    </p:spTree>
    <p:extLst>
      <p:ext uri="{BB962C8B-B14F-4D97-AF65-F5344CB8AC3E}">
        <p14:creationId xmlns:p14="http://schemas.microsoft.com/office/powerpoint/2010/main" val="21486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Sıcaklık</Template>
  <TotalTime>305</TotalTime>
  <Words>1096</Words>
  <Application>Microsoft Office PowerPoint</Application>
  <PresentationFormat>Ekran Gösterisi (4:3)</PresentationFormat>
  <Paragraphs>207</Paragraphs>
  <Slides>18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Arial Tur</vt:lpstr>
      <vt:lpstr>Calibri</vt:lpstr>
      <vt:lpstr>Times New Roman</vt:lpstr>
      <vt:lpstr>Times New Roman Tur</vt:lpstr>
      <vt:lpstr>Ofis Teması</vt:lpstr>
      <vt:lpstr>PowerPoint Sunusu</vt:lpstr>
      <vt:lpstr>STRATEJİLERİN UYGULANMASINDA  LİDERLİK BİÇİMİ</vt:lpstr>
      <vt:lpstr>ETKİN BİR LİDERİN SAHİP OLMASI GEREKEN ÖZELLİKLER </vt:lpstr>
      <vt:lpstr>STRATEJİ VE LİDER ÖZELLİKLERİ</vt:lpstr>
      <vt:lpstr>STRATEJİ VE LİDER ÖZELLİKLERİ</vt:lpstr>
      <vt:lpstr>PowerPoint Sunusu</vt:lpstr>
      <vt:lpstr>PowerPoint Sunusu</vt:lpstr>
      <vt:lpstr>PowerPoint Sunusu</vt:lpstr>
      <vt:lpstr>KARİYER GELİŞİMİ VE LİDERLİK</vt:lpstr>
      <vt:lpstr>ETKİN VE BAŞARILI LİDERLERİN BAŞLICA GÖREVLERİ</vt:lpstr>
      <vt:lpstr>ETKİN VE BAŞARILI LİDERLERİN BAŞLICA GÖREVLERİ</vt:lpstr>
      <vt:lpstr>PowerPoint Sunusu</vt:lpstr>
      <vt:lpstr>BİR ÖRGÜTSEL KÜLTÜR OLUŞTURMA:</vt:lpstr>
      <vt:lpstr>PowerPoint Sunusu</vt:lpstr>
      <vt:lpstr>YÖNETİCİ LİDERLİĞE SAHİP YÖNETİCİLERİN ÖZELLİKLERİ</vt:lpstr>
      <vt:lpstr>GÜNÜMÜZDE DEĞİŞİMCİ LİDERLİK ÖZELLİKLERİ</vt:lpstr>
      <vt:lpstr>PowerPoint Sunusu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CZehir</cp:lastModifiedBy>
  <cp:revision>48</cp:revision>
  <dcterms:created xsi:type="dcterms:W3CDTF">2011-04-28T07:24:11Z</dcterms:created>
  <dcterms:modified xsi:type="dcterms:W3CDTF">2014-12-23T16:23:17Z</dcterms:modified>
</cp:coreProperties>
</file>