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5" r:id="rId2"/>
  </p:sldMasterIdLst>
  <p:notesMasterIdLst>
    <p:notesMasterId r:id="rId24"/>
  </p:notesMasterIdLst>
  <p:sldIdLst>
    <p:sldId id="518" r:id="rId3"/>
    <p:sldId id="519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535" r:id="rId20"/>
    <p:sldId id="536" r:id="rId21"/>
    <p:sldId id="537" r:id="rId22"/>
    <p:sldId id="53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92832F5-EA01-48E5-B403-87E193F50680}">
          <p14:sldIdLst>
            <p14:sldId id="272"/>
            <p14:sldId id="273"/>
            <p14:sldId id="284"/>
            <p14:sldId id="274"/>
            <p14:sldId id="30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5"/>
            <p14:sldId id="286"/>
            <p14:sldId id="288"/>
            <p14:sldId id="289"/>
            <p14:sldId id="290"/>
            <p14:sldId id="291"/>
            <p14:sldId id="292"/>
            <p14:sldId id="293"/>
            <p14:sldId id="294"/>
            <p14:sldId id="296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97"/>
            <p14:sldId id="298"/>
            <p14:sldId id="300"/>
            <p14:sldId id="301"/>
            <p14:sldId id="302"/>
            <p14:sldId id="303"/>
          </p14:sldIdLst>
        </p14:section>
        <p14:section name="Project Overview" id="{087866C3-7028-482C-8D34-6BF5363FBD75}">
          <p14:sldIdLst/>
        </p14:section>
        <p14:section name="Status Update" id="{521DEF98-8796-4632-831A-16252E9A6054}">
          <p14:sldIdLst/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1E"/>
    <a:srgbClr val="957DB1"/>
    <a:srgbClr val="7F63A1"/>
    <a:srgbClr val="FFFFFF"/>
    <a:srgbClr val="000048"/>
    <a:srgbClr val="13343D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 horzBarState="maximized">
    <p:restoredLeft sz="14992" autoAdjust="0"/>
    <p:restoredTop sz="88187" autoAdjust="0"/>
  </p:normalViewPr>
  <p:slideViewPr>
    <p:cSldViewPr>
      <p:cViewPr>
        <p:scale>
          <a:sx n="136" d="100"/>
          <a:sy n="136" d="100"/>
        </p:scale>
        <p:origin x="-894" y="18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42" y="93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283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CC081-234F-4EC9-B6A1-B19F0BEA8879}" type="slidenum">
              <a:rPr lang="en-US" altLang="tr-TR" smtClean="0"/>
              <a:pPr/>
              <a:t>1</a:t>
            </a:fld>
            <a:endParaRPr lang="en-US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85565-85F9-4337-89A8-76DB993D2312}" type="slidenum">
              <a:rPr lang="en-US" altLang="tr-TR" smtClean="0"/>
              <a:pPr/>
              <a:t>10</a:t>
            </a:fld>
            <a:endParaRPr lang="en-US" altLang="tr-T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778B6-852F-4F98-88A1-336E0DFD181C}" type="slidenum">
              <a:rPr lang="en-US" altLang="tr-TR" smtClean="0"/>
              <a:pPr/>
              <a:t>11</a:t>
            </a:fld>
            <a:endParaRPr lang="en-US" altLang="tr-T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AF16EF-6B9C-4C76-95D2-C0127F58E2E5}" type="slidenum">
              <a:rPr lang="en-US" altLang="tr-TR" smtClean="0"/>
              <a:pPr/>
              <a:t>12</a:t>
            </a:fld>
            <a:endParaRPr lang="en-US" altLang="tr-T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F47BB-5F76-40F1-B3CE-02A1454EC978}" type="slidenum">
              <a:rPr lang="en-US" altLang="tr-TR" smtClean="0"/>
              <a:pPr/>
              <a:t>13</a:t>
            </a:fld>
            <a:endParaRPr lang="en-US" altLang="tr-T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99052-BBC3-48FD-8468-EA3B04AD4A73}" type="slidenum">
              <a:rPr lang="en-US" altLang="tr-TR" smtClean="0"/>
              <a:pPr/>
              <a:t>14</a:t>
            </a:fld>
            <a:endParaRPr lang="en-US" altLang="tr-T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C78160-1985-4F53-B32D-3D4BC1378BE4}" type="slidenum">
              <a:rPr lang="en-US" altLang="tr-TR" smtClean="0"/>
              <a:pPr/>
              <a:t>15</a:t>
            </a:fld>
            <a:endParaRPr lang="en-US" altLang="tr-TR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7256E-F435-4757-8C94-6F385B07BB68}" type="slidenum">
              <a:rPr lang="en-US" altLang="tr-TR" smtClean="0"/>
              <a:pPr/>
              <a:t>16</a:t>
            </a:fld>
            <a:endParaRPr lang="en-US" altLang="tr-TR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0797A-CCF8-4590-82F7-656213AD139D}" type="slidenum">
              <a:rPr lang="en-US" altLang="tr-TR" smtClean="0"/>
              <a:pPr/>
              <a:t>17</a:t>
            </a:fld>
            <a:endParaRPr lang="en-US" altLang="tr-T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40332-1927-4889-B124-220D574A48E9}" type="slidenum">
              <a:rPr lang="en-US" altLang="tr-TR" smtClean="0"/>
              <a:pPr/>
              <a:t>18</a:t>
            </a:fld>
            <a:endParaRPr lang="en-US" altLang="tr-T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43DDC-FD98-457A-AC6E-34BAE45A80E1}" type="slidenum">
              <a:rPr lang="en-US" altLang="tr-TR" smtClean="0"/>
              <a:pPr/>
              <a:t>19</a:t>
            </a:fld>
            <a:endParaRPr lang="en-US" altLang="tr-TR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082AB-C8D8-4654-861C-569D287032A9}" type="slidenum">
              <a:rPr lang="en-US" altLang="tr-TR" smtClean="0"/>
              <a:pPr/>
              <a:t>2</a:t>
            </a:fld>
            <a:endParaRPr lang="en-US" alt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BABA1-BD54-4340-9ADB-92C87D2D640B}" type="slidenum">
              <a:rPr lang="en-US" altLang="tr-TR" smtClean="0"/>
              <a:pPr/>
              <a:t>20</a:t>
            </a:fld>
            <a:endParaRPr lang="en-US" altLang="tr-T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08388-193E-4A96-8C29-A832628E58AA}" type="slidenum">
              <a:rPr lang="en-US" altLang="tr-TR" smtClean="0"/>
              <a:pPr/>
              <a:t>21</a:t>
            </a:fld>
            <a:endParaRPr lang="en-US" altLang="tr-TR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475AC4-8C8B-4A3C-A15F-9AB083E65F7D}" type="slidenum">
              <a:rPr lang="en-US" altLang="tr-TR" smtClean="0"/>
              <a:pPr/>
              <a:t>3</a:t>
            </a:fld>
            <a:endParaRPr lang="en-US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68AC5-899F-4846-9660-6B52C87396AD}" type="slidenum">
              <a:rPr lang="en-US" altLang="tr-TR" smtClean="0"/>
              <a:pPr/>
              <a:t>4</a:t>
            </a:fld>
            <a:endParaRPr lang="en-US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FC78F-89F8-4E50-A774-DD39760FFD28}" type="slidenum">
              <a:rPr lang="en-US" altLang="tr-TR" smtClean="0"/>
              <a:pPr/>
              <a:t>5</a:t>
            </a:fld>
            <a:endParaRPr lang="en-US" altLang="tr-T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3FABC0-1CF8-4724-9B6D-344F28FE20B5}" type="slidenum">
              <a:rPr lang="en-US" altLang="tr-TR" smtClean="0"/>
              <a:pPr/>
              <a:t>6</a:t>
            </a:fld>
            <a:endParaRPr lang="en-US" altLang="tr-T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326EC-68B4-4375-ADF0-85D76B8F09A0}" type="slidenum">
              <a:rPr lang="en-US" altLang="tr-TR" smtClean="0"/>
              <a:pPr/>
              <a:t>7</a:t>
            </a:fld>
            <a:endParaRPr lang="en-US" altLang="tr-T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48AC1-C420-41F9-9CCF-035AD8B9E5A6}" type="slidenum">
              <a:rPr lang="en-US" altLang="tr-TR" smtClean="0"/>
              <a:pPr/>
              <a:t>8</a:t>
            </a:fld>
            <a:endParaRPr lang="en-US" altLang="tr-T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187F2-0FAD-44CE-A510-229D8852AD07}" type="slidenum">
              <a:rPr lang="en-US" altLang="tr-TR" smtClean="0"/>
              <a:pPr/>
              <a:t>9</a:t>
            </a:fld>
            <a:endParaRPr lang="en-US" altLang="tr-TR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14375"/>
            <a:ext cx="7772400" cy="3656013"/>
          </a:xfrm>
        </p:spPr>
        <p:txBody>
          <a:bodyPr/>
          <a:lstStyle/>
          <a:p>
            <a:pPr eaLnBrk="1" hangingPunct="1"/>
            <a:r>
              <a:rPr lang="tr-TR" altLang="tr-TR" sz="3600" smtClean="0"/>
              <a:t>KISIM-III </a:t>
            </a:r>
            <a:br>
              <a:rPr lang="tr-TR" altLang="tr-TR" sz="3600" smtClean="0"/>
            </a:br>
            <a:r>
              <a:rPr lang="tr-TR" altLang="tr-TR" sz="3600" smtClean="0"/>
              <a:t>ŞİRKETLERDE YÖNETİŞİM VE STRATEJİK YÖNETİM ÇABALARININ ÖRGÜTLENDİRİLMESİ</a:t>
            </a:r>
            <a:endParaRPr lang="en-US" altLang="tr-TR" sz="3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68863"/>
            <a:ext cx="6400800" cy="769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400" b="1" smtClean="0"/>
              <a:t>PROF.DR. Cemal ZEHİR</a:t>
            </a:r>
            <a:endParaRPr lang="en-US" altLang="tr-TR" sz="24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83575" cy="5310188"/>
          </a:xfrm>
        </p:spPr>
        <p:txBody>
          <a:bodyPr lIns="92075" tIns="46038" rIns="92075" bIns="46038" anchor="ctr"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tr-TR" sz="2800" i="1" smtClean="0">
                <a:solidFill>
                  <a:srgbClr val="000066"/>
                </a:solidFill>
              </a:rPr>
              <a:t>“</a:t>
            </a:r>
            <a:r>
              <a:rPr lang="tr-TR" altLang="tr-TR" sz="2800" i="1" smtClean="0">
                <a:solidFill>
                  <a:srgbClr val="000066"/>
                </a:solidFill>
              </a:rPr>
              <a:t>Dışardan üye</a:t>
            </a:r>
            <a:r>
              <a:rPr lang="en-US" altLang="tr-TR" sz="2800" i="1" smtClean="0">
                <a:solidFill>
                  <a:srgbClr val="000066"/>
                </a:solidFill>
              </a:rPr>
              <a:t>” </a:t>
            </a:r>
            <a:r>
              <a:rPr lang="tr-TR" altLang="tr-TR" sz="2800" i="1" smtClean="0">
                <a:solidFill>
                  <a:srgbClr val="000066"/>
                </a:solidFill>
              </a:rPr>
              <a:t>Basit olarak şirket dışından atanan üyeler için kullanılmaktadır.</a:t>
            </a:r>
            <a:r>
              <a:rPr lang="en-US" altLang="tr-TR" sz="2800" i="1" smtClean="0">
                <a:solidFill>
                  <a:srgbClr val="000066"/>
                </a:solidFill>
              </a:rPr>
              <a:t> </a:t>
            </a:r>
            <a:r>
              <a:rPr lang="tr-TR" altLang="tr-TR" sz="2800" i="1" smtClean="0">
                <a:solidFill>
                  <a:srgbClr val="000066"/>
                </a:solidFill>
              </a:rPr>
              <a:t>Ama bazı dışardan atanan üyeler beklenildiği gibi objektif  değillerdir ve bu nedenle içerden atanmış üyeler gibi nitelendirilebilir. </a:t>
            </a:r>
            <a:endParaRPr lang="en-US" altLang="tr-TR" sz="2800" i="1" smtClean="0">
              <a:solidFill>
                <a:srgbClr val="000066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altLang="tr-TR" sz="2800" i="1" smtClean="0">
                <a:solidFill>
                  <a:srgbClr val="000066"/>
                </a:solidFill>
              </a:rPr>
              <a:t>Örnekler</a:t>
            </a:r>
            <a:r>
              <a:rPr lang="en-US" altLang="tr-TR" sz="2800" i="1" smtClean="0">
                <a:solidFill>
                  <a:srgbClr val="000066"/>
                </a:solidFill>
              </a:rPr>
              <a:t>:</a:t>
            </a:r>
          </a:p>
          <a:p>
            <a:pPr marL="609600" indent="-609600" eaLnBrk="1" hangingPunct="1"/>
            <a:r>
              <a:rPr lang="tr-TR" altLang="tr-TR" sz="2400" i="1" smtClean="0">
                <a:solidFill>
                  <a:srgbClr val="1C1C1C"/>
                </a:solidFill>
              </a:rPr>
              <a:t>Sıkı ilişkide bulunulan firmalardan atanan üyeler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marL="609600" indent="-609600" eaLnBrk="1" hangingPunct="1"/>
            <a:r>
              <a:rPr lang="tr-TR" altLang="tr-TR" sz="2400" i="1" smtClean="0">
                <a:solidFill>
                  <a:srgbClr val="1C1C1C"/>
                </a:solidFill>
              </a:rPr>
              <a:t>Emekli olmuş eski şirket çalışanlarından atanan üyeler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marL="609600" indent="-609600" eaLnBrk="1" hangingPunct="1"/>
            <a:r>
              <a:rPr lang="tr-TR" altLang="tr-TR" sz="2400" i="1" smtClean="0">
                <a:solidFill>
                  <a:srgbClr val="1C1C1C"/>
                </a:solidFill>
              </a:rPr>
              <a:t>Aile veya akraba üyeler</a:t>
            </a:r>
            <a:endParaRPr lang="en-US" altLang="tr-TR" sz="24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477838"/>
            <a:ext cx="7313612" cy="436562"/>
          </a:xfrm>
        </p:spPr>
        <p:txBody>
          <a:bodyPr lIns="92075" tIns="46038" rIns="92075" bIns="46038" anchorCtr="0">
            <a:normAutofit fontScale="90000"/>
          </a:bodyPr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20000" cy="4800600"/>
          </a:xfrm>
        </p:spPr>
        <p:txBody>
          <a:bodyPr lIns="92075" tIns="46038" rIns="92075" bIns="46038" anchor="ctr"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800" smtClean="0">
              <a:solidFill>
                <a:srgbClr val="1C1C1C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 smtClean="0">
                <a:solidFill>
                  <a:srgbClr val="000066"/>
                </a:solidFill>
              </a:rPr>
              <a:t>İçiçe geçmiş üyelikler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mtClean="0">
              <a:solidFill>
                <a:srgbClr val="000066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rgbClr val="000066"/>
                </a:solidFill>
              </a:rPr>
              <a:t>Doğrudan içiçe geçmiş üyelikler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rgbClr val="1C1C1C"/>
                </a:solidFill>
              </a:rPr>
              <a:t>-İki firmanın da yönetim kurulunda aynı üyenin bulunması ya da bir firmanın icraatcı yöneticisinin ikinci firmanın yönetim kurulunda görev yapması</a:t>
            </a:r>
            <a:r>
              <a:rPr lang="en-US" altLang="tr-TR" sz="2800" smtClean="0">
                <a:solidFill>
                  <a:srgbClr val="1C1C1C"/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800" smtClean="0">
              <a:solidFill>
                <a:srgbClr val="1C1C1C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rgbClr val="000066"/>
                </a:solidFill>
              </a:rPr>
              <a:t>Dolaylı içiçe geçmiş üyelikler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rgbClr val="1C1C1C"/>
                </a:solidFill>
              </a:rPr>
              <a:t>-İki firmanın yönetim kurulu üyelerinin üçüncü bir firmanın da yönetim kurulu üyesi olarak çalışması</a:t>
            </a:r>
            <a:r>
              <a:rPr lang="en-US" altLang="tr-TR" sz="2800" smtClean="0">
                <a:solidFill>
                  <a:srgbClr val="1C1C1C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8925"/>
            <a:ext cx="7772400" cy="939800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07375" cy="4556125"/>
          </a:xfrm>
        </p:spPr>
        <p:txBody>
          <a:bodyPr lIns="92075" tIns="46038" rIns="92075" bIns="46038" anchor="ctr"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b="1" smtClean="0">
                <a:solidFill>
                  <a:srgbClr val="000066"/>
                </a:solidFill>
              </a:rPr>
              <a:t>Atanmalar </a:t>
            </a:r>
            <a:r>
              <a:rPr lang="en-US" altLang="tr-TR" b="1" smtClean="0">
                <a:solidFill>
                  <a:srgbClr val="000066"/>
                </a:solidFill>
              </a:rPr>
              <a:t>&amp; </a:t>
            </a:r>
            <a:r>
              <a:rPr lang="tr-TR" altLang="tr-TR" b="1" smtClean="0">
                <a:solidFill>
                  <a:srgbClr val="000066"/>
                </a:solidFill>
              </a:rPr>
              <a:t>Seçimler </a:t>
            </a:r>
            <a:endParaRPr lang="en-US" altLang="tr-TR" b="1" smtClean="0">
              <a:solidFill>
                <a:srgbClr val="0000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tr-TR" smtClean="0">
              <a:solidFill>
                <a:srgbClr val="1C1C1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i="1" smtClean="0">
                <a:solidFill>
                  <a:srgbClr val="1C1C1C"/>
                </a:solidFill>
              </a:rPr>
              <a:t>Geleneksel Yaklaşım </a:t>
            </a:r>
            <a:r>
              <a:rPr lang="en-US" altLang="tr-TR" i="1" smtClean="0">
                <a:solidFill>
                  <a:srgbClr val="1C1C1C"/>
                </a:solidFill>
              </a:rPr>
              <a:t>:</a:t>
            </a:r>
          </a:p>
          <a:p>
            <a:pPr marL="990600" lvl="1" indent="-266700"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1C1C1C"/>
                </a:solidFill>
              </a:rPr>
              <a:t>Baş icra sorumlusunun (</a:t>
            </a:r>
            <a:r>
              <a:rPr lang="en-US" altLang="tr-TR" smtClean="0">
                <a:solidFill>
                  <a:srgbClr val="1C1C1C"/>
                </a:solidFill>
              </a:rPr>
              <a:t>CEO</a:t>
            </a:r>
            <a:r>
              <a:rPr lang="tr-TR" altLang="tr-TR" smtClean="0">
                <a:solidFill>
                  <a:srgbClr val="1C1C1C"/>
                </a:solidFill>
              </a:rPr>
              <a:t>) diğer üyeleri </a:t>
            </a:r>
            <a:r>
              <a:rPr lang="en-US" altLang="tr-TR" smtClean="0">
                <a:solidFill>
                  <a:srgbClr val="1C1C1C"/>
                </a:solidFill>
              </a:rPr>
              <a:t> </a:t>
            </a:r>
            <a:r>
              <a:rPr lang="tr-TR" altLang="tr-TR" smtClean="0">
                <a:solidFill>
                  <a:srgbClr val="1C1C1C"/>
                </a:solidFill>
              </a:rPr>
              <a:t>ataması</a:t>
            </a:r>
            <a:endParaRPr lang="en-US" altLang="tr-TR" smtClean="0">
              <a:solidFill>
                <a:srgbClr val="1C1C1C"/>
              </a:solidFill>
            </a:endParaRPr>
          </a:p>
          <a:p>
            <a:pPr marL="990600" lvl="1" indent="-266700"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1C1C1C"/>
                </a:solidFill>
              </a:rPr>
              <a:t>Hissedarların yıllık genel kurulda önerilen üyeleri onaması </a:t>
            </a:r>
          </a:p>
          <a:p>
            <a:pPr marL="990600" lvl="1" indent="-266700"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1C1C1C"/>
                </a:solidFill>
              </a:rPr>
              <a:t>Tüm Yön. Kur. Üyelerinin genel kurulda yapılan seçimle gelmesi</a:t>
            </a:r>
            <a:endParaRPr lang="en-US" altLang="tr-TR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724400"/>
          </a:xfrm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b="1" smtClean="0">
                <a:solidFill>
                  <a:srgbClr val="000066"/>
                </a:solidFill>
              </a:rPr>
              <a:t>Atanmalar </a:t>
            </a:r>
            <a:r>
              <a:rPr lang="en-US" altLang="tr-TR" b="1" smtClean="0">
                <a:solidFill>
                  <a:srgbClr val="000066"/>
                </a:solidFill>
              </a:rPr>
              <a:t>&amp; </a:t>
            </a:r>
            <a:r>
              <a:rPr lang="tr-TR" altLang="tr-TR" b="1" smtClean="0">
                <a:solidFill>
                  <a:srgbClr val="000066"/>
                </a:solidFill>
              </a:rPr>
              <a:t>Seçimler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tr-TR" sz="3600" i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i="1" smtClean="0">
                <a:solidFill>
                  <a:srgbClr val="1C1C1C"/>
                </a:solidFill>
              </a:rPr>
              <a:t>Karışık düzenlenmiş Yön. Kur. Yaklaşımı</a:t>
            </a:r>
            <a:r>
              <a:rPr lang="en-US" altLang="tr-TR" i="1" smtClean="0">
                <a:solidFill>
                  <a:srgbClr val="1C1C1C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sz="2800" i="1" smtClean="0">
                <a:solidFill>
                  <a:srgbClr val="000066"/>
                </a:solidFill>
              </a:rPr>
              <a:t>	</a:t>
            </a:r>
            <a:r>
              <a:rPr lang="tr-TR" altLang="tr-TR" sz="2800" i="1" smtClean="0">
                <a:solidFill>
                  <a:srgbClr val="000066"/>
                </a:solidFill>
              </a:rPr>
              <a:t>Yönetim kurulu üyelikleri bir yıldan uzun olan firmalarda, üyeler sınıflara ayrılarak üyelerin bir kısmı her yıl yeniden seçilmektedir.Bu nedenle ilk yıl değişecek üyeler kura ile belirlenmektedir.  </a:t>
            </a:r>
            <a:endParaRPr lang="en-US" altLang="tr-TR" sz="2800" i="1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277813"/>
            <a:ext cx="7515225" cy="523875"/>
          </a:xfrm>
        </p:spPr>
        <p:txBody>
          <a:bodyPr lIns="92075" tIns="46038" rIns="92075" bIns="46038" anchorCtr="0">
            <a:normAutofit fontScale="90000"/>
          </a:bodyPr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z="320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33400"/>
          </a:xfrm>
        </p:spPr>
        <p:txBody>
          <a:bodyPr lIns="92075" tIns="46038" rIns="92075" bIns="46038"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 b="1" smtClean="0">
                <a:solidFill>
                  <a:srgbClr val="000066"/>
                </a:solidFill>
              </a:rPr>
              <a:t>Atanmalar </a:t>
            </a:r>
            <a:r>
              <a:rPr lang="en-US" altLang="tr-TR" sz="2400" b="1" smtClean="0">
                <a:solidFill>
                  <a:srgbClr val="000066"/>
                </a:solidFill>
              </a:rPr>
              <a:t> &amp; </a:t>
            </a:r>
            <a:r>
              <a:rPr lang="tr-TR" altLang="tr-TR" sz="2400" b="1" smtClean="0">
                <a:solidFill>
                  <a:srgbClr val="000066"/>
                </a:solidFill>
              </a:rPr>
              <a:t>Seçimler</a:t>
            </a:r>
            <a:endParaRPr lang="en-US" altLang="tr-TR" sz="2400" b="1" i="1" smtClean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400" b="1" i="1" smtClean="0">
                <a:solidFill>
                  <a:srgbClr val="000066"/>
                </a:solidFill>
              </a:rPr>
              <a:t>Seçim Kriterleri ( Ölçütleri)</a:t>
            </a:r>
            <a:endParaRPr lang="en-US" altLang="tr-TR" sz="2400" b="1" i="1" smtClean="0">
              <a:solidFill>
                <a:srgbClr val="000066"/>
              </a:solidFill>
            </a:endParaRPr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534988" y="3049588"/>
            <a:ext cx="2206625" cy="16732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25513" y="3330575"/>
            <a:ext cx="14255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tr-TR" altLang="tr-TR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Yönetim kurulu </a:t>
            </a:r>
          </a:p>
          <a:p>
            <a:pPr algn="ctr"/>
            <a:r>
              <a:rPr lang="tr-TR" altLang="tr-TR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üyeliğine atanmada</a:t>
            </a:r>
          </a:p>
          <a:p>
            <a:pPr algn="ctr"/>
            <a:r>
              <a:rPr lang="tr-TR" altLang="tr-TR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Ölçütler </a:t>
            </a:r>
            <a:endParaRPr lang="en-US" altLang="tr-TR" sz="20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573588" y="2058988"/>
            <a:ext cx="4264025" cy="4035425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 altLang="tr-T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668838" y="2108200"/>
            <a:ext cx="407352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Yöneticilikte başarılı hizmetler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Özel uzmanlık alanı </a:t>
            </a: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Danışman olarak ve toplantılara katılmak için zaman ayırabilme 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Küresel sorunlarda tecrübe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Temel teknolojiler hakkında bilgi sahibi olma 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Firma için yararlı olacak dış çevre ve ilişkilere sahip olma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Endüstri hakkında ayrıntılı bilgi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Geniş vizyon sahibi </a:t>
            </a:r>
          </a:p>
          <a:p>
            <a:pPr>
              <a:buFontTx/>
              <a:buChar char="•"/>
            </a:pPr>
            <a:r>
              <a:rPr lang="tr-TR" altLang="tr-TR" b="1">
                <a:solidFill>
                  <a:srgbClr val="FFFFCC"/>
                </a:solidFill>
                <a:latin typeface="Arial" pitchFamily="34" charset="0"/>
              </a:rPr>
              <a:t>Çıkar grupları nezdınde firmayı temsil becerisi</a:t>
            </a:r>
            <a:endParaRPr lang="en-US" altLang="tr-TR" b="1">
              <a:solidFill>
                <a:srgbClr val="FFFFCC"/>
              </a:solidFill>
              <a:latin typeface="Arial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V="1">
            <a:off x="2743200" y="2286000"/>
            <a:ext cx="1825625" cy="15208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2746375" y="3813175"/>
            <a:ext cx="1749425" cy="14446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V="1">
            <a:off x="2743200" y="2590800"/>
            <a:ext cx="1825625" cy="12160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V="1">
            <a:off x="2743200" y="2895600"/>
            <a:ext cx="1825625" cy="9112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2743200" y="3505200"/>
            <a:ext cx="1825625" cy="3016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2746375" y="3810000"/>
            <a:ext cx="1901825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>
            <a:off x="2746375" y="3813175"/>
            <a:ext cx="1825625" cy="3016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2822575" y="3813175"/>
            <a:ext cx="1749425" cy="8350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2822575" y="3813175"/>
            <a:ext cx="1749425" cy="11398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1" smtClean="0">
                <a:solidFill>
                  <a:srgbClr val="000066"/>
                </a:solidFill>
              </a:rPr>
              <a:t>Yönetim kurulunun organizasyonu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tr-TR" sz="28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800" b="1" smtClean="0">
                <a:solidFill>
                  <a:srgbClr val="1C1C1C"/>
                </a:solidFill>
              </a:rPr>
              <a:t>Üye sayısı:</a:t>
            </a:r>
            <a:r>
              <a:rPr lang="tr-TR" altLang="tr-TR" sz="2000" b="1" smtClean="0">
                <a:solidFill>
                  <a:srgbClr val="1C1C1C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Anasözleşme ile ve ticaret kanunu ile belirlenir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ABD’de hisse senetleri yaygın olan, büyük  firmalarda üye sayısı ortalama 11 kişidir.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Yine ABD’de Küçük ve orta büyüklükteki işletmelerde ortalama 7 ila 8 üye bulunmaktadır.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Türkiye’de yapılan araştırma ortalama yönetim kurulu üye sayısının 3 ila 5  kişi arasında bulunduğunu göstermektedir.</a:t>
            </a:r>
            <a:endParaRPr lang="en-US" altLang="tr-TR" sz="24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Kurulu</a:t>
            </a:r>
            <a:endParaRPr lang="en-US" altLang="tr-TR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257800"/>
          </a:xfrm>
        </p:spPr>
        <p:txBody>
          <a:bodyPr lIns="92075" tIns="46038" rIns="92075" bIns="46038" anchor="ctr"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 smtClean="0">
                <a:solidFill>
                  <a:srgbClr val="000066"/>
                </a:solidFill>
              </a:rPr>
              <a:t>Şirketlerde Yönetişim</a:t>
            </a:r>
            <a:r>
              <a:rPr lang="en-US" altLang="tr-TR" b="1" smtClean="0">
                <a:solidFill>
                  <a:srgbClr val="000066"/>
                </a:solidFill>
              </a:rPr>
              <a:t> </a:t>
            </a:r>
            <a:endParaRPr lang="en-US" altLang="tr-TR" sz="2800" b="1" smtClean="0">
              <a:solidFill>
                <a:srgbClr val="000066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800" smtClean="0">
              <a:solidFill>
                <a:srgbClr val="000066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tr-TR" sz="2800" smtClean="0">
                <a:solidFill>
                  <a:srgbClr val="1C1C1C"/>
                </a:solidFill>
              </a:rPr>
              <a:t>Yönetim kurulu üyeliği ile firmanın liderlik, yapı, ve finansal sorunları arasında bir ilişki yoktur.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tr-TR" sz="2800" smtClean="0">
                <a:solidFill>
                  <a:srgbClr val="1C1C1C"/>
                </a:solidFill>
              </a:rPr>
              <a:t>Şirkette iyi bir yönetişim oluşmuş ise  yatırımcılar firmanın hisse senetlerine daha yüksek bedel öderler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tr-TR" altLang="tr-TR" sz="2800" i="1" smtClean="0">
                <a:solidFill>
                  <a:srgbClr val="000066"/>
                </a:solidFill>
              </a:rPr>
              <a:t>Genel kabul gören hususlar:</a:t>
            </a:r>
            <a:endParaRPr lang="en-US" altLang="tr-TR" sz="2800" i="1" smtClean="0">
              <a:solidFill>
                <a:srgbClr val="000066"/>
              </a:solidFill>
            </a:endParaRPr>
          </a:p>
          <a:p>
            <a:pPr marL="990600" lvl="1" indent="-266700"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İyi yönetişim zaman içinde iyi performansa götürür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marL="990600" lvl="1" indent="-266700"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Firmanın riskini azaltma onu yeni bazı sorunlar içine itebilir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marL="990600" lvl="1" indent="-266700"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Yönetişim bir büyük stratejik konudur</a:t>
            </a:r>
            <a:endParaRPr lang="en-US" altLang="tr-TR" sz="24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685800" y="381000"/>
            <a:ext cx="77724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Şirketlerde Yönetişim Biçimleri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1905000"/>
            <a:ext cx="5684838" cy="3317875"/>
            <a:chOff x="1248" y="1200"/>
            <a:chExt cx="3581" cy="2090"/>
          </a:xfrm>
        </p:grpSpPr>
        <p:sp>
          <p:nvSpPr>
            <p:cNvPr id="18442" name="Rectangle 5"/>
            <p:cNvSpPr>
              <a:spLocks noChangeArrowheads="1"/>
            </p:cNvSpPr>
            <p:nvPr/>
          </p:nvSpPr>
          <p:spPr bwMode="auto">
            <a:xfrm>
              <a:off x="1248" y="1200"/>
              <a:ext cx="1789" cy="104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Girişimcilik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Yönetimi</a:t>
              </a:r>
              <a:endParaRPr lang="en-US" altLang="tr-TR" sz="2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3040" y="1200"/>
              <a:ext cx="1789" cy="104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Ortaklık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Yönetimi</a:t>
              </a:r>
              <a:endParaRPr lang="en-US" altLang="tr-TR" sz="2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4" name="Rectangle 7"/>
            <p:cNvSpPr>
              <a:spLocks noChangeArrowheads="1"/>
            </p:cNvSpPr>
            <p:nvPr/>
          </p:nvSpPr>
          <p:spPr bwMode="auto">
            <a:xfrm>
              <a:off x="1248" y="2244"/>
              <a:ext cx="1789" cy="104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Kaos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Yönetimi</a:t>
              </a:r>
              <a:endParaRPr lang="en-US" altLang="tr-TR" sz="240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18445" name="Rectangle 8"/>
            <p:cNvSpPr>
              <a:spLocks noChangeArrowheads="1"/>
            </p:cNvSpPr>
            <p:nvPr/>
          </p:nvSpPr>
          <p:spPr bwMode="auto">
            <a:xfrm>
              <a:off x="3040" y="2244"/>
              <a:ext cx="1789" cy="1046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Hayalet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tr-TR" altLang="tr-TR" sz="2400">
                  <a:solidFill>
                    <a:schemeClr val="bg1"/>
                  </a:solidFill>
                  <a:latin typeface="Arial" pitchFamily="34" charset="0"/>
                </a:rPr>
                <a:t>Yönetim</a:t>
              </a:r>
              <a:endParaRPr lang="en-US" altLang="tr-TR" sz="240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18436" name="Rectangle 9"/>
          <p:cNvSpPr>
            <a:spLocks noChangeArrowheads="1"/>
          </p:cNvSpPr>
          <p:nvPr/>
        </p:nvSpPr>
        <p:spPr bwMode="auto">
          <a:xfrm rot="-5400000">
            <a:off x="-253205" y="3167856"/>
            <a:ext cx="2341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tr-TR" altLang="tr-TR" sz="2000" b="1">
                <a:solidFill>
                  <a:srgbClr val="000000"/>
                </a:solidFill>
                <a:latin typeface="Arial" pitchFamily="34" charset="0"/>
              </a:rPr>
              <a:t>Tepe yönetiminin </a:t>
            </a:r>
          </a:p>
          <a:p>
            <a:pPr algn="ctr" eaLnBrk="0" hangingPunct="0"/>
            <a:r>
              <a:rPr lang="tr-TR" altLang="tr-TR" sz="2000" b="1">
                <a:solidFill>
                  <a:srgbClr val="000000"/>
                </a:solidFill>
                <a:latin typeface="Arial" pitchFamily="34" charset="0"/>
              </a:rPr>
              <a:t>müdahele </a:t>
            </a:r>
            <a:endParaRPr lang="en-US" altLang="tr-TR" sz="2000" b="1">
              <a:solidFill>
                <a:srgbClr val="000000"/>
              </a:solidFill>
              <a:latin typeface="Arial" pitchFamily="34" charset="0"/>
            </a:endParaRPr>
          </a:p>
          <a:p>
            <a:pPr algn="ctr" eaLnBrk="0" hangingPunct="0"/>
            <a:r>
              <a:rPr lang="tr-TR" altLang="tr-TR" sz="2000" b="1">
                <a:solidFill>
                  <a:srgbClr val="000000"/>
                </a:solidFill>
                <a:latin typeface="Arial" pitchFamily="34" charset="0"/>
              </a:rPr>
              <a:t>Derecesi</a:t>
            </a:r>
            <a:endParaRPr lang="en-US" altLang="tr-TR" sz="2000" b="1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2057400" y="5486400"/>
            <a:ext cx="5672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tr-TR" altLang="tr-TR" sz="2000" b="1">
                <a:solidFill>
                  <a:srgbClr val="000000"/>
                </a:solidFill>
                <a:latin typeface="Arial" pitchFamily="34" charset="0"/>
              </a:rPr>
              <a:t>Yönetim Kurulunun </a:t>
            </a:r>
          </a:p>
          <a:p>
            <a:pPr algn="ctr" eaLnBrk="0" hangingPunct="0"/>
            <a:r>
              <a:rPr lang="tr-TR" altLang="tr-TR" sz="2000" b="1">
                <a:solidFill>
                  <a:srgbClr val="000000"/>
                </a:solidFill>
                <a:latin typeface="Arial" pitchFamily="34" charset="0"/>
              </a:rPr>
              <a:t>Müdahele derecesi</a:t>
            </a:r>
            <a:endParaRPr lang="en-US" altLang="tr-TR" sz="2000" b="1" i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1001713" y="1925638"/>
            <a:ext cx="93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tr-TR" altLang="tr-TR">
                <a:solidFill>
                  <a:srgbClr val="000000"/>
                </a:solidFill>
                <a:latin typeface="Arial" pitchFamily="34" charset="0"/>
              </a:rPr>
              <a:t>Yüksek</a:t>
            </a:r>
            <a:endParaRPr lang="en-US" altLang="tr-TR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1114425" y="50752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tr-TR" altLang="tr-TR">
                <a:solidFill>
                  <a:srgbClr val="000000"/>
                </a:solidFill>
                <a:latin typeface="Arial" pitchFamily="34" charset="0"/>
              </a:rPr>
              <a:t>Düşük</a:t>
            </a:r>
            <a:endParaRPr lang="en-US" altLang="tr-TR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1744663" y="55118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tr-TR" altLang="tr-TR">
                <a:solidFill>
                  <a:srgbClr val="000000"/>
                </a:solidFill>
                <a:latin typeface="Arial" pitchFamily="34" charset="0"/>
              </a:rPr>
              <a:t>Düşük</a:t>
            </a:r>
            <a:endParaRPr lang="en-US" altLang="tr-TR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1" name="Rectangle 14"/>
          <p:cNvSpPr>
            <a:spLocks noChangeArrowheads="1"/>
          </p:cNvSpPr>
          <p:nvPr/>
        </p:nvSpPr>
        <p:spPr bwMode="auto">
          <a:xfrm>
            <a:off x="6761163" y="5451475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 eaLnBrk="0" hangingPunct="0"/>
            <a:r>
              <a:rPr lang="tr-TR" altLang="tr-TR">
                <a:solidFill>
                  <a:srgbClr val="000000"/>
                </a:solidFill>
                <a:latin typeface="Arial" pitchFamily="34" charset="0"/>
              </a:rPr>
              <a:t>Yüksek</a:t>
            </a:r>
            <a:endParaRPr lang="en-US" altLang="tr-TR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277813"/>
            <a:ext cx="7515225" cy="982662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Kurulları</a:t>
            </a:r>
            <a:endParaRPr lang="en-US" altLang="tr-T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1" smtClean="0">
                <a:solidFill>
                  <a:srgbClr val="000066"/>
                </a:solidFill>
              </a:rPr>
              <a:t>Şirket Yönetişiminde Eğilimler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tr-TR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Yönetim kurulları stratejinin oluşturulmasında, gözden geçirilmesinde ve değerlendirilmesinde daha müdaheleci tutum sergilemektedirler 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Kurumsal yatırımcılar yönetim kurullarında daha aktif olmakta; firmanın performansı için baş icra sorumlusuna baskı yapmaktadırlar 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Hissedarlar yönetim kurulu üyelerinin daha fazla firma hisseleri almalarını istemektedirler 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Akrabalık ilişkileri olmayan örgüt dışından ve atanan yönetim kurulu üye sayısında artış görülmektedir</a:t>
            </a:r>
            <a:endParaRPr lang="en-US" altLang="tr-TR" sz="24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277813"/>
            <a:ext cx="7515225" cy="982662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Kurulları</a:t>
            </a:r>
            <a:endParaRPr lang="en-US" altLang="tr-T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876800"/>
          </a:xfrm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400" smtClean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800" b="1" smtClean="0">
                <a:solidFill>
                  <a:srgbClr val="000066"/>
                </a:solidFill>
              </a:rPr>
              <a:t>Şirket Yönetişiminde Eğilimler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tr-TR" sz="24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Yön.Kur. Üye sayısı azalmaktadır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Yön. Kur. Görevlerini daha kontrollu yürütmektedirler 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Şirketler daha küresel konuma geldikce Yön. Kurullarında Uluslararası tecrübenin önemi artmaktadır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Toplumsal beklentiler nedeniyle yönetim kurulları Karlılık ile Sosyal sorumlulukları dengeleme durumunda kalmaktadırlar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tr-TR" sz="2400" smtClean="0">
                <a:solidFill>
                  <a:srgbClr val="1C1C1C"/>
                </a:solidFill>
              </a:rPr>
              <a:t>Yönetim Kurulu üyeleri farklı alanlardan gelerek çeşitlenmektedir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tr-TR" sz="24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tr-TR" altLang="tr-TR" smtClean="0"/>
              <a:t>Şirketlerde Yönetişim</a:t>
            </a:r>
            <a:endParaRPr lang="en-US" altLang="tr-T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TANIMI:</a:t>
            </a:r>
          </a:p>
          <a:p>
            <a:pPr eaLnBrk="1" hangingPunct="1"/>
            <a:r>
              <a:rPr lang="tr-TR" altLang="tr-TR" smtClean="0"/>
              <a:t>İşletmenin üst hiyerarşik kadroları (hissedarlar, yönetim kurulu ve tepe yönetimi) arasında kuruluşun başarılı bir biçimde yönetimi için güç ilişkileri ve dengesinin oluşturulması çabalarıdır. </a:t>
            </a:r>
            <a:endParaRPr lang="en-US" altLang="tr-TR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487363"/>
            <a:ext cx="7515225" cy="655637"/>
          </a:xfrm>
        </p:spPr>
        <p:txBody>
          <a:bodyPr lIns="92075" tIns="46038" rIns="92075" bIns="46038" anchorCtr="0">
            <a:normAutofit fontScale="90000"/>
          </a:bodyPr>
          <a:lstStyle/>
          <a:p>
            <a:pPr eaLnBrk="1" hangingPunct="1"/>
            <a:r>
              <a:rPr lang="tr-TR" altLang="tr-TR" smtClean="0"/>
              <a:t>Tepe Yönetimi</a:t>
            </a:r>
            <a:endParaRPr lang="en-US" altLang="tr-T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 lIns="92075" tIns="46038" rIns="92075" bIns="46038" anchor="ctr"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800" b="1" smtClean="0">
                <a:solidFill>
                  <a:srgbClr val="000066"/>
                </a:solidFill>
              </a:rPr>
              <a:t>Uygulayıcı Liderlik</a:t>
            </a:r>
            <a:r>
              <a:rPr lang="en-US" altLang="tr-TR" sz="2800" b="1" smtClean="0">
                <a:solidFill>
                  <a:srgbClr val="000066"/>
                </a:solidFill>
              </a:rPr>
              <a:t>–</a:t>
            </a:r>
          </a:p>
          <a:p>
            <a:pPr lvl="1" eaLnBrk="1" hangingPunct="1"/>
            <a:r>
              <a:rPr lang="tr-TR" altLang="tr-TR" i="1" smtClean="0">
                <a:solidFill>
                  <a:srgbClr val="1C1C1C"/>
                </a:solidFill>
              </a:rPr>
              <a:t>Şirket amaçlarını gerçekleştirmek için faaliyetleri yönlendirme. Tüm şirkete inanç aşılama</a:t>
            </a:r>
            <a:r>
              <a:rPr lang="en-US" altLang="tr-TR" smtClean="0">
                <a:solidFill>
                  <a:srgbClr val="1C1C1C"/>
                </a:solidFill>
              </a:rPr>
              <a:t>.</a:t>
            </a:r>
          </a:p>
          <a:p>
            <a:pPr lvl="1" eaLnBrk="1" hangingPunct="1"/>
            <a:endParaRPr lang="en-US" altLang="tr-TR" b="1" smtClean="0">
              <a:solidFill>
                <a:srgbClr val="1C1C1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tr-TR" sz="2800" b="1" smtClean="0">
                <a:solidFill>
                  <a:srgbClr val="000066"/>
                </a:solidFill>
              </a:rPr>
              <a:t>Strate</a:t>
            </a:r>
            <a:r>
              <a:rPr lang="tr-TR" altLang="tr-TR" sz="2800" b="1" smtClean="0">
                <a:solidFill>
                  <a:srgbClr val="000066"/>
                </a:solidFill>
              </a:rPr>
              <a:t>jik</a:t>
            </a:r>
            <a:r>
              <a:rPr lang="en-US" altLang="tr-TR" sz="2800" b="1" smtClean="0">
                <a:solidFill>
                  <a:srgbClr val="000066"/>
                </a:solidFill>
              </a:rPr>
              <a:t> Vi</a:t>
            </a:r>
            <a:r>
              <a:rPr lang="tr-TR" altLang="tr-TR" sz="2800" b="1" smtClean="0">
                <a:solidFill>
                  <a:srgbClr val="000066"/>
                </a:solidFill>
              </a:rPr>
              <a:t>zyon</a:t>
            </a:r>
            <a:r>
              <a:rPr lang="en-US" altLang="tr-TR" sz="2800" b="1" smtClean="0">
                <a:solidFill>
                  <a:srgbClr val="1C1C1C"/>
                </a:solidFill>
              </a:rPr>
              <a:t> –</a:t>
            </a:r>
          </a:p>
          <a:p>
            <a:pPr lvl="1" eaLnBrk="1" hangingPunct="1"/>
            <a:r>
              <a:rPr lang="tr-TR" altLang="tr-TR" i="1" smtClean="0">
                <a:solidFill>
                  <a:srgbClr val="1C1C1C"/>
                </a:solidFill>
              </a:rPr>
              <a:t>Firmanın neyi yapabileceğini açıklama</a:t>
            </a:r>
            <a:r>
              <a:rPr lang="en-US" altLang="tr-TR" i="1" smtClean="0">
                <a:solidFill>
                  <a:srgbClr val="1C1C1C"/>
                </a:solidFill>
              </a:rPr>
              <a:t>.  </a:t>
            </a:r>
            <a:r>
              <a:rPr lang="tr-TR" altLang="tr-TR" i="1" smtClean="0">
                <a:solidFill>
                  <a:srgbClr val="1C1C1C"/>
                </a:solidFill>
              </a:rPr>
              <a:t>Bu genellikle misyon belirlemede de kullanılacaktır.</a:t>
            </a:r>
            <a:endParaRPr lang="en-US" altLang="tr-TR" sz="2400" i="1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277813"/>
            <a:ext cx="7515225" cy="982662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Tepe Yönetimi</a:t>
            </a:r>
            <a:endParaRPr lang="en-US" altLang="tr-T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4800600"/>
          </a:xfrm>
        </p:spPr>
        <p:txBody>
          <a:bodyPr lIns="92075" tIns="46038" rIns="92075" bIns="46038" anchor="ctr"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tr-TR" sz="2800" b="1" smtClean="0">
                <a:solidFill>
                  <a:srgbClr val="000066"/>
                </a:solidFill>
              </a:rPr>
              <a:t>	</a:t>
            </a:r>
            <a:r>
              <a:rPr lang="tr-TR" altLang="tr-TR" sz="2800" b="1" smtClean="0">
                <a:solidFill>
                  <a:srgbClr val="000066"/>
                </a:solidFill>
              </a:rPr>
              <a:t>BİS ve Açık Stratejik Vizyon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tr-TR" altLang="tr-TR" sz="2400" b="1" smtClean="0">
              <a:solidFill>
                <a:srgbClr val="000066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tr-TR" altLang="tr-TR" sz="2800" b="1" smtClean="0">
                <a:solidFill>
                  <a:srgbClr val="000066"/>
                </a:solidFill>
              </a:rPr>
              <a:t>Ortak özellikleri </a:t>
            </a:r>
            <a:r>
              <a:rPr lang="en-US" altLang="tr-TR" sz="2400" b="1" smtClean="0">
                <a:solidFill>
                  <a:srgbClr val="000066"/>
                </a:solidFill>
              </a:rPr>
              <a:t>:</a:t>
            </a:r>
          </a:p>
          <a:p>
            <a:pPr marL="609600" indent="-609600" eaLnBrk="1" hangingPunct="1"/>
            <a:r>
              <a:rPr lang="tr-TR" altLang="tr-TR" sz="2800" smtClean="0">
                <a:solidFill>
                  <a:srgbClr val="1C1C1C"/>
                </a:solidFill>
              </a:rPr>
              <a:t>BİS Firmanın stratejik vizyonunu hiyerarşik kanallardan tüm örgüte yayar.</a:t>
            </a:r>
            <a:endParaRPr lang="en-US" altLang="tr-TR" sz="2800" smtClean="0">
              <a:solidFill>
                <a:srgbClr val="1C1C1C"/>
              </a:solidFill>
            </a:endParaRPr>
          </a:p>
          <a:p>
            <a:pPr marL="609600" indent="-609600" eaLnBrk="1" hangingPunct="1"/>
            <a:r>
              <a:rPr lang="tr-TR" altLang="tr-TR" sz="2800" smtClean="0">
                <a:solidFill>
                  <a:srgbClr val="1C1C1C"/>
                </a:solidFill>
              </a:rPr>
              <a:t>BİS tüm çalışanlar için bir vizyon rolü temsilcisidir.</a:t>
            </a:r>
            <a:endParaRPr lang="en-US" altLang="tr-TR" sz="2800" smtClean="0">
              <a:solidFill>
                <a:srgbClr val="1C1C1C"/>
              </a:solidFill>
            </a:endParaRPr>
          </a:p>
          <a:p>
            <a:pPr marL="609600" indent="-609600" eaLnBrk="1" hangingPunct="1"/>
            <a:r>
              <a:rPr lang="tr-TR" altLang="tr-TR" sz="2800" smtClean="0">
                <a:solidFill>
                  <a:srgbClr val="1C1C1C"/>
                </a:solidFill>
              </a:rPr>
              <a:t>BİS tüm izleyicilere yüksek başarı standartları   sunar ve onlara güven duygusunu gösterir.</a:t>
            </a:r>
            <a:endParaRPr lang="en-US" altLang="tr-TR" sz="28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7763"/>
          </a:xfrm>
        </p:spPr>
        <p:txBody>
          <a:bodyPr/>
          <a:lstStyle/>
          <a:p>
            <a:pPr eaLnBrk="1" hangingPunct="1"/>
            <a:r>
              <a:rPr lang="tr-TR" altLang="tr-TR" sz="3200" smtClean="0"/>
              <a:t>Yönetişim Dengesinin Belirlenmesi</a:t>
            </a:r>
            <a:endParaRPr lang="en-US" altLang="tr-TR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88"/>
            <a:ext cx="8472488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smtClean="0"/>
              <a:t>YÖNETİŞİM DENGESİNİ BELİRLEYEN HUSUSLAR:</a:t>
            </a:r>
          </a:p>
          <a:p>
            <a:pPr eaLnBrk="1" hangingPunct="1"/>
            <a:r>
              <a:rPr lang="tr-TR" altLang="tr-TR" sz="2400" smtClean="0"/>
              <a:t>Şirketin ortaklık yapısı ve ortak sayısı</a:t>
            </a:r>
          </a:p>
          <a:p>
            <a:pPr eaLnBrk="1" hangingPunct="1"/>
            <a:r>
              <a:rPr lang="tr-TR" altLang="tr-TR" sz="2400" smtClean="0"/>
              <a:t>Yönetim Kurulunun oluşum şekli; içeriden ve dışardan atanan üyeler</a:t>
            </a:r>
          </a:p>
          <a:p>
            <a:pPr eaLnBrk="1" hangingPunct="1"/>
            <a:r>
              <a:rPr lang="tr-TR" altLang="tr-TR" sz="2400" smtClean="0"/>
              <a:t>Yönetim Kurulu başkanının kişiliği, hırsı, herşeyi kontrol etme arzusu</a:t>
            </a:r>
          </a:p>
          <a:p>
            <a:pPr eaLnBrk="1" hangingPunct="1"/>
            <a:r>
              <a:rPr lang="tr-TR" altLang="tr-TR" sz="2400" smtClean="0"/>
              <a:t>Ana sözleşmede kurucu ortakların yönetim kuruluna ve tepe yönetim kadrosuna verdiği yetkiler</a:t>
            </a:r>
          </a:p>
          <a:p>
            <a:pPr eaLnBrk="1" hangingPunct="1"/>
            <a:r>
              <a:rPr lang="tr-TR" altLang="tr-TR" sz="2400" smtClean="0"/>
              <a:t>Yönetim kurulunun diğer üyelerinin kişilikleri ve hırsları</a:t>
            </a:r>
          </a:p>
          <a:p>
            <a:pPr eaLnBrk="1" hangingPunct="1"/>
            <a:r>
              <a:rPr lang="tr-TR" altLang="tr-TR" sz="2400" smtClean="0"/>
              <a:t>Tepe yönetiminin başındaki Baş İcra Sorumlusu (BİS) veya genel müdürün hırsı ve yönetim kurulunu etkileme derecesi</a:t>
            </a:r>
          </a:p>
          <a:p>
            <a:pPr eaLnBrk="1" hangingPunct="1"/>
            <a:r>
              <a:rPr lang="tr-TR" altLang="tr-TR" sz="2400" smtClean="0"/>
              <a:t>Tepe yönetimi kadrolarında görevli yöneticilerin kişilikleri, şirkete ve amirlerine inanç ve sadakatleri</a:t>
            </a:r>
          </a:p>
          <a:p>
            <a:pPr eaLnBrk="1" hangingPunct="1"/>
            <a:endParaRPr lang="tr-TR" altLang="tr-TR" sz="2400" smtClean="0"/>
          </a:p>
          <a:p>
            <a:pPr eaLnBrk="1" hangingPunct="1"/>
            <a:endParaRPr lang="en-US" altLang="tr-TR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33363"/>
            <a:ext cx="8229600" cy="1052512"/>
          </a:xfrm>
        </p:spPr>
        <p:txBody>
          <a:bodyPr/>
          <a:lstStyle/>
          <a:p>
            <a:pPr eaLnBrk="1" hangingPunct="1"/>
            <a:r>
              <a:rPr lang="tr-TR" altLang="tr-TR" sz="3200" smtClean="0"/>
              <a:t>Yönetim kurulunun stratejik yönetimdeki rolü</a:t>
            </a:r>
            <a:endParaRPr lang="en-US" altLang="tr-TR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52513"/>
            <a:ext cx="8715375" cy="580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Yönetim Kurulu üyeleri Hissedarlar Genel Kurulu Üyelerinin ve Ana hissedarın güvenini kazanmış onların adına hareket eden yetkili bir organdır.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Yönetim kurulu kendisine hissedarlar genel kurulu ve/veya hakim ana hissedarlarca önerilen hususları gözden geçirir, uygulama sorunlarını kendileri ile müzakere eder,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Yönetim kurulu BİS veya Genel Müdür ve Tepe Yönetimi tarafından stratejik planlama önerilerini gözden geçirir, onaylar değiştirir ya da reddeder,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Yönetim kurulu BİS’e veya GM’e ve diğer tepe yöneticilerine planlama ve uygulamalar konusunda öneriler ve alternatifler sunar.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b="1" smtClean="0"/>
          </a:p>
          <a:p>
            <a:pPr eaLnBrk="1" hangingPunct="1">
              <a:lnSpc>
                <a:spcPct val="90000"/>
              </a:lnSpc>
            </a:pPr>
            <a:endParaRPr lang="en-US" altLang="tr-TR" sz="24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64757-A2F5-488B-B018-6B297A67D41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z="3200" smtClean="0"/>
              <a:t>Yönetim kurulunun görevleri</a:t>
            </a:r>
            <a:endParaRPr lang="en-US" altLang="tr-TR" sz="3200" smtClean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82988" y="785794"/>
            <a:ext cx="5102225" cy="594201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İşletmenin stratejisini ve genel gidişatını belirleme</a:t>
            </a:r>
            <a:r>
              <a:rPr lang="en-US" dirty="0">
                <a:solidFill>
                  <a:srgbClr val="FFFFCC"/>
                </a:solidFill>
                <a:latin typeface="Arial" pitchFamily="34" charset="0"/>
              </a:rPr>
              <a:t>, </a:t>
            </a:r>
            <a:endParaRPr lang="tr-TR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İşletmenin çevre ve endüstride misyon ve vizyonunu oluşturma,</a:t>
            </a: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İşletmenin baş icra sorumlusu (</a:t>
            </a:r>
            <a:r>
              <a:rPr lang="en-US" dirty="0">
                <a:solidFill>
                  <a:srgbClr val="FFFFCC"/>
                </a:solidFill>
                <a:latin typeface="Arial" pitchFamily="34" charset="0"/>
              </a:rPr>
              <a:t> CEO</a:t>
            </a: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) ve tepe yöneticilerini işe alma, işlerine son verme, </a:t>
            </a: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Tepe yönticilerinin çalışmalarını izleme </a:t>
            </a:r>
            <a:r>
              <a:rPr lang="en-US" dirty="0">
                <a:solidFill>
                  <a:srgbClr val="FFFFCC"/>
                </a:solidFill>
                <a:latin typeface="Arial" pitchFamily="34" charset="0"/>
              </a:rPr>
              <a:t>,</a:t>
            </a: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 kontrol etme ve yönlendirme,</a:t>
            </a: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Bütçeleri ve kaynakların etkin kullanımlarını gözden geçirme ve uygun görürse onaylama,</a:t>
            </a: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dirty="0">
              <a:solidFill>
                <a:srgbClr val="FFFFCC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Temsilcisi olduğu hissedarların  çıkarlarını korumak ve kollamak,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tr-TR" dirty="0">
                <a:solidFill>
                  <a:srgbClr val="FFFFCC"/>
                </a:solidFill>
                <a:latin typeface="Arial" pitchFamily="34" charset="0"/>
              </a:rPr>
              <a:t>Tepe yönetiminden gelen icraata ilişkin raporları değerlendirmek ve gerekli uyarı ve önerilerde bulunmak,</a:t>
            </a:r>
          </a:p>
          <a:p>
            <a:pPr eaLnBrk="0" hangingPunct="0">
              <a:defRPr/>
            </a:pPr>
            <a:endParaRPr lang="tr-TR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30188" y="1830388"/>
            <a:ext cx="1749425" cy="289242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tr-TR" dirty="0">
              <a:latin typeface="+mj-lt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25438" y="1879600"/>
            <a:ext cx="155892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Yönetim </a:t>
            </a:r>
          </a:p>
          <a:p>
            <a:pPr algn="ctr">
              <a:defRPr/>
            </a:pPr>
            <a:r>
              <a:rPr lang="tr-TR" sz="2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Kurulu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1905000" y="1600200"/>
            <a:ext cx="1597025" cy="16732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1981200" y="2362200"/>
            <a:ext cx="1520825" cy="8350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984375" y="3200400"/>
            <a:ext cx="1444625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908175" y="3203575"/>
            <a:ext cx="1597025" cy="9874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984375" y="3203575"/>
            <a:ext cx="1520825" cy="1825625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tr-T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D3CF5-982B-426C-AFE1-A1A6342BE46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4175"/>
            <a:ext cx="7772400" cy="957263"/>
          </a:xfrm>
        </p:spPr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Yönetim Kurulu Üyeliği</a:t>
            </a:r>
            <a:endParaRPr lang="en-US" altLang="tr-TR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207375" cy="4967287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solidFill>
                  <a:srgbClr val="1C1C1C"/>
                </a:solidFill>
              </a:rPr>
              <a:t>Şirketin içinden atanan üyeler</a:t>
            </a:r>
            <a:endParaRPr lang="en-US" altLang="tr-TR" sz="2400" b="1" smtClean="0">
              <a:solidFill>
                <a:srgbClr val="1C1C1C"/>
              </a:solidFill>
            </a:endParaRPr>
          </a:p>
          <a:p>
            <a:pPr lvl="1" eaLnBrk="1" hangingPunct="1"/>
            <a:r>
              <a:rPr lang="tr-TR" altLang="tr-TR" sz="2400" smtClean="0">
                <a:solidFill>
                  <a:srgbClr val="1C1C1C"/>
                </a:solidFill>
              </a:rPr>
              <a:t>Yönetiminde görevli üyeler: bunlar şirket tarafından zaten çalıştırılmakta olan görevli müdürler ve tepe yöneticileridir.</a:t>
            </a:r>
            <a:endParaRPr lang="en-US" altLang="tr-TR" sz="2400" smtClean="0">
              <a:solidFill>
                <a:srgbClr val="1C1C1C"/>
              </a:solidFill>
            </a:endParaRPr>
          </a:p>
          <a:p>
            <a:pPr lvl="1" eaLnBrk="1" hangingPunct="1"/>
            <a:endParaRPr lang="en-US" altLang="tr-TR" sz="2400" b="1" smtClean="0">
              <a:solidFill>
                <a:srgbClr val="1C1C1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b="1" smtClean="0">
                <a:solidFill>
                  <a:srgbClr val="1C1C1C"/>
                </a:solidFill>
              </a:rPr>
              <a:t>Şirket dışından atanan üyeler</a:t>
            </a:r>
            <a:endParaRPr lang="en-US" altLang="tr-TR" sz="2400" b="1" smtClean="0">
              <a:solidFill>
                <a:srgbClr val="1C1C1C"/>
              </a:solidFill>
            </a:endParaRPr>
          </a:p>
          <a:p>
            <a:pPr lvl="1" eaLnBrk="1" hangingPunct="1"/>
            <a:r>
              <a:rPr lang="tr-TR" altLang="tr-TR" sz="2400" smtClean="0">
                <a:solidFill>
                  <a:srgbClr val="1C1C1C"/>
                </a:solidFill>
              </a:rPr>
              <a:t>Şirketin yönetiminde görevli olmayan üyeler: bu üyeler başka şirketlerde tepe yöneticisi olarak çalışan fakat şirketlerinin yönetim kurullarında görevli olmayan üyelerdir.</a:t>
            </a:r>
            <a:endParaRPr lang="en-US" altLang="tr-TR" sz="24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Yönetim Kurulu</a:t>
            </a:r>
            <a:endParaRPr lang="en-US" sz="3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195" name="Freeform 4"/>
          <p:cNvSpPr>
            <a:spLocks/>
          </p:cNvSpPr>
          <p:nvPr/>
        </p:nvSpPr>
        <p:spPr bwMode="auto">
          <a:xfrm>
            <a:off x="290513" y="2774950"/>
            <a:ext cx="8467725" cy="658813"/>
          </a:xfrm>
          <a:custGeom>
            <a:avLst/>
            <a:gdLst>
              <a:gd name="T0" fmla="*/ 2147483647 w 5334"/>
              <a:gd name="T1" fmla="*/ 2147483647 h 415"/>
              <a:gd name="T2" fmla="*/ 2147483647 w 5334"/>
              <a:gd name="T3" fmla="*/ 0 h 415"/>
              <a:gd name="T4" fmla="*/ 0 w 5334"/>
              <a:gd name="T5" fmla="*/ 0 h 415"/>
              <a:gd name="T6" fmla="*/ 0 w 5334"/>
              <a:gd name="T7" fmla="*/ 2147483647 h 415"/>
              <a:gd name="T8" fmla="*/ 2147483647 w 5334"/>
              <a:gd name="T9" fmla="*/ 2147483647 h 4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34"/>
              <a:gd name="T16" fmla="*/ 0 h 415"/>
              <a:gd name="T17" fmla="*/ 5334 w 5334"/>
              <a:gd name="T18" fmla="*/ 415 h 4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34" h="415">
                <a:moveTo>
                  <a:pt x="5333" y="414"/>
                </a:moveTo>
                <a:lnTo>
                  <a:pt x="5333" y="0"/>
                </a:lnTo>
                <a:lnTo>
                  <a:pt x="0" y="0"/>
                </a:lnTo>
                <a:lnTo>
                  <a:pt x="0" y="414"/>
                </a:lnTo>
                <a:lnTo>
                  <a:pt x="5333" y="414"/>
                </a:lnTo>
              </a:path>
            </a:pathLst>
          </a:custGeom>
          <a:solidFill>
            <a:srgbClr val="002060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61950" y="3048000"/>
            <a:ext cx="8397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Hayalet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609725" y="2865438"/>
            <a:ext cx="8397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Sadece</a:t>
            </a:r>
          </a:p>
          <a:p>
            <a:pPr eaLnBrk="0" hangingPunct="0"/>
            <a:endParaRPr lang="en-US" altLang="tr-TR" sz="1500">
              <a:latin typeface="Arial" pitchFamily="34" charset="0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2239963" y="2865438"/>
            <a:ext cx="292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tr-TR" sz="1500">
                <a:latin typeface="Arial" pitchFamily="34" charset="0"/>
              </a:rPr>
              <a:t>  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1609725" y="3048000"/>
            <a:ext cx="8715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Tasdikci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3038475" y="2865438"/>
            <a:ext cx="11382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Kısaca göz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3702050" y="2865438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tr-TR" sz="1500">
                <a:latin typeface="Arial" pitchFamily="34" charset="0"/>
              </a:rPr>
              <a:t> 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3038475" y="3048000"/>
            <a:ext cx="5826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Atan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4464050" y="2865438"/>
            <a:ext cx="6873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Sınırlı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5167313" y="2865438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tr-TR" sz="1500">
                <a:latin typeface="Arial" pitchFamily="34" charset="0"/>
              </a:rPr>
              <a:t> </a:t>
            </a:r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4464050" y="3048000"/>
            <a:ext cx="9001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katılımcı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6" name="Rectangle 15"/>
          <p:cNvSpPr>
            <a:spLocks noChangeArrowheads="1"/>
          </p:cNvSpPr>
          <p:nvPr/>
        </p:nvSpPr>
        <p:spPr bwMode="auto">
          <a:xfrm>
            <a:off x="5856288" y="2865438"/>
            <a:ext cx="558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tr-TR" sz="1500">
                <a:latin typeface="Arial" pitchFamily="34" charset="0"/>
              </a:rPr>
              <a:t>A</a:t>
            </a:r>
            <a:r>
              <a:rPr lang="tr-TR" altLang="tr-TR" sz="1500">
                <a:latin typeface="Arial" pitchFamily="34" charset="0"/>
              </a:rPr>
              <a:t>k</a:t>
            </a:r>
            <a:r>
              <a:rPr lang="en-US" altLang="tr-TR" sz="1500">
                <a:latin typeface="Arial" pitchFamily="34" charset="0"/>
              </a:rPr>
              <a:t>ti</a:t>
            </a:r>
            <a:r>
              <a:rPr lang="tr-TR" altLang="tr-TR" sz="1500">
                <a:latin typeface="Arial" pitchFamily="34" charset="0"/>
              </a:rPr>
              <a:t>f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7" name="Rectangle 16"/>
          <p:cNvSpPr>
            <a:spLocks noChangeArrowheads="1"/>
          </p:cNvSpPr>
          <p:nvPr/>
        </p:nvSpPr>
        <p:spPr bwMode="auto">
          <a:xfrm>
            <a:off x="6378575" y="2865438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tr-TR" sz="1500">
                <a:latin typeface="Arial" pitchFamily="34" charset="0"/>
              </a:rPr>
              <a:t> </a:t>
            </a:r>
          </a:p>
        </p:txBody>
      </p:sp>
      <p:sp>
        <p:nvSpPr>
          <p:cNvPr id="8208" name="Rectangle 17"/>
          <p:cNvSpPr>
            <a:spLocks noChangeArrowheads="1"/>
          </p:cNvSpPr>
          <p:nvPr/>
        </p:nvSpPr>
        <p:spPr bwMode="auto">
          <a:xfrm>
            <a:off x="5856288" y="3048000"/>
            <a:ext cx="9001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katılımcı</a:t>
            </a:r>
            <a:endParaRPr lang="en-US" altLang="tr-TR" sz="1500">
              <a:latin typeface="Arial" pitchFamily="34" charset="0"/>
            </a:endParaRPr>
          </a:p>
        </p:txBody>
      </p:sp>
      <p:sp>
        <p:nvSpPr>
          <p:cNvPr id="8209" name="Rectangle 18"/>
          <p:cNvSpPr>
            <a:spLocks noChangeArrowheads="1"/>
          </p:cNvSpPr>
          <p:nvPr/>
        </p:nvSpPr>
        <p:spPr bwMode="auto">
          <a:xfrm>
            <a:off x="7265988" y="3048000"/>
            <a:ext cx="15890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altLang="tr-TR" sz="1500">
                <a:latin typeface="Arial" pitchFamily="34" charset="0"/>
              </a:rPr>
              <a:t>Herşeye karışan</a:t>
            </a:r>
          </a:p>
          <a:p>
            <a:pPr eaLnBrk="0" hangingPunct="0"/>
            <a:endParaRPr lang="en-US" altLang="tr-TR" sz="1500">
              <a:latin typeface="Arial" pitchFamily="34" charset="0"/>
            </a:endParaRPr>
          </a:p>
        </p:txBody>
      </p:sp>
      <p:sp>
        <p:nvSpPr>
          <p:cNvPr id="128" name="Rectangle 19"/>
          <p:cNvSpPr>
            <a:spLocks noChangeArrowheads="1"/>
          </p:cNvSpPr>
          <p:nvPr/>
        </p:nvSpPr>
        <p:spPr bwMode="auto">
          <a:xfrm>
            <a:off x="331788" y="3538538"/>
            <a:ext cx="12096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Ne yapıla-</a:t>
            </a:r>
          </a:p>
          <a:p>
            <a:pPr eaLnBrk="0" hangingPunct="0">
              <a:defRPr/>
            </a:pPr>
            <a:r>
              <a:rPr lang="tr-TR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cağını bilmeyen, hiçbir şeye karışmayan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0" name="Rectangle 23"/>
          <p:cNvSpPr>
            <a:spLocks noChangeArrowheads="1"/>
          </p:cNvSpPr>
          <p:nvPr/>
        </p:nvSpPr>
        <p:spPr bwMode="auto">
          <a:xfrm>
            <a:off x="1176338" y="4084638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31" name="Rectangle 24"/>
          <p:cNvSpPr>
            <a:spLocks noChangeArrowheads="1"/>
          </p:cNvSpPr>
          <p:nvPr/>
        </p:nvSpPr>
        <p:spPr bwMode="auto">
          <a:xfrm>
            <a:off x="1614488" y="3530600"/>
            <a:ext cx="143827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Tüm kararların alınmasını yöneticilere bırakan ve onların aldığı kararları onaylayan</a:t>
            </a:r>
          </a:p>
          <a:p>
            <a:pPr eaLnBrk="0" hangingPunct="0">
              <a:defRPr/>
            </a:pPr>
            <a:endParaRPr lang="en-US" sz="150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3" name="Rectangle 34"/>
          <p:cNvSpPr>
            <a:spLocks noChangeArrowheads="1"/>
          </p:cNvSpPr>
          <p:nvPr/>
        </p:nvSpPr>
        <p:spPr bwMode="auto">
          <a:xfrm>
            <a:off x="2928938" y="4448175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34" name="Rectangle 37"/>
          <p:cNvSpPr>
            <a:spLocks noChangeArrowheads="1"/>
          </p:cNvSpPr>
          <p:nvPr/>
        </p:nvSpPr>
        <p:spPr bwMode="auto">
          <a:xfrm>
            <a:off x="3038475" y="3529013"/>
            <a:ext cx="14620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Biçimsel olarak seçilmiş önemli bazı kararları gözden geçiren</a:t>
            </a:r>
            <a:endParaRPr lang="en-US" sz="150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5" name="Rectangle 47"/>
          <p:cNvSpPr>
            <a:spLocks noChangeArrowheads="1"/>
          </p:cNvSpPr>
          <p:nvPr/>
        </p:nvSpPr>
        <p:spPr bwMode="auto">
          <a:xfrm>
            <a:off x="4464050" y="3530600"/>
            <a:ext cx="1481138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Başarının oluşmasına sınırlı ölçüde katılan, önemli kararlarda yol gösterici politikalar öneren ve programları gözden geçiren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7" name="Rectangle 56"/>
          <p:cNvSpPr>
            <a:spLocks noChangeArrowheads="1"/>
          </p:cNvSpPr>
          <p:nvPr/>
        </p:nvSpPr>
        <p:spPr bwMode="auto">
          <a:xfrm>
            <a:off x="5319713" y="5605463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38" name="Rectangle 62"/>
          <p:cNvSpPr>
            <a:spLocks noChangeArrowheads="1"/>
          </p:cNvSpPr>
          <p:nvPr/>
        </p:nvSpPr>
        <p:spPr bwMode="auto">
          <a:xfrm>
            <a:off x="7265988" y="3530600"/>
            <a:ext cx="1878012" cy="24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Misyon, amaçlar, strateji ve politikaların oluşturulmasında ve bunlarda değişiklikler yapılmasında lider rolü oynayan, çok aktif bir komite olarak çalışmak</a:t>
            </a:r>
            <a:endParaRPr lang="en-US" sz="150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40" name="Rectangle 83"/>
          <p:cNvSpPr>
            <a:spLocks noChangeArrowheads="1"/>
          </p:cNvSpPr>
          <p:nvPr/>
        </p:nvSpPr>
        <p:spPr bwMode="auto">
          <a:xfrm>
            <a:off x="204788" y="2190750"/>
            <a:ext cx="8270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 b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Düşük </a:t>
            </a:r>
            <a:endParaRPr lang="en-US" sz="1500" b="1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41" name="Rectangle 85"/>
          <p:cNvSpPr>
            <a:spLocks noChangeArrowheads="1"/>
          </p:cNvSpPr>
          <p:nvPr/>
        </p:nvSpPr>
        <p:spPr bwMode="auto">
          <a:xfrm>
            <a:off x="204788" y="2409825"/>
            <a:ext cx="7429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(Pasi</a:t>
            </a: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f</a:t>
            </a: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142" name="Rectangle 86"/>
          <p:cNvSpPr>
            <a:spLocks noChangeArrowheads="1"/>
          </p:cNvSpPr>
          <p:nvPr/>
        </p:nvSpPr>
        <p:spPr bwMode="auto">
          <a:xfrm>
            <a:off x="8001000" y="2185988"/>
            <a:ext cx="8604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 b="1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Yüksek</a:t>
            </a:r>
            <a:endParaRPr lang="en-US" sz="1500" b="1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43" name="Rectangle 87"/>
          <p:cNvSpPr>
            <a:spLocks noChangeArrowheads="1"/>
          </p:cNvSpPr>
          <p:nvPr/>
        </p:nvSpPr>
        <p:spPr bwMode="auto">
          <a:xfrm>
            <a:off x="8701088" y="2128838"/>
            <a:ext cx="2381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44" name="Rectangle 88"/>
          <p:cNvSpPr>
            <a:spLocks noChangeArrowheads="1"/>
          </p:cNvSpPr>
          <p:nvPr/>
        </p:nvSpPr>
        <p:spPr bwMode="auto">
          <a:xfrm>
            <a:off x="8170863" y="2403475"/>
            <a:ext cx="6873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(A</a:t>
            </a: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k</a:t>
            </a: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ti</a:t>
            </a: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f</a:t>
            </a:r>
            <a:r>
              <a:rPr lang="en-US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)</a:t>
            </a:r>
          </a:p>
        </p:txBody>
      </p:sp>
      <p:sp>
        <p:nvSpPr>
          <p:cNvPr id="145" name="Rectangle 89"/>
          <p:cNvSpPr>
            <a:spLocks noChangeArrowheads="1"/>
          </p:cNvSpPr>
          <p:nvPr/>
        </p:nvSpPr>
        <p:spPr bwMode="auto">
          <a:xfrm>
            <a:off x="5856288" y="3530600"/>
            <a:ext cx="15224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Misyon,strateji, politikalar ve amaçlar hakkında sorular soran, nihai kararları veren, yönetimin icraatlarını denetlemede aktif rol oynayan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47" name="Rectangle 108"/>
          <p:cNvSpPr>
            <a:spLocks noChangeArrowheads="1"/>
          </p:cNvSpPr>
          <p:nvPr/>
        </p:nvSpPr>
        <p:spPr bwMode="auto">
          <a:xfrm>
            <a:off x="2527300" y="1925638"/>
            <a:ext cx="4473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50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STRATEJİK YÖNETİME MÜDAHELE DERECESİ </a:t>
            </a:r>
            <a:endParaRPr lang="en-US" sz="150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48" name="Line 109"/>
          <p:cNvSpPr>
            <a:spLocks noChangeShapeType="1"/>
          </p:cNvSpPr>
          <p:nvPr/>
        </p:nvSpPr>
        <p:spPr bwMode="auto">
          <a:xfrm>
            <a:off x="7399338" y="2100263"/>
            <a:ext cx="13414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pPr eaLnBrk="0" hangingPunct="0">
              <a:defRPr/>
            </a:pPr>
            <a:endParaRPr lang="tr-T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9" name="Line 110"/>
          <p:cNvSpPr>
            <a:spLocks noChangeShapeType="1"/>
          </p:cNvSpPr>
          <p:nvPr/>
        </p:nvSpPr>
        <p:spPr bwMode="auto">
          <a:xfrm>
            <a:off x="465138" y="2100263"/>
            <a:ext cx="134143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stealth" w="med" len="lg"/>
            <a:tailEnd type="none" w="sm" len="sm"/>
          </a:ln>
        </p:spPr>
        <p:txBody>
          <a:bodyPr/>
          <a:lstStyle/>
          <a:p>
            <a:pPr eaLnBrk="0" hangingPunct="0">
              <a:defRPr/>
            </a:pPr>
            <a:endParaRPr lang="tr-TR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Ajan Teorisi</a:t>
            </a:r>
            <a:endParaRPr lang="en-US" altLang="tr-T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 anchor="ctr"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tr-TR" smtClean="0">
                <a:solidFill>
                  <a:srgbClr val="1C1C1C"/>
                </a:solidFill>
              </a:rPr>
              <a:t>	</a:t>
            </a:r>
            <a:r>
              <a:rPr lang="tr-TR" altLang="tr-TR" i="1" smtClean="0">
                <a:solidFill>
                  <a:srgbClr val="1C1C1C"/>
                </a:solidFill>
              </a:rPr>
              <a:t>İşletmelerde sorunların çıkması ajanların (tepe yöneticilerinin) yeterli miktarda hisse senedine sahip olmadıkları için verdikleri kararların sorumluluklarını üstlenmemelerinden </a:t>
            </a:r>
            <a:r>
              <a:rPr lang="en-US" altLang="tr-TR" i="1" smtClean="0">
                <a:solidFill>
                  <a:srgbClr val="1C1C1C"/>
                </a:solidFill>
              </a:rPr>
              <a:t> </a:t>
            </a:r>
            <a:r>
              <a:rPr lang="tr-TR" altLang="tr-TR" i="1" smtClean="0">
                <a:solidFill>
                  <a:srgbClr val="1C1C1C"/>
                </a:solidFill>
              </a:rPr>
              <a:t>kaynaklanmaktadır.</a:t>
            </a:r>
            <a:endParaRPr lang="en-US" altLang="tr-TR" i="1" smtClean="0">
              <a:solidFill>
                <a:srgbClr val="1C1C1C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tr-TR" i="1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Ctr="0"/>
          <a:lstStyle/>
          <a:p>
            <a:pPr eaLnBrk="1" hangingPunct="1"/>
            <a:r>
              <a:rPr lang="tr-TR" altLang="tr-TR" smtClean="0"/>
              <a:t>Vekilharçlık (idarecilik) Teorisi</a:t>
            </a:r>
            <a:endParaRPr lang="en-US" altLang="tr-T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tr-TR" i="1" smtClean="0">
                <a:solidFill>
                  <a:srgbClr val="000066"/>
                </a:solidFill>
              </a:rPr>
              <a:t>	</a:t>
            </a:r>
            <a:r>
              <a:rPr lang="tr-TR" altLang="tr-TR" i="1" smtClean="0">
                <a:solidFill>
                  <a:srgbClr val="000066"/>
                </a:solidFill>
              </a:rPr>
              <a:t>İcraatcı yöneticiler yüksek sorumlululları nedeniyle kendi çıkarlarından daha çok işletmenin çıkarlarıyla ilgilenmekten motive olacaklardır.</a:t>
            </a:r>
            <a:r>
              <a:rPr lang="en-US" altLang="tr-TR" i="1" smtClean="0">
                <a:solidFill>
                  <a:srgbClr val="1C1C1C"/>
                </a:solidFill>
              </a:rPr>
              <a:t>  </a:t>
            </a:r>
            <a:r>
              <a:rPr lang="tr-TR" altLang="tr-TR" i="1" smtClean="0">
                <a:solidFill>
                  <a:srgbClr val="1C1C1C"/>
                </a:solidFill>
              </a:rPr>
              <a:t>Bu teoriye göre, zaman içinde kıdemli icraatçılar işletmeyi kendilerinin bir uzantısı  (gayretlerinin bir eseri) olarak görmeye başlayacaklardır.</a:t>
            </a:r>
            <a:r>
              <a:rPr lang="en-US" altLang="tr-TR" i="1" smtClean="0">
                <a:solidFill>
                  <a:srgbClr val="1C1C1C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990</Words>
  <Application>Microsoft Office PowerPoint</Application>
  <PresentationFormat>Ekran Gösterisi (4:3)</PresentationFormat>
  <Paragraphs>206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KISIM-III  ŞİRKETLERDE YÖNETİŞİM VE STRATEJİK YÖNETİM ÇABALARININ ÖRGÜTLENDİRİLMESİ</vt:lpstr>
      <vt:lpstr>Şirketlerde Yönetişim</vt:lpstr>
      <vt:lpstr>Yönetişim Dengesinin Belirlenmesi</vt:lpstr>
      <vt:lpstr>Yönetim kurulunun stratejik yönetimdeki rolü</vt:lpstr>
      <vt:lpstr>Yönetim kurulunun görevleri</vt:lpstr>
      <vt:lpstr>Yönetim Kurulu Üyeliği</vt:lpstr>
      <vt:lpstr>Slayt 7</vt:lpstr>
      <vt:lpstr>Ajan Teorisi</vt:lpstr>
      <vt:lpstr>Vekilharçlık (idarecilik) Teorisi</vt:lpstr>
      <vt:lpstr>Yönetim Kurulu</vt:lpstr>
      <vt:lpstr>Yönetim Kurulu</vt:lpstr>
      <vt:lpstr>Yönetim Kurulu</vt:lpstr>
      <vt:lpstr>Yönetim Kurulu</vt:lpstr>
      <vt:lpstr>Yönetim Kurulu</vt:lpstr>
      <vt:lpstr>Yönetim Kurulu</vt:lpstr>
      <vt:lpstr>Yönetim Kurulu</vt:lpstr>
      <vt:lpstr>Slayt 17</vt:lpstr>
      <vt:lpstr>Yönetim Kurulları</vt:lpstr>
      <vt:lpstr>Yönetim Kurulları</vt:lpstr>
      <vt:lpstr>Tepe Yönetimi</vt:lpstr>
      <vt:lpstr>Tepe Yönetimi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2011-04-14T18:13:04Z</dcterms:created>
  <dcterms:modified xsi:type="dcterms:W3CDTF">2021-05-29T20:00:14Z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