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95" r:id="rId9"/>
    <p:sldId id="266" r:id="rId10"/>
    <p:sldId id="29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4667" autoAdjust="0"/>
  </p:normalViewPr>
  <p:slideViewPr>
    <p:cSldViewPr>
      <p:cViewPr varScale="1">
        <p:scale>
          <a:sx n="122" d="100"/>
          <a:sy n="122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7BA7BE-F567-4DB3-9A4C-03413BA5E192}" type="doc">
      <dgm:prSet loTypeId="urn:microsoft.com/office/officeart/2005/8/layout/vList4#2" loCatId="list" qsTypeId="urn:microsoft.com/office/officeart/2005/8/quickstyle/simple3" qsCatId="simple" csTypeId="urn:microsoft.com/office/officeart/2005/8/colors/colorful1#24" csCatId="colorful" phldr="1"/>
      <dgm:spPr/>
      <dgm:t>
        <a:bodyPr/>
        <a:lstStyle/>
        <a:p>
          <a:endParaRPr lang="tr-TR"/>
        </a:p>
      </dgm:t>
    </dgm:pt>
    <dgm:pt modelId="{546B4633-2AC4-4584-A4E0-672E22567E25}">
      <dgm:prSet custT="1"/>
      <dgm:spPr/>
      <dgm:t>
        <a:bodyPr/>
        <a:lstStyle/>
        <a:p>
          <a:pPr algn="just" rtl="0"/>
          <a:r>
            <a:rPr kumimoji="1" lang="tr-TR" sz="2300" dirty="0" err="1" smtClean="0">
              <a:latin typeface="Times New Roman" pitchFamily="18" charset="0"/>
              <a:cs typeface="Times New Roman" pitchFamily="18" charset="0"/>
            </a:rPr>
            <a:t>Altman</a:t>
          </a:r>
          <a:r>
            <a:rPr kumimoji="1" lang="tr-TR" sz="2300" dirty="0" smtClean="0">
              <a:latin typeface="Times New Roman" pitchFamily="18" charset="0"/>
              <a:cs typeface="Times New Roman" pitchFamily="18" charset="0"/>
            </a:rPr>
            <a:t>  çoklu </a:t>
          </a:r>
          <a:r>
            <a:rPr kumimoji="1" lang="tr-TR" sz="2300" dirty="0" err="1" smtClean="0">
              <a:latin typeface="Times New Roman" pitchFamily="18" charset="0"/>
              <a:cs typeface="Times New Roman" pitchFamily="18" charset="0"/>
            </a:rPr>
            <a:t>diskriminant</a:t>
          </a:r>
          <a:r>
            <a:rPr kumimoji="1" lang="tr-TR" sz="2300" dirty="0" smtClean="0">
              <a:latin typeface="Times New Roman" pitchFamily="18" charset="0"/>
              <a:cs typeface="Times New Roman" pitchFamily="18" charset="0"/>
            </a:rPr>
            <a:t> analizini  kullanarak iflas  olasılığını en iyi veren oran birleşimini model hale getirmiştir. Sonucun 1,82’in altında olması yüksek iflas ihtimalini;  3’ ün altında olması düşük iflas olasılığını ; 3’ ten büyük çıkması iflas ihtimalinin olmadığını gösterir.</a:t>
          </a:r>
          <a:endParaRPr lang="tr-TR" sz="2300" dirty="0">
            <a:latin typeface="Times New Roman" pitchFamily="18" charset="0"/>
            <a:cs typeface="Times New Roman" pitchFamily="18" charset="0"/>
          </a:endParaRPr>
        </a:p>
      </dgm:t>
    </dgm:pt>
    <dgm:pt modelId="{CB270FC7-7A1F-4AE6-A13D-13C4F194B78F}" type="parTrans" cxnId="{8CE5643B-AB0B-4029-A05C-C22EA2642CC4}">
      <dgm:prSet/>
      <dgm:spPr/>
      <dgm:t>
        <a:bodyPr/>
        <a:lstStyle/>
        <a:p>
          <a:endParaRPr lang="tr-TR"/>
        </a:p>
      </dgm:t>
    </dgm:pt>
    <dgm:pt modelId="{5C90A048-5FE1-4762-BB2D-65023CD66BB2}" type="sibTrans" cxnId="{8CE5643B-AB0B-4029-A05C-C22EA2642CC4}">
      <dgm:prSet/>
      <dgm:spPr/>
      <dgm:t>
        <a:bodyPr/>
        <a:lstStyle/>
        <a:p>
          <a:endParaRPr lang="tr-TR"/>
        </a:p>
      </dgm:t>
    </dgm:pt>
    <dgm:pt modelId="{65004E4C-F4ED-4436-944B-2994E4751ADF}">
      <dgm:prSet custT="1"/>
      <dgm:spPr/>
      <dgm:t>
        <a:bodyPr/>
        <a:lstStyle/>
        <a:p>
          <a:pPr algn="just" rtl="0"/>
          <a:r>
            <a:rPr kumimoji="1" lang="tr-TR" sz="2300" dirty="0" smtClean="0">
              <a:latin typeface="Times New Roman" pitchFamily="18" charset="0"/>
              <a:cs typeface="Times New Roman" pitchFamily="18" charset="0"/>
            </a:rPr>
            <a:t>Bu formülde sırasıyla likidite, oto finansman, karlılık,  finansal kaldıraç, varlıkların paraya dönüşüm çabukluğu belirleyici göstergeler olarak ele alınmıştır.</a:t>
          </a:r>
          <a:endParaRPr lang="tr-TR" sz="2300" dirty="0">
            <a:latin typeface="Times New Roman" pitchFamily="18" charset="0"/>
            <a:cs typeface="Times New Roman" pitchFamily="18" charset="0"/>
          </a:endParaRPr>
        </a:p>
      </dgm:t>
    </dgm:pt>
    <dgm:pt modelId="{E6D9E2A6-7DFD-4271-B341-33F0E2CB7F9C}" type="parTrans" cxnId="{369379D4-F95E-4A95-8104-8893069027FF}">
      <dgm:prSet/>
      <dgm:spPr/>
      <dgm:t>
        <a:bodyPr/>
        <a:lstStyle/>
        <a:p>
          <a:endParaRPr lang="tr-TR"/>
        </a:p>
      </dgm:t>
    </dgm:pt>
    <dgm:pt modelId="{B62560AA-2821-4CA2-BE44-4C0B035D4E42}" type="sibTrans" cxnId="{369379D4-F95E-4A95-8104-8893069027FF}">
      <dgm:prSet/>
      <dgm:spPr/>
      <dgm:t>
        <a:bodyPr/>
        <a:lstStyle/>
        <a:p>
          <a:endParaRPr lang="tr-TR"/>
        </a:p>
      </dgm:t>
    </dgm:pt>
    <dgm:pt modelId="{4A7944DA-D04A-41AF-AB37-D8FF2AB16E46}" type="pres">
      <dgm:prSet presAssocID="{387BA7BE-F567-4DB3-9A4C-03413BA5E19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0C5ECA-99F0-407A-85A9-F44B5FBA3376}" type="pres">
      <dgm:prSet presAssocID="{546B4633-2AC4-4584-A4E0-672E22567E25}" presName="comp" presStyleCnt="0"/>
      <dgm:spPr/>
      <dgm:t>
        <a:bodyPr/>
        <a:lstStyle/>
        <a:p>
          <a:endParaRPr lang="tr-TR"/>
        </a:p>
      </dgm:t>
    </dgm:pt>
    <dgm:pt modelId="{C05EF9E3-9BBC-4CE9-9CAA-F644578B92AD}" type="pres">
      <dgm:prSet presAssocID="{546B4633-2AC4-4584-A4E0-672E22567E25}" presName="box" presStyleLbl="node1" presStyleIdx="0" presStyleCnt="2"/>
      <dgm:spPr/>
      <dgm:t>
        <a:bodyPr/>
        <a:lstStyle/>
        <a:p>
          <a:endParaRPr lang="tr-TR"/>
        </a:p>
      </dgm:t>
    </dgm:pt>
    <dgm:pt modelId="{670DBA02-C997-4E1D-A22A-52EC9177CCF6}" type="pres">
      <dgm:prSet presAssocID="{546B4633-2AC4-4584-A4E0-672E22567E25}" presName="img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tr-TR"/>
        </a:p>
      </dgm:t>
    </dgm:pt>
    <dgm:pt modelId="{919BD5F6-F857-4946-8F62-5D010DE0209C}" type="pres">
      <dgm:prSet presAssocID="{546B4633-2AC4-4584-A4E0-672E22567E2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CA93D-90F9-4B1C-9DC0-1A6CD1B1C38A}" type="pres">
      <dgm:prSet presAssocID="{5C90A048-5FE1-4762-BB2D-65023CD66BB2}" presName="spacer" presStyleCnt="0"/>
      <dgm:spPr/>
      <dgm:t>
        <a:bodyPr/>
        <a:lstStyle/>
        <a:p>
          <a:endParaRPr lang="tr-TR"/>
        </a:p>
      </dgm:t>
    </dgm:pt>
    <dgm:pt modelId="{86830494-3427-4D34-BBCD-062F2ECC73DF}" type="pres">
      <dgm:prSet presAssocID="{65004E4C-F4ED-4436-944B-2994E4751ADF}" presName="comp" presStyleCnt="0"/>
      <dgm:spPr/>
      <dgm:t>
        <a:bodyPr/>
        <a:lstStyle/>
        <a:p>
          <a:endParaRPr lang="tr-TR"/>
        </a:p>
      </dgm:t>
    </dgm:pt>
    <dgm:pt modelId="{62E8DBFF-B834-4DB8-9FE9-CD50864DBDEB}" type="pres">
      <dgm:prSet presAssocID="{65004E4C-F4ED-4436-944B-2994E4751ADF}" presName="box" presStyleLbl="node1" presStyleIdx="1" presStyleCnt="2"/>
      <dgm:spPr/>
      <dgm:t>
        <a:bodyPr/>
        <a:lstStyle/>
        <a:p>
          <a:endParaRPr lang="tr-TR"/>
        </a:p>
      </dgm:t>
    </dgm:pt>
    <dgm:pt modelId="{B2B947CB-85AB-4325-9D37-85CDC1263128}" type="pres">
      <dgm:prSet presAssocID="{65004E4C-F4ED-4436-944B-2994E4751ADF}" presName="img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tr-TR"/>
        </a:p>
      </dgm:t>
    </dgm:pt>
    <dgm:pt modelId="{3531D833-8FCC-430A-B4D1-42A22DB207D3}" type="pres">
      <dgm:prSet presAssocID="{65004E4C-F4ED-4436-944B-2994E4751AD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853C45B-907D-44DF-8984-3A7EDE83D702}" type="presOf" srcId="{546B4633-2AC4-4584-A4E0-672E22567E25}" destId="{919BD5F6-F857-4946-8F62-5D010DE0209C}" srcOrd="1" destOrd="0" presId="urn:microsoft.com/office/officeart/2005/8/layout/vList4#2"/>
    <dgm:cxn modelId="{BD4D6E46-1640-460F-8106-839E8C59EA02}" type="presOf" srcId="{65004E4C-F4ED-4436-944B-2994E4751ADF}" destId="{62E8DBFF-B834-4DB8-9FE9-CD50864DBDEB}" srcOrd="0" destOrd="0" presId="urn:microsoft.com/office/officeart/2005/8/layout/vList4#2"/>
    <dgm:cxn modelId="{6411CD26-C680-4E67-B2F3-9FD356AE1A10}" type="presOf" srcId="{546B4633-2AC4-4584-A4E0-672E22567E25}" destId="{C05EF9E3-9BBC-4CE9-9CAA-F644578B92AD}" srcOrd="0" destOrd="0" presId="urn:microsoft.com/office/officeart/2005/8/layout/vList4#2"/>
    <dgm:cxn modelId="{8CE5643B-AB0B-4029-A05C-C22EA2642CC4}" srcId="{387BA7BE-F567-4DB3-9A4C-03413BA5E192}" destId="{546B4633-2AC4-4584-A4E0-672E22567E25}" srcOrd="0" destOrd="0" parTransId="{CB270FC7-7A1F-4AE6-A13D-13C4F194B78F}" sibTransId="{5C90A048-5FE1-4762-BB2D-65023CD66BB2}"/>
    <dgm:cxn modelId="{D9A2F259-AB23-4BB2-8F0B-F7EE256FEDB2}" type="presOf" srcId="{65004E4C-F4ED-4436-944B-2994E4751ADF}" destId="{3531D833-8FCC-430A-B4D1-42A22DB207D3}" srcOrd="1" destOrd="0" presId="urn:microsoft.com/office/officeart/2005/8/layout/vList4#2"/>
    <dgm:cxn modelId="{369379D4-F95E-4A95-8104-8893069027FF}" srcId="{387BA7BE-F567-4DB3-9A4C-03413BA5E192}" destId="{65004E4C-F4ED-4436-944B-2994E4751ADF}" srcOrd="1" destOrd="0" parTransId="{E6D9E2A6-7DFD-4271-B341-33F0E2CB7F9C}" sibTransId="{B62560AA-2821-4CA2-BE44-4C0B035D4E42}"/>
    <dgm:cxn modelId="{FF815F56-99B9-4EF2-BF50-F3271AAF3C32}" type="presOf" srcId="{387BA7BE-F567-4DB3-9A4C-03413BA5E192}" destId="{4A7944DA-D04A-41AF-AB37-D8FF2AB16E46}" srcOrd="0" destOrd="0" presId="urn:microsoft.com/office/officeart/2005/8/layout/vList4#2"/>
    <dgm:cxn modelId="{BEA6FB2C-66C0-40FC-8B99-38EE5D04817A}" type="presParOf" srcId="{4A7944DA-D04A-41AF-AB37-D8FF2AB16E46}" destId="{390C5ECA-99F0-407A-85A9-F44B5FBA3376}" srcOrd="0" destOrd="0" presId="urn:microsoft.com/office/officeart/2005/8/layout/vList4#2"/>
    <dgm:cxn modelId="{FA6D0174-8204-45D6-ACCB-36D46C56AB11}" type="presParOf" srcId="{390C5ECA-99F0-407A-85A9-F44B5FBA3376}" destId="{C05EF9E3-9BBC-4CE9-9CAA-F644578B92AD}" srcOrd="0" destOrd="0" presId="urn:microsoft.com/office/officeart/2005/8/layout/vList4#2"/>
    <dgm:cxn modelId="{2B51890B-4D1B-4C6B-8A76-13F1453C8B84}" type="presParOf" srcId="{390C5ECA-99F0-407A-85A9-F44B5FBA3376}" destId="{670DBA02-C997-4E1D-A22A-52EC9177CCF6}" srcOrd="1" destOrd="0" presId="urn:microsoft.com/office/officeart/2005/8/layout/vList4#2"/>
    <dgm:cxn modelId="{2A3B4765-A341-4ADE-A803-17DE87780CEF}" type="presParOf" srcId="{390C5ECA-99F0-407A-85A9-F44B5FBA3376}" destId="{919BD5F6-F857-4946-8F62-5D010DE0209C}" srcOrd="2" destOrd="0" presId="urn:microsoft.com/office/officeart/2005/8/layout/vList4#2"/>
    <dgm:cxn modelId="{D297751F-5211-45FA-B210-7A48763799EB}" type="presParOf" srcId="{4A7944DA-D04A-41AF-AB37-D8FF2AB16E46}" destId="{695CA93D-90F9-4B1C-9DC0-1A6CD1B1C38A}" srcOrd="1" destOrd="0" presId="urn:microsoft.com/office/officeart/2005/8/layout/vList4#2"/>
    <dgm:cxn modelId="{C2BBAB08-E5D0-4F6B-B3DC-30851E86A1A7}" type="presParOf" srcId="{4A7944DA-D04A-41AF-AB37-D8FF2AB16E46}" destId="{86830494-3427-4D34-BBCD-062F2ECC73DF}" srcOrd="2" destOrd="0" presId="urn:microsoft.com/office/officeart/2005/8/layout/vList4#2"/>
    <dgm:cxn modelId="{0AAAF149-76E6-45EA-82C3-BA981A5BDB97}" type="presParOf" srcId="{86830494-3427-4D34-BBCD-062F2ECC73DF}" destId="{62E8DBFF-B834-4DB8-9FE9-CD50864DBDEB}" srcOrd="0" destOrd="0" presId="urn:microsoft.com/office/officeart/2005/8/layout/vList4#2"/>
    <dgm:cxn modelId="{1063FB25-BB5F-4E7E-8EBC-7E6511FFE393}" type="presParOf" srcId="{86830494-3427-4D34-BBCD-062F2ECC73DF}" destId="{B2B947CB-85AB-4325-9D37-85CDC1263128}" srcOrd="1" destOrd="0" presId="urn:microsoft.com/office/officeart/2005/8/layout/vList4#2"/>
    <dgm:cxn modelId="{338D6241-DE29-4B7D-A7E0-B3660C424458}" type="presParOf" srcId="{86830494-3427-4D34-BBCD-062F2ECC73DF}" destId="{3531D833-8FCC-430A-B4D1-42A22DB207D3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5EF9E3-9BBC-4CE9-9CAA-F644578B92AD}">
      <dsp:nvSpPr>
        <dsp:cNvPr id="0" name=""/>
        <dsp:cNvSpPr/>
      </dsp:nvSpPr>
      <dsp:spPr>
        <a:xfrm>
          <a:off x="0" y="0"/>
          <a:ext cx="8427500" cy="2155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tr-TR" sz="2300" kern="1200" dirty="0" err="1" smtClean="0">
              <a:latin typeface="Times New Roman" pitchFamily="18" charset="0"/>
              <a:cs typeface="Times New Roman" pitchFamily="18" charset="0"/>
            </a:rPr>
            <a:t>Altman</a:t>
          </a:r>
          <a:r>
            <a:rPr kumimoji="1" lang="tr-TR" sz="2300" kern="1200" dirty="0" smtClean="0">
              <a:latin typeface="Times New Roman" pitchFamily="18" charset="0"/>
              <a:cs typeface="Times New Roman" pitchFamily="18" charset="0"/>
            </a:rPr>
            <a:t>  çoklu </a:t>
          </a:r>
          <a:r>
            <a:rPr kumimoji="1" lang="tr-TR" sz="2300" kern="1200" dirty="0" err="1" smtClean="0">
              <a:latin typeface="Times New Roman" pitchFamily="18" charset="0"/>
              <a:cs typeface="Times New Roman" pitchFamily="18" charset="0"/>
            </a:rPr>
            <a:t>diskriminant</a:t>
          </a:r>
          <a:r>
            <a:rPr kumimoji="1" lang="tr-TR" sz="2300" kern="1200" dirty="0" smtClean="0">
              <a:latin typeface="Times New Roman" pitchFamily="18" charset="0"/>
              <a:cs typeface="Times New Roman" pitchFamily="18" charset="0"/>
            </a:rPr>
            <a:t> analizini  kullanarak iflas  olasılığını en iyi veren oran birleşimini model hale getirmiştir. Sonucun 1,82’in altında olması yüksek iflas ihtimalini;  3’ ün altında olması düşük iflas olasılığını ; 3’ ten büyük çıkması iflas ihtimalinin olmadığını gösterir.</a:t>
          </a:r>
          <a:endParaRPr lang="tr-T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01044" y="0"/>
        <a:ext cx="6526455" cy="2155449"/>
      </dsp:txXfrm>
    </dsp:sp>
    <dsp:sp modelId="{670DBA02-C997-4E1D-A22A-52EC9177CCF6}">
      <dsp:nvSpPr>
        <dsp:cNvPr id="0" name=""/>
        <dsp:cNvSpPr/>
      </dsp:nvSpPr>
      <dsp:spPr>
        <a:xfrm>
          <a:off x="215544" y="215544"/>
          <a:ext cx="1685500" cy="17243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E8DBFF-B834-4DB8-9FE9-CD50864DBDEB}">
      <dsp:nvSpPr>
        <dsp:cNvPr id="0" name=""/>
        <dsp:cNvSpPr/>
      </dsp:nvSpPr>
      <dsp:spPr>
        <a:xfrm>
          <a:off x="0" y="2370994"/>
          <a:ext cx="8427500" cy="2155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tr-TR" sz="2300" kern="1200" dirty="0" smtClean="0">
              <a:latin typeface="Times New Roman" pitchFamily="18" charset="0"/>
              <a:cs typeface="Times New Roman" pitchFamily="18" charset="0"/>
            </a:rPr>
            <a:t>Bu formülde sırasıyla likidite, oto finansman, karlılık,  finansal kaldıraç, varlıkların paraya dönüşüm çabukluğu belirleyici göstergeler olarak ele alınmıştır.</a:t>
          </a:r>
          <a:endParaRPr lang="tr-T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01044" y="2370994"/>
        <a:ext cx="6526455" cy="2155449"/>
      </dsp:txXfrm>
    </dsp:sp>
    <dsp:sp modelId="{B2B947CB-85AB-4325-9D37-85CDC1263128}">
      <dsp:nvSpPr>
        <dsp:cNvPr id="0" name=""/>
        <dsp:cNvSpPr/>
      </dsp:nvSpPr>
      <dsp:spPr>
        <a:xfrm>
          <a:off x="215544" y="2586539"/>
          <a:ext cx="1685500" cy="17243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C520A-7319-4FF1-B1BF-FBC0427296F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4954F-CAED-4A53-AB1F-7FA0FF8836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2709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4954F-CAED-4A53-AB1F-7FA0FF883602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2561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1AB32-B58E-4681-96F4-59E5E7A89724}" type="datetime1">
              <a:rPr lang="tr-TR" smtClean="0"/>
              <a:pPr>
                <a:defRPr/>
              </a:pPr>
              <a:t>31.03.2020</a:t>
            </a:fld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666DB-B098-44CC-92E2-1C4FAAE4083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49525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F81629-6AF6-49AB-8A24-ADE8F7023CFA}" type="datetime1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86B16EF-0BB9-4D0C-9FE9-1066805C21D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6310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AC1497-F89D-458E-AA55-349BCC248591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E71375-C68F-4172-801E-A3918E4AD76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Yasemin.KLMN-AA0CC8569B\Desktop\Stratejik Yonetim\soyut\ABSTRACT-CrunchyBranch_1680x105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350"/>
          <a:stretch>
            <a:fillRect/>
          </a:stretch>
        </p:blipFill>
        <p:spPr bwMode="auto">
          <a:xfrm>
            <a:off x="0" y="0"/>
            <a:ext cx="917777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Dikdörtgen"/>
          <p:cNvSpPr/>
          <p:nvPr/>
        </p:nvSpPr>
        <p:spPr>
          <a:xfrm>
            <a:off x="35496" y="2060848"/>
            <a:ext cx="95588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5000" b="1" i="1" dirty="0" smtClean="0">
                <a:ln w="9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STRATEJİK  YÖNETİMDE KULLANILAN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5000" b="1" i="1" dirty="0" smtClean="0">
                <a:ln w="9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FİNANSAL  ORANLAR</a:t>
            </a:r>
            <a:endParaRPr lang="tr-TR" sz="5000" b="1" i="1" dirty="0">
              <a:ln w="9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Dikdörtgen 2"/>
          <p:cNvSpPr/>
          <p:nvPr/>
        </p:nvSpPr>
        <p:spPr>
          <a:xfrm>
            <a:off x="72008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tr-TR" sz="1600" b="1" i="1" spc="1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Calibri" pitchFamily="34" charset="0"/>
              </a:rPr>
              <a:t>PROF. </a:t>
            </a:r>
            <a:r>
              <a:rPr lang="tr-TR" sz="1600" b="1" i="1" spc="150" dirty="0">
                <a:ln w="1143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Calibri" pitchFamily="34" charset="0"/>
              </a:rPr>
              <a:t>DR. CEMAL ZEHİR</a:t>
            </a:r>
          </a:p>
          <a:p>
            <a:pPr eaLnBrk="1" hangingPunct="1">
              <a:spcBef>
                <a:spcPts val="0"/>
              </a:spcBef>
            </a:pPr>
            <a:r>
              <a:rPr lang="tr-TR" sz="1600" b="1" i="1" spc="150" dirty="0">
                <a:ln w="1143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Calibri" pitchFamily="34" charset="0"/>
              </a:rPr>
              <a:t>Yönetim ve Organizasyon Ana Bilim </a:t>
            </a:r>
            <a:r>
              <a:rPr lang="tr-TR" sz="1600" b="1" i="1" spc="1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Calibri" pitchFamily="34" charset="0"/>
              </a:rPr>
              <a:t>Dalı</a:t>
            </a:r>
            <a:endParaRPr lang="en-US" sz="1600" b="1" i="1" spc="150" dirty="0">
              <a:ln w="11430"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8172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2135" name="Group 23"/>
          <p:cNvGrpSpPr>
            <a:grpSpLocks/>
          </p:cNvGrpSpPr>
          <p:nvPr/>
        </p:nvGrpSpPr>
        <p:grpSpPr bwMode="auto">
          <a:xfrm>
            <a:off x="383827" y="2325029"/>
            <a:ext cx="8437663" cy="2616139"/>
            <a:chOff x="329" y="1500"/>
            <a:chExt cx="5229" cy="1329"/>
          </a:xfrm>
          <a:noFill/>
        </p:grpSpPr>
        <p:grpSp>
          <p:nvGrpSpPr>
            <p:cNvPr id="602131" name="Group 19"/>
            <p:cNvGrpSpPr>
              <a:grpSpLocks/>
            </p:cNvGrpSpPr>
            <p:nvPr/>
          </p:nvGrpSpPr>
          <p:grpSpPr bwMode="auto">
            <a:xfrm>
              <a:off x="329" y="1500"/>
              <a:ext cx="5229" cy="1329"/>
              <a:chOff x="-11" y="-82"/>
              <a:chExt cx="6090" cy="796"/>
            </a:xfrm>
            <a:grpFill/>
          </p:grpSpPr>
          <p:grpSp>
            <p:nvGrpSpPr>
              <p:cNvPr id="602129" name="Group 17"/>
              <p:cNvGrpSpPr>
                <a:grpSpLocks/>
              </p:cNvGrpSpPr>
              <p:nvPr/>
            </p:nvGrpSpPr>
            <p:grpSpPr bwMode="auto">
              <a:xfrm>
                <a:off x="-11" y="-82"/>
                <a:ext cx="6090" cy="796"/>
                <a:chOff x="-11" y="-82"/>
                <a:chExt cx="6090" cy="796"/>
              </a:xfrm>
              <a:grpFill/>
            </p:grpSpPr>
            <p:sp>
              <p:nvSpPr>
                <p:cNvPr id="602115" name="Rectangle 3"/>
                <p:cNvSpPr>
                  <a:spLocks noChangeArrowheads="1"/>
                </p:cNvSpPr>
                <p:nvPr/>
              </p:nvSpPr>
              <p:spPr bwMode="auto">
                <a:xfrm>
                  <a:off x="-11" y="0"/>
                  <a:ext cx="1568" cy="711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2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400" b="1" dirty="0" smtClean="0">
                      <a:latin typeface="Times New Roman" pitchFamily="18" charset="0"/>
                      <a:cs typeface="Times New Roman" pitchFamily="18" charset="0"/>
                    </a:rPr>
                    <a:t>AKTİFLERİN GETİRİSİ</a:t>
                  </a:r>
                </a:p>
                <a:p>
                  <a:pPr algn="ctr"/>
                  <a:r>
                    <a:rPr lang="tr-TR" sz="2400" b="1" dirty="0" smtClean="0">
                      <a:latin typeface="Times New Roman" pitchFamily="18" charset="0"/>
                      <a:cs typeface="Times New Roman" pitchFamily="18" charset="0"/>
                    </a:rPr>
                    <a:t>(ROI)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2119" name="Rectangle 7"/>
                <p:cNvSpPr>
                  <a:spLocks noChangeArrowheads="1"/>
                </p:cNvSpPr>
                <p:nvPr/>
              </p:nvSpPr>
              <p:spPr bwMode="auto">
                <a:xfrm>
                  <a:off x="3428" y="3"/>
                  <a:ext cx="727" cy="711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b="1" dirty="0" smtClean="0">
                    <a:latin typeface="Comic Sans MS" pitchFamily="66" charset="0"/>
                    <a:cs typeface="Times New Roman" pitchFamily="18" charset="0"/>
                  </a:endParaRPr>
                </a:p>
                <a:p>
                  <a:pPr algn="ctr"/>
                  <a:endParaRPr lang="tr-TR" b="1" dirty="0">
                    <a:latin typeface="Comic Sans MS" pitchFamily="66" charset="0"/>
                    <a:cs typeface="Times New Roman" pitchFamily="18" charset="0"/>
                  </a:endParaRPr>
                </a:p>
                <a:p>
                  <a:pPr algn="ctr"/>
                  <a:endParaRPr lang="tr-TR" b="1" dirty="0" smtClean="0">
                    <a:latin typeface="Comic Sans MS" pitchFamily="66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Yüzde Olarak</a:t>
                  </a:r>
                  <a:endParaRPr lang="en-US" sz="2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dirty="0"/>
                </a:p>
              </p:txBody>
            </p:sp>
            <p:sp>
              <p:nvSpPr>
                <p:cNvPr id="602120" name="Rectangle 8"/>
                <p:cNvSpPr>
                  <a:spLocks noChangeArrowheads="1"/>
                </p:cNvSpPr>
                <p:nvPr/>
              </p:nvSpPr>
              <p:spPr bwMode="auto">
                <a:xfrm>
                  <a:off x="4207" y="-82"/>
                  <a:ext cx="1872" cy="71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Bir şirketin toplam aktiflerinin getiri oranının ölçümüdür ve yönetimin etkinliğinin bir </a:t>
                  </a:r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göstergesidir. Bütün </a:t>
                  </a:r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finansal kaynaklar kontrol altında iken aktiflerin getirisini gösterir.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02130" name="Rectangle 18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6038" cy="717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/>
              </a:p>
            </p:txBody>
          </p:sp>
        </p:grpSp>
        <p:sp>
          <p:nvSpPr>
            <p:cNvPr id="602133" name="Rectangle 21"/>
            <p:cNvSpPr>
              <a:spLocks noChangeArrowheads="1"/>
            </p:cNvSpPr>
            <p:nvPr/>
          </p:nvSpPr>
          <p:spPr bwMode="auto">
            <a:xfrm>
              <a:off x="1577" y="1642"/>
              <a:ext cx="1794" cy="1152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Vergiden Sonraki Net Kar</a:t>
              </a:r>
              <a:endParaRPr lang="en-US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spcBef>
                  <a:spcPct val="50000"/>
                </a:spcBef>
              </a:pP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Toplam Varlıklar</a:t>
              </a:r>
              <a:endParaRPr lang="tr-TR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05627" y="1459305"/>
            <a:ext cx="835454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2. KARLILIK  </a:t>
            </a:r>
            <a:r>
              <a:rPr lang="en-US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36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2699792" y="3738410"/>
            <a:ext cx="2232248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715954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530" name="Rectangle 66"/>
          <p:cNvSpPr>
            <a:spLocks noChangeArrowheads="1"/>
          </p:cNvSpPr>
          <p:nvPr/>
        </p:nvSpPr>
        <p:spPr bwMode="auto">
          <a:xfrm>
            <a:off x="-215900" y="409257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600">
                <a:latin typeface="Comic Sans MS" pitchFamily="66" charset="0"/>
                <a:cs typeface="Times New Roman" pitchFamily="18" charset="0"/>
              </a:rPr>
              <a:t> </a:t>
            </a:r>
            <a:endParaRPr lang="en-US" sz="1200">
              <a:cs typeface="Times New Roman" pitchFamily="18" charset="0"/>
            </a:endParaRPr>
          </a:p>
          <a:p>
            <a:pPr eaLnBrk="0" hangingPunct="0"/>
            <a:endParaRPr lang="en-US" sz="2400"/>
          </a:p>
        </p:txBody>
      </p:sp>
      <p:sp>
        <p:nvSpPr>
          <p:cNvPr id="574532" name="Text Box 68"/>
          <p:cNvSpPr txBox="1">
            <a:spLocks noChangeArrowheads="1"/>
          </p:cNvSpPr>
          <p:nvPr/>
        </p:nvSpPr>
        <p:spPr bwMode="auto">
          <a:xfrm>
            <a:off x="533400" y="2209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400"/>
          </a:p>
        </p:txBody>
      </p:sp>
      <p:sp>
        <p:nvSpPr>
          <p:cNvPr id="574533" name="Rectangle 69"/>
          <p:cNvSpPr>
            <a:spLocks noChangeArrowheads="1"/>
          </p:cNvSpPr>
          <p:nvPr/>
        </p:nvSpPr>
        <p:spPr bwMode="auto">
          <a:xfrm>
            <a:off x="406175" y="1713504"/>
            <a:ext cx="1295400" cy="34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900" b="1" dirty="0">
                <a:latin typeface="Times New Roman" pitchFamily="18" charset="0"/>
                <a:cs typeface="Times New Roman" pitchFamily="18" charset="0"/>
              </a:rPr>
              <a:t>KARLILIK</a:t>
            </a:r>
          </a:p>
        </p:txBody>
      </p:sp>
      <p:sp>
        <p:nvSpPr>
          <p:cNvPr id="574536" name="Line 72"/>
          <p:cNvSpPr>
            <a:spLocks noChangeShapeType="1"/>
          </p:cNvSpPr>
          <p:nvPr/>
        </p:nvSpPr>
        <p:spPr bwMode="auto">
          <a:xfrm>
            <a:off x="0" y="68580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74537" name="Line 73"/>
          <p:cNvSpPr>
            <a:spLocks noChangeShapeType="1"/>
          </p:cNvSpPr>
          <p:nvPr/>
        </p:nvSpPr>
        <p:spPr bwMode="auto">
          <a:xfrm>
            <a:off x="0" y="68580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74538" name="Text Box 74"/>
          <p:cNvSpPr txBox="1">
            <a:spLocks noChangeArrowheads="1"/>
          </p:cNvSpPr>
          <p:nvPr/>
        </p:nvSpPr>
        <p:spPr bwMode="auto">
          <a:xfrm>
            <a:off x="1752600" y="5867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400"/>
          </a:p>
        </p:txBody>
      </p:sp>
      <p:grpSp>
        <p:nvGrpSpPr>
          <p:cNvPr id="574541" name="Group 77"/>
          <p:cNvGrpSpPr>
            <a:grpSpLocks/>
          </p:cNvGrpSpPr>
          <p:nvPr/>
        </p:nvGrpSpPr>
        <p:grpSpPr bwMode="auto">
          <a:xfrm>
            <a:off x="180351" y="1375842"/>
            <a:ext cx="8579821" cy="4491558"/>
            <a:chOff x="120" y="1404"/>
            <a:chExt cx="5256" cy="2916"/>
          </a:xfrm>
          <a:noFill/>
        </p:grpSpPr>
        <p:grpSp>
          <p:nvGrpSpPr>
            <p:cNvPr id="574527" name="Group 63"/>
            <p:cNvGrpSpPr>
              <a:grpSpLocks/>
            </p:cNvGrpSpPr>
            <p:nvPr/>
          </p:nvGrpSpPr>
          <p:grpSpPr bwMode="auto">
            <a:xfrm>
              <a:off x="120" y="1406"/>
              <a:ext cx="5253" cy="2912"/>
              <a:chOff x="-146" y="1982"/>
              <a:chExt cx="6178" cy="3545"/>
            </a:xfrm>
            <a:grpFill/>
          </p:grpSpPr>
          <p:sp>
            <p:nvSpPr>
              <p:cNvPr id="574503" name="Rectangle 39"/>
              <p:cNvSpPr>
                <a:spLocks noChangeArrowheads="1"/>
              </p:cNvSpPr>
              <p:nvPr/>
            </p:nvSpPr>
            <p:spPr bwMode="auto">
              <a:xfrm>
                <a:off x="0" y="1982"/>
                <a:ext cx="950" cy="750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4506" name="Group 42"/>
              <p:cNvGrpSpPr>
                <a:grpSpLocks/>
              </p:cNvGrpSpPr>
              <p:nvPr/>
            </p:nvGrpSpPr>
            <p:grpSpPr bwMode="auto">
              <a:xfrm>
                <a:off x="950" y="1982"/>
                <a:ext cx="2066" cy="750"/>
                <a:chOff x="950" y="1982"/>
                <a:chExt cx="2066" cy="750"/>
              </a:xfrm>
              <a:grpFill/>
            </p:grpSpPr>
            <p:sp>
              <p:nvSpPr>
                <p:cNvPr id="574486" name="Rectangle 22"/>
                <p:cNvSpPr>
                  <a:spLocks noChangeArrowheads="1"/>
                </p:cNvSpPr>
                <p:nvPr/>
              </p:nvSpPr>
              <p:spPr bwMode="auto">
                <a:xfrm>
                  <a:off x="993" y="1982"/>
                  <a:ext cx="2023" cy="75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FORMÜLÜ</a:t>
                  </a:r>
                  <a:endParaRPr lang="en-US" sz="2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4505" name="Rectangle 41"/>
                <p:cNvSpPr>
                  <a:spLocks noChangeArrowheads="1"/>
                </p:cNvSpPr>
                <p:nvPr/>
              </p:nvSpPr>
              <p:spPr bwMode="auto">
                <a:xfrm>
                  <a:off x="950" y="1982"/>
                  <a:ext cx="1965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4508" name="Group 44"/>
              <p:cNvGrpSpPr>
                <a:grpSpLocks/>
              </p:cNvGrpSpPr>
              <p:nvPr/>
            </p:nvGrpSpPr>
            <p:grpSpPr bwMode="auto">
              <a:xfrm>
                <a:off x="2915" y="1982"/>
                <a:ext cx="1375" cy="891"/>
                <a:chOff x="2915" y="1982"/>
                <a:chExt cx="1375" cy="891"/>
              </a:xfrm>
              <a:grpFill/>
            </p:grpSpPr>
            <p:sp>
              <p:nvSpPr>
                <p:cNvPr id="574487" name="Rectangle 23"/>
                <p:cNvSpPr>
                  <a:spLocks noChangeArrowheads="1"/>
                </p:cNvSpPr>
                <p:nvPr/>
              </p:nvSpPr>
              <p:spPr bwMode="auto">
                <a:xfrm>
                  <a:off x="2915" y="2123"/>
                  <a:ext cx="1318" cy="75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NASIL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BELİRTİLDİĞİ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4507" name="Rectangle 43"/>
                <p:cNvSpPr>
                  <a:spLocks noChangeArrowheads="1"/>
                </p:cNvSpPr>
                <p:nvPr/>
              </p:nvSpPr>
              <p:spPr bwMode="auto">
                <a:xfrm>
                  <a:off x="2915" y="1982"/>
                  <a:ext cx="1375" cy="750"/>
                </a:xfrm>
                <a:prstGeom prst="rect">
                  <a:avLst/>
                </a:prstGeom>
                <a:grpFill/>
                <a:ln>
                  <a:noFill/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4510" name="Group 46"/>
              <p:cNvGrpSpPr>
                <a:grpSpLocks/>
              </p:cNvGrpSpPr>
              <p:nvPr/>
            </p:nvGrpSpPr>
            <p:grpSpPr bwMode="auto">
              <a:xfrm>
                <a:off x="4290" y="1982"/>
                <a:ext cx="1742" cy="891"/>
                <a:chOff x="4290" y="1982"/>
                <a:chExt cx="1742" cy="891"/>
              </a:xfrm>
              <a:grpFill/>
            </p:grpSpPr>
            <p:sp>
              <p:nvSpPr>
                <p:cNvPr id="574488" name="Rectangle 24"/>
                <p:cNvSpPr>
                  <a:spLocks noChangeArrowheads="1"/>
                </p:cNvSpPr>
                <p:nvPr/>
              </p:nvSpPr>
              <p:spPr bwMode="auto">
                <a:xfrm>
                  <a:off x="4333" y="2123"/>
                  <a:ext cx="1656" cy="75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400" b="1" dirty="0">
                      <a:latin typeface="Times New Roman" pitchFamily="18" charset="0"/>
                      <a:cs typeface="Times New Roman" pitchFamily="18" charset="0"/>
                    </a:rPr>
                    <a:t>ANLAMI</a:t>
                  </a:r>
                  <a:endParaRPr lang="en-US" sz="2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4509" name="Rectangle 45"/>
                <p:cNvSpPr>
                  <a:spLocks noChangeArrowheads="1"/>
                </p:cNvSpPr>
                <p:nvPr/>
              </p:nvSpPr>
              <p:spPr bwMode="auto">
                <a:xfrm>
                  <a:off x="4290" y="1982"/>
                  <a:ext cx="1742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4512" name="Group 48"/>
              <p:cNvGrpSpPr>
                <a:grpSpLocks/>
              </p:cNvGrpSpPr>
              <p:nvPr/>
            </p:nvGrpSpPr>
            <p:grpSpPr bwMode="auto">
              <a:xfrm>
                <a:off x="-146" y="2732"/>
                <a:ext cx="1207" cy="1417"/>
                <a:chOff x="-146" y="2732"/>
                <a:chExt cx="1207" cy="1417"/>
              </a:xfrm>
              <a:grpFill/>
            </p:grpSpPr>
            <p:sp>
              <p:nvSpPr>
                <p:cNvPr id="574489" name="Rectangle 25"/>
                <p:cNvSpPr>
                  <a:spLocks noChangeArrowheads="1"/>
                </p:cNvSpPr>
                <p:nvPr/>
              </p:nvSpPr>
              <p:spPr bwMode="auto">
                <a:xfrm>
                  <a:off x="-146" y="2976"/>
                  <a:ext cx="1207" cy="11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b="1" dirty="0" err="1" smtClean="0">
                      <a:latin typeface="Times New Roman" pitchFamily="18" charset="0"/>
                      <a:cs typeface="Times New Roman" pitchFamily="18" charset="0"/>
                    </a:rPr>
                    <a:t>Özsermaye</a:t>
                  </a:r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 Getirisi </a:t>
                  </a:r>
                </a:p>
                <a:p>
                  <a:pPr algn="ctr"/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(ROE)</a:t>
                  </a:r>
                  <a:endParaRPr lang="en-US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4511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732"/>
                  <a:ext cx="950" cy="1173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4514" name="Group 50"/>
              <p:cNvGrpSpPr>
                <a:grpSpLocks/>
              </p:cNvGrpSpPr>
              <p:nvPr/>
            </p:nvGrpSpPr>
            <p:grpSpPr bwMode="auto">
              <a:xfrm>
                <a:off x="830" y="2732"/>
                <a:ext cx="2510" cy="1439"/>
                <a:chOff x="830" y="2732"/>
                <a:chExt cx="2510" cy="1439"/>
              </a:xfrm>
              <a:grpFill/>
            </p:grpSpPr>
            <p:sp>
              <p:nvSpPr>
                <p:cNvPr id="574490" name="Rectangle 26"/>
                <p:cNvSpPr>
                  <a:spLocks noChangeArrowheads="1"/>
                </p:cNvSpPr>
                <p:nvPr/>
              </p:nvSpPr>
              <p:spPr bwMode="auto">
                <a:xfrm>
                  <a:off x="830" y="2998"/>
                  <a:ext cx="2241" cy="11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bIns="0"/>
                <a:lstStyle/>
                <a:p>
                  <a:pPr algn="ctr"/>
                  <a:r>
                    <a:rPr lang="en-US" dirty="0" err="1">
                      <a:latin typeface="Times New Roman" pitchFamily="18" charset="0"/>
                      <a:cs typeface="Times New Roman" pitchFamily="18" charset="0"/>
                    </a:rPr>
                    <a:t>Vergiden</a:t>
                  </a:r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dirty="0" err="1">
                      <a:latin typeface="Times New Roman" pitchFamily="18" charset="0"/>
                      <a:cs typeface="Times New Roman" pitchFamily="18" charset="0"/>
                    </a:rPr>
                    <a:t>sonraki</a:t>
                  </a:r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 net </a:t>
                  </a:r>
                  <a:r>
                    <a:rPr lang="en-US" dirty="0" err="1">
                      <a:latin typeface="Times New Roman" pitchFamily="18" charset="0"/>
                      <a:cs typeface="Times New Roman" pitchFamily="18" charset="0"/>
                    </a:rPr>
                    <a:t>kar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Öz sermaye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4513" name="Rectangle 49"/>
                <p:cNvSpPr>
                  <a:spLocks noChangeArrowheads="1"/>
                </p:cNvSpPr>
                <p:nvPr/>
              </p:nvSpPr>
              <p:spPr bwMode="auto">
                <a:xfrm>
                  <a:off x="950" y="2732"/>
                  <a:ext cx="2390" cy="1173"/>
                </a:xfrm>
                <a:prstGeom prst="rect">
                  <a:avLst/>
                </a:prstGeom>
                <a:grpFill/>
                <a:ln>
                  <a:noFill/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4516" name="Group 52"/>
              <p:cNvGrpSpPr>
                <a:grpSpLocks/>
              </p:cNvGrpSpPr>
              <p:nvPr/>
            </p:nvGrpSpPr>
            <p:grpSpPr bwMode="auto">
              <a:xfrm>
                <a:off x="2915" y="2732"/>
                <a:ext cx="1375" cy="1173"/>
                <a:chOff x="2915" y="2732"/>
                <a:chExt cx="1375" cy="1173"/>
              </a:xfrm>
              <a:grpFill/>
            </p:grpSpPr>
            <p:sp>
              <p:nvSpPr>
                <p:cNvPr id="574491" name="Rectangle 27"/>
                <p:cNvSpPr>
                  <a:spLocks noChangeArrowheads="1"/>
                </p:cNvSpPr>
                <p:nvPr/>
              </p:nvSpPr>
              <p:spPr bwMode="auto">
                <a:xfrm>
                  <a:off x="2915" y="2732"/>
                  <a:ext cx="1332" cy="11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Yüzde Olarak</a:t>
                  </a:r>
                  <a:endParaRPr lang="en-US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4515" name="Rectangle 51"/>
                <p:cNvSpPr>
                  <a:spLocks noChangeArrowheads="1"/>
                </p:cNvSpPr>
                <p:nvPr/>
              </p:nvSpPr>
              <p:spPr bwMode="auto">
                <a:xfrm>
                  <a:off x="2915" y="2732"/>
                  <a:ext cx="1375" cy="1173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4518" name="Group 54"/>
              <p:cNvGrpSpPr>
                <a:grpSpLocks/>
              </p:cNvGrpSpPr>
              <p:nvPr/>
            </p:nvGrpSpPr>
            <p:grpSpPr bwMode="auto">
              <a:xfrm>
                <a:off x="4290" y="2732"/>
                <a:ext cx="1742" cy="1173"/>
                <a:chOff x="4290" y="2732"/>
                <a:chExt cx="1742" cy="1173"/>
              </a:xfrm>
              <a:grpFill/>
            </p:grpSpPr>
            <p:sp>
              <p:nvSpPr>
                <p:cNvPr id="574492" name="Rectangle 28"/>
                <p:cNvSpPr>
                  <a:spLocks noChangeArrowheads="1"/>
                </p:cNvSpPr>
                <p:nvPr/>
              </p:nvSpPr>
              <p:spPr bwMode="auto">
                <a:xfrm>
                  <a:off x="4333" y="2732"/>
                  <a:ext cx="1656" cy="11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5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1800" dirty="0" smtClean="0">
                      <a:latin typeface="Times New Roman" pitchFamily="18" charset="0"/>
                      <a:cs typeface="Times New Roman" pitchFamily="18" charset="0"/>
                    </a:rPr>
                    <a:t>Şirket </a:t>
                  </a:r>
                  <a:r>
                    <a:rPr lang="tr-TR" sz="1800" dirty="0">
                      <a:latin typeface="Times New Roman" pitchFamily="18" charset="0"/>
                      <a:cs typeface="Times New Roman" pitchFamily="18" charset="0"/>
                    </a:rPr>
                    <a:t>ortaklarının toplam yatırımının defter değerinin getiri oranının ölçümüdür.</a:t>
                  </a:r>
                  <a:endParaRPr lang="en-US" sz="18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tr-TR" sz="16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en-US" sz="1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4517" name="Rectangle 53"/>
                <p:cNvSpPr>
                  <a:spLocks noChangeArrowheads="1"/>
                </p:cNvSpPr>
                <p:nvPr/>
              </p:nvSpPr>
              <p:spPr bwMode="auto">
                <a:xfrm>
                  <a:off x="4290" y="2732"/>
                  <a:ext cx="1742" cy="1173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4520" name="Group 56"/>
              <p:cNvGrpSpPr>
                <a:grpSpLocks/>
              </p:cNvGrpSpPr>
              <p:nvPr/>
            </p:nvGrpSpPr>
            <p:grpSpPr bwMode="auto">
              <a:xfrm>
                <a:off x="0" y="3905"/>
                <a:ext cx="950" cy="1622"/>
                <a:chOff x="0" y="3905"/>
                <a:chExt cx="950" cy="1622"/>
              </a:xfrm>
              <a:grpFill/>
            </p:grpSpPr>
            <p:sp>
              <p:nvSpPr>
                <p:cNvPr id="574493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3905"/>
                  <a:ext cx="864" cy="1622"/>
                </a:xfrm>
                <a:prstGeom prst="rect">
                  <a:avLst/>
                </a:prstGeom>
                <a:grpFill/>
                <a:ln>
                  <a:noFill/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HİSSE BAŞINA KAZANÇ (EPS)</a:t>
                  </a:r>
                  <a:endParaRPr lang="en-US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4519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3905"/>
                  <a:ext cx="950" cy="16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4522" name="Group 58"/>
              <p:cNvGrpSpPr>
                <a:grpSpLocks/>
              </p:cNvGrpSpPr>
              <p:nvPr/>
            </p:nvGrpSpPr>
            <p:grpSpPr bwMode="auto">
              <a:xfrm>
                <a:off x="950" y="3905"/>
                <a:ext cx="2347" cy="1622"/>
                <a:chOff x="950" y="3905"/>
                <a:chExt cx="2347" cy="1622"/>
              </a:xfrm>
              <a:grpFill/>
            </p:grpSpPr>
            <p:grpSp>
              <p:nvGrpSpPr>
                <p:cNvPr id="574498" name="Group 34"/>
                <p:cNvGrpSpPr>
                  <a:grpSpLocks/>
                </p:cNvGrpSpPr>
                <p:nvPr/>
              </p:nvGrpSpPr>
              <p:grpSpPr bwMode="auto">
                <a:xfrm>
                  <a:off x="994" y="3906"/>
                  <a:ext cx="2303" cy="1082"/>
                  <a:chOff x="1" y="8279"/>
                  <a:chExt cx="2303" cy="1082"/>
                </a:xfrm>
                <a:grpFill/>
              </p:grpSpPr>
              <p:sp>
                <p:nvSpPr>
                  <p:cNvPr id="574494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" y="8279"/>
                    <a:ext cx="2303" cy="50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bIns="0">
                    <a:spAutoFit/>
                  </a:bodyPr>
                  <a:lstStyle/>
                  <a:p>
                    <a:pPr algn="ctr"/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1400" u="sng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4495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" y="8877"/>
                    <a:ext cx="2303" cy="48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bIns="0">
                    <a:spAutoFit/>
                  </a:bodyPr>
                  <a:lstStyle/>
                  <a:p>
                    <a:pPr algn="ctr"/>
                    <a:endParaRPr lang="en-US" sz="1400" u="sng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74521" name="Rectangle 57"/>
                <p:cNvSpPr>
                  <a:spLocks noChangeArrowheads="1"/>
                </p:cNvSpPr>
                <p:nvPr/>
              </p:nvSpPr>
              <p:spPr bwMode="auto">
                <a:xfrm>
                  <a:off x="950" y="3905"/>
                  <a:ext cx="1965" cy="16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74500" name="Rectangle 36"/>
              <p:cNvSpPr>
                <a:spLocks noChangeArrowheads="1"/>
              </p:cNvSpPr>
              <p:nvPr/>
            </p:nvSpPr>
            <p:spPr bwMode="auto">
              <a:xfrm>
                <a:off x="2914" y="4494"/>
                <a:ext cx="1383" cy="47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bIns="0">
                <a:spAutoFit/>
              </a:bodyPr>
              <a:lstStyle/>
              <a:p>
                <a:pPr algn="ctr" eaLnBrk="0" hangingPunct="0"/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Hisse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Başına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Kar</a:t>
                </a:r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4526" name="Group 62"/>
              <p:cNvGrpSpPr>
                <a:grpSpLocks/>
              </p:cNvGrpSpPr>
              <p:nvPr/>
            </p:nvGrpSpPr>
            <p:grpSpPr bwMode="auto">
              <a:xfrm>
                <a:off x="4290" y="3905"/>
                <a:ext cx="1742" cy="1622"/>
                <a:chOff x="4290" y="3905"/>
                <a:chExt cx="1742" cy="1622"/>
              </a:xfrm>
              <a:grpFill/>
            </p:grpSpPr>
            <p:sp>
              <p:nvSpPr>
                <p:cNvPr id="574502" name="Rectangle 38"/>
                <p:cNvSpPr>
                  <a:spLocks noChangeArrowheads="1"/>
                </p:cNvSpPr>
                <p:nvPr/>
              </p:nvSpPr>
              <p:spPr bwMode="auto">
                <a:xfrm>
                  <a:off x="4333" y="3905"/>
                  <a:ext cx="1656" cy="16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just"/>
                  <a:r>
                    <a:rPr lang="tr-TR" sz="16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tr-TR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Hisse </a:t>
                  </a:r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başına vergi sonrası kâr miktarını gösterir.</a:t>
                  </a:r>
                </a:p>
                <a:p>
                  <a:pPr algn="just"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4525" name="Rectangle 61"/>
                <p:cNvSpPr>
                  <a:spLocks noChangeArrowheads="1"/>
                </p:cNvSpPr>
                <p:nvPr/>
              </p:nvSpPr>
              <p:spPr bwMode="auto">
                <a:xfrm>
                  <a:off x="4290" y="3905"/>
                  <a:ext cx="1742" cy="16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74528" name="Rectangle 64"/>
            <p:cNvSpPr>
              <a:spLocks noChangeArrowheads="1"/>
            </p:cNvSpPr>
            <p:nvPr/>
          </p:nvSpPr>
          <p:spPr bwMode="auto">
            <a:xfrm>
              <a:off x="240" y="1404"/>
              <a:ext cx="5136" cy="291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4539" name="Text Box 75"/>
            <p:cNvSpPr txBox="1">
              <a:spLocks noChangeArrowheads="1"/>
            </p:cNvSpPr>
            <p:nvPr/>
          </p:nvSpPr>
          <p:spPr bwMode="auto">
            <a:xfrm>
              <a:off x="1046" y="3094"/>
              <a:ext cx="1704" cy="11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Vergiden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sonraki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net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kar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 - 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Öncelikli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hisse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enetlerinin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karı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endParaRPr lang="tr-TR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endParaRPr lang="tr-TR" u="sng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Öncelikli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hisse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senetlerinin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karı</a:t>
              </a:r>
              <a:endParaRPr lang="tr-T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4540" name="Line 76"/>
            <p:cNvSpPr>
              <a:spLocks noChangeShapeType="1"/>
            </p:cNvSpPr>
            <p:nvPr/>
          </p:nvSpPr>
          <p:spPr bwMode="auto">
            <a:xfrm>
              <a:off x="1104" y="3600"/>
              <a:ext cx="1776" cy="0"/>
            </a:xfrm>
            <a:prstGeom prst="line">
              <a:avLst/>
            </a:prstGeom>
            <a:grpFill/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405627" y="332656"/>
            <a:ext cx="835454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2. KARLILIK  </a:t>
            </a:r>
            <a:r>
              <a:rPr lang="en-US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36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22"/>
          <p:cNvSpPr>
            <a:spLocks noChangeShapeType="1"/>
          </p:cNvSpPr>
          <p:nvPr/>
        </p:nvSpPr>
        <p:spPr bwMode="auto">
          <a:xfrm>
            <a:off x="1858968" y="4957119"/>
            <a:ext cx="2497132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1858968" y="2996952"/>
            <a:ext cx="2473860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17622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>
          <a:xfrm>
            <a:off x="401864" y="1412776"/>
            <a:ext cx="8349163" cy="411480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İşletmelerde incelenmek istenen kalem ve satışlar veya maliyet kalemleri arasındaki ilişkiyi ortaya koymaktadır.</a:t>
            </a:r>
          </a:p>
          <a:p>
            <a:pPr marL="0" indent="0" algn="just">
              <a:buFont typeface="Wingdings" pitchFamily="2" charset="2"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Faaliyet oranları ile işletmelerin kapasite kullanımları ve satış etkinliği değerlendirilir.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FAALİYET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Yasemin.KLMN-AA0CC8569B\Belgelerim\Downloads\küçükr\images (70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45024"/>
            <a:ext cx="3456384" cy="25751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386863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563" name="Group 75"/>
          <p:cNvGrpSpPr>
            <a:grpSpLocks/>
          </p:cNvGrpSpPr>
          <p:nvPr/>
        </p:nvGrpSpPr>
        <p:grpSpPr bwMode="auto">
          <a:xfrm>
            <a:off x="304829" y="1364327"/>
            <a:ext cx="8446284" cy="4468373"/>
            <a:chOff x="-58" y="410"/>
            <a:chExt cx="6377" cy="2276"/>
          </a:xfrm>
          <a:noFill/>
        </p:grpSpPr>
        <p:grpSp>
          <p:nvGrpSpPr>
            <p:cNvPr id="575561" name="Group 73"/>
            <p:cNvGrpSpPr>
              <a:grpSpLocks/>
            </p:cNvGrpSpPr>
            <p:nvPr/>
          </p:nvGrpSpPr>
          <p:grpSpPr bwMode="auto">
            <a:xfrm>
              <a:off x="-58" y="413"/>
              <a:ext cx="6377" cy="2270"/>
              <a:chOff x="-58" y="413"/>
              <a:chExt cx="6377" cy="2270"/>
            </a:xfrm>
            <a:grpFill/>
          </p:grpSpPr>
          <p:sp>
            <p:nvSpPr>
              <p:cNvPr id="575545" name="Rectangle 57"/>
              <p:cNvSpPr>
                <a:spLocks noChangeArrowheads="1"/>
              </p:cNvSpPr>
              <p:nvPr/>
            </p:nvSpPr>
            <p:spPr bwMode="auto">
              <a:xfrm>
                <a:off x="0" y="413"/>
                <a:ext cx="1299" cy="75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5548" name="Group 60"/>
              <p:cNvGrpSpPr>
                <a:grpSpLocks/>
              </p:cNvGrpSpPr>
              <p:nvPr/>
            </p:nvGrpSpPr>
            <p:grpSpPr bwMode="auto">
              <a:xfrm>
                <a:off x="1271" y="413"/>
                <a:ext cx="1750" cy="792"/>
                <a:chOff x="1271" y="413"/>
                <a:chExt cx="1750" cy="792"/>
              </a:xfrm>
              <a:grpFill/>
            </p:grpSpPr>
            <p:sp>
              <p:nvSpPr>
                <p:cNvPr id="575536" name="Rectangle 48"/>
                <p:cNvSpPr>
                  <a:spLocks noChangeArrowheads="1"/>
                </p:cNvSpPr>
                <p:nvPr/>
              </p:nvSpPr>
              <p:spPr bwMode="auto">
                <a:xfrm>
                  <a:off x="1271" y="455"/>
                  <a:ext cx="1750" cy="750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27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27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 sz="2700" b="1" dirty="0" smtClean="0">
                      <a:latin typeface="Times New Roman" pitchFamily="18" charset="0"/>
                      <a:cs typeface="Times New Roman" pitchFamily="18" charset="0"/>
                    </a:rPr>
                    <a:t>FORMÜLÜ</a:t>
                  </a:r>
                  <a:endParaRPr lang="en-US" sz="27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5547" name="Rectangle 59"/>
                <p:cNvSpPr>
                  <a:spLocks noChangeArrowheads="1"/>
                </p:cNvSpPr>
                <p:nvPr/>
              </p:nvSpPr>
              <p:spPr bwMode="auto">
                <a:xfrm>
                  <a:off x="1299" y="413"/>
                  <a:ext cx="1453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5550" name="Group 62"/>
              <p:cNvGrpSpPr>
                <a:grpSpLocks/>
              </p:cNvGrpSpPr>
              <p:nvPr/>
            </p:nvGrpSpPr>
            <p:grpSpPr bwMode="auto">
              <a:xfrm>
                <a:off x="2752" y="413"/>
                <a:ext cx="1437" cy="1102"/>
                <a:chOff x="2752" y="413"/>
                <a:chExt cx="1437" cy="1102"/>
              </a:xfrm>
              <a:grpFill/>
            </p:grpSpPr>
            <p:sp>
              <p:nvSpPr>
                <p:cNvPr id="575537" name="Rectangle 49"/>
                <p:cNvSpPr>
                  <a:spLocks noChangeArrowheads="1"/>
                </p:cNvSpPr>
                <p:nvPr/>
              </p:nvSpPr>
              <p:spPr bwMode="auto">
                <a:xfrm>
                  <a:off x="2752" y="765"/>
                  <a:ext cx="1398" cy="750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000" b="1" dirty="0">
                      <a:latin typeface="Times New Roman" pitchFamily="18" charset="0"/>
                      <a:cs typeface="Times New Roman" pitchFamily="18" charset="0"/>
                    </a:rPr>
                    <a:t>NASIL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BELİTİLDİĞİ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5549" name="Rectangle 61"/>
                <p:cNvSpPr>
                  <a:spLocks noChangeArrowheads="1"/>
                </p:cNvSpPr>
                <p:nvPr/>
              </p:nvSpPr>
              <p:spPr bwMode="auto">
                <a:xfrm>
                  <a:off x="2752" y="413"/>
                  <a:ext cx="1437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5552" name="Group 64"/>
              <p:cNvGrpSpPr>
                <a:grpSpLocks/>
              </p:cNvGrpSpPr>
              <p:nvPr/>
            </p:nvGrpSpPr>
            <p:grpSpPr bwMode="auto">
              <a:xfrm>
                <a:off x="4189" y="413"/>
                <a:ext cx="2125" cy="1195"/>
                <a:chOff x="4189" y="413"/>
                <a:chExt cx="2125" cy="1195"/>
              </a:xfrm>
              <a:grpFill/>
            </p:grpSpPr>
            <p:sp>
              <p:nvSpPr>
                <p:cNvPr id="575538" name="Rectangle 50"/>
                <p:cNvSpPr>
                  <a:spLocks noChangeArrowheads="1"/>
                </p:cNvSpPr>
                <p:nvPr/>
              </p:nvSpPr>
              <p:spPr bwMode="auto">
                <a:xfrm>
                  <a:off x="4232" y="858"/>
                  <a:ext cx="2039" cy="750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2700" b="1" dirty="0" smtClean="0">
                      <a:latin typeface="Times New Roman" pitchFamily="18" charset="0"/>
                      <a:cs typeface="Times New Roman" pitchFamily="18" charset="0"/>
                    </a:rPr>
                    <a:t>ANLAMI</a:t>
                  </a:r>
                  <a:endParaRPr lang="en-US" sz="27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5551" name="Rectangle 63"/>
                <p:cNvSpPr>
                  <a:spLocks noChangeArrowheads="1"/>
                </p:cNvSpPr>
                <p:nvPr/>
              </p:nvSpPr>
              <p:spPr bwMode="auto">
                <a:xfrm>
                  <a:off x="4189" y="413"/>
                  <a:ext cx="2125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5554" name="Group 66"/>
              <p:cNvGrpSpPr>
                <a:grpSpLocks/>
              </p:cNvGrpSpPr>
              <p:nvPr/>
            </p:nvGrpSpPr>
            <p:grpSpPr bwMode="auto">
              <a:xfrm>
                <a:off x="-58" y="1163"/>
                <a:ext cx="1411" cy="1520"/>
                <a:chOff x="-58" y="1163"/>
                <a:chExt cx="1411" cy="1520"/>
              </a:xfrm>
              <a:grpFill/>
            </p:grpSpPr>
            <p:sp>
              <p:nvSpPr>
                <p:cNvPr id="575539" name="Rectangle 51"/>
                <p:cNvSpPr>
                  <a:spLocks noChangeArrowheads="1"/>
                </p:cNvSpPr>
                <p:nvPr/>
              </p:nvSpPr>
              <p:spPr bwMode="auto">
                <a:xfrm>
                  <a:off x="-58" y="1163"/>
                  <a:ext cx="1411" cy="1520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bIns="0"/>
                <a:lstStyle/>
                <a:p>
                  <a:pPr eaLnBrk="0" hangingPunct="0"/>
                  <a:endParaRPr lang="tr-TR" sz="20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tr-TR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tr-TR" sz="20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tr-TR" sz="20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STOKLARIN DEVİR  </a:t>
                  </a:r>
                  <a:r>
                    <a:rPr lang="tr-TR" sz="2000" b="1" dirty="0">
                      <a:latin typeface="Times New Roman" pitchFamily="18" charset="0"/>
                      <a:cs typeface="Times New Roman" pitchFamily="18" charset="0"/>
                    </a:rPr>
                    <a:t>HIZI</a:t>
                  </a:r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5553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1163"/>
                  <a:ext cx="1299" cy="152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75541" name="Rectangle 53"/>
              <p:cNvSpPr>
                <a:spLocks noChangeArrowheads="1"/>
              </p:cNvSpPr>
              <p:nvPr/>
            </p:nvSpPr>
            <p:spPr bwMode="auto">
              <a:xfrm>
                <a:off x="1084" y="1545"/>
                <a:ext cx="1750" cy="93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bIns="0">
                <a:spAutoFit/>
              </a:bodyPr>
              <a:lstStyle/>
              <a:p>
                <a:pPr algn="ctr"/>
                <a:endParaRPr lang="en-US" sz="2000" u="sng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Net </a:t>
                </a:r>
                <a:r>
                  <a:rPr lang="en-US" sz="2300" dirty="0" err="1" smtClean="0">
                    <a:latin typeface="Times New Roman" pitchFamily="18" charset="0"/>
                    <a:cs typeface="Times New Roman" pitchFamily="18" charset="0"/>
                  </a:rPr>
                  <a:t>Satışlar</a:t>
                </a:r>
                <a:endParaRPr lang="tr-TR" sz="23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en-US" sz="2300" dirty="0" err="1" smtClean="0">
                    <a:latin typeface="Times New Roman" pitchFamily="18" charset="0"/>
                    <a:cs typeface="Times New Roman" pitchFamily="18" charset="0"/>
                  </a:rPr>
                  <a:t>Stoklar</a:t>
                </a:r>
                <a:endParaRPr lang="en-US" sz="23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algn="ctr" eaLnBrk="0" hangingPunct="0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5558" name="Group 70"/>
              <p:cNvGrpSpPr>
                <a:grpSpLocks/>
              </p:cNvGrpSpPr>
              <p:nvPr/>
            </p:nvGrpSpPr>
            <p:grpSpPr bwMode="auto">
              <a:xfrm>
                <a:off x="2698" y="1163"/>
                <a:ext cx="1491" cy="1520"/>
                <a:chOff x="2698" y="1163"/>
                <a:chExt cx="1491" cy="1520"/>
              </a:xfrm>
              <a:grpFill/>
            </p:grpSpPr>
            <p:sp>
              <p:nvSpPr>
                <p:cNvPr id="575543" name="Rectangle 55"/>
                <p:cNvSpPr>
                  <a:spLocks noChangeArrowheads="1"/>
                </p:cNvSpPr>
                <p:nvPr/>
              </p:nvSpPr>
              <p:spPr bwMode="auto">
                <a:xfrm>
                  <a:off x="2698" y="1163"/>
                  <a:ext cx="1491" cy="1520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n-US" sz="2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2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2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2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2200" dirty="0" err="1" smtClean="0">
                      <a:latin typeface="Times New Roman" pitchFamily="18" charset="0"/>
                      <a:cs typeface="Times New Roman" pitchFamily="18" charset="0"/>
                    </a:rPr>
                    <a:t>Ondalıklı</a:t>
                  </a:r>
                  <a:r>
                    <a:rPr lang="tr-TR" sz="22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 sz="2200" dirty="0"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tr-TR" sz="2200" dirty="0" smtClean="0">
                      <a:latin typeface="Times New Roman" pitchFamily="18" charset="0"/>
                      <a:cs typeface="Times New Roman" pitchFamily="18" charset="0"/>
                    </a:rPr>
                    <a:t>ayı</a:t>
                  </a:r>
                  <a:endParaRPr lang="en-US" sz="2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5557" name="Rectangle 69"/>
                <p:cNvSpPr>
                  <a:spLocks noChangeArrowheads="1"/>
                </p:cNvSpPr>
                <p:nvPr/>
              </p:nvSpPr>
              <p:spPr bwMode="auto">
                <a:xfrm>
                  <a:off x="2752" y="1163"/>
                  <a:ext cx="1437" cy="152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5560" name="Group 72"/>
              <p:cNvGrpSpPr>
                <a:grpSpLocks/>
              </p:cNvGrpSpPr>
              <p:nvPr/>
            </p:nvGrpSpPr>
            <p:grpSpPr bwMode="auto">
              <a:xfrm>
                <a:off x="4189" y="1163"/>
                <a:ext cx="2130" cy="1520"/>
                <a:chOff x="4189" y="1163"/>
                <a:chExt cx="2130" cy="1520"/>
              </a:xfrm>
              <a:grpFill/>
            </p:grpSpPr>
            <p:sp>
              <p:nvSpPr>
                <p:cNvPr id="575544" name="Rectangle 56"/>
                <p:cNvSpPr>
                  <a:spLocks noChangeArrowheads="1"/>
                </p:cNvSpPr>
                <p:nvPr/>
              </p:nvSpPr>
              <p:spPr bwMode="auto">
                <a:xfrm>
                  <a:off x="4232" y="1163"/>
                  <a:ext cx="2087" cy="1520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1900" dirty="0">
                      <a:latin typeface="Times New Roman" pitchFamily="18" charset="0"/>
                      <a:cs typeface="Times New Roman" pitchFamily="18" charset="0"/>
                    </a:rPr>
                    <a:t>Bir firmada stoklar ne kadar hızla </a:t>
                  </a:r>
                  <a:r>
                    <a:rPr lang="tr-TR" sz="1900" dirty="0" smtClean="0">
                      <a:latin typeface="Times New Roman" pitchFamily="18" charset="0"/>
                      <a:cs typeface="Times New Roman" pitchFamily="18" charset="0"/>
                    </a:rPr>
                    <a:t>satılmaktadır ?</a:t>
                  </a:r>
                </a:p>
                <a:p>
                  <a:pPr algn="ctr" eaLnBrk="0" hangingPunct="0"/>
                  <a:r>
                    <a:rPr lang="tr-TR" sz="1900" dirty="0" smtClean="0">
                      <a:latin typeface="Times New Roman" pitchFamily="18" charset="0"/>
                      <a:cs typeface="Times New Roman" pitchFamily="18" charset="0"/>
                    </a:rPr>
                    <a:t>Stok </a:t>
                  </a:r>
                  <a:r>
                    <a:rPr lang="tr-TR" sz="1900" dirty="0">
                      <a:latin typeface="Times New Roman" pitchFamily="18" charset="0"/>
                      <a:cs typeface="Times New Roman" pitchFamily="18" charset="0"/>
                    </a:rPr>
                    <a:t>devir hızı veya stokların dönüşüm çabukluğu, bu soruya cevap verdiği gibi stokların likiditesi konusunda iyi bir gösterge sunar.</a:t>
                  </a:r>
                  <a:endParaRPr lang="en-US" sz="19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5559" name="Rectangle 71"/>
                <p:cNvSpPr>
                  <a:spLocks noChangeArrowheads="1"/>
                </p:cNvSpPr>
                <p:nvPr/>
              </p:nvSpPr>
              <p:spPr bwMode="auto">
                <a:xfrm>
                  <a:off x="4189" y="1163"/>
                  <a:ext cx="2125" cy="152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75562" name="Rectangle 74"/>
            <p:cNvSpPr>
              <a:spLocks noChangeArrowheads="1"/>
            </p:cNvSpPr>
            <p:nvPr/>
          </p:nvSpPr>
          <p:spPr bwMode="auto">
            <a:xfrm>
              <a:off x="-3" y="410"/>
              <a:ext cx="6320" cy="2276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FAALİYET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2222700" y="4365104"/>
            <a:ext cx="1732428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7706617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554" name="Group 18"/>
          <p:cNvGrpSpPr>
            <a:grpSpLocks/>
          </p:cNvGrpSpPr>
          <p:nvPr/>
        </p:nvGrpSpPr>
        <p:grpSpPr bwMode="auto">
          <a:xfrm>
            <a:off x="381000" y="1432521"/>
            <a:ext cx="8382000" cy="4804792"/>
            <a:chOff x="-3" y="-3"/>
            <a:chExt cx="6320" cy="1639"/>
          </a:xfrm>
          <a:noFill/>
        </p:grpSpPr>
        <p:grpSp>
          <p:nvGrpSpPr>
            <p:cNvPr id="577552" name="Group 16"/>
            <p:cNvGrpSpPr>
              <a:grpSpLocks/>
            </p:cNvGrpSpPr>
            <p:nvPr/>
          </p:nvGrpSpPr>
          <p:grpSpPr bwMode="auto">
            <a:xfrm>
              <a:off x="0" y="0"/>
              <a:ext cx="6314" cy="1636"/>
              <a:chOff x="0" y="0"/>
              <a:chExt cx="6314" cy="1636"/>
            </a:xfrm>
            <a:grpFill/>
          </p:grpSpPr>
          <p:grpSp>
            <p:nvGrpSpPr>
              <p:cNvPr id="577545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1497" cy="1520"/>
                <a:chOff x="0" y="0"/>
                <a:chExt cx="1497" cy="1520"/>
              </a:xfrm>
              <a:grpFill/>
            </p:grpSpPr>
            <p:sp>
              <p:nvSpPr>
                <p:cNvPr id="577538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411" cy="152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tr-TR" sz="22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sz="22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sz="22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sz="22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sz="22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tr-TR" sz="2200" b="1" dirty="0" smtClean="0">
                      <a:latin typeface="Times New Roman" pitchFamily="18" charset="0"/>
                      <a:cs typeface="Times New Roman" pitchFamily="18" charset="0"/>
                    </a:rPr>
                    <a:t>STOKLARIN </a:t>
                  </a:r>
                  <a:r>
                    <a:rPr lang="tr-TR" sz="2200" b="1" dirty="0">
                      <a:latin typeface="Times New Roman" pitchFamily="18" charset="0"/>
                      <a:cs typeface="Times New Roman" pitchFamily="18" charset="0"/>
                    </a:rPr>
                    <a:t>GÜN SAYISI</a:t>
                  </a:r>
                  <a:endParaRPr lang="en-US" sz="2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7544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97" cy="152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77540" name="Rectangle 4"/>
              <p:cNvSpPr>
                <a:spLocks noChangeArrowheads="1"/>
              </p:cNvSpPr>
              <p:nvPr/>
            </p:nvSpPr>
            <p:spPr bwMode="auto">
              <a:xfrm>
                <a:off x="1460" y="413"/>
                <a:ext cx="1751" cy="803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bIns="0">
                <a:spAutoFit/>
              </a:bodyPr>
              <a:lstStyle/>
              <a:p>
                <a:pPr algn="ctr"/>
                <a:endParaRPr lang="tr-TR" sz="2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tr-TR" sz="2200" dirty="0" smtClean="0">
                    <a:latin typeface="Times New Roman" pitchFamily="18" charset="0"/>
                    <a:cs typeface="Times New Roman" pitchFamily="18" charset="0"/>
                  </a:rPr>
                  <a:t>STOKLAR</a:t>
                </a:r>
                <a:endParaRPr lang="tr-TR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100" dirty="0" smtClean="0">
                    <a:latin typeface="Times New Roman" pitchFamily="18" charset="0"/>
                    <a:cs typeface="Times New Roman" pitchFamily="18" charset="0"/>
                  </a:rPr>
                  <a:t>SATILAN</a:t>
                </a:r>
                <a:r>
                  <a:rPr lang="tr-TR" sz="21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100" dirty="0" smtClean="0">
                    <a:latin typeface="Times New Roman" pitchFamily="18" charset="0"/>
                    <a:cs typeface="Times New Roman" pitchFamily="18" charset="0"/>
                  </a:rPr>
                  <a:t>MALIN</a:t>
                </a:r>
                <a:endParaRPr lang="tr-TR" sz="21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MALİYETİ /365</a:t>
                </a:r>
              </a:p>
              <a:p>
                <a:pPr algn="ctr" eaLnBrk="0" hangingPunct="0"/>
                <a:endParaRPr lang="en-US" sz="1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en-US" sz="12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algn="ctr" eaLnBrk="0" hangingPunct="0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7549" name="Group 13"/>
              <p:cNvGrpSpPr>
                <a:grpSpLocks/>
              </p:cNvGrpSpPr>
              <p:nvPr/>
            </p:nvGrpSpPr>
            <p:grpSpPr bwMode="auto">
              <a:xfrm>
                <a:off x="3211" y="0"/>
                <a:ext cx="978" cy="1636"/>
                <a:chOff x="3211" y="0"/>
                <a:chExt cx="978" cy="1636"/>
              </a:xfrm>
              <a:grpFill/>
            </p:grpSpPr>
            <p:sp>
              <p:nvSpPr>
                <p:cNvPr id="577542" name="Rectangle 6"/>
                <p:cNvSpPr>
                  <a:spLocks noChangeArrowheads="1"/>
                </p:cNvSpPr>
                <p:nvPr/>
              </p:nvSpPr>
              <p:spPr bwMode="auto">
                <a:xfrm>
                  <a:off x="3376" y="116"/>
                  <a:ext cx="770" cy="152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bIns="0"/>
                <a:lstStyle/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7548" name="Rectangle 12"/>
                <p:cNvSpPr>
                  <a:spLocks noChangeArrowheads="1"/>
                </p:cNvSpPr>
                <p:nvPr/>
              </p:nvSpPr>
              <p:spPr bwMode="auto">
                <a:xfrm>
                  <a:off x="3211" y="0"/>
                  <a:ext cx="978" cy="152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77551" name="Group 15"/>
              <p:cNvGrpSpPr>
                <a:grpSpLocks/>
              </p:cNvGrpSpPr>
              <p:nvPr/>
            </p:nvGrpSpPr>
            <p:grpSpPr bwMode="auto">
              <a:xfrm>
                <a:off x="4189" y="0"/>
                <a:ext cx="2125" cy="1520"/>
                <a:chOff x="4189" y="0"/>
                <a:chExt cx="2125" cy="1520"/>
              </a:xfrm>
              <a:grpFill/>
            </p:grpSpPr>
            <p:sp>
              <p:nvSpPr>
                <p:cNvPr id="577543" name="Rectangle 7"/>
                <p:cNvSpPr>
                  <a:spLocks noChangeArrowheads="1"/>
                </p:cNvSpPr>
                <p:nvPr/>
              </p:nvSpPr>
              <p:spPr bwMode="auto">
                <a:xfrm>
                  <a:off x="4232" y="0"/>
                  <a:ext cx="2039" cy="152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just"/>
                  <a:endParaRPr lang="tr-TR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/>
                  <a:endParaRPr lang="tr-TR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Firmanın </a:t>
                  </a:r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tüm satışlarının peşin olması halinde, bu oran firmanın stoklarının kaç günde paraya çevrildiğini, tüm satışların kredili olması durumunda da stokların ne kadar sürede (günde) alacak şekline dönüştüğünü göstermektedir.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7550" name="Rectangle 14"/>
                <p:cNvSpPr>
                  <a:spLocks noChangeArrowheads="1"/>
                </p:cNvSpPr>
                <p:nvPr/>
              </p:nvSpPr>
              <p:spPr bwMode="auto">
                <a:xfrm>
                  <a:off x="4189" y="0"/>
                  <a:ext cx="2125" cy="152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77553" name="Rectangle 17"/>
            <p:cNvSpPr>
              <a:spLocks noChangeArrowheads="1"/>
            </p:cNvSpPr>
            <p:nvPr/>
          </p:nvSpPr>
          <p:spPr bwMode="auto">
            <a:xfrm>
              <a:off x="-3" y="-3"/>
              <a:ext cx="6320" cy="1526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FAALİYET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499992" y="1772816"/>
            <a:ext cx="1522554" cy="4455939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tr-TR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200" b="1" dirty="0">
              <a:latin typeface="Times New Roman" pitchFamily="18" charset="0"/>
              <a:cs typeface="Times New Roman" pitchFamily="18" charset="0"/>
            </a:endParaRPr>
          </a:p>
          <a:p>
            <a:endParaRPr lang="tr-TR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100" b="1" dirty="0" smtClean="0">
                <a:latin typeface="Times New Roman" pitchFamily="18" charset="0"/>
                <a:cs typeface="Times New Roman" pitchFamily="18" charset="0"/>
              </a:rPr>
              <a:t>GÜN </a:t>
            </a:r>
          </a:p>
          <a:p>
            <a:pPr algn="ctr"/>
            <a:r>
              <a:rPr lang="tr-TR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100" b="1" dirty="0" smtClean="0">
                <a:latin typeface="Times New Roman" pitchFamily="18" charset="0"/>
                <a:cs typeface="Times New Roman" pitchFamily="18" charset="0"/>
              </a:rPr>
              <a:t>OLARAK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483768" y="3501008"/>
            <a:ext cx="2016224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491846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8593" name="Group 33"/>
          <p:cNvGrpSpPr>
            <a:grpSpLocks/>
          </p:cNvGrpSpPr>
          <p:nvPr/>
        </p:nvGrpSpPr>
        <p:grpSpPr bwMode="auto">
          <a:xfrm>
            <a:off x="395536" y="1340768"/>
            <a:ext cx="8355492" cy="4275137"/>
            <a:chOff x="291" y="1203"/>
            <a:chExt cx="5130" cy="2693"/>
          </a:xfrm>
          <a:noFill/>
        </p:grpSpPr>
        <p:sp>
          <p:nvSpPr>
            <p:cNvPr id="578562" name="Line 2"/>
            <p:cNvSpPr>
              <a:spLocks noChangeShapeType="1"/>
            </p:cNvSpPr>
            <p:nvPr/>
          </p:nvSpPr>
          <p:spPr bwMode="auto">
            <a:xfrm>
              <a:off x="1368" y="2791"/>
              <a:ext cx="1221" cy="0"/>
            </a:xfrm>
            <a:prstGeom prst="line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78592" name="Group 32"/>
            <p:cNvGrpSpPr>
              <a:grpSpLocks/>
            </p:cNvGrpSpPr>
            <p:nvPr/>
          </p:nvGrpSpPr>
          <p:grpSpPr bwMode="auto">
            <a:xfrm>
              <a:off x="291" y="1203"/>
              <a:ext cx="5130" cy="2693"/>
              <a:chOff x="291" y="1203"/>
              <a:chExt cx="5130" cy="2693"/>
            </a:xfrm>
            <a:grpFill/>
          </p:grpSpPr>
          <p:sp>
            <p:nvSpPr>
              <p:cNvPr id="578570" name="Rectangle 10"/>
              <p:cNvSpPr>
                <a:spLocks noChangeArrowheads="1"/>
              </p:cNvSpPr>
              <p:nvPr/>
            </p:nvSpPr>
            <p:spPr bwMode="auto">
              <a:xfrm>
                <a:off x="1043" y="2428"/>
                <a:ext cx="1944" cy="931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endParaRPr lang="tr-T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Ortalama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Net</a:t>
                </a:r>
                <a:r>
                  <a:rPr lang="tr-TR" dirty="0" smtClean="0">
                    <a:latin typeface="Times New Roman" pitchFamily="18" charset="0"/>
                    <a:cs typeface="Times New Roman" pitchFamily="18" charset="0"/>
                  </a:rPr>
                  <a:t> İş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letme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tr-T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tr-TR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ermayesi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0" hangingPunct="0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8589" name="Group 29"/>
              <p:cNvGrpSpPr>
                <a:grpSpLocks/>
              </p:cNvGrpSpPr>
              <p:nvPr/>
            </p:nvGrpSpPr>
            <p:grpSpPr bwMode="auto">
              <a:xfrm>
                <a:off x="291" y="1203"/>
                <a:ext cx="5130" cy="2693"/>
                <a:chOff x="0" y="442"/>
                <a:chExt cx="6075" cy="2693"/>
              </a:xfrm>
              <a:grpFill/>
            </p:grpSpPr>
            <p:sp>
              <p:nvSpPr>
                <p:cNvPr id="578573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180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78576" name="Group 16"/>
                <p:cNvGrpSpPr>
                  <a:grpSpLocks/>
                </p:cNvGrpSpPr>
                <p:nvPr/>
              </p:nvGrpSpPr>
              <p:grpSpPr bwMode="auto">
                <a:xfrm>
                  <a:off x="1099" y="442"/>
                  <a:ext cx="1944" cy="750"/>
                  <a:chOff x="1099" y="442"/>
                  <a:chExt cx="1944" cy="750"/>
                </a:xfrm>
                <a:grpFill/>
              </p:grpSpPr>
              <p:sp>
                <p:nvSpPr>
                  <p:cNvPr id="578565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099" y="442"/>
                    <a:ext cx="1944" cy="75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endParaRPr lang="tr-TR" sz="28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FORMÜLÜ</a:t>
                    </a:r>
                    <a:endParaRPr lang="en-US" sz="28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857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180" y="442"/>
                    <a:ext cx="1778" cy="75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78578" name="Group 18"/>
                <p:cNvGrpSpPr>
                  <a:grpSpLocks/>
                </p:cNvGrpSpPr>
                <p:nvPr/>
              </p:nvGrpSpPr>
              <p:grpSpPr bwMode="auto">
                <a:xfrm>
                  <a:off x="2906" y="442"/>
                  <a:ext cx="1178" cy="771"/>
                  <a:chOff x="2906" y="442"/>
                  <a:chExt cx="1178" cy="771"/>
                </a:xfrm>
                <a:grpFill/>
              </p:grpSpPr>
              <p:sp>
                <p:nvSpPr>
                  <p:cNvPr id="57856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906" y="463"/>
                    <a:ext cx="1178" cy="75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endParaRPr lang="tr-TR" sz="14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endParaRPr lang="tr-TR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tr-TR" sz="1600" b="1" dirty="0" smtClean="0">
                        <a:latin typeface="Times New Roman" pitchFamily="18" charset="0"/>
                        <a:cs typeface="Times New Roman" pitchFamily="18" charset="0"/>
                      </a:rPr>
                      <a:t>NASIL</a:t>
                    </a:r>
                    <a:endParaRPr lang="tr-TR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tr-TR" sz="1600" b="1" dirty="0" smtClean="0">
                        <a:latin typeface="Times New Roman" pitchFamily="18" charset="0"/>
                        <a:cs typeface="Times New Roman" pitchFamily="18" charset="0"/>
                      </a:rPr>
                      <a:t>BELİRTİLDİĞİ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1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857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958" y="442"/>
                    <a:ext cx="1100" cy="75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78580" name="Group 20"/>
                <p:cNvGrpSpPr>
                  <a:grpSpLocks/>
                </p:cNvGrpSpPr>
                <p:nvPr/>
              </p:nvGrpSpPr>
              <p:grpSpPr bwMode="auto">
                <a:xfrm>
                  <a:off x="4057" y="442"/>
                  <a:ext cx="2018" cy="750"/>
                  <a:chOff x="4057" y="442"/>
                  <a:chExt cx="2018" cy="750"/>
                </a:xfrm>
                <a:grpFill/>
              </p:grpSpPr>
              <p:sp>
                <p:nvSpPr>
                  <p:cNvPr id="57856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057" y="442"/>
                    <a:ext cx="2016" cy="75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endParaRPr lang="tr-TR" sz="28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ANLAMI</a:t>
                    </a:r>
                    <a:endParaRPr lang="en-US" sz="28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857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4058" y="442"/>
                    <a:ext cx="2017" cy="75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78582" name="Group 22"/>
                <p:cNvGrpSpPr>
                  <a:grpSpLocks/>
                </p:cNvGrpSpPr>
                <p:nvPr/>
              </p:nvGrpSpPr>
              <p:grpSpPr bwMode="auto">
                <a:xfrm>
                  <a:off x="0" y="1192"/>
                  <a:ext cx="1180" cy="1943"/>
                  <a:chOff x="0" y="1192"/>
                  <a:chExt cx="1180" cy="1943"/>
                </a:xfrm>
                <a:grpFill/>
              </p:grpSpPr>
              <p:sp>
                <p:nvSpPr>
                  <p:cNvPr id="57856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192"/>
                    <a:ext cx="1137" cy="194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endParaRPr lang="tr-TR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endParaRPr lang="tr-TR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tr-TR" b="1" dirty="0" smtClean="0">
                        <a:latin typeface="Times New Roman" pitchFamily="18" charset="0"/>
                        <a:cs typeface="Times New Roman" pitchFamily="18" charset="0"/>
                      </a:rPr>
                      <a:t>NET </a:t>
                    </a:r>
                  </a:p>
                  <a:p>
                    <a:pPr algn="ctr"/>
                    <a:r>
                      <a:rPr lang="tr-TR" b="1" dirty="0" smtClean="0">
                        <a:latin typeface="Times New Roman" pitchFamily="18" charset="0"/>
                        <a:cs typeface="Times New Roman" pitchFamily="18" charset="0"/>
                      </a:rPr>
                      <a:t>İŞLETME SERMAYESİ DEVİR</a:t>
                    </a:r>
                  </a:p>
                  <a:p>
                    <a:pPr algn="ctr"/>
                    <a:r>
                      <a:rPr lang="tr-TR" b="1" dirty="0" smtClean="0">
                        <a:latin typeface="Times New Roman" pitchFamily="18" charset="0"/>
                        <a:cs typeface="Times New Roman" pitchFamily="18" charset="0"/>
                      </a:rPr>
                      <a:t>HIZI</a:t>
                    </a:r>
                    <a:endParaRPr lang="en-US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85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92"/>
                    <a:ext cx="1180" cy="1943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78584" name="Group 24"/>
                <p:cNvGrpSpPr>
                  <a:grpSpLocks/>
                </p:cNvGrpSpPr>
                <p:nvPr/>
              </p:nvGrpSpPr>
              <p:grpSpPr bwMode="auto">
                <a:xfrm>
                  <a:off x="1047" y="1192"/>
                  <a:ext cx="1944" cy="1943"/>
                  <a:chOff x="1047" y="1192"/>
                  <a:chExt cx="1944" cy="1943"/>
                </a:xfrm>
                <a:grpFill/>
              </p:grpSpPr>
              <p:sp>
                <p:nvSpPr>
                  <p:cNvPr id="57856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047" y="1782"/>
                    <a:ext cx="1944" cy="29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bIns="0"/>
                  <a:lstStyle/>
                  <a:p>
                    <a:pPr algn="ctr"/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Net Sat</a:t>
                    </a:r>
                    <a:r>
                      <a:rPr lang="tr-TR" dirty="0" err="1" smtClean="0">
                        <a:latin typeface="Times New Roman" pitchFamily="18" charset="0"/>
                        <a:cs typeface="Times New Roman" pitchFamily="18" charset="0"/>
                      </a:rPr>
                      <a:t>ış</a:t>
                    </a:r>
                    <a:r>
                      <a:rPr lang="tr-TR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Tutar</a:t>
                    </a:r>
                    <a:r>
                      <a:rPr lang="tr-TR" dirty="0" smtClean="0">
                        <a:latin typeface="Times New Roman" pitchFamily="18" charset="0"/>
                        <a:cs typeface="Times New Roman" pitchFamily="18" charset="0"/>
                      </a:rPr>
                      <a:t>ı</a:t>
                    </a:r>
                  </a:p>
                  <a:p>
                    <a:pPr algn="ctr" eaLnBrk="0" hangingPunct="0"/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858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180" y="1192"/>
                    <a:ext cx="1778" cy="1943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78586" name="Group 26"/>
                <p:cNvGrpSpPr>
                  <a:grpSpLocks/>
                </p:cNvGrpSpPr>
                <p:nvPr/>
              </p:nvGrpSpPr>
              <p:grpSpPr bwMode="auto">
                <a:xfrm>
                  <a:off x="2958" y="1168"/>
                  <a:ext cx="1100" cy="1967"/>
                  <a:chOff x="2958" y="1168"/>
                  <a:chExt cx="1100" cy="1967"/>
                </a:xfrm>
                <a:grpFill/>
              </p:grpSpPr>
              <p:sp>
                <p:nvSpPr>
                  <p:cNvPr id="57857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73" y="1168"/>
                    <a:ext cx="1058" cy="194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sz="16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pPr algn="ctr"/>
                    <a:endParaRPr lang="tr-TR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endParaRPr lang="tr-TR" sz="16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endParaRPr lang="tr-TR" sz="16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tr-TR" sz="1700" b="1" dirty="0" smtClean="0">
                        <a:latin typeface="Times New Roman" pitchFamily="18" charset="0"/>
                        <a:cs typeface="Times New Roman" pitchFamily="18" charset="0"/>
                      </a:rPr>
                      <a:t>ONDALIKLI </a:t>
                    </a:r>
                  </a:p>
                  <a:p>
                    <a:pPr algn="ctr"/>
                    <a:r>
                      <a:rPr lang="tr-TR" sz="1700" b="1" dirty="0" smtClean="0">
                        <a:latin typeface="Times New Roman" pitchFamily="18" charset="0"/>
                        <a:cs typeface="Times New Roman" pitchFamily="18" charset="0"/>
                      </a:rPr>
                      <a:t>SAYI</a:t>
                    </a:r>
                    <a:endParaRPr lang="en-US" sz="17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858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958" y="1192"/>
                    <a:ext cx="1100" cy="1943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78588" name="Group 28"/>
                <p:cNvGrpSpPr>
                  <a:grpSpLocks/>
                </p:cNvGrpSpPr>
                <p:nvPr/>
              </p:nvGrpSpPr>
              <p:grpSpPr bwMode="auto">
                <a:xfrm>
                  <a:off x="4058" y="1192"/>
                  <a:ext cx="2017" cy="1943"/>
                  <a:chOff x="4058" y="1192"/>
                  <a:chExt cx="2017" cy="1943"/>
                </a:xfrm>
                <a:grpFill/>
              </p:grpSpPr>
              <p:sp>
                <p:nvSpPr>
                  <p:cNvPr id="57857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4084" y="1238"/>
                    <a:ext cx="1937" cy="183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just"/>
                    <a:r>
                      <a:rPr lang="tr-TR" sz="1600" dirty="0">
                        <a:latin typeface="Times New Roman" pitchFamily="18" charset="0"/>
                        <a:cs typeface="Times New Roman" pitchFamily="18" charset="0"/>
                      </a:rPr>
                      <a:t>Satış hacmi genişledikçe stoklar ve alacakların artması sonucu firmalar daha fazla net işletme sermayesine ihtiyaç duyarlar. </a:t>
                    </a:r>
                    <a:endParaRPr lang="tr-TR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just"/>
                    <a:endParaRPr lang="tr-TR" sz="10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just"/>
                    <a:r>
                      <a:rPr lang="tr-TR" sz="1600" dirty="0" smtClean="0">
                        <a:latin typeface="Times New Roman" pitchFamily="18" charset="0"/>
                        <a:cs typeface="Times New Roman" pitchFamily="18" charset="0"/>
                      </a:rPr>
                      <a:t>Net </a:t>
                    </a:r>
                    <a:r>
                      <a:rPr lang="tr-TR" sz="1600" dirty="0">
                        <a:latin typeface="Times New Roman" pitchFamily="18" charset="0"/>
                        <a:cs typeface="Times New Roman" pitchFamily="18" charset="0"/>
                      </a:rPr>
                      <a:t>devir hızı düşüklüğü; firmanın aşırı işletme sermayesine sahip olmasının veya stok ve/veya alacak devir hızının yavaşlamasının sonucu olabilir.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858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058" y="1192"/>
                    <a:ext cx="2017" cy="1943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FAALİYET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1851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9611" name="Group 27"/>
          <p:cNvGrpSpPr>
            <a:grpSpLocks/>
          </p:cNvGrpSpPr>
          <p:nvPr/>
        </p:nvGrpSpPr>
        <p:grpSpPr bwMode="auto">
          <a:xfrm>
            <a:off x="288925" y="1219200"/>
            <a:ext cx="8462103" cy="5054379"/>
            <a:chOff x="182" y="768"/>
            <a:chExt cx="5146" cy="3342"/>
          </a:xfrm>
          <a:noFill/>
        </p:grpSpPr>
        <p:sp>
          <p:nvSpPr>
            <p:cNvPr id="579605" name="Rectangle 21"/>
            <p:cNvSpPr>
              <a:spLocks noChangeArrowheads="1"/>
            </p:cNvSpPr>
            <p:nvPr/>
          </p:nvSpPr>
          <p:spPr bwMode="auto">
            <a:xfrm>
              <a:off x="1111" y="1848"/>
              <a:ext cx="1584" cy="528"/>
            </a:xfrm>
            <a:prstGeom prst="rect">
              <a:avLst/>
            </a:prstGeom>
            <a:grpFill/>
            <a:ln>
              <a:noFill/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Toplam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Aktifler</a:t>
              </a:r>
              <a:endParaRPr lang="tr-TR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9586" name="Line 2"/>
            <p:cNvSpPr>
              <a:spLocks noChangeShapeType="1"/>
            </p:cNvSpPr>
            <p:nvPr/>
          </p:nvSpPr>
          <p:spPr bwMode="auto">
            <a:xfrm>
              <a:off x="1247" y="1999"/>
              <a:ext cx="1299" cy="0"/>
            </a:xfrm>
            <a:prstGeom prst="line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79604" name="Group 20"/>
            <p:cNvGrpSpPr>
              <a:grpSpLocks/>
            </p:cNvGrpSpPr>
            <p:nvPr/>
          </p:nvGrpSpPr>
          <p:grpSpPr bwMode="auto">
            <a:xfrm>
              <a:off x="182" y="768"/>
              <a:ext cx="5146" cy="3342"/>
              <a:chOff x="-73" y="-3"/>
              <a:chExt cx="6151" cy="1990"/>
            </a:xfrm>
            <a:grpFill/>
          </p:grpSpPr>
          <p:grpSp>
            <p:nvGrpSpPr>
              <p:cNvPr id="579602" name="Group 18"/>
              <p:cNvGrpSpPr>
                <a:grpSpLocks/>
              </p:cNvGrpSpPr>
              <p:nvPr/>
            </p:nvGrpSpPr>
            <p:grpSpPr bwMode="auto">
              <a:xfrm>
                <a:off x="-73" y="0"/>
                <a:ext cx="6148" cy="1987"/>
                <a:chOff x="-73" y="0"/>
                <a:chExt cx="6148" cy="1987"/>
              </a:xfrm>
              <a:grpFill/>
            </p:grpSpPr>
            <p:grpSp>
              <p:nvGrpSpPr>
                <p:cNvPr id="579595" name="Group 11"/>
                <p:cNvGrpSpPr>
                  <a:grpSpLocks/>
                </p:cNvGrpSpPr>
                <p:nvPr/>
              </p:nvGrpSpPr>
              <p:grpSpPr bwMode="auto">
                <a:xfrm>
                  <a:off x="-73" y="0"/>
                  <a:ext cx="1273" cy="1732"/>
                  <a:chOff x="-73" y="0"/>
                  <a:chExt cx="1273" cy="1732"/>
                </a:xfrm>
                <a:grpFill/>
              </p:grpSpPr>
              <p:sp>
                <p:nvSpPr>
                  <p:cNvPr id="579587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-73" y="272"/>
                    <a:ext cx="1273" cy="146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endParaRPr lang="tr-TR" sz="24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tr-TR" sz="2400" b="1" dirty="0" smtClean="0">
                        <a:latin typeface="Times New Roman" pitchFamily="18" charset="0"/>
                        <a:cs typeface="Times New Roman" pitchFamily="18" charset="0"/>
                      </a:rPr>
                      <a:t>AKTİF (VARLIK) DEVİR HIZI</a:t>
                    </a:r>
                    <a:endParaRPr lang="en-US" sz="24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959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137" cy="146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79596" name="Rectangle 12"/>
                <p:cNvSpPr>
                  <a:spLocks noChangeArrowheads="1"/>
                </p:cNvSpPr>
                <p:nvPr/>
              </p:nvSpPr>
              <p:spPr bwMode="auto">
                <a:xfrm>
                  <a:off x="1137" y="0"/>
                  <a:ext cx="1744" cy="146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79599" name="Group 15"/>
                <p:cNvGrpSpPr>
                  <a:grpSpLocks/>
                </p:cNvGrpSpPr>
                <p:nvPr/>
              </p:nvGrpSpPr>
              <p:grpSpPr bwMode="auto">
                <a:xfrm>
                  <a:off x="2881" y="0"/>
                  <a:ext cx="1092" cy="1987"/>
                  <a:chOff x="2881" y="0"/>
                  <a:chExt cx="1092" cy="1987"/>
                </a:xfrm>
                <a:grpFill/>
              </p:grpSpPr>
              <p:sp>
                <p:nvSpPr>
                  <p:cNvPr id="57959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881" y="527"/>
                    <a:ext cx="1049" cy="146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sz="2200" b="1" dirty="0" err="1" smtClean="0">
                        <a:latin typeface="Times New Roman" pitchFamily="18" charset="0"/>
                        <a:cs typeface="Times New Roman" pitchFamily="18" charset="0"/>
                      </a:rPr>
                      <a:t>Ondalıklı</a:t>
                    </a:r>
                    <a:r>
                      <a:rPr lang="tr-TR" sz="2200" b="1" dirty="0" smtClean="0">
                        <a:latin typeface="Times New Roman" pitchFamily="18" charset="0"/>
                        <a:cs typeface="Times New Roman" pitchFamily="18" charset="0"/>
                      </a:rPr>
                      <a:t> Sayı</a:t>
                    </a:r>
                    <a:endParaRPr lang="en-US" sz="22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2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959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881" y="0"/>
                    <a:ext cx="1092" cy="146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79601" name="Group 17"/>
                <p:cNvGrpSpPr>
                  <a:grpSpLocks/>
                </p:cNvGrpSpPr>
                <p:nvPr/>
              </p:nvGrpSpPr>
              <p:grpSpPr bwMode="auto">
                <a:xfrm>
                  <a:off x="3973" y="0"/>
                  <a:ext cx="2102" cy="1689"/>
                  <a:chOff x="3973" y="0"/>
                  <a:chExt cx="2102" cy="1689"/>
                </a:xfrm>
                <a:grpFill/>
              </p:grpSpPr>
              <p:sp>
                <p:nvSpPr>
                  <p:cNvPr id="57959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016" y="229"/>
                    <a:ext cx="2016" cy="146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sz="2200" dirty="0">
                        <a:latin typeface="Times New Roman" pitchFamily="18" charset="0"/>
                        <a:cs typeface="Times New Roman" pitchFamily="18" charset="0"/>
                      </a:rPr>
                      <a:t>Bir işletmede sermaye yoğun teknoloji kullanımının bir göstergesi veya varlık kullanımının bir ölçüsü olarak yorumlanabilir. </a:t>
                    </a:r>
                    <a:endParaRPr lang="en-US" sz="22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endParaRPr lang="en-US" sz="22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960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0"/>
                    <a:ext cx="2102" cy="146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579603" name="Rectangle 19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6081" cy="1466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79609" name="Text Box 25"/>
            <p:cNvSpPr txBox="1">
              <a:spLocks noChangeArrowheads="1"/>
            </p:cNvSpPr>
            <p:nvPr/>
          </p:nvSpPr>
          <p:spPr bwMode="auto">
            <a:xfrm>
              <a:off x="1202" y="1700"/>
              <a:ext cx="1344" cy="672"/>
            </a:xfrm>
            <a:prstGeom prst="rect">
              <a:avLst/>
            </a:prstGeom>
            <a:grpFill/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Net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Satış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Tutarı</a:t>
              </a:r>
              <a:endParaRPr lang="en-US" sz="2400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tr-TR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FAALİYET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396482" y="5085184"/>
            <a:ext cx="8413450" cy="12241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endParaRPr lang="tr-TR" sz="2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95536" y="5253007"/>
            <a:ext cx="84134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Duran</a:t>
            </a:r>
            <a:r>
              <a:rPr lang="tr-TR" dirty="0" smtClean="0"/>
              <a:t> </a:t>
            </a:r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varlıkların</a:t>
            </a:r>
            <a:r>
              <a:rPr lang="tr-TR" dirty="0" smtClean="0"/>
              <a:t> </a:t>
            </a:r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önemini gösterir. Aktif devir hızı bir risk ölçüsüdür. Bu oran yüksek olduğu endüstri  kollarında risk daha düşüktür. Bir işletmede aktif devir hızının yavaşlaması işletmede atıl kaynak bulunduğunun işaretidir.</a:t>
            </a:r>
            <a:endParaRPr lang="tr-TR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91953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0644" name="Group 36"/>
          <p:cNvGrpSpPr>
            <a:grpSpLocks/>
          </p:cNvGrpSpPr>
          <p:nvPr/>
        </p:nvGrpSpPr>
        <p:grpSpPr bwMode="auto">
          <a:xfrm>
            <a:off x="312346" y="1340768"/>
            <a:ext cx="8505378" cy="3744416"/>
            <a:chOff x="427" y="1440"/>
            <a:chExt cx="5042" cy="2879"/>
          </a:xfrm>
          <a:noFill/>
        </p:grpSpPr>
        <p:sp>
          <p:nvSpPr>
            <p:cNvPr id="580611" name="Line 3"/>
            <p:cNvSpPr>
              <a:spLocks noChangeShapeType="1"/>
            </p:cNvSpPr>
            <p:nvPr/>
          </p:nvSpPr>
          <p:spPr bwMode="auto">
            <a:xfrm>
              <a:off x="1658" y="3212"/>
              <a:ext cx="1200" cy="0"/>
            </a:xfrm>
            <a:prstGeom prst="line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tr-TR"/>
            </a:p>
          </p:txBody>
        </p:sp>
        <p:grpSp>
          <p:nvGrpSpPr>
            <p:cNvPr id="580641" name="Group 33"/>
            <p:cNvGrpSpPr>
              <a:grpSpLocks/>
            </p:cNvGrpSpPr>
            <p:nvPr/>
          </p:nvGrpSpPr>
          <p:grpSpPr bwMode="auto">
            <a:xfrm>
              <a:off x="427" y="1440"/>
              <a:ext cx="5042" cy="2879"/>
              <a:chOff x="-67" y="593"/>
              <a:chExt cx="6083" cy="1775"/>
            </a:xfrm>
            <a:grpFill/>
          </p:grpSpPr>
          <p:grpSp>
            <p:nvGrpSpPr>
              <p:cNvPr id="580639" name="Group 31"/>
              <p:cNvGrpSpPr>
                <a:grpSpLocks/>
              </p:cNvGrpSpPr>
              <p:nvPr/>
            </p:nvGrpSpPr>
            <p:grpSpPr bwMode="auto">
              <a:xfrm>
                <a:off x="-67" y="596"/>
                <a:ext cx="6083" cy="1769"/>
                <a:chOff x="-67" y="596"/>
                <a:chExt cx="6083" cy="1769"/>
              </a:xfrm>
              <a:grpFill/>
            </p:grpSpPr>
            <p:sp>
              <p:nvSpPr>
                <p:cNvPr id="580623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596"/>
                  <a:ext cx="1329" cy="59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  <p:grpSp>
              <p:nvGrpSpPr>
                <p:cNvPr id="580626" name="Group 18"/>
                <p:cNvGrpSpPr>
                  <a:grpSpLocks/>
                </p:cNvGrpSpPr>
                <p:nvPr/>
              </p:nvGrpSpPr>
              <p:grpSpPr bwMode="auto">
                <a:xfrm>
                  <a:off x="1209" y="596"/>
                  <a:ext cx="1771" cy="596"/>
                  <a:chOff x="1209" y="596"/>
                  <a:chExt cx="1771" cy="596"/>
                </a:xfrm>
                <a:grpFill/>
              </p:grpSpPr>
              <p:sp>
                <p:nvSpPr>
                  <p:cNvPr id="580614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209" y="596"/>
                    <a:ext cx="1728" cy="59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endParaRPr lang="tr-TR" sz="28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endParaRPr lang="tr-TR" sz="10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tr-TR" sz="2800" b="1" dirty="0" smtClean="0"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FORMÜLÜ</a:t>
                    </a:r>
                    <a:endParaRPr lang="en-US" sz="28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 dirty="0"/>
                  </a:p>
                </p:txBody>
              </p:sp>
              <p:sp>
                <p:nvSpPr>
                  <p:cNvPr id="58062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329" y="596"/>
                    <a:ext cx="1651" cy="59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80628" name="Group 20"/>
                <p:cNvGrpSpPr>
                  <a:grpSpLocks/>
                </p:cNvGrpSpPr>
                <p:nvPr/>
              </p:nvGrpSpPr>
              <p:grpSpPr bwMode="auto">
                <a:xfrm>
                  <a:off x="2733" y="596"/>
                  <a:ext cx="1845" cy="864"/>
                  <a:chOff x="2733" y="596"/>
                  <a:chExt cx="1845" cy="864"/>
                </a:xfrm>
                <a:grpFill/>
              </p:grpSpPr>
              <p:sp>
                <p:nvSpPr>
                  <p:cNvPr id="58061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864"/>
                    <a:ext cx="1845" cy="59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b="1" dirty="0">
                        <a:latin typeface="Times New Roman" pitchFamily="18" charset="0"/>
                        <a:cs typeface="Times New Roman" pitchFamily="18" charset="0"/>
                      </a:rPr>
                      <a:t>NASIL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tr-TR" b="1" dirty="0">
                        <a:latin typeface="Times New Roman" pitchFamily="18" charset="0"/>
                        <a:cs typeface="Times New Roman" pitchFamily="18" charset="0"/>
                      </a:rPr>
                      <a:t>BELİRTİLDİĞİ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dirty="0"/>
                  </a:p>
                </p:txBody>
              </p:sp>
              <p:sp>
                <p:nvSpPr>
                  <p:cNvPr id="58062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980" y="596"/>
                    <a:ext cx="1395" cy="59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80630" name="Group 22"/>
                <p:cNvGrpSpPr>
                  <a:grpSpLocks/>
                </p:cNvGrpSpPr>
                <p:nvPr/>
              </p:nvGrpSpPr>
              <p:grpSpPr bwMode="auto">
                <a:xfrm>
                  <a:off x="4288" y="596"/>
                  <a:ext cx="1728" cy="596"/>
                  <a:chOff x="4288" y="596"/>
                  <a:chExt cx="1728" cy="596"/>
                </a:xfrm>
                <a:grpFill/>
              </p:grpSpPr>
              <p:sp>
                <p:nvSpPr>
                  <p:cNvPr id="58061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596"/>
                    <a:ext cx="1728" cy="59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endParaRPr lang="tr-TR" sz="28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endParaRPr lang="tr-TR" sz="10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ANLAMI</a:t>
                    </a:r>
                    <a:endParaRPr lang="en-US" sz="28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 dirty="0"/>
                  </a:p>
                </p:txBody>
              </p:sp>
              <p:sp>
                <p:nvSpPr>
                  <p:cNvPr id="58062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4375" y="596"/>
                    <a:ext cx="1574" cy="59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80632" name="Group 24"/>
                <p:cNvGrpSpPr>
                  <a:grpSpLocks/>
                </p:cNvGrpSpPr>
                <p:nvPr/>
              </p:nvGrpSpPr>
              <p:grpSpPr bwMode="auto">
                <a:xfrm>
                  <a:off x="-67" y="1192"/>
                  <a:ext cx="1486" cy="1173"/>
                  <a:chOff x="-67" y="1192"/>
                  <a:chExt cx="1486" cy="1173"/>
                </a:xfrm>
                <a:grpFill/>
              </p:grpSpPr>
              <p:sp>
                <p:nvSpPr>
                  <p:cNvPr id="58061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-67" y="1455"/>
                    <a:ext cx="1486" cy="43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b="1" dirty="0" smtClean="0">
                        <a:latin typeface="Times New Roman" pitchFamily="18" charset="0"/>
                        <a:cs typeface="Times New Roman" pitchFamily="18" charset="0"/>
                      </a:rPr>
                      <a:t>DURAN VARLIKLARIN DEVİR ORANI</a:t>
                    </a:r>
                    <a:endParaRPr lang="en-US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063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92"/>
                    <a:ext cx="1329" cy="1173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580618" name="Rectangle 10"/>
                <p:cNvSpPr>
                  <a:spLocks noChangeArrowheads="1"/>
                </p:cNvSpPr>
                <p:nvPr/>
              </p:nvSpPr>
              <p:spPr bwMode="auto">
                <a:xfrm>
                  <a:off x="1209" y="1297"/>
                  <a:ext cx="1740" cy="86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bIns="0">
                  <a:spAutoFit/>
                </a:bodyPr>
                <a:lstStyle/>
                <a:p>
                  <a:pPr algn="ctr"/>
                  <a:r>
                    <a:rPr lang="en-US" sz="2200" dirty="0" smtClean="0">
                      <a:latin typeface="Times New Roman" pitchFamily="18" charset="0"/>
                      <a:cs typeface="Times New Roman" pitchFamily="18" charset="0"/>
                    </a:rPr>
                    <a:t>Net </a:t>
                  </a:r>
                  <a:r>
                    <a:rPr lang="en-US" sz="2200" dirty="0" err="1" smtClean="0">
                      <a:latin typeface="Times New Roman" pitchFamily="18" charset="0"/>
                      <a:cs typeface="Times New Roman" pitchFamily="18" charset="0"/>
                    </a:rPr>
                    <a:t>Satış</a:t>
                  </a:r>
                  <a:endParaRPr lang="tr-TR" sz="2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22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200" dirty="0" err="1" smtClean="0">
                      <a:latin typeface="Times New Roman" pitchFamily="18" charset="0"/>
                      <a:cs typeface="Times New Roman" pitchFamily="18" charset="0"/>
                    </a:rPr>
                    <a:t>Tutarı</a:t>
                  </a:r>
                  <a:r>
                    <a:rPr lang="tr-TR" sz="22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pPr algn="ctr"/>
                  <a:endParaRPr lang="tr-TR" sz="10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200" dirty="0" smtClean="0">
                      <a:latin typeface="Times New Roman" pitchFamily="18" charset="0"/>
                      <a:cs typeface="Times New Roman" pitchFamily="18" charset="0"/>
                    </a:rPr>
                    <a:t>Duran</a:t>
                  </a:r>
                </a:p>
                <a:p>
                  <a:pPr algn="ctr"/>
                  <a:r>
                    <a:rPr lang="tr-TR" sz="2200" dirty="0" smtClean="0">
                      <a:latin typeface="Times New Roman" pitchFamily="18" charset="0"/>
                      <a:cs typeface="Times New Roman" pitchFamily="18" charset="0"/>
                    </a:rPr>
                    <a:t> Varlıklar</a:t>
                  </a:r>
                  <a:endParaRPr lang="en-US" sz="2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2200" dirty="0" smtClean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80636" name="Group 28"/>
                <p:cNvGrpSpPr>
                  <a:grpSpLocks/>
                </p:cNvGrpSpPr>
                <p:nvPr/>
              </p:nvGrpSpPr>
              <p:grpSpPr bwMode="auto">
                <a:xfrm>
                  <a:off x="2992" y="1192"/>
                  <a:ext cx="1383" cy="1173"/>
                  <a:chOff x="2992" y="1192"/>
                  <a:chExt cx="1383" cy="1173"/>
                </a:xfrm>
                <a:grpFill/>
              </p:grpSpPr>
              <p:sp>
                <p:nvSpPr>
                  <p:cNvPr id="58062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142" y="1482"/>
                    <a:ext cx="1068" cy="374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sz="2200" b="1" dirty="0" err="1" smtClean="0">
                        <a:latin typeface="Times New Roman" pitchFamily="18" charset="0"/>
                        <a:cs typeface="Times New Roman" pitchFamily="18" charset="0"/>
                      </a:rPr>
                      <a:t>Ondalıklı</a:t>
                    </a:r>
                    <a:r>
                      <a:rPr lang="tr-TR" sz="2200" b="1" dirty="0" smtClean="0">
                        <a:latin typeface="Times New Roman" pitchFamily="18" charset="0"/>
                        <a:cs typeface="Times New Roman" pitchFamily="18" charset="0"/>
                      </a:rPr>
                      <a:t> Sayı</a:t>
                    </a:r>
                    <a:endParaRPr lang="en-US" sz="22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2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063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92" y="1192"/>
                    <a:ext cx="1383" cy="1173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80638" name="Group 30"/>
                <p:cNvGrpSpPr>
                  <a:grpSpLocks/>
                </p:cNvGrpSpPr>
                <p:nvPr/>
              </p:nvGrpSpPr>
              <p:grpSpPr bwMode="auto">
                <a:xfrm>
                  <a:off x="4375" y="1192"/>
                  <a:ext cx="1585" cy="1173"/>
                  <a:chOff x="4375" y="1192"/>
                  <a:chExt cx="1585" cy="1173"/>
                </a:xfrm>
                <a:grpFill/>
              </p:grpSpPr>
              <p:sp>
                <p:nvSpPr>
                  <p:cNvPr id="58062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430" y="1293"/>
                    <a:ext cx="1476" cy="76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sz="1900" dirty="0" smtClean="0">
                        <a:latin typeface="Times New Roman" pitchFamily="18" charset="0"/>
                        <a:cs typeface="Times New Roman" pitchFamily="18" charset="0"/>
                      </a:rPr>
                      <a:t>Firmanın maddi </a:t>
                    </a:r>
                    <a:r>
                      <a:rPr lang="tr-TR" sz="1900" dirty="0">
                        <a:latin typeface="Times New Roman" pitchFamily="18" charset="0"/>
                        <a:cs typeface="Times New Roman" pitchFamily="18" charset="0"/>
                      </a:rPr>
                      <a:t>duran varlıklara aşırı yatırım yapıp yapmadığının bir ölçüsüdür.</a:t>
                    </a:r>
                    <a:endParaRPr lang="en-US" sz="19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tr-TR" sz="2000" dirty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en-US" sz="2000" dirty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063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4375" y="1192"/>
                    <a:ext cx="1585" cy="1173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580640" name="Rectangle 32"/>
              <p:cNvSpPr>
                <a:spLocks noChangeArrowheads="1"/>
              </p:cNvSpPr>
              <p:nvPr/>
            </p:nvSpPr>
            <p:spPr bwMode="auto">
              <a:xfrm>
                <a:off x="-3" y="593"/>
                <a:ext cx="5966" cy="1775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FAALİYET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395536" y="5339676"/>
            <a:ext cx="8355492" cy="8256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endParaRPr lang="tr-TR" sz="26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39551" y="5365085"/>
            <a:ext cx="808673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3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ORANIN DÜŞÜK OLMASI , İŞLETMEDE ATIL  KAPATİSE BULUNDUĞUNU GÖSTERGESİDİR.</a:t>
            </a:r>
          </a:p>
        </p:txBody>
      </p:sp>
    </p:spTree>
    <p:extLst>
      <p:ext uri="{BB962C8B-B14F-4D97-AF65-F5344CB8AC3E}">
        <p14:creationId xmlns="" xmlns:p14="http://schemas.microsoft.com/office/powerpoint/2010/main" val="37343357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1650" name="Group 18"/>
          <p:cNvGrpSpPr>
            <a:grpSpLocks/>
          </p:cNvGrpSpPr>
          <p:nvPr/>
        </p:nvGrpSpPr>
        <p:grpSpPr bwMode="auto">
          <a:xfrm>
            <a:off x="396482" y="1295400"/>
            <a:ext cx="8354546" cy="5301959"/>
            <a:chOff x="-3" y="-3"/>
            <a:chExt cx="5966" cy="2076"/>
          </a:xfrm>
          <a:noFill/>
        </p:grpSpPr>
        <p:grpSp>
          <p:nvGrpSpPr>
            <p:cNvPr id="581648" name="Group 16"/>
            <p:cNvGrpSpPr>
              <a:grpSpLocks/>
            </p:cNvGrpSpPr>
            <p:nvPr/>
          </p:nvGrpSpPr>
          <p:grpSpPr bwMode="auto">
            <a:xfrm>
              <a:off x="0" y="0"/>
              <a:ext cx="5960" cy="2073"/>
              <a:chOff x="0" y="0"/>
              <a:chExt cx="5960" cy="2073"/>
            </a:xfrm>
            <a:grpFill/>
          </p:grpSpPr>
          <p:grpSp>
            <p:nvGrpSpPr>
              <p:cNvPr id="581641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1171" cy="2073"/>
                <a:chOff x="0" y="0"/>
                <a:chExt cx="1171" cy="2073"/>
              </a:xfrm>
              <a:grpFill/>
            </p:grpSpPr>
            <p:sp>
              <p:nvSpPr>
                <p:cNvPr id="581634" name="Rectangle 2"/>
                <p:cNvSpPr>
                  <a:spLocks noChangeArrowheads="1"/>
                </p:cNvSpPr>
                <p:nvPr/>
              </p:nvSpPr>
              <p:spPr bwMode="auto">
                <a:xfrm>
                  <a:off x="5" y="438"/>
                  <a:ext cx="1166" cy="1635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ORTALAMA</a:t>
                  </a:r>
                </a:p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TOPLAMA SÜRESİ</a:t>
                  </a:r>
                  <a:endParaRPr lang="en-US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1640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66" cy="1635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581637" name="Group 5"/>
              <p:cNvGrpSpPr>
                <a:grpSpLocks/>
              </p:cNvGrpSpPr>
              <p:nvPr/>
            </p:nvGrpSpPr>
            <p:grpSpPr bwMode="auto">
              <a:xfrm>
                <a:off x="1218" y="409"/>
                <a:ext cx="1740" cy="762"/>
                <a:chOff x="9" y="1005"/>
                <a:chExt cx="1740" cy="762"/>
              </a:xfrm>
              <a:grpFill/>
            </p:grpSpPr>
            <p:sp>
              <p:nvSpPr>
                <p:cNvPr id="581635" name="Rectangle 3"/>
                <p:cNvSpPr>
                  <a:spLocks noChangeArrowheads="1"/>
                </p:cNvSpPr>
                <p:nvPr/>
              </p:nvSpPr>
              <p:spPr bwMode="auto">
                <a:xfrm>
                  <a:off x="9" y="1005"/>
                  <a:ext cx="1740" cy="44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bIns="0">
                  <a:spAutoFit/>
                </a:bodyPr>
                <a:lstStyle/>
                <a:p>
                  <a:pPr algn="ctr"/>
                  <a:endParaRPr lang="tr-TR" sz="1600" u="sng" dirty="0">
                    <a:latin typeface="Comic Sans MS" pitchFamily="66" charset="0"/>
                  </a:endParaRPr>
                </a:p>
                <a:p>
                  <a:pPr algn="ctr"/>
                  <a:endParaRPr lang="tr-TR" sz="1600" u="sng" dirty="0">
                    <a:latin typeface="Comic Sans MS" pitchFamily="66" charset="0"/>
                  </a:endParaRPr>
                </a:p>
                <a:p>
                  <a:pPr algn="ctr"/>
                  <a:r>
                    <a:rPr lang="en-US" sz="2100" dirty="0" err="1">
                      <a:latin typeface="Times New Roman" pitchFamily="18" charset="0"/>
                      <a:cs typeface="Times New Roman" pitchFamily="18" charset="0"/>
                    </a:rPr>
                    <a:t>Alacak</a:t>
                  </a:r>
                  <a:r>
                    <a:rPr lang="en-US" sz="21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 sz="2100" dirty="0" err="1"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lang="en-US" sz="2100" dirty="0" err="1" smtClean="0">
                      <a:latin typeface="Times New Roman" pitchFamily="18" charset="0"/>
                      <a:cs typeface="Times New Roman" pitchFamily="18" charset="0"/>
                    </a:rPr>
                    <a:t>esapları</a:t>
                  </a:r>
                  <a:endParaRPr lang="tr-TR" sz="21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800" dirty="0"/>
                </a:p>
              </p:txBody>
            </p:sp>
            <p:sp>
              <p:nvSpPr>
                <p:cNvPr id="581636" name="Rectangle 4"/>
                <p:cNvSpPr>
                  <a:spLocks noChangeArrowheads="1"/>
                </p:cNvSpPr>
                <p:nvPr/>
              </p:nvSpPr>
              <p:spPr bwMode="auto">
                <a:xfrm>
                  <a:off x="9" y="1369"/>
                  <a:ext cx="1740" cy="398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bIns="0">
                  <a:spAutoFit/>
                </a:bodyPr>
                <a:lstStyle/>
                <a:p>
                  <a:pPr algn="ctr"/>
                  <a:r>
                    <a:rPr lang="en-US" sz="2100" dirty="0" err="1">
                      <a:latin typeface="Times New Roman" pitchFamily="18" charset="0"/>
                      <a:cs typeface="Times New Roman" pitchFamily="18" charset="0"/>
                    </a:rPr>
                    <a:t>Yıllık</a:t>
                  </a:r>
                  <a:r>
                    <a:rPr lang="en-US" sz="21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 sz="2100" dirty="0"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2100" dirty="0" err="1" smtClean="0">
                      <a:latin typeface="Times New Roman" pitchFamily="18" charset="0"/>
                      <a:cs typeface="Times New Roman" pitchFamily="18" charset="0"/>
                    </a:rPr>
                    <a:t>atışlar</a:t>
                  </a:r>
                  <a:r>
                    <a:rPr lang="tr-TR" sz="21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100" dirty="0" smtClean="0">
                      <a:latin typeface="Times New Roman" pitchFamily="18" charset="0"/>
                      <a:cs typeface="Times New Roman" pitchFamily="18" charset="0"/>
                    </a:rPr>
                    <a:t>/365</a:t>
                  </a:r>
                  <a:endParaRPr lang="en-US" sz="21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21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1645" name="Group 13"/>
              <p:cNvGrpSpPr>
                <a:grpSpLocks/>
              </p:cNvGrpSpPr>
              <p:nvPr/>
            </p:nvGrpSpPr>
            <p:grpSpPr bwMode="auto">
              <a:xfrm>
                <a:off x="2992" y="0"/>
                <a:ext cx="1154" cy="1635"/>
                <a:chOff x="2992" y="0"/>
                <a:chExt cx="1154" cy="1635"/>
              </a:xfrm>
              <a:grpFill/>
            </p:grpSpPr>
            <p:sp>
              <p:nvSpPr>
                <p:cNvPr id="581638" name="Rectangle 6"/>
                <p:cNvSpPr>
                  <a:spLocks noChangeArrowheads="1"/>
                </p:cNvSpPr>
                <p:nvPr/>
              </p:nvSpPr>
              <p:spPr bwMode="auto">
                <a:xfrm>
                  <a:off x="3035" y="0"/>
                  <a:ext cx="1068" cy="1635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bIns="0"/>
                <a:lstStyle/>
                <a:p>
                  <a:pPr algn="ctr"/>
                  <a:endParaRPr lang="tr-TR" sz="2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2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2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2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2600" b="1" dirty="0" err="1" smtClean="0">
                      <a:latin typeface="Times New Roman" pitchFamily="18" charset="0"/>
                      <a:cs typeface="Times New Roman" pitchFamily="18" charset="0"/>
                    </a:rPr>
                    <a:t>Gün</a:t>
                  </a:r>
                  <a:r>
                    <a:rPr lang="en-US" sz="26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600" b="1" dirty="0" err="1" smtClean="0">
                      <a:latin typeface="Times New Roman" pitchFamily="18" charset="0"/>
                      <a:cs typeface="Times New Roman" pitchFamily="18" charset="0"/>
                    </a:rPr>
                    <a:t>Olarak</a:t>
                  </a:r>
                  <a:endParaRPr lang="en-US" sz="2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/>
                </a:p>
              </p:txBody>
            </p:sp>
            <p:sp>
              <p:nvSpPr>
                <p:cNvPr id="581644" name="Rectangle 12"/>
                <p:cNvSpPr>
                  <a:spLocks noChangeArrowheads="1"/>
                </p:cNvSpPr>
                <p:nvPr/>
              </p:nvSpPr>
              <p:spPr bwMode="auto">
                <a:xfrm>
                  <a:off x="2992" y="0"/>
                  <a:ext cx="1154" cy="1635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581647" name="Group 15"/>
              <p:cNvGrpSpPr>
                <a:grpSpLocks/>
              </p:cNvGrpSpPr>
              <p:nvPr/>
            </p:nvGrpSpPr>
            <p:grpSpPr bwMode="auto">
              <a:xfrm>
                <a:off x="4146" y="0"/>
                <a:ext cx="1814" cy="1791"/>
                <a:chOff x="4146" y="0"/>
                <a:chExt cx="1814" cy="1791"/>
              </a:xfrm>
              <a:grpFill/>
            </p:grpSpPr>
            <p:sp>
              <p:nvSpPr>
                <p:cNvPr id="581639" name="Rectangle 7"/>
                <p:cNvSpPr>
                  <a:spLocks noChangeArrowheads="1"/>
                </p:cNvSpPr>
                <p:nvPr/>
              </p:nvSpPr>
              <p:spPr bwMode="auto">
                <a:xfrm>
                  <a:off x="4189" y="156"/>
                  <a:ext cx="1728" cy="1635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900" dirty="0">
                      <a:latin typeface="Times New Roman" pitchFamily="18" charset="0"/>
                      <a:cs typeface="Times New Roman" pitchFamily="18" charset="0"/>
                    </a:rPr>
                    <a:t>Bir</a:t>
                  </a:r>
                  <a:r>
                    <a:rPr lang="tr-TR" sz="1900" dirty="0">
                      <a:latin typeface="Comic Sans MS" pitchFamily="66" charset="0"/>
                      <a:cs typeface="Times New Roman" pitchFamily="18" charset="0"/>
                    </a:rPr>
                    <a:t> </a:t>
                  </a:r>
                  <a:r>
                    <a:rPr lang="tr-TR" sz="1900" dirty="0">
                      <a:latin typeface="Times New Roman" pitchFamily="18" charset="0"/>
                      <a:cs typeface="Times New Roman" pitchFamily="18" charset="0"/>
                    </a:rPr>
                    <a:t>şirketin satış yaptıktan sonra karşılığını almak için beklemesi gereken ortalama zamanı gün olarak belirtir; kredi şartlarına  bu şirketin müşterilerine sunduğu kredi şartlarıyla karşılaştırılabilir.</a:t>
                  </a:r>
                  <a:endParaRPr lang="en-US" sz="19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900" dirty="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900" dirty="0"/>
                </a:p>
              </p:txBody>
            </p:sp>
            <p:sp>
              <p:nvSpPr>
                <p:cNvPr id="581646" name="Rectangle 14"/>
                <p:cNvSpPr>
                  <a:spLocks noChangeArrowheads="1"/>
                </p:cNvSpPr>
                <p:nvPr/>
              </p:nvSpPr>
              <p:spPr bwMode="auto">
                <a:xfrm>
                  <a:off x="4146" y="0"/>
                  <a:ext cx="1814" cy="1635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</p:grpSp>
        <p:sp>
          <p:nvSpPr>
            <p:cNvPr id="581649" name="Rectangle 17"/>
            <p:cNvSpPr>
              <a:spLocks noChangeArrowheads="1"/>
            </p:cNvSpPr>
            <p:nvPr/>
          </p:nvSpPr>
          <p:spPr bwMode="auto">
            <a:xfrm>
              <a:off x="-3" y="-3"/>
              <a:ext cx="5966" cy="1641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/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FAALİYET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396482" y="5699716"/>
            <a:ext cx="8354546" cy="7536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tr-TR" sz="22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BU ORAN </a:t>
            </a:r>
            <a:r>
              <a:rPr lang="tr-TR" sz="2200" b="1" cap="all" dirty="0" err="1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Endüstrİ</a:t>
            </a:r>
            <a:r>
              <a:rPr lang="tr-TR" sz="22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ORTALAMASI İLE KIYASLANMALIDIR.</a:t>
            </a: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auto">
          <a:xfrm>
            <a:off x="2237224" y="3284984"/>
            <a:ext cx="2024287" cy="0"/>
          </a:xfrm>
          <a:prstGeom prst="line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952743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690" name="Group 34"/>
          <p:cNvGrpSpPr>
            <a:grpSpLocks/>
          </p:cNvGrpSpPr>
          <p:nvPr/>
        </p:nvGrpSpPr>
        <p:grpSpPr bwMode="auto">
          <a:xfrm>
            <a:off x="323565" y="1273086"/>
            <a:ext cx="8623295" cy="4820715"/>
            <a:chOff x="293" y="1155"/>
            <a:chExt cx="5152" cy="3344"/>
          </a:xfrm>
          <a:noFill/>
        </p:grpSpPr>
        <p:sp>
          <p:nvSpPr>
            <p:cNvPr id="582658" name="Line 2"/>
            <p:cNvSpPr>
              <a:spLocks noChangeShapeType="1"/>
            </p:cNvSpPr>
            <p:nvPr/>
          </p:nvSpPr>
          <p:spPr bwMode="auto">
            <a:xfrm>
              <a:off x="1474" y="2832"/>
              <a:ext cx="1142" cy="0"/>
            </a:xfrm>
            <a:prstGeom prst="line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tr-TR"/>
            </a:p>
          </p:txBody>
        </p:sp>
        <p:grpSp>
          <p:nvGrpSpPr>
            <p:cNvPr id="582687" name="Group 31"/>
            <p:cNvGrpSpPr>
              <a:grpSpLocks/>
            </p:cNvGrpSpPr>
            <p:nvPr/>
          </p:nvGrpSpPr>
          <p:grpSpPr bwMode="auto">
            <a:xfrm>
              <a:off x="293" y="1155"/>
              <a:ext cx="5152" cy="3344"/>
              <a:chOff x="-55" y="442"/>
              <a:chExt cx="6187" cy="3344"/>
            </a:xfrm>
            <a:grpFill/>
          </p:grpSpPr>
          <p:sp>
            <p:nvSpPr>
              <p:cNvPr id="582671" name="Rectangle 15"/>
              <p:cNvSpPr>
                <a:spLocks noChangeArrowheads="1"/>
              </p:cNvSpPr>
              <p:nvPr/>
            </p:nvSpPr>
            <p:spPr bwMode="auto">
              <a:xfrm>
                <a:off x="0" y="442"/>
                <a:ext cx="1289" cy="750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/>
              </a:p>
            </p:txBody>
          </p:sp>
          <p:grpSp>
            <p:nvGrpSpPr>
              <p:cNvPr id="582674" name="Group 18"/>
              <p:cNvGrpSpPr>
                <a:grpSpLocks/>
              </p:cNvGrpSpPr>
              <p:nvPr/>
            </p:nvGrpSpPr>
            <p:grpSpPr bwMode="auto">
              <a:xfrm>
                <a:off x="1233" y="442"/>
                <a:ext cx="1656" cy="896"/>
                <a:chOff x="1233" y="442"/>
                <a:chExt cx="1656" cy="896"/>
              </a:xfrm>
              <a:grpFill/>
            </p:grpSpPr>
            <p:sp>
              <p:nvSpPr>
                <p:cNvPr id="582661" name="Rectangle 5"/>
                <p:cNvSpPr>
                  <a:spLocks noChangeArrowheads="1"/>
                </p:cNvSpPr>
                <p:nvPr/>
              </p:nvSpPr>
              <p:spPr bwMode="auto">
                <a:xfrm>
                  <a:off x="1233" y="588"/>
                  <a:ext cx="1656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FORMÜLÜ</a:t>
                  </a:r>
                  <a:endParaRPr lang="en-US" sz="2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/>
                </a:p>
              </p:txBody>
            </p:sp>
            <p:sp>
              <p:nvSpPr>
                <p:cNvPr id="582673" name="Rectangle 17"/>
                <p:cNvSpPr>
                  <a:spLocks noChangeArrowheads="1"/>
                </p:cNvSpPr>
                <p:nvPr/>
              </p:nvSpPr>
              <p:spPr bwMode="auto">
                <a:xfrm>
                  <a:off x="1289" y="442"/>
                  <a:ext cx="1547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582676" name="Group 20"/>
              <p:cNvGrpSpPr>
                <a:grpSpLocks/>
              </p:cNvGrpSpPr>
              <p:nvPr/>
            </p:nvGrpSpPr>
            <p:grpSpPr bwMode="auto">
              <a:xfrm>
                <a:off x="2734" y="442"/>
                <a:ext cx="1457" cy="1046"/>
                <a:chOff x="2734" y="442"/>
                <a:chExt cx="1457" cy="1046"/>
              </a:xfrm>
              <a:grpFill/>
            </p:grpSpPr>
            <p:sp>
              <p:nvSpPr>
                <p:cNvPr id="582662" name="Rectangle 6"/>
                <p:cNvSpPr>
                  <a:spLocks noChangeArrowheads="1"/>
                </p:cNvSpPr>
                <p:nvPr/>
              </p:nvSpPr>
              <p:spPr bwMode="auto">
                <a:xfrm>
                  <a:off x="2734" y="738"/>
                  <a:ext cx="1457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b="1" dirty="0">
                      <a:latin typeface="Times New Roman" pitchFamily="18" charset="0"/>
                      <a:cs typeface="Times New Roman" pitchFamily="18" charset="0"/>
                    </a:rPr>
                    <a:t>NASIL</a:t>
                  </a:r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b="1" dirty="0">
                      <a:latin typeface="Times New Roman" pitchFamily="18" charset="0"/>
                      <a:cs typeface="Times New Roman" pitchFamily="18" charset="0"/>
                    </a:rPr>
                    <a:t>BELİRTİLDİĞİ</a:t>
                  </a:r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/>
                </a:p>
              </p:txBody>
            </p:sp>
            <p:sp>
              <p:nvSpPr>
                <p:cNvPr id="5826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836" y="442"/>
                  <a:ext cx="1241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582678" name="Group 22"/>
              <p:cNvGrpSpPr>
                <a:grpSpLocks/>
              </p:cNvGrpSpPr>
              <p:nvPr/>
            </p:nvGrpSpPr>
            <p:grpSpPr bwMode="auto">
              <a:xfrm>
                <a:off x="3872" y="442"/>
                <a:ext cx="2260" cy="1147"/>
                <a:chOff x="3872" y="442"/>
                <a:chExt cx="2260" cy="1147"/>
              </a:xfrm>
              <a:grpFill/>
            </p:grpSpPr>
            <p:sp>
              <p:nvSpPr>
                <p:cNvPr id="582663" name="Rectangle 7"/>
                <p:cNvSpPr>
                  <a:spLocks noChangeArrowheads="1"/>
                </p:cNvSpPr>
                <p:nvPr/>
              </p:nvSpPr>
              <p:spPr bwMode="auto">
                <a:xfrm>
                  <a:off x="3872" y="839"/>
                  <a:ext cx="2260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2400" b="1" dirty="0">
                      <a:latin typeface="Times New Roman" pitchFamily="18" charset="0"/>
                      <a:cs typeface="Times New Roman" pitchFamily="18" charset="0"/>
                    </a:rPr>
                    <a:t>ANLAMI</a:t>
                  </a:r>
                </a:p>
                <a:p>
                  <a:pPr algn="ctr" eaLnBrk="0" hangingPunct="0"/>
                  <a:endParaRPr lang="en-US" sz="2400" dirty="0"/>
                </a:p>
              </p:txBody>
            </p:sp>
            <p:sp>
              <p:nvSpPr>
                <p:cNvPr id="582677" name="Rectangle 21"/>
                <p:cNvSpPr>
                  <a:spLocks noChangeArrowheads="1"/>
                </p:cNvSpPr>
                <p:nvPr/>
              </p:nvSpPr>
              <p:spPr bwMode="auto">
                <a:xfrm>
                  <a:off x="4077" y="442"/>
                  <a:ext cx="1911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582680" name="Group 24"/>
              <p:cNvGrpSpPr>
                <a:grpSpLocks/>
              </p:cNvGrpSpPr>
              <p:nvPr/>
            </p:nvGrpSpPr>
            <p:grpSpPr bwMode="auto">
              <a:xfrm>
                <a:off x="-55" y="1192"/>
                <a:ext cx="1395" cy="2594"/>
                <a:chOff x="-55" y="1192"/>
                <a:chExt cx="1395" cy="2594"/>
              </a:xfrm>
              <a:grpFill/>
            </p:grpSpPr>
            <p:sp>
              <p:nvSpPr>
                <p:cNvPr id="582664" name="Rectangle 8"/>
                <p:cNvSpPr>
                  <a:spLocks noChangeArrowheads="1"/>
                </p:cNvSpPr>
                <p:nvPr/>
              </p:nvSpPr>
              <p:spPr bwMode="auto">
                <a:xfrm>
                  <a:off x="-55" y="1922"/>
                  <a:ext cx="1395" cy="1864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ALACAKLARIN DEVİR HIZI</a:t>
                  </a:r>
                  <a:endParaRPr lang="en-US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79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92"/>
                  <a:ext cx="1289" cy="1864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582682" name="Group 26"/>
              <p:cNvGrpSpPr>
                <a:grpSpLocks/>
              </p:cNvGrpSpPr>
              <p:nvPr/>
            </p:nvGrpSpPr>
            <p:grpSpPr bwMode="auto">
              <a:xfrm>
                <a:off x="1136" y="1192"/>
                <a:ext cx="1705" cy="1864"/>
                <a:chOff x="1136" y="1192"/>
                <a:chExt cx="1705" cy="1864"/>
              </a:xfrm>
              <a:grpFill/>
            </p:grpSpPr>
            <p:grpSp>
              <p:nvGrpSpPr>
                <p:cNvPr id="582668" name="Group 12"/>
                <p:cNvGrpSpPr>
                  <a:grpSpLocks/>
                </p:cNvGrpSpPr>
                <p:nvPr/>
              </p:nvGrpSpPr>
              <p:grpSpPr bwMode="auto">
                <a:xfrm>
                  <a:off x="1136" y="1436"/>
                  <a:ext cx="1705" cy="1201"/>
                  <a:chOff x="-1" y="2021"/>
                  <a:chExt cx="1705" cy="1201"/>
                </a:xfrm>
                <a:grpFill/>
              </p:grpSpPr>
              <p:sp>
                <p:nvSpPr>
                  <p:cNvPr id="58266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2021"/>
                    <a:ext cx="1656" cy="801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bIns="0">
                    <a:spAutoFit/>
                  </a:bodyPr>
                  <a:lstStyle/>
                  <a:p>
                    <a:pPr algn="ctr"/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Bir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Yıl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İçerisinde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Kredili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Satışlar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Toplamı</a:t>
                    </a:r>
                    <a:endParaRPr lang="en-US" u="sng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266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-1" y="2710"/>
                    <a:ext cx="1656" cy="512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Ticari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Alacaklar</a:t>
                    </a:r>
                    <a:endParaRPr lang="en-US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 dirty="0"/>
                  </a:p>
                </p:txBody>
              </p:sp>
            </p:grpSp>
            <p:sp>
              <p:nvSpPr>
                <p:cNvPr id="582681" name="Rectangle 25"/>
                <p:cNvSpPr>
                  <a:spLocks noChangeArrowheads="1"/>
                </p:cNvSpPr>
                <p:nvPr/>
              </p:nvSpPr>
              <p:spPr bwMode="auto">
                <a:xfrm>
                  <a:off x="1289" y="1192"/>
                  <a:ext cx="1547" cy="1864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582684" name="Group 28"/>
              <p:cNvGrpSpPr>
                <a:grpSpLocks/>
              </p:cNvGrpSpPr>
              <p:nvPr/>
            </p:nvGrpSpPr>
            <p:grpSpPr bwMode="auto">
              <a:xfrm>
                <a:off x="2836" y="1192"/>
                <a:ext cx="1241" cy="1864"/>
                <a:chOff x="2836" y="1192"/>
                <a:chExt cx="1241" cy="1864"/>
              </a:xfrm>
              <a:grpFill/>
            </p:grpSpPr>
            <p:sp>
              <p:nvSpPr>
                <p:cNvPr id="582669" name="Rectangle 13"/>
                <p:cNvSpPr>
                  <a:spLocks noChangeArrowheads="1"/>
                </p:cNvSpPr>
                <p:nvPr/>
              </p:nvSpPr>
              <p:spPr bwMode="auto">
                <a:xfrm>
                  <a:off x="2879" y="1797"/>
                  <a:ext cx="1198" cy="644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000" b="1" dirty="0" err="1">
                      <a:latin typeface="Times New Roman" pitchFamily="18" charset="0"/>
                      <a:cs typeface="Times New Roman" pitchFamily="18" charset="0"/>
                    </a:rPr>
                    <a:t>Ondalıklı</a:t>
                  </a:r>
                  <a:r>
                    <a:rPr lang="tr-TR" sz="20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Sayı</a:t>
                  </a:r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dirty="0"/>
                </a:p>
              </p:txBody>
            </p:sp>
            <p:sp>
              <p:nvSpPr>
                <p:cNvPr id="582683" name="Rectangle 27"/>
                <p:cNvSpPr>
                  <a:spLocks noChangeArrowheads="1"/>
                </p:cNvSpPr>
                <p:nvPr/>
              </p:nvSpPr>
              <p:spPr bwMode="auto">
                <a:xfrm>
                  <a:off x="2836" y="1192"/>
                  <a:ext cx="1241" cy="1864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582686" name="Group 30"/>
              <p:cNvGrpSpPr>
                <a:grpSpLocks/>
              </p:cNvGrpSpPr>
              <p:nvPr/>
            </p:nvGrpSpPr>
            <p:grpSpPr bwMode="auto">
              <a:xfrm>
                <a:off x="4077" y="1192"/>
                <a:ext cx="1913" cy="1864"/>
                <a:chOff x="4077" y="1192"/>
                <a:chExt cx="1913" cy="1864"/>
              </a:xfrm>
              <a:grpFill/>
            </p:grpSpPr>
            <p:sp>
              <p:nvSpPr>
                <p:cNvPr id="582670" name="Rectangle 14"/>
                <p:cNvSpPr>
                  <a:spLocks noChangeArrowheads="1"/>
                </p:cNvSpPr>
                <p:nvPr/>
              </p:nvSpPr>
              <p:spPr bwMode="auto">
                <a:xfrm>
                  <a:off x="4122" y="1192"/>
                  <a:ext cx="1868" cy="1864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10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Alacakların </a:t>
                  </a:r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tahsil kabiliyetini, likiditesini gösteren bir ölçüdür. Bir firmanın alacakları, uygun süre içerisinde alınabildiği takdirde, likiditesi yüksek değerler olarak kabul edilir. 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en-US" dirty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dirty="0"/>
                </a:p>
              </p:txBody>
            </p:sp>
            <p:sp>
              <p:nvSpPr>
                <p:cNvPr id="582685" name="Rectangle 29"/>
                <p:cNvSpPr>
                  <a:spLocks noChangeArrowheads="1"/>
                </p:cNvSpPr>
                <p:nvPr/>
              </p:nvSpPr>
              <p:spPr bwMode="auto">
                <a:xfrm>
                  <a:off x="4077" y="1192"/>
                  <a:ext cx="1911" cy="1864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FAALİYET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96482" y="5229200"/>
            <a:ext cx="8354546" cy="12961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endParaRPr lang="tr-TR" sz="19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96482" y="5264040"/>
            <a:ext cx="8354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Bu oran endüstri ortalaması ile kıyaslanmalıdır. Oranın yüksek olması olumlu karşılanır. Etkin bir tahsilat politikası izlediği varsayılır. Bu yükseklik kredi satışları azaltmak veya şartlarını ağırlaştırmaktan kaynaklanıyorsa işletmenin karında azalmaya sebep olur.</a:t>
            </a:r>
            <a:endParaRPr lang="tr-TR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78275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55" name="Rectangle 35"/>
          <p:cNvSpPr>
            <a:spLocks noChangeArrowheads="1"/>
          </p:cNvSpPr>
          <p:nvPr/>
        </p:nvSpPr>
        <p:spPr bwMode="auto">
          <a:xfrm>
            <a:off x="465210" y="1241276"/>
            <a:ext cx="1784383" cy="12196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1. LİKİDİTE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tr-TR" b="1" dirty="0">
                <a:latin typeface="Times New Roman" pitchFamily="18" charset="0"/>
                <a:cs typeface="Times New Roman" pitchFamily="18" charset="0"/>
              </a:rPr>
              <a:t>ORANLARI</a:t>
            </a: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FİNANSAL ORAN ANALİZLERİ  </a:t>
            </a:r>
          </a:p>
        </p:txBody>
      </p:sp>
      <p:grpSp>
        <p:nvGrpSpPr>
          <p:cNvPr id="568357" name="Group 37"/>
          <p:cNvGrpSpPr>
            <a:grpSpLocks/>
          </p:cNvGrpSpPr>
          <p:nvPr/>
        </p:nvGrpSpPr>
        <p:grpSpPr bwMode="auto">
          <a:xfrm>
            <a:off x="406007" y="1241276"/>
            <a:ext cx="8345021" cy="4192488"/>
            <a:chOff x="294" y="1152"/>
            <a:chExt cx="5466" cy="2682"/>
          </a:xfrm>
          <a:noFill/>
        </p:grpSpPr>
        <p:sp>
          <p:nvSpPr>
            <p:cNvPr id="568322" name="Line 2"/>
            <p:cNvSpPr>
              <a:spLocks noChangeShapeType="1"/>
            </p:cNvSpPr>
            <p:nvPr/>
          </p:nvSpPr>
          <p:spPr bwMode="auto">
            <a:xfrm>
              <a:off x="1635" y="2733"/>
              <a:ext cx="1224" cy="0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68349" name="Group 29"/>
            <p:cNvGrpSpPr>
              <a:grpSpLocks/>
            </p:cNvGrpSpPr>
            <p:nvPr/>
          </p:nvGrpSpPr>
          <p:grpSpPr bwMode="auto">
            <a:xfrm>
              <a:off x="294" y="1152"/>
              <a:ext cx="5466" cy="2682"/>
              <a:chOff x="0" y="442"/>
              <a:chExt cx="6104" cy="2578"/>
            </a:xfrm>
            <a:grpFill/>
          </p:grpSpPr>
          <p:grpSp>
            <p:nvGrpSpPr>
              <p:cNvPr id="568334" name="Group 14"/>
              <p:cNvGrpSpPr>
                <a:grpSpLocks/>
              </p:cNvGrpSpPr>
              <p:nvPr/>
            </p:nvGrpSpPr>
            <p:grpSpPr bwMode="auto">
              <a:xfrm>
                <a:off x="0" y="442"/>
                <a:ext cx="1382" cy="750"/>
                <a:chOff x="0" y="442"/>
                <a:chExt cx="1382" cy="750"/>
              </a:xfrm>
              <a:grpFill/>
            </p:grpSpPr>
            <p:sp>
              <p:nvSpPr>
                <p:cNvPr id="568324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442"/>
                  <a:ext cx="1296" cy="750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8333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382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68336" name="Group 16"/>
              <p:cNvGrpSpPr>
                <a:grpSpLocks/>
              </p:cNvGrpSpPr>
              <p:nvPr/>
            </p:nvGrpSpPr>
            <p:grpSpPr bwMode="auto">
              <a:xfrm>
                <a:off x="1382" y="442"/>
                <a:ext cx="1598" cy="750"/>
                <a:chOff x="1382" y="442"/>
                <a:chExt cx="1598" cy="750"/>
              </a:xfrm>
              <a:grpFill/>
            </p:grpSpPr>
            <p:sp>
              <p:nvSpPr>
                <p:cNvPr id="568325" name="Rectangle 5"/>
                <p:cNvSpPr>
                  <a:spLocks noChangeArrowheads="1"/>
                </p:cNvSpPr>
                <p:nvPr/>
              </p:nvSpPr>
              <p:spPr bwMode="auto">
                <a:xfrm>
                  <a:off x="1425" y="442"/>
                  <a:ext cx="1512" cy="75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FORMÜLÜ</a:t>
                  </a:r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8335" name="Rectangle 15"/>
                <p:cNvSpPr>
                  <a:spLocks noChangeArrowheads="1"/>
                </p:cNvSpPr>
                <p:nvPr/>
              </p:nvSpPr>
              <p:spPr bwMode="auto">
                <a:xfrm>
                  <a:off x="1382" y="442"/>
                  <a:ext cx="1598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68326" name="Rectangle 6"/>
              <p:cNvSpPr>
                <a:spLocks noChangeArrowheads="1"/>
              </p:cNvSpPr>
              <p:nvPr/>
            </p:nvSpPr>
            <p:spPr bwMode="auto">
              <a:xfrm>
                <a:off x="2973" y="442"/>
                <a:ext cx="1206" cy="750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endParaRPr lang="tr-TR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tr-TR" sz="1600" b="1" dirty="0" smtClean="0">
                    <a:latin typeface="Times New Roman" pitchFamily="18" charset="0"/>
                    <a:cs typeface="Times New Roman" pitchFamily="18" charset="0"/>
                  </a:rPr>
                  <a:t>NASIL</a:t>
                </a:r>
                <a:endParaRPr lang="en-US" sz="12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tr-TR" sz="1600" b="1" dirty="0">
                    <a:latin typeface="Times New Roman" pitchFamily="18" charset="0"/>
                    <a:cs typeface="Times New Roman" pitchFamily="18" charset="0"/>
                  </a:rPr>
                  <a:t>BELİRTİLDİĞİ</a:t>
                </a:r>
                <a:endParaRPr lang="en-US" sz="12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68340" name="Group 20"/>
              <p:cNvGrpSpPr>
                <a:grpSpLocks/>
              </p:cNvGrpSpPr>
              <p:nvPr/>
            </p:nvGrpSpPr>
            <p:grpSpPr bwMode="auto">
              <a:xfrm>
                <a:off x="4176" y="442"/>
                <a:ext cx="1928" cy="750"/>
                <a:chOff x="4176" y="442"/>
                <a:chExt cx="1928" cy="750"/>
              </a:xfrm>
              <a:grpFill/>
            </p:grpSpPr>
            <p:sp>
              <p:nvSpPr>
                <p:cNvPr id="568327" name="Rectangle 7"/>
                <p:cNvSpPr>
                  <a:spLocks noChangeArrowheads="1"/>
                </p:cNvSpPr>
                <p:nvPr/>
              </p:nvSpPr>
              <p:spPr bwMode="auto">
                <a:xfrm>
                  <a:off x="4176" y="442"/>
                  <a:ext cx="1885" cy="750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ANLAMI</a:t>
                  </a:r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8339" name="Rectangle 19"/>
                <p:cNvSpPr>
                  <a:spLocks noChangeArrowheads="1"/>
                </p:cNvSpPr>
                <p:nvPr/>
              </p:nvSpPr>
              <p:spPr bwMode="auto">
                <a:xfrm>
                  <a:off x="4176" y="442"/>
                  <a:ext cx="1928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68342" name="Group 22"/>
              <p:cNvGrpSpPr>
                <a:grpSpLocks/>
              </p:cNvGrpSpPr>
              <p:nvPr/>
            </p:nvGrpSpPr>
            <p:grpSpPr bwMode="auto">
              <a:xfrm>
                <a:off x="0" y="1192"/>
                <a:ext cx="1382" cy="1828"/>
                <a:chOff x="0" y="1192"/>
                <a:chExt cx="1382" cy="1828"/>
              </a:xfrm>
              <a:grpFill/>
            </p:grpSpPr>
            <p:sp>
              <p:nvSpPr>
                <p:cNvPr id="568328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192"/>
                  <a:ext cx="1296" cy="1828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pPr eaLnBrk="0" hangingPunct="0"/>
                  <a:endParaRPr lang="tr-TR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tr-TR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tr-TR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 CARİ </a:t>
                  </a:r>
                  <a:r>
                    <a:rPr lang="tr-TR" b="1" dirty="0">
                      <a:latin typeface="Times New Roman" pitchFamily="18" charset="0"/>
                      <a:cs typeface="Times New Roman" pitchFamily="18" charset="0"/>
                    </a:rPr>
                    <a:t>ORAN</a:t>
                  </a:r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8341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1192"/>
                  <a:ext cx="1382" cy="182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68343" name="Rectangle 23"/>
              <p:cNvSpPr>
                <a:spLocks noChangeArrowheads="1"/>
              </p:cNvSpPr>
              <p:nvPr/>
            </p:nvSpPr>
            <p:spPr bwMode="auto">
              <a:xfrm>
                <a:off x="1382" y="1192"/>
                <a:ext cx="1598" cy="1828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68346" name="Group 26"/>
              <p:cNvGrpSpPr>
                <a:grpSpLocks/>
              </p:cNvGrpSpPr>
              <p:nvPr/>
            </p:nvGrpSpPr>
            <p:grpSpPr bwMode="auto">
              <a:xfrm>
                <a:off x="2973" y="1192"/>
                <a:ext cx="1203" cy="1828"/>
                <a:chOff x="2973" y="1192"/>
                <a:chExt cx="1203" cy="1828"/>
              </a:xfrm>
              <a:grpFill/>
            </p:grpSpPr>
            <p:sp>
              <p:nvSpPr>
                <p:cNvPr id="568331" name="Rectangle 11"/>
                <p:cNvSpPr>
                  <a:spLocks noChangeArrowheads="1"/>
                </p:cNvSpPr>
                <p:nvPr/>
              </p:nvSpPr>
              <p:spPr bwMode="auto">
                <a:xfrm>
                  <a:off x="2973" y="1192"/>
                  <a:ext cx="1203" cy="1828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6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dirty="0" err="1" smtClean="0">
                      <a:latin typeface="Times New Roman" pitchFamily="18" charset="0"/>
                      <a:cs typeface="Times New Roman" pitchFamily="18" charset="0"/>
                    </a:rPr>
                    <a:t>Ondalıklı</a:t>
                  </a:r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 Sayı</a:t>
                  </a:r>
                  <a:endParaRPr lang="en-US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8345" name="Rectangle 25"/>
                <p:cNvSpPr>
                  <a:spLocks noChangeArrowheads="1"/>
                </p:cNvSpPr>
                <p:nvPr/>
              </p:nvSpPr>
              <p:spPr bwMode="auto">
                <a:xfrm>
                  <a:off x="2973" y="1192"/>
                  <a:ext cx="1203" cy="182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68348" name="Group 28"/>
              <p:cNvGrpSpPr>
                <a:grpSpLocks/>
              </p:cNvGrpSpPr>
              <p:nvPr/>
            </p:nvGrpSpPr>
            <p:grpSpPr bwMode="auto">
              <a:xfrm>
                <a:off x="4176" y="1192"/>
                <a:ext cx="1928" cy="1828"/>
                <a:chOff x="4176" y="1192"/>
                <a:chExt cx="1928" cy="1828"/>
              </a:xfrm>
              <a:grpFill/>
            </p:grpSpPr>
            <p:sp>
              <p:nvSpPr>
                <p:cNvPr id="568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4179" y="1192"/>
                  <a:ext cx="1882" cy="1828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dirty="0">
                      <a:latin typeface="Times New Roman" pitchFamily="18" charset="0"/>
                      <a:cs typeface="Times New Roman" pitchFamily="18" charset="0"/>
                    </a:rPr>
                    <a:t>Şirketin sahip olduğu kısa dönem varlıklarıyla, kısa dönem borçlarını ne kadar kısa zamanda ödeyebileceğinin göstergesidir</a:t>
                  </a:r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</a:p>
                <a:p>
                  <a:pPr algn="just"/>
                  <a:endParaRPr lang="tr-TR" sz="5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/>
                  <a:endParaRPr lang="tr-TR" sz="3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/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Amaç</a:t>
                  </a:r>
                  <a:r>
                    <a:rPr lang="tr-TR" sz="1600" dirty="0">
                      <a:latin typeface="Times New Roman" pitchFamily="18" charset="0"/>
                      <a:cs typeface="Times New Roman" pitchFamily="18" charset="0"/>
                    </a:rPr>
                    <a:t>, firmanın kısa süreli borçlarını ödeme gücünü ölçmek ve net işletme sermayesinin yeterli olup olmadığını karar vermektir</a:t>
                  </a:r>
                  <a:r>
                    <a:rPr lang="tr-TR" sz="1700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8347" name="Rectangle 27"/>
                <p:cNvSpPr>
                  <a:spLocks noChangeArrowheads="1"/>
                </p:cNvSpPr>
                <p:nvPr/>
              </p:nvSpPr>
              <p:spPr bwMode="auto">
                <a:xfrm>
                  <a:off x="4176" y="1192"/>
                  <a:ext cx="1928" cy="182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568350" name="Rectangle 30"/>
          <p:cNvSpPr>
            <a:spLocks noChangeArrowheads="1"/>
          </p:cNvSpPr>
          <p:nvPr/>
        </p:nvSpPr>
        <p:spPr bwMode="auto">
          <a:xfrm>
            <a:off x="396482" y="1241275"/>
            <a:ext cx="8354546" cy="4201867"/>
          </a:xfrm>
          <a:prstGeom prst="rect">
            <a:avLst/>
          </a:prstGeom>
          <a:noFill/>
          <a:ln w="11112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568354" name="Text Box 34"/>
          <p:cNvSpPr txBox="1">
            <a:spLocks noChangeArrowheads="1"/>
          </p:cNvSpPr>
          <p:nvPr/>
        </p:nvSpPr>
        <p:spPr bwMode="auto">
          <a:xfrm>
            <a:off x="548882" y="1241275"/>
            <a:ext cx="1623648" cy="3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568356" name="Rectangle 36"/>
          <p:cNvSpPr>
            <a:spLocks noChangeArrowheads="1"/>
          </p:cNvSpPr>
          <p:nvPr/>
        </p:nvSpPr>
        <p:spPr bwMode="auto">
          <a:xfrm>
            <a:off x="396482" y="5805264"/>
            <a:ext cx="8413450" cy="900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BU ORANIN 2 DEN </a:t>
            </a:r>
            <a:r>
              <a:rPr lang="tr-TR" sz="28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BÜYÜK OLMASI </a:t>
            </a:r>
          </a:p>
          <a:p>
            <a:pPr algn="ctr"/>
            <a:r>
              <a:rPr lang="tr-TR" sz="28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TERCİH </a:t>
            </a:r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EDİLİR.</a:t>
            </a:r>
          </a:p>
        </p:txBody>
      </p:sp>
      <p:sp>
        <p:nvSpPr>
          <p:cNvPr id="568358" name="Rectangle 38"/>
          <p:cNvSpPr>
            <a:spLocks noChangeArrowheads="1"/>
          </p:cNvSpPr>
          <p:nvPr/>
        </p:nvSpPr>
        <p:spPr bwMode="auto">
          <a:xfrm>
            <a:off x="2411760" y="3707740"/>
            <a:ext cx="1996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Kısa Vadeli Borçlar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411760" y="3347700"/>
            <a:ext cx="1661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tr-TR" dirty="0">
                <a:latin typeface="Times New Roman" pitchFamily="18" charset="0"/>
                <a:cs typeface="Times New Roman" pitchFamily="18" charset="0"/>
              </a:rPr>
              <a:t>Dönen Varlıklar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3827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3" name="Group 23"/>
          <p:cNvGrpSpPr>
            <a:grpSpLocks/>
          </p:cNvGrpSpPr>
          <p:nvPr/>
        </p:nvGrpSpPr>
        <p:grpSpPr bwMode="auto">
          <a:xfrm>
            <a:off x="396482" y="1340768"/>
            <a:ext cx="8354546" cy="4824413"/>
            <a:chOff x="288" y="1296"/>
            <a:chExt cx="4896" cy="3039"/>
          </a:xfrm>
          <a:noFill/>
        </p:grpSpPr>
        <p:grpSp>
          <p:nvGrpSpPr>
            <p:cNvPr id="583700" name="Group 20"/>
            <p:cNvGrpSpPr>
              <a:grpSpLocks/>
            </p:cNvGrpSpPr>
            <p:nvPr/>
          </p:nvGrpSpPr>
          <p:grpSpPr bwMode="auto">
            <a:xfrm>
              <a:off x="288" y="1296"/>
              <a:ext cx="4896" cy="3039"/>
              <a:chOff x="-3" y="-3"/>
              <a:chExt cx="5994" cy="1985"/>
            </a:xfrm>
            <a:grpFill/>
          </p:grpSpPr>
          <p:grpSp>
            <p:nvGrpSpPr>
              <p:cNvPr id="583698" name="Group 18"/>
              <p:cNvGrpSpPr>
                <a:grpSpLocks/>
              </p:cNvGrpSpPr>
              <p:nvPr/>
            </p:nvGrpSpPr>
            <p:grpSpPr bwMode="auto">
              <a:xfrm>
                <a:off x="0" y="-3"/>
                <a:ext cx="5988" cy="1985"/>
                <a:chOff x="0" y="-3"/>
                <a:chExt cx="5988" cy="1985"/>
              </a:xfrm>
              <a:grpFill/>
            </p:grpSpPr>
            <p:grpSp>
              <p:nvGrpSpPr>
                <p:cNvPr id="583691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305" cy="1982"/>
                  <a:chOff x="0" y="0"/>
                  <a:chExt cx="1305" cy="1982"/>
                </a:xfrm>
                <a:grpFill/>
              </p:grpSpPr>
              <p:sp>
                <p:nvSpPr>
                  <p:cNvPr id="583683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72"/>
                    <a:ext cx="1262" cy="171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b="1" dirty="0" smtClean="0">
                        <a:latin typeface="Times New Roman" pitchFamily="18" charset="0"/>
                        <a:cs typeface="Times New Roman" pitchFamily="18" charset="0"/>
                      </a:rPr>
                      <a:t>BORÇLARIN DEVRİ</a:t>
                    </a:r>
                    <a:endParaRPr lang="en-US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r>
                      <a:rPr lang="tr-TR" sz="1600" b="1" dirty="0" smtClean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12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r>
                      <a:rPr lang="tr-TR" sz="1600" b="1" dirty="0" smtClean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12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r>
                      <a:rPr lang="tr-TR" sz="1600" b="1" dirty="0" smtClean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12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r>
                      <a:rPr lang="tr-TR" sz="1600" b="1" dirty="0" smtClean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12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tr-TR" b="1" dirty="0" smtClean="0">
                        <a:latin typeface="Times New Roman" pitchFamily="18" charset="0"/>
                        <a:cs typeface="Times New Roman" pitchFamily="18" charset="0"/>
                      </a:rPr>
                      <a:t>NAKDE SAHİP OLMA SÜRESİ</a:t>
                    </a:r>
                    <a:endParaRPr lang="en-US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endParaRPr lang="en-US" dirty="0"/>
                  </a:p>
                </p:txBody>
              </p:sp>
              <p:sp>
                <p:nvSpPr>
                  <p:cNvPr id="58369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305" cy="171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83693" name="Group 13"/>
                <p:cNvGrpSpPr>
                  <a:grpSpLocks/>
                </p:cNvGrpSpPr>
                <p:nvPr/>
              </p:nvGrpSpPr>
              <p:grpSpPr bwMode="auto">
                <a:xfrm>
                  <a:off x="1211" y="0"/>
                  <a:ext cx="1708" cy="1710"/>
                  <a:chOff x="1211" y="0"/>
                  <a:chExt cx="1708" cy="1710"/>
                </a:xfrm>
                <a:grpFill/>
              </p:grpSpPr>
              <p:grpSp>
                <p:nvGrpSpPr>
                  <p:cNvPr id="583687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211" y="234"/>
                    <a:ext cx="1708" cy="1304"/>
                    <a:chOff x="74" y="1754"/>
                    <a:chExt cx="1708" cy="1304"/>
                  </a:xfrm>
                  <a:grpFill/>
                </p:grpSpPr>
                <p:sp>
                  <p:nvSpPr>
                    <p:cNvPr id="583684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" y="1754"/>
                      <a:ext cx="1656" cy="27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xtLst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bIns="0">
                      <a:spAutoFit/>
                    </a:bodyPr>
                    <a:lstStyle/>
                    <a:p>
                      <a:pPr algn="ctr"/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Borçlar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eaLnBrk="0" hangingPunct="0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83685" name="Rectangle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" y="2216"/>
                      <a:ext cx="1657" cy="842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xtLst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bIns="0">
                      <a:spAutoFit/>
                    </a:bodyPr>
                    <a:lstStyle/>
                    <a:p>
                      <a:pPr algn="ctr"/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eaLnBrk="0" hangingPunct="0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eaLnBrk="0" hangingPunct="0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Nakit </a:t>
                      </a:r>
                    </a:p>
                    <a:p>
                      <a:pPr algn="ctr" eaLnBrk="0" hangingPunct="0"/>
                      <a:endParaRPr lang="tr-TR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eaLnBrk="0" hangingPunct="0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Yıllık Net Satışlar/  365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eaLnBrk="0" hangingPunct="0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8369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305" y="0"/>
                    <a:ext cx="1531" cy="171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83695" name="Group 15"/>
                <p:cNvGrpSpPr>
                  <a:grpSpLocks/>
                </p:cNvGrpSpPr>
                <p:nvPr/>
              </p:nvGrpSpPr>
              <p:grpSpPr bwMode="auto">
                <a:xfrm>
                  <a:off x="2836" y="-3"/>
                  <a:ext cx="806" cy="1713"/>
                  <a:chOff x="2836" y="-3"/>
                  <a:chExt cx="806" cy="1713"/>
                </a:xfrm>
                <a:grpFill/>
              </p:grpSpPr>
              <p:sp>
                <p:nvSpPr>
                  <p:cNvPr id="58368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879" y="-3"/>
                    <a:ext cx="720" cy="171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endParaRPr lang="tr-TR" sz="20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endParaRPr lang="tr-TR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tr-TR" sz="2000" b="1" dirty="0" smtClean="0">
                        <a:latin typeface="Times New Roman" pitchFamily="18" charset="0"/>
                        <a:cs typeface="Times New Roman" pitchFamily="18" charset="0"/>
                      </a:rPr>
                      <a:t>Gün Olarak</a:t>
                    </a:r>
                    <a:endParaRPr lang="en-US" sz="20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tr-TR" sz="2000" b="1" dirty="0" smtClean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20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tr-TR" sz="2000" b="1" dirty="0" smtClean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20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tr-TR" sz="2000" b="1" dirty="0" smtClean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20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tr-TR" sz="12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tr-TR" sz="2000" b="1" dirty="0" smtClean="0">
                        <a:latin typeface="Times New Roman" pitchFamily="18" charset="0"/>
                        <a:cs typeface="Times New Roman" pitchFamily="18" charset="0"/>
                      </a:rPr>
                      <a:t>Gün Olarak</a:t>
                    </a:r>
                    <a:endParaRPr lang="en-US" sz="20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b="1" dirty="0"/>
                  </a:p>
                </p:txBody>
              </p:sp>
              <p:sp>
                <p:nvSpPr>
                  <p:cNvPr id="58369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836" y="0"/>
                    <a:ext cx="806" cy="171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83697" name="Group 17"/>
                <p:cNvGrpSpPr>
                  <a:grpSpLocks/>
                </p:cNvGrpSpPr>
                <p:nvPr/>
              </p:nvGrpSpPr>
              <p:grpSpPr bwMode="auto">
                <a:xfrm>
                  <a:off x="3642" y="0"/>
                  <a:ext cx="2346" cy="1766"/>
                  <a:chOff x="3642" y="0"/>
                  <a:chExt cx="2346" cy="1766"/>
                </a:xfrm>
                <a:grpFill/>
              </p:grpSpPr>
              <p:sp>
                <p:nvSpPr>
                  <p:cNvPr id="58368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685" y="56"/>
                    <a:ext cx="2260" cy="171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just"/>
                    <a:r>
                      <a:rPr lang="tr-TR" sz="2000" dirty="0">
                        <a:latin typeface="Times New Roman" pitchFamily="18" charset="0"/>
                        <a:cs typeface="Times New Roman" pitchFamily="18" charset="0"/>
                      </a:rPr>
                      <a:t>Şirketin aldığı kredileri ve diğer satın alımlarını geri ödemek için geçirdiği ortalama zamanı gün olarak belirtir</a:t>
                    </a:r>
                    <a:r>
                      <a:rPr lang="tr-TR" sz="2000" dirty="0" smtClean="0"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</a:p>
                  <a:p>
                    <a:pPr algn="just"/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r>
                      <a:rPr lang="tr-TR" sz="2000" dirty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r>
                      <a:rPr lang="tr-TR" sz="2000" dirty="0">
                        <a:latin typeface="Times New Roman" pitchFamily="18" charset="0"/>
                        <a:cs typeface="Times New Roman" pitchFamily="18" charset="0"/>
                      </a:rPr>
                      <a:t>Bugünkü satış seviyelerine göre nakdin elde kalma süresi</a:t>
                    </a:r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r>
                      <a:rPr lang="en-US" sz="2000" dirty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2400" dirty="0"/>
                  </a:p>
                </p:txBody>
              </p:sp>
              <p:sp>
                <p:nvSpPr>
                  <p:cNvPr id="58369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642" y="0"/>
                    <a:ext cx="2346" cy="171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583699" name="Rectangle 19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5994" cy="1716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83701" name="Text Box 21"/>
            <p:cNvSpPr txBox="1">
              <a:spLocks noChangeArrowheads="1"/>
            </p:cNvSpPr>
            <p:nvPr/>
          </p:nvSpPr>
          <p:spPr bwMode="auto">
            <a:xfrm>
              <a:off x="1364" y="1951"/>
              <a:ext cx="1311" cy="252"/>
            </a:xfrm>
            <a:prstGeom prst="rect">
              <a:avLst/>
            </a:prstGeom>
            <a:grpFill/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Yıllık</a:t>
              </a:r>
              <a:r>
                <a:rPr lang="en-US" b="1" dirty="0">
                  <a:latin typeface="Comic Sans MS" pitchFamily="66" charset="0"/>
                  <a:cs typeface="Times New Roman" pitchFamily="18" charset="0"/>
                </a:rPr>
                <a:t> </a:t>
              </a:r>
              <a:r>
                <a:rPr lang="tr-TR" sz="2000" dirty="0" err="1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lımlar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/365</a:t>
              </a:r>
              <a:endParaRPr lang="tr-TR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702" name="Line 22"/>
            <p:cNvSpPr>
              <a:spLocks noChangeShapeType="1"/>
            </p:cNvSpPr>
            <p:nvPr/>
          </p:nvSpPr>
          <p:spPr bwMode="auto">
            <a:xfrm>
              <a:off x="1430" y="1931"/>
              <a:ext cx="1104" cy="0"/>
            </a:xfrm>
            <a:prstGeom prst="line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/>
            </a:p>
          </p:txBody>
        </p:sp>
      </p:grp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FAALİYET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396483" y="3212976"/>
            <a:ext cx="8354546" cy="0"/>
          </a:xfrm>
          <a:prstGeom prst="line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tr-TR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2391189" y="4087159"/>
            <a:ext cx="1870177" cy="0"/>
          </a:xfrm>
          <a:prstGeom prst="line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31573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7772400" cy="1418456"/>
          </a:xfrm>
        </p:spPr>
        <p:txBody>
          <a:bodyPr>
            <a:normAutofit/>
          </a:bodyPr>
          <a:lstStyle/>
          <a:p>
            <a:pPr marL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Finansal oranlar işletmelerin öz sermayelerinin yeterliliğini  borç ve öz sermeye dengesinin belirlenmesinde kullanılmaktadır. İşletmelerin risk durumu bu dağılıma bağlı olarak değişmektedir.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4. KALDIRAÇ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Yasemin.KLMN-AA0CC8569B\Belgelerim\Downloads\küçükr\images (83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451" y="3717032"/>
            <a:ext cx="5472608" cy="2592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643535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37" name="Rectangle 33"/>
          <p:cNvSpPr>
            <a:spLocks noChangeArrowheads="1"/>
          </p:cNvSpPr>
          <p:nvPr/>
        </p:nvSpPr>
        <p:spPr bwMode="auto">
          <a:xfrm>
            <a:off x="396481" y="5041432"/>
            <a:ext cx="5686167" cy="162792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endParaRPr lang="tr-TR" sz="2400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4. KALDIRAÇ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70173" y="5253007"/>
            <a:ext cx="55419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Bu oranın  %50 olması istenir. Ayrıca </a:t>
            </a:r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endüstri ortalamaları ve </a:t>
            </a:r>
            <a:r>
              <a:rPr lang="tr-TR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işletme içi </a:t>
            </a:r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standartlarda da borçların </a:t>
            </a:r>
            <a:r>
              <a:rPr lang="tr-TR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etkin </a:t>
            </a:r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kullanılıp kullanılmadığı </a:t>
            </a:r>
            <a:r>
              <a:rPr lang="tr-TR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dikkate </a:t>
            </a:r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alınmalıdır</a:t>
            </a:r>
            <a:r>
              <a:rPr lang="tr-TR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323565" y="1273086"/>
            <a:ext cx="8623295" cy="4627541"/>
            <a:chOff x="293" y="1155"/>
            <a:chExt cx="5152" cy="3210"/>
          </a:xfrm>
          <a:noFill/>
        </p:grpSpPr>
        <p:sp>
          <p:nvSpPr>
            <p:cNvPr id="35" name="Line 2"/>
            <p:cNvSpPr>
              <a:spLocks noChangeShapeType="1"/>
            </p:cNvSpPr>
            <p:nvPr/>
          </p:nvSpPr>
          <p:spPr bwMode="auto">
            <a:xfrm>
              <a:off x="1474" y="2832"/>
              <a:ext cx="1142" cy="0"/>
            </a:xfrm>
            <a:prstGeom prst="line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tr-TR"/>
            </a:p>
          </p:txBody>
        </p:sp>
        <p:grpSp>
          <p:nvGrpSpPr>
            <p:cNvPr id="36" name="Group 31"/>
            <p:cNvGrpSpPr>
              <a:grpSpLocks/>
            </p:cNvGrpSpPr>
            <p:nvPr/>
          </p:nvGrpSpPr>
          <p:grpSpPr bwMode="auto">
            <a:xfrm>
              <a:off x="293" y="1155"/>
              <a:ext cx="5152" cy="3210"/>
              <a:chOff x="-55" y="442"/>
              <a:chExt cx="6187" cy="3210"/>
            </a:xfrm>
            <a:grpFill/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0" y="442"/>
                <a:ext cx="1289" cy="750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/>
              </a:p>
            </p:txBody>
          </p:sp>
          <p:grpSp>
            <p:nvGrpSpPr>
              <p:cNvPr id="38" name="Group 18"/>
              <p:cNvGrpSpPr>
                <a:grpSpLocks/>
              </p:cNvGrpSpPr>
              <p:nvPr/>
            </p:nvGrpSpPr>
            <p:grpSpPr bwMode="auto">
              <a:xfrm>
                <a:off x="1233" y="442"/>
                <a:ext cx="1656" cy="896"/>
                <a:chOff x="1233" y="442"/>
                <a:chExt cx="1656" cy="896"/>
              </a:xfrm>
              <a:grpFill/>
            </p:grpSpPr>
            <p:sp>
              <p:nvSpPr>
                <p:cNvPr id="59" name="Rectangle 5"/>
                <p:cNvSpPr>
                  <a:spLocks noChangeArrowheads="1"/>
                </p:cNvSpPr>
                <p:nvPr/>
              </p:nvSpPr>
              <p:spPr bwMode="auto">
                <a:xfrm>
                  <a:off x="1233" y="588"/>
                  <a:ext cx="1656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FORMÜLÜ</a:t>
                  </a:r>
                  <a:endParaRPr lang="en-US" sz="2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/>
                </a:p>
              </p:txBody>
            </p:sp>
            <p:sp>
              <p:nvSpPr>
                <p:cNvPr id="60" name="Rectangle 17"/>
                <p:cNvSpPr>
                  <a:spLocks noChangeArrowheads="1"/>
                </p:cNvSpPr>
                <p:nvPr/>
              </p:nvSpPr>
              <p:spPr bwMode="auto">
                <a:xfrm>
                  <a:off x="1289" y="442"/>
                  <a:ext cx="1547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39" name="Group 20"/>
              <p:cNvGrpSpPr>
                <a:grpSpLocks/>
              </p:cNvGrpSpPr>
              <p:nvPr/>
            </p:nvGrpSpPr>
            <p:grpSpPr bwMode="auto">
              <a:xfrm>
                <a:off x="2734" y="442"/>
                <a:ext cx="1457" cy="1046"/>
                <a:chOff x="2734" y="442"/>
                <a:chExt cx="1457" cy="1046"/>
              </a:xfrm>
              <a:grpFill/>
            </p:grpSpPr>
            <p:sp>
              <p:nvSpPr>
                <p:cNvPr id="57" name="Rectangle 6"/>
                <p:cNvSpPr>
                  <a:spLocks noChangeArrowheads="1"/>
                </p:cNvSpPr>
                <p:nvPr/>
              </p:nvSpPr>
              <p:spPr bwMode="auto">
                <a:xfrm>
                  <a:off x="2734" y="738"/>
                  <a:ext cx="1457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b="1" dirty="0">
                      <a:latin typeface="Times New Roman" pitchFamily="18" charset="0"/>
                      <a:cs typeface="Times New Roman" pitchFamily="18" charset="0"/>
                    </a:rPr>
                    <a:t>NASIL</a:t>
                  </a:r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b="1" dirty="0">
                      <a:latin typeface="Times New Roman" pitchFamily="18" charset="0"/>
                      <a:cs typeface="Times New Roman" pitchFamily="18" charset="0"/>
                    </a:rPr>
                    <a:t>BELİRTİLDİĞİ</a:t>
                  </a:r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/>
                </a:p>
              </p:txBody>
            </p:sp>
            <p:sp>
              <p:nvSpPr>
                <p:cNvPr id="58" name="Rectangle 19"/>
                <p:cNvSpPr>
                  <a:spLocks noChangeArrowheads="1"/>
                </p:cNvSpPr>
                <p:nvPr/>
              </p:nvSpPr>
              <p:spPr bwMode="auto">
                <a:xfrm>
                  <a:off x="2836" y="442"/>
                  <a:ext cx="1241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40" name="Group 22"/>
              <p:cNvGrpSpPr>
                <a:grpSpLocks/>
              </p:cNvGrpSpPr>
              <p:nvPr/>
            </p:nvGrpSpPr>
            <p:grpSpPr bwMode="auto">
              <a:xfrm>
                <a:off x="3872" y="442"/>
                <a:ext cx="2260" cy="1147"/>
                <a:chOff x="3872" y="442"/>
                <a:chExt cx="2260" cy="1147"/>
              </a:xfrm>
              <a:grpFill/>
            </p:grpSpPr>
            <p:sp>
              <p:nvSpPr>
                <p:cNvPr id="55" name="Rectangle 7"/>
                <p:cNvSpPr>
                  <a:spLocks noChangeArrowheads="1"/>
                </p:cNvSpPr>
                <p:nvPr/>
              </p:nvSpPr>
              <p:spPr bwMode="auto">
                <a:xfrm>
                  <a:off x="3872" y="839"/>
                  <a:ext cx="2260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2400" b="1" dirty="0">
                      <a:latin typeface="Times New Roman" pitchFamily="18" charset="0"/>
                      <a:cs typeface="Times New Roman" pitchFamily="18" charset="0"/>
                    </a:rPr>
                    <a:t>ANLAMI</a:t>
                  </a:r>
                </a:p>
                <a:p>
                  <a:pPr algn="ctr" eaLnBrk="0" hangingPunct="0"/>
                  <a:endParaRPr lang="en-US" sz="2400" dirty="0"/>
                </a:p>
              </p:txBody>
            </p:sp>
            <p:sp>
              <p:nvSpPr>
                <p:cNvPr id="56" name="Rectangle 21"/>
                <p:cNvSpPr>
                  <a:spLocks noChangeArrowheads="1"/>
                </p:cNvSpPr>
                <p:nvPr/>
              </p:nvSpPr>
              <p:spPr bwMode="auto">
                <a:xfrm>
                  <a:off x="4077" y="442"/>
                  <a:ext cx="1911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41" name="Group 24"/>
              <p:cNvGrpSpPr>
                <a:grpSpLocks/>
              </p:cNvGrpSpPr>
              <p:nvPr/>
            </p:nvGrpSpPr>
            <p:grpSpPr bwMode="auto">
              <a:xfrm>
                <a:off x="-55" y="1192"/>
                <a:ext cx="1395" cy="2460"/>
                <a:chOff x="-55" y="1192"/>
                <a:chExt cx="1395" cy="2460"/>
              </a:xfrm>
              <a:grpFill/>
            </p:grpSpPr>
            <p:sp>
              <p:nvSpPr>
                <p:cNvPr id="53" name="Rectangle 8"/>
                <p:cNvSpPr>
                  <a:spLocks noChangeArrowheads="1"/>
                </p:cNvSpPr>
                <p:nvPr/>
              </p:nvSpPr>
              <p:spPr bwMode="auto">
                <a:xfrm>
                  <a:off x="-55" y="1788"/>
                  <a:ext cx="1395" cy="1864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BORCUN AKTİFLERE ORANI</a:t>
                  </a:r>
                  <a:endParaRPr lang="en-US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92"/>
                  <a:ext cx="1289" cy="1864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42" name="Group 26"/>
              <p:cNvGrpSpPr>
                <a:grpSpLocks/>
              </p:cNvGrpSpPr>
              <p:nvPr/>
            </p:nvGrpSpPr>
            <p:grpSpPr bwMode="auto">
              <a:xfrm>
                <a:off x="1136" y="1192"/>
                <a:ext cx="1705" cy="1864"/>
                <a:chOff x="1136" y="1192"/>
                <a:chExt cx="1705" cy="1864"/>
              </a:xfrm>
              <a:grpFill/>
            </p:grpSpPr>
            <p:grpSp>
              <p:nvGrpSpPr>
                <p:cNvPr id="49" name="Group 12"/>
                <p:cNvGrpSpPr>
                  <a:grpSpLocks/>
                </p:cNvGrpSpPr>
                <p:nvPr/>
              </p:nvGrpSpPr>
              <p:grpSpPr bwMode="auto">
                <a:xfrm>
                  <a:off x="1136" y="1838"/>
                  <a:ext cx="1705" cy="992"/>
                  <a:chOff x="-1" y="2423"/>
                  <a:chExt cx="1705" cy="992"/>
                </a:xfrm>
                <a:grpFill/>
              </p:grpSpPr>
              <p:sp>
                <p:nvSpPr>
                  <p:cNvPr id="5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2423"/>
                    <a:ext cx="1656" cy="41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bIns="0">
                    <a:spAutoFit/>
                  </a:bodyPr>
                  <a:lstStyle/>
                  <a:p>
                    <a:pPr algn="ctr"/>
                    <a:r>
                      <a:rPr lang="tr-TR" dirty="0" smtClean="0">
                        <a:latin typeface="Times New Roman" pitchFamily="18" charset="0"/>
                        <a:cs typeface="Times New Roman" pitchFamily="18" charset="0"/>
                      </a:rPr>
                      <a:t>Toplam Borçlar</a:t>
                    </a:r>
                    <a:endParaRPr lang="en-US" u="sng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-1" y="2710"/>
                    <a:ext cx="1656" cy="70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tr-TR" smtClean="0">
                        <a:latin typeface="Times New Roman" pitchFamily="18" charset="0"/>
                        <a:cs typeface="Times New Roman" pitchFamily="18" charset="0"/>
                      </a:rPr>
                      <a:t>Toplam </a:t>
                    </a:r>
                  </a:p>
                  <a:p>
                    <a:pPr algn="ctr"/>
                    <a:r>
                      <a:rPr lang="tr-TR" smtClean="0">
                        <a:latin typeface="Times New Roman" pitchFamily="18" charset="0"/>
                        <a:cs typeface="Times New Roman" pitchFamily="18" charset="0"/>
                      </a:rPr>
                      <a:t>Alacak</a:t>
                    </a:r>
                    <a:endParaRPr lang="en-US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 dirty="0"/>
                  </a:p>
                </p:txBody>
              </p:sp>
            </p:grpSp>
            <p:sp>
              <p:nvSpPr>
                <p:cNvPr id="50" name="Rectangle 25"/>
                <p:cNvSpPr>
                  <a:spLocks noChangeArrowheads="1"/>
                </p:cNvSpPr>
                <p:nvPr/>
              </p:nvSpPr>
              <p:spPr bwMode="auto">
                <a:xfrm>
                  <a:off x="1289" y="1192"/>
                  <a:ext cx="1547" cy="1864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grpSp>
            <p:nvGrpSpPr>
              <p:cNvPr id="43" name="Group 28"/>
              <p:cNvGrpSpPr>
                <a:grpSpLocks/>
              </p:cNvGrpSpPr>
              <p:nvPr/>
            </p:nvGrpSpPr>
            <p:grpSpPr bwMode="auto">
              <a:xfrm>
                <a:off x="2786" y="1192"/>
                <a:ext cx="1312" cy="1864"/>
                <a:chOff x="2786" y="1192"/>
                <a:chExt cx="1312" cy="1864"/>
              </a:xfrm>
              <a:grpFill/>
            </p:grpSpPr>
            <p:sp>
              <p:nvSpPr>
                <p:cNvPr id="47" name="Rectangle 13"/>
                <p:cNvSpPr>
                  <a:spLocks noChangeArrowheads="1"/>
                </p:cNvSpPr>
                <p:nvPr/>
              </p:nvSpPr>
              <p:spPr bwMode="auto">
                <a:xfrm>
                  <a:off x="2786" y="1943"/>
                  <a:ext cx="1312" cy="644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Yüzde Olarak</a:t>
                  </a:r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dirty="0"/>
                </a:p>
              </p:txBody>
            </p:sp>
            <p:sp>
              <p:nvSpPr>
                <p:cNvPr id="48" name="Rectangle 27"/>
                <p:cNvSpPr>
                  <a:spLocks noChangeArrowheads="1"/>
                </p:cNvSpPr>
                <p:nvPr/>
              </p:nvSpPr>
              <p:spPr bwMode="auto">
                <a:xfrm>
                  <a:off x="2836" y="1192"/>
                  <a:ext cx="1241" cy="1864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sp>
            <p:nvSpPr>
              <p:cNvPr id="45" name="Rectangle 14"/>
              <p:cNvSpPr>
                <a:spLocks noChangeArrowheads="1"/>
              </p:cNvSpPr>
              <p:nvPr/>
            </p:nvSpPr>
            <p:spPr bwMode="auto">
              <a:xfrm>
                <a:off x="4122" y="1192"/>
                <a:ext cx="1868" cy="1864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endParaRPr lang="tr-TR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tr-TR" dirty="0">
                    <a:latin typeface="Times New Roman" pitchFamily="18" charset="0"/>
                    <a:cs typeface="Times New Roman" pitchFamily="18" charset="0"/>
                  </a:rPr>
                  <a:t>Aktiflerin yüzde kaçının yabancı kaynaklarla (borçlarla) finanse edildiğini belirler. Söz konusu oranın fazla olması, firmanın kredi verenler açısından emniyet marjının darlığını; faiz ve ana para taksitlerini ödeyememe nedeniyle de mali yönden güç durumlara düşme ihtimalinin yüksekliğini gösterir.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0" hangingPunct="0"/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algn="just" eaLnBrk="0" hangingPunct="0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4" name="Düz Bağlayıcı 3"/>
          <p:cNvCxnSpPr/>
          <p:nvPr/>
        </p:nvCxnSpPr>
        <p:spPr>
          <a:xfrm>
            <a:off x="8748464" y="2354287"/>
            <a:ext cx="0" cy="431507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Line 2"/>
          <p:cNvSpPr>
            <a:spLocks noChangeShapeType="1"/>
          </p:cNvSpPr>
          <p:nvPr/>
        </p:nvSpPr>
        <p:spPr bwMode="auto">
          <a:xfrm>
            <a:off x="6044924" y="6669360"/>
            <a:ext cx="2706104" cy="0"/>
          </a:xfrm>
          <a:prstGeom prst="line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336950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5744" name="Group 16"/>
          <p:cNvGrpSpPr>
            <a:grpSpLocks/>
          </p:cNvGrpSpPr>
          <p:nvPr/>
        </p:nvGrpSpPr>
        <p:grpSpPr bwMode="auto">
          <a:xfrm>
            <a:off x="395536" y="1266800"/>
            <a:ext cx="8355492" cy="4395365"/>
            <a:chOff x="-3" y="-3"/>
            <a:chExt cx="6038" cy="1137"/>
          </a:xfrm>
          <a:noFill/>
        </p:grpSpPr>
        <p:grpSp>
          <p:nvGrpSpPr>
            <p:cNvPr id="585742" name="Group 14"/>
            <p:cNvGrpSpPr>
              <a:grpSpLocks/>
            </p:cNvGrpSpPr>
            <p:nvPr/>
          </p:nvGrpSpPr>
          <p:grpSpPr bwMode="auto">
            <a:xfrm>
              <a:off x="-3" y="0"/>
              <a:ext cx="6035" cy="1134"/>
              <a:chOff x="-3" y="0"/>
              <a:chExt cx="6035" cy="1134"/>
            </a:xfrm>
            <a:grpFill/>
          </p:grpSpPr>
          <p:grpSp>
            <p:nvGrpSpPr>
              <p:cNvPr id="585735" name="Group 7"/>
              <p:cNvGrpSpPr>
                <a:grpSpLocks/>
              </p:cNvGrpSpPr>
              <p:nvPr/>
            </p:nvGrpSpPr>
            <p:grpSpPr bwMode="auto">
              <a:xfrm>
                <a:off x="-3" y="0"/>
                <a:ext cx="1775" cy="1134"/>
                <a:chOff x="-3" y="0"/>
                <a:chExt cx="1775" cy="1134"/>
              </a:xfrm>
              <a:grpFill/>
            </p:grpSpPr>
            <p:sp>
              <p:nvSpPr>
                <p:cNvPr id="585730" name="Rectangle 2"/>
                <p:cNvSpPr>
                  <a:spLocks noChangeArrowheads="1"/>
                </p:cNvSpPr>
                <p:nvPr/>
              </p:nvSpPr>
              <p:spPr bwMode="auto">
                <a:xfrm>
                  <a:off x="-3" y="115"/>
                  <a:ext cx="1775" cy="1019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tr-TR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BORCUN </a:t>
                  </a:r>
                  <a:endParaRPr lang="tr-TR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tr-TR" sz="1900" b="1" dirty="0" smtClean="0">
                      <a:latin typeface="Times New Roman" pitchFamily="18" charset="0"/>
                      <a:cs typeface="Times New Roman" pitchFamily="18" charset="0"/>
                    </a:rPr>
                    <a:t>ÖZSERMAYEYE</a:t>
                  </a:r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 sz="2000" b="1" dirty="0">
                      <a:latin typeface="Times New Roman" pitchFamily="18" charset="0"/>
                      <a:cs typeface="Times New Roman" pitchFamily="18" charset="0"/>
                    </a:rPr>
                    <a:t>ORANI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5734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54" cy="1019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85736" name="Rectangle 8"/>
              <p:cNvSpPr>
                <a:spLocks noChangeArrowheads="1"/>
              </p:cNvSpPr>
              <p:nvPr/>
            </p:nvSpPr>
            <p:spPr bwMode="auto">
              <a:xfrm>
                <a:off x="1454" y="0"/>
                <a:ext cx="1382" cy="1019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85739" name="Group 11"/>
              <p:cNvGrpSpPr>
                <a:grpSpLocks/>
              </p:cNvGrpSpPr>
              <p:nvPr/>
            </p:nvGrpSpPr>
            <p:grpSpPr bwMode="auto">
              <a:xfrm>
                <a:off x="2836" y="0"/>
                <a:ext cx="806" cy="1019"/>
                <a:chOff x="2836" y="0"/>
                <a:chExt cx="806" cy="1019"/>
              </a:xfrm>
              <a:grpFill/>
            </p:grpSpPr>
            <p:sp>
              <p:nvSpPr>
                <p:cNvPr id="585732" name="Rectangle 4"/>
                <p:cNvSpPr>
                  <a:spLocks noChangeArrowheads="1"/>
                </p:cNvSpPr>
                <p:nvPr/>
              </p:nvSpPr>
              <p:spPr bwMode="auto">
                <a:xfrm>
                  <a:off x="2879" y="370"/>
                  <a:ext cx="720" cy="258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Yüzde Olarak</a:t>
                  </a:r>
                  <a:endParaRPr lang="en-US" sz="2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5738" name="Rectangle 10"/>
                <p:cNvSpPr>
                  <a:spLocks noChangeArrowheads="1"/>
                </p:cNvSpPr>
                <p:nvPr/>
              </p:nvSpPr>
              <p:spPr bwMode="auto">
                <a:xfrm>
                  <a:off x="2836" y="0"/>
                  <a:ext cx="806" cy="1019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5741" name="Group 13"/>
              <p:cNvGrpSpPr>
                <a:grpSpLocks/>
              </p:cNvGrpSpPr>
              <p:nvPr/>
            </p:nvGrpSpPr>
            <p:grpSpPr bwMode="auto">
              <a:xfrm>
                <a:off x="3642" y="0"/>
                <a:ext cx="2390" cy="1019"/>
                <a:chOff x="3642" y="0"/>
                <a:chExt cx="2390" cy="1019"/>
              </a:xfrm>
              <a:grpFill/>
            </p:grpSpPr>
            <p:sp>
              <p:nvSpPr>
                <p:cNvPr id="585733" name="Rectangle 5"/>
                <p:cNvSpPr>
                  <a:spLocks noChangeArrowheads="1"/>
                </p:cNvSpPr>
                <p:nvPr/>
              </p:nvSpPr>
              <p:spPr bwMode="auto">
                <a:xfrm>
                  <a:off x="3677" y="280"/>
                  <a:ext cx="2304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just"/>
                  <a:r>
                    <a:rPr lang="tr-TR" sz="2000" dirty="0">
                      <a:latin typeface="Times New Roman" pitchFamily="18" charset="0"/>
                      <a:cs typeface="Times New Roman" pitchFamily="18" charset="0"/>
                    </a:rPr>
                    <a:t>Firmanın borçlanma yoluyla sağladığı yabancı kaynaklar ile, firma sahiplerinin kattığı sermaye arasındaki ilişkiyi gösterir.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en-US" sz="20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5740" name="Rectangle 12"/>
                <p:cNvSpPr>
                  <a:spLocks noChangeArrowheads="1"/>
                </p:cNvSpPr>
                <p:nvPr/>
              </p:nvSpPr>
              <p:spPr bwMode="auto">
                <a:xfrm>
                  <a:off x="3642" y="0"/>
                  <a:ext cx="2390" cy="1019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85743" name="Rectangle 15"/>
            <p:cNvSpPr>
              <a:spLocks noChangeArrowheads="1"/>
            </p:cNvSpPr>
            <p:nvPr/>
          </p:nvSpPr>
          <p:spPr bwMode="auto">
            <a:xfrm>
              <a:off x="-3" y="-3"/>
              <a:ext cx="6038" cy="1025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85745" name="Rectangle 17"/>
          <p:cNvSpPr>
            <a:spLocks noChangeArrowheads="1"/>
          </p:cNvSpPr>
          <p:nvPr/>
        </p:nvSpPr>
        <p:spPr bwMode="auto">
          <a:xfrm>
            <a:off x="2514600" y="2100064"/>
            <a:ext cx="167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Toplam Borçlar</a:t>
            </a:r>
          </a:p>
          <a:p>
            <a:pPr algn="ctr"/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Öz Sermaye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4. KALDIRAÇ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396482" y="5445223"/>
            <a:ext cx="8354546" cy="11387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tr-TR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2"/>
          <p:cNvSpPr>
            <a:spLocks noChangeShapeType="1"/>
          </p:cNvSpPr>
          <p:nvPr/>
        </p:nvSpPr>
        <p:spPr bwMode="auto">
          <a:xfrm>
            <a:off x="2514600" y="3068960"/>
            <a:ext cx="1676400" cy="0"/>
          </a:xfrm>
          <a:prstGeom prst="line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95536" y="5445224"/>
            <a:ext cx="83554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7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Bu oranın 1 olması istenir.  Bu oran </a:t>
            </a:r>
            <a:r>
              <a:rPr lang="tr-TR" sz="17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birden küçük </a:t>
            </a:r>
            <a:r>
              <a:rPr lang="tr-TR" sz="17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olursa öz sermaye tutarının borç </a:t>
            </a:r>
            <a:r>
              <a:rPr lang="tr-TR" sz="17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toplamından </a:t>
            </a:r>
            <a:r>
              <a:rPr lang="tr-TR" sz="17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daha fazla  olduğu </a:t>
            </a:r>
            <a:r>
              <a:rPr lang="tr-TR" sz="17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gösterir. Bu </a:t>
            </a:r>
            <a:r>
              <a:rPr lang="tr-TR" sz="17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ise işletmenin  ekonomik </a:t>
            </a:r>
            <a:r>
              <a:rPr lang="tr-TR" sz="17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dalgalanmalara karşı </a:t>
            </a:r>
            <a:r>
              <a:rPr lang="tr-TR" sz="17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kuvvetli olduğunu ve </a:t>
            </a:r>
            <a:r>
              <a:rPr lang="tr-TR" sz="17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işletmeden alacaklıların </a:t>
            </a:r>
            <a:r>
              <a:rPr lang="tr-TR" sz="17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daha fazla güvencede </a:t>
            </a:r>
            <a:r>
              <a:rPr lang="tr-TR" sz="17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olduğunu </a:t>
            </a:r>
            <a:r>
              <a:rPr lang="tr-TR" sz="17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gösterir.</a:t>
            </a:r>
          </a:p>
        </p:txBody>
      </p:sp>
    </p:spTree>
    <p:extLst>
      <p:ext uri="{BB962C8B-B14F-4D97-AF65-F5344CB8AC3E}">
        <p14:creationId xmlns="" xmlns:p14="http://schemas.microsoft.com/office/powerpoint/2010/main" val="1061652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4. KALDIRAÇ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364528" y="5674603"/>
            <a:ext cx="8383936" cy="7787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tr-TR" sz="1700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66"/>
          <p:cNvSpPr>
            <a:spLocks noChangeArrowheads="1"/>
          </p:cNvSpPr>
          <p:nvPr/>
        </p:nvSpPr>
        <p:spPr bwMode="auto">
          <a:xfrm>
            <a:off x="-215900" y="398549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600">
                <a:latin typeface="Comic Sans MS" pitchFamily="66" charset="0"/>
                <a:cs typeface="Times New Roman" pitchFamily="18" charset="0"/>
              </a:rPr>
              <a:t> </a:t>
            </a:r>
            <a:endParaRPr lang="en-US" sz="1200">
              <a:cs typeface="Times New Roman" pitchFamily="18" charset="0"/>
            </a:endParaRPr>
          </a:p>
          <a:p>
            <a:pPr eaLnBrk="0" hangingPunct="0"/>
            <a:endParaRPr lang="en-US" sz="2400"/>
          </a:p>
        </p:txBody>
      </p:sp>
      <p:sp>
        <p:nvSpPr>
          <p:cNvPr id="53" name="Text Box 68"/>
          <p:cNvSpPr txBox="1">
            <a:spLocks noChangeArrowheads="1"/>
          </p:cNvSpPr>
          <p:nvPr/>
        </p:nvSpPr>
        <p:spPr bwMode="auto">
          <a:xfrm>
            <a:off x="533400" y="210271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400"/>
          </a:p>
        </p:txBody>
      </p:sp>
      <p:sp>
        <p:nvSpPr>
          <p:cNvPr id="54" name="Line 72"/>
          <p:cNvSpPr>
            <a:spLocks noChangeShapeType="1"/>
          </p:cNvSpPr>
          <p:nvPr/>
        </p:nvSpPr>
        <p:spPr bwMode="auto">
          <a:xfrm>
            <a:off x="0" y="68580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5" name="Line 73"/>
          <p:cNvSpPr>
            <a:spLocks noChangeShapeType="1"/>
          </p:cNvSpPr>
          <p:nvPr/>
        </p:nvSpPr>
        <p:spPr bwMode="auto">
          <a:xfrm>
            <a:off x="0" y="68580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57" name="Group 77"/>
          <p:cNvGrpSpPr>
            <a:grpSpLocks/>
          </p:cNvGrpSpPr>
          <p:nvPr/>
        </p:nvGrpSpPr>
        <p:grpSpPr bwMode="auto">
          <a:xfrm>
            <a:off x="180351" y="1268760"/>
            <a:ext cx="8579821" cy="5149273"/>
            <a:chOff x="120" y="1404"/>
            <a:chExt cx="5256" cy="3343"/>
          </a:xfrm>
          <a:noFill/>
        </p:grpSpPr>
        <p:grpSp>
          <p:nvGrpSpPr>
            <p:cNvPr id="58" name="Group 63"/>
            <p:cNvGrpSpPr>
              <a:grpSpLocks/>
            </p:cNvGrpSpPr>
            <p:nvPr/>
          </p:nvGrpSpPr>
          <p:grpSpPr bwMode="auto">
            <a:xfrm>
              <a:off x="120" y="1406"/>
              <a:ext cx="5253" cy="3341"/>
              <a:chOff x="-146" y="1982"/>
              <a:chExt cx="6178" cy="4066"/>
            </a:xfrm>
            <a:grpFill/>
          </p:grpSpPr>
          <p:sp>
            <p:nvSpPr>
              <p:cNvPr id="62" name="Rectangle 39"/>
              <p:cNvSpPr>
                <a:spLocks noChangeArrowheads="1"/>
              </p:cNvSpPr>
              <p:nvPr/>
            </p:nvSpPr>
            <p:spPr bwMode="auto">
              <a:xfrm>
                <a:off x="0" y="1982"/>
                <a:ext cx="950" cy="750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3" name="Group 42"/>
              <p:cNvGrpSpPr>
                <a:grpSpLocks/>
              </p:cNvGrpSpPr>
              <p:nvPr/>
            </p:nvGrpSpPr>
            <p:grpSpPr bwMode="auto">
              <a:xfrm>
                <a:off x="950" y="1982"/>
                <a:ext cx="2066" cy="750"/>
                <a:chOff x="950" y="1982"/>
                <a:chExt cx="2066" cy="750"/>
              </a:xfrm>
              <a:grpFill/>
            </p:grpSpPr>
            <p:sp>
              <p:nvSpPr>
                <p:cNvPr id="94" name="Rectangle 22"/>
                <p:cNvSpPr>
                  <a:spLocks noChangeArrowheads="1"/>
                </p:cNvSpPr>
                <p:nvPr/>
              </p:nvSpPr>
              <p:spPr bwMode="auto">
                <a:xfrm>
                  <a:off x="993" y="1982"/>
                  <a:ext cx="2023" cy="75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FORMÜLÜ</a:t>
                  </a:r>
                  <a:endParaRPr lang="en-US" sz="2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5" name="Rectangle 41"/>
                <p:cNvSpPr>
                  <a:spLocks noChangeArrowheads="1"/>
                </p:cNvSpPr>
                <p:nvPr/>
              </p:nvSpPr>
              <p:spPr bwMode="auto">
                <a:xfrm>
                  <a:off x="950" y="1982"/>
                  <a:ext cx="1965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4" name="Group 44"/>
              <p:cNvGrpSpPr>
                <a:grpSpLocks/>
              </p:cNvGrpSpPr>
              <p:nvPr/>
            </p:nvGrpSpPr>
            <p:grpSpPr bwMode="auto">
              <a:xfrm>
                <a:off x="2915" y="1982"/>
                <a:ext cx="1375" cy="891"/>
                <a:chOff x="2915" y="1982"/>
                <a:chExt cx="1375" cy="891"/>
              </a:xfrm>
              <a:grpFill/>
            </p:grpSpPr>
            <p:sp>
              <p:nvSpPr>
                <p:cNvPr id="92" name="Rectangle 23"/>
                <p:cNvSpPr>
                  <a:spLocks noChangeArrowheads="1"/>
                </p:cNvSpPr>
                <p:nvPr/>
              </p:nvSpPr>
              <p:spPr bwMode="auto">
                <a:xfrm>
                  <a:off x="2915" y="2123"/>
                  <a:ext cx="1318" cy="75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NASIL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BELİRTİLDİĞİ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Rectangle 43"/>
                <p:cNvSpPr>
                  <a:spLocks noChangeArrowheads="1"/>
                </p:cNvSpPr>
                <p:nvPr/>
              </p:nvSpPr>
              <p:spPr bwMode="auto">
                <a:xfrm>
                  <a:off x="2915" y="1982"/>
                  <a:ext cx="1375" cy="750"/>
                </a:xfrm>
                <a:prstGeom prst="rect">
                  <a:avLst/>
                </a:prstGeom>
                <a:grpFill/>
                <a:ln>
                  <a:noFill/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5" name="Group 46"/>
              <p:cNvGrpSpPr>
                <a:grpSpLocks/>
              </p:cNvGrpSpPr>
              <p:nvPr/>
            </p:nvGrpSpPr>
            <p:grpSpPr bwMode="auto">
              <a:xfrm>
                <a:off x="4290" y="1982"/>
                <a:ext cx="1742" cy="891"/>
                <a:chOff x="4290" y="1982"/>
                <a:chExt cx="1742" cy="891"/>
              </a:xfrm>
              <a:grpFill/>
            </p:grpSpPr>
            <p:sp>
              <p:nvSpPr>
                <p:cNvPr id="90" name="Rectangle 24"/>
                <p:cNvSpPr>
                  <a:spLocks noChangeArrowheads="1"/>
                </p:cNvSpPr>
                <p:nvPr/>
              </p:nvSpPr>
              <p:spPr bwMode="auto">
                <a:xfrm>
                  <a:off x="4333" y="2123"/>
                  <a:ext cx="1656" cy="75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400" b="1" dirty="0">
                      <a:latin typeface="Times New Roman" pitchFamily="18" charset="0"/>
                      <a:cs typeface="Times New Roman" pitchFamily="18" charset="0"/>
                    </a:rPr>
                    <a:t>ANLAMI</a:t>
                  </a:r>
                  <a:endParaRPr lang="en-US" sz="2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1" name="Rectangle 45"/>
                <p:cNvSpPr>
                  <a:spLocks noChangeArrowheads="1"/>
                </p:cNvSpPr>
                <p:nvPr/>
              </p:nvSpPr>
              <p:spPr bwMode="auto">
                <a:xfrm>
                  <a:off x="4290" y="1982"/>
                  <a:ext cx="1742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6" name="Group 48"/>
              <p:cNvGrpSpPr>
                <a:grpSpLocks/>
              </p:cNvGrpSpPr>
              <p:nvPr/>
            </p:nvGrpSpPr>
            <p:grpSpPr bwMode="auto">
              <a:xfrm>
                <a:off x="-146" y="2732"/>
                <a:ext cx="1207" cy="1212"/>
                <a:chOff x="-146" y="2732"/>
                <a:chExt cx="1207" cy="1212"/>
              </a:xfrm>
              <a:grpFill/>
            </p:grpSpPr>
            <p:sp>
              <p:nvSpPr>
                <p:cNvPr id="88" name="Rectangle 25"/>
                <p:cNvSpPr>
                  <a:spLocks noChangeArrowheads="1"/>
                </p:cNvSpPr>
                <p:nvPr/>
              </p:nvSpPr>
              <p:spPr bwMode="auto">
                <a:xfrm>
                  <a:off x="-146" y="2771"/>
                  <a:ext cx="1207" cy="11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700" b="1" dirty="0" smtClean="0">
                      <a:latin typeface="Times New Roman" pitchFamily="18" charset="0"/>
                      <a:cs typeface="Times New Roman" pitchFamily="18" charset="0"/>
                    </a:rPr>
                    <a:t>Uzun Vadeli Borçların Sermaye Yapısına </a:t>
                  </a:r>
                </a:p>
                <a:p>
                  <a:pPr algn="ctr"/>
                  <a:r>
                    <a:rPr lang="tr-TR" sz="1700" b="1" dirty="0" smtClean="0">
                      <a:latin typeface="Times New Roman" pitchFamily="18" charset="0"/>
                      <a:cs typeface="Times New Roman" pitchFamily="18" charset="0"/>
                    </a:rPr>
                    <a:t>Etkisi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9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732"/>
                  <a:ext cx="950" cy="1173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" name="Group 50"/>
              <p:cNvGrpSpPr>
                <a:grpSpLocks/>
              </p:cNvGrpSpPr>
              <p:nvPr/>
            </p:nvGrpSpPr>
            <p:grpSpPr bwMode="auto">
              <a:xfrm>
                <a:off x="830" y="2732"/>
                <a:ext cx="2510" cy="1439"/>
                <a:chOff x="830" y="2732"/>
                <a:chExt cx="2510" cy="1439"/>
              </a:xfrm>
              <a:grpFill/>
            </p:grpSpPr>
            <p:sp>
              <p:nvSpPr>
                <p:cNvPr id="86" name="Rectangle 26"/>
                <p:cNvSpPr>
                  <a:spLocks noChangeArrowheads="1"/>
                </p:cNvSpPr>
                <p:nvPr/>
              </p:nvSpPr>
              <p:spPr bwMode="auto">
                <a:xfrm>
                  <a:off x="830" y="2998"/>
                  <a:ext cx="2241" cy="11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bIns="0"/>
                <a:lstStyle/>
                <a:p>
                  <a:pPr algn="ctr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Uzun Vadeli Borçlar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Öz </a:t>
                  </a:r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sermaye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Rectangle 49"/>
                <p:cNvSpPr>
                  <a:spLocks noChangeArrowheads="1"/>
                </p:cNvSpPr>
                <p:nvPr/>
              </p:nvSpPr>
              <p:spPr bwMode="auto">
                <a:xfrm>
                  <a:off x="950" y="2732"/>
                  <a:ext cx="2390" cy="1173"/>
                </a:xfrm>
                <a:prstGeom prst="rect">
                  <a:avLst/>
                </a:prstGeom>
                <a:grpFill/>
                <a:ln>
                  <a:noFill/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8" name="Group 52"/>
              <p:cNvGrpSpPr>
                <a:grpSpLocks/>
              </p:cNvGrpSpPr>
              <p:nvPr/>
            </p:nvGrpSpPr>
            <p:grpSpPr bwMode="auto">
              <a:xfrm>
                <a:off x="2915" y="2732"/>
                <a:ext cx="1375" cy="1173"/>
                <a:chOff x="2915" y="2732"/>
                <a:chExt cx="1375" cy="1173"/>
              </a:xfrm>
              <a:grpFill/>
            </p:grpSpPr>
            <p:sp>
              <p:nvSpPr>
                <p:cNvPr id="84" name="Rectangle 27"/>
                <p:cNvSpPr>
                  <a:spLocks noChangeArrowheads="1"/>
                </p:cNvSpPr>
                <p:nvPr/>
              </p:nvSpPr>
              <p:spPr bwMode="auto">
                <a:xfrm>
                  <a:off x="2915" y="2732"/>
                  <a:ext cx="1332" cy="11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Yüzde Olarak</a:t>
                  </a:r>
                  <a:endParaRPr lang="en-US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5" name="Rectangle 51"/>
                <p:cNvSpPr>
                  <a:spLocks noChangeArrowheads="1"/>
                </p:cNvSpPr>
                <p:nvPr/>
              </p:nvSpPr>
              <p:spPr bwMode="auto">
                <a:xfrm>
                  <a:off x="2915" y="2732"/>
                  <a:ext cx="1375" cy="1173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9" name="Group 54"/>
              <p:cNvGrpSpPr>
                <a:grpSpLocks/>
              </p:cNvGrpSpPr>
              <p:nvPr/>
            </p:nvGrpSpPr>
            <p:grpSpPr bwMode="auto">
              <a:xfrm>
                <a:off x="4290" y="2732"/>
                <a:ext cx="1742" cy="1173"/>
                <a:chOff x="4290" y="2732"/>
                <a:chExt cx="1742" cy="1173"/>
              </a:xfrm>
              <a:grpFill/>
            </p:grpSpPr>
            <p:sp>
              <p:nvSpPr>
                <p:cNvPr id="82" name="Rectangle 28"/>
                <p:cNvSpPr>
                  <a:spLocks noChangeArrowheads="1"/>
                </p:cNvSpPr>
                <p:nvPr/>
              </p:nvSpPr>
              <p:spPr bwMode="auto">
                <a:xfrm>
                  <a:off x="4333" y="2732"/>
                  <a:ext cx="1656" cy="11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5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Sermaye yapısının uzun </a:t>
                  </a:r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vadeli bileşenlerinin ölçümüdür.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n-US" sz="12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en-US" sz="1200" b="1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3" name="Rectangle 53"/>
                <p:cNvSpPr>
                  <a:spLocks noChangeArrowheads="1"/>
                </p:cNvSpPr>
                <p:nvPr/>
              </p:nvSpPr>
              <p:spPr bwMode="auto">
                <a:xfrm>
                  <a:off x="4290" y="2732"/>
                  <a:ext cx="1742" cy="1173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70" name="Group 56"/>
              <p:cNvGrpSpPr>
                <a:grpSpLocks/>
              </p:cNvGrpSpPr>
              <p:nvPr/>
            </p:nvGrpSpPr>
            <p:grpSpPr bwMode="auto">
              <a:xfrm>
                <a:off x="0" y="3905"/>
                <a:ext cx="960" cy="2143"/>
                <a:chOff x="0" y="3905"/>
                <a:chExt cx="960" cy="2143"/>
              </a:xfrm>
              <a:grpFill/>
            </p:grpSpPr>
            <p:sp>
              <p:nvSpPr>
                <p:cNvPr id="80" name="Rectangle 29"/>
                <p:cNvSpPr>
                  <a:spLocks noChangeArrowheads="1"/>
                </p:cNvSpPr>
                <p:nvPr/>
              </p:nvSpPr>
              <p:spPr bwMode="auto">
                <a:xfrm>
                  <a:off x="9" y="4426"/>
                  <a:ext cx="951" cy="1622"/>
                </a:xfrm>
                <a:prstGeom prst="rect">
                  <a:avLst/>
                </a:prstGeom>
                <a:grpFill/>
                <a:ln>
                  <a:noFill/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b="1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Faizin </a:t>
                  </a:r>
                </a:p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Kaç Defa Kazanıldığı</a:t>
                  </a:r>
                  <a:endParaRPr lang="en-US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1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3905"/>
                  <a:ext cx="950" cy="1433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71" name="Group 58"/>
              <p:cNvGrpSpPr>
                <a:grpSpLocks/>
              </p:cNvGrpSpPr>
              <p:nvPr/>
            </p:nvGrpSpPr>
            <p:grpSpPr bwMode="auto">
              <a:xfrm>
                <a:off x="950" y="3905"/>
                <a:ext cx="2347" cy="1433"/>
                <a:chOff x="950" y="3905"/>
                <a:chExt cx="2347" cy="1433"/>
              </a:xfrm>
              <a:grpFill/>
            </p:grpSpPr>
            <p:grpSp>
              <p:nvGrpSpPr>
                <p:cNvPr id="76" name="Group 34"/>
                <p:cNvGrpSpPr>
                  <a:grpSpLocks/>
                </p:cNvGrpSpPr>
                <p:nvPr/>
              </p:nvGrpSpPr>
              <p:grpSpPr bwMode="auto">
                <a:xfrm>
                  <a:off x="994" y="3906"/>
                  <a:ext cx="2303" cy="1082"/>
                  <a:chOff x="1" y="8279"/>
                  <a:chExt cx="2303" cy="1082"/>
                </a:xfrm>
                <a:grpFill/>
              </p:grpSpPr>
              <p:sp>
                <p:nvSpPr>
                  <p:cNvPr id="7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" y="8279"/>
                    <a:ext cx="2303" cy="50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bIns="0">
                    <a:spAutoFit/>
                  </a:bodyPr>
                  <a:lstStyle/>
                  <a:p>
                    <a:pPr algn="ctr"/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1400" u="sng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" y="8877"/>
                    <a:ext cx="2303" cy="48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bIns="0">
                    <a:spAutoFit/>
                  </a:bodyPr>
                  <a:lstStyle/>
                  <a:p>
                    <a:pPr algn="ctr"/>
                    <a:endParaRPr lang="en-US" sz="1400" u="sng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77" name="Rectangle 57"/>
                <p:cNvSpPr>
                  <a:spLocks noChangeArrowheads="1"/>
                </p:cNvSpPr>
                <p:nvPr/>
              </p:nvSpPr>
              <p:spPr bwMode="auto">
                <a:xfrm>
                  <a:off x="950" y="3905"/>
                  <a:ext cx="1965" cy="1433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2" name="Rectangle 36"/>
              <p:cNvSpPr>
                <a:spLocks noChangeArrowheads="1"/>
              </p:cNvSpPr>
              <p:nvPr/>
            </p:nvSpPr>
            <p:spPr bwMode="auto">
              <a:xfrm>
                <a:off x="2914" y="4494"/>
                <a:ext cx="1383" cy="47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bIns="0">
                <a:spAutoFit/>
              </a:bodyPr>
              <a:lstStyle/>
              <a:p>
                <a:pPr algn="ctr" eaLnBrk="0" hangingPunct="0"/>
                <a:r>
                  <a:rPr lang="tr-TR" b="1" dirty="0" err="1" smtClean="0">
                    <a:latin typeface="Times New Roman" pitchFamily="18" charset="0"/>
                    <a:cs typeface="Times New Roman" pitchFamily="18" charset="0"/>
                  </a:rPr>
                  <a:t>Ondalıklı</a:t>
                </a:r>
                <a:r>
                  <a:rPr lang="tr-TR" b="1" dirty="0" smtClean="0">
                    <a:latin typeface="Times New Roman" pitchFamily="18" charset="0"/>
                    <a:cs typeface="Times New Roman" pitchFamily="18" charset="0"/>
                  </a:rPr>
                  <a:t> Sayı</a:t>
                </a:r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3" name="Group 62"/>
              <p:cNvGrpSpPr>
                <a:grpSpLocks/>
              </p:cNvGrpSpPr>
              <p:nvPr/>
            </p:nvGrpSpPr>
            <p:grpSpPr bwMode="auto">
              <a:xfrm>
                <a:off x="4290" y="3716"/>
                <a:ext cx="1742" cy="1622"/>
                <a:chOff x="4290" y="3716"/>
                <a:chExt cx="1742" cy="1622"/>
              </a:xfrm>
              <a:grpFill/>
            </p:grpSpPr>
            <p:sp>
              <p:nvSpPr>
                <p:cNvPr id="74" name="Rectangle 38"/>
                <p:cNvSpPr>
                  <a:spLocks noChangeArrowheads="1"/>
                </p:cNvSpPr>
                <p:nvPr/>
              </p:nvSpPr>
              <p:spPr bwMode="auto">
                <a:xfrm>
                  <a:off x="4333" y="3716"/>
                  <a:ext cx="1656" cy="16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6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Şirketin faiz </a:t>
                  </a:r>
                </a:p>
                <a:p>
                  <a:pPr algn="ctr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masraflarını karşılayabilme yeteneğini gösterir.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5" name="Rectangle 61"/>
                <p:cNvSpPr>
                  <a:spLocks noChangeArrowheads="1"/>
                </p:cNvSpPr>
                <p:nvPr/>
              </p:nvSpPr>
              <p:spPr bwMode="auto">
                <a:xfrm>
                  <a:off x="4290" y="3905"/>
                  <a:ext cx="1742" cy="1433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240" y="1404"/>
              <a:ext cx="5136" cy="276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 Box 75"/>
            <p:cNvSpPr txBox="1">
              <a:spLocks noChangeArrowheads="1"/>
            </p:cNvSpPr>
            <p:nvPr/>
          </p:nvSpPr>
          <p:spPr bwMode="auto">
            <a:xfrm>
              <a:off x="1046" y="3094"/>
              <a:ext cx="1704" cy="9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Vergiden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Önceki K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ar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</a:p>
            <a:p>
              <a:pPr algn="ctr"/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 Faiz Giderleri</a:t>
              </a:r>
              <a:endParaRPr lang="tr-TR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endParaRPr lang="tr-TR" u="sng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Faiz Giderleri</a:t>
              </a:r>
              <a:endParaRPr lang="tr-T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Line 76"/>
            <p:cNvSpPr>
              <a:spLocks noChangeShapeType="1"/>
            </p:cNvSpPr>
            <p:nvPr/>
          </p:nvSpPr>
          <p:spPr bwMode="auto">
            <a:xfrm>
              <a:off x="1104" y="3600"/>
              <a:ext cx="1776" cy="0"/>
            </a:xfrm>
            <a:prstGeom prst="line">
              <a:avLst/>
            </a:prstGeom>
            <a:grpFill/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6" name="Line 22"/>
          <p:cNvSpPr>
            <a:spLocks noChangeShapeType="1"/>
          </p:cNvSpPr>
          <p:nvPr/>
        </p:nvSpPr>
        <p:spPr bwMode="auto">
          <a:xfrm>
            <a:off x="1858968" y="4850037"/>
            <a:ext cx="2497132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97" name="Line 22"/>
          <p:cNvSpPr>
            <a:spLocks noChangeShapeType="1"/>
          </p:cNvSpPr>
          <p:nvPr/>
        </p:nvSpPr>
        <p:spPr bwMode="auto">
          <a:xfrm>
            <a:off x="1858968" y="2889870"/>
            <a:ext cx="2473860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364528" y="5748353"/>
            <a:ext cx="8383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İŞLETMELERİN</a:t>
            </a:r>
            <a:r>
              <a:rPr lang="tr-TR" dirty="0"/>
              <a:t> </a:t>
            </a:r>
            <a:r>
              <a:rPr lang="tr-TR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FAALİYETLERİ SONUCU ELDE EDİLEN GELİRLE FAİZİN KAÇ KEZ ÖDENEBİLECEĞİNİ GÖSTERİR.</a:t>
            </a:r>
          </a:p>
        </p:txBody>
      </p:sp>
    </p:spTree>
    <p:extLst>
      <p:ext uri="{BB962C8B-B14F-4D97-AF65-F5344CB8AC3E}">
        <p14:creationId xmlns="" xmlns:p14="http://schemas.microsoft.com/office/powerpoint/2010/main" val="7444969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856" name="Group 80"/>
          <p:cNvGrpSpPr>
            <a:grpSpLocks/>
          </p:cNvGrpSpPr>
          <p:nvPr/>
        </p:nvGrpSpPr>
        <p:grpSpPr bwMode="auto">
          <a:xfrm>
            <a:off x="387146" y="1363960"/>
            <a:ext cx="8390390" cy="4442870"/>
            <a:chOff x="-9" y="-3"/>
            <a:chExt cx="6000" cy="1104"/>
          </a:xfrm>
          <a:noFill/>
        </p:grpSpPr>
        <p:grpSp>
          <p:nvGrpSpPr>
            <p:cNvPr id="587854" name="Group 78"/>
            <p:cNvGrpSpPr>
              <a:grpSpLocks/>
            </p:cNvGrpSpPr>
            <p:nvPr/>
          </p:nvGrpSpPr>
          <p:grpSpPr bwMode="auto">
            <a:xfrm>
              <a:off x="-9" y="0"/>
              <a:ext cx="5997" cy="1101"/>
              <a:chOff x="-9" y="0"/>
              <a:chExt cx="5997" cy="1101"/>
            </a:xfrm>
            <a:grpFill/>
          </p:grpSpPr>
          <p:grpSp>
            <p:nvGrpSpPr>
              <p:cNvPr id="587847" name="Group 71"/>
              <p:cNvGrpSpPr>
                <a:grpSpLocks/>
              </p:cNvGrpSpPr>
              <p:nvPr/>
            </p:nvGrpSpPr>
            <p:grpSpPr bwMode="auto">
              <a:xfrm>
                <a:off x="-9" y="0"/>
                <a:ext cx="1293" cy="1101"/>
                <a:chOff x="-9" y="0"/>
                <a:chExt cx="1293" cy="1101"/>
              </a:xfrm>
              <a:grpFill/>
            </p:grpSpPr>
            <p:sp>
              <p:nvSpPr>
                <p:cNvPr id="587841" name="Rectangle 65"/>
                <p:cNvSpPr>
                  <a:spLocks noChangeArrowheads="1"/>
                </p:cNvSpPr>
                <p:nvPr/>
              </p:nvSpPr>
              <p:spPr bwMode="auto">
                <a:xfrm>
                  <a:off x="-9" y="236"/>
                  <a:ext cx="1293" cy="865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SABİT GİDERLERİN KARŞILANMA (COVERAGE) ORANI</a:t>
                  </a:r>
                  <a:endParaRPr lang="en-US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7846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38" cy="865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7849" name="Group 73"/>
              <p:cNvGrpSpPr>
                <a:grpSpLocks/>
              </p:cNvGrpSpPr>
              <p:nvPr/>
            </p:nvGrpSpPr>
            <p:grpSpPr bwMode="auto">
              <a:xfrm>
                <a:off x="1238" y="0"/>
                <a:ext cx="1918" cy="865"/>
                <a:chOff x="1238" y="0"/>
                <a:chExt cx="1918" cy="865"/>
              </a:xfrm>
              <a:grpFill/>
            </p:grpSpPr>
            <p:sp>
              <p:nvSpPr>
                <p:cNvPr id="587842" name="Rectangle 66"/>
                <p:cNvSpPr>
                  <a:spLocks noChangeArrowheads="1"/>
                </p:cNvSpPr>
                <p:nvPr/>
              </p:nvSpPr>
              <p:spPr bwMode="auto">
                <a:xfrm>
                  <a:off x="1284" y="188"/>
                  <a:ext cx="1872" cy="23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900" dirty="0">
                      <a:latin typeface="Times New Roman" pitchFamily="18" charset="0"/>
                      <a:cs typeface="Times New Roman" pitchFamily="18" charset="0"/>
                    </a:rPr>
                    <a:t>Vergiden önceki </a:t>
                  </a:r>
                  <a:r>
                    <a:rPr lang="tr-TR" sz="1900" dirty="0" smtClean="0">
                      <a:latin typeface="Times New Roman" pitchFamily="18" charset="0"/>
                      <a:cs typeface="Times New Roman" pitchFamily="18" charset="0"/>
                    </a:rPr>
                    <a:t>kar + Faiz giderleri +           Kira </a:t>
                  </a:r>
                  <a:r>
                    <a:rPr lang="tr-TR" sz="1900" dirty="0">
                      <a:latin typeface="Times New Roman" pitchFamily="18" charset="0"/>
                      <a:cs typeface="Times New Roman" pitchFamily="18" charset="0"/>
                    </a:rPr>
                    <a:t>giderleri</a:t>
                  </a:r>
                  <a:endParaRPr lang="en-US" sz="1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7848" name="Rectangle 72"/>
                <p:cNvSpPr>
                  <a:spLocks noChangeArrowheads="1"/>
                </p:cNvSpPr>
                <p:nvPr/>
              </p:nvSpPr>
              <p:spPr bwMode="auto">
                <a:xfrm>
                  <a:off x="1238" y="0"/>
                  <a:ext cx="1869" cy="865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7851" name="Group 75"/>
              <p:cNvGrpSpPr>
                <a:grpSpLocks/>
              </p:cNvGrpSpPr>
              <p:nvPr/>
            </p:nvGrpSpPr>
            <p:grpSpPr bwMode="auto">
              <a:xfrm>
                <a:off x="3093" y="0"/>
                <a:ext cx="952" cy="865"/>
                <a:chOff x="3093" y="0"/>
                <a:chExt cx="952" cy="865"/>
              </a:xfrm>
              <a:grpFill/>
            </p:grpSpPr>
            <p:sp>
              <p:nvSpPr>
                <p:cNvPr id="587844" name="Rectangle 68"/>
                <p:cNvSpPr>
                  <a:spLocks noChangeArrowheads="1"/>
                </p:cNvSpPr>
                <p:nvPr/>
              </p:nvSpPr>
              <p:spPr bwMode="auto">
                <a:xfrm>
                  <a:off x="3093" y="349"/>
                  <a:ext cx="952" cy="15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000" b="1" dirty="0" err="1" smtClean="0">
                      <a:latin typeface="Times New Roman" pitchFamily="18" charset="0"/>
                      <a:cs typeface="Times New Roman" pitchFamily="18" charset="0"/>
                    </a:rPr>
                    <a:t>Ondalıklı</a:t>
                  </a:r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 Sayı</a:t>
                  </a:r>
                  <a:endParaRPr lang="en-US" sz="2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7850" name="Rectangle 74"/>
                <p:cNvSpPr>
                  <a:spLocks noChangeArrowheads="1"/>
                </p:cNvSpPr>
                <p:nvPr/>
              </p:nvSpPr>
              <p:spPr bwMode="auto">
                <a:xfrm>
                  <a:off x="3107" y="0"/>
                  <a:ext cx="895" cy="865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7853" name="Group 77"/>
              <p:cNvGrpSpPr>
                <a:grpSpLocks/>
              </p:cNvGrpSpPr>
              <p:nvPr/>
            </p:nvGrpSpPr>
            <p:grpSpPr bwMode="auto">
              <a:xfrm>
                <a:off x="4002" y="0"/>
                <a:ext cx="1986" cy="1053"/>
                <a:chOff x="4002" y="0"/>
                <a:chExt cx="1986" cy="1053"/>
              </a:xfrm>
              <a:grpFill/>
            </p:grpSpPr>
            <p:sp>
              <p:nvSpPr>
                <p:cNvPr id="587845" name="Rectangle 69"/>
                <p:cNvSpPr>
                  <a:spLocks noChangeArrowheads="1"/>
                </p:cNvSpPr>
                <p:nvPr/>
              </p:nvSpPr>
              <p:spPr bwMode="auto">
                <a:xfrm>
                  <a:off x="4045" y="188"/>
                  <a:ext cx="1900" cy="865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200" dirty="0">
                      <a:latin typeface="Times New Roman" pitchFamily="18" charset="0"/>
                      <a:cs typeface="Times New Roman" pitchFamily="18" charset="0"/>
                    </a:rPr>
                    <a:t>Şirketin </a:t>
                  </a:r>
                </a:p>
                <a:p>
                  <a:pPr algn="ctr"/>
                  <a:r>
                    <a:rPr lang="tr-TR" sz="2200" dirty="0">
                      <a:latin typeface="Times New Roman" pitchFamily="18" charset="0"/>
                      <a:cs typeface="Times New Roman" pitchFamily="18" charset="0"/>
                    </a:rPr>
                    <a:t>aldığı </a:t>
                  </a:r>
                </a:p>
                <a:p>
                  <a:pPr algn="ctr"/>
                  <a:r>
                    <a:rPr lang="tr-TR" sz="2200" dirty="0">
                      <a:latin typeface="Times New Roman" pitchFamily="18" charset="0"/>
                      <a:cs typeface="Times New Roman" pitchFamily="18" charset="0"/>
                    </a:rPr>
                    <a:t>borçların faizlerini kazanma yeteneğini </a:t>
                  </a:r>
                </a:p>
                <a:p>
                  <a:pPr algn="ctr"/>
                  <a:r>
                    <a:rPr lang="tr-TR" sz="2200" dirty="0">
                      <a:latin typeface="Times New Roman" pitchFamily="18" charset="0"/>
                      <a:cs typeface="Times New Roman" pitchFamily="18" charset="0"/>
                    </a:rPr>
                    <a:t>ölçer.</a:t>
                  </a:r>
                  <a:endParaRPr lang="en-US" sz="2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2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7852" name="Rectangle 76"/>
                <p:cNvSpPr>
                  <a:spLocks noChangeArrowheads="1"/>
                </p:cNvSpPr>
                <p:nvPr/>
              </p:nvSpPr>
              <p:spPr bwMode="auto">
                <a:xfrm>
                  <a:off x="4002" y="0"/>
                  <a:ext cx="1986" cy="865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87855" name="Rectangle 79"/>
            <p:cNvSpPr>
              <a:spLocks noChangeArrowheads="1"/>
            </p:cNvSpPr>
            <p:nvPr/>
          </p:nvSpPr>
          <p:spPr bwMode="auto">
            <a:xfrm>
              <a:off x="-3" y="-3"/>
              <a:ext cx="5994" cy="871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7858" name="Group 82"/>
          <p:cNvGrpSpPr>
            <a:grpSpLocks/>
          </p:cNvGrpSpPr>
          <p:nvPr/>
        </p:nvGrpSpPr>
        <p:grpSpPr bwMode="auto">
          <a:xfrm>
            <a:off x="2051845" y="3140992"/>
            <a:ext cx="2759075" cy="1554175"/>
            <a:chOff x="1238" y="58"/>
            <a:chExt cx="1738" cy="5906"/>
          </a:xfrm>
        </p:grpSpPr>
        <p:sp>
          <p:nvSpPr>
            <p:cNvPr id="587843" name="Rectangle 67"/>
            <p:cNvSpPr>
              <a:spLocks noChangeArrowheads="1"/>
            </p:cNvSpPr>
            <p:nvPr/>
          </p:nvSpPr>
          <p:spPr bwMode="auto">
            <a:xfrm>
              <a:off x="1238" y="58"/>
              <a:ext cx="1728" cy="5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tr-TR" sz="1900" dirty="0">
                  <a:latin typeface="Times New Roman" pitchFamily="18" charset="0"/>
                  <a:cs typeface="Times New Roman" pitchFamily="18" charset="0"/>
                </a:rPr>
                <a:t>Faiz </a:t>
              </a:r>
              <a:r>
                <a:rPr lang="tr-TR" sz="1900" dirty="0" smtClean="0">
                  <a:latin typeface="Times New Roman" pitchFamily="18" charset="0"/>
                  <a:cs typeface="Times New Roman" pitchFamily="18" charset="0"/>
                </a:rPr>
                <a:t>giderleri  + </a:t>
              </a:r>
            </a:p>
            <a:p>
              <a:pPr algn="ctr"/>
              <a:r>
                <a:rPr lang="tr-TR" sz="1900" dirty="0" smtClean="0">
                  <a:latin typeface="Times New Roman" pitchFamily="18" charset="0"/>
                  <a:cs typeface="Times New Roman" pitchFamily="18" charset="0"/>
                </a:rPr>
                <a:t>Kira </a:t>
              </a:r>
              <a:r>
                <a:rPr lang="tr-TR" sz="1900" dirty="0">
                  <a:latin typeface="Times New Roman" pitchFamily="18" charset="0"/>
                  <a:cs typeface="Times New Roman" pitchFamily="18" charset="0"/>
                </a:rPr>
                <a:t>yükümlülükleri</a:t>
              </a:r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7857" name="Line 81"/>
            <p:cNvSpPr>
              <a:spLocks noChangeShapeType="1"/>
            </p:cNvSpPr>
            <p:nvPr/>
          </p:nvSpPr>
          <p:spPr bwMode="auto">
            <a:xfrm>
              <a:off x="1632" y="1008"/>
              <a:ext cx="1344" cy="0"/>
            </a:xfrm>
            <a:prstGeom prst="line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4. KALDIRAÇ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367092" y="5073602"/>
            <a:ext cx="8410444" cy="10801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tr-TR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92832" y="5157192"/>
            <a:ext cx="83820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BU ORANIN BİRDEN BÜYÜK OLMASI İSTENEN BİR DURUMDUR. İŞLETMENİN SABİT GİDERLERİNİ KENDİ İMKANLARI İLE KARŞILANABİLECEĞİNİ GÖSTERİR.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270696" y="3140968"/>
            <a:ext cx="2315840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919964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340768"/>
            <a:ext cx="8496944" cy="1117848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İşletmelerin piyasadaki performansının belirlenmesinde kullanılır.</a:t>
            </a:r>
          </a:p>
          <a:p>
            <a:pPr>
              <a:buFont typeface="Wingdings" pitchFamily="2" charset="2"/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DİĞER FİNANSAL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Documents and Settings\Yasemin.KLMN-AA0CC8569B\Belgelerim\Downloads\küçükr\images (67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82" y="2420888"/>
            <a:ext cx="8354546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116074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9861" name="Group 37"/>
          <p:cNvGrpSpPr>
            <a:grpSpLocks/>
          </p:cNvGrpSpPr>
          <p:nvPr/>
        </p:nvGrpSpPr>
        <p:grpSpPr bwMode="auto">
          <a:xfrm>
            <a:off x="395536" y="1338064"/>
            <a:ext cx="8497027" cy="4179378"/>
            <a:chOff x="384" y="480"/>
            <a:chExt cx="5223" cy="3152"/>
          </a:xfrm>
          <a:noFill/>
        </p:grpSpPr>
        <p:sp>
          <p:nvSpPr>
            <p:cNvPr id="589826" name="Line 2"/>
            <p:cNvSpPr>
              <a:spLocks noChangeShapeType="1"/>
            </p:cNvSpPr>
            <p:nvPr/>
          </p:nvSpPr>
          <p:spPr bwMode="auto">
            <a:xfrm>
              <a:off x="1488" y="2304"/>
              <a:ext cx="1512" cy="0"/>
            </a:xfrm>
            <a:prstGeom prst="line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9836" name="Rectangle 12"/>
            <p:cNvSpPr>
              <a:spLocks noChangeArrowheads="1"/>
            </p:cNvSpPr>
            <p:nvPr/>
          </p:nvSpPr>
          <p:spPr bwMode="auto">
            <a:xfrm>
              <a:off x="1548" y="2274"/>
              <a:ext cx="1536" cy="766"/>
            </a:xfrm>
            <a:prstGeom prst="rect">
              <a:avLst/>
            </a:prstGeom>
            <a:grpFill/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Hisse Senedi Başına Kazanç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89860" name="Group 36"/>
            <p:cNvGrpSpPr>
              <a:grpSpLocks/>
            </p:cNvGrpSpPr>
            <p:nvPr/>
          </p:nvGrpSpPr>
          <p:grpSpPr bwMode="auto">
            <a:xfrm>
              <a:off x="384" y="480"/>
              <a:ext cx="5223" cy="3152"/>
              <a:chOff x="-3" y="439"/>
              <a:chExt cx="6219" cy="2588"/>
            </a:xfrm>
            <a:grpFill/>
          </p:grpSpPr>
          <p:grpSp>
            <p:nvGrpSpPr>
              <p:cNvPr id="589858" name="Group 34"/>
              <p:cNvGrpSpPr>
                <a:grpSpLocks/>
              </p:cNvGrpSpPr>
              <p:nvPr/>
            </p:nvGrpSpPr>
            <p:grpSpPr bwMode="auto">
              <a:xfrm>
                <a:off x="0" y="442"/>
                <a:ext cx="6216" cy="2585"/>
                <a:chOff x="0" y="442"/>
                <a:chExt cx="6216" cy="2585"/>
              </a:xfrm>
              <a:grpFill/>
            </p:grpSpPr>
            <p:sp>
              <p:nvSpPr>
                <p:cNvPr id="589840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238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9842" name="Rectangle 18"/>
                <p:cNvSpPr>
                  <a:spLocks noChangeArrowheads="1"/>
                </p:cNvSpPr>
                <p:nvPr/>
              </p:nvSpPr>
              <p:spPr bwMode="auto">
                <a:xfrm>
                  <a:off x="1238" y="442"/>
                  <a:ext cx="2027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89845" name="Group 21"/>
                <p:cNvGrpSpPr>
                  <a:grpSpLocks/>
                </p:cNvGrpSpPr>
                <p:nvPr/>
              </p:nvGrpSpPr>
              <p:grpSpPr bwMode="auto">
                <a:xfrm>
                  <a:off x="3265" y="442"/>
                  <a:ext cx="1272" cy="1070"/>
                  <a:chOff x="3265" y="442"/>
                  <a:chExt cx="1272" cy="1070"/>
                </a:xfrm>
                <a:grpFill/>
              </p:grpSpPr>
              <p:sp>
                <p:nvSpPr>
                  <p:cNvPr id="5898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265" y="762"/>
                    <a:ext cx="1272" cy="75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sz="1600" b="1" dirty="0">
                        <a:latin typeface="Times New Roman" pitchFamily="18" charset="0"/>
                        <a:cs typeface="Times New Roman" pitchFamily="18" charset="0"/>
                      </a:rPr>
                      <a:t>NASIL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tr-TR" sz="1600" b="1" dirty="0">
                        <a:latin typeface="Times New Roman" pitchFamily="18" charset="0"/>
                        <a:cs typeface="Times New Roman" pitchFamily="18" charset="0"/>
                      </a:rPr>
                      <a:t>BELİRTİLDİĞİ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984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268" y="442"/>
                    <a:ext cx="1209" cy="750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89831" name="Rectangle 7"/>
                <p:cNvSpPr>
                  <a:spLocks noChangeArrowheads="1"/>
                </p:cNvSpPr>
                <p:nvPr/>
              </p:nvSpPr>
              <p:spPr bwMode="auto">
                <a:xfrm>
                  <a:off x="4344" y="842"/>
                  <a:ext cx="1872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2400" b="1" dirty="0">
                      <a:latin typeface="Times New Roman" pitchFamily="18" charset="0"/>
                      <a:cs typeface="Times New Roman" pitchFamily="18" charset="0"/>
                    </a:rPr>
                    <a:t>ANLAMI</a:t>
                  </a: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89851" name="Group 27"/>
                <p:cNvGrpSpPr>
                  <a:grpSpLocks/>
                </p:cNvGrpSpPr>
                <p:nvPr/>
              </p:nvGrpSpPr>
              <p:grpSpPr bwMode="auto">
                <a:xfrm>
                  <a:off x="0" y="1192"/>
                  <a:ext cx="1238" cy="1747"/>
                  <a:chOff x="0" y="1192"/>
                  <a:chExt cx="1238" cy="1747"/>
                </a:xfrm>
                <a:grpFill/>
              </p:grpSpPr>
              <p:sp>
                <p:nvSpPr>
                  <p:cNvPr id="58983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373"/>
                    <a:ext cx="1152" cy="156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r>
                      <a:rPr lang="tr-TR" sz="2400" b="1" dirty="0" smtClean="0">
                        <a:latin typeface="Times New Roman" pitchFamily="18" charset="0"/>
                        <a:cs typeface="Times New Roman" pitchFamily="18" charset="0"/>
                      </a:rPr>
                      <a:t>FİYAT /</a:t>
                    </a:r>
                    <a:endParaRPr lang="tr-TR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r>
                      <a:rPr lang="tr-TR" sz="2400" b="1" dirty="0">
                        <a:latin typeface="Times New Roman" pitchFamily="18" charset="0"/>
                        <a:cs typeface="Times New Roman" pitchFamily="18" charset="0"/>
                      </a:rPr>
                      <a:t>KAZANÇ ORANI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9850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92"/>
                    <a:ext cx="1238" cy="156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89853" name="Group 29"/>
                <p:cNvGrpSpPr>
                  <a:grpSpLocks/>
                </p:cNvGrpSpPr>
                <p:nvPr/>
              </p:nvGrpSpPr>
              <p:grpSpPr bwMode="auto">
                <a:xfrm>
                  <a:off x="1238" y="1192"/>
                  <a:ext cx="2030" cy="1566"/>
                  <a:chOff x="1238" y="1192"/>
                  <a:chExt cx="2030" cy="1566"/>
                </a:xfrm>
                <a:grpFill/>
              </p:grpSpPr>
              <p:sp>
                <p:nvSpPr>
                  <p:cNvPr id="58983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281" y="1690"/>
                    <a:ext cx="1944" cy="20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bIns="0">
                    <a:spAutoFit/>
                  </a:bodyPr>
                  <a:lstStyle/>
                  <a:p>
                    <a:pPr algn="ctr"/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Hisse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Senedi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Fiyatı</a:t>
                    </a:r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9852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1192"/>
                    <a:ext cx="2030" cy="156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89855" name="Group 31"/>
                <p:cNvGrpSpPr>
                  <a:grpSpLocks/>
                </p:cNvGrpSpPr>
                <p:nvPr/>
              </p:nvGrpSpPr>
              <p:grpSpPr bwMode="auto">
                <a:xfrm>
                  <a:off x="3268" y="1192"/>
                  <a:ext cx="1209" cy="1835"/>
                  <a:chOff x="3268" y="1192"/>
                  <a:chExt cx="1209" cy="1835"/>
                </a:xfrm>
                <a:grpFill/>
              </p:grpSpPr>
              <p:sp>
                <p:nvSpPr>
                  <p:cNvPr id="58983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1461"/>
                    <a:ext cx="1166" cy="156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sz="2200" b="1" dirty="0" smtClean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endParaRPr lang="en-US" sz="22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tr-TR" sz="2200" b="1" dirty="0" err="1" smtClean="0">
                        <a:latin typeface="Times New Roman" pitchFamily="18" charset="0"/>
                        <a:cs typeface="Times New Roman" pitchFamily="18" charset="0"/>
                      </a:rPr>
                      <a:t>Ondalıklı</a:t>
                    </a:r>
                    <a:r>
                      <a:rPr lang="tr-TR" sz="22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pPr algn="ctr" eaLnBrk="0" hangingPunct="0"/>
                    <a:r>
                      <a:rPr lang="tr-TR" sz="2200" b="1" dirty="0" smtClean="0">
                        <a:latin typeface="Times New Roman" pitchFamily="18" charset="0"/>
                        <a:cs typeface="Times New Roman" pitchFamily="18" charset="0"/>
                      </a:rPr>
                      <a:t>Sayı</a:t>
                    </a:r>
                    <a:endParaRPr lang="en-US" sz="22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22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9854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268" y="1192"/>
                    <a:ext cx="1209" cy="156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89857" name="Group 33"/>
                <p:cNvGrpSpPr>
                  <a:grpSpLocks/>
                </p:cNvGrpSpPr>
                <p:nvPr/>
              </p:nvGrpSpPr>
              <p:grpSpPr bwMode="auto">
                <a:xfrm>
                  <a:off x="4477" y="1192"/>
                  <a:ext cx="1633" cy="1657"/>
                  <a:chOff x="4477" y="1192"/>
                  <a:chExt cx="1633" cy="1657"/>
                </a:xfrm>
                <a:grpFill/>
              </p:grpSpPr>
              <p:sp>
                <p:nvSpPr>
                  <p:cNvPr id="589839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4492" y="1283"/>
                    <a:ext cx="1618" cy="156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tr-TR" dirty="0" smtClean="0">
                        <a:latin typeface="Times New Roman" pitchFamily="18" charset="0"/>
                        <a:cs typeface="Times New Roman" pitchFamily="18" charset="0"/>
                      </a:rPr>
                      <a:t>Bir </a:t>
                    </a:r>
                    <a:r>
                      <a:rPr lang="tr-TR" dirty="0">
                        <a:latin typeface="Times New Roman" pitchFamily="18" charset="0"/>
                        <a:cs typeface="Times New Roman" pitchFamily="18" charset="0"/>
                      </a:rPr>
                      <a:t>şirketin hisse senedinin piyasa fiyatının hisse başına kâra </a:t>
                    </a:r>
                    <a:r>
                      <a:rPr lang="tr-TR" dirty="0" smtClean="0">
                        <a:latin typeface="Times New Roman" pitchFamily="18" charset="0"/>
                        <a:cs typeface="Times New Roman" pitchFamily="18" charset="0"/>
                      </a:rPr>
                      <a:t>bölünmesidir. Yatırımcının </a:t>
                    </a:r>
                    <a:r>
                      <a:rPr lang="tr-TR" dirty="0">
                        <a:latin typeface="Times New Roman" pitchFamily="18" charset="0"/>
                        <a:cs typeface="Times New Roman" pitchFamily="18" charset="0"/>
                      </a:rPr>
                      <a:t>hisse başına ne kadar kazanmak istediğini gösterir.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9856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477" y="1192"/>
                    <a:ext cx="1633" cy="156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589859" name="Rectangle 35"/>
              <p:cNvSpPr>
                <a:spLocks noChangeArrowheads="1"/>
              </p:cNvSpPr>
              <p:nvPr/>
            </p:nvSpPr>
            <p:spPr bwMode="auto">
              <a:xfrm>
                <a:off x="-3" y="439"/>
                <a:ext cx="6116" cy="2322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DİĞER FİNANSAL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390144" y="5375330"/>
            <a:ext cx="8372856" cy="12220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tr-TR" dirty="0"/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267744" y="1627719"/>
            <a:ext cx="2308094" cy="108120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FORMÜLÜ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en-US" sz="2400" dirty="0"/>
          </a:p>
        </p:txBody>
      </p:sp>
      <p:sp>
        <p:nvSpPr>
          <p:cNvPr id="2" name="Dikdörtgen 1"/>
          <p:cNvSpPr/>
          <p:nvPr/>
        </p:nvSpPr>
        <p:spPr>
          <a:xfrm>
            <a:off x="390144" y="5437673"/>
            <a:ext cx="83480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Hisse</a:t>
            </a:r>
            <a:r>
              <a:rPr lang="tr-TR" sz="2000" b="1" dirty="0" smtClean="0"/>
              <a:t> </a:t>
            </a:r>
            <a:r>
              <a:rPr lang="tr-TR" sz="20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senedi piyasa fiyatı dönem sonu piyasa fiyatıdır. Bu oran hisse senedinin gerçek fiyata sahip olup  olmadığını gösterir. Katsayı yüksek çıktığında hisse senedi fiyatının piyasa fiyatının üstünde olduğu düşünülür. </a:t>
            </a:r>
            <a:endParaRPr lang="tr-TR" sz="2000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10002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0891" name="Group 43"/>
          <p:cNvGrpSpPr>
            <a:grpSpLocks/>
          </p:cNvGrpSpPr>
          <p:nvPr/>
        </p:nvGrpSpPr>
        <p:grpSpPr bwMode="auto">
          <a:xfrm>
            <a:off x="290796" y="1552674"/>
            <a:ext cx="8513186" cy="4397056"/>
            <a:chOff x="-80" y="-3"/>
            <a:chExt cx="6109" cy="1961"/>
          </a:xfrm>
          <a:noFill/>
        </p:grpSpPr>
        <p:grpSp>
          <p:nvGrpSpPr>
            <p:cNvPr id="590889" name="Group 41"/>
            <p:cNvGrpSpPr>
              <a:grpSpLocks/>
            </p:cNvGrpSpPr>
            <p:nvPr/>
          </p:nvGrpSpPr>
          <p:grpSpPr bwMode="auto">
            <a:xfrm>
              <a:off x="-80" y="0"/>
              <a:ext cx="6109" cy="1958"/>
              <a:chOff x="-80" y="0"/>
              <a:chExt cx="6109" cy="1958"/>
            </a:xfrm>
            <a:grpFill/>
          </p:grpSpPr>
          <p:grpSp>
            <p:nvGrpSpPr>
              <p:cNvPr id="590874" name="Group 26"/>
              <p:cNvGrpSpPr>
                <a:grpSpLocks/>
              </p:cNvGrpSpPr>
              <p:nvPr/>
            </p:nvGrpSpPr>
            <p:grpSpPr bwMode="auto">
              <a:xfrm>
                <a:off x="0" y="0"/>
                <a:ext cx="1267" cy="838"/>
                <a:chOff x="0" y="0"/>
                <a:chExt cx="1267" cy="838"/>
              </a:xfrm>
              <a:grpFill/>
            </p:grpSpPr>
            <p:sp>
              <p:nvSpPr>
                <p:cNvPr id="5908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9" y="127"/>
                  <a:ext cx="1238" cy="711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ÖDENECEK KAR PAYI </a:t>
                  </a:r>
                </a:p>
                <a:p>
                  <a:pPr algn="ctr"/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ORANI</a:t>
                  </a:r>
                  <a:endParaRPr lang="en-US" sz="20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0873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38" cy="711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0876" name="Group 28"/>
              <p:cNvGrpSpPr>
                <a:grpSpLocks/>
              </p:cNvGrpSpPr>
              <p:nvPr/>
            </p:nvGrpSpPr>
            <p:grpSpPr bwMode="auto">
              <a:xfrm>
                <a:off x="1238" y="0"/>
                <a:ext cx="2030" cy="742"/>
                <a:chOff x="1238" y="0"/>
                <a:chExt cx="2030" cy="742"/>
              </a:xfrm>
              <a:grpFill/>
            </p:grpSpPr>
            <p:sp>
              <p:nvSpPr>
                <p:cNvPr id="5908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281" y="31"/>
                  <a:ext cx="1944" cy="711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eaLnBrk="0" hangingPunct="0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Hisse Başına Yıllık</a:t>
                  </a:r>
                </a:p>
                <a:p>
                  <a:pPr algn="ctr" eaLnBrk="0" hangingPunct="0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 Kar Payları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/>
                  <a:endParaRPr lang="en-US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Hisse Başına Yıllık </a:t>
                  </a:r>
                </a:p>
                <a:p>
                  <a:pPr algn="ctr" eaLnBrk="0" hangingPunct="0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Kazançlar</a:t>
                  </a:r>
                  <a:endParaRPr lang="en-US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08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238" y="0"/>
                  <a:ext cx="2030" cy="711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0878" name="Group 30"/>
              <p:cNvGrpSpPr>
                <a:grpSpLocks/>
              </p:cNvGrpSpPr>
              <p:nvPr/>
            </p:nvGrpSpPr>
            <p:grpSpPr bwMode="auto">
              <a:xfrm>
                <a:off x="3268" y="0"/>
                <a:ext cx="913" cy="898"/>
                <a:chOff x="3268" y="0"/>
                <a:chExt cx="913" cy="898"/>
              </a:xfrm>
              <a:grpFill/>
            </p:grpSpPr>
            <p:sp>
              <p:nvSpPr>
                <p:cNvPr id="590867" name="Rectangle 19"/>
                <p:cNvSpPr>
                  <a:spLocks noChangeArrowheads="1"/>
                </p:cNvSpPr>
                <p:nvPr/>
              </p:nvSpPr>
              <p:spPr bwMode="auto">
                <a:xfrm>
                  <a:off x="3311" y="187"/>
                  <a:ext cx="870" cy="711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200" b="1" dirty="0" smtClean="0">
                      <a:latin typeface="Times New Roman" pitchFamily="18" charset="0"/>
                      <a:cs typeface="Times New Roman" pitchFamily="18" charset="0"/>
                    </a:rPr>
                    <a:t>Yüzde Olarak</a:t>
                  </a:r>
                  <a:endParaRPr lang="en-US" sz="22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2200" b="1" dirty="0" smtClean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0877" name="Rectangle 29"/>
                <p:cNvSpPr>
                  <a:spLocks noChangeArrowheads="1"/>
                </p:cNvSpPr>
                <p:nvPr/>
              </p:nvSpPr>
              <p:spPr bwMode="auto">
                <a:xfrm>
                  <a:off x="3268" y="0"/>
                  <a:ext cx="913" cy="711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0880" name="Group 32"/>
              <p:cNvGrpSpPr>
                <a:grpSpLocks/>
              </p:cNvGrpSpPr>
              <p:nvPr/>
            </p:nvGrpSpPr>
            <p:grpSpPr bwMode="auto">
              <a:xfrm>
                <a:off x="4129" y="0"/>
                <a:ext cx="1900" cy="870"/>
                <a:chOff x="4129" y="0"/>
                <a:chExt cx="1900" cy="870"/>
              </a:xfrm>
              <a:grpFill/>
            </p:grpSpPr>
            <p:sp>
              <p:nvSpPr>
                <p:cNvPr id="590868" name="Rectangle 20"/>
                <p:cNvSpPr>
                  <a:spLocks noChangeArrowheads="1"/>
                </p:cNvSpPr>
                <p:nvPr/>
              </p:nvSpPr>
              <p:spPr bwMode="auto">
                <a:xfrm>
                  <a:off x="4129" y="159"/>
                  <a:ext cx="1900" cy="711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Kar payı </a:t>
                  </a:r>
                </a:p>
                <a:p>
                  <a:pPr algn="ctr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olarak ödenen </a:t>
                  </a:r>
                </a:p>
                <a:p>
                  <a:pPr algn="ctr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karın yüzdesini gösterir.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0879" name="Rectangle 31"/>
                <p:cNvSpPr>
                  <a:spLocks noChangeArrowheads="1"/>
                </p:cNvSpPr>
                <p:nvPr/>
              </p:nvSpPr>
              <p:spPr bwMode="auto">
                <a:xfrm>
                  <a:off x="4181" y="0"/>
                  <a:ext cx="1807" cy="711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0882" name="Group 34"/>
              <p:cNvGrpSpPr>
                <a:grpSpLocks/>
              </p:cNvGrpSpPr>
              <p:nvPr/>
            </p:nvGrpSpPr>
            <p:grpSpPr bwMode="auto">
              <a:xfrm>
                <a:off x="-80" y="711"/>
                <a:ext cx="1400" cy="1183"/>
                <a:chOff x="-80" y="711"/>
                <a:chExt cx="1400" cy="1183"/>
              </a:xfrm>
              <a:grpFill/>
            </p:grpSpPr>
            <p:sp>
              <p:nvSpPr>
                <p:cNvPr id="590869" name="Rectangle 21"/>
                <p:cNvSpPr>
                  <a:spLocks noChangeArrowheads="1"/>
                </p:cNvSpPr>
                <p:nvPr/>
              </p:nvSpPr>
              <p:spPr bwMode="auto">
                <a:xfrm>
                  <a:off x="-80" y="875"/>
                  <a:ext cx="1400" cy="1019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ADİ HİSSE SENEDİ </a:t>
                  </a:r>
                  <a:r>
                    <a:rPr lang="tr-TR" sz="1700" b="1" dirty="0" smtClean="0">
                      <a:latin typeface="Times New Roman" pitchFamily="18" charset="0"/>
                      <a:cs typeface="Times New Roman" pitchFamily="18" charset="0"/>
                    </a:rPr>
                    <a:t>SAHİPLERİNİN</a:t>
                  </a:r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 KAR PAYI KAZANCI</a:t>
                  </a:r>
                  <a:endParaRPr lang="en-US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0881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711"/>
                  <a:ext cx="1238" cy="1019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0884" name="Group 36"/>
              <p:cNvGrpSpPr>
                <a:grpSpLocks/>
              </p:cNvGrpSpPr>
              <p:nvPr/>
            </p:nvGrpSpPr>
            <p:grpSpPr bwMode="auto">
              <a:xfrm>
                <a:off x="1238" y="711"/>
                <a:ext cx="2030" cy="1247"/>
                <a:chOff x="1238" y="711"/>
                <a:chExt cx="2030" cy="1247"/>
              </a:xfrm>
              <a:grpFill/>
            </p:grpSpPr>
            <p:sp>
              <p:nvSpPr>
                <p:cNvPr id="5908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281" y="939"/>
                  <a:ext cx="1944" cy="1019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eaLnBrk="0" hangingPunct="0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Hisse Başına Yıllık Kar Payları</a:t>
                  </a:r>
                </a:p>
                <a:p>
                  <a:pPr algn="ctr" eaLnBrk="0" hangingPunct="0"/>
                  <a:endParaRPr lang="tr-TR" sz="10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dirty="0" err="1" smtClean="0">
                      <a:latin typeface="Times New Roman" pitchFamily="18" charset="0"/>
                      <a:cs typeface="Times New Roman" pitchFamily="18" charset="0"/>
                    </a:rPr>
                    <a:t>Herbir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dirty="0" err="1" smtClean="0">
                      <a:latin typeface="Times New Roman" pitchFamily="18" charset="0"/>
                      <a:cs typeface="Times New Roman" pitchFamily="18" charset="0"/>
                    </a:rPr>
                    <a:t>Hisse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dirty="0" err="1" smtClean="0">
                      <a:latin typeface="Times New Roman" pitchFamily="18" charset="0"/>
                      <a:cs typeface="Times New Roman" pitchFamily="18" charset="0"/>
                    </a:rPr>
                    <a:t>Senedinin</a:t>
                  </a:r>
                  <a:endParaRPr lang="tr-TR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O</a:t>
                  </a:r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dirty="0" err="1" smtClean="0">
                      <a:latin typeface="Times New Roman" pitchFamily="18" charset="0"/>
                      <a:cs typeface="Times New Roman" pitchFamily="18" charset="0"/>
                    </a:rPr>
                    <a:t>Günkü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dirty="0" err="1" smtClean="0">
                      <a:latin typeface="Times New Roman" pitchFamily="18" charset="0"/>
                      <a:cs typeface="Times New Roman" pitchFamily="18" charset="0"/>
                    </a:rPr>
                    <a:t>Rayiç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dirty="0" err="1" smtClean="0">
                      <a:latin typeface="Times New Roman" pitchFamily="18" charset="0"/>
                      <a:cs typeface="Times New Roman" pitchFamily="18" charset="0"/>
                    </a:rPr>
                    <a:t>Bedeli</a:t>
                  </a:r>
                  <a:endParaRPr lang="en-US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200" dirty="0" smtClean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0883" name="Rectangle 35"/>
                <p:cNvSpPr>
                  <a:spLocks noChangeArrowheads="1"/>
                </p:cNvSpPr>
                <p:nvPr/>
              </p:nvSpPr>
              <p:spPr bwMode="auto">
                <a:xfrm>
                  <a:off x="1238" y="711"/>
                  <a:ext cx="2030" cy="1019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90885" name="Rectangle 37"/>
              <p:cNvSpPr>
                <a:spLocks noChangeArrowheads="1"/>
              </p:cNvSpPr>
              <p:nvPr/>
            </p:nvSpPr>
            <p:spPr bwMode="auto">
              <a:xfrm>
                <a:off x="3268" y="711"/>
                <a:ext cx="913" cy="1019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90888" name="Group 40"/>
              <p:cNvGrpSpPr>
                <a:grpSpLocks/>
              </p:cNvGrpSpPr>
              <p:nvPr/>
            </p:nvGrpSpPr>
            <p:grpSpPr bwMode="auto">
              <a:xfrm>
                <a:off x="4181" y="711"/>
                <a:ext cx="1807" cy="1215"/>
                <a:chOff x="4181" y="711"/>
                <a:chExt cx="1807" cy="1215"/>
              </a:xfrm>
              <a:grpFill/>
            </p:grpSpPr>
            <p:sp>
              <p:nvSpPr>
                <p:cNvPr id="590872" name="Rectangle 24"/>
                <p:cNvSpPr>
                  <a:spLocks noChangeArrowheads="1"/>
                </p:cNvSpPr>
                <p:nvPr/>
              </p:nvSpPr>
              <p:spPr bwMode="auto">
                <a:xfrm>
                  <a:off x="4224" y="907"/>
                  <a:ext cx="1713" cy="1019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O günkü rayiç bedeli üzerinden hissedarlara kar payı geri ödeme yapabilme oranını gösterir.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0887" name="Rectangle 39"/>
                <p:cNvSpPr>
                  <a:spLocks noChangeArrowheads="1"/>
                </p:cNvSpPr>
                <p:nvPr/>
              </p:nvSpPr>
              <p:spPr bwMode="auto">
                <a:xfrm>
                  <a:off x="4181" y="711"/>
                  <a:ext cx="1807" cy="1019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90890" name="Rectangle 42"/>
            <p:cNvSpPr>
              <a:spLocks noChangeArrowheads="1"/>
            </p:cNvSpPr>
            <p:nvPr/>
          </p:nvSpPr>
          <p:spPr bwMode="auto">
            <a:xfrm>
              <a:off x="-3" y="-3"/>
              <a:ext cx="5994" cy="1736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DİĞER FİNANSAL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>
            <a:off x="2270696" y="2348880"/>
            <a:ext cx="2315840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34" name="Line 22"/>
          <p:cNvSpPr>
            <a:spLocks noChangeShapeType="1"/>
          </p:cNvSpPr>
          <p:nvPr/>
        </p:nvSpPr>
        <p:spPr bwMode="auto">
          <a:xfrm>
            <a:off x="2270696" y="4293096"/>
            <a:ext cx="2315840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5015797" y="3789040"/>
            <a:ext cx="1212387" cy="15942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Yüzde Olarak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0" hangingPunct="0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9193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46" name="Rectangle 10"/>
          <p:cNvSpPr>
            <a:spLocks noChangeArrowheads="1"/>
          </p:cNvSpPr>
          <p:nvPr/>
        </p:nvSpPr>
        <p:spPr bwMode="auto">
          <a:xfrm>
            <a:off x="3098800" y="5992813"/>
            <a:ext cx="24003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>
              <a:cs typeface="Times New Roman" pitchFamily="18" charset="0"/>
            </a:endParaRPr>
          </a:p>
          <a:p>
            <a:pPr eaLnBrk="0" hangingPunct="0"/>
            <a:endParaRPr lang="en-US" sz="2400"/>
          </a:p>
        </p:txBody>
      </p:sp>
      <p:grpSp>
        <p:nvGrpSpPr>
          <p:cNvPr id="603167" name="Group 31"/>
          <p:cNvGrpSpPr>
            <a:grpSpLocks/>
          </p:cNvGrpSpPr>
          <p:nvPr/>
        </p:nvGrpSpPr>
        <p:grpSpPr bwMode="auto">
          <a:xfrm>
            <a:off x="436422" y="1340768"/>
            <a:ext cx="8456130" cy="4464053"/>
            <a:chOff x="-3" y="439"/>
            <a:chExt cx="6214" cy="2903"/>
          </a:xfrm>
          <a:noFill/>
        </p:grpSpPr>
        <p:grpSp>
          <p:nvGrpSpPr>
            <p:cNvPr id="603165" name="Group 29"/>
            <p:cNvGrpSpPr>
              <a:grpSpLocks/>
            </p:cNvGrpSpPr>
            <p:nvPr/>
          </p:nvGrpSpPr>
          <p:grpSpPr bwMode="auto">
            <a:xfrm>
              <a:off x="0" y="442"/>
              <a:ext cx="6211" cy="2900"/>
              <a:chOff x="0" y="442"/>
              <a:chExt cx="6211" cy="2900"/>
            </a:xfrm>
            <a:grpFill/>
          </p:grpSpPr>
          <p:sp>
            <p:nvSpPr>
              <p:cNvPr id="603149" name="Rectangle 13"/>
              <p:cNvSpPr>
                <a:spLocks noChangeArrowheads="1"/>
              </p:cNvSpPr>
              <p:nvPr/>
            </p:nvSpPr>
            <p:spPr bwMode="auto">
              <a:xfrm>
                <a:off x="0" y="442"/>
                <a:ext cx="1580" cy="750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03152" name="Group 16"/>
              <p:cNvGrpSpPr>
                <a:grpSpLocks/>
              </p:cNvGrpSpPr>
              <p:nvPr/>
            </p:nvGrpSpPr>
            <p:grpSpPr bwMode="auto">
              <a:xfrm>
                <a:off x="1554" y="442"/>
                <a:ext cx="1512" cy="887"/>
                <a:chOff x="1554" y="442"/>
                <a:chExt cx="1512" cy="887"/>
              </a:xfrm>
              <a:grpFill/>
            </p:grpSpPr>
            <p:sp>
              <p:nvSpPr>
                <p:cNvPr id="603141" name="Rectangle 5"/>
                <p:cNvSpPr>
                  <a:spLocks noChangeArrowheads="1"/>
                </p:cNvSpPr>
                <p:nvPr/>
              </p:nvSpPr>
              <p:spPr bwMode="auto">
                <a:xfrm>
                  <a:off x="1554" y="579"/>
                  <a:ext cx="1512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2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600" b="1" dirty="0" smtClean="0">
                      <a:latin typeface="Times New Roman" pitchFamily="18" charset="0"/>
                      <a:cs typeface="Times New Roman" pitchFamily="18" charset="0"/>
                    </a:rPr>
                    <a:t>FORMÜLÜ</a:t>
                  </a:r>
                  <a:endParaRPr lang="en-US" sz="2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3151" name="Rectangle 15"/>
                <p:cNvSpPr>
                  <a:spLocks noChangeArrowheads="1"/>
                </p:cNvSpPr>
                <p:nvPr/>
              </p:nvSpPr>
              <p:spPr bwMode="auto">
                <a:xfrm>
                  <a:off x="1580" y="442"/>
                  <a:ext cx="1400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03154" name="Group 18"/>
              <p:cNvGrpSpPr>
                <a:grpSpLocks/>
              </p:cNvGrpSpPr>
              <p:nvPr/>
            </p:nvGrpSpPr>
            <p:grpSpPr bwMode="auto">
              <a:xfrm>
                <a:off x="2970" y="442"/>
                <a:ext cx="1336" cy="1028"/>
                <a:chOff x="2970" y="442"/>
                <a:chExt cx="1336" cy="1028"/>
              </a:xfrm>
              <a:grpFill/>
            </p:grpSpPr>
            <p:sp>
              <p:nvSpPr>
                <p:cNvPr id="603142" name="Rectangle 6"/>
                <p:cNvSpPr>
                  <a:spLocks noChangeArrowheads="1"/>
                </p:cNvSpPr>
                <p:nvPr/>
              </p:nvSpPr>
              <p:spPr bwMode="auto">
                <a:xfrm>
                  <a:off x="2970" y="720"/>
                  <a:ext cx="1336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b="1" dirty="0">
                      <a:latin typeface="Times New Roman" pitchFamily="18" charset="0"/>
                      <a:cs typeface="Times New Roman" pitchFamily="18" charset="0"/>
                    </a:rPr>
                    <a:t>NASIL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b="1" dirty="0">
                      <a:latin typeface="Times New Roman" pitchFamily="18" charset="0"/>
                      <a:cs typeface="Times New Roman" pitchFamily="18" charset="0"/>
                    </a:rPr>
                    <a:t>BELİRTİLDİĞİ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3153" name="Rectangle 17"/>
                <p:cNvSpPr>
                  <a:spLocks noChangeArrowheads="1"/>
                </p:cNvSpPr>
                <p:nvPr/>
              </p:nvSpPr>
              <p:spPr bwMode="auto">
                <a:xfrm>
                  <a:off x="2980" y="442"/>
                  <a:ext cx="1326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03156" name="Group 20"/>
              <p:cNvGrpSpPr>
                <a:grpSpLocks/>
              </p:cNvGrpSpPr>
              <p:nvPr/>
            </p:nvGrpSpPr>
            <p:grpSpPr bwMode="auto">
              <a:xfrm>
                <a:off x="4123" y="442"/>
                <a:ext cx="2088" cy="887"/>
                <a:chOff x="4123" y="442"/>
                <a:chExt cx="2088" cy="887"/>
              </a:xfrm>
              <a:grpFill/>
            </p:grpSpPr>
            <p:sp>
              <p:nvSpPr>
                <p:cNvPr id="603143" name="Rectangle 7"/>
                <p:cNvSpPr>
                  <a:spLocks noChangeArrowheads="1"/>
                </p:cNvSpPr>
                <p:nvPr/>
              </p:nvSpPr>
              <p:spPr bwMode="auto">
                <a:xfrm>
                  <a:off x="4123" y="579"/>
                  <a:ext cx="2088" cy="75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2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600" b="1" dirty="0" smtClean="0">
                      <a:latin typeface="Times New Roman" pitchFamily="18" charset="0"/>
                      <a:cs typeface="Times New Roman" pitchFamily="18" charset="0"/>
                    </a:rPr>
                    <a:t>ANLAMI</a:t>
                  </a:r>
                  <a:endParaRPr lang="en-US" sz="2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3155" name="Rectangle 19"/>
                <p:cNvSpPr>
                  <a:spLocks noChangeArrowheads="1"/>
                </p:cNvSpPr>
                <p:nvPr/>
              </p:nvSpPr>
              <p:spPr bwMode="auto">
                <a:xfrm>
                  <a:off x="4306" y="442"/>
                  <a:ext cx="1798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03158" name="Group 22"/>
              <p:cNvGrpSpPr>
                <a:grpSpLocks/>
              </p:cNvGrpSpPr>
              <p:nvPr/>
            </p:nvGrpSpPr>
            <p:grpSpPr bwMode="auto">
              <a:xfrm>
                <a:off x="0" y="1192"/>
                <a:ext cx="1607" cy="2150"/>
                <a:chOff x="0" y="1192"/>
                <a:chExt cx="1607" cy="2150"/>
              </a:xfrm>
              <a:grpFill/>
            </p:grpSpPr>
            <p:sp>
              <p:nvSpPr>
                <p:cNvPr id="603144" name="Rectangle 8"/>
                <p:cNvSpPr>
                  <a:spLocks noChangeArrowheads="1"/>
                </p:cNvSpPr>
                <p:nvPr/>
              </p:nvSpPr>
              <p:spPr bwMode="auto">
                <a:xfrm>
                  <a:off x="149" y="1514"/>
                  <a:ext cx="1458" cy="1828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PİYASA DEĞERİ</a:t>
                  </a:r>
                </a:p>
                <a:p>
                  <a:endParaRPr lang="tr-TR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DEFTER DEĞERİ</a:t>
                  </a:r>
                </a:p>
                <a:p>
                  <a:endParaRPr lang="tr-TR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DEFTER DEĞERİ</a:t>
                  </a:r>
                </a:p>
                <a:p>
                  <a:endParaRPr lang="en-US" sz="1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3157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1192"/>
                  <a:ext cx="1580" cy="182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03160" name="Group 24"/>
              <p:cNvGrpSpPr>
                <a:grpSpLocks/>
              </p:cNvGrpSpPr>
              <p:nvPr/>
            </p:nvGrpSpPr>
            <p:grpSpPr bwMode="auto">
              <a:xfrm>
                <a:off x="1471" y="1192"/>
                <a:ext cx="1512" cy="2010"/>
                <a:chOff x="1471" y="1192"/>
                <a:chExt cx="1512" cy="2010"/>
              </a:xfrm>
              <a:grpFill/>
            </p:grpSpPr>
            <p:sp>
              <p:nvSpPr>
                <p:cNvPr id="603145" name="Rectangle 9"/>
                <p:cNvSpPr>
                  <a:spLocks noChangeArrowheads="1"/>
                </p:cNvSpPr>
                <p:nvPr/>
              </p:nvSpPr>
              <p:spPr bwMode="auto">
                <a:xfrm>
                  <a:off x="1471" y="1374"/>
                  <a:ext cx="1512" cy="1828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 Hisse Senedi </a:t>
                  </a:r>
                </a:p>
                <a:p>
                  <a:pPr algn="ctr" eaLnBrk="0" hangingPunct="0"/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Piyasa Fiyatı</a:t>
                  </a:r>
                </a:p>
                <a:p>
                  <a:pPr algn="ctr" eaLnBrk="0" hangingPunct="0"/>
                  <a:endParaRPr lang="tr-TR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Hisse Senedi </a:t>
                  </a:r>
                </a:p>
                <a:p>
                  <a:pPr algn="ctr" eaLnBrk="0" hangingPunct="0"/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Defter Değeri</a:t>
                  </a:r>
                  <a:endParaRPr lang="en-US" sz="1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10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10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  Öz Sermaye</a:t>
                  </a:r>
                </a:p>
                <a:p>
                  <a:pPr algn="ctr" eaLnBrk="0" hangingPunct="0"/>
                  <a:endParaRPr lang="tr-TR" sz="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  Hisse Senedi Sayısı</a:t>
                  </a:r>
                  <a:endParaRPr lang="en-US" sz="16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3159" name="Rectangle 23"/>
                <p:cNvSpPr>
                  <a:spLocks noChangeArrowheads="1"/>
                </p:cNvSpPr>
                <p:nvPr/>
              </p:nvSpPr>
              <p:spPr bwMode="auto">
                <a:xfrm>
                  <a:off x="1580" y="1192"/>
                  <a:ext cx="1400" cy="182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03162" name="Group 26"/>
              <p:cNvGrpSpPr>
                <a:grpSpLocks/>
              </p:cNvGrpSpPr>
              <p:nvPr/>
            </p:nvGrpSpPr>
            <p:grpSpPr bwMode="auto">
              <a:xfrm>
                <a:off x="2980" y="1145"/>
                <a:ext cx="1326" cy="1875"/>
                <a:chOff x="2980" y="1145"/>
                <a:chExt cx="1326" cy="1875"/>
              </a:xfrm>
              <a:grpFill/>
            </p:grpSpPr>
            <p:sp>
              <p:nvSpPr>
                <p:cNvPr id="6031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023" y="1145"/>
                  <a:ext cx="1283" cy="605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2400" b="1" dirty="0" smtClean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n-US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2400" b="1" dirty="0" err="1" smtClean="0">
                      <a:latin typeface="Times New Roman" pitchFamily="18" charset="0"/>
                      <a:cs typeface="Times New Roman" pitchFamily="18" charset="0"/>
                    </a:rPr>
                    <a:t>Ondalıklı</a:t>
                  </a:r>
                  <a:r>
                    <a:rPr lang="tr-TR" sz="2400" b="1" dirty="0" smtClean="0">
                      <a:latin typeface="Times New Roman" pitchFamily="18" charset="0"/>
                      <a:cs typeface="Times New Roman" pitchFamily="18" charset="0"/>
                    </a:rPr>
                    <a:t> Sayı</a:t>
                  </a:r>
                  <a:endParaRPr lang="en-US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31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0" y="1192"/>
                  <a:ext cx="1326" cy="182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03164" name="Group 28"/>
              <p:cNvGrpSpPr>
                <a:grpSpLocks/>
              </p:cNvGrpSpPr>
              <p:nvPr/>
            </p:nvGrpSpPr>
            <p:grpSpPr bwMode="auto">
              <a:xfrm>
                <a:off x="4306" y="1192"/>
                <a:ext cx="1798" cy="1916"/>
                <a:chOff x="4306" y="1192"/>
                <a:chExt cx="1798" cy="1916"/>
              </a:xfrm>
              <a:grpFill/>
            </p:grpSpPr>
            <p:sp>
              <p:nvSpPr>
                <p:cNvPr id="603148" name="Rectangle 12"/>
                <p:cNvSpPr>
                  <a:spLocks noChangeArrowheads="1"/>
                </p:cNvSpPr>
                <p:nvPr/>
              </p:nvSpPr>
              <p:spPr bwMode="auto">
                <a:xfrm>
                  <a:off x="4306" y="1280"/>
                  <a:ext cx="1755" cy="1828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Yatırımcıları yakından ilgilendiren bir orandır. Defter değeri  hisse senedinin nominal değeridir. Öz sermayenin hisse senedi sayısına bölünmesiyle bulunabilir. </a:t>
                  </a:r>
                  <a:endParaRPr lang="en-US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3163" name="Rectangle 27"/>
                <p:cNvSpPr>
                  <a:spLocks noChangeArrowheads="1"/>
                </p:cNvSpPr>
                <p:nvPr/>
              </p:nvSpPr>
              <p:spPr bwMode="auto">
                <a:xfrm>
                  <a:off x="4306" y="1192"/>
                  <a:ext cx="1798" cy="182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603166" name="Rectangle 30"/>
            <p:cNvSpPr>
              <a:spLocks noChangeArrowheads="1"/>
            </p:cNvSpPr>
            <p:nvPr/>
          </p:nvSpPr>
          <p:spPr bwMode="auto">
            <a:xfrm>
              <a:off x="-3" y="439"/>
              <a:ext cx="6110" cy="2584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DİĞER FİNANSAL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61772" y="5517232"/>
            <a:ext cx="8289256" cy="11153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446856" y="5589240"/>
            <a:ext cx="82296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900" b="1" cap="all" dirty="0" err="1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ENDüSTRİ</a:t>
            </a:r>
            <a:r>
              <a:rPr lang="tr-TR" sz="19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9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KOLUNDAKİ DİĞER İŞLETMELERE BAKARAK DEĞERLEME YAPILMALIDIR</a:t>
            </a:r>
            <a:r>
              <a:rPr lang="tr-TR" sz="19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BULUNAN </a:t>
            </a:r>
            <a:r>
              <a:rPr lang="tr-TR" sz="19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DEĞERİN DÜŞÜK OLMASI YATIRIMCILARI MENKUL KİYMET ALMAYA TEŞVİK EDER.</a:t>
            </a:r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>
            <a:off x="588070" y="3429000"/>
            <a:ext cx="1805972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2699792" y="3429000"/>
            <a:ext cx="1670720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40" name="Line 22"/>
          <p:cNvSpPr>
            <a:spLocks noChangeShapeType="1"/>
          </p:cNvSpPr>
          <p:nvPr/>
        </p:nvSpPr>
        <p:spPr bwMode="auto">
          <a:xfrm>
            <a:off x="2699792" y="4653136"/>
            <a:ext cx="1670720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85696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1329"/>
            <a:ext cx="8499508" cy="252373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İşletmelerin kısa vadeli yükümlülüklerini karşılayabilme yeteneğini belirlenmesinde kullanılır.</a:t>
            </a:r>
          </a:p>
          <a:p>
            <a:pPr algn="just">
              <a:lnSpc>
                <a:spcPct val="900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İşletmelere kredi sağlayacak bankaların ve diğer işletmelerin yöneticileri bu oran grubunu dikkate alır.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LİKİDİTE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Yasemin.KLMN-AA0CC8569B\Belgelerim\Downloads\küçükr\images (80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8353">
            <a:off x="2740490" y="3562962"/>
            <a:ext cx="3666529" cy="2746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05018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1879" name="Group 7"/>
          <p:cNvGrpSpPr>
            <a:grpSpLocks/>
          </p:cNvGrpSpPr>
          <p:nvPr/>
        </p:nvGrpSpPr>
        <p:grpSpPr bwMode="auto">
          <a:xfrm>
            <a:off x="395174" y="1485469"/>
            <a:ext cx="8713905" cy="4248367"/>
            <a:chOff x="-240" y="91"/>
            <a:chExt cx="5989" cy="2585"/>
          </a:xfrm>
        </p:grpSpPr>
        <p:sp>
          <p:nvSpPr>
            <p:cNvPr id="591875" name="Rectangle 3"/>
            <p:cNvSpPr>
              <a:spLocks noChangeArrowheads="1"/>
            </p:cNvSpPr>
            <p:nvPr/>
          </p:nvSpPr>
          <p:spPr bwMode="auto">
            <a:xfrm>
              <a:off x="62" y="183"/>
              <a:ext cx="5687" cy="2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tr-TR" sz="2400" b="1" cap="all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Z </a:t>
              </a:r>
              <a:r>
                <a:rPr lang="tr-TR" sz="1800" b="1" dirty="0" smtClean="0">
                  <a:latin typeface="Times New Roman" pitchFamily="18" charset="0"/>
                  <a:cs typeface="Times New Roman" pitchFamily="18" charset="0"/>
                </a:rPr>
                <a:t>= 1.2X</a:t>
              </a:r>
              <a:r>
                <a:rPr lang="tr-TR" sz="1800" b="1" baseline="-30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tr-TR" sz="1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tr-TR" sz="1800" b="1" dirty="0">
                  <a:latin typeface="Times New Roman" pitchFamily="18" charset="0"/>
                  <a:cs typeface="Times New Roman" pitchFamily="18" charset="0"/>
                </a:rPr>
                <a:t>+ 1.4X</a:t>
              </a:r>
              <a:r>
                <a:rPr lang="tr-TR" sz="1800" b="1" baseline="-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tr-TR" sz="1800" b="1" dirty="0">
                  <a:latin typeface="Times New Roman" pitchFamily="18" charset="0"/>
                  <a:cs typeface="Times New Roman" pitchFamily="18" charset="0"/>
                </a:rPr>
                <a:t> + 3.3X</a:t>
              </a:r>
              <a:r>
                <a:rPr lang="tr-TR" sz="1800" b="1" baseline="-30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tr-TR" sz="1800" b="1" dirty="0">
                  <a:latin typeface="Times New Roman" pitchFamily="18" charset="0"/>
                  <a:cs typeface="Times New Roman" pitchFamily="18" charset="0"/>
                </a:rPr>
                <a:t> + 0.6X</a:t>
              </a:r>
              <a:r>
                <a:rPr lang="tr-TR" sz="1800" b="1" baseline="-30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tr-TR" sz="1800" b="1" dirty="0">
                  <a:latin typeface="Times New Roman" pitchFamily="18" charset="0"/>
                  <a:cs typeface="Times New Roman" pitchFamily="18" charset="0"/>
                </a:rPr>
                <a:t> + 1.0X</a:t>
              </a:r>
              <a:r>
                <a:rPr lang="tr-TR" sz="1800" b="1" baseline="-30000" dirty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1800" baseline="-300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2400" b="1" cap="all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X1 </a:t>
              </a:r>
              <a:r>
                <a:rPr lang="tr-TR" sz="18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tr-TR" sz="1800" dirty="0">
                  <a:latin typeface="Times New Roman" pitchFamily="18" charset="0"/>
                  <a:cs typeface="Times New Roman" pitchFamily="18" charset="0"/>
                </a:rPr>
                <a:t>İşletme sermayesinin toplam aktiflere oranı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12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2400" b="1" cap="all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X2</a:t>
              </a:r>
              <a:r>
                <a:rPr lang="tr-TR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tr-TR" sz="1800" dirty="0" smtClean="0">
                  <a:latin typeface="Times New Roman" pitchFamily="18" charset="0"/>
                  <a:cs typeface="Times New Roman" pitchFamily="18" charset="0"/>
                </a:rPr>
                <a:t>Dağıtılmamış </a:t>
              </a:r>
              <a:r>
                <a:rPr lang="tr-TR" sz="1800" dirty="0">
                  <a:latin typeface="Times New Roman" pitchFamily="18" charset="0"/>
                  <a:cs typeface="Times New Roman" pitchFamily="18" charset="0"/>
                </a:rPr>
                <a:t>kazançların toplam aktiflere oranı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12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tr-TR" sz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2400" b="1" cap="all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X3 </a:t>
              </a:r>
              <a:r>
                <a:rPr lang="tr-TR" sz="18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tr-TR" sz="1800" dirty="0">
                  <a:latin typeface="Times New Roman" pitchFamily="18" charset="0"/>
                  <a:cs typeface="Times New Roman" pitchFamily="18" charset="0"/>
                </a:rPr>
                <a:t>Faiz ve vergi öncesi kazancın (karın) toplam aktiflere oranı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12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2400" b="1" cap="all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X4 </a:t>
              </a:r>
              <a:r>
                <a:rPr lang="tr-TR" sz="18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tr-TR" sz="1800" dirty="0">
                  <a:latin typeface="Times New Roman" pitchFamily="18" charset="0"/>
                  <a:cs typeface="Times New Roman" pitchFamily="18" charset="0"/>
                </a:rPr>
                <a:t>Öz sermayenin Pazar değerinin toplam pasiflere oranı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12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2400" b="1" cap="all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X5 </a:t>
              </a:r>
              <a:r>
                <a:rPr lang="tr-TR" sz="1800" dirty="0" smtClean="0">
                  <a:latin typeface="Times New Roman" pitchFamily="18" charset="0"/>
                  <a:cs typeface="Times New Roman" pitchFamily="18" charset="0"/>
                </a:rPr>
                <a:t>= Satışların </a:t>
              </a:r>
              <a:r>
                <a:rPr lang="tr-TR" sz="1800" dirty="0">
                  <a:latin typeface="Times New Roman" pitchFamily="18" charset="0"/>
                  <a:cs typeface="Times New Roman" pitchFamily="18" charset="0"/>
                </a:rPr>
                <a:t>toplam aktiflere oranı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10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tr-TR" sz="1000" dirty="0" smtClean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tr-TR" sz="2400" b="1" cap="all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Z </a:t>
              </a:r>
              <a:r>
                <a:rPr lang="tr-TR" sz="18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tr-TR" sz="18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tr-TR" sz="1800" b="1" dirty="0" smtClean="0">
                  <a:latin typeface="Times New Roman" pitchFamily="18" charset="0"/>
                  <a:cs typeface="Times New Roman" pitchFamily="18" charset="0"/>
                </a:rPr>
                <a:t>İşletme </a:t>
              </a:r>
              <a:r>
                <a:rPr lang="tr-TR" sz="1800" b="1" dirty="0">
                  <a:latin typeface="Times New Roman" pitchFamily="18" charset="0"/>
                  <a:cs typeface="Times New Roman" pitchFamily="18" charset="0"/>
                </a:rPr>
                <a:t>mali durumunun genel indeksi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eaLnBrk="0" hangingPunct="0"/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1878" name="Rectangle 6"/>
            <p:cNvSpPr>
              <a:spLocks noChangeArrowheads="1"/>
            </p:cNvSpPr>
            <p:nvPr/>
          </p:nvSpPr>
          <p:spPr bwMode="auto">
            <a:xfrm>
              <a:off x="-240" y="91"/>
              <a:ext cx="5779" cy="2585"/>
            </a:xfrm>
            <a:prstGeom prst="rect">
              <a:avLst/>
            </a:prstGeom>
            <a:no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ALTMAN’IN İFLAS FORMÜLÜ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6582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396482" y="1340768"/>
            <a:ext cx="8354546" cy="4392488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/>
            <a:r>
              <a:rPr lang="tr-TR" sz="32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1.2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ALTMAN’IN İFLAS FORMÜLÜ YORUMU</a:t>
            </a:r>
            <a:endParaRPr lang="en-US" sz="32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1691679" y="1890564"/>
            <a:ext cx="2882075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600200" y="1484784"/>
            <a:ext cx="3115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NET ÇALIŞMA SERMAYESİ 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651773" y="1916832"/>
            <a:ext cx="2486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TOPLAM VARLIKLAR</a:t>
            </a:r>
          </a:p>
        </p:txBody>
      </p:sp>
      <p:cxnSp>
        <p:nvCxnSpPr>
          <p:cNvPr id="7" name="Düz Bağlayıcı 6"/>
          <p:cNvCxnSpPr/>
          <p:nvPr/>
        </p:nvCxnSpPr>
        <p:spPr>
          <a:xfrm>
            <a:off x="1600200" y="1484784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>
            <a:off x="4644008" y="1453426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4932040" y="1405225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508104" y="1481093"/>
            <a:ext cx="627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1.4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b="1" dirty="0"/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>
            <a:off x="6207207" y="1880563"/>
            <a:ext cx="2253225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cxnSp>
        <p:nvCxnSpPr>
          <p:cNvPr id="39" name="Düz Bağlayıcı 38"/>
          <p:cNvCxnSpPr/>
          <p:nvPr/>
        </p:nvCxnSpPr>
        <p:spPr>
          <a:xfrm>
            <a:off x="6115728" y="1474783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39"/>
          <p:cNvCxnSpPr/>
          <p:nvPr/>
        </p:nvCxnSpPr>
        <p:spPr>
          <a:xfrm>
            <a:off x="8532440" y="1443425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6127234" y="1484784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tr-TR" dirty="0">
                <a:latin typeface="Times New Roman" pitchFamily="18" charset="0"/>
                <a:cs typeface="Times New Roman" pitchFamily="18" charset="0"/>
              </a:rPr>
              <a:t>DAĞITILMAMIŞ KAR  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6084168" y="1948190"/>
            <a:ext cx="254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 TOPLAM VARLIKLAR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1043608" y="3399383"/>
            <a:ext cx="627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3.3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/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flipV="1">
            <a:off x="1691680" y="3534910"/>
            <a:ext cx="3240359" cy="2545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cxnSp>
        <p:nvCxnSpPr>
          <p:cNvPr id="45" name="Düz Bağlayıcı 44"/>
          <p:cNvCxnSpPr/>
          <p:nvPr/>
        </p:nvCxnSpPr>
        <p:spPr>
          <a:xfrm>
            <a:off x="1619672" y="3131676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5"/>
          <p:cNvCxnSpPr/>
          <p:nvPr/>
        </p:nvCxnSpPr>
        <p:spPr>
          <a:xfrm>
            <a:off x="5004048" y="3131676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/>
          <p:nvPr/>
        </p:nvSpPr>
        <p:spPr>
          <a:xfrm>
            <a:off x="1635245" y="3106152"/>
            <a:ext cx="343542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700" dirty="0">
                <a:latin typeface="Times New Roman" pitchFamily="18" charset="0"/>
                <a:cs typeface="Times New Roman" pitchFamily="18" charset="0"/>
              </a:rPr>
              <a:t>FAİZ &amp;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VERGİDEN </a:t>
            </a:r>
            <a:r>
              <a:rPr lang="tr-TR" sz="1700" dirty="0">
                <a:latin typeface="Times New Roman" pitchFamily="18" charset="0"/>
                <a:cs typeface="Times New Roman" pitchFamily="18" charset="0"/>
              </a:rPr>
              <a:t>ÖNCEKİ KAR </a:t>
            </a:r>
            <a:endParaRPr lang="tr-TR" sz="1700" dirty="0"/>
          </a:p>
        </p:txBody>
      </p:sp>
      <p:sp>
        <p:nvSpPr>
          <p:cNvPr id="14" name="Dikdörtgen 13"/>
          <p:cNvSpPr/>
          <p:nvPr/>
        </p:nvSpPr>
        <p:spPr>
          <a:xfrm>
            <a:off x="1599448" y="3573016"/>
            <a:ext cx="254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 TOPLAM VARLIKLAR</a:t>
            </a:r>
            <a:endParaRPr lang="tr-TR" dirty="0"/>
          </a:p>
        </p:txBody>
      </p:sp>
      <p:sp>
        <p:nvSpPr>
          <p:cNvPr id="15" name="Dikdörtgen 14"/>
          <p:cNvSpPr/>
          <p:nvPr/>
        </p:nvSpPr>
        <p:spPr>
          <a:xfrm>
            <a:off x="1653867" y="4725144"/>
            <a:ext cx="1261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tr-TR" dirty="0">
                <a:latin typeface="Times New Roman" pitchFamily="18" charset="0"/>
                <a:cs typeface="Times New Roman" pitchFamily="18" charset="0"/>
              </a:rPr>
              <a:t>SATIŞLAR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6137095" y="2924944"/>
            <a:ext cx="1747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ÖZ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SERMAYE  </a:t>
            </a:r>
          </a:p>
        </p:txBody>
      </p:sp>
      <p:sp>
        <p:nvSpPr>
          <p:cNvPr id="53" name="Dikdörtgen 52"/>
          <p:cNvSpPr/>
          <p:nvPr/>
        </p:nvSpPr>
        <p:spPr>
          <a:xfrm>
            <a:off x="6117485" y="3284984"/>
            <a:ext cx="2486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tr-TR" dirty="0">
                <a:latin typeface="Times New Roman" pitchFamily="18" charset="0"/>
                <a:cs typeface="Times New Roman" pitchFamily="18" charset="0"/>
              </a:rPr>
              <a:t>TOPLAM VARLIKLAR</a:t>
            </a:r>
          </a:p>
        </p:txBody>
      </p:sp>
      <p:sp>
        <p:nvSpPr>
          <p:cNvPr id="19" name="Dikdörtgen 18"/>
          <p:cNvSpPr/>
          <p:nvPr/>
        </p:nvSpPr>
        <p:spPr>
          <a:xfrm>
            <a:off x="5530678" y="2924944"/>
            <a:ext cx="697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0.6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/>
          </a:p>
        </p:txBody>
      </p:sp>
      <p:sp>
        <p:nvSpPr>
          <p:cNvPr id="55" name="Metin kutusu 54"/>
          <p:cNvSpPr txBox="1"/>
          <p:nvPr/>
        </p:nvSpPr>
        <p:spPr>
          <a:xfrm>
            <a:off x="5004048" y="298940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6" name="Line 22"/>
          <p:cNvSpPr>
            <a:spLocks noChangeShapeType="1"/>
          </p:cNvSpPr>
          <p:nvPr/>
        </p:nvSpPr>
        <p:spPr bwMode="auto">
          <a:xfrm>
            <a:off x="6217831" y="3290074"/>
            <a:ext cx="2253225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cxnSp>
        <p:nvCxnSpPr>
          <p:cNvPr id="57" name="Düz Bağlayıcı 56"/>
          <p:cNvCxnSpPr/>
          <p:nvPr/>
        </p:nvCxnSpPr>
        <p:spPr>
          <a:xfrm>
            <a:off x="6126352" y="2884294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Düz Bağlayıcı 57"/>
          <p:cNvCxnSpPr/>
          <p:nvPr/>
        </p:nvCxnSpPr>
        <p:spPr>
          <a:xfrm>
            <a:off x="8543064" y="2852936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Dikdörtgen 58"/>
          <p:cNvSpPr/>
          <p:nvPr/>
        </p:nvSpPr>
        <p:spPr>
          <a:xfrm>
            <a:off x="1250695" y="4653136"/>
            <a:ext cx="697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1691679" y="5090274"/>
            <a:ext cx="2882075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61" name="Dikdörtgen 60"/>
          <p:cNvSpPr/>
          <p:nvPr/>
        </p:nvSpPr>
        <p:spPr>
          <a:xfrm>
            <a:off x="1651773" y="5116542"/>
            <a:ext cx="2486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TOPLAM VARLIKLAR</a:t>
            </a:r>
          </a:p>
        </p:txBody>
      </p:sp>
      <p:cxnSp>
        <p:nvCxnSpPr>
          <p:cNvPr id="62" name="Düz Bağlayıcı 61"/>
          <p:cNvCxnSpPr/>
          <p:nvPr/>
        </p:nvCxnSpPr>
        <p:spPr>
          <a:xfrm>
            <a:off x="1600200" y="4684494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Düz Bağlayıcı 62"/>
          <p:cNvCxnSpPr/>
          <p:nvPr/>
        </p:nvCxnSpPr>
        <p:spPr>
          <a:xfrm>
            <a:off x="4644008" y="4653136"/>
            <a:ext cx="0" cy="80138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4" name="Metin kutusu 63"/>
          <p:cNvSpPr txBox="1"/>
          <p:nvPr/>
        </p:nvSpPr>
        <p:spPr>
          <a:xfrm>
            <a:off x="611560" y="4573577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</p:spTree>
    <p:extLst>
      <p:ext uri="{BB962C8B-B14F-4D97-AF65-F5344CB8AC3E}">
        <p14:creationId xmlns="" xmlns:p14="http://schemas.microsoft.com/office/powerpoint/2010/main" val="35908607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="" xmlns:p14="http://schemas.microsoft.com/office/powerpoint/2010/main" val="303249201"/>
              </p:ext>
            </p:extLst>
          </p:nvPr>
        </p:nvGraphicFramePr>
        <p:xfrm>
          <a:off x="323528" y="1628800"/>
          <a:ext cx="8427500" cy="452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ALTMAN’IN İFLAS FORMÜLÜ YORUMU</a:t>
            </a:r>
            <a:endParaRPr lang="en-US" sz="32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9334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2901" name="Group 5"/>
          <p:cNvGrpSpPr>
            <a:grpSpLocks/>
          </p:cNvGrpSpPr>
          <p:nvPr/>
        </p:nvGrpSpPr>
        <p:grpSpPr bwMode="auto">
          <a:xfrm>
            <a:off x="396482" y="1413330"/>
            <a:ext cx="8640014" cy="4484748"/>
            <a:chOff x="-112" y="1021"/>
            <a:chExt cx="6053" cy="2134"/>
          </a:xfrm>
          <a:noFill/>
        </p:grpSpPr>
        <p:sp>
          <p:nvSpPr>
            <p:cNvPr id="592899" name="Rectangle 3"/>
            <p:cNvSpPr>
              <a:spLocks noChangeArrowheads="1"/>
            </p:cNvSpPr>
            <p:nvPr/>
          </p:nvSpPr>
          <p:spPr bwMode="auto">
            <a:xfrm>
              <a:off x="-112" y="1021"/>
              <a:ext cx="5855" cy="2097"/>
            </a:xfrm>
            <a:prstGeom prst="rect">
              <a:avLst/>
            </a:prstGeom>
            <a:ln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just"/>
              <a:r>
                <a:rPr lang="tr-TR" sz="1600" b="1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tr-TR" sz="2400" b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tr-TR" sz="3200" b="1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tr-TR" sz="3200" b="1" cap="all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tr-TR" sz="2400" b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tr-TR" sz="3200" b="1" cap="all" dirty="0" smtClean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tr-TR" sz="2400" b="1" dirty="0" smtClean="0">
                  <a:latin typeface="Times New Roman" pitchFamily="18" charset="0"/>
                  <a:cs typeface="Times New Roman" pitchFamily="18" charset="0"/>
                </a:rPr>
                <a:t>[ </a:t>
              </a:r>
              <a:r>
                <a:rPr lang="tr-TR" sz="2400" b="1" dirty="0">
                  <a:latin typeface="Times New Roman" pitchFamily="18" charset="0"/>
                  <a:cs typeface="Times New Roman" pitchFamily="18" charset="0"/>
                </a:rPr>
                <a:t>p (1-D) (1+L)] / [T-P (1-D) (1+L) ]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tr-TR" sz="2400" b="1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tr-TR" sz="2400" b="1" dirty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tr-TR" sz="2400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tr-TR" sz="3200" b="1" cap="all" dirty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tr-TR" sz="2400" dirty="0" smtClean="0">
                  <a:latin typeface="Times New Roman" pitchFamily="18" charset="0"/>
                  <a:cs typeface="Times New Roman" pitchFamily="18" charset="0"/>
                </a:rPr>
                <a:t> = Vergiden </a:t>
              </a:r>
              <a:r>
                <a:rPr lang="tr-TR" sz="2400" dirty="0">
                  <a:latin typeface="Times New Roman" pitchFamily="18" charset="0"/>
                  <a:cs typeface="Times New Roman" pitchFamily="18" charset="0"/>
                </a:rPr>
                <a:t>önceki net kar/net satışlar x 100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tr-TR" sz="24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tr-TR" sz="2400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tr-TR" sz="3200" b="1" cap="all" dirty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tr-TR" sz="2400" dirty="0" smtClean="0">
                  <a:latin typeface="Times New Roman" pitchFamily="18" charset="0"/>
                  <a:cs typeface="Times New Roman" pitchFamily="18" charset="0"/>
                </a:rPr>
                <a:t> = Hedef </a:t>
              </a:r>
              <a:r>
                <a:rPr lang="tr-TR" sz="2400" dirty="0">
                  <a:latin typeface="Times New Roman" pitchFamily="18" charset="0"/>
                  <a:cs typeface="Times New Roman" pitchFamily="18" charset="0"/>
                </a:rPr>
                <a:t>kar payları/vergiden sonraki kar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tr-TR" sz="24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tr-TR" sz="2400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tr-TR" sz="3200" b="1" cap="all" dirty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tr-TR" sz="2400" dirty="0" smtClean="0">
                  <a:latin typeface="Times New Roman" pitchFamily="18" charset="0"/>
                  <a:cs typeface="Times New Roman" pitchFamily="18" charset="0"/>
                </a:rPr>
                <a:t> = Toplam </a:t>
              </a:r>
              <a:r>
                <a:rPr lang="tr-TR" sz="2400" dirty="0">
                  <a:latin typeface="Times New Roman" pitchFamily="18" charset="0"/>
                  <a:cs typeface="Times New Roman" pitchFamily="18" charset="0"/>
                </a:rPr>
                <a:t>pasifler/net değer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tr-TR" sz="24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tr-TR" sz="2400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tr-TR" sz="3200" b="1" cap="all" dirty="0">
                  <a:ln w="0">
                    <a:noFill/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tr-TR" sz="2400" dirty="0" smtClean="0">
                  <a:latin typeface="Times New Roman" pitchFamily="18" charset="0"/>
                  <a:cs typeface="Times New Roman" pitchFamily="18" charset="0"/>
                </a:rPr>
                <a:t> = Toplam </a:t>
              </a:r>
              <a:r>
                <a:rPr lang="tr-TR" sz="2400" dirty="0">
                  <a:latin typeface="Times New Roman" pitchFamily="18" charset="0"/>
                  <a:cs typeface="Times New Roman" pitchFamily="18" charset="0"/>
                </a:rPr>
                <a:t>aktifler/net satışlar x 100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algn="just" eaLnBrk="0" hangingPunct="0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algn="just" eaLnBrk="0" hangingPunct="0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2900" name="Rectangle 4"/>
            <p:cNvSpPr>
              <a:spLocks noChangeArrowheads="1"/>
            </p:cNvSpPr>
            <p:nvPr/>
          </p:nvSpPr>
          <p:spPr bwMode="auto">
            <a:xfrm>
              <a:off x="0" y="1058"/>
              <a:ext cx="5941" cy="2097"/>
            </a:xfrm>
            <a:prstGeom prst="rect">
              <a:avLst/>
            </a:prstGeom>
            <a:grpFill/>
            <a:ln w="7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GÜÇLENDİRİLMİŞ  YÜKSELİŞ  İNDEKSİ</a:t>
            </a:r>
            <a:endParaRPr lang="en-US" sz="32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9485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Dikdörtgen 114"/>
          <p:cNvSpPr/>
          <p:nvPr/>
        </p:nvSpPr>
        <p:spPr>
          <a:xfrm>
            <a:off x="3066481" y="5062065"/>
            <a:ext cx="5898007" cy="5071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045456" y="2228526"/>
            <a:ext cx="5898007" cy="5071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594199" name="Group 279"/>
          <p:cNvGrpSpPr>
            <a:grpSpLocks/>
          </p:cNvGrpSpPr>
          <p:nvPr/>
        </p:nvGrpSpPr>
        <p:grpSpPr bwMode="auto">
          <a:xfrm>
            <a:off x="179512" y="1556792"/>
            <a:ext cx="8810344" cy="5119119"/>
            <a:chOff x="-3" y="439"/>
            <a:chExt cx="5887" cy="4260"/>
          </a:xfrm>
          <a:noFill/>
        </p:grpSpPr>
        <p:grpSp>
          <p:nvGrpSpPr>
            <p:cNvPr id="594197" name="Group 277"/>
            <p:cNvGrpSpPr>
              <a:grpSpLocks/>
            </p:cNvGrpSpPr>
            <p:nvPr/>
          </p:nvGrpSpPr>
          <p:grpSpPr bwMode="auto">
            <a:xfrm>
              <a:off x="0" y="442"/>
              <a:ext cx="5881" cy="4257"/>
              <a:chOff x="0" y="442"/>
              <a:chExt cx="5881" cy="4257"/>
            </a:xfrm>
            <a:grpFill/>
          </p:grpSpPr>
          <p:grpSp>
            <p:nvGrpSpPr>
              <p:cNvPr id="594124" name="Group 204"/>
              <p:cNvGrpSpPr>
                <a:grpSpLocks/>
              </p:cNvGrpSpPr>
              <p:nvPr/>
            </p:nvGrpSpPr>
            <p:grpSpPr bwMode="auto">
              <a:xfrm>
                <a:off x="0" y="442"/>
                <a:ext cx="1884" cy="556"/>
                <a:chOff x="0" y="442"/>
                <a:chExt cx="1884" cy="556"/>
              </a:xfrm>
              <a:grpFill/>
            </p:grpSpPr>
            <p:sp>
              <p:nvSpPr>
                <p:cNvPr id="594092" name="Rectangle 172"/>
                <p:cNvSpPr>
                  <a:spLocks noChangeArrowheads="1"/>
                </p:cNvSpPr>
                <p:nvPr/>
              </p:nvSpPr>
              <p:spPr bwMode="auto">
                <a:xfrm>
                  <a:off x="28" y="442"/>
                  <a:ext cx="1828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en-US" sz="1400" b="1" dirty="0" err="1">
                      <a:latin typeface="Times New Roman" pitchFamily="18" charset="0"/>
                      <a:cs typeface="Times New Roman" pitchFamily="18" charset="0"/>
                    </a:rPr>
                    <a:t>Stratejik</a:t>
                  </a:r>
                  <a:r>
                    <a:rPr lang="en-US" sz="14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400" b="1" dirty="0" err="1">
                      <a:latin typeface="Times New Roman" pitchFamily="18" charset="0"/>
                      <a:cs typeface="Times New Roman" pitchFamily="18" charset="0"/>
                    </a:rPr>
                    <a:t>denetim</a:t>
                  </a:r>
                  <a:r>
                    <a:rPr lang="en-US" sz="14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400" b="1" dirty="0" err="1">
                      <a:latin typeface="Times New Roman" pitchFamily="18" charset="0"/>
                      <a:cs typeface="Times New Roman" pitchFamily="18" charset="0"/>
                    </a:rPr>
                    <a:t>başlıkları</a:t>
                  </a:r>
                  <a:endParaRPr lang="en-US" sz="1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23" name="Rectangle 203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884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26" name="Group 206"/>
              <p:cNvGrpSpPr>
                <a:grpSpLocks/>
              </p:cNvGrpSpPr>
              <p:nvPr/>
            </p:nvGrpSpPr>
            <p:grpSpPr bwMode="auto">
              <a:xfrm>
                <a:off x="1884" y="442"/>
                <a:ext cx="2704" cy="556"/>
                <a:chOff x="1884" y="442"/>
                <a:chExt cx="2704" cy="556"/>
              </a:xfrm>
              <a:grpFill/>
            </p:grpSpPr>
            <p:sp>
              <p:nvSpPr>
                <p:cNvPr id="594093" name="Rectangle 173"/>
                <p:cNvSpPr>
                  <a:spLocks noChangeArrowheads="1"/>
                </p:cNvSpPr>
                <p:nvPr/>
              </p:nvSpPr>
              <p:spPr bwMode="auto">
                <a:xfrm>
                  <a:off x="1912" y="442"/>
                  <a:ext cx="2648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de-DE" sz="1400" b="1" dirty="0" smtClean="0">
                      <a:latin typeface="Times New Roman" pitchFamily="18" charset="0"/>
                      <a:cs typeface="Times New Roman" pitchFamily="18" charset="0"/>
                    </a:rPr>
                    <a:t>ANALİZ</a:t>
                  </a:r>
                  <a:endParaRPr lang="en-US" sz="1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de-DE" sz="1400" b="1" dirty="0">
                      <a:latin typeface="Times New Roman" pitchFamily="18" charset="0"/>
                      <a:cs typeface="Times New Roman" pitchFamily="18" charset="0"/>
                    </a:rPr>
                    <a:t>     (+) </a:t>
                  </a:r>
                  <a:r>
                    <a:rPr lang="de-DE" sz="1400" b="1" dirty="0" err="1">
                      <a:latin typeface="Times New Roman" pitchFamily="18" charset="0"/>
                      <a:cs typeface="Times New Roman" pitchFamily="18" charset="0"/>
                    </a:rPr>
                    <a:t>Faktörler</a:t>
                  </a:r>
                  <a:r>
                    <a:rPr lang="de-DE" sz="1400" b="1" dirty="0">
                      <a:latin typeface="Times New Roman" pitchFamily="18" charset="0"/>
                      <a:cs typeface="Times New Roman" pitchFamily="18" charset="0"/>
                    </a:rPr>
                    <a:t>                (-) </a:t>
                  </a:r>
                  <a:r>
                    <a:rPr lang="de-DE" sz="1400" b="1" dirty="0" err="1">
                      <a:latin typeface="Times New Roman" pitchFamily="18" charset="0"/>
                      <a:cs typeface="Times New Roman" pitchFamily="18" charset="0"/>
                    </a:rPr>
                    <a:t>Faktörler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25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84" y="442"/>
                  <a:ext cx="2704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28" name="Group 208"/>
              <p:cNvGrpSpPr>
                <a:grpSpLocks/>
              </p:cNvGrpSpPr>
              <p:nvPr/>
            </p:nvGrpSpPr>
            <p:grpSpPr bwMode="auto">
              <a:xfrm>
                <a:off x="4588" y="442"/>
                <a:ext cx="1293" cy="556"/>
                <a:chOff x="4588" y="442"/>
                <a:chExt cx="1293" cy="556"/>
              </a:xfrm>
              <a:grpFill/>
            </p:grpSpPr>
            <p:sp>
              <p:nvSpPr>
                <p:cNvPr id="594094" name="Rectangle 174"/>
                <p:cNvSpPr>
                  <a:spLocks noChangeArrowheads="1"/>
                </p:cNvSpPr>
                <p:nvPr/>
              </p:nvSpPr>
              <p:spPr bwMode="auto">
                <a:xfrm>
                  <a:off x="4616" y="442"/>
                  <a:ext cx="1237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400" b="1" dirty="0" smtClean="0">
                      <a:latin typeface="Times New Roman" pitchFamily="18" charset="0"/>
                      <a:cs typeface="Times New Roman" pitchFamily="18" charset="0"/>
                    </a:rPr>
                    <a:t>YORUMLAR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27" name="Rectangle 207"/>
                <p:cNvSpPr>
                  <a:spLocks noChangeArrowheads="1"/>
                </p:cNvSpPr>
                <p:nvPr/>
              </p:nvSpPr>
              <p:spPr bwMode="auto">
                <a:xfrm>
                  <a:off x="4588" y="442"/>
                  <a:ext cx="1293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30" name="Group 210"/>
              <p:cNvGrpSpPr>
                <a:grpSpLocks/>
              </p:cNvGrpSpPr>
              <p:nvPr/>
            </p:nvGrpSpPr>
            <p:grpSpPr bwMode="auto">
              <a:xfrm>
                <a:off x="0" y="998"/>
                <a:ext cx="1884" cy="520"/>
                <a:chOff x="0" y="998"/>
                <a:chExt cx="1884" cy="520"/>
              </a:xfrm>
              <a:grpFill/>
            </p:grpSpPr>
            <p:sp>
              <p:nvSpPr>
                <p:cNvPr id="594095" name="Rectangle 175"/>
                <p:cNvSpPr>
                  <a:spLocks noChangeArrowheads="1"/>
                </p:cNvSpPr>
                <p:nvPr/>
              </p:nvSpPr>
              <p:spPr bwMode="auto">
                <a:xfrm>
                  <a:off x="28" y="1096"/>
                  <a:ext cx="182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700" b="1" dirty="0" smtClean="0">
                      <a:latin typeface="Times New Roman" pitchFamily="18" charset="0"/>
                      <a:cs typeface="Times New Roman" pitchFamily="18" charset="0"/>
                    </a:rPr>
                    <a:t>1.Cari Durum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29" name="Rectangle 209"/>
                <p:cNvSpPr>
                  <a:spLocks noChangeArrowheads="1"/>
                </p:cNvSpPr>
                <p:nvPr/>
              </p:nvSpPr>
              <p:spPr bwMode="auto">
                <a:xfrm>
                  <a:off x="0" y="998"/>
                  <a:ext cx="188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34" name="Group 214"/>
              <p:cNvGrpSpPr>
                <a:grpSpLocks/>
              </p:cNvGrpSpPr>
              <p:nvPr/>
            </p:nvGrpSpPr>
            <p:grpSpPr bwMode="auto">
              <a:xfrm>
                <a:off x="1884" y="998"/>
                <a:ext cx="1352" cy="422"/>
                <a:chOff x="1884" y="998"/>
                <a:chExt cx="1352" cy="422"/>
              </a:xfrm>
              <a:grpFill/>
            </p:grpSpPr>
            <p:sp>
              <p:nvSpPr>
                <p:cNvPr id="594133" name="Rectangle 213"/>
                <p:cNvSpPr>
                  <a:spLocks noChangeArrowheads="1"/>
                </p:cNvSpPr>
                <p:nvPr/>
              </p:nvSpPr>
              <p:spPr bwMode="auto">
                <a:xfrm>
                  <a:off x="1884" y="998"/>
                  <a:ext cx="1352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4132" name="Group 212"/>
                <p:cNvGrpSpPr>
                  <a:grpSpLocks/>
                </p:cNvGrpSpPr>
                <p:nvPr/>
              </p:nvGrpSpPr>
              <p:grpSpPr bwMode="auto">
                <a:xfrm>
                  <a:off x="1884" y="998"/>
                  <a:ext cx="1352" cy="422"/>
                  <a:chOff x="1884" y="998"/>
                  <a:chExt cx="1352" cy="422"/>
                </a:xfrm>
                <a:grpFill/>
              </p:grpSpPr>
              <p:sp>
                <p:nvSpPr>
                  <p:cNvPr id="594096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1912" y="998"/>
                    <a:ext cx="1296" cy="422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4131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1884" y="998"/>
                    <a:ext cx="1352" cy="422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4138" name="Group 218"/>
              <p:cNvGrpSpPr>
                <a:grpSpLocks/>
              </p:cNvGrpSpPr>
              <p:nvPr/>
            </p:nvGrpSpPr>
            <p:grpSpPr bwMode="auto">
              <a:xfrm>
                <a:off x="3236" y="998"/>
                <a:ext cx="1352" cy="422"/>
                <a:chOff x="3236" y="998"/>
                <a:chExt cx="1352" cy="422"/>
              </a:xfrm>
              <a:grpFill/>
            </p:grpSpPr>
            <p:sp>
              <p:nvSpPr>
                <p:cNvPr id="594137" name="Rectangle 217"/>
                <p:cNvSpPr>
                  <a:spLocks noChangeArrowheads="1"/>
                </p:cNvSpPr>
                <p:nvPr/>
              </p:nvSpPr>
              <p:spPr bwMode="auto">
                <a:xfrm>
                  <a:off x="3236" y="998"/>
                  <a:ext cx="1352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4136" name="Group 216"/>
                <p:cNvGrpSpPr>
                  <a:grpSpLocks/>
                </p:cNvGrpSpPr>
                <p:nvPr/>
              </p:nvGrpSpPr>
              <p:grpSpPr bwMode="auto">
                <a:xfrm>
                  <a:off x="3236" y="998"/>
                  <a:ext cx="1352" cy="422"/>
                  <a:chOff x="3236" y="998"/>
                  <a:chExt cx="1352" cy="422"/>
                </a:xfrm>
                <a:grpFill/>
              </p:grpSpPr>
              <p:sp>
                <p:nvSpPr>
                  <p:cNvPr id="594097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998"/>
                    <a:ext cx="1296" cy="422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4135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3236" y="998"/>
                    <a:ext cx="1352" cy="422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4142" name="Group 222"/>
              <p:cNvGrpSpPr>
                <a:grpSpLocks/>
              </p:cNvGrpSpPr>
              <p:nvPr/>
            </p:nvGrpSpPr>
            <p:grpSpPr bwMode="auto">
              <a:xfrm>
                <a:off x="4588" y="998"/>
                <a:ext cx="1293" cy="422"/>
                <a:chOff x="4588" y="998"/>
                <a:chExt cx="1293" cy="422"/>
              </a:xfrm>
              <a:grpFill/>
            </p:grpSpPr>
            <p:sp>
              <p:nvSpPr>
                <p:cNvPr id="594141" name="Rectangle 221"/>
                <p:cNvSpPr>
                  <a:spLocks noChangeArrowheads="1"/>
                </p:cNvSpPr>
                <p:nvPr/>
              </p:nvSpPr>
              <p:spPr bwMode="auto">
                <a:xfrm>
                  <a:off x="4588" y="998"/>
                  <a:ext cx="1293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4140" name="Group 220"/>
                <p:cNvGrpSpPr>
                  <a:grpSpLocks/>
                </p:cNvGrpSpPr>
                <p:nvPr/>
              </p:nvGrpSpPr>
              <p:grpSpPr bwMode="auto">
                <a:xfrm>
                  <a:off x="4588" y="998"/>
                  <a:ext cx="1293" cy="422"/>
                  <a:chOff x="4588" y="998"/>
                  <a:chExt cx="1293" cy="422"/>
                </a:xfrm>
                <a:grpFill/>
              </p:grpSpPr>
              <p:sp>
                <p:nvSpPr>
                  <p:cNvPr id="59409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4616" y="998"/>
                    <a:ext cx="1237" cy="422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4139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4588" y="998"/>
                    <a:ext cx="1293" cy="422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4144" name="Group 224"/>
              <p:cNvGrpSpPr>
                <a:grpSpLocks/>
              </p:cNvGrpSpPr>
              <p:nvPr/>
            </p:nvGrpSpPr>
            <p:grpSpPr bwMode="auto">
              <a:xfrm>
                <a:off x="0" y="1420"/>
                <a:ext cx="2114" cy="577"/>
                <a:chOff x="0" y="1420"/>
                <a:chExt cx="2114" cy="577"/>
              </a:xfrm>
              <a:grpFill/>
            </p:grpSpPr>
            <p:sp>
              <p:nvSpPr>
                <p:cNvPr id="594099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" y="1441"/>
                  <a:ext cx="2086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A. Geçmişteki İşbirlikçi</a:t>
                  </a:r>
                  <a:r>
                    <a:rPr lang="tr-TR" sz="500" dirty="0" smtClean="0"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Performans İndeksleri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43" name="Rectangle 223"/>
                <p:cNvSpPr>
                  <a:spLocks noChangeArrowheads="1"/>
                </p:cNvSpPr>
                <p:nvPr/>
              </p:nvSpPr>
              <p:spPr bwMode="auto">
                <a:xfrm>
                  <a:off x="0" y="1420"/>
                  <a:ext cx="1884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46" name="Group 226"/>
              <p:cNvGrpSpPr>
                <a:grpSpLocks/>
              </p:cNvGrpSpPr>
              <p:nvPr/>
            </p:nvGrpSpPr>
            <p:grpSpPr bwMode="auto">
              <a:xfrm>
                <a:off x="1884" y="1420"/>
                <a:ext cx="1352" cy="556"/>
                <a:chOff x="1884" y="1420"/>
                <a:chExt cx="1352" cy="556"/>
              </a:xfrm>
              <a:grpFill/>
            </p:grpSpPr>
            <p:sp>
              <p:nvSpPr>
                <p:cNvPr id="594100" name="Rectangle 180"/>
                <p:cNvSpPr>
                  <a:spLocks noChangeArrowheads="1"/>
                </p:cNvSpPr>
                <p:nvPr/>
              </p:nvSpPr>
              <p:spPr bwMode="auto">
                <a:xfrm>
                  <a:off x="1912" y="1420"/>
                  <a:ext cx="1296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45" name="Rectangle 225"/>
                <p:cNvSpPr>
                  <a:spLocks noChangeArrowheads="1"/>
                </p:cNvSpPr>
                <p:nvPr/>
              </p:nvSpPr>
              <p:spPr bwMode="auto">
                <a:xfrm>
                  <a:off x="1884" y="1420"/>
                  <a:ext cx="1352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48" name="Group 228"/>
              <p:cNvGrpSpPr>
                <a:grpSpLocks/>
              </p:cNvGrpSpPr>
              <p:nvPr/>
            </p:nvGrpSpPr>
            <p:grpSpPr bwMode="auto">
              <a:xfrm>
                <a:off x="3236" y="1420"/>
                <a:ext cx="1352" cy="556"/>
                <a:chOff x="3236" y="1420"/>
                <a:chExt cx="1352" cy="556"/>
              </a:xfrm>
              <a:grpFill/>
            </p:grpSpPr>
            <p:sp>
              <p:nvSpPr>
                <p:cNvPr id="59410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264" y="1420"/>
                  <a:ext cx="1296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47" name="Rectangle 227"/>
                <p:cNvSpPr>
                  <a:spLocks noChangeArrowheads="1"/>
                </p:cNvSpPr>
                <p:nvPr/>
              </p:nvSpPr>
              <p:spPr bwMode="auto">
                <a:xfrm>
                  <a:off x="3236" y="1420"/>
                  <a:ext cx="1352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50" name="Group 230"/>
              <p:cNvGrpSpPr>
                <a:grpSpLocks/>
              </p:cNvGrpSpPr>
              <p:nvPr/>
            </p:nvGrpSpPr>
            <p:grpSpPr bwMode="auto">
              <a:xfrm>
                <a:off x="4588" y="1420"/>
                <a:ext cx="1293" cy="556"/>
                <a:chOff x="4588" y="1420"/>
                <a:chExt cx="1293" cy="556"/>
              </a:xfrm>
              <a:grpFill/>
            </p:grpSpPr>
            <p:sp>
              <p:nvSpPr>
                <p:cNvPr id="594102" name="Rectangle 182"/>
                <p:cNvSpPr>
                  <a:spLocks noChangeArrowheads="1"/>
                </p:cNvSpPr>
                <p:nvPr/>
              </p:nvSpPr>
              <p:spPr bwMode="auto">
                <a:xfrm>
                  <a:off x="4616" y="1420"/>
                  <a:ext cx="1237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49" name="Rectangle 229"/>
                <p:cNvSpPr>
                  <a:spLocks noChangeArrowheads="1"/>
                </p:cNvSpPr>
                <p:nvPr/>
              </p:nvSpPr>
              <p:spPr bwMode="auto">
                <a:xfrm>
                  <a:off x="4588" y="1420"/>
                  <a:ext cx="1293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52" name="Group 232"/>
              <p:cNvGrpSpPr>
                <a:grpSpLocks/>
              </p:cNvGrpSpPr>
              <p:nvPr/>
            </p:nvGrpSpPr>
            <p:grpSpPr bwMode="auto">
              <a:xfrm>
                <a:off x="0" y="1976"/>
                <a:ext cx="1884" cy="958"/>
                <a:chOff x="0" y="1976"/>
                <a:chExt cx="1884" cy="958"/>
              </a:xfrm>
              <a:grpFill/>
            </p:grpSpPr>
            <p:sp>
              <p:nvSpPr>
                <p:cNvPr id="594103" name="Rectangle 183"/>
                <p:cNvSpPr>
                  <a:spLocks noChangeArrowheads="1"/>
                </p:cNvSpPr>
                <p:nvPr/>
              </p:nvSpPr>
              <p:spPr bwMode="auto">
                <a:xfrm>
                  <a:off x="28" y="1976"/>
                  <a:ext cx="1828" cy="958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B. Stratejik Durum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     Geçerli  Misyon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     Geçerli  Hedefler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     Geçerli  Stratejiler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     Geçerli  Politikalar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51" name="Rectangle 231"/>
                <p:cNvSpPr>
                  <a:spLocks noChangeArrowheads="1"/>
                </p:cNvSpPr>
                <p:nvPr/>
              </p:nvSpPr>
              <p:spPr bwMode="auto">
                <a:xfrm>
                  <a:off x="0" y="1976"/>
                  <a:ext cx="1884" cy="95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54" name="Group 234"/>
              <p:cNvGrpSpPr>
                <a:grpSpLocks/>
              </p:cNvGrpSpPr>
              <p:nvPr/>
            </p:nvGrpSpPr>
            <p:grpSpPr bwMode="auto">
              <a:xfrm>
                <a:off x="1884" y="1976"/>
                <a:ext cx="1352" cy="958"/>
                <a:chOff x="1884" y="1976"/>
                <a:chExt cx="1352" cy="958"/>
              </a:xfrm>
              <a:grpFill/>
            </p:grpSpPr>
            <p:sp>
              <p:nvSpPr>
                <p:cNvPr id="594104" name="Rectangle 184"/>
                <p:cNvSpPr>
                  <a:spLocks noChangeArrowheads="1"/>
                </p:cNvSpPr>
                <p:nvPr/>
              </p:nvSpPr>
              <p:spPr bwMode="auto">
                <a:xfrm>
                  <a:off x="1912" y="1976"/>
                  <a:ext cx="1296" cy="958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53" name="Rectangle 233"/>
                <p:cNvSpPr>
                  <a:spLocks noChangeArrowheads="1"/>
                </p:cNvSpPr>
                <p:nvPr/>
              </p:nvSpPr>
              <p:spPr bwMode="auto">
                <a:xfrm>
                  <a:off x="1884" y="1976"/>
                  <a:ext cx="1352" cy="95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56" name="Group 236"/>
              <p:cNvGrpSpPr>
                <a:grpSpLocks/>
              </p:cNvGrpSpPr>
              <p:nvPr/>
            </p:nvGrpSpPr>
            <p:grpSpPr bwMode="auto">
              <a:xfrm>
                <a:off x="3236" y="1976"/>
                <a:ext cx="1352" cy="958"/>
                <a:chOff x="3236" y="1976"/>
                <a:chExt cx="1352" cy="958"/>
              </a:xfrm>
              <a:grpFill/>
            </p:grpSpPr>
            <p:sp>
              <p:nvSpPr>
                <p:cNvPr id="594105" name="Rectangle 185"/>
                <p:cNvSpPr>
                  <a:spLocks noChangeArrowheads="1"/>
                </p:cNvSpPr>
                <p:nvPr/>
              </p:nvSpPr>
              <p:spPr bwMode="auto">
                <a:xfrm>
                  <a:off x="3264" y="1976"/>
                  <a:ext cx="1296" cy="958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55" name="Rectangle 235"/>
                <p:cNvSpPr>
                  <a:spLocks noChangeArrowheads="1"/>
                </p:cNvSpPr>
                <p:nvPr/>
              </p:nvSpPr>
              <p:spPr bwMode="auto">
                <a:xfrm>
                  <a:off x="3236" y="1976"/>
                  <a:ext cx="1352" cy="95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58" name="Group 238"/>
              <p:cNvGrpSpPr>
                <a:grpSpLocks/>
              </p:cNvGrpSpPr>
              <p:nvPr/>
            </p:nvGrpSpPr>
            <p:grpSpPr bwMode="auto">
              <a:xfrm>
                <a:off x="4588" y="1976"/>
                <a:ext cx="1293" cy="958"/>
                <a:chOff x="4588" y="1976"/>
                <a:chExt cx="1293" cy="958"/>
              </a:xfrm>
              <a:grpFill/>
            </p:grpSpPr>
            <p:sp>
              <p:nvSpPr>
                <p:cNvPr id="594106" name="Rectangle 186"/>
                <p:cNvSpPr>
                  <a:spLocks noChangeArrowheads="1"/>
                </p:cNvSpPr>
                <p:nvPr/>
              </p:nvSpPr>
              <p:spPr bwMode="auto">
                <a:xfrm>
                  <a:off x="4616" y="1976"/>
                  <a:ext cx="1237" cy="958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57" name="Rectangle 237"/>
                <p:cNvSpPr>
                  <a:spLocks noChangeArrowheads="1"/>
                </p:cNvSpPr>
                <p:nvPr/>
              </p:nvSpPr>
              <p:spPr bwMode="auto">
                <a:xfrm>
                  <a:off x="4588" y="1976"/>
                  <a:ext cx="1293" cy="958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60" name="Group 240"/>
              <p:cNvGrpSpPr>
                <a:grpSpLocks/>
              </p:cNvGrpSpPr>
              <p:nvPr/>
            </p:nvGrpSpPr>
            <p:grpSpPr bwMode="auto">
              <a:xfrm>
                <a:off x="0" y="2934"/>
                <a:ext cx="1884" cy="501"/>
                <a:chOff x="0" y="2934"/>
                <a:chExt cx="1884" cy="501"/>
              </a:xfrm>
              <a:grpFill/>
            </p:grpSpPr>
            <p:sp>
              <p:nvSpPr>
                <p:cNvPr id="594107" name="Rectangle 187"/>
                <p:cNvSpPr>
                  <a:spLocks noChangeArrowheads="1"/>
                </p:cNvSpPr>
                <p:nvPr/>
              </p:nvSpPr>
              <p:spPr bwMode="auto">
                <a:xfrm>
                  <a:off x="28" y="3013"/>
                  <a:ext cx="182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400" b="1" dirty="0">
                      <a:latin typeface="Times New Roman" pitchFamily="18" charset="0"/>
                      <a:cs typeface="Times New Roman" pitchFamily="18" charset="0"/>
                    </a:rPr>
                    <a:t>SWOT Analizinin Başlaması</a:t>
                  </a:r>
                  <a:endParaRPr lang="en-US" sz="1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59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2934"/>
                  <a:ext cx="188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62" name="Group 242"/>
              <p:cNvGrpSpPr>
                <a:grpSpLocks/>
              </p:cNvGrpSpPr>
              <p:nvPr/>
            </p:nvGrpSpPr>
            <p:grpSpPr bwMode="auto">
              <a:xfrm>
                <a:off x="1884" y="2934"/>
                <a:ext cx="1352" cy="422"/>
                <a:chOff x="1884" y="2934"/>
                <a:chExt cx="1352" cy="422"/>
              </a:xfrm>
              <a:grpFill/>
            </p:grpSpPr>
            <p:sp>
              <p:nvSpPr>
                <p:cNvPr id="59410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912" y="2934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61" name="Rectangle 241"/>
                <p:cNvSpPr>
                  <a:spLocks noChangeArrowheads="1"/>
                </p:cNvSpPr>
                <p:nvPr/>
              </p:nvSpPr>
              <p:spPr bwMode="auto">
                <a:xfrm>
                  <a:off x="1884" y="2934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64" name="Group 244"/>
              <p:cNvGrpSpPr>
                <a:grpSpLocks/>
              </p:cNvGrpSpPr>
              <p:nvPr/>
            </p:nvGrpSpPr>
            <p:grpSpPr bwMode="auto">
              <a:xfrm>
                <a:off x="3236" y="2934"/>
                <a:ext cx="1352" cy="422"/>
                <a:chOff x="3236" y="2934"/>
                <a:chExt cx="1352" cy="422"/>
              </a:xfrm>
              <a:grpFill/>
            </p:grpSpPr>
            <p:sp>
              <p:nvSpPr>
                <p:cNvPr id="594109" name="Rectangle 189"/>
                <p:cNvSpPr>
                  <a:spLocks noChangeArrowheads="1"/>
                </p:cNvSpPr>
                <p:nvPr/>
              </p:nvSpPr>
              <p:spPr bwMode="auto">
                <a:xfrm>
                  <a:off x="3264" y="2934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63" name="Rectangle 243"/>
                <p:cNvSpPr>
                  <a:spLocks noChangeArrowheads="1"/>
                </p:cNvSpPr>
                <p:nvPr/>
              </p:nvSpPr>
              <p:spPr bwMode="auto">
                <a:xfrm>
                  <a:off x="3236" y="2934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66" name="Group 246"/>
              <p:cNvGrpSpPr>
                <a:grpSpLocks/>
              </p:cNvGrpSpPr>
              <p:nvPr/>
            </p:nvGrpSpPr>
            <p:grpSpPr bwMode="auto">
              <a:xfrm>
                <a:off x="4588" y="2934"/>
                <a:ext cx="1293" cy="422"/>
                <a:chOff x="4588" y="2934"/>
                <a:chExt cx="1293" cy="422"/>
              </a:xfrm>
              <a:grpFill/>
            </p:grpSpPr>
            <p:sp>
              <p:nvSpPr>
                <p:cNvPr id="594110" name="Rectangle 190"/>
                <p:cNvSpPr>
                  <a:spLocks noChangeArrowheads="1"/>
                </p:cNvSpPr>
                <p:nvPr/>
              </p:nvSpPr>
              <p:spPr bwMode="auto">
                <a:xfrm>
                  <a:off x="4616" y="2934"/>
                  <a:ext cx="1237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65" name="Rectangle 245"/>
                <p:cNvSpPr>
                  <a:spLocks noChangeArrowheads="1"/>
                </p:cNvSpPr>
                <p:nvPr/>
              </p:nvSpPr>
              <p:spPr bwMode="auto">
                <a:xfrm>
                  <a:off x="4588" y="2934"/>
                  <a:ext cx="1293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68" name="Group 248"/>
              <p:cNvGrpSpPr>
                <a:grpSpLocks/>
              </p:cNvGrpSpPr>
              <p:nvPr/>
            </p:nvGrpSpPr>
            <p:grpSpPr bwMode="auto">
              <a:xfrm>
                <a:off x="0" y="3356"/>
                <a:ext cx="1884" cy="499"/>
                <a:chOff x="0" y="3356"/>
                <a:chExt cx="1884" cy="499"/>
              </a:xfrm>
              <a:grpFill/>
            </p:grpSpPr>
            <p:sp>
              <p:nvSpPr>
                <p:cNvPr id="594111" name="Rectangle 191"/>
                <p:cNvSpPr>
                  <a:spLocks noChangeArrowheads="1"/>
                </p:cNvSpPr>
                <p:nvPr/>
              </p:nvSpPr>
              <p:spPr bwMode="auto">
                <a:xfrm>
                  <a:off x="28" y="3433"/>
                  <a:ext cx="182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700" b="1" dirty="0" smtClean="0">
                      <a:latin typeface="Times New Roman" pitchFamily="18" charset="0"/>
                      <a:cs typeface="Times New Roman" pitchFamily="18" charset="0"/>
                    </a:rPr>
                    <a:t>2. İşbirliği Yönetimi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67" name="Rectangle 247"/>
                <p:cNvSpPr>
                  <a:spLocks noChangeArrowheads="1"/>
                </p:cNvSpPr>
                <p:nvPr/>
              </p:nvSpPr>
              <p:spPr bwMode="auto">
                <a:xfrm>
                  <a:off x="0" y="3356"/>
                  <a:ext cx="188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72" name="Group 252"/>
              <p:cNvGrpSpPr>
                <a:grpSpLocks/>
              </p:cNvGrpSpPr>
              <p:nvPr/>
            </p:nvGrpSpPr>
            <p:grpSpPr bwMode="auto">
              <a:xfrm>
                <a:off x="1884" y="3356"/>
                <a:ext cx="1352" cy="422"/>
                <a:chOff x="1884" y="3356"/>
                <a:chExt cx="1352" cy="422"/>
              </a:xfrm>
              <a:grpFill/>
            </p:grpSpPr>
            <p:sp>
              <p:nvSpPr>
                <p:cNvPr id="59417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84" y="3356"/>
                  <a:ext cx="1352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4170" name="Group 250"/>
                <p:cNvGrpSpPr>
                  <a:grpSpLocks/>
                </p:cNvGrpSpPr>
                <p:nvPr/>
              </p:nvGrpSpPr>
              <p:grpSpPr bwMode="auto">
                <a:xfrm>
                  <a:off x="1884" y="3356"/>
                  <a:ext cx="1352" cy="422"/>
                  <a:chOff x="1884" y="3356"/>
                  <a:chExt cx="1352" cy="422"/>
                </a:xfrm>
                <a:grpFill/>
              </p:grpSpPr>
              <p:sp>
                <p:nvSpPr>
                  <p:cNvPr id="594112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1912" y="3356"/>
                    <a:ext cx="1296" cy="422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4169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1884" y="3356"/>
                    <a:ext cx="1352" cy="422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4176" name="Group 256"/>
              <p:cNvGrpSpPr>
                <a:grpSpLocks/>
              </p:cNvGrpSpPr>
              <p:nvPr/>
            </p:nvGrpSpPr>
            <p:grpSpPr bwMode="auto">
              <a:xfrm>
                <a:off x="3236" y="3356"/>
                <a:ext cx="1352" cy="422"/>
                <a:chOff x="3236" y="3356"/>
                <a:chExt cx="1352" cy="422"/>
              </a:xfrm>
              <a:grpFill/>
            </p:grpSpPr>
            <p:sp>
              <p:nvSpPr>
                <p:cNvPr id="594175" name="Rectangle 255"/>
                <p:cNvSpPr>
                  <a:spLocks noChangeArrowheads="1"/>
                </p:cNvSpPr>
                <p:nvPr/>
              </p:nvSpPr>
              <p:spPr bwMode="auto">
                <a:xfrm>
                  <a:off x="3236" y="3356"/>
                  <a:ext cx="1352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4174" name="Group 254"/>
                <p:cNvGrpSpPr>
                  <a:grpSpLocks/>
                </p:cNvGrpSpPr>
                <p:nvPr/>
              </p:nvGrpSpPr>
              <p:grpSpPr bwMode="auto">
                <a:xfrm>
                  <a:off x="3236" y="3356"/>
                  <a:ext cx="1352" cy="422"/>
                  <a:chOff x="3236" y="3356"/>
                  <a:chExt cx="1352" cy="422"/>
                </a:xfrm>
                <a:grpFill/>
              </p:grpSpPr>
              <p:sp>
                <p:nvSpPr>
                  <p:cNvPr id="594113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3356"/>
                    <a:ext cx="1296" cy="422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4173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3236" y="3356"/>
                    <a:ext cx="1352" cy="422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4180" name="Group 260"/>
              <p:cNvGrpSpPr>
                <a:grpSpLocks/>
              </p:cNvGrpSpPr>
              <p:nvPr/>
            </p:nvGrpSpPr>
            <p:grpSpPr bwMode="auto">
              <a:xfrm>
                <a:off x="4588" y="3356"/>
                <a:ext cx="1293" cy="422"/>
                <a:chOff x="4588" y="3356"/>
                <a:chExt cx="1293" cy="422"/>
              </a:xfrm>
              <a:grpFill/>
            </p:grpSpPr>
            <p:sp>
              <p:nvSpPr>
                <p:cNvPr id="594179" name="Rectangle 259"/>
                <p:cNvSpPr>
                  <a:spLocks noChangeArrowheads="1"/>
                </p:cNvSpPr>
                <p:nvPr/>
              </p:nvSpPr>
              <p:spPr bwMode="auto">
                <a:xfrm>
                  <a:off x="4588" y="3356"/>
                  <a:ext cx="1293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4178" name="Group 258"/>
                <p:cNvGrpSpPr>
                  <a:grpSpLocks/>
                </p:cNvGrpSpPr>
                <p:nvPr/>
              </p:nvGrpSpPr>
              <p:grpSpPr bwMode="auto">
                <a:xfrm>
                  <a:off x="4588" y="3356"/>
                  <a:ext cx="1293" cy="422"/>
                  <a:chOff x="4588" y="3356"/>
                  <a:chExt cx="1293" cy="422"/>
                </a:xfrm>
                <a:grpFill/>
              </p:grpSpPr>
              <p:sp>
                <p:nvSpPr>
                  <p:cNvPr id="594114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4616" y="3356"/>
                    <a:ext cx="1237" cy="422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4177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4588" y="3356"/>
                    <a:ext cx="1293" cy="422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4182" name="Group 262"/>
              <p:cNvGrpSpPr>
                <a:grpSpLocks/>
              </p:cNvGrpSpPr>
              <p:nvPr/>
            </p:nvGrpSpPr>
            <p:grpSpPr bwMode="auto">
              <a:xfrm>
                <a:off x="0" y="3778"/>
                <a:ext cx="1884" cy="499"/>
                <a:chOff x="0" y="3778"/>
                <a:chExt cx="1884" cy="499"/>
              </a:xfrm>
              <a:grpFill/>
            </p:grpSpPr>
            <p:sp>
              <p:nvSpPr>
                <p:cNvPr id="594115" name="Rectangle 195"/>
                <p:cNvSpPr>
                  <a:spLocks noChangeArrowheads="1"/>
                </p:cNvSpPr>
                <p:nvPr/>
              </p:nvSpPr>
              <p:spPr bwMode="auto">
                <a:xfrm>
                  <a:off x="28" y="3855"/>
                  <a:ext cx="182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en-US" sz="1400" dirty="0" smtClean="0">
                      <a:latin typeface="Times New Roman" pitchFamily="18" charset="0"/>
                      <a:cs typeface="Times New Roman" pitchFamily="18" charset="0"/>
                    </a:rPr>
                    <a:t>A. </a:t>
                  </a:r>
                  <a:r>
                    <a:rPr lang="en-US" sz="1400" dirty="0" err="1" smtClean="0">
                      <a:latin typeface="Times New Roman" pitchFamily="18" charset="0"/>
                      <a:cs typeface="Times New Roman" pitchFamily="18" charset="0"/>
                    </a:rPr>
                    <a:t>Yönetim</a:t>
                  </a:r>
                  <a:r>
                    <a:rPr lang="en-US" sz="14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400" dirty="0" err="1" smtClean="0">
                      <a:latin typeface="Times New Roman" pitchFamily="18" charset="0"/>
                      <a:cs typeface="Times New Roman" pitchFamily="18" charset="0"/>
                    </a:rPr>
                    <a:t>Kurulu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81" name="Rectangle 261"/>
                <p:cNvSpPr>
                  <a:spLocks noChangeArrowheads="1"/>
                </p:cNvSpPr>
                <p:nvPr/>
              </p:nvSpPr>
              <p:spPr bwMode="auto">
                <a:xfrm>
                  <a:off x="0" y="3778"/>
                  <a:ext cx="188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84" name="Group 264"/>
              <p:cNvGrpSpPr>
                <a:grpSpLocks/>
              </p:cNvGrpSpPr>
              <p:nvPr/>
            </p:nvGrpSpPr>
            <p:grpSpPr bwMode="auto">
              <a:xfrm>
                <a:off x="1884" y="3778"/>
                <a:ext cx="1352" cy="422"/>
                <a:chOff x="1884" y="3778"/>
                <a:chExt cx="1352" cy="422"/>
              </a:xfrm>
              <a:grpFill/>
            </p:grpSpPr>
            <p:sp>
              <p:nvSpPr>
                <p:cNvPr id="594116" name="Rectangle 196"/>
                <p:cNvSpPr>
                  <a:spLocks noChangeArrowheads="1"/>
                </p:cNvSpPr>
                <p:nvPr/>
              </p:nvSpPr>
              <p:spPr bwMode="auto">
                <a:xfrm>
                  <a:off x="1912" y="3778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83" name="Rectangle 263"/>
                <p:cNvSpPr>
                  <a:spLocks noChangeArrowheads="1"/>
                </p:cNvSpPr>
                <p:nvPr/>
              </p:nvSpPr>
              <p:spPr bwMode="auto">
                <a:xfrm>
                  <a:off x="1884" y="3778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86" name="Group 266"/>
              <p:cNvGrpSpPr>
                <a:grpSpLocks/>
              </p:cNvGrpSpPr>
              <p:nvPr/>
            </p:nvGrpSpPr>
            <p:grpSpPr bwMode="auto">
              <a:xfrm>
                <a:off x="3236" y="3778"/>
                <a:ext cx="1352" cy="422"/>
                <a:chOff x="3236" y="3778"/>
                <a:chExt cx="1352" cy="422"/>
              </a:xfrm>
              <a:grpFill/>
            </p:grpSpPr>
            <p:sp>
              <p:nvSpPr>
                <p:cNvPr id="594117" name="Rectangle 197"/>
                <p:cNvSpPr>
                  <a:spLocks noChangeArrowheads="1"/>
                </p:cNvSpPr>
                <p:nvPr/>
              </p:nvSpPr>
              <p:spPr bwMode="auto">
                <a:xfrm>
                  <a:off x="3264" y="3778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85" name="Rectangle 265"/>
                <p:cNvSpPr>
                  <a:spLocks noChangeArrowheads="1"/>
                </p:cNvSpPr>
                <p:nvPr/>
              </p:nvSpPr>
              <p:spPr bwMode="auto">
                <a:xfrm>
                  <a:off x="3236" y="3778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88" name="Group 268"/>
              <p:cNvGrpSpPr>
                <a:grpSpLocks/>
              </p:cNvGrpSpPr>
              <p:nvPr/>
            </p:nvGrpSpPr>
            <p:grpSpPr bwMode="auto">
              <a:xfrm>
                <a:off x="4588" y="3778"/>
                <a:ext cx="1293" cy="422"/>
                <a:chOff x="4588" y="3778"/>
                <a:chExt cx="1293" cy="422"/>
              </a:xfrm>
              <a:grpFill/>
            </p:grpSpPr>
            <p:sp>
              <p:nvSpPr>
                <p:cNvPr id="594118" name="Rectangle 198"/>
                <p:cNvSpPr>
                  <a:spLocks noChangeArrowheads="1"/>
                </p:cNvSpPr>
                <p:nvPr/>
              </p:nvSpPr>
              <p:spPr bwMode="auto">
                <a:xfrm>
                  <a:off x="4616" y="3778"/>
                  <a:ext cx="1237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87" name="Rectangle 267"/>
                <p:cNvSpPr>
                  <a:spLocks noChangeArrowheads="1"/>
                </p:cNvSpPr>
                <p:nvPr/>
              </p:nvSpPr>
              <p:spPr bwMode="auto">
                <a:xfrm>
                  <a:off x="4588" y="3778"/>
                  <a:ext cx="1293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90" name="Group 270"/>
              <p:cNvGrpSpPr>
                <a:grpSpLocks/>
              </p:cNvGrpSpPr>
              <p:nvPr/>
            </p:nvGrpSpPr>
            <p:grpSpPr bwMode="auto">
              <a:xfrm>
                <a:off x="0" y="4200"/>
                <a:ext cx="1884" cy="499"/>
                <a:chOff x="0" y="4200"/>
                <a:chExt cx="1884" cy="499"/>
              </a:xfrm>
              <a:grpFill/>
            </p:grpSpPr>
            <p:sp>
              <p:nvSpPr>
                <p:cNvPr id="594119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" y="4277"/>
                  <a:ext cx="182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B. Üst Yönetim</a:t>
                  </a:r>
                  <a:endParaRPr lang="en-US" sz="1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89" name="Rectangle 269"/>
                <p:cNvSpPr>
                  <a:spLocks noChangeArrowheads="1"/>
                </p:cNvSpPr>
                <p:nvPr/>
              </p:nvSpPr>
              <p:spPr bwMode="auto">
                <a:xfrm>
                  <a:off x="0" y="4200"/>
                  <a:ext cx="188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92" name="Group 272"/>
              <p:cNvGrpSpPr>
                <a:grpSpLocks/>
              </p:cNvGrpSpPr>
              <p:nvPr/>
            </p:nvGrpSpPr>
            <p:grpSpPr bwMode="auto">
              <a:xfrm>
                <a:off x="1884" y="4200"/>
                <a:ext cx="1352" cy="422"/>
                <a:chOff x="1884" y="4200"/>
                <a:chExt cx="1352" cy="422"/>
              </a:xfrm>
              <a:grpFill/>
            </p:grpSpPr>
            <p:sp>
              <p:nvSpPr>
                <p:cNvPr id="594120" name="Rectangle 200"/>
                <p:cNvSpPr>
                  <a:spLocks noChangeArrowheads="1"/>
                </p:cNvSpPr>
                <p:nvPr/>
              </p:nvSpPr>
              <p:spPr bwMode="auto">
                <a:xfrm>
                  <a:off x="1912" y="4200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91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84" y="4200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94" name="Group 274"/>
              <p:cNvGrpSpPr>
                <a:grpSpLocks/>
              </p:cNvGrpSpPr>
              <p:nvPr/>
            </p:nvGrpSpPr>
            <p:grpSpPr bwMode="auto">
              <a:xfrm>
                <a:off x="3236" y="4200"/>
                <a:ext cx="1352" cy="422"/>
                <a:chOff x="3236" y="4200"/>
                <a:chExt cx="1352" cy="422"/>
              </a:xfrm>
              <a:grpFill/>
            </p:grpSpPr>
            <p:sp>
              <p:nvSpPr>
                <p:cNvPr id="594121" name="Rectangle 201"/>
                <p:cNvSpPr>
                  <a:spLocks noChangeArrowheads="1"/>
                </p:cNvSpPr>
                <p:nvPr/>
              </p:nvSpPr>
              <p:spPr bwMode="auto">
                <a:xfrm>
                  <a:off x="3264" y="4200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93" name="Rectangle 273"/>
                <p:cNvSpPr>
                  <a:spLocks noChangeArrowheads="1"/>
                </p:cNvSpPr>
                <p:nvPr/>
              </p:nvSpPr>
              <p:spPr bwMode="auto">
                <a:xfrm>
                  <a:off x="3236" y="4200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196" name="Group 276"/>
              <p:cNvGrpSpPr>
                <a:grpSpLocks/>
              </p:cNvGrpSpPr>
              <p:nvPr/>
            </p:nvGrpSpPr>
            <p:grpSpPr bwMode="auto">
              <a:xfrm>
                <a:off x="4588" y="4200"/>
                <a:ext cx="1293" cy="422"/>
                <a:chOff x="4588" y="4200"/>
                <a:chExt cx="1293" cy="422"/>
              </a:xfrm>
              <a:grpFill/>
            </p:grpSpPr>
            <p:sp>
              <p:nvSpPr>
                <p:cNvPr id="594122" name="Rectangle 202"/>
                <p:cNvSpPr>
                  <a:spLocks noChangeArrowheads="1"/>
                </p:cNvSpPr>
                <p:nvPr/>
              </p:nvSpPr>
              <p:spPr bwMode="auto">
                <a:xfrm>
                  <a:off x="4616" y="4200"/>
                  <a:ext cx="1237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195" name="Rectangle 275"/>
                <p:cNvSpPr>
                  <a:spLocks noChangeArrowheads="1"/>
                </p:cNvSpPr>
                <p:nvPr/>
              </p:nvSpPr>
              <p:spPr bwMode="auto">
                <a:xfrm>
                  <a:off x="4588" y="4200"/>
                  <a:ext cx="1293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94198" name="Rectangle 278"/>
            <p:cNvSpPr>
              <a:spLocks noChangeArrowheads="1"/>
            </p:cNvSpPr>
            <p:nvPr/>
          </p:nvSpPr>
          <p:spPr bwMode="auto">
            <a:xfrm>
              <a:off x="-3" y="439"/>
              <a:ext cx="5887" cy="4186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Rectangle 36"/>
          <p:cNvSpPr>
            <a:spLocks noChangeArrowheads="1"/>
          </p:cNvSpPr>
          <p:nvPr/>
        </p:nvSpPr>
        <p:spPr bwMode="auto">
          <a:xfrm>
            <a:off x="179512" y="254258"/>
            <a:ext cx="8784976" cy="11153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tr-TR" dirty="0"/>
          </a:p>
        </p:txBody>
      </p:sp>
      <p:sp>
        <p:nvSpPr>
          <p:cNvPr id="594091" name="Rectangle 171"/>
          <p:cNvSpPr>
            <a:spLocks noChangeArrowheads="1"/>
          </p:cNvSpPr>
          <p:nvPr/>
        </p:nvSpPr>
        <p:spPr bwMode="auto">
          <a:xfrm>
            <a:off x="101408" y="305361"/>
            <a:ext cx="89350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STRATEJİK HESAP DENETİMİ </a:t>
            </a:r>
            <a:r>
              <a:rPr lang="tr-TR" sz="28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ÇALIŞMA </a:t>
            </a:r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TABLOSU </a:t>
            </a:r>
            <a:endParaRPr lang="tr-TR" sz="2800" b="1" cap="all" dirty="0" smtClean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8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Bölüm</a:t>
            </a:r>
            <a:endParaRPr lang="en-US" sz="28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7776404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ikdörtgen 101"/>
          <p:cNvSpPr/>
          <p:nvPr/>
        </p:nvSpPr>
        <p:spPr>
          <a:xfrm>
            <a:off x="2945614" y="2695352"/>
            <a:ext cx="5387527" cy="8788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1" name="Dikdörtgen 100"/>
          <p:cNvSpPr/>
          <p:nvPr/>
        </p:nvSpPr>
        <p:spPr>
          <a:xfrm>
            <a:off x="2994473" y="476672"/>
            <a:ext cx="5387527" cy="8788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595044" name="Group 100"/>
          <p:cNvGrpSpPr>
            <a:grpSpLocks/>
          </p:cNvGrpSpPr>
          <p:nvPr/>
        </p:nvGrpSpPr>
        <p:grpSpPr bwMode="auto">
          <a:xfrm>
            <a:off x="323918" y="468089"/>
            <a:ext cx="8058082" cy="5481638"/>
            <a:chOff x="-45" y="-3"/>
            <a:chExt cx="5929" cy="3453"/>
          </a:xfrm>
          <a:noFill/>
        </p:grpSpPr>
        <p:grpSp>
          <p:nvGrpSpPr>
            <p:cNvPr id="595042" name="Group 98"/>
            <p:cNvGrpSpPr>
              <a:grpSpLocks/>
            </p:cNvGrpSpPr>
            <p:nvPr/>
          </p:nvGrpSpPr>
          <p:grpSpPr bwMode="auto">
            <a:xfrm>
              <a:off x="-45" y="0"/>
              <a:ext cx="5926" cy="3450"/>
              <a:chOff x="-45" y="0"/>
              <a:chExt cx="5926" cy="3450"/>
            </a:xfrm>
            <a:grpFill/>
          </p:grpSpPr>
          <p:grpSp>
            <p:nvGrpSpPr>
              <p:cNvPr id="594975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1884" cy="556"/>
                <a:chOff x="0" y="0"/>
                <a:chExt cx="1884" cy="556"/>
              </a:xfrm>
              <a:grpFill/>
            </p:grpSpPr>
            <p:sp>
              <p:nvSpPr>
                <p:cNvPr id="594946" name="Rectangle 2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828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700" b="1" dirty="0" smtClean="0">
                      <a:latin typeface="Times New Roman" pitchFamily="18" charset="0"/>
                      <a:cs typeface="Times New Roman" pitchFamily="18" charset="0"/>
                    </a:rPr>
                    <a:t>3. Dışsal Çevre (EFAS)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1700" b="1" dirty="0" err="1" smtClean="0">
                      <a:latin typeface="Times New Roman" pitchFamily="18" charset="0"/>
                      <a:cs typeface="Times New Roman" pitchFamily="18" charset="0"/>
                    </a:rPr>
                    <a:t>Fırsatlar&amp;Tehditler</a:t>
                  </a:r>
                  <a:r>
                    <a:rPr lang="tr-TR" sz="1700" b="1" dirty="0" smtClean="0">
                      <a:latin typeface="Times New Roman" pitchFamily="18" charset="0"/>
                      <a:cs typeface="Times New Roman" pitchFamily="18" charset="0"/>
                    </a:rPr>
                    <a:t> (SWOT</a:t>
                  </a:r>
                  <a:r>
                    <a:rPr lang="tr-TR" sz="1700" dirty="0" smtClean="0">
                      <a:latin typeface="Times New Roman" pitchFamily="18" charset="0"/>
                      <a:cs typeface="Times New Roman" pitchFamily="18" charset="0"/>
                    </a:rPr>
                    <a:t>)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974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84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979" name="Group 35"/>
              <p:cNvGrpSpPr>
                <a:grpSpLocks/>
              </p:cNvGrpSpPr>
              <p:nvPr/>
            </p:nvGrpSpPr>
            <p:grpSpPr bwMode="auto">
              <a:xfrm>
                <a:off x="1884" y="0"/>
                <a:ext cx="1352" cy="556"/>
                <a:chOff x="1884" y="0"/>
                <a:chExt cx="1352" cy="556"/>
              </a:xfrm>
              <a:grpFill/>
            </p:grpSpPr>
            <p:sp>
              <p:nvSpPr>
                <p:cNvPr id="594978" name="Rectangle 34"/>
                <p:cNvSpPr>
                  <a:spLocks noChangeArrowheads="1"/>
                </p:cNvSpPr>
                <p:nvPr/>
              </p:nvSpPr>
              <p:spPr bwMode="auto">
                <a:xfrm>
                  <a:off x="1884" y="0"/>
                  <a:ext cx="1352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4977" name="Group 33"/>
                <p:cNvGrpSpPr>
                  <a:grpSpLocks/>
                </p:cNvGrpSpPr>
                <p:nvPr/>
              </p:nvGrpSpPr>
              <p:grpSpPr bwMode="auto">
                <a:xfrm>
                  <a:off x="1884" y="0"/>
                  <a:ext cx="1352" cy="556"/>
                  <a:chOff x="1884" y="0"/>
                  <a:chExt cx="1352" cy="556"/>
                </a:xfrm>
                <a:grpFill/>
              </p:grpSpPr>
              <p:sp>
                <p:nvSpPr>
                  <p:cNvPr id="594947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1912" y="0"/>
                    <a:ext cx="1296" cy="556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7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4976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884" y="0"/>
                    <a:ext cx="1352" cy="55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4983" name="Group 39"/>
              <p:cNvGrpSpPr>
                <a:grpSpLocks/>
              </p:cNvGrpSpPr>
              <p:nvPr/>
            </p:nvGrpSpPr>
            <p:grpSpPr bwMode="auto">
              <a:xfrm>
                <a:off x="3236" y="0"/>
                <a:ext cx="1352" cy="556"/>
                <a:chOff x="3236" y="0"/>
                <a:chExt cx="1352" cy="556"/>
              </a:xfrm>
              <a:grpFill/>
            </p:grpSpPr>
            <p:sp>
              <p:nvSpPr>
                <p:cNvPr id="594982" name="Rectangle 38"/>
                <p:cNvSpPr>
                  <a:spLocks noChangeArrowheads="1"/>
                </p:cNvSpPr>
                <p:nvPr/>
              </p:nvSpPr>
              <p:spPr bwMode="auto">
                <a:xfrm>
                  <a:off x="3236" y="0"/>
                  <a:ext cx="1352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4981" name="Group 37"/>
                <p:cNvGrpSpPr>
                  <a:grpSpLocks/>
                </p:cNvGrpSpPr>
                <p:nvPr/>
              </p:nvGrpSpPr>
              <p:grpSpPr bwMode="auto">
                <a:xfrm>
                  <a:off x="3236" y="0"/>
                  <a:ext cx="1352" cy="556"/>
                  <a:chOff x="3236" y="0"/>
                  <a:chExt cx="1352" cy="556"/>
                </a:xfrm>
                <a:grpFill/>
              </p:grpSpPr>
              <p:sp>
                <p:nvSpPr>
                  <p:cNvPr id="59494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0"/>
                    <a:ext cx="1296" cy="556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7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4980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236" y="0"/>
                    <a:ext cx="1352" cy="55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4987" name="Group 43"/>
              <p:cNvGrpSpPr>
                <a:grpSpLocks/>
              </p:cNvGrpSpPr>
              <p:nvPr/>
            </p:nvGrpSpPr>
            <p:grpSpPr bwMode="auto">
              <a:xfrm>
                <a:off x="4588" y="0"/>
                <a:ext cx="1293" cy="556"/>
                <a:chOff x="4588" y="0"/>
                <a:chExt cx="1293" cy="556"/>
              </a:xfrm>
              <a:grpFill/>
            </p:grpSpPr>
            <p:sp>
              <p:nvSpPr>
                <p:cNvPr id="594986" name="Rectangle 42"/>
                <p:cNvSpPr>
                  <a:spLocks noChangeArrowheads="1"/>
                </p:cNvSpPr>
                <p:nvPr/>
              </p:nvSpPr>
              <p:spPr bwMode="auto">
                <a:xfrm>
                  <a:off x="4588" y="0"/>
                  <a:ext cx="1293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4985" name="Group 41"/>
                <p:cNvGrpSpPr>
                  <a:grpSpLocks/>
                </p:cNvGrpSpPr>
                <p:nvPr/>
              </p:nvGrpSpPr>
              <p:grpSpPr bwMode="auto">
                <a:xfrm>
                  <a:off x="4588" y="0"/>
                  <a:ext cx="1293" cy="556"/>
                  <a:chOff x="4588" y="0"/>
                  <a:chExt cx="1293" cy="556"/>
                </a:xfrm>
                <a:grpFill/>
              </p:grpSpPr>
              <p:sp>
                <p:nvSpPr>
                  <p:cNvPr id="594949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4616" y="0"/>
                    <a:ext cx="1237" cy="556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7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498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588" y="0"/>
                    <a:ext cx="1293" cy="55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4989" name="Group 45"/>
              <p:cNvGrpSpPr>
                <a:grpSpLocks/>
              </p:cNvGrpSpPr>
              <p:nvPr/>
            </p:nvGrpSpPr>
            <p:grpSpPr bwMode="auto">
              <a:xfrm>
                <a:off x="0" y="556"/>
                <a:ext cx="1884" cy="535"/>
                <a:chOff x="0" y="556"/>
                <a:chExt cx="1884" cy="535"/>
              </a:xfrm>
              <a:grpFill/>
            </p:grpSpPr>
            <p:sp>
              <p:nvSpPr>
                <p:cNvPr id="594950" name="Rectangle 6"/>
                <p:cNvSpPr>
                  <a:spLocks noChangeArrowheads="1"/>
                </p:cNvSpPr>
                <p:nvPr/>
              </p:nvSpPr>
              <p:spPr bwMode="auto">
                <a:xfrm>
                  <a:off x="8" y="669"/>
                  <a:ext cx="182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en-US" sz="1700" dirty="0" smtClean="0">
                      <a:latin typeface="Times New Roman" pitchFamily="18" charset="0"/>
                      <a:cs typeface="Times New Roman" pitchFamily="18" charset="0"/>
                    </a:rPr>
                    <a:t>A. </a:t>
                  </a:r>
                  <a:r>
                    <a:rPr lang="en-US" sz="1700" dirty="0" err="1" smtClean="0">
                      <a:latin typeface="Times New Roman" pitchFamily="18" charset="0"/>
                      <a:cs typeface="Times New Roman" pitchFamily="18" charset="0"/>
                    </a:rPr>
                    <a:t>Genel</a:t>
                  </a:r>
                  <a:r>
                    <a:rPr lang="en-US" sz="17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700" dirty="0" err="1" smtClean="0">
                      <a:latin typeface="Times New Roman" pitchFamily="18" charset="0"/>
                      <a:cs typeface="Times New Roman" pitchFamily="18" charset="0"/>
                    </a:rPr>
                    <a:t>Çevre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988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556"/>
                  <a:ext cx="188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991" name="Group 47"/>
              <p:cNvGrpSpPr>
                <a:grpSpLocks/>
              </p:cNvGrpSpPr>
              <p:nvPr/>
            </p:nvGrpSpPr>
            <p:grpSpPr bwMode="auto">
              <a:xfrm>
                <a:off x="1884" y="556"/>
                <a:ext cx="1352" cy="422"/>
                <a:chOff x="1884" y="556"/>
                <a:chExt cx="1352" cy="422"/>
              </a:xfrm>
              <a:grpFill/>
            </p:grpSpPr>
            <p:sp>
              <p:nvSpPr>
                <p:cNvPr id="594951" name="Rectangle 7"/>
                <p:cNvSpPr>
                  <a:spLocks noChangeArrowheads="1"/>
                </p:cNvSpPr>
                <p:nvPr/>
              </p:nvSpPr>
              <p:spPr bwMode="auto">
                <a:xfrm>
                  <a:off x="1912" y="556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990" name="Rectangle 46"/>
                <p:cNvSpPr>
                  <a:spLocks noChangeArrowheads="1"/>
                </p:cNvSpPr>
                <p:nvPr/>
              </p:nvSpPr>
              <p:spPr bwMode="auto">
                <a:xfrm>
                  <a:off x="1884" y="556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993" name="Group 49"/>
              <p:cNvGrpSpPr>
                <a:grpSpLocks/>
              </p:cNvGrpSpPr>
              <p:nvPr/>
            </p:nvGrpSpPr>
            <p:grpSpPr bwMode="auto">
              <a:xfrm>
                <a:off x="3236" y="556"/>
                <a:ext cx="1352" cy="422"/>
                <a:chOff x="3236" y="556"/>
                <a:chExt cx="1352" cy="422"/>
              </a:xfrm>
              <a:grpFill/>
            </p:grpSpPr>
            <p:sp>
              <p:nvSpPr>
                <p:cNvPr id="594952" name="Rectangle 8"/>
                <p:cNvSpPr>
                  <a:spLocks noChangeArrowheads="1"/>
                </p:cNvSpPr>
                <p:nvPr/>
              </p:nvSpPr>
              <p:spPr bwMode="auto">
                <a:xfrm>
                  <a:off x="3264" y="556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992" name="Rectangle 48"/>
                <p:cNvSpPr>
                  <a:spLocks noChangeArrowheads="1"/>
                </p:cNvSpPr>
                <p:nvPr/>
              </p:nvSpPr>
              <p:spPr bwMode="auto">
                <a:xfrm>
                  <a:off x="3236" y="556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995" name="Group 51"/>
              <p:cNvGrpSpPr>
                <a:grpSpLocks/>
              </p:cNvGrpSpPr>
              <p:nvPr/>
            </p:nvGrpSpPr>
            <p:grpSpPr bwMode="auto">
              <a:xfrm>
                <a:off x="4588" y="556"/>
                <a:ext cx="1293" cy="422"/>
                <a:chOff x="4588" y="556"/>
                <a:chExt cx="1293" cy="422"/>
              </a:xfrm>
              <a:grpFill/>
            </p:grpSpPr>
            <p:sp>
              <p:nvSpPr>
                <p:cNvPr id="594953" name="Rectangle 9"/>
                <p:cNvSpPr>
                  <a:spLocks noChangeArrowheads="1"/>
                </p:cNvSpPr>
                <p:nvPr/>
              </p:nvSpPr>
              <p:spPr bwMode="auto">
                <a:xfrm>
                  <a:off x="4616" y="556"/>
                  <a:ext cx="1237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994" name="Rectangle 50"/>
                <p:cNvSpPr>
                  <a:spLocks noChangeArrowheads="1"/>
                </p:cNvSpPr>
                <p:nvPr/>
              </p:nvSpPr>
              <p:spPr bwMode="auto">
                <a:xfrm>
                  <a:off x="4588" y="556"/>
                  <a:ext cx="1293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997" name="Group 53"/>
              <p:cNvGrpSpPr>
                <a:grpSpLocks/>
              </p:cNvGrpSpPr>
              <p:nvPr/>
            </p:nvGrpSpPr>
            <p:grpSpPr bwMode="auto">
              <a:xfrm>
                <a:off x="0" y="978"/>
                <a:ext cx="1884" cy="422"/>
                <a:chOff x="0" y="978"/>
                <a:chExt cx="1884" cy="422"/>
              </a:xfrm>
              <a:grpFill/>
            </p:grpSpPr>
            <p:sp>
              <p:nvSpPr>
                <p:cNvPr id="5949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" y="978"/>
                  <a:ext cx="182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700" dirty="0" smtClean="0">
                      <a:latin typeface="Times New Roman" pitchFamily="18" charset="0"/>
                      <a:cs typeface="Times New Roman" pitchFamily="18" charset="0"/>
                    </a:rPr>
                    <a:t>B. İş Çevresi </a:t>
                  </a:r>
                </a:p>
                <a:p>
                  <a:r>
                    <a:rPr lang="tr-TR" sz="1700" dirty="0" smtClean="0"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lang="tr-TR" sz="5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 sz="1700" dirty="0" smtClean="0">
                      <a:latin typeface="Times New Roman" pitchFamily="18" charset="0"/>
                      <a:cs typeface="Times New Roman" pitchFamily="18" charset="0"/>
                    </a:rPr>
                    <a:t>Endüstri Analizi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996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978"/>
                  <a:ext cx="188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999" name="Group 55"/>
              <p:cNvGrpSpPr>
                <a:grpSpLocks/>
              </p:cNvGrpSpPr>
              <p:nvPr/>
            </p:nvGrpSpPr>
            <p:grpSpPr bwMode="auto">
              <a:xfrm>
                <a:off x="1884" y="978"/>
                <a:ext cx="1352" cy="422"/>
                <a:chOff x="1884" y="978"/>
                <a:chExt cx="1352" cy="422"/>
              </a:xfrm>
              <a:grpFill/>
            </p:grpSpPr>
            <p:sp>
              <p:nvSpPr>
                <p:cNvPr id="594955" name="Rectangle 11"/>
                <p:cNvSpPr>
                  <a:spLocks noChangeArrowheads="1"/>
                </p:cNvSpPr>
                <p:nvPr/>
              </p:nvSpPr>
              <p:spPr bwMode="auto">
                <a:xfrm>
                  <a:off x="1912" y="978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998" name="Rectangle 54"/>
                <p:cNvSpPr>
                  <a:spLocks noChangeArrowheads="1"/>
                </p:cNvSpPr>
                <p:nvPr/>
              </p:nvSpPr>
              <p:spPr bwMode="auto">
                <a:xfrm>
                  <a:off x="1884" y="978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01" name="Group 57"/>
              <p:cNvGrpSpPr>
                <a:grpSpLocks/>
              </p:cNvGrpSpPr>
              <p:nvPr/>
            </p:nvGrpSpPr>
            <p:grpSpPr bwMode="auto">
              <a:xfrm>
                <a:off x="3236" y="978"/>
                <a:ext cx="1352" cy="422"/>
                <a:chOff x="3236" y="978"/>
                <a:chExt cx="1352" cy="422"/>
              </a:xfrm>
              <a:grpFill/>
            </p:grpSpPr>
            <p:sp>
              <p:nvSpPr>
                <p:cNvPr id="594956" name="Rectangle 12"/>
                <p:cNvSpPr>
                  <a:spLocks noChangeArrowheads="1"/>
                </p:cNvSpPr>
                <p:nvPr/>
              </p:nvSpPr>
              <p:spPr bwMode="auto">
                <a:xfrm>
                  <a:off x="3264" y="978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00" name="Rectangle 56"/>
                <p:cNvSpPr>
                  <a:spLocks noChangeArrowheads="1"/>
                </p:cNvSpPr>
                <p:nvPr/>
              </p:nvSpPr>
              <p:spPr bwMode="auto">
                <a:xfrm>
                  <a:off x="3236" y="978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03" name="Group 59"/>
              <p:cNvGrpSpPr>
                <a:grpSpLocks/>
              </p:cNvGrpSpPr>
              <p:nvPr/>
            </p:nvGrpSpPr>
            <p:grpSpPr bwMode="auto">
              <a:xfrm>
                <a:off x="4588" y="978"/>
                <a:ext cx="1293" cy="422"/>
                <a:chOff x="4588" y="978"/>
                <a:chExt cx="1293" cy="422"/>
              </a:xfrm>
              <a:grpFill/>
            </p:grpSpPr>
            <p:sp>
              <p:nvSpPr>
                <p:cNvPr id="594957" name="Rectangle 13"/>
                <p:cNvSpPr>
                  <a:spLocks noChangeArrowheads="1"/>
                </p:cNvSpPr>
                <p:nvPr/>
              </p:nvSpPr>
              <p:spPr bwMode="auto">
                <a:xfrm>
                  <a:off x="4616" y="978"/>
                  <a:ext cx="1237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02" name="Rectangle 58"/>
                <p:cNvSpPr>
                  <a:spLocks noChangeArrowheads="1"/>
                </p:cNvSpPr>
                <p:nvPr/>
              </p:nvSpPr>
              <p:spPr bwMode="auto">
                <a:xfrm>
                  <a:off x="4588" y="978"/>
                  <a:ext cx="1293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05" name="Group 61"/>
              <p:cNvGrpSpPr>
                <a:grpSpLocks/>
              </p:cNvGrpSpPr>
              <p:nvPr/>
            </p:nvGrpSpPr>
            <p:grpSpPr bwMode="auto">
              <a:xfrm>
                <a:off x="0" y="1400"/>
                <a:ext cx="1884" cy="556"/>
                <a:chOff x="0" y="1400"/>
                <a:chExt cx="1884" cy="556"/>
              </a:xfrm>
              <a:grpFill/>
            </p:grpSpPr>
            <p:sp>
              <p:nvSpPr>
                <p:cNvPr id="594958" name="Rectangle 14"/>
                <p:cNvSpPr>
                  <a:spLocks noChangeArrowheads="1"/>
                </p:cNvSpPr>
                <p:nvPr/>
              </p:nvSpPr>
              <p:spPr bwMode="auto">
                <a:xfrm>
                  <a:off x="28" y="1400"/>
                  <a:ext cx="1828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700" b="1" dirty="0" smtClean="0">
                      <a:latin typeface="Times New Roman" pitchFamily="18" charset="0"/>
                      <a:cs typeface="Times New Roman" pitchFamily="18" charset="0"/>
                    </a:rPr>
                    <a:t>4. İçsel Çevre (IFAS):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1700" b="1" dirty="0" err="1" smtClean="0">
                      <a:latin typeface="Times New Roman" pitchFamily="18" charset="0"/>
                      <a:cs typeface="Times New Roman" pitchFamily="18" charset="0"/>
                    </a:rPr>
                    <a:t>Güçlü&amp;Zayıf</a:t>
                  </a:r>
                  <a:r>
                    <a:rPr lang="tr-TR" sz="1700" b="1" dirty="0" smtClean="0">
                      <a:latin typeface="Times New Roman" pitchFamily="18" charset="0"/>
                      <a:cs typeface="Times New Roman" pitchFamily="18" charset="0"/>
                    </a:rPr>
                    <a:t> Yönler (SWOT)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04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1400"/>
                  <a:ext cx="1884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09" name="Group 65"/>
              <p:cNvGrpSpPr>
                <a:grpSpLocks/>
              </p:cNvGrpSpPr>
              <p:nvPr/>
            </p:nvGrpSpPr>
            <p:grpSpPr bwMode="auto">
              <a:xfrm>
                <a:off x="1884" y="1400"/>
                <a:ext cx="1352" cy="556"/>
                <a:chOff x="1884" y="1400"/>
                <a:chExt cx="1352" cy="556"/>
              </a:xfrm>
              <a:grpFill/>
            </p:grpSpPr>
            <p:sp>
              <p:nvSpPr>
                <p:cNvPr id="595008" name="Rectangle 64"/>
                <p:cNvSpPr>
                  <a:spLocks noChangeArrowheads="1"/>
                </p:cNvSpPr>
                <p:nvPr/>
              </p:nvSpPr>
              <p:spPr bwMode="auto">
                <a:xfrm>
                  <a:off x="1884" y="1400"/>
                  <a:ext cx="1352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5007" name="Group 63"/>
                <p:cNvGrpSpPr>
                  <a:grpSpLocks/>
                </p:cNvGrpSpPr>
                <p:nvPr/>
              </p:nvGrpSpPr>
              <p:grpSpPr bwMode="auto">
                <a:xfrm>
                  <a:off x="1884" y="1400"/>
                  <a:ext cx="1352" cy="556"/>
                  <a:chOff x="1884" y="1400"/>
                  <a:chExt cx="1352" cy="556"/>
                </a:xfrm>
                <a:grpFill/>
              </p:grpSpPr>
              <p:sp>
                <p:nvSpPr>
                  <p:cNvPr id="594959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912" y="1400"/>
                    <a:ext cx="1296" cy="556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7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5006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884" y="1400"/>
                    <a:ext cx="1352" cy="55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5013" name="Group 69"/>
              <p:cNvGrpSpPr>
                <a:grpSpLocks/>
              </p:cNvGrpSpPr>
              <p:nvPr/>
            </p:nvGrpSpPr>
            <p:grpSpPr bwMode="auto">
              <a:xfrm>
                <a:off x="3236" y="1400"/>
                <a:ext cx="1352" cy="556"/>
                <a:chOff x="3236" y="1400"/>
                <a:chExt cx="1352" cy="556"/>
              </a:xfrm>
              <a:grpFill/>
            </p:grpSpPr>
            <p:sp>
              <p:nvSpPr>
                <p:cNvPr id="595012" name="Rectangle 68"/>
                <p:cNvSpPr>
                  <a:spLocks noChangeArrowheads="1"/>
                </p:cNvSpPr>
                <p:nvPr/>
              </p:nvSpPr>
              <p:spPr bwMode="auto">
                <a:xfrm>
                  <a:off x="3236" y="1400"/>
                  <a:ext cx="1352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5011" name="Group 67"/>
                <p:cNvGrpSpPr>
                  <a:grpSpLocks/>
                </p:cNvGrpSpPr>
                <p:nvPr/>
              </p:nvGrpSpPr>
              <p:grpSpPr bwMode="auto">
                <a:xfrm>
                  <a:off x="3236" y="1400"/>
                  <a:ext cx="1352" cy="556"/>
                  <a:chOff x="3236" y="1400"/>
                  <a:chExt cx="1352" cy="556"/>
                </a:xfrm>
                <a:grpFill/>
              </p:grpSpPr>
              <p:sp>
                <p:nvSpPr>
                  <p:cNvPr id="59496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1400"/>
                    <a:ext cx="1296" cy="556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7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501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236" y="1400"/>
                    <a:ext cx="1352" cy="55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5017" name="Group 73"/>
              <p:cNvGrpSpPr>
                <a:grpSpLocks/>
              </p:cNvGrpSpPr>
              <p:nvPr/>
            </p:nvGrpSpPr>
            <p:grpSpPr bwMode="auto">
              <a:xfrm>
                <a:off x="4588" y="1400"/>
                <a:ext cx="1293" cy="556"/>
                <a:chOff x="4588" y="1400"/>
                <a:chExt cx="1293" cy="556"/>
              </a:xfrm>
              <a:grpFill/>
            </p:grpSpPr>
            <p:sp>
              <p:nvSpPr>
                <p:cNvPr id="595016" name="Rectangle 72"/>
                <p:cNvSpPr>
                  <a:spLocks noChangeArrowheads="1"/>
                </p:cNvSpPr>
                <p:nvPr/>
              </p:nvSpPr>
              <p:spPr bwMode="auto">
                <a:xfrm>
                  <a:off x="4588" y="1400"/>
                  <a:ext cx="1293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5015" name="Group 71"/>
                <p:cNvGrpSpPr>
                  <a:grpSpLocks/>
                </p:cNvGrpSpPr>
                <p:nvPr/>
              </p:nvGrpSpPr>
              <p:grpSpPr bwMode="auto">
                <a:xfrm>
                  <a:off x="4588" y="1400"/>
                  <a:ext cx="1293" cy="556"/>
                  <a:chOff x="4588" y="1400"/>
                  <a:chExt cx="1293" cy="556"/>
                </a:xfrm>
                <a:grpFill/>
              </p:grpSpPr>
              <p:sp>
                <p:nvSpPr>
                  <p:cNvPr id="59496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16" y="1400"/>
                    <a:ext cx="1237" cy="556"/>
                  </a:xfrm>
                  <a:prstGeom prst="rect">
                    <a:avLst/>
                  </a:prstGeom>
                  <a:grpFill/>
                  <a:ln/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7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5014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4588" y="1400"/>
                    <a:ext cx="1293" cy="55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 sz="17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5019" name="Group 75"/>
              <p:cNvGrpSpPr>
                <a:grpSpLocks/>
              </p:cNvGrpSpPr>
              <p:nvPr/>
            </p:nvGrpSpPr>
            <p:grpSpPr bwMode="auto">
              <a:xfrm>
                <a:off x="0" y="1956"/>
                <a:ext cx="1884" cy="482"/>
                <a:chOff x="0" y="1956"/>
                <a:chExt cx="1884" cy="482"/>
              </a:xfrm>
              <a:grpFill/>
            </p:grpSpPr>
            <p:sp>
              <p:nvSpPr>
                <p:cNvPr id="594962" name="Rectangle 18"/>
                <p:cNvSpPr>
                  <a:spLocks noChangeArrowheads="1"/>
                </p:cNvSpPr>
                <p:nvPr/>
              </p:nvSpPr>
              <p:spPr bwMode="auto">
                <a:xfrm>
                  <a:off x="8" y="2016"/>
                  <a:ext cx="182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en-US" sz="1700" dirty="0" smtClean="0">
                      <a:latin typeface="Times New Roman" pitchFamily="18" charset="0"/>
                      <a:cs typeface="Times New Roman" pitchFamily="18" charset="0"/>
                    </a:rPr>
                    <a:t>A. </a:t>
                  </a:r>
                  <a:r>
                    <a:rPr lang="en-US" sz="1700" dirty="0" err="1" smtClean="0">
                      <a:latin typeface="Times New Roman" pitchFamily="18" charset="0"/>
                      <a:cs typeface="Times New Roman" pitchFamily="18" charset="0"/>
                    </a:rPr>
                    <a:t>İşbirliği</a:t>
                  </a:r>
                  <a:r>
                    <a:rPr lang="en-US" sz="17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700" dirty="0" err="1" smtClean="0">
                      <a:latin typeface="Times New Roman" pitchFamily="18" charset="0"/>
                      <a:cs typeface="Times New Roman" pitchFamily="18" charset="0"/>
                    </a:rPr>
                    <a:t>Yapısı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18" name="Rectangle 74"/>
                <p:cNvSpPr>
                  <a:spLocks noChangeArrowheads="1"/>
                </p:cNvSpPr>
                <p:nvPr/>
              </p:nvSpPr>
              <p:spPr bwMode="auto">
                <a:xfrm>
                  <a:off x="0" y="1956"/>
                  <a:ext cx="188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21" name="Group 77"/>
              <p:cNvGrpSpPr>
                <a:grpSpLocks/>
              </p:cNvGrpSpPr>
              <p:nvPr/>
            </p:nvGrpSpPr>
            <p:grpSpPr bwMode="auto">
              <a:xfrm>
                <a:off x="1884" y="1956"/>
                <a:ext cx="1352" cy="422"/>
                <a:chOff x="1884" y="1956"/>
                <a:chExt cx="1352" cy="422"/>
              </a:xfrm>
              <a:grpFill/>
            </p:grpSpPr>
            <p:sp>
              <p:nvSpPr>
                <p:cNvPr id="594963" name="Rectangle 19"/>
                <p:cNvSpPr>
                  <a:spLocks noChangeArrowheads="1"/>
                </p:cNvSpPr>
                <p:nvPr/>
              </p:nvSpPr>
              <p:spPr bwMode="auto">
                <a:xfrm>
                  <a:off x="1912" y="1956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20" name="Rectangle 76"/>
                <p:cNvSpPr>
                  <a:spLocks noChangeArrowheads="1"/>
                </p:cNvSpPr>
                <p:nvPr/>
              </p:nvSpPr>
              <p:spPr bwMode="auto">
                <a:xfrm>
                  <a:off x="1884" y="1956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23" name="Group 79"/>
              <p:cNvGrpSpPr>
                <a:grpSpLocks/>
              </p:cNvGrpSpPr>
              <p:nvPr/>
            </p:nvGrpSpPr>
            <p:grpSpPr bwMode="auto">
              <a:xfrm>
                <a:off x="3236" y="1956"/>
                <a:ext cx="1352" cy="422"/>
                <a:chOff x="3236" y="1956"/>
                <a:chExt cx="1352" cy="422"/>
              </a:xfrm>
              <a:grpFill/>
            </p:grpSpPr>
            <p:sp>
              <p:nvSpPr>
                <p:cNvPr id="594964" name="Rectangle 20"/>
                <p:cNvSpPr>
                  <a:spLocks noChangeArrowheads="1"/>
                </p:cNvSpPr>
                <p:nvPr/>
              </p:nvSpPr>
              <p:spPr bwMode="auto">
                <a:xfrm>
                  <a:off x="3264" y="1956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22" name="Rectangle 78"/>
                <p:cNvSpPr>
                  <a:spLocks noChangeArrowheads="1"/>
                </p:cNvSpPr>
                <p:nvPr/>
              </p:nvSpPr>
              <p:spPr bwMode="auto">
                <a:xfrm>
                  <a:off x="3236" y="1956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25" name="Group 81"/>
              <p:cNvGrpSpPr>
                <a:grpSpLocks/>
              </p:cNvGrpSpPr>
              <p:nvPr/>
            </p:nvGrpSpPr>
            <p:grpSpPr bwMode="auto">
              <a:xfrm>
                <a:off x="4588" y="1956"/>
                <a:ext cx="1293" cy="422"/>
                <a:chOff x="4588" y="1956"/>
                <a:chExt cx="1293" cy="422"/>
              </a:xfrm>
              <a:grpFill/>
            </p:grpSpPr>
            <p:sp>
              <p:nvSpPr>
                <p:cNvPr id="594965" name="Rectangle 21"/>
                <p:cNvSpPr>
                  <a:spLocks noChangeArrowheads="1"/>
                </p:cNvSpPr>
                <p:nvPr/>
              </p:nvSpPr>
              <p:spPr bwMode="auto">
                <a:xfrm>
                  <a:off x="4616" y="1956"/>
                  <a:ext cx="1237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24" name="Rectangle 80"/>
                <p:cNvSpPr>
                  <a:spLocks noChangeArrowheads="1"/>
                </p:cNvSpPr>
                <p:nvPr/>
              </p:nvSpPr>
              <p:spPr bwMode="auto">
                <a:xfrm>
                  <a:off x="4588" y="1956"/>
                  <a:ext cx="1293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27" name="Group 83"/>
              <p:cNvGrpSpPr>
                <a:grpSpLocks/>
              </p:cNvGrpSpPr>
              <p:nvPr/>
            </p:nvGrpSpPr>
            <p:grpSpPr bwMode="auto">
              <a:xfrm>
                <a:off x="0" y="2378"/>
                <a:ext cx="1884" cy="482"/>
                <a:chOff x="0" y="2378"/>
                <a:chExt cx="1884" cy="482"/>
              </a:xfrm>
              <a:grpFill/>
            </p:grpSpPr>
            <p:sp>
              <p:nvSpPr>
                <p:cNvPr id="594966" name="Rectangle 22"/>
                <p:cNvSpPr>
                  <a:spLocks noChangeArrowheads="1"/>
                </p:cNvSpPr>
                <p:nvPr/>
              </p:nvSpPr>
              <p:spPr bwMode="auto">
                <a:xfrm>
                  <a:off x="8" y="2438"/>
                  <a:ext cx="182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700" dirty="0" smtClean="0">
                      <a:latin typeface="Times New Roman" pitchFamily="18" charset="0"/>
                      <a:cs typeface="Times New Roman" pitchFamily="18" charset="0"/>
                    </a:rPr>
                    <a:t>B. İşbirliği Kültürü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26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2378"/>
                  <a:ext cx="188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29" name="Group 85"/>
              <p:cNvGrpSpPr>
                <a:grpSpLocks/>
              </p:cNvGrpSpPr>
              <p:nvPr/>
            </p:nvGrpSpPr>
            <p:grpSpPr bwMode="auto">
              <a:xfrm>
                <a:off x="1884" y="2378"/>
                <a:ext cx="1352" cy="422"/>
                <a:chOff x="1884" y="2378"/>
                <a:chExt cx="1352" cy="422"/>
              </a:xfrm>
              <a:grpFill/>
            </p:grpSpPr>
            <p:sp>
              <p:nvSpPr>
                <p:cNvPr id="594967" name="Rectangle 23"/>
                <p:cNvSpPr>
                  <a:spLocks noChangeArrowheads="1"/>
                </p:cNvSpPr>
                <p:nvPr/>
              </p:nvSpPr>
              <p:spPr bwMode="auto">
                <a:xfrm>
                  <a:off x="1912" y="2378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28" name="Rectangle 84"/>
                <p:cNvSpPr>
                  <a:spLocks noChangeArrowheads="1"/>
                </p:cNvSpPr>
                <p:nvPr/>
              </p:nvSpPr>
              <p:spPr bwMode="auto">
                <a:xfrm>
                  <a:off x="1884" y="2378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31" name="Group 87"/>
              <p:cNvGrpSpPr>
                <a:grpSpLocks/>
              </p:cNvGrpSpPr>
              <p:nvPr/>
            </p:nvGrpSpPr>
            <p:grpSpPr bwMode="auto">
              <a:xfrm>
                <a:off x="3236" y="2378"/>
                <a:ext cx="1352" cy="422"/>
                <a:chOff x="3236" y="2378"/>
                <a:chExt cx="1352" cy="422"/>
              </a:xfrm>
              <a:grpFill/>
            </p:grpSpPr>
            <p:sp>
              <p:nvSpPr>
                <p:cNvPr id="594968" name="Rectangle 24"/>
                <p:cNvSpPr>
                  <a:spLocks noChangeArrowheads="1"/>
                </p:cNvSpPr>
                <p:nvPr/>
              </p:nvSpPr>
              <p:spPr bwMode="auto">
                <a:xfrm>
                  <a:off x="3264" y="2378"/>
                  <a:ext cx="1296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30" name="Rectangle 86"/>
                <p:cNvSpPr>
                  <a:spLocks noChangeArrowheads="1"/>
                </p:cNvSpPr>
                <p:nvPr/>
              </p:nvSpPr>
              <p:spPr bwMode="auto">
                <a:xfrm>
                  <a:off x="3236" y="2378"/>
                  <a:ext cx="135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33" name="Group 89"/>
              <p:cNvGrpSpPr>
                <a:grpSpLocks/>
              </p:cNvGrpSpPr>
              <p:nvPr/>
            </p:nvGrpSpPr>
            <p:grpSpPr bwMode="auto">
              <a:xfrm>
                <a:off x="4588" y="2378"/>
                <a:ext cx="1293" cy="422"/>
                <a:chOff x="4588" y="2378"/>
                <a:chExt cx="1293" cy="422"/>
              </a:xfrm>
              <a:grpFill/>
            </p:grpSpPr>
            <p:sp>
              <p:nvSpPr>
                <p:cNvPr id="594969" name="Rectangle 25"/>
                <p:cNvSpPr>
                  <a:spLocks noChangeArrowheads="1"/>
                </p:cNvSpPr>
                <p:nvPr/>
              </p:nvSpPr>
              <p:spPr bwMode="auto">
                <a:xfrm>
                  <a:off x="4616" y="2378"/>
                  <a:ext cx="1237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32" name="Rectangle 88"/>
                <p:cNvSpPr>
                  <a:spLocks noChangeArrowheads="1"/>
                </p:cNvSpPr>
                <p:nvPr/>
              </p:nvSpPr>
              <p:spPr bwMode="auto">
                <a:xfrm>
                  <a:off x="4588" y="2378"/>
                  <a:ext cx="1293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35" name="Group 91"/>
              <p:cNvGrpSpPr>
                <a:grpSpLocks/>
              </p:cNvGrpSpPr>
              <p:nvPr/>
            </p:nvGrpSpPr>
            <p:grpSpPr bwMode="auto">
              <a:xfrm>
                <a:off x="-45" y="2800"/>
                <a:ext cx="1993" cy="650"/>
                <a:chOff x="-45" y="2800"/>
                <a:chExt cx="1993" cy="650"/>
              </a:xfrm>
              <a:grpFill/>
            </p:grpSpPr>
            <p:sp>
              <p:nvSpPr>
                <p:cNvPr id="594970" name="Rectangle 26"/>
                <p:cNvSpPr>
                  <a:spLocks noChangeArrowheads="1"/>
                </p:cNvSpPr>
                <p:nvPr/>
              </p:nvSpPr>
              <p:spPr bwMode="auto">
                <a:xfrm>
                  <a:off x="-45" y="2894"/>
                  <a:ext cx="1993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sz="1700" dirty="0" smtClean="0">
                      <a:latin typeface="Times New Roman" pitchFamily="18" charset="0"/>
                      <a:cs typeface="Times New Roman" pitchFamily="18" charset="0"/>
                    </a:rPr>
                    <a:t>C. Kaynakların Birbirleriyle Uyumu</a:t>
                  </a:r>
                  <a:endParaRPr lang="en-US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7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34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2800"/>
                  <a:ext cx="1884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37" name="Group 93"/>
              <p:cNvGrpSpPr>
                <a:grpSpLocks/>
              </p:cNvGrpSpPr>
              <p:nvPr/>
            </p:nvGrpSpPr>
            <p:grpSpPr bwMode="auto">
              <a:xfrm>
                <a:off x="1884" y="2800"/>
                <a:ext cx="1352" cy="556"/>
                <a:chOff x="1884" y="2800"/>
                <a:chExt cx="1352" cy="556"/>
              </a:xfrm>
              <a:grpFill/>
            </p:grpSpPr>
            <p:sp>
              <p:nvSpPr>
                <p:cNvPr id="594971" name="Rectangle 27"/>
                <p:cNvSpPr>
                  <a:spLocks noChangeArrowheads="1"/>
                </p:cNvSpPr>
                <p:nvPr/>
              </p:nvSpPr>
              <p:spPr bwMode="auto">
                <a:xfrm>
                  <a:off x="1912" y="2800"/>
                  <a:ext cx="1296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36" name="Rectangle 92"/>
                <p:cNvSpPr>
                  <a:spLocks noChangeArrowheads="1"/>
                </p:cNvSpPr>
                <p:nvPr/>
              </p:nvSpPr>
              <p:spPr bwMode="auto">
                <a:xfrm>
                  <a:off x="1884" y="2800"/>
                  <a:ext cx="1352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39" name="Group 95"/>
              <p:cNvGrpSpPr>
                <a:grpSpLocks/>
              </p:cNvGrpSpPr>
              <p:nvPr/>
            </p:nvGrpSpPr>
            <p:grpSpPr bwMode="auto">
              <a:xfrm>
                <a:off x="3236" y="2800"/>
                <a:ext cx="1352" cy="556"/>
                <a:chOff x="3236" y="2800"/>
                <a:chExt cx="1352" cy="556"/>
              </a:xfrm>
              <a:grpFill/>
            </p:grpSpPr>
            <p:sp>
              <p:nvSpPr>
                <p:cNvPr id="594972" name="Rectangle 28"/>
                <p:cNvSpPr>
                  <a:spLocks noChangeArrowheads="1"/>
                </p:cNvSpPr>
                <p:nvPr/>
              </p:nvSpPr>
              <p:spPr bwMode="auto">
                <a:xfrm>
                  <a:off x="3264" y="2800"/>
                  <a:ext cx="1296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38" name="Rectangle 94"/>
                <p:cNvSpPr>
                  <a:spLocks noChangeArrowheads="1"/>
                </p:cNvSpPr>
                <p:nvPr/>
              </p:nvSpPr>
              <p:spPr bwMode="auto">
                <a:xfrm>
                  <a:off x="3236" y="2800"/>
                  <a:ext cx="1352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5041" name="Group 97"/>
              <p:cNvGrpSpPr>
                <a:grpSpLocks/>
              </p:cNvGrpSpPr>
              <p:nvPr/>
            </p:nvGrpSpPr>
            <p:grpSpPr bwMode="auto">
              <a:xfrm>
                <a:off x="4588" y="2800"/>
                <a:ext cx="1293" cy="556"/>
                <a:chOff x="4588" y="2800"/>
                <a:chExt cx="1293" cy="556"/>
              </a:xfrm>
              <a:grpFill/>
            </p:grpSpPr>
            <p:sp>
              <p:nvSpPr>
                <p:cNvPr id="594973" name="Rectangle 29"/>
                <p:cNvSpPr>
                  <a:spLocks noChangeArrowheads="1"/>
                </p:cNvSpPr>
                <p:nvPr/>
              </p:nvSpPr>
              <p:spPr bwMode="auto">
                <a:xfrm>
                  <a:off x="4616" y="2800"/>
                  <a:ext cx="1237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7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5040" name="Rectangle 96"/>
                <p:cNvSpPr>
                  <a:spLocks noChangeArrowheads="1"/>
                </p:cNvSpPr>
                <p:nvPr/>
              </p:nvSpPr>
              <p:spPr bwMode="auto">
                <a:xfrm>
                  <a:off x="4588" y="2800"/>
                  <a:ext cx="1293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 sz="1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95043" name="Rectangle 99"/>
            <p:cNvSpPr>
              <a:spLocks noChangeArrowheads="1"/>
            </p:cNvSpPr>
            <p:nvPr/>
          </p:nvSpPr>
          <p:spPr bwMode="auto">
            <a:xfrm>
              <a:off x="-3" y="-3"/>
              <a:ext cx="5887" cy="3362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455424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7218" name="Group 226"/>
          <p:cNvGrpSpPr>
            <a:grpSpLocks/>
          </p:cNvGrpSpPr>
          <p:nvPr/>
        </p:nvGrpSpPr>
        <p:grpSpPr bwMode="auto">
          <a:xfrm>
            <a:off x="179512" y="1556792"/>
            <a:ext cx="8784976" cy="5113338"/>
            <a:chOff x="-3" y="439"/>
            <a:chExt cx="6054" cy="3221"/>
          </a:xfrm>
          <a:noFill/>
        </p:grpSpPr>
        <p:grpSp>
          <p:nvGrpSpPr>
            <p:cNvPr id="597216" name="Group 224"/>
            <p:cNvGrpSpPr>
              <a:grpSpLocks/>
            </p:cNvGrpSpPr>
            <p:nvPr/>
          </p:nvGrpSpPr>
          <p:grpSpPr bwMode="auto">
            <a:xfrm>
              <a:off x="0" y="442"/>
              <a:ext cx="6048" cy="3218"/>
              <a:chOff x="0" y="442"/>
              <a:chExt cx="6048" cy="3218"/>
            </a:xfrm>
            <a:grpFill/>
          </p:grpSpPr>
          <p:grpSp>
            <p:nvGrpSpPr>
              <p:cNvPr id="597163" name="Group 171"/>
              <p:cNvGrpSpPr>
                <a:grpSpLocks/>
              </p:cNvGrpSpPr>
              <p:nvPr/>
            </p:nvGrpSpPr>
            <p:grpSpPr bwMode="auto">
              <a:xfrm>
                <a:off x="0" y="442"/>
                <a:ext cx="1684" cy="677"/>
                <a:chOff x="0" y="442"/>
                <a:chExt cx="1684" cy="677"/>
              </a:xfrm>
              <a:grpFill/>
            </p:grpSpPr>
            <p:sp>
              <p:nvSpPr>
                <p:cNvPr id="597135" name="Rectangle 143"/>
                <p:cNvSpPr>
                  <a:spLocks noChangeArrowheads="1"/>
                </p:cNvSpPr>
                <p:nvPr/>
              </p:nvSpPr>
              <p:spPr bwMode="auto">
                <a:xfrm>
                  <a:off x="23" y="563"/>
                  <a:ext cx="1661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en-US" sz="1500" b="1" dirty="0" smtClean="0">
                      <a:latin typeface="Times New Roman" pitchFamily="18" charset="0"/>
                      <a:cs typeface="Times New Roman" pitchFamily="18" charset="0"/>
                    </a:rPr>
                    <a:t>STRATEJİK DENETİM </a:t>
                  </a:r>
                  <a:endParaRPr lang="tr-TR" sz="15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 sz="1500" b="1" dirty="0" smtClean="0">
                      <a:latin typeface="Times New Roman" pitchFamily="18" charset="0"/>
                      <a:cs typeface="Times New Roman" pitchFamily="18" charset="0"/>
                    </a:rPr>
                    <a:t>BAŞLIKLARI</a:t>
                  </a:r>
                </a:p>
                <a:p>
                  <a:pPr eaLnBrk="0" hangingPunct="0"/>
                  <a:endParaRPr lang="en-US" sz="15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62" name="Rectangle 170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512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65" name="Group 173"/>
              <p:cNvGrpSpPr>
                <a:grpSpLocks/>
              </p:cNvGrpSpPr>
              <p:nvPr/>
            </p:nvGrpSpPr>
            <p:grpSpPr bwMode="auto">
              <a:xfrm>
                <a:off x="1512" y="442"/>
                <a:ext cx="3024" cy="690"/>
                <a:chOff x="1512" y="442"/>
                <a:chExt cx="3024" cy="690"/>
              </a:xfrm>
              <a:grpFill/>
            </p:grpSpPr>
            <p:sp>
              <p:nvSpPr>
                <p:cNvPr id="59713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540" y="576"/>
                  <a:ext cx="2968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de-DE" sz="1400" b="1" dirty="0" smtClean="0">
                      <a:latin typeface="Times New Roman" pitchFamily="18" charset="0"/>
                      <a:cs typeface="Times New Roman" pitchFamily="18" charset="0"/>
                    </a:rPr>
                    <a:t>ANALİZ</a:t>
                  </a:r>
                  <a:endParaRPr lang="en-US" sz="1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de-DE" sz="1400" b="1" dirty="0">
                      <a:latin typeface="Times New Roman" pitchFamily="18" charset="0"/>
                      <a:cs typeface="Times New Roman" pitchFamily="18" charset="0"/>
                    </a:rPr>
                    <a:t>(+) </a:t>
                  </a:r>
                  <a:r>
                    <a:rPr lang="de-DE" sz="1400" b="1" dirty="0" err="1">
                      <a:latin typeface="Times New Roman" pitchFamily="18" charset="0"/>
                      <a:cs typeface="Times New Roman" pitchFamily="18" charset="0"/>
                    </a:rPr>
                    <a:t>Faktörler</a:t>
                  </a:r>
                  <a:r>
                    <a:rPr lang="de-DE" sz="1400" b="1" dirty="0">
                      <a:latin typeface="Times New Roman" pitchFamily="18" charset="0"/>
                      <a:cs typeface="Times New Roman" pitchFamily="18" charset="0"/>
                    </a:rPr>
                    <a:t>           (-) </a:t>
                  </a:r>
                  <a:r>
                    <a:rPr lang="de-DE" sz="1400" b="1" dirty="0" err="1">
                      <a:latin typeface="Times New Roman" pitchFamily="18" charset="0"/>
                      <a:cs typeface="Times New Roman" pitchFamily="18" charset="0"/>
                    </a:rPr>
                    <a:t>Faktörler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64" name="Rectangle 172"/>
                <p:cNvSpPr>
                  <a:spLocks noChangeArrowheads="1"/>
                </p:cNvSpPr>
                <p:nvPr/>
              </p:nvSpPr>
              <p:spPr bwMode="auto">
                <a:xfrm>
                  <a:off x="1512" y="442"/>
                  <a:ext cx="3024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67" name="Group 175"/>
              <p:cNvGrpSpPr>
                <a:grpSpLocks/>
              </p:cNvGrpSpPr>
              <p:nvPr/>
            </p:nvGrpSpPr>
            <p:grpSpPr bwMode="auto">
              <a:xfrm>
                <a:off x="4536" y="442"/>
                <a:ext cx="1512" cy="689"/>
                <a:chOff x="4536" y="442"/>
                <a:chExt cx="1512" cy="689"/>
              </a:xfrm>
              <a:grpFill/>
            </p:grpSpPr>
            <p:sp>
              <p:nvSpPr>
                <p:cNvPr id="597137" name="Rectangle 145"/>
                <p:cNvSpPr>
                  <a:spLocks noChangeArrowheads="1"/>
                </p:cNvSpPr>
                <p:nvPr/>
              </p:nvSpPr>
              <p:spPr bwMode="auto">
                <a:xfrm>
                  <a:off x="4564" y="575"/>
                  <a:ext cx="1456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YORUMLAR</a:t>
                  </a: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66" name="Rectangle 174"/>
                <p:cNvSpPr>
                  <a:spLocks noChangeArrowheads="1"/>
                </p:cNvSpPr>
                <p:nvPr/>
              </p:nvSpPr>
              <p:spPr bwMode="auto">
                <a:xfrm>
                  <a:off x="4536" y="442"/>
                  <a:ext cx="1512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69" name="Group 177"/>
              <p:cNvGrpSpPr>
                <a:grpSpLocks/>
              </p:cNvGrpSpPr>
              <p:nvPr/>
            </p:nvGrpSpPr>
            <p:grpSpPr bwMode="auto">
              <a:xfrm>
                <a:off x="0" y="998"/>
                <a:ext cx="1512" cy="552"/>
                <a:chOff x="0" y="998"/>
                <a:chExt cx="1512" cy="552"/>
              </a:xfrm>
              <a:grpFill/>
            </p:grpSpPr>
            <p:sp>
              <p:nvSpPr>
                <p:cNvPr id="597138" name="Rectangle 146"/>
                <p:cNvSpPr>
                  <a:spLocks noChangeArrowheads="1"/>
                </p:cNvSpPr>
                <p:nvPr/>
              </p:nvSpPr>
              <p:spPr bwMode="auto">
                <a:xfrm>
                  <a:off x="28" y="112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1. Pazarlama</a:t>
                  </a:r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68" name="Rectangle 176"/>
                <p:cNvSpPr>
                  <a:spLocks noChangeArrowheads="1"/>
                </p:cNvSpPr>
                <p:nvPr/>
              </p:nvSpPr>
              <p:spPr bwMode="auto">
                <a:xfrm>
                  <a:off x="0" y="99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71" name="Group 179"/>
              <p:cNvGrpSpPr>
                <a:grpSpLocks/>
              </p:cNvGrpSpPr>
              <p:nvPr/>
            </p:nvGrpSpPr>
            <p:grpSpPr bwMode="auto">
              <a:xfrm>
                <a:off x="1512" y="998"/>
                <a:ext cx="1512" cy="422"/>
                <a:chOff x="1512" y="998"/>
                <a:chExt cx="1512" cy="422"/>
              </a:xfrm>
              <a:grpFill/>
            </p:grpSpPr>
            <p:sp>
              <p:nvSpPr>
                <p:cNvPr id="597139" name="Rectangle 147"/>
                <p:cNvSpPr>
                  <a:spLocks noChangeArrowheads="1"/>
                </p:cNvSpPr>
                <p:nvPr/>
              </p:nvSpPr>
              <p:spPr bwMode="auto">
                <a:xfrm>
                  <a:off x="1540" y="99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70" name="Rectangle 178"/>
                <p:cNvSpPr>
                  <a:spLocks noChangeArrowheads="1"/>
                </p:cNvSpPr>
                <p:nvPr/>
              </p:nvSpPr>
              <p:spPr bwMode="auto">
                <a:xfrm>
                  <a:off x="1512" y="99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73" name="Group 181"/>
              <p:cNvGrpSpPr>
                <a:grpSpLocks/>
              </p:cNvGrpSpPr>
              <p:nvPr/>
            </p:nvGrpSpPr>
            <p:grpSpPr bwMode="auto">
              <a:xfrm>
                <a:off x="3024" y="998"/>
                <a:ext cx="1512" cy="422"/>
                <a:chOff x="3024" y="998"/>
                <a:chExt cx="1512" cy="422"/>
              </a:xfrm>
              <a:grpFill/>
            </p:grpSpPr>
            <p:sp>
              <p:nvSpPr>
                <p:cNvPr id="597140" name="Rectangle 148"/>
                <p:cNvSpPr>
                  <a:spLocks noChangeArrowheads="1"/>
                </p:cNvSpPr>
                <p:nvPr/>
              </p:nvSpPr>
              <p:spPr bwMode="auto">
                <a:xfrm>
                  <a:off x="3052" y="99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72" name="Rectangle 180"/>
                <p:cNvSpPr>
                  <a:spLocks noChangeArrowheads="1"/>
                </p:cNvSpPr>
                <p:nvPr/>
              </p:nvSpPr>
              <p:spPr bwMode="auto">
                <a:xfrm>
                  <a:off x="3024" y="99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75" name="Group 183"/>
              <p:cNvGrpSpPr>
                <a:grpSpLocks/>
              </p:cNvGrpSpPr>
              <p:nvPr/>
            </p:nvGrpSpPr>
            <p:grpSpPr bwMode="auto">
              <a:xfrm>
                <a:off x="4536" y="998"/>
                <a:ext cx="1512" cy="422"/>
                <a:chOff x="4536" y="998"/>
                <a:chExt cx="1512" cy="422"/>
              </a:xfrm>
              <a:grpFill/>
            </p:grpSpPr>
            <p:sp>
              <p:nvSpPr>
                <p:cNvPr id="597141" name="Rectangle 149"/>
                <p:cNvSpPr>
                  <a:spLocks noChangeArrowheads="1"/>
                </p:cNvSpPr>
                <p:nvPr/>
              </p:nvSpPr>
              <p:spPr bwMode="auto">
                <a:xfrm>
                  <a:off x="4564" y="99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74" name="Rectangle 182"/>
                <p:cNvSpPr>
                  <a:spLocks noChangeArrowheads="1"/>
                </p:cNvSpPr>
                <p:nvPr/>
              </p:nvSpPr>
              <p:spPr bwMode="auto">
                <a:xfrm>
                  <a:off x="4536" y="99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77" name="Group 185"/>
              <p:cNvGrpSpPr>
                <a:grpSpLocks/>
              </p:cNvGrpSpPr>
              <p:nvPr/>
            </p:nvGrpSpPr>
            <p:grpSpPr bwMode="auto">
              <a:xfrm>
                <a:off x="0" y="1420"/>
                <a:ext cx="1512" cy="552"/>
                <a:chOff x="0" y="1420"/>
                <a:chExt cx="1512" cy="552"/>
              </a:xfrm>
              <a:grpFill/>
            </p:grpSpPr>
            <p:sp>
              <p:nvSpPr>
                <p:cNvPr id="597142" name="Rectangle 150"/>
                <p:cNvSpPr>
                  <a:spLocks noChangeArrowheads="1"/>
                </p:cNvSpPr>
                <p:nvPr/>
              </p:nvSpPr>
              <p:spPr bwMode="auto">
                <a:xfrm>
                  <a:off x="28" y="1550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2. Finans</a:t>
                  </a:r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76" name="Rectangle 184"/>
                <p:cNvSpPr>
                  <a:spLocks noChangeArrowheads="1"/>
                </p:cNvSpPr>
                <p:nvPr/>
              </p:nvSpPr>
              <p:spPr bwMode="auto">
                <a:xfrm>
                  <a:off x="0" y="1420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79" name="Group 187"/>
              <p:cNvGrpSpPr>
                <a:grpSpLocks/>
              </p:cNvGrpSpPr>
              <p:nvPr/>
            </p:nvGrpSpPr>
            <p:grpSpPr bwMode="auto">
              <a:xfrm>
                <a:off x="1512" y="1420"/>
                <a:ext cx="1512" cy="422"/>
                <a:chOff x="1512" y="1420"/>
                <a:chExt cx="1512" cy="422"/>
              </a:xfrm>
              <a:grpFill/>
            </p:grpSpPr>
            <p:sp>
              <p:nvSpPr>
                <p:cNvPr id="597143" name="Rectangle 151"/>
                <p:cNvSpPr>
                  <a:spLocks noChangeArrowheads="1"/>
                </p:cNvSpPr>
                <p:nvPr/>
              </p:nvSpPr>
              <p:spPr bwMode="auto">
                <a:xfrm>
                  <a:off x="1540" y="1420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7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512" y="1420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81" name="Group 189"/>
              <p:cNvGrpSpPr>
                <a:grpSpLocks/>
              </p:cNvGrpSpPr>
              <p:nvPr/>
            </p:nvGrpSpPr>
            <p:grpSpPr bwMode="auto">
              <a:xfrm>
                <a:off x="3024" y="1420"/>
                <a:ext cx="1512" cy="422"/>
                <a:chOff x="3024" y="1420"/>
                <a:chExt cx="1512" cy="422"/>
              </a:xfrm>
              <a:grpFill/>
            </p:grpSpPr>
            <p:sp>
              <p:nvSpPr>
                <p:cNvPr id="597144" name="Rectangle 152"/>
                <p:cNvSpPr>
                  <a:spLocks noChangeArrowheads="1"/>
                </p:cNvSpPr>
                <p:nvPr/>
              </p:nvSpPr>
              <p:spPr bwMode="auto">
                <a:xfrm>
                  <a:off x="3052" y="1420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80" name="Rectangle 188"/>
                <p:cNvSpPr>
                  <a:spLocks noChangeArrowheads="1"/>
                </p:cNvSpPr>
                <p:nvPr/>
              </p:nvSpPr>
              <p:spPr bwMode="auto">
                <a:xfrm>
                  <a:off x="3024" y="1420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83" name="Group 191"/>
              <p:cNvGrpSpPr>
                <a:grpSpLocks/>
              </p:cNvGrpSpPr>
              <p:nvPr/>
            </p:nvGrpSpPr>
            <p:grpSpPr bwMode="auto">
              <a:xfrm>
                <a:off x="4536" y="1420"/>
                <a:ext cx="1512" cy="422"/>
                <a:chOff x="4536" y="1420"/>
                <a:chExt cx="1512" cy="422"/>
              </a:xfrm>
              <a:grpFill/>
            </p:grpSpPr>
            <p:sp>
              <p:nvSpPr>
                <p:cNvPr id="597145" name="Rectangle 153"/>
                <p:cNvSpPr>
                  <a:spLocks noChangeArrowheads="1"/>
                </p:cNvSpPr>
                <p:nvPr/>
              </p:nvSpPr>
              <p:spPr bwMode="auto">
                <a:xfrm>
                  <a:off x="4564" y="1420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82" name="Rectangle 190"/>
                <p:cNvSpPr>
                  <a:spLocks noChangeArrowheads="1"/>
                </p:cNvSpPr>
                <p:nvPr/>
              </p:nvSpPr>
              <p:spPr bwMode="auto">
                <a:xfrm>
                  <a:off x="4536" y="1420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85" name="Group 193"/>
              <p:cNvGrpSpPr>
                <a:grpSpLocks/>
              </p:cNvGrpSpPr>
              <p:nvPr/>
            </p:nvGrpSpPr>
            <p:grpSpPr bwMode="auto">
              <a:xfrm>
                <a:off x="0" y="1842"/>
                <a:ext cx="1512" cy="552"/>
                <a:chOff x="0" y="1842"/>
                <a:chExt cx="1512" cy="552"/>
              </a:xfrm>
              <a:grpFill/>
            </p:grpSpPr>
            <p:sp>
              <p:nvSpPr>
                <p:cNvPr id="5971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28" y="1972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500" b="1" dirty="0" smtClean="0">
                      <a:latin typeface="Times New Roman" pitchFamily="18" charset="0"/>
                      <a:cs typeface="Times New Roman" pitchFamily="18" charset="0"/>
                    </a:rPr>
                    <a:t>3. Araştırma Geliştirme</a:t>
                  </a:r>
                  <a:endParaRPr lang="en-US" sz="15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84" name="Rectangle 192"/>
                <p:cNvSpPr>
                  <a:spLocks noChangeArrowheads="1"/>
                </p:cNvSpPr>
                <p:nvPr/>
              </p:nvSpPr>
              <p:spPr bwMode="auto">
                <a:xfrm>
                  <a:off x="0" y="1842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87" name="Group 195"/>
              <p:cNvGrpSpPr>
                <a:grpSpLocks/>
              </p:cNvGrpSpPr>
              <p:nvPr/>
            </p:nvGrpSpPr>
            <p:grpSpPr bwMode="auto">
              <a:xfrm>
                <a:off x="1512" y="1842"/>
                <a:ext cx="1512" cy="422"/>
                <a:chOff x="1512" y="1842"/>
                <a:chExt cx="1512" cy="422"/>
              </a:xfrm>
              <a:grpFill/>
            </p:grpSpPr>
            <p:sp>
              <p:nvSpPr>
                <p:cNvPr id="597147" name="Rectangle 155"/>
                <p:cNvSpPr>
                  <a:spLocks noChangeArrowheads="1"/>
                </p:cNvSpPr>
                <p:nvPr/>
              </p:nvSpPr>
              <p:spPr bwMode="auto">
                <a:xfrm>
                  <a:off x="1540" y="1842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86" name="Rectangle 194"/>
                <p:cNvSpPr>
                  <a:spLocks noChangeArrowheads="1"/>
                </p:cNvSpPr>
                <p:nvPr/>
              </p:nvSpPr>
              <p:spPr bwMode="auto">
                <a:xfrm>
                  <a:off x="1512" y="1842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89" name="Group 197"/>
              <p:cNvGrpSpPr>
                <a:grpSpLocks/>
              </p:cNvGrpSpPr>
              <p:nvPr/>
            </p:nvGrpSpPr>
            <p:grpSpPr bwMode="auto">
              <a:xfrm>
                <a:off x="3024" y="1842"/>
                <a:ext cx="1512" cy="422"/>
                <a:chOff x="3024" y="1842"/>
                <a:chExt cx="1512" cy="422"/>
              </a:xfrm>
              <a:grpFill/>
            </p:grpSpPr>
            <p:sp>
              <p:nvSpPr>
                <p:cNvPr id="597148" name="Rectangle 156"/>
                <p:cNvSpPr>
                  <a:spLocks noChangeArrowheads="1"/>
                </p:cNvSpPr>
                <p:nvPr/>
              </p:nvSpPr>
              <p:spPr bwMode="auto">
                <a:xfrm>
                  <a:off x="3052" y="1842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88" name="Rectangle 196"/>
                <p:cNvSpPr>
                  <a:spLocks noChangeArrowheads="1"/>
                </p:cNvSpPr>
                <p:nvPr/>
              </p:nvSpPr>
              <p:spPr bwMode="auto">
                <a:xfrm>
                  <a:off x="3024" y="1842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91" name="Group 199"/>
              <p:cNvGrpSpPr>
                <a:grpSpLocks/>
              </p:cNvGrpSpPr>
              <p:nvPr/>
            </p:nvGrpSpPr>
            <p:grpSpPr bwMode="auto">
              <a:xfrm>
                <a:off x="4536" y="1842"/>
                <a:ext cx="1512" cy="422"/>
                <a:chOff x="4536" y="1842"/>
                <a:chExt cx="1512" cy="422"/>
              </a:xfrm>
              <a:grpFill/>
            </p:grpSpPr>
            <p:sp>
              <p:nvSpPr>
                <p:cNvPr id="597149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64" y="1842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90" name="Rectangle 198"/>
                <p:cNvSpPr>
                  <a:spLocks noChangeArrowheads="1"/>
                </p:cNvSpPr>
                <p:nvPr/>
              </p:nvSpPr>
              <p:spPr bwMode="auto">
                <a:xfrm>
                  <a:off x="4536" y="1842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93" name="Group 201"/>
              <p:cNvGrpSpPr>
                <a:grpSpLocks/>
              </p:cNvGrpSpPr>
              <p:nvPr/>
            </p:nvGrpSpPr>
            <p:grpSpPr bwMode="auto">
              <a:xfrm>
                <a:off x="0" y="2264"/>
                <a:ext cx="1512" cy="552"/>
                <a:chOff x="0" y="2264"/>
                <a:chExt cx="1512" cy="552"/>
              </a:xfrm>
              <a:grpFill/>
            </p:grpSpPr>
            <p:sp>
              <p:nvSpPr>
                <p:cNvPr id="597150" name="Rectangle 158"/>
                <p:cNvSpPr>
                  <a:spLocks noChangeArrowheads="1"/>
                </p:cNvSpPr>
                <p:nvPr/>
              </p:nvSpPr>
              <p:spPr bwMode="auto">
                <a:xfrm>
                  <a:off x="28" y="2394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. </a:t>
                  </a:r>
                  <a:r>
                    <a:rPr lang="tr-TR" sz="1600" b="1" dirty="0" err="1" smtClean="0">
                      <a:latin typeface="Times New Roman" pitchFamily="18" charset="0"/>
                      <a:cs typeface="Times New Roman" pitchFamily="18" charset="0"/>
                    </a:rPr>
                    <a:t>Faaliyet&amp;Destekler</a:t>
                  </a:r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92" name="Rectangle 200"/>
                <p:cNvSpPr>
                  <a:spLocks noChangeArrowheads="1"/>
                </p:cNvSpPr>
                <p:nvPr/>
              </p:nvSpPr>
              <p:spPr bwMode="auto">
                <a:xfrm>
                  <a:off x="0" y="2264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95" name="Group 203"/>
              <p:cNvGrpSpPr>
                <a:grpSpLocks/>
              </p:cNvGrpSpPr>
              <p:nvPr/>
            </p:nvGrpSpPr>
            <p:grpSpPr bwMode="auto">
              <a:xfrm>
                <a:off x="1512" y="2264"/>
                <a:ext cx="1512" cy="422"/>
                <a:chOff x="1512" y="2264"/>
                <a:chExt cx="1512" cy="422"/>
              </a:xfrm>
              <a:grpFill/>
            </p:grpSpPr>
            <p:sp>
              <p:nvSpPr>
                <p:cNvPr id="597151" name="Rectangle 159"/>
                <p:cNvSpPr>
                  <a:spLocks noChangeArrowheads="1"/>
                </p:cNvSpPr>
                <p:nvPr/>
              </p:nvSpPr>
              <p:spPr bwMode="auto">
                <a:xfrm>
                  <a:off x="1540" y="2264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94" name="Rectangle 202"/>
                <p:cNvSpPr>
                  <a:spLocks noChangeArrowheads="1"/>
                </p:cNvSpPr>
                <p:nvPr/>
              </p:nvSpPr>
              <p:spPr bwMode="auto">
                <a:xfrm>
                  <a:off x="1512" y="2264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97" name="Group 205"/>
              <p:cNvGrpSpPr>
                <a:grpSpLocks/>
              </p:cNvGrpSpPr>
              <p:nvPr/>
            </p:nvGrpSpPr>
            <p:grpSpPr bwMode="auto">
              <a:xfrm>
                <a:off x="3024" y="2264"/>
                <a:ext cx="1512" cy="422"/>
                <a:chOff x="3024" y="2264"/>
                <a:chExt cx="1512" cy="422"/>
              </a:xfrm>
              <a:grpFill/>
            </p:grpSpPr>
            <p:sp>
              <p:nvSpPr>
                <p:cNvPr id="597152" name="Rectangle 160"/>
                <p:cNvSpPr>
                  <a:spLocks noChangeArrowheads="1"/>
                </p:cNvSpPr>
                <p:nvPr/>
              </p:nvSpPr>
              <p:spPr bwMode="auto">
                <a:xfrm>
                  <a:off x="3052" y="2264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96" name="Rectangle 204"/>
                <p:cNvSpPr>
                  <a:spLocks noChangeArrowheads="1"/>
                </p:cNvSpPr>
                <p:nvPr/>
              </p:nvSpPr>
              <p:spPr bwMode="auto">
                <a:xfrm>
                  <a:off x="3024" y="2264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199" name="Group 207"/>
              <p:cNvGrpSpPr>
                <a:grpSpLocks/>
              </p:cNvGrpSpPr>
              <p:nvPr/>
            </p:nvGrpSpPr>
            <p:grpSpPr bwMode="auto">
              <a:xfrm>
                <a:off x="4536" y="2264"/>
                <a:ext cx="1512" cy="422"/>
                <a:chOff x="4536" y="2264"/>
                <a:chExt cx="1512" cy="422"/>
              </a:xfrm>
              <a:grpFill/>
            </p:grpSpPr>
            <p:sp>
              <p:nvSpPr>
                <p:cNvPr id="597153" name="Rectangle 161"/>
                <p:cNvSpPr>
                  <a:spLocks noChangeArrowheads="1"/>
                </p:cNvSpPr>
                <p:nvPr/>
              </p:nvSpPr>
              <p:spPr bwMode="auto">
                <a:xfrm>
                  <a:off x="4564" y="2264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198" name="Rectangle 206"/>
                <p:cNvSpPr>
                  <a:spLocks noChangeArrowheads="1"/>
                </p:cNvSpPr>
                <p:nvPr/>
              </p:nvSpPr>
              <p:spPr bwMode="auto">
                <a:xfrm>
                  <a:off x="4536" y="2264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201" name="Group 209"/>
              <p:cNvGrpSpPr>
                <a:grpSpLocks/>
              </p:cNvGrpSpPr>
              <p:nvPr/>
            </p:nvGrpSpPr>
            <p:grpSpPr bwMode="auto">
              <a:xfrm>
                <a:off x="0" y="2686"/>
                <a:ext cx="1512" cy="552"/>
                <a:chOff x="0" y="2686"/>
                <a:chExt cx="1512" cy="552"/>
              </a:xfrm>
              <a:grpFill/>
            </p:grpSpPr>
            <p:sp>
              <p:nvSpPr>
                <p:cNvPr id="597154" name="Rectangle 162"/>
                <p:cNvSpPr>
                  <a:spLocks noChangeArrowheads="1"/>
                </p:cNvSpPr>
                <p:nvPr/>
              </p:nvSpPr>
              <p:spPr bwMode="auto">
                <a:xfrm>
                  <a:off x="28" y="2816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. İnsan </a:t>
                  </a:r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Kaynakları</a:t>
                  </a:r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200" name="Rectangle 208"/>
                <p:cNvSpPr>
                  <a:spLocks noChangeArrowheads="1"/>
                </p:cNvSpPr>
                <p:nvPr/>
              </p:nvSpPr>
              <p:spPr bwMode="auto">
                <a:xfrm>
                  <a:off x="0" y="2686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203" name="Group 211"/>
              <p:cNvGrpSpPr>
                <a:grpSpLocks/>
              </p:cNvGrpSpPr>
              <p:nvPr/>
            </p:nvGrpSpPr>
            <p:grpSpPr bwMode="auto">
              <a:xfrm>
                <a:off x="1512" y="2686"/>
                <a:ext cx="1512" cy="422"/>
                <a:chOff x="1512" y="2686"/>
                <a:chExt cx="1512" cy="422"/>
              </a:xfrm>
              <a:grpFill/>
            </p:grpSpPr>
            <p:sp>
              <p:nvSpPr>
                <p:cNvPr id="5971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40" y="2686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202" name="Rectangle 210"/>
                <p:cNvSpPr>
                  <a:spLocks noChangeArrowheads="1"/>
                </p:cNvSpPr>
                <p:nvPr/>
              </p:nvSpPr>
              <p:spPr bwMode="auto">
                <a:xfrm>
                  <a:off x="1512" y="2686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205" name="Group 213"/>
              <p:cNvGrpSpPr>
                <a:grpSpLocks/>
              </p:cNvGrpSpPr>
              <p:nvPr/>
            </p:nvGrpSpPr>
            <p:grpSpPr bwMode="auto">
              <a:xfrm>
                <a:off x="3024" y="2686"/>
                <a:ext cx="1512" cy="422"/>
                <a:chOff x="3024" y="2686"/>
                <a:chExt cx="1512" cy="422"/>
              </a:xfrm>
              <a:grpFill/>
            </p:grpSpPr>
            <p:sp>
              <p:nvSpPr>
                <p:cNvPr id="597156" name="Rectangle 164"/>
                <p:cNvSpPr>
                  <a:spLocks noChangeArrowheads="1"/>
                </p:cNvSpPr>
                <p:nvPr/>
              </p:nvSpPr>
              <p:spPr bwMode="auto">
                <a:xfrm>
                  <a:off x="3052" y="2686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204" name="Rectangle 212"/>
                <p:cNvSpPr>
                  <a:spLocks noChangeArrowheads="1"/>
                </p:cNvSpPr>
                <p:nvPr/>
              </p:nvSpPr>
              <p:spPr bwMode="auto">
                <a:xfrm>
                  <a:off x="3024" y="2686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207" name="Group 215"/>
              <p:cNvGrpSpPr>
                <a:grpSpLocks/>
              </p:cNvGrpSpPr>
              <p:nvPr/>
            </p:nvGrpSpPr>
            <p:grpSpPr bwMode="auto">
              <a:xfrm>
                <a:off x="4536" y="2686"/>
                <a:ext cx="1512" cy="422"/>
                <a:chOff x="4536" y="2686"/>
                <a:chExt cx="1512" cy="422"/>
              </a:xfrm>
              <a:grpFill/>
            </p:grpSpPr>
            <p:sp>
              <p:nvSpPr>
                <p:cNvPr id="597157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64" y="2686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206" name="Rectangle 214"/>
                <p:cNvSpPr>
                  <a:spLocks noChangeArrowheads="1"/>
                </p:cNvSpPr>
                <p:nvPr/>
              </p:nvSpPr>
              <p:spPr bwMode="auto">
                <a:xfrm>
                  <a:off x="4536" y="2686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209" name="Group 217"/>
              <p:cNvGrpSpPr>
                <a:grpSpLocks/>
              </p:cNvGrpSpPr>
              <p:nvPr/>
            </p:nvGrpSpPr>
            <p:grpSpPr bwMode="auto">
              <a:xfrm>
                <a:off x="0" y="3108"/>
                <a:ext cx="1512" cy="552"/>
                <a:chOff x="0" y="3108"/>
                <a:chExt cx="1512" cy="552"/>
              </a:xfrm>
              <a:grpFill/>
            </p:grpSpPr>
            <p:sp>
              <p:nvSpPr>
                <p:cNvPr id="597158" name="Rectangle 166"/>
                <p:cNvSpPr>
                  <a:spLocks noChangeArrowheads="1"/>
                </p:cNvSpPr>
                <p:nvPr/>
              </p:nvSpPr>
              <p:spPr bwMode="auto">
                <a:xfrm>
                  <a:off x="28" y="323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6. Bilgi Sistemleri</a:t>
                  </a:r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208" name="Rectangle 216"/>
                <p:cNvSpPr>
                  <a:spLocks noChangeArrowheads="1"/>
                </p:cNvSpPr>
                <p:nvPr/>
              </p:nvSpPr>
              <p:spPr bwMode="auto">
                <a:xfrm>
                  <a:off x="0" y="310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211" name="Group 219"/>
              <p:cNvGrpSpPr>
                <a:grpSpLocks/>
              </p:cNvGrpSpPr>
              <p:nvPr/>
            </p:nvGrpSpPr>
            <p:grpSpPr bwMode="auto">
              <a:xfrm>
                <a:off x="1512" y="3108"/>
                <a:ext cx="1512" cy="422"/>
                <a:chOff x="1512" y="3108"/>
                <a:chExt cx="1512" cy="422"/>
              </a:xfrm>
              <a:grpFill/>
            </p:grpSpPr>
            <p:sp>
              <p:nvSpPr>
                <p:cNvPr id="597159" name="Rectangle 167"/>
                <p:cNvSpPr>
                  <a:spLocks noChangeArrowheads="1"/>
                </p:cNvSpPr>
                <p:nvPr/>
              </p:nvSpPr>
              <p:spPr bwMode="auto">
                <a:xfrm>
                  <a:off x="1540" y="310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210" name="Rectangle 218"/>
                <p:cNvSpPr>
                  <a:spLocks noChangeArrowheads="1"/>
                </p:cNvSpPr>
                <p:nvPr/>
              </p:nvSpPr>
              <p:spPr bwMode="auto">
                <a:xfrm>
                  <a:off x="1512" y="310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213" name="Group 221"/>
              <p:cNvGrpSpPr>
                <a:grpSpLocks/>
              </p:cNvGrpSpPr>
              <p:nvPr/>
            </p:nvGrpSpPr>
            <p:grpSpPr bwMode="auto">
              <a:xfrm>
                <a:off x="3024" y="3108"/>
                <a:ext cx="1512" cy="422"/>
                <a:chOff x="3024" y="3108"/>
                <a:chExt cx="1512" cy="422"/>
              </a:xfrm>
              <a:grpFill/>
            </p:grpSpPr>
            <p:sp>
              <p:nvSpPr>
                <p:cNvPr id="597160" name="Rectangle 168"/>
                <p:cNvSpPr>
                  <a:spLocks noChangeArrowheads="1"/>
                </p:cNvSpPr>
                <p:nvPr/>
              </p:nvSpPr>
              <p:spPr bwMode="auto">
                <a:xfrm>
                  <a:off x="3052" y="310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212" name="Rectangle 220"/>
                <p:cNvSpPr>
                  <a:spLocks noChangeArrowheads="1"/>
                </p:cNvSpPr>
                <p:nvPr/>
              </p:nvSpPr>
              <p:spPr bwMode="auto">
                <a:xfrm>
                  <a:off x="3024" y="310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7215" name="Group 223"/>
              <p:cNvGrpSpPr>
                <a:grpSpLocks/>
              </p:cNvGrpSpPr>
              <p:nvPr/>
            </p:nvGrpSpPr>
            <p:grpSpPr bwMode="auto">
              <a:xfrm>
                <a:off x="4536" y="3108"/>
                <a:ext cx="1512" cy="422"/>
                <a:chOff x="4536" y="3108"/>
                <a:chExt cx="1512" cy="422"/>
              </a:xfrm>
              <a:grpFill/>
            </p:grpSpPr>
            <p:sp>
              <p:nvSpPr>
                <p:cNvPr id="597161" name="Rectangle 169"/>
                <p:cNvSpPr>
                  <a:spLocks noChangeArrowheads="1"/>
                </p:cNvSpPr>
                <p:nvPr/>
              </p:nvSpPr>
              <p:spPr bwMode="auto">
                <a:xfrm>
                  <a:off x="4564" y="310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7214" name="Rectangle 222"/>
                <p:cNvSpPr>
                  <a:spLocks noChangeArrowheads="1"/>
                </p:cNvSpPr>
                <p:nvPr/>
              </p:nvSpPr>
              <p:spPr bwMode="auto">
                <a:xfrm>
                  <a:off x="4536" y="310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97217" name="Rectangle 225"/>
            <p:cNvSpPr>
              <a:spLocks noChangeArrowheads="1"/>
            </p:cNvSpPr>
            <p:nvPr/>
          </p:nvSpPr>
          <p:spPr bwMode="auto">
            <a:xfrm>
              <a:off x="-3" y="439"/>
              <a:ext cx="6054" cy="3094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179512" y="254258"/>
            <a:ext cx="8784976" cy="11153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tr-TR" dirty="0"/>
          </a:p>
        </p:txBody>
      </p:sp>
      <p:sp>
        <p:nvSpPr>
          <p:cNvPr id="89" name="Rectangle 171"/>
          <p:cNvSpPr>
            <a:spLocks noChangeArrowheads="1"/>
          </p:cNvSpPr>
          <p:nvPr/>
        </p:nvSpPr>
        <p:spPr bwMode="auto">
          <a:xfrm>
            <a:off x="101408" y="305361"/>
            <a:ext cx="89350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STRATEJİK HESAP DENETİMİ </a:t>
            </a:r>
            <a:r>
              <a:rPr lang="tr-TR" sz="28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ÇALIŞMA </a:t>
            </a:r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TABLOSU </a:t>
            </a:r>
            <a:endParaRPr lang="tr-TR" sz="2800" b="1" cap="all" dirty="0" smtClean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8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Bölüm</a:t>
            </a:r>
            <a:endParaRPr lang="en-US" sz="28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554449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ikdörtgen 106"/>
          <p:cNvSpPr/>
          <p:nvPr/>
        </p:nvSpPr>
        <p:spPr>
          <a:xfrm>
            <a:off x="4495800" y="3246752"/>
            <a:ext cx="3997240" cy="563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6" name="Dikdörtgen 105"/>
          <p:cNvSpPr/>
          <p:nvPr/>
        </p:nvSpPr>
        <p:spPr>
          <a:xfrm>
            <a:off x="2668352" y="838200"/>
            <a:ext cx="5824688" cy="7459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598120" name="Group 104"/>
          <p:cNvGrpSpPr>
            <a:grpSpLocks/>
          </p:cNvGrpSpPr>
          <p:nvPr/>
        </p:nvGrpSpPr>
        <p:grpSpPr bwMode="auto">
          <a:xfrm>
            <a:off x="457200" y="838200"/>
            <a:ext cx="8077200" cy="5791200"/>
            <a:chOff x="-3" y="-3"/>
            <a:chExt cx="6054" cy="4340"/>
          </a:xfrm>
          <a:noFill/>
        </p:grpSpPr>
        <p:grpSp>
          <p:nvGrpSpPr>
            <p:cNvPr id="598118" name="Group 102"/>
            <p:cNvGrpSpPr>
              <a:grpSpLocks/>
            </p:cNvGrpSpPr>
            <p:nvPr/>
          </p:nvGrpSpPr>
          <p:grpSpPr bwMode="auto">
            <a:xfrm>
              <a:off x="0" y="0"/>
              <a:ext cx="6048" cy="4334"/>
              <a:chOff x="0" y="0"/>
              <a:chExt cx="6048" cy="4334"/>
            </a:xfrm>
            <a:grpFill/>
          </p:grpSpPr>
          <p:grpSp>
            <p:nvGrpSpPr>
              <p:cNvPr id="598049" name="Group 33"/>
              <p:cNvGrpSpPr>
                <a:grpSpLocks/>
              </p:cNvGrpSpPr>
              <p:nvPr/>
            </p:nvGrpSpPr>
            <p:grpSpPr bwMode="auto">
              <a:xfrm>
                <a:off x="0" y="0"/>
                <a:ext cx="1678" cy="643"/>
                <a:chOff x="0" y="0"/>
                <a:chExt cx="1678" cy="643"/>
              </a:xfrm>
              <a:grpFill/>
            </p:grpSpPr>
            <p:sp>
              <p:nvSpPr>
                <p:cNvPr id="598018" name="Rectangle 2"/>
                <p:cNvSpPr>
                  <a:spLocks noChangeArrowheads="1"/>
                </p:cNvSpPr>
                <p:nvPr/>
              </p:nvSpPr>
              <p:spPr bwMode="auto">
                <a:xfrm>
                  <a:off x="28" y="87"/>
                  <a:ext cx="1650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5. Stratejik Faktörler Analizi (SFAS)</a:t>
                  </a:r>
                  <a:endParaRPr lang="en-US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48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78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53" name="Group 37"/>
              <p:cNvGrpSpPr>
                <a:grpSpLocks/>
              </p:cNvGrpSpPr>
              <p:nvPr/>
            </p:nvGrpSpPr>
            <p:grpSpPr bwMode="auto">
              <a:xfrm>
                <a:off x="1540" y="0"/>
                <a:ext cx="1484" cy="556"/>
                <a:chOff x="1540" y="0"/>
                <a:chExt cx="1484" cy="556"/>
              </a:xfrm>
              <a:grpFill/>
            </p:grpSpPr>
            <p:sp>
              <p:nvSpPr>
                <p:cNvPr id="598052" name="Rectangle 36"/>
                <p:cNvSpPr>
                  <a:spLocks noChangeArrowheads="1"/>
                </p:cNvSpPr>
                <p:nvPr/>
              </p:nvSpPr>
              <p:spPr bwMode="auto">
                <a:xfrm>
                  <a:off x="1678" y="0"/>
                  <a:ext cx="1346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8051" name="Group 35"/>
                <p:cNvGrpSpPr>
                  <a:grpSpLocks/>
                </p:cNvGrpSpPr>
                <p:nvPr/>
              </p:nvGrpSpPr>
              <p:grpSpPr bwMode="auto">
                <a:xfrm>
                  <a:off x="1540" y="0"/>
                  <a:ext cx="1484" cy="556"/>
                  <a:chOff x="1540" y="0"/>
                  <a:chExt cx="1484" cy="556"/>
                </a:xfrm>
                <a:grpFill/>
              </p:grpSpPr>
              <p:sp>
                <p:nvSpPr>
                  <p:cNvPr id="598019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1540" y="0"/>
                    <a:ext cx="1456" cy="55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805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678" y="0"/>
                    <a:ext cx="1346" cy="55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8057" name="Group 41"/>
              <p:cNvGrpSpPr>
                <a:grpSpLocks/>
              </p:cNvGrpSpPr>
              <p:nvPr/>
            </p:nvGrpSpPr>
            <p:grpSpPr bwMode="auto">
              <a:xfrm>
                <a:off x="3024" y="0"/>
                <a:ext cx="1512" cy="556"/>
                <a:chOff x="3024" y="0"/>
                <a:chExt cx="1512" cy="556"/>
              </a:xfrm>
              <a:grpFill/>
            </p:grpSpPr>
            <p:sp>
              <p:nvSpPr>
                <p:cNvPr id="598056" name="Rectangle 40"/>
                <p:cNvSpPr>
                  <a:spLocks noChangeArrowheads="1"/>
                </p:cNvSpPr>
                <p:nvPr/>
              </p:nvSpPr>
              <p:spPr bwMode="auto">
                <a:xfrm>
                  <a:off x="3024" y="0"/>
                  <a:ext cx="1512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8055" name="Group 39"/>
                <p:cNvGrpSpPr>
                  <a:grpSpLocks/>
                </p:cNvGrpSpPr>
                <p:nvPr/>
              </p:nvGrpSpPr>
              <p:grpSpPr bwMode="auto">
                <a:xfrm>
                  <a:off x="3024" y="0"/>
                  <a:ext cx="1512" cy="556"/>
                  <a:chOff x="3024" y="0"/>
                  <a:chExt cx="1512" cy="556"/>
                </a:xfrm>
                <a:grpFill/>
              </p:grpSpPr>
              <p:sp>
                <p:nvSpPr>
                  <p:cNvPr id="598020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3052" y="0"/>
                    <a:ext cx="1456" cy="55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805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0"/>
                    <a:ext cx="1512" cy="55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8061" name="Group 45"/>
              <p:cNvGrpSpPr>
                <a:grpSpLocks/>
              </p:cNvGrpSpPr>
              <p:nvPr/>
            </p:nvGrpSpPr>
            <p:grpSpPr bwMode="auto">
              <a:xfrm>
                <a:off x="4536" y="0"/>
                <a:ext cx="1512" cy="556"/>
                <a:chOff x="4536" y="0"/>
                <a:chExt cx="1512" cy="556"/>
              </a:xfrm>
              <a:grpFill/>
            </p:grpSpPr>
            <p:sp>
              <p:nvSpPr>
                <p:cNvPr id="598060" name="Rectangle 44"/>
                <p:cNvSpPr>
                  <a:spLocks noChangeArrowheads="1"/>
                </p:cNvSpPr>
                <p:nvPr/>
              </p:nvSpPr>
              <p:spPr bwMode="auto">
                <a:xfrm>
                  <a:off x="4536" y="0"/>
                  <a:ext cx="1512" cy="556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8059" name="Group 43"/>
                <p:cNvGrpSpPr>
                  <a:grpSpLocks/>
                </p:cNvGrpSpPr>
                <p:nvPr/>
              </p:nvGrpSpPr>
              <p:grpSpPr bwMode="auto">
                <a:xfrm>
                  <a:off x="4536" y="0"/>
                  <a:ext cx="1512" cy="556"/>
                  <a:chOff x="4536" y="0"/>
                  <a:chExt cx="1512" cy="556"/>
                </a:xfrm>
                <a:grpFill/>
              </p:grpSpPr>
              <p:sp>
                <p:nvSpPr>
                  <p:cNvPr id="598021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4564" y="0"/>
                    <a:ext cx="1456" cy="55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805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536" y="0"/>
                    <a:ext cx="1512" cy="556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8063" name="Group 47"/>
              <p:cNvGrpSpPr>
                <a:grpSpLocks/>
              </p:cNvGrpSpPr>
              <p:nvPr/>
            </p:nvGrpSpPr>
            <p:grpSpPr bwMode="auto">
              <a:xfrm>
                <a:off x="0" y="556"/>
                <a:ext cx="1678" cy="690"/>
                <a:chOff x="0" y="556"/>
                <a:chExt cx="1678" cy="690"/>
              </a:xfrm>
              <a:grpFill/>
            </p:grpSpPr>
            <p:sp>
              <p:nvSpPr>
                <p:cNvPr id="598022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556"/>
                  <a:ext cx="1650" cy="69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dirty="0" err="1" smtClean="0">
                      <a:latin typeface="Times New Roman" pitchFamily="18" charset="0"/>
                      <a:cs typeface="Times New Roman" pitchFamily="18" charset="0"/>
                    </a:rPr>
                    <a:t>A.İçsel&amp;Dışsal</a:t>
                  </a:r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Stratejik Faktörler </a:t>
                  </a:r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(SWOT)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62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556"/>
                  <a:ext cx="1678" cy="69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65" name="Group 49"/>
              <p:cNvGrpSpPr>
                <a:grpSpLocks/>
              </p:cNvGrpSpPr>
              <p:nvPr/>
            </p:nvGrpSpPr>
            <p:grpSpPr bwMode="auto">
              <a:xfrm>
                <a:off x="1540" y="556"/>
                <a:ext cx="1484" cy="690"/>
                <a:chOff x="1540" y="556"/>
                <a:chExt cx="1484" cy="690"/>
              </a:xfrm>
              <a:grpFill/>
            </p:grpSpPr>
            <p:sp>
              <p:nvSpPr>
                <p:cNvPr id="598023" name="Rectangle 7"/>
                <p:cNvSpPr>
                  <a:spLocks noChangeArrowheads="1"/>
                </p:cNvSpPr>
                <p:nvPr/>
              </p:nvSpPr>
              <p:spPr bwMode="auto">
                <a:xfrm>
                  <a:off x="1540" y="556"/>
                  <a:ext cx="1456" cy="69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64" name="Rectangle 48"/>
                <p:cNvSpPr>
                  <a:spLocks noChangeArrowheads="1"/>
                </p:cNvSpPr>
                <p:nvPr/>
              </p:nvSpPr>
              <p:spPr bwMode="auto">
                <a:xfrm>
                  <a:off x="1678" y="556"/>
                  <a:ext cx="1346" cy="69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67" name="Group 51"/>
              <p:cNvGrpSpPr>
                <a:grpSpLocks/>
              </p:cNvGrpSpPr>
              <p:nvPr/>
            </p:nvGrpSpPr>
            <p:grpSpPr bwMode="auto">
              <a:xfrm>
                <a:off x="3024" y="556"/>
                <a:ext cx="1512" cy="690"/>
                <a:chOff x="3024" y="556"/>
                <a:chExt cx="1512" cy="690"/>
              </a:xfrm>
              <a:grpFill/>
            </p:grpSpPr>
            <p:sp>
              <p:nvSpPr>
                <p:cNvPr id="598024" name="Rectangle 8"/>
                <p:cNvSpPr>
                  <a:spLocks noChangeArrowheads="1"/>
                </p:cNvSpPr>
                <p:nvPr/>
              </p:nvSpPr>
              <p:spPr bwMode="auto">
                <a:xfrm>
                  <a:off x="3052" y="556"/>
                  <a:ext cx="1456" cy="69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66" name="Rectangle 50"/>
                <p:cNvSpPr>
                  <a:spLocks noChangeArrowheads="1"/>
                </p:cNvSpPr>
                <p:nvPr/>
              </p:nvSpPr>
              <p:spPr bwMode="auto">
                <a:xfrm>
                  <a:off x="3024" y="556"/>
                  <a:ext cx="1512" cy="69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69" name="Group 53"/>
              <p:cNvGrpSpPr>
                <a:grpSpLocks/>
              </p:cNvGrpSpPr>
              <p:nvPr/>
            </p:nvGrpSpPr>
            <p:grpSpPr bwMode="auto">
              <a:xfrm>
                <a:off x="4536" y="556"/>
                <a:ext cx="1512" cy="690"/>
                <a:chOff x="4536" y="556"/>
                <a:chExt cx="1512" cy="690"/>
              </a:xfrm>
              <a:grpFill/>
            </p:grpSpPr>
            <p:sp>
              <p:nvSpPr>
                <p:cNvPr id="598025" name="Rectangle 9"/>
                <p:cNvSpPr>
                  <a:spLocks noChangeArrowheads="1"/>
                </p:cNvSpPr>
                <p:nvPr/>
              </p:nvSpPr>
              <p:spPr bwMode="auto">
                <a:xfrm>
                  <a:off x="4564" y="556"/>
                  <a:ext cx="1456" cy="690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68" name="Rectangle 52"/>
                <p:cNvSpPr>
                  <a:spLocks noChangeArrowheads="1"/>
                </p:cNvSpPr>
                <p:nvPr/>
              </p:nvSpPr>
              <p:spPr bwMode="auto">
                <a:xfrm>
                  <a:off x="4536" y="556"/>
                  <a:ext cx="1512" cy="69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71" name="Group 55"/>
              <p:cNvGrpSpPr>
                <a:grpSpLocks/>
              </p:cNvGrpSpPr>
              <p:nvPr/>
            </p:nvGrpSpPr>
            <p:grpSpPr bwMode="auto">
              <a:xfrm>
                <a:off x="0" y="1246"/>
                <a:ext cx="1678" cy="556"/>
                <a:chOff x="0" y="1246"/>
                <a:chExt cx="1678" cy="556"/>
              </a:xfrm>
              <a:grpFill/>
            </p:grpSpPr>
            <p:sp>
              <p:nvSpPr>
                <p:cNvPr id="598026" name="Rectangle 10"/>
                <p:cNvSpPr>
                  <a:spLocks noChangeArrowheads="1"/>
                </p:cNvSpPr>
                <p:nvPr/>
              </p:nvSpPr>
              <p:spPr bwMode="auto">
                <a:xfrm>
                  <a:off x="28" y="1246"/>
                  <a:ext cx="1650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B. </a:t>
                  </a:r>
                  <a:r>
                    <a:rPr lang="tr-TR" sz="1600" dirty="0" err="1" smtClean="0">
                      <a:latin typeface="Times New Roman" pitchFamily="18" charset="0"/>
                      <a:cs typeface="Times New Roman" pitchFamily="18" charset="0"/>
                    </a:rPr>
                    <a:t>Misyon&amp;Hedefleri</a:t>
                  </a:r>
                  <a:r>
                    <a:rPr lang="tr-TR" sz="1600" dirty="0" smtClean="0">
                      <a:latin typeface="Times New Roman" pitchFamily="18" charset="0"/>
                      <a:cs typeface="Times New Roman" pitchFamily="18" charset="0"/>
                    </a:rPr>
                    <a:t> Gözden </a:t>
                  </a:r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Geçirme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70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1246"/>
                  <a:ext cx="1678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73" name="Group 57"/>
              <p:cNvGrpSpPr>
                <a:grpSpLocks/>
              </p:cNvGrpSpPr>
              <p:nvPr/>
            </p:nvGrpSpPr>
            <p:grpSpPr bwMode="auto">
              <a:xfrm>
                <a:off x="1540" y="1246"/>
                <a:ext cx="1484" cy="556"/>
                <a:chOff x="1540" y="1246"/>
                <a:chExt cx="1484" cy="556"/>
              </a:xfrm>
              <a:grpFill/>
            </p:grpSpPr>
            <p:sp>
              <p:nvSpPr>
                <p:cNvPr id="598027" name="Rectangle 11"/>
                <p:cNvSpPr>
                  <a:spLocks noChangeArrowheads="1"/>
                </p:cNvSpPr>
                <p:nvPr/>
              </p:nvSpPr>
              <p:spPr bwMode="auto">
                <a:xfrm>
                  <a:off x="1540" y="1246"/>
                  <a:ext cx="1456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72" name="Rectangle 56"/>
                <p:cNvSpPr>
                  <a:spLocks noChangeArrowheads="1"/>
                </p:cNvSpPr>
                <p:nvPr/>
              </p:nvSpPr>
              <p:spPr bwMode="auto">
                <a:xfrm>
                  <a:off x="1678" y="1246"/>
                  <a:ext cx="1346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75" name="Group 59"/>
              <p:cNvGrpSpPr>
                <a:grpSpLocks/>
              </p:cNvGrpSpPr>
              <p:nvPr/>
            </p:nvGrpSpPr>
            <p:grpSpPr bwMode="auto">
              <a:xfrm>
                <a:off x="3024" y="1246"/>
                <a:ext cx="1512" cy="556"/>
                <a:chOff x="3024" y="1246"/>
                <a:chExt cx="1512" cy="556"/>
              </a:xfrm>
              <a:grpFill/>
            </p:grpSpPr>
            <p:sp>
              <p:nvSpPr>
                <p:cNvPr id="598028" name="Rectangle 12"/>
                <p:cNvSpPr>
                  <a:spLocks noChangeArrowheads="1"/>
                </p:cNvSpPr>
                <p:nvPr/>
              </p:nvSpPr>
              <p:spPr bwMode="auto">
                <a:xfrm>
                  <a:off x="3052" y="1246"/>
                  <a:ext cx="1456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74" name="Rectangle 58"/>
                <p:cNvSpPr>
                  <a:spLocks noChangeArrowheads="1"/>
                </p:cNvSpPr>
                <p:nvPr/>
              </p:nvSpPr>
              <p:spPr bwMode="auto">
                <a:xfrm>
                  <a:off x="3024" y="1246"/>
                  <a:ext cx="1512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77" name="Group 61"/>
              <p:cNvGrpSpPr>
                <a:grpSpLocks/>
              </p:cNvGrpSpPr>
              <p:nvPr/>
            </p:nvGrpSpPr>
            <p:grpSpPr bwMode="auto">
              <a:xfrm>
                <a:off x="4536" y="1246"/>
                <a:ext cx="1512" cy="556"/>
                <a:chOff x="4536" y="1246"/>
                <a:chExt cx="1512" cy="556"/>
              </a:xfrm>
              <a:grpFill/>
            </p:grpSpPr>
            <p:sp>
              <p:nvSpPr>
                <p:cNvPr id="598029" name="Rectangle 13"/>
                <p:cNvSpPr>
                  <a:spLocks noChangeArrowheads="1"/>
                </p:cNvSpPr>
                <p:nvPr/>
              </p:nvSpPr>
              <p:spPr bwMode="auto">
                <a:xfrm>
                  <a:off x="4564" y="1246"/>
                  <a:ext cx="1456" cy="556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76" name="Rectangle 60"/>
                <p:cNvSpPr>
                  <a:spLocks noChangeArrowheads="1"/>
                </p:cNvSpPr>
                <p:nvPr/>
              </p:nvSpPr>
              <p:spPr bwMode="auto">
                <a:xfrm>
                  <a:off x="4536" y="1246"/>
                  <a:ext cx="1512" cy="556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79" name="Group 63"/>
              <p:cNvGrpSpPr>
                <a:grpSpLocks/>
              </p:cNvGrpSpPr>
              <p:nvPr/>
            </p:nvGrpSpPr>
            <p:grpSpPr bwMode="auto">
              <a:xfrm>
                <a:off x="0" y="1802"/>
                <a:ext cx="3024" cy="422"/>
                <a:chOff x="0" y="1802"/>
                <a:chExt cx="3024" cy="422"/>
              </a:xfrm>
              <a:grpFill/>
            </p:grpSpPr>
            <p:sp>
              <p:nvSpPr>
                <p:cNvPr id="598030" name="Rectangle 14"/>
                <p:cNvSpPr>
                  <a:spLocks noChangeArrowheads="1"/>
                </p:cNvSpPr>
                <p:nvPr/>
              </p:nvSpPr>
              <p:spPr bwMode="auto">
                <a:xfrm>
                  <a:off x="28" y="1802"/>
                  <a:ext cx="296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SWOT Analizinin Bitimi Ve Tavsiyelerin Verilmesi:</a:t>
                  </a:r>
                  <a:endParaRPr lang="en-US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78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1802"/>
                  <a:ext cx="302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83" name="Group 67"/>
              <p:cNvGrpSpPr>
                <a:grpSpLocks/>
              </p:cNvGrpSpPr>
              <p:nvPr/>
            </p:nvGrpSpPr>
            <p:grpSpPr bwMode="auto">
              <a:xfrm>
                <a:off x="3024" y="1802"/>
                <a:ext cx="1512" cy="422"/>
                <a:chOff x="3024" y="1802"/>
                <a:chExt cx="1512" cy="422"/>
              </a:xfrm>
              <a:grpFill/>
            </p:grpSpPr>
            <p:sp>
              <p:nvSpPr>
                <p:cNvPr id="598082" name="Rectangle 66"/>
                <p:cNvSpPr>
                  <a:spLocks noChangeArrowheads="1"/>
                </p:cNvSpPr>
                <p:nvPr/>
              </p:nvSpPr>
              <p:spPr bwMode="auto">
                <a:xfrm>
                  <a:off x="3024" y="1802"/>
                  <a:ext cx="1512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8081" name="Group 65"/>
                <p:cNvGrpSpPr>
                  <a:grpSpLocks/>
                </p:cNvGrpSpPr>
                <p:nvPr/>
              </p:nvGrpSpPr>
              <p:grpSpPr bwMode="auto">
                <a:xfrm>
                  <a:off x="3024" y="1802"/>
                  <a:ext cx="1512" cy="422"/>
                  <a:chOff x="3024" y="1802"/>
                  <a:chExt cx="1512" cy="422"/>
                </a:xfrm>
                <a:grpFill/>
              </p:grpSpPr>
              <p:sp>
                <p:nvSpPr>
                  <p:cNvPr id="59803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052" y="1802"/>
                    <a:ext cx="1456" cy="422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8080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1802"/>
                    <a:ext cx="1512" cy="422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8087" name="Group 71"/>
              <p:cNvGrpSpPr>
                <a:grpSpLocks/>
              </p:cNvGrpSpPr>
              <p:nvPr/>
            </p:nvGrpSpPr>
            <p:grpSpPr bwMode="auto">
              <a:xfrm>
                <a:off x="4536" y="1802"/>
                <a:ext cx="1512" cy="422"/>
                <a:chOff x="4536" y="1802"/>
                <a:chExt cx="1512" cy="422"/>
              </a:xfrm>
              <a:grpFill/>
            </p:grpSpPr>
            <p:sp>
              <p:nvSpPr>
                <p:cNvPr id="598086" name="Rectangle 70"/>
                <p:cNvSpPr>
                  <a:spLocks noChangeArrowheads="1"/>
                </p:cNvSpPr>
                <p:nvPr/>
              </p:nvSpPr>
              <p:spPr bwMode="auto">
                <a:xfrm>
                  <a:off x="4536" y="1802"/>
                  <a:ext cx="1512" cy="422"/>
                </a:xfrm>
                <a:prstGeom prst="rect">
                  <a:avLst/>
                </a:prstGeom>
                <a:grpFill/>
                <a:ln/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98085" name="Group 69"/>
                <p:cNvGrpSpPr>
                  <a:grpSpLocks/>
                </p:cNvGrpSpPr>
                <p:nvPr/>
              </p:nvGrpSpPr>
              <p:grpSpPr bwMode="auto">
                <a:xfrm>
                  <a:off x="4536" y="1802"/>
                  <a:ext cx="1512" cy="422"/>
                  <a:chOff x="4536" y="1802"/>
                  <a:chExt cx="1512" cy="422"/>
                </a:xfrm>
                <a:grpFill/>
              </p:grpSpPr>
              <p:sp>
                <p:nvSpPr>
                  <p:cNvPr id="59803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564" y="1802"/>
                    <a:ext cx="1456" cy="422"/>
                  </a:xfrm>
                  <a:prstGeom prst="rect">
                    <a:avLst/>
                  </a:prstGeom>
                  <a:grpFill/>
                  <a:ln>
                    <a:noFill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ctr"/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2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8084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4536" y="1802"/>
                    <a:ext cx="1512" cy="422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  <a:extLst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598089" name="Group 73"/>
              <p:cNvGrpSpPr>
                <a:grpSpLocks/>
              </p:cNvGrpSpPr>
              <p:nvPr/>
            </p:nvGrpSpPr>
            <p:grpSpPr bwMode="auto">
              <a:xfrm>
                <a:off x="0" y="2224"/>
                <a:ext cx="3024" cy="470"/>
                <a:chOff x="0" y="2224"/>
                <a:chExt cx="3024" cy="470"/>
              </a:xfrm>
              <a:grpFill/>
            </p:grpSpPr>
            <p:sp>
              <p:nvSpPr>
                <p:cNvPr id="598033" name="Rectangle 17"/>
                <p:cNvSpPr>
                  <a:spLocks noChangeArrowheads="1"/>
                </p:cNvSpPr>
                <p:nvPr/>
              </p:nvSpPr>
              <p:spPr bwMode="auto">
                <a:xfrm>
                  <a:off x="28" y="2272"/>
                  <a:ext cx="296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6. Alternatifler ve tavsiyeler</a:t>
                  </a:r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88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2224"/>
                  <a:ext cx="302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91" name="Group 75"/>
              <p:cNvGrpSpPr>
                <a:grpSpLocks/>
              </p:cNvGrpSpPr>
              <p:nvPr/>
            </p:nvGrpSpPr>
            <p:grpSpPr bwMode="auto">
              <a:xfrm>
                <a:off x="3024" y="2224"/>
                <a:ext cx="1512" cy="422"/>
                <a:chOff x="3024" y="2224"/>
                <a:chExt cx="1512" cy="422"/>
              </a:xfrm>
              <a:grpFill/>
            </p:grpSpPr>
            <p:sp>
              <p:nvSpPr>
                <p:cNvPr id="598034" name="Rectangle 18"/>
                <p:cNvSpPr>
                  <a:spLocks noChangeArrowheads="1"/>
                </p:cNvSpPr>
                <p:nvPr/>
              </p:nvSpPr>
              <p:spPr bwMode="auto">
                <a:xfrm>
                  <a:off x="3052" y="2224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90" name="Rectangle 74"/>
                <p:cNvSpPr>
                  <a:spLocks noChangeArrowheads="1"/>
                </p:cNvSpPr>
                <p:nvPr/>
              </p:nvSpPr>
              <p:spPr bwMode="auto">
                <a:xfrm>
                  <a:off x="3024" y="2224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93" name="Group 77"/>
              <p:cNvGrpSpPr>
                <a:grpSpLocks/>
              </p:cNvGrpSpPr>
              <p:nvPr/>
            </p:nvGrpSpPr>
            <p:grpSpPr bwMode="auto">
              <a:xfrm>
                <a:off x="4536" y="2224"/>
                <a:ext cx="1512" cy="422"/>
                <a:chOff x="4536" y="2224"/>
                <a:chExt cx="1512" cy="422"/>
              </a:xfrm>
              <a:grpFill/>
            </p:grpSpPr>
            <p:sp>
              <p:nvSpPr>
                <p:cNvPr id="598035" name="Rectangle 19"/>
                <p:cNvSpPr>
                  <a:spLocks noChangeArrowheads="1"/>
                </p:cNvSpPr>
                <p:nvPr/>
              </p:nvSpPr>
              <p:spPr bwMode="auto">
                <a:xfrm>
                  <a:off x="4564" y="2224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92" name="Rectangle 76"/>
                <p:cNvSpPr>
                  <a:spLocks noChangeArrowheads="1"/>
                </p:cNvSpPr>
                <p:nvPr/>
              </p:nvSpPr>
              <p:spPr bwMode="auto">
                <a:xfrm>
                  <a:off x="4536" y="2224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95" name="Group 79"/>
              <p:cNvGrpSpPr>
                <a:grpSpLocks/>
              </p:cNvGrpSpPr>
              <p:nvPr/>
            </p:nvGrpSpPr>
            <p:grpSpPr bwMode="auto">
              <a:xfrm>
                <a:off x="0" y="2646"/>
                <a:ext cx="3024" cy="422"/>
                <a:chOff x="0" y="2646"/>
                <a:chExt cx="3024" cy="422"/>
              </a:xfrm>
              <a:grpFill/>
            </p:grpSpPr>
            <p:sp>
              <p:nvSpPr>
                <p:cNvPr id="598036" name="Rectangle 20"/>
                <p:cNvSpPr>
                  <a:spLocks noChangeArrowheads="1"/>
                </p:cNvSpPr>
                <p:nvPr/>
              </p:nvSpPr>
              <p:spPr bwMode="auto">
                <a:xfrm>
                  <a:off x="28" y="2646"/>
                  <a:ext cx="296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en-US" sz="1600" dirty="0" smtClean="0">
                      <a:latin typeface="Times New Roman" pitchFamily="18" charset="0"/>
                      <a:cs typeface="Times New Roman" pitchFamily="18" charset="0"/>
                    </a:rPr>
                    <a:t>A. </a:t>
                  </a:r>
                  <a:r>
                    <a:rPr lang="en-US" sz="1600" dirty="0" err="1" smtClean="0">
                      <a:latin typeface="Times New Roman" pitchFamily="18" charset="0"/>
                      <a:cs typeface="Times New Roman" pitchFamily="18" charset="0"/>
                    </a:rPr>
                    <a:t>Stratejik</a:t>
                  </a:r>
                  <a:r>
                    <a:rPr lang="en-US" sz="16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dirty="0" err="1" smtClean="0">
                      <a:latin typeface="Times New Roman" pitchFamily="18" charset="0"/>
                      <a:cs typeface="Times New Roman" pitchFamily="18" charset="0"/>
                    </a:rPr>
                    <a:t>Alternatifler</a:t>
                  </a:r>
                  <a:endParaRPr lang="en-US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94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2646"/>
                  <a:ext cx="302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97" name="Group 81"/>
              <p:cNvGrpSpPr>
                <a:grpSpLocks/>
              </p:cNvGrpSpPr>
              <p:nvPr/>
            </p:nvGrpSpPr>
            <p:grpSpPr bwMode="auto">
              <a:xfrm>
                <a:off x="3024" y="2646"/>
                <a:ext cx="1512" cy="422"/>
                <a:chOff x="3024" y="2646"/>
                <a:chExt cx="1512" cy="422"/>
              </a:xfrm>
              <a:grpFill/>
            </p:grpSpPr>
            <p:sp>
              <p:nvSpPr>
                <p:cNvPr id="598037" name="Rectangle 21"/>
                <p:cNvSpPr>
                  <a:spLocks noChangeArrowheads="1"/>
                </p:cNvSpPr>
                <p:nvPr/>
              </p:nvSpPr>
              <p:spPr bwMode="auto">
                <a:xfrm>
                  <a:off x="3052" y="2646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96" name="Rectangle 80"/>
                <p:cNvSpPr>
                  <a:spLocks noChangeArrowheads="1"/>
                </p:cNvSpPr>
                <p:nvPr/>
              </p:nvSpPr>
              <p:spPr bwMode="auto">
                <a:xfrm>
                  <a:off x="3024" y="2646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099" name="Group 83"/>
              <p:cNvGrpSpPr>
                <a:grpSpLocks/>
              </p:cNvGrpSpPr>
              <p:nvPr/>
            </p:nvGrpSpPr>
            <p:grpSpPr bwMode="auto">
              <a:xfrm>
                <a:off x="4536" y="2646"/>
                <a:ext cx="1512" cy="422"/>
                <a:chOff x="4536" y="2646"/>
                <a:chExt cx="1512" cy="422"/>
              </a:xfrm>
              <a:grpFill/>
            </p:grpSpPr>
            <p:sp>
              <p:nvSpPr>
                <p:cNvPr id="598038" name="Rectangle 22"/>
                <p:cNvSpPr>
                  <a:spLocks noChangeArrowheads="1"/>
                </p:cNvSpPr>
                <p:nvPr/>
              </p:nvSpPr>
              <p:spPr bwMode="auto">
                <a:xfrm>
                  <a:off x="4564" y="2646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098" name="Rectangle 82"/>
                <p:cNvSpPr>
                  <a:spLocks noChangeArrowheads="1"/>
                </p:cNvSpPr>
                <p:nvPr/>
              </p:nvSpPr>
              <p:spPr bwMode="auto">
                <a:xfrm>
                  <a:off x="4536" y="2646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101" name="Group 85"/>
              <p:cNvGrpSpPr>
                <a:grpSpLocks/>
              </p:cNvGrpSpPr>
              <p:nvPr/>
            </p:nvGrpSpPr>
            <p:grpSpPr bwMode="auto">
              <a:xfrm>
                <a:off x="0" y="3068"/>
                <a:ext cx="3024" cy="422"/>
                <a:chOff x="0" y="3068"/>
                <a:chExt cx="3024" cy="422"/>
              </a:xfrm>
              <a:grpFill/>
            </p:grpSpPr>
            <p:sp>
              <p:nvSpPr>
                <p:cNvPr id="598039" name="Rectangle 23"/>
                <p:cNvSpPr>
                  <a:spLocks noChangeArrowheads="1"/>
                </p:cNvSpPr>
                <p:nvPr/>
              </p:nvSpPr>
              <p:spPr bwMode="auto">
                <a:xfrm>
                  <a:off x="28" y="3068"/>
                  <a:ext cx="296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400" dirty="0" smtClean="0">
                      <a:latin typeface="Times New Roman" pitchFamily="18" charset="0"/>
                      <a:cs typeface="Times New Roman" pitchFamily="18" charset="0"/>
                    </a:rPr>
                    <a:t>B. Tavsiye Edilen Strateji</a:t>
                  </a:r>
                  <a:endParaRPr lang="en-US" sz="1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100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3068"/>
                  <a:ext cx="302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103" name="Group 87"/>
              <p:cNvGrpSpPr>
                <a:grpSpLocks/>
              </p:cNvGrpSpPr>
              <p:nvPr/>
            </p:nvGrpSpPr>
            <p:grpSpPr bwMode="auto">
              <a:xfrm>
                <a:off x="3024" y="3068"/>
                <a:ext cx="1512" cy="422"/>
                <a:chOff x="3024" y="3068"/>
                <a:chExt cx="1512" cy="422"/>
              </a:xfrm>
              <a:grpFill/>
            </p:grpSpPr>
            <p:sp>
              <p:nvSpPr>
                <p:cNvPr id="598040" name="Rectangle 24"/>
                <p:cNvSpPr>
                  <a:spLocks noChangeArrowheads="1"/>
                </p:cNvSpPr>
                <p:nvPr/>
              </p:nvSpPr>
              <p:spPr bwMode="auto">
                <a:xfrm>
                  <a:off x="3052" y="306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102" name="Rectangle 86"/>
                <p:cNvSpPr>
                  <a:spLocks noChangeArrowheads="1"/>
                </p:cNvSpPr>
                <p:nvPr/>
              </p:nvSpPr>
              <p:spPr bwMode="auto">
                <a:xfrm>
                  <a:off x="3024" y="306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105" name="Group 89"/>
              <p:cNvGrpSpPr>
                <a:grpSpLocks/>
              </p:cNvGrpSpPr>
              <p:nvPr/>
            </p:nvGrpSpPr>
            <p:grpSpPr bwMode="auto">
              <a:xfrm>
                <a:off x="4536" y="3068"/>
                <a:ext cx="1512" cy="422"/>
                <a:chOff x="4536" y="3068"/>
                <a:chExt cx="1512" cy="422"/>
              </a:xfrm>
              <a:grpFill/>
            </p:grpSpPr>
            <p:sp>
              <p:nvSpPr>
                <p:cNvPr id="598041" name="Rectangle 25"/>
                <p:cNvSpPr>
                  <a:spLocks noChangeArrowheads="1"/>
                </p:cNvSpPr>
                <p:nvPr/>
              </p:nvSpPr>
              <p:spPr bwMode="auto">
                <a:xfrm>
                  <a:off x="4564" y="3068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104" name="Rectangle 88"/>
                <p:cNvSpPr>
                  <a:spLocks noChangeArrowheads="1"/>
                </p:cNvSpPr>
                <p:nvPr/>
              </p:nvSpPr>
              <p:spPr bwMode="auto">
                <a:xfrm>
                  <a:off x="4536" y="3068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107" name="Group 91"/>
              <p:cNvGrpSpPr>
                <a:grpSpLocks/>
              </p:cNvGrpSpPr>
              <p:nvPr/>
            </p:nvGrpSpPr>
            <p:grpSpPr bwMode="auto">
              <a:xfrm>
                <a:off x="0" y="3490"/>
                <a:ext cx="3024" cy="422"/>
                <a:chOff x="0" y="3490"/>
                <a:chExt cx="3024" cy="422"/>
              </a:xfrm>
              <a:grpFill/>
            </p:grpSpPr>
            <p:sp>
              <p:nvSpPr>
                <p:cNvPr id="598042" name="Rectangle 26"/>
                <p:cNvSpPr>
                  <a:spLocks noChangeArrowheads="1"/>
                </p:cNvSpPr>
                <p:nvPr/>
              </p:nvSpPr>
              <p:spPr bwMode="auto">
                <a:xfrm>
                  <a:off x="28" y="3490"/>
                  <a:ext cx="296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>
                      <a:latin typeface="Times New Roman" pitchFamily="18" charset="0"/>
                      <a:cs typeface="Times New Roman" pitchFamily="18" charset="0"/>
                    </a:rPr>
                    <a:t>7. Uygulama</a:t>
                  </a:r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106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3490"/>
                  <a:ext cx="302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109" name="Group 93"/>
              <p:cNvGrpSpPr>
                <a:grpSpLocks/>
              </p:cNvGrpSpPr>
              <p:nvPr/>
            </p:nvGrpSpPr>
            <p:grpSpPr bwMode="auto">
              <a:xfrm>
                <a:off x="3024" y="3490"/>
                <a:ext cx="1512" cy="422"/>
                <a:chOff x="3024" y="3490"/>
                <a:chExt cx="1512" cy="422"/>
              </a:xfrm>
              <a:grpFill/>
            </p:grpSpPr>
            <p:sp>
              <p:nvSpPr>
                <p:cNvPr id="598043" name="Rectangle 27"/>
                <p:cNvSpPr>
                  <a:spLocks noChangeArrowheads="1"/>
                </p:cNvSpPr>
                <p:nvPr/>
              </p:nvSpPr>
              <p:spPr bwMode="auto">
                <a:xfrm>
                  <a:off x="3052" y="3490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108" name="Rectangle 92"/>
                <p:cNvSpPr>
                  <a:spLocks noChangeArrowheads="1"/>
                </p:cNvSpPr>
                <p:nvPr/>
              </p:nvSpPr>
              <p:spPr bwMode="auto">
                <a:xfrm>
                  <a:off x="3024" y="3490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111" name="Group 95"/>
              <p:cNvGrpSpPr>
                <a:grpSpLocks/>
              </p:cNvGrpSpPr>
              <p:nvPr/>
            </p:nvGrpSpPr>
            <p:grpSpPr bwMode="auto">
              <a:xfrm>
                <a:off x="4536" y="3490"/>
                <a:ext cx="1512" cy="422"/>
                <a:chOff x="4536" y="3490"/>
                <a:chExt cx="1512" cy="422"/>
              </a:xfrm>
              <a:grpFill/>
            </p:grpSpPr>
            <p:sp>
              <p:nvSpPr>
                <p:cNvPr id="598044" name="Rectangle 28"/>
                <p:cNvSpPr>
                  <a:spLocks noChangeArrowheads="1"/>
                </p:cNvSpPr>
                <p:nvPr/>
              </p:nvSpPr>
              <p:spPr bwMode="auto">
                <a:xfrm>
                  <a:off x="4564" y="3490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110" name="Rectangle 94"/>
                <p:cNvSpPr>
                  <a:spLocks noChangeArrowheads="1"/>
                </p:cNvSpPr>
                <p:nvPr/>
              </p:nvSpPr>
              <p:spPr bwMode="auto">
                <a:xfrm>
                  <a:off x="4536" y="3490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113" name="Group 97"/>
              <p:cNvGrpSpPr>
                <a:grpSpLocks/>
              </p:cNvGrpSpPr>
              <p:nvPr/>
            </p:nvGrpSpPr>
            <p:grpSpPr bwMode="auto">
              <a:xfrm>
                <a:off x="0" y="3912"/>
                <a:ext cx="3024" cy="422"/>
                <a:chOff x="0" y="3912"/>
                <a:chExt cx="3024" cy="422"/>
              </a:xfrm>
              <a:grpFill/>
            </p:grpSpPr>
            <p:sp>
              <p:nvSpPr>
                <p:cNvPr id="598045" name="Rectangle 29"/>
                <p:cNvSpPr>
                  <a:spLocks noChangeArrowheads="1"/>
                </p:cNvSpPr>
                <p:nvPr/>
              </p:nvSpPr>
              <p:spPr bwMode="auto">
                <a:xfrm>
                  <a:off x="28" y="3912"/>
                  <a:ext cx="2968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1600" b="1" dirty="0" smtClean="0">
                      <a:latin typeface="Times New Roman" pitchFamily="18" charset="0"/>
                      <a:cs typeface="Times New Roman" pitchFamily="18" charset="0"/>
                    </a:rPr>
                    <a:t>8. Değerlendirme ve Kontrol</a:t>
                  </a:r>
                  <a:endParaRPr lang="en-US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112" name="Rectangle 96"/>
                <p:cNvSpPr>
                  <a:spLocks noChangeArrowheads="1"/>
                </p:cNvSpPr>
                <p:nvPr/>
              </p:nvSpPr>
              <p:spPr bwMode="auto">
                <a:xfrm>
                  <a:off x="0" y="3912"/>
                  <a:ext cx="3024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115" name="Group 99"/>
              <p:cNvGrpSpPr>
                <a:grpSpLocks/>
              </p:cNvGrpSpPr>
              <p:nvPr/>
            </p:nvGrpSpPr>
            <p:grpSpPr bwMode="auto">
              <a:xfrm>
                <a:off x="3024" y="3912"/>
                <a:ext cx="1512" cy="422"/>
                <a:chOff x="3024" y="3912"/>
                <a:chExt cx="1512" cy="422"/>
              </a:xfrm>
              <a:grpFill/>
            </p:grpSpPr>
            <p:sp>
              <p:nvSpPr>
                <p:cNvPr id="598046" name="Rectangle 30"/>
                <p:cNvSpPr>
                  <a:spLocks noChangeArrowheads="1"/>
                </p:cNvSpPr>
                <p:nvPr/>
              </p:nvSpPr>
              <p:spPr bwMode="auto">
                <a:xfrm>
                  <a:off x="3052" y="3912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114" name="Rectangle 98"/>
                <p:cNvSpPr>
                  <a:spLocks noChangeArrowheads="1"/>
                </p:cNvSpPr>
                <p:nvPr/>
              </p:nvSpPr>
              <p:spPr bwMode="auto">
                <a:xfrm>
                  <a:off x="3024" y="3912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8117" name="Group 101"/>
              <p:cNvGrpSpPr>
                <a:grpSpLocks/>
              </p:cNvGrpSpPr>
              <p:nvPr/>
            </p:nvGrpSpPr>
            <p:grpSpPr bwMode="auto">
              <a:xfrm>
                <a:off x="4536" y="3912"/>
                <a:ext cx="1512" cy="422"/>
                <a:chOff x="4536" y="3912"/>
                <a:chExt cx="1512" cy="422"/>
              </a:xfrm>
              <a:grpFill/>
            </p:grpSpPr>
            <p:sp>
              <p:nvSpPr>
                <p:cNvPr id="598047" name="Rectangle 31"/>
                <p:cNvSpPr>
                  <a:spLocks noChangeArrowheads="1"/>
                </p:cNvSpPr>
                <p:nvPr/>
              </p:nvSpPr>
              <p:spPr bwMode="auto">
                <a:xfrm>
                  <a:off x="4564" y="3912"/>
                  <a:ext cx="1456" cy="422"/>
                </a:xfrm>
                <a:prstGeom prst="rect">
                  <a:avLst/>
                </a:prstGeom>
                <a:grpFill/>
                <a:ln>
                  <a:noFill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8116" name="Rectangle 100"/>
                <p:cNvSpPr>
                  <a:spLocks noChangeArrowheads="1"/>
                </p:cNvSpPr>
                <p:nvPr/>
              </p:nvSpPr>
              <p:spPr bwMode="auto">
                <a:xfrm>
                  <a:off x="4536" y="3912"/>
                  <a:ext cx="1512" cy="422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  <a:extLst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98119" name="Rectangle 103"/>
            <p:cNvSpPr>
              <a:spLocks noChangeArrowheads="1"/>
            </p:cNvSpPr>
            <p:nvPr/>
          </p:nvSpPr>
          <p:spPr bwMode="auto">
            <a:xfrm>
              <a:off x="-3" y="-3"/>
              <a:ext cx="6054" cy="4340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893121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548680"/>
            <a:ext cx="7848600" cy="58324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2400" b="1" dirty="0" smtClean="0">
                <a:solidFill>
                  <a:srgbClr val="0000CC"/>
                </a:solidFill>
              </a:rPr>
              <a:t>HAZIRLANACAK </a:t>
            </a:r>
            <a:r>
              <a:rPr lang="tr-TR" sz="2400" b="1" dirty="0" smtClean="0">
                <a:solidFill>
                  <a:srgbClr val="0000CC"/>
                </a:solidFill>
              </a:rPr>
              <a:t>STRATEJİK PLAN DOKÜMANININ </a:t>
            </a:r>
            <a:endParaRPr lang="tr-TR" sz="24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2400" b="1" dirty="0" smtClean="0">
                <a:solidFill>
                  <a:srgbClr val="0000CC"/>
                </a:solidFill>
              </a:rPr>
              <a:t>İÇERİĞİ</a:t>
            </a:r>
            <a:r>
              <a:rPr lang="tr-TR" sz="2000" b="1" dirty="0" smtClean="0">
                <a:solidFill>
                  <a:srgbClr val="CC00CC"/>
                </a:solidFill>
              </a:rPr>
              <a:t>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Önsöz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Yönetici Özeti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Planlama Kurulu ve Ekibi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Kurumun Tarihçesi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Kurumun Organizasyon Şeması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Kurumun Misyonu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	Kurumun Vizyonu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	Kurumun Temel Değerleri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	Kurumun Politikaları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10.Kurumsal Değerlendirme	</a:t>
            </a:r>
          </a:p>
          <a:p>
            <a:pPr lvl="3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	Kurumun </a:t>
            </a:r>
            <a:r>
              <a:rPr lang="tr-TR" sz="1800" b="1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Özdeğerlendirme</a:t>
            </a:r>
            <a:r>
              <a:rPr lang="tr-TR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Çalışmaları	</a:t>
            </a:r>
          </a:p>
          <a:p>
            <a:pPr lvl="3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	Kurumun Çevresel Değerlendirmesi	</a:t>
            </a:r>
          </a:p>
          <a:p>
            <a:pPr lvl="3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	SWOT Analizleri Sonuçları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11.Stratejik Değerlendirme	</a:t>
            </a:r>
          </a:p>
          <a:p>
            <a:pPr lvl="3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tr-TR" sz="1800" b="1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Stratejilk</a:t>
            </a:r>
            <a:r>
              <a:rPr lang="tr-TR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Amaçlar ve </a:t>
            </a:r>
            <a:r>
              <a:rPr lang="tr-TR" sz="1800" b="1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Strateliler</a:t>
            </a:r>
            <a:r>
              <a:rPr lang="tr-TR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3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	Performans Göstergeleri ve Hedefler	</a:t>
            </a:r>
          </a:p>
          <a:p>
            <a:pPr lvl="3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	Faaliyetler 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12.Bütçeleme Çalışmaları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13.Planı Uygulama İlkeleri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14.Planın takip ve Revizyonu	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sz="18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15.Sonuç	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E386-F510-4CBC-805C-9276279BD5CF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3450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39"/>
          <p:cNvSpPr>
            <a:spLocks noChangeShapeType="1"/>
          </p:cNvSpPr>
          <p:nvPr/>
        </p:nvSpPr>
        <p:spPr bwMode="auto">
          <a:xfrm>
            <a:off x="3779838" y="1104900"/>
            <a:ext cx="0" cy="64611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3" name="Line 35"/>
          <p:cNvSpPr>
            <a:spLocks noChangeShapeType="1"/>
          </p:cNvSpPr>
          <p:nvPr/>
        </p:nvSpPr>
        <p:spPr bwMode="auto">
          <a:xfrm>
            <a:off x="3779838" y="1682750"/>
            <a:ext cx="0" cy="64611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4" name="Line 7"/>
          <p:cNvSpPr>
            <a:spLocks noChangeShapeType="1"/>
          </p:cNvSpPr>
          <p:nvPr/>
        </p:nvSpPr>
        <p:spPr bwMode="auto">
          <a:xfrm>
            <a:off x="3779838" y="2327275"/>
            <a:ext cx="0" cy="431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5" name="Rectangle 5"/>
          <p:cNvSpPr>
            <a:spLocks noGrp="1" noChangeArrowheads="1"/>
          </p:cNvSpPr>
          <p:nvPr>
            <p:ph idx="1"/>
          </p:nvPr>
        </p:nvSpPr>
        <p:spPr>
          <a:xfrm>
            <a:off x="250825" y="600075"/>
            <a:ext cx="8713788" cy="5545138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tr-TR" altLang="tr-TR" sz="2000" b="1" smtClean="0">
                <a:solidFill>
                  <a:srgbClr val="CC00CC"/>
                </a:solidFill>
              </a:rPr>
              <a:t>		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276600" y="1463675"/>
            <a:ext cx="1150938" cy="5048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MİSYON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tr-TR" sz="60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987675" y="2976563"/>
            <a:ext cx="1439863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STRATEJİK AMAÇ 2</a:t>
            </a:r>
          </a:p>
        </p:txBody>
      </p:sp>
      <p:sp>
        <p:nvSpPr>
          <p:cNvPr id="46088" name="Line 10"/>
          <p:cNvSpPr>
            <a:spLocks noChangeShapeType="1"/>
          </p:cNvSpPr>
          <p:nvPr/>
        </p:nvSpPr>
        <p:spPr bwMode="auto">
          <a:xfrm>
            <a:off x="2339975" y="2760663"/>
            <a:ext cx="3024188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9" name="Line 11"/>
          <p:cNvSpPr>
            <a:spLocks noChangeShapeType="1"/>
          </p:cNvSpPr>
          <p:nvPr/>
        </p:nvSpPr>
        <p:spPr bwMode="auto">
          <a:xfrm>
            <a:off x="3995738" y="2760663"/>
            <a:ext cx="0" cy="2159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90" name="Line 12"/>
          <p:cNvSpPr>
            <a:spLocks noChangeShapeType="1"/>
          </p:cNvSpPr>
          <p:nvPr/>
        </p:nvSpPr>
        <p:spPr bwMode="auto">
          <a:xfrm>
            <a:off x="5364163" y="2760663"/>
            <a:ext cx="0" cy="2159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91" name="Line 13"/>
          <p:cNvSpPr>
            <a:spLocks noChangeShapeType="1"/>
          </p:cNvSpPr>
          <p:nvPr/>
        </p:nvSpPr>
        <p:spPr bwMode="auto">
          <a:xfrm>
            <a:off x="2339975" y="2760663"/>
            <a:ext cx="0" cy="2159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4932363" y="2982913"/>
            <a:ext cx="1439862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STRATEJİK AMAÇ 3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1187450" y="2976563"/>
            <a:ext cx="1439863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STRATEJİK AMAÇ 1</a:t>
            </a:r>
          </a:p>
        </p:txBody>
      </p:sp>
      <p:sp>
        <p:nvSpPr>
          <p:cNvPr id="46094" name="Line 16"/>
          <p:cNvSpPr>
            <a:spLocks noChangeShapeType="1"/>
          </p:cNvSpPr>
          <p:nvPr/>
        </p:nvSpPr>
        <p:spPr bwMode="auto">
          <a:xfrm>
            <a:off x="3995738" y="3624263"/>
            <a:ext cx="0" cy="431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3203575" y="4273550"/>
            <a:ext cx="1439863" cy="6413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FFFF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ALT HEDEF</a:t>
            </a:r>
            <a:r>
              <a:rPr lang="tr-TR">
                <a:latin typeface="+mn-lt"/>
                <a:cs typeface="+mn-cs"/>
              </a:rPr>
              <a:t> </a:t>
            </a: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6096" name="Line 18"/>
          <p:cNvSpPr>
            <a:spLocks noChangeShapeType="1"/>
          </p:cNvSpPr>
          <p:nvPr/>
        </p:nvSpPr>
        <p:spPr bwMode="auto">
          <a:xfrm>
            <a:off x="3995738" y="4921250"/>
            <a:ext cx="0" cy="64611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97" name="Line 19"/>
          <p:cNvSpPr>
            <a:spLocks noChangeShapeType="1"/>
          </p:cNvSpPr>
          <p:nvPr/>
        </p:nvSpPr>
        <p:spPr bwMode="auto">
          <a:xfrm>
            <a:off x="2555875" y="4057650"/>
            <a:ext cx="3024188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98" name="Line 20"/>
          <p:cNvSpPr>
            <a:spLocks noChangeShapeType="1"/>
          </p:cNvSpPr>
          <p:nvPr/>
        </p:nvSpPr>
        <p:spPr bwMode="auto">
          <a:xfrm>
            <a:off x="4211638" y="4057650"/>
            <a:ext cx="0" cy="2159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99" name="Line 21"/>
          <p:cNvSpPr>
            <a:spLocks noChangeShapeType="1"/>
          </p:cNvSpPr>
          <p:nvPr/>
        </p:nvSpPr>
        <p:spPr bwMode="auto">
          <a:xfrm>
            <a:off x="5580063" y="4057650"/>
            <a:ext cx="0" cy="2159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100" name="Line 22"/>
          <p:cNvSpPr>
            <a:spLocks noChangeShapeType="1"/>
          </p:cNvSpPr>
          <p:nvPr/>
        </p:nvSpPr>
        <p:spPr bwMode="auto">
          <a:xfrm>
            <a:off x="2555875" y="4057650"/>
            <a:ext cx="0" cy="2159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5148263" y="4279900"/>
            <a:ext cx="1439862" cy="6413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FFFF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ALT HEDEF</a:t>
            </a:r>
            <a:r>
              <a:rPr lang="tr-TR">
                <a:latin typeface="+mn-lt"/>
                <a:cs typeface="+mn-cs"/>
              </a:rPr>
              <a:t> </a:t>
            </a: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1403350" y="4273550"/>
            <a:ext cx="1439863" cy="6413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FFFF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ALT HEDEF 1</a:t>
            </a:r>
          </a:p>
        </p:txBody>
      </p:sp>
      <p:sp>
        <p:nvSpPr>
          <p:cNvPr id="46103" name="Line 25"/>
          <p:cNvSpPr>
            <a:spLocks noChangeShapeType="1"/>
          </p:cNvSpPr>
          <p:nvPr/>
        </p:nvSpPr>
        <p:spPr bwMode="auto">
          <a:xfrm>
            <a:off x="3997325" y="5351463"/>
            <a:ext cx="503238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med" len="med"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104" name="Line 26"/>
          <p:cNvSpPr>
            <a:spLocks noChangeShapeType="1"/>
          </p:cNvSpPr>
          <p:nvPr/>
        </p:nvSpPr>
        <p:spPr bwMode="auto">
          <a:xfrm>
            <a:off x="3995738" y="5495925"/>
            <a:ext cx="0" cy="431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3203575" y="6138863"/>
            <a:ext cx="1439863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CCFFFF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FAALİYET</a:t>
            </a:r>
            <a:r>
              <a:rPr lang="tr-TR">
                <a:latin typeface="+mn-lt"/>
                <a:cs typeface="+mn-cs"/>
              </a:rPr>
              <a:t> </a:t>
            </a: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6106" name="Line 28"/>
          <p:cNvSpPr>
            <a:spLocks noChangeShapeType="1"/>
          </p:cNvSpPr>
          <p:nvPr/>
        </p:nvSpPr>
        <p:spPr bwMode="auto">
          <a:xfrm>
            <a:off x="2555875" y="5929313"/>
            <a:ext cx="3024188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107" name="Line 29"/>
          <p:cNvSpPr>
            <a:spLocks noChangeShapeType="1"/>
          </p:cNvSpPr>
          <p:nvPr/>
        </p:nvSpPr>
        <p:spPr bwMode="auto">
          <a:xfrm>
            <a:off x="4211638" y="5929313"/>
            <a:ext cx="0" cy="2159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108" name="Line 30"/>
          <p:cNvSpPr>
            <a:spLocks noChangeShapeType="1"/>
          </p:cNvSpPr>
          <p:nvPr/>
        </p:nvSpPr>
        <p:spPr bwMode="auto">
          <a:xfrm>
            <a:off x="5580063" y="5929313"/>
            <a:ext cx="0" cy="2159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109" name="Line 31"/>
          <p:cNvSpPr>
            <a:spLocks noChangeShapeType="1"/>
          </p:cNvSpPr>
          <p:nvPr/>
        </p:nvSpPr>
        <p:spPr bwMode="auto">
          <a:xfrm>
            <a:off x="2555875" y="5929313"/>
            <a:ext cx="0" cy="2159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5148263" y="6145213"/>
            <a:ext cx="1439862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CCFFFF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FAALİYET</a:t>
            </a:r>
            <a:r>
              <a:rPr lang="tr-TR">
                <a:latin typeface="+mn-lt"/>
                <a:cs typeface="+mn-cs"/>
              </a:rPr>
              <a:t> </a:t>
            </a: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1403350" y="6138863"/>
            <a:ext cx="1439863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CCFFFF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FAALİYET 1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4500563" y="5135563"/>
            <a:ext cx="1800225" cy="50482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99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GÖSTERGE 1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tr-TR" sz="60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6113" name="Line 36"/>
          <p:cNvSpPr>
            <a:spLocks noChangeShapeType="1"/>
          </p:cNvSpPr>
          <p:nvPr/>
        </p:nvSpPr>
        <p:spPr bwMode="auto">
          <a:xfrm>
            <a:off x="3781425" y="2328863"/>
            <a:ext cx="503238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med" len="med"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4789" name="Text Box 37"/>
          <p:cNvSpPr txBox="1">
            <a:spLocks noChangeArrowheads="1"/>
          </p:cNvSpPr>
          <p:nvPr/>
        </p:nvSpPr>
        <p:spPr bwMode="auto">
          <a:xfrm>
            <a:off x="4284663" y="2111375"/>
            <a:ext cx="2303462" cy="5048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TEMEL DEĞERLER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tr-TR" sz="60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3276600" y="744538"/>
            <a:ext cx="1150938" cy="5048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VİZYON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tr-TR" sz="60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6116" name="Line 40"/>
          <p:cNvSpPr>
            <a:spLocks noChangeShapeType="1"/>
          </p:cNvSpPr>
          <p:nvPr/>
        </p:nvSpPr>
        <p:spPr bwMode="auto">
          <a:xfrm>
            <a:off x="6588125" y="6432550"/>
            <a:ext cx="503238" cy="0"/>
          </a:xfrm>
          <a:prstGeom prst="line">
            <a:avLst/>
          </a:prstGeom>
          <a:noFill/>
          <a:ln w="3175">
            <a:solidFill>
              <a:srgbClr val="008000"/>
            </a:solidFill>
            <a:round/>
            <a:headEnd type="triangle" w="lg" len="lg"/>
            <a:tailEnd/>
          </a:ln>
          <a:effectLst>
            <a:prstShdw prst="shdw17" dist="17961" dir="2700000">
              <a:srgbClr val="004D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4793" name="Text Box 41"/>
          <p:cNvSpPr txBox="1">
            <a:spLocks noChangeArrowheads="1"/>
          </p:cNvSpPr>
          <p:nvPr/>
        </p:nvSpPr>
        <p:spPr bwMode="auto">
          <a:xfrm>
            <a:off x="7091363" y="6216650"/>
            <a:ext cx="1800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33CC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b="1">
                <a:solidFill>
                  <a:srgbClr val="FF0066"/>
                </a:solidFill>
                <a:latin typeface="+mn-lt"/>
                <a:cs typeface="+mn-cs"/>
              </a:rPr>
              <a:t>KAYNAKLAR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tr-TR" sz="600">
              <a:solidFill>
                <a:srgbClr val="CC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6118" name="AutoShape 42"/>
          <p:cNvSpPr>
            <a:spLocks/>
          </p:cNvSpPr>
          <p:nvPr/>
        </p:nvSpPr>
        <p:spPr bwMode="auto">
          <a:xfrm>
            <a:off x="6659563" y="815975"/>
            <a:ext cx="433387" cy="1944688"/>
          </a:xfrm>
          <a:prstGeom prst="rightBrace">
            <a:avLst>
              <a:gd name="adj1" fmla="val 373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6119" name="Text Box 43"/>
          <p:cNvSpPr txBox="1">
            <a:spLocks noChangeArrowheads="1"/>
          </p:cNvSpPr>
          <p:nvPr/>
        </p:nvSpPr>
        <p:spPr bwMode="auto">
          <a:xfrm>
            <a:off x="7092950" y="1608138"/>
            <a:ext cx="1908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800" b="1">
                <a:solidFill>
                  <a:srgbClr val="FF0066"/>
                </a:solidFill>
              </a:rPr>
              <a:t>MOTİVASYON VE YÖN</a:t>
            </a:r>
          </a:p>
        </p:txBody>
      </p:sp>
      <p:sp>
        <p:nvSpPr>
          <p:cNvPr id="46120" name="AutoShape 44"/>
          <p:cNvSpPr>
            <a:spLocks/>
          </p:cNvSpPr>
          <p:nvPr/>
        </p:nvSpPr>
        <p:spPr bwMode="auto">
          <a:xfrm>
            <a:off x="6659563" y="2905125"/>
            <a:ext cx="433387" cy="2952750"/>
          </a:xfrm>
          <a:prstGeom prst="rightBrace">
            <a:avLst>
              <a:gd name="adj1" fmla="val 5677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6121" name="Text Box 45"/>
          <p:cNvSpPr txBox="1">
            <a:spLocks noChangeArrowheads="1"/>
          </p:cNvSpPr>
          <p:nvPr/>
        </p:nvSpPr>
        <p:spPr bwMode="auto">
          <a:xfrm>
            <a:off x="7092950" y="4194175"/>
            <a:ext cx="1908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800" b="1">
                <a:solidFill>
                  <a:srgbClr val="FF0066"/>
                </a:solidFill>
              </a:rPr>
              <a:t>MEŞRUİYET VE REHBER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214313" y="71438"/>
            <a:ext cx="892968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500" b="1" kern="0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STRATEJİK </a:t>
            </a:r>
            <a:r>
              <a:rPr lang="tr-TR" sz="3500" b="1" kern="0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PLAN DOKÜMANI: </a:t>
            </a:r>
            <a:br>
              <a:rPr lang="tr-TR" sz="3500" b="1" kern="0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</a:br>
            <a:r>
              <a:rPr lang="tr-TR" sz="4000" b="1" kern="0" dirty="0">
                <a:solidFill>
                  <a:srgbClr val="800000"/>
                </a:solidFill>
                <a:latin typeface="Arial"/>
                <a:ea typeface="+mj-ea"/>
                <a:cs typeface="+mj-cs"/>
              </a:rPr>
              <a:t>Amaçlar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kern="0" dirty="0">
                <a:solidFill>
                  <a:srgbClr val="800000"/>
                </a:solidFill>
                <a:latin typeface="Arial"/>
                <a:ea typeface="+mj-ea"/>
                <a:cs typeface="+mj-cs"/>
              </a:rPr>
              <a:t>Hiyerarşisi</a:t>
            </a:r>
            <a:endParaRPr lang="en-US" sz="4000" b="1" kern="0" dirty="0">
              <a:solidFill>
                <a:srgbClr val="800000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E386-F510-4CBC-805C-9276279BD5CF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388607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9362" name="Group 18"/>
          <p:cNvGrpSpPr>
            <a:grpSpLocks/>
          </p:cNvGrpSpPr>
          <p:nvPr/>
        </p:nvGrpSpPr>
        <p:grpSpPr bwMode="auto">
          <a:xfrm>
            <a:off x="395535" y="1440160"/>
            <a:ext cx="8364637" cy="3429000"/>
            <a:chOff x="432" y="720"/>
            <a:chExt cx="5184" cy="2001"/>
          </a:xfrm>
          <a:noFill/>
        </p:grpSpPr>
        <p:grpSp>
          <p:nvGrpSpPr>
            <p:cNvPr id="569360" name="Group 16"/>
            <p:cNvGrpSpPr>
              <a:grpSpLocks/>
            </p:cNvGrpSpPr>
            <p:nvPr/>
          </p:nvGrpSpPr>
          <p:grpSpPr bwMode="auto">
            <a:xfrm>
              <a:off x="432" y="720"/>
              <a:ext cx="5184" cy="2001"/>
              <a:chOff x="-3" y="-3"/>
              <a:chExt cx="6110" cy="1025"/>
            </a:xfrm>
            <a:grpFill/>
          </p:grpSpPr>
          <p:grpSp>
            <p:nvGrpSpPr>
              <p:cNvPr id="569358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6104" cy="1019"/>
                <a:chOff x="0" y="0"/>
                <a:chExt cx="6104" cy="1019"/>
              </a:xfrm>
              <a:grpFill/>
            </p:grpSpPr>
            <p:grpSp>
              <p:nvGrpSpPr>
                <p:cNvPr id="569351" name="Group 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468" cy="1019"/>
                  <a:chOff x="0" y="0"/>
                  <a:chExt cx="1468" cy="1019"/>
                </a:xfrm>
                <a:grpFill/>
              </p:grpSpPr>
              <p:sp>
                <p:nvSpPr>
                  <p:cNvPr id="569346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425" cy="1019"/>
                  </a:xfrm>
                  <a:prstGeom prst="rect">
                    <a:avLst/>
                  </a:prstGeom>
                  <a:grpFill/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tr-TR" sz="24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tr-TR" sz="24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tr-TR" sz="10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tr-TR" sz="2400" b="1" dirty="0" smtClean="0">
                        <a:latin typeface="Times New Roman" pitchFamily="18" charset="0"/>
                        <a:cs typeface="Times New Roman" pitchFamily="18" charset="0"/>
                      </a:rPr>
                      <a:t>ASİT</a:t>
                    </a:r>
                    <a:r>
                      <a:rPr lang="tr-TR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tr-TR" sz="2400" b="1" dirty="0" smtClean="0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tr-TR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tr-TR" sz="2400" b="1" dirty="0" smtClean="0">
                        <a:latin typeface="Times New Roman" pitchFamily="18" charset="0"/>
                        <a:cs typeface="Times New Roman" pitchFamily="18" charset="0"/>
                      </a:rPr>
                      <a:t>TEST </a:t>
                    </a:r>
                    <a:endParaRPr lang="tr-TR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tr-TR" sz="2200" b="1" dirty="0">
                        <a:latin typeface="Times New Roman" pitchFamily="18" charset="0"/>
                        <a:cs typeface="Times New Roman" pitchFamily="18" charset="0"/>
                      </a:rPr>
                      <a:t>ORANI</a:t>
                    </a:r>
                  </a:p>
                  <a:p>
                    <a:pPr algn="ctr"/>
                    <a:r>
                      <a:rPr lang="tr-TR" sz="2200" b="1" dirty="0">
                        <a:latin typeface="Times New Roman" pitchFamily="18" charset="0"/>
                        <a:cs typeface="Times New Roman" pitchFamily="18" charset="0"/>
                      </a:rPr>
                      <a:t>(</a:t>
                    </a:r>
                    <a:r>
                      <a:rPr lang="tr-TR" b="1" dirty="0">
                        <a:latin typeface="Times New Roman" pitchFamily="18" charset="0"/>
                        <a:cs typeface="Times New Roman" pitchFamily="18" charset="0"/>
                      </a:rPr>
                      <a:t>Hassas Oran</a:t>
                    </a:r>
                    <a:r>
                      <a:rPr lang="tr-TR" sz="22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  <a:endParaRPr lang="en-US" sz="22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6935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382" cy="1019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569347" name="Rectangle 3"/>
                <p:cNvSpPr>
                  <a:spLocks noChangeArrowheads="1"/>
                </p:cNvSpPr>
                <p:nvPr/>
              </p:nvSpPr>
              <p:spPr bwMode="auto">
                <a:xfrm>
                  <a:off x="1425" y="0"/>
                  <a:ext cx="1886" cy="1019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eaLnBrk="0" hangingPunct="0"/>
                  <a:endParaRPr lang="tr-TR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tr-TR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tr-TR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tr-TR" sz="17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tr-TR" sz="1750" b="1" dirty="0" smtClean="0">
                      <a:latin typeface="Times New Roman" pitchFamily="18" charset="0"/>
                      <a:cs typeface="Times New Roman" pitchFamily="18" charset="0"/>
                    </a:rPr>
                    <a:t>Dönen Varlıklar -Stoklar</a:t>
                  </a:r>
                </a:p>
                <a:p>
                  <a:pPr algn="ctr" eaLnBrk="0" hangingPunct="0"/>
                  <a:endParaRPr lang="tr-TR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tr-TR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2400" dirty="0"/>
                </a:p>
              </p:txBody>
            </p:sp>
            <p:sp>
              <p:nvSpPr>
                <p:cNvPr id="569348" name="Rectangle 4"/>
                <p:cNvSpPr>
                  <a:spLocks noChangeArrowheads="1"/>
                </p:cNvSpPr>
                <p:nvPr/>
              </p:nvSpPr>
              <p:spPr bwMode="auto">
                <a:xfrm>
                  <a:off x="3311" y="0"/>
                  <a:ext cx="1177" cy="1019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b="1" dirty="0" err="1" smtClean="0">
                      <a:latin typeface="Times New Roman" pitchFamily="18" charset="0"/>
                      <a:cs typeface="Times New Roman" pitchFamily="18" charset="0"/>
                    </a:rPr>
                    <a:t>Ondalıklı</a:t>
                  </a:r>
                  <a:r>
                    <a:rPr lang="tr-TR" b="1" dirty="0" smtClean="0">
                      <a:latin typeface="Times New Roman" pitchFamily="18" charset="0"/>
                      <a:cs typeface="Times New Roman" pitchFamily="18" charset="0"/>
                    </a:rPr>
                    <a:t> Sayı</a:t>
                  </a:r>
                  <a:endParaRPr lang="en-US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/>
                </a:p>
              </p:txBody>
            </p:sp>
            <p:grpSp>
              <p:nvGrpSpPr>
                <p:cNvPr id="569357" name="Group 13"/>
                <p:cNvGrpSpPr>
                  <a:grpSpLocks/>
                </p:cNvGrpSpPr>
                <p:nvPr/>
              </p:nvGrpSpPr>
              <p:grpSpPr bwMode="auto">
                <a:xfrm>
                  <a:off x="4488" y="0"/>
                  <a:ext cx="1616" cy="1019"/>
                  <a:chOff x="4488" y="0"/>
                  <a:chExt cx="1616" cy="1019"/>
                </a:xfrm>
                <a:grpFill/>
              </p:grpSpPr>
              <p:sp>
                <p:nvSpPr>
                  <p:cNvPr id="569349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4541" y="0"/>
                    <a:ext cx="1520" cy="1019"/>
                  </a:xfrm>
                  <a:prstGeom prst="rect">
                    <a:avLst/>
                  </a:prstGeom>
                  <a:grpFill/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algn="just"/>
                    <a:endParaRPr lang="tr-TR" sz="19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tr-TR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tr-TR" sz="10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Bir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tr-TR" dirty="0">
                        <a:latin typeface="Times New Roman" pitchFamily="18" charset="0"/>
                        <a:cs typeface="Times New Roman" pitchFamily="18" charset="0"/>
                      </a:rPr>
                      <a:t>ş</a:t>
                    </a:r>
                    <a:r>
                      <a:rPr lang="en-US" dirty="0" err="1">
                        <a:latin typeface="Times New Roman" pitchFamily="18" charset="0"/>
                        <a:cs typeface="Times New Roman" pitchFamily="18" charset="0"/>
                      </a:rPr>
                      <a:t>irketin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, </a:t>
                    </a:r>
                    <a:r>
                      <a:rPr lang="en-US" dirty="0" err="1">
                        <a:latin typeface="Times New Roman" pitchFamily="18" charset="0"/>
                        <a:cs typeface="Times New Roman" pitchFamily="18" charset="0"/>
                      </a:rPr>
                      <a:t>stoklar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>
                        <a:latin typeface="Times New Roman" pitchFamily="18" charset="0"/>
                        <a:cs typeface="Times New Roman" pitchFamily="18" charset="0"/>
                      </a:rPr>
                      <a:t>hariç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tr-TR" dirty="0">
                        <a:latin typeface="Times New Roman" pitchFamily="18" charset="0"/>
                        <a:cs typeface="Times New Roman" pitchFamily="18" charset="0"/>
                      </a:rPr>
                      <a:t>dönen varlıklarla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 ne </a:t>
                    </a:r>
                    <a:r>
                      <a:rPr lang="en-US" dirty="0" err="1">
                        <a:latin typeface="Times New Roman" pitchFamily="18" charset="0"/>
                        <a:cs typeface="Times New Roman" pitchFamily="18" charset="0"/>
                      </a:rPr>
                      <a:t>kadar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>
                        <a:latin typeface="Times New Roman" pitchFamily="18" charset="0"/>
                        <a:cs typeface="Times New Roman" pitchFamily="18" charset="0"/>
                      </a:rPr>
                      <a:t>kısa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>
                        <a:latin typeface="Times New Roman" pitchFamily="18" charset="0"/>
                        <a:cs typeface="Times New Roman" pitchFamily="18" charset="0"/>
                      </a:rPr>
                      <a:t>dönemli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>
                        <a:latin typeface="Times New Roman" pitchFamily="18" charset="0"/>
                        <a:cs typeface="Times New Roman" pitchFamily="18" charset="0"/>
                      </a:rPr>
                      <a:t>borçlar</a:t>
                    </a:r>
                    <a:r>
                      <a:rPr lang="tr-TR" dirty="0">
                        <a:latin typeface="Times New Roman" pitchFamily="18" charset="0"/>
                        <a:cs typeface="Times New Roman" pitchFamily="18" charset="0"/>
                      </a:rPr>
                      <a:t>ı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n</a:t>
                    </a:r>
                    <a:r>
                      <a:rPr lang="tr-TR" dirty="0">
                        <a:latin typeface="Times New Roman" pitchFamily="18" charset="0"/>
                        <a:cs typeface="Times New Roman" pitchFamily="18" charset="0"/>
                      </a:rPr>
                      <a:t>ı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>
                        <a:latin typeface="Times New Roman" pitchFamily="18" charset="0"/>
                        <a:cs typeface="Times New Roman" pitchFamily="18" charset="0"/>
                      </a:rPr>
                      <a:t>ödeyebildiğinin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err="1">
                        <a:latin typeface="Times New Roman" pitchFamily="18" charset="0"/>
                        <a:cs typeface="Times New Roman" pitchFamily="18" charset="0"/>
                      </a:rPr>
                      <a:t>ölçümüdür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</a:p>
                  <a:p>
                    <a:pPr algn="just" eaLnBrk="0" hangingPunct="0"/>
                    <a:r>
                      <a:rPr lang="en-US" dirty="0"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dirty="0"/>
                  </a:p>
                </p:txBody>
              </p:sp>
              <p:sp>
                <p:nvSpPr>
                  <p:cNvPr id="56935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4488" y="0"/>
                    <a:ext cx="1616" cy="1019"/>
                  </a:xfrm>
                  <a:prstGeom prst="rect">
                    <a:avLst/>
                  </a:prstGeom>
                  <a:grpFill/>
                  <a:ln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569359" name="Rectangle 15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6110" cy="1025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69361" name="Line 17"/>
            <p:cNvSpPr>
              <a:spLocks noChangeShapeType="1"/>
            </p:cNvSpPr>
            <p:nvPr/>
          </p:nvSpPr>
          <p:spPr bwMode="auto">
            <a:xfrm>
              <a:off x="1726" y="1628"/>
              <a:ext cx="1473" cy="0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/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405627" y="421639"/>
            <a:ext cx="835454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1. LİKİDİTE </a:t>
            </a:r>
            <a:r>
              <a:rPr lang="en-US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ORAN</a:t>
            </a:r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36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405627" y="5301208"/>
            <a:ext cx="8413450" cy="5040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BU ORANIN </a:t>
            </a:r>
            <a:r>
              <a:rPr lang="tr-TR" sz="28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1 OLMASI  TERCİH </a:t>
            </a:r>
            <a:r>
              <a:rPr lang="tr-TR" sz="2800" b="1" cap="all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EDİLİR.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358008" y="3131676"/>
            <a:ext cx="257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r-TR" sz="1750" b="1" dirty="0" smtClean="0">
                <a:latin typeface="Times New Roman" pitchFamily="18" charset="0"/>
                <a:cs typeface="Times New Roman" pitchFamily="18" charset="0"/>
              </a:rPr>
              <a:t>Kısa Vadeli Borçlar</a:t>
            </a:r>
            <a:endParaRPr lang="en-US" sz="175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26673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702" name="Group 374"/>
          <p:cNvGraphicFramePr>
            <a:graphicFrameLocks noGrp="1"/>
          </p:cNvGraphicFramePr>
          <p:nvPr/>
        </p:nvGraphicFramePr>
        <p:xfrm>
          <a:off x="142875" y="928688"/>
          <a:ext cx="5357813" cy="5716587"/>
        </p:xfrm>
        <a:graphic>
          <a:graphicData uri="http://schemas.openxmlformats.org/drawingml/2006/table">
            <a:tbl>
              <a:tblPr/>
              <a:tblGrid>
                <a:gridCol w="3080732"/>
                <a:gridCol w="2277081"/>
              </a:tblGrid>
              <a:tr h="901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STRATEJİK AMAÇ 1: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ALT HEDEF 1: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08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FAALİYET: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PERFORMANS GÖSTERGESİ: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ALT HEDEF 2: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08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FAALİYET: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PERFORMANS GÖSTERGESİ: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2" name="Text Box 373"/>
          <p:cNvSpPr txBox="1">
            <a:spLocks noChangeArrowheads="1"/>
          </p:cNvSpPr>
          <p:nvPr/>
        </p:nvSpPr>
        <p:spPr bwMode="auto">
          <a:xfrm>
            <a:off x="5643563" y="3914775"/>
            <a:ext cx="350043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200" b="1">
                <a:solidFill>
                  <a:srgbClr val="003300"/>
                </a:solidFill>
              </a:rPr>
              <a:t>Uygulama ve takip: </a:t>
            </a:r>
            <a:r>
              <a:rPr lang="tr-TR" altLang="tr-TR" sz="2200" b="1">
                <a:solidFill>
                  <a:srgbClr val="006600"/>
                </a:solidFill>
              </a:rPr>
              <a:t>tüm bu amaç, hedef ve faaliyetlerin yürütülmesinin </a:t>
            </a:r>
            <a:r>
              <a:rPr lang="tr-TR" altLang="tr-TR" sz="2200" b="1">
                <a:solidFill>
                  <a:srgbClr val="FF0000"/>
                </a:solidFill>
              </a:rPr>
              <a:t>sorumlusu</a:t>
            </a:r>
            <a:r>
              <a:rPr lang="tr-TR" altLang="tr-TR" sz="2200" b="1">
                <a:solidFill>
                  <a:srgbClr val="006600"/>
                </a:solidFill>
              </a:rPr>
              <a:t> ilgili bölüm başkanları olup </a:t>
            </a:r>
            <a:r>
              <a:rPr lang="tr-TR" altLang="tr-TR" sz="2200" b="1">
                <a:solidFill>
                  <a:srgbClr val="FF0000"/>
                </a:solidFill>
              </a:rPr>
              <a:t>takipçisi</a:t>
            </a:r>
            <a:r>
              <a:rPr lang="tr-TR" altLang="tr-TR" sz="2200" b="1">
                <a:solidFill>
                  <a:srgbClr val="006600"/>
                </a:solidFill>
              </a:rPr>
              <a:t> de stratejik planlama birimidir.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kern="0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STRATEJİK PLAN DOKÜMANI: </a:t>
            </a:r>
            <a:r>
              <a:rPr lang="tr-TR" sz="3000" b="1" kern="0" dirty="0">
                <a:solidFill>
                  <a:srgbClr val="800000"/>
                </a:solidFill>
                <a:latin typeface="Arial"/>
                <a:ea typeface="+mj-ea"/>
                <a:cs typeface="+mj-cs"/>
              </a:rPr>
              <a:t>Amaçlar Tablosu</a:t>
            </a:r>
          </a:p>
        </p:txBody>
      </p:sp>
      <p:sp>
        <p:nvSpPr>
          <p:cNvPr id="47134" name="Text Box 372"/>
          <p:cNvSpPr txBox="1">
            <a:spLocks noChangeArrowheads="1"/>
          </p:cNvSpPr>
          <p:nvPr/>
        </p:nvSpPr>
        <p:spPr bwMode="auto">
          <a:xfrm>
            <a:off x="5643563" y="887413"/>
            <a:ext cx="3429000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200" b="1">
                <a:solidFill>
                  <a:srgbClr val="006600"/>
                </a:solidFill>
              </a:rPr>
              <a:t>Her bir misyon (stratejik görev) alanı için uygun </a:t>
            </a:r>
            <a:r>
              <a:rPr lang="tr-TR" altLang="tr-TR" sz="2200" b="1">
                <a:solidFill>
                  <a:srgbClr val="FF0000"/>
                </a:solidFill>
              </a:rPr>
              <a:t>stratejik amaçlar</a:t>
            </a:r>
            <a:r>
              <a:rPr lang="tr-TR" altLang="tr-TR" sz="2200" b="1">
                <a:solidFill>
                  <a:srgbClr val="006600"/>
                </a:solidFill>
              </a:rPr>
              <a:t> belirlenir.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200" b="1">
                <a:solidFill>
                  <a:srgbClr val="006600"/>
                </a:solidFill>
              </a:rPr>
              <a:t>Herbir stratejik amaç için </a:t>
            </a:r>
            <a:r>
              <a:rPr lang="tr-TR" altLang="tr-TR" sz="2200" b="1">
                <a:solidFill>
                  <a:srgbClr val="FF0000"/>
                </a:solidFill>
              </a:rPr>
              <a:t>alt hedef, faaliyet ve başarı göstergeleri </a:t>
            </a:r>
            <a:r>
              <a:rPr lang="tr-TR" altLang="tr-TR" sz="2200" b="1">
                <a:solidFill>
                  <a:srgbClr val="006600"/>
                </a:solidFill>
              </a:rPr>
              <a:t>geliştirilir.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666DB-B098-44CC-92E2-1C4FAAE40835}" type="slidenum">
              <a:rPr lang="tr-TR" smtClean="0"/>
              <a:pPr>
                <a:defRPr/>
              </a:pPr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509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600" b="1" smtClean="0">
                <a:solidFill>
                  <a:srgbClr val="C00000"/>
                </a:solidFill>
                <a:latin typeface="Arial" charset="0"/>
              </a:rPr>
              <a:t>Stratejik Etkililik Kontrolü</a:t>
            </a:r>
          </a:p>
        </p:txBody>
      </p:sp>
      <p:graphicFrame>
        <p:nvGraphicFramePr>
          <p:cNvPr id="621785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8611842"/>
              </p:ext>
            </p:extLst>
          </p:nvPr>
        </p:nvGraphicFramePr>
        <p:xfrm>
          <a:off x="467545" y="2708275"/>
          <a:ext cx="8424936" cy="3952287"/>
        </p:xfrm>
        <a:graphic>
          <a:graphicData uri="http://schemas.openxmlformats.org/drawingml/2006/table">
            <a:tbl>
              <a:tblPr/>
              <a:tblGrid>
                <a:gridCol w="1441047"/>
                <a:gridCol w="941092"/>
                <a:gridCol w="1057180"/>
                <a:gridCol w="1054084"/>
                <a:gridCol w="2176274"/>
                <a:gridCol w="1755259"/>
              </a:tblGrid>
              <a:tr h="84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Alt hedefler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Ağırlık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Hedef Değer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Ulaşılan Değer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Performans puanı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(100 üzerinden)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Ağırlıklı Puan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(100 üzerinden)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Ciroyu arttırmak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Aktifleri arttırmak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Müşteri memnuniyeti 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80/100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60/100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75/100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95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214313" y="1066800"/>
            <a:ext cx="8643937" cy="1425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solidFill>
                  <a:srgbClr val="002060"/>
                </a:solidFill>
              </a:rPr>
              <a:t>Plan dönemi içinde her bir stratejik amaca ulaşma performansının yıllık ölçümü tablosu.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solidFill>
                  <a:srgbClr val="002060"/>
                </a:solidFill>
              </a:rPr>
              <a:t>Stratejik Amaç 1: Rekabet gücünü arttırmak.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solidFill>
                  <a:srgbClr val="002060"/>
                </a:solidFill>
              </a:rPr>
              <a:t>Sorumlu Birim: İcra Kurulu          Denetçi Birim: Yönetim Kurulu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E386-F510-4CBC-805C-9276279BD5CF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0537295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STRATEJİK AMAÇ VE HEDEFLER</a:t>
            </a:r>
            <a:endParaRPr lang="tr-TR" sz="2800" dirty="0"/>
          </a:p>
        </p:txBody>
      </p:sp>
      <p:sp>
        <p:nvSpPr>
          <p:cNvPr id="4" name="3 Dikdörtgen"/>
          <p:cNvSpPr/>
          <p:nvPr/>
        </p:nvSpPr>
        <p:spPr>
          <a:xfrm>
            <a:off x="539552" y="141277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STRATEJİK AMAÇ 1: ARAŞTIRMA-GELİŞTİRME SÜREÇLERİNİN İYİLEŞTİRİLMESİ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Stratejik Hedef 1: </a:t>
            </a:r>
            <a:r>
              <a:rPr lang="tr-TR" b="1" dirty="0" smtClean="0"/>
              <a:t>Uluslararası düzeyde araştırma ve geliştirme faaliyetlerini artırmak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Performans Hedefi 1.1: </a:t>
            </a:r>
            <a:r>
              <a:rPr lang="tr-TR" b="1" dirty="0" smtClean="0"/>
              <a:t>Araştırma önceliklerini belirlemek ve öğretim elemanlarının ülkenin ve bölgenin ihtiyaçları doğrultusunda uluslararası düzeyde araştırma yapmalarını teşvik etmek.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Faaliyet: 1.1.1. </a:t>
            </a:r>
            <a:r>
              <a:rPr lang="tr-TR" b="1" dirty="0" smtClean="0"/>
              <a:t>Öğretim elemanlarımızın yurtdışında yüksek lisans veya doktora yapmalarını  </a:t>
            </a:r>
            <a:r>
              <a:rPr lang="tr-TR" dirty="0" smtClean="0"/>
              <a:t>teşvik etmek.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Süre: </a:t>
            </a:r>
            <a:r>
              <a:rPr lang="tr-TR" b="1" dirty="0" smtClean="0"/>
              <a:t>2016-2020</a:t>
            </a:r>
          </a:p>
          <a:p>
            <a:r>
              <a:rPr lang="tr-TR" b="1" dirty="0" smtClean="0"/>
              <a:t>Gösterge, ölçü birimi: Yüksek lisans ve doktora için yurtdışına gönderilen öğretim elemanı sayısı.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16EF-0BB9-4D0C-9FE9-1066805C21D1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13868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YTÜ HEDEFLERİ VE TEMEL STRATEJİLERİ</a:t>
            </a:r>
            <a:br>
              <a:rPr lang="tr-TR" sz="2800" dirty="0" smtClean="0"/>
            </a:br>
            <a:r>
              <a:rPr lang="tr-TR" sz="2800" dirty="0" smtClean="0"/>
              <a:t>TEMA 1. EĞİTİM</a:t>
            </a:r>
            <a:endParaRPr lang="tr-TR" sz="2800" dirty="0"/>
          </a:p>
        </p:txBody>
      </p:sp>
      <p:sp>
        <p:nvSpPr>
          <p:cNvPr id="4" name="3 Dikdörtgen"/>
          <p:cNvSpPr/>
          <p:nvPr/>
        </p:nvSpPr>
        <p:spPr>
          <a:xfrm>
            <a:off x="683568" y="1916832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tr-TR" sz="2400" dirty="0" smtClean="0"/>
              <a:t>Ulusal ve uluslararası alanda eğitim lideri olmak</a:t>
            </a:r>
          </a:p>
          <a:p>
            <a:pPr marL="342900" indent="-342900">
              <a:buAutoNum type="arabicPeriod"/>
            </a:pPr>
            <a:endParaRPr lang="tr-TR" sz="2400" dirty="0" smtClean="0"/>
          </a:p>
          <a:p>
            <a:r>
              <a:rPr lang="tr-TR" sz="2400" b="1" dirty="0" smtClean="0"/>
              <a:t>1.1. Yürütülmekte olan eğitim programlarının ulusal ve uluslararası normlar ve beklentiler çerçevesinde güncellenerek niteliğinin geliştirilmesi ve sürdürülmesi</a:t>
            </a:r>
          </a:p>
          <a:p>
            <a:endParaRPr lang="tr-TR" sz="2400" b="1" dirty="0" smtClean="0"/>
          </a:p>
          <a:p>
            <a:r>
              <a:rPr lang="tr-TR" sz="2400" i="1" dirty="0" smtClean="0"/>
              <a:t>Strateji 1: Eğitim programlarını ulusal ve uluslararası normlara uygun şekilde yürütmek</a:t>
            </a:r>
            <a:endParaRPr lang="tr-TR" sz="24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16EF-0BB9-4D0C-9FE9-1066805C21D1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6373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39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352928" cy="11430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Stratejik Plan İçin Yıllara Göre Kaynak İhtiyacı Tablosu </a:t>
            </a:r>
            <a:endParaRPr lang="tr-TR" sz="2400" b="1" dirty="0" smtClean="0">
              <a:solidFill>
                <a:srgbClr val="009999"/>
              </a:solidFill>
              <a:cs typeface="Times New Roman" pitchFamily="18" charset="0"/>
            </a:endParaRPr>
          </a:p>
        </p:txBody>
      </p:sp>
      <p:graphicFrame>
        <p:nvGraphicFramePr>
          <p:cNvPr id="95942" name="Group 710"/>
          <p:cNvGraphicFramePr>
            <a:graphicFrameLocks noGrp="1"/>
          </p:cNvGraphicFramePr>
          <p:nvPr>
            <p:ph type="tbl" idx="1"/>
          </p:nvPr>
        </p:nvGraphicFramePr>
        <p:xfrm>
          <a:off x="539552" y="1844824"/>
          <a:ext cx="8208912" cy="2784336"/>
        </p:xfrm>
        <a:graphic>
          <a:graphicData uri="http://schemas.openxmlformats.org/drawingml/2006/table">
            <a:tbl>
              <a:tblPr/>
              <a:tblGrid>
                <a:gridCol w="3528392"/>
                <a:gridCol w="1440160"/>
                <a:gridCol w="2006411"/>
                <a:gridCol w="1233949"/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dirty="0" smtClean="0"/>
                        <a:t>AMAÇ 1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YILLAR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YILLAR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YILLAR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Hedef 1.1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kumimoji="0" lang="tr-T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Hedef 1.2</a:t>
                      </a:r>
                      <a:endParaRPr lang="tr-TR" sz="1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Hedef 1.3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kumimoji="0" lang="tr-T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Hedef 1.4</a:t>
                      </a:r>
                      <a:endParaRPr lang="tr-TR" sz="1800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16EF-0BB9-4D0C-9FE9-1066805C21D1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529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İZLEME VE DEĞERLENDİRME TABLOSU</a:t>
            </a:r>
            <a:endParaRPr lang="tr-TR" dirty="0"/>
          </a:p>
        </p:txBody>
      </p:sp>
      <p:graphicFrame>
        <p:nvGraphicFramePr>
          <p:cNvPr id="4" name="Group 7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60006959"/>
              </p:ext>
            </p:extLst>
          </p:nvPr>
        </p:nvGraphicFramePr>
        <p:xfrm>
          <a:off x="395536" y="2348880"/>
          <a:ext cx="8208913" cy="3383280"/>
        </p:xfrm>
        <a:graphic>
          <a:graphicData uri="http://schemas.openxmlformats.org/drawingml/2006/table">
            <a:tbl>
              <a:tblPr/>
              <a:tblGrid>
                <a:gridCol w="1450504"/>
                <a:gridCol w="1368152"/>
                <a:gridCol w="1368152"/>
                <a:gridCol w="1872208"/>
                <a:gridCol w="1201170"/>
                <a:gridCol w="948727"/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STRATEJİK</a:t>
                      </a:r>
                    </a:p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AMAÇLAR</a:t>
                      </a:r>
                      <a:endParaRPr lang="tr-TR" sz="1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HEDEFLER</a:t>
                      </a:r>
                      <a:endParaRPr lang="tr-TR" sz="1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PERFORMANS GÖSTERGELERİ</a:t>
                      </a:r>
                      <a:endParaRPr lang="tr-TR" sz="1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Mevcut</a:t>
                      </a:r>
                    </a:p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Durum</a:t>
                      </a:r>
                    </a:p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(2017)</a:t>
                      </a:r>
                      <a:endParaRPr lang="tr-TR" sz="1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Yılı</a:t>
                      </a:r>
                    </a:p>
                    <a:p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Hedefi</a:t>
                      </a:r>
                      <a:endParaRPr lang="tr-TR" sz="1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EĞİTİM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Ulusal ve uluslararası alanda eğitim lideri olmak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tr-TR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 Yürütülmekte olan eğitim programlarının ulusal ve uluslararası</a:t>
                      </a:r>
                    </a:p>
                    <a:p>
                      <a:r>
                        <a:rPr kumimoji="0" lang="tr-TR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normlar ve beklentiler çerçevesinde güncellenerek niteliğinin</a:t>
                      </a:r>
                    </a:p>
                    <a:p>
                      <a:r>
                        <a:rPr kumimoji="0" lang="tr-TR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geliştirilmesi ve sürdürülmes</a:t>
                      </a:r>
                      <a:r>
                        <a:rPr kumimoji="0" lang="tr-T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 1: Yürütülen eğitim programı sayısı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722">
                <a:tc vMerge="1"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tr-TR" sz="1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16EF-0BB9-4D0C-9FE9-1066805C21D1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187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Bu sunum çok sayıda ulusal ve uluslar arası Stratejik Yönetim bilimleri uzmanlarının yayınlarından yararlanılarak üstüne de kişisel tecrübeler eklenerek hazırlanmıştır.</a:t>
            </a:r>
          </a:p>
          <a:p>
            <a:r>
              <a:rPr lang="tr-TR" dirty="0" smtClean="0"/>
              <a:t>Hepsine şükranlarımı sunarım…</a:t>
            </a:r>
          </a:p>
          <a:p>
            <a:r>
              <a:rPr lang="tr-TR" dirty="0" smtClean="0"/>
              <a:t>PROF.DR.CEMAL ZEHİR</a:t>
            </a:r>
          </a:p>
          <a:p>
            <a:endParaRPr 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Prof.Dr.Cemal ZEHİR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E386-F510-4CBC-805C-9276279BD5CF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9897323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0396" name="Group 28"/>
          <p:cNvGrpSpPr>
            <a:grpSpLocks/>
          </p:cNvGrpSpPr>
          <p:nvPr/>
        </p:nvGrpSpPr>
        <p:grpSpPr bwMode="auto">
          <a:xfrm>
            <a:off x="405628" y="1268760"/>
            <a:ext cx="8354546" cy="4536504"/>
            <a:chOff x="-3" y="-3"/>
            <a:chExt cx="6221" cy="1775"/>
          </a:xfrm>
          <a:noFill/>
        </p:grpSpPr>
        <p:grpSp>
          <p:nvGrpSpPr>
            <p:cNvPr id="570394" name="Group 26"/>
            <p:cNvGrpSpPr>
              <a:grpSpLocks/>
            </p:cNvGrpSpPr>
            <p:nvPr/>
          </p:nvGrpSpPr>
          <p:grpSpPr bwMode="auto">
            <a:xfrm>
              <a:off x="43" y="0"/>
              <a:ext cx="6172" cy="1769"/>
              <a:chOff x="43" y="0"/>
              <a:chExt cx="6172" cy="1769"/>
            </a:xfrm>
            <a:grpFill/>
          </p:grpSpPr>
          <p:grpSp>
            <p:nvGrpSpPr>
              <p:cNvPr id="570381" name="Group 13"/>
              <p:cNvGrpSpPr>
                <a:grpSpLocks/>
              </p:cNvGrpSpPr>
              <p:nvPr/>
            </p:nvGrpSpPr>
            <p:grpSpPr bwMode="auto">
              <a:xfrm>
                <a:off x="1144" y="0"/>
                <a:ext cx="2023" cy="750"/>
                <a:chOff x="1144" y="0"/>
                <a:chExt cx="2023" cy="750"/>
              </a:xfrm>
              <a:grpFill/>
            </p:grpSpPr>
            <p:sp>
              <p:nvSpPr>
                <p:cNvPr id="570371" name="Rectangle 3"/>
                <p:cNvSpPr>
                  <a:spLocks noChangeArrowheads="1"/>
                </p:cNvSpPr>
                <p:nvPr/>
              </p:nvSpPr>
              <p:spPr bwMode="auto">
                <a:xfrm>
                  <a:off x="1144" y="0"/>
                  <a:ext cx="2023" cy="750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800" b="1" dirty="0" smtClean="0">
                      <a:latin typeface="Times New Roman" pitchFamily="18" charset="0"/>
                      <a:cs typeface="Times New Roman" pitchFamily="18" charset="0"/>
                    </a:rPr>
                    <a:t>FORMÜLÜ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038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44" y="0"/>
                  <a:ext cx="1980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70372" name="Rectangle 4"/>
              <p:cNvSpPr>
                <a:spLocks noChangeArrowheads="1"/>
              </p:cNvSpPr>
              <p:nvPr/>
            </p:nvSpPr>
            <p:spPr bwMode="auto">
              <a:xfrm>
                <a:off x="3167" y="0"/>
                <a:ext cx="1294" cy="750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tr-TR" sz="1700" b="1" dirty="0" smtClean="0">
                    <a:latin typeface="Times New Roman" pitchFamily="18" charset="0"/>
                    <a:cs typeface="Times New Roman" pitchFamily="18" charset="0"/>
                  </a:rPr>
                  <a:t>NASIL</a:t>
                </a:r>
                <a:endParaRPr lang="en-US" sz="17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tr-TR" sz="1700" b="1" dirty="0" smtClean="0">
                    <a:latin typeface="Times New Roman" pitchFamily="18" charset="0"/>
                    <a:cs typeface="Times New Roman" pitchFamily="18" charset="0"/>
                  </a:rPr>
                  <a:t>BELİRTİLDİĞİ </a:t>
                </a:r>
                <a:endParaRPr lang="en-US" sz="17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sz="1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0385" name="Group 17"/>
              <p:cNvGrpSpPr>
                <a:grpSpLocks/>
              </p:cNvGrpSpPr>
              <p:nvPr/>
            </p:nvGrpSpPr>
            <p:grpSpPr bwMode="auto">
              <a:xfrm>
                <a:off x="4461" y="0"/>
                <a:ext cx="1754" cy="750"/>
                <a:chOff x="4461" y="0"/>
                <a:chExt cx="1754" cy="750"/>
              </a:xfrm>
              <a:grpFill/>
            </p:grpSpPr>
            <p:sp>
              <p:nvSpPr>
                <p:cNvPr id="570373" name="Rectangle 5"/>
                <p:cNvSpPr>
                  <a:spLocks noChangeArrowheads="1"/>
                </p:cNvSpPr>
                <p:nvPr/>
              </p:nvSpPr>
              <p:spPr bwMode="auto">
                <a:xfrm>
                  <a:off x="4461" y="0"/>
                  <a:ext cx="1711" cy="750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800" b="1" dirty="0" smtClean="0">
                      <a:latin typeface="Times New Roman" pitchFamily="18" charset="0"/>
                      <a:cs typeface="Times New Roman" pitchFamily="18" charset="0"/>
                    </a:rPr>
                    <a:t>ANLAMI</a:t>
                  </a:r>
                  <a:endParaRPr lang="en-US" sz="28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0384" name="Rectangle 16"/>
                <p:cNvSpPr>
                  <a:spLocks noChangeArrowheads="1"/>
                </p:cNvSpPr>
                <p:nvPr/>
              </p:nvSpPr>
              <p:spPr bwMode="auto">
                <a:xfrm>
                  <a:off x="4461" y="0"/>
                  <a:ext cx="1754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70374" name="Rectangle 6"/>
              <p:cNvSpPr>
                <a:spLocks noChangeArrowheads="1"/>
              </p:cNvSpPr>
              <p:nvPr/>
            </p:nvSpPr>
            <p:spPr bwMode="auto">
              <a:xfrm>
                <a:off x="43" y="750"/>
                <a:ext cx="1101" cy="1019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tr-TR" sz="1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tr-TR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tr-TR" sz="1800" b="1" dirty="0" smtClean="0">
                    <a:latin typeface="Times New Roman" pitchFamily="18" charset="0"/>
                    <a:cs typeface="Times New Roman" pitchFamily="18" charset="0"/>
                  </a:rPr>
                  <a:t>Stokların Net İşletme Sermayesine Oranı</a:t>
                </a:r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0" hangingPunct="0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0388" name="Rectangle 20"/>
              <p:cNvSpPr>
                <a:spLocks noChangeArrowheads="1"/>
              </p:cNvSpPr>
              <p:nvPr/>
            </p:nvSpPr>
            <p:spPr bwMode="auto">
              <a:xfrm>
                <a:off x="1144" y="750"/>
                <a:ext cx="1980" cy="1019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0376" name="Rectangle 8"/>
              <p:cNvSpPr>
                <a:spLocks noChangeArrowheads="1"/>
              </p:cNvSpPr>
              <p:nvPr/>
            </p:nvSpPr>
            <p:spPr bwMode="auto">
              <a:xfrm>
                <a:off x="3167" y="750"/>
                <a:ext cx="1294" cy="1019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endParaRPr lang="tr-TR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tr-TR" sz="1950" b="1" dirty="0" err="1" smtClean="0">
                    <a:latin typeface="Times New Roman" pitchFamily="18" charset="0"/>
                    <a:cs typeface="Times New Roman" pitchFamily="18" charset="0"/>
                  </a:rPr>
                  <a:t>Ondalıklı</a:t>
                </a:r>
                <a:r>
                  <a:rPr lang="tr-TR" sz="1950" b="1" dirty="0" smtClean="0">
                    <a:latin typeface="Times New Roman" pitchFamily="18" charset="0"/>
                    <a:cs typeface="Times New Roman" pitchFamily="18" charset="0"/>
                  </a:rPr>
                  <a:t> Sayı</a:t>
                </a:r>
                <a:endParaRPr lang="en-US" sz="195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0393" name="Group 25"/>
              <p:cNvGrpSpPr>
                <a:grpSpLocks/>
              </p:cNvGrpSpPr>
              <p:nvPr/>
            </p:nvGrpSpPr>
            <p:grpSpPr bwMode="auto">
              <a:xfrm>
                <a:off x="4461" y="750"/>
                <a:ext cx="1754" cy="1019"/>
                <a:chOff x="4461" y="750"/>
                <a:chExt cx="1754" cy="1019"/>
              </a:xfrm>
              <a:grpFill/>
            </p:grpSpPr>
            <p:sp>
              <p:nvSpPr>
                <p:cNvPr id="570377" name="Rectangle 9"/>
                <p:cNvSpPr>
                  <a:spLocks noChangeArrowheads="1"/>
                </p:cNvSpPr>
                <p:nvPr/>
              </p:nvSpPr>
              <p:spPr bwMode="auto">
                <a:xfrm>
                  <a:off x="4708" y="750"/>
                  <a:ext cx="1448" cy="101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r>
                    <a:rPr lang="tr-TR" sz="2000" dirty="0">
                      <a:latin typeface="Times New Roman" pitchFamily="18" charset="0"/>
                      <a:cs typeface="Times New Roman" pitchFamily="18" charset="0"/>
                    </a:rPr>
                    <a:t>Stok dengesinin ölçüsüdür; </a:t>
                  </a:r>
                </a:p>
                <a:p>
                  <a:r>
                    <a:rPr lang="tr-TR" sz="2000" dirty="0">
                      <a:latin typeface="Times New Roman" pitchFamily="18" charset="0"/>
                      <a:cs typeface="Times New Roman" pitchFamily="18" charset="0"/>
                    </a:rPr>
                    <a:t>işletme </a:t>
                  </a:r>
                </a:p>
                <a:p>
                  <a:r>
                    <a:rPr lang="tr-TR" sz="2000" dirty="0">
                      <a:latin typeface="Times New Roman" pitchFamily="18" charset="0"/>
                      <a:cs typeface="Times New Roman" pitchFamily="18" charset="0"/>
                    </a:rPr>
                    <a:t>sermayesinin ne kadarının stoklara ayrılmış olduğunu gösterir.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20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0392" name="Rectangle 24"/>
                <p:cNvSpPr>
                  <a:spLocks noChangeArrowheads="1"/>
                </p:cNvSpPr>
                <p:nvPr/>
              </p:nvSpPr>
              <p:spPr bwMode="auto">
                <a:xfrm>
                  <a:off x="4461" y="750"/>
                  <a:ext cx="1754" cy="1019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70395" name="Rectangle 27"/>
            <p:cNvSpPr>
              <a:spLocks noChangeArrowheads="1"/>
            </p:cNvSpPr>
            <p:nvPr/>
          </p:nvSpPr>
          <p:spPr bwMode="auto">
            <a:xfrm>
              <a:off x="-3" y="-3"/>
              <a:ext cx="6221" cy="1775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05627" y="421639"/>
            <a:ext cx="835454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1. LİKİDİTE </a:t>
            </a:r>
            <a:r>
              <a:rPr lang="en-US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ORAN</a:t>
            </a:r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36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75656" y="4365104"/>
            <a:ext cx="35747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r-TR" sz="1580" dirty="0" smtClean="0">
                <a:latin typeface="Arial Narrow" pitchFamily="34" charset="0"/>
                <a:cs typeface="Times New Roman" pitchFamily="18" charset="0"/>
              </a:rPr>
              <a:t>Dönen </a:t>
            </a:r>
            <a:r>
              <a:rPr lang="tr-TR" sz="1580" dirty="0">
                <a:latin typeface="Arial Narrow" pitchFamily="34" charset="0"/>
                <a:cs typeface="Times New Roman" pitchFamily="18" charset="0"/>
              </a:rPr>
              <a:t>varlıklar-Kısa vadeli borçlar</a:t>
            </a:r>
            <a:endParaRPr lang="en-US" sz="158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13653" y="3789040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Stoklar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>
            <a:off x="1990455" y="4293096"/>
            <a:ext cx="2509537" cy="0"/>
          </a:xfrm>
          <a:prstGeom prst="line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32601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1410" name="Group 18"/>
          <p:cNvGrpSpPr>
            <a:grpSpLocks/>
          </p:cNvGrpSpPr>
          <p:nvPr/>
        </p:nvGrpSpPr>
        <p:grpSpPr bwMode="auto">
          <a:xfrm>
            <a:off x="395536" y="1143000"/>
            <a:ext cx="8364637" cy="3962400"/>
            <a:chOff x="-3" y="-3"/>
            <a:chExt cx="6221" cy="1333"/>
          </a:xfrm>
          <a:noFill/>
        </p:grpSpPr>
        <p:grpSp>
          <p:nvGrpSpPr>
            <p:cNvPr id="571408" name="Group 16"/>
            <p:cNvGrpSpPr>
              <a:grpSpLocks/>
            </p:cNvGrpSpPr>
            <p:nvPr/>
          </p:nvGrpSpPr>
          <p:grpSpPr bwMode="auto">
            <a:xfrm>
              <a:off x="0" y="0"/>
              <a:ext cx="6172" cy="1330"/>
              <a:chOff x="0" y="0"/>
              <a:chExt cx="6172" cy="1330"/>
            </a:xfrm>
            <a:grpFill/>
          </p:grpSpPr>
          <p:grpSp>
            <p:nvGrpSpPr>
              <p:cNvPr id="571401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950" cy="1327"/>
                <a:chOff x="0" y="0"/>
                <a:chExt cx="950" cy="1327"/>
              </a:xfrm>
              <a:grpFill/>
            </p:grpSpPr>
            <p:sp>
              <p:nvSpPr>
                <p:cNvPr id="571394" name="Rectangle 2"/>
                <p:cNvSpPr>
                  <a:spLocks noChangeArrowheads="1"/>
                </p:cNvSpPr>
                <p:nvPr/>
              </p:nvSpPr>
              <p:spPr bwMode="auto">
                <a:xfrm>
                  <a:off x="5" y="0"/>
                  <a:ext cx="945" cy="1327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tr-TR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sz="2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tr-TR" sz="24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400" b="1" dirty="0" smtClean="0">
                      <a:latin typeface="Times New Roman" pitchFamily="18" charset="0"/>
                      <a:cs typeface="Times New Roman" pitchFamily="18" charset="0"/>
                    </a:rPr>
                    <a:t>NAKİT ORAN</a:t>
                  </a:r>
                  <a:endParaRPr lang="en-US" sz="2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/>
                </a:p>
              </p:txBody>
            </p:sp>
            <p:sp>
              <p:nvSpPr>
                <p:cNvPr id="571400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50" cy="1327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/>
                </a:p>
              </p:txBody>
            </p:sp>
          </p:grpSp>
          <p:sp>
            <p:nvSpPr>
              <p:cNvPr id="571402" name="Rectangle 10"/>
              <p:cNvSpPr>
                <a:spLocks noChangeArrowheads="1"/>
              </p:cNvSpPr>
              <p:nvPr/>
            </p:nvSpPr>
            <p:spPr bwMode="auto">
              <a:xfrm>
                <a:off x="950" y="0"/>
                <a:ext cx="2046" cy="1330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/>
              </a:p>
            </p:txBody>
          </p:sp>
          <p:sp>
            <p:nvSpPr>
              <p:cNvPr id="571398" name="Rectangle 6"/>
              <p:cNvSpPr>
                <a:spLocks noChangeArrowheads="1"/>
              </p:cNvSpPr>
              <p:nvPr/>
            </p:nvSpPr>
            <p:spPr bwMode="auto">
              <a:xfrm>
                <a:off x="2996" y="0"/>
                <a:ext cx="1121" cy="1327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tr-TR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tr-TR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tr-TR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tr-TR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tr-TR" sz="2500" dirty="0" err="1" smtClean="0">
                    <a:latin typeface="Times New Roman" pitchFamily="18" charset="0"/>
                    <a:cs typeface="Times New Roman" pitchFamily="18" charset="0"/>
                  </a:rPr>
                  <a:t>Ondalıklı</a:t>
                </a:r>
                <a:r>
                  <a:rPr lang="tr-TR" sz="25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tr-TR" sz="2500" dirty="0" smtClean="0">
                    <a:latin typeface="Times New Roman" pitchFamily="18" charset="0"/>
                    <a:cs typeface="Times New Roman" pitchFamily="18" charset="0"/>
                  </a:rPr>
                  <a:t>Sayı</a:t>
                </a:r>
                <a:endParaRPr lang="en-US" sz="2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sz="2400" dirty="0"/>
              </a:p>
            </p:txBody>
          </p:sp>
          <p:sp>
            <p:nvSpPr>
              <p:cNvPr id="571399" name="Rectangle 7"/>
              <p:cNvSpPr>
                <a:spLocks noChangeArrowheads="1"/>
              </p:cNvSpPr>
              <p:nvPr/>
            </p:nvSpPr>
            <p:spPr bwMode="auto">
              <a:xfrm>
                <a:off x="4117" y="0"/>
                <a:ext cx="2055" cy="13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just"/>
                <a:endParaRPr lang="tr-T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tr-TR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tr-T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tr-TR" dirty="0" smtClean="0">
                    <a:latin typeface="Times New Roman" pitchFamily="18" charset="0"/>
                    <a:cs typeface="Times New Roman" pitchFamily="18" charset="0"/>
                  </a:rPr>
                  <a:t>Şirket </a:t>
                </a:r>
                <a:r>
                  <a:rPr lang="tr-TR" dirty="0">
                    <a:latin typeface="Times New Roman" pitchFamily="18" charset="0"/>
                    <a:cs typeface="Times New Roman" pitchFamily="18" charset="0"/>
                  </a:rPr>
                  <a:t>sermayesinin ne kadar nakit veya nakit karşılığına olduğunu ölçer; Şimdiki borç senetlerinin ne kadarının nakden yada nakde yakın varlıklarla ödenebileceğini gösterir..</a:t>
                </a:r>
              </a:p>
              <a:p>
                <a:pPr algn="ctr"/>
                <a:endParaRPr lang="en-US" b="1" dirty="0">
                  <a:cs typeface="Times New Roman" pitchFamily="18" charset="0"/>
                </a:endParaRPr>
              </a:p>
              <a:p>
                <a:pPr algn="just" eaLnBrk="0" hangingPunct="0"/>
                <a:r>
                  <a:rPr lang="en-US" dirty="0">
                    <a:cs typeface="Times New Roman" pitchFamily="18" charset="0"/>
                  </a:rPr>
                  <a:t> </a:t>
                </a:r>
              </a:p>
              <a:p>
                <a:pPr algn="just" eaLnBrk="0" hangingPunct="0"/>
                <a:endParaRPr lang="en-US" dirty="0"/>
              </a:p>
            </p:txBody>
          </p:sp>
        </p:grpSp>
        <p:sp>
          <p:nvSpPr>
            <p:cNvPr id="571409" name="Rectangle 17"/>
            <p:cNvSpPr>
              <a:spLocks noChangeArrowheads="1"/>
            </p:cNvSpPr>
            <p:nvPr/>
          </p:nvSpPr>
          <p:spPr bwMode="auto">
            <a:xfrm>
              <a:off x="-3" y="-3"/>
              <a:ext cx="6221" cy="1333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/>
            </a:p>
          </p:txBody>
        </p:sp>
      </p:grpSp>
      <p:sp>
        <p:nvSpPr>
          <p:cNvPr id="571412" name="Rectangle 20"/>
          <p:cNvSpPr>
            <a:spLocks noChangeArrowheads="1"/>
          </p:cNvSpPr>
          <p:nvPr/>
        </p:nvSpPr>
        <p:spPr bwMode="auto">
          <a:xfrm>
            <a:off x="1688976" y="2146176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Nakit Para + Nakdi</a:t>
            </a:r>
          </a:p>
          <a:p>
            <a:pPr algn="ct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Karşılık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1413" name="Rectangle 21"/>
          <p:cNvSpPr>
            <a:spLocks noChangeArrowheads="1"/>
          </p:cNvSpPr>
          <p:nvPr/>
        </p:nvSpPr>
        <p:spPr bwMode="auto">
          <a:xfrm>
            <a:off x="1837184" y="320040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Kısa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Vadeli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Borçlar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1414" name="Line 22"/>
          <p:cNvSpPr>
            <a:spLocks noChangeShapeType="1"/>
          </p:cNvSpPr>
          <p:nvPr/>
        </p:nvSpPr>
        <p:spPr bwMode="auto">
          <a:xfrm>
            <a:off x="1763688" y="3124200"/>
            <a:ext cx="2518792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05627" y="421639"/>
            <a:ext cx="835454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1. LİKİDİTE </a:t>
            </a:r>
            <a:r>
              <a:rPr lang="en-US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ORAN</a:t>
            </a:r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36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395536" y="5373216"/>
            <a:ext cx="8364637" cy="11521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endParaRPr lang="tr-TR" sz="2400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57387" y="5530006"/>
            <a:ext cx="8240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BORÇ VERENLER BU ORANIN 1; YÖNETİCİLER 0,20 OLMASINI MAKUL GÖRÜR. İŞLETMENİN KISA VADELİ BORCU KADAR HAZIR DEĞERİNİN OLMASI GEREKMEKTEDİR.</a:t>
            </a:r>
            <a:endParaRPr lang="tr-TR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45834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Yasemin.KLMN-AA0CC8569B\Belgelerim\Downloads\küçükr\karlilik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6121400" cy="4104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>
          <a:xfrm>
            <a:off x="878904" y="908720"/>
            <a:ext cx="8229600" cy="129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İşletmelerin yatırım ve satışlarının karlılığını gösterir.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6482" y="404664"/>
            <a:ext cx="835454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2. KARLILIK  </a:t>
            </a:r>
            <a:r>
              <a:rPr lang="en-US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40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40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3726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0396" name="Group 28"/>
          <p:cNvGrpSpPr>
            <a:grpSpLocks/>
          </p:cNvGrpSpPr>
          <p:nvPr/>
        </p:nvGrpSpPr>
        <p:grpSpPr bwMode="auto">
          <a:xfrm>
            <a:off x="405628" y="1179777"/>
            <a:ext cx="8354546" cy="4536504"/>
            <a:chOff x="-3" y="-3"/>
            <a:chExt cx="6221" cy="1775"/>
          </a:xfrm>
          <a:noFill/>
        </p:grpSpPr>
        <p:grpSp>
          <p:nvGrpSpPr>
            <p:cNvPr id="570394" name="Group 26"/>
            <p:cNvGrpSpPr>
              <a:grpSpLocks/>
            </p:cNvGrpSpPr>
            <p:nvPr/>
          </p:nvGrpSpPr>
          <p:grpSpPr bwMode="auto">
            <a:xfrm>
              <a:off x="-3" y="0"/>
              <a:ext cx="6218" cy="1769"/>
              <a:chOff x="-3" y="0"/>
              <a:chExt cx="6218" cy="1769"/>
            </a:xfrm>
            <a:grpFill/>
          </p:grpSpPr>
          <p:grpSp>
            <p:nvGrpSpPr>
              <p:cNvPr id="570381" name="Group 13"/>
              <p:cNvGrpSpPr>
                <a:grpSpLocks/>
              </p:cNvGrpSpPr>
              <p:nvPr/>
            </p:nvGrpSpPr>
            <p:grpSpPr bwMode="auto">
              <a:xfrm>
                <a:off x="1144" y="0"/>
                <a:ext cx="2023" cy="750"/>
                <a:chOff x="1144" y="0"/>
                <a:chExt cx="2023" cy="750"/>
              </a:xfrm>
              <a:grpFill/>
            </p:grpSpPr>
            <p:sp>
              <p:nvSpPr>
                <p:cNvPr id="570371" name="Rectangle 3"/>
                <p:cNvSpPr>
                  <a:spLocks noChangeArrowheads="1"/>
                </p:cNvSpPr>
                <p:nvPr/>
              </p:nvSpPr>
              <p:spPr bwMode="auto">
                <a:xfrm>
                  <a:off x="1144" y="0"/>
                  <a:ext cx="2023" cy="75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tr-TR" sz="1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800" b="1" dirty="0" smtClean="0">
                      <a:latin typeface="Times New Roman" pitchFamily="18" charset="0"/>
                      <a:cs typeface="Times New Roman" pitchFamily="18" charset="0"/>
                    </a:rPr>
                    <a:t>FORMÜLÜ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038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44" y="0"/>
                  <a:ext cx="1980" cy="750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70372" name="Rectangle 4"/>
              <p:cNvSpPr>
                <a:spLocks noChangeArrowheads="1"/>
              </p:cNvSpPr>
              <p:nvPr/>
            </p:nvSpPr>
            <p:spPr bwMode="auto">
              <a:xfrm>
                <a:off x="3167" y="0"/>
                <a:ext cx="1294" cy="7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tr-TR" sz="2800" b="1" dirty="0" smtClean="0">
                    <a:latin typeface="Times New Roman" pitchFamily="18" charset="0"/>
                    <a:cs typeface="Times New Roman" pitchFamily="18" charset="0"/>
                  </a:rPr>
                  <a:t>İFADESİ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sz="1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0373" name="Rectangle 5"/>
              <p:cNvSpPr>
                <a:spLocks noChangeArrowheads="1"/>
              </p:cNvSpPr>
              <p:nvPr/>
            </p:nvSpPr>
            <p:spPr bwMode="auto">
              <a:xfrm>
                <a:off x="4461" y="0"/>
                <a:ext cx="1754" cy="750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tr-TR" sz="2800" b="1" dirty="0" smtClean="0">
                    <a:latin typeface="Times New Roman" pitchFamily="18" charset="0"/>
                    <a:cs typeface="Times New Roman" pitchFamily="18" charset="0"/>
                  </a:rPr>
                  <a:t>ANLAMI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0374" name="Rectangle 6"/>
              <p:cNvSpPr>
                <a:spLocks noChangeArrowheads="1"/>
              </p:cNvSpPr>
              <p:nvPr/>
            </p:nvSpPr>
            <p:spPr bwMode="auto">
              <a:xfrm>
                <a:off x="-3" y="750"/>
                <a:ext cx="1147" cy="1019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tr-TR" sz="22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tr-TR" sz="22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tr-TR" sz="2200" b="1" dirty="0" smtClean="0">
                    <a:latin typeface="Times New Roman" pitchFamily="18" charset="0"/>
                    <a:cs typeface="Times New Roman" pitchFamily="18" charset="0"/>
                  </a:rPr>
                  <a:t>NET KAR MİKTARI</a:t>
                </a:r>
                <a:endParaRPr lang="en-US" sz="2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0" hangingPunct="0"/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0388" name="Rectangle 20"/>
              <p:cNvSpPr>
                <a:spLocks noChangeArrowheads="1"/>
              </p:cNvSpPr>
              <p:nvPr/>
            </p:nvSpPr>
            <p:spPr bwMode="auto">
              <a:xfrm>
                <a:off x="1144" y="750"/>
                <a:ext cx="1980" cy="1019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0376" name="Rectangle 8"/>
              <p:cNvSpPr>
                <a:spLocks noChangeArrowheads="1"/>
              </p:cNvSpPr>
              <p:nvPr/>
            </p:nvSpPr>
            <p:spPr bwMode="auto">
              <a:xfrm>
                <a:off x="3167" y="750"/>
                <a:ext cx="1294" cy="101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endParaRPr lang="tr-TR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tr-TR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tr-TR" sz="1950" b="1" dirty="0" smtClean="0">
                    <a:latin typeface="Times New Roman" pitchFamily="18" charset="0"/>
                    <a:cs typeface="Times New Roman" pitchFamily="18" charset="0"/>
                  </a:rPr>
                  <a:t>Yüzde Olarak</a:t>
                </a:r>
                <a:endParaRPr lang="en-US" sz="195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0393" name="Group 25"/>
              <p:cNvGrpSpPr>
                <a:grpSpLocks/>
              </p:cNvGrpSpPr>
              <p:nvPr/>
            </p:nvGrpSpPr>
            <p:grpSpPr bwMode="auto">
              <a:xfrm>
                <a:off x="4461" y="750"/>
                <a:ext cx="1754" cy="1019"/>
                <a:chOff x="4461" y="750"/>
                <a:chExt cx="1754" cy="1019"/>
              </a:xfrm>
              <a:grpFill/>
            </p:grpSpPr>
            <p:sp>
              <p:nvSpPr>
                <p:cNvPr id="570377" name="Rectangle 9"/>
                <p:cNvSpPr>
                  <a:spLocks noChangeArrowheads="1"/>
                </p:cNvSpPr>
                <p:nvPr/>
              </p:nvSpPr>
              <p:spPr bwMode="auto">
                <a:xfrm>
                  <a:off x="4493" y="750"/>
                  <a:ext cx="1663" cy="101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Satışlardan </a:t>
                  </a:r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elde edilen parayla vergi sonrası </a:t>
                  </a:r>
                </a:p>
                <a:p>
                  <a:pPr algn="ctr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ne kadar kar oluşturulduğunu gösterir. </a:t>
                  </a:r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Net </a:t>
                  </a:r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kar hesaplanırken faaliyet dışı gelir ve gider dikkate alınır.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0392" name="Rectangle 24"/>
                <p:cNvSpPr>
                  <a:spLocks noChangeArrowheads="1"/>
                </p:cNvSpPr>
                <p:nvPr/>
              </p:nvSpPr>
              <p:spPr bwMode="auto">
                <a:xfrm>
                  <a:off x="4461" y="750"/>
                  <a:ext cx="1754" cy="1019"/>
                </a:xfrm>
                <a:prstGeom prst="rect">
                  <a:avLst/>
                </a:prstGeom>
                <a:grpFill/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70395" name="Rectangle 27"/>
            <p:cNvSpPr>
              <a:spLocks noChangeArrowheads="1"/>
            </p:cNvSpPr>
            <p:nvPr/>
          </p:nvSpPr>
          <p:spPr bwMode="auto">
            <a:xfrm>
              <a:off x="-3" y="-3"/>
              <a:ext cx="6221" cy="1775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tr-T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05627" y="332656"/>
            <a:ext cx="835454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2. KARLILIK  </a:t>
            </a:r>
            <a:r>
              <a:rPr lang="en-US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36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75656" y="4365104"/>
            <a:ext cx="3574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Satışlar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46882" y="3789040"/>
            <a:ext cx="2585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Vergiden Sonraki Net Kar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>
            <a:off x="1990455" y="4293096"/>
            <a:ext cx="2509537" cy="0"/>
          </a:xfrm>
          <a:prstGeom prst="line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tr-TR"/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395536" y="5828312"/>
            <a:ext cx="8364637" cy="6970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endParaRPr lang="tr-TR" sz="2400" dirty="0"/>
          </a:p>
        </p:txBody>
      </p:sp>
      <p:sp>
        <p:nvSpPr>
          <p:cNvPr id="23" name="Dikdörtgen 22"/>
          <p:cNvSpPr/>
          <p:nvPr/>
        </p:nvSpPr>
        <p:spPr>
          <a:xfrm>
            <a:off x="421651" y="5805264"/>
            <a:ext cx="8338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Bu oranın yorumlanmasında geçmiş yıllardaki faaliyet karı /net satış tutarı oranları  ve aynı  endüstrideki diğer işletme oranları dikkate alınmalıdır.</a:t>
            </a:r>
            <a:endParaRPr lang="tr-TR" b="1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605060" y="3111123"/>
            <a:ext cx="1795535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10635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2135" name="Group 23"/>
          <p:cNvGrpSpPr>
            <a:grpSpLocks/>
          </p:cNvGrpSpPr>
          <p:nvPr/>
        </p:nvGrpSpPr>
        <p:grpSpPr bwMode="auto">
          <a:xfrm>
            <a:off x="383827" y="1458220"/>
            <a:ext cx="8376345" cy="2356295"/>
            <a:chOff x="329" y="1632"/>
            <a:chExt cx="5191" cy="1197"/>
          </a:xfrm>
          <a:noFill/>
        </p:grpSpPr>
        <p:grpSp>
          <p:nvGrpSpPr>
            <p:cNvPr id="602131" name="Group 19"/>
            <p:cNvGrpSpPr>
              <a:grpSpLocks/>
            </p:cNvGrpSpPr>
            <p:nvPr/>
          </p:nvGrpSpPr>
          <p:grpSpPr bwMode="auto">
            <a:xfrm>
              <a:off x="329" y="1632"/>
              <a:ext cx="5191" cy="1197"/>
              <a:chOff x="-11" y="-3"/>
              <a:chExt cx="6046" cy="717"/>
            </a:xfrm>
            <a:grpFill/>
          </p:grpSpPr>
          <p:grpSp>
            <p:nvGrpSpPr>
              <p:cNvPr id="602129" name="Group 17"/>
              <p:cNvGrpSpPr>
                <a:grpSpLocks/>
              </p:cNvGrpSpPr>
              <p:nvPr/>
            </p:nvGrpSpPr>
            <p:grpSpPr bwMode="auto">
              <a:xfrm>
                <a:off x="-11" y="0"/>
                <a:ext cx="6038" cy="714"/>
                <a:chOff x="-11" y="0"/>
                <a:chExt cx="6038" cy="714"/>
              </a:xfrm>
              <a:grpFill/>
            </p:grpSpPr>
            <p:sp>
              <p:nvSpPr>
                <p:cNvPr id="602115" name="Rectangle 3"/>
                <p:cNvSpPr>
                  <a:spLocks noChangeArrowheads="1"/>
                </p:cNvSpPr>
                <p:nvPr/>
              </p:nvSpPr>
              <p:spPr bwMode="auto">
                <a:xfrm>
                  <a:off x="-11" y="0"/>
                  <a:ext cx="1350" cy="711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sz="28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800" b="1" dirty="0" smtClean="0">
                      <a:latin typeface="Times New Roman" pitchFamily="18" charset="0"/>
                      <a:cs typeface="Times New Roman" pitchFamily="18" charset="0"/>
                    </a:rPr>
                    <a:t>TOPLAM </a:t>
                  </a:r>
                  <a:endParaRPr lang="tr-TR" sz="28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800" b="1" dirty="0">
                      <a:latin typeface="Times New Roman" pitchFamily="18" charset="0"/>
                      <a:cs typeface="Times New Roman" pitchFamily="18" charset="0"/>
                    </a:rPr>
                    <a:t>BRÜT</a:t>
                  </a:r>
                </a:p>
                <a:p>
                  <a:pPr algn="ctr"/>
                  <a:r>
                    <a:rPr lang="tr-TR" sz="2800" b="1" dirty="0">
                      <a:latin typeface="Times New Roman" pitchFamily="18" charset="0"/>
                      <a:cs typeface="Times New Roman" pitchFamily="18" charset="0"/>
                    </a:rPr>
                    <a:t>KÂR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2119" name="Rectangle 7"/>
                <p:cNvSpPr>
                  <a:spLocks noChangeArrowheads="1"/>
                </p:cNvSpPr>
                <p:nvPr/>
              </p:nvSpPr>
              <p:spPr bwMode="auto">
                <a:xfrm>
                  <a:off x="3688" y="3"/>
                  <a:ext cx="1247" cy="711"/>
                </a:xfrm>
                <a:prstGeom prst="rect">
                  <a:avLst/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/>
                  <a:endParaRPr lang="tr-TR" b="1" dirty="0" smtClean="0">
                    <a:latin typeface="Comic Sans MS" pitchFamily="66" charset="0"/>
                    <a:cs typeface="Times New Roman" pitchFamily="18" charset="0"/>
                  </a:endParaRPr>
                </a:p>
                <a:p>
                  <a:pPr algn="ctr"/>
                  <a:endParaRPr lang="tr-TR" b="1" dirty="0">
                    <a:latin typeface="Comic Sans MS" pitchFamily="66" charset="0"/>
                    <a:cs typeface="Times New Roman" pitchFamily="18" charset="0"/>
                  </a:endParaRPr>
                </a:p>
                <a:p>
                  <a:pPr algn="ctr"/>
                  <a:endParaRPr lang="tr-TR" b="1" dirty="0" smtClean="0">
                    <a:latin typeface="Comic Sans MS" pitchFamily="66" charset="0"/>
                    <a:cs typeface="Times New Roman" pitchFamily="18" charset="0"/>
                  </a:endParaRPr>
                </a:p>
                <a:p>
                  <a:pPr algn="ctr"/>
                  <a:r>
                    <a:rPr lang="tr-TR" sz="2000" b="1" dirty="0" smtClean="0">
                      <a:latin typeface="Times New Roman" pitchFamily="18" charset="0"/>
                      <a:cs typeface="Times New Roman" pitchFamily="18" charset="0"/>
                    </a:rPr>
                    <a:t>Yüzde Olarak</a:t>
                  </a:r>
                  <a:endParaRPr lang="en-US" sz="2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dirty="0"/>
                </a:p>
              </p:txBody>
            </p:sp>
            <p:sp>
              <p:nvSpPr>
                <p:cNvPr id="602120" name="Rectangle 8"/>
                <p:cNvSpPr>
                  <a:spLocks noChangeArrowheads="1"/>
                </p:cNvSpPr>
                <p:nvPr/>
              </p:nvSpPr>
              <p:spPr bwMode="auto">
                <a:xfrm>
                  <a:off x="5025" y="0"/>
                  <a:ext cx="1002" cy="71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just"/>
                  <a:endParaRPr lang="tr-TR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/>
                  <a:r>
                    <a:rPr lang="tr-TR" dirty="0" smtClean="0">
                      <a:latin typeface="Times New Roman" pitchFamily="18" charset="0"/>
                      <a:cs typeface="Times New Roman" pitchFamily="18" charset="0"/>
                    </a:rPr>
                    <a:t>Diğer </a:t>
                  </a:r>
                  <a:endParaRPr lang="tr-TR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masrafları </a:t>
                  </a:r>
                </a:p>
                <a:p>
                  <a:pPr algn="just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karşılayacak </a:t>
                  </a:r>
                </a:p>
                <a:p>
                  <a:pPr algn="just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uygun toplam</a:t>
                  </a:r>
                </a:p>
                <a:p>
                  <a:pPr algn="just"/>
                  <a:r>
                    <a:rPr lang="tr-TR" dirty="0">
                      <a:latin typeface="Times New Roman" pitchFamily="18" charset="0"/>
                      <a:cs typeface="Times New Roman" pitchFamily="18" charset="0"/>
                    </a:rPr>
                    <a:t>kârı gösterir.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en-US" dirty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dirty="0"/>
                </a:p>
              </p:txBody>
            </p:sp>
          </p:grpSp>
          <p:sp>
            <p:nvSpPr>
              <p:cNvPr id="602130" name="Rectangle 18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6038" cy="717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tr-TR"/>
              </a:p>
            </p:txBody>
          </p:sp>
        </p:grpSp>
        <p:sp>
          <p:nvSpPr>
            <p:cNvPr id="602133" name="Rectangle 21"/>
            <p:cNvSpPr>
              <a:spLocks noChangeArrowheads="1"/>
            </p:cNvSpPr>
            <p:nvPr/>
          </p:nvSpPr>
          <p:spPr bwMode="auto">
            <a:xfrm>
              <a:off x="1318" y="1642"/>
              <a:ext cx="2329" cy="1152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Satışlar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 S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atılan</a:t>
              </a: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Malın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Maliyeti</a:t>
              </a:r>
              <a:endParaRPr lang="en-US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spcBef>
                  <a:spcPct val="50000"/>
                </a:spcBef>
              </a:pPr>
              <a:r>
                <a:rPr lang="tr-TR" dirty="0" smtClean="0">
                  <a:latin typeface="Times New Roman" pitchFamily="18" charset="0"/>
                  <a:cs typeface="Times New Roman" pitchFamily="18" charset="0"/>
                </a:rPr>
                <a:t>Net Satışlar</a:t>
              </a:r>
              <a:endParaRPr lang="tr-TR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05627" y="332656"/>
            <a:ext cx="835454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2. KARLILIK  </a:t>
            </a:r>
            <a:r>
              <a:rPr lang="en-US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tr-TR" sz="3600" b="1" cap="all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LARI</a:t>
            </a:r>
            <a:endParaRPr lang="en-US" sz="3600" b="1" cap="all" dirty="0">
              <a:ln w="0">
                <a:noFill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383827" y="4293096"/>
            <a:ext cx="8376346" cy="15841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395536" y="4369167"/>
            <a:ext cx="823718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3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BİR İŞLETMENİN BRÜT SATIŞ KARI FAALİYET </a:t>
            </a:r>
            <a:r>
              <a:rPr lang="tr-TR" sz="23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GİDERLERİ VE  </a:t>
            </a:r>
            <a:r>
              <a:rPr lang="tr-TR" sz="23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DİĞER GİDERLERİ KARŞILADIKTAN SONRA </a:t>
            </a:r>
            <a:r>
              <a:rPr lang="tr-TR" sz="23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İŞLETME ORTAK </a:t>
            </a:r>
            <a:r>
              <a:rPr lang="tr-TR" sz="23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VE ORTAKLARINA YETERLİ KAR SAĞLAYACAK </a:t>
            </a:r>
            <a:r>
              <a:rPr lang="tr-TR" sz="2300" b="1" dirty="0" smtClean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DÜZEYDE </a:t>
            </a:r>
            <a:r>
              <a:rPr lang="tr-TR" sz="2300" b="1" dirty="0">
                <a:ln w="0">
                  <a:noFill/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OLMALIDIR. </a:t>
            </a: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2339752" y="2611761"/>
            <a:ext cx="3024336" cy="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438324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489</TotalTime>
  <Words>2200</Words>
  <Application>Microsoft Office PowerPoint</Application>
  <PresentationFormat>Ekran Gösterisi (4:3)</PresentationFormat>
  <Paragraphs>875</Paragraphs>
  <Slides>46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47" baseType="lpstr">
      <vt:lpstr>Kalabalık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Stratejik Etkililik Kontrolü</vt:lpstr>
      <vt:lpstr>STRATEJİK AMAÇ VE HEDEFLER</vt:lpstr>
      <vt:lpstr>YTÜ HEDEFLERİ VE TEMEL STRATEJİLERİ TEMA 1. EĞİTİM</vt:lpstr>
      <vt:lpstr>Stratejik Plan İçin Yıllara Göre Kaynak İhtiyacı Tablosu </vt:lpstr>
      <vt:lpstr>İZLEME VE DEĞERLENDİRME TABLOSU</vt:lpstr>
      <vt:lpstr>Slayt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klmn</dc:creator>
  <cp:lastModifiedBy>Windows Kullanıcısı</cp:lastModifiedBy>
  <cp:revision>68</cp:revision>
  <dcterms:created xsi:type="dcterms:W3CDTF">2011-04-21T09:05:59Z</dcterms:created>
  <dcterms:modified xsi:type="dcterms:W3CDTF">2020-03-31T20:15:14Z</dcterms:modified>
</cp:coreProperties>
</file>