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1299"/>
    <a:srgbClr val="141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20706"/>
    </p:cViewPr>
  </p:outlineViewPr>
  <p:notesTextViewPr>
    <p:cViewPr>
      <p:scale>
        <a:sx n="1" d="1"/>
        <a:sy n="1" d="1"/>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92381-BB5E-460C-B87E-7B68CFF2ACF2}" type="doc">
      <dgm:prSet loTypeId="urn:microsoft.com/office/officeart/2005/8/layout/matrix2" loCatId="matrix" qsTypeId="urn:microsoft.com/office/officeart/2005/8/quickstyle/3d1" qsCatId="3D" csTypeId="urn:microsoft.com/office/officeart/2005/8/colors/colorful1#1" csCatId="colorful" phldr="1"/>
      <dgm:spPr/>
      <dgm:t>
        <a:bodyPr/>
        <a:lstStyle/>
        <a:p>
          <a:endParaRPr lang="tr-TR"/>
        </a:p>
      </dgm:t>
    </dgm:pt>
    <dgm:pt modelId="{56A3329A-29C3-4FE8-B700-CD92CB998B7F}">
      <dgm:prSet custT="1">
        <dgm:style>
          <a:lnRef idx="1">
            <a:schemeClr val="accent2"/>
          </a:lnRef>
          <a:fillRef idx="2">
            <a:schemeClr val="accent2"/>
          </a:fillRef>
          <a:effectRef idx="1">
            <a:schemeClr val="accent2"/>
          </a:effectRef>
          <a:fontRef idx="minor">
            <a:schemeClr val="dk1"/>
          </a:fontRef>
        </dgm:style>
      </dgm:prSet>
      <dgm:spPr/>
      <dgm:t>
        <a:bodyPr/>
        <a:lstStyle/>
        <a:p>
          <a:pPr algn="ctr" rtl="0"/>
          <a:r>
            <a:rPr lang="tr-TR" sz="2000" b="0" i="0" baseline="0" dirty="0" smtClean="0">
              <a:latin typeface="Times New Roman" pitchFamily="18" charset="0"/>
              <a:cs typeface="Times New Roman" pitchFamily="18" charset="0"/>
            </a:rPr>
            <a:t>Toplam karlar üzerinde faaliyette bulunulan sektörün etkisi belirle</a:t>
          </a:r>
          <a:endParaRPr lang="tr-TR" sz="2000" dirty="0">
            <a:latin typeface="Times New Roman" pitchFamily="18" charset="0"/>
            <a:cs typeface="Times New Roman" pitchFamily="18" charset="0"/>
          </a:endParaRPr>
        </a:p>
      </dgm:t>
    </dgm:pt>
    <dgm:pt modelId="{E388C849-AE09-4A3A-8EB2-B6A0CBF10A7D}" type="parTrans" cxnId="{0F114CA4-29E1-484C-B7F1-0E28A030ECC9}">
      <dgm:prSet/>
      <dgm:spPr/>
      <dgm:t>
        <a:bodyPr/>
        <a:lstStyle/>
        <a:p>
          <a:endParaRPr lang="tr-TR"/>
        </a:p>
      </dgm:t>
    </dgm:pt>
    <dgm:pt modelId="{386B1845-B626-4D08-AF95-7F5F06D1020A}" type="sibTrans" cxnId="{0F114CA4-29E1-484C-B7F1-0E28A030ECC9}">
      <dgm:prSet/>
      <dgm:spPr/>
      <dgm:t>
        <a:bodyPr/>
        <a:lstStyle/>
        <a:p>
          <a:endParaRPr lang="tr-TR"/>
        </a:p>
      </dgm:t>
    </dgm:pt>
    <dgm:pt modelId="{7ED583CF-D50E-4D19-A876-DC439BF580E0}">
      <dgm:prSet custT="1">
        <dgm:style>
          <a:lnRef idx="1">
            <a:schemeClr val="accent3"/>
          </a:lnRef>
          <a:fillRef idx="2">
            <a:schemeClr val="accent3"/>
          </a:fillRef>
          <a:effectRef idx="1">
            <a:schemeClr val="accent3"/>
          </a:effectRef>
          <a:fontRef idx="minor">
            <a:schemeClr val="dk1"/>
          </a:fontRef>
        </dgm:style>
      </dgm:prSet>
      <dgm:spPr/>
      <dgm:t>
        <a:bodyPr/>
        <a:lstStyle/>
        <a:p>
          <a:pPr algn="ctr" rtl="0"/>
          <a:r>
            <a:rPr lang="tr-TR" sz="2000" b="0" i="0" baseline="0" dirty="0" smtClean="0">
              <a:latin typeface="Times New Roman" pitchFamily="18" charset="0"/>
              <a:cs typeface="Times New Roman" pitchFamily="18" charset="0"/>
            </a:rPr>
            <a:t>Her ürün için gerçekleştirilen karlılık tutarları belirle</a:t>
          </a:r>
          <a:endParaRPr lang="tr-TR" sz="2000" dirty="0">
            <a:latin typeface="Times New Roman" pitchFamily="18" charset="0"/>
            <a:cs typeface="Times New Roman" pitchFamily="18" charset="0"/>
          </a:endParaRPr>
        </a:p>
      </dgm:t>
    </dgm:pt>
    <dgm:pt modelId="{B866479E-E4D3-4229-8700-564306502EB3}" type="parTrans" cxnId="{8A1079AC-56DD-4066-AD73-9C2DBDE4E5B1}">
      <dgm:prSet/>
      <dgm:spPr/>
      <dgm:t>
        <a:bodyPr/>
        <a:lstStyle/>
        <a:p>
          <a:endParaRPr lang="tr-TR"/>
        </a:p>
      </dgm:t>
    </dgm:pt>
    <dgm:pt modelId="{DB03DC56-4703-4E41-A395-5EDBA8F5CF96}" type="sibTrans" cxnId="{8A1079AC-56DD-4066-AD73-9C2DBDE4E5B1}">
      <dgm:prSet/>
      <dgm:spPr/>
      <dgm:t>
        <a:bodyPr/>
        <a:lstStyle/>
        <a:p>
          <a:endParaRPr lang="tr-TR"/>
        </a:p>
      </dgm:t>
    </dgm:pt>
    <dgm:pt modelId="{0687DEFB-2E23-4560-B30E-1FC414A1FEAE}">
      <dgm:prSet custT="1">
        <dgm:style>
          <a:lnRef idx="1">
            <a:schemeClr val="accent4"/>
          </a:lnRef>
          <a:fillRef idx="2">
            <a:schemeClr val="accent4"/>
          </a:fillRef>
          <a:effectRef idx="1">
            <a:schemeClr val="accent4"/>
          </a:effectRef>
          <a:fontRef idx="minor">
            <a:schemeClr val="dk1"/>
          </a:fontRef>
        </dgm:style>
      </dgm:prSet>
      <dgm:spPr/>
      <dgm:t>
        <a:bodyPr/>
        <a:lstStyle/>
        <a:p>
          <a:pPr algn="ctr" rtl="0"/>
          <a:r>
            <a:rPr lang="tr-TR" sz="2000" b="0" i="0" baseline="0" dirty="0" smtClean="0">
              <a:latin typeface="Times New Roman" pitchFamily="18" charset="0"/>
              <a:cs typeface="Times New Roman" pitchFamily="18" charset="0"/>
            </a:rPr>
            <a:t>Ürünlerin hayat eğrileri ve marka imajları da incele</a:t>
          </a:r>
          <a:endParaRPr lang="tr-TR" sz="2000" dirty="0">
            <a:latin typeface="Times New Roman" pitchFamily="18" charset="0"/>
            <a:cs typeface="Times New Roman" pitchFamily="18" charset="0"/>
          </a:endParaRPr>
        </a:p>
      </dgm:t>
    </dgm:pt>
    <dgm:pt modelId="{692AD70E-C976-4B0A-8813-688C444961BD}" type="parTrans" cxnId="{DB19742A-79DB-48FA-9605-37122E8AB495}">
      <dgm:prSet/>
      <dgm:spPr/>
      <dgm:t>
        <a:bodyPr/>
        <a:lstStyle/>
        <a:p>
          <a:endParaRPr lang="tr-TR"/>
        </a:p>
      </dgm:t>
    </dgm:pt>
    <dgm:pt modelId="{1500CAF0-DD43-463C-A526-84F85FD52057}" type="sibTrans" cxnId="{DB19742A-79DB-48FA-9605-37122E8AB495}">
      <dgm:prSet/>
      <dgm:spPr/>
      <dgm:t>
        <a:bodyPr/>
        <a:lstStyle/>
        <a:p>
          <a:endParaRPr lang="tr-TR"/>
        </a:p>
      </dgm:t>
    </dgm:pt>
    <dgm:pt modelId="{B15F9DE7-6BA9-476D-A688-0AC500E14CE0}">
      <dgm:prSet custT="1">
        <dgm:style>
          <a:lnRef idx="1">
            <a:schemeClr val="accent6"/>
          </a:lnRef>
          <a:fillRef idx="2">
            <a:schemeClr val="accent6"/>
          </a:fillRef>
          <a:effectRef idx="1">
            <a:schemeClr val="accent6"/>
          </a:effectRef>
          <a:fontRef idx="minor">
            <a:schemeClr val="dk1"/>
          </a:fontRef>
        </dgm:style>
      </dgm:prSet>
      <dgm:spPr/>
      <dgm:t>
        <a:bodyPr/>
        <a:lstStyle/>
        <a:p>
          <a:pPr algn="ctr" rtl="0"/>
          <a:r>
            <a:rPr lang="tr-TR" sz="2000" b="0" i="0" baseline="0" dirty="0" smtClean="0">
              <a:latin typeface="Times New Roman" pitchFamily="18" charset="0"/>
              <a:cs typeface="Times New Roman" pitchFamily="18" charset="0"/>
            </a:rPr>
            <a:t>İşletme kaynaklarının, çeşitli ürünler arasında dağılımı değerlendir.</a:t>
          </a:r>
          <a:endParaRPr lang="tr-TR" sz="2000" dirty="0">
            <a:latin typeface="Times New Roman" pitchFamily="18" charset="0"/>
            <a:cs typeface="Times New Roman" pitchFamily="18" charset="0"/>
          </a:endParaRPr>
        </a:p>
      </dgm:t>
    </dgm:pt>
    <dgm:pt modelId="{330D0298-A82A-4DC1-9BEB-75B0C42E1852}" type="parTrans" cxnId="{91D12F89-EC2D-4ECF-A131-C834FE4A14C2}">
      <dgm:prSet/>
      <dgm:spPr/>
      <dgm:t>
        <a:bodyPr/>
        <a:lstStyle/>
        <a:p>
          <a:endParaRPr lang="tr-TR"/>
        </a:p>
      </dgm:t>
    </dgm:pt>
    <dgm:pt modelId="{A7E838CE-75EF-4F35-A651-A8D2A24EF0AF}" type="sibTrans" cxnId="{91D12F89-EC2D-4ECF-A131-C834FE4A14C2}">
      <dgm:prSet/>
      <dgm:spPr/>
      <dgm:t>
        <a:bodyPr/>
        <a:lstStyle/>
        <a:p>
          <a:endParaRPr lang="tr-TR"/>
        </a:p>
      </dgm:t>
    </dgm:pt>
    <dgm:pt modelId="{9C83ED35-94B5-460B-BC90-6338A4F5131A}" type="pres">
      <dgm:prSet presAssocID="{15592381-BB5E-460C-B87E-7B68CFF2ACF2}" presName="matrix" presStyleCnt="0">
        <dgm:presLayoutVars>
          <dgm:chMax val="1"/>
          <dgm:dir/>
          <dgm:resizeHandles val="exact"/>
        </dgm:presLayoutVars>
      </dgm:prSet>
      <dgm:spPr/>
      <dgm:t>
        <a:bodyPr/>
        <a:lstStyle/>
        <a:p>
          <a:endParaRPr lang="tr-TR"/>
        </a:p>
      </dgm:t>
    </dgm:pt>
    <dgm:pt modelId="{9E4CAB85-755F-4752-9B2F-E258B9EA8515}" type="pres">
      <dgm:prSet presAssocID="{15592381-BB5E-460C-B87E-7B68CFF2ACF2}" presName="axisShape" presStyleLbl="bgShp" presStyleIdx="0" presStyleCnt="1" custScaleX="140909"/>
      <dgm:spPr>
        <a:solidFill>
          <a:schemeClr val="accent2">
            <a:lumMod val="60000"/>
            <a:lumOff val="40000"/>
          </a:schemeClr>
        </a:solidFill>
      </dgm:spPr>
    </dgm:pt>
    <dgm:pt modelId="{FBA5B243-F004-443E-BCEE-5D61346A3AB5}" type="pres">
      <dgm:prSet presAssocID="{15592381-BB5E-460C-B87E-7B68CFF2ACF2}" presName="rect1" presStyleLbl="node1" presStyleIdx="0" presStyleCnt="4" custScaleX="143862" custLinFactNeighborX="-22728">
        <dgm:presLayoutVars>
          <dgm:chMax val="0"/>
          <dgm:chPref val="0"/>
          <dgm:bulletEnabled val="1"/>
        </dgm:presLayoutVars>
      </dgm:prSet>
      <dgm:spPr/>
      <dgm:t>
        <a:bodyPr/>
        <a:lstStyle/>
        <a:p>
          <a:endParaRPr lang="tr-TR"/>
        </a:p>
      </dgm:t>
    </dgm:pt>
    <dgm:pt modelId="{EC52172E-A047-4EE8-B13C-8D7FACCAFA92}" type="pres">
      <dgm:prSet presAssocID="{15592381-BB5E-460C-B87E-7B68CFF2ACF2}" presName="rect2" presStyleLbl="node1" presStyleIdx="1" presStyleCnt="4" custScaleX="143862" custLinFactNeighborX="22728">
        <dgm:presLayoutVars>
          <dgm:chMax val="0"/>
          <dgm:chPref val="0"/>
          <dgm:bulletEnabled val="1"/>
        </dgm:presLayoutVars>
      </dgm:prSet>
      <dgm:spPr/>
      <dgm:t>
        <a:bodyPr/>
        <a:lstStyle/>
        <a:p>
          <a:endParaRPr lang="tr-TR"/>
        </a:p>
      </dgm:t>
    </dgm:pt>
    <dgm:pt modelId="{CEF4BBCA-113F-41D5-8A59-1C09182EFD6D}" type="pres">
      <dgm:prSet presAssocID="{15592381-BB5E-460C-B87E-7B68CFF2ACF2}" presName="rect3" presStyleLbl="node1" presStyleIdx="2" presStyleCnt="4" custScaleX="143862" custLinFactNeighborX="-22728">
        <dgm:presLayoutVars>
          <dgm:chMax val="0"/>
          <dgm:chPref val="0"/>
          <dgm:bulletEnabled val="1"/>
        </dgm:presLayoutVars>
      </dgm:prSet>
      <dgm:spPr/>
      <dgm:t>
        <a:bodyPr/>
        <a:lstStyle/>
        <a:p>
          <a:endParaRPr lang="tr-TR"/>
        </a:p>
      </dgm:t>
    </dgm:pt>
    <dgm:pt modelId="{D1CC0145-DF4A-492D-9B6F-8FF45B8942F1}" type="pres">
      <dgm:prSet presAssocID="{15592381-BB5E-460C-B87E-7B68CFF2ACF2}" presName="rect4" presStyleLbl="node1" presStyleIdx="3" presStyleCnt="4" custScaleX="143862" custLinFactNeighborX="22728">
        <dgm:presLayoutVars>
          <dgm:chMax val="0"/>
          <dgm:chPref val="0"/>
          <dgm:bulletEnabled val="1"/>
        </dgm:presLayoutVars>
      </dgm:prSet>
      <dgm:spPr/>
      <dgm:t>
        <a:bodyPr/>
        <a:lstStyle/>
        <a:p>
          <a:endParaRPr lang="tr-TR"/>
        </a:p>
      </dgm:t>
    </dgm:pt>
  </dgm:ptLst>
  <dgm:cxnLst>
    <dgm:cxn modelId="{8A1079AC-56DD-4066-AD73-9C2DBDE4E5B1}" srcId="{15592381-BB5E-460C-B87E-7B68CFF2ACF2}" destId="{7ED583CF-D50E-4D19-A876-DC439BF580E0}" srcOrd="1" destOrd="0" parTransId="{B866479E-E4D3-4229-8700-564306502EB3}" sibTransId="{DB03DC56-4703-4E41-A395-5EDBA8F5CF96}"/>
    <dgm:cxn modelId="{DB19742A-79DB-48FA-9605-37122E8AB495}" srcId="{15592381-BB5E-460C-B87E-7B68CFF2ACF2}" destId="{0687DEFB-2E23-4560-B30E-1FC414A1FEAE}" srcOrd="2" destOrd="0" parTransId="{692AD70E-C976-4B0A-8813-688C444961BD}" sibTransId="{1500CAF0-DD43-463C-A526-84F85FD52057}"/>
    <dgm:cxn modelId="{CB670F8D-58BE-48F9-BB48-D50677E721EA}" type="presOf" srcId="{7ED583CF-D50E-4D19-A876-DC439BF580E0}" destId="{EC52172E-A047-4EE8-B13C-8D7FACCAFA92}" srcOrd="0" destOrd="0" presId="urn:microsoft.com/office/officeart/2005/8/layout/matrix2"/>
    <dgm:cxn modelId="{CE710BDC-9E7F-4565-BD41-1640E1BE9FBF}" type="presOf" srcId="{0687DEFB-2E23-4560-B30E-1FC414A1FEAE}" destId="{CEF4BBCA-113F-41D5-8A59-1C09182EFD6D}" srcOrd="0" destOrd="0" presId="urn:microsoft.com/office/officeart/2005/8/layout/matrix2"/>
    <dgm:cxn modelId="{904D42EF-DDA0-4AC8-9326-7E4D08665E1D}" type="presOf" srcId="{56A3329A-29C3-4FE8-B700-CD92CB998B7F}" destId="{FBA5B243-F004-443E-BCEE-5D61346A3AB5}" srcOrd="0" destOrd="0" presId="urn:microsoft.com/office/officeart/2005/8/layout/matrix2"/>
    <dgm:cxn modelId="{0F114CA4-29E1-484C-B7F1-0E28A030ECC9}" srcId="{15592381-BB5E-460C-B87E-7B68CFF2ACF2}" destId="{56A3329A-29C3-4FE8-B700-CD92CB998B7F}" srcOrd="0" destOrd="0" parTransId="{E388C849-AE09-4A3A-8EB2-B6A0CBF10A7D}" sibTransId="{386B1845-B626-4D08-AF95-7F5F06D1020A}"/>
    <dgm:cxn modelId="{7C608AEB-465E-4C54-9FFD-39DF39AC0CD2}" type="presOf" srcId="{B15F9DE7-6BA9-476D-A688-0AC500E14CE0}" destId="{D1CC0145-DF4A-492D-9B6F-8FF45B8942F1}" srcOrd="0" destOrd="0" presId="urn:microsoft.com/office/officeart/2005/8/layout/matrix2"/>
    <dgm:cxn modelId="{2AD108AF-3302-47BA-AAD6-CE0407DD34B4}" type="presOf" srcId="{15592381-BB5E-460C-B87E-7B68CFF2ACF2}" destId="{9C83ED35-94B5-460B-BC90-6338A4F5131A}" srcOrd="0" destOrd="0" presId="urn:microsoft.com/office/officeart/2005/8/layout/matrix2"/>
    <dgm:cxn modelId="{91D12F89-EC2D-4ECF-A131-C834FE4A14C2}" srcId="{15592381-BB5E-460C-B87E-7B68CFF2ACF2}" destId="{B15F9DE7-6BA9-476D-A688-0AC500E14CE0}" srcOrd="3" destOrd="0" parTransId="{330D0298-A82A-4DC1-9BEB-75B0C42E1852}" sibTransId="{A7E838CE-75EF-4F35-A651-A8D2A24EF0AF}"/>
    <dgm:cxn modelId="{981E7FE0-5B98-4648-9BEC-FA7EE7756D42}" type="presParOf" srcId="{9C83ED35-94B5-460B-BC90-6338A4F5131A}" destId="{9E4CAB85-755F-4752-9B2F-E258B9EA8515}" srcOrd="0" destOrd="0" presId="urn:microsoft.com/office/officeart/2005/8/layout/matrix2"/>
    <dgm:cxn modelId="{8D0A840A-74E2-4B0A-A5CA-39F837D290D1}" type="presParOf" srcId="{9C83ED35-94B5-460B-BC90-6338A4F5131A}" destId="{FBA5B243-F004-443E-BCEE-5D61346A3AB5}" srcOrd="1" destOrd="0" presId="urn:microsoft.com/office/officeart/2005/8/layout/matrix2"/>
    <dgm:cxn modelId="{26E83B70-04EC-43C6-A9B8-671DDDAE2211}" type="presParOf" srcId="{9C83ED35-94B5-460B-BC90-6338A4F5131A}" destId="{EC52172E-A047-4EE8-B13C-8D7FACCAFA92}" srcOrd="2" destOrd="0" presId="urn:microsoft.com/office/officeart/2005/8/layout/matrix2"/>
    <dgm:cxn modelId="{C5F276B0-D381-4147-8053-1CCA6A73D1B6}" type="presParOf" srcId="{9C83ED35-94B5-460B-BC90-6338A4F5131A}" destId="{CEF4BBCA-113F-41D5-8A59-1C09182EFD6D}" srcOrd="3" destOrd="0" presId="urn:microsoft.com/office/officeart/2005/8/layout/matrix2"/>
    <dgm:cxn modelId="{4B9D994E-A308-497E-9B6C-CC2B4574C5CE}" type="presParOf" srcId="{9C83ED35-94B5-460B-BC90-6338A4F5131A}" destId="{D1CC0145-DF4A-492D-9B6F-8FF45B8942F1}"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592381-BB5E-460C-B87E-7B68CFF2ACF2}" type="doc">
      <dgm:prSet loTypeId="urn:microsoft.com/office/officeart/2005/8/layout/matrix2" loCatId="matrix" qsTypeId="urn:microsoft.com/office/officeart/2005/8/quickstyle/3d1" qsCatId="3D" csTypeId="urn:microsoft.com/office/officeart/2005/8/colors/colorful1#2" csCatId="colorful" phldr="1"/>
      <dgm:spPr/>
      <dgm:t>
        <a:bodyPr/>
        <a:lstStyle/>
        <a:p>
          <a:endParaRPr lang="tr-TR"/>
        </a:p>
      </dgm:t>
    </dgm:pt>
    <dgm:pt modelId="{2148BA57-D78F-4B1C-BB5C-950986FD69A8}">
      <dgm:prSet>
        <dgm:style>
          <a:lnRef idx="2">
            <a:schemeClr val="accent2"/>
          </a:lnRef>
          <a:fillRef idx="1">
            <a:schemeClr val="lt1"/>
          </a:fillRef>
          <a:effectRef idx="0">
            <a:schemeClr val="accent2"/>
          </a:effectRef>
          <a:fontRef idx="minor">
            <a:schemeClr val="dk1"/>
          </a:fontRef>
        </dgm:style>
      </dgm:prSet>
      <dgm:spPr/>
      <dgm:t>
        <a:bodyPr/>
        <a:lstStyle/>
        <a:p>
          <a:pPr algn="ctr"/>
          <a:r>
            <a:rPr lang="tr-TR" dirty="0" smtClean="0">
              <a:latin typeface="Times New Roman Tur" pitchFamily="18" charset="0"/>
              <a:cs typeface="Times New Roman Tur" pitchFamily="18" charset="0"/>
            </a:rPr>
            <a:t>İşletmenin kuruluşundan günümüze kadar başarılarını analiz et</a:t>
          </a:r>
        </a:p>
      </dgm:t>
    </dgm:pt>
    <dgm:pt modelId="{1CFDA4CD-B604-4637-85C2-5C6445D16195}" type="parTrans" cxnId="{15374628-2AD7-4D44-BAB0-36188EDB1FFB}">
      <dgm:prSet/>
      <dgm:spPr/>
      <dgm:t>
        <a:bodyPr/>
        <a:lstStyle/>
        <a:p>
          <a:pPr algn="ctr"/>
          <a:endParaRPr lang="tr-TR"/>
        </a:p>
      </dgm:t>
    </dgm:pt>
    <dgm:pt modelId="{292D3B32-7C64-4931-91E6-97FE0B1E00BA}" type="sibTrans" cxnId="{15374628-2AD7-4D44-BAB0-36188EDB1FFB}">
      <dgm:prSet/>
      <dgm:spPr/>
      <dgm:t>
        <a:bodyPr/>
        <a:lstStyle/>
        <a:p>
          <a:pPr algn="ctr"/>
          <a:endParaRPr lang="tr-TR"/>
        </a:p>
      </dgm:t>
    </dgm:pt>
    <dgm:pt modelId="{7E2ED202-5D52-4EF9-BB71-D9DF7938155A}">
      <dgm:prSet>
        <dgm:style>
          <a:lnRef idx="2">
            <a:schemeClr val="accent3"/>
          </a:lnRef>
          <a:fillRef idx="1">
            <a:schemeClr val="lt1"/>
          </a:fillRef>
          <a:effectRef idx="0">
            <a:schemeClr val="accent3"/>
          </a:effectRef>
          <a:fontRef idx="minor">
            <a:schemeClr val="dk1"/>
          </a:fontRef>
        </dgm:style>
      </dgm:prSet>
      <dgm:spPr/>
      <dgm:t>
        <a:bodyPr/>
        <a:lstStyle/>
        <a:p>
          <a:pPr algn="ctr"/>
          <a:r>
            <a:rPr lang="tr-TR" dirty="0" smtClean="0">
              <a:latin typeface="Times New Roman Tur" pitchFamily="18" charset="0"/>
              <a:cs typeface="Times New Roman Tur" pitchFamily="18" charset="0"/>
            </a:rPr>
            <a:t>İşletmeyi  ulusal ve uluslararası  rakipleri ile karşılaştır</a:t>
          </a:r>
        </a:p>
      </dgm:t>
    </dgm:pt>
    <dgm:pt modelId="{F55C4A01-FA38-4519-A045-6B39972D0E53}" type="parTrans" cxnId="{3284263A-E947-45E2-9F7A-A0FB65C82676}">
      <dgm:prSet/>
      <dgm:spPr/>
      <dgm:t>
        <a:bodyPr/>
        <a:lstStyle/>
        <a:p>
          <a:pPr algn="ctr"/>
          <a:endParaRPr lang="tr-TR"/>
        </a:p>
      </dgm:t>
    </dgm:pt>
    <dgm:pt modelId="{D6C108EE-6D81-48A0-97A0-0753E2E2784C}" type="sibTrans" cxnId="{3284263A-E947-45E2-9F7A-A0FB65C82676}">
      <dgm:prSet/>
      <dgm:spPr/>
      <dgm:t>
        <a:bodyPr/>
        <a:lstStyle/>
        <a:p>
          <a:pPr algn="ctr"/>
          <a:endParaRPr lang="tr-TR"/>
        </a:p>
      </dgm:t>
    </dgm:pt>
    <dgm:pt modelId="{49382CEB-24D6-4F68-9D35-F29C411858FC}">
      <dgm:prSet>
        <dgm:style>
          <a:lnRef idx="2">
            <a:schemeClr val="accent4"/>
          </a:lnRef>
          <a:fillRef idx="1">
            <a:schemeClr val="lt1"/>
          </a:fillRef>
          <a:effectRef idx="0">
            <a:schemeClr val="accent4"/>
          </a:effectRef>
          <a:fontRef idx="minor">
            <a:schemeClr val="dk1"/>
          </a:fontRef>
        </dgm:style>
      </dgm:prSet>
      <dgm:spPr/>
      <dgm:t>
        <a:bodyPr/>
        <a:lstStyle/>
        <a:p>
          <a:pPr algn="ctr"/>
          <a:r>
            <a:rPr lang="tr-TR" dirty="0" smtClean="0">
              <a:latin typeface="Times New Roman Tur" pitchFamily="18" charset="0"/>
              <a:cs typeface="Times New Roman Tur" pitchFamily="18" charset="0"/>
            </a:rPr>
            <a:t>Endüstrideki işletmelerle ve potansiyel rakipleriyle  karşılaştır</a:t>
          </a:r>
        </a:p>
      </dgm:t>
    </dgm:pt>
    <dgm:pt modelId="{F84C62B2-6D60-4DD7-A808-6C675E926C86}" type="parTrans" cxnId="{DB746E66-4967-4C3B-BCCA-AD261EB4B71D}">
      <dgm:prSet/>
      <dgm:spPr/>
      <dgm:t>
        <a:bodyPr/>
        <a:lstStyle/>
        <a:p>
          <a:pPr algn="ctr"/>
          <a:endParaRPr lang="tr-TR"/>
        </a:p>
      </dgm:t>
    </dgm:pt>
    <dgm:pt modelId="{3ED1F109-A0BA-4C72-AEEF-1305EEC642C3}" type="sibTrans" cxnId="{DB746E66-4967-4C3B-BCCA-AD261EB4B71D}">
      <dgm:prSet/>
      <dgm:spPr/>
      <dgm:t>
        <a:bodyPr/>
        <a:lstStyle/>
        <a:p>
          <a:pPr algn="ctr"/>
          <a:endParaRPr lang="tr-TR"/>
        </a:p>
      </dgm:t>
    </dgm:pt>
    <dgm:pt modelId="{39029CCE-CD5F-426A-B428-1A18C272073F}">
      <dgm:prSet>
        <dgm:style>
          <a:lnRef idx="2">
            <a:schemeClr val="accent6"/>
          </a:lnRef>
          <a:fillRef idx="1">
            <a:schemeClr val="lt1"/>
          </a:fillRef>
          <a:effectRef idx="0">
            <a:schemeClr val="accent6"/>
          </a:effectRef>
          <a:fontRef idx="minor">
            <a:schemeClr val="dk1"/>
          </a:fontRef>
        </dgm:style>
      </dgm:prSet>
      <dgm:spPr/>
      <dgm:t>
        <a:bodyPr/>
        <a:lstStyle/>
        <a:p>
          <a:pPr algn="ctr"/>
          <a:r>
            <a:rPr lang="tr-TR" dirty="0" smtClean="0">
              <a:latin typeface="Times New Roman Tur" pitchFamily="18" charset="0"/>
              <a:cs typeface="Times New Roman Tur" pitchFamily="18" charset="0"/>
            </a:rPr>
            <a:t>Araştırma örgütlerinin ortaya koyduğu standartlarla işletmenin durumunu karşılaştır</a:t>
          </a:r>
          <a:endParaRPr lang="tr-TR" u="sng" dirty="0" smtClean="0">
            <a:latin typeface="Times New Roman Tur" pitchFamily="18" charset="0"/>
            <a:cs typeface="Times New Roman Tur" pitchFamily="18" charset="0"/>
          </a:endParaRPr>
        </a:p>
      </dgm:t>
    </dgm:pt>
    <dgm:pt modelId="{C0E41EA9-A89E-464E-A731-4F1F4E8558CE}" type="parTrans" cxnId="{9D7029EF-018C-4C17-981F-C8877931F8A6}">
      <dgm:prSet/>
      <dgm:spPr/>
      <dgm:t>
        <a:bodyPr/>
        <a:lstStyle/>
        <a:p>
          <a:pPr algn="ctr"/>
          <a:endParaRPr lang="tr-TR"/>
        </a:p>
      </dgm:t>
    </dgm:pt>
    <dgm:pt modelId="{2DE02803-825B-4277-9706-CE93578666E8}" type="sibTrans" cxnId="{9D7029EF-018C-4C17-981F-C8877931F8A6}">
      <dgm:prSet/>
      <dgm:spPr/>
      <dgm:t>
        <a:bodyPr/>
        <a:lstStyle/>
        <a:p>
          <a:pPr algn="ctr"/>
          <a:endParaRPr lang="tr-TR"/>
        </a:p>
      </dgm:t>
    </dgm:pt>
    <dgm:pt modelId="{9C83ED35-94B5-460B-BC90-6338A4F5131A}" type="pres">
      <dgm:prSet presAssocID="{15592381-BB5E-460C-B87E-7B68CFF2ACF2}" presName="matrix" presStyleCnt="0">
        <dgm:presLayoutVars>
          <dgm:chMax val="1"/>
          <dgm:dir/>
          <dgm:resizeHandles val="exact"/>
        </dgm:presLayoutVars>
      </dgm:prSet>
      <dgm:spPr/>
      <dgm:t>
        <a:bodyPr/>
        <a:lstStyle/>
        <a:p>
          <a:endParaRPr lang="tr-TR"/>
        </a:p>
      </dgm:t>
    </dgm:pt>
    <dgm:pt modelId="{9E4CAB85-755F-4752-9B2F-E258B9EA8515}" type="pres">
      <dgm:prSet presAssocID="{15592381-BB5E-460C-B87E-7B68CFF2ACF2}" presName="axisShape" presStyleLbl="bgShp" presStyleIdx="0" presStyleCnt="1" custScaleX="140909"/>
      <dgm:spPr>
        <a:solidFill>
          <a:schemeClr val="accent2">
            <a:lumMod val="75000"/>
          </a:schemeClr>
        </a:solidFill>
      </dgm:spPr>
    </dgm:pt>
    <dgm:pt modelId="{FBA5B243-F004-443E-BCEE-5D61346A3AB5}" type="pres">
      <dgm:prSet presAssocID="{15592381-BB5E-460C-B87E-7B68CFF2ACF2}" presName="rect1" presStyleLbl="node1" presStyleIdx="0" presStyleCnt="4" custScaleX="143862" custLinFactNeighborX="-22728">
        <dgm:presLayoutVars>
          <dgm:chMax val="0"/>
          <dgm:chPref val="0"/>
          <dgm:bulletEnabled val="1"/>
        </dgm:presLayoutVars>
      </dgm:prSet>
      <dgm:spPr/>
      <dgm:t>
        <a:bodyPr/>
        <a:lstStyle/>
        <a:p>
          <a:endParaRPr lang="tr-TR"/>
        </a:p>
      </dgm:t>
    </dgm:pt>
    <dgm:pt modelId="{EC52172E-A047-4EE8-B13C-8D7FACCAFA92}" type="pres">
      <dgm:prSet presAssocID="{15592381-BB5E-460C-B87E-7B68CFF2ACF2}" presName="rect2" presStyleLbl="node1" presStyleIdx="1" presStyleCnt="4" custScaleX="143862" custLinFactNeighborX="22728">
        <dgm:presLayoutVars>
          <dgm:chMax val="0"/>
          <dgm:chPref val="0"/>
          <dgm:bulletEnabled val="1"/>
        </dgm:presLayoutVars>
      </dgm:prSet>
      <dgm:spPr/>
      <dgm:t>
        <a:bodyPr/>
        <a:lstStyle/>
        <a:p>
          <a:endParaRPr lang="tr-TR"/>
        </a:p>
      </dgm:t>
    </dgm:pt>
    <dgm:pt modelId="{CEF4BBCA-113F-41D5-8A59-1C09182EFD6D}" type="pres">
      <dgm:prSet presAssocID="{15592381-BB5E-460C-B87E-7B68CFF2ACF2}" presName="rect3" presStyleLbl="node1" presStyleIdx="2" presStyleCnt="4" custScaleX="143862" custLinFactNeighborX="-22728">
        <dgm:presLayoutVars>
          <dgm:chMax val="0"/>
          <dgm:chPref val="0"/>
          <dgm:bulletEnabled val="1"/>
        </dgm:presLayoutVars>
      </dgm:prSet>
      <dgm:spPr/>
      <dgm:t>
        <a:bodyPr/>
        <a:lstStyle/>
        <a:p>
          <a:endParaRPr lang="tr-TR"/>
        </a:p>
      </dgm:t>
    </dgm:pt>
    <dgm:pt modelId="{D1CC0145-DF4A-492D-9B6F-8FF45B8942F1}" type="pres">
      <dgm:prSet presAssocID="{15592381-BB5E-460C-B87E-7B68CFF2ACF2}" presName="rect4" presStyleLbl="node1" presStyleIdx="3" presStyleCnt="4" custScaleX="143862" custLinFactNeighborX="22728">
        <dgm:presLayoutVars>
          <dgm:chMax val="0"/>
          <dgm:chPref val="0"/>
          <dgm:bulletEnabled val="1"/>
        </dgm:presLayoutVars>
      </dgm:prSet>
      <dgm:spPr/>
      <dgm:t>
        <a:bodyPr/>
        <a:lstStyle/>
        <a:p>
          <a:endParaRPr lang="tr-TR"/>
        </a:p>
      </dgm:t>
    </dgm:pt>
  </dgm:ptLst>
  <dgm:cxnLst>
    <dgm:cxn modelId="{9D7029EF-018C-4C17-981F-C8877931F8A6}" srcId="{15592381-BB5E-460C-B87E-7B68CFF2ACF2}" destId="{39029CCE-CD5F-426A-B428-1A18C272073F}" srcOrd="3" destOrd="0" parTransId="{C0E41EA9-A89E-464E-A731-4F1F4E8558CE}" sibTransId="{2DE02803-825B-4277-9706-CE93578666E8}"/>
    <dgm:cxn modelId="{15374628-2AD7-4D44-BAB0-36188EDB1FFB}" srcId="{15592381-BB5E-460C-B87E-7B68CFF2ACF2}" destId="{2148BA57-D78F-4B1C-BB5C-950986FD69A8}" srcOrd="0" destOrd="0" parTransId="{1CFDA4CD-B604-4637-85C2-5C6445D16195}" sibTransId="{292D3B32-7C64-4931-91E6-97FE0B1E00BA}"/>
    <dgm:cxn modelId="{905569CA-785C-4CD3-BDEF-4AFE61BB7265}" type="presOf" srcId="{49382CEB-24D6-4F68-9D35-F29C411858FC}" destId="{CEF4BBCA-113F-41D5-8A59-1C09182EFD6D}" srcOrd="0" destOrd="0" presId="urn:microsoft.com/office/officeart/2005/8/layout/matrix2"/>
    <dgm:cxn modelId="{5C4C1F70-2BFE-4914-979F-7A26767A0044}" type="presOf" srcId="{15592381-BB5E-460C-B87E-7B68CFF2ACF2}" destId="{9C83ED35-94B5-460B-BC90-6338A4F5131A}" srcOrd="0" destOrd="0" presId="urn:microsoft.com/office/officeart/2005/8/layout/matrix2"/>
    <dgm:cxn modelId="{DB746E66-4967-4C3B-BCCA-AD261EB4B71D}" srcId="{15592381-BB5E-460C-B87E-7B68CFF2ACF2}" destId="{49382CEB-24D6-4F68-9D35-F29C411858FC}" srcOrd="2" destOrd="0" parTransId="{F84C62B2-6D60-4DD7-A808-6C675E926C86}" sibTransId="{3ED1F109-A0BA-4C72-AEEF-1305EEC642C3}"/>
    <dgm:cxn modelId="{600CE2CD-E6B4-4FE4-8159-4546FD5C5E44}" type="presOf" srcId="{2148BA57-D78F-4B1C-BB5C-950986FD69A8}" destId="{FBA5B243-F004-443E-BCEE-5D61346A3AB5}" srcOrd="0" destOrd="0" presId="urn:microsoft.com/office/officeart/2005/8/layout/matrix2"/>
    <dgm:cxn modelId="{3284263A-E947-45E2-9F7A-A0FB65C82676}" srcId="{15592381-BB5E-460C-B87E-7B68CFF2ACF2}" destId="{7E2ED202-5D52-4EF9-BB71-D9DF7938155A}" srcOrd="1" destOrd="0" parTransId="{F55C4A01-FA38-4519-A045-6B39972D0E53}" sibTransId="{D6C108EE-6D81-48A0-97A0-0753E2E2784C}"/>
    <dgm:cxn modelId="{52EFBC89-0E02-40C6-B560-79AC6F59F922}" type="presOf" srcId="{39029CCE-CD5F-426A-B428-1A18C272073F}" destId="{D1CC0145-DF4A-492D-9B6F-8FF45B8942F1}" srcOrd="0" destOrd="0" presId="urn:microsoft.com/office/officeart/2005/8/layout/matrix2"/>
    <dgm:cxn modelId="{D3DF45E9-9E88-4DCB-A319-2D5C6B93F128}" type="presOf" srcId="{7E2ED202-5D52-4EF9-BB71-D9DF7938155A}" destId="{EC52172E-A047-4EE8-B13C-8D7FACCAFA92}" srcOrd="0" destOrd="0" presId="urn:microsoft.com/office/officeart/2005/8/layout/matrix2"/>
    <dgm:cxn modelId="{CAEE096E-73B5-425E-AC31-80EAFA4C0929}" type="presParOf" srcId="{9C83ED35-94B5-460B-BC90-6338A4F5131A}" destId="{9E4CAB85-755F-4752-9B2F-E258B9EA8515}" srcOrd="0" destOrd="0" presId="urn:microsoft.com/office/officeart/2005/8/layout/matrix2"/>
    <dgm:cxn modelId="{46C744FF-B62C-49B8-9712-C58F0004699E}" type="presParOf" srcId="{9C83ED35-94B5-460B-BC90-6338A4F5131A}" destId="{FBA5B243-F004-443E-BCEE-5D61346A3AB5}" srcOrd="1" destOrd="0" presId="urn:microsoft.com/office/officeart/2005/8/layout/matrix2"/>
    <dgm:cxn modelId="{FE4A4030-453F-4B18-92E8-541C80D83B63}" type="presParOf" srcId="{9C83ED35-94B5-460B-BC90-6338A4F5131A}" destId="{EC52172E-A047-4EE8-B13C-8D7FACCAFA92}" srcOrd="2" destOrd="0" presId="urn:microsoft.com/office/officeart/2005/8/layout/matrix2"/>
    <dgm:cxn modelId="{F43D959E-A79E-4624-BE1B-14424EF49D4C}" type="presParOf" srcId="{9C83ED35-94B5-460B-BC90-6338A4F5131A}" destId="{CEF4BBCA-113F-41D5-8A59-1C09182EFD6D}" srcOrd="3" destOrd="0" presId="urn:microsoft.com/office/officeart/2005/8/layout/matrix2"/>
    <dgm:cxn modelId="{CC8531F9-E68E-4F80-93B3-B8CAB63FD963}" type="presParOf" srcId="{9C83ED35-94B5-460B-BC90-6338A4F5131A}" destId="{D1CC0145-DF4A-492D-9B6F-8FF45B8942F1}"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480CAF-E4B3-4E52-A733-0392334DBB50}" type="doc">
      <dgm:prSet loTypeId="urn:microsoft.com/office/officeart/2005/8/layout/chevron1" loCatId="process" qsTypeId="urn:microsoft.com/office/officeart/2009/2/quickstyle/3d8" qsCatId="3D" csTypeId="urn:microsoft.com/office/officeart/2005/8/colors/colorful4" csCatId="colorful" phldr="1"/>
      <dgm:spPr/>
    </dgm:pt>
    <dgm:pt modelId="{FFBA574E-60C7-4036-B75B-F15262E4B888}">
      <dgm:prSet phldrT="[Metin]"/>
      <dgm:spPr/>
      <dgm:t>
        <a:bodyPr/>
        <a:lstStyle/>
        <a:p>
          <a:r>
            <a:rPr lang="tr-TR" dirty="0" smtClean="0"/>
            <a:t>Satıcı	</a:t>
          </a:r>
          <a:endParaRPr lang="tr-TR" dirty="0"/>
        </a:p>
      </dgm:t>
    </dgm:pt>
    <dgm:pt modelId="{C4CBAFDF-EAB4-438B-BB2D-0E1973464326}" type="parTrans" cxnId="{3348E706-AD08-45FE-AE25-BAF0B2C2F217}">
      <dgm:prSet/>
      <dgm:spPr/>
      <dgm:t>
        <a:bodyPr/>
        <a:lstStyle/>
        <a:p>
          <a:endParaRPr lang="tr-TR"/>
        </a:p>
      </dgm:t>
    </dgm:pt>
    <dgm:pt modelId="{6B36609F-F8C4-4B02-84B0-77667FCA8DD1}" type="sibTrans" cxnId="{3348E706-AD08-45FE-AE25-BAF0B2C2F217}">
      <dgm:prSet/>
      <dgm:spPr/>
      <dgm:t>
        <a:bodyPr/>
        <a:lstStyle/>
        <a:p>
          <a:endParaRPr lang="tr-TR"/>
        </a:p>
      </dgm:t>
    </dgm:pt>
    <dgm:pt modelId="{BD0655A1-219C-4C79-A725-565E0ECEFDD1}">
      <dgm:prSet phldrT="[Metin]"/>
      <dgm:spPr/>
      <dgm:t>
        <a:bodyPr/>
        <a:lstStyle/>
        <a:p>
          <a:r>
            <a:rPr lang="tr-TR" dirty="0" smtClean="0"/>
            <a:t>Firma</a:t>
          </a:r>
          <a:endParaRPr lang="tr-TR" dirty="0"/>
        </a:p>
      </dgm:t>
    </dgm:pt>
    <dgm:pt modelId="{B284416E-9FBD-4DB8-9254-C7028A62FC83}" type="parTrans" cxnId="{DA381BF4-5526-4F70-8CD6-B11D8D30A886}">
      <dgm:prSet/>
      <dgm:spPr/>
      <dgm:t>
        <a:bodyPr/>
        <a:lstStyle/>
        <a:p>
          <a:endParaRPr lang="tr-TR"/>
        </a:p>
      </dgm:t>
    </dgm:pt>
    <dgm:pt modelId="{278F5C12-0683-43FD-AA91-A7057C3337EF}" type="sibTrans" cxnId="{DA381BF4-5526-4F70-8CD6-B11D8D30A886}">
      <dgm:prSet/>
      <dgm:spPr/>
      <dgm:t>
        <a:bodyPr/>
        <a:lstStyle/>
        <a:p>
          <a:endParaRPr lang="tr-TR"/>
        </a:p>
      </dgm:t>
    </dgm:pt>
    <dgm:pt modelId="{6901E63D-43F4-479D-AFA8-6C50A5060698}">
      <dgm:prSet phldrT="[Metin]"/>
      <dgm:spPr/>
      <dgm:t>
        <a:bodyPr/>
        <a:lstStyle/>
        <a:p>
          <a:r>
            <a:rPr lang="tr-TR" dirty="0" smtClean="0"/>
            <a:t>Dağıtıcı</a:t>
          </a:r>
          <a:endParaRPr lang="tr-TR" dirty="0"/>
        </a:p>
      </dgm:t>
    </dgm:pt>
    <dgm:pt modelId="{1060A59B-B8F6-4CFD-9F7F-ADAB77BF9F31}" type="parTrans" cxnId="{4057D943-D1D4-4886-9873-03BF4C5D6419}">
      <dgm:prSet/>
      <dgm:spPr/>
      <dgm:t>
        <a:bodyPr/>
        <a:lstStyle/>
        <a:p>
          <a:endParaRPr lang="tr-TR"/>
        </a:p>
      </dgm:t>
    </dgm:pt>
    <dgm:pt modelId="{3E773FA7-206F-48C0-9214-F3792727EFD5}" type="sibTrans" cxnId="{4057D943-D1D4-4886-9873-03BF4C5D6419}">
      <dgm:prSet/>
      <dgm:spPr/>
      <dgm:t>
        <a:bodyPr/>
        <a:lstStyle/>
        <a:p>
          <a:endParaRPr lang="tr-TR"/>
        </a:p>
      </dgm:t>
    </dgm:pt>
    <dgm:pt modelId="{4A08D9AA-0C75-4A04-9AF5-38D140701A3A}">
      <dgm:prSet phldrT="[Metin]"/>
      <dgm:spPr/>
      <dgm:t>
        <a:bodyPr/>
        <a:lstStyle/>
        <a:p>
          <a:r>
            <a:rPr lang="tr-TR" dirty="0" smtClean="0"/>
            <a:t>Tüketici</a:t>
          </a:r>
          <a:endParaRPr lang="tr-TR" dirty="0"/>
        </a:p>
      </dgm:t>
    </dgm:pt>
    <dgm:pt modelId="{BCFC3C17-D255-46E8-A24A-9A1BCC518FED}" type="parTrans" cxnId="{7329C09D-ED81-4443-ADCD-527D7586DADD}">
      <dgm:prSet/>
      <dgm:spPr/>
      <dgm:t>
        <a:bodyPr/>
        <a:lstStyle/>
        <a:p>
          <a:endParaRPr lang="tr-TR"/>
        </a:p>
      </dgm:t>
    </dgm:pt>
    <dgm:pt modelId="{028100BD-0598-40E7-B2F9-9B4B57F52A90}" type="sibTrans" cxnId="{7329C09D-ED81-4443-ADCD-527D7586DADD}">
      <dgm:prSet/>
      <dgm:spPr/>
      <dgm:t>
        <a:bodyPr/>
        <a:lstStyle/>
        <a:p>
          <a:endParaRPr lang="tr-TR"/>
        </a:p>
      </dgm:t>
    </dgm:pt>
    <dgm:pt modelId="{E127E4C4-A4A3-43C6-BFFB-323454A0EC17}" type="pres">
      <dgm:prSet presAssocID="{24480CAF-E4B3-4E52-A733-0392334DBB50}" presName="Name0" presStyleCnt="0">
        <dgm:presLayoutVars>
          <dgm:dir/>
          <dgm:animLvl val="lvl"/>
          <dgm:resizeHandles val="exact"/>
        </dgm:presLayoutVars>
      </dgm:prSet>
      <dgm:spPr/>
    </dgm:pt>
    <dgm:pt modelId="{25B9C885-6AAC-4BAA-80A6-96ECE7D8362A}" type="pres">
      <dgm:prSet presAssocID="{FFBA574E-60C7-4036-B75B-F15262E4B888}" presName="parTxOnly" presStyleLbl="node1" presStyleIdx="0" presStyleCnt="4">
        <dgm:presLayoutVars>
          <dgm:chMax val="0"/>
          <dgm:chPref val="0"/>
          <dgm:bulletEnabled val="1"/>
        </dgm:presLayoutVars>
      </dgm:prSet>
      <dgm:spPr/>
      <dgm:t>
        <a:bodyPr/>
        <a:lstStyle/>
        <a:p>
          <a:endParaRPr lang="tr-TR"/>
        </a:p>
      </dgm:t>
    </dgm:pt>
    <dgm:pt modelId="{E96D07FB-E648-4E15-930A-11EF4B6C36A8}" type="pres">
      <dgm:prSet presAssocID="{6B36609F-F8C4-4B02-84B0-77667FCA8DD1}" presName="parTxOnlySpace" presStyleCnt="0"/>
      <dgm:spPr/>
    </dgm:pt>
    <dgm:pt modelId="{302B9AAD-A99C-49AD-A4E2-F9D8AF3A912D}" type="pres">
      <dgm:prSet presAssocID="{BD0655A1-219C-4C79-A725-565E0ECEFDD1}" presName="parTxOnly" presStyleLbl="node1" presStyleIdx="1" presStyleCnt="4">
        <dgm:presLayoutVars>
          <dgm:chMax val="0"/>
          <dgm:chPref val="0"/>
          <dgm:bulletEnabled val="1"/>
        </dgm:presLayoutVars>
      </dgm:prSet>
      <dgm:spPr/>
      <dgm:t>
        <a:bodyPr/>
        <a:lstStyle/>
        <a:p>
          <a:endParaRPr lang="tr-TR"/>
        </a:p>
      </dgm:t>
    </dgm:pt>
    <dgm:pt modelId="{337C1EA7-EEC7-426E-817B-2BC764722369}" type="pres">
      <dgm:prSet presAssocID="{278F5C12-0683-43FD-AA91-A7057C3337EF}" presName="parTxOnlySpace" presStyleCnt="0"/>
      <dgm:spPr/>
    </dgm:pt>
    <dgm:pt modelId="{6224ED85-3410-433C-8E88-5115177AC741}" type="pres">
      <dgm:prSet presAssocID="{6901E63D-43F4-479D-AFA8-6C50A5060698}" presName="parTxOnly" presStyleLbl="node1" presStyleIdx="2" presStyleCnt="4">
        <dgm:presLayoutVars>
          <dgm:chMax val="0"/>
          <dgm:chPref val="0"/>
          <dgm:bulletEnabled val="1"/>
        </dgm:presLayoutVars>
      </dgm:prSet>
      <dgm:spPr/>
      <dgm:t>
        <a:bodyPr/>
        <a:lstStyle/>
        <a:p>
          <a:endParaRPr lang="tr-TR"/>
        </a:p>
      </dgm:t>
    </dgm:pt>
    <dgm:pt modelId="{60416B14-A3EA-4723-80EB-B49DE7F865F5}" type="pres">
      <dgm:prSet presAssocID="{3E773FA7-206F-48C0-9214-F3792727EFD5}" presName="parTxOnlySpace" presStyleCnt="0"/>
      <dgm:spPr/>
    </dgm:pt>
    <dgm:pt modelId="{B34CEC61-5561-41AE-BA4F-EB95ABB1589F}" type="pres">
      <dgm:prSet presAssocID="{4A08D9AA-0C75-4A04-9AF5-38D140701A3A}" presName="parTxOnly" presStyleLbl="node1" presStyleIdx="3" presStyleCnt="4">
        <dgm:presLayoutVars>
          <dgm:chMax val="0"/>
          <dgm:chPref val="0"/>
          <dgm:bulletEnabled val="1"/>
        </dgm:presLayoutVars>
      </dgm:prSet>
      <dgm:spPr/>
      <dgm:t>
        <a:bodyPr/>
        <a:lstStyle/>
        <a:p>
          <a:endParaRPr lang="tr-TR"/>
        </a:p>
      </dgm:t>
    </dgm:pt>
  </dgm:ptLst>
  <dgm:cxnLst>
    <dgm:cxn modelId="{4057D943-D1D4-4886-9873-03BF4C5D6419}" srcId="{24480CAF-E4B3-4E52-A733-0392334DBB50}" destId="{6901E63D-43F4-479D-AFA8-6C50A5060698}" srcOrd="2" destOrd="0" parTransId="{1060A59B-B8F6-4CFD-9F7F-ADAB77BF9F31}" sibTransId="{3E773FA7-206F-48C0-9214-F3792727EFD5}"/>
    <dgm:cxn modelId="{137BCB72-BE86-4CC0-8046-6ABCA402799D}" type="presOf" srcId="{4A08D9AA-0C75-4A04-9AF5-38D140701A3A}" destId="{B34CEC61-5561-41AE-BA4F-EB95ABB1589F}" srcOrd="0" destOrd="0" presId="urn:microsoft.com/office/officeart/2005/8/layout/chevron1"/>
    <dgm:cxn modelId="{DA381BF4-5526-4F70-8CD6-B11D8D30A886}" srcId="{24480CAF-E4B3-4E52-A733-0392334DBB50}" destId="{BD0655A1-219C-4C79-A725-565E0ECEFDD1}" srcOrd="1" destOrd="0" parTransId="{B284416E-9FBD-4DB8-9254-C7028A62FC83}" sibTransId="{278F5C12-0683-43FD-AA91-A7057C3337EF}"/>
    <dgm:cxn modelId="{AFD89A5D-B847-4E4F-9F98-8EC17B6EB446}" type="presOf" srcId="{6901E63D-43F4-479D-AFA8-6C50A5060698}" destId="{6224ED85-3410-433C-8E88-5115177AC741}" srcOrd="0" destOrd="0" presId="urn:microsoft.com/office/officeart/2005/8/layout/chevron1"/>
    <dgm:cxn modelId="{3348E706-AD08-45FE-AE25-BAF0B2C2F217}" srcId="{24480CAF-E4B3-4E52-A733-0392334DBB50}" destId="{FFBA574E-60C7-4036-B75B-F15262E4B888}" srcOrd="0" destOrd="0" parTransId="{C4CBAFDF-EAB4-438B-BB2D-0E1973464326}" sibTransId="{6B36609F-F8C4-4B02-84B0-77667FCA8DD1}"/>
    <dgm:cxn modelId="{A49AC797-95CE-442C-9C8A-364EFB54125C}" type="presOf" srcId="{24480CAF-E4B3-4E52-A733-0392334DBB50}" destId="{E127E4C4-A4A3-43C6-BFFB-323454A0EC17}" srcOrd="0" destOrd="0" presId="urn:microsoft.com/office/officeart/2005/8/layout/chevron1"/>
    <dgm:cxn modelId="{DF90D031-45E4-4992-B225-A7341ED27910}" type="presOf" srcId="{BD0655A1-219C-4C79-A725-565E0ECEFDD1}" destId="{302B9AAD-A99C-49AD-A4E2-F9D8AF3A912D}" srcOrd="0" destOrd="0" presId="urn:microsoft.com/office/officeart/2005/8/layout/chevron1"/>
    <dgm:cxn modelId="{D9DE8899-893C-48EA-ADC8-FC907EA6E972}" type="presOf" srcId="{FFBA574E-60C7-4036-B75B-F15262E4B888}" destId="{25B9C885-6AAC-4BAA-80A6-96ECE7D8362A}" srcOrd="0" destOrd="0" presId="urn:microsoft.com/office/officeart/2005/8/layout/chevron1"/>
    <dgm:cxn modelId="{7329C09D-ED81-4443-ADCD-527D7586DADD}" srcId="{24480CAF-E4B3-4E52-A733-0392334DBB50}" destId="{4A08D9AA-0C75-4A04-9AF5-38D140701A3A}" srcOrd="3" destOrd="0" parTransId="{BCFC3C17-D255-46E8-A24A-9A1BCC518FED}" sibTransId="{028100BD-0598-40E7-B2F9-9B4B57F52A90}"/>
    <dgm:cxn modelId="{B71344EB-9F92-4061-9124-48241B5D19CD}" type="presParOf" srcId="{E127E4C4-A4A3-43C6-BFFB-323454A0EC17}" destId="{25B9C885-6AAC-4BAA-80A6-96ECE7D8362A}" srcOrd="0" destOrd="0" presId="urn:microsoft.com/office/officeart/2005/8/layout/chevron1"/>
    <dgm:cxn modelId="{6D476D2B-6942-45FB-808A-473FE03E8B58}" type="presParOf" srcId="{E127E4C4-A4A3-43C6-BFFB-323454A0EC17}" destId="{E96D07FB-E648-4E15-930A-11EF4B6C36A8}" srcOrd="1" destOrd="0" presId="urn:microsoft.com/office/officeart/2005/8/layout/chevron1"/>
    <dgm:cxn modelId="{97934A48-44DE-4879-B897-1D5AB23A1127}" type="presParOf" srcId="{E127E4C4-A4A3-43C6-BFFB-323454A0EC17}" destId="{302B9AAD-A99C-49AD-A4E2-F9D8AF3A912D}" srcOrd="2" destOrd="0" presId="urn:microsoft.com/office/officeart/2005/8/layout/chevron1"/>
    <dgm:cxn modelId="{0C113182-C77F-4055-955E-A45A61A8E8F8}" type="presParOf" srcId="{E127E4C4-A4A3-43C6-BFFB-323454A0EC17}" destId="{337C1EA7-EEC7-426E-817B-2BC764722369}" srcOrd="3" destOrd="0" presId="urn:microsoft.com/office/officeart/2005/8/layout/chevron1"/>
    <dgm:cxn modelId="{C834FD2D-724B-47E7-A267-AB8A4F521FE3}" type="presParOf" srcId="{E127E4C4-A4A3-43C6-BFFB-323454A0EC17}" destId="{6224ED85-3410-433C-8E88-5115177AC741}" srcOrd="4" destOrd="0" presId="urn:microsoft.com/office/officeart/2005/8/layout/chevron1"/>
    <dgm:cxn modelId="{90E156C2-F1F5-4C2E-B527-E9247E42D2A8}" type="presParOf" srcId="{E127E4C4-A4A3-43C6-BFFB-323454A0EC17}" destId="{60416B14-A3EA-4723-80EB-B49DE7F865F5}" srcOrd="5" destOrd="0" presId="urn:microsoft.com/office/officeart/2005/8/layout/chevron1"/>
    <dgm:cxn modelId="{20168CF8-8C18-4089-B9E2-29A9BA6194A0}" type="presParOf" srcId="{E127E4C4-A4A3-43C6-BFFB-323454A0EC17}" destId="{B34CEC61-5561-41AE-BA4F-EB95ABB1589F}"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056311-A567-4D1F-AB1B-62DC9439EE66}" type="doc">
      <dgm:prSet loTypeId="urn:microsoft.com/office/officeart/2005/8/layout/lProcess2" loCatId="list" qsTypeId="urn:microsoft.com/office/officeart/2005/8/quickstyle/3d1" qsCatId="3D" csTypeId="urn:microsoft.com/office/officeart/2005/8/colors/accent1_1" csCatId="accent1" phldr="1"/>
      <dgm:spPr/>
      <dgm:t>
        <a:bodyPr/>
        <a:lstStyle/>
        <a:p>
          <a:endParaRPr lang="tr-TR"/>
        </a:p>
      </dgm:t>
    </dgm:pt>
    <dgm:pt modelId="{8F0EAA65-40F7-4491-95DE-2482DA5B059A}">
      <dgm:prSet phldrT="[Metin]"/>
      <dgm:spPr/>
      <dgm:t>
        <a:bodyPr/>
        <a:lstStyle/>
        <a:p>
          <a:r>
            <a:rPr lang="tr-TR" dirty="0" smtClean="0"/>
            <a:t>TEMEL FAALİYETLER</a:t>
          </a:r>
          <a:endParaRPr lang="tr-TR" dirty="0"/>
        </a:p>
      </dgm:t>
    </dgm:pt>
    <dgm:pt modelId="{A945AFAB-89DA-463D-9CBF-4CA18AFD5A54}" type="parTrans" cxnId="{134F7DA2-96C4-4C76-83E2-44FE163F9076}">
      <dgm:prSet/>
      <dgm:spPr/>
      <dgm:t>
        <a:bodyPr/>
        <a:lstStyle/>
        <a:p>
          <a:endParaRPr lang="tr-TR"/>
        </a:p>
      </dgm:t>
    </dgm:pt>
    <dgm:pt modelId="{246E898A-C18E-445B-ABF5-E89ADE069C00}" type="sibTrans" cxnId="{134F7DA2-96C4-4C76-83E2-44FE163F9076}">
      <dgm:prSet/>
      <dgm:spPr/>
      <dgm:t>
        <a:bodyPr/>
        <a:lstStyle/>
        <a:p>
          <a:endParaRPr lang="tr-TR"/>
        </a:p>
      </dgm:t>
    </dgm:pt>
    <dgm:pt modelId="{45A58D22-22B0-4A9E-851A-E9CAE8E65640}">
      <dgm:prSet phldrT="[Metin]"/>
      <dgm:spPr/>
      <dgm:t>
        <a:bodyPr/>
        <a:lstStyle/>
        <a:p>
          <a:r>
            <a:rPr lang="tr-TR" b="1" dirty="0" smtClean="0"/>
            <a:t>İç Lojistik</a:t>
          </a:r>
          <a:endParaRPr lang="tr-TR" b="1" dirty="0"/>
        </a:p>
      </dgm:t>
    </dgm:pt>
    <dgm:pt modelId="{AF3542EE-A6F7-403C-9EA0-3BF31EBF4C99}" type="parTrans" cxnId="{2852457D-236D-4C16-8750-690310D29DF3}">
      <dgm:prSet/>
      <dgm:spPr/>
      <dgm:t>
        <a:bodyPr/>
        <a:lstStyle/>
        <a:p>
          <a:endParaRPr lang="tr-TR"/>
        </a:p>
      </dgm:t>
    </dgm:pt>
    <dgm:pt modelId="{C04BA18D-BFA9-429E-B45C-18F4427464CB}" type="sibTrans" cxnId="{2852457D-236D-4C16-8750-690310D29DF3}">
      <dgm:prSet/>
      <dgm:spPr/>
      <dgm:t>
        <a:bodyPr/>
        <a:lstStyle/>
        <a:p>
          <a:endParaRPr lang="tr-TR"/>
        </a:p>
      </dgm:t>
    </dgm:pt>
    <dgm:pt modelId="{75532DE1-997B-46A0-96F4-4B582CD18097}">
      <dgm:prSet phldrT="[Metin]"/>
      <dgm:spPr/>
      <dgm:t>
        <a:bodyPr/>
        <a:lstStyle/>
        <a:p>
          <a:r>
            <a:rPr lang="tr-TR" b="1" dirty="0" smtClean="0"/>
            <a:t>Servis</a:t>
          </a:r>
          <a:endParaRPr lang="tr-TR" b="1" dirty="0"/>
        </a:p>
      </dgm:t>
    </dgm:pt>
    <dgm:pt modelId="{829D175F-A44E-4FFD-B123-2C8DFBC18D50}" type="parTrans" cxnId="{D9D5F7E4-8AD3-41BE-B3FC-025F4EF77364}">
      <dgm:prSet/>
      <dgm:spPr/>
      <dgm:t>
        <a:bodyPr/>
        <a:lstStyle/>
        <a:p>
          <a:endParaRPr lang="tr-TR"/>
        </a:p>
      </dgm:t>
    </dgm:pt>
    <dgm:pt modelId="{A87BA858-B2F0-487B-B298-EE811FCA38A5}" type="sibTrans" cxnId="{D9D5F7E4-8AD3-41BE-B3FC-025F4EF77364}">
      <dgm:prSet/>
      <dgm:spPr/>
      <dgm:t>
        <a:bodyPr/>
        <a:lstStyle/>
        <a:p>
          <a:endParaRPr lang="tr-TR"/>
        </a:p>
      </dgm:t>
    </dgm:pt>
    <dgm:pt modelId="{5A8FBE62-3EE2-4703-9539-E67DC13F0E6B}">
      <dgm:prSet phldrT="[Metin]"/>
      <dgm:spPr/>
      <dgm:t>
        <a:bodyPr/>
        <a:lstStyle/>
        <a:p>
          <a:r>
            <a:rPr lang="tr-TR" dirty="0" smtClean="0"/>
            <a:t>DESTEK FAALİYETLER</a:t>
          </a:r>
          <a:endParaRPr lang="tr-TR" dirty="0"/>
        </a:p>
      </dgm:t>
    </dgm:pt>
    <dgm:pt modelId="{9FFC3B89-CED5-4C72-A91B-34057ECEBE5B}" type="parTrans" cxnId="{2CE577E2-3EEF-492F-B3AE-78E93D97EE04}">
      <dgm:prSet/>
      <dgm:spPr/>
      <dgm:t>
        <a:bodyPr/>
        <a:lstStyle/>
        <a:p>
          <a:endParaRPr lang="tr-TR"/>
        </a:p>
      </dgm:t>
    </dgm:pt>
    <dgm:pt modelId="{47C6194F-D773-48B3-AA7A-32E31B8A8E2D}" type="sibTrans" cxnId="{2CE577E2-3EEF-492F-B3AE-78E93D97EE04}">
      <dgm:prSet/>
      <dgm:spPr/>
      <dgm:t>
        <a:bodyPr/>
        <a:lstStyle/>
        <a:p>
          <a:endParaRPr lang="tr-TR"/>
        </a:p>
      </dgm:t>
    </dgm:pt>
    <dgm:pt modelId="{EAB87AA0-31C4-48CA-949D-9554460194DC}">
      <dgm:prSet phldrT="[Metin]"/>
      <dgm:spPr/>
      <dgm:t>
        <a:bodyPr/>
        <a:lstStyle/>
        <a:p>
          <a:r>
            <a:rPr lang="tr-TR" b="1" dirty="0" smtClean="0"/>
            <a:t>Teknoloji Geliştirme</a:t>
          </a:r>
          <a:endParaRPr lang="tr-TR" b="1" dirty="0"/>
        </a:p>
      </dgm:t>
    </dgm:pt>
    <dgm:pt modelId="{C7DB0F03-95AE-408B-B94D-8B2D1FA93FF3}" type="parTrans" cxnId="{FFDE31AE-C367-452E-A5B1-6F3A80160DE1}">
      <dgm:prSet/>
      <dgm:spPr/>
      <dgm:t>
        <a:bodyPr/>
        <a:lstStyle/>
        <a:p>
          <a:endParaRPr lang="tr-TR"/>
        </a:p>
      </dgm:t>
    </dgm:pt>
    <dgm:pt modelId="{E0E044F4-D5E7-43B2-901B-61D5605EBA7D}" type="sibTrans" cxnId="{FFDE31AE-C367-452E-A5B1-6F3A80160DE1}">
      <dgm:prSet/>
      <dgm:spPr/>
      <dgm:t>
        <a:bodyPr/>
        <a:lstStyle/>
        <a:p>
          <a:endParaRPr lang="tr-TR"/>
        </a:p>
      </dgm:t>
    </dgm:pt>
    <dgm:pt modelId="{B5C8CC18-5B2D-466D-B725-66ED7A4F9E23}">
      <dgm:prSet phldrT="[Metin]"/>
      <dgm:spPr/>
      <dgm:t>
        <a:bodyPr/>
        <a:lstStyle/>
        <a:p>
          <a:r>
            <a:rPr lang="tr-TR" b="1" dirty="0" smtClean="0"/>
            <a:t>Tedarik</a:t>
          </a:r>
          <a:endParaRPr lang="tr-TR" b="1" dirty="0"/>
        </a:p>
      </dgm:t>
    </dgm:pt>
    <dgm:pt modelId="{0E6E293C-FBB1-4478-879F-48EF46029FFF}" type="parTrans" cxnId="{3EC9F000-5A67-4616-BC07-C2A3CB41CD3A}">
      <dgm:prSet/>
      <dgm:spPr/>
      <dgm:t>
        <a:bodyPr/>
        <a:lstStyle/>
        <a:p>
          <a:endParaRPr lang="tr-TR"/>
        </a:p>
      </dgm:t>
    </dgm:pt>
    <dgm:pt modelId="{6B941BE4-CA02-475C-A87F-F4D809D58FE6}" type="sibTrans" cxnId="{3EC9F000-5A67-4616-BC07-C2A3CB41CD3A}">
      <dgm:prSet/>
      <dgm:spPr/>
      <dgm:t>
        <a:bodyPr/>
        <a:lstStyle/>
        <a:p>
          <a:endParaRPr lang="tr-TR"/>
        </a:p>
      </dgm:t>
    </dgm:pt>
    <dgm:pt modelId="{CD406514-A321-40FE-A772-338DE8554BD6}">
      <dgm:prSet phldrT="[Metin]"/>
      <dgm:spPr/>
      <dgm:t>
        <a:bodyPr/>
        <a:lstStyle/>
        <a:p>
          <a:r>
            <a:rPr lang="tr-TR" b="1" dirty="0" smtClean="0"/>
            <a:t>Dış Lojistik</a:t>
          </a:r>
          <a:endParaRPr lang="tr-TR" b="1" dirty="0"/>
        </a:p>
      </dgm:t>
    </dgm:pt>
    <dgm:pt modelId="{37492B1A-823A-4D66-A6D4-953CC9E8936D}" type="parTrans" cxnId="{E7514556-18BD-47D4-BA3B-6253D86894A9}">
      <dgm:prSet/>
      <dgm:spPr/>
      <dgm:t>
        <a:bodyPr/>
        <a:lstStyle/>
        <a:p>
          <a:endParaRPr lang="tr-TR"/>
        </a:p>
      </dgm:t>
    </dgm:pt>
    <dgm:pt modelId="{22AE2AA2-F94F-498B-ACAF-1ABD846F5458}" type="sibTrans" cxnId="{E7514556-18BD-47D4-BA3B-6253D86894A9}">
      <dgm:prSet/>
      <dgm:spPr/>
      <dgm:t>
        <a:bodyPr/>
        <a:lstStyle/>
        <a:p>
          <a:endParaRPr lang="tr-TR"/>
        </a:p>
      </dgm:t>
    </dgm:pt>
    <dgm:pt modelId="{1E4EF18E-9E8A-40BA-9313-7CDE6DC42DE1}">
      <dgm:prSet phldrT="[Metin]"/>
      <dgm:spPr/>
      <dgm:t>
        <a:bodyPr/>
        <a:lstStyle/>
        <a:p>
          <a:r>
            <a:rPr lang="tr-TR" b="1" dirty="0" smtClean="0"/>
            <a:t>Pazarlama</a:t>
          </a:r>
          <a:endParaRPr lang="tr-TR" b="1" dirty="0"/>
        </a:p>
      </dgm:t>
    </dgm:pt>
    <dgm:pt modelId="{FCD8F428-43A2-4A4B-9BDE-9D1B1A85ABE7}" type="parTrans" cxnId="{CA31132A-CF2B-4903-BE00-4E47E66A95DF}">
      <dgm:prSet/>
      <dgm:spPr/>
      <dgm:t>
        <a:bodyPr/>
        <a:lstStyle/>
        <a:p>
          <a:endParaRPr lang="tr-TR"/>
        </a:p>
      </dgm:t>
    </dgm:pt>
    <dgm:pt modelId="{FB4853F2-B4A9-47F9-A6EC-08CDF4DC7019}" type="sibTrans" cxnId="{CA31132A-CF2B-4903-BE00-4E47E66A95DF}">
      <dgm:prSet/>
      <dgm:spPr/>
      <dgm:t>
        <a:bodyPr/>
        <a:lstStyle/>
        <a:p>
          <a:endParaRPr lang="tr-TR"/>
        </a:p>
      </dgm:t>
    </dgm:pt>
    <dgm:pt modelId="{8B0B4E40-65DD-4B2B-84AF-7F2D517A4A65}">
      <dgm:prSet phldrT="[Metin]"/>
      <dgm:spPr/>
      <dgm:t>
        <a:bodyPr/>
        <a:lstStyle/>
        <a:p>
          <a:r>
            <a:rPr lang="tr-TR" b="1" dirty="0" smtClean="0"/>
            <a:t>Firmanın Alt Yapısı</a:t>
          </a:r>
          <a:endParaRPr lang="tr-TR" b="1" dirty="0"/>
        </a:p>
      </dgm:t>
    </dgm:pt>
    <dgm:pt modelId="{C6303237-5C5E-4572-8E93-0B3E464C36F7}" type="parTrans" cxnId="{BAC56E29-46C6-4D62-A88E-72B6D427D83A}">
      <dgm:prSet/>
      <dgm:spPr/>
      <dgm:t>
        <a:bodyPr/>
        <a:lstStyle/>
        <a:p>
          <a:endParaRPr lang="tr-TR"/>
        </a:p>
      </dgm:t>
    </dgm:pt>
    <dgm:pt modelId="{B8B38C6E-44CF-47D2-B099-7CAF1E5E2576}" type="sibTrans" cxnId="{BAC56E29-46C6-4D62-A88E-72B6D427D83A}">
      <dgm:prSet/>
      <dgm:spPr/>
      <dgm:t>
        <a:bodyPr/>
        <a:lstStyle/>
        <a:p>
          <a:endParaRPr lang="tr-TR"/>
        </a:p>
      </dgm:t>
    </dgm:pt>
    <dgm:pt modelId="{3D1776D6-2A5F-413A-A874-AF90020B58B6}">
      <dgm:prSet phldrT="[Metin]"/>
      <dgm:spPr/>
      <dgm:t>
        <a:bodyPr/>
        <a:lstStyle/>
        <a:p>
          <a:r>
            <a:rPr lang="tr-TR" b="1" dirty="0" smtClean="0"/>
            <a:t>İnsan Kaynakları Yönetimi</a:t>
          </a:r>
          <a:endParaRPr lang="tr-TR" b="1" dirty="0"/>
        </a:p>
      </dgm:t>
    </dgm:pt>
    <dgm:pt modelId="{198F2A02-2EED-421A-B15A-FD2EB339D151}" type="parTrans" cxnId="{3BF1DE32-04A4-4664-AC03-C5A384F3889C}">
      <dgm:prSet/>
      <dgm:spPr/>
      <dgm:t>
        <a:bodyPr/>
        <a:lstStyle/>
        <a:p>
          <a:endParaRPr lang="tr-TR"/>
        </a:p>
      </dgm:t>
    </dgm:pt>
    <dgm:pt modelId="{F29B8497-FD60-49F9-9F73-59118E8B05FF}" type="sibTrans" cxnId="{3BF1DE32-04A4-4664-AC03-C5A384F3889C}">
      <dgm:prSet/>
      <dgm:spPr/>
      <dgm:t>
        <a:bodyPr/>
        <a:lstStyle/>
        <a:p>
          <a:endParaRPr lang="tr-TR"/>
        </a:p>
      </dgm:t>
    </dgm:pt>
    <dgm:pt modelId="{D67F8688-1CC1-49EF-902F-DE8411BD0816}" type="pres">
      <dgm:prSet presAssocID="{F9056311-A567-4D1F-AB1B-62DC9439EE66}" presName="theList" presStyleCnt="0">
        <dgm:presLayoutVars>
          <dgm:dir/>
          <dgm:animLvl val="lvl"/>
          <dgm:resizeHandles val="exact"/>
        </dgm:presLayoutVars>
      </dgm:prSet>
      <dgm:spPr/>
      <dgm:t>
        <a:bodyPr/>
        <a:lstStyle/>
        <a:p>
          <a:endParaRPr lang="tr-TR"/>
        </a:p>
      </dgm:t>
    </dgm:pt>
    <dgm:pt modelId="{587E05A2-FEEA-471F-82B0-244FADC8DE94}" type="pres">
      <dgm:prSet presAssocID="{8F0EAA65-40F7-4491-95DE-2482DA5B059A}" presName="compNode" presStyleCnt="0"/>
      <dgm:spPr/>
    </dgm:pt>
    <dgm:pt modelId="{56E35740-5B50-4BAD-AB8A-2E3637281FFC}" type="pres">
      <dgm:prSet presAssocID="{8F0EAA65-40F7-4491-95DE-2482DA5B059A}" presName="aNode" presStyleLbl="bgShp" presStyleIdx="0" presStyleCnt="2"/>
      <dgm:spPr/>
      <dgm:t>
        <a:bodyPr/>
        <a:lstStyle/>
        <a:p>
          <a:endParaRPr lang="tr-TR"/>
        </a:p>
      </dgm:t>
    </dgm:pt>
    <dgm:pt modelId="{BB4278F1-0500-4CF4-AAF4-91E403897CBE}" type="pres">
      <dgm:prSet presAssocID="{8F0EAA65-40F7-4491-95DE-2482DA5B059A}" presName="textNode" presStyleLbl="bgShp" presStyleIdx="0" presStyleCnt="2"/>
      <dgm:spPr/>
      <dgm:t>
        <a:bodyPr/>
        <a:lstStyle/>
        <a:p>
          <a:endParaRPr lang="tr-TR"/>
        </a:p>
      </dgm:t>
    </dgm:pt>
    <dgm:pt modelId="{D1097E00-3549-45F2-B886-C8BBEAE75E53}" type="pres">
      <dgm:prSet presAssocID="{8F0EAA65-40F7-4491-95DE-2482DA5B059A}" presName="compChildNode" presStyleCnt="0"/>
      <dgm:spPr/>
    </dgm:pt>
    <dgm:pt modelId="{FAA90680-27B6-44C1-BD9B-7D2F474C703D}" type="pres">
      <dgm:prSet presAssocID="{8F0EAA65-40F7-4491-95DE-2482DA5B059A}" presName="theInnerList" presStyleCnt="0"/>
      <dgm:spPr/>
    </dgm:pt>
    <dgm:pt modelId="{F5052492-70A4-4D4E-82CF-141023BB19A1}" type="pres">
      <dgm:prSet presAssocID="{45A58D22-22B0-4A9E-851A-E9CAE8E65640}" presName="childNode" presStyleLbl="node1" presStyleIdx="0" presStyleCnt="8">
        <dgm:presLayoutVars>
          <dgm:bulletEnabled val="1"/>
        </dgm:presLayoutVars>
      </dgm:prSet>
      <dgm:spPr/>
      <dgm:t>
        <a:bodyPr/>
        <a:lstStyle/>
        <a:p>
          <a:endParaRPr lang="tr-TR"/>
        </a:p>
      </dgm:t>
    </dgm:pt>
    <dgm:pt modelId="{D53FBD21-5130-4794-8BF4-1B2370743DCB}" type="pres">
      <dgm:prSet presAssocID="{45A58D22-22B0-4A9E-851A-E9CAE8E65640}" presName="aSpace2" presStyleCnt="0"/>
      <dgm:spPr/>
    </dgm:pt>
    <dgm:pt modelId="{158E9C07-A1F0-4CAE-8295-5FA9A39B41E9}" type="pres">
      <dgm:prSet presAssocID="{CD406514-A321-40FE-A772-338DE8554BD6}" presName="childNode" presStyleLbl="node1" presStyleIdx="1" presStyleCnt="8">
        <dgm:presLayoutVars>
          <dgm:bulletEnabled val="1"/>
        </dgm:presLayoutVars>
      </dgm:prSet>
      <dgm:spPr/>
      <dgm:t>
        <a:bodyPr/>
        <a:lstStyle/>
        <a:p>
          <a:endParaRPr lang="tr-TR"/>
        </a:p>
      </dgm:t>
    </dgm:pt>
    <dgm:pt modelId="{98DC30C1-6CCA-4C39-9D51-33D91052176E}" type="pres">
      <dgm:prSet presAssocID="{CD406514-A321-40FE-A772-338DE8554BD6}" presName="aSpace2" presStyleCnt="0"/>
      <dgm:spPr/>
    </dgm:pt>
    <dgm:pt modelId="{E02CF0AF-A9E2-477D-8E0D-4FD5E790BFB1}" type="pres">
      <dgm:prSet presAssocID="{1E4EF18E-9E8A-40BA-9313-7CDE6DC42DE1}" presName="childNode" presStyleLbl="node1" presStyleIdx="2" presStyleCnt="8">
        <dgm:presLayoutVars>
          <dgm:bulletEnabled val="1"/>
        </dgm:presLayoutVars>
      </dgm:prSet>
      <dgm:spPr/>
      <dgm:t>
        <a:bodyPr/>
        <a:lstStyle/>
        <a:p>
          <a:endParaRPr lang="tr-TR"/>
        </a:p>
      </dgm:t>
    </dgm:pt>
    <dgm:pt modelId="{664B7BBA-7CDA-40EB-A16C-2B93BB216585}" type="pres">
      <dgm:prSet presAssocID="{1E4EF18E-9E8A-40BA-9313-7CDE6DC42DE1}" presName="aSpace2" presStyleCnt="0"/>
      <dgm:spPr/>
    </dgm:pt>
    <dgm:pt modelId="{DA6915DB-38C0-47DB-BE61-E8F35A1C9761}" type="pres">
      <dgm:prSet presAssocID="{75532DE1-997B-46A0-96F4-4B582CD18097}" presName="childNode" presStyleLbl="node1" presStyleIdx="3" presStyleCnt="8">
        <dgm:presLayoutVars>
          <dgm:bulletEnabled val="1"/>
        </dgm:presLayoutVars>
      </dgm:prSet>
      <dgm:spPr/>
      <dgm:t>
        <a:bodyPr/>
        <a:lstStyle/>
        <a:p>
          <a:endParaRPr lang="tr-TR"/>
        </a:p>
      </dgm:t>
    </dgm:pt>
    <dgm:pt modelId="{A1C4480B-4741-4E38-B9AA-72D950E44DB0}" type="pres">
      <dgm:prSet presAssocID="{8F0EAA65-40F7-4491-95DE-2482DA5B059A}" presName="aSpace" presStyleCnt="0"/>
      <dgm:spPr/>
    </dgm:pt>
    <dgm:pt modelId="{5FE8B285-9BC6-430A-9138-52D8B797802B}" type="pres">
      <dgm:prSet presAssocID="{5A8FBE62-3EE2-4703-9539-E67DC13F0E6B}" presName="compNode" presStyleCnt="0"/>
      <dgm:spPr/>
    </dgm:pt>
    <dgm:pt modelId="{8F31590B-8324-4A22-9F0A-E02A7C6F08BB}" type="pres">
      <dgm:prSet presAssocID="{5A8FBE62-3EE2-4703-9539-E67DC13F0E6B}" presName="aNode" presStyleLbl="bgShp" presStyleIdx="1" presStyleCnt="2"/>
      <dgm:spPr/>
      <dgm:t>
        <a:bodyPr/>
        <a:lstStyle/>
        <a:p>
          <a:endParaRPr lang="tr-TR"/>
        </a:p>
      </dgm:t>
    </dgm:pt>
    <dgm:pt modelId="{0128675F-9F14-4141-B233-2185CCF226A7}" type="pres">
      <dgm:prSet presAssocID="{5A8FBE62-3EE2-4703-9539-E67DC13F0E6B}" presName="textNode" presStyleLbl="bgShp" presStyleIdx="1" presStyleCnt="2"/>
      <dgm:spPr/>
      <dgm:t>
        <a:bodyPr/>
        <a:lstStyle/>
        <a:p>
          <a:endParaRPr lang="tr-TR"/>
        </a:p>
      </dgm:t>
    </dgm:pt>
    <dgm:pt modelId="{C2017AEC-10EE-48E7-8289-A6CB8C68A081}" type="pres">
      <dgm:prSet presAssocID="{5A8FBE62-3EE2-4703-9539-E67DC13F0E6B}" presName="compChildNode" presStyleCnt="0"/>
      <dgm:spPr/>
    </dgm:pt>
    <dgm:pt modelId="{B7844E49-2A78-43CA-BACB-67BB6B037403}" type="pres">
      <dgm:prSet presAssocID="{5A8FBE62-3EE2-4703-9539-E67DC13F0E6B}" presName="theInnerList" presStyleCnt="0"/>
      <dgm:spPr/>
    </dgm:pt>
    <dgm:pt modelId="{4FDFA650-CCC4-456C-86FE-42425E710F02}" type="pres">
      <dgm:prSet presAssocID="{EAB87AA0-31C4-48CA-949D-9554460194DC}" presName="childNode" presStyleLbl="node1" presStyleIdx="4" presStyleCnt="8">
        <dgm:presLayoutVars>
          <dgm:bulletEnabled val="1"/>
        </dgm:presLayoutVars>
      </dgm:prSet>
      <dgm:spPr/>
      <dgm:t>
        <a:bodyPr/>
        <a:lstStyle/>
        <a:p>
          <a:endParaRPr lang="tr-TR"/>
        </a:p>
      </dgm:t>
    </dgm:pt>
    <dgm:pt modelId="{DA881164-908D-408E-9C2F-268811086F46}" type="pres">
      <dgm:prSet presAssocID="{EAB87AA0-31C4-48CA-949D-9554460194DC}" presName="aSpace2" presStyleCnt="0"/>
      <dgm:spPr/>
    </dgm:pt>
    <dgm:pt modelId="{D793B89F-11E3-49F3-BBF6-A820C22C9BC4}" type="pres">
      <dgm:prSet presAssocID="{B5C8CC18-5B2D-466D-B725-66ED7A4F9E23}" presName="childNode" presStyleLbl="node1" presStyleIdx="5" presStyleCnt="8">
        <dgm:presLayoutVars>
          <dgm:bulletEnabled val="1"/>
        </dgm:presLayoutVars>
      </dgm:prSet>
      <dgm:spPr/>
      <dgm:t>
        <a:bodyPr/>
        <a:lstStyle/>
        <a:p>
          <a:endParaRPr lang="tr-TR"/>
        </a:p>
      </dgm:t>
    </dgm:pt>
    <dgm:pt modelId="{10042B49-D0E3-4198-9C26-ACBD3BAFB6F9}" type="pres">
      <dgm:prSet presAssocID="{B5C8CC18-5B2D-466D-B725-66ED7A4F9E23}" presName="aSpace2" presStyleCnt="0"/>
      <dgm:spPr/>
    </dgm:pt>
    <dgm:pt modelId="{243F18FF-0B64-447C-9148-77F1C23D75BC}" type="pres">
      <dgm:prSet presAssocID="{8B0B4E40-65DD-4B2B-84AF-7F2D517A4A65}" presName="childNode" presStyleLbl="node1" presStyleIdx="6" presStyleCnt="8">
        <dgm:presLayoutVars>
          <dgm:bulletEnabled val="1"/>
        </dgm:presLayoutVars>
      </dgm:prSet>
      <dgm:spPr/>
      <dgm:t>
        <a:bodyPr/>
        <a:lstStyle/>
        <a:p>
          <a:endParaRPr lang="tr-TR"/>
        </a:p>
      </dgm:t>
    </dgm:pt>
    <dgm:pt modelId="{E0A8D8AA-C786-4E50-B935-C40DF6E6BA67}" type="pres">
      <dgm:prSet presAssocID="{8B0B4E40-65DD-4B2B-84AF-7F2D517A4A65}" presName="aSpace2" presStyleCnt="0"/>
      <dgm:spPr/>
    </dgm:pt>
    <dgm:pt modelId="{FFECC292-DF39-47CC-A92C-E2399428D284}" type="pres">
      <dgm:prSet presAssocID="{3D1776D6-2A5F-413A-A874-AF90020B58B6}" presName="childNode" presStyleLbl="node1" presStyleIdx="7" presStyleCnt="8">
        <dgm:presLayoutVars>
          <dgm:bulletEnabled val="1"/>
        </dgm:presLayoutVars>
      </dgm:prSet>
      <dgm:spPr/>
      <dgm:t>
        <a:bodyPr/>
        <a:lstStyle/>
        <a:p>
          <a:endParaRPr lang="tr-TR"/>
        </a:p>
      </dgm:t>
    </dgm:pt>
  </dgm:ptLst>
  <dgm:cxnLst>
    <dgm:cxn modelId="{D9D5F7E4-8AD3-41BE-B3FC-025F4EF77364}" srcId="{8F0EAA65-40F7-4491-95DE-2482DA5B059A}" destId="{75532DE1-997B-46A0-96F4-4B582CD18097}" srcOrd="3" destOrd="0" parTransId="{829D175F-A44E-4FFD-B123-2C8DFBC18D50}" sibTransId="{A87BA858-B2F0-487B-B298-EE811FCA38A5}"/>
    <dgm:cxn modelId="{E7514556-18BD-47D4-BA3B-6253D86894A9}" srcId="{8F0EAA65-40F7-4491-95DE-2482DA5B059A}" destId="{CD406514-A321-40FE-A772-338DE8554BD6}" srcOrd="1" destOrd="0" parTransId="{37492B1A-823A-4D66-A6D4-953CC9E8936D}" sibTransId="{22AE2AA2-F94F-498B-ACAF-1ABD846F5458}"/>
    <dgm:cxn modelId="{CA31132A-CF2B-4903-BE00-4E47E66A95DF}" srcId="{8F0EAA65-40F7-4491-95DE-2482DA5B059A}" destId="{1E4EF18E-9E8A-40BA-9313-7CDE6DC42DE1}" srcOrd="2" destOrd="0" parTransId="{FCD8F428-43A2-4A4B-9BDE-9D1B1A85ABE7}" sibTransId="{FB4853F2-B4A9-47F9-A6EC-08CDF4DC7019}"/>
    <dgm:cxn modelId="{ACEC274F-6028-4F61-BB1A-61B5195EC515}" type="presOf" srcId="{F9056311-A567-4D1F-AB1B-62DC9439EE66}" destId="{D67F8688-1CC1-49EF-902F-DE8411BD0816}" srcOrd="0" destOrd="0" presId="urn:microsoft.com/office/officeart/2005/8/layout/lProcess2"/>
    <dgm:cxn modelId="{7B2D1A99-D199-4D5A-86D2-B0773844F439}" type="presOf" srcId="{8B0B4E40-65DD-4B2B-84AF-7F2D517A4A65}" destId="{243F18FF-0B64-447C-9148-77F1C23D75BC}" srcOrd="0" destOrd="0" presId="urn:microsoft.com/office/officeart/2005/8/layout/lProcess2"/>
    <dgm:cxn modelId="{0AED3FD9-E795-4CBF-80DD-0B5FE81DA540}" type="presOf" srcId="{8F0EAA65-40F7-4491-95DE-2482DA5B059A}" destId="{56E35740-5B50-4BAD-AB8A-2E3637281FFC}" srcOrd="0" destOrd="0" presId="urn:microsoft.com/office/officeart/2005/8/layout/lProcess2"/>
    <dgm:cxn modelId="{0145EDE1-92B1-4111-A6B5-5C4EC790D4FC}" type="presOf" srcId="{3D1776D6-2A5F-413A-A874-AF90020B58B6}" destId="{FFECC292-DF39-47CC-A92C-E2399428D284}" srcOrd="0" destOrd="0" presId="urn:microsoft.com/office/officeart/2005/8/layout/lProcess2"/>
    <dgm:cxn modelId="{BAC56E29-46C6-4D62-A88E-72B6D427D83A}" srcId="{5A8FBE62-3EE2-4703-9539-E67DC13F0E6B}" destId="{8B0B4E40-65DD-4B2B-84AF-7F2D517A4A65}" srcOrd="2" destOrd="0" parTransId="{C6303237-5C5E-4572-8E93-0B3E464C36F7}" sibTransId="{B8B38C6E-44CF-47D2-B099-7CAF1E5E2576}"/>
    <dgm:cxn modelId="{3EC9F000-5A67-4616-BC07-C2A3CB41CD3A}" srcId="{5A8FBE62-3EE2-4703-9539-E67DC13F0E6B}" destId="{B5C8CC18-5B2D-466D-B725-66ED7A4F9E23}" srcOrd="1" destOrd="0" parTransId="{0E6E293C-FBB1-4478-879F-48EF46029FFF}" sibTransId="{6B941BE4-CA02-475C-A87F-F4D809D58FE6}"/>
    <dgm:cxn modelId="{3BF1DE32-04A4-4664-AC03-C5A384F3889C}" srcId="{5A8FBE62-3EE2-4703-9539-E67DC13F0E6B}" destId="{3D1776D6-2A5F-413A-A874-AF90020B58B6}" srcOrd="3" destOrd="0" parTransId="{198F2A02-2EED-421A-B15A-FD2EB339D151}" sibTransId="{F29B8497-FD60-49F9-9F73-59118E8B05FF}"/>
    <dgm:cxn modelId="{BDF941A5-706B-43FD-902A-EA0401925672}" type="presOf" srcId="{8F0EAA65-40F7-4491-95DE-2482DA5B059A}" destId="{BB4278F1-0500-4CF4-AAF4-91E403897CBE}" srcOrd="1" destOrd="0" presId="urn:microsoft.com/office/officeart/2005/8/layout/lProcess2"/>
    <dgm:cxn modelId="{8B8D0F05-7B7E-400C-BBBD-8AD35F5ADEE9}" type="presOf" srcId="{B5C8CC18-5B2D-466D-B725-66ED7A4F9E23}" destId="{D793B89F-11E3-49F3-BBF6-A820C22C9BC4}" srcOrd="0" destOrd="0" presId="urn:microsoft.com/office/officeart/2005/8/layout/lProcess2"/>
    <dgm:cxn modelId="{2852457D-236D-4C16-8750-690310D29DF3}" srcId="{8F0EAA65-40F7-4491-95DE-2482DA5B059A}" destId="{45A58D22-22B0-4A9E-851A-E9CAE8E65640}" srcOrd="0" destOrd="0" parTransId="{AF3542EE-A6F7-403C-9EA0-3BF31EBF4C99}" sibTransId="{C04BA18D-BFA9-429E-B45C-18F4427464CB}"/>
    <dgm:cxn modelId="{7926AE41-7663-4438-8F58-21AF008CC131}" type="presOf" srcId="{1E4EF18E-9E8A-40BA-9313-7CDE6DC42DE1}" destId="{E02CF0AF-A9E2-477D-8E0D-4FD5E790BFB1}" srcOrd="0" destOrd="0" presId="urn:microsoft.com/office/officeart/2005/8/layout/lProcess2"/>
    <dgm:cxn modelId="{A313D300-4E65-4CED-ADC0-CC8C193F5A06}" type="presOf" srcId="{CD406514-A321-40FE-A772-338DE8554BD6}" destId="{158E9C07-A1F0-4CAE-8295-5FA9A39B41E9}" srcOrd="0" destOrd="0" presId="urn:microsoft.com/office/officeart/2005/8/layout/lProcess2"/>
    <dgm:cxn modelId="{26A9EA3F-1AAB-447B-8D95-45BDE7374C60}" type="presOf" srcId="{5A8FBE62-3EE2-4703-9539-E67DC13F0E6B}" destId="{0128675F-9F14-4141-B233-2185CCF226A7}" srcOrd="1" destOrd="0" presId="urn:microsoft.com/office/officeart/2005/8/layout/lProcess2"/>
    <dgm:cxn modelId="{5F6D7650-5BA7-444F-97CD-17B86DCEEE17}" type="presOf" srcId="{5A8FBE62-3EE2-4703-9539-E67DC13F0E6B}" destId="{8F31590B-8324-4A22-9F0A-E02A7C6F08BB}" srcOrd="0" destOrd="0" presId="urn:microsoft.com/office/officeart/2005/8/layout/lProcess2"/>
    <dgm:cxn modelId="{FFDE31AE-C367-452E-A5B1-6F3A80160DE1}" srcId="{5A8FBE62-3EE2-4703-9539-E67DC13F0E6B}" destId="{EAB87AA0-31C4-48CA-949D-9554460194DC}" srcOrd="0" destOrd="0" parTransId="{C7DB0F03-95AE-408B-B94D-8B2D1FA93FF3}" sibTransId="{E0E044F4-D5E7-43B2-901B-61D5605EBA7D}"/>
    <dgm:cxn modelId="{134F7DA2-96C4-4C76-83E2-44FE163F9076}" srcId="{F9056311-A567-4D1F-AB1B-62DC9439EE66}" destId="{8F0EAA65-40F7-4491-95DE-2482DA5B059A}" srcOrd="0" destOrd="0" parTransId="{A945AFAB-89DA-463D-9CBF-4CA18AFD5A54}" sibTransId="{246E898A-C18E-445B-ABF5-E89ADE069C00}"/>
    <dgm:cxn modelId="{A2E79189-A4F6-432A-83BE-E4864F2DEE0A}" type="presOf" srcId="{75532DE1-997B-46A0-96F4-4B582CD18097}" destId="{DA6915DB-38C0-47DB-BE61-E8F35A1C9761}" srcOrd="0" destOrd="0" presId="urn:microsoft.com/office/officeart/2005/8/layout/lProcess2"/>
    <dgm:cxn modelId="{2CE577E2-3EEF-492F-B3AE-78E93D97EE04}" srcId="{F9056311-A567-4D1F-AB1B-62DC9439EE66}" destId="{5A8FBE62-3EE2-4703-9539-E67DC13F0E6B}" srcOrd="1" destOrd="0" parTransId="{9FFC3B89-CED5-4C72-A91B-34057ECEBE5B}" sibTransId="{47C6194F-D773-48B3-AA7A-32E31B8A8E2D}"/>
    <dgm:cxn modelId="{F718F2FC-A14A-4BB9-BA4D-F981C8F9EEA2}" type="presOf" srcId="{EAB87AA0-31C4-48CA-949D-9554460194DC}" destId="{4FDFA650-CCC4-456C-86FE-42425E710F02}" srcOrd="0" destOrd="0" presId="urn:microsoft.com/office/officeart/2005/8/layout/lProcess2"/>
    <dgm:cxn modelId="{35CD233B-D7FA-42D7-9495-0D60B73E9F8E}" type="presOf" srcId="{45A58D22-22B0-4A9E-851A-E9CAE8E65640}" destId="{F5052492-70A4-4D4E-82CF-141023BB19A1}" srcOrd="0" destOrd="0" presId="urn:microsoft.com/office/officeart/2005/8/layout/lProcess2"/>
    <dgm:cxn modelId="{FFC82C12-A4A8-4EDC-9D93-76CAF761D614}" type="presParOf" srcId="{D67F8688-1CC1-49EF-902F-DE8411BD0816}" destId="{587E05A2-FEEA-471F-82B0-244FADC8DE94}" srcOrd="0" destOrd="0" presId="urn:microsoft.com/office/officeart/2005/8/layout/lProcess2"/>
    <dgm:cxn modelId="{47DA9640-D754-4444-B743-69A0218899CF}" type="presParOf" srcId="{587E05A2-FEEA-471F-82B0-244FADC8DE94}" destId="{56E35740-5B50-4BAD-AB8A-2E3637281FFC}" srcOrd="0" destOrd="0" presId="urn:microsoft.com/office/officeart/2005/8/layout/lProcess2"/>
    <dgm:cxn modelId="{C47FA1A4-C442-434A-B4EA-B17B141825B0}" type="presParOf" srcId="{587E05A2-FEEA-471F-82B0-244FADC8DE94}" destId="{BB4278F1-0500-4CF4-AAF4-91E403897CBE}" srcOrd="1" destOrd="0" presId="urn:microsoft.com/office/officeart/2005/8/layout/lProcess2"/>
    <dgm:cxn modelId="{4FFC7CC4-7F2B-4355-8659-CF2F6A1071D0}" type="presParOf" srcId="{587E05A2-FEEA-471F-82B0-244FADC8DE94}" destId="{D1097E00-3549-45F2-B886-C8BBEAE75E53}" srcOrd="2" destOrd="0" presId="urn:microsoft.com/office/officeart/2005/8/layout/lProcess2"/>
    <dgm:cxn modelId="{56AD5FCA-03C8-4B91-847E-C38029BFDFE1}" type="presParOf" srcId="{D1097E00-3549-45F2-B886-C8BBEAE75E53}" destId="{FAA90680-27B6-44C1-BD9B-7D2F474C703D}" srcOrd="0" destOrd="0" presId="urn:microsoft.com/office/officeart/2005/8/layout/lProcess2"/>
    <dgm:cxn modelId="{3BF65EC6-C82B-474A-9B9C-006C68F6C56B}" type="presParOf" srcId="{FAA90680-27B6-44C1-BD9B-7D2F474C703D}" destId="{F5052492-70A4-4D4E-82CF-141023BB19A1}" srcOrd="0" destOrd="0" presId="urn:microsoft.com/office/officeart/2005/8/layout/lProcess2"/>
    <dgm:cxn modelId="{94A58E39-9537-4593-9307-BD6D5A527DFC}" type="presParOf" srcId="{FAA90680-27B6-44C1-BD9B-7D2F474C703D}" destId="{D53FBD21-5130-4794-8BF4-1B2370743DCB}" srcOrd="1" destOrd="0" presId="urn:microsoft.com/office/officeart/2005/8/layout/lProcess2"/>
    <dgm:cxn modelId="{40461C9A-7166-4CC8-8256-01D0457616C2}" type="presParOf" srcId="{FAA90680-27B6-44C1-BD9B-7D2F474C703D}" destId="{158E9C07-A1F0-4CAE-8295-5FA9A39B41E9}" srcOrd="2" destOrd="0" presId="urn:microsoft.com/office/officeart/2005/8/layout/lProcess2"/>
    <dgm:cxn modelId="{4DE08AC7-5113-4CCF-9765-68AF79F0F0E0}" type="presParOf" srcId="{FAA90680-27B6-44C1-BD9B-7D2F474C703D}" destId="{98DC30C1-6CCA-4C39-9D51-33D91052176E}" srcOrd="3" destOrd="0" presId="urn:microsoft.com/office/officeart/2005/8/layout/lProcess2"/>
    <dgm:cxn modelId="{8E979A7C-F734-4B5A-8FB4-3483FE21ABA8}" type="presParOf" srcId="{FAA90680-27B6-44C1-BD9B-7D2F474C703D}" destId="{E02CF0AF-A9E2-477D-8E0D-4FD5E790BFB1}" srcOrd="4" destOrd="0" presId="urn:microsoft.com/office/officeart/2005/8/layout/lProcess2"/>
    <dgm:cxn modelId="{936C85A7-F6BF-468B-AB7F-35CD540F71B6}" type="presParOf" srcId="{FAA90680-27B6-44C1-BD9B-7D2F474C703D}" destId="{664B7BBA-7CDA-40EB-A16C-2B93BB216585}" srcOrd="5" destOrd="0" presId="urn:microsoft.com/office/officeart/2005/8/layout/lProcess2"/>
    <dgm:cxn modelId="{7E90022C-1F11-412D-9444-6597C1C40C94}" type="presParOf" srcId="{FAA90680-27B6-44C1-BD9B-7D2F474C703D}" destId="{DA6915DB-38C0-47DB-BE61-E8F35A1C9761}" srcOrd="6" destOrd="0" presId="urn:microsoft.com/office/officeart/2005/8/layout/lProcess2"/>
    <dgm:cxn modelId="{105CB172-4FCD-4E84-A852-A4F520CE9B79}" type="presParOf" srcId="{D67F8688-1CC1-49EF-902F-DE8411BD0816}" destId="{A1C4480B-4741-4E38-B9AA-72D950E44DB0}" srcOrd="1" destOrd="0" presId="urn:microsoft.com/office/officeart/2005/8/layout/lProcess2"/>
    <dgm:cxn modelId="{2E00EEEA-9E30-4252-B841-C4ED3EE6EF72}" type="presParOf" srcId="{D67F8688-1CC1-49EF-902F-DE8411BD0816}" destId="{5FE8B285-9BC6-430A-9138-52D8B797802B}" srcOrd="2" destOrd="0" presId="urn:microsoft.com/office/officeart/2005/8/layout/lProcess2"/>
    <dgm:cxn modelId="{060F5667-0EAF-432E-ABB0-EBFE72B90F8E}" type="presParOf" srcId="{5FE8B285-9BC6-430A-9138-52D8B797802B}" destId="{8F31590B-8324-4A22-9F0A-E02A7C6F08BB}" srcOrd="0" destOrd="0" presId="urn:microsoft.com/office/officeart/2005/8/layout/lProcess2"/>
    <dgm:cxn modelId="{6BE1BC5B-6157-42EE-B1A8-881A42ACBFF8}" type="presParOf" srcId="{5FE8B285-9BC6-430A-9138-52D8B797802B}" destId="{0128675F-9F14-4141-B233-2185CCF226A7}" srcOrd="1" destOrd="0" presId="urn:microsoft.com/office/officeart/2005/8/layout/lProcess2"/>
    <dgm:cxn modelId="{0F300C66-5528-486C-A209-C86ADD0B1231}" type="presParOf" srcId="{5FE8B285-9BC6-430A-9138-52D8B797802B}" destId="{C2017AEC-10EE-48E7-8289-A6CB8C68A081}" srcOrd="2" destOrd="0" presId="urn:microsoft.com/office/officeart/2005/8/layout/lProcess2"/>
    <dgm:cxn modelId="{9F594E6F-7AE2-4BD1-A4D4-7B03657288A7}" type="presParOf" srcId="{C2017AEC-10EE-48E7-8289-A6CB8C68A081}" destId="{B7844E49-2A78-43CA-BACB-67BB6B037403}" srcOrd="0" destOrd="0" presId="urn:microsoft.com/office/officeart/2005/8/layout/lProcess2"/>
    <dgm:cxn modelId="{12175BA6-9210-4023-8F65-02A6CC27ABBA}" type="presParOf" srcId="{B7844E49-2A78-43CA-BACB-67BB6B037403}" destId="{4FDFA650-CCC4-456C-86FE-42425E710F02}" srcOrd="0" destOrd="0" presId="urn:microsoft.com/office/officeart/2005/8/layout/lProcess2"/>
    <dgm:cxn modelId="{AFE7CDFA-2804-4C36-B119-AA056C43E1FB}" type="presParOf" srcId="{B7844E49-2A78-43CA-BACB-67BB6B037403}" destId="{DA881164-908D-408E-9C2F-268811086F46}" srcOrd="1" destOrd="0" presId="urn:microsoft.com/office/officeart/2005/8/layout/lProcess2"/>
    <dgm:cxn modelId="{4BD9E177-5423-4BB8-BA13-E545B3FBE7B4}" type="presParOf" srcId="{B7844E49-2A78-43CA-BACB-67BB6B037403}" destId="{D793B89F-11E3-49F3-BBF6-A820C22C9BC4}" srcOrd="2" destOrd="0" presId="urn:microsoft.com/office/officeart/2005/8/layout/lProcess2"/>
    <dgm:cxn modelId="{BB9E803B-65BC-4B47-8029-AA9B3C47D4A1}" type="presParOf" srcId="{B7844E49-2A78-43CA-BACB-67BB6B037403}" destId="{10042B49-D0E3-4198-9C26-ACBD3BAFB6F9}" srcOrd="3" destOrd="0" presId="urn:microsoft.com/office/officeart/2005/8/layout/lProcess2"/>
    <dgm:cxn modelId="{78B4D801-2574-47E0-AEBA-3447ACE17C1F}" type="presParOf" srcId="{B7844E49-2A78-43CA-BACB-67BB6B037403}" destId="{243F18FF-0B64-447C-9148-77F1C23D75BC}" srcOrd="4" destOrd="0" presId="urn:microsoft.com/office/officeart/2005/8/layout/lProcess2"/>
    <dgm:cxn modelId="{9FEDD72C-9F6C-4831-9E79-3BD25AB976AE}" type="presParOf" srcId="{B7844E49-2A78-43CA-BACB-67BB6B037403}" destId="{E0A8D8AA-C786-4E50-B935-C40DF6E6BA67}" srcOrd="5" destOrd="0" presId="urn:microsoft.com/office/officeart/2005/8/layout/lProcess2"/>
    <dgm:cxn modelId="{A3EF8AF9-DAE9-40E0-8E47-4A6C78CE3D58}" type="presParOf" srcId="{B7844E49-2A78-43CA-BACB-67BB6B037403}" destId="{FFECC292-DF39-47CC-A92C-E2399428D284}"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858542-0848-4468-A3CC-7CE36AE71835}" type="doc">
      <dgm:prSet loTypeId="urn:microsoft.com/office/officeart/2005/8/layout/vList5" loCatId="list" qsTypeId="urn:microsoft.com/office/officeart/2005/8/quickstyle/3d2#1" qsCatId="3D" csTypeId="urn:microsoft.com/office/officeart/2005/8/colors/colorful5" csCatId="colorful" phldr="1"/>
      <dgm:spPr/>
      <dgm:t>
        <a:bodyPr/>
        <a:lstStyle/>
        <a:p>
          <a:endParaRPr lang="tr-TR"/>
        </a:p>
      </dgm:t>
    </dgm:pt>
    <dgm:pt modelId="{38997CF6-4459-43FC-8C1B-A6F3C4438E17}">
      <dgm:prSet custT="1"/>
      <dgm:spPr/>
      <dgm:t>
        <a:bodyPr/>
        <a:lstStyle/>
        <a:p>
          <a:pPr algn="ctr" rtl="0"/>
          <a:r>
            <a:rPr lang="tr-TR" sz="3000" b="1" dirty="0" smtClean="0">
              <a:solidFill>
                <a:schemeClr val="tx1"/>
              </a:solidFill>
            </a:rPr>
            <a:t>İŞLETME DÜZEYİ</a:t>
          </a:r>
          <a:endParaRPr lang="tr-TR" sz="3000" dirty="0">
            <a:solidFill>
              <a:schemeClr val="tx1"/>
            </a:solidFill>
          </a:endParaRPr>
        </a:p>
      </dgm:t>
    </dgm:pt>
    <dgm:pt modelId="{EC00D446-6BFA-46D5-A0C7-CD65401EDC88}" type="parTrans" cxnId="{58D618CB-07C0-45AB-A40D-2E9622A1D98A}">
      <dgm:prSet/>
      <dgm:spPr/>
      <dgm:t>
        <a:bodyPr/>
        <a:lstStyle/>
        <a:p>
          <a:endParaRPr lang="tr-TR"/>
        </a:p>
      </dgm:t>
    </dgm:pt>
    <dgm:pt modelId="{252FE0AE-84EF-445B-A011-6510EDD8751D}" type="sibTrans" cxnId="{58D618CB-07C0-45AB-A40D-2E9622A1D98A}">
      <dgm:prSet/>
      <dgm:spPr/>
      <dgm:t>
        <a:bodyPr/>
        <a:lstStyle/>
        <a:p>
          <a:endParaRPr lang="tr-TR"/>
        </a:p>
      </dgm:t>
    </dgm:pt>
    <dgm:pt modelId="{AD213FB8-EE2B-46A0-ADFD-BFA963B418BD}">
      <dgm:prSet/>
      <dgm:spPr/>
      <dgm:t>
        <a:bodyPr/>
        <a:lstStyle/>
        <a:p>
          <a:pPr algn="just" rtl="0"/>
          <a:r>
            <a:rPr lang="tr-TR" dirty="0" smtClean="0"/>
            <a:t>İşletmeler rakipleri ile müşteri memnuniyeti konusunda rekabet halindedirler. </a:t>
          </a:r>
          <a:endParaRPr lang="tr-TR" dirty="0"/>
        </a:p>
      </dgm:t>
    </dgm:pt>
    <dgm:pt modelId="{603CD461-4223-41A3-9956-D12EA7CBFD8F}" type="parTrans" cxnId="{1E46F4E6-6DB9-46EE-8C40-63122447172E}">
      <dgm:prSet/>
      <dgm:spPr/>
      <dgm:t>
        <a:bodyPr/>
        <a:lstStyle/>
        <a:p>
          <a:endParaRPr lang="tr-TR"/>
        </a:p>
      </dgm:t>
    </dgm:pt>
    <dgm:pt modelId="{B085BEA7-AC12-4231-BDC7-A4078917E931}" type="sibTrans" cxnId="{1E46F4E6-6DB9-46EE-8C40-63122447172E}">
      <dgm:prSet/>
      <dgm:spPr/>
      <dgm:t>
        <a:bodyPr/>
        <a:lstStyle/>
        <a:p>
          <a:endParaRPr lang="tr-TR"/>
        </a:p>
      </dgm:t>
    </dgm:pt>
    <dgm:pt modelId="{7365A4FE-E533-4C2B-8F21-D176C86DC429}">
      <dgm:prSet/>
      <dgm:spPr/>
      <dgm:t>
        <a:bodyPr/>
        <a:lstStyle/>
        <a:p>
          <a:pPr rtl="0"/>
          <a:r>
            <a:rPr lang="tr-TR" b="1" dirty="0" smtClean="0">
              <a:solidFill>
                <a:schemeClr val="tx1"/>
              </a:solidFill>
            </a:rPr>
            <a:t>FONKSİYONEL DÜZEY</a:t>
          </a:r>
          <a:endParaRPr lang="tr-TR" dirty="0">
            <a:solidFill>
              <a:schemeClr val="tx1"/>
            </a:solidFill>
          </a:endParaRPr>
        </a:p>
      </dgm:t>
    </dgm:pt>
    <dgm:pt modelId="{718BE6E0-0731-46D3-8742-C7466ED62534}" type="parTrans" cxnId="{6F84CABF-3D52-4E6C-A9BC-AA82F037FB54}">
      <dgm:prSet/>
      <dgm:spPr/>
      <dgm:t>
        <a:bodyPr/>
        <a:lstStyle/>
        <a:p>
          <a:endParaRPr lang="tr-TR"/>
        </a:p>
      </dgm:t>
    </dgm:pt>
    <dgm:pt modelId="{8E8A031B-2184-428B-A0C1-34F25384759E}" type="sibTrans" cxnId="{6F84CABF-3D52-4E6C-A9BC-AA82F037FB54}">
      <dgm:prSet/>
      <dgm:spPr/>
      <dgm:t>
        <a:bodyPr/>
        <a:lstStyle/>
        <a:p>
          <a:endParaRPr lang="tr-TR"/>
        </a:p>
      </dgm:t>
    </dgm:pt>
    <dgm:pt modelId="{CBB125B1-7BC5-40D7-BBD9-C81541B78275}">
      <dgm:prSet/>
      <dgm:spPr>
        <a:solidFill>
          <a:schemeClr val="accent2">
            <a:lumMod val="60000"/>
            <a:lumOff val="40000"/>
          </a:schemeClr>
        </a:solidFill>
      </dgm:spPr>
      <dgm:t>
        <a:bodyPr/>
        <a:lstStyle/>
        <a:p>
          <a:pPr rtl="0"/>
          <a:r>
            <a:rPr lang="tr-TR" b="1" dirty="0" smtClean="0">
              <a:solidFill>
                <a:schemeClr val="tx1"/>
              </a:solidFill>
            </a:rPr>
            <a:t>ŞİRKETLER GRUBU DÜZEYİ</a:t>
          </a:r>
          <a:endParaRPr lang="tr-TR" dirty="0">
            <a:solidFill>
              <a:schemeClr val="tx1"/>
            </a:solidFill>
          </a:endParaRPr>
        </a:p>
      </dgm:t>
    </dgm:pt>
    <dgm:pt modelId="{690985CD-13CA-4CCF-8661-EF21D7516BFE}" type="parTrans" cxnId="{F583217D-DB67-4692-A5D4-FF3EA3D828C0}">
      <dgm:prSet/>
      <dgm:spPr/>
      <dgm:t>
        <a:bodyPr/>
        <a:lstStyle/>
        <a:p>
          <a:endParaRPr lang="tr-TR"/>
        </a:p>
      </dgm:t>
    </dgm:pt>
    <dgm:pt modelId="{D84F984E-D08A-481D-B929-C1F3F3C31450}" type="sibTrans" cxnId="{F583217D-DB67-4692-A5D4-FF3EA3D828C0}">
      <dgm:prSet/>
      <dgm:spPr/>
      <dgm:t>
        <a:bodyPr/>
        <a:lstStyle/>
        <a:p>
          <a:endParaRPr lang="tr-TR"/>
        </a:p>
      </dgm:t>
    </dgm:pt>
    <dgm:pt modelId="{03A36397-2BDE-4F66-9AD2-F86C50A25292}">
      <dgm:prSet/>
      <dgm:spPr>
        <a:solidFill>
          <a:schemeClr val="accent6">
            <a:lumMod val="20000"/>
            <a:lumOff val="80000"/>
          </a:schemeClr>
        </a:solidFill>
      </dgm:spPr>
      <dgm:t>
        <a:bodyPr/>
        <a:lstStyle/>
        <a:p>
          <a:pPr rtl="0"/>
          <a:r>
            <a:rPr lang="tr-TR" b="1" dirty="0" smtClean="0">
              <a:solidFill>
                <a:schemeClr val="tx1"/>
              </a:solidFill>
            </a:rPr>
            <a:t>KÜRESEL DÜZEY</a:t>
          </a:r>
          <a:endParaRPr lang="tr-TR" dirty="0">
            <a:solidFill>
              <a:schemeClr val="tx1"/>
            </a:solidFill>
          </a:endParaRPr>
        </a:p>
      </dgm:t>
    </dgm:pt>
    <dgm:pt modelId="{BA4E1EEE-778B-49E2-9EC3-97A609B07259}" type="parTrans" cxnId="{F6072858-2D95-4A38-9D3A-7F72E96A81BA}">
      <dgm:prSet/>
      <dgm:spPr/>
      <dgm:t>
        <a:bodyPr/>
        <a:lstStyle/>
        <a:p>
          <a:endParaRPr lang="tr-TR"/>
        </a:p>
      </dgm:t>
    </dgm:pt>
    <dgm:pt modelId="{C1D4B5C8-CEF2-4343-9530-17BB377B1B7B}" type="sibTrans" cxnId="{F6072858-2D95-4A38-9D3A-7F72E96A81BA}">
      <dgm:prSet/>
      <dgm:spPr/>
      <dgm:t>
        <a:bodyPr/>
        <a:lstStyle/>
        <a:p>
          <a:endParaRPr lang="tr-TR"/>
        </a:p>
      </dgm:t>
    </dgm:pt>
    <dgm:pt modelId="{2B3EB51F-1365-496F-B395-6B60BA91CCEF}">
      <dgm:prSet/>
      <dgm:spPr/>
      <dgm:t>
        <a:bodyPr/>
        <a:lstStyle/>
        <a:p>
          <a:pPr algn="just" rtl="0"/>
          <a:r>
            <a:rPr lang="tr-TR" dirty="0" smtClean="0"/>
            <a:t>Tüm fonksiyonlar işletmeye değer sağlamakta ve rekabet avantajına katkıda bulunmaktadır.</a:t>
          </a:r>
          <a:endParaRPr lang="tr-TR" dirty="0"/>
        </a:p>
      </dgm:t>
    </dgm:pt>
    <dgm:pt modelId="{9AC99747-46C1-4A01-A569-5843D83FF3D1}" type="parTrans" cxnId="{8FF7D449-24A2-4057-9D14-84C8BA673CCE}">
      <dgm:prSet/>
      <dgm:spPr/>
      <dgm:t>
        <a:bodyPr/>
        <a:lstStyle/>
        <a:p>
          <a:endParaRPr lang="tr-TR"/>
        </a:p>
      </dgm:t>
    </dgm:pt>
    <dgm:pt modelId="{E43E254F-6853-4C4F-9926-8A3E67EC6F7E}" type="sibTrans" cxnId="{8FF7D449-24A2-4057-9D14-84C8BA673CCE}">
      <dgm:prSet/>
      <dgm:spPr/>
      <dgm:t>
        <a:bodyPr/>
        <a:lstStyle/>
        <a:p>
          <a:endParaRPr lang="tr-TR"/>
        </a:p>
      </dgm:t>
    </dgm:pt>
    <dgm:pt modelId="{7D3B7B8A-A065-46B2-8E62-6CA1AB0AE80E}">
      <dgm:prSet/>
      <dgm:spPr/>
      <dgm:t>
        <a:bodyPr/>
        <a:lstStyle/>
        <a:p>
          <a:pPr algn="just" rtl="0"/>
          <a:r>
            <a:rPr lang="tr-TR" dirty="0" smtClean="0"/>
            <a:t>Yöneticiler hissedarlar için değer oluşturmak zorundadır. Aynı zamanda müşteriler ve diğer çıkar grupları için de değer oluşturulmalıdır. </a:t>
          </a:r>
          <a:endParaRPr lang="tr-TR" dirty="0"/>
        </a:p>
      </dgm:t>
    </dgm:pt>
    <dgm:pt modelId="{9830596D-CE45-42FF-A25B-1644A5BC9E59}" type="parTrans" cxnId="{948536E6-ED45-40ED-A1B8-59A92C646A92}">
      <dgm:prSet/>
      <dgm:spPr/>
      <dgm:t>
        <a:bodyPr/>
        <a:lstStyle/>
        <a:p>
          <a:endParaRPr lang="tr-TR"/>
        </a:p>
      </dgm:t>
    </dgm:pt>
    <dgm:pt modelId="{4EE5904E-E87E-4B21-B512-C591FE4E6324}" type="sibTrans" cxnId="{948536E6-ED45-40ED-A1B8-59A92C646A92}">
      <dgm:prSet/>
      <dgm:spPr/>
      <dgm:t>
        <a:bodyPr/>
        <a:lstStyle/>
        <a:p>
          <a:endParaRPr lang="tr-TR"/>
        </a:p>
      </dgm:t>
    </dgm:pt>
    <dgm:pt modelId="{4ADEEDC8-C0B0-484A-AEB0-45D0A4BB2DDD}">
      <dgm:prSet/>
      <dgm:spPr/>
      <dgm:t>
        <a:bodyPr/>
        <a:lstStyle/>
        <a:p>
          <a:pPr algn="just" rtl="0"/>
          <a:r>
            <a:rPr lang="tr-TR" dirty="0" smtClean="0"/>
            <a:t>Farklı iş kolları ve ülkeler göz önüne alınmaktadır. Bir ülkede oluşturulan değer diğer ülkelerdeki değer zincirlerinin başarısına etki edecektir.</a:t>
          </a:r>
          <a:endParaRPr lang="tr-TR" dirty="0"/>
        </a:p>
      </dgm:t>
    </dgm:pt>
    <dgm:pt modelId="{AB84100E-0EB9-4A3F-A53E-3A0710C34D68}" type="parTrans" cxnId="{7DF10800-EB04-4B89-8881-930D8DB6E635}">
      <dgm:prSet/>
      <dgm:spPr/>
      <dgm:t>
        <a:bodyPr/>
        <a:lstStyle/>
        <a:p>
          <a:endParaRPr lang="tr-TR"/>
        </a:p>
      </dgm:t>
    </dgm:pt>
    <dgm:pt modelId="{C3290295-2E83-430B-B936-3B38B9181A03}" type="sibTrans" cxnId="{7DF10800-EB04-4B89-8881-930D8DB6E635}">
      <dgm:prSet/>
      <dgm:spPr/>
      <dgm:t>
        <a:bodyPr/>
        <a:lstStyle/>
        <a:p>
          <a:endParaRPr lang="tr-TR"/>
        </a:p>
      </dgm:t>
    </dgm:pt>
    <dgm:pt modelId="{976B7A5C-B5F6-445F-9261-1CCA06D39829}" type="pres">
      <dgm:prSet presAssocID="{49858542-0848-4468-A3CC-7CE36AE71835}" presName="Name0" presStyleCnt="0">
        <dgm:presLayoutVars>
          <dgm:dir/>
          <dgm:animLvl val="lvl"/>
          <dgm:resizeHandles val="exact"/>
        </dgm:presLayoutVars>
      </dgm:prSet>
      <dgm:spPr/>
      <dgm:t>
        <a:bodyPr/>
        <a:lstStyle/>
        <a:p>
          <a:endParaRPr lang="tr-TR"/>
        </a:p>
      </dgm:t>
    </dgm:pt>
    <dgm:pt modelId="{AE88D188-35A3-4BF9-9E49-65197FD0B807}" type="pres">
      <dgm:prSet presAssocID="{38997CF6-4459-43FC-8C1B-A6F3C4438E17}" presName="linNode" presStyleCnt="0"/>
      <dgm:spPr/>
    </dgm:pt>
    <dgm:pt modelId="{0A522656-2CB8-4100-82B3-1E314F4B69ED}" type="pres">
      <dgm:prSet presAssocID="{38997CF6-4459-43FC-8C1B-A6F3C4438E17}" presName="parentText" presStyleLbl="node1" presStyleIdx="0" presStyleCnt="4" custLinFactY="5196" custLinFactNeighborX="-255" custLinFactNeighborY="100000">
        <dgm:presLayoutVars>
          <dgm:chMax val="1"/>
          <dgm:bulletEnabled val="1"/>
        </dgm:presLayoutVars>
      </dgm:prSet>
      <dgm:spPr/>
      <dgm:t>
        <a:bodyPr/>
        <a:lstStyle/>
        <a:p>
          <a:endParaRPr lang="tr-TR"/>
        </a:p>
      </dgm:t>
    </dgm:pt>
    <dgm:pt modelId="{97639253-EC5E-4610-B866-F17FEA129739}" type="pres">
      <dgm:prSet presAssocID="{38997CF6-4459-43FC-8C1B-A6F3C4438E17}" presName="descendantText" presStyleLbl="alignAccFollowNode1" presStyleIdx="0" presStyleCnt="4" custLinFactY="34496" custLinFactNeighborX="-1472" custLinFactNeighborY="100000">
        <dgm:presLayoutVars>
          <dgm:bulletEnabled val="1"/>
        </dgm:presLayoutVars>
      </dgm:prSet>
      <dgm:spPr/>
      <dgm:t>
        <a:bodyPr/>
        <a:lstStyle/>
        <a:p>
          <a:endParaRPr lang="tr-TR"/>
        </a:p>
      </dgm:t>
    </dgm:pt>
    <dgm:pt modelId="{2A2A4734-87F9-401B-AC14-5D7661FA8895}" type="pres">
      <dgm:prSet presAssocID="{252FE0AE-84EF-445B-A011-6510EDD8751D}" presName="sp" presStyleCnt="0"/>
      <dgm:spPr/>
    </dgm:pt>
    <dgm:pt modelId="{D7810313-69B5-4DC4-A47A-EB1B43FC3D8B}" type="pres">
      <dgm:prSet presAssocID="{7365A4FE-E533-4C2B-8F21-D176C86DC429}" presName="linNode" presStyleCnt="0"/>
      <dgm:spPr/>
    </dgm:pt>
    <dgm:pt modelId="{FFAFB625-35C8-45F8-A52B-1027F7D4B78B}" type="pres">
      <dgm:prSet presAssocID="{7365A4FE-E533-4C2B-8F21-D176C86DC429}" presName="parentText" presStyleLbl="node1" presStyleIdx="1" presStyleCnt="4" custLinFactY="-5208" custLinFactNeighborX="1039" custLinFactNeighborY="-100000">
        <dgm:presLayoutVars>
          <dgm:chMax val="1"/>
          <dgm:bulletEnabled val="1"/>
        </dgm:presLayoutVars>
      </dgm:prSet>
      <dgm:spPr/>
      <dgm:t>
        <a:bodyPr/>
        <a:lstStyle/>
        <a:p>
          <a:endParaRPr lang="tr-TR"/>
        </a:p>
      </dgm:t>
    </dgm:pt>
    <dgm:pt modelId="{087D668F-D626-46A3-9A81-8A69F8BF95EC}" type="pres">
      <dgm:prSet presAssocID="{7365A4FE-E533-4C2B-8F21-D176C86DC429}" presName="descendantText" presStyleLbl="alignAccFollowNode1" presStyleIdx="1" presStyleCnt="4" custLinFactY="-36260" custLinFactNeighborX="902" custLinFactNeighborY="-100000">
        <dgm:presLayoutVars>
          <dgm:bulletEnabled val="1"/>
        </dgm:presLayoutVars>
      </dgm:prSet>
      <dgm:spPr/>
      <dgm:t>
        <a:bodyPr/>
        <a:lstStyle/>
        <a:p>
          <a:endParaRPr lang="tr-TR"/>
        </a:p>
      </dgm:t>
    </dgm:pt>
    <dgm:pt modelId="{35FFBDCE-6F90-4B7A-90F3-E587A88BCFA8}" type="pres">
      <dgm:prSet presAssocID="{8E8A031B-2184-428B-A0C1-34F25384759E}" presName="sp" presStyleCnt="0"/>
      <dgm:spPr/>
    </dgm:pt>
    <dgm:pt modelId="{12FDE2E4-1D03-4384-8624-64EB23D8A91C}" type="pres">
      <dgm:prSet presAssocID="{CBB125B1-7BC5-40D7-BBD9-C81541B78275}" presName="linNode" presStyleCnt="0"/>
      <dgm:spPr/>
    </dgm:pt>
    <dgm:pt modelId="{DDFF7A9C-DBD7-45AC-A923-520DCCB64B11}" type="pres">
      <dgm:prSet presAssocID="{CBB125B1-7BC5-40D7-BBD9-C81541B78275}" presName="parentText" presStyleLbl="node1" presStyleIdx="2" presStyleCnt="4">
        <dgm:presLayoutVars>
          <dgm:chMax val="1"/>
          <dgm:bulletEnabled val="1"/>
        </dgm:presLayoutVars>
      </dgm:prSet>
      <dgm:spPr/>
      <dgm:t>
        <a:bodyPr/>
        <a:lstStyle/>
        <a:p>
          <a:endParaRPr lang="tr-TR"/>
        </a:p>
      </dgm:t>
    </dgm:pt>
    <dgm:pt modelId="{BDD564A8-B224-4109-8057-7CE437976357}" type="pres">
      <dgm:prSet presAssocID="{CBB125B1-7BC5-40D7-BBD9-C81541B78275}" presName="descendantText" presStyleLbl="alignAccFollowNode1" presStyleIdx="2" presStyleCnt="4">
        <dgm:presLayoutVars>
          <dgm:bulletEnabled val="1"/>
        </dgm:presLayoutVars>
      </dgm:prSet>
      <dgm:spPr/>
      <dgm:t>
        <a:bodyPr/>
        <a:lstStyle/>
        <a:p>
          <a:endParaRPr lang="tr-TR"/>
        </a:p>
      </dgm:t>
    </dgm:pt>
    <dgm:pt modelId="{191E9E2C-ED7C-4FC0-9507-AAA987840C67}" type="pres">
      <dgm:prSet presAssocID="{D84F984E-D08A-481D-B929-C1F3F3C31450}" presName="sp" presStyleCnt="0"/>
      <dgm:spPr/>
    </dgm:pt>
    <dgm:pt modelId="{52AA4CC1-9DD6-48B5-8278-143F5FADA397}" type="pres">
      <dgm:prSet presAssocID="{03A36397-2BDE-4F66-9AD2-F86C50A25292}" presName="linNode" presStyleCnt="0"/>
      <dgm:spPr/>
    </dgm:pt>
    <dgm:pt modelId="{D0DF2A0D-1E0E-49CE-9E18-53C1C22C324D}" type="pres">
      <dgm:prSet presAssocID="{03A36397-2BDE-4F66-9AD2-F86C50A25292}" presName="parentText" presStyleLbl="node1" presStyleIdx="3" presStyleCnt="4">
        <dgm:presLayoutVars>
          <dgm:chMax val="1"/>
          <dgm:bulletEnabled val="1"/>
        </dgm:presLayoutVars>
      </dgm:prSet>
      <dgm:spPr/>
      <dgm:t>
        <a:bodyPr/>
        <a:lstStyle/>
        <a:p>
          <a:endParaRPr lang="tr-TR"/>
        </a:p>
      </dgm:t>
    </dgm:pt>
    <dgm:pt modelId="{E5361974-CB1A-4751-9A4E-11627F9F2AA2}" type="pres">
      <dgm:prSet presAssocID="{03A36397-2BDE-4F66-9AD2-F86C50A25292}" presName="descendantText" presStyleLbl="alignAccFollowNode1" presStyleIdx="3" presStyleCnt="4">
        <dgm:presLayoutVars>
          <dgm:bulletEnabled val="1"/>
        </dgm:presLayoutVars>
      </dgm:prSet>
      <dgm:spPr/>
      <dgm:t>
        <a:bodyPr/>
        <a:lstStyle/>
        <a:p>
          <a:endParaRPr lang="tr-TR"/>
        </a:p>
      </dgm:t>
    </dgm:pt>
  </dgm:ptLst>
  <dgm:cxnLst>
    <dgm:cxn modelId="{9D40EBB5-A61C-4AAB-B63C-9C6FF431F1A5}" type="presOf" srcId="{49858542-0848-4468-A3CC-7CE36AE71835}" destId="{976B7A5C-B5F6-445F-9261-1CCA06D39829}" srcOrd="0" destOrd="0" presId="urn:microsoft.com/office/officeart/2005/8/layout/vList5"/>
    <dgm:cxn modelId="{77E59901-DBF6-4ECE-897E-56ED77662606}" type="presOf" srcId="{2B3EB51F-1365-496F-B395-6B60BA91CCEF}" destId="{087D668F-D626-46A3-9A81-8A69F8BF95EC}" srcOrd="0" destOrd="0" presId="urn:microsoft.com/office/officeart/2005/8/layout/vList5"/>
    <dgm:cxn modelId="{F6072858-2D95-4A38-9D3A-7F72E96A81BA}" srcId="{49858542-0848-4468-A3CC-7CE36AE71835}" destId="{03A36397-2BDE-4F66-9AD2-F86C50A25292}" srcOrd="3" destOrd="0" parTransId="{BA4E1EEE-778B-49E2-9EC3-97A609B07259}" sibTransId="{C1D4B5C8-CEF2-4343-9530-17BB377B1B7B}"/>
    <dgm:cxn modelId="{58D618CB-07C0-45AB-A40D-2E9622A1D98A}" srcId="{49858542-0848-4468-A3CC-7CE36AE71835}" destId="{38997CF6-4459-43FC-8C1B-A6F3C4438E17}" srcOrd="0" destOrd="0" parTransId="{EC00D446-6BFA-46D5-A0C7-CD65401EDC88}" sibTransId="{252FE0AE-84EF-445B-A011-6510EDD8751D}"/>
    <dgm:cxn modelId="{3830883D-1F26-4D1A-B77E-81D09B730CBC}" type="presOf" srcId="{7D3B7B8A-A065-46B2-8E62-6CA1AB0AE80E}" destId="{BDD564A8-B224-4109-8057-7CE437976357}" srcOrd="0" destOrd="0" presId="urn:microsoft.com/office/officeart/2005/8/layout/vList5"/>
    <dgm:cxn modelId="{584BAD9B-8B61-4DAD-A2AD-4896267B7877}" type="presOf" srcId="{38997CF6-4459-43FC-8C1B-A6F3C4438E17}" destId="{0A522656-2CB8-4100-82B3-1E314F4B69ED}" srcOrd="0" destOrd="0" presId="urn:microsoft.com/office/officeart/2005/8/layout/vList5"/>
    <dgm:cxn modelId="{8FF7D449-24A2-4057-9D14-84C8BA673CCE}" srcId="{7365A4FE-E533-4C2B-8F21-D176C86DC429}" destId="{2B3EB51F-1365-496F-B395-6B60BA91CCEF}" srcOrd="0" destOrd="0" parTransId="{9AC99747-46C1-4A01-A569-5843D83FF3D1}" sibTransId="{E43E254F-6853-4C4F-9926-8A3E67EC6F7E}"/>
    <dgm:cxn modelId="{23585547-A5BF-47A3-959D-FB8173093164}" type="presOf" srcId="{03A36397-2BDE-4F66-9AD2-F86C50A25292}" destId="{D0DF2A0D-1E0E-49CE-9E18-53C1C22C324D}" srcOrd="0" destOrd="0" presId="urn:microsoft.com/office/officeart/2005/8/layout/vList5"/>
    <dgm:cxn modelId="{F5EE68D0-633D-46C0-BA84-683E5874A8C1}" type="presOf" srcId="{7365A4FE-E533-4C2B-8F21-D176C86DC429}" destId="{FFAFB625-35C8-45F8-A52B-1027F7D4B78B}" srcOrd="0" destOrd="0" presId="urn:microsoft.com/office/officeart/2005/8/layout/vList5"/>
    <dgm:cxn modelId="{6F645903-CBA1-410D-ADB6-A6ADC7C321D5}" type="presOf" srcId="{AD213FB8-EE2B-46A0-ADFD-BFA963B418BD}" destId="{97639253-EC5E-4610-B866-F17FEA129739}" srcOrd="0" destOrd="0" presId="urn:microsoft.com/office/officeart/2005/8/layout/vList5"/>
    <dgm:cxn modelId="{6F84CABF-3D52-4E6C-A9BC-AA82F037FB54}" srcId="{49858542-0848-4468-A3CC-7CE36AE71835}" destId="{7365A4FE-E533-4C2B-8F21-D176C86DC429}" srcOrd="1" destOrd="0" parTransId="{718BE6E0-0731-46D3-8742-C7466ED62534}" sibTransId="{8E8A031B-2184-428B-A0C1-34F25384759E}"/>
    <dgm:cxn modelId="{948536E6-ED45-40ED-A1B8-59A92C646A92}" srcId="{CBB125B1-7BC5-40D7-BBD9-C81541B78275}" destId="{7D3B7B8A-A065-46B2-8E62-6CA1AB0AE80E}" srcOrd="0" destOrd="0" parTransId="{9830596D-CE45-42FF-A25B-1644A5BC9E59}" sibTransId="{4EE5904E-E87E-4B21-B512-C591FE4E6324}"/>
    <dgm:cxn modelId="{7DF10800-EB04-4B89-8881-930D8DB6E635}" srcId="{03A36397-2BDE-4F66-9AD2-F86C50A25292}" destId="{4ADEEDC8-C0B0-484A-AEB0-45D0A4BB2DDD}" srcOrd="0" destOrd="0" parTransId="{AB84100E-0EB9-4A3F-A53E-3A0710C34D68}" sibTransId="{C3290295-2E83-430B-B936-3B38B9181A03}"/>
    <dgm:cxn modelId="{4589FD75-8EA4-443F-8B0B-A3C5C077DB47}" type="presOf" srcId="{4ADEEDC8-C0B0-484A-AEB0-45D0A4BB2DDD}" destId="{E5361974-CB1A-4751-9A4E-11627F9F2AA2}" srcOrd="0" destOrd="0" presId="urn:microsoft.com/office/officeart/2005/8/layout/vList5"/>
    <dgm:cxn modelId="{90B849D4-1047-4518-B2B3-C5EC8BFE4CAE}" type="presOf" srcId="{CBB125B1-7BC5-40D7-BBD9-C81541B78275}" destId="{DDFF7A9C-DBD7-45AC-A923-520DCCB64B11}" srcOrd="0" destOrd="0" presId="urn:microsoft.com/office/officeart/2005/8/layout/vList5"/>
    <dgm:cxn modelId="{1E46F4E6-6DB9-46EE-8C40-63122447172E}" srcId="{38997CF6-4459-43FC-8C1B-A6F3C4438E17}" destId="{AD213FB8-EE2B-46A0-ADFD-BFA963B418BD}" srcOrd="0" destOrd="0" parTransId="{603CD461-4223-41A3-9956-D12EA7CBFD8F}" sibTransId="{B085BEA7-AC12-4231-BDC7-A4078917E931}"/>
    <dgm:cxn modelId="{F583217D-DB67-4692-A5D4-FF3EA3D828C0}" srcId="{49858542-0848-4468-A3CC-7CE36AE71835}" destId="{CBB125B1-7BC5-40D7-BBD9-C81541B78275}" srcOrd="2" destOrd="0" parTransId="{690985CD-13CA-4CCF-8661-EF21D7516BFE}" sibTransId="{D84F984E-D08A-481D-B929-C1F3F3C31450}"/>
    <dgm:cxn modelId="{760D1ABC-E0E4-42BB-817E-2D5920E9C45D}" type="presParOf" srcId="{976B7A5C-B5F6-445F-9261-1CCA06D39829}" destId="{AE88D188-35A3-4BF9-9E49-65197FD0B807}" srcOrd="0" destOrd="0" presId="urn:microsoft.com/office/officeart/2005/8/layout/vList5"/>
    <dgm:cxn modelId="{32A9E685-56DB-4F30-B480-744D85FFD2B1}" type="presParOf" srcId="{AE88D188-35A3-4BF9-9E49-65197FD0B807}" destId="{0A522656-2CB8-4100-82B3-1E314F4B69ED}" srcOrd="0" destOrd="0" presId="urn:microsoft.com/office/officeart/2005/8/layout/vList5"/>
    <dgm:cxn modelId="{B9DC519F-DB71-4645-8067-2177292E21AF}" type="presParOf" srcId="{AE88D188-35A3-4BF9-9E49-65197FD0B807}" destId="{97639253-EC5E-4610-B866-F17FEA129739}" srcOrd="1" destOrd="0" presId="urn:microsoft.com/office/officeart/2005/8/layout/vList5"/>
    <dgm:cxn modelId="{3A15A907-46D7-4121-859A-E1F63372F6BC}" type="presParOf" srcId="{976B7A5C-B5F6-445F-9261-1CCA06D39829}" destId="{2A2A4734-87F9-401B-AC14-5D7661FA8895}" srcOrd="1" destOrd="0" presId="urn:microsoft.com/office/officeart/2005/8/layout/vList5"/>
    <dgm:cxn modelId="{78A249D3-D058-4171-9394-6182B6DF19BE}" type="presParOf" srcId="{976B7A5C-B5F6-445F-9261-1CCA06D39829}" destId="{D7810313-69B5-4DC4-A47A-EB1B43FC3D8B}" srcOrd="2" destOrd="0" presId="urn:microsoft.com/office/officeart/2005/8/layout/vList5"/>
    <dgm:cxn modelId="{5F1DA78E-584C-4D6A-B6A0-96C4CCC051A1}" type="presParOf" srcId="{D7810313-69B5-4DC4-A47A-EB1B43FC3D8B}" destId="{FFAFB625-35C8-45F8-A52B-1027F7D4B78B}" srcOrd="0" destOrd="0" presId="urn:microsoft.com/office/officeart/2005/8/layout/vList5"/>
    <dgm:cxn modelId="{F778015E-6A59-4FC5-A811-8BACE626E0B0}" type="presParOf" srcId="{D7810313-69B5-4DC4-A47A-EB1B43FC3D8B}" destId="{087D668F-D626-46A3-9A81-8A69F8BF95EC}" srcOrd="1" destOrd="0" presId="urn:microsoft.com/office/officeart/2005/8/layout/vList5"/>
    <dgm:cxn modelId="{06C064D9-9641-47BB-B134-B37BA77F9607}" type="presParOf" srcId="{976B7A5C-B5F6-445F-9261-1CCA06D39829}" destId="{35FFBDCE-6F90-4B7A-90F3-E587A88BCFA8}" srcOrd="3" destOrd="0" presId="urn:microsoft.com/office/officeart/2005/8/layout/vList5"/>
    <dgm:cxn modelId="{ABB9CDAD-F48C-416E-9509-058573B64D52}" type="presParOf" srcId="{976B7A5C-B5F6-445F-9261-1CCA06D39829}" destId="{12FDE2E4-1D03-4384-8624-64EB23D8A91C}" srcOrd="4" destOrd="0" presId="urn:microsoft.com/office/officeart/2005/8/layout/vList5"/>
    <dgm:cxn modelId="{787EFC86-CFF6-4955-A15B-BFA698A44BC2}" type="presParOf" srcId="{12FDE2E4-1D03-4384-8624-64EB23D8A91C}" destId="{DDFF7A9C-DBD7-45AC-A923-520DCCB64B11}" srcOrd="0" destOrd="0" presId="urn:microsoft.com/office/officeart/2005/8/layout/vList5"/>
    <dgm:cxn modelId="{5684B094-DC33-4C6B-9B10-06D9651CEF92}" type="presParOf" srcId="{12FDE2E4-1D03-4384-8624-64EB23D8A91C}" destId="{BDD564A8-B224-4109-8057-7CE437976357}" srcOrd="1" destOrd="0" presId="urn:microsoft.com/office/officeart/2005/8/layout/vList5"/>
    <dgm:cxn modelId="{9AB2FB26-A617-4409-AFC5-BB6B04321C97}" type="presParOf" srcId="{976B7A5C-B5F6-445F-9261-1CCA06D39829}" destId="{191E9E2C-ED7C-4FC0-9507-AAA987840C67}" srcOrd="5" destOrd="0" presId="urn:microsoft.com/office/officeart/2005/8/layout/vList5"/>
    <dgm:cxn modelId="{9FEADB7B-57F0-49AB-9C20-BE66B47FA8B9}" type="presParOf" srcId="{976B7A5C-B5F6-445F-9261-1CCA06D39829}" destId="{52AA4CC1-9DD6-48B5-8278-143F5FADA397}" srcOrd="6" destOrd="0" presId="urn:microsoft.com/office/officeart/2005/8/layout/vList5"/>
    <dgm:cxn modelId="{C749AD65-0190-49D0-84E6-CCC21D1770BC}" type="presParOf" srcId="{52AA4CC1-9DD6-48B5-8278-143F5FADA397}" destId="{D0DF2A0D-1E0E-49CE-9E18-53C1C22C324D}" srcOrd="0" destOrd="0" presId="urn:microsoft.com/office/officeart/2005/8/layout/vList5"/>
    <dgm:cxn modelId="{1B0D958A-D76B-45A7-BE36-B16B96B2D321}" type="presParOf" srcId="{52AA4CC1-9DD6-48B5-8278-143F5FADA397}" destId="{E5361974-CB1A-4751-9A4E-11627F9F2AA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3D0EBF-A165-4ADF-8E7B-63269D37CFB3}" type="doc">
      <dgm:prSet loTypeId="urn:microsoft.com/office/officeart/2005/8/layout/list1" loCatId="list" qsTypeId="urn:microsoft.com/office/officeart/2005/8/quickstyle/3d2#2" qsCatId="3D" csTypeId="urn:microsoft.com/office/officeart/2005/8/colors/colorful5" csCatId="colorful" phldr="1"/>
      <dgm:spPr/>
      <dgm:t>
        <a:bodyPr/>
        <a:lstStyle/>
        <a:p>
          <a:endParaRPr lang="tr-TR"/>
        </a:p>
      </dgm:t>
    </dgm:pt>
    <dgm:pt modelId="{537F8EB3-002D-42A9-99EE-E83220D59E8C}">
      <dgm:prSet custT="1"/>
      <dgm:spPr/>
      <dgm:t>
        <a:bodyPr/>
        <a:lstStyle/>
        <a:p>
          <a:pPr algn="l" rtl="0"/>
          <a:r>
            <a:rPr lang="tr-TR" sz="2100" b="1" u="sng" dirty="0" smtClean="0">
              <a:solidFill>
                <a:schemeClr val="tx1"/>
              </a:solidFill>
            </a:rPr>
            <a:t>Mallarına olan talebi iyi bilmelidir</a:t>
          </a:r>
          <a:endParaRPr lang="tr-TR" sz="2100" dirty="0">
            <a:solidFill>
              <a:schemeClr val="tx1"/>
            </a:solidFill>
          </a:endParaRPr>
        </a:p>
      </dgm:t>
    </dgm:pt>
    <dgm:pt modelId="{9C7D7D31-D85C-4569-80B0-35E136F0BA0E}" type="parTrans" cxnId="{9AE65B61-C206-4B43-AD3A-EFB536D5E1E8}">
      <dgm:prSet/>
      <dgm:spPr/>
      <dgm:t>
        <a:bodyPr/>
        <a:lstStyle/>
        <a:p>
          <a:endParaRPr lang="tr-TR"/>
        </a:p>
      </dgm:t>
    </dgm:pt>
    <dgm:pt modelId="{2F8C1351-CDE1-4545-A289-ECFAE074F21F}" type="sibTrans" cxnId="{9AE65B61-C206-4B43-AD3A-EFB536D5E1E8}">
      <dgm:prSet/>
      <dgm:spPr/>
      <dgm:t>
        <a:bodyPr/>
        <a:lstStyle/>
        <a:p>
          <a:endParaRPr lang="tr-TR"/>
        </a:p>
      </dgm:t>
    </dgm:pt>
    <dgm:pt modelId="{83E56A17-DF93-4BD0-BDA4-4A79EDA1FC7F}">
      <dgm:prSet custT="1"/>
      <dgm:spPr>
        <a:solidFill>
          <a:srgbClr val="97D2FF"/>
        </a:solidFill>
      </dgm:spPr>
      <dgm:t>
        <a:bodyPr/>
        <a:lstStyle/>
        <a:p>
          <a:pPr rtl="0"/>
          <a:r>
            <a:rPr lang="tr-TR" sz="2100" b="1" u="sng" dirty="0" smtClean="0">
              <a:solidFill>
                <a:schemeClr val="tx1"/>
              </a:solidFill>
            </a:rPr>
            <a:t>Hitap ettiği müşteri kitlesini analiz etmelidir</a:t>
          </a:r>
          <a:endParaRPr lang="tr-TR" sz="2100" dirty="0">
            <a:solidFill>
              <a:schemeClr val="tx1"/>
            </a:solidFill>
          </a:endParaRPr>
        </a:p>
      </dgm:t>
    </dgm:pt>
    <dgm:pt modelId="{C5FBFAEC-DB03-4C03-B9BE-D605597E3A4A}" type="parTrans" cxnId="{BC7A5A40-756F-4DAA-A139-3CDC3BB4247E}">
      <dgm:prSet/>
      <dgm:spPr/>
      <dgm:t>
        <a:bodyPr/>
        <a:lstStyle/>
        <a:p>
          <a:endParaRPr lang="tr-TR"/>
        </a:p>
      </dgm:t>
    </dgm:pt>
    <dgm:pt modelId="{EA7037C5-615A-4155-AC6D-51A33228BE3B}" type="sibTrans" cxnId="{BC7A5A40-756F-4DAA-A139-3CDC3BB4247E}">
      <dgm:prSet/>
      <dgm:spPr/>
      <dgm:t>
        <a:bodyPr/>
        <a:lstStyle/>
        <a:p>
          <a:endParaRPr lang="tr-TR"/>
        </a:p>
      </dgm:t>
    </dgm:pt>
    <dgm:pt modelId="{6168E104-0E83-4365-A474-45239D1AD3EB}">
      <dgm:prSet custT="1"/>
      <dgm:spPr>
        <a:solidFill>
          <a:schemeClr val="accent2">
            <a:lumMod val="40000"/>
            <a:lumOff val="60000"/>
          </a:schemeClr>
        </a:solidFill>
      </dgm:spPr>
      <dgm:t>
        <a:bodyPr/>
        <a:lstStyle/>
        <a:p>
          <a:pPr rtl="0"/>
          <a:r>
            <a:rPr lang="tr-TR" sz="2100" b="1" u="sng" dirty="0" smtClean="0">
              <a:solidFill>
                <a:schemeClr val="tx1"/>
              </a:solidFill>
            </a:rPr>
            <a:t>Müşterilerinin çeşitliliğe verdikleri önemi araştırmalıdır</a:t>
          </a:r>
          <a:endParaRPr lang="tr-TR" sz="2100" dirty="0">
            <a:solidFill>
              <a:schemeClr val="tx1"/>
            </a:solidFill>
          </a:endParaRPr>
        </a:p>
      </dgm:t>
    </dgm:pt>
    <dgm:pt modelId="{7C58CCBF-77CF-4848-BD44-CA38137F0817}" type="parTrans" cxnId="{F2FE892E-BA52-467C-994C-BE4A0A97498A}">
      <dgm:prSet/>
      <dgm:spPr/>
      <dgm:t>
        <a:bodyPr/>
        <a:lstStyle/>
        <a:p>
          <a:endParaRPr lang="tr-TR"/>
        </a:p>
      </dgm:t>
    </dgm:pt>
    <dgm:pt modelId="{3BEFBF39-DA0E-4189-9BCB-EB788A000342}" type="sibTrans" cxnId="{F2FE892E-BA52-467C-994C-BE4A0A97498A}">
      <dgm:prSet/>
      <dgm:spPr/>
      <dgm:t>
        <a:bodyPr/>
        <a:lstStyle/>
        <a:p>
          <a:endParaRPr lang="tr-TR"/>
        </a:p>
      </dgm:t>
    </dgm:pt>
    <dgm:pt modelId="{73976382-E637-4CD0-9AAD-21EE19AD0152}">
      <dgm:prSet custT="1"/>
      <dgm:spPr/>
      <dgm:t>
        <a:bodyPr/>
        <a:lstStyle/>
        <a:p>
          <a:pPr algn="just" rtl="0"/>
          <a:r>
            <a:rPr lang="tr-TR" sz="2000" dirty="0" smtClean="0"/>
            <a:t>Müşteri ihtiyacının düzenli bir biçimde ortaya çıkıp çıkmadığını tespit etmelidir. </a:t>
          </a:r>
          <a:endParaRPr lang="tr-TR" sz="1700" dirty="0"/>
        </a:p>
      </dgm:t>
    </dgm:pt>
    <dgm:pt modelId="{79518DAA-7C4B-42AC-9495-B5D4385F3CCE}" type="parTrans" cxnId="{8993416B-4387-45C9-9CF0-11F58BC8942C}">
      <dgm:prSet/>
      <dgm:spPr/>
      <dgm:t>
        <a:bodyPr/>
        <a:lstStyle/>
        <a:p>
          <a:endParaRPr lang="tr-TR"/>
        </a:p>
      </dgm:t>
    </dgm:pt>
    <dgm:pt modelId="{36596842-0F7D-4896-995F-A7F2C2A81B4C}" type="sibTrans" cxnId="{8993416B-4387-45C9-9CF0-11F58BC8942C}">
      <dgm:prSet/>
      <dgm:spPr/>
      <dgm:t>
        <a:bodyPr/>
        <a:lstStyle/>
        <a:p>
          <a:endParaRPr lang="tr-TR"/>
        </a:p>
      </dgm:t>
    </dgm:pt>
    <dgm:pt modelId="{751BAB66-B64C-4148-831A-4E40FDEB37B3}">
      <dgm:prSet custT="1"/>
      <dgm:spPr/>
      <dgm:t>
        <a:bodyPr/>
        <a:lstStyle/>
        <a:p>
          <a:pPr algn="just" rtl="0"/>
          <a:r>
            <a:rPr lang="tr-TR" sz="1900" dirty="0" smtClean="0"/>
            <a:t>Ürünlerini sunduğu kitleyi (</a:t>
          </a:r>
          <a:r>
            <a:rPr lang="tr-TR" sz="1900" b="1" dirty="0" smtClean="0"/>
            <a:t>toptancı, perakendeci, nihai müşteri</a:t>
          </a:r>
          <a:r>
            <a:rPr lang="tr-TR" sz="1900" dirty="0" smtClean="0"/>
            <a:t>) analiz etmelidir. Fiyat ve maliyet olarak bu etkileşim nedir? Sorusuna cevap da müşteriyi iyi tanıma ile elde edilir. </a:t>
          </a:r>
          <a:endParaRPr lang="tr-TR" sz="1900" dirty="0"/>
        </a:p>
      </dgm:t>
    </dgm:pt>
    <dgm:pt modelId="{C7A49CC2-6111-440C-9126-7B895F03E13D}" type="parTrans" cxnId="{3676A265-0325-47D7-AC22-F833475E3DDD}">
      <dgm:prSet/>
      <dgm:spPr/>
      <dgm:t>
        <a:bodyPr/>
        <a:lstStyle/>
        <a:p>
          <a:endParaRPr lang="tr-TR"/>
        </a:p>
      </dgm:t>
    </dgm:pt>
    <dgm:pt modelId="{97598FF2-1CFF-4328-9505-50AE97056D18}" type="sibTrans" cxnId="{3676A265-0325-47D7-AC22-F833475E3DDD}">
      <dgm:prSet/>
      <dgm:spPr/>
      <dgm:t>
        <a:bodyPr/>
        <a:lstStyle/>
        <a:p>
          <a:endParaRPr lang="tr-TR"/>
        </a:p>
      </dgm:t>
    </dgm:pt>
    <dgm:pt modelId="{31371D9A-11BD-472A-B419-FC6E871D983D}">
      <dgm:prSet custT="1"/>
      <dgm:spPr/>
      <dgm:t>
        <a:bodyPr/>
        <a:lstStyle/>
        <a:p>
          <a:pPr algn="l" rtl="0"/>
          <a:r>
            <a:rPr lang="tr-TR" sz="2000" dirty="0" smtClean="0"/>
            <a:t>Ürün farklılaştırması yapılıp yapılmayacağının kararını verir. </a:t>
          </a:r>
          <a:endParaRPr lang="tr-TR" sz="900" dirty="0"/>
        </a:p>
      </dgm:t>
    </dgm:pt>
    <dgm:pt modelId="{E19CF92E-0693-46C4-A7C6-A30CE1A1A3A8}" type="parTrans" cxnId="{CD1457F7-D103-4144-BC94-3F616CF1CF5A}">
      <dgm:prSet/>
      <dgm:spPr/>
      <dgm:t>
        <a:bodyPr/>
        <a:lstStyle/>
        <a:p>
          <a:endParaRPr lang="tr-TR"/>
        </a:p>
      </dgm:t>
    </dgm:pt>
    <dgm:pt modelId="{8B5DDFAC-50F1-4EC3-A244-A7A28ACD5A96}" type="sibTrans" cxnId="{CD1457F7-D103-4144-BC94-3F616CF1CF5A}">
      <dgm:prSet/>
      <dgm:spPr/>
      <dgm:t>
        <a:bodyPr/>
        <a:lstStyle/>
        <a:p>
          <a:endParaRPr lang="tr-TR"/>
        </a:p>
      </dgm:t>
    </dgm:pt>
    <dgm:pt modelId="{687DBF8E-DC93-4B66-B9F3-D74B83D73ECF}">
      <dgm:prSet custT="1"/>
      <dgm:spPr/>
      <dgm:t>
        <a:bodyPr/>
        <a:lstStyle/>
        <a:p>
          <a:pPr algn="l" rtl="0"/>
          <a:endParaRPr lang="tr-TR" sz="100" dirty="0"/>
        </a:p>
      </dgm:t>
    </dgm:pt>
    <dgm:pt modelId="{58C2F35C-05B9-476A-8CB4-2E8B6EB2F7D4}" type="parTrans" cxnId="{426AC12F-A259-4168-9D66-5D9954B9DBB5}">
      <dgm:prSet/>
      <dgm:spPr/>
      <dgm:t>
        <a:bodyPr/>
        <a:lstStyle/>
        <a:p>
          <a:endParaRPr lang="tr-TR"/>
        </a:p>
      </dgm:t>
    </dgm:pt>
    <dgm:pt modelId="{943AC35D-BB7A-4293-BBE4-5AF4C89EA910}" type="sibTrans" cxnId="{426AC12F-A259-4168-9D66-5D9954B9DBB5}">
      <dgm:prSet/>
      <dgm:spPr/>
      <dgm:t>
        <a:bodyPr/>
        <a:lstStyle/>
        <a:p>
          <a:endParaRPr lang="tr-TR"/>
        </a:p>
      </dgm:t>
    </dgm:pt>
    <dgm:pt modelId="{3F793974-09F1-4A70-B205-D77F92A38885}">
      <dgm:prSet custT="1"/>
      <dgm:spPr/>
      <dgm:t>
        <a:bodyPr/>
        <a:lstStyle/>
        <a:p>
          <a:pPr algn="l" rtl="0"/>
          <a:endParaRPr lang="tr-TR" sz="500" dirty="0"/>
        </a:p>
      </dgm:t>
    </dgm:pt>
    <dgm:pt modelId="{6A603AED-F034-43CD-93F3-289B9556D128}" type="parTrans" cxnId="{5A683CC9-5629-4110-9A3E-0124BA76C461}">
      <dgm:prSet/>
      <dgm:spPr/>
      <dgm:t>
        <a:bodyPr/>
        <a:lstStyle/>
        <a:p>
          <a:endParaRPr lang="tr-TR"/>
        </a:p>
      </dgm:t>
    </dgm:pt>
    <dgm:pt modelId="{CAD3E25B-7036-4946-9C99-88DDDE441591}" type="sibTrans" cxnId="{5A683CC9-5629-4110-9A3E-0124BA76C461}">
      <dgm:prSet/>
      <dgm:spPr/>
      <dgm:t>
        <a:bodyPr/>
        <a:lstStyle/>
        <a:p>
          <a:endParaRPr lang="tr-TR"/>
        </a:p>
      </dgm:t>
    </dgm:pt>
    <dgm:pt modelId="{D019D82A-AD4B-4792-87B1-1C26DE9DA67C}" type="pres">
      <dgm:prSet presAssocID="{4D3D0EBF-A165-4ADF-8E7B-63269D37CFB3}" presName="linear" presStyleCnt="0">
        <dgm:presLayoutVars>
          <dgm:dir/>
          <dgm:animLvl val="lvl"/>
          <dgm:resizeHandles val="exact"/>
        </dgm:presLayoutVars>
      </dgm:prSet>
      <dgm:spPr/>
      <dgm:t>
        <a:bodyPr/>
        <a:lstStyle/>
        <a:p>
          <a:endParaRPr lang="tr-TR"/>
        </a:p>
      </dgm:t>
    </dgm:pt>
    <dgm:pt modelId="{F778602A-10AF-45B5-A4C4-8C29ADDC2273}" type="pres">
      <dgm:prSet presAssocID="{537F8EB3-002D-42A9-99EE-E83220D59E8C}" presName="parentLin" presStyleCnt="0"/>
      <dgm:spPr/>
    </dgm:pt>
    <dgm:pt modelId="{AFD955EB-6DA9-4D2E-B56D-095BD8C7EF77}" type="pres">
      <dgm:prSet presAssocID="{537F8EB3-002D-42A9-99EE-E83220D59E8C}" presName="parentLeftMargin" presStyleLbl="node1" presStyleIdx="0" presStyleCnt="3"/>
      <dgm:spPr/>
      <dgm:t>
        <a:bodyPr/>
        <a:lstStyle/>
        <a:p>
          <a:endParaRPr lang="tr-TR"/>
        </a:p>
      </dgm:t>
    </dgm:pt>
    <dgm:pt modelId="{3E083556-197A-483D-99AF-B3EB8F138C2A}" type="pres">
      <dgm:prSet presAssocID="{537F8EB3-002D-42A9-99EE-E83220D59E8C}" presName="parentText" presStyleLbl="node1" presStyleIdx="0" presStyleCnt="3" custScaleX="117431" custLinFactX="-4780" custLinFactNeighborX="-100000">
        <dgm:presLayoutVars>
          <dgm:chMax val="0"/>
          <dgm:bulletEnabled val="1"/>
        </dgm:presLayoutVars>
      </dgm:prSet>
      <dgm:spPr/>
      <dgm:t>
        <a:bodyPr/>
        <a:lstStyle/>
        <a:p>
          <a:endParaRPr lang="tr-TR"/>
        </a:p>
      </dgm:t>
    </dgm:pt>
    <dgm:pt modelId="{3F929E58-B222-49E3-BD00-EB1FDBBFB2D4}" type="pres">
      <dgm:prSet presAssocID="{537F8EB3-002D-42A9-99EE-E83220D59E8C}" presName="negativeSpace" presStyleCnt="0"/>
      <dgm:spPr/>
    </dgm:pt>
    <dgm:pt modelId="{D3A2B1EA-6691-40ED-8E78-78061B3E533F}" type="pres">
      <dgm:prSet presAssocID="{537F8EB3-002D-42A9-99EE-E83220D59E8C}" presName="childText" presStyleLbl="conFgAcc1" presStyleIdx="0" presStyleCnt="3">
        <dgm:presLayoutVars>
          <dgm:bulletEnabled val="1"/>
        </dgm:presLayoutVars>
      </dgm:prSet>
      <dgm:spPr/>
      <dgm:t>
        <a:bodyPr/>
        <a:lstStyle/>
        <a:p>
          <a:endParaRPr lang="tr-TR"/>
        </a:p>
      </dgm:t>
    </dgm:pt>
    <dgm:pt modelId="{EE690AD6-122F-4BF3-9005-89AE5C5D2DF9}" type="pres">
      <dgm:prSet presAssocID="{2F8C1351-CDE1-4545-A289-ECFAE074F21F}" presName="spaceBetweenRectangles" presStyleCnt="0"/>
      <dgm:spPr/>
    </dgm:pt>
    <dgm:pt modelId="{0462C136-31BD-45B7-B7A4-8C516FB800A9}" type="pres">
      <dgm:prSet presAssocID="{83E56A17-DF93-4BD0-BDA4-4A79EDA1FC7F}" presName="parentLin" presStyleCnt="0"/>
      <dgm:spPr/>
    </dgm:pt>
    <dgm:pt modelId="{B0786626-D131-41A0-B6A2-607F58C68080}" type="pres">
      <dgm:prSet presAssocID="{83E56A17-DF93-4BD0-BDA4-4A79EDA1FC7F}" presName="parentLeftMargin" presStyleLbl="node1" presStyleIdx="0" presStyleCnt="3"/>
      <dgm:spPr/>
      <dgm:t>
        <a:bodyPr/>
        <a:lstStyle/>
        <a:p>
          <a:endParaRPr lang="tr-TR"/>
        </a:p>
      </dgm:t>
    </dgm:pt>
    <dgm:pt modelId="{227E46A5-F249-4F55-BBCE-9C9E96B6D83B}" type="pres">
      <dgm:prSet presAssocID="{83E56A17-DF93-4BD0-BDA4-4A79EDA1FC7F}" presName="parentText" presStyleLbl="node1" presStyleIdx="1" presStyleCnt="3" custScaleX="117431" custLinFactNeighborX="-100000" custLinFactNeighborY="3180">
        <dgm:presLayoutVars>
          <dgm:chMax val="0"/>
          <dgm:bulletEnabled val="1"/>
        </dgm:presLayoutVars>
      </dgm:prSet>
      <dgm:spPr/>
      <dgm:t>
        <a:bodyPr/>
        <a:lstStyle/>
        <a:p>
          <a:endParaRPr lang="tr-TR"/>
        </a:p>
      </dgm:t>
    </dgm:pt>
    <dgm:pt modelId="{CA296F39-183D-42DB-B52A-FECE76DA24E4}" type="pres">
      <dgm:prSet presAssocID="{83E56A17-DF93-4BD0-BDA4-4A79EDA1FC7F}" presName="negativeSpace" presStyleCnt="0"/>
      <dgm:spPr/>
    </dgm:pt>
    <dgm:pt modelId="{AB6E230B-D27B-473F-B6DC-582E055EE189}" type="pres">
      <dgm:prSet presAssocID="{83E56A17-DF93-4BD0-BDA4-4A79EDA1FC7F}" presName="childText" presStyleLbl="conFgAcc1" presStyleIdx="1" presStyleCnt="3">
        <dgm:presLayoutVars>
          <dgm:bulletEnabled val="1"/>
        </dgm:presLayoutVars>
      </dgm:prSet>
      <dgm:spPr/>
      <dgm:t>
        <a:bodyPr/>
        <a:lstStyle/>
        <a:p>
          <a:endParaRPr lang="tr-TR"/>
        </a:p>
      </dgm:t>
    </dgm:pt>
    <dgm:pt modelId="{739B6EE2-3DDD-47AE-B572-1EB86E0ADCE7}" type="pres">
      <dgm:prSet presAssocID="{EA7037C5-615A-4155-AC6D-51A33228BE3B}" presName="spaceBetweenRectangles" presStyleCnt="0"/>
      <dgm:spPr/>
    </dgm:pt>
    <dgm:pt modelId="{47C0449C-0220-48B4-A95D-A208D51043C1}" type="pres">
      <dgm:prSet presAssocID="{6168E104-0E83-4365-A474-45239D1AD3EB}" presName="parentLin" presStyleCnt="0"/>
      <dgm:spPr/>
    </dgm:pt>
    <dgm:pt modelId="{9E687A4F-2BD1-4F42-B43D-CBBF0EE7C31C}" type="pres">
      <dgm:prSet presAssocID="{6168E104-0E83-4365-A474-45239D1AD3EB}" presName="parentLeftMargin" presStyleLbl="node1" presStyleIdx="1" presStyleCnt="3"/>
      <dgm:spPr/>
      <dgm:t>
        <a:bodyPr/>
        <a:lstStyle/>
        <a:p>
          <a:endParaRPr lang="tr-TR"/>
        </a:p>
      </dgm:t>
    </dgm:pt>
    <dgm:pt modelId="{485168B4-480F-4117-AD13-61B0E14E0335}" type="pres">
      <dgm:prSet presAssocID="{6168E104-0E83-4365-A474-45239D1AD3EB}" presName="parentText" presStyleLbl="node1" presStyleIdx="2" presStyleCnt="3" custScaleX="117431" custLinFactX="-696" custLinFactNeighborX="-100000" custLinFactNeighborY="-1733">
        <dgm:presLayoutVars>
          <dgm:chMax val="0"/>
          <dgm:bulletEnabled val="1"/>
        </dgm:presLayoutVars>
      </dgm:prSet>
      <dgm:spPr/>
      <dgm:t>
        <a:bodyPr/>
        <a:lstStyle/>
        <a:p>
          <a:endParaRPr lang="tr-TR"/>
        </a:p>
      </dgm:t>
    </dgm:pt>
    <dgm:pt modelId="{8F886305-872E-46AA-A68A-8275C3A4C359}" type="pres">
      <dgm:prSet presAssocID="{6168E104-0E83-4365-A474-45239D1AD3EB}" presName="negativeSpace" presStyleCnt="0"/>
      <dgm:spPr/>
    </dgm:pt>
    <dgm:pt modelId="{14841954-56E8-4E29-A7E6-A2A2F828D0E2}" type="pres">
      <dgm:prSet presAssocID="{6168E104-0E83-4365-A474-45239D1AD3EB}" presName="childText" presStyleLbl="conFgAcc1" presStyleIdx="2" presStyleCnt="3">
        <dgm:presLayoutVars>
          <dgm:bulletEnabled val="1"/>
        </dgm:presLayoutVars>
      </dgm:prSet>
      <dgm:spPr/>
      <dgm:t>
        <a:bodyPr/>
        <a:lstStyle/>
        <a:p>
          <a:endParaRPr lang="tr-TR"/>
        </a:p>
      </dgm:t>
    </dgm:pt>
  </dgm:ptLst>
  <dgm:cxnLst>
    <dgm:cxn modelId="{9A4C994F-B278-4F51-8AF5-9A9A89AC2417}" type="presOf" srcId="{4D3D0EBF-A165-4ADF-8E7B-63269D37CFB3}" destId="{D019D82A-AD4B-4792-87B1-1C26DE9DA67C}" srcOrd="0" destOrd="0" presId="urn:microsoft.com/office/officeart/2005/8/layout/list1"/>
    <dgm:cxn modelId="{849EF23A-2C31-40DB-86D9-0D219054A842}" type="presOf" srcId="{83E56A17-DF93-4BD0-BDA4-4A79EDA1FC7F}" destId="{B0786626-D131-41A0-B6A2-607F58C68080}" srcOrd="0" destOrd="0" presId="urn:microsoft.com/office/officeart/2005/8/layout/list1"/>
    <dgm:cxn modelId="{F2FE892E-BA52-467C-994C-BE4A0A97498A}" srcId="{4D3D0EBF-A165-4ADF-8E7B-63269D37CFB3}" destId="{6168E104-0E83-4365-A474-45239D1AD3EB}" srcOrd="2" destOrd="0" parTransId="{7C58CCBF-77CF-4848-BD44-CA38137F0817}" sibTransId="{3BEFBF39-DA0E-4189-9BCB-EB788A000342}"/>
    <dgm:cxn modelId="{07C9B9C5-F327-48A3-B468-EE1765B09D2B}" type="presOf" srcId="{537F8EB3-002D-42A9-99EE-E83220D59E8C}" destId="{3E083556-197A-483D-99AF-B3EB8F138C2A}" srcOrd="1" destOrd="0" presId="urn:microsoft.com/office/officeart/2005/8/layout/list1"/>
    <dgm:cxn modelId="{CD1457F7-D103-4144-BC94-3F616CF1CF5A}" srcId="{6168E104-0E83-4365-A474-45239D1AD3EB}" destId="{31371D9A-11BD-472A-B419-FC6E871D983D}" srcOrd="0" destOrd="0" parTransId="{E19CF92E-0693-46C4-A7C6-A30CE1A1A3A8}" sibTransId="{8B5DDFAC-50F1-4EC3-A244-A7A28ACD5A96}"/>
    <dgm:cxn modelId="{D9452C6E-67E2-428A-B6F0-C852C955C4F2}" type="presOf" srcId="{751BAB66-B64C-4148-831A-4E40FDEB37B3}" destId="{AB6E230B-D27B-473F-B6DC-582E055EE189}" srcOrd="0" destOrd="2" presId="urn:microsoft.com/office/officeart/2005/8/layout/list1"/>
    <dgm:cxn modelId="{AF575326-96D6-4275-84B4-932F1911EEC0}" type="presOf" srcId="{73976382-E637-4CD0-9AAD-21EE19AD0152}" destId="{D3A2B1EA-6691-40ED-8E78-78061B3E533F}" srcOrd="0" destOrd="0" presId="urn:microsoft.com/office/officeart/2005/8/layout/list1"/>
    <dgm:cxn modelId="{FE72BB54-3A1C-4EED-A741-0B57DCA845F7}" type="presOf" srcId="{6168E104-0E83-4365-A474-45239D1AD3EB}" destId="{9E687A4F-2BD1-4F42-B43D-CBBF0EE7C31C}" srcOrd="0" destOrd="0" presId="urn:microsoft.com/office/officeart/2005/8/layout/list1"/>
    <dgm:cxn modelId="{8993416B-4387-45C9-9CF0-11F58BC8942C}" srcId="{537F8EB3-002D-42A9-99EE-E83220D59E8C}" destId="{73976382-E637-4CD0-9AAD-21EE19AD0152}" srcOrd="0" destOrd="0" parTransId="{79518DAA-7C4B-42AC-9495-B5D4385F3CCE}" sibTransId="{36596842-0F7D-4896-995F-A7F2C2A81B4C}"/>
    <dgm:cxn modelId="{BC7A5A40-756F-4DAA-A139-3CDC3BB4247E}" srcId="{4D3D0EBF-A165-4ADF-8E7B-63269D37CFB3}" destId="{83E56A17-DF93-4BD0-BDA4-4A79EDA1FC7F}" srcOrd="1" destOrd="0" parTransId="{C5FBFAEC-DB03-4C03-B9BE-D605597E3A4A}" sibTransId="{EA7037C5-615A-4155-AC6D-51A33228BE3B}"/>
    <dgm:cxn modelId="{426AC12F-A259-4168-9D66-5D9954B9DBB5}" srcId="{83E56A17-DF93-4BD0-BDA4-4A79EDA1FC7F}" destId="{687DBF8E-DC93-4B66-B9F3-D74B83D73ECF}" srcOrd="0" destOrd="0" parTransId="{58C2F35C-05B9-476A-8CB4-2E8B6EB2F7D4}" sibTransId="{943AC35D-BB7A-4293-BBE4-5AF4C89EA910}"/>
    <dgm:cxn modelId="{3BE9A9FE-A131-4FC0-A45A-D4A1B4618A3A}" type="presOf" srcId="{6168E104-0E83-4365-A474-45239D1AD3EB}" destId="{485168B4-480F-4117-AD13-61B0E14E0335}" srcOrd="1" destOrd="0" presId="urn:microsoft.com/office/officeart/2005/8/layout/list1"/>
    <dgm:cxn modelId="{3676A265-0325-47D7-AC22-F833475E3DDD}" srcId="{83E56A17-DF93-4BD0-BDA4-4A79EDA1FC7F}" destId="{751BAB66-B64C-4148-831A-4E40FDEB37B3}" srcOrd="2" destOrd="0" parTransId="{C7A49CC2-6111-440C-9126-7B895F03E13D}" sibTransId="{97598FF2-1CFF-4328-9505-50AE97056D18}"/>
    <dgm:cxn modelId="{A9BF813D-D632-4ACA-91F3-D58BD9B1013D}" type="presOf" srcId="{31371D9A-11BD-472A-B419-FC6E871D983D}" destId="{14841954-56E8-4E29-A7E6-A2A2F828D0E2}" srcOrd="0" destOrd="0" presId="urn:microsoft.com/office/officeart/2005/8/layout/list1"/>
    <dgm:cxn modelId="{70637B05-7A0A-49EE-AA4D-612D015301A9}" type="presOf" srcId="{3F793974-09F1-4A70-B205-D77F92A38885}" destId="{AB6E230B-D27B-473F-B6DC-582E055EE189}" srcOrd="0" destOrd="1" presId="urn:microsoft.com/office/officeart/2005/8/layout/list1"/>
    <dgm:cxn modelId="{9AE65B61-C206-4B43-AD3A-EFB536D5E1E8}" srcId="{4D3D0EBF-A165-4ADF-8E7B-63269D37CFB3}" destId="{537F8EB3-002D-42A9-99EE-E83220D59E8C}" srcOrd="0" destOrd="0" parTransId="{9C7D7D31-D85C-4569-80B0-35E136F0BA0E}" sibTransId="{2F8C1351-CDE1-4545-A289-ECFAE074F21F}"/>
    <dgm:cxn modelId="{5A683CC9-5629-4110-9A3E-0124BA76C461}" srcId="{83E56A17-DF93-4BD0-BDA4-4A79EDA1FC7F}" destId="{3F793974-09F1-4A70-B205-D77F92A38885}" srcOrd="1" destOrd="0" parTransId="{6A603AED-F034-43CD-93F3-289B9556D128}" sibTransId="{CAD3E25B-7036-4946-9C99-88DDDE441591}"/>
    <dgm:cxn modelId="{D09DFB9A-B62D-4305-9FFD-0CB6BA8F51A8}" type="presOf" srcId="{537F8EB3-002D-42A9-99EE-E83220D59E8C}" destId="{AFD955EB-6DA9-4D2E-B56D-095BD8C7EF77}" srcOrd="0" destOrd="0" presId="urn:microsoft.com/office/officeart/2005/8/layout/list1"/>
    <dgm:cxn modelId="{B6A0C27D-9A72-48C7-AC6D-C429E1116DC0}" type="presOf" srcId="{687DBF8E-DC93-4B66-B9F3-D74B83D73ECF}" destId="{AB6E230B-D27B-473F-B6DC-582E055EE189}" srcOrd="0" destOrd="0" presId="urn:microsoft.com/office/officeart/2005/8/layout/list1"/>
    <dgm:cxn modelId="{51C8A380-1932-4B65-8772-659A0A6B8FE2}" type="presOf" srcId="{83E56A17-DF93-4BD0-BDA4-4A79EDA1FC7F}" destId="{227E46A5-F249-4F55-BBCE-9C9E96B6D83B}" srcOrd="1" destOrd="0" presId="urn:microsoft.com/office/officeart/2005/8/layout/list1"/>
    <dgm:cxn modelId="{F450B37E-2479-4FB9-8247-C03A8A838E1C}" type="presParOf" srcId="{D019D82A-AD4B-4792-87B1-1C26DE9DA67C}" destId="{F778602A-10AF-45B5-A4C4-8C29ADDC2273}" srcOrd="0" destOrd="0" presId="urn:microsoft.com/office/officeart/2005/8/layout/list1"/>
    <dgm:cxn modelId="{4290C45C-AF08-4786-9F9D-5891AC2C59B8}" type="presParOf" srcId="{F778602A-10AF-45B5-A4C4-8C29ADDC2273}" destId="{AFD955EB-6DA9-4D2E-B56D-095BD8C7EF77}" srcOrd="0" destOrd="0" presId="urn:microsoft.com/office/officeart/2005/8/layout/list1"/>
    <dgm:cxn modelId="{0A5FC1F2-39EA-41EB-A7B8-0EADB1E22D10}" type="presParOf" srcId="{F778602A-10AF-45B5-A4C4-8C29ADDC2273}" destId="{3E083556-197A-483D-99AF-B3EB8F138C2A}" srcOrd="1" destOrd="0" presId="urn:microsoft.com/office/officeart/2005/8/layout/list1"/>
    <dgm:cxn modelId="{46AB16D7-4629-4CF4-97B0-D6C3C8B96F88}" type="presParOf" srcId="{D019D82A-AD4B-4792-87B1-1C26DE9DA67C}" destId="{3F929E58-B222-49E3-BD00-EB1FDBBFB2D4}" srcOrd="1" destOrd="0" presId="urn:microsoft.com/office/officeart/2005/8/layout/list1"/>
    <dgm:cxn modelId="{D64E33ED-8BC3-4882-BB4E-134FE205B18E}" type="presParOf" srcId="{D019D82A-AD4B-4792-87B1-1C26DE9DA67C}" destId="{D3A2B1EA-6691-40ED-8E78-78061B3E533F}" srcOrd="2" destOrd="0" presId="urn:microsoft.com/office/officeart/2005/8/layout/list1"/>
    <dgm:cxn modelId="{D580EEF9-AA16-488C-9F02-2461D91C44A4}" type="presParOf" srcId="{D019D82A-AD4B-4792-87B1-1C26DE9DA67C}" destId="{EE690AD6-122F-4BF3-9005-89AE5C5D2DF9}" srcOrd="3" destOrd="0" presId="urn:microsoft.com/office/officeart/2005/8/layout/list1"/>
    <dgm:cxn modelId="{DBDB9DE4-C0D9-47A5-85C8-3660020F32DD}" type="presParOf" srcId="{D019D82A-AD4B-4792-87B1-1C26DE9DA67C}" destId="{0462C136-31BD-45B7-B7A4-8C516FB800A9}" srcOrd="4" destOrd="0" presId="urn:microsoft.com/office/officeart/2005/8/layout/list1"/>
    <dgm:cxn modelId="{0C7A3561-4C84-43D9-B510-23BB7B382EAF}" type="presParOf" srcId="{0462C136-31BD-45B7-B7A4-8C516FB800A9}" destId="{B0786626-D131-41A0-B6A2-607F58C68080}" srcOrd="0" destOrd="0" presId="urn:microsoft.com/office/officeart/2005/8/layout/list1"/>
    <dgm:cxn modelId="{488CFBD1-1AA5-494D-880A-5263379AA3E7}" type="presParOf" srcId="{0462C136-31BD-45B7-B7A4-8C516FB800A9}" destId="{227E46A5-F249-4F55-BBCE-9C9E96B6D83B}" srcOrd="1" destOrd="0" presId="urn:microsoft.com/office/officeart/2005/8/layout/list1"/>
    <dgm:cxn modelId="{7CB2A840-80CB-4573-80EC-05592D8E0B86}" type="presParOf" srcId="{D019D82A-AD4B-4792-87B1-1C26DE9DA67C}" destId="{CA296F39-183D-42DB-B52A-FECE76DA24E4}" srcOrd="5" destOrd="0" presId="urn:microsoft.com/office/officeart/2005/8/layout/list1"/>
    <dgm:cxn modelId="{CEF5225C-BFE9-4C2F-A18F-24D24EC19011}" type="presParOf" srcId="{D019D82A-AD4B-4792-87B1-1C26DE9DA67C}" destId="{AB6E230B-D27B-473F-B6DC-582E055EE189}" srcOrd="6" destOrd="0" presId="urn:microsoft.com/office/officeart/2005/8/layout/list1"/>
    <dgm:cxn modelId="{D288DBB0-076A-403B-8D65-192AD7E38462}" type="presParOf" srcId="{D019D82A-AD4B-4792-87B1-1C26DE9DA67C}" destId="{739B6EE2-3DDD-47AE-B572-1EB86E0ADCE7}" srcOrd="7" destOrd="0" presId="urn:microsoft.com/office/officeart/2005/8/layout/list1"/>
    <dgm:cxn modelId="{74B06CFE-0014-41BE-8EDE-B705DEF70B81}" type="presParOf" srcId="{D019D82A-AD4B-4792-87B1-1C26DE9DA67C}" destId="{47C0449C-0220-48B4-A95D-A208D51043C1}" srcOrd="8" destOrd="0" presId="urn:microsoft.com/office/officeart/2005/8/layout/list1"/>
    <dgm:cxn modelId="{670AAF3B-05D0-4840-AAED-794C2C9D8CCE}" type="presParOf" srcId="{47C0449C-0220-48B4-A95D-A208D51043C1}" destId="{9E687A4F-2BD1-4F42-B43D-CBBF0EE7C31C}" srcOrd="0" destOrd="0" presId="urn:microsoft.com/office/officeart/2005/8/layout/list1"/>
    <dgm:cxn modelId="{C2B8DD73-AF6A-428D-B221-DBBA87CCBCDB}" type="presParOf" srcId="{47C0449C-0220-48B4-A95D-A208D51043C1}" destId="{485168B4-480F-4117-AD13-61B0E14E0335}" srcOrd="1" destOrd="0" presId="urn:microsoft.com/office/officeart/2005/8/layout/list1"/>
    <dgm:cxn modelId="{99521341-C103-48FD-B60E-A7371D4FC334}" type="presParOf" srcId="{D019D82A-AD4B-4792-87B1-1C26DE9DA67C}" destId="{8F886305-872E-46AA-A68A-8275C3A4C359}" srcOrd="9" destOrd="0" presId="urn:microsoft.com/office/officeart/2005/8/layout/list1"/>
    <dgm:cxn modelId="{64E2961D-4EE1-491E-9931-C24817FD738C}" type="presParOf" srcId="{D019D82A-AD4B-4792-87B1-1C26DE9DA67C}" destId="{14841954-56E8-4E29-A7E6-A2A2F828D0E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C66D54-4AF1-4A34-AFB6-C3A7E5D8A351}" type="doc">
      <dgm:prSet loTypeId="urn:microsoft.com/office/officeart/2005/8/layout/lProcess2" loCatId="list" qsTypeId="urn:microsoft.com/office/officeart/2005/8/quickstyle/3d2#3" qsCatId="3D" csTypeId="urn:microsoft.com/office/officeart/2005/8/colors/colorful5" csCatId="colorful" phldr="1"/>
      <dgm:spPr/>
      <dgm:t>
        <a:bodyPr/>
        <a:lstStyle/>
        <a:p>
          <a:endParaRPr lang="tr-TR"/>
        </a:p>
      </dgm:t>
    </dgm:pt>
    <dgm:pt modelId="{C4842BB7-7C22-489F-A074-EA18C7957ED5}">
      <dgm:prSet/>
      <dgm:spPr/>
      <dgm:t>
        <a:bodyPr/>
        <a:lstStyle/>
        <a:p>
          <a:pPr algn="l" rtl="0"/>
          <a:endParaRPr lang="tr-TR" b="1" dirty="0" smtClean="0">
            <a:solidFill>
              <a:schemeClr val="tx1"/>
            </a:solidFill>
          </a:endParaRPr>
        </a:p>
        <a:p>
          <a:pPr algn="l" rtl="0"/>
          <a:r>
            <a:rPr lang="tr-TR" b="1" dirty="0" smtClean="0">
              <a:solidFill>
                <a:schemeClr val="tx1"/>
              </a:solidFill>
            </a:rPr>
            <a:t> İŞLETMELER YENİ YATIRIM ALANLARINI İNCELERKEN;</a:t>
          </a:r>
          <a:r>
            <a:rPr lang="tr-TR" dirty="0" smtClean="0">
              <a:solidFill>
                <a:schemeClr val="tx1"/>
              </a:solidFill>
            </a:rPr>
            <a:t/>
          </a:r>
          <a:br>
            <a:rPr lang="tr-TR" dirty="0" smtClean="0">
              <a:solidFill>
                <a:schemeClr val="tx1"/>
              </a:solidFill>
            </a:rPr>
          </a:br>
          <a:endParaRPr lang="tr-TR" dirty="0">
            <a:solidFill>
              <a:schemeClr val="tx1"/>
            </a:solidFill>
          </a:endParaRPr>
        </a:p>
      </dgm:t>
    </dgm:pt>
    <dgm:pt modelId="{70A5C471-9644-4A21-B886-84C571AAB5D3}" type="parTrans" cxnId="{CAC696FC-9EBE-4E26-87E8-ABE9249FE0B5}">
      <dgm:prSet/>
      <dgm:spPr/>
      <dgm:t>
        <a:bodyPr/>
        <a:lstStyle/>
        <a:p>
          <a:pPr algn="l"/>
          <a:endParaRPr lang="tr-TR">
            <a:solidFill>
              <a:schemeClr val="tx1"/>
            </a:solidFill>
          </a:endParaRPr>
        </a:p>
      </dgm:t>
    </dgm:pt>
    <dgm:pt modelId="{BBA72C6C-1F8D-4498-9F17-38DD7F85C1F7}" type="sibTrans" cxnId="{CAC696FC-9EBE-4E26-87E8-ABE9249FE0B5}">
      <dgm:prSet/>
      <dgm:spPr/>
      <dgm:t>
        <a:bodyPr/>
        <a:lstStyle/>
        <a:p>
          <a:pPr algn="l"/>
          <a:endParaRPr lang="tr-TR">
            <a:solidFill>
              <a:schemeClr val="tx1"/>
            </a:solidFill>
          </a:endParaRPr>
        </a:p>
      </dgm:t>
    </dgm:pt>
    <dgm:pt modelId="{13EEAAF5-1E69-4717-BA28-7995F04E5D3E}">
      <dgm:prSet custT="1"/>
      <dgm:spPr/>
      <dgm:t>
        <a:bodyPr/>
        <a:lstStyle/>
        <a:p>
          <a:pPr algn="l" rtl="0"/>
          <a:r>
            <a:rPr lang="tr-TR" sz="1800" dirty="0" smtClean="0">
              <a:solidFill>
                <a:schemeClr val="tx1"/>
              </a:solidFill>
            </a:rPr>
            <a:t>Bu alanların ekonomik özellikler ve canlılığının ne ölçüde ilgi çekici olduğunu,</a:t>
          </a:r>
          <a:endParaRPr lang="tr-TR" sz="1800" dirty="0">
            <a:solidFill>
              <a:schemeClr val="tx1"/>
            </a:solidFill>
          </a:endParaRPr>
        </a:p>
      </dgm:t>
    </dgm:pt>
    <dgm:pt modelId="{E3D49434-BD5A-4B1B-B187-6A369B446D0F}" type="parTrans" cxnId="{8E9F6830-52CD-4243-BE41-8186D314DB18}">
      <dgm:prSet/>
      <dgm:spPr/>
      <dgm:t>
        <a:bodyPr/>
        <a:lstStyle/>
        <a:p>
          <a:pPr algn="l"/>
          <a:endParaRPr lang="tr-TR">
            <a:solidFill>
              <a:schemeClr val="tx1"/>
            </a:solidFill>
          </a:endParaRPr>
        </a:p>
      </dgm:t>
    </dgm:pt>
    <dgm:pt modelId="{067511EC-7F06-4A9F-9D57-3993239A36A7}" type="sibTrans" cxnId="{8E9F6830-52CD-4243-BE41-8186D314DB18}">
      <dgm:prSet/>
      <dgm:spPr/>
      <dgm:t>
        <a:bodyPr/>
        <a:lstStyle/>
        <a:p>
          <a:pPr algn="l"/>
          <a:endParaRPr lang="tr-TR">
            <a:solidFill>
              <a:schemeClr val="tx1"/>
            </a:solidFill>
          </a:endParaRPr>
        </a:p>
      </dgm:t>
    </dgm:pt>
    <dgm:pt modelId="{5C4E397B-2B8B-4F8A-B6F4-2F28D4B5EB2D}">
      <dgm:prSet custT="1"/>
      <dgm:spPr/>
      <dgm:t>
        <a:bodyPr/>
        <a:lstStyle/>
        <a:p>
          <a:pPr algn="l" rtl="0"/>
          <a:r>
            <a:rPr lang="tr-TR" sz="1800" dirty="0" smtClean="0">
              <a:solidFill>
                <a:schemeClr val="tx1"/>
              </a:solidFill>
            </a:rPr>
            <a:t>Yeni faaliyete katkıda bulunmak için ne tür imalat ve teknik bilgilere sahip olunması gerektiği ve dağıtım fonksiyonunu gözden geçirmesi gerekir.</a:t>
          </a:r>
          <a:endParaRPr lang="tr-TR" sz="1800" dirty="0">
            <a:solidFill>
              <a:schemeClr val="tx1"/>
            </a:solidFill>
          </a:endParaRPr>
        </a:p>
      </dgm:t>
    </dgm:pt>
    <dgm:pt modelId="{1BB30F7D-72C4-452A-83D5-6689640D51EF}" type="parTrans" cxnId="{2F693F33-C139-47AE-A816-4F97F14B50AC}">
      <dgm:prSet/>
      <dgm:spPr/>
      <dgm:t>
        <a:bodyPr/>
        <a:lstStyle/>
        <a:p>
          <a:pPr algn="l"/>
          <a:endParaRPr lang="tr-TR">
            <a:solidFill>
              <a:schemeClr val="tx1"/>
            </a:solidFill>
          </a:endParaRPr>
        </a:p>
      </dgm:t>
    </dgm:pt>
    <dgm:pt modelId="{A202683E-C51A-421E-97EA-AF99C35D8589}" type="sibTrans" cxnId="{2F693F33-C139-47AE-A816-4F97F14B50AC}">
      <dgm:prSet/>
      <dgm:spPr/>
      <dgm:t>
        <a:bodyPr/>
        <a:lstStyle/>
        <a:p>
          <a:pPr algn="l"/>
          <a:endParaRPr lang="tr-TR">
            <a:solidFill>
              <a:schemeClr val="tx1"/>
            </a:solidFill>
          </a:endParaRPr>
        </a:p>
      </dgm:t>
    </dgm:pt>
    <dgm:pt modelId="{F84E8FC5-D1CE-4307-8C05-729A5DF5347F}">
      <dgm:prSet custT="1"/>
      <dgm:spPr/>
      <dgm:t>
        <a:bodyPr/>
        <a:lstStyle/>
        <a:p>
          <a:pPr algn="l" rtl="0"/>
          <a:r>
            <a:rPr lang="tr-TR" sz="1800" dirty="0" smtClean="0">
              <a:solidFill>
                <a:schemeClr val="tx1"/>
              </a:solidFill>
            </a:rPr>
            <a:t>Ar-</a:t>
          </a:r>
          <a:r>
            <a:rPr lang="tr-TR" sz="1800" dirty="0" err="1" smtClean="0">
              <a:solidFill>
                <a:schemeClr val="tx1"/>
              </a:solidFill>
            </a:rPr>
            <a:t>ge</a:t>
          </a:r>
          <a:r>
            <a:rPr lang="tr-TR" sz="1800" dirty="0" smtClean="0">
              <a:solidFill>
                <a:schemeClr val="tx1"/>
              </a:solidFill>
            </a:rPr>
            <a:t> fonksiyonu pazarlama ve üretimden ayrı incelenmez.</a:t>
          </a:r>
          <a:endParaRPr lang="tr-TR" sz="1800" dirty="0">
            <a:solidFill>
              <a:schemeClr val="tx1"/>
            </a:solidFill>
          </a:endParaRPr>
        </a:p>
      </dgm:t>
    </dgm:pt>
    <dgm:pt modelId="{DA29FC5F-95D1-4AC1-A8C8-73E7C2C922EC}" type="parTrans" cxnId="{B4728FEC-00DC-47AE-B26E-44E4521C9666}">
      <dgm:prSet/>
      <dgm:spPr/>
      <dgm:t>
        <a:bodyPr/>
        <a:lstStyle/>
        <a:p>
          <a:pPr algn="l"/>
          <a:endParaRPr lang="tr-TR">
            <a:solidFill>
              <a:schemeClr val="tx1"/>
            </a:solidFill>
          </a:endParaRPr>
        </a:p>
      </dgm:t>
    </dgm:pt>
    <dgm:pt modelId="{BA49A6ED-2FEB-41E5-B02A-FC4BEFFA8E98}" type="sibTrans" cxnId="{B4728FEC-00DC-47AE-B26E-44E4521C9666}">
      <dgm:prSet/>
      <dgm:spPr/>
      <dgm:t>
        <a:bodyPr/>
        <a:lstStyle/>
        <a:p>
          <a:pPr algn="l"/>
          <a:endParaRPr lang="tr-TR">
            <a:solidFill>
              <a:schemeClr val="tx1"/>
            </a:solidFill>
          </a:endParaRPr>
        </a:p>
      </dgm:t>
    </dgm:pt>
    <dgm:pt modelId="{AD5C5AB8-472F-41AD-B336-CE47A23D9725}">
      <dgm:prSet/>
      <dgm:spPr/>
      <dgm:t>
        <a:bodyPr/>
        <a:lstStyle/>
        <a:p>
          <a:pPr algn="l" rtl="0"/>
          <a:r>
            <a:rPr lang="tr-TR" b="1" dirty="0" smtClean="0">
              <a:solidFill>
                <a:schemeClr val="tx1"/>
              </a:solidFill>
            </a:rPr>
            <a:t>AR-GE BAKIMINDAN 4 TİP PAZARLAMA STRATEJİLERİ VARDIR;</a:t>
          </a:r>
          <a:endParaRPr lang="tr-TR" b="1" dirty="0">
            <a:solidFill>
              <a:schemeClr val="tx1"/>
            </a:solidFill>
          </a:endParaRPr>
        </a:p>
      </dgm:t>
    </dgm:pt>
    <dgm:pt modelId="{4E741B2C-4620-4E49-B0EB-80F2A571154B}" type="parTrans" cxnId="{C1D718CA-2D3D-4CFA-A170-61F1152FD689}">
      <dgm:prSet/>
      <dgm:spPr/>
      <dgm:t>
        <a:bodyPr/>
        <a:lstStyle/>
        <a:p>
          <a:pPr algn="l"/>
          <a:endParaRPr lang="tr-TR">
            <a:solidFill>
              <a:schemeClr val="tx1"/>
            </a:solidFill>
          </a:endParaRPr>
        </a:p>
      </dgm:t>
    </dgm:pt>
    <dgm:pt modelId="{6F97306D-A700-41AF-A6C4-F786F25E5C73}" type="sibTrans" cxnId="{C1D718CA-2D3D-4CFA-A170-61F1152FD689}">
      <dgm:prSet/>
      <dgm:spPr/>
      <dgm:t>
        <a:bodyPr/>
        <a:lstStyle/>
        <a:p>
          <a:pPr algn="l"/>
          <a:endParaRPr lang="tr-TR">
            <a:solidFill>
              <a:schemeClr val="tx1"/>
            </a:solidFill>
          </a:endParaRPr>
        </a:p>
      </dgm:t>
    </dgm:pt>
    <dgm:pt modelId="{3DC71ACF-B190-4129-81C3-C9998FA5EE21}">
      <dgm:prSet custT="1"/>
      <dgm:spPr/>
      <dgm:t>
        <a:bodyPr/>
        <a:lstStyle/>
        <a:p>
          <a:pPr algn="l" rtl="0"/>
          <a:r>
            <a:rPr lang="tr-TR" sz="2000" dirty="0" smtClean="0">
              <a:solidFill>
                <a:schemeClr val="bg1"/>
              </a:solidFill>
            </a:rPr>
            <a:t> Lider olma veya başı çekme: </a:t>
          </a:r>
          <a:endParaRPr lang="tr-TR" sz="2000" dirty="0">
            <a:solidFill>
              <a:schemeClr val="bg1"/>
            </a:solidFill>
          </a:endParaRPr>
        </a:p>
      </dgm:t>
    </dgm:pt>
    <dgm:pt modelId="{74CDA2FA-D061-47D5-8EEC-F85A14AC0D06}" type="parTrans" cxnId="{4F248E8E-53C1-4B1E-9E9E-B08C5C163651}">
      <dgm:prSet/>
      <dgm:spPr/>
      <dgm:t>
        <a:bodyPr/>
        <a:lstStyle/>
        <a:p>
          <a:pPr algn="l"/>
          <a:endParaRPr lang="tr-TR">
            <a:solidFill>
              <a:schemeClr val="tx1"/>
            </a:solidFill>
          </a:endParaRPr>
        </a:p>
      </dgm:t>
    </dgm:pt>
    <dgm:pt modelId="{E82D8485-D008-4B99-8570-7818774BE5D7}" type="sibTrans" cxnId="{4F248E8E-53C1-4B1E-9E9E-B08C5C163651}">
      <dgm:prSet/>
      <dgm:spPr/>
      <dgm:t>
        <a:bodyPr/>
        <a:lstStyle/>
        <a:p>
          <a:pPr algn="l"/>
          <a:endParaRPr lang="tr-TR">
            <a:solidFill>
              <a:schemeClr val="tx1"/>
            </a:solidFill>
          </a:endParaRPr>
        </a:p>
      </dgm:t>
    </dgm:pt>
    <dgm:pt modelId="{145E8A0B-113D-4595-8882-A3908EF63ACD}">
      <dgm:prSet custT="1"/>
      <dgm:spPr/>
      <dgm:t>
        <a:bodyPr/>
        <a:lstStyle/>
        <a:p>
          <a:pPr algn="l" rtl="0"/>
          <a:r>
            <a:rPr lang="tr-TR" sz="2000" dirty="0" smtClean="0">
              <a:solidFill>
                <a:schemeClr val="bg1"/>
              </a:solidFill>
            </a:rPr>
            <a:t> Liderin ardından gitme: </a:t>
          </a:r>
          <a:endParaRPr lang="tr-TR" sz="2000" dirty="0">
            <a:solidFill>
              <a:schemeClr val="bg1"/>
            </a:solidFill>
          </a:endParaRPr>
        </a:p>
      </dgm:t>
    </dgm:pt>
    <dgm:pt modelId="{41AB0261-3411-4509-90D0-15087FAFADCE}" type="parTrans" cxnId="{9A828C16-C1EA-4B1C-9ADA-16FB35313D48}">
      <dgm:prSet/>
      <dgm:spPr/>
      <dgm:t>
        <a:bodyPr/>
        <a:lstStyle/>
        <a:p>
          <a:pPr algn="l"/>
          <a:endParaRPr lang="tr-TR">
            <a:solidFill>
              <a:schemeClr val="tx1"/>
            </a:solidFill>
          </a:endParaRPr>
        </a:p>
      </dgm:t>
    </dgm:pt>
    <dgm:pt modelId="{69AC4BA2-21E9-46AD-A0EF-FEF10C34A29E}" type="sibTrans" cxnId="{9A828C16-C1EA-4B1C-9ADA-16FB35313D48}">
      <dgm:prSet/>
      <dgm:spPr/>
      <dgm:t>
        <a:bodyPr/>
        <a:lstStyle/>
        <a:p>
          <a:pPr algn="l"/>
          <a:endParaRPr lang="tr-TR">
            <a:solidFill>
              <a:schemeClr val="tx1"/>
            </a:solidFill>
          </a:endParaRPr>
        </a:p>
      </dgm:t>
    </dgm:pt>
    <dgm:pt modelId="{D3E9FE1D-9F8E-450A-908C-5A98ABCFA218}">
      <dgm:prSet custT="1"/>
      <dgm:spPr/>
      <dgm:t>
        <a:bodyPr/>
        <a:lstStyle/>
        <a:p>
          <a:pPr algn="l" rtl="0"/>
          <a:r>
            <a:rPr lang="tr-TR" sz="2000" dirty="0" smtClean="0">
              <a:solidFill>
                <a:schemeClr val="bg1"/>
              </a:solidFill>
            </a:rPr>
            <a:t> Mühendislik uygulamaları: </a:t>
          </a:r>
          <a:endParaRPr lang="tr-TR" sz="2000" dirty="0">
            <a:solidFill>
              <a:schemeClr val="bg1"/>
            </a:solidFill>
          </a:endParaRPr>
        </a:p>
      </dgm:t>
    </dgm:pt>
    <dgm:pt modelId="{BADA64AC-D796-4F3A-8F8E-4E4C273325B2}" type="parTrans" cxnId="{FAB6BC62-A67D-4AD6-8C74-D0BAD486DA89}">
      <dgm:prSet/>
      <dgm:spPr/>
      <dgm:t>
        <a:bodyPr/>
        <a:lstStyle/>
        <a:p>
          <a:pPr algn="l"/>
          <a:endParaRPr lang="tr-TR">
            <a:solidFill>
              <a:schemeClr val="tx1"/>
            </a:solidFill>
          </a:endParaRPr>
        </a:p>
      </dgm:t>
    </dgm:pt>
    <dgm:pt modelId="{B91CE722-1AAC-4893-85BE-3C6B9D0BA5DC}" type="sibTrans" cxnId="{FAB6BC62-A67D-4AD6-8C74-D0BAD486DA89}">
      <dgm:prSet/>
      <dgm:spPr/>
      <dgm:t>
        <a:bodyPr/>
        <a:lstStyle/>
        <a:p>
          <a:pPr algn="l"/>
          <a:endParaRPr lang="tr-TR">
            <a:solidFill>
              <a:schemeClr val="tx1"/>
            </a:solidFill>
          </a:endParaRPr>
        </a:p>
      </dgm:t>
    </dgm:pt>
    <dgm:pt modelId="{8D6B1313-AE83-4BB1-8CBE-ABB9057C2DBD}">
      <dgm:prSet custT="1"/>
      <dgm:spPr/>
      <dgm:t>
        <a:bodyPr/>
        <a:lstStyle/>
        <a:p>
          <a:pPr algn="l" rtl="0"/>
          <a:r>
            <a:rPr lang="tr-TR" sz="2000" dirty="0" smtClean="0">
              <a:solidFill>
                <a:schemeClr val="bg1"/>
              </a:solidFill>
            </a:rPr>
            <a:t> Ben de varım: </a:t>
          </a:r>
          <a:endParaRPr lang="tr-TR" sz="2000" dirty="0">
            <a:solidFill>
              <a:schemeClr val="bg1"/>
            </a:solidFill>
          </a:endParaRPr>
        </a:p>
      </dgm:t>
    </dgm:pt>
    <dgm:pt modelId="{9DC7AA5D-9119-4D9A-8069-D75021B3C0AB}" type="parTrans" cxnId="{4998D9E9-580B-475F-BE4E-831669F82EFA}">
      <dgm:prSet/>
      <dgm:spPr/>
      <dgm:t>
        <a:bodyPr/>
        <a:lstStyle/>
        <a:p>
          <a:pPr algn="l"/>
          <a:endParaRPr lang="tr-TR">
            <a:solidFill>
              <a:schemeClr val="tx1"/>
            </a:solidFill>
          </a:endParaRPr>
        </a:p>
      </dgm:t>
    </dgm:pt>
    <dgm:pt modelId="{8B16B1FA-18A3-4458-81A5-5A4F7B3EE4CE}" type="sibTrans" cxnId="{4998D9E9-580B-475F-BE4E-831669F82EFA}">
      <dgm:prSet/>
      <dgm:spPr/>
      <dgm:t>
        <a:bodyPr/>
        <a:lstStyle/>
        <a:p>
          <a:pPr algn="l"/>
          <a:endParaRPr lang="tr-TR">
            <a:solidFill>
              <a:schemeClr val="tx1"/>
            </a:solidFill>
          </a:endParaRPr>
        </a:p>
      </dgm:t>
    </dgm:pt>
    <dgm:pt modelId="{1436AC3C-DD9C-49D6-8192-9F7FADD2B78B}" type="pres">
      <dgm:prSet presAssocID="{ABC66D54-4AF1-4A34-AFB6-C3A7E5D8A351}" presName="theList" presStyleCnt="0">
        <dgm:presLayoutVars>
          <dgm:dir/>
          <dgm:animLvl val="lvl"/>
          <dgm:resizeHandles val="exact"/>
        </dgm:presLayoutVars>
      </dgm:prSet>
      <dgm:spPr/>
      <dgm:t>
        <a:bodyPr/>
        <a:lstStyle/>
        <a:p>
          <a:endParaRPr lang="tr-TR"/>
        </a:p>
      </dgm:t>
    </dgm:pt>
    <dgm:pt modelId="{48259A96-9C04-4AE6-9B09-5D96EE5CE6AA}" type="pres">
      <dgm:prSet presAssocID="{C4842BB7-7C22-489F-A074-EA18C7957ED5}" presName="compNode" presStyleCnt="0"/>
      <dgm:spPr/>
    </dgm:pt>
    <dgm:pt modelId="{32BFA36F-E1B2-4AB2-A775-B6F643DE077F}" type="pres">
      <dgm:prSet presAssocID="{C4842BB7-7C22-489F-A074-EA18C7957ED5}" presName="aNode" presStyleLbl="bgShp" presStyleIdx="0" presStyleCnt="2"/>
      <dgm:spPr/>
      <dgm:t>
        <a:bodyPr/>
        <a:lstStyle/>
        <a:p>
          <a:endParaRPr lang="tr-TR"/>
        </a:p>
      </dgm:t>
    </dgm:pt>
    <dgm:pt modelId="{0E719C87-CA59-4BC3-B56C-E264F2AA9C6E}" type="pres">
      <dgm:prSet presAssocID="{C4842BB7-7C22-489F-A074-EA18C7957ED5}" presName="textNode" presStyleLbl="bgShp" presStyleIdx="0" presStyleCnt="2"/>
      <dgm:spPr/>
      <dgm:t>
        <a:bodyPr/>
        <a:lstStyle/>
        <a:p>
          <a:endParaRPr lang="tr-TR"/>
        </a:p>
      </dgm:t>
    </dgm:pt>
    <dgm:pt modelId="{8EF9C27D-92CC-413A-984A-B61FFEECE323}" type="pres">
      <dgm:prSet presAssocID="{C4842BB7-7C22-489F-A074-EA18C7957ED5}" presName="compChildNode" presStyleCnt="0"/>
      <dgm:spPr/>
    </dgm:pt>
    <dgm:pt modelId="{2037CA9C-80F9-4BB1-9F48-1117667F6E4C}" type="pres">
      <dgm:prSet presAssocID="{C4842BB7-7C22-489F-A074-EA18C7957ED5}" presName="theInnerList" presStyleCnt="0"/>
      <dgm:spPr/>
    </dgm:pt>
    <dgm:pt modelId="{D8305322-AF2D-4807-84C0-2D3C8309AEB3}" type="pres">
      <dgm:prSet presAssocID="{13EEAAF5-1E69-4717-BA28-7995F04E5D3E}" presName="childNode" presStyleLbl="node1" presStyleIdx="0" presStyleCnt="7" custScaleX="116885" custScaleY="2000000">
        <dgm:presLayoutVars>
          <dgm:bulletEnabled val="1"/>
        </dgm:presLayoutVars>
      </dgm:prSet>
      <dgm:spPr/>
      <dgm:t>
        <a:bodyPr/>
        <a:lstStyle/>
        <a:p>
          <a:endParaRPr lang="tr-TR"/>
        </a:p>
      </dgm:t>
    </dgm:pt>
    <dgm:pt modelId="{1D13B60A-5416-4A38-904F-C2AFA529EBB6}" type="pres">
      <dgm:prSet presAssocID="{13EEAAF5-1E69-4717-BA28-7995F04E5D3E}" presName="aSpace2" presStyleCnt="0"/>
      <dgm:spPr/>
    </dgm:pt>
    <dgm:pt modelId="{92F66559-ABA5-4A6A-835D-ED8B9A0CF76E}" type="pres">
      <dgm:prSet presAssocID="{5C4E397B-2B8B-4F8A-B6F4-2F28D4B5EB2D}" presName="childNode" presStyleLbl="node1" presStyleIdx="1" presStyleCnt="7" custScaleX="116885" custScaleY="2000000">
        <dgm:presLayoutVars>
          <dgm:bulletEnabled val="1"/>
        </dgm:presLayoutVars>
      </dgm:prSet>
      <dgm:spPr/>
      <dgm:t>
        <a:bodyPr/>
        <a:lstStyle/>
        <a:p>
          <a:endParaRPr lang="tr-TR"/>
        </a:p>
      </dgm:t>
    </dgm:pt>
    <dgm:pt modelId="{4190DD0F-8411-44EC-93E2-F0B18B56DD42}" type="pres">
      <dgm:prSet presAssocID="{5C4E397B-2B8B-4F8A-B6F4-2F28D4B5EB2D}" presName="aSpace2" presStyleCnt="0"/>
      <dgm:spPr/>
    </dgm:pt>
    <dgm:pt modelId="{B304352A-04E0-4E16-934C-6C477D37DF73}" type="pres">
      <dgm:prSet presAssocID="{F84E8FC5-D1CE-4307-8C05-729A5DF5347F}" presName="childNode" presStyleLbl="node1" presStyleIdx="2" presStyleCnt="7" custScaleX="116885" custScaleY="2000000">
        <dgm:presLayoutVars>
          <dgm:bulletEnabled val="1"/>
        </dgm:presLayoutVars>
      </dgm:prSet>
      <dgm:spPr/>
      <dgm:t>
        <a:bodyPr/>
        <a:lstStyle/>
        <a:p>
          <a:endParaRPr lang="tr-TR"/>
        </a:p>
      </dgm:t>
    </dgm:pt>
    <dgm:pt modelId="{5D13C6BE-1B7E-42F2-BB83-CC7AB1F86F9F}" type="pres">
      <dgm:prSet presAssocID="{C4842BB7-7C22-489F-A074-EA18C7957ED5}" presName="aSpace" presStyleCnt="0"/>
      <dgm:spPr/>
    </dgm:pt>
    <dgm:pt modelId="{38CF2953-EC5A-4DAC-9166-1BEB32CFFBFC}" type="pres">
      <dgm:prSet presAssocID="{AD5C5AB8-472F-41AD-B336-CE47A23D9725}" presName="compNode" presStyleCnt="0"/>
      <dgm:spPr/>
    </dgm:pt>
    <dgm:pt modelId="{250CC5B7-E079-4F1D-993A-203872F4133D}" type="pres">
      <dgm:prSet presAssocID="{AD5C5AB8-472F-41AD-B336-CE47A23D9725}" presName="aNode" presStyleLbl="bgShp" presStyleIdx="1" presStyleCnt="2"/>
      <dgm:spPr/>
      <dgm:t>
        <a:bodyPr/>
        <a:lstStyle/>
        <a:p>
          <a:endParaRPr lang="tr-TR"/>
        </a:p>
      </dgm:t>
    </dgm:pt>
    <dgm:pt modelId="{27778634-CC28-428E-95D4-FBE3AE953661}" type="pres">
      <dgm:prSet presAssocID="{AD5C5AB8-472F-41AD-B336-CE47A23D9725}" presName="textNode" presStyleLbl="bgShp" presStyleIdx="1" presStyleCnt="2"/>
      <dgm:spPr/>
      <dgm:t>
        <a:bodyPr/>
        <a:lstStyle/>
        <a:p>
          <a:endParaRPr lang="tr-TR"/>
        </a:p>
      </dgm:t>
    </dgm:pt>
    <dgm:pt modelId="{6953F122-864D-4BB3-9DD9-499689663544}" type="pres">
      <dgm:prSet presAssocID="{AD5C5AB8-472F-41AD-B336-CE47A23D9725}" presName="compChildNode" presStyleCnt="0"/>
      <dgm:spPr/>
    </dgm:pt>
    <dgm:pt modelId="{88FD9D67-E2E0-4B83-91EB-87C4795D408C}" type="pres">
      <dgm:prSet presAssocID="{AD5C5AB8-472F-41AD-B336-CE47A23D9725}" presName="theInnerList" presStyleCnt="0"/>
      <dgm:spPr/>
    </dgm:pt>
    <dgm:pt modelId="{CB7EE71D-4113-46DF-8584-7ABB07AA19A9}" type="pres">
      <dgm:prSet presAssocID="{3DC71ACF-B190-4129-81C3-C9998FA5EE21}" presName="childNode" presStyleLbl="node1" presStyleIdx="3" presStyleCnt="7">
        <dgm:presLayoutVars>
          <dgm:bulletEnabled val="1"/>
        </dgm:presLayoutVars>
      </dgm:prSet>
      <dgm:spPr/>
      <dgm:t>
        <a:bodyPr/>
        <a:lstStyle/>
        <a:p>
          <a:endParaRPr lang="tr-TR"/>
        </a:p>
      </dgm:t>
    </dgm:pt>
    <dgm:pt modelId="{E6FEF76A-A143-46B2-B370-1E03065375DF}" type="pres">
      <dgm:prSet presAssocID="{3DC71ACF-B190-4129-81C3-C9998FA5EE21}" presName="aSpace2" presStyleCnt="0"/>
      <dgm:spPr/>
    </dgm:pt>
    <dgm:pt modelId="{AB0820C4-2B4E-4C92-8F71-B37684EAA7E6}" type="pres">
      <dgm:prSet presAssocID="{145E8A0B-113D-4595-8882-A3908EF63ACD}" presName="childNode" presStyleLbl="node1" presStyleIdx="4" presStyleCnt="7">
        <dgm:presLayoutVars>
          <dgm:bulletEnabled val="1"/>
        </dgm:presLayoutVars>
      </dgm:prSet>
      <dgm:spPr/>
      <dgm:t>
        <a:bodyPr/>
        <a:lstStyle/>
        <a:p>
          <a:endParaRPr lang="tr-TR"/>
        </a:p>
      </dgm:t>
    </dgm:pt>
    <dgm:pt modelId="{5B81FCF9-96E1-4A85-BF59-7DBD03DF6D80}" type="pres">
      <dgm:prSet presAssocID="{145E8A0B-113D-4595-8882-A3908EF63ACD}" presName="aSpace2" presStyleCnt="0"/>
      <dgm:spPr/>
    </dgm:pt>
    <dgm:pt modelId="{2BB0E546-ED13-44B9-9738-ED69ECA5F317}" type="pres">
      <dgm:prSet presAssocID="{D3E9FE1D-9F8E-450A-908C-5A98ABCFA218}" presName="childNode" presStyleLbl="node1" presStyleIdx="5" presStyleCnt="7">
        <dgm:presLayoutVars>
          <dgm:bulletEnabled val="1"/>
        </dgm:presLayoutVars>
      </dgm:prSet>
      <dgm:spPr/>
      <dgm:t>
        <a:bodyPr/>
        <a:lstStyle/>
        <a:p>
          <a:endParaRPr lang="tr-TR"/>
        </a:p>
      </dgm:t>
    </dgm:pt>
    <dgm:pt modelId="{E66682FC-8FE7-400B-A32D-C330D3282E1E}" type="pres">
      <dgm:prSet presAssocID="{D3E9FE1D-9F8E-450A-908C-5A98ABCFA218}" presName="aSpace2" presStyleCnt="0"/>
      <dgm:spPr/>
    </dgm:pt>
    <dgm:pt modelId="{34E3B534-1AC7-417E-9C05-6DFEBBB74B44}" type="pres">
      <dgm:prSet presAssocID="{8D6B1313-AE83-4BB1-8CBE-ABB9057C2DBD}" presName="childNode" presStyleLbl="node1" presStyleIdx="6" presStyleCnt="7">
        <dgm:presLayoutVars>
          <dgm:bulletEnabled val="1"/>
        </dgm:presLayoutVars>
      </dgm:prSet>
      <dgm:spPr/>
      <dgm:t>
        <a:bodyPr/>
        <a:lstStyle/>
        <a:p>
          <a:endParaRPr lang="tr-TR"/>
        </a:p>
      </dgm:t>
    </dgm:pt>
  </dgm:ptLst>
  <dgm:cxnLst>
    <dgm:cxn modelId="{4F248E8E-53C1-4B1E-9E9E-B08C5C163651}" srcId="{AD5C5AB8-472F-41AD-B336-CE47A23D9725}" destId="{3DC71ACF-B190-4129-81C3-C9998FA5EE21}" srcOrd="0" destOrd="0" parTransId="{74CDA2FA-D061-47D5-8EEC-F85A14AC0D06}" sibTransId="{E82D8485-D008-4B99-8570-7818774BE5D7}"/>
    <dgm:cxn modelId="{65BDBBA4-5CE3-43A3-B907-88369E58761B}" type="presOf" srcId="{3DC71ACF-B190-4129-81C3-C9998FA5EE21}" destId="{CB7EE71D-4113-46DF-8584-7ABB07AA19A9}" srcOrd="0" destOrd="0" presId="urn:microsoft.com/office/officeart/2005/8/layout/lProcess2"/>
    <dgm:cxn modelId="{F48DD300-2384-4B5B-8123-16846E1F9148}" type="presOf" srcId="{D3E9FE1D-9F8E-450A-908C-5A98ABCFA218}" destId="{2BB0E546-ED13-44B9-9738-ED69ECA5F317}" srcOrd="0" destOrd="0" presId="urn:microsoft.com/office/officeart/2005/8/layout/lProcess2"/>
    <dgm:cxn modelId="{C1D718CA-2D3D-4CFA-A170-61F1152FD689}" srcId="{ABC66D54-4AF1-4A34-AFB6-C3A7E5D8A351}" destId="{AD5C5AB8-472F-41AD-B336-CE47A23D9725}" srcOrd="1" destOrd="0" parTransId="{4E741B2C-4620-4E49-B0EB-80F2A571154B}" sibTransId="{6F97306D-A700-41AF-A6C4-F786F25E5C73}"/>
    <dgm:cxn modelId="{FAB6BC62-A67D-4AD6-8C74-D0BAD486DA89}" srcId="{AD5C5AB8-472F-41AD-B336-CE47A23D9725}" destId="{D3E9FE1D-9F8E-450A-908C-5A98ABCFA218}" srcOrd="2" destOrd="0" parTransId="{BADA64AC-D796-4F3A-8F8E-4E4C273325B2}" sibTransId="{B91CE722-1AAC-4893-85BE-3C6B9D0BA5DC}"/>
    <dgm:cxn modelId="{0FCDC08C-2648-464F-8B27-0D3A4FA959D7}" type="presOf" srcId="{C4842BB7-7C22-489F-A074-EA18C7957ED5}" destId="{0E719C87-CA59-4BC3-B56C-E264F2AA9C6E}" srcOrd="1" destOrd="0" presId="urn:microsoft.com/office/officeart/2005/8/layout/lProcess2"/>
    <dgm:cxn modelId="{8E9F6830-52CD-4243-BE41-8186D314DB18}" srcId="{C4842BB7-7C22-489F-A074-EA18C7957ED5}" destId="{13EEAAF5-1E69-4717-BA28-7995F04E5D3E}" srcOrd="0" destOrd="0" parTransId="{E3D49434-BD5A-4B1B-B187-6A369B446D0F}" sibTransId="{067511EC-7F06-4A9F-9D57-3993239A36A7}"/>
    <dgm:cxn modelId="{9A828C16-C1EA-4B1C-9ADA-16FB35313D48}" srcId="{AD5C5AB8-472F-41AD-B336-CE47A23D9725}" destId="{145E8A0B-113D-4595-8882-A3908EF63ACD}" srcOrd="1" destOrd="0" parTransId="{41AB0261-3411-4509-90D0-15087FAFADCE}" sibTransId="{69AC4BA2-21E9-46AD-A0EF-FEF10C34A29E}"/>
    <dgm:cxn modelId="{B194E922-C1D8-4C0C-AA56-119DDBE7C768}" type="presOf" srcId="{ABC66D54-4AF1-4A34-AFB6-C3A7E5D8A351}" destId="{1436AC3C-DD9C-49D6-8192-9F7FADD2B78B}" srcOrd="0" destOrd="0" presId="urn:microsoft.com/office/officeart/2005/8/layout/lProcess2"/>
    <dgm:cxn modelId="{5C9287F3-049D-4817-B068-045ABB683309}" type="presOf" srcId="{AD5C5AB8-472F-41AD-B336-CE47A23D9725}" destId="{27778634-CC28-428E-95D4-FBE3AE953661}" srcOrd="1" destOrd="0" presId="urn:microsoft.com/office/officeart/2005/8/layout/lProcess2"/>
    <dgm:cxn modelId="{26715560-9673-4901-AF16-75BE7F38B877}" type="presOf" srcId="{13EEAAF5-1E69-4717-BA28-7995F04E5D3E}" destId="{D8305322-AF2D-4807-84C0-2D3C8309AEB3}" srcOrd="0" destOrd="0" presId="urn:microsoft.com/office/officeart/2005/8/layout/lProcess2"/>
    <dgm:cxn modelId="{2F693F33-C139-47AE-A816-4F97F14B50AC}" srcId="{C4842BB7-7C22-489F-A074-EA18C7957ED5}" destId="{5C4E397B-2B8B-4F8A-B6F4-2F28D4B5EB2D}" srcOrd="1" destOrd="0" parTransId="{1BB30F7D-72C4-452A-83D5-6689640D51EF}" sibTransId="{A202683E-C51A-421E-97EA-AF99C35D8589}"/>
    <dgm:cxn modelId="{2F487CE1-1329-455C-AD26-C9044CE3C5C0}" type="presOf" srcId="{8D6B1313-AE83-4BB1-8CBE-ABB9057C2DBD}" destId="{34E3B534-1AC7-417E-9C05-6DFEBBB74B44}" srcOrd="0" destOrd="0" presId="urn:microsoft.com/office/officeart/2005/8/layout/lProcess2"/>
    <dgm:cxn modelId="{4998D9E9-580B-475F-BE4E-831669F82EFA}" srcId="{AD5C5AB8-472F-41AD-B336-CE47A23D9725}" destId="{8D6B1313-AE83-4BB1-8CBE-ABB9057C2DBD}" srcOrd="3" destOrd="0" parTransId="{9DC7AA5D-9119-4D9A-8069-D75021B3C0AB}" sibTransId="{8B16B1FA-18A3-4458-81A5-5A4F7B3EE4CE}"/>
    <dgm:cxn modelId="{CAC696FC-9EBE-4E26-87E8-ABE9249FE0B5}" srcId="{ABC66D54-4AF1-4A34-AFB6-C3A7E5D8A351}" destId="{C4842BB7-7C22-489F-A074-EA18C7957ED5}" srcOrd="0" destOrd="0" parTransId="{70A5C471-9644-4A21-B886-84C571AAB5D3}" sibTransId="{BBA72C6C-1F8D-4498-9F17-38DD7F85C1F7}"/>
    <dgm:cxn modelId="{B4728FEC-00DC-47AE-B26E-44E4521C9666}" srcId="{C4842BB7-7C22-489F-A074-EA18C7957ED5}" destId="{F84E8FC5-D1CE-4307-8C05-729A5DF5347F}" srcOrd="2" destOrd="0" parTransId="{DA29FC5F-95D1-4AC1-A8C8-73E7C2C922EC}" sibTransId="{BA49A6ED-2FEB-41E5-B02A-FC4BEFFA8E98}"/>
    <dgm:cxn modelId="{625A39F7-6155-4E29-B9B5-8F06A58EEB78}" type="presOf" srcId="{145E8A0B-113D-4595-8882-A3908EF63ACD}" destId="{AB0820C4-2B4E-4C92-8F71-B37684EAA7E6}" srcOrd="0" destOrd="0" presId="urn:microsoft.com/office/officeart/2005/8/layout/lProcess2"/>
    <dgm:cxn modelId="{E4E110AE-E11B-45A7-856E-0B80EA128883}" type="presOf" srcId="{AD5C5AB8-472F-41AD-B336-CE47A23D9725}" destId="{250CC5B7-E079-4F1D-993A-203872F4133D}" srcOrd="0" destOrd="0" presId="urn:microsoft.com/office/officeart/2005/8/layout/lProcess2"/>
    <dgm:cxn modelId="{CADDDC5E-A4BF-477D-A037-254D7095BE4F}" type="presOf" srcId="{F84E8FC5-D1CE-4307-8C05-729A5DF5347F}" destId="{B304352A-04E0-4E16-934C-6C477D37DF73}" srcOrd="0" destOrd="0" presId="urn:microsoft.com/office/officeart/2005/8/layout/lProcess2"/>
    <dgm:cxn modelId="{FDA8BB87-5FE9-4F0D-8B84-1E278D4FB229}" type="presOf" srcId="{C4842BB7-7C22-489F-A074-EA18C7957ED5}" destId="{32BFA36F-E1B2-4AB2-A775-B6F643DE077F}" srcOrd="0" destOrd="0" presId="urn:microsoft.com/office/officeart/2005/8/layout/lProcess2"/>
    <dgm:cxn modelId="{83C481B6-465B-4D12-B2E8-A41C10A0BE2F}" type="presOf" srcId="{5C4E397B-2B8B-4F8A-B6F4-2F28D4B5EB2D}" destId="{92F66559-ABA5-4A6A-835D-ED8B9A0CF76E}" srcOrd="0" destOrd="0" presId="urn:microsoft.com/office/officeart/2005/8/layout/lProcess2"/>
    <dgm:cxn modelId="{F7BD6D3C-9EF8-458A-9576-B55331395152}" type="presParOf" srcId="{1436AC3C-DD9C-49D6-8192-9F7FADD2B78B}" destId="{48259A96-9C04-4AE6-9B09-5D96EE5CE6AA}" srcOrd="0" destOrd="0" presId="urn:microsoft.com/office/officeart/2005/8/layout/lProcess2"/>
    <dgm:cxn modelId="{0324E6DA-C884-4D9A-B537-04502C8C8CFC}" type="presParOf" srcId="{48259A96-9C04-4AE6-9B09-5D96EE5CE6AA}" destId="{32BFA36F-E1B2-4AB2-A775-B6F643DE077F}" srcOrd="0" destOrd="0" presId="urn:microsoft.com/office/officeart/2005/8/layout/lProcess2"/>
    <dgm:cxn modelId="{F6C2B862-F2A6-4152-964A-E51F42381792}" type="presParOf" srcId="{48259A96-9C04-4AE6-9B09-5D96EE5CE6AA}" destId="{0E719C87-CA59-4BC3-B56C-E264F2AA9C6E}" srcOrd="1" destOrd="0" presId="urn:microsoft.com/office/officeart/2005/8/layout/lProcess2"/>
    <dgm:cxn modelId="{9D481726-A1B6-4C63-9B12-A26BA11BA9CC}" type="presParOf" srcId="{48259A96-9C04-4AE6-9B09-5D96EE5CE6AA}" destId="{8EF9C27D-92CC-413A-984A-B61FFEECE323}" srcOrd="2" destOrd="0" presId="urn:microsoft.com/office/officeart/2005/8/layout/lProcess2"/>
    <dgm:cxn modelId="{CD49F3BC-5086-4A6A-9E55-729236AF47DF}" type="presParOf" srcId="{8EF9C27D-92CC-413A-984A-B61FFEECE323}" destId="{2037CA9C-80F9-4BB1-9F48-1117667F6E4C}" srcOrd="0" destOrd="0" presId="urn:microsoft.com/office/officeart/2005/8/layout/lProcess2"/>
    <dgm:cxn modelId="{A47AB237-2A8E-4A48-98D7-C7CE918A4524}" type="presParOf" srcId="{2037CA9C-80F9-4BB1-9F48-1117667F6E4C}" destId="{D8305322-AF2D-4807-84C0-2D3C8309AEB3}" srcOrd="0" destOrd="0" presId="urn:microsoft.com/office/officeart/2005/8/layout/lProcess2"/>
    <dgm:cxn modelId="{FC30AE2B-BDC6-44E5-B227-514FE9C47DCF}" type="presParOf" srcId="{2037CA9C-80F9-4BB1-9F48-1117667F6E4C}" destId="{1D13B60A-5416-4A38-904F-C2AFA529EBB6}" srcOrd="1" destOrd="0" presId="urn:microsoft.com/office/officeart/2005/8/layout/lProcess2"/>
    <dgm:cxn modelId="{E98C5C7F-7F0B-4923-BF7D-F57D8876905E}" type="presParOf" srcId="{2037CA9C-80F9-4BB1-9F48-1117667F6E4C}" destId="{92F66559-ABA5-4A6A-835D-ED8B9A0CF76E}" srcOrd="2" destOrd="0" presId="urn:microsoft.com/office/officeart/2005/8/layout/lProcess2"/>
    <dgm:cxn modelId="{E74F4D1F-447F-4486-8CD9-73F147B1ED25}" type="presParOf" srcId="{2037CA9C-80F9-4BB1-9F48-1117667F6E4C}" destId="{4190DD0F-8411-44EC-93E2-F0B18B56DD42}" srcOrd="3" destOrd="0" presId="urn:microsoft.com/office/officeart/2005/8/layout/lProcess2"/>
    <dgm:cxn modelId="{A5926AD3-9483-4280-AC0E-5133A4F31F65}" type="presParOf" srcId="{2037CA9C-80F9-4BB1-9F48-1117667F6E4C}" destId="{B304352A-04E0-4E16-934C-6C477D37DF73}" srcOrd="4" destOrd="0" presId="urn:microsoft.com/office/officeart/2005/8/layout/lProcess2"/>
    <dgm:cxn modelId="{CB601246-1B01-4BFF-BEB5-22799479163C}" type="presParOf" srcId="{1436AC3C-DD9C-49D6-8192-9F7FADD2B78B}" destId="{5D13C6BE-1B7E-42F2-BB83-CC7AB1F86F9F}" srcOrd="1" destOrd="0" presId="urn:microsoft.com/office/officeart/2005/8/layout/lProcess2"/>
    <dgm:cxn modelId="{4FC42865-E8D3-4E0A-BE39-2CE650A15F16}" type="presParOf" srcId="{1436AC3C-DD9C-49D6-8192-9F7FADD2B78B}" destId="{38CF2953-EC5A-4DAC-9166-1BEB32CFFBFC}" srcOrd="2" destOrd="0" presId="urn:microsoft.com/office/officeart/2005/8/layout/lProcess2"/>
    <dgm:cxn modelId="{3D7C75EB-7799-4FC3-A66C-C341F97A39AD}" type="presParOf" srcId="{38CF2953-EC5A-4DAC-9166-1BEB32CFFBFC}" destId="{250CC5B7-E079-4F1D-993A-203872F4133D}" srcOrd="0" destOrd="0" presId="urn:microsoft.com/office/officeart/2005/8/layout/lProcess2"/>
    <dgm:cxn modelId="{41D9B054-DFFA-4E1B-8509-00BDB0C8D3D3}" type="presParOf" srcId="{38CF2953-EC5A-4DAC-9166-1BEB32CFFBFC}" destId="{27778634-CC28-428E-95D4-FBE3AE953661}" srcOrd="1" destOrd="0" presId="urn:microsoft.com/office/officeart/2005/8/layout/lProcess2"/>
    <dgm:cxn modelId="{7756113C-7770-466B-840B-A625789A2CBE}" type="presParOf" srcId="{38CF2953-EC5A-4DAC-9166-1BEB32CFFBFC}" destId="{6953F122-864D-4BB3-9DD9-499689663544}" srcOrd="2" destOrd="0" presId="urn:microsoft.com/office/officeart/2005/8/layout/lProcess2"/>
    <dgm:cxn modelId="{74713416-4158-40F7-8203-15BA8B6F6333}" type="presParOf" srcId="{6953F122-864D-4BB3-9DD9-499689663544}" destId="{88FD9D67-E2E0-4B83-91EB-87C4795D408C}" srcOrd="0" destOrd="0" presId="urn:microsoft.com/office/officeart/2005/8/layout/lProcess2"/>
    <dgm:cxn modelId="{8495701C-0BEA-486B-A299-541B02FDE9A3}" type="presParOf" srcId="{88FD9D67-E2E0-4B83-91EB-87C4795D408C}" destId="{CB7EE71D-4113-46DF-8584-7ABB07AA19A9}" srcOrd="0" destOrd="0" presId="urn:microsoft.com/office/officeart/2005/8/layout/lProcess2"/>
    <dgm:cxn modelId="{7FFC4989-8117-4053-87B5-68823203501A}" type="presParOf" srcId="{88FD9D67-E2E0-4B83-91EB-87C4795D408C}" destId="{E6FEF76A-A143-46B2-B370-1E03065375DF}" srcOrd="1" destOrd="0" presId="urn:microsoft.com/office/officeart/2005/8/layout/lProcess2"/>
    <dgm:cxn modelId="{72ADDCAB-F4FE-4611-BAC5-3F5115C328E7}" type="presParOf" srcId="{88FD9D67-E2E0-4B83-91EB-87C4795D408C}" destId="{AB0820C4-2B4E-4C92-8F71-B37684EAA7E6}" srcOrd="2" destOrd="0" presId="urn:microsoft.com/office/officeart/2005/8/layout/lProcess2"/>
    <dgm:cxn modelId="{FD4E3824-98D5-48CB-A79A-C7B3C1DB2B99}" type="presParOf" srcId="{88FD9D67-E2E0-4B83-91EB-87C4795D408C}" destId="{5B81FCF9-96E1-4A85-BF59-7DBD03DF6D80}" srcOrd="3" destOrd="0" presId="urn:microsoft.com/office/officeart/2005/8/layout/lProcess2"/>
    <dgm:cxn modelId="{57A8E242-71CE-4383-B58A-5B4A0ECA42EA}" type="presParOf" srcId="{88FD9D67-E2E0-4B83-91EB-87C4795D408C}" destId="{2BB0E546-ED13-44B9-9738-ED69ECA5F317}" srcOrd="4" destOrd="0" presId="urn:microsoft.com/office/officeart/2005/8/layout/lProcess2"/>
    <dgm:cxn modelId="{07944E13-AF21-4E4B-90A3-A63AF43C8CED}" type="presParOf" srcId="{88FD9D67-E2E0-4B83-91EB-87C4795D408C}" destId="{E66682FC-8FE7-400B-A32D-C330D3282E1E}" srcOrd="5" destOrd="0" presId="urn:microsoft.com/office/officeart/2005/8/layout/lProcess2"/>
    <dgm:cxn modelId="{0F13B382-A465-4842-B330-30F22C1D51A4}" type="presParOf" srcId="{88FD9D67-E2E0-4B83-91EB-87C4795D408C}" destId="{34E3B534-1AC7-417E-9C05-6DFEBBB74B44}"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D7042BC-5600-4FA1-AB86-4FD41641F91C}" type="doc">
      <dgm:prSet loTypeId="urn:microsoft.com/office/officeart/2005/8/layout/hierarchy3" loCatId="hierarchy" qsTypeId="urn:microsoft.com/office/officeart/2005/8/quickstyle/3d1" qsCatId="3D" csTypeId="urn:microsoft.com/office/officeart/2005/8/colors/accent4_4" csCatId="accent4" phldr="1"/>
      <dgm:spPr/>
      <dgm:t>
        <a:bodyPr/>
        <a:lstStyle/>
        <a:p>
          <a:endParaRPr lang="tr-TR"/>
        </a:p>
      </dgm:t>
    </dgm:pt>
    <dgm:pt modelId="{C7E8751D-B9A5-425B-AE0F-B27287ADDFC1}">
      <dgm:prSet custT="1"/>
      <dgm:spPr/>
      <dgm:t>
        <a:bodyPr/>
        <a:lstStyle/>
        <a:p>
          <a:pPr algn="l" rtl="0"/>
          <a:r>
            <a:rPr lang="tr-TR" sz="2100" b="1" dirty="0" smtClean="0"/>
            <a:t>İşletme ürün analizlerinin yapılması ve ürün politikalarının belirlenmesi için;</a:t>
          </a:r>
        </a:p>
        <a:p>
          <a:pPr algn="l" rtl="0"/>
          <a:endParaRPr lang="tr-TR" sz="300" b="1" dirty="0"/>
        </a:p>
      </dgm:t>
    </dgm:pt>
    <dgm:pt modelId="{6CDB38E7-0E5F-4CB0-AFD5-198AFDBEB9E8}" type="parTrans" cxnId="{D1A5A84B-E2B8-46BC-BAE0-945819869E1F}">
      <dgm:prSet/>
      <dgm:spPr/>
      <dgm:t>
        <a:bodyPr/>
        <a:lstStyle/>
        <a:p>
          <a:pPr algn="just"/>
          <a:endParaRPr lang="tr-TR"/>
        </a:p>
      </dgm:t>
    </dgm:pt>
    <dgm:pt modelId="{78104C0D-21FD-40D9-8CA6-38FC5EEC1021}" type="sibTrans" cxnId="{D1A5A84B-E2B8-46BC-BAE0-945819869E1F}">
      <dgm:prSet/>
      <dgm:spPr/>
      <dgm:t>
        <a:bodyPr/>
        <a:lstStyle/>
        <a:p>
          <a:pPr algn="just"/>
          <a:endParaRPr lang="tr-TR"/>
        </a:p>
      </dgm:t>
    </dgm:pt>
    <dgm:pt modelId="{90317AA6-68C3-4D0E-A40F-5355B1634500}">
      <dgm:prSet custT="1"/>
      <dgm:spPr/>
      <dgm:t>
        <a:bodyPr/>
        <a:lstStyle/>
        <a:p>
          <a:pPr algn="just" rtl="0"/>
          <a:r>
            <a:rPr lang="tr-TR" sz="1800" dirty="0" smtClean="0"/>
            <a:t>1</a:t>
          </a:r>
          <a:r>
            <a:rPr lang="tr-TR" sz="1900" b="1" dirty="0" smtClean="0"/>
            <a:t>.</a:t>
          </a:r>
          <a:r>
            <a:rPr lang="tr-TR" sz="1800" dirty="0" smtClean="0"/>
            <a:t>Ürün hayat eğrilerinin işletmenin satış hacimlerine göre yıldan yıla elde edilen bilgilerle belirlenmesi</a:t>
          </a:r>
          <a:endParaRPr lang="tr-TR" sz="1800" dirty="0"/>
        </a:p>
      </dgm:t>
    </dgm:pt>
    <dgm:pt modelId="{6B94703E-5DC6-4DB1-9C34-6256E56C8BDF}" type="parTrans" cxnId="{4EAC7969-CAB4-4832-9375-75CF880401DF}">
      <dgm:prSet/>
      <dgm:spPr/>
      <dgm:t>
        <a:bodyPr/>
        <a:lstStyle/>
        <a:p>
          <a:pPr algn="just"/>
          <a:endParaRPr lang="tr-TR"/>
        </a:p>
      </dgm:t>
    </dgm:pt>
    <dgm:pt modelId="{CFE89868-49C9-45DB-A805-7DC75E7994A1}" type="sibTrans" cxnId="{4EAC7969-CAB4-4832-9375-75CF880401DF}">
      <dgm:prSet/>
      <dgm:spPr/>
      <dgm:t>
        <a:bodyPr/>
        <a:lstStyle/>
        <a:p>
          <a:pPr algn="just"/>
          <a:endParaRPr lang="tr-TR"/>
        </a:p>
      </dgm:t>
    </dgm:pt>
    <dgm:pt modelId="{E7CF3461-8272-4BDA-8698-230E38915AB2}">
      <dgm:prSet custT="1"/>
      <dgm:spPr/>
      <dgm:t>
        <a:bodyPr/>
        <a:lstStyle/>
        <a:p>
          <a:pPr algn="just" rtl="0"/>
          <a:r>
            <a:rPr lang="tr-TR" sz="1800" b="1" dirty="0" smtClean="0"/>
            <a:t>2</a:t>
          </a:r>
          <a:r>
            <a:rPr lang="tr-TR" sz="1800" dirty="0" smtClean="0"/>
            <a:t>.Verimli olmayan veya zamanını doldurmuş yatırımların elden çıkarılması</a:t>
          </a:r>
          <a:endParaRPr lang="tr-TR" sz="1800" dirty="0"/>
        </a:p>
      </dgm:t>
    </dgm:pt>
    <dgm:pt modelId="{25D45F84-45F9-4022-9F52-826EFB439AD0}" type="parTrans" cxnId="{ADDDF8F0-25EE-45C4-B202-417ADF107C98}">
      <dgm:prSet/>
      <dgm:spPr/>
      <dgm:t>
        <a:bodyPr/>
        <a:lstStyle/>
        <a:p>
          <a:pPr algn="just"/>
          <a:endParaRPr lang="tr-TR"/>
        </a:p>
      </dgm:t>
    </dgm:pt>
    <dgm:pt modelId="{04D28147-ACF0-428F-822A-065F936405AB}" type="sibTrans" cxnId="{ADDDF8F0-25EE-45C4-B202-417ADF107C98}">
      <dgm:prSet/>
      <dgm:spPr/>
      <dgm:t>
        <a:bodyPr/>
        <a:lstStyle/>
        <a:p>
          <a:pPr algn="just"/>
          <a:endParaRPr lang="tr-TR"/>
        </a:p>
      </dgm:t>
    </dgm:pt>
    <dgm:pt modelId="{754A0822-F69C-49F2-A611-A4CBBAF99B60}">
      <dgm:prSet custT="1"/>
      <dgm:spPr/>
      <dgm:t>
        <a:bodyPr/>
        <a:lstStyle/>
        <a:p>
          <a:pPr algn="just" rtl="0"/>
          <a:r>
            <a:rPr lang="tr-TR" sz="1800" b="1" dirty="0" smtClean="0"/>
            <a:t>3.</a:t>
          </a:r>
          <a:r>
            <a:rPr lang="tr-TR" sz="1800" dirty="0" smtClean="0"/>
            <a:t>Yeni yatırımlara gidilmesi</a:t>
          </a:r>
          <a:endParaRPr lang="tr-TR" sz="1800" dirty="0"/>
        </a:p>
      </dgm:t>
    </dgm:pt>
    <dgm:pt modelId="{0D45F0CB-C78E-478A-AC07-85E765AD393D}" type="parTrans" cxnId="{0CB421B1-6467-4180-B7B5-41B7D5CFD4AD}">
      <dgm:prSet/>
      <dgm:spPr/>
      <dgm:t>
        <a:bodyPr/>
        <a:lstStyle/>
        <a:p>
          <a:pPr algn="just"/>
          <a:endParaRPr lang="tr-TR"/>
        </a:p>
      </dgm:t>
    </dgm:pt>
    <dgm:pt modelId="{7E484353-F11E-45F2-A43C-5F1B804A75B1}" type="sibTrans" cxnId="{0CB421B1-6467-4180-B7B5-41B7D5CFD4AD}">
      <dgm:prSet/>
      <dgm:spPr/>
      <dgm:t>
        <a:bodyPr/>
        <a:lstStyle/>
        <a:p>
          <a:pPr algn="just"/>
          <a:endParaRPr lang="tr-TR"/>
        </a:p>
      </dgm:t>
    </dgm:pt>
    <dgm:pt modelId="{6F9FC61A-44F2-4AB0-8410-B8DCF49E4175}">
      <dgm:prSet/>
      <dgm:spPr/>
      <dgm:t>
        <a:bodyPr/>
        <a:lstStyle/>
        <a:p>
          <a:pPr algn="l" rtl="0"/>
          <a:r>
            <a:rPr lang="tr-TR" dirty="0" smtClean="0"/>
            <a:t>ÜRÜN ANALİZİ</a:t>
          </a:r>
          <a:endParaRPr lang="tr-TR" dirty="0"/>
        </a:p>
      </dgm:t>
    </dgm:pt>
    <dgm:pt modelId="{0587CC78-A9DE-4113-AF61-591A71388E19}" type="parTrans" cxnId="{A3B364B9-9C49-42A6-AD99-AD4EBEFF77C0}">
      <dgm:prSet/>
      <dgm:spPr/>
      <dgm:t>
        <a:bodyPr/>
        <a:lstStyle/>
        <a:p>
          <a:pPr algn="just"/>
          <a:endParaRPr lang="tr-TR"/>
        </a:p>
      </dgm:t>
    </dgm:pt>
    <dgm:pt modelId="{1F0278E8-10E2-411B-B07D-5B06DF84C491}" type="sibTrans" cxnId="{A3B364B9-9C49-42A6-AD99-AD4EBEFF77C0}">
      <dgm:prSet/>
      <dgm:spPr/>
      <dgm:t>
        <a:bodyPr/>
        <a:lstStyle/>
        <a:p>
          <a:pPr algn="just"/>
          <a:endParaRPr lang="tr-TR"/>
        </a:p>
      </dgm:t>
    </dgm:pt>
    <dgm:pt modelId="{6197A9D7-566C-4912-B0D3-68F1F71A745A}">
      <dgm:prSet custT="1"/>
      <dgm:spPr/>
      <dgm:t>
        <a:bodyPr/>
        <a:lstStyle/>
        <a:p>
          <a:pPr algn="just" rtl="0"/>
          <a:endParaRPr lang="tr-TR" sz="1800" dirty="0"/>
        </a:p>
      </dgm:t>
    </dgm:pt>
    <dgm:pt modelId="{C4A3FDE1-5871-4488-8905-7686A4BD9632}" type="parTrans" cxnId="{916216E5-ED24-456F-A85E-B83CBABF423E}">
      <dgm:prSet/>
      <dgm:spPr/>
      <dgm:t>
        <a:bodyPr/>
        <a:lstStyle/>
        <a:p>
          <a:endParaRPr lang="tr-TR"/>
        </a:p>
      </dgm:t>
    </dgm:pt>
    <dgm:pt modelId="{4F3EA73B-276C-4075-8BB4-F671FED872F1}" type="sibTrans" cxnId="{916216E5-ED24-456F-A85E-B83CBABF423E}">
      <dgm:prSet/>
      <dgm:spPr/>
      <dgm:t>
        <a:bodyPr/>
        <a:lstStyle/>
        <a:p>
          <a:endParaRPr lang="tr-TR"/>
        </a:p>
      </dgm:t>
    </dgm:pt>
    <dgm:pt modelId="{42DE59B6-33FC-4992-BA9E-79733471F7A6}">
      <dgm:prSet custT="1"/>
      <dgm:spPr/>
      <dgm:t>
        <a:bodyPr/>
        <a:lstStyle/>
        <a:p>
          <a:pPr algn="just" rtl="0"/>
          <a:endParaRPr lang="tr-TR" sz="1800" dirty="0"/>
        </a:p>
      </dgm:t>
    </dgm:pt>
    <dgm:pt modelId="{35E5A813-368A-4C34-BDD4-AA514D0D5190}" type="parTrans" cxnId="{B59D4AB1-F384-4898-997D-1384F01D1E81}">
      <dgm:prSet/>
      <dgm:spPr/>
      <dgm:t>
        <a:bodyPr/>
        <a:lstStyle/>
        <a:p>
          <a:endParaRPr lang="tr-TR"/>
        </a:p>
      </dgm:t>
    </dgm:pt>
    <dgm:pt modelId="{16E122EB-277E-4493-A14A-008DBE57FD46}" type="sibTrans" cxnId="{B59D4AB1-F384-4898-997D-1384F01D1E81}">
      <dgm:prSet/>
      <dgm:spPr/>
      <dgm:t>
        <a:bodyPr/>
        <a:lstStyle/>
        <a:p>
          <a:endParaRPr lang="tr-TR"/>
        </a:p>
      </dgm:t>
    </dgm:pt>
    <dgm:pt modelId="{2AA01853-A3A2-489D-B0C0-3893FD0197D4}" type="pres">
      <dgm:prSet presAssocID="{CD7042BC-5600-4FA1-AB86-4FD41641F91C}" presName="diagram" presStyleCnt="0">
        <dgm:presLayoutVars>
          <dgm:chPref val="1"/>
          <dgm:dir/>
          <dgm:animOne val="branch"/>
          <dgm:animLvl val="lvl"/>
          <dgm:resizeHandles/>
        </dgm:presLayoutVars>
      </dgm:prSet>
      <dgm:spPr/>
      <dgm:t>
        <a:bodyPr/>
        <a:lstStyle/>
        <a:p>
          <a:endParaRPr lang="tr-TR"/>
        </a:p>
      </dgm:t>
    </dgm:pt>
    <dgm:pt modelId="{EEC550AE-9792-43C2-AE14-45C71478CCE9}" type="pres">
      <dgm:prSet presAssocID="{6F9FC61A-44F2-4AB0-8410-B8DCF49E4175}" presName="root" presStyleCnt="0"/>
      <dgm:spPr/>
    </dgm:pt>
    <dgm:pt modelId="{50E7209C-E75E-4D35-81BC-81CD71DA8BDC}" type="pres">
      <dgm:prSet presAssocID="{6F9FC61A-44F2-4AB0-8410-B8DCF49E4175}" presName="rootComposite" presStyleCnt="0"/>
      <dgm:spPr/>
    </dgm:pt>
    <dgm:pt modelId="{433E70C9-5820-4204-BC6A-D75442B31B5B}" type="pres">
      <dgm:prSet presAssocID="{6F9FC61A-44F2-4AB0-8410-B8DCF49E4175}" presName="rootText" presStyleLbl="node1" presStyleIdx="0" presStyleCnt="1" custScaleY="34909"/>
      <dgm:spPr/>
      <dgm:t>
        <a:bodyPr/>
        <a:lstStyle/>
        <a:p>
          <a:endParaRPr lang="tr-TR"/>
        </a:p>
      </dgm:t>
    </dgm:pt>
    <dgm:pt modelId="{10707A14-F390-45D5-BEF5-EACCA51B2512}" type="pres">
      <dgm:prSet presAssocID="{6F9FC61A-44F2-4AB0-8410-B8DCF49E4175}" presName="rootConnector" presStyleLbl="node1" presStyleIdx="0" presStyleCnt="1"/>
      <dgm:spPr/>
      <dgm:t>
        <a:bodyPr/>
        <a:lstStyle/>
        <a:p>
          <a:endParaRPr lang="tr-TR"/>
        </a:p>
      </dgm:t>
    </dgm:pt>
    <dgm:pt modelId="{CB8BE956-116F-4B60-B03B-4FBFF2474C38}" type="pres">
      <dgm:prSet presAssocID="{6F9FC61A-44F2-4AB0-8410-B8DCF49E4175}" presName="childShape" presStyleCnt="0"/>
      <dgm:spPr/>
    </dgm:pt>
    <dgm:pt modelId="{42FC6255-2886-4A72-B28A-6871D7B274E6}" type="pres">
      <dgm:prSet presAssocID="{6CDB38E7-0E5F-4CB0-AFD5-198AFDBEB9E8}" presName="Name13" presStyleLbl="parChTrans1D2" presStyleIdx="0" presStyleCnt="1"/>
      <dgm:spPr/>
      <dgm:t>
        <a:bodyPr/>
        <a:lstStyle/>
        <a:p>
          <a:endParaRPr lang="tr-TR"/>
        </a:p>
      </dgm:t>
    </dgm:pt>
    <dgm:pt modelId="{1D12AEA3-1E1E-4781-8CD7-1EAC2E0849CA}" type="pres">
      <dgm:prSet presAssocID="{C7E8751D-B9A5-425B-AE0F-B27287ADDFC1}" presName="childText" presStyleLbl="bgAcc1" presStyleIdx="0" presStyleCnt="1" custScaleY="191852" custLinFactNeighborX="-9140">
        <dgm:presLayoutVars>
          <dgm:bulletEnabled val="1"/>
        </dgm:presLayoutVars>
      </dgm:prSet>
      <dgm:spPr/>
      <dgm:t>
        <a:bodyPr/>
        <a:lstStyle/>
        <a:p>
          <a:endParaRPr lang="tr-TR"/>
        </a:p>
      </dgm:t>
    </dgm:pt>
  </dgm:ptLst>
  <dgm:cxnLst>
    <dgm:cxn modelId="{0CB421B1-6467-4180-B7B5-41B7D5CFD4AD}" srcId="{C7E8751D-B9A5-425B-AE0F-B27287ADDFC1}" destId="{754A0822-F69C-49F2-A611-A4CBBAF99B60}" srcOrd="4" destOrd="0" parTransId="{0D45F0CB-C78E-478A-AC07-85E765AD393D}" sibTransId="{7E484353-F11E-45F2-A43C-5F1B804A75B1}"/>
    <dgm:cxn modelId="{3C5F1D7F-E387-4659-B5DC-EBD455F4FACC}" type="presOf" srcId="{6CDB38E7-0E5F-4CB0-AFD5-198AFDBEB9E8}" destId="{42FC6255-2886-4A72-B28A-6871D7B274E6}" srcOrd="0" destOrd="0" presId="urn:microsoft.com/office/officeart/2005/8/layout/hierarchy3"/>
    <dgm:cxn modelId="{4EAC7969-CAB4-4832-9375-75CF880401DF}" srcId="{C7E8751D-B9A5-425B-AE0F-B27287ADDFC1}" destId="{90317AA6-68C3-4D0E-A40F-5355B1634500}" srcOrd="0" destOrd="0" parTransId="{6B94703E-5DC6-4DB1-9C34-6256E56C8BDF}" sibTransId="{CFE89868-49C9-45DB-A805-7DC75E7994A1}"/>
    <dgm:cxn modelId="{D1A5A84B-E2B8-46BC-BAE0-945819869E1F}" srcId="{6F9FC61A-44F2-4AB0-8410-B8DCF49E4175}" destId="{C7E8751D-B9A5-425B-AE0F-B27287ADDFC1}" srcOrd="0" destOrd="0" parTransId="{6CDB38E7-0E5F-4CB0-AFD5-198AFDBEB9E8}" sibTransId="{78104C0D-21FD-40D9-8CA6-38FC5EEC1021}"/>
    <dgm:cxn modelId="{ADDDF8F0-25EE-45C4-B202-417ADF107C98}" srcId="{C7E8751D-B9A5-425B-AE0F-B27287ADDFC1}" destId="{E7CF3461-8272-4BDA-8698-230E38915AB2}" srcOrd="2" destOrd="0" parTransId="{25D45F84-45F9-4022-9F52-826EFB439AD0}" sibTransId="{04D28147-ACF0-428F-822A-065F936405AB}"/>
    <dgm:cxn modelId="{916216E5-ED24-456F-A85E-B83CBABF423E}" srcId="{C7E8751D-B9A5-425B-AE0F-B27287ADDFC1}" destId="{6197A9D7-566C-4912-B0D3-68F1F71A745A}" srcOrd="1" destOrd="0" parTransId="{C4A3FDE1-5871-4488-8905-7686A4BD9632}" sibTransId="{4F3EA73B-276C-4075-8BB4-F671FED872F1}"/>
    <dgm:cxn modelId="{F5328B7C-297C-4A73-B311-3016B70A601F}" type="presOf" srcId="{E7CF3461-8272-4BDA-8698-230E38915AB2}" destId="{1D12AEA3-1E1E-4781-8CD7-1EAC2E0849CA}" srcOrd="0" destOrd="3" presId="urn:microsoft.com/office/officeart/2005/8/layout/hierarchy3"/>
    <dgm:cxn modelId="{011634DA-77ED-4E1A-8C84-24E5C0CA918D}" type="presOf" srcId="{CD7042BC-5600-4FA1-AB86-4FD41641F91C}" destId="{2AA01853-A3A2-489D-B0C0-3893FD0197D4}" srcOrd="0" destOrd="0" presId="urn:microsoft.com/office/officeart/2005/8/layout/hierarchy3"/>
    <dgm:cxn modelId="{31EA1A85-A93D-4CB9-B80B-1CF4ECE5FA8C}" type="presOf" srcId="{90317AA6-68C3-4D0E-A40F-5355B1634500}" destId="{1D12AEA3-1E1E-4781-8CD7-1EAC2E0849CA}" srcOrd="0" destOrd="1" presId="urn:microsoft.com/office/officeart/2005/8/layout/hierarchy3"/>
    <dgm:cxn modelId="{B59D4AB1-F384-4898-997D-1384F01D1E81}" srcId="{C7E8751D-B9A5-425B-AE0F-B27287ADDFC1}" destId="{42DE59B6-33FC-4992-BA9E-79733471F7A6}" srcOrd="3" destOrd="0" parTransId="{35E5A813-368A-4C34-BDD4-AA514D0D5190}" sibTransId="{16E122EB-277E-4493-A14A-008DBE57FD46}"/>
    <dgm:cxn modelId="{31166136-1B3C-434E-911A-C9883F4CDF88}" type="presOf" srcId="{754A0822-F69C-49F2-A611-A4CBBAF99B60}" destId="{1D12AEA3-1E1E-4781-8CD7-1EAC2E0849CA}" srcOrd="0" destOrd="5" presId="urn:microsoft.com/office/officeart/2005/8/layout/hierarchy3"/>
    <dgm:cxn modelId="{5BDC3AFC-D6C2-49A1-93BE-A50E7D14B2A6}" type="presOf" srcId="{6F9FC61A-44F2-4AB0-8410-B8DCF49E4175}" destId="{433E70C9-5820-4204-BC6A-D75442B31B5B}" srcOrd="0" destOrd="0" presId="urn:microsoft.com/office/officeart/2005/8/layout/hierarchy3"/>
    <dgm:cxn modelId="{644D9EC3-FEEC-4116-BE72-0AA0E3B5C8ED}" type="presOf" srcId="{6197A9D7-566C-4912-B0D3-68F1F71A745A}" destId="{1D12AEA3-1E1E-4781-8CD7-1EAC2E0849CA}" srcOrd="0" destOrd="2" presId="urn:microsoft.com/office/officeart/2005/8/layout/hierarchy3"/>
    <dgm:cxn modelId="{A54E2ADF-B9B1-4534-99E9-7BB6D02253A8}" type="presOf" srcId="{C7E8751D-B9A5-425B-AE0F-B27287ADDFC1}" destId="{1D12AEA3-1E1E-4781-8CD7-1EAC2E0849CA}" srcOrd="0" destOrd="0" presId="urn:microsoft.com/office/officeart/2005/8/layout/hierarchy3"/>
    <dgm:cxn modelId="{FACE145C-FBB3-496D-8976-4618F3623812}" type="presOf" srcId="{6F9FC61A-44F2-4AB0-8410-B8DCF49E4175}" destId="{10707A14-F390-45D5-BEF5-EACCA51B2512}" srcOrd="1" destOrd="0" presId="urn:microsoft.com/office/officeart/2005/8/layout/hierarchy3"/>
    <dgm:cxn modelId="{96F78B8F-EF5A-4F9A-BD5A-4ED1B879FBDB}" type="presOf" srcId="{42DE59B6-33FC-4992-BA9E-79733471F7A6}" destId="{1D12AEA3-1E1E-4781-8CD7-1EAC2E0849CA}" srcOrd="0" destOrd="4" presId="urn:microsoft.com/office/officeart/2005/8/layout/hierarchy3"/>
    <dgm:cxn modelId="{A3B364B9-9C49-42A6-AD99-AD4EBEFF77C0}" srcId="{CD7042BC-5600-4FA1-AB86-4FD41641F91C}" destId="{6F9FC61A-44F2-4AB0-8410-B8DCF49E4175}" srcOrd="0" destOrd="0" parTransId="{0587CC78-A9DE-4113-AF61-591A71388E19}" sibTransId="{1F0278E8-10E2-411B-B07D-5B06DF84C491}"/>
    <dgm:cxn modelId="{46B7185F-43B7-49CE-BBB0-441CE6EBF057}" type="presParOf" srcId="{2AA01853-A3A2-489D-B0C0-3893FD0197D4}" destId="{EEC550AE-9792-43C2-AE14-45C71478CCE9}" srcOrd="0" destOrd="0" presId="urn:microsoft.com/office/officeart/2005/8/layout/hierarchy3"/>
    <dgm:cxn modelId="{6B2211AC-EEC2-457A-B5DD-9D45DAD187B3}" type="presParOf" srcId="{EEC550AE-9792-43C2-AE14-45C71478CCE9}" destId="{50E7209C-E75E-4D35-81BC-81CD71DA8BDC}" srcOrd="0" destOrd="0" presId="urn:microsoft.com/office/officeart/2005/8/layout/hierarchy3"/>
    <dgm:cxn modelId="{E3E1335A-DFAE-45C1-92C5-521E605AE21F}" type="presParOf" srcId="{50E7209C-E75E-4D35-81BC-81CD71DA8BDC}" destId="{433E70C9-5820-4204-BC6A-D75442B31B5B}" srcOrd="0" destOrd="0" presId="urn:microsoft.com/office/officeart/2005/8/layout/hierarchy3"/>
    <dgm:cxn modelId="{F6A51632-1D75-4583-9A50-A913C5AF5785}" type="presParOf" srcId="{50E7209C-E75E-4D35-81BC-81CD71DA8BDC}" destId="{10707A14-F390-45D5-BEF5-EACCA51B2512}" srcOrd="1" destOrd="0" presId="urn:microsoft.com/office/officeart/2005/8/layout/hierarchy3"/>
    <dgm:cxn modelId="{B5684E28-C7A9-4F53-8482-DE474C6F3AD6}" type="presParOf" srcId="{EEC550AE-9792-43C2-AE14-45C71478CCE9}" destId="{CB8BE956-116F-4B60-B03B-4FBFF2474C38}" srcOrd="1" destOrd="0" presId="urn:microsoft.com/office/officeart/2005/8/layout/hierarchy3"/>
    <dgm:cxn modelId="{68633AAE-00A2-45EB-923B-2F71751AC881}" type="presParOf" srcId="{CB8BE956-116F-4B60-B03B-4FBFF2474C38}" destId="{42FC6255-2886-4A72-B28A-6871D7B274E6}" srcOrd="0" destOrd="0" presId="urn:microsoft.com/office/officeart/2005/8/layout/hierarchy3"/>
    <dgm:cxn modelId="{4AADB72C-65FD-4175-9BDA-16FE8CEF4757}" type="presParOf" srcId="{CB8BE956-116F-4B60-B03B-4FBFF2474C38}" destId="{1D12AEA3-1E1E-4781-8CD7-1EAC2E0849CA}"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6E1F75-C43D-422C-BD68-954197995B20}" type="doc">
      <dgm:prSet loTypeId="urn:microsoft.com/office/officeart/2005/8/layout/hierarchy3" loCatId="hierarchy" qsTypeId="urn:microsoft.com/office/officeart/2005/8/quickstyle/3d1" qsCatId="3D" csTypeId="urn:microsoft.com/office/officeart/2005/8/colors/accent4_3" csCatId="accent4" phldr="1"/>
      <dgm:spPr/>
      <dgm:t>
        <a:bodyPr/>
        <a:lstStyle/>
        <a:p>
          <a:endParaRPr lang="tr-TR"/>
        </a:p>
      </dgm:t>
    </dgm:pt>
    <dgm:pt modelId="{43550920-3576-4206-9927-35177AD9CBE5}">
      <dgm:prSet/>
      <dgm:spPr/>
      <dgm:t>
        <a:bodyPr/>
        <a:lstStyle/>
        <a:p>
          <a:pPr algn="l" rtl="0"/>
          <a:r>
            <a:rPr lang="tr-TR" dirty="0" smtClean="0"/>
            <a:t>Ürün hayat eğrisi ürünlerin zaman içinde satış hacimlerinin ve karlarının gösterdiği seyirden yararlanılarak çizilmektedir. </a:t>
          </a:r>
          <a:endParaRPr lang="tr-TR" dirty="0"/>
        </a:p>
      </dgm:t>
    </dgm:pt>
    <dgm:pt modelId="{185AF24C-6681-476E-87A5-03BFAFA80721}" type="parTrans" cxnId="{690F8303-6183-43F5-9DDE-595ED4086D68}">
      <dgm:prSet/>
      <dgm:spPr/>
      <dgm:t>
        <a:bodyPr/>
        <a:lstStyle/>
        <a:p>
          <a:endParaRPr lang="tr-TR"/>
        </a:p>
      </dgm:t>
    </dgm:pt>
    <dgm:pt modelId="{00D2F039-F54B-4AC3-9AAB-5654979894D9}" type="sibTrans" cxnId="{690F8303-6183-43F5-9DDE-595ED4086D68}">
      <dgm:prSet/>
      <dgm:spPr/>
      <dgm:t>
        <a:bodyPr/>
        <a:lstStyle/>
        <a:p>
          <a:endParaRPr lang="tr-TR"/>
        </a:p>
      </dgm:t>
    </dgm:pt>
    <dgm:pt modelId="{5ADFF89E-324F-41FD-A168-13D9802E55E8}">
      <dgm:prSet/>
      <dgm:spPr/>
      <dgm:t>
        <a:bodyPr/>
        <a:lstStyle/>
        <a:p>
          <a:pPr algn="l" rtl="0"/>
          <a:r>
            <a:rPr lang="tr-TR" dirty="0" smtClean="0"/>
            <a:t>İşletmeler yaptıkları analizleri sonucunda ürününe hangi ölçüde güvendiğini ve onu üretip üretmeyeceğine karar verir. </a:t>
          </a:r>
          <a:endParaRPr lang="tr-TR" dirty="0"/>
        </a:p>
      </dgm:t>
    </dgm:pt>
    <dgm:pt modelId="{B4A60092-D832-43FE-91D6-165C9DE05A80}" type="parTrans" cxnId="{5E85FE5F-1364-413A-9A5B-77746D3F45AB}">
      <dgm:prSet/>
      <dgm:spPr/>
      <dgm:t>
        <a:bodyPr/>
        <a:lstStyle/>
        <a:p>
          <a:endParaRPr lang="tr-TR"/>
        </a:p>
      </dgm:t>
    </dgm:pt>
    <dgm:pt modelId="{2294EDDA-3BAC-4070-B11A-26E1643BE2FC}" type="sibTrans" cxnId="{5E85FE5F-1364-413A-9A5B-77746D3F45AB}">
      <dgm:prSet/>
      <dgm:spPr/>
      <dgm:t>
        <a:bodyPr/>
        <a:lstStyle/>
        <a:p>
          <a:endParaRPr lang="tr-TR"/>
        </a:p>
      </dgm:t>
    </dgm:pt>
    <dgm:pt modelId="{2CF082E6-C385-4192-8A26-4872F590EB94}">
      <dgm:prSet/>
      <dgm:spPr/>
      <dgm:t>
        <a:bodyPr/>
        <a:lstStyle/>
        <a:p>
          <a:pPr rtl="0"/>
          <a:r>
            <a:rPr lang="tr-TR" dirty="0" smtClean="0"/>
            <a:t>ÜRÜN HAYAT EĞRİSİ ANALİZİ</a:t>
          </a:r>
          <a:endParaRPr lang="tr-TR" dirty="0"/>
        </a:p>
      </dgm:t>
    </dgm:pt>
    <dgm:pt modelId="{3759E7CE-90F3-4D7E-97DA-D8A7504EC655}" type="parTrans" cxnId="{140B062B-5242-49F1-8947-4FEBE363A37F}">
      <dgm:prSet/>
      <dgm:spPr/>
      <dgm:t>
        <a:bodyPr/>
        <a:lstStyle/>
        <a:p>
          <a:endParaRPr lang="tr-TR"/>
        </a:p>
      </dgm:t>
    </dgm:pt>
    <dgm:pt modelId="{F7AFC91C-451D-4531-8FCE-15C3FFFE77D9}" type="sibTrans" cxnId="{140B062B-5242-49F1-8947-4FEBE363A37F}">
      <dgm:prSet/>
      <dgm:spPr/>
      <dgm:t>
        <a:bodyPr/>
        <a:lstStyle/>
        <a:p>
          <a:endParaRPr lang="tr-TR"/>
        </a:p>
      </dgm:t>
    </dgm:pt>
    <dgm:pt modelId="{025C0690-38B3-4964-B919-9B68B0C58E25}" type="pres">
      <dgm:prSet presAssocID="{606E1F75-C43D-422C-BD68-954197995B20}" presName="diagram" presStyleCnt="0">
        <dgm:presLayoutVars>
          <dgm:chPref val="1"/>
          <dgm:dir/>
          <dgm:animOne val="branch"/>
          <dgm:animLvl val="lvl"/>
          <dgm:resizeHandles/>
        </dgm:presLayoutVars>
      </dgm:prSet>
      <dgm:spPr/>
      <dgm:t>
        <a:bodyPr/>
        <a:lstStyle/>
        <a:p>
          <a:endParaRPr lang="tr-TR"/>
        </a:p>
      </dgm:t>
    </dgm:pt>
    <dgm:pt modelId="{80DB9976-7733-4C80-99A1-2B84808F2DB4}" type="pres">
      <dgm:prSet presAssocID="{2CF082E6-C385-4192-8A26-4872F590EB94}" presName="root" presStyleCnt="0"/>
      <dgm:spPr/>
    </dgm:pt>
    <dgm:pt modelId="{55353379-BD1A-480C-BF33-363525F32401}" type="pres">
      <dgm:prSet presAssocID="{2CF082E6-C385-4192-8A26-4872F590EB94}" presName="rootComposite" presStyleCnt="0"/>
      <dgm:spPr/>
    </dgm:pt>
    <dgm:pt modelId="{67B28F02-B15B-41A0-965A-EC127EC3CCA8}" type="pres">
      <dgm:prSet presAssocID="{2CF082E6-C385-4192-8A26-4872F590EB94}" presName="rootText" presStyleLbl="node1" presStyleIdx="0" presStyleCnt="1" custScaleX="118431" custScaleY="52394" custLinFactNeighborX="-25534" custLinFactNeighborY="21743"/>
      <dgm:spPr/>
      <dgm:t>
        <a:bodyPr/>
        <a:lstStyle/>
        <a:p>
          <a:endParaRPr lang="tr-TR"/>
        </a:p>
      </dgm:t>
    </dgm:pt>
    <dgm:pt modelId="{D26257CF-5049-4B65-B650-1B8CF2E1CD3E}" type="pres">
      <dgm:prSet presAssocID="{2CF082E6-C385-4192-8A26-4872F590EB94}" presName="rootConnector" presStyleLbl="node1" presStyleIdx="0" presStyleCnt="1"/>
      <dgm:spPr/>
      <dgm:t>
        <a:bodyPr/>
        <a:lstStyle/>
        <a:p>
          <a:endParaRPr lang="tr-TR"/>
        </a:p>
      </dgm:t>
    </dgm:pt>
    <dgm:pt modelId="{23875D35-D3C6-4E84-84D7-2BE9C6E333E0}" type="pres">
      <dgm:prSet presAssocID="{2CF082E6-C385-4192-8A26-4872F590EB94}" presName="childShape" presStyleCnt="0"/>
      <dgm:spPr/>
    </dgm:pt>
    <dgm:pt modelId="{B33FFF86-6914-4862-B9A7-442D66A6D6A4}" type="pres">
      <dgm:prSet presAssocID="{185AF24C-6681-476E-87A5-03BFAFA80721}" presName="Name13" presStyleLbl="parChTrans1D2" presStyleIdx="0" presStyleCnt="2"/>
      <dgm:spPr/>
      <dgm:t>
        <a:bodyPr/>
        <a:lstStyle/>
        <a:p>
          <a:endParaRPr lang="tr-TR"/>
        </a:p>
      </dgm:t>
    </dgm:pt>
    <dgm:pt modelId="{9DB3C39D-D284-4A3A-80E1-B6A2C208A9E0}" type="pres">
      <dgm:prSet presAssocID="{43550920-3576-4206-9927-35177AD9CBE5}" presName="childText" presStyleLbl="bgAcc1" presStyleIdx="0" presStyleCnt="2" custScaleX="121052" custLinFactNeighborX="-31904" custLinFactNeighborY="3575">
        <dgm:presLayoutVars>
          <dgm:bulletEnabled val="1"/>
        </dgm:presLayoutVars>
      </dgm:prSet>
      <dgm:spPr/>
      <dgm:t>
        <a:bodyPr/>
        <a:lstStyle/>
        <a:p>
          <a:endParaRPr lang="tr-TR"/>
        </a:p>
      </dgm:t>
    </dgm:pt>
    <dgm:pt modelId="{CEBB0E5F-4617-4E8D-953C-20451D0F0B8A}" type="pres">
      <dgm:prSet presAssocID="{B4A60092-D832-43FE-91D6-165C9DE05A80}" presName="Name13" presStyleLbl="parChTrans1D2" presStyleIdx="1" presStyleCnt="2"/>
      <dgm:spPr/>
      <dgm:t>
        <a:bodyPr/>
        <a:lstStyle/>
        <a:p>
          <a:endParaRPr lang="tr-TR"/>
        </a:p>
      </dgm:t>
    </dgm:pt>
    <dgm:pt modelId="{01EAC93C-CD5E-479E-A249-911509A23E2B}" type="pres">
      <dgm:prSet presAssocID="{5ADFF89E-324F-41FD-A168-13D9802E55E8}" presName="childText" presStyleLbl="bgAcc1" presStyleIdx="1" presStyleCnt="2" custScaleX="113147" custLinFactNeighborX="-31904" custLinFactNeighborY="-372">
        <dgm:presLayoutVars>
          <dgm:bulletEnabled val="1"/>
        </dgm:presLayoutVars>
      </dgm:prSet>
      <dgm:spPr/>
      <dgm:t>
        <a:bodyPr/>
        <a:lstStyle/>
        <a:p>
          <a:endParaRPr lang="tr-TR"/>
        </a:p>
      </dgm:t>
    </dgm:pt>
  </dgm:ptLst>
  <dgm:cxnLst>
    <dgm:cxn modelId="{88AA7681-67B0-4019-A0F3-B4E4ADB5EC1A}" type="presOf" srcId="{2CF082E6-C385-4192-8A26-4872F590EB94}" destId="{67B28F02-B15B-41A0-965A-EC127EC3CCA8}" srcOrd="0" destOrd="0" presId="urn:microsoft.com/office/officeart/2005/8/layout/hierarchy3"/>
    <dgm:cxn modelId="{140B062B-5242-49F1-8947-4FEBE363A37F}" srcId="{606E1F75-C43D-422C-BD68-954197995B20}" destId="{2CF082E6-C385-4192-8A26-4872F590EB94}" srcOrd="0" destOrd="0" parTransId="{3759E7CE-90F3-4D7E-97DA-D8A7504EC655}" sibTransId="{F7AFC91C-451D-4531-8FCE-15C3FFFE77D9}"/>
    <dgm:cxn modelId="{5D907417-8437-45DE-8C22-958F64FC1471}" type="presOf" srcId="{2CF082E6-C385-4192-8A26-4872F590EB94}" destId="{D26257CF-5049-4B65-B650-1B8CF2E1CD3E}" srcOrd="1" destOrd="0" presId="urn:microsoft.com/office/officeart/2005/8/layout/hierarchy3"/>
    <dgm:cxn modelId="{5E85FE5F-1364-413A-9A5B-77746D3F45AB}" srcId="{2CF082E6-C385-4192-8A26-4872F590EB94}" destId="{5ADFF89E-324F-41FD-A168-13D9802E55E8}" srcOrd="1" destOrd="0" parTransId="{B4A60092-D832-43FE-91D6-165C9DE05A80}" sibTransId="{2294EDDA-3BAC-4070-B11A-26E1643BE2FC}"/>
    <dgm:cxn modelId="{929ABBA5-BC40-4C8F-8BC2-7DFA2FFAA53B}" type="presOf" srcId="{185AF24C-6681-476E-87A5-03BFAFA80721}" destId="{B33FFF86-6914-4862-B9A7-442D66A6D6A4}" srcOrd="0" destOrd="0" presId="urn:microsoft.com/office/officeart/2005/8/layout/hierarchy3"/>
    <dgm:cxn modelId="{25887356-1C83-4DF7-B114-545239E4D805}" type="presOf" srcId="{43550920-3576-4206-9927-35177AD9CBE5}" destId="{9DB3C39D-D284-4A3A-80E1-B6A2C208A9E0}" srcOrd="0" destOrd="0" presId="urn:microsoft.com/office/officeart/2005/8/layout/hierarchy3"/>
    <dgm:cxn modelId="{2CB8653A-974E-4ED0-B010-EE0544A930F2}" type="presOf" srcId="{5ADFF89E-324F-41FD-A168-13D9802E55E8}" destId="{01EAC93C-CD5E-479E-A249-911509A23E2B}" srcOrd="0" destOrd="0" presId="urn:microsoft.com/office/officeart/2005/8/layout/hierarchy3"/>
    <dgm:cxn modelId="{690F8303-6183-43F5-9DDE-595ED4086D68}" srcId="{2CF082E6-C385-4192-8A26-4872F590EB94}" destId="{43550920-3576-4206-9927-35177AD9CBE5}" srcOrd="0" destOrd="0" parTransId="{185AF24C-6681-476E-87A5-03BFAFA80721}" sibTransId="{00D2F039-F54B-4AC3-9AAB-5654979894D9}"/>
    <dgm:cxn modelId="{ACBE2984-8926-46DC-A81D-EDBDC0EB96AD}" type="presOf" srcId="{606E1F75-C43D-422C-BD68-954197995B20}" destId="{025C0690-38B3-4964-B919-9B68B0C58E25}" srcOrd="0" destOrd="0" presId="urn:microsoft.com/office/officeart/2005/8/layout/hierarchy3"/>
    <dgm:cxn modelId="{3CC75DA7-D056-4FA7-A11D-A99768DEA233}" type="presOf" srcId="{B4A60092-D832-43FE-91D6-165C9DE05A80}" destId="{CEBB0E5F-4617-4E8D-953C-20451D0F0B8A}" srcOrd="0" destOrd="0" presId="urn:microsoft.com/office/officeart/2005/8/layout/hierarchy3"/>
    <dgm:cxn modelId="{FE04723F-7707-490E-AD1E-9ABECBC5F695}" type="presParOf" srcId="{025C0690-38B3-4964-B919-9B68B0C58E25}" destId="{80DB9976-7733-4C80-99A1-2B84808F2DB4}" srcOrd="0" destOrd="0" presId="urn:microsoft.com/office/officeart/2005/8/layout/hierarchy3"/>
    <dgm:cxn modelId="{9C4DE950-4221-434E-94EA-47B302EEBA9E}" type="presParOf" srcId="{80DB9976-7733-4C80-99A1-2B84808F2DB4}" destId="{55353379-BD1A-480C-BF33-363525F32401}" srcOrd="0" destOrd="0" presId="urn:microsoft.com/office/officeart/2005/8/layout/hierarchy3"/>
    <dgm:cxn modelId="{8D6B2B9F-B773-4ECF-99FB-9EAB9D0CC943}" type="presParOf" srcId="{55353379-BD1A-480C-BF33-363525F32401}" destId="{67B28F02-B15B-41A0-965A-EC127EC3CCA8}" srcOrd="0" destOrd="0" presId="urn:microsoft.com/office/officeart/2005/8/layout/hierarchy3"/>
    <dgm:cxn modelId="{6426488F-5E61-4594-8928-BA12F1CFC87C}" type="presParOf" srcId="{55353379-BD1A-480C-BF33-363525F32401}" destId="{D26257CF-5049-4B65-B650-1B8CF2E1CD3E}" srcOrd="1" destOrd="0" presId="urn:microsoft.com/office/officeart/2005/8/layout/hierarchy3"/>
    <dgm:cxn modelId="{D4F89776-9E12-4A46-90C2-8D85F8D3AB33}" type="presParOf" srcId="{80DB9976-7733-4C80-99A1-2B84808F2DB4}" destId="{23875D35-D3C6-4E84-84D7-2BE9C6E333E0}" srcOrd="1" destOrd="0" presId="urn:microsoft.com/office/officeart/2005/8/layout/hierarchy3"/>
    <dgm:cxn modelId="{12A9E941-E2E3-4EB6-B4CA-8BABB0A80BA8}" type="presParOf" srcId="{23875D35-D3C6-4E84-84D7-2BE9C6E333E0}" destId="{B33FFF86-6914-4862-B9A7-442D66A6D6A4}" srcOrd="0" destOrd="0" presId="urn:microsoft.com/office/officeart/2005/8/layout/hierarchy3"/>
    <dgm:cxn modelId="{2FA4D080-FEDB-4ED1-8BF7-EFF0DD8225AA}" type="presParOf" srcId="{23875D35-D3C6-4E84-84D7-2BE9C6E333E0}" destId="{9DB3C39D-D284-4A3A-80E1-B6A2C208A9E0}" srcOrd="1" destOrd="0" presId="urn:microsoft.com/office/officeart/2005/8/layout/hierarchy3"/>
    <dgm:cxn modelId="{CF49A1B0-2AC7-4CAA-910D-5D8E2DFBBD13}" type="presParOf" srcId="{23875D35-D3C6-4E84-84D7-2BE9C6E333E0}" destId="{CEBB0E5F-4617-4E8D-953C-20451D0F0B8A}" srcOrd="2" destOrd="0" presId="urn:microsoft.com/office/officeart/2005/8/layout/hierarchy3"/>
    <dgm:cxn modelId="{D3D03358-BCB6-4A2C-B432-0D33309E0E20}" type="presParOf" srcId="{23875D35-D3C6-4E84-84D7-2BE9C6E333E0}" destId="{01EAC93C-CD5E-479E-A249-911509A23E2B}"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CAB85-755F-4752-9B2F-E258B9EA8515}">
      <dsp:nvSpPr>
        <dsp:cNvPr id="0" name=""/>
        <dsp:cNvSpPr/>
      </dsp:nvSpPr>
      <dsp:spPr>
        <a:xfrm>
          <a:off x="576066" y="0"/>
          <a:ext cx="6696739" cy="4752528"/>
        </a:xfrm>
        <a:prstGeom prst="quadArrow">
          <a:avLst>
            <a:gd name="adj1" fmla="val 2000"/>
            <a:gd name="adj2" fmla="val 4000"/>
            <a:gd name="adj3" fmla="val 5000"/>
          </a:avLst>
        </a:prstGeom>
        <a:solidFill>
          <a:schemeClr val="accent2">
            <a:lumMod val="60000"/>
            <a:lumOff val="4000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FBA5B243-F004-443E-BCEE-5D61346A3AB5}">
      <dsp:nvSpPr>
        <dsp:cNvPr id="0" name=""/>
        <dsp:cNvSpPr/>
      </dsp:nvSpPr>
      <dsp:spPr>
        <a:xfrm>
          <a:off x="1008113" y="308914"/>
          <a:ext cx="2734832" cy="1901011"/>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0" i="0" kern="1200" baseline="0" dirty="0" smtClean="0">
              <a:latin typeface="Times New Roman" pitchFamily="18" charset="0"/>
              <a:cs typeface="Times New Roman" pitchFamily="18" charset="0"/>
            </a:rPr>
            <a:t>Toplam karlar üzerinde faaliyette bulunulan sektörün etkisi belirle</a:t>
          </a:r>
          <a:endParaRPr lang="tr-TR" sz="2000" kern="1200" dirty="0">
            <a:latin typeface="Times New Roman" pitchFamily="18" charset="0"/>
            <a:cs typeface="Times New Roman" pitchFamily="18" charset="0"/>
          </a:endParaRPr>
        </a:p>
      </dsp:txBody>
      <dsp:txXfrm>
        <a:off x="1100913" y="401714"/>
        <a:ext cx="2549232" cy="1715411"/>
      </dsp:txXfrm>
    </dsp:sp>
    <dsp:sp modelId="{EC52172E-A047-4EE8-B13C-8D7FACCAFA92}">
      <dsp:nvSpPr>
        <dsp:cNvPr id="0" name=""/>
        <dsp:cNvSpPr/>
      </dsp:nvSpPr>
      <dsp:spPr>
        <a:xfrm>
          <a:off x="4105925" y="308914"/>
          <a:ext cx="2734832" cy="1901011"/>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0" i="0" kern="1200" baseline="0" dirty="0" smtClean="0">
              <a:latin typeface="Times New Roman" pitchFamily="18" charset="0"/>
              <a:cs typeface="Times New Roman" pitchFamily="18" charset="0"/>
            </a:rPr>
            <a:t>Her ürün için gerçekleştirilen karlılık tutarları belirle</a:t>
          </a:r>
          <a:endParaRPr lang="tr-TR" sz="2000" kern="1200" dirty="0">
            <a:latin typeface="Times New Roman" pitchFamily="18" charset="0"/>
            <a:cs typeface="Times New Roman" pitchFamily="18" charset="0"/>
          </a:endParaRPr>
        </a:p>
      </dsp:txBody>
      <dsp:txXfrm>
        <a:off x="4198725" y="401714"/>
        <a:ext cx="2549232" cy="1715411"/>
      </dsp:txXfrm>
    </dsp:sp>
    <dsp:sp modelId="{CEF4BBCA-113F-41D5-8A59-1C09182EFD6D}">
      <dsp:nvSpPr>
        <dsp:cNvPr id="0" name=""/>
        <dsp:cNvSpPr/>
      </dsp:nvSpPr>
      <dsp:spPr>
        <a:xfrm>
          <a:off x="1008113" y="2542602"/>
          <a:ext cx="2734832" cy="1901011"/>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0" i="0" kern="1200" baseline="0" dirty="0" smtClean="0">
              <a:latin typeface="Times New Roman" pitchFamily="18" charset="0"/>
              <a:cs typeface="Times New Roman" pitchFamily="18" charset="0"/>
            </a:rPr>
            <a:t>Ürünlerin hayat eğrileri ve marka imajları da incele</a:t>
          </a:r>
          <a:endParaRPr lang="tr-TR" sz="2000" kern="1200" dirty="0">
            <a:latin typeface="Times New Roman" pitchFamily="18" charset="0"/>
            <a:cs typeface="Times New Roman" pitchFamily="18" charset="0"/>
          </a:endParaRPr>
        </a:p>
      </dsp:txBody>
      <dsp:txXfrm>
        <a:off x="1100913" y="2635402"/>
        <a:ext cx="2549232" cy="1715411"/>
      </dsp:txXfrm>
    </dsp:sp>
    <dsp:sp modelId="{D1CC0145-DF4A-492D-9B6F-8FF45B8942F1}">
      <dsp:nvSpPr>
        <dsp:cNvPr id="0" name=""/>
        <dsp:cNvSpPr/>
      </dsp:nvSpPr>
      <dsp:spPr>
        <a:xfrm>
          <a:off x="4105925" y="2542602"/>
          <a:ext cx="2734832" cy="1901011"/>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0" i="0" kern="1200" baseline="0" dirty="0" smtClean="0">
              <a:latin typeface="Times New Roman" pitchFamily="18" charset="0"/>
              <a:cs typeface="Times New Roman" pitchFamily="18" charset="0"/>
            </a:rPr>
            <a:t>İşletme kaynaklarının, çeşitli ürünler arasında dağılımı değerlendir.</a:t>
          </a:r>
          <a:endParaRPr lang="tr-TR" sz="2000" kern="1200" dirty="0">
            <a:latin typeface="Times New Roman" pitchFamily="18" charset="0"/>
            <a:cs typeface="Times New Roman" pitchFamily="18" charset="0"/>
          </a:endParaRPr>
        </a:p>
      </dsp:txBody>
      <dsp:txXfrm>
        <a:off x="4198725" y="2635402"/>
        <a:ext cx="2549232" cy="1715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CAB85-755F-4752-9B2F-E258B9EA8515}">
      <dsp:nvSpPr>
        <dsp:cNvPr id="0" name=""/>
        <dsp:cNvSpPr/>
      </dsp:nvSpPr>
      <dsp:spPr>
        <a:xfrm>
          <a:off x="576066" y="0"/>
          <a:ext cx="6696739" cy="4752528"/>
        </a:xfrm>
        <a:prstGeom prst="quadArrow">
          <a:avLst>
            <a:gd name="adj1" fmla="val 2000"/>
            <a:gd name="adj2" fmla="val 4000"/>
            <a:gd name="adj3" fmla="val 5000"/>
          </a:avLst>
        </a:prstGeom>
        <a:solidFill>
          <a:schemeClr val="accent2">
            <a:lumMod val="7500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FBA5B243-F004-443E-BCEE-5D61346A3AB5}">
      <dsp:nvSpPr>
        <dsp:cNvPr id="0" name=""/>
        <dsp:cNvSpPr/>
      </dsp:nvSpPr>
      <dsp:spPr>
        <a:xfrm>
          <a:off x="1008113" y="308914"/>
          <a:ext cx="2734832" cy="1901011"/>
        </a:xfrm>
        <a:prstGeom prst="roundRect">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latin typeface="Times New Roman Tur" pitchFamily="18" charset="0"/>
              <a:cs typeface="Times New Roman Tur" pitchFamily="18" charset="0"/>
            </a:rPr>
            <a:t>İşletmenin kuruluşundan günümüze kadar başarılarını analiz et</a:t>
          </a:r>
        </a:p>
      </dsp:txBody>
      <dsp:txXfrm>
        <a:off x="1100913" y="401714"/>
        <a:ext cx="2549232" cy="1715411"/>
      </dsp:txXfrm>
    </dsp:sp>
    <dsp:sp modelId="{EC52172E-A047-4EE8-B13C-8D7FACCAFA92}">
      <dsp:nvSpPr>
        <dsp:cNvPr id="0" name=""/>
        <dsp:cNvSpPr/>
      </dsp:nvSpPr>
      <dsp:spPr>
        <a:xfrm>
          <a:off x="4105925" y="308914"/>
          <a:ext cx="2734832" cy="1901011"/>
        </a:xfrm>
        <a:prstGeom prst="roundRect">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latin typeface="Times New Roman Tur" pitchFamily="18" charset="0"/>
              <a:cs typeface="Times New Roman Tur" pitchFamily="18" charset="0"/>
            </a:rPr>
            <a:t>İşletmeyi  ulusal ve uluslararası  rakipleri ile karşılaştır</a:t>
          </a:r>
        </a:p>
      </dsp:txBody>
      <dsp:txXfrm>
        <a:off x="4198725" y="401714"/>
        <a:ext cx="2549232" cy="1715411"/>
      </dsp:txXfrm>
    </dsp:sp>
    <dsp:sp modelId="{CEF4BBCA-113F-41D5-8A59-1C09182EFD6D}">
      <dsp:nvSpPr>
        <dsp:cNvPr id="0" name=""/>
        <dsp:cNvSpPr/>
      </dsp:nvSpPr>
      <dsp:spPr>
        <a:xfrm>
          <a:off x="1008113" y="2542602"/>
          <a:ext cx="2734832" cy="1901011"/>
        </a:xfrm>
        <a:prstGeom prst="roundRect">
          <a:avLst/>
        </a:prstGeom>
        <a:solidFill>
          <a:schemeClr val="lt1"/>
        </a:solidFill>
        <a:ln w="254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latin typeface="Times New Roman Tur" pitchFamily="18" charset="0"/>
              <a:cs typeface="Times New Roman Tur" pitchFamily="18" charset="0"/>
            </a:rPr>
            <a:t>Endüstrideki işletmelerle ve potansiyel rakipleriyle  karşılaştır</a:t>
          </a:r>
        </a:p>
      </dsp:txBody>
      <dsp:txXfrm>
        <a:off x="1100913" y="2635402"/>
        <a:ext cx="2549232" cy="1715411"/>
      </dsp:txXfrm>
    </dsp:sp>
    <dsp:sp modelId="{D1CC0145-DF4A-492D-9B6F-8FF45B8942F1}">
      <dsp:nvSpPr>
        <dsp:cNvPr id="0" name=""/>
        <dsp:cNvSpPr/>
      </dsp:nvSpPr>
      <dsp:spPr>
        <a:xfrm>
          <a:off x="4105925" y="2542602"/>
          <a:ext cx="2734832" cy="1901011"/>
        </a:xfrm>
        <a:prstGeom prst="roundRect">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Tur" pitchFamily="18" charset="0"/>
              <a:cs typeface="Times New Roman Tur" pitchFamily="18" charset="0"/>
            </a:rPr>
            <a:t>Araştırma örgütlerinin ortaya koyduğu standartlarla işletmenin durumunu karşılaştır</a:t>
          </a:r>
          <a:endParaRPr lang="tr-TR" sz="2000" u="sng" kern="1200" dirty="0" smtClean="0">
            <a:latin typeface="Times New Roman Tur" pitchFamily="18" charset="0"/>
            <a:cs typeface="Times New Roman Tur" pitchFamily="18" charset="0"/>
          </a:endParaRPr>
        </a:p>
      </dsp:txBody>
      <dsp:txXfrm>
        <a:off x="4198725" y="2635402"/>
        <a:ext cx="2549232" cy="17154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9C885-6AAC-4BAA-80A6-96ECE7D8362A}">
      <dsp:nvSpPr>
        <dsp:cNvPr id="0" name=""/>
        <dsp:cNvSpPr/>
      </dsp:nvSpPr>
      <dsp:spPr>
        <a:xfrm>
          <a:off x="4808" y="373409"/>
          <a:ext cx="2799088" cy="1119635"/>
        </a:xfrm>
        <a:prstGeom prst="chevr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2017" tIns="44006" rIns="44006" bIns="44006" numCol="1" spcCol="1270" anchor="ctr" anchorCtr="0">
          <a:noAutofit/>
        </a:bodyPr>
        <a:lstStyle/>
        <a:p>
          <a:pPr lvl="0" algn="ctr" defTabSz="1466850">
            <a:lnSpc>
              <a:spcPct val="90000"/>
            </a:lnSpc>
            <a:spcBef>
              <a:spcPct val="0"/>
            </a:spcBef>
            <a:spcAft>
              <a:spcPct val="35000"/>
            </a:spcAft>
          </a:pPr>
          <a:r>
            <a:rPr lang="tr-TR" sz="3300" kern="1200" dirty="0" smtClean="0"/>
            <a:t>Satıcı	</a:t>
          </a:r>
          <a:endParaRPr lang="tr-TR" sz="3300" kern="1200" dirty="0"/>
        </a:p>
      </dsp:txBody>
      <dsp:txXfrm>
        <a:off x="564626" y="373409"/>
        <a:ext cx="1679453" cy="1119635"/>
      </dsp:txXfrm>
    </dsp:sp>
    <dsp:sp modelId="{302B9AAD-A99C-49AD-A4E2-F9D8AF3A912D}">
      <dsp:nvSpPr>
        <dsp:cNvPr id="0" name=""/>
        <dsp:cNvSpPr/>
      </dsp:nvSpPr>
      <dsp:spPr>
        <a:xfrm>
          <a:off x="2523988" y="373409"/>
          <a:ext cx="2799088" cy="1119635"/>
        </a:xfrm>
        <a:prstGeom prst="chevron">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2017" tIns="44006" rIns="44006" bIns="44006" numCol="1" spcCol="1270" anchor="ctr" anchorCtr="0">
          <a:noAutofit/>
        </a:bodyPr>
        <a:lstStyle/>
        <a:p>
          <a:pPr lvl="0" algn="ctr" defTabSz="1466850">
            <a:lnSpc>
              <a:spcPct val="90000"/>
            </a:lnSpc>
            <a:spcBef>
              <a:spcPct val="0"/>
            </a:spcBef>
            <a:spcAft>
              <a:spcPct val="35000"/>
            </a:spcAft>
          </a:pPr>
          <a:r>
            <a:rPr lang="tr-TR" sz="3300" kern="1200" dirty="0" smtClean="0"/>
            <a:t>Firma</a:t>
          </a:r>
          <a:endParaRPr lang="tr-TR" sz="3300" kern="1200" dirty="0"/>
        </a:p>
      </dsp:txBody>
      <dsp:txXfrm>
        <a:off x="3083806" y="373409"/>
        <a:ext cx="1679453" cy="1119635"/>
      </dsp:txXfrm>
    </dsp:sp>
    <dsp:sp modelId="{6224ED85-3410-433C-8E88-5115177AC741}">
      <dsp:nvSpPr>
        <dsp:cNvPr id="0" name=""/>
        <dsp:cNvSpPr/>
      </dsp:nvSpPr>
      <dsp:spPr>
        <a:xfrm>
          <a:off x="5043167" y="373409"/>
          <a:ext cx="2799088" cy="1119635"/>
        </a:xfrm>
        <a:prstGeom prst="chevron">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2017" tIns="44006" rIns="44006" bIns="44006" numCol="1" spcCol="1270" anchor="ctr" anchorCtr="0">
          <a:noAutofit/>
        </a:bodyPr>
        <a:lstStyle/>
        <a:p>
          <a:pPr lvl="0" algn="ctr" defTabSz="1466850">
            <a:lnSpc>
              <a:spcPct val="90000"/>
            </a:lnSpc>
            <a:spcBef>
              <a:spcPct val="0"/>
            </a:spcBef>
            <a:spcAft>
              <a:spcPct val="35000"/>
            </a:spcAft>
          </a:pPr>
          <a:r>
            <a:rPr lang="tr-TR" sz="3300" kern="1200" dirty="0" smtClean="0"/>
            <a:t>Dağıtıcı</a:t>
          </a:r>
          <a:endParaRPr lang="tr-TR" sz="3300" kern="1200" dirty="0"/>
        </a:p>
      </dsp:txBody>
      <dsp:txXfrm>
        <a:off x="5602985" y="373409"/>
        <a:ext cx="1679453" cy="1119635"/>
      </dsp:txXfrm>
    </dsp:sp>
    <dsp:sp modelId="{B34CEC61-5561-41AE-BA4F-EB95ABB1589F}">
      <dsp:nvSpPr>
        <dsp:cNvPr id="0" name=""/>
        <dsp:cNvSpPr/>
      </dsp:nvSpPr>
      <dsp:spPr>
        <a:xfrm>
          <a:off x="7562347" y="373409"/>
          <a:ext cx="2799088" cy="1119635"/>
        </a:xfrm>
        <a:prstGeom prst="chevron">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2017" tIns="44006" rIns="44006" bIns="44006" numCol="1" spcCol="1270" anchor="ctr" anchorCtr="0">
          <a:noAutofit/>
        </a:bodyPr>
        <a:lstStyle/>
        <a:p>
          <a:pPr lvl="0" algn="ctr" defTabSz="1466850">
            <a:lnSpc>
              <a:spcPct val="90000"/>
            </a:lnSpc>
            <a:spcBef>
              <a:spcPct val="0"/>
            </a:spcBef>
            <a:spcAft>
              <a:spcPct val="35000"/>
            </a:spcAft>
          </a:pPr>
          <a:r>
            <a:rPr lang="tr-TR" sz="3300" kern="1200" dirty="0" smtClean="0"/>
            <a:t>Tüketici</a:t>
          </a:r>
          <a:endParaRPr lang="tr-TR" sz="3300" kern="1200" dirty="0"/>
        </a:p>
      </dsp:txBody>
      <dsp:txXfrm>
        <a:off x="8122165" y="373409"/>
        <a:ext cx="1679453" cy="11196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35740-5B50-4BAD-AB8A-2E3637281FFC}">
      <dsp:nvSpPr>
        <dsp:cNvPr id="0" name=""/>
        <dsp:cNvSpPr/>
      </dsp:nvSpPr>
      <dsp:spPr>
        <a:xfrm>
          <a:off x="3050" y="0"/>
          <a:ext cx="2934890" cy="3456384"/>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TEMEL FAALİYETLER</a:t>
          </a:r>
          <a:endParaRPr lang="tr-TR" sz="2900" kern="1200" dirty="0"/>
        </a:p>
      </dsp:txBody>
      <dsp:txXfrm>
        <a:off x="3050" y="0"/>
        <a:ext cx="2934890" cy="1036915"/>
      </dsp:txXfrm>
    </dsp:sp>
    <dsp:sp modelId="{F5052492-70A4-4D4E-82CF-141023BB19A1}">
      <dsp:nvSpPr>
        <dsp:cNvPr id="0" name=""/>
        <dsp:cNvSpPr/>
      </dsp:nvSpPr>
      <dsp:spPr>
        <a:xfrm>
          <a:off x="296540" y="1036999"/>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İç Lojistik</a:t>
          </a:r>
          <a:endParaRPr lang="tr-TR" sz="1600" b="1" kern="1200" dirty="0"/>
        </a:p>
      </dsp:txBody>
      <dsp:txXfrm>
        <a:off x="311288" y="1051747"/>
        <a:ext cx="2318416" cy="474025"/>
      </dsp:txXfrm>
    </dsp:sp>
    <dsp:sp modelId="{158E9C07-A1F0-4CAE-8295-5FA9A39B41E9}">
      <dsp:nvSpPr>
        <dsp:cNvPr id="0" name=""/>
        <dsp:cNvSpPr/>
      </dsp:nvSpPr>
      <dsp:spPr>
        <a:xfrm>
          <a:off x="296540" y="1617986"/>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Dış Lojistik</a:t>
          </a:r>
          <a:endParaRPr lang="tr-TR" sz="1600" b="1" kern="1200" dirty="0"/>
        </a:p>
      </dsp:txBody>
      <dsp:txXfrm>
        <a:off x="311288" y="1632734"/>
        <a:ext cx="2318416" cy="474025"/>
      </dsp:txXfrm>
    </dsp:sp>
    <dsp:sp modelId="{E02CF0AF-A9E2-477D-8E0D-4FD5E790BFB1}">
      <dsp:nvSpPr>
        <dsp:cNvPr id="0" name=""/>
        <dsp:cNvSpPr/>
      </dsp:nvSpPr>
      <dsp:spPr>
        <a:xfrm>
          <a:off x="296540" y="2198972"/>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Pazarlama</a:t>
          </a:r>
          <a:endParaRPr lang="tr-TR" sz="1600" b="1" kern="1200" dirty="0"/>
        </a:p>
      </dsp:txBody>
      <dsp:txXfrm>
        <a:off x="311288" y="2213720"/>
        <a:ext cx="2318416" cy="474025"/>
      </dsp:txXfrm>
    </dsp:sp>
    <dsp:sp modelId="{DA6915DB-38C0-47DB-BE61-E8F35A1C9761}">
      <dsp:nvSpPr>
        <dsp:cNvPr id="0" name=""/>
        <dsp:cNvSpPr/>
      </dsp:nvSpPr>
      <dsp:spPr>
        <a:xfrm>
          <a:off x="296540" y="2779958"/>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Servis</a:t>
          </a:r>
          <a:endParaRPr lang="tr-TR" sz="1600" b="1" kern="1200" dirty="0"/>
        </a:p>
      </dsp:txBody>
      <dsp:txXfrm>
        <a:off x="311288" y="2794706"/>
        <a:ext cx="2318416" cy="474025"/>
      </dsp:txXfrm>
    </dsp:sp>
    <dsp:sp modelId="{8F31590B-8324-4A22-9F0A-E02A7C6F08BB}">
      <dsp:nvSpPr>
        <dsp:cNvPr id="0" name=""/>
        <dsp:cNvSpPr/>
      </dsp:nvSpPr>
      <dsp:spPr>
        <a:xfrm>
          <a:off x="3158058" y="0"/>
          <a:ext cx="2934890" cy="3456384"/>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kern="1200" dirty="0" smtClean="0"/>
            <a:t>DESTEK FAALİYETLER</a:t>
          </a:r>
          <a:endParaRPr lang="tr-TR" sz="2900" kern="1200" dirty="0"/>
        </a:p>
      </dsp:txBody>
      <dsp:txXfrm>
        <a:off x="3158058" y="0"/>
        <a:ext cx="2934890" cy="1036915"/>
      </dsp:txXfrm>
    </dsp:sp>
    <dsp:sp modelId="{4FDFA650-CCC4-456C-86FE-42425E710F02}">
      <dsp:nvSpPr>
        <dsp:cNvPr id="0" name=""/>
        <dsp:cNvSpPr/>
      </dsp:nvSpPr>
      <dsp:spPr>
        <a:xfrm>
          <a:off x="3451547" y="1036999"/>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Teknoloji Geliştirme</a:t>
          </a:r>
          <a:endParaRPr lang="tr-TR" sz="1600" b="1" kern="1200" dirty="0"/>
        </a:p>
      </dsp:txBody>
      <dsp:txXfrm>
        <a:off x="3466295" y="1051747"/>
        <a:ext cx="2318416" cy="474025"/>
      </dsp:txXfrm>
    </dsp:sp>
    <dsp:sp modelId="{D793B89F-11E3-49F3-BBF6-A820C22C9BC4}">
      <dsp:nvSpPr>
        <dsp:cNvPr id="0" name=""/>
        <dsp:cNvSpPr/>
      </dsp:nvSpPr>
      <dsp:spPr>
        <a:xfrm>
          <a:off x="3451547" y="1617986"/>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Tedarik</a:t>
          </a:r>
          <a:endParaRPr lang="tr-TR" sz="1600" b="1" kern="1200" dirty="0"/>
        </a:p>
      </dsp:txBody>
      <dsp:txXfrm>
        <a:off x="3466295" y="1632734"/>
        <a:ext cx="2318416" cy="474025"/>
      </dsp:txXfrm>
    </dsp:sp>
    <dsp:sp modelId="{243F18FF-0B64-447C-9148-77F1C23D75BC}">
      <dsp:nvSpPr>
        <dsp:cNvPr id="0" name=""/>
        <dsp:cNvSpPr/>
      </dsp:nvSpPr>
      <dsp:spPr>
        <a:xfrm>
          <a:off x="3451547" y="2198972"/>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Firmanın Alt Yapısı</a:t>
          </a:r>
          <a:endParaRPr lang="tr-TR" sz="1600" b="1" kern="1200" dirty="0"/>
        </a:p>
      </dsp:txBody>
      <dsp:txXfrm>
        <a:off x="3466295" y="2213720"/>
        <a:ext cx="2318416" cy="474025"/>
      </dsp:txXfrm>
    </dsp:sp>
    <dsp:sp modelId="{FFECC292-DF39-47CC-A92C-E2399428D284}">
      <dsp:nvSpPr>
        <dsp:cNvPr id="0" name=""/>
        <dsp:cNvSpPr/>
      </dsp:nvSpPr>
      <dsp:spPr>
        <a:xfrm>
          <a:off x="3451547" y="2779958"/>
          <a:ext cx="2347912" cy="50352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dirty="0" smtClean="0"/>
            <a:t>İnsan Kaynakları Yönetimi</a:t>
          </a:r>
          <a:endParaRPr lang="tr-TR" sz="1600" b="1" kern="1200" dirty="0"/>
        </a:p>
      </dsp:txBody>
      <dsp:txXfrm>
        <a:off x="3466295" y="2794706"/>
        <a:ext cx="2318416" cy="4740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39253-EC5E-4610-B866-F17FEA129739}">
      <dsp:nvSpPr>
        <dsp:cNvPr id="0" name=""/>
        <dsp:cNvSpPr/>
      </dsp:nvSpPr>
      <dsp:spPr>
        <a:xfrm rot="5400000">
          <a:off x="5219711" y="-863251"/>
          <a:ext cx="929100" cy="5391912"/>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tr-TR" sz="1800" kern="1200" dirty="0" smtClean="0"/>
            <a:t>İşletmeler rakipleri ile müşteri memnuniyeti konusunda rekabet halindedirler. </a:t>
          </a:r>
          <a:endParaRPr lang="tr-TR" sz="1800" kern="1200" dirty="0"/>
        </a:p>
      </dsp:txBody>
      <dsp:txXfrm rot="-5400000">
        <a:off x="2988306" y="1413509"/>
        <a:ext cx="5346557" cy="838390"/>
      </dsp:txXfrm>
    </dsp:sp>
    <dsp:sp modelId="{0A522656-2CB8-4100-82B3-1E314F4B69ED}">
      <dsp:nvSpPr>
        <dsp:cNvPr id="0" name=""/>
        <dsp:cNvSpPr/>
      </dsp:nvSpPr>
      <dsp:spPr>
        <a:xfrm>
          <a:off x="0" y="1224134"/>
          <a:ext cx="3032950" cy="116137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tr-TR" sz="3000" b="1" kern="1200" dirty="0" smtClean="0">
              <a:solidFill>
                <a:schemeClr val="tx1"/>
              </a:solidFill>
            </a:rPr>
            <a:t>İŞLETME DÜZEYİ</a:t>
          </a:r>
          <a:endParaRPr lang="tr-TR" sz="3000" kern="1200" dirty="0">
            <a:solidFill>
              <a:schemeClr val="tx1"/>
            </a:solidFill>
          </a:endParaRPr>
        </a:p>
      </dsp:txBody>
      <dsp:txXfrm>
        <a:off x="56694" y="1280828"/>
        <a:ext cx="2919562" cy="1047987"/>
      </dsp:txXfrm>
    </dsp:sp>
    <dsp:sp modelId="{087D668F-D626-46A3-9A81-8A69F8BF95EC}">
      <dsp:nvSpPr>
        <dsp:cNvPr id="0" name=""/>
        <dsp:cNvSpPr/>
      </dsp:nvSpPr>
      <dsp:spPr>
        <a:xfrm rot="5400000">
          <a:off x="5264356" y="-2159401"/>
          <a:ext cx="929100" cy="5391912"/>
        </a:xfrm>
        <a:prstGeom prst="round2SameRect">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tr-TR" sz="1800" kern="1200" dirty="0" smtClean="0"/>
            <a:t>Tüm fonksiyonlar işletmeye değer sağlamakta ve rekabet avantajına katkıda bulunmaktadır.</a:t>
          </a:r>
          <a:endParaRPr lang="tr-TR" sz="1800" kern="1200" dirty="0"/>
        </a:p>
      </dsp:txBody>
      <dsp:txXfrm rot="-5400000">
        <a:off x="3032951" y="117359"/>
        <a:ext cx="5346557" cy="838390"/>
      </dsp:txXfrm>
    </dsp:sp>
    <dsp:sp modelId="{FFAFB625-35C8-45F8-A52B-1027F7D4B78B}">
      <dsp:nvSpPr>
        <dsp:cNvPr id="0" name=""/>
        <dsp:cNvSpPr/>
      </dsp:nvSpPr>
      <dsp:spPr>
        <a:xfrm>
          <a:off x="56021" y="0"/>
          <a:ext cx="3032950" cy="1161375"/>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b="1" kern="1200" dirty="0" smtClean="0">
              <a:solidFill>
                <a:schemeClr val="tx1"/>
              </a:solidFill>
            </a:rPr>
            <a:t>FONKSİYONEL DÜZEY</a:t>
          </a:r>
          <a:endParaRPr lang="tr-TR" sz="3300" kern="1200" dirty="0">
            <a:solidFill>
              <a:schemeClr val="tx1"/>
            </a:solidFill>
          </a:endParaRPr>
        </a:p>
      </dsp:txBody>
      <dsp:txXfrm>
        <a:off x="112715" y="56694"/>
        <a:ext cx="2919562" cy="1047987"/>
      </dsp:txXfrm>
    </dsp:sp>
    <dsp:sp modelId="{BDD564A8-B224-4109-8057-7CE437976357}">
      <dsp:nvSpPr>
        <dsp:cNvPr id="0" name=""/>
        <dsp:cNvSpPr/>
      </dsp:nvSpPr>
      <dsp:spPr>
        <a:xfrm rot="5400000">
          <a:off x="5264356" y="326033"/>
          <a:ext cx="929100" cy="5391912"/>
        </a:xfrm>
        <a:prstGeom prst="round2SameRect">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tr-TR" sz="1800" kern="1200" dirty="0" smtClean="0"/>
            <a:t>Yöneticiler hissedarlar için değer oluşturmak zorundadır. Aynı zamanda müşteriler ve diğer çıkar grupları için de değer oluşturulmalıdır. </a:t>
          </a:r>
          <a:endParaRPr lang="tr-TR" sz="1800" kern="1200" dirty="0"/>
        </a:p>
      </dsp:txBody>
      <dsp:txXfrm rot="-5400000">
        <a:off x="3032951" y="2602794"/>
        <a:ext cx="5346557" cy="838390"/>
      </dsp:txXfrm>
    </dsp:sp>
    <dsp:sp modelId="{DDFF7A9C-DBD7-45AC-A923-520DCCB64B11}">
      <dsp:nvSpPr>
        <dsp:cNvPr id="0" name=""/>
        <dsp:cNvSpPr/>
      </dsp:nvSpPr>
      <dsp:spPr>
        <a:xfrm>
          <a:off x="0" y="2441302"/>
          <a:ext cx="3032950" cy="1161375"/>
        </a:xfrm>
        <a:prstGeom prst="roundRect">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b="1" kern="1200" dirty="0" smtClean="0">
              <a:solidFill>
                <a:schemeClr val="tx1"/>
              </a:solidFill>
            </a:rPr>
            <a:t>ŞİRKETLER GRUBU DÜZEYİ</a:t>
          </a:r>
          <a:endParaRPr lang="tr-TR" sz="3300" kern="1200" dirty="0">
            <a:solidFill>
              <a:schemeClr val="tx1"/>
            </a:solidFill>
          </a:endParaRPr>
        </a:p>
      </dsp:txBody>
      <dsp:txXfrm>
        <a:off x="56694" y="2497996"/>
        <a:ext cx="2919562" cy="1047987"/>
      </dsp:txXfrm>
    </dsp:sp>
    <dsp:sp modelId="{E5361974-CB1A-4751-9A4E-11627F9F2AA2}">
      <dsp:nvSpPr>
        <dsp:cNvPr id="0" name=""/>
        <dsp:cNvSpPr/>
      </dsp:nvSpPr>
      <dsp:spPr>
        <a:xfrm rot="5400000">
          <a:off x="5264356" y="1545477"/>
          <a:ext cx="929100" cy="5391912"/>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rtl="0">
            <a:lnSpc>
              <a:spcPct val="90000"/>
            </a:lnSpc>
            <a:spcBef>
              <a:spcPct val="0"/>
            </a:spcBef>
            <a:spcAft>
              <a:spcPct val="15000"/>
            </a:spcAft>
            <a:buChar char="••"/>
          </a:pPr>
          <a:r>
            <a:rPr lang="tr-TR" sz="1800" kern="1200" dirty="0" smtClean="0"/>
            <a:t>Farklı iş kolları ve ülkeler göz önüne alınmaktadır. Bir ülkede oluşturulan değer diğer ülkelerdeki değer zincirlerinin başarısına etki edecektir.</a:t>
          </a:r>
          <a:endParaRPr lang="tr-TR" sz="1800" kern="1200" dirty="0"/>
        </a:p>
      </dsp:txBody>
      <dsp:txXfrm rot="-5400000">
        <a:off x="3032951" y="3822238"/>
        <a:ext cx="5346557" cy="838390"/>
      </dsp:txXfrm>
    </dsp:sp>
    <dsp:sp modelId="{D0DF2A0D-1E0E-49CE-9E18-53C1C22C324D}">
      <dsp:nvSpPr>
        <dsp:cNvPr id="0" name=""/>
        <dsp:cNvSpPr/>
      </dsp:nvSpPr>
      <dsp:spPr>
        <a:xfrm>
          <a:off x="0" y="3660746"/>
          <a:ext cx="3032950" cy="1161375"/>
        </a:xfrm>
        <a:prstGeom prst="roundRect">
          <a:avLst/>
        </a:prstGeom>
        <a:solidFill>
          <a:schemeClr val="accent6">
            <a:lumMod val="20000"/>
            <a:lumOff val="8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b="1" kern="1200" dirty="0" smtClean="0">
              <a:solidFill>
                <a:schemeClr val="tx1"/>
              </a:solidFill>
            </a:rPr>
            <a:t>KÜRESEL DÜZEY</a:t>
          </a:r>
          <a:endParaRPr lang="tr-TR" sz="3300" kern="1200" dirty="0">
            <a:solidFill>
              <a:schemeClr val="tx1"/>
            </a:solidFill>
          </a:endParaRPr>
        </a:p>
      </dsp:txBody>
      <dsp:txXfrm>
        <a:off x="56694" y="3717440"/>
        <a:ext cx="2919562" cy="10479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2B1EA-6691-40ED-8E78-78061B3E533F}">
      <dsp:nvSpPr>
        <dsp:cNvPr id="0" name=""/>
        <dsp:cNvSpPr/>
      </dsp:nvSpPr>
      <dsp:spPr>
        <a:xfrm>
          <a:off x="0" y="282017"/>
          <a:ext cx="8610600" cy="1071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68278" tIns="354076" rIns="668278" bIns="142240" numCol="1" spcCol="1270" anchor="t" anchorCtr="0">
          <a:noAutofit/>
        </a:bodyPr>
        <a:lstStyle/>
        <a:p>
          <a:pPr marL="228600" lvl="1" indent="-228600" algn="just" defTabSz="889000" rtl="0">
            <a:lnSpc>
              <a:spcPct val="90000"/>
            </a:lnSpc>
            <a:spcBef>
              <a:spcPct val="0"/>
            </a:spcBef>
            <a:spcAft>
              <a:spcPct val="15000"/>
            </a:spcAft>
            <a:buChar char="••"/>
          </a:pPr>
          <a:r>
            <a:rPr lang="tr-TR" sz="2000" kern="1200" dirty="0" smtClean="0"/>
            <a:t>Müşteri ihtiyacının düzenli bir biçimde ortaya çıkıp çıkmadığını tespit etmelidir. </a:t>
          </a:r>
          <a:endParaRPr lang="tr-TR" sz="1700" kern="1200" dirty="0"/>
        </a:p>
      </dsp:txBody>
      <dsp:txXfrm>
        <a:off x="0" y="282017"/>
        <a:ext cx="8610600" cy="1071000"/>
      </dsp:txXfrm>
    </dsp:sp>
    <dsp:sp modelId="{3E083556-197A-483D-99AF-B3EB8F138C2A}">
      <dsp:nvSpPr>
        <dsp:cNvPr id="0" name=""/>
        <dsp:cNvSpPr/>
      </dsp:nvSpPr>
      <dsp:spPr>
        <a:xfrm>
          <a:off x="0" y="31097"/>
          <a:ext cx="7078059" cy="5018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822" tIns="0" rIns="227822" bIns="0" numCol="1" spcCol="1270" anchor="ctr" anchorCtr="0">
          <a:noAutofit/>
        </a:bodyPr>
        <a:lstStyle/>
        <a:p>
          <a:pPr lvl="0" algn="l" defTabSz="933450" rtl="0">
            <a:lnSpc>
              <a:spcPct val="90000"/>
            </a:lnSpc>
            <a:spcBef>
              <a:spcPct val="0"/>
            </a:spcBef>
            <a:spcAft>
              <a:spcPct val="35000"/>
            </a:spcAft>
          </a:pPr>
          <a:r>
            <a:rPr lang="tr-TR" sz="2100" b="1" u="sng" kern="1200" dirty="0" smtClean="0">
              <a:solidFill>
                <a:schemeClr val="tx1"/>
              </a:solidFill>
            </a:rPr>
            <a:t>Mallarına olan talebi iyi bilmelidir</a:t>
          </a:r>
          <a:endParaRPr lang="tr-TR" sz="2100" kern="1200" dirty="0">
            <a:solidFill>
              <a:schemeClr val="tx1"/>
            </a:solidFill>
          </a:endParaRPr>
        </a:p>
      </dsp:txBody>
      <dsp:txXfrm>
        <a:off x="24498" y="55595"/>
        <a:ext cx="7029063" cy="452844"/>
      </dsp:txXfrm>
    </dsp:sp>
    <dsp:sp modelId="{AB6E230B-D27B-473F-B6DC-582E055EE189}">
      <dsp:nvSpPr>
        <dsp:cNvPr id="0" name=""/>
        <dsp:cNvSpPr/>
      </dsp:nvSpPr>
      <dsp:spPr>
        <a:xfrm>
          <a:off x="0" y="1695738"/>
          <a:ext cx="8610600" cy="1258424"/>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68278" tIns="354076" rIns="668278" bIns="7112" numCol="1" spcCol="1270" anchor="t" anchorCtr="0">
          <a:noAutofit/>
        </a:bodyPr>
        <a:lstStyle/>
        <a:p>
          <a:pPr marL="57150" lvl="1" indent="-57150" algn="l" defTabSz="44450" rtl="0">
            <a:lnSpc>
              <a:spcPct val="90000"/>
            </a:lnSpc>
            <a:spcBef>
              <a:spcPct val="0"/>
            </a:spcBef>
            <a:spcAft>
              <a:spcPct val="15000"/>
            </a:spcAft>
            <a:buChar char="••"/>
          </a:pPr>
          <a:endParaRPr lang="tr-TR" sz="100" kern="1200" dirty="0"/>
        </a:p>
        <a:p>
          <a:pPr marL="57150" lvl="1" indent="-57150" algn="l" defTabSz="222250" rtl="0">
            <a:lnSpc>
              <a:spcPct val="90000"/>
            </a:lnSpc>
            <a:spcBef>
              <a:spcPct val="0"/>
            </a:spcBef>
            <a:spcAft>
              <a:spcPct val="15000"/>
            </a:spcAft>
            <a:buChar char="••"/>
          </a:pPr>
          <a:endParaRPr lang="tr-TR" sz="500" kern="1200" dirty="0"/>
        </a:p>
        <a:p>
          <a:pPr marL="171450" lvl="1" indent="-171450" algn="just" defTabSz="844550" rtl="0">
            <a:lnSpc>
              <a:spcPct val="90000"/>
            </a:lnSpc>
            <a:spcBef>
              <a:spcPct val="0"/>
            </a:spcBef>
            <a:spcAft>
              <a:spcPct val="15000"/>
            </a:spcAft>
            <a:buChar char="••"/>
          </a:pPr>
          <a:r>
            <a:rPr lang="tr-TR" sz="1900" kern="1200" dirty="0" smtClean="0"/>
            <a:t>Ürünlerini sunduğu kitleyi (</a:t>
          </a:r>
          <a:r>
            <a:rPr lang="tr-TR" sz="1900" b="1" kern="1200" dirty="0" smtClean="0"/>
            <a:t>toptancı, perakendeci, nihai müşteri</a:t>
          </a:r>
          <a:r>
            <a:rPr lang="tr-TR" sz="1900" kern="1200" dirty="0" smtClean="0"/>
            <a:t>) analiz etmelidir. Fiyat ve maliyet olarak bu etkileşim nedir? Sorusuna cevap da müşteriyi iyi tanıma ile elde edilir. </a:t>
          </a:r>
          <a:endParaRPr lang="tr-TR" sz="1900" kern="1200" dirty="0"/>
        </a:p>
      </dsp:txBody>
      <dsp:txXfrm>
        <a:off x="0" y="1695738"/>
        <a:ext cx="8610600" cy="1258424"/>
      </dsp:txXfrm>
    </dsp:sp>
    <dsp:sp modelId="{227E46A5-F249-4F55-BBCE-9C9E96B6D83B}">
      <dsp:nvSpPr>
        <dsp:cNvPr id="0" name=""/>
        <dsp:cNvSpPr/>
      </dsp:nvSpPr>
      <dsp:spPr>
        <a:xfrm>
          <a:off x="0" y="1460776"/>
          <a:ext cx="7078059" cy="501840"/>
        </a:xfrm>
        <a:prstGeom prst="roundRect">
          <a:avLst/>
        </a:prstGeom>
        <a:solidFill>
          <a:srgbClr val="97D2FF"/>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822" tIns="0" rIns="227822" bIns="0" numCol="1" spcCol="1270" anchor="ctr" anchorCtr="0">
          <a:noAutofit/>
        </a:bodyPr>
        <a:lstStyle/>
        <a:p>
          <a:pPr lvl="0" algn="l" defTabSz="933450" rtl="0">
            <a:lnSpc>
              <a:spcPct val="90000"/>
            </a:lnSpc>
            <a:spcBef>
              <a:spcPct val="0"/>
            </a:spcBef>
            <a:spcAft>
              <a:spcPct val="35000"/>
            </a:spcAft>
          </a:pPr>
          <a:r>
            <a:rPr lang="tr-TR" sz="2100" b="1" u="sng" kern="1200" dirty="0" smtClean="0">
              <a:solidFill>
                <a:schemeClr val="tx1"/>
              </a:solidFill>
            </a:rPr>
            <a:t>Hitap ettiği müşteri kitlesini analiz etmelidir</a:t>
          </a:r>
          <a:endParaRPr lang="tr-TR" sz="2100" kern="1200" dirty="0">
            <a:solidFill>
              <a:schemeClr val="tx1"/>
            </a:solidFill>
          </a:endParaRPr>
        </a:p>
      </dsp:txBody>
      <dsp:txXfrm>
        <a:off x="24498" y="1485274"/>
        <a:ext cx="7029063" cy="452844"/>
      </dsp:txXfrm>
    </dsp:sp>
    <dsp:sp modelId="{14841954-56E8-4E29-A7E6-A2A2F828D0E2}">
      <dsp:nvSpPr>
        <dsp:cNvPr id="0" name=""/>
        <dsp:cNvSpPr/>
      </dsp:nvSpPr>
      <dsp:spPr>
        <a:xfrm>
          <a:off x="0" y="3296883"/>
          <a:ext cx="8610600" cy="776475"/>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68278" tIns="354076" rIns="668278" bIns="142240" numCol="1" spcCol="1270" anchor="t" anchorCtr="0">
          <a:noAutofit/>
        </a:bodyPr>
        <a:lstStyle/>
        <a:p>
          <a:pPr marL="228600" lvl="1" indent="-228600" algn="l" defTabSz="889000" rtl="0">
            <a:lnSpc>
              <a:spcPct val="90000"/>
            </a:lnSpc>
            <a:spcBef>
              <a:spcPct val="0"/>
            </a:spcBef>
            <a:spcAft>
              <a:spcPct val="15000"/>
            </a:spcAft>
            <a:buChar char="••"/>
          </a:pPr>
          <a:r>
            <a:rPr lang="tr-TR" sz="2000" kern="1200" dirty="0" smtClean="0"/>
            <a:t>Ürün farklılaştırması yapılıp yapılmayacağının kararını verir. </a:t>
          </a:r>
          <a:endParaRPr lang="tr-TR" sz="900" kern="1200" dirty="0"/>
        </a:p>
      </dsp:txBody>
      <dsp:txXfrm>
        <a:off x="0" y="3296883"/>
        <a:ext cx="8610600" cy="776475"/>
      </dsp:txXfrm>
    </dsp:sp>
    <dsp:sp modelId="{485168B4-480F-4117-AD13-61B0E14E0335}">
      <dsp:nvSpPr>
        <dsp:cNvPr id="0" name=""/>
        <dsp:cNvSpPr/>
      </dsp:nvSpPr>
      <dsp:spPr>
        <a:xfrm>
          <a:off x="0" y="3037266"/>
          <a:ext cx="7078059" cy="501840"/>
        </a:xfrm>
        <a:prstGeom prst="roundRect">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822" tIns="0" rIns="227822" bIns="0" numCol="1" spcCol="1270" anchor="ctr" anchorCtr="0">
          <a:noAutofit/>
        </a:bodyPr>
        <a:lstStyle/>
        <a:p>
          <a:pPr lvl="0" algn="l" defTabSz="933450" rtl="0">
            <a:lnSpc>
              <a:spcPct val="90000"/>
            </a:lnSpc>
            <a:spcBef>
              <a:spcPct val="0"/>
            </a:spcBef>
            <a:spcAft>
              <a:spcPct val="35000"/>
            </a:spcAft>
          </a:pPr>
          <a:r>
            <a:rPr lang="tr-TR" sz="2100" b="1" u="sng" kern="1200" dirty="0" smtClean="0">
              <a:solidFill>
                <a:schemeClr val="tx1"/>
              </a:solidFill>
            </a:rPr>
            <a:t>Müşterilerinin çeşitliliğe verdikleri önemi araştırmalıdır</a:t>
          </a:r>
          <a:endParaRPr lang="tr-TR" sz="2100" kern="1200" dirty="0">
            <a:solidFill>
              <a:schemeClr val="tx1"/>
            </a:solidFill>
          </a:endParaRPr>
        </a:p>
      </dsp:txBody>
      <dsp:txXfrm>
        <a:off x="24498" y="3061764"/>
        <a:ext cx="7029063" cy="452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FA36F-E1B2-4AB2-A775-B6F643DE077F}">
      <dsp:nvSpPr>
        <dsp:cNvPr id="0" name=""/>
        <dsp:cNvSpPr/>
      </dsp:nvSpPr>
      <dsp:spPr>
        <a:xfrm>
          <a:off x="4468" y="0"/>
          <a:ext cx="4298821" cy="4985980"/>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endParaRPr lang="tr-TR" sz="2100" b="1" kern="1200" dirty="0" smtClean="0">
            <a:solidFill>
              <a:schemeClr val="tx1"/>
            </a:solidFill>
          </a:endParaRPr>
        </a:p>
        <a:p>
          <a:pPr lvl="0" algn="l" defTabSz="933450" rtl="0">
            <a:lnSpc>
              <a:spcPct val="90000"/>
            </a:lnSpc>
            <a:spcBef>
              <a:spcPct val="0"/>
            </a:spcBef>
            <a:spcAft>
              <a:spcPct val="35000"/>
            </a:spcAft>
          </a:pPr>
          <a:r>
            <a:rPr lang="tr-TR" sz="2100" b="1" kern="1200" dirty="0" smtClean="0">
              <a:solidFill>
                <a:schemeClr val="tx1"/>
              </a:solidFill>
            </a:rPr>
            <a:t> İŞLETMELER YENİ YATIRIM ALANLARINI İNCELERKEN;</a:t>
          </a:r>
          <a:r>
            <a:rPr lang="tr-TR" sz="2100" kern="1200" dirty="0" smtClean="0">
              <a:solidFill>
                <a:schemeClr val="tx1"/>
              </a:solidFill>
            </a:rPr>
            <a:t/>
          </a:r>
          <a:br>
            <a:rPr lang="tr-TR" sz="2100" kern="1200" dirty="0" smtClean="0">
              <a:solidFill>
                <a:schemeClr val="tx1"/>
              </a:solidFill>
            </a:rPr>
          </a:br>
          <a:endParaRPr lang="tr-TR" sz="2100" kern="1200" dirty="0">
            <a:solidFill>
              <a:schemeClr val="tx1"/>
            </a:solidFill>
          </a:endParaRPr>
        </a:p>
      </dsp:txBody>
      <dsp:txXfrm>
        <a:off x="4468" y="0"/>
        <a:ext cx="4298821" cy="1495794"/>
      </dsp:txXfrm>
    </dsp:sp>
    <dsp:sp modelId="{D8305322-AF2D-4807-84C0-2D3C8309AEB3}">
      <dsp:nvSpPr>
        <dsp:cNvPr id="0" name=""/>
        <dsp:cNvSpPr/>
      </dsp:nvSpPr>
      <dsp:spPr>
        <a:xfrm>
          <a:off x="144008" y="1496828"/>
          <a:ext cx="4019741" cy="1074097"/>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Bu alanların ekonomik özellikler ve canlılığının ne ölçüde ilgi çekici olduğunu,</a:t>
          </a:r>
          <a:endParaRPr lang="tr-TR" sz="1800" kern="1200" dirty="0">
            <a:solidFill>
              <a:schemeClr val="tx1"/>
            </a:solidFill>
          </a:endParaRPr>
        </a:p>
      </dsp:txBody>
      <dsp:txXfrm>
        <a:off x="175467" y="1528287"/>
        <a:ext cx="3956823" cy="1011179"/>
      </dsp:txXfrm>
    </dsp:sp>
    <dsp:sp modelId="{92F66559-ABA5-4A6A-835D-ED8B9A0CF76E}">
      <dsp:nvSpPr>
        <dsp:cNvPr id="0" name=""/>
        <dsp:cNvSpPr/>
      </dsp:nvSpPr>
      <dsp:spPr>
        <a:xfrm>
          <a:off x="144008" y="2579188"/>
          <a:ext cx="4019741" cy="1074097"/>
        </a:xfrm>
        <a:prstGeom prst="roundRect">
          <a:avLst>
            <a:gd name="adj" fmla="val 10000"/>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Yeni faaliyete katkıda bulunmak için ne tür imalat ve teknik bilgilere sahip olunması gerektiği ve dağıtım fonksiyonunu gözden geçirmesi gerekir.</a:t>
          </a:r>
          <a:endParaRPr lang="tr-TR" sz="1800" kern="1200" dirty="0">
            <a:solidFill>
              <a:schemeClr val="tx1"/>
            </a:solidFill>
          </a:endParaRPr>
        </a:p>
      </dsp:txBody>
      <dsp:txXfrm>
        <a:off x="175467" y="2610647"/>
        <a:ext cx="3956823" cy="1011179"/>
      </dsp:txXfrm>
    </dsp:sp>
    <dsp:sp modelId="{B304352A-04E0-4E16-934C-6C477D37DF73}">
      <dsp:nvSpPr>
        <dsp:cNvPr id="0" name=""/>
        <dsp:cNvSpPr/>
      </dsp:nvSpPr>
      <dsp:spPr>
        <a:xfrm>
          <a:off x="144008" y="3661548"/>
          <a:ext cx="4019741" cy="1074097"/>
        </a:xfrm>
        <a:prstGeom prst="roundRect">
          <a:avLst>
            <a:gd name="adj" fmla="val 1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Ar-</a:t>
          </a:r>
          <a:r>
            <a:rPr lang="tr-TR" sz="1800" kern="1200" dirty="0" err="1" smtClean="0">
              <a:solidFill>
                <a:schemeClr val="tx1"/>
              </a:solidFill>
            </a:rPr>
            <a:t>ge</a:t>
          </a:r>
          <a:r>
            <a:rPr lang="tr-TR" sz="1800" kern="1200" dirty="0" smtClean="0">
              <a:solidFill>
                <a:schemeClr val="tx1"/>
              </a:solidFill>
            </a:rPr>
            <a:t> fonksiyonu pazarlama ve üretimden ayrı incelenmez.</a:t>
          </a:r>
          <a:endParaRPr lang="tr-TR" sz="1800" kern="1200" dirty="0">
            <a:solidFill>
              <a:schemeClr val="tx1"/>
            </a:solidFill>
          </a:endParaRPr>
        </a:p>
      </dsp:txBody>
      <dsp:txXfrm>
        <a:off x="175467" y="3693007"/>
        <a:ext cx="3956823" cy="1011179"/>
      </dsp:txXfrm>
    </dsp:sp>
    <dsp:sp modelId="{250CC5B7-E079-4F1D-993A-203872F4133D}">
      <dsp:nvSpPr>
        <dsp:cNvPr id="0" name=""/>
        <dsp:cNvSpPr/>
      </dsp:nvSpPr>
      <dsp:spPr>
        <a:xfrm>
          <a:off x="4625701" y="0"/>
          <a:ext cx="4298821" cy="4985980"/>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b="1" kern="1200" dirty="0" smtClean="0">
              <a:solidFill>
                <a:schemeClr val="tx1"/>
              </a:solidFill>
            </a:rPr>
            <a:t>AR-GE BAKIMINDAN 4 TİP PAZARLAMA STRATEJİLERİ VARDIR;</a:t>
          </a:r>
          <a:endParaRPr lang="tr-TR" sz="2100" b="1" kern="1200" dirty="0">
            <a:solidFill>
              <a:schemeClr val="tx1"/>
            </a:solidFill>
          </a:endParaRPr>
        </a:p>
      </dsp:txBody>
      <dsp:txXfrm>
        <a:off x="4625701" y="0"/>
        <a:ext cx="4298821" cy="1495794"/>
      </dsp:txXfrm>
    </dsp:sp>
    <dsp:sp modelId="{CB7EE71D-4113-46DF-8584-7ABB07AA19A9}">
      <dsp:nvSpPr>
        <dsp:cNvPr id="0" name=""/>
        <dsp:cNvSpPr/>
      </dsp:nvSpPr>
      <dsp:spPr>
        <a:xfrm>
          <a:off x="5055583" y="1495915"/>
          <a:ext cx="3439057" cy="726351"/>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bg1"/>
              </a:solidFill>
            </a:rPr>
            <a:t> Lider olma veya başı çekme: </a:t>
          </a:r>
          <a:endParaRPr lang="tr-TR" sz="2000" kern="1200" dirty="0">
            <a:solidFill>
              <a:schemeClr val="bg1"/>
            </a:solidFill>
          </a:endParaRPr>
        </a:p>
      </dsp:txBody>
      <dsp:txXfrm>
        <a:off x="5076857" y="1517189"/>
        <a:ext cx="3396509" cy="683803"/>
      </dsp:txXfrm>
    </dsp:sp>
    <dsp:sp modelId="{AB0820C4-2B4E-4C92-8F71-B37684EAA7E6}">
      <dsp:nvSpPr>
        <dsp:cNvPr id="0" name=""/>
        <dsp:cNvSpPr/>
      </dsp:nvSpPr>
      <dsp:spPr>
        <a:xfrm>
          <a:off x="5055583" y="2334013"/>
          <a:ext cx="3439057" cy="726351"/>
        </a:xfrm>
        <a:prstGeom prst="roundRect">
          <a:avLst>
            <a:gd name="adj" fmla="val 1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bg1"/>
              </a:solidFill>
            </a:rPr>
            <a:t> Liderin ardından gitme: </a:t>
          </a:r>
          <a:endParaRPr lang="tr-TR" sz="2000" kern="1200" dirty="0">
            <a:solidFill>
              <a:schemeClr val="bg1"/>
            </a:solidFill>
          </a:endParaRPr>
        </a:p>
      </dsp:txBody>
      <dsp:txXfrm>
        <a:off x="5076857" y="2355287"/>
        <a:ext cx="3396509" cy="683803"/>
      </dsp:txXfrm>
    </dsp:sp>
    <dsp:sp modelId="{2BB0E546-ED13-44B9-9738-ED69ECA5F317}">
      <dsp:nvSpPr>
        <dsp:cNvPr id="0" name=""/>
        <dsp:cNvSpPr/>
      </dsp:nvSpPr>
      <dsp:spPr>
        <a:xfrm>
          <a:off x="5055583" y="3172110"/>
          <a:ext cx="3439057" cy="726351"/>
        </a:xfrm>
        <a:prstGeom prst="roundRect">
          <a:avLst>
            <a:gd name="adj" fmla="val 10000"/>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bg1"/>
              </a:solidFill>
            </a:rPr>
            <a:t> Mühendislik uygulamaları: </a:t>
          </a:r>
          <a:endParaRPr lang="tr-TR" sz="2000" kern="1200" dirty="0">
            <a:solidFill>
              <a:schemeClr val="bg1"/>
            </a:solidFill>
          </a:endParaRPr>
        </a:p>
      </dsp:txBody>
      <dsp:txXfrm>
        <a:off x="5076857" y="3193384"/>
        <a:ext cx="3396509" cy="683803"/>
      </dsp:txXfrm>
    </dsp:sp>
    <dsp:sp modelId="{34E3B534-1AC7-417E-9C05-6DFEBBB74B44}">
      <dsp:nvSpPr>
        <dsp:cNvPr id="0" name=""/>
        <dsp:cNvSpPr/>
      </dsp:nvSpPr>
      <dsp:spPr>
        <a:xfrm>
          <a:off x="5055583" y="4010208"/>
          <a:ext cx="3439057" cy="726351"/>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bg1"/>
              </a:solidFill>
            </a:rPr>
            <a:t> Ben de varım: </a:t>
          </a:r>
          <a:endParaRPr lang="tr-TR" sz="2000" kern="1200" dirty="0">
            <a:solidFill>
              <a:schemeClr val="bg1"/>
            </a:solidFill>
          </a:endParaRPr>
        </a:p>
      </dsp:txBody>
      <dsp:txXfrm>
        <a:off x="5076857" y="4031482"/>
        <a:ext cx="3396509" cy="6838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E70C9-5820-4204-BC6A-D75442B31B5B}">
      <dsp:nvSpPr>
        <dsp:cNvPr id="0" name=""/>
        <dsp:cNvSpPr/>
      </dsp:nvSpPr>
      <dsp:spPr>
        <a:xfrm>
          <a:off x="2039" y="650254"/>
          <a:ext cx="4172385" cy="728269"/>
        </a:xfrm>
        <a:prstGeom prst="roundRect">
          <a:avLst>
            <a:gd name="adj" fmla="val 10000"/>
          </a:avLst>
        </a:prstGeom>
        <a:gradFill rotWithShape="0">
          <a:gsLst>
            <a:gs pos="0">
              <a:schemeClr val="accent4">
                <a:shade val="50000"/>
                <a:hueOff val="0"/>
                <a:satOff val="0"/>
                <a:lumOff val="0"/>
                <a:alphaOff val="0"/>
                <a:shade val="51000"/>
                <a:satMod val="130000"/>
              </a:schemeClr>
            </a:gs>
            <a:gs pos="80000">
              <a:schemeClr val="accent4">
                <a:shade val="50000"/>
                <a:hueOff val="0"/>
                <a:satOff val="0"/>
                <a:lumOff val="0"/>
                <a:alphaOff val="0"/>
                <a:shade val="93000"/>
                <a:satMod val="130000"/>
              </a:schemeClr>
            </a:gs>
            <a:gs pos="100000">
              <a:schemeClr val="accent4">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105" tIns="52070" rIns="78105" bIns="52070" numCol="1" spcCol="1270" anchor="ctr" anchorCtr="0">
          <a:noAutofit/>
        </a:bodyPr>
        <a:lstStyle/>
        <a:p>
          <a:pPr lvl="0" algn="l" defTabSz="1822450" rtl="0">
            <a:lnSpc>
              <a:spcPct val="90000"/>
            </a:lnSpc>
            <a:spcBef>
              <a:spcPct val="0"/>
            </a:spcBef>
            <a:spcAft>
              <a:spcPct val="35000"/>
            </a:spcAft>
          </a:pPr>
          <a:r>
            <a:rPr lang="tr-TR" sz="4100" kern="1200" dirty="0" smtClean="0"/>
            <a:t>ÜRÜN ANALİZİ</a:t>
          </a:r>
          <a:endParaRPr lang="tr-TR" sz="4100" kern="1200" dirty="0"/>
        </a:p>
      </dsp:txBody>
      <dsp:txXfrm>
        <a:off x="23369" y="671584"/>
        <a:ext cx="4129725" cy="685609"/>
      </dsp:txXfrm>
    </dsp:sp>
    <dsp:sp modelId="{42FC6255-2886-4A72-B28A-6871D7B274E6}">
      <dsp:nvSpPr>
        <dsp:cNvPr id="0" name=""/>
        <dsp:cNvSpPr/>
      </dsp:nvSpPr>
      <dsp:spPr>
        <a:xfrm>
          <a:off x="419277" y="1378523"/>
          <a:ext cx="112153" cy="2522749"/>
        </a:xfrm>
        <a:custGeom>
          <a:avLst/>
          <a:gdLst/>
          <a:ahLst/>
          <a:cxnLst/>
          <a:rect l="0" t="0" r="0" b="0"/>
          <a:pathLst>
            <a:path>
              <a:moveTo>
                <a:pt x="0" y="0"/>
              </a:moveTo>
              <a:lnTo>
                <a:pt x="0" y="2522749"/>
              </a:lnTo>
              <a:lnTo>
                <a:pt x="112153" y="2522749"/>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D12AEA3-1E1E-4781-8CD7-1EAC2E0849CA}">
      <dsp:nvSpPr>
        <dsp:cNvPr id="0" name=""/>
        <dsp:cNvSpPr/>
      </dsp:nvSpPr>
      <dsp:spPr>
        <a:xfrm>
          <a:off x="531431" y="1900071"/>
          <a:ext cx="3337908" cy="4002402"/>
        </a:xfrm>
        <a:prstGeom prst="roundRect">
          <a:avLst>
            <a:gd name="adj" fmla="val 10000"/>
          </a:avLst>
        </a:prstGeom>
        <a:solidFill>
          <a:schemeClr val="lt1">
            <a:alpha val="90000"/>
            <a:hueOff val="0"/>
            <a:satOff val="0"/>
            <a:lumOff val="0"/>
            <a:alphaOff val="0"/>
          </a:schemeClr>
        </a:solidFill>
        <a:ln w="9525" cap="flat" cmpd="sng" algn="ctr">
          <a:solidFill>
            <a:schemeClr val="accent4">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005" tIns="26670" rIns="40005" bIns="26670" numCol="1" spcCol="1270" anchor="t" anchorCtr="0">
          <a:noAutofit/>
        </a:bodyPr>
        <a:lstStyle/>
        <a:p>
          <a:pPr lvl="0" algn="l" defTabSz="933450" rtl="0">
            <a:lnSpc>
              <a:spcPct val="90000"/>
            </a:lnSpc>
            <a:spcBef>
              <a:spcPct val="0"/>
            </a:spcBef>
            <a:spcAft>
              <a:spcPct val="35000"/>
            </a:spcAft>
          </a:pPr>
          <a:r>
            <a:rPr lang="tr-TR" sz="2100" b="1" kern="1200" dirty="0" smtClean="0"/>
            <a:t>İşletme ürün analizlerinin yapılması ve ürün politikalarının belirlenmesi için;</a:t>
          </a:r>
        </a:p>
        <a:p>
          <a:pPr lvl="0" algn="l" defTabSz="933450" rtl="0">
            <a:lnSpc>
              <a:spcPct val="90000"/>
            </a:lnSpc>
            <a:spcBef>
              <a:spcPct val="0"/>
            </a:spcBef>
            <a:spcAft>
              <a:spcPct val="35000"/>
            </a:spcAft>
          </a:pPr>
          <a:endParaRPr lang="tr-TR" sz="300" b="1" kern="1200" dirty="0"/>
        </a:p>
        <a:p>
          <a:pPr marL="171450" lvl="1" indent="-171450" algn="just" defTabSz="800100" rtl="0">
            <a:lnSpc>
              <a:spcPct val="90000"/>
            </a:lnSpc>
            <a:spcBef>
              <a:spcPct val="0"/>
            </a:spcBef>
            <a:spcAft>
              <a:spcPct val="15000"/>
            </a:spcAft>
            <a:buChar char="••"/>
          </a:pPr>
          <a:r>
            <a:rPr lang="tr-TR" sz="1800" kern="1200" dirty="0" smtClean="0"/>
            <a:t>1</a:t>
          </a:r>
          <a:r>
            <a:rPr lang="tr-TR" sz="1900" b="1" kern="1200" dirty="0" smtClean="0"/>
            <a:t>.</a:t>
          </a:r>
          <a:r>
            <a:rPr lang="tr-TR" sz="1800" kern="1200" dirty="0" smtClean="0"/>
            <a:t>Ürün hayat eğrilerinin işletmenin satış hacimlerine göre yıldan yıla elde edilen bilgilerle belirlenmesi</a:t>
          </a:r>
          <a:endParaRPr lang="tr-TR" sz="1800" kern="1200" dirty="0"/>
        </a:p>
        <a:p>
          <a:pPr marL="171450" lvl="1" indent="-171450" algn="just" defTabSz="800100" rtl="0">
            <a:lnSpc>
              <a:spcPct val="90000"/>
            </a:lnSpc>
            <a:spcBef>
              <a:spcPct val="0"/>
            </a:spcBef>
            <a:spcAft>
              <a:spcPct val="15000"/>
            </a:spcAft>
            <a:buChar char="••"/>
          </a:pPr>
          <a:endParaRPr lang="tr-TR" sz="1800" kern="1200" dirty="0"/>
        </a:p>
        <a:p>
          <a:pPr marL="171450" lvl="1" indent="-171450" algn="just" defTabSz="800100" rtl="0">
            <a:lnSpc>
              <a:spcPct val="90000"/>
            </a:lnSpc>
            <a:spcBef>
              <a:spcPct val="0"/>
            </a:spcBef>
            <a:spcAft>
              <a:spcPct val="15000"/>
            </a:spcAft>
            <a:buChar char="••"/>
          </a:pPr>
          <a:r>
            <a:rPr lang="tr-TR" sz="1800" b="1" kern="1200" dirty="0" smtClean="0"/>
            <a:t>2</a:t>
          </a:r>
          <a:r>
            <a:rPr lang="tr-TR" sz="1800" kern="1200" dirty="0" smtClean="0"/>
            <a:t>.Verimli olmayan veya zamanını doldurmuş yatırımların elden çıkarılması</a:t>
          </a:r>
          <a:endParaRPr lang="tr-TR" sz="1800" kern="1200" dirty="0"/>
        </a:p>
        <a:p>
          <a:pPr marL="171450" lvl="1" indent="-171450" algn="just" defTabSz="800100" rtl="0">
            <a:lnSpc>
              <a:spcPct val="90000"/>
            </a:lnSpc>
            <a:spcBef>
              <a:spcPct val="0"/>
            </a:spcBef>
            <a:spcAft>
              <a:spcPct val="15000"/>
            </a:spcAft>
            <a:buChar char="••"/>
          </a:pPr>
          <a:endParaRPr lang="tr-TR" sz="1800" kern="1200" dirty="0"/>
        </a:p>
        <a:p>
          <a:pPr marL="171450" lvl="1" indent="-171450" algn="just" defTabSz="800100" rtl="0">
            <a:lnSpc>
              <a:spcPct val="90000"/>
            </a:lnSpc>
            <a:spcBef>
              <a:spcPct val="0"/>
            </a:spcBef>
            <a:spcAft>
              <a:spcPct val="15000"/>
            </a:spcAft>
            <a:buChar char="••"/>
          </a:pPr>
          <a:r>
            <a:rPr lang="tr-TR" sz="1800" b="1" kern="1200" dirty="0" smtClean="0"/>
            <a:t>3.</a:t>
          </a:r>
          <a:r>
            <a:rPr lang="tr-TR" sz="1800" kern="1200" dirty="0" smtClean="0"/>
            <a:t>Yeni yatırımlara gidilmesi</a:t>
          </a:r>
          <a:endParaRPr lang="tr-TR" sz="1800" kern="1200" dirty="0"/>
        </a:p>
      </dsp:txBody>
      <dsp:txXfrm>
        <a:off x="629195" y="1997835"/>
        <a:ext cx="3142380" cy="38068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28F02-B15B-41A0-965A-EC127EC3CCA8}">
      <dsp:nvSpPr>
        <dsp:cNvPr id="0" name=""/>
        <dsp:cNvSpPr/>
      </dsp:nvSpPr>
      <dsp:spPr>
        <a:xfrm>
          <a:off x="0" y="373275"/>
          <a:ext cx="4050790" cy="896036"/>
        </a:xfrm>
        <a:prstGeom prst="roundRect">
          <a:avLst>
            <a:gd name="adj" fmla="val 10000"/>
          </a:avLst>
        </a:prstGeom>
        <a:gradFill rotWithShape="0">
          <a:gsLst>
            <a:gs pos="0">
              <a:schemeClr val="accent4">
                <a:shade val="80000"/>
                <a:hueOff val="0"/>
                <a:satOff val="0"/>
                <a:lumOff val="0"/>
                <a:alphaOff val="0"/>
                <a:shade val="51000"/>
                <a:satMod val="130000"/>
              </a:schemeClr>
            </a:gs>
            <a:gs pos="80000">
              <a:schemeClr val="accent4">
                <a:shade val="80000"/>
                <a:hueOff val="0"/>
                <a:satOff val="0"/>
                <a:lumOff val="0"/>
                <a:alphaOff val="0"/>
                <a:shade val="93000"/>
                <a:satMod val="130000"/>
              </a:schemeClr>
            </a:gs>
            <a:gs pos="100000">
              <a:schemeClr val="accent4">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tr-TR" sz="2700" kern="1200" dirty="0" smtClean="0"/>
            <a:t>ÜRÜN HAYAT EĞRİSİ ANALİZİ</a:t>
          </a:r>
          <a:endParaRPr lang="tr-TR" sz="2700" kern="1200" dirty="0"/>
        </a:p>
      </dsp:txBody>
      <dsp:txXfrm>
        <a:off x="26244" y="399519"/>
        <a:ext cx="3998302" cy="843548"/>
      </dsp:txXfrm>
    </dsp:sp>
    <dsp:sp modelId="{B33FFF86-6914-4862-B9A7-442D66A6D6A4}">
      <dsp:nvSpPr>
        <dsp:cNvPr id="0" name=""/>
        <dsp:cNvSpPr/>
      </dsp:nvSpPr>
      <dsp:spPr>
        <a:xfrm>
          <a:off x="405079" y="1269312"/>
          <a:ext cx="207138" cy="971935"/>
        </a:xfrm>
        <a:custGeom>
          <a:avLst/>
          <a:gdLst/>
          <a:ahLst/>
          <a:cxnLst/>
          <a:rect l="0" t="0" r="0" b="0"/>
          <a:pathLst>
            <a:path>
              <a:moveTo>
                <a:pt x="0" y="0"/>
              </a:moveTo>
              <a:lnTo>
                <a:pt x="0" y="971935"/>
              </a:lnTo>
              <a:lnTo>
                <a:pt x="207138" y="971935"/>
              </a:lnTo>
            </a:path>
          </a:pathLst>
        </a:custGeom>
        <a:noFill/>
        <a:ln w="25400" cap="flat" cmpd="sng" algn="ctr">
          <a:solidFill>
            <a:schemeClr val="accent4">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DB3C39D-D284-4A3A-80E1-B6A2C208A9E0}">
      <dsp:nvSpPr>
        <dsp:cNvPr id="0" name=""/>
        <dsp:cNvSpPr/>
      </dsp:nvSpPr>
      <dsp:spPr>
        <a:xfrm>
          <a:off x="612217" y="1386152"/>
          <a:ext cx="3312350" cy="1710189"/>
        </a:xfrm>
        <a:prstGeom prst="roundRect">
          <a:avLst>
            <a:gd name="adj" fmla="val 10000"/>
          </a:avLst>
        </a:prstGeom>
        <a:solidFill>
          <a:schemeClr val="lt1">
            <a:alpha val="90000"/>
            <a:hueOff val="0"/>
            <a:satOff val="0"/>
            <a:lumOff val="0"/>
            <a:alphaOff val="0"/>
          </a:schemeClr>
        </a:solidFill>
        <a:ln w="9525" cap="flat" cmpd="sng" algn="ctr">
          <a:solidFill>
            <a:schemeClr val="accent4">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rtl="0">
            <a:lnSpc>
              <a:spcPct val="90000"/>
            </a:lnSpc>
            <a:spcBef>
              <a:spcPct val="0"/>
            </a:spcBef>
            <a:spcAft>
              <a:spcPct val="35000"/>
            </a:spcAft>
          </a:pPr>
          <a:r>
            <a:rPr lang="tr-TR" sz="2000" kern="1200" dirty="0" smtClean="0"/>
            <a:t>Ürün hayat eğrisi ürünlerin zaman içinde satış hacimlerinin ve karlarının gösterdiği seyirden yararlanılarak çizilmektedir. </a:t>
          </a:r>
          <a:endParaRPr lang="tr-TR" sz="2000" kern="1200" dirty="0"/>
        </a:p>
      </dsp:txBody>
      <dsp:txXfrm>
        <a:off x="662307" y="1436242"/>
        <a:ext cx="3212170" cy="1610009"/>
      </dsp:txXfrm>
    </dsp:sp>
    <dsp:sp modelId="{CEBB0E5F-4617-4E8D-953C-20451D0F0B8A}">
      <dsp:nvSpPr>
        <dsp:cNvPr id="0" name=""/>
        <dsp:cNvSpPr/>
      </dsp:nvSpPr>
      <dsp:spPr>
        <a:xfrm>
          <a:off x="405079" y="1269312"/>
          <a:ext cx="207138" cy="3042171"/>
        </a:xfrm>
        <a:custGeom>
          <a:avLst/>
          <a:gdLst/>
          <a:ahLst/>
          <a:cxnLst/>
          <a:rect l="0" t="0" r="0" b="0"/>
          <a:pathLst>
            <a:path>
              <a:moveTo>
                <a:pt x="0" y="0"/>
              </a:moveTo>
              <a:lnTo>
                <a:pt x="0" y="3042171"/>
              </a:lnTo>
              <a:lnTo>
                <a:pt x="207138" y="3042171"/>
              </a:lnTo>
            </a:path>
          </a:pathLst>
        </a:custGeom>
        <a:noFill/>
        <a:ln w="25400" cap="flat" cmpd="sng" algn="ctr">
          <a:solidFill>
            <a:schemeClr val="accent4">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EAC93C-CD5E-479E-A249-911509A23E2B}">
      <dsp:nvSpPr>
        <dsp:cNvPr id="0" name=""/>
        <dsp:cNvSpPr/>
      </dsp:nvSpPr>
      <dsp:spPr>
        <a:xfrm>
          <a:off x="612217" y="3456388"/>
          <a:ext cx="3096045" cy="1710189"/>
        </a:xfrm>
        <a:prstGeom prst="roundRect">
          <a:avLst>
            <a:gd name="adj" fmla="val 10000"/>
          </a:avLst>
        </a:prstGeom>
        <a:solidFill>
          <a:schemeClr val="lt1">
            <a:alpha val="90000"/>
            <a:hueOff val="0"/>
            <a:satOff val="0"/>
            <a:lumOff val="0"/>
            <a:alphaOff val="0"/>
          </a:schemeClr>
        </a:solidFill>
        <a:ln w="9525" cap="flat" cmpd="sng" algn="ctr">
          <a:solidFill>
            <a:schemeClr val="accent4">
              <a:shade val="80000"/>
              <a:hueOff val="-176558"/>
              <a:satOff val="-4365"/>
              <a:lumOff val="2498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l" defTabSz="889000" rtl="0">
            <a:lnSpc>
              <a:spcPct val="90000"/>
            </a:lnSpc>
            <a:spcBef>
              <a:spcPct val="0"/>
            </a:spcBef>
            <a:spcAft>
              <a:spcPct val="35000"/>
            </a:spcAft>
          </a:pPr>
          <a:r>
            <a:rPr lang="tr-TR" sz="2000" kern="1200" dirty="0" smtClean="0"/>
            <a:t>İşletmeler yaptıkları analizleri sonucunda ürününe hangi ölçüde güvendiğini ve onu üretip üretmeyeceğine karar verir. </a:t>
          </a:r>
          <a:endParaRPr lang="tr-TR" sz="2000" kern="1200" dirty="0"/>
        </a:p>
      </dsp:txBody>
      <dsp:txXfrm>
        <a:off x="662307" y="3506478"/>
        <a:ext cx="2995865" cy="161000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EF05D-F42A-4E26-AA40-272A28490261}" type="datetimeFigureOut">
              <a:rPr lang="tr-TR" smtClean="0"/>
              <a:pPr/>
              <a:t>11.04.2022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9372-5951-4EF1-99A9-D2BA908B60C1}" type="slidenum">
              <a:rPr lang="tr-TR" smtClean="0"/>
              <a:pPr/>
              <a:t>‹#›</a:t>
            </a:fld>
            <a:endParaRPr lang="tr-TR"/>
          </a:p>
        </p:txBody>
      </p:sp>
    </p:spTree>
    <p:extLst>
      <p:ext uri="{BB962C8B-B14F-4D97-AF65-F5344CB8AC3E}">
        <p14:creationId xmlns:p14="http://schemas.microsoft.com/office/powerpoint/2010/main" val="2131134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6A1F93AA-78C2-46FC-B826-39C509944D98}" type="slidenum">
              <a:rPr lang="tr-TR" altLang="tr-TR" smtClean="0"/>
              <a:pPr/>
              <a:t>45</a:t>
            </a:fld>
            <a:endParaRPr lang="tr-TR" altLang="tr-TR" smtClean="0"/>
          </a:p>
        </p:txBody>
      </p:sp>
      <p:sp>
        <p:nvSpPr>
          <p:cNvPr id="52227" name="Rectangle 2"/>
          <p:cNvSpPr>
            <a:spLocks noGrp="1" noRot="1" noChangeAspect="1" noChangeArrowheads="1" noTextEdit="1"/>
          </p:cNvSpPr>
          <p:nvPr>
            <p:ph type="sldImg"/>
          </p:nvPr>
        </p:nvSpPr>
        <p:spPr>
          <a:xfrm>
            <a:off x="1119188" y="652463"/>
            <a:ext cx="4646612" cy="3484562"/>
          </a:xfrm>
          <a:ln/>
        </p:spPr>
      </p:sp>
      <p:sp>
        <p:nvSpPr>
          <p:cNvPr id="52228" name="Rectangle 3"/>
          <p:cNvSpPr>
            <a:spLocks noGrp="1" noChangeArrowheads="1"/>
          </p:cNvSpPr>
          <p:nvPr>
            <p:ph type="body" idx="1"/>
          </p:nvPr>
        </p:nvSpPr>
        <p:spPr>
          <a:xfrm>
            <a:off x="931863" y="4354513"/>
            <a:ext cx="5019675" cy="4137025"/>
          </a:xfrm>
          <a:noFill/>
        </p:spPr>
        <p:txBody>
          <a:bodyPr lIns="86630" tIns="43315" rIns="86630" bIns="43315"/>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8847316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949089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1"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1653148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30725"/>
          </a:xfrm>
        </p:spPr>
        <p:txBody>
          <a:bodyPr/>
          <a:lstStyle/>
          <a:p>
            <a:pPr lvl="0"/>
            <a:endParaRPr lang="tr-TR" noProof="0"/>
          </a:p>
        </p:txBody>
      </p:sp>
      <p:sp>
        <p:nvSpPr>
          <p:cNvPr id="4" name="Veri Yer Tutucusu 3"/>
          <p:cNvSpPr>
            <a:spLocks noGrp="1"/>
          </p:cNvSpPr>
          <p:nvPr>
            <p:ph type="dt" sz="half" idx="10"/>
          </p:nvPr>
        </p:nvSpPr>
        <p:spPr>
          <a:xfrm>
            <a:off x="457200" y="6243638"/>
            <a:ext cx="2133600" cy="457200"/>
          </a:xfrm>
        </p:spPr>
        <p:txBody>
          <a:bodyPr/>
          <a:lstStyle>
            <a:lvl1pPr>
              <a:defRPr/>
            </a:lvl1pPr>
          </a:lstStyle>
          <a:p>
            <a:pPr>
              <a:defRPr/>
            </a:pPr>
            <a:fld id="{FA27769F-6FF5-418A-B83E-B84AFAFA0C6B}" type="datetime1">
              <a:rPr lang="tr-TR"/>
              <a:pPr>
                <a:defRPr/>
              </a:pPr>
              <a:t>11.04.2022</a:t>
            </a:fld>
            <a:endParaRPr lang="tr-TR"/>
          </a:p>
        </p:txBody>
      </p:sp>
      <p:sp>
        <p:nvSpPr>
          <p:cNvPr id="5" name="Altbilgi Yer Tutucusu 4"/>
          <p:cNvSpPr>
            <a:spLocks noGrp="1"/>
          </p:cNvSpPr>
          <p:nvPr>
            <p:ph type="ftr" sz="quarter" idx="11"/>
          </p:nvPr>
        </p:nvSpPr>
        <p:spPr/>
        <p:txBody>
          <a:bodyPr/>
          <a:lstStyle>
            <a:lvl1pPr>
              <a:defRPr/>
            </a:lvl1pPr>
          </a:lstStyle>
          <a:p>
            <a:pPr>
              <a:defRPr/>
            </a:pPr>
            <a:r>
              <a:rPr lang="tr-TR"/>
              <a:t>Prof.Dr.Cemal ZEHİR</a:t>
            </a:r>
          </a:p>
        </p:txBody>
      </p:sp>
      <p:sp>
        <p:nvSpPr>
          <p:cNvPr id="6" name="Slayt Numarası Yer Tutucusu 5"/>
          <p:cNvSpPr>
            <a:spLocks noGrp="1"/>
          </p:cNvSpPr>
          <p:nvPr>
            <p:ph type="sldNum" sz="quarter" idx="12"/>
          </p:nvPr>
        </p:nvSpPr>
        <p:spPr>
          <a:xfrm>
            <a:off x="6553200" y="6243638"/>
            <a:ext cx="2133600" cy="457200"/>
          </a:xfrm>
        </p:spPr>
        <p:txBody>
          <a:bodyPr/>
          <a:lstStyle>
            <a:lvl1pPr>
              <a:defRPr/>
            </a:lvl1pPr>
          </a:lstStyle>
          <a:p>
            <a:pPr>
              <a:defRPr/>
            </a:pPr>
            <a:fld id="{48ECDE33-0896-4700-9EAC-6C9FE9F2EAC4}" type="slidenum">
              <a:rPr lang="tr-TR"/>
              <a:pPr>
                <a:defRPr/>
              </a:pPr>
              <a:t>‹#›</a:t>
            </a:fld>
            <a:endParaRPr lang="tr-T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42677432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33822148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1"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217214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6" y="1535113"/>
            <a:ext cx="4041775"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39482374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3416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12073960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73051"/>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1" y="1435100"/>
            <a:ext cx="3008313" cy="4691063"/>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5496282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tr-TR"/>
          </a:p>
        </p:txBody>
      </p:sp>
      <p:sp>
        <p:nvSpPr>
          <p:cNvPr id="4" name="Metin Yer Tutucusu 3"/>
          <p:cNvSpPr>
            <a:spLocks noGrp="1"/>
          </p:cNvSpPr>
          <p:nvPr>
            <p:ph type="body" sz="half" idx="2"/>
          </p:nvPr>
        </p:nvSpPr>
        <p:spPr>
          <a:xfrm>
            <a:off x="1792288" y="5367339"/>
            <a:ext cx="5486400" cy="804862"/>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89E3FC-94BC-4097-9E5D-718414A49456}" type="datetimeFigureOut">
              <a:rPr lang="tr-TR" smtClean="0"/>
              <a:pPr/>
              <a:t>11.04.2022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1038C1-F436-44AD-9AC6-717049BD9484}" type="slidenum">
              <a:rPr lang="tr-TR" smtClean="0"/>
              <a:pPr/>
              <a:t>‹#›</a:t>
            </a:fld>
            <a:endParaRPr lang="tr-TR"/>
          </a:p>
        </p:txBody>
      </p:sp>
    </p:spTree>
    <p:extLst>
      <p:ext uri="{BB962C8B-B14F-4D97-AF65-F5344CB8AC3E}">
        <p14:creationId xmlns:p14="http://schemas.microsoft.com/office/powerpoint/2010/main" val="971980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39" tIns="45719" rIns="91439" bIns="45719"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39" tIns="45719" rIns="91439" bIns="4571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1" y="6356351"/>
            <a:ext cx="2133600" cy="365125"/>
          </a:xfrm>
          <a:prstGeom prst="rect">
            <a:avLst/>
          </a:prstGeom>
        </p:spPr>
        <p:txBody>
          <a:bodyPr vert="horz" lIns="91439" tIns="45719" rIns="91439" bIns="45719" rtlCol="0" anchor="ctr"/>
          <a:lstStyle>
            <a:lvl1pPr algn="l">
              <a:defRPr sz="1200">
                <a:solidFill>
                  <a:schemeClr val="tx1">
                    <a:tint val="75000"/>
                  </a:schemeClr>
                </a:solidFill>
              </a:defRPr>
            </a:lvl1pPr>
          </a:lstStyle>
          <a:p>
            <a:fld id="{9D89E3FC-94BC-4097-9E5D-718414A49456}" type="datetimeFigureOut">
              <a:rPr lang="tr-TR" smtClean="0"/>
              <a:pPr/>
              <a:t>11.04.2022</a:t>
            </a:fld>
            <a:endParaRPr lang="tr-TR"/>
          </a:p>
        </p:txBody>
      </p:sp>
      <p:sp>
        <p:nvSpPr>
          <p:cNvPr id="5" name="Altbilgi Yer Tutucusu 4"/>
          <p:cNvSpPr>
            <a:spLocks noGrp="1"/>
          </p:cNvSpPr>
          <p:nvPr>
            <p:ph type="ftr" sz="quarter" idx="3"/>
          </p:nvPr>
        </p:nvSpPr>
        <p:spPr>
          <a:xfrm>
            <a:off x="3124201" y="6356351"/>
            <a:ext cx="2895600" cy="365125"/>
          </a:xfrm>
          <a:prstGeom prst="rect">
            <a:avLst/>
          </a:prstGeom>
        </p:spPr>
        <p:txBody>
          <a:bodyPr vert="horz" lIns="91439" tIns="45719" rIns="91439" bIns="45719"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1"/>
            <a:ext cx="2133600" cy="365125"/>
          </a:xfrm>
          <a:prstGeom prst="rect">
            <a:avLst/>
          </a:prstGeom>
        </p:spPr>
        <p:txBody>
          <a:bodyPr vert="horz" lIns="91439" tIns="45719" rIns="91439" bIns="45719" rtlCol="0" anchor="ctr"/>
          <a:lstStyle>
            <a:lvl1pPr algn="r">
              <a:defRPr sz="1200">
                <a:solidFill>
                  <a:schemeClr val="tx1">
                    <a:tint val="75000"/>
                  </a:schemeClr>
                </a:solidFill>
              </a:defRPr>
            </a:lvl1pPr>
          </a:lstStyle>
          <a:p>
            <a:fld id="{9F1038C1-F436-44AD-9AC6-717049BD9484}" type="slidenum">
              <a:rPr lang="tr-TR" smtClean="0"/>
              <a:pPr/>
              <a:t>‹#›</a:t>
            </a:fld>
            <a:endParaRPr lang="tr-TR"/>
          </a:p>
        </p:txBody>
      </p:sp>
    </p:spTree>
    <p:extLst>
      <p:ext uri="{BB962C8B-B14F-4D97-AF65-F5344CB8AC3E}">
        <p14:creationId xmlns:p14="http://schemas.microsoft.com/office/powerpoint/2010/main" val="201621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C:\Documents and Settings\Yasemin.KLMN-AA0CC8569B\Desktop\Stratejik Yonetim\soyut\digital-fantasy-abstact01.jpg"/>
          <p:cNvPicPr>
            <a:picLocks noChangeAspect="1" noChangeArrowheads="1"/>
          </p:cNvPicPr>
          <p:nvPr/>
        </p:nvPicPr>
        <p:blipFill>
          <a:blip r:embed="rId2" cstate="print"/>
          <a:srcRect t="8009" b="10657"/>
          <a:stretch>
            <a:fillRect/>
          </a:stretch>
        </p:blipFill>
        <p:spPr bwMode="auto">
          <a:xfrm>
            <a:off x="-36513" y="0"/>
            <a:ext cx="9180513" cy="6884988"/>
          </a:xfrm>
          <a:prstGeom prst="rect">
            <a:avLst/>
          </a:prstGeom>
          <a:noFill/>
          <a:ln w="9525">
            <a:noFill/>
            <a:miter lim="800000"/>
            <a:headEnd/>
            <a:tailEnd/>
          </a:ln>
        </p:spPr>
      </p:pic>
      <p:sp>
        <p:nvSpPr>
          <p:cNvPr id="4099" name="Rectangle 2"/>
          <p:cNvSpPr>
            <a:spLocks noGrp="1" noChangeArrowheads="1"/>
          </p:cNvSpPr>
          <p:nvPr>
            <p:ph type="title" idx="4294967295"/>
          </p:nvPr>
        </p:nvSpPr>
        <p:spPr/>
        <p:txBody>
          <a:bodyPr/>
          <a:lstStyle/>
          <a:p>
            <a:pPr eaLnBrk="1" hangingPunct="1"/>
            <a:r>
              <a:rPr lang="tr-TR" altLang="tr-TR" smtClean="0"/>
              <a:t>	</a:t>
            </a:r>
          </a:p>
        </p:txBody>
      </p:sp>
      <p:sp>
        <p:nvSpPr>
          <p:cNvPr id="3" name="Rectangle 3"/>
          <p:cNvSpPr>
            <a:spLocks noChangeArrowheads="1"/>
          </p:cNvSpPr>
          <p:nvPr/>
        </p:nvSpPr>
        <p:spPr bwMode="auto">
          <a:xfrm>
            <a:off x="144016" y="116632"/>
            <a:ext cx="9756576" cy="2400657"/>
          </a:xfrm>
          <a:prstGeom prst="rect">
            <a:avLst/>
          </a:prstGeom>
          <a:noFill/>
          <a:ln>
            <a:noFill/>
          </a:ln>
          <a:effectLst/>
          <a:extLst/>
        </p:spPr>
        <p:txBody>
          <a:bodyPr>
            <a:spAutoFit/>
          </a:bodyPr>
          <a:lstStyle/>
          <a:p>
            <a:pPr eaLnBrk="1" hangingPunct="1">
              <a:defRPr/>
            </a:pPr>
            <a:r>
              <a:rPr lang="tr-TR" sz="5000" dirty="0">
                <a:ln w="18415" cmpd="sng">
                  <a:noFill/>
                  <a:prstDash val="solid"/>
                </a:ln>
                <a:gradFill flip="none" rotWithShape="1">
                  <a:gsLst>
                    <a:gs pos="1000">
                      <a:srgbClr val="647C4D"/>
                    </a:gs>
                    <a:gs pos="32000">
                      <a:schemeClr val="bg1">
                        <a:lumMod val="41000"/>
                        <a:lumOff val="59000"/>
                      </a:schemeClr>
                    </a:gs>
                  </a:gsLst>
                  <a:path path="circle">
                    <a:fillToRect l="100000" t="100000"/>
                  </a:path>
                  <a:tileRect r="-100000" b="-100000"/>
                </a:gradFill>
                <a:effectLst>
                  <a:outerShdw blurRad="63500" dir="3600000" algn="tl" rotWithShape="0">
                    <a:srgbClr val="000000">
                      <a:alpha val="70000"/>
                    </a:srgbClr>
                  </a:outerShdw>
                </a:effectLst>
                <a:latin typeface="Impact" pitchFamily="34" charset="0"/>
              </a:rPr>
              <a:t>İŞLETME DEĞERLEME</a:t>
            </a:r>
            <a:br>
              <a:rPr lang="tr-TR" sz="5000" dirty="0">
                <a:ln w="18415" cmpd="sng">
                  <a:noFill/>
                  <a:prstDash val="solid"/>
                </a:ln>
                <a:gradFill flip="none" rotWithShape="1">
                  <a:gsLst>
                    <a:gs pos="1000">
                      <a:srgbClr val="647C4D"/>
                    </a:gs>
                    <a:gs pos="32000">
                      <a:schemeClr val="bg1">
                        <a:lumMod val="41000"/>
                        <a:lumOff val="59000"/>
                      </a:schemeClr>
                    </a:gs>
                  </a:gsLst>
                  <a:path path="circle">
                    <a:fillToRect l="100000" t="100000"/>
                  </a:path>
                  <a:tileRect r="-100000" b="-100000"/>
                </a:gradFill>
                <a:effectLst>
                  <a:outerShdw blurRad="63500" dir="3600000" algn="tl" rotWithShape="0">
                    <a:srgbClr val="000000">
                      <a:alpha val="70000"/>
                    </a:srgbClr>
                  </a:outerShdw>
                </a:effectLst>
                <a:latin typeface="Impact" pitchFamily="34" charset="0"/>
              </a:rPr>
            </a:br>
            <a:r>
              <a:rPr lang="tr-TR" sz="5000" dirty="0">
                <a:ln w="18415" cmpd="sng">
                  <a:noFill/>
                  <a:prstDash val="solid"/>
                </a:ln>
                <a:gradFill flip="none" rotWithShape="1">
                  <a:gsLst>
                    <a:gs pos="1000">
                      <a:srgbClr val="647C4D"/>
                    </a:gs>
                    <a:gs pos="32000">
                      <a:schemeClr val="bg1">
                        <a:lumMod val="41000"/>
                        <a:lumOff val="59000"/>
                      </a:schemeClr>
                    </a:gs>
                  </a:gsLst>
                  <a:path path="circle">
                    <a:fillToRect l="100000" t="100000"/>
                  </a:path>
                  <a:tileRect r="-100000" b="-100000"/>
                </a:gradFill>
                <a:effectLst>
                  <a:outerShdw blurRad="63500" dir="3600000" algn="tl" rotWithShape="0">
                    <a:srgbClr val="000000">
                      <a:alpha val="70000"/>
                    </a:srgbClr>
                  </a:outerShdw>
                </a:effectLst>
                <a:latin typeface="Impact" pitchFamily="34" charset="0"/>
              </a:rPr>
              <a:t>RAKİPLERE KIYASLA GÜÇLÜ VE ZAYIF</a:t>
            </a:r>
          </a:p>
          <a:p>
            <a:pPr eaLnBrk="1" hangingPunct="1">
              <a:defRPr/>
            </a:pPr>
            <a:r>
              <a:rPr lang="tr-TR" sz="5000" dirty="0">
                <a:ln w="18415" cmpd="sng">
                  <a:noFill/>
                  <a:prstDash val="solid"/>
                </a:ln>
                <a:gradFill flip="none" rotWithShape="1">
                  <a:gsLst>
                    <a:gs pos="1000">
                      <a:srgbClr val="647C4D"/>
                    </a:gs>
                    <a:gs pos="32000">
                      <a:schemeClr val="bg1">
                        <a:lumMod val="41000"/>
                        <a:lumOff val="59000"/>
                      </a:schemeClr>
                    </a:gs>
                  </a:gsLst>
                  <a:path path="circle">
                    <a:fillToRect l="100000" t="100000"/>
                  </a:path>
                  <a:tileRect r="-100000" b="-100000"/>
                </a:gradFill>
                <a:effectLst>
                  <a:outerShdw blurRad="63500" dir="3600000" algn="tl" rotWithShape="0">
                    <a:srgbClr val="000000">
                      <a:alpha val="70000"/>
                    </a:srgbClr>
                  </a:outerShdw>
                </a:effectLst>
                <a:latin typeface="Impact" pitchFamily="34" charset="0"/>
              </a:rPr>
              <a:t>YÖNLERİN ANALİZİ</a:t>
            </a:r>
          </a:p>
        </p:txBody>
      </p:sp>
      <p:sp>
        <p:nvSpPr>
          <p:cNvPr id="2" name="Dikdörtgen 1"/>
          <p:cNvSpPr/>
          <p:nvPr/>
        </p:nvSpPr>
        <p:spPr>
          <a:xfrm>
            <a:off x="3098384" y="6123637"/>
            <a:ext cx="6030416" cy="761747"/>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pPr algn="r">
              <a:spcBef>
                <a:spcPts val="300"/>
              </a:spcBef>
              <a:defRPr/>
            </a:pPr>
            <a:r>
              <a:rPr lang="tr-TR" sz="2300" b="1" spc="150">
                <a:ln w="11430"/>
                <a:solidFill>
                  <a:srgbClr val="F8F8F8"/>
                </a:solidFill>
                <a:effectLst>
                  <a:outerShdw blurRad="25400" algn="tl" rotWithShape="0">
                    <a:srgbClr val="000000">
                      <a:alpha val="43000"/>
                    </a:srgbClr>
                  </a:outerShdw>
                </a:effectLst>
              </a:rPr>
              <a:t>PROF.DR.CEMAL </a:t>
            </a:r>
            <a:r>
              <a:rPr lang="tr-TR" sz="2300" b="1" spc="150" dirty="0">
                <a:ln w="11430"/>
                <a:solidFill>
                  <a:srgbClr val="F8F8F8"/>
                </a:solidFill>
                <a:effectLst>
                  <a:outerShdw blurRad="25400" algn="tl" rotWithShape="0">
                    <a:srgbClr val="000000">
                      <a:alpha val="43000"/>
                    </a:srgbClr>
                  </a:outerShdw>
                </a:effectLst>
              </a:rPr>
              <a:t>ZEHİR</a:t>
            </a:r>
          </a:p>
          <a:p>
            <a:pPr algn="r">
              <a:spcBef>
                <a:spcPts val="300"/>
              </a:spcBef>
              <a:defRPr/>
            </a:pPr>
            <a:r>
              <a:rPr lang="tr-TR" sz="1800" b="1" spc="150" dirty="0">
                <a:ln w="11430"/>
                <a:solidFill>
                  <a:srgbClr val="F8F8F8"/>
                </a:solidFill>
                <a:effectLst>
                  <a:outerShdw blurRad="25400" algn="tl" rotWithShape="0">
                    <a:srgbClr val="000000">
                      <a:alpha val="43000"/>
                    </a:srgbClr>
                  </a:outerShdw>
                </a:effectLst>
              </a:rPr>
              <a:t>Yönetim ve Organizasyon Ana Bilim Dalı</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Yasemin.KLMN-AA0CC8569B\Belgelerim\Downloads\küçükr\Soyutt\Abstract-Art-Red-Volcanic-Eye-Laria-Saunders.jpg"/>
          <p:cNvPicPr>
            <a:picLocks noChangeAspect="1" noChangeArrowheads="1"/>
          </p:cNvPicPr>
          <p:nvPr/>
        </p:nvPicPr>
        <p:blipFill>
          <a:blip r:embed="rId2" cstate="print">
            <a:lum bright="70000" contrast="-70000"/>
          </a:blip>
          <a:srcRect/>
          <a:stretch>
            <a:fillRect/>
          </a:stretch>
        </p:blipFill>
        <p:spPr bwMode="auto">
          <a:xfrm>
            <a:off x="0" y="333375"/>
            <a:ext cx="9144000" cy="6191250"/>
          </a:xfrm>
          <a:prstGeom prst="rect">
            <a:avLst/>
          </a:prstGeom>
          <a:noFill/>
          <a:ln w="9525">
            <a:noFill/>
            <a:miter lim="800000"/>
            <a:headEnd/>
            <a:tailEnd/>
          </a:ln>
        </p:spPr>
      </p:pic>
      <p:sp>
        <p:nvSpPr>
          <p:cNvPr id="5" name="4 Dikdörtgen"/>
          <p:cNvSpPr/>
          <p:nvPr/>
        </p:nvSpPr>
        <p:spPr>
          <a:xfrm>
            <a:off x="288803" y="764704"/>
            <a:ext cx="8634030" cy="615553"/>
          </a:xfrm>
          <a:prstGeom prst="rect">
            <a:avLst/>
          </a:prstGeom>
        </p:spPr>
        <p:txBody>
          <a:bodyPr wrap="none">
            <a:spAutoFit/>
          </a:bodyPr>
          <a:lstStyle/>
          <a:p>
            <a:pPr algn="just">
              <a:defRPr/>
            </a:pPr>
            <a:r>
              <a:rPr lang="tr-TR" sz="34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t>İŞLETME DEĞERLEME NASIL YAPILIR?</a:t>
            </a:r>
          </a:p>
        </p:txBody>
      </p:sp>
      <p:graphicFrame>
        <p:nvGraphicFramePr>
          <p:cNvPr id="8" name="7 Diyagram"/>
          <p:cNvGraphicFramePr/>
          <p:nvPr/>
        </p:nvGraphicFramePr>
        <p:xfrm>
          <a:off x="467544" y="1628800"/>
          <a:ext cx="784887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7" name="Altbilgi Yer Tutucusu 2"/>
          <p:cNvSpPr>
            <a:spLocks noGrp="1"/>
          </p:cNvSpPr>
          <p:nvPr>
            <p:ph type="ftr" sz="quarter" idx="11"/>
          </p:nvPr>
        </p:nvSpPr>
        <p:spPr>
          <a:noFill/>
          <a:ln>
            <a:miter lim="800000"/>
            <a:headEnd/>
            <a:tailEnd/>
          </a:ln>
        </p:spPr>
        <p:txBody>
          <a:bodyPr/>
          <a:lstStyle/>
          <a:p>
            <a:r>
              <a:rPr lang="tr-TR" smtClean="0"/>
              <a:t>Prof.Dr.Cemal ZEHİR</a:t>
            </a:r>
          </a:p>
        </p:txBody>
      </p:sp>
      <p:sp>
        <p:nvSpPr>
          <p:cNvPr id="13318" name="Slayt Numarası Yer Tutucusu 5"/>
          <p:cNvSpPr>
            <a:spLocks noGrp="1"/>
          </p:cNvSpPr>
          <p:nvPr>
            <p:ph type="sldNum" sz="quarter" idx="12"/>
          </p:nvPr>
        </p:nvSpPr>
        <p:spPr>
          <a:noFill/>
          <a:ln>
            <a:miter lim="800000"/>
            <a:headEnd/>
            <a:tailEnd/>
          </a:ln>
        </p:spPr>
        <p:txBody>
          <a:bodyPr/>
          <a:lstStyle/>
          <a:p>
            <a:fld id="{A4FFF287-BE47-4D3A-B10E-CA7BB5B8F01E}" type="slidenum">
              <a:rPr lang="tr-TR" smtClean="0"/>
              <a:pPr/>
              <a:t>10</a:t>
            </a:fld>
            <a:endParaRPr lang="tr-TR" smtClean="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14339" name="Rectangle 2"/>
          <p:cNvSpPr>
            <a:spLocks noGrp="1" noChangeArrowheads="1"/>
          </p:cNvSpPr>
          <p:nvPr>
            <p:ph type="title" idx="4294967295"/>
          </p:nvPr>
        </p:nvSpPr>
        <p:spPr/>
        <p:txBody>
          <a:bodyPr/>
          <a:lstStyle/>
          <a:p>
            <a:pPr eaLnBrk="1" hangingPunct="1"/>
            <a:r>
              <a:rPr lang="tr-TR" altLang="tr-TR" smtClean="0"/>
              <a:t>	</a:t>
            </a:r>
          </a:p>
        </p:txBody>
      </p:sp>
      <p:sp>
        <p:nvSpPr>
          <p:cNvPr id="9220" name="Rectangle 3"/>
          <p:cNvSpPr>
            <a:spLocks noChangeArrowheads="1"/>
          </p:cNvSpPr>
          <p:nvPr/>
        </p:nvSpPr>
        <p:spPr bwMode="auto">
          <a:xfrm>
            <a:off x="150813" y="304800"/>
            <a:ext cx="7065962" cy="646113"/>
          </a:xfrm>
          <a:prstGeom prst="rect">
            <a:avLst/>
          </a:prstGeom>
          <a:noFill/>
          <a:ln>
            <a:noFill/>
          </a:ln>
          <a:effectLst/>
          <a:extLst/>
        </p:spPr>
        <p:txBody>
          <a:bodyPr wrap="none">
            <a:spAutoFit/>
          </a:bodyPr>
          <a:lstStyle/>
          <a:p>
            <a:pPr eaLnBrk="1" hangingPunct="1">
              <a:defRPr/>
            </a:pPr>
            <a:r>
              <a:rPr lang="tr-TR" sz="3600" b="1" dirty="0">
                <a:solidFill>
                  <a:srgbClr val="CC0066"/>
                </a:solidFill>
                <a:latin typeface="Arial" pitchFamily="34" charset="0"/>
              </a:rPr>
              <a:t>	5.1. </a:t>
            </a:r>
            <a:r>
              <a:rPr lang="tr-TR" sz="3600" b="1" dirty="0">
                <a:solidFill>
                  <a:schemeClr val="accent1">
                    <a:lumMod val="50000"/>
                  </a:schemeClr>
                </a:solidFill>
              </a:rPr>
              <a:t>7-S ANALİZİ YÖNTEMİ</a:t>
            </a:r>
          </a:p>
        </p:txBody>
      </p:sp>
      <p:sp>
        <p:nvSpPr>
          <p:cNvPr id="14341" name="Rectangle 4"/>
          <p:cNvSpPr>
            <a:spLocks noChangeArrowheads="1"/>
          </p:cNvSpPr>
          <p:nvPr/>
        </p:nvSpPr>
        <p:spPr bwMode="auto">
          <a:xfrm>
            <a:off x="215900" y="1052513"/>
            <a:ext cx="9180513" cy="738187"/>
          </a:xfrm>
          <a:prstGeom prst="rect">
            <a:avLst/>
          </a:prstGeom>
          <a:noFill/>
          <a:ln w="9525">
            <a:noFill/>
            <a:miter lim="800000"/>
            <a:headEnd/>
            <a:tailEnd/>
          </a:ln>
        </p:spPr>
        <p:txBody>
          <a:bodyPr>
            <a:spAutoFit/>
          </a:bodyPr>
          <a:lstStyle/>
          <a:p>
            <a:pPr>
              <a:spcBef>
                <a:spcPct val="20000"/>
              </a:spcBef>
            </a:pPr>
            <a:r>
              <a:rPr lang="tr-TR" altLang="tr-TR" sz="2100"/>
              <a:t>Bu yöntemde mükemmel firmalardan diğer firmaları ayıran 7 örgüt değişkeni olduğuna dikkat çekilmektedir.</a:t>
            </a:r>
          </a:p>
        </p:txBody>
      </p:sp>
      <p:grpSp>
        <p:nvGrpSpPr>
          <p:cNvPr id="2" name="Group 5"/>
          <p:cNvGrpSpPr>
            <a:grpSpLocks/>
          </p:cNvGrpSpPr>
          <p:nvPr/>
        </p:nvGrpSpPr>
        <p:grpSpPr bwMode="auto">
          <a:xfrm>
            <a:off x="179388" y="1916113"/>
            <a:ext cx="4679950" cy="4249737"/>
            <a:chOff x="56" y="1160"/>
            <a:chExt cx="3248" cy="2336"/>
          </a:xfrm>
        </p:grpSpPr>
        <p:sp>
          <p:nvSpPr>
            <p:cNvPr id="3" name="Oval 6"/>
            <p:cNvSpPr>
              <a:spLocks noChangeArrowheads="1"/>
            </p:cNvSpPr>
            <p:nvPr/>
          </p:nvSpPr>
          <p:spPr bwMode="auto">
            <a:xfrm>
              <a:off x="1232" y="1160"/>
              <a:ext cx="896" cy="480"/>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700" b="1" dirty="0">
                  <a:solidFill>
                    <a:schemeClr val="tx1"/>
                  </a:solidFill>
                  <a:latin typeface="Arial" pitchFamily="34" charset="0"/>
                </a:rPr>
                <a:t>YAPI</a:t>
              </a:r>
              <a:endParaRPr lang="tr-TR" sz="1700" b="1" dirty="0">
                <a:solidFill>
                  <a:schemeClr val="tx1"/>
                </a:solidFill>
                <a:latin typeface="Arial Tur" charset="-94"/>
              </a:endParaRPr>
            </a:p>
          </p:txBody>
        </p:sp>
        <p:sp>
          <p:nvSpPr>
            <p:cNvPr id="9225" name="Oval 7"/>
            <p:cNvSpPr>
              <a:spLocks noChangeArrowheads="1"/>
            </p:cNvSpPr>
            <p:nvPr/>
          </p:nvSpPr>
          <p:spPr bwMode="auto">
            <a:xfrm>
              <a:off x="56" y="1676"/>
              <a:ext cx="896" cy="479"/>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700" b="1" dirty="0">
                  <a:solidFill>
                    <a:schemeClr val="tx1"/>
                  </a:solidFill>
                  <a:latin typeface="Arial" pitchFamily="34" charset="0"/>
                </a:rPr>
                <a:t>STRATEJİ</a:t>
              </a:r>
              <a:endParaRPr lang="tr-TR" sz="1700" b="1" dirty="0">
                <a:solidFill>
                  <a:schemeClr val="tx1"/>
                </a:solidFill>
                <a:latin typeface="Arial Tur" charset="-94"/>
              </a:endParaRPr>
            </a:p>
          </p:txBody>
        </p:sp>
        <p:sp>
          <p:nvSpPr>
            <p:cNvPr id="9226" name="Oval 8"/>
            <p:cNvSpPr>
              <a:spLocks noChangeArrowheads="1"/>
            </p:cNvSpPr>
            <p:nvPr/>
          </p:nvSpPr>
          <p:spPr bwMode="auto">
            <a:xfrm>
              <a:off x="2408" y="1676"/>
              <a:ext cx="896" cy="479"/>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600" b="1" dirty="0">
                  <a:solidFill>
                    <a:schemeClr val="tx1"/>
                  </a:solidFill>
                  <a:latin typeface="Arial" pitchFamily="34" charset="0"/>
                </a:rPr>
                <a:t>SİSTEM &amp;</a:t>
              </a:r>
            </a:p>
            <a:p>
              <a:pPr algn="ctr" defTabSz="762000">
                <a:defRPr/>
              </a:pPr>
              <a:r>
                <a:rPr lang="tr-TR" sz="1600" b="1" dirty="0">
                  <a:solidFill>
                    <a:schemeClr val="tx1"/>
                  </a:solidFill>
                  <a:latin typeface="Arial" pitchFamily="34" charset="0"/>
                </a:rPr>
                <a:t>SÜREÇLER</a:t>
              </a:r>
              <a:endParaRPr lang="tr-TR" sz="1600" b="1" dirty="0">
                <a:solidFill>
                  <a:schemeClr val="tx1"/>
                </a:solidFill>
                <a:latin typeface="Arial Tur" charset="-94"/>
              </a:endParaRPr>
            </a:p>
          </p:txBody>
        </p:sp>
        <p:sp>
          <p:nvSpPr>
            <p:cNvPr id="9227" name="Oval 9"/>
            <p:cNvSpPr>
              <a:spLocks noChangeArrowheads="1"/>
            </p:cNvSpPr>
            <p:nvPr/>
          </p:nvSpPr>
          <p:spPr bwMode="auto">
            <a:xfrm>
              <a:off x="56" y="2501"/>
              <a:ext cx="896" cy="479"/>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600" b="1" dirty="0">
                  <a:solidFill>
                    <a:schemeClr val="tx1"/>
                  </a:solidFill>
                  <a:latin typeface="Arial" pitchFamily="34" charset="0"/>
                </a:rPr>
                <a:t>BECERİLER</a:t>
              </a:r>
              <a:endParaRPr lang="tr-TR" sz="1600" b="1" dirty="0">
                <a:solidFill>
                  <a:schemeClr val="tx1"/>
                </a:solidFill>
                <a:latin typeface="Arial Tur" charset="-94"/>
              </a:endParaRPr>
            </a:p>
          </p:txBody>
        </p:sp>
        <p:sp>
          <p:nvSpPr>
            <p:cNvPr id="9228" name="Oval 10"/>
            <p:cNvSpPr>
              <a:spLocks noChangeArrowheads="1"/>
            </p:cNvSpPr>
            <p:nvPr/>
          </p:nvSpPr>
          <p:spPr bwMode="auto">
            <a:xfrm>
              <a:off x="2408" y="2501"/>
              <a:ext cx="896" cy="479"/>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700" b="1" dirty="0">
                  <a:solidFill>
                    <a:schemeClr val="tx1"/>
                  </a:solidFill>
                  <a:latin typeface="Arial" pitchFamily="34" charset="0"/>
                </a:rPr>
                <a:t>YÖNETİM</a:t>
              </a:r>
            </a:p>
            <a:p>
              <a:pPr algn="ctr" defTabSz="762000">
                <a:defRPr/>
              </a:pPr>
              <a:r>
                <a:rPr lang="tr-TR" sz="1700" b="1" dirty="0">
                  <a:solidFill>
                    <a:schemeClr val="tx1"/>
                  </a:solidFill>
                  <a:latin typeface="Arial" pitchFamily="34" charset="0"/>
                </a:rPr>
                <a:t>STİLİ</a:t>
              </a:r>
              <a:endParaRPr lang="tr-TR" sz="1700" b="1" dirty="0">
                <a:solidFill>
                  <a:schemeClr val="tx1"/>
                </a:solidFill>
                <a:latin typeface="Arial Tur" charset="-94"/>
              </a:endParaRPr>
            </a:p>
          </p:txBody>
        </p:sp>
        <p:sp>
          <p:nvSpPr>
            <p:cNvPr id="9229" name="Oval 11"/>
            <p:cNvSpPr>
              <a:spLocks noChangeArrowheads="1"/>
            </p:cNvSpPr>
            <p:nvPr/>
          </p:nvSpPr>
          <p:spPr bwMode="auto">
            <a:xfrm>
              <a:off x="1232" y="3016"/>
              <a:ext cx="896" cy="480"/>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r>
                <a:rPr lang="tr-TR" sz="1600" b="1" dirty="0">
                  <a:solidFill>
                    <a:schemeClr val="tx1"/>
                  </a:solidFill>
                  <a:latin typeface="Arial" pitchFamily="34" charset="0"/>
                </a:rPr>
                <a:t>KURMAY</a:t>
              </a:r>
            </a:p>
            <a:p>
              <a:pPr algn="ctr" defTabSz="762000">
                <a:defRPr/>
              </a:pPr>
              <a:r>
                <a:rPr lang="tr-TR" sz="1600" b="1" dirty="0">
                  <a:solidFill>
                    <a:schemeClr val="tx1"/>
                  </a:solidFill>
                  <a:latin typeface="Arial" pitchFamily="34" charset="0"/>
                </a:rPr>
                <a:t>PERSONEL</a:t>
              </a:r>
              <a:endParaRPr lang="tr-TR" sz="1600" b="1" dirty="0">
                <a:solidFill>
                  <a:schemeClr val="tx1"/>
                </a:solidFill>
                <a:latin typeface="Arial Tur" charset="-94"/>
              </a:endParaRPr>
            </a:p>
          </p:txBody>
        </p:sp>
        <p:sp>
          <p:nvSpPr>
            <p:cNvPr id="14365" name="Line 13"/>
            <p:cNvSpPr>
              <a:spLocks noChangeShapeType="1"/>
            </p:cNvSpPr>
            <p:nvPr/>
          </p:nvSpPr>
          <p:spPr bwMode="auto">
            <a:xfrm>
              <a:off x="1680" y="1626"/>
              <a:ext cx="0" cy="455"/>
            </a:xfrm>
            <a:prstGeom prst="line">
              <a:avLst/>
            </a:prstGeom>
            <a:noFill/>
            <a:ln w="25400">
              <a:solidFill>
                <a:schemeClr val="tx1"/>
              </a:solidFill>
              <a:round/>
              <a:headEnd type="none" w="sm" len="sm"/>
              <a:tailEnd type="none" w="sm" len="sm"/>
            </a:ln>
          </p:spPr>
          <p:txBody>
            <a:bodyPr/>
            <a:lstStyle/>
            <a:p>
              <a:endParaRPr lang="tr-TR"/>
            </a:p>
          </p:txBody>
        </p:sp>
        <p:sp>
          <p:nvSpPr>
            <p:cNvPr id="14366" name="Line 14"/>
            <p:cNvSpPr>
              <a:spLocks noChangeShapeType="1"/>
            </p:cNvSpPr>
            <p:nvPr/>
          </p:nvSpPr>
          <p:spPr bwMode="auto">
            <a:xfrm>
              <a:off x="1680" y="2575"/>
              <a:ext cx="0" cy="372"/>
            </a:xfrm>
            <a:prstGeom prst="line">
              <a:avLst/>
            </a:prstGeom>
            <a:noFill/>
            <a:ln w="25400">
              <a:solidFill>
                <a:schemeClr val="tx1"/>
              </a:solidFill>
              <a:round/>
              <a:headEnd type="none" w="sm" len="sm"/>
              <a:tailEnd type="none" w="sm" len="sm"/>
            </a:ln>
          </p:spPr>
          <p:txBody>
            <a:bodyPr/>
            <a:lstStyle/>
            <a:p>
              <a:endParaRPr lang="tr-TR"/>
            </a:p>
          </p:txBody>
        </p:sp>
        <p:sp>
          <p:nvSpPr>
            <p:cNvPr id="14367" name="Line 15"/>
            <p:cNvSpPr>
              <a:spLocks noChangeShapeType="1"/>
            </p:cNvSpPr>
            <p:nvPr/>
          </p:nvSpPr>
          <p:spPr bwMode="auto">
            <a:xfrm>
              <a:off x="960" y="1916"/>
              <a:ext cx="1440" cy="0"/>
            </a:xfrm>
            <a:prstGeom prst="line">
              <a:avLst/>
            </a:prstGeom>
            <a:noFill/>
            <a:ln w="25400">
              <a:solidFill>
                <a:schemeClr val="tx1"/>
              </a:solidFill>
              <a:round/>
              <a:headEnd type="none" w="sm" len="sm"/>
              <a:tailEnd type="none" w="sm" len="sm"/>
            </a:ln>
          </p:spPr>
          <p:txBody>
            <a:bodyPr/>
            <a:lstStyle/>
            <a:p>
              <a:endParaRPr lang="tr-TR"/>
            </a:p>
          </p:txBody>
        </p:sp>
        <p:sp>
          <p:nvSpPr>
            <p:cNvPr id="14368" name="Line 16"/>
            <p:cNvSpPr>
              <a:spLocks noChangeShapeType="1"/>
            </p:cNvSpPr>
            <p:nvPr/>
          </p:nvSpPr>
          <p:spPr bwMode="auto">
            <a:xfrm>
              <a:off x="960" y="2740"/>
              <a:ext cx="1440" cy="0"/>
            </a:xfrm>
            <a:prstGeom prst="line">
              <a:avLst/>
            </a:prstGeom>
            <a:noFill/>
            <a:ln w="25400">
              <a:solidFill>
                <a:schemeClr val="tx1"/>
              </a:solidFill>
              <a:round/>
              <a:headEnd type="none" w="sm" len="sm"/>
              <a:tailEnd type="none" w="sm" len="sm"/>
            </a:ln>
          </p:spPr>
          <p:txBody>
            <a:bodyPr/>
            <a:lstStyle/>
            <a:p>
              <a:endParaRPr lang="tr-TR"/>
            </a:p>
          </p:txBody>
        </p:sp>
        <p:sp>
          <p:nvSpPr>
            <p:cNvPr id="14369" name="Line 17"/>
            <p:cNvSpPr>
              <a:spLocks noChangeShapeType="1"/>
            </p:cNvSpPr>
            <p:nvPr/>
          </p:nvSpPr>
          <p:spPr bwMode="auto">
            <a:xfrm>
              <a:off x="528" y="2163"/>
              <a:ext cx="0" cy="330"/>
            </a:xfrm>
            <a:prstGeom prst="line">
              <a:avLst/>
            </a:prstGeom>
            <a:noFill/>
            <a:ln w="25400">
              <a:solidFill>
                <a:schemeClr val="tx1"/>
              </a:solidFill>
              <a:round/>
              <a:headEnd type="none" w="sm" len="sm"/>
              <a:tailEnd type="none" w="sm" len="sm"/>
            </a:ln>
          </p:spPr>
          <p:txBody>
            <a:bodyPr/>
            <a:lstStyle/>
            <a:p>
              <a:endParaRPr lang="tr-TR"/>
            </a:p>
          </p:txBody>
        </p:sp>
        <p:sp>
          <p:nvSpPr>
            <p:cNvPr id="14370" name="Line 18"/>
            <p:cNvSpPr>
              <a:spLocks noChangeShapeType="1"/>
            </p:cNvSpPr>
            <p:nvPr/>
          </p:nvSpPr>
          <p:spPr bwMode="auto">
            <a:xfrm>
              <a:off x="2880" y="2163"/>
              <a:ext cx="0" cy="330"/>
            </a:xfrm>
            <a:prstGeom prst="line">
              <a:avLst/>
            </a:prstGeom>
            <a:noFill/>
            <a:ln w="25400">
              <a:solidFill>
                <a:schemeClr val="tx1"/>
              </a:solidFill>
              <a:round/>
              <a:headEnd type="none" w="sm" len="sm"/>
              <a:tailEnd type="none" w="sm" len="sm"/>
            </a:ln>
          </p:spPr>
          <p:txBody>
            <a:bodyPr/>
            <a:lstStyle/>
            <a:p>
              <a:endParaRPr lang="tr-TR"/>
            </a:p>
          </p:txBody>
        </p:sp>
        <p:sp>
          <p:nvSpPr>
            <p:cNvPr id="14371" name="Line 19"/>
            <p:cNvSpPr>
              <a:spLocks noChangeShapeType="1"/>
            </p:cNvSpPr>
            <p:nvPr/>
          </p:nvSpPr>
          <p:spPr bwMode="auto">
            <a:xfrm flipV="1">
              <a:off x="672" y="1462"/>
              <a:ext cx="576" cy="247"/>
            </a:xfrm>
            <a:prstGeom prst="line">
              <a:avLst/>
            </a:prstGeom>
            <a:noFill/>
            <a:ln w="25400">
              <a:solidFill>
                <a:schemeClr val="tx1"/>
              </a:solidFill>
              <a:round/>
              <a:headEnd type="none" w="sm" len="sm"/>
              <a:tailEnd type="none" w="sm" len="sm"/>
            </a:ln>
          </p:spPr>
          <p:txBody>
            <a:bodyPr/>
            <a:lstStyle/>
            <a:p>
              <a:endParaRPr lang="tr-TR"/>
            </a:p>
          </p:txBody>
        </p:sp>
        <p:sp>
          <p:nvSpPr>
            <p:cNvPr id="14372" name="Line 20"/>
            <p:cNvSpPr>
              <a:spLocks noChangeShapeType="1"/>
            </p:cNvSpPr>
            <p:nvPr/>
          </p:nvSpPr>
          <p:spPr bwMode="auto">
            <a:xfrm flipH="1" flipV="1">
              <a:off x="2112" y="1462"/>
              <a:ext cx="528" cy="247"/>
            </a:xfrm>
            <a:prstGeom prst="line">
              <a:avLst/>
            </a:prstGeom>
            <a:noFill/>
            <a:ln w="25400">
              <a:solidFill>
                <a:schemeClr val="tx1"/>
              </a:solidFill>
              <a:round/>
              <a:headEnd type="none" w="sm" len="sm"/>
              <a:tailEnd type="none" w="sm" len="sm"/>
            </a:ln>
          </p:spPr>
          <p:txBody>
            <a:bodyPr/>
            <a:lstStyle/>
            <a:p>
              <a:endParaRPr lang="tr-TR"/>
            </a:p>
          </p:txBody>
        </p:sp>
        <p:sp>
          <p:nvSpPr>
            <p:cNvPr id="14373" name="Line 21"/>
            <p:cNvSpPr>
              <a:spLocks noChangeShapeType="1"/>
            </p:cNvSpPr>
            <p:nvPr/>
          </p:nvSpPr>
          <p:spPr bwMode="auto">
            <a:xfrm>
              <a:off x="768" y="2947"/>
              <a:ext cx="480" cy="206"/>
            </a:xfrm>
            <a:prstGeom prst="line">
              <a:avLst/>
            </a:prstGeom>
            <a:noFill/>
            <a:ln w="25400">
              <a:solidFill>
                <a:schemeClr val="tx1"/>
              </a:solidFill>
              <a:round/>
              <a:headEnd type="none" w="sm" len="sm"/>
              <a:tailEnd type="none" w="sm" len="sm"/>
            </a:ln>
          </p:spPr>
          <p:txBody>
            <a:bodyPr/>
            <a:lstStyle/>
            <a:p>
              <a:endParaRPr lang="tr-TR"/>
            </a:p>
          </p:txBody>
        </p:sp>
        <p:sp>
          <p:nvSpPr>
            <p:cNvPr id="14374" name="Line 22"/>
            <p:cNvSpPr>
              <a:spLocks noChangeShapeType="1"/>
            </p:cNvSpPr>
            <p:nvPr/>
          </p:nvSpPr>
          <p:spPr bwMode="auto">
            <a:xfrm flipV="1">
              <a:off x="2112" y="2947"/>
              <a:ext cx="528" cy="247"/>
            </a:xfrm>
            <a:prstGeom prst="line">
              <a:avLst/>
            </a:prstGeom>
            <a:noFill/>
            <a:ln w="25400">
              <a:solidFill>
                <a:schemeClr val="tx1"/>
              </a:solidFill>
              <a:round/>
              <a:headEnd type="none" w="sm" len="sm"/>
              <a:tailEnd type="none" w="sm" len="sm"/>
            </a:ln>
          </p:spPr>
          <p:txBody>
            <a:bodyPr/>
            <a:lstStyle/>
            <a:p>
              <a:endParaRPr lang="tr-TR"/>
            </a:p>
          </p:txBody>
        </p:sp>
        <p:sp>
          <p:nvSpPr>
            <p:cNvPr id="14375" name="Line 23"/>
            <p:cNvSpPr>
              <a:spLocks noChangeShapeType="1"/>
            </p:cNvSpPr>
            <p:nvPr/>
          </p:nvSpPr>
          <p:spPr bwMode="auto">
            <a:xfrm flipH="1">
              <a:off x="864" y="1626"/>
              <a:ext cx="528" cy="949"/>
            </a:xfrm>
            <a:prstGeom prst="line">
              <a:avLst/>
            </a:prstGeom>
            <a:noFill/>
            <a:ln w="25400">
              <a:solidFill>
                <a:schemeClr val="tx1"/>
              </a:solidFill>
              <a:round/>
              <a:headEnd type="none" w="sm" len="sm"/>
              <a:tailEnd type="none" w="sm" len="sm"/>
            </a:ln>
          </p:spPr>
          <p:txBody>
            <a:bodyPr/>
            <a:lstStyle/>
            <a:p>
              <a:endParaRPr lang="tr-TR"/>
            </a:p>
          </p:txBody>
        </p:sp>
        <p:sp>
          <p:nvSpPr>
            <p:cNvPr id="14376" name="Line 24"/>
            <p:cNvSpPr>
              <a:spLocks noChangeShapeType="1"/>
            </p:cNvSpPr>
            <p:nvPr/>
          </p:nvSpPr>
          <p:spPr bwMode="auto">
            <a:xfrm>
              <a:off x="1968" y="1626"/>
              <a:ext cx="480" cy="990"/>
            </a:xfrm>
            <a:prstGeom prst="line">
              <a:avLst/>
            </a:prstGeom>
            <a:noFill/>
            <a:ln w="25400">
              <a:solidFill>
                <a:schemeClr val="tx1"/>
              </a:solidFill>
              <a:round/>
              <a:headEnd type="none" w="sm" len="sm"/>
              <a:tailEnd type="none" w="sm" len="sm"/>
            </a:ln>
          </p:spPr>
          <p:txBody>
            <a:bodyPr/>
            <a:lstStyle/>
            <a:p>
              <a:endParaRPr lang="tr-TR"/>
            </a:p>
          </p:txBody>
        </p:sp>
        <p:sp>
          <p:nvSpPr>
            <p:cNvPr id="14377" name="Line 25"/>
            <p:cNvSpPr>
              <a:spLocks noChangeShapeType="1"/>
            </p:cNvSpPr>
            <p:nvPr/>
          </p:nvSpPr>
          <p:spPr bwMode="auto">
            <a:xfrm>
              <a:off x="960" y="1916"/>
              <a:ext cx="432" cy="247"/>
            </a:xfrm>
            <a:prstGeom prst="line">
              <a:avLst/>
            </a:prstGeom>
            <a:noFill/>
            <a:ln w="25400">
              <a:solidFill>
                <a:schemeClr val="tx1"/>
              </a:solidFill>
              <a:round/>
              <a:headEnd type="none" w="sm" len="sm"/>
              <a:tailEnd type="none" w="sm" len="sm"/>
            </a:ln>
          </p:spPr>
          <p:txBody>
            <a:bodyPr/>
            <a:lstStyle/>
            <a:p>
              <a:endParaRPr lang="tr-TR"/>
            </a:p>
          </p:txBody>
        </p:sp>
        <p:sp>
          <p:nvSpPr>
            <p:cNvPr id="14378" name="Line 26"/>
            <p:cNvSpPr>
              <a:spLocks noChangeShapeType="1"/>
            </p:cNvSpPr>
            <p:nvPr/>
          </p:nvSpPr>
          <p:spPr bwMode="auto">
            <a:xfrm flipH="1">
              <a:off x="2016" y="1916"/>
              <a:ext cx="384" cy="247"/>
            </a:xfrm>
            <a:prstGeom prst="line">
              <a:avLst/>
            </a:prstGeom>
            <a:noFill/>
            <a:ln w="25400">
              <a:solidFill>
                <a:schemeClr val="tx1"/>
              </a:solidFill>
              <a:round/>
              <a:headEnd type="none" w="sm" len="sm"/>
              <a:tailEnd type="none" w="sm" len="sm"/>
            </a:ln>
          </p:spPr>
          <p:txBody>
            <a:bodyPr/>
            <a:lstStyle/>
            <a:p>
              <a:endParaRPr lang="tr-TR"/>
            </a:p>
          </p:txBody>
        </p:sp>
        <p:sp>
          <p:nvSpPr>
            <p:cNvPr id="14379" name="Line 27"/>
            <p:cNvSpPr>
              <a:spLocks noChangeShapeType="1"/>
            </p:cNvSpPr>
            <p:nvPr/>
          </p:nvSpPr>
          <p:spPr bwMode="auto">
            <a:xfrm flipH="1">
              <a:off x="864" y="2452"/>
              <a:ext cx="384" cy="123"/>
            </a:xfrm>
            <a:prstGeom prst="line">
              <a:avLst/>
            </a:prstGeom>
            <a:noFill/>
            <a:ln w="25400">
              <a:solidFill>
                <a:schemeClr val="tx1"/>
              </a:solidFill>
              <a:round/>
              <a:headEnd type="none" w="sm" len="sm"/>
              <a:tailEnd type="none" w="sm" len="sm"/>
            </a:ln>
          </p:spPr>
          <p:txBody>
            <a:bodyPr/>
            <a:lstStyle/>
            <a:p>
              <a:endParaRPr lang="tr-TR"/>
            </a:p>
          </p:txBody>
        </p:sp>
        <p:sp>
          <p:nvSpPr>
            <p:cNvPr id="14380" name="Line 28"/>
            <p:cNvSpPr>
              <a:spLocks noChangeShapeType="1"/>
            </p:cNvSpPr>
            <p:nvPr/>
          </p:nvSpPr>
          <p:spPr bwMode="auto">
            <a:xfrm>
              <a:off x="2064" y="2452"/>
              <a:ext cx="384" cy="164"/>
            </a:xfrm>
            <a:prstGeom prst="line">
              <a:avLst/>
            </a:prstGeom>
            <a:noFill/>
            <a:ln w="25400">
              <a:solidFill>
                <a:schemeClr val="tx1"/>
              </a:solidFill>
              <a:round/>
              <a:headEnd type="none" w="sm" len="sm"/>
              <a:tailEnd type="none" w="sm" len="sm"/>
            </a:ln>
          </p:spPr>
          <p:txBody>
            <a:bodyPr/>
            <a:lstStyle/>
            <a:p>
              <a:endParaRPr lang="tr-TR"/>
            </a:p>
          </p:txBody>
        </p:sp>
        <p:sp>
          <p:nvSpPr>
            <p:cNvPr id="14381" name="Line 29"/>
            <p:cNvSpPr>
              <a:spLocks noChangeShapeType="1"/>
            </p:cNvSpPr>
            <p:nvPr/>
          </p:nvSpPr>
          <p:spPr bwMode="auto">
            <a:xfrm flipV="1">
              <a:off x="1920" y="2163"/>
              <a:ext cx="960" cy="867"/>
            </a:xfrm>
            <a:prstGeom prst="line">
              <a:avLst/>
            </a:prstGeom>
            <a:noFill/>
            <a:ln w="25400">
              <a:solidFill>
                <a:schemeClr val="tx1"/>
              </a:solidFill>
              <a:round/>
              <a:headEnd type="none" w="sm" len="sm"/>
              <a:tailEnd type="none" w="sm" len="sm"/>
            </a:ln>
          </p:spPr>
          <p:txBody>
            <a:bodyPr/>
            <a:lstStyle/>
            <a:p>
              <a:endParaRPr lang="tr-TR"/>
            </a:p>
          </p:txBody>
        </p:sp>
        <p:sp>
          <p:nvSpPr>
            <p:cNvPr id="14382" name="Line 30"/>
            <p:cNvSpPr>
              <a:spLocks noChangeShapeType="1"/>
            </p:cNvSpPr>
            <p:nvPr/>
          </p:nvSpPr>
          <p:spPr bwMode="auto">
            <a:xfrm>
              <a:off x="528" y="2163"/>
              <a:ext cx="864" cy="867"/>
            </a:xfrm>
            <a:prstGeom prst="line">
              <a:avLst/>
            </a:prstGeom>
            <a:noFill/>
            <a:ln w="25400">
              <a:solidFill>
                <a:schemeClr val="tx1"/>
              </a:solidFill>
              <a:round/>
              <a:headEnd type="none" w="sm" len="sm"/>
              <a:tailEnd type="none" w="sm" len="sm"/>
            </a:ln>
          </p:spPr>
          <p:txBody>
            <a:bodyPr/>
            <a:lstStyle/>
            <a:p>
              <a:endParaRPr lang="tr-TR"/>
            </a:p>
          </p:txBody>
        </p:sp>
        <p:sp>
          <p:nvSpPr>
            <p:cNvPr id="9230" name="Oval 12"/>
            <p:cNvSpPr>
              <a:spLocks noChangeArrowheads="1"/>
            </p:cNvSpPr>
            <p:nvPr/>
          </p:nvSpPr>
          <p:spPr bwMode="auto">
            <a:xfrm>
              <a:off x="1176" y="2039"/>
              <a:ext cx="1032" cy="545"/>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92075" tIns="46038" rIns="92075" bIns="46038" anchor="ctr"/>
            <a:lstStyle/>
            <a:p>
              <a:pPr algn="ctr" defTabSz="762000">
                <a:defRPr/>
              </a:pPr>
              <a:endParaRPr lang="tr-TR" sz="300" b="1" dirty="0">
                <a:solidFill>
                  <a:schemeClr val="tx1"/>
                </a:solidFill>
                <a:latin typeface="Arial" pitchFamily="34" charset="0"/>
              </a:endParaRPr>
            </a:p>
            <a:p>
              <a:pPr algn="ctr" defTabSz="762000">
                <a:defRPr/>
              </a:pPr>
              <a:r>
                <a:rPr lang="tr-TR" sz="1500" b="1" dirty="0">
                  <a:solidFill>
                    <a:schemeClr val="tx1"/>
                  </a:solidFill>
                  <a:latin typeface="Arial" pitchFamily="34" charset="0"/>
                </a:rPr>
                <a:t>PAYLAŞILAN</a:t>
              </a:r>
            </a:p>
            <a:p>
              <a:pPr algn="ctr" defTabSz="762000">
                <a:defRPr/>
              </a:pPr>
              <a:r>
                <a:rPr lang="tr-TR" sz="1700" b="1" dirty="0">
                  <a:solidFill>
                    <a:schemeClr val="tx1"/>
                  </a:solidFill>
                  <a:latin typeface="Arial" pitchFamily="34" charset="0"/>
                </a:rPr>
                <a:t> </a:t>
              </a:r>
              <a:r>
                <a:rPr lang="tr-TR" sz="1600" b="1" dirty="0">
                  <a:solidFill>
                    <a:schemeClr val="tx1"/>
                  </a:solidFill>
                  <a:latin typeface="Arial" pitchFamily="34" charset="0"/>
                </a:rPr>
                <a:t>DEĞERLER</a:t>
              </a:r>
              <a:endParaRPr lang="tr-TR" sz="1600" b="1" dirty="0">
                <a:solidFill>
                  <a:schemeClr val="tx1"/>
                </a:solidFill>
                <a:latin typeface="Arial Tur" charset="-94"/>
              </a:endParaRPr>
            </a:p>
          </p:txBody>
        </p:sp>
      </p:grpSp>
      <p:sp>
        <p:nvSpPr>
          <p:cNvPr id="14343" name="Rectangle 31"/>
          <p:cNvSpPr>
            <a:spLocks noChangeArrowheads="1"/>
          </p:cNvSpPr>
          <p:nvPr/>
        </p:nvSpPr>
        <p:spPr bwMode="auto">
          <a:xfrm>
            <a:off x="4932363" y="1717675"/>
            <a:ext cx="3743325" cy="4448175"/>
          </a:xfrm>
          <a:prstGeom prst="rect">
            <a:avLst/>
          </a:prstGeom>
          <a:noFill/>
          <a:ln w="9525">
            <a:noFill/>
            <a:miter lim="800000"/>
            <a:headEnd/>
            <a:tailEnd/>
          </a:ln>
        </p:spPr>
        <p:txBody>
          <a:bodyPr>
            <a:spAutoFit/>
          </a:bodyPr>
          <a:lstStyle/>
          <a:p>
            <a:pPr algn="just">
              <a:lnSpc>
                <a:spcPct val="105000"/>
              </a:lnSpc>
              <a:spcBef>
                <a:spcPct val="50000"/>
              </a:spcBef>
            </a:pPr>
            <a:r>
              <a:rPr lang="tr-TR" altLang="tr-TR" sz="2000"/>
              <a:t>Şekilde de görüldüğü üzere 7 değişkenin her biri işletmenin faaliyette bulunduğu endüstri dalının gerektirdiği durum tespit edilerek işletmenin durumu ile karşılaştırılmaktadır.</a:t>
            </a:r>
          </a:p>
          <a:p>
            <a:pPr algn="just">
              <a:lnSpc>
                <a:spcPct val="105000"/>
              </a:lnSpc>
              <a:spcBef>
                <a:spcPct val="50000"/>
              </a:spcBef>
            </a:pPr>
            <a:r>
              <a:rPr lang="tr-TR" altLang="tr-TR" sz="2000"/>
              <a:t>Diğer bir kıyaslama yolu ise, sektörde lider ve mükemmel olarak nitelendirilen firmalarda bu yedi değişkenin özellikleri ile işletmenin durumunu karşılaştıracak sonuç çıkarma yoludur</a:t>
            </a:r>
          </a:p>
        </p:txBody>
      </p:sp>
      <p:sp>
        <p:nvSpPr>
          <p:cNvPr id="14344" name="Rectangle 32"/>
          <p:cNvSpPr>
            <a:spLocks noChangeArrowheads="1"/>
          </p:cNvSpPr>
          <p:nvPr/>
        </p:nvSpPr>
        <p:spPr bwMode="auto">
          <a:xfrm>
            <a:off x="900113" y="6356350"/>
            <a:ext cx="3125787" cy="369888"/>
          </a:xfrm>
          <a:prstGeom prst="rect">
            <a:avLst/>
          </a:prstGeom>
          <a:noFill/>
          <a:ln w="9525">
            <a:noFill/>
            <a:miter lim="800000"/>
            <a:headEnd/>
            <a:tailEnd/>
          </a:ln>
        </p:spPr>
        <p:txBody>
          <a:bodyPr wrap="none">
            <a:spAutoFit/>
          </a:bodyPr>
          <a:lstStyle/>
          <a:p>
            <a:r>
              <a:rPr lang="tr-TR" altLang="tr-TR" sz="1800" b="1"/>
              <a:t>7-S YAKLAŞIMININ YAPISI</a:t>
            </a:r>
          </a:p>
        </p:txBody>
      </p:sp>
      <p:sp>
        <p:nvSpPr>
          <p:cNvPr id="14345"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14346" name="Slayt Numarası Yer Tutucusu 4"/>
          <p:cNvSpPr>
            <a:spLocks noGrp="1"/>
          </p:cNvSpPr>
          <p:nvPr>
            <p:ph type="sldNum" sz="quarter" idx="12"/>
          </p:nvPr>
        </p:nvSpPr>
        <p:spPr>
          <a:noFill/>
          <a:ln>
            <a:miter lim="800000"/>
            <a:headEnd/>
            <a:tailEnd/>
          </a:ln>
        </p:spPr>
        <p:txBody>
          <a:bodyPr/>
          <a:lstStyle/>
          <a:p>
            <a:fld id="{4C9A1C43-2639-4BF9-8CEE-66E9CB1E1467}" type="slidenum">
              <a:rPr lang="tr-TR" smtClean="0"/>
              <a:pPr/>
              <a:t>11</a:t>
            </a:fld>
            <a:endParaRPr lang="tr-TR" smtClean="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98500"/>
            <a:ext cx="7886700" cy="5478463"/>
          </a:xfrm>
          <a:solidFill>
            <a:schemeClr val="accent1">
              <a:lumMod val="40000"/>
              <a:lumOff val="60000"/>
            </a:schemeClr>
          </a:solidFill>
          <a:ln>
            <a:solidFill>
              <a:schemeClr val="tx1"/>
            </a:solidFill>
          </a:ln>
        </p:spPr>
        <p:txBody>
          <a:bodyPr>
            <a:normAutofit fontScale="77500" lnSpcReduction="20000"/>
          </a:bodyPr>
          <a:lstStyle/>
          <a:p>
            <a:pPr>
              <a:buFont typeface="+mj-lt"/>
              <a:buAutoNum type="arabicPeriod"/>
              <a:defRPr/>
            </a:pPr>
            <a:r>
              <a:rPr lang="tr-TR" b="1" dirty="0" err="1" smtClean="0">
                <a:cs typeface="Times New Roman" panose="02020603050405020304" pitchFamily="18" charset="0"/>
              </a:rPr>
              <a:t>Strategy</a:t>
            </a:r>
            <a:r>
              <a:rPr lang="tr-TR" b="1" dirty="0" smtClean="0">
                <a:cs typeface="Times New Roman" panose="02020603050405020304" pitchFamily="18" charset="0"/>
              </a:rPr>
              <a:t> (Strateji) :</a:t>
            </a:r>
            <a:r>
              <a:rPr lang="tr-TR" dirty="0" smtClean="0">
                <a:cs typeface="Times New Roman" panose="02020603050405020304" pitchFamily="18" charset="0"/>
              </a:rPr>
              <a:t> İşletmenin amaçlarına ulaşması için gerekli anahtar yaklaşımların tanımlanmasıdır.</a:t>
            </a:r>
          </a:p>
          <a:p>
            <a:pPr>
              <a:buFont typeface="+mj-lt"/>
              <a:buAutoNum type="arabicPeriod"/>
              <a:defRPr/>
            </a:pPr>
            <a:r>
              <a:rPr lang="tr-TR" b="1" dirty="0" err="1" smtClean="0">
                <a:cs typeface="Times New Roman" panose="02020603050405020304" pitchFamily="18" charset="0"/>
              </a:rPr>
              <a:t>Structure</a:t>
            </a:r>
            <a:r>
              <a:rPr lang="tr-TR" b="1" dirty="0" smtClean="0">
                <a:cs typeface="Times New Roman" panose="02020603050405020304" pitchFamily="18" charset="0"/>
              </a:rPr>
              <a:t> (Yapı) :</a:t>
            </a:r>
            <a:r>
              <a:rPr lang="tr-TR" dirty="0" smtClean="0">
                <a:cs typeface="Times New Roman" panose="02020603050405020304" pitchFamily="18" charset="0"/>
              </a:rPr>
              <a:t> Organizasyon içerisindeki kaynakların, farklı takım ve gruplar içerisinde nasıl tanımlandığını ifade eder.</a:t>
            </a:r>
          </a:p>
          <a:p>
            <a:pPr>
              <a:buFont typeface="+mj-lt"/>
              <a:buAutoNum type="arabicPeriod"/>
              <a:defRPr/>
            </a:pPr>
            <a:r>
              <a:rPr lang="tr-TR" b="1" dirty="0" smtClean="0">
                <a:cs typeface="Times New Roman" panose="02020603050405020304" pitchFamily="18" charset="0"/>
              </a:rPr>
              <a:t>Style (Stil) :</a:t>
            </a:r>
            <a:r>
              <a:rPr lang="tr-TR" dirty="0" smtClean="0">
                <a:cs typeface="Times New Roman" panose="02020603050405020304" pitchFamily="18" charset="0"/>
              </a:rPr>
              <a:t> Paydaşlar, çalışanlar ve yönetim arasındaki etkileşim ve yönetimsel kültürü ifade eder.</a:t>
            </a:r>
          </a:p>
          <a:p>
            <a:pPr>
              <a:buFont typeface="+mj-lt"/>
              <a:buAutoNum type="arabicPeriod"/>
              <a:defRPr/>
            </a:pPr>
            <a:r>
              <a:rPr lang="tr-TR" b="1" dirty="0" err="1" smtClean="0">
                <a:cs typeface="Times New Roman" panose="02020603050405020304" pitchFamily="18" charset="0"/>
              </a:rPr>
              <a:t>Staff</a:t>
            </a:r>
            <a:r>
              <a:rPr lang="tr-TR" b="1" dirty="0" smtClean="0">
                <a:cs typeface="Times New Roman" panose="02020603050405020304" pitchFamily="18" charset="0"/>
              </a:rPr>
              <a:t> (Çalışanlar) :</a:t>
            </a:r>
            <a:r>
              <a:rPr lang="tr-TR" dirty="0" smtClean="0">
                <a:cs typeface="Times New Roman" panose="02020603050405020304" pitchFamily="18" charset="0"/>
              </a:rPr>
              <a:t> Çalışanlar ve onların şirkete kazandırılması konularında gerekli olan yöntemleri ifade eder.(İK)</a:t>
            </a:r>
          </a:p>
          <a:p>
            <a:pPr>
              <a:buFont typeface="+mj-lt"/>
              <a:buAutoNum type="arabicPeriod"/>
              <a:defRPr/>
            </a:pPr>
            <a:r>
              <a:rPr lang="tr-TR" b="1" dirty="0" err="1" smtClean="0">
                <a:cs typeface="Times New Roman" panose="02020603050405020304" pitchFamily="18" charset="0"/>
              </a:rPr>
              <a:t>Skills</a:t>
            </a:r>
            <a:r>
              <a:rPr lang="tr-TR" b="1" dirty="0" smtClean="0">
                <a:cs typeface="Times New Roman" panose="02020603050405020304" pitchFamily="18" charset="0"/>
              </a:rPr>
              <a:t> (Yetenekler) :</a:t>
            </a:r>
            <a:r>
              <a:rPr lang="tr-TR" dirty="0" smtClean="0">
                <a:cs typeface="Times New Roman" panose="02020603050405020304" pitchFamily="18" charset="0"/>
              </a:rPr>
              <a:t> Farklı aktivitelerin başarılma yeteneğidir.</a:t>
            </a:r>
          </a:p>
          <a:p>
            <a:pPr>
              <a:buFont typeface="+mj-lt"/>
              <a:buAutoNum type="arabicPeriod"/>
              <a:defRPr/>
            </a:pPr>
            <a:r>
              <a:rPr lang="tr-TR" b="1" dirty="0" err="1" smtClean="0">
                <a:cs typeface="Times New Roman" panose="02020603050405020304" pitchFamily="18" charset="0"/>
              </a:rPr>
              <a:t>Systems</a:t>
            </a:r>
            <a:r>
              <a:rPr lang="tr-TR" b="1" dirty="0" smtClean="0">
                <a:cs typeface="Times New Roman" panose="02020603050405020304" pitchFamily="18" charset="0"/>
              </a:rPr>
              <a:t> (Sistemler) :</a:t>
            </a:r>
            <a:r>
              <a:rPr lang="tr-TR" dirty="0" smtClean="0">
                <a:cs typeface="Times New Roman" panose="02020603050405020304" pitchFamily="18" charset="0"/>
              </a:rPr>
              <a:t> Operasyonları desteklemek için kullanılacak teknik platform ve iş süreçlerini tanımlar.</a:t>
            </a:r>
          </a:p>
          <a:p>
            <a:pPr>
              <a:buFont typeface="+mj-lt"/>
              <a:buAutoNum type="arabicPeriod"/>
              <a:defRPr/>
            </a:pPr>
            <a:r>
              <a:rPr lang="tr-TR" b="1" dirty="0" err="1" smtClean="0">
                <a:cs typeface="Times New Roman" panose="02020603050405020304" pitchFamily="18" charset="0"/>
              </a:rPr>
              <a:t>Shared</a:t>
            </a:r>
            <a:r>
              <a:rPr lang="tr-TR" b="1" dirty="0" smtClean="0">
                <a:cs typeface="Times New Roman" panose="02020603050405020304" pitchFamily="18" charset="0"/>
              </a:rPr>
              <a:t> </a:t>
            </a:r>
            <a:r>
              <a:rPr lang="tr-TR" b="1" dirty="0" err="1" smtClean="0">
                <a:cs typeface="Times New Roman" panose="02020603050405020304" pitchFamily="18" charset="0"/>
              </a:rPr>
              <a:t>Values</a:t>
            </a:r>
            <a:r>
              <a:rPr lang="tr-TR" b="1" dirty="0" smtClean="0">
                <a:cs typeface="Times New Roman" panose="02020603050405020304" pitchFamily="18" charset="0"/>
              </a:rPr>
              <a:t> (Paylaşılan Değerler) :</a:t>
            </a:r>
            <a:r>
              <a:rPr lang="tr-TR" dirty="0" smtClean="0">
                <a:cs typeface="Times New Roman" panose="02020603050405020304" pitchFamily="18" charset="0"/>
              </a:rPr>
              <a:t> Vizyon, misyon gibi şirket kültürüne ait ortak değerlerdir.</a:t>
            </a:r>
          </a:p>
          <a:p>
            <a:pPr>
              <a:defRPr/>
            </a:pPr>
            <a:endParaRPr lang="tr-TR" dirty="0"/>
          </a:p>
        </p:txBody>
      </p:sp>
      <p:sp>
        <p:nvSpPr>
          <p:cNvPr id="15363"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15364" name="Slayt Numarası Yer Tutucusu 4"/>
          <p:cNvSpPr>
            <a:spLocks noGrp="1"/>
          </p:cNvSpPr>
          <p:nvPr>
            <p:ph type="sldNum" sz="quarter" idx="12"/>
          </p:nvPr>
        </p:nvSpPr>
        <p:spPr>
          <a:noFill/>
          <a:ln>
            <a:miter lim="800000"/>
            <a:headEnd/>
            <a:tailEnd/>
          </a:ln>
        </p:spPr>
        <p:txBody>
          <a:bodyPr/>
          <a:lstStyle/>
          <a:p>
            <a:fld id="{413D95EA-4F34-4039-893A-777BB1301AA9}" type="slidenum">
              <a:rPr lang="tr-TR" smtClean="0"/>
              <a:pPr/>
              <a:t>12</a:t>
            </a:fld>
            <a:endParaRPr lang="tr-TR" smtClean="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Unvan 1"/>
          <p:cNvSpPr>
            <a:spLocks noGrp="1"/>
          </p:cNvSpPr>
          <p:nvPr>
            <p:ph type="title"/>
          </p:nvPr>
        </p:nvSpPr>
        <p:spPr>
          <a:solidFill>
            <a:srgbClr val="FF99CC"/>
          </a:solidFill>
          <a:ln>
            <a:solidFill>
              <a:schemeClr val="tx1"/>
            </a:solidFill>
          </a:ln>
        </p:spPr>
        <p:txBody>
          <a:bodyPr/>
          <a:lstStyle/>
          <a:p>
            <a:r>
              <a:rPr lang="tr-TR" smtClean="0">
                <a:cs typeface="Times New Roman" pitchFamily="18" charset="0"/>
              </a:rPr>
              <a:t>7S Modeli Nasıl Uygulanır?</a:t>
            </a:r>
          </a:p>
        </p:txBody>
      </p:sp>
      <p:sp>
        <p:nvSpPr>
          <p:cNvPr id="3" name="İçerik Yer Tutucusu 2"/>
          <p:cNvSpPr>
            <a:spLocks noGrp="1"/>
          </p:cNvSpPr>
          <p:nvPr>
            <p:ph idx="1"/>
          </p:nvPr>
        </p:nvSpPr>
        <p:spPr>
          <a:ln>
            <a:solidFill>
              <a:schemeClr val="tx1"/>
            </a:solidFill>
          </a:ln>
        </p:spPr>
        <p:txBody>
          <a:bodyPr>
            <a:normAutofit fontScale="85000" lnSpcReduction="20000"/>
          </a:bodyPr>
          <a:lstStyle/>
          <a:p>
            <a:pPr marL="0" indent="0">
              <a:buFontTx/>
              <a:buNone/>
              <a:defRPr/>
            </a:pPr>
            <a:r>
              <a:rPr lang="tr-TR" b="1" dirty="0" smtClean="0">
                <a:latin typeface="Signika Negative"/>
              </a:rPr>
              <a:t>Strateji:</a:t>
            </a:r>
            <a:endParaRPr lang="tr-TR" dirty="0" smtClean="0">
              <a:latin typeface="Signika Negative"/>
            </a:endParaRPr>
          </a:p>
          <a:p>
            <a:pPr>
              <a:defRPr/>
            </a:pPr>
            <a:r>
              <a:rPr lang="tr-TR" dirty="0" smtClean="0">
                <a:latin typeface="Signika Negative"/>
              </a:rPr>
              <a:t>Şirket stratejisi nedir?</a:t>
            </a:r>
          </a:p>
          <a:p>
            <a:pPr>
              <a:defRPr/>
            </a:pPr>
            <a:r>
              <a:rPr lang="tr-TR" dirty="0" smtClean="0">
                <a:latin typeface="Signika Negative"/>
              </a:rPr>
              <a:t>Mevcut durumu ve varılmak istenen noktayı nasıl tanımlarsınız?</a:t>
            </a:r>
          </a:p>
          <a:p>
            <a:pPr>
              <a:defRPr/>
            </a:pPr>
            <a:r>
              <a:rPr lang="tr-TR" dirty="0" smtClean="0">
                <a:latin typeface="Signika Negative"/>
              </a:rPr>
              <a:t>Bu noktada istenen amaca ulaşılması için olası strateji değişiklikleri nelerdir?</a:t>
            </a:r>
          </a:p>
          <a:p>
            <a:pPr>
              <a:defRPr/>
            </a:pPr>
            <a:r>
              <a:rPr lang="tr-TR" dirty="0" smtClean="0">
                <a:latin typeface="Signika Negative"/>
              </a:rPr>
              <a:t>Pazardaki rekabet karşısındaki reaksiyonlarınız nedir? Ne kadar gerçekçi?</a:t>
            </a:r>
          </a:p>
          <a:p>
            <a:pPr>
              <a:defRPr/>
            </a:pPr>
            <a:r>
              <a:rPr lang="tr-TR" dirty="0" smtClean="0">
                <a:latin typeface="Signika Negative"/>
              </a:rPr>
              <a:t>Önümüzdeki dönemde müşterileri talepleri ne yönde değişebilir?</a:t>
            </a:r>
          </a:p>
          <a:p>
            <a:pPr>
              <a:defRPr/>
            </a:pPr>
            <a:r>
              <a:rPr lang="tr-TR" dirty="0" smtClean="0">
                <a:latin typeface="Signika Negative"/>
              </a:rPr>
              <a:t>Stratejinizdeki değişim sizi nasıl etkileyebilir?</a:t>
            </a:r>
          </a:p>
          <a:p>
            <a:pPr>
              <a:defRPr/>
            </a:pPr>
            <a:endParaRPr lang="tr-TR" dirty="0"/>
          </a:p>
        </p:txBody>
      </p:sp>
      <p:sp>
        <p:nvSpPr>
          <p:cNvPr id="16388" name="Altbilgi Yer Tutucusu 3"/>
          <p:cNvSpPr>
            <a:spLocks noGrp="1"/>
          </p:cNvSpPr>
          <p:nvPr>
            <p:ph type="ftr" sz="quarter" idx="11"/>
          </p:nvPr>
        </p:nvSpPr>
        <p:spPr>
          <a:noFill/>
          <a:ln>
            <a:miter lim="800000"/>
            <a:headEnd/>
            <a:tailEnd/>
          </a:ln>
        </p:spPr>
        <p:txBody>
          <a:bodyPr/>
          <a:lstStyle/>
          <a:p>
            <a:r>
              <a:rPr lang="tr-TR" smtClean="0"/>
              <a:t>Prof.Dr.Cemal ZEHİR</a:t>
            </a:r>
          </a:p>
        </p:txBody>
      </p:sp>
      <p:sp>
        <p:nvSpPr>
          <p:cNvPr id="16389" name="Slayt Numarası Yer Tutucusu 5"/>
          <p:cNvSpPr>
            <a:spLocks noGrp="1"/>
          </p:cNvSpPr>
          <p:nvPr>
            <p:ph type="sldNum" sz="quarter" idx="12"/>
          </p:nvPr>
        </p:nvSpPr>
        <p:spPr>
          <a:noFill/>
          <a:ln>
            <a:miter lim="800000"/>
            <a:headEnd/>
            <a:tailEnd/>
          </a:ln>
        </p:spPr>
        <p:txBody>
          <a:bodyPr/>
          <a:lstStyle/>
          <a:p>
            <a:fld id="{F04F4FEC-4447-48BB-9061-CB7F988B8318}" type="slidenum">
              <a:rPr lang="tr-TR" smtClean="0"/>
              <a:pPr/>
              <a:t>13</a:t>
            </a:fld>
            <a:endParaRPr lang="tr-TR" smtClean="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752475"/>
            <a:ext cx="7886700" cy="5424488"/>
          </a:xfrm>
          <a:solidFill>
            <a:srgbClr val="66FFFF"/>
          </a:solidFill>
          <a:ln>
            <a:solidFill>
              <a:schemeClr val="tx1"/>
            </a:solidFill>
          </a:ln>
        </p:spPr>
        <p:txBody>
          <a:bodyPr>
            <a:normAutofit fontScale="77500" lnSpcReduction="20000"/>
          </a:bodyPr>
          <a:lstStyle/>
          <a:p>
            <a:pPr marL="0" indent="0">
              <a:buFontTx/>
              <a:buNone/>
              <a:defRPr/>
            </a:pPr>
            <a:r>
              <a:rPr lang="tr-TR" b="1" dirty="0" smtClean="0">
                <a:latin typeface="Signika Negative"/>
              </a:rPr>
              <a:t>Yapı:</a:t>
            </a:r>
            <a:endParaRPr lang="tr-TR" dirty="0" smtClean="0">
              <a:latin typeface="Signika Negative"/>
            </a:endParaRPr>
          </a:p>
          <a:p>
            <a:pPr>
              <a:defRPr/>
            </a:pPr>
            <a:r>
              <a:rPr lang="tr-TR" dirty="0" smtClean="0">
                <a:latin typeface="Signika Negative"/>
              </a:rPr>
              <a:t>Şirket departmanları nasıl oluşturulmuş?</a:t>
            </a:r>
          </a:p>
          <a:p>
            <a:pPr>
              <a:defRPr/>
            </a:pPr>
            <a:r>
              <a:rPr lang="tr-TR" dirty="0" smtClean="0">
                <a:latin typeface="Signika Negative"/>
              </a:rPr>
              <a:t>Bunlar arasındaki ilişki nasıl?</a:t>
            </a:r>
          </a:p>
          <a:p>
            <a:pPr>
              <a:defRPr/>
            </a:pPr>
            <a:r>
              <a:rPr lang="tr-TR" dirty="0" smtClean="0">
                <a:latin typeface="Signika Negative"/>
              </a:rPr>
              <a:t>Departmanların birbiriyle etkileşimleri olması gerektiği gibi mi?</a:t>
            </a:r>
          </a:p>
          <a:p>
            <a:pPr>
              <a:defRPr/>
            </a:pPr>
            <a:r>
              <a:rPr lang="tr-TR" dirty="0" smtClean="0">
                <a:latin typeface="Signika Negative"/>
              </a:rPr>
              <a:t>Takım üyeleri nasıl konumlanıyor?</a:t>
            </a:r>
          </a:p>
          <a:p>
            <a:pPr>
              <a:defRPr/>
            </a:pPr>
            <a:r>
              <a:rPr lang="tr-TR" dirty="0" smtClean="0">
                <a:latin typeface="Signika Negative"/>
              </a:rPr>
              <a:t>Hiyerarşi koordinasyon konusunda eksik ya da tutarsız kalıyor mu?</a:t>
            </a:r>
          </a:p>
          <a:p>
            <a:pPr>
              <a:defRPr/>
            </a:pPr>
            <a:r>
              <a:rPr lang="tr-TR" dirty="0" smtClean="0">
                <a:latin typeface="Signika Negative"/>
              </a:rPr>
              <a:t>Yapıdaki değişimlerin şirkete etkileri nasıl olur?</a:t>
            </a:r>
          </a:p>
          <a:p>
            <a:pPr marL="0" indent="0">
              <a:buFontTx/>
              <a:buNone/>
              <a:defRPr/>
            </a:pPr>
            <a:r>
              <a:rPr lang="tr-TR" b="1" dirty="0">
                <a:latin typeface="Signika Negative"/>
              </a:rPr>
              <a:t>Sistemler:</a:t>
            </a:r>
            <a:endParaRPr lang="tr-TR" dirty="0">
              <a:latin typeface="Signika Negative"/>
            </a:endParaRPr>
          </a:p>
          <a:p>
            <a:pPr>
              <a:defRPr/>
            </a:pPr>
            <a:r>
              <a:rPr lang="tr-TR" dirty="0">
                <a:latin typeface="Signika Negative"/>
              </a:rPr>
              <a:t>Organizasyonu çalıştıran ana sistemler neler?</a:t>
            </a:r>
          </a:p>
          <a:p>
            <a:pPr>
              <a:defRPr/>
            </a:pPr>
            <a:r>
              <a:rPr lang="tr-TR" dirty="0">
                <a:latin typeface="Signika Negative"/>
              </a:rPr>
              <a:t>Bilgi akışı ve denetimler nasıl değerlendiriliyor?</a:t>
            </a:r>
          </a:p>
          <a:p>
            <a:pPr>
              <a:defRPr/>
            </a:pPr>
            <a:r>
              <a:rPr lang="tr-TR" dirty="0">
                <a:latin typeface="Signika Negative"/>
              </a:rPr>
              <a:t>Sistemler arasındaki koordinasyon nasıl sağlanıyor?</a:t>
            </a:r>
          </a:p>
          <a:p>
            <a:pPr>
              <a:defRPr/>
            </a:pPr>
            <a:r>
              <a:rPr lang="tr-TR" dirty="0">
                <a:latin typeface="Signika Negative"/>
              </a:rPr>
              <a:t> Eksik yönler var mı?</a:t>
            </a:r>
          </a:p>
          <a:p>
            <a:pPr marL="0" indent="0">
              <a:buFontTx/>
              <a:buNone/>
              <a:defRPr/>
            </a:pPr>
            <a:endParaRPr lang="tr-TR" dirty="0" smtClean="0">
              <a:latin typeface="Signika Negative"/>
            </a:endParaRPr>
          </a:p>
          <a:p>
            <a:pPr marL="0" indent="0">
              <a:buFontTx/>
              <a:buNone/>
              <a:defRPr/>
            </a:pPr>
            <a:endParaRPr lang="tr-TR" dirty="0"/>
          </a:p>
        </p:txBody>
      </p:sp>
      <p:sp>
        <p:nvSpPr>
          <p:cNvPr id="17411"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17412" name="Slayt Numarası Yer Tutucusu 4"/>
          <p:cNvSpPr>
            <a:spLocks noGrp="1"/>
          </p:cNvSpPr>
          <p:nvPr>
            <p:ph type="sldNum" sz="quarter" idx="12"/>
          </p:nvPr>
        </p:nvSpPr>
        <p:spPr>
          <a:noFill/>
          <a:ln>
            <a:miter lim="800000"/>
            <a:headEnd/>
            <a:tailEnd/>
          </a:ln>
        </p:spPr>
        <p:txBody>
          <a:bodyPr/>
          <a:lstStyle/>
          <a:p>
            <a:fld id="{CA519E01-D8B9-46CC-90DF-C51901EBF78A}" type="slidenum">
              <a:rPr lang="tr-TR" smtClean="0"/>
              <a:pPr/>
              <a:t>14</a:t>
            </a:fld>
            <a:endParaRPr lang="tr-TR" smtClean="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3263" y="782638"/>
            <a:ext cx="7886700" cy="4351337"/>
          </a:xfrm>
          <a:solidFill>
            <a:srgbClr val="FFCC66"/>
          </a:solidFill>
          <a:ln>
            <a:solidFill>
              <a:schemeClr val="tx1"/>
            </a:solidFill>
          </a:ln>
        </p:spPr>
        <p:txBody>
          <a:bodyPr>
            <a:normAutofit fontScale="85000" lnSpcReduction="20000"/>
          </a:bodyPr>
          <a:lstStyle/>
          <a:p>
            <a:pPr marL="0" indent="0">
              <a:buFontTx/>
              <a:buNone/>
              <a:defRPr/>
            </a:pPr>
            <a:r>
              <a:rPr lang="tr-TR" b="1" dirty="0">
                <a:solidFill>
                  <a:prstClr val="black"/>
                </a:solidFill>
                <a:latin typeface="Signika Negative"/>
              </a:rPr>
              <a:t>Paylaşılan değerler:</a:t>
            </a:r>
            <a:endParaRPr lang="tr-TR" dirty="0">
              <a:solidFill>
                <a:prstClr val="black"/>
              </a:solidFill>
              <a:latin typeface="Signika Negative"/>
            </a:endParaRPr>
          </a:p>
          <a:p>
            <a:pPr>
              <a:defRPr/>
            </a:pPr>
            <a:r>
              <a:rPr lang="tr-TR" dirty="0">
                <a:solidFill>
                  <a:prstClr val="black"/>
                </a:solidFill>
                <a:latin typeface="Signika Negative"/>
              </a:rPr>
              <a:t>Paylaşılan değerler amaçlarla örtüşüyor mu?</a:t>
            </a:r>
          </a:p>
          <a:p>
            <a:pPr>
              <a:defRPr/>
            </a:pPr>
            <a:r>
              <a:rPr lang="tr-TR" dirty="0">
                <a:solidFill>
                  <a:prstClr val="black"/>
                </a:solidFill>
                <a:latin typeface="Signika Negative"/>
              </a:rPr>
              <a:t>Şirket kültürünüz nedir?</a:t>
            </a:r>
          </a:p>
          <a:p>
            <a:pPr>
              <a:defRPr/>
            </a:pPr>
            <a:r>
              <a:rPr lang="tr-TR" dirty="0">
                <a:solidFill>
                  <a:prstClr val="black"/>
                </a:solidFill>
                <a:latin typeface="Signika Negative"/>
              </a:rPr>
              <a:t>Mevcut durumla ulaşılmak istenen hedefler (vizyon, misyon vb.) arasındaki boşluklar neler</a:t>
            </a:r>
            <a:r>
              <a:rPr lang="tr-TR" dirty="0" smtClean="0">
                <a:solidFill>
                  <a:prstClr val="black"/>
                </a:solidFill>
                <a:latin typeface="Signika Negative"/>
              </a:rPr>
              <a:t>?</a:t>
            </a:r>
          </a:p>
          <a:p>
            <a:pPr marL="0" indent="0">
              <a:buFontTx/>
              <a:buNone/>
              <a:defRPr/>
            </a:pPr>
            <a:r>
              <a:rPr lang="tr-TR" b="1" dirty="0">
                <a:solidFill>
                  <a:prstClr val="black"/>
                </a:solidFill>
                <a:latin typeface="Signika Negative"/>
              </a:rPr>
              <a:t>Yetenekler:</a:t>
            </a:r>
            <a:endParaRPr lang="tr-TR" dirty="0">
              <a:solidFill>
                <a:prstClr val="black"/>
              </a:solidFill>
              <a:latin typeface="Signika Negative"/>
            </a:endParaRPr>
          </a:p>
          <a:p>
            <a:pPr>
              <a:defRPr/>
            </a:pPr>
            <a:r>
              <a:rPr lang="tr-TR" dirty="0">
                <a:solidFill>
                  <a:prstClr val="black"/>
                </a:solidFill>
                <a:latin typeface="Signika Negative"/>
              </a:rPr>
              <a:t>Şirketin temel yetenekleri neler?</a:t>
            </a:r>
          </a:p>
          <a:p>
            <a:pPr>
              <a:defRPr/>
            </a:pPr>
            <a:r>
              <a:rPr lang="tr-TR" dirty="0">
                <a:solidFill>
                  <a:prstClr val="black"/>
                </a:solidFill>
                <a:latin typeface="Signika Negative"/>
              </a:rPr>
              <a:t>Hedefle mevcut durum arasındaki yetenekler arasında boşluklar bulunuyor mu?</a:t>
            </a:r>
          </a:p>
          <a:p>
            <a:pPr>
              <a:defRPr/>
            </a:pPr>
            <a:r>
              <a:rPr lang="tr-TR" dirty="0">
                <a:solidFill>
                  <a:prstClr val="black"/>
                </a:solidFill>
                <a:latin typeface="Signika Negative"/>
              </a:rPr>
              <a:t>Şirketin yetenekleri </a:t>
            </a:r>
            <a:r>
              <a:rPr lang="tr-TR" dirty="0" err="1">
                <a:solidFill>
                  <a:prstClr val="black"/>
                </a:solidFill>
                <a:latin typeface="Signika Negative"/>
              </a:rPr>
              <a:t>sektörel</a:t>
            </a:r>
            <a:r>
              <a:rPr lang="tr-TR" dirty="0">
                <a:solidFill>
                  <a:prstClr val="black"/>
                </a:solidFill>
                <a:latin typeface="Signika Negative"/>
              </a:rPr>
              <a:t>, teknolojik vb. değişimler karşısında ne kadar başarılı?</a:t>
            </a:r>
          </a:p>
          <a:p>
            <a:pPr marL="0" indent="0">
              <a:buFontTx/>
              <a:buNone/>
              <a:defRPr/>
            </a:pPr>
            <a:endParaRPr lang="tr-TR" dirty="0">
              <a:solidFill>
                <a:prstClr val="black"/>
              </a:solidFill>
              <a:latin typeface="Signika Negative"/>
            </a:endParaRPr>
          </a:p>
          <a:p>
            <a:pPr>
              <a:defRPr/>
            </a:pPr>
            <a:endParaRPr lang="tr-TR" dirty="0"/>
          </a:p>
        </p:txBody>
      </p:sp>
      <p:sp>
        <p:nvSpPr>
          <p:cNvPr id="18435"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18436" name="Slayt Numarası Yer Tutucusu 4"/>
          <p:cNvSpPr>
            <a:spLocks noGrp="1"/>
          </p:cNvSpPr>
          <p:nvPr>
            <p:ph type="sldNum" sz="quarter" idx="12"/>
          </p:nvPr>
        </p:nvSpPr>
        <p:spPr>
          <a:noFill/>
          <a:ln>
            <a:miter lim="800000"/>
            <a:headEnd/>
            <a:tailEnd/>
          </a:ln>
        </p:spPr>
        <p:txBody>
          <a:bodyPr/>
          <a:lstStyle/>
          <a:p>
            <a:fld id="{8C543EBC-3138-40E4-AA3C-9792EECFFC06}" type="slidenum">
              <a:rPr lang="tr-TR" smtClean="0"/>
              <a:pPr/>
              <a:t>15</a:t>
            </a:fld>
            <a:endParaRPr lang="tr-TR" smtClean="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628650" y="817563"/>
            <a:ext cx="8301038" cy="5359400"/>
          </a:xfrm>
          <a:solidFill>
            <a:srgbClr val="CCCCFF"/>
          </a:solidFill>
          <a:ln>
            <a:solidFill>
              <a:schemeClr val="tx1"/>
            </a:solidFill>
          </a:ln>
        </p:spPr>
        <p:txBody>
          <a:bodyPr>
            <a:normAutofit fontScale="92500" lnSpcReduction="20000"/>
          </a:bodyPr>
          <a:lstStyle/>
          <a:p>
            <a:pPr marL="0" indent="0">
              <a:buFontTx/>
              <a:buNone/>
              <a:defRPr/>
            </a:pPr>
            <a:r>
              <a:rPr lang="tr-TR" b="1" dirty="0" smtClean="0">
                <a:latin typeface="Signika Negative"/>
              </a:rPr>
              <a:t>Stil:</a:t>
            </a:r>
            <a:endParaRPr lang="tr-TR" dirty="0" smtClean="0">
              <a:latin typeface="Signika Negative"/>
            </a:endParaRPr>
          </a:p>
          <a:p>
            <a:pPr>
              <a:defRPr/>
            </a:pPr>
            <a:r>
              <a:rPr lang="tr-TR" dirty="0" smtClean="0">
                <a:latin typeface="Signika Negative"/>
              </a:rPr>
              <a:t>Yönetim/liderlik katılımcı mı?</a:t>
            </a:r>
          </a:p>
          <a:p>
            <a:pPr>
              <a:defRPr/>
            </a:pPr>
            <a:r>
              <a:rPr lang="tr-TR" dirty="0" smtClean="0">
                <a:latin typeface="Signika Negative"/>
              </a:rPr>
              <a:t>Liderlik kontrol üzerine mi kurulu?</a:t>
            </a:r>
          </a:p>
          <a:p>
            <a:pPr>
              <a:defRPr/>
            </a:pPr>
            <a:r>
              <a:rPr lang="tr-TR" dirty="0" smtClean="0">
                <a:latin typeface="Signika Negative"/>
              </a:rPr>
              <a:t>Çalışanlar/takım üyeleri arasında takım ruhu kurulu mu?</a:t>
            </a:r>
          </a:p>
          <a:p>
            <a:pPr marL="0" indent="0">
              <a:buFontTx/>
              <a:buNone/>
              <a:defRPr/>
            </a:pPr>
            <a:r>
              <a:rPr lang="tr-TR" b="1" dirty="0" smtClean="0">
                <a:latin typeface="Signika Negative"/>
              </a:rPr>
              <a:t>Çalışanlar:</a:t>
            </a:r>
            <a:endParaRPr lang="tr-TR" dirty="0" smtClean="0">
              <a:latin typeface="Signika Negative"/>
            </a:endParaRPr>
          </a:p>
          <a:p>
            <a:pPr>
              <a:defRPr/>
            </a:pPr>
            <a:r>
              <a:rPr lang="tr-TR" dirty="0" smtClean="0">
                <a:latin typeface="Signika Negative"/>
              </a:rPr>
              <a:t>Çalışanların şirkete kazandırılması için neler yapılıyor?</a:t>
            </a:r>
          </a:p>
          <a:p>
            <a:pPr>
              <a:defRPr/>
            </a:pPr>
            <a:r>
              <a:rPr lang="tr-TR" dirty="0" smtClean="0">
                <a:latin typeface="Signika Negative"/>
              </a:rPr>
              <a:t>Çalışanların uzmanlıkları/eğitim kategorileri nasıl kurgulandı?</a:t>
            </a:r>
          </a:p>
          <a:p>
            <a:pPr>
              <a:defRPr/>
            </a:pPr>
            <a:r>
              <a:rPr lang="tr-TR" dirty="0" smtClean="0">
                <a:latin typeface="Signika Negative"/>
              </a:rPr>
              <a:t>Hiyerarşi uzmanlıklara göre mi nasıl kurgulandı?</a:t>
            </a:r>
          </a:p>
          <a:p>
            <a:pPr>
              <a:defRPr/>
            </a:pPr>
            <a:r>
              <a:rPr lang="tr-TR" dirty="0" smtClean="0">
                <a:latin typeface="Signika Negative"/>
              </a:rPr>
              <a:t>Çalışanlara verilen görevler için yeterlilikleri nasıl değerlendiriyorsunuz?</a:t>
            </a:r>
          </a:p>
          <a:p>
            <a:pPr>
              <a:defRPr/>
            </a:pPr>
            <a:r>
              <a:rPr lang="tr-TR" dirty="0" smtClean="0">
                <a:latin typeface="Signika Negative"/>
              </a:rPr>
              <a:t>Herhangi bir personel alım ihtiyacı var mı?</a:t>
            </a:r>
          </a:p>
          <a:p>
            <a:pPr>
              <a:defRPr/>
            </a:pPr>
            <a:endParaRPr lang="tr-TR" dirty="0"/>
          </a:p>
        </p:txBody>
      </p:sp>
      <p:sp>
        <p:nvSpPr>
          <p:cNvPr id="19459"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19460" name="Slayt Numarası Yer Tutucusu 4"/>
          <p:cNvSpPr>
            <a:spLocks noGrp="1"/>
          </p:cNvSpPr>
          <p:nvPr>
            <p:ph type="sldNum" sz="quarter" idx="12"/>
          </p:nvPr>
        </p:nvSpPr>
        <p:spPr>
          <a:noFill/>
          <a:ln>
            <a:miter lim="800000"/>
            <a:headEnd/>
            <a:tailEnd/>
          </a:ln>
        </p:spPr>
        <p:txBody>
          <a:bodyPr/>
          <a:lstStyle/>
          <a:p>
            <a:fld id="{935E0A29-A52E-4989-B190-38C269BC42FF}" type="slidenum">
              <a:rPr lang="tr-TR" smtClean="0"/>
              <a:pPr/>
              <a:t>16</a:t>
            </a:fld>
            <a:endParaRPr lang="tr-TR" smtClean="0"/>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11267" name="Rectangle 3"/>
          <p:cNvSpPr>
            <a:spLocks noChangeArrowheads="1"/>
          </p:cNvSpPr>
          <p:nvPr/>
        </p:nvSpPr>
        <p:spPr bwMode="auto">
          <a:xfrm>
            <a:off x="381000" y="332656"/>
            <a:ext cx="5898281" cy="707886"/>
          </a:xfrm>
          <a:prstGeom prst="rect">
            <a:avLst/>
          </a:prstGeom>
          <a:noFill/>
          <a:ln>
            <a:noFill/>
          </a:ln>
          <a:effectLst/>
          <a:extLst/>
        </p:spPr>
        <p:txBody>
          <a:bodyPr wrap="none">
            <a:spAutoFit/>
          </a:bodyPr>
          <a:lstStyle/>
          <a:p>
            <a:pPr eaLnBrk="1" hangingPunct="1">
              <a:defRPr/>
            </a:pPr>
            <a:r>
              <a:rPr lang="tr-T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5.2</a:t>
            </a:r>
            <a:r>
              <a:rPr lang="tr-T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DEĞER</a:t>
            </a:r>
            <a:r>
              <a:rPr lang="tr-TR" b="1" dirty="0">
                <a:solidFill>
                  <a:srgbClr val="CC0066"/>
                </a:solidFill>
                <a:latin typeface="Arial" pitchFamily="34" charset="0"/>
              </a:rPr>
              <a:t> </a:t>
            </a:r>
            <a:r>
              <a:rPr lang="tr-T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ZİNCİRİ</a:t>
            </a:r>
            <a:r>
              <a:rPr lang="tr-TR" b="1" dirty="0">
                <a:solidFill>
                  <a:srgbClr val="CC0066"/>
                </a:solidFill>
                <a:latin typeface="Arial" pitchFamily="34" charset="0"/>
              </a:rPr>
              <a:t> </a:t>
            </a:r>
            <a:r>
              <a:rPr lang="tr-T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ANALİZİ</a:t>
            </a:r>
          </a:p>
        </p:txBody>
      </p:sp>
      <p:sp>
        <p:nvSpPr>
          <p:cNvPr id="20484" name="Rectangle 4"/>
          <p:cNvSpPr>
            <a:spLocks noChangeArrowheads="1"/>
          </p:cNvSpPr>
          <p:nvPr/>
        </p:nvSpPr>
        <p:spPr bwMode="auto">
          <a:xfrm>
            <a:off x="381000" y="1076325"/>
            <a:ext cx="8382000" cy="4008438"/>
          </a:xfrm>
          <a:prstGeom prst="rect">
            <a:avLst/>
          </a:prstGeom>
          <a:noFill/>
          <a:ln w="9525">
            <a:noFill/>
            <a:miter lim="800000"/>
            <a:headEnd/>
            <a:tailEnd/>
          </a:ln>
        </p:spPr>
        <p:txBody>
          <a:bodyPr>
            <a:spAutoFit/>
          </a:bodyPr>
          <a:lstStyle/>
          <a:p>
            <a:pPr algn="just">
              <a:lnSpc>
                <a:spcPct val="115000"/>
              </a:lnSpc>
              <a:spcBef>
                <a:spcPct val="50000"/>
              </a:spcBef>
            </a:pPr>
            <a:r>
              <a:rPr lang="tr-TR" altLang="tr-TR" sz="2100" dirty="0" err="1"/>
              <a:t>M.Porter</a:t>
            </a:r>
            <a:r>
              <a:rPr lang="tr-TR" altLang="tr-TR" sz="2100" dirty="0"/>
              <a:t> “</a:t>
            </a:r>
            <a:r>
              <a:rPr lang="tr-TR" altLang="tr-TR" sz="2100" b="1" dirty="0"/>
              <a:t>DEĞER ZİNCİRİ ANALİZİ</a:t>
            </a:r>
            <a:r>
              <a:rPr lang="tr-TR" altLang="tr-TR" sz="2100" dirty="0"/>
              <a:t>”’</a:t>
            </a:r>
            <a:r>
              <a:rPr lang="tr-TR" altLang="tr-TR" sz="2100" dirty="0" err="1"/>
              <a:t>ni</a:t>
            </a:r>
            <a:r>
              <a:rPr lang="tr-TR" altLang="tr-TR" sz="2100" dirty="0"/>
              <a:t> geliştirmiştir.</a:t>
            </a:r>
          </a:p>
          <a:p>
            <a:pPr algn="just">
              <a:lnSpc>
                <a:spcPct val="115000"/>
              </a:lnSpc>
              <a:spcBef>
                <a:spcPct val="50000"/>
              </a:spcBef>
              <a:buFontTx/>
              <a:buChar char="•"/>
            </a:pPr>
            <a:r>
              <a:rPr lang="tr-TR" altLang="tr-TR" sz="2100" dirty="0"/>
              <a:t>Değer zinciri analizi işletmenin amacının kar olduğu üzerine kurulmuştur.</a:t>
            </a:r>
          </a:p>
          <a:p>
            <a:pPr algn="just">
              <a:lnSpc>
                <a:spcPct val="115000"/>
              </a:lnSpc>
              <a:spcBef>
                <a:spcPct val="50000"/>
              </a:spcBef>
              <a:buFontTx/>
              <a:buChar char="•"/>
            </a:pPr>
            <a:r>
              <a:rPr lang="tr-TR" altLang="tr-TR" sz="2100" b="1" dirty="0"/>
              <a:t>DEĞER</a:t>
            </a:r>
            <a:r>
              <a:rPr lang="tr-TR" altLang="tr-TR" sz="2100" dirty="0"/>
              <a:t>, müşterinin işletmenin ürün ve hizmetlerine ödemeyi kabul ettikleri fiyatlarla ölçülür. </a:t>
            </a:r>
          </a:p>
          <a:p>
            <a:pPr algn="just">
              <a:lnSpc>
                <a:spcPct val="115000"/>
              </a:lnSpc>
              <a:spcBef>
                <a:spcPct val="50000"/>
              </a:spcBef>
              <a:buFontTx/>
              <a:buChar char="•"/>
            </a:pPr>
            <a:r>
              <a:rPr lang="tr-TR" altLang="tr-TR" sz="2100" dirty="0"/>
              <a:t>Bir işletmede yapılan faaliyetler ürünün tasarımı, üretimi, pazarlama, dağıtım ve satış sonrası hizmetleri v.b. İşlemlerin toplamıdır. </a:t>
            </a:r>
          </a:p>
          <a:p>
            <a:pPr algn="just">
              <a:lnSpc>
                <a:spcPct val="110000"/>
              </a:lnSpc>
              <a:spcBef>
                <a:spcPct val="50000"/>
              </a:spcBef>
            </a:pPr>
            <a:r>
              <a:rPr lang="tr-TR" altLang="tr-TR" sz="2100" dirty="0"/>
              <a:t>İşletmenin çevresel bağımlılığı satıcılarla başlamakta tüketicilerle sona ermektedir. İşletme bir değer yaratıyorsa bu çevresel bağımlılık zinciri ile ortaya çıkar. Bu zincir;</a:t>
            </a:r>
          </a:p>
        </p:txBody>
      </p:sp>
      <p:graphicFrame>
        <p:nvGraphicFramePr>
          <p:cNvPr id="2" name="Diyagram 1"/>
          <p:cNvGraphicFramePr/>
          <p:nvPr/>
        </p:nvGraphicFramePr>
        <p:xfrm>
          <a:off x="542460" y="4869160"/>
          <a:ext cx="10366244" cy="1866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6" name="Altbilgi Yer Tutucusu 2"/>
          <p:cNvSpPr>
            <a:spLocks noGrp="1"/>
          </p:cNvSpPr>
          <p:nvPr>
            <p:ph type="ftr" sz="quarter" idx="11"/>
          </p:nvPr>
        </p:nvSpPr>
        <p:spPr>
          <a:noFill/>
          <a:ln>
            <a:miter lim="800000"/>
            <a:headEnd/>
            <a:tailEnd/>
          </a:ln>
        </p:spPr>
        <p:txBody>
          <a:bodyPr/>
          <a:lstStyle/>
          <a:p>
            <a:r>
              <a:rPr lang="tr-TR" smtClean="0"/>
              <a:t>Prof.Dr.Cemal ZEHİR</a:t>
            </a:r>
          </a:p>
        </p:txBody>
      </p:sp>
      <p:sp>
        <p:nvSpPr>
          <p:cNvPr id="20487" name="Slayt Numarası Yer Tutucusu 5"/>
          <p:cNvSpPr>
            <a:spLocks noGrp="1"/>
          </p:cNvSpPr>
          <p:nvPr>
            <p:ph type="sldNum" sz="quarter" idx="12"/>
          </p:nvPr>
        </p:nvSpPr>
        <p:spPr>
          <a:noFill/>
          <a:ln>
            <a:miter lim="800000"/>
            <a:headEnd/>
            <a:tailEnd/>
          </a:ln>
        </p:spPr>
        <p:txBody>
          <a:bodyPr/>
          <a:lstStyle/>
          <a:p>
            <a:fld id="{016411C2-AEDD-4680-BA03-509187E37A20}" type="slidenum">
              <a:rPr lang="tr-TR" smtClean="0"/>
              <a:pPr/>
              <a:t>17</a:t>
            </a:fld>
            <a:endParaRPr lang="tr-TR" smtClean="0"/>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13316" name="Rectangle 4"/>
          <p:cNvSpPr>
            <a:spLocks noChangeArrowheads="1"/>
          </p:cNvSpPr>
          <p:nvPr/>
        </p:nvSpPr>
        <p:spPr bwMode="auto">
          <a:xfrm>
            <a:off x="107504" y="169476"/>
            <a:ext cx="8928992" cy="523220"/>
          </a:xfrm>
          <a:prstGeom prst="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tr-TR" sz="2800" b="1" dirty="0">
                <a:solidFill>
                  <a:schemeClr val="tx1"/>
                </a:solidFill>
                <a:effectLst>
                  <a:innerShdw blurRad="63500" dist="50800" dir="13500000">
                    <a:prstClr val="black">
                      <a:alpha val="50000"/>
                    </a:prstClr>
                  </a:innerShdw>
                </a:effectLst>
                <a:latin typeface="Arial" pitchFamily="34" charset="0"/>
              </a:rPr>
              <a:t>DEĞER ZİNCİRİ FAALİYETLERİ</a:t>
            </a:r>
          </a:p>
        </p:txBody>
      </p:sp>
      <p:pic>
        <p:nvPicPr>
          <p:cNvPr id="7" name="Picture 3"/>
          <p:cNvPicPr>
            <a:picLocks noChangeArrowheads="1"/>
          </p:cNvPicPr>
          <p:nvPr/>
        </p:nvPicPr>
        <p:blipFill>
          <a:blip r:embed="rId3" cstate="print">
            <a:extLst/>
          </a:blip>
          <a:srcRect/>
          <a:stretch>
            <a:fillRect/>
          </a:stretch>
        </p:blipFill>
        <p:spPr bwMode="auto">
          <a:xfrm>
            <a:off x="107504" y="950168"/>
            <a:ext cx="8928992" cy="5791200"/>
          </a:xfrm>
          <a:prstGeom prst="rect">
            <a:avLst/>
          </a:prstGeom>
          <a:ln>
            <a:solidFill>
              <a:schemeClr val="tx1"/>
            </a:solidFill>
          </a:ln>
          <a:effectLst>
            <a:glow rad="139700">
              <a:schemeClr val="accent4">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pic>
      <p:sp>
        <p:nvSpPr>
          <p:cNvPr id="21509"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21510" name="Slayt Numarası Yer Tutucusu 3"/>
          <p:cNvSpPr>
            <a:spLocks noGrp="1"/>
          </p:cNvSpPr>
          <p:nvPr>
            <p:ph type="sldNum" sz="quarter" idx="12"/>
          </p:nvPr>
        </p:nvSpPr>
        <p:spPr>
          <a:noFill/>
          <a:ln>
            <a:miter lim="800000"/>
            <a:headEnd/>
            <a:tailEnd/>
          </a:ln>
        </p:spPr>
        <p:txBody>
          <a:bodyPr/>
          <a:lstStyle/>
          <a:p>
            <a:fld id="{4B60331A-6D7B-4072-A5C3-AD2D18D75081}" type="slidenum">
              <a:rPr lang="tr-TR" smtClean="0"/>
              <a:pPr/>
              <a:t>18</a:t>
            </a:fld>
            <a:endParaRPr lang="tr-TR" smtClean="0"/>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22531" name="Rectangle 2"/>
          <p:cNvSpPr>
            <a:spLocks noGrp="1" noChangeArrowheads="1"/>
          </p:cNvSpPr>
          <p:nvPr>
            <p:ph type="title" idx="4294967295"/>
          </p:nvPr>
        </p:nvSpPr>
        <p:spPr/>
        <p:txBody>
          <a:bodyPr/>
          <a:lstStyle/>
          <a:p>
            <a:pPr eaLnBrk="1" hangingPunct="1"/>
            <a:r>
              <a:rPr lang="tr-TR" altLang="tr-TR" smtClean="0"/>
              <a:t>	</a:t>
            </a:r>
          </a:p>
        </p:txBody>
      </p:sp>
      <p:sp>
        <p:nvSpPr>
          <p:cNvPr id="14340" name="Rectangle 3"/>
          <p:cNvSpPr>
            <a:spLocks noChangeArrowheads="1"/>
          </p:cNvSpPr>
          <p:nvPr/>
        </p:nvSpPr>
        <p:spPr bwMode="auto">
          <a:xfrm>
            <a:off x="611560" y="44624"/>
            <a:ext cx="7848872" cy="1200329"/>
          </a:xfrm>
          <a:prstGeom prst="rect">
            <a:avLst/>
          </a:prstGeom>
          <a:noFill/>
          <a:ln>
            <a:noFill/>
          </a:ln>
          <a:effectLst/>
          <a:extLst/>
        </p:spPr>
        <p:txBody>
          <a:bodyPr>
            <a:spAutoFit/>
          </a:bodyPr>
          <a:lstStyle/>
          <a:p>
            <a:pPr algn="ctr" eaLnBrk="1" hangingPunct="1">
              <a:defRPr/>
            </a:pPr>
            <a:r>
              <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DEĞER</a:t>
            </a:r>
            <a:r>
              <a:rPr lang="tr-TR" sz="3600" b="1" dirty="0">
                <a:solidFill>
                  <a:srgbClr val="CC0066"/>
                </a:solidFill>
                <a:latin typeface="Arial" pitchFamily="34" charset="0"/>
              </a:rPr>
              <a:t> </a:t>
            </a:r>
            <a:r>
              <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ZİNCİRİNİ OLUŞTURAN FAALİYETLER</a:t>
            </a:r>
          </a:p>
        </p:txBody>
      </p:sp>
      <p:sp>
        <p:nvSpPr>
          <p:cNvPr id="14346" name="Rectangle 19"/>
          <p:cNvSpPr>
            <a:spLocks noChangeArrowheads="1"/>
          </p:cNvSpPr>
          <p:nvPr/>
        </p:nvSpPr>
        <p:spPr bwMode="auto">
          <a:xfrm>
            <a:off x="971550" y="5130800"/>
            <a:ext cx="7200900" cy="1538288"/>
          </a:xfrm>
          <a:prstGeom prst="rect">
            <a:avLst/>
          </a:prstGeom>
          <a:noFill/>
          <a:ln>
            <a:noFill/>
          </a:ln>
          <a:effectLst/>
          <a:extLst/>
        </p:spPr>
        <p:txBody>
          <a:bodyPr>
            <a:spAutoFit/>
          </a:bodyPr>
          <a:lstStyle/>
          <a:p>
            <a:pPr algn="ctr">
              <a:spcBef>
                <a:spcPts val="600"/>
              </a:spcBef>
              <a:defRPr/>
            </a:pPr>
            <a:r>
              <a:rPr lang="tr-TR" b="1" dirty="0">
                <a:solidFill>
                  <a:schemeClr val="accent1">
                    <a:lumMod val="50000"/>
                  </a:schemeClr>
                </a:solidFill>
                <a:latin typeface="+mj-lt"/>
              </a:rPr>
              <a:t>DEĞER</a:t>
            </a:r>
            <a:r>
              <a:rPr lang="tr-TR" sz="1800" b="1" dirty="0"/>
              <a:t> </a:t>
            </a:r>
            <a:r>
              <a:rPr lang="tr-TR" b="1" dirty="0">
                <a:solidFill>
                  <a:schemeClr val="accent1">
                    <a:lumMod val="50000"/>
                  </a:schemeClr>
                </a:solidFill>
                <a:latin typeface="+mj-lt"/>
              </a:rPr>
              <a:t>ZİNCİRİNDEKİ BAĞLANTILAR</a:t>
            </a:r>
          </a:p>
          <a:p>
            <a:pPr marL="342900" indent="-342900" algn="just">
              <a:spcBef>
                <a:spcPts val="600"/>
              </a:spcBef>
              <a:buFont typeface="Times New Roman" pitchFamily="18" charset="0"/>
              <a:buChar char="●"/>
              <a:defRPr/>
            </a:pPr>
            <a:r>
              <a:rPr lang="tr-TR" sz="2000" dirty="0"/>
              <a:t>Bu faaliyetler birbirinden bağımsız olarak düşünülmemelidir. </a:t>
            </a:r>
          </a:p>
          <a:p>
            <a:pPr marL="342900" indent="-342900" algn="just">
              <a:spcBef>
                <a:spcPts val="600"/>
              </a:spcBef>
              <a:buFont typeface="Times New Roman" pitchFamily="18" charset="0"/>
              <a:buChar char="●"/>
              <a:defRPr/>
            </a:pPr>
            <a:r>
              <a:rPr lang="tr-TR" sz="2000" dirty="0"/>
              <a:t>Örgütün herhangi bir kısmındaki olumlu veya olumsuz gelişme tüm sistemi etkilemektedir.</a:t>
            </a:r>
          </a:p>
        </p:txBody>
      </p:sp>
      <p:graphicFrame>
        <p:nvGraphicFramePr>
          <p:cNvPr id="3" name="Diyagram 2"/>
          <p:cNvGraphicFramePr/>
          <p:nvPr/>
        </p:nvGraphicFramePr>
        <p:xfrm>
          <a:off x="1331640" y="1412776"/>
          <a:ext cx="6096000"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2" name="Dikdörtgen 1"/>
          <p:cNvSpPr/>
          <p:nvPr/>
        </p:nvSpPr>
        <p:spPr>
          <a:xfrm>
            <a:off x="251520" y="810578"/>
            <a:ext cx="8534400" cy="1754326"/>
          </a:xfrm>
          <a:prstGeom prst="rect">
            <a:avLst/>
          </a:prstGeom>
        </p:spPr>
        <p:txBody>
          <a:bodyPr>
            <a:spAutoFit/>
          </a:bodyPr>
          <a:lstStyle/>
          <a:p>
            <a:pPr algn="ctr" eaLnBrk="1" hangingPunct="1">
              <a:defRPr/>
            </a:pPr>
            <a:r>
              <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İŞLETME DEĞERLEME, RAKİPLERE KIYASLA GÜÇLÜ VE ZAYIF YÖNLERİN ANALİZİ</a:t>
            </a:r>
          </a:p>
        </p:txBody>
      </p:sp>
      <p:sp>
        <p:nvSpPr>
          <p:cNvPr id="5123" name="Rectangle 3"/>
          <p:cNvSpPr>
            <a:spLocks noChangeArrowheads="1"/>
          </p:cNvSpPr>
          <p:nvPr/>
        </p:nvSpPr>
        <p:spPr bwMode="auto">
          <a:xfrm>
            <a:off x="285750" y="2852738"/>
            <a:ext cx="8318500" cy="3600450"/>
          </a:xfrm>
          <a:prstGeom prst="rect">
            <a:avLst/>
          </a:prstGeom>
          <a:noFill/>
          <a:ln>
            <a:noFill/>
          </a:ln>
          <a:effectLst/>
          <a:extLst/>
        </p:spPr>
        <p:txBody>
          <a:bodyPr>
            <a:spAutoFit/>
          </a:bodyPr>
          <a:lstStyle/>
          <a:p>
            <a:pPr marL="342900" indent="-342900" algn="just">
              <a:spcBef>
                <a:spcPct val="50000"/>
              </a:spcBef>
              <a:buFont typeface="Times New Roman" pitchFamily="18" charset="0"/>
              <a:buChar char="●"/>
              <a:defRPr/>
            </a:pPr>
            <a:r>
              <a:rPr lang="tr-TR" dirty="0"/>
              <a:t>İşletmenin  güçlü ve zayıf yönlerinin analiz edilmesi strateji seçimini kolaylaştırır. </a:t>
            </a:r>
          </a:p>
          <a:p>
            <a:pPr marL="342900" indent="-342900" algn="just">
              <a:spcBef>
                <a:spcPct val="50000"/>
              </a:spcBef>
              <a:buFont typeface="Times New Roman" pitchFamily="18" charset="0"/>
              <a:buChar char="●"/>
              <a:defRPr/>
            </a:pPr>
            <a:r>
              <a:rPr lang="tr-TR" dirty="0"/>
              <a:t>Mevcut faaliyetlerin düzeltilmesi ve yeni faaliyetlerdeki değerlendirilmesi ise işletmenin güçlü ve zayıf yönlerinin araştırılmasını gerekmektedir. </a:t>
            </a:r>
          </a:p>
          <a:p>
            <a:pPr marL="342900" indent="-342900" algn="just">
              <a:spcBef>
                <a:spcPct val="50000"/>
              </a:spcBef>
              <a:buFont typeface="Times New Roman" pitchFamily="18" charset="0"/>
              <a:buChar char="●"/>
              <a:defRPr/>
            </a:pPr>
            <a:r>
              <a:rPr lang="tr-TR" dirty="0"/>
              <a:t>“</a:t>
            </a:r>
            <a:r>
              <a:rPr lang="tr-TR" b="1" dirty="0"/>
              <a:t>İŞLETME DEĞERLEME</a:t>
            </a:r>
            <a:r>
              <a:rPr lang="tr-TR" dirty="0"/>
              <a:t>”, hataları düzeltme imkanı sağlayan bir içe bakış faaliyetidir.</a:t>
            </a:r>
          </a:p>
          <a:p>
            <a:pPr algn="just">
              <a:spcBef>
                <a:spcPct val="50000"/>
              </a:spcBef>
              <a:defRPr/>
            </a:pPr>
            <a:endParaRPr lang="tr-TR"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55650" y="404813"/>
            <a:ext cx="7772400" cy="442912"/>
          </a:xfrm>
        </p:spPr>
        <p:txBody>
          <a:bodyPr>
            <a:normAutofit fontScale="90000"/>
          </a:bodyPr>
          <a:lstStyle/>
          <a:p>
            <a:r>
              <a:rPr lang="tr-TR" noProof="1" smtClean="0"/>
              <a:t>Kurumsal Değer Zinciri</a:t>
            </a:r>
          </a:p>
        </p:txBody>
      </p:sp>
      <p:grpSp>
        <p:nvGrpSpPr>
          <p:cNvPr id="2" name="Group 30"/>
          <p:cNvGrpSpPr>
            <a:grpSpLocks/>
          </p:cNvGrpSpPr>
          <p:nvPr/>
        </p:nvGrpSpPr>
        <p:grpSpPr bwMode="auto">
          <a:xfrm>
            <a:off x="1403350" y="908050"/>
            <a:ext cx="6686550" cy="3489325"/>
            <a:chOff x="1124832" y="1628800"/>
            <a:chExt cx="7623632" cy="4320480"/>
          </a:xfrm>
        </p:grpSpPr>
        <p:grpSp>
          <p:nvGrpSpPr>
            <p:cNvPr id="4" name="Group 25"/>
            <p:cNvGrpSpPr>
              <a:grpSpLocks/>
            </p:cNvGrpSpPr>
            <p:nvPr/>
          </p:nvGrpSpPr>
          <p:grpSpPr bwMode="auto">
            <a:xfrm>
              <a:off x="1907704" y="1628800"/>
              <a:ext cx="6840760" cy="3888432"/>
              <a:chOff x="1907704" y="1628800"/>
              <a:chExt cx="6840760" cy="3888432"/>
            </a:xfrm>
          </p:grpSpPr>
          <p:sp>
            <p:nvSpPr>
              <p:cNvPr id="9" name="Rounded Rectangle 8"/>
              <p:cNvSpPr/>
              <p:nvPr/>
            </p:nvSpPr>
            <p:spPr>
              <a:xfrm rot="16200000">
                <a:off x="6624352" y="3392727"/>
                <a:ext cx="3888038" cy="360185"/>
              </a:xfrm>
              <a:prstGeom prst="roundRect">
                <a:avLst/>
              </a:prstGeom>
              <a:solidFill>
                <a:srgbClr val="008000">
                  <a:alpha val="54000"/>
                </a:srgbClr>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tr-TR" noProof="1">
                    <a:solidFill>
                      <a:prstClr val="white"/>
                    </a:solidFill>
                    <a:latin typeface="Arial"/>
                    <a:cs typeface="Arial"/>
                  </a:rPr>
                  <a:t>Kar Marjı</a:t>
                </a:r>
              </a:p>
            </p:txBody>
          </p:sp>
          <p:sp>
            <p:nvSpPr>
              <p:cNvPr id="10" name="Rounded Rectangle 9"/>
              <p:cNvSpPr/>
              <p:nvPr/>
            </p:nvSpPr>
            <p:spPr>
              <a:xfrm>
                <a:off x="1908553" y="1628800"/>
                <a:ext cx="6479725" cy="575933"/>
              </a:xfrm>
              <a:prstGeom prst="roundRect">
                <a:avLst/>
              </a:prstGeom>
              <a:solidFill>
                <a:srgbClr val="FFFF00">
                  <a:alpha val="58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Kuruluşun Altyapısı</a:t>
                </a:r>
              </a:p>
              <a:p>
                <a:pPr>
                  <a:defRPr/>
                </a:pPr>
                <a:r>
                  <a:rPr lang="tr-TR" sz="1400" noProof="1">
                    <a:solidFill>
                      <a:srgbClr val="000000"/>
                    </a:solidFill>
                    <a:latin typeface="Arial"/>
                    <a:cs typeface="Arial"/>
                  </a:rPr>
                  <a:t>(</a:t>
                </a:r>
                <a:r>
                  <a:rPr lang="tr-TR" sz="900" noProof="1">
                    <a:solidFill>
                      <a:srgbClr val="000000"/>
                    </a:solidFill>
                    <a:latin typeface="Arial"/>
                    <a:cs typeface="Arial"/>
                  </a:rPr>
                  <a:t>genel yönetim, muhasebe, finansman, stratejik planlama, BT)</a:t>
                </a:r>
              </a:p>
            </p:txBody>
          </p:sp>
          <p:sp>
            <p:nvSpPr>
              <p:cNvPr id="16" name="Rounded Rectangle 15"/>
              <p:cNvSpPr/>
              <p:nvPr/>
            </p:nvSpPr>
            <p:spPr>
              <a:xfrm>
                <a:off x="1908553" y="2277462"/>
                <a:ext cx="6479725" cy="575933"/>
              </a:xfrm>
              <a:prstGeom prst="roundRect">
                <a:avLst/>
              </a:prstGeom>
              <a:solidFill>
                <a:srgbClr val="C706AE">
                  <a:alpha val="45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İnsan  Kaynakları Yönetimi</a:t>
                </a:r>
              </a:p>
              <a:p>
                <a:pPr>
                  <a:defRPr/>
                </a:pPr>
                <a:r>
                  <a:rPr lang="tr-TR" sz="1400" noProof="1">
                    <a:solidFill>
                      <a:srgbClr val="000000"/>
                    </a:solidFill>
                    <a:latin typeface="Arial"/>
                    <a:cs typeface="Arial"/>
                  </a:rPr>
                  <a:t>(</a:t>
                </a:r>
                <a:r>
                  <a:rPr lang="tr-TR" sz="900" noProof="1">
                    <a:solidFill>
                      <a:srgbClr val="000000"/>
                    </a:solidFill>
                    <a:latin typeface="Arial"/>
                    <a:cs typeface="Arial"/>
                  </a:rPr>
                  <a:t>işe yerleştirme, eğitim, geliştirme, kariyer yönetimi)</a:t>
                </a:r>
              </a:p>
            </p:txBody>
          </p:sp>
          <p:sp>
            <p:nvSpPr>
              <p:cNvPr id="17" name="Rounded Rectangle 16"/>
              <p:cNvSpPr/>
              <p:nvPr/>
            </p:nvSpPr>
            <p:spPr>
              <a:xfrm>
                <a:off x="1908553" y="2924158"/>
                <a:ext cx="6479725" cy="575932"/>
              </a:xfrm>
              <a:prstGeom prst="roundRect">
                <a:avLst/>
              </a:prstGeom>
              <a:solidFill>
                <a:srgbClr val="CCFFCC"/>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Teknoloji Geliştirme</a:t>
                </a:r>
              </a:p>
              <a:p>
                <a:pPr>
                  <a:defRPr/>
                </a:pPr>
                <a:r>
                  <a:rPr lang="tr-TR" sz="1400" noProof="1">
                    <a:solidFill>
                      <a:srgbClr val="000000"/>
                    </a:solidFill>
                    <a:latin typeface="Arial"/>
                    <a:cs typeface="Arial"/>
                  </a:rPr>
                  <a:t>(</a:t>
                </a:r>
                <a:r>
                  <a:rPr lang="tr-TR" sz="900" noProof="1">
                    <a:solidFill>
                      <a:srgbClr val="000000"/>
                    </a:solidFill>
                    <a:latin typeface="Arial"/>
                    <a:cs typeface="Arial"/>
                  </a:rPr>
                  <a:t>ARGE, ürün ve süreç iyileştirme)</a:t>
                </a:r>
              </a:p>
            </p:txBody>
          </p:sp>
          <p:sp>
            <p:nvSpPr>
              <p:cNvPr id="18" name="Rounded Rectangle 17"/>
              <p:cNvSpPr/>
              <p:nvPr/>
            </p:nvSpPr>
            <p:spPr>
              <a:xfrm>
                <a:off x="1908553" y="3572820"/>
                <a:ext cx="6479725" cy="575932"/>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Tedarik Yönetimi, Satınalma</a:t>
                </a:r>
              </a:p>
              <a:p>
                <a:pPr>
                  <a:defRPr/>
                </a:pPr>
                <a:r>
                  <a:rPr lang="tr-TR" sz="1400" noProof="1">
                    <a:solidFill>
                      <a:srgbClr val="000000"/>
                    </a:solidFill>
                    <a:latin typeface="Arial"/>
                    <a:cs typeface="Arial"/>
                  </a:rPr>
                  <a:t>(</a:t>
                </a:r>
                <a:r>
                  <a:rPr lang="tr-TR" sz="900" noProof="1">
                    <a:solidFill>
                      <a:srgbClr val="000000"/>
                    </a:solidFill>
                    <a:latin typeface="Arial"/>
                    <a:cs typeface="Arial"/>
                  </a:rPr>
                  <a:t>hammadde, makina ekipman, işletme malzemeleri temini)</a:t>
                </a:r>
              </a:p>
            </p:txBody>
          </p:sp>
          <p:sp>
            <p:nvSpPr>
              <p:cNvPr id="19" name="Rounded Rectangle 18"/>
              <p:cNvSpPr/>
              <p:nvPr/>
            </p:nvSpPr>
            <p:spPr>
              <a:xfrm>
                <a:off x="1908553" y="4221481"/>
                <a:ext cx="1295945" cy="1295357"/>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İç Lojistik</a:t>
                </a:r>
              </a:p>
              <a:p>
                <a:pPr>
                  <a:defRPr/>
                </a:pPr>
                <a:r>
                  <a:rPr lang="tr-TR" sz="900" noProof="1">
                    <a:solidFill>
                      <a:srgbClr val="000000"/>
                    </a:solidFill>
                    <a:latin typeface="Arial"/>
                    <a:cs typeface="Arial"/>
                  </a:rPr>
                  <a:t>(hammdde, elleçleme, depolama)</a:t>
                </a:r>
              </a:p>
            </p:txBody>
          </p:sp>
          <p:sp>
            <p:nvSpPr>
              <p:cNvPr id="20" name="Rounded Rectangle 19"/>
              <p:cNvSpPr/>
              <p:nvPr/>
            </p:nvSpPr>
            <p:spPr>
              <a:xfrm>
                <a:off x="3204498" y="4221481"/>
                <a:ext cx="1295945" cy="1295357"/>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Üretim Yönetimi</a:t>
                </a:r>
              </a:p>
              <a:p>
                <a:pPr>
                  <a:defRPr/>
                </a:pPr>
                <a:r>
                  <a:rPr lang="tr-TR" sz="900" noProof="1">
                    <a:solidFill>
                      <a:srgbClr val="000000"/>
                    </a:solidFill>
                    <a:latin typeface="Arial"/>
                    <a:cs typeface="Arial"/>
                  </a:rPr>
                  <a:t>(Operasyonlar, makinalar, iş istaasyonları,montaj, testler,lab)</a:t>
                </a:r>
              </a:p>
            </p:txBody>
          </p:sp>
          <p:sp>
            <p:nvSpPr>
              <p:cNvPr id="21" name="Rounded Rectangle 20"/>
              <p:cNvSpPr/>
              <p:nvPr/>
            </p:nvSpPr>
            <p:spPr>
              <a:xfrm>
                <a:off x="4500444" y="4221481"/>
                <a:ext cx="1295945" cy="1295357"/>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Dış Lojistik</a:t>
                </a:r>
              </a:p>
              <a:p>
                <a:pPr>
                  <a:defRPr/>
                </a:pPr>
                <a:r>
                  <a:rPr lang="tr-TR" sz="900" noProof="1">
                    <a:solidFill>
                      <a:srgbClr val="000000"/>
                    </a:solidFill>
                    <a:latin typeface="Arial"/>
                    <a:cs typeface="Arial"/>
                  </a:rPr>
                  <a:t>(bitmiş ürünlerin depolama ve dağıtımı)</a:t>
                </a:r>
              </a:p>
            </p:txBody>
          </p:sp>
          <p:sp>
            <p:nvSpPr>
              <p:cNvPr id="22" name="Rounded Rectangle 21"/>
              <p:cNvSpPr/>
              <p:nvPr/>
            </p:nvSpPr>
            <p:spPr>
              <a:xfrm>
                <a:off x="5796389" y="4221481"/>
                <a:ext cx="1295945" cy="1295357"/>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Pazarlama ve Satış</a:t>
                </a:r>
              </a:p>
              <a:p>
                <a:pPr>
                  <a:defRPr/>
                </a:pPr>
                <a:r>
                  <a:rPr lang="tr-TR" sz="900" noProof="1">
                    <a:solidFill>
                      <a:srgbClr val="000000"/>
                    </a:solidFill>
                    <a:latin typeface="Arial"/>
                    <a:cs typeface="Arial"/>
                  </a:rPr>
                  <a:t>(reklam, promosyon, fiyatlandırma, kanal ilişkileri)</a:t>
                </a:r>
              </a:p>
            </p:txBody>
          </p:sp>
          <p:sp>
            <p:nvSpPr>
              <p:cNvPr id="25" name="Rounded Rectangle 24"/>
              <p:cNvSpPr/>
              <p:nvPr/>
            </p:nvSpPr>
            <p:spPr>
              <a:xfrm>
                <a:off x="7092334" y="4221481"/>
                <a:ext cx="1295945" cy="1295357"/>
              </a:xfrm>
              <a:prstGeom prst="roundRect">
                <a:avLst/>
              </a:prstGeom>
              <a:solidFill>
                <a:srgbClr val="C3BDE0"/>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lang="tr-TR" sz="1400" noProof="1">
                    <a:solidFill>
                      <a:srgbClr val="000000"/>
                    </a:solidFill>
                    <a:latin typeface="Arial"/>
                    <a:cs typeface="Arial"/>
                  </a:rPr>
                  <a:t>Hizmetler</a:t>
                </a:r>
              </a:p>
              <a:p>
                <a:pPr>
                  <a:defRPr/>
                </a:pPr>
                <a:r>
                  <a:rPr lang="tr-TR" sz="900" noProof="1">
                    <a:solidFill>
                      <a:srgbClr val="000000"/>
                    </a:solidFill>
                    <a:latin typeface="Arial"/>
                    <a:cs typeface="Arial"/>
                  </a:rPr>
                  <a:t>(montaj, tamir bakım, ürün güncelleme, yedek parçalar )</a:t>
                </a:r>
              </a:p>
            </p:txBody>
          </p:sp>
        </p:grpSp>
        <p:sp>
          <p:nvSpPr>
            <p:cNvPr id="27" name="Left Brace 26"/>
            <p:cNvSpPr/>
            <p:nvPr/>
          </p:nvSpPr>
          <p:spPr>
            <a:xfrm>
              <a:off x="1475968" y="1701529"/>
              <a:ext cx="360186" cy="2376460"/>
            </a:xfrm>
            <a:prstGeom prst="leftBrace">
              <a:avLst/>
            </a:prstGeom>
            <a:ln w="38100" cmpd="sng"/>
          </p:spPr>
          <p:style>
            <a:lnRef idx="2">
              <a:schemeClr val="accent4"/>
            </a:lnRef>
            <a:fillRef idx="0">
              <a:schemeClr val="accent4"/>
            </a:fillRef>
            <a:effectRef idx="1">
              <a:schemeClr val="accent4"/>
            </a:effectRef>
            <a:fontRef idx="minor">
              <a:schemeClr val="tx1"/>
            </a:fontRef>
          </p:style>
          <p:txBody>
            <a:bodyPr anchor="ctr"/>
            <a:lstStyle/>
            <a:p>
              <a:pPr>
                <a:defRPr/>
              </a:pPr>
              <a:endParaRPr lang="tr-TR" noProof="1">
                <a:solidFill>
                  <a:prstClr val="black"/>
                </a:solidFill>
                <a:latin typeface="Arial"/>
                <a:cs typeface="Arial"/>
              </a:endParaRPr>
            </a:p>
          </p:txBody>
        </p:sp>
        <p:sp>
          <p:nvSpPr>
            <p:cNvPr id="28" name="Left Brace 27"/>
            <p:cNvSpPr/>
            <p:nvPr/>
          </p:nvSpPr>
          <p:spPr>
            <a:xfrm rot="16200000">
              <a:off x="5003855" y="2637255"/>
              <a:ext cx="359712" cy="6264338"/>
            </a:xfrm>
            <a:prstGeom prst="leftBrace">
              <a:avLst/>
            </a:prstGeom>
            <a:ln w="38100" cmpd="sng"/>
          </p:spPr>
          <p:style>
            <a:lnRef idx="2">
              <a:schemeClr val="accent4"/>
            </a:lnRef>
            <a:fillRef idx="0">
              <a:schemeClr val="accent4"/>
            </a:fillRef>
            <a:effectRef idx="1">
              <a:schemeClr val="accent4"/>
            </a:effectRef>
            <a:fontRef idx="minor">
              <a:schemeClr val="tx1"/>
            </a:fontRef>
          </p:style>
          <p:txBody>
            <a:bodyPr anchor="ctr"/>
            <a:lstStyle/>
            <a:p>
              <a:pPr>
                <a:defRPr/>
              </a:pPr>
              <a:endParaRPr lang="tr-TR" noProof="1">
                <a:solidFill>
                  <a:prstClr val="black"/>
                </a:solidFill>
                <a:latin typeface="Arial"/>
                <a:cs typeface="Arial"/>
              </a:endParaRPr>
            </a:p>
          </p:txBody>
        </p:sp>
        <p:sp>
          <p:nvSpPr>
            <p:cNvPr id="23564" name="TextBox 28"/>
            <p:cNvSpPr txBox="1">
              <a:spLocks noChangeArrowheads="1"/>
            </p:cNvSpPr>
            <p:nvPr/>
          </p:nvSpPr>
          <p:spPr bwMode="auto">
            <a:xfrm rot="-5400000">
              <a:off x="308384" y="2672526"/>
              <a:ext cx="1983796" cy="350899"/>
            </a:xfrm>
            <a:prstGeom prst="rect">
              <a:avLst/>
            </a:prstGeom>
            <a:noFill/>
            <a:ln w="9525">
              <a:noFill/>
              <a:miter lim="800000"/>
              <a:headEnd/>
              <a:tailEnd/>
            </a:ln>
          </p:spPr>
          <p:txBody>
            <a:bodyPr wrap="none">
              <a:spAutoFit/>
            </a:bodyPr>
            <a:lstStyle/>
            <a:p>
              <a:r>
                <a:rPr lang="tr-TR" sz="1400" noProof="1">
                  <a:solidFill>
                    <a:srgbClr val="000000"/>
                  </a:solidFill>
                  <a:latin typeface="Arial" pitchFamily="34" charset="0"/>
                  <a:cs typeface="Arial" pitchFamily="34" charset="0"/>
                </a:rPr>
                <a:t>Destek Aktiviteleri</a:t>
              </a:r>
            </a:p>
          </p:txBody>
        </p:sp>
      </p:grpSp>
      <p:sp>
        <p:nvSpPr>
          <p:cNvPr id="23556" name="TextBox 29"/>
          <p:cNvSpPr txBox="1">
            <a:spLocks noChangeArrowheads="1"/>
          </p:cNvSpPr>
          <p:nvPr/>
        </p:nvSpPr>
        <p:spPr bwMode="auto">
          <a:xfrm>
            <a:off x="4140200" y="4292600"/>
            <a:ext cx="1582738" cy="461963"/>
          </a:xfrm>
          <a:prstGeom prst="rect">
            <a:avLst/>
          </a:prstGeom>
          <a:noFill/>
          <a:ln w="9525">
            <a:noFill/>
            <a:miter lim="800000"/>
            <a:headEnd/>
            <a:tailEnd/>
          </a:ln>
        </p:spPr>
        <p:txBody>
          <a:bodyPr wrap="none">
            <a:spAutoFit/>
          </a:bodyPr>
          <a:lstStyle/>
          <a:p>
            <a:r>
              <a:rPr lang="tr-TR" sz="1400" noProof="1">
                <a:latin typeface="Arial" pitchFamily="34" charset="0"/>
                <a:cs typeface="Arial" pitchFamily="34" charset="0"/>
              </a:rPr>
              <a:t>Birincil</a:t>
            </a:r>
            <a:r>
              <a:rPr lang="tr-TR" noProof="1">
                <a:latin typeface="Arial" pitchFamily="34" charset="0"/>
                <a:cs typeface="Arial" pitchFamily="34" charset="0"/>
              </a:rPr>
              <a:t> </a:t>
            </a:r>
            <a:r>
              <a:rPr lang="tr-TR" sz="1400" noProof="1">
                <a:latin typeface="Arial" pitchFamily="34" charset="0"/>
                <a:cs typeface="Arial" pitchFamily="34" charset="0"/>
              </a:rPr>
              <a:t>Aktiviteler</a:t>
            </a:r>
          </a:p>
        </p:txBody>
      </p:sp>
      <p:sp>
        <p:nvSpPr>
          <p:cNvPr id="33" name="Cloud Callout 32"/>
          <p:cNvSpPr/>
          <p:nvPr/>
        </p:nvSpPr>
        <p:spPr>
          <a:xfrm>
            <a:off x="0" y="2636838"/>
            <a:ext cx="1331913" cy="968375"/>
          </a:xfrm>
          <a:prstGeom prst="cloudCallout">
            <a:avLst>
              <a:gd name="adj1" fmla="val 47244"/>
              <a:gd name="adj2" fmla="val 91435"/>
            </a:avLst>
          </a:prstGeom>
          <a:solidFill>
            <a:srgbClr val="00DD0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tr-TR" sz="800" noProof="1">
                <a:solidFill>
                  <a:srgbClr val="000000"/>
                </a:solidFill>
                <a:latin typeface="Arial"/>
                <a:cs typeface="Arial"/>
              </a:rPr>
              <a:t>Hangi aktivitelerimizle katma değer yükselteceğiz?</a:t>
            </a:r>
          </a:p>
        </p:txBody>
      </p:sp>
      <p:sp>
        <p:nvSpPr>
          <p:cNvPr id="3" name="Rectangle 2"/>
          <p:cNvSpPr/>
          <p:nvPr/>
        </p:nvSpPr>
        <p:spPr>
          <a:xfrm>
            <a:off x="250825" y="4797425"/>
            <a:ext cx="8642350" cy="2055813"/>
          </a:xfrm>
          <a:prstGeom prst="rect">
            <a:avLst/>
          </a:prstGeom>
        </p:spPr>
        <p:txBody>
          <a:bodyPr>
            <a:spAutoFit/>
          </a:bodyPr>
          <a:lstStyle/>
          <a:p>
            <a:pPr algn="just">
              <a:lnSpc>
                <a:spcPct val="120000"/>
              </a:lnSpc>
              <a:defRPr/>
            </a:pPr>
            <a:r>
              <a:rPr lang="tr-TR" b="1" baseline="30000" noProof="1">
                <a:solidFill>
                  <a:srgbClr val="FF0000"/>
                </a:solidFill>
                <a:cs typeface="Times New Roman" panose="02020603050405020304" pitchFamily="18" charset="0"/>
              </a:rPr>
              <a:t>Rekabet üstünlüğü; kuruluşun değer oluşturan fonksiyonlarını rakiplerinden daha ucuz maliyet ile yapmasına ya da ürünlerinin kalite ve işlevlerini farklılaştırarak yüksek bir fiyat ile piyasaya sunmasına bağlıdır. Dolayısıyla, rakiplerden farklılıklar kuruluşa rekabet avantajı sağlar.</a:t>
            </a:r>
          </a:p>
          <a:p>
            <a:pPr marL="342900" indent="-342900" algn="just">
              <a:spcBef>
                <a:spcPts val="600"/>
              </a:spcBef>
              <a:buFont typeface="Times New Roman" pitchFamily="18" charset="0"/>
              <a:buChar char="●"/>
              <a:defRPr/>
            </a:pPr>
            <a:r>
              <a:rPr lang="tr-TR" sz="2000" dirty="0">
                <a:cs typeface="Times New Roman" panose="02020603050405020304" pitchFamily="18" charset="0"/>
              </a:rPr>
              <a:t>Bu faaliyetler birbirinden bağımsız olarak düşünülmemelidir. </a:t>
            </a:r>
          </a:p>
          <a:p>
            <a:pPr marL="342900" indent="-342900" algn="just">
              <a:spcBef>
                <a:spcPts val="600"/>
              </a:spcBef>
              <a:buFont typeface="Times New Roman" pitchFamily="18" charset="0"/>
              <a:buChar char="●"/>
              <a:defRPr/>
            </a:pPr>
            <a:r>
              <a:rPr lang="tr-TR" sz="2000" dirty="0">
                <a:cs typeface="Times New Roman" panose="02020603050405020304" pitchFamily="18" charset="0"/>
              </a:rPr>
              <a:t>Örgütün herhangi bir kısmındaki olumlu veya olumsuz gelişme tüm sistemi etkilemektedir.</a:t>
            </a:r>
            <a:endParaRPr lang="tr-TR" sz="2000" b="1" noProof="1">
              <a:solidFill>
                <a:srgbClr val="FF0000"/>
              </a:solidFill>
              <a:latin typeface="Arial"/>
              <a:cs typeface="Arial"/>
            </a:endParaRPr>
          </a:p>
        </p:txBody>
      </p:sp>
      <p:sp>
        <p:nvSpPr>
          <p:cNvPr id="23559" name="Altbilgi Yer Tutucusu 4"/>
          <p:cNvSpPr>
            <a:spLocks noGrp="1"/>
          </p:cNvSpPr>
          <p:nvPr>
            <p:ph type="ftr" sz="quarter" idx="11"/>
          </p:nvPr>
        </p:nvSpPr>
        <p:spPr>
          <a:noFill/>
          <a:ln>
            <a:miter lim="800000"/>
            <a:headEnd/>
            <a:tailEnd/>
          </a:ln>
        </p:spPr>
        <p:txBody>
          <a:bodyPr/>
          <a:lstStyle/>
          <a:p>
            <a:r>
              <a:rPr lang="tr-TR" smtClean="0"/>
              <a:t>Prof.Dr.Cemal ZEHİR</a:t>
            </a:r>
          </a:p>
        </p:txBody>
      </p:sp>
      <p:sp>
        <p:nvSpPr>
          <p:cNvPr id="23560" name="Slayt Numarası Yer Tutucusu 5"/>
          <p:cNvSpPr>
            <a:spLocks noGrp="1"/>
          </p:cNvSpPr>
          <p:nvPr>
            <p:ph type="sldNum" sz="quarter" idx="12"/>
          </p:nvPr>
        </p:nvSpPr>
        <p:spPr>
          <a:noFill/>
          <a:ln>
            <a:miter lim="800000"/>
            <a:headEnd/>
            <a:tailEnd/>
          </a:ln>
        </p:spPr>
        <p:txBody>
          <a:bodyPr/>
          <a:lstStyle/>
          <a:p>
            <a:fld id="{F2E3FD0A-BEC6-4CBC-8646-F8A054A0B5A8}" type="slidenum">
              <a:rPr lang="tr-TR" smtClean="0"/>
              <a:pPr/>
              <a:t>20</a:t>
            </a:fld>
            <a:endParaRPr lang="tr-TR" smtClean="0"/>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88913"/>
            <a:ext cx="8229600" cy="1143000"/>
          </a:xfrm>
        </p:spPr>
        <p:txBody>
          <a:bodyPr/>
          <a:lstStyle/>
          <a:p>
            <a:r>
              <a:rPr lang="tr-TR" smtClean="0"/>
              <a:t>Değer Zincirlerinde “Yükseltme”</a:t>
            </a:r>
            <a:endParaRPr lang="tr-TR" smtClean="0">
              <a:solidFill>
                <a:srgbClr val="193366"/>
              </a:solidFill>
              <a:latin typeface="Arial" pitchFamily="34" charset="0"/>
              <a:ea typeface="Verdana" pitchFamily="34" charset="0"/>
              <a:cs typeface="Verdana" pitchFamily="34" charset="0"/>
            </a:endParaRPr>
          </a:p>
        </p:txBody>
      </p:sp>
      <p:sp>
        <p:nvSpPr>
          <p:cNvPr id="24579" name="Content Placeholder 2"/>
          <p:cNvSpPr>
            <a:spLocks noGrp="1"/>
          </p:cNvSpPr>
          <p:nvPr>
            <p:ph idx="1"/>
          </p:nvPr>
        </p:nvSpPr>
        <p:spPr>
          <a:xfrm>
            <a:off x="468313" y="1196975"/>
            <a:ext cx="8505825" cy="5256213"/>
          </a:xfrm>
        </p:spPr>
        <p:txBody>
          <a:bodyPr/>
          <a:lstStyle/>
          <a:p>
            <a:pPr algn="just">
              <a:lnSpc>
                <a:spcPct val="110000"/>
              </a:lnSpc>
            </a:pPr>
            <a:r>
              <a:rPr lang="tr-TR" sz="1400" b="1" smtClean="0"/>
              <a:t>Süreçte Yükseltme</a:t>
            </a:r>
            <a:r>
              <a:rPr lang="tr-TR" sz="1400" smtClean="0"/>
              <a:t> : Değer zinciri içerisindeki kuruluşların tek tek verimlilikleri (örneğin, stok devir hızında iyileştirme, hata oranının düşürülmesi gibi) veya zincir bağlantıları arasındaki işlerin (örneğin teslim sürelerinin kısalması, daha hızlı teslimat gibi) daha verimli yapılarak iç süreçlerin rakiplere göre etkili ve verimli hale getirilmesi.</a:t>
            </a:r>
          </a:p>
          <a:p>
            <a:pPr algn="just">
              <a:lnSpc>
                <a:spcPct val="110000"/>
              </a:lnSpc>
              <a:buFontTx/>
              <a:buNone/>
            </a:pPr>
            <a:endParaRPr lang="tr-TR" sz="1400" smtClean="0"/>
          </a:p>
          <a:p>
            <a:pPr algn="just">
              <a:lnSpc>
                <a:spcPct val="110000"/>
              </a:lnSpc>
            </a:pPr>
            <a:r>
              <a:rPr lang="tr-TR" sz="1400" b="1" smtClean="0"/>
              <a:t>Üründe Yükseltme </a:t>
            </a:r>
            <a:r>
              <a:rPr lang="tr-TR" sz="1400" smtClean="0"/>
              <a:t>: Eski ürünlerin yenilenerek veya yeni ürünlerin tasarlanıp üretilerek rakiplerden daha hızlı bir şekilde pazara sunulabilmesi.</a:t>
            </a:r>
          </a:p>
          <a:p>
            <a:pPr algn="just">
              <a:lnSpc>
                <a:spcPct val="110000"/>
              </a:lnSpc>
              <a:buFontTx/>
              <a:buNone/>
            </a:pPr>
            <a:r>
              <a:rPr lang="tr-TR" sz="1400" smtClean="0"/>
              <a:t> </a:t>
            </a:r>
          </a:p>
          <a:p>
            <a:pPr algn="just">
              <a:lnSpc>
                <a:spcPct val="110000"/>
              </a:lnSpc>
            </a:pPr>
            <a:r>
              <a:rPr lang="tr-TR" sz="1400" b="1" smtClean="0"/>
              <a:t>Fonksiyonel Yükseltme</a:t>
            </a:r>
            <a:r>
              <a:rPr lang="tr-TR" sz="1400" smtClean="0"/>
              <a:t> : Bazı faaliyetlerin değiştirilerek, eklenerek, farklılaştırılarak kuruluş içerisinde yeni yetenekler kazanılması (örneğin dış kaynak kullanımıyla muhasebe, lojistik gibi faaliyetlerin farklılaşması) veya değer zinciri içerisinde başka bağlantılar içerisine girilmesi (örneğin, tasarım fonksiyonunun eklenmesiyle sadece üretim yapan bir kuruluşun tasarımcı-üretici olması)</a:t>
            </a:r>
          </a:p>
          <a:p>
            <a:pPr algn="just">
              <a:lnSpc>
                <a:spcPct val="110000"/>
              </a:lnSpc>
            </a:pPr>
            <a:endParaRPr lang="tr-TR" sz="1400" smtClean="0"/>
          </a:p>
        </p:txBody>
      </p:sp>
      <p:sp>
        <p:nvSpPr>
          <p:cNvPr id="4" name="Cloud Callout 3"/>
          <p:cNvSpPr/>
          <p:nvPr/>
        </p:nvSpPr>
        <p:spPr>
          <a:xfrm>
            <a:off x="4014788" y="5070475"/>
            <a:ext cx="3529012" cy="1268413"/>
          </a:xfrm>
          <a:prstGeom prst="cloudCallout">
            <a:avLst>
              <a:gd name="adj1" fmla="val 77899"/>
              <a:gd name="adj2" fmla="val 16084"/>
            </a:avLst>
          </a:prstGeom>
          <a:solidFill>
            <a:srgbClr val="00DD0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tr-TR" sz="1000" dirty="0">
                <a:solidFill>
                  <a:prstClr val="black"/>
                </a:solidFill>
                <a:latin typeface="Arial"/>
                <a:cs typeface="Arial"/>
              </a:rPr>
              <a:t>Değer zinciri boyunca Katma değerimizi nasıl yükselteceğiz?</a:t>
            </a:r>
          </a:p>
        </p:txBody>
      </p:sp>
      <p:sp>
        <p:nvSpPr>
          <p:cNvPr id="24581"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24582" name="Slayt Numarası Yer Tutucusu 4"/>
          <p:cNvSpPr>
            <a:spLocks noGrp="1"/>
          </p:cNvSpPr>
          <p:nvPr>
            <p:ph type="sldNum" sz="quarter" idx="12"/>
          </p:nvPr>
        </p:nvSpPr>
        <p:spPr>
          <a:noFill/>
          <a:ln>
            <a:miter lim="800000"/>
            <a:headEnd/>
            <a:tailEnd/>
          </a:ln>
        </p:spPr>
        <p:txBody>
          <a:bodyPr/>
          <a:lstStyle/>
          <a:p>
            <a:fld id="{DB65D9EB-9622-4FED-A3C7-662A00C93963}" type="slidenum">
              <a:rPr lang="tr-TR" smtClean="0"/>
              <a:pPr/>
              <a:t>21</a:t>
            </a:fld>
            <a:endParaRPr lang="tr-TR"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14338" name="Rectangle 2"/>
          <p:cNvSpPr>
            <a:spLocks noGrp="1" noChangeArrowheads="1"/>
          </p:cNvSpPr>
          <p:nvPr>
            <p:ph type="title" idx="4294967295"/>
          </p:nvPr>
        </p:nvSpPr>
        <p:spPr>
          <a:xfrm>
            <a:off x="381000" y="44624"/>
            <a:ext cx="8763000" cy="1368152"/>
          </a:xfrm>
          <a:extLst/>
        </p:spPr>
        <p:txBody>
          <a:bodyPr/>
          <a:lstStyle/>
          <a:p>
            <a:pPr eaLnBrk="1" hangingPunct="1">
              <a:defRPr/>
            </a:pPr>
            <a:r>
              <a:rPr lang="tr-TR" sz="36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SİSTEMİ OLUŞTURMADA </a:t>
            </a:r>
            <a:r>
              <a:rPr lang="tr-TR" sz="36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DEĞER  	ZİNCİRİNİN </a:t>
            </a:r>
            <a:r>
              <a:rPr lang="tr-TR" sz="36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ÖNEMİ VE YERİ </a:t>
            </a:r>
            <a:r>
              <a:rPr lang="tr-TR" sz="3600" dirty="0" smtClean="0"/>
              <a:t>	</a:t>
            </a:r>
          </a:p>
        </p:txBody>
      </p:sp>
      <p:graphicFrame>
        <p:nvGraphicFramePr>
          <p:cNvPr id="2" name="Diyagram 1"/>
          <p:cNvGraphicFramePr/>
          <p:nvPr/>
        </p:nvGraphicFramePr>
        <p:xfrm>
          <a:off x="359568" y="1556792"/>
          <a:ext cx="8424863"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5" name="Altbilgi Yer Tutucusu 2"/>
          <p:cNvSpPr>
            <a:spLocks noGrp="1"/>
          </p:cNvSpPr>
          <p:nvPr>
            <p:ph type="ftr" sz="quarter" idx="11"/>
          </p:nvPr>
        </p:nvSpPr>
        <p:spPr>
          <a:noFill/>
          <a:ln>
            <a:miter lim="800000"/>
            <a:headEnd/>
            <a:tailEnd/>
          </a:ln>
        </p:spPr>
        <p:txBody>
          <a:bodyPr/>
          <a:lstStyle/>
          <a:p>
            <a:r>
              <a:rPr lang="tr-TR" smtClean="0"/>
              <a:t>Prof.Dr.Cemal ZEHİR</a:t>
            </a:r>
          </a:p>
        </p:txBody>
      </p:sp>
      <p:sp>
        <p:nvSpPr>
          <p:cNvPr id="25606" name="Slayt Numarası Yer Tutucusu 5"/>
          <p:cNvSpPr>
            <a:spLocks noGrp="1"/>
          </p:cNvSpPr>
          <p:nvPr>
            <p:ph type="sldNum" sz="quarter" idx="12"/>
          </p:nvPr>
        </p:nvSpPr>
        <p:spPr>
          <a:noFill/>
          <a:ln>
            <a:miter lim="800000"/>
            <a:headEnd/>
            <a:tailEnd/>
          </a:ln>
        </p:spPr>
        <p:txBody>
          <a:bodyPr/>
          <a:lstStyle/>
          <a:p>
            <a:fld id="{9BC8A48A-8482-4517-ABF7-2C7EDBAEF704}" type="slidenum">
              <a:rPr lang="tr-TR" smtClean="0"/>
              <a:pPr/>
              <a:t>22</a:t>
            </a:fld>
            <a:endParaRPr lang="tr-TR" smtClean="0"/>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52400"/>
            <a:ext cx="8305800" cy="533400"/>
          </a:xfrm>
        </p:spPr>
        <p:txBody>
          <a:bodyPr>
            <a:normAutofit fontScale="90000"/>
          </a:bodyPr>
          <a:lstStyle/>
          <a:p>
            <a:pPr eaLnBrk="1" hangingPunct="1">
              <a:defRPr/>
            </a:pPr>
            <a:r>
              <a:rPr lang="tr-TR" altLang="tr-TR" sz="3200" b="1" dirty="0" smtClean="0">
                <a:solidFill>
                  <a:srgbClr val="6600CC"/>
                </a:solidFill>
              </a:rPr>
              <a:t>5.3.STRATEJİK YETENEK ANALİZİ</a:t>
            </a:r>
            <a:endParaRPr lang="en-US" altLang="tr-TR" sz="3200" b="1" dirty="0" smtClean="0">
              <a:solidFill>
                <a:srgbClr val="6600CC"/>
              </a:solidFill>
            </a:endParaRPr>
          </a:p>
        </p:txBody>
      </p:sp>
      <p:graphicFrame>
        <p:nvGraphicFramePr>
          <p:cNvPr id="6" name="5 Tablo"/>
          <p:cNvGraphicFramePr>
            <a:graphicFrameLocks noGrp="1"/>
          </p:cNvGraphicFramePr>
          <p:nvPr/>
        </p:nvGraphicFramePr>
        <p:xfrm>
          <a:off x="304800" y="838200"/>
          <a:ext cx="8686800" cy="5865815"/>
        </p:xfrm>
        <a:graphic>
          <a:graphicData uri="http://schemas.openxmlformats.org/drawingml/2006/table">
            <a:tbl>
              <a:tblPr/>
              <a:tblGrid>
                <a:gridCol w="1974850">
                  <a:extLst>
                    <a:ext uri="{9D8B030D-6E8A-4147-A177-3AD203B41FA5}">
                      <a16:colId xmlns:a16="http://schemas.microsoft.com/office/drawing/2014/main" val="20000"/>
                    </a:ext>
                  </a:extLst>
                </a:gridCol>
                <a:gridCol w="1025525">
                  <a:extLst>
                    <a:ext uri="{9D8B030D-6E8A-4147-A177-3AD203B41FA5}">
                      <a16:colId xmlns:a16="http://schemas.microsoft.com/office/drawing/2014/main" val="20001"/>
                    </a:ext>
                  </a:extLst>
                </a:gridCol>
                <a:gridCol w="954088">
                  <a:extLst>
                    <a:ext uri="{9D8B030D-6E8A-4147-A177-3AD203B41FA5}">
                      <a16:colId xmlns:a16="http://schemas.microsoft.com/office/drawing/2014/main" val="20002"/>
                    </a:ext>
                  </a:extLst>
                </a:gridCol>
                <a:gridCol w="1101725">
                  <a:extLst>
                    <a:ext uri="{9D8B030D-6E8A-4147-A177-3AD203B41FA5}">
                      <a16:colId xmlns:a16="http://schemas.microsoft.com/office/drawing/2014/main" val="20003"/>
                    </a:ext>
                  </a:extLst>
                </a:gridCol>
                <a:gridCol w="1116012">
                  <a:extLst>
                    <a:ext uri="{9D8B030D-6E8A-4147-A177-3AD203B41FA5}">
                      <a16:colId xmlns:a16="http://schemas.microsoft.com/office/drawing/2014/main" val="20004"/>
                    </a:ext>
                  </a:extLst>
                </a:gridCol>
                <a:gridCol w="1347788">
                  <a:extLst>
                    <a:ext uri="{9D8B030D-6E8A-4147-A177-3AD203B41FA5}">
                      <a16:colId xmlns:a16="http://schemas.microsoft.com/office/drawing/2014/main" val="20005"/>
                    </a:ext>
                  </a:extLst>
                </a:gridCol>
                <a:gridCol w="1166812">
                  <a:extLst>
                    <a:ext uri="{9D8B030D-6E8A-4147-A177-3AD203B41FA5}">
                      <a16:colId xmlns:a16="http://schemas.microsoft.com/office/drawing/2014/main" val="20006"/>
                    </a:ext>
                  </a:extLst>
                </a:gridCol>
              </a:tblGrid>
              <a:tr h="1173163">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dirty="0" smtClean="0">
                          <a:ln>
                            <a:noFill/>
                          </a:ln>
                          <a:solidFill>
                            <a:srgbClr val="009999"/>
                          </a:solidFill>
                          <a:effectLst/>
                          <a:latin typeface="Arial" charset="0"/>
                          <a:cs typeface="Times New Roman" pitchFamily="18" charset="0"/>
                        </a:rPr>
                        <a:t>Firmanın Stratejik Kaynakları</a:t>
                      </a:r>
                    </a:p>
                  </a:txBody>
                  <a:tcPr marL="62224" marR="62224" marT="31112" marB="31112" anchor="b"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dirty="0" smtClean="0">
                          <a:ln>
                            <a:noFill/>
                          </a:ln>
                          <a:solidFill>
                            <a:srgbClr val="009999"/>
                          </a:solidFill>
                          <a:effectLst/>
                          <a:latin typeface="Arial" charset="0"/>
                          <a:cs typeface="Times New Roman" pitchFamily="18" charset="0"/>
                        </a:rPr>
                        <a:t>Değerli mi</a:t>
                      </a:r>
                      <a:r>
                        <a:rPr kumimoji="0" lang="en-US" sz="2000" b="0" i="1" u="none" strike="noStrike" cap="none" normalizeH="0" baseline="0" dirty="0" smtClean="0">
                          <a:ln>
                            <a:noFill/>
                          </a:ln>
                          <a:solidFill>
                            <a:srgbClr val="009999"/>
                          </a:solidFill>
                          <a:effectLst/>
                          <a:latin typeface="Arial" charset="0"/>
                          <a:cs typeface="Times New Roman" pitchFamily="18" charset="0"/>
                        </a:rPr>
                        <a:t>? </a:t>
                      </a:r>
                      <a:endParaRPr kumimoji="0" lang="tr-TR"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smtClean="0">
                          <a:ln>
                            <a:noFill/>
                          </a:ln>
                          <a:solidFill>
                            <a:srgbClr val="009999"/>
                          </a:solidFill>
                          <a:effectLst/>
                          <a:latin typeface="Arial" charset="0"/>
                          <a:cs typeface="Times New Roman" pitchFamily="18" charset="0"/>
                        </a:rPr>
                        <a:t>Nadir mi</a:t>
                      </a:r>
                      <a:r>
                        <a:rPr kumimoji="0" lang="en-US" sz="2000" b="0" i="1" u="none" strike="noStrike" cap="none" normalizeH="0" baseline="0" smtClean="0">
                          <a:ln>
                            <a:noFill/>
                          </a:ln>
                          <a:solidFill>
                            <a:srgbClr val="009999"/>
                          </a:solidFill>
                          <a:effectLst/>
                          <a:latin typeface="Arial" charset="0"/>
                          <a:cs typeface="Times New Roman" pitchFamily="18" charset="0"/>
                        </a:rPr>
                        <a:t>? </a:t>
                      </a:r>
                      <a:endParaRPr kumimoji="0" lang="tr-TR" sz="2000" b="0" i="1"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smtClean="0">
                          <a:ln>
                            <a:noFill/>
                          </a:ln>
                          <a:solidFill>
                            <a:srgbClr val="009999"/>
                          </a:solidFill>
                          <a:effectLst/>
                          <a:latin typeface="Arial" charset="0"/>
                          <a:cs typeface="Times New Roman" pitchFamily="18" charset="0"/>
                        </a:rPr>
                        <a:t>Taklidi zor mu</a:t>
                      </a:r>
                      <a:r>
                        <a:rPr kumimoji="0" lang="en-US" sz="2000" b="0" i="1" u="none" strike="noStrike" cap="none" normalizeH="0" baseline="0" smtClean="0">
                          <a:ln>
                            <a:noFill/>
                          </a:ln>
                          <a:solidFill>
                            <a:srgbClr val="009999"/>
                          </a:solidFill>
                          <a:effectLst/>
                          <a:latin typeface="Arial" charset="0"/>
                          <a:cs typeface="Times New Roman" pitchFamily="18" charset="0"/>
                        </a:rPr>
                        <a:t>? </a:t>
                      </a:r>
                      <a:endParaRPr kumimoji="0" lang="tr-TR" sz="2000" b="0" i="1"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smtClean="0">
                          <a:ln>
                            <a:noFill/>
                          </a:ln>
                          <a:solidFill>
                            <a:srgbClr val="009999"/>
                          </a:solidFill>
                          <a:effectLst/>
                          <a:latin typeface="Arial" charset="0"/>
                          <a:cs typeface="Times New Roman" pitchFamily="18" charset="0"/>
                        </a:rPr>
                        <a:t>İkamesi zor mu</a:t>
                      </a:r>
                      <a:r>
                        <a:rPr kumimoji="0" lang="en-US" sz="2000" b="0" i="1" u="none" strike="noStrike" cap="none" normalizeH="0" baseline="0" smtClean="0">
                          <a:ln>
                            <a:noFill/>
                          </a:ln>
                          <a:solidFill>
                            <a:srgbClr val="009999"/>
                          </a:solidFill>
                          <a:effectLst/>
                          <a:latin typeface="Arial" charset="0"/>
                          <a:cs typeface="Times New Roman" pitchFamily="18" charset="0"/>
                        </a:rPr>
                        <a:t>? </a:t>
                      </a:r>
                      <a:endParaRPr kumimoji="0" lang="tr-TR" sz="2000" b="0" i="1"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tr-TR" sz="2000" b="0" i="1" u="none" strike="noStrike" cap="none" normalizeH="0" baseline="0" dirty="0" err="1" smtClean="0">
                          <a:ln>
                            <a:noFill/>
                          </a:ln>
                          <a:solidFill>
                            <a:srgbClr val="009999"/>
                          </a:solidFill>
                          <a:effectLst/>
                          <a:latin typeface="Arial" charset="0"/>
                          <a:cs typeface="Times New Roman" pitchFamily="18" charset="0"/>
                        </a:rPr>
                        <a:t>RekabetçiDurum</a:t>
                      </a:r>
                      <a:endParaRPr kumimoji="0" lang="tr-TR" sz="2000" b="0" i="1" u="none" strike="noStrike" cap="none" normalizeH="0" baseline="0" dirty="0" smtClean="0">
                        <a:ln>
                          <a:noFill/>
                        </a:ln>
                        <a:solidFill>
                          <a:srgbClr val="009999"/>
                        </a:solidFill>
                        <a:effectLst/>
                        <a:latin typeface="Arial"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913"/>
                        </a:spcBef>
                        <a:spcAft>
                          <a:spcPct val="0"/>
                        </a:spcAft>
                        <a:buClrTx/>
                        <a:buSzTx/>
                        <a:buFontTx/>
                        <a:buNone/>
                        <a:tabLst/>
                      </a:pPr>
                      <a:r>
                        <a:rPr kumimoji="0" lang="en-US" sz="2000" b="0" i="1" u="none" strike="noStrike" cap="none" normalizeH="0" baseline="0" dirty="0" err="1" smtClean="0">
                          <a:ln>
                            <a:noFill/>
                          </a:ln>
                          <a:solidFill>
                            <a:srgbClr val="009999"/>
                          </a:solidFill>
                          <a:effectLst/>
                          <a:latin typeface="Arial" charset="0"/>
                          <a:cs typeface="Times New Roman" pitchFamily="18" charset="0"/>
                        </a:rPr>
                        <a:t>Stratejik</a:t>
                      </a:r>
                      <a:r>
                        <a:rPr kumimoji="0" lang="en-US" sz="2000" b="0" i="1" u="none" strike="noStrike" cap="none" normalizeH="0" baseline="0" dirty="0" smtClean="0">
                          <a:ln>
                            <a:noFill/>
                          </a:ln>
                          <a:solidFill>
                            <a:srgbClr val="009999"/>
                          </a:solidFill>
                          <a:effectLst/>
                          <a:latin typeface="Arial" charset="0"/>
                          <a:cs typeface="Times New Roman" pitchFamily="18" charset="0"/>
                        </a:rPr>
                        <a:t> </a:t>
                      </a:r>
                      <a:r>
                        <a:rPr kumimoji="0" lang="en-US" sz="2000" b="0" i="1" u="none" strike="noStrike" cap="none" normalizeH="0" baseline="0" dirty="0" err="1" smtClean="0">
                          <a:ln>
                            <a:noFill/>
                          </a:ln>
                          <a:solidFill>
                            <a:srgbClr val="009999"/>
                          </a:solidFill>
                          <a:effectLst/>
                          <a:latin typeface="Arial" charset="0"/>
                          <a:cs typeface="Times New Roman" pitchFamily="18" charset="0"/>
                        </a:rPr>
                        <a:t>Yaklaşım</a:t>
                      </a:r>
                      <a:endParaRPr kumimoji="0" lang="tr-TR"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2224" marR="62224" marT="31112" marB="31112" anchor="b"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73163">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tr-TR" sz="2000" b="0" i="1" u="none" strike="noStrike" cap="none" normalizeH="0" baseline="0" dirty="0" smtClean="0">
                          <a:ln>
                            <a:noFill/>
                          </a:ln>
                          <a:solidFill>
                            <a:srgbClr val="9900CC"/>
                          </a:solidFill>
                          <a:effectLst/>
                          <a:latin typeface="Arial Narrow" pitchFamily="34" charset="0"/>
                          <a:ea typeface="Calibri" pitchFamily="34" charset="0"/>
                          <a:cs typeface="Times New Roman" pitchFamily="18" charset="0"/>
                        </a:rPr>
                        <a:t>Kaynak 1</a:t>
                      </a:r>
                    </a:p>
                  </a:txBody>
                  <a:tcPr marL="62224" marR="62224" marT="31112" marB="31112"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FF3300"/>
                          </a:solidFill>
                          <a:effectLst/>
                          <a:latin typeface="Arial Narrow" pitchFamily="34" charset="0"/>
                          <a:cs typeface="Times New Roman" pitchFamily="18" charset="0"/>
                        </a:rPr>
                        <a:t>Dezavantaj</a:t>
                      </a:r>
                      <a:endParaRPr kumimoji="0" lang="tr-TR" sz="7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4F6228"/>
                          </a:solidFill>
                          <a:effectLst/>
                          <a:latin typeface="Arial Narrow" pitchFamily="34" charset="0"/>
                          <a:cs typeface="Times New Roman" pitchFamily="18" charset="0"/>
                        </a:rPr>
                        <a:t>Kaçınmak </a:t>
                      </a:r>
                      <a:endParaRPr kumimoji="0" lang="tr-TR" sz="700" b="1" i="0" u="none" strike="noStrike" cap="none" normalizeH="0" baseline="0" smtClean="0">
                        <a:ln>
                          <a:noFill/>
                        </a:ln>
                        <a:solidFill>
                          <a:srgbClr val="4F6228"/>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73163">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tr-TR" sz="2000" b="0" i="1" u="none" strike="noStrike" cap="none" normalizeH="0" baseline="0" smtClean="0">
                          <a:ln>
                            <a:noFill/>
                          </a:ln>
                          <a:solidFill>
                            <a:srgbClr val="9900CC"/>
                          </a:solidFill>
                          <a:effectLst/>
                          <a:latin typeface="Arial Narrow" pitchFamily="34" charset="0"/>
                          <a:ea typeface="Calibri" pitchFamily="34" charset="0"/>
                          <a:cs typeface="Times New Roman" pitchFamily="18" charset="0"/>
                        </a:rPr>
                        <a:t>Kaynak 2</a:t>
                      </a:r>
                    </a:p>
                  </a:txBody>
                  <a:tcPr marL="62224" marR="62224" marT="31112" marB="31112"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00CC"/>
                          </a:solidFill>
                          <a:effectLst/>
                          <a:latin typeface="Arial Narrow" pitchFamily="34" charset="0"/>
                          <a:cs typeface="Times New Roman" pitchFamily="18" charset="0"/>
                        </a:rPr>
                        <a:t>Kısmen</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FF3300"/>
                          </a:solidFill>
                          <a:effectLst/>
                          <a:latin typeface="Arial Narrow" pitchFamily="34" charset="0"/>
                          <a:cs typeface="Times New Roman" pitchFamily="18" charset="0"/>
                        </a:rPr>
                        <a:t>Orta</a:t>
                      </a:r>
                      <a:endParaRPr kumimoji="0" lang="tr-TR" sz="7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4F6228"/>
                          </a:solidFill>
                          <a:effectLst/>
                          <a:latin typeface="Arial Narrow" pitchFamily="34" charset="0"/>
                          <a:cs typeface="Times New Roman" pitchFamily="18" charset="0"/>
                        </a:rPr>
                        <a:t>İyileştirmeye çalışmak</a:t>
                      </a:r>
                      <a:endParaRPr kumimoji="0" lang="tr-TR" sz="700" b="1" i="0" u="none" strike="noStrike" cap="none" normalizeH="0" baseline="0" smtClean="0">
                        <a:ln>
                          <a:noFill/>
                        </a:ln>
                        <a:solidFill>
                          <a:srgbClr val="4F6228"/>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73163">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tr-TR" sz="2000" b="0" i="1" u="none" strike="noStrike" cap="none" normalizeH="0" baseline="0" smtClean="0">
                          <a:ln>
                            <a:noFill/>
                          </a:ln>
                          <a:solidFill>
                            <a:srgbClr val="9900CC"/>
                          </a:solidFill>
                          <a:effectLst/>
                          <a:latin typeface="Arial Narrow" pitchFamily="34" charset="0"/>
                          <a:ea typeface="Calibri" pitchFamily="34" charset="0"/>
                          <a:cs typeface="Times New Roman" pitchFamily="18" charset="0"/>
                        </a:rPr>
                        <a:t>Kaynak 3</a:t>
                      </a:r>
                      <a:endParaRPr kumimoji="0" lang="tr-TR" sz="7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C00000"/>
                          </a:solidFill>
                          <a:effectLst/>
                          <a:latin typeface="Arial Narrow" pitchFamily="34" charset="0"/>
                          <a:cs typeface="Times New Roman" pitchFamily="18" charset="0"/>
                        </a:rPr>
                        <a:t>Hayır</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00CC"/>
                          </a:solidFill>
                          <a:effectLst/>
                          <a:latin typeface="Arial Narrow" pitchFamily="34" charset="0"/>
                          <a:cs typeface="Times New Roman" pitchFamily="18" charset="0"/>
                        </a:rPr>
                        <a:t>Kısmen</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FF3300"/>
                          </a:solidFill>
                          <a:effectLst/>
                          <a:latin typeface="Arial Narrow" pitchFamily="34" charset="0"/>
                          <a:cs typeface="Times New Roman" pitchFamily="18" charset="0"/>
                        </a:rPr>
                        <a:t>Anlık Avantaj</a:t>
                      </a:r>
                      <a:endParaRPr kumimoji="0" lang="tr-TR" sz="7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4F6228"/>
                          </a:solidFill>
                          <a:effectLst/>
                          <a:latin typeface="Arial Narrow" pitchFamily="34" charset="0"/>
                          <a:cs typeface="Times New Roman" pitchFamily="18" charset="0"/>
                        </a:rPr>
                        <a:t>Kullanmak</a:t>
                      </a:r>
                      <a:endParaRPr kumimoji="0" lang="tr-TR" sz="700" b="1" i="0" u="none" strike="noStrike" cap="none" normalizeH="0" baseline="0" smtClean="0">
                        <a:ln>
                          <a:noFill/>
                        </a:ln>
                        <a:solidFill>
                          <a:srgbClr val="4F6228"/>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73163">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tr-TR" sz="2000" b="0" i="1" u="none" strike="noStrike" cap="none" normalizeH="0" baseline="0" smtClean="0">
                          <a:ln>
                            <a:noFill/>
                          </a:ln>
                          <a:solidFill>
                            <a:srgbClr val="9900CC"/>
                          </a:solidFill>
                          <a:effectLst/>
                          <a:latin typeface="Arial Narrow" pitchFamily="34" charset="0"/>
                          <a:ea typeface="Calibri" pitchFamily="34" charset="0"/>
                          <a:cs typeface="Times New Roman" pitchFamily="18" charset="0"/>
                        </a:rPr>
                        <a:t>Kaynak 4</a:t>
                      </a:r>
                    </a:p>
                  </a:txBody>
                  <a:tcPr marL="62224" marR="62224" marT="31112" marB="31112"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1350"/>
                        </a:spcBef>
                        <a:spcAft>
                          <a:spcPct val="0"/>
                        </a:spcAft>
                        <a:buClrTx/>
                        <a:buSzTx/>
                        <a:buFontTx/>
                        <a:buNone/>
                        <a:tabLst/>
                      </a:pPr>
                      <a:r>
                        <a:rPr kumimoji="0" lang="en-US" sz="2000" b="0" i="0" u="none" strike="noStrike" cap="none" normalizeH="0" baseline="0" smtClean="0">
                          <a:ln>
                            <a:noFill/>
                          </a:ln>
                          <a:solidFill>
                            <a:srgbClr val="00B050"/>
                          </a:solidFill>
                          <a:effectLst/>
                          <a:latin typeface="Arial Narrow" pitchFamily="34" charset="0"/>
                          <a:cs typeface="Times New Roman" pitchFamily="18" charset="0"/>
                        </a:rPr>
                        <a:t>Evet</a:t>
                      </a:r>
                      <a:endParaRPr kumimoji="0" lang="tr-TR" sz="20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FF3300"/>
                          </a:solidFill>
                          <a:effectLst/>
                          <a:latin typeface="Arial Narrow" pitchFamily="34" charset="0"/>
                          <a:cs typeface="Times New Roman" pitchFamily="18" charset="0"/>
                        </a:rPr>
                        <a:t>Sürdürülebilir Avantaj</a:t>
                      </a:r>
                      <a:endParaRPr kumimoji="0" lang="tr-TR" sz="700" b="1"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ts val="963"/>
                        </a:spcBef>
                        <a:spcAft>
                          <a:spcPct val="0"/>
                        </a:spcAft>
                        <a:buClrTx/>
                        <a:buSzTx/>
                        <a:buFontTx/>
                        <a:buNone/>
                        <a:tabLst/>
                      </a:pPr>
                      <a:r>
                        <a:rPr kumimoji="0" lang="en-US" sz="1400" b="1" i="0" u="none" strike="noStrike" cap="none" normalizeH="0" baseline="0" smtClean="0">
                          <a:ln>
                            <a:noFill/>
                          </a:ln>
                          <a:solidFill>
                            <a:srgbClr val="4F6228"/>
                          </a:solidFill>
                          <a:effectLst/>
                          <a:latin typeface="Arial Narrow" pitchFamily="34" charset="0"/>
                          <a:cs typeface="Times New Roman" pitchFamily="18" charset="0"/>
                        </a:rPr>
                        <a:t>Korumak</a:t>
                      </a:r>
                      <a:endParaRPr kumimoji="0" lang="tr-TR" sz="700" b="1" i="0" u="none" strike="noStrike" cap="none" normalizeH="0" baseline="0" smtClean="0">
                        <a:ln>
                          <a:noFill/>
                        </a:ln>
                        <a:solidFill>
                          <a:srgbClr val="4F6228"/>
                        </a:solidFill>
                        <a:effectLst/>
                        <a:latin typeface="Arial Narrow" pitchFamily="34" charset="0"/>
                        <a:ea typeface="Calibri" pitchFamily="34" charset="0"/>
                        <a:cs typeface="Times New Roman" pitchFamily="18" charset="0"/>
                      </a:endParaRPr>
                    </a:p>
                  </a:txBody>
                  <a:tcPr marL="62224" marR="62224" marT="31112" marB="31112"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6677" name="Altbilgi Yer Tutucusu 1"/>
          <p:cNvSpPr>
            <a:spLocks noGrp="1"/>
          </p:cNvSpPr>
          <p:nvPr>
            <p:ph type="ftr" sz="quarter" idx="11"/>
          </p:nvPr>
        </p:nvSpPr>
        <p:spPr>
          <a:noFill/>
          <a:ln>
            <a:miter lim="800000"/>
            <a:headEnd/>
            <a:tailEnd/>
          </a:ln>
        </p:spPr>
        <p:txBody>
          <a:bodyPr/>
          <a:lstStyle/>
          <a:p>
            <a:r>
              <a:rPr lang="tr-TR" smtClean="0"/>
              <a:t>Prof.Dr.Cemal ZEHİR</a:t>
            </a:r>
          </a:p>
        </p:txBody>
      </p:sp>
      <p:sp>
        <p:nvSpPr>
          <p:cNvPr id="26678" name="Slayt Numarası Yer Tutucusu 3"/>
          <p:cNvSpPr>
            <a:spLocks noGrp="1"/>
          </p:cNvSpPr>
          <p:nvPr>
            <p:ph type="sldNum" sz="quarter" idx="12"/>
          </p:nvPr>
        </p:nvSpPr>
        <p:spPr>
          <a:noFill/>
          <a:ln>
            <a:miter lim="800000"/>
            <a:headEnd/>
            <a:tailEnd/>
          </a:ln>
        </p:spPr>
        <p:txBody>
          <a:bodyPr/>
          <a:lstStyle/>
          <a:p>
            <a:fld id="{21629892-4692-4E48-94B4-CDF38E61F423}" type="slidenum">
              <a:rPr lang="tr-TR" smtClean="0"/>
              <a:pPr/>
              <a:t>23</a:t>
            </a:fld>
            <a:endParaRPr lang="tr-TR" smtClean="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29699" name="Rectangle 2"/>
          <p:cNvSpPr>
            <a:spLocks noGrp="1" noChangeArrowheads="1"/>
          </p:cNvSpPr>
          <p:nvPr>
            <p:ph type="title" idx="4294967295"/>
          </p:nvPr>
        </p:nvSpPr>
        <p:spPr/>
        <p:txBody>
          <a:bodyPr/>
          <a:lstStyle/>
          <a:p>
            <a:pPr eaLnBrk="1" hangingPunct="1"/>
            <a:r>
              <a:rPr lang="tr-TR" altLang="tr-TR" smtClean="0"/>
              <a:t>	</a:t>
            </a:r>
          </a:p>
        </p:txBody>
      </p:sp>
      <p:sp>
        <p:nvSpPr>
          <p:cNvPr id="2" name="Rectangle 3"/>
          <p:cNvSpPr>
            <a:spLocks noChangeArrowheads="1"/>
          </p:cNvSpPr>
          <p:nvPr/>
        </p:nvSpPr>
        <p:spPr bwMode="auto">
          <a:xfrm>
            <a:off x="252413" y="836712"/>
            <a:ext cx="8640067" cy="2308324"/>
          </a:xfrm>
          <a:prstGeom prst="rect">
            <a:avLst/>
          </a:prstGeom>
          <a:noFill/>
          <a:ln>
            <a:noFill/>
          </a:ln>
          <a:effectLst/>
          <a:extLst/>
        </p:spPr>
        <p:txBody>
          <a:bodyPr wrap="square">
            <a:spAutoFit/>
          </a:bodyPr>
          <a:lstStyle/>
          <a:p>
            <a:pPr eaLnBrk="1" hangingPunct="1">
              <a:defRPr/>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5.4.RAKİPLERE  </a:t>
            </a:r>
            <a:r>
              <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KIYASLA </a:t>
            </a:r>
          </a:p>
          <a:p>
            <a:pPr eaLnBrk="1" hangingPunct="1">
              <a:defRPr/>
            </a:pPr>
            <a:r>
              <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GÜÇLÜ VE ZAYIF YÖNLERİN DEĞERLENDİRİLMESİNDE İŞLETME FONKSİYONLARI YAKLAŞIMI</a:t>
            </a:r>
          </a:p>
        </p:txBody>
      </p:sp>
      <p:sp>
        <p:nvSpPr>
          <p:cNvPr id="29701" name="Rectangle 4"/>
          <p:cNvSpPr>
            <a:spLocks noChangeArrowheads="1"/>
          </p:cNvSpPr>
          <p:nvPr/>
        </p:nvSpPr>
        <p:spPr bwMode="auto">
          <a:xfrm>
            <a:off x="252413" y="4297363"/>
            <a:ext cx="8423275" cy="811212"/>
          </a:xfrm>
          <a:prstGeom prst="rect">
            <a:avLst/>
          </a:prstGeom>
          <a:noFill/>
          <a:ln w="9525">
            <a:noFill/>
            <a:miter lim="800000"/>
            <a:headEnd/>
            <a:tailEnd/>
          </a:ln>
        </p:spPr>
        <p:txBody>
          <a:bodyPr>
            <a:spAutoFit/>
          </a:bodyPr>
          <a:lstStyle/>
          <a:p>
            <a:pPr algn="just">
              <a:lnSpc>
                <a:spcPct val="105000"/>
              </a:lnSpc>
              <a:spcBef>
                <a:spcPct val="50000"/>
              </a:spcBef>
            </a:pPr>
            <a:r>
              <a:rPr lang="tr-TR" altLang="tr-TR" sz="2300"/>
              <a:t>Bu yaklaşımda güçlü ve zayıf yönler endüstrideki işletmelerin veya sib’lerin fonksiyonel özellikleri benchmarking yapılarak tespit edilir.</a:t>
            </a:r>
            <a:endParaRPr lang="tr-TR" altLang="tr-TR" sz="2300" b="1"/>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0723" name="Rectangle 2"/>
          <p:cNvSpPr>
            <a:spLocks noGrp="1" noChangeArrowheads="1"/>
          </p:cNvSpPr>
          <p:nvPr>
            <p:ph type="title" idx="4294967295"/>
          </p:nvPr>
        </p:nvSpPr>
        <p:spPr/>
        <p:txBody>
          <a:bodyPr/>
          <a:lstStyle/>
          <a:p>
            <a:pPr eaLnBrk="1" hangingPunct="1"/>
            <a:r>
              <a:rPr lang="tr-TR" altLang="tr-TR" smtClean="0"/>
              <a:t>	</a:t>
            </a:r>
          </a:p>
        </p:txBody>
      </p:sp>
      <p:sp>
        <p:nvSpPr>
          <p:cNvPr id="2" name="Dikdörtgen 1"/>
          <p:cNvSpPr/>
          <p:nvPr/>
        </p:nvSpPr>
        <p:spPr>
          <a:xfrm>
            <a:off x="-324544" y="598005"/>
            <a:ext cx="9793088" cy="1093376"/>
          </a:xfrm>
          <a:prstGeom prst="rect">
            <a:avLst/>
          </a:prstGeom>
        </p:spPr>
        <p:txBody>
          <a:bodyPr>
            <a:spAutoFit/>
          </a:bodyPr>
          <a:lstStyle/>
          <a:p>
            <a:pPr algn="ctr">
              <a:lnSpc>
                <a:spcPct val="105000"/>
              </a:lnSpc>
              <a:spcBef>
                <a:spcPct val="50000"/>
              </a:spcBef>
              <a:defRPr/>
            </a:pPr>
            <a:r>
              <a:rPr lang="tr-TR"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1.PAZARLAMA</a:t>
            </a:r>
            <a:r>
              <a:rPr lang="tr-TR" sz="3100" b="1" dirty="0"/>
              <a:t> </a:t>
            </a:r>
            <a:r>
              <a:rPr lang="tr-TR"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DAĞITIM FAKTÖRLERİNİN ANALİZİ</a:t>
            </a:r>
          </a:p>
        </p:txBody>
      </p:sp>
      <p:sp>
        <p:nvSpPr>
          <p:cNvPr id="17412" name="Rectangle 4"/>
          <p:cNvSpPr>
            <a:spLocks noChangeArrowheads="1"/>
          </p:cNvSpPr>
          <p:nvPr/>
        </p:nvSpPr>
        <p:spPr bwMode="auto">
          <a:xfrm>
            <a:off x="196850" y="1781175"/>
            <a:ext cx="8839200" cy="4349750"/>
          </a:xfrm>
          <a:prstGeom prst="rect">
            <a:avLst/>
          </a:prstGeom>
          <a:noFill/>
          <a:ln>
            <a:noFill/>
          </a:ln>
          <a:effectLst/>
          <a:extLst/>
        </p:spPr>
        <p:txBody>
          <a:bodyPr>
            <a:spAutoFit/>
          </a:bodyPr>
          <a:lstStyle/>
          <a:p>
            <a:pPr algn="just">
              <a:lnSpc>
                <a:spcPct val="105000"/>
              </a:lnSpc>
              <a:spcBef>
                <a:spcPct val="50000"/>
              </a:spcBef>
              <a:defRPr/>
            </a:pPr>
            <a:r>
              <a:rPr lang="tr-TR" sz="2200" dirty="0"/>
              <a:t>Bu analiz ile işletmenin üretmesi gereken temel ürünlerin ve bunların satılacağı pazarlar ile pazarlama bileşenlerinin duyarlılık analizi yapılır. </a:t>
            </a:r>
          </a:p>
          <a:p>
            <a:pPr algn="just">
              <a:lnSpc>
                <a:spcPct val="105000"/>
              </a:lnSpc>
              <a:spcBef>
                <a:spcPct val="50000"/>
              </a:spcBef>
              <a:defRPr/>
            </a:pPr>
            <a:endParaRPr lang="tr-TR" sz="2200" b="1" dirty="0"/>
          </a:p>
          <a:p>
            <a:pPr algn="just">
              <a:spcBef>
                <a:spcPts val="500"/>
              </a:spcBef>
              <a:defRPr/>
            </a:pPr>
            <a:r>
              <a:rPr lang="tr-TR" sz="2600" b="1" u="sng" dirty="0" err="1">
                <a:solidFill>
                  <a:schemeClr val="accent1">
                    <a:lumMod val="50000"/>
                  </a:schemeClr>
                </a:solidFill>
              </a:rPr>
              <a:t>A.İşletmenin</a:t>
            </a:r>
            <a:r>
              <a:rPr lang="tr-TR" sz="2600" b="1" u="sng" dirty="0">
                <a:solidFill>
                  <a:schemeClr val="accent1">
                    <a:lumMod val="50000"/>
                  </a:schemeClr>
                </a:solidFill>
              </a:rPr>
              <a:t> Temel Ürünlerinin ve Pazarlarının Belirlenmesi</a:t>
            </a:r>
          </a:p>
          <a:p>
            <a:pPr algn="just">
              <a:spcBef>
                <a:spcPts val="500"/>
              </a:spcBef>
              <a:defRPr/>
            </a:pPr>
            <a:r>
              <a:rPr lang="tr-TR" sz="2200" dirty="0"/>
              <a:t>Burada üç yaklaşım vardır. Bunlar, ürün yönelimi, pazar yönelimi ve pazar bölümüdür. </a:t>
            </a:r>
          </a:p>
          <a:p>
            <a:pPr algn="just">
              <a:spcBef>
                <a:spcPts val="500"/>
              </a:spcBef>
              <a:defRPr/>
            </a:pPr>
            <a:endParaRPr lang="tr-TR" sz="300" dirty="0"/>
          </a:p>
          <a:p>
            <a:pPr algn="just">
              <a:spcBef>
                <a:spcPts val="500"/>
              </a:spcBef>
              <a:defRPr/>
            </a:pPr>
            <a:r>
              <a:rPr lang="tr-TR" sz="2200" u="sng" dirty="0"/>
              <a:t>Ürün yöneliminde,</a:t>
            </a:r>
            <a:r>
              <a:rPr lang="tr-TR" sz="2200" dirty="0"/>
              <a:t> işletme birçok pazarda sınırlı sayıda  ürünü satar. Bu sayede ürünler üzerine uzmanlaşmış olur. </a:t>
            </a:r>
          </a:p>
          <a:p>
            <a:pPr algn="just">
              <a:spcBef>
                <a:spcPts val="500"/>
              </a:spcBef>
              <a:defRPr/>
            </a:pPr>
            <a:endParaRPr lang="tr-TR" sz="100" dirty="0"/>
          </a:p>
          <a:p>
            <a:pPr algn="just">
              <a:spcBef>
                <a:spcPts val="500"/>
              </a:spcBef>
              <a:defRPr/>
            </a:pPr>
            <a:r>
              <a:rPr lang="tr-TR" sz="2200" u="sng" dirty="0"/>
              <a:t>Pazar yöneliminde, </a:t>
            </a:r>
            <a:r>
              <a:rPr lang="tr-TR" sz="2200" dirty="0"/>
              <a:t>işletme pazar üzerinde yoğunlaşır.</a:t>
            </a:r>
          </a:p>
          <a:p>
            <a:pPr algn="just">
              <a:spcBef>
                <a:spcPts val="500"/>
              </a:spcBef>
              <a:defRPr/>
            </a:pPr>
            <a:r>
              <a:rPr lang="tr-TR" sz="100" dirty="0"/>
              <a:t> </a:t>
            </a:r>
          </a:p>
          <a:p>
            <a:pPr algn="just">
              <a:spcBef>
                <a:spcPts val="500"/>
              </a:spcBef>
              <a:defRPr/>
            </a:pPr>
            <a:r>
              <a:rPr lang="tr-TR" sz="2200" u="sng" dirty="0"/>
              <a:t>Pazar bölümünde </a:t>
            </a:r>
            <a:r>
              <a:rPr lang="tr-TR" sz="2200" dirty="0"/>
              <a:t>ise, uygun boyutta bir pazarda tek bir ürün satılır.</a:t>
            </a: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31747" name="Rectangle 2"/>
          <p:cNvSpPr>
            <a:spLocks noGrp="1" noChangeArrowheads="1"/>
          </p:cNvSpPr>
          <p:nvPr>
            <p:ph type="title" idx="4294967295"/>
          </p:nvPr>
        </p:nvSpPr>
        <p:spPr/>
        <p:txBody>
          <a:bodyPr/>
          <a:lstStyle/>
          <a:p>
            <a:pPr eaLnBrk="1" hangingPunct="1"/>
            <a:r>
              <a:rPr lang="tr-TR" altLang="tr-TR" smtClean="0"/>
              <a:t>	</a:t>
            </a:r>
          </a:p>
        </p:txBody>
      </p:sp>
      <p:graphicFrame>
        <p:nvGraphicFramePr>
          <p:cNvPr id="4" name="Diyagram 3"/>
          <p:cNvGraphicFramePr/>
          <p:nvPr/>
        </p:nvGraphicFramePr>
        <p:xfrm>
          <a:off x="251520" y="1052736"/>
          <a:ext cx="8610600"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9" name="Dikdörtgen 1"/>
          <p:cNvSpPr>
            <a:spLocks noChangeArrowheads="1"/>
          </p:cNvSpPr>
          <p:nvPr/>
        </p:nvSpPr>
        <p:spPr bwMode="auto">
          <a:xfrm>
            <a:off x="179388" y="5489575"/>
            <a:ext cx="8785225" cy="1108075"/>
          </a:xfrm>
          <a:prstGeom prst="rect">
            <a:avLst/>
          </a:prstGeom>
          <a:noFill/>
          <a:ln w="9525">
            <a:noFill/>
            <a:miter lim="800000"/>
            <a:headEnd/>
            <a:tailEnd/>
          </a:ln>
        </p:spPr>
        <p:txBody>
          <a:bodyPr>
            <a:spAutoFit/>
          </a:bodyPr>
          <a:lstStyle/>
          <a:p>
            <a:pPr algn="just">
              <a:lnSpc>
                <a:spcPct val="110000"/>
              </a:lnSpc>
              <a:spcBef>
                <a:spcPct val="50000"/>
              </a:spcBef>
            </a:pPr>
            <a:r>
              <a:rPr lang="tr-TR" altLang="tr-TR" sz="2000"/>
              <a:t>Aynı şekilde müşterilerin yaşları, gelir durumları ve meslekleri de diğer    analiz konularıdır. Pazar yönelimi yapmış bir rakip için işletme ürün yönelimine giderek rekabeti sürdürmelidir.</a:t>
            </a:r>
          </a:p>
        </p:txBody>
      </p:sp>
      <p:sp>
        <p:nvSpPr>
          <p:cNvPr id="3" name="Dikdörtgen 2"/>
          <p:cNvSpPr/>
          <p:nvPr/>
        </p:nvSpPr>
        <p:spPr>
          <a:xfrm>
            <a:off x="209550" y="333375"/>
            <a:ext cx="8107363" cy="554038"/>
          </a:xfrm>
          <a:prstGeom prst="rect">
            <a:avLst/>
          </a:prstGeom>
        </p:spPr>
        <p:txBody>
          <a:bodyPr>
            <a:spAutoFit/>
          </a:bodyPr>
          <a:lstStyle/>
          <a:p>
            <a:pPr eaLnBrk="1" hangingPunct="1">
              <a:defRPr/>
            </a:pPr>
            <a:r>
              <a:rPr lang="tr-TR" sz="3000" b="1" u="sng" dirty="0">
                <a:solidFill>
                  <a:schemeClr val="accent1">
                    <a:lumMod val="50000"/>
                  </a:schemeClr>
                </a:solidFill>
              </a:rPr>
              <a:t>Bir işletme hangi eğilimi gösterirse göstersin;</a:t>
            </a:r>
            <a:endParaRPr lang="tr-TR" sz="3000" u="sng" dirty="0"/>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18435" name="Rectangle 3"/>
          <p:cNvSpPr>
            <a:spLocks noChangeArrowheads="1"/>
          </p:cNvSpPr>
          <p:nvPr/>
        </p:nvSpPr>
        <p:spPr bwMode="auto">
          <a:xfrm>
            <a:off x="428625" y="908050"/>
            <a:ext cx="4160838" cy="523875"/>
          </a:xfrm>
          <a:prstGeom prst="rect">
            <a:avLst/>
          </a:prstGeom>
          <a:noFill/>
          <a:ln>
            <a:noFill/>
          </a:ln>
          <a:effectLst/>
          <a:extLst/>
        </p:spPr>
        <p:txBody>
          <a:bodyPr wrap="none">
            <a:spAutoFit/>
          </a:bodyPr>
          <a:lstStyle/>
          <a:p>
            <a:pPr eaLnBrk="1" hangingPunct="1">
              <a:defRPr/>
            </a:pPr>
            <a:r>
              <a:rPr lang="tr-TR" sz="2800" b="1" u="sng" dirty="0" err="1">
                <a:solidFill>
                  <a:schemeClr val="accent1">
                    <a:lumMod val="50000"/>
                  </a:schemeClr>
                </a:solidFill>
                <a:latin typeface="+mj-lt"/>
              </a:rPr>
              <a:t>B.Pazar</a:t>
            </a:r>
            <a:r>
              <a:rPr lang="tr-TR" sz="2800" b="1" u="sng" dirty="0">
                <a:solidFill>
                  <a:schemeClr val="accent1">
                    <a:lumMod val="50000"/>
                  </a:schemeClr>
                </a:solidFill>
                <a:latin typeface="+mj-lt"/>
              </a:rPr>
              <a:t> Kısmı ve Gelişme</a:t>
            </a:r>
          </a:p>
        </p:txBody>
      </p:sp>
      <p:sp>
        <p:nvSpPr>
          <p:cNvPr id="18437" name="Rectangle 5"/>
          <p:cNvSpPr>
            <a:spLocks noChangeArrowheads="1"/>
          </p:cNvSpPr>
          <p:nvPr/>
        </p:nvSpPr>
        <p:spPr bwMode="auto">
          <a:xfrm>
            <a:off x="427038" y="4035425"/>
            <a:ext cx="7170737" cy="522288"/>
          </a:xfrm>
          <a:prstGeom prst="rect">
            <a:avLst/>
          </a:prstGeom>
          <a:noFill/>
          <a:ln>
            <a:noFill/>
          </a:ln>
          <a:effectLst/>
          <a:extLst/>
        </p:spPr>
        <p:txBody>
          <a:bodyPr wrap="none">
            <a:spAutoFit/>
          </a:bodyPr>
          <a:lstStyle/>
          <a:p>
            <a:pPr>
              <a:defRPr/>
            </a:pPr>
            <a:r>
              <a:rPr lang="tr-TR" sz="2800" b="1" u="sng" dirty="0" err="1">
                <a:solidFill>
                  <a:schemeClr val="accent1">
                    <a:lumMod val="50000"/>
                  </a:schemeClr>
                </a:solidFill>
                <a:latin typeface="+mj-lt"/>
              </a:rPr>
              <a:t>C.Duyarlılık</a:t>
            </a:r>
            <a:r>
              <a:rPr lang="tr-TR" sz="2800" b="1" u="sng" dirty="0">
                <a:solidFill>
                  <a:srgbClr val="336699"/>
                </a:solidFill>
                <a:latin typeface="Arial" pitchFamily="34" charset="0"/>
              </a:rPr>
              <a:t> </a:t>
            </a:r>
            <a:r>
              <a:rPr lang="tr-TR" sz="2800" b="1" u="sng" dirty="0">
                <a:solidFill>
                  <a:schemeClr val="accent1">
                    <a:lumMod val="50000"/>
                  </a:schemeClr>
                </a:solidFill>
                <a:latin typeface="+mj-lt"/>
              </a:rPr>
              <a:t>Analizi</a:t>
            </a:r>
            <a:r>
              <a:rPr lang="tr-TR" sz="2800" b="1" u="sng" dirty="0">
                <a:solidFill>
                  <a:srgbClr val="336699"/>
                </a:solidFill>
                <a:latin typeface="Arial" pitchFamily="34" charset="0"/>
              </a:rPr>
              <a:t> </a:t>
            </a:r>
            <a:r>
              <a:rPr lang="tr-TR" sz="2800" b="1" u="sng" dirty="0">
                <a:solidFill>
                  <a:schemeClr val="accent1">
                    <a:lumMod val="50000"/>
                  </a:schemeClr>
                </a:solidFill>
                <a:latin typeface="+mj-lt"/>
              </a:rPr>
              <a:t>ve Pazarlama Bileşenleri</a:t>
            </a:r>
          </a:p>
        </p:txBody>
      </p:sp>
      <p:sp>
        <p:nvSpPr>
          <p:cNvPr id="32773" name="Rectangle 6"/>
          <p:cNvSpPr>
            <a:spLocks noChangeArrowheads="1"/>
          </p:cNvSpPr>
          <p:nvPr/>
        </p:nvSpPr>
        <p:spPr bwMode="auto">
          <a:xfrm>
            <a:off x="498475" y="4611688"/>
            <a:ext cx="8321675" cy="1108075"/>
          </a:xfrm>
          <a:prstGeom prst="rect">
            <a:avLst/>
          </a:prstGeom>
          <a:noFill/>
          <a:ln w="9525">
            <a:noFill/>
            <a:miter lim="800000"/>
            <a:headEnd/>
            <a:tailEnd/>
          </a:ln>
        </p:spPr>
        <p:txBody>
          <a:bodyPr>
            <a:spAutoFit/>
          </a:bodyPr>
          <a:lstStyle/>
          <a:p>
            <a:pPr algn="just">
              <a:lnSpc>
                <a:spcPct val="110000"/>
              </a:lnSpc>
            </a:pPr>
            <a:r>
              <a:rPr lang="tr-TR" altLang="tr-TR" sz="2000"/>
              <a:t>İşletmenin ürünlerini  nihai tüketiciye satmak için kullandığı pazarlama stratejisini harekete geçiren araçların bileşimine </a:t>
            </a:r>
            <a:r>
              <a:rPr lang="tr-TR" altLang="tr-TR" sz="2000" u="sng"/>
              <a:t>DUYARLILIK ANALİZİ</a:t>
            </a:r>
            <a:r>
              <a:rPr lang="tr-TR" altLang="tr-TR" sz="2000"/>
              <a:t> denir. </a:t>
            </a:r>
          </a:p>
        </p:txBody>
      </p:sp>
      <p:sp>
        <p:nvSpPr>
          <p:cNvPr id="32774" name="Rectangle 4"/>
          <p:cNvSpPr>
            <a:spLocks noChangeArrowheads="1"/>
          </p:cNvSpPr>
          <p:nvPr/>
        </p:nvSpPr>
        <p:spPr bwMode="auto">
          <a:xfrm>
            <a:off x="427038" y="1463675"/>
            <a:ext cx="8248650" cy="2073275"/>
          </a:xfrm>
          <a:prstGeom prst="rect">
            <a:avLst/>
          </a:prstGeom>
          <a:noFill/>
          <a:ln w="9525">
            <a:noFill/>
            <a:miter lim="800000"/>
            <a:headEnd/>
            <a:tailEnd/>
          </a:ln>
        </p:spPr>
        <p:txBody>
          <a:bodyPr>
            <a:spAutoFit/>
          </a:bodyPr>
          <a:lstStyle/>
          <a:p>
            <a:pPr algn="just">
              <a:spcBef>
                <a:spcPct val="50000"/>
              </a:spcBef>
            </a:pPr>
            <a:r>
              <a:rPr lang="tr-TR" altLang="tr-TR" sz="2000"/>
              <a:t>İşletmenin pazar kısmı büyüdükçe karı artar. Büyük işletmeler küçük pazarlarda ve küçük işletmelerinde büyük pazarlarda rekabet etmesi güçtür. </a:t>
            </a:r>
          </a:p>
          <a:p>
            <a:pPr algn="just">
              <a:spcBef>
                <a:spcPct val="50000"/>
              </a:spcBef>
            </a:pPr>
            <a:r>
              <a:rPr lang="tr-TR" altLang="tr-TR" sz="2000"/>
              <a:t>Pazar kısmındaki oransal azalma işletmenin rekabetini iki yönde etkiler: </a:t>
            </a:r>
          </a:p>
          <a:p>
            <a:pPr algn="just">
              <a:spcBef>
                <a:spcPct val="50000"/>
              </a:spcBef>
              <a:buFontTx/>
              <a:buChar char="1"/>
            </a:pPr>
            <a:r>
              <a:rPr lang="tr-TR" altLang="tr-TR" sz="2000"/>
              <a:t> .Kısa ve uzun vadeli finansal kaynak bulamama,</a:t>
            </a:r>
          </a:p>
          <a:p>
            <a:pPr algn="just">
              <a:spcBef>
                <a:spcPct val="50000"/>
              </a:spcBef>
              <a:buFontTx/>
              <a:buChar char="2"/>
            </a:pPr>
            <a:r>
              <a:rPr lang="tr-TR" altLang="tr-TR" sz="2000"/>
              <a:t> .İşletmenin küçülerek belli bir pazarda sipariş ile mal üretmesi.</a:t>
            </a: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33795" name="Rectangle 2"/>
          <p:cNvSpPr>
            <a:spLocks noGrp="1" noChangeArrowheads="1"/>
          </p:cNvSpPr>
          <p:nvPr>
            <p:ph type="title" idx="4294967295"/>
          </p:nvPr>
        </p:nvSpPr>
        <p:spPr/>
        <p:txBody>
          <a:bodyPr/>
          <a:lstStyle/>
          <a:p>
            <a:pPr eaLnBrk="1" hangingPunct="1"/>
            <a:r>
              <a:rPr lang="tr-TR" altLang="tr-TR" smtClean="0"/>
              <a:t>	</a:t>
            </a:r>
          </a:p>
        </p:txBody>
      </p:sp>
      <p:sp>
        <p:nvSpPr>
          <p:cNvPr id="3" name="Dikdörtgen 2"/>
          <p:cNvSpPr/>
          <p:nvPr/>
        </p:nvSpPr>
        <p:spPr>
          <a:xfrm>
            <a:off x="467544" y="2733393"/>
            <a:ext cx="8064896" cy="2783839"/>
          </a:xfrm>
          <a:prstGeom prst="rect">
            <a:avLst/>
          </a:prstGeom>
        </p:spPr>
        <p:txBody>
          <a:bodyPr>
            <a:spAutoFit/>
          </a:bodyPr>
          <a:lstStyle/>
          <a:p>
            <a:pPr algn="just">
              <a:lnSpc>
                <a:spcPct val="105000"/>
              </a:lnSpc>
              <a:spcBef>
                <a:spcPct val="50000"/>
              </a:spcBef>
              <a:buFontTx/>
              <a:buChar char="1"/>
              <a:defRPr/>
            </a:pPr>
            <a:r>
              <a:rPr lang="tr-TR"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a:t>
            </a:r>
            <a:r>
              <a:rPr lang="tr-TR" dirty="0"/>
              <a:t>Ürün üzerine faaliyetler: kalite, ürün özellikleri, fiyat politikası</a:t>
            </a:r>
          </a:p>
          <a:p>
            <a:pPr algn="just">
              <a:lnSpc>
                <a:spcPct val="105000"/>
              </a:lnSpc>
              <a:spcBef>
                <a:spcPct val="50000"/>
              </a:spcBef>
              <a:buFontTx/>
              <a:buChar char="2"/>
              <a:defRPr/>
            </a:pPr>
            <a:r>
              <a:rPr lang="tr-TR"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a:t>
            </a:r>
            <a:r>
              <a:rPr lang="tr-TR" dirty="0"/>
              <a:t>Dağıtım üzerine faaliyetler: dağıtım kanalları, taşıma faaliyetleri, stok politikası, depo ve ambarlar</a:t>
            </a:r>
          </a:p>
          <a:p>
            <a:pPr algn="just">
              <a:lnSpc>
                <a:spcPct val="105000"/>
              </a:lnSpc>
              <a:spcBef>
                <a:spcPct val="50000"/>
              </a:spcBef>
              <a:buFontTx/>
              <a:buChar char="3"/>
              <a:defRPr/>
            </a:pPr>
            <a:r>
              <a:rPr lang="tr-TR"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a:t>
            </a:r>
            <a:r>
              <a:rPr lang="tr-TR" dirty="0"/>
              <a:t>Haberleşme üzerine faaliyetler: reklam ve halkla ilişkiler</a:t>
            </a:r>
          </a:p>
        </p:txBody>
      </p:sp>
      <p:sp>
        <p:nvSpPr>
          <p:cNvPr id="2" name="Dikdörtgen 1"/>
          <p:cNvSpPr/>
          <p:nvPr/>
        </p:nvSpPr>
        <p:spPr>
          <a:xfrm>
            <a:off x="179512" y="1437249"/>
            <a:ext cx="8640960" cy="1093376"/>
          </a:xfrm>
          <a:prstGeom prst="rect">
            <a:avLst/>
          </a:prstGeom>
        </p:spPr>
        <p:txBody>
          <a:bodyPr>
            <a:spAutoFit/>
          </a:bodyPr>
          <a:lstStyle/>
          <a:p>
            <a:pPr algn="ctr">
              <a:lnSpc>
                <a:spcPct val="105000"/>
              </a:lnSpc>
              <a:spcBef>
                <a:spcPct val="50000"/>
              </a:spcBef>
              <a:defRPr/>
            </a:pPr>
            <a:r>
              <a:rPr lang="tr-T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PAZARLAMA</a:t>
            </a:r>
            <a:r>
              <a:rPr lang="tr-TR" sz="3200" dirty="0"/>
              <a:t> </a:t>
            </a:r>
            <a:r>
              <a:rPr lang="tr-T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BİLEŞENLERİ ÜÇ GRUPTA TOPLANABİLİR</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34819" name="Rectangle 2"/>
          <p:cNvSpPr>
            <a:spLocks noGrp="1" noChangeArrowheads="1"/>
          </p:cNvSpPr>
          <p:nvPr>
            <p:ph type="title" idx="4294967295"/>
          </p:nvPr>
        </p:nvSpPr>
        <p:spPr/>
        <p:txBody>
          <a:bodyPr/>
          <a:lstStyle/>
          <a:p>
            <a:pPr eaLnBrk="1" hangingPunct="1"/>
            <a:r>
              <a:rPr lang="tr-TR" altLang="tr-TR" smtClean="0"/>
              <a:t>	</a:t>
            </a:r>
          </a:p>
        </p:txBody>
      </p:sp>
      <p:sp>
        <p:nvSpPr>
          <p:cNvPr id="20484" name="Rectangle 3"/>
          <p:cNvSpPr>
            <a:spLocks noChangeArrowheads="1"/>
          </p:cNvSpPr>
          <p:nvPr/>
        </p:nvSpPr>
        <p:spPr bwMode="auto">
          <a:xfrm>
            <a:off x="252413" y="44450"/>
            <a:ext cx="9144000" cy="6311900"/>
          </a:xfrm>
          <a:prstGeom prst="rect">
            <a:avLst/>
          </a:prstGeom>
          <a:noFill/>
          <a:ln>
            <a:noFill/>
          </a:ln>
          <a:effectLst/>
          <a:extLst/>
        </p:spPr>
        <p:txBody>
          <a:bodyPr>
            <a:spAutoFit/>
          </a:bodyPr>
          <a:lstStyle/>
          <a:p>
            <a:pPr>
              <a:lnSpc>
                <a:spcPct val="105000"/>
              </a:lnSpc>
              <a:spcBef>
                <a:spcPct val="50000"/>
              </a:spcBef>
              <a:defRPr/>
            </a:pPr>
            <a:endParaRPr lang="tr-TR" sz="1700" dirty="0"/>
          </a:p>
          <a:p>
            <a:pPr>
              <a:lnSpc>
                <a:spcPct val="105000"/>
              </a:lnSpc>
              <a:spcBef>
                <a:spcPct val="50000"/>
              </a:spcBef>
              <a:defRPr/>
            </a:pPr>
            <a:r>
              <a:rPr lang="tr-TR" b="1" u="sng" dirty="0">
                <a:solidFill>
                  <a:schemeClr val="accent1">
                    <a:lumMod val="50000"/>
                  </a:schemeClr>
                </a:solidFill>
              </a:rPr>
              <a:t>Pazarlama ve dağıtım fonksiyonu ile ilgili stratejik avantaj analizi sağlayan etmenler şunlardır ;</a:t>
            </a:r>
          </a:p>
          <a:p>
            <a:pPr marL="342900" indent="-342900">
              <a:lnSpc>
                <a:spcPct val="105000"/>
              </a:lnSpc>
              <a:spcBef>
                <a:spcPct val="50000"/>
              </a:spcBef>
              <a:buFont typeface="Times New Roman" pitchFamily="18" charset="0"/>
              <a:buChar char="●"/>
              <a:defRPr/>
            </a:pPr>
            <a:r>
              <a:rPr lang="tr-TR" sz="1900" dirty="0"/>
              <a:t> Rekabet yapısı ve pazar payı</a:t>
            </a:r>
          </a:p>
          <a:p>
            <a:pPr marL="342900" indent="-342900">
              <a:lnSpc>
                <a:spcPct val="105000"/>
              </a:lnSpc>
              <a:spcBef>
                <a:spcPct val="50000"/>
              </a:spcBef>
              <a:buFont typeface="Times New Roman" pitchFamily="18" charset="0"/>
              <a:buChar char="●"/>
              <a:defRPr/>
            </a:pPr>
            <a:r>
              <a:rPr lang="tr-TR" sz="1900" dirty="0"/>
              <a:t> Etkili pazar araştırması</a:t>
            </a:r>
          </a:p>
          <a:p>
            <a:pPr marL="342900" indent="-342900">
              <a:lnSpc>
                <a:spcPct val="105000"/>
              </a:lnSpc>
              <a:spcBef>
                <a:spcPct val="50000"/>
              </a:spcBef>
              <a:buFont typeface="Times New Roman" pitchFamily="18" charset="0"/>
              <a:buChar char="●"/>
              <a:defRPr/>
            </a:pPr>
            <a:r>
              <a:rPr lang="tr-TR" sz="1900" dirty="0"/>
              <a:t> Ürün hizmet kalitesi</a:t>
            </a:r>
          </a:p>
          <a:p>
            <a:pPr marL="342900" indent="-342900">
              <a:lnSpc>
                <a:spcPct val="105000"/>
              </a:lnSpc>
              <a:spcBef>
                <a:spcPct val="50000"/>
              </a:spcBef>
              <a:buFont typeface="Times New Roman" pitchFamily="18" charset="0"/>
              <a:buChar char="●"/>
              <a:defRPr/>
            </a:pPr>
            <a:r>
              <a:rPr lang="tr-TR" sz="1900" dirty="0"/>
              <a:t> Yeni ürün ve hizmetler</a:t>
            </a:r>
          </a:p>
          <a:p>
            <a:pPr marL="342900" indent="-342900">
              <a:lnSpc>
                <a:spcPct val="105000"/>
              </a:lnSpc>
              <a:spcBef>
                <a:spcPct val="50000"/>
              </a:spcBef>
              <a:buFont typeface="Times New Roman" pitchFamily="18" charset="0"/>
              <a:buChar char="●"/>
              <a:defRPr/>
            </a:pPr>
            <a:r>
              <a:rPr lang="tr-TR" sz="1900" dirty="0"/>
              <a:t> Patent ve berat gibi yasal korunma araçları</a:t>
            </a:r>
          </a:p>
          <a:p>
            <a:pPr marL="342900" indent="-342900">
              <a:lnSpc>
                <a:spcPct val="105000"/>
              </a:lnSpc>
              <a:spcBef>
                <a:spcPct val="50000"/>
              </a:spcBef>
              <a:buFont typeface="Times New Roman" pitchFamily="18" charset="0"/>
              <a:buChar char="●"/>
              <a:defRPr/>
            </a:pPr>
            <a:r>
              <a:rPr lang="tr-TR" sz="1900" dirty="0"/>
              <a:t> Tüketicilerin ürün ve hizmetler hakkındaki düşünceleri</a:t>
            </a:r>
          </a:p>
          <a:p>
            <a:pPr marL="342900" indent="-342900">
              <a:lnSpc>
                <a:spcPct val="105000"/>
              </a:lnSpc>
              <a:spcBef>
                <a:spcPct val="50000"/>
              </a:spcBef>
              <a:buFont typeface="Times New Roman" pitchFamily="18" charset="0"/>
              <a:buChar char="●"/>
              <a:defRPr/>
            </a:pPr>
            <a:r>
              <a:rPr lang="tr-TR" sz="1900" dirty="0"/>
              <a:t> Etkili ambalajlama</a:t>
            </a:r>
          </a:p>
          <a:p>
            <a:pPr marL="342900" indent="-342900">
              <a:lnSpc>
                <a:spcPct val="105000"/>
              </a:lnSpc>
              <a:spcBef>
                <a:spcPct val="50000"/>
              </a:spcBef>
              <a:buFont typeface="Times New Roman" pitchFamily="18" charset="0"/>
              <a:buChar char="●"/>
              <a:defRPr/>
            </a:pPr>
            <a:r>
              <a:rPr lang="tr-TR" sz="1900" dirty="0"/>
              <a:t> Verimli satış gücü</a:t>
            </a:r>
          </a:p>
          <a:p>
            <a:pPr marL="342900" indent="-342900">
              <a:lnSpc>
                <a:spcPct val="105000"/>
              </a:lnSpc>
              <a:spcBef>
                <a:spcPct val="50000"/>
              </a:spcBef>
              <a:buFont typeface="Times New Roman" pitchFamily="18" charset="0"/>
              <a:buChar char="●"/>
              <a:defRPr/>
            </a:pPr>
            <a:r>
              <a:rPr lang="tr-TR" sz="1900" dirty="0"/>
              <a:t> Etkili fiyatlandırma</a:t>
            </a:r>
          </a:p>
          <a:p>
            <a:pPr marL="342900" indent="-342900">
              <a:lnSpc>
                <a:spcPct val="105000"/>
              </a:lnSpc>
              <a:spcBef>
                <a:spcPct val="50000"/>
              </a:spcBef>
              <a:buFont typeface="Times New Roman" pitchFamily="18" charset="0"/>
              <a:buChar char="●"/>
              <a:defRPr/>
            </a:pPr>
            <a:r>
              <a:rPr lang="tr-TR" sz="1900" dirty="0"/>
              <a:t> Etkili satış sonrası hizmetler</a:t>
            </a:r>
          </a:p>
          <a:p>
            <a:pPr marL="342900" indent="-342900">
              <a:lnSpc>
                <a:spcPct val="105000"/>
              </a:lnSpc>
              <a:spcBef>
                <a:spcPct val="50000"/>
              </a:spcBef>
              <a:buFont typeface="Times New Roman" pitchFamily="18" charset="0"/>
              <a:buChar char="●"/>
              <a:defRPr/>
            </a:pPr>
            <a:r>
              <a:rPr lang="tr-TR" sz="1900" dirty="0"/>
              <a:t> Uygun coğrafi faaliyet alanları</a:t>
            </a:r>
          </a:p>
        </p:txBody>
      </p:sp>
      <p:pic>
        <p:nvPicPr>
          <p:cNvPr id="21508" name="Picture 4" descr="C:\Documents and Settings\Yasemin.KLMN-AA0CC8569B\Desktop\Stratejik Yonetim\strateji\stareteji.gif"/>
          <p:cNvPicPr>
            <a:picLocks noChangeAspect="1" noChangeArrowheads="1"/>
          </p:cNvPicPr>
          <p:nvPr/>
        </p:nvPicPr>
        <p:blipFill>
          <a:blip r:embed="rId3" cstate="print">
            <a:duotone>
              <a:schemeClr val="accent5">
                <a:shade val="45000"/>
                <a:satMod val="135000"/>
              </a:schemeClr>
              <a:prstClr val="white"/>
            </a:duotone>
            <a:extLst/>
          </a:blip>
          <a:srcRect/>
          <a:stretch>
            <a:fillRect/>
          </a:stretch>
        </p:blipFill>
        <p:spPr bwMode="auto">
          <a:xfrm>
            <a:off x="6948264" y="4260304"/>
            <a:ext cx="2121024" cy="2553072"/>
          </a:xfrm>
          <a:prstGeom prst="rect">
            <a:avLst/>
          </a:prstGeom>
          <a:noFill/>
          <a:extLst/>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6147" name="Dikdörtgen 1"/>
          <p:cNvSpPr>
            <a:spLocks noChangeArrowheads="1"/>
          </p:cNvSpPr>
          <p:nvPr/>
        </p:nvSpPr>
        <p:spPr bwMode="auto">
          <a:xfrm>
            <a:off x="250825" y="1771650"/>
            <a:ext cx="8642350" cy="954088"/>
          </a:xfrm>
          <a:prstGeom prst="rect">
            <a:avLst/>
          </a:prstGeom>
          <a:noFill/>
          <a:ln w="9525">
            <a:noFill/>
            <a:miter lim="800000"/>
            <a:headEnd/>
            <a:tailEnd/>
          </a:ln>
        </p:spPr>
        <p:txBody>
          <a:bodyPr>
            <a:spAutoFit/>
          </a:bodyPr>
          <a:lstStyle/>
          <a:p>
            <a:pPr algn="just">
              <a:spcBef>
                <a:spcPct val="50000"/>
              </a:spcBef>
            </a:pPr>
            <a:r>
              <a:rPr lang="tr-TR" altLang="tr-TR" sz="2800" b="1"/>
              <a:t>STRATEJİ VE PLANLAMAYI DEĞERLEMEK İÇİN ŞU SORULAR SORULUR</a:t>
            </a:r>
          </a:p>
        </p:txBody>
      </p:sp>
      <p:sp>
        <p:nvSpPr>
          <p:cNvPr id="6148" name="Dikdörtgen 2"/>
          <p:cNvSpPr>
            <a:spLocks noChangeArrowheads="1"/>
          </p:cNvSpPr>
          <p:nvPr/>
        </p:nvSpPr>
        <p:spPr bwMode="auto">
          <a:xfrm>
            <a:off x="-179388" y="3033713"/>
            <a:ext cx="8280401" cy="2124075"/>
          </a:xfrm>
          <a:prstGeom prst="rect">
            <a:avLst/>
          </a:prstGeom>
          <a:noFill/>
          <a:ln w="9525">
            <a:noFill/>
            <a:miter lim="800000"/>
            <a:headEnd/>
            <a:tailEnd/>
          </a:ln>
        </p:spPr>
        <p:txBody>
          <a:bodyPr>
            <a:spAutoFit/>
          </a:bodyPr>
          <a:lstStyle/>
          <a:p>
            <a:pPr marL="800100" lvl="1" indent="-342900" algn="just">
              <a:spcBef>
                <a:spcPct val="50000"/>
              </a:spcBef>
              <a:buSzPct val="115000"/>
              <a:buFont typeface="Times New Roman" pitchFamily="18" charset="0"/>
              <a:buChar char="●"/>
            </a:pPr>
            <a:r>
              <a:rPr lang="tr-TR" altLang="tr-TR"/>
              <a:t>Şu anda ne yapmaktayız ?</a:t>
            </a:r>
          </a:p>
          <a:p>
            <a:pPr marL="800100" lvl="1" indent="-342900" algn="just">
              <a:spcBef>
                <a:spcPct val="50000"/>
              </a:spcBef>
              <a:buSzPct val="115000"/>
              <a:buFont typeface="Times New Roman" pitchFamily="18" charset="0"/>
              <a:buChar char="●"/>
            </a:pPr>
            <a:r>
              <a:rPr lang="tr-TR" altLang="tr-TR"/>
              <a:t>Bunu niçin yapmaktayız ?</a:t>
            </a:r>
          </a:p>
          <a:p>
            <a:pPr marL="800100" lvl="1" indent="-342900" algn="just">
              <a:spcBef>
                <a:spcPct val="50000"/>
              </a:spcBef>
              <a:buSzPct val="115000"/>
              <a:buFont typeface="Times New Roman" pitchFamily="18" charset="0"/>
              <a:buChar char="●"/>
            </a:pPr>
            <a:r>
              <a:rPr lang="tr-TR" altLang="tr-TR"/>
              <a:t>Bunu yapmak için başka yol ve yöntemler var mı ? </a:t>
            </a:r>
          </a:p>
          <a:p>
            <a:pPr marL="800100" lvl="1" indent="-342900" algn="just">
              <a:spcBef>
                <a:spcPct val="50000"/>
              </a:spcBef>
              <a:buSzPct val="115000"/>
              <a:buFont typeface="Times New Roman" pitchFamily="18" charset="0"/>
              <a:buChar char="●"/>
            </a:pPr>
            <a:r>
              <a:rPr lang="tr-TR" altLang="tr-TR"/>
              <a:t>Varsa bunları uygulayabilir miyiz ?</a:t>
            </a:r>
          </a:p>
        </p:txBody>
      </p:sp>
      <p:pic>
        <p:nvPicPr>
          <p:cNvPr id="2" name="Picture 4" descr="C:\Documents and Settings\Yasemin.KLMN-AA0CC8569B\Belgelerim\Downloads\küçükr\images (58).jpg"/>
          <p:cNvPicPr>
            <a:picLocks noChangeAspect="1" noChangeArrowheads="1"/>
          </p:cNvPicPr>
          <p:nvPr/>
        </p:nvPicPr>
        <p:blipFill>
          <a:blip r:embed="rId3" cstate="print">
            <a:duotone>
              <a:schemeClr val="accent5">
                <a:shade val="45000"/>
                <a:satMod val="135000"/>
              </a:schemeClr>
              <a:prstClr val="white"/>
            </a:duotone>
            <a:extLst/>
          </a:blip>
          <a:srcRect/>
          <a:stretch>
            <a:fillRect/>
          </a:stretch>
        </p:blipFill>
        <p:spPr bwMode="auto">
          <a:xfrm>
            <a:off x="6210001" y="4437112"/>
            <a:ext cx="3042519" cy="2257033"/>
          </a:xfrm>
          <a:prstGeom prst="rect">
            <a:avLst/>
          </a:prstGeom>
          <a:ln>
            <a:noFill/>
          </a:ln>
          <a:effectLst>
            <a:softEdge rad="112500"/>
          </a:effectLst>
          <a:extLst/>
        </p:spPr>
      </p:pic>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5843" name="Rectangle 2"/>
          <p:cNvSpPr>
            <a:spLocks noGrp="1" noChangeArrowheads="1"/>
          </p:cNvSpPr>
          <p:nvPr>
            <p:ph type="title" idx="4294967295"/>
          </p:nvPr>
        </p:nvSpPr>
        <p:spPr/>
        <p:txBody>
          <a:bodyPr/>
          <a:lstStyle/>
          <a:p>
            <a:pPr eaLnBrk="1" hangingPunct="1"/>
            <a:r>
              <a:rPr lang="tr-TR" altLang="tr-TR" smtClean="0"/>
              <a:t>	</a:t>
            </a:r>
          </a:p>
        </p:txBody>
      </p:sp>
      <p:sp>
        <p:nvSpPr>
          <p:cNvPr id="21508" name="Rectangle 3"/>
          <p:cNvSpPr>
            <a:spLocks noChangeArrowheads="1"/>
          </p:cNvSpPr>
          <p:nvPr/>
        </p:nvSpPr>
        <p:spPr bwMode="auto">
          <a:xfrm>
            <a:off x="-1314824" y="1340768"/>
            <a:ext cx="10794056" cy="1077218"/>
          </a:xfrm>
          <a:prstGeom prst="rect">
            <a:avLst/>
          </a:prstGeom>
          <a:noFill/>
          <a:ln>
            <a:noFill/>
          </a:ln>
          <a:effectLst/>
          <a:extLst/>
        </p:spPr>
        <p:txBody>
          <a:bodyPr>
            <a:spAutoFit/>
          </a:bodyPr>
          <a:lstStyle/>
          <a:p>
            <a:pPr algn="ctr" eaLnBrk="1" hangingPunct="1">
              <a:defRPr/>
            </a:pPr>
            <a:r>
              <a:rPr lang="tr-TR" sz="3200" b="1" dirty="0">
                <a:solidFill>
                  <a:srgbClr val="CC0066"/>
                </a:solidFill>
                <a:latin typeface="Arial" pitchFamily="34" charset="0"/>
              </a:rPr>
              <a:t>	</a:t>
            </a:r>
            <a:r>
              <a:rPr lang="tr-T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FİNANS VE MUHASEBE FAKTÖRLERİNİN ANALİZİ</a:t>
            </a:r>
          </a:p>
        </p:txBody>
      </p:sp>
      <p:sp>
        <p:nvSpPr>
          <p:cNvPr id="35845" name="Rectangle 4"/>
          <p:cNvSpPr>
            <a:spLocks noChangeArrowheads="1"/>
          </p:cNvSpPr>
          <p:nvPr/>
        </p:nvSpPr>
        <p:spPr bwMode="auto">
          <a:xfrm>
            <a:off x="180975" y="2744788"/>
            <a:ext cx="8712200" cy="2335212"/>
          </a:xfrm>
          <a:prstGeom prst="rect">
            <a:avLst/>
          </a:prstGeom>
          <a:noFill/>
          <a:ln w="9525">
            <a:noFill/>
            <a:miter lim="800000"/>
            <a:headEnd/>
            <a:tailEnd/>
          </a:ln>
        </p:spPr>
        <p:txBody>
          <a:bodyPr>
            <a:spAutoFit/>
          </a:bodyPr>
          <a:lstStyle/>
          <a:p>
            <a:pPr algn="just">
              <a:lnSpc>
                <a:spcPct val="105000"/>
              </a:lnSpc>
              <a:spcBef>
                <a:spcPct val="50000"/>
              </a:spcBef>
            </a:pPr>
            <a:r>
              <a:rPr lang="tr-TR" altLang="tr-TR"/>
              <a:t>İşletmenin nakit akış durumu ve finansal masraflarını azaltma ya da ortadan kaldırma imkanlarının ölçüsü bilinmesi ve analiz edilmesi gereken iki konudur. </a:t>
            </a:r>
          </a:p>
          <a:p>
            <a:pPr algn="just">
              <a:lnSpc>
                <a:spcPct val="105000"/>
              </a:lnSpc>
              <a:spcBef>
                <a:spcPct val="50000"/>
              </a:spcBef>
            </a:pPr>
            <a:endParaRPr lang="tr-TR" altLang="tr-TR" sz="500"/>
          </a:p>
          <a:p>
            <a:pPr algn="just">
              <a:lnSpc>
                <a:spcPct val="105000"/>
              </a:lnSpc>
              <a:spcBef>
                <a:spcPct val="50000"/>
              </a:spcBef>
            </a:pPr>
            <a:r>
              <a:rPr lang="tr-TR" altLang="tr-TR"/>
              <a:t>Bu sebeple, finansal kaynaklarla ilgili bazı tahminler yapılmalıdır. İşletmenin kredi politikası da gözden geçirilmelidir.</a:t>
            </a: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6867" name="Rectangle 2"/>
          <p:cNvSpPr>
            <a:spLocks noGrp="1" noChangeArrowheads="1"/>
          </p:cNvSpPr>
          <p:nvPr>
            <p:ph type="title" idx="4294967295"/>
          </p:nvPr>
        </p:nvSpPr>
        <p:spPr/>
        <p:txBody>
          <a:bodyPr/>
          <a:lstStyle/>
          <a:p>
            <a:pPr eaLnBrk="1" hangingPunct="1"/>
            <a:r>
              <a:rPr lang="tr-TR" altLang="tr-TR" smtClean="0"/>
              <a:t>	</a:t>
            </a:r>
          </a:p>
        </p:txBody>
      </p:sp>
      <p:sp>
        <p:nvSpPr>
          <p:cNvPr id="21508" name="Rectangle 3"/>
          <p:cNvSpPr>
            <a:spLocks noChangeArrowheads="1"/>
          </p:cNvSpPr>
          <p:nvPr/>
        </p:nvSpPr>
        <p:spPr bwMode="auto">
          <a:xfrm>
            <a:off x="-1325512" y="116632"/>
            <a:ext cx="10794056" cy="1077218"/>
          </a:xfrm>
          <a:prstGeom prst="rect">
            <a:avLst/>
          </a:prstGeom>
          <a:noFill/>
          <a:ln>
            <a:noFill/>
          </a:ln>
          <a:effectLst/>
          <a:extLst/>
        </p:spPr>
        <p:txBody>
          <a:bodyPr>
            <a:spAutoFit/>
          </a:bodyPr>
          <a:lstStyle/>
          <a:p>
            <a:pPr algn="ctr" eaLnBrk="1" hangingPunct="1">
              <a:defRPr/>
            </a:pPr>
            <a:r>
              <a:rPr lang="tr-TR" sz="3200" b="1" dirty="0">
                <a:solidFill>
                  <a:srgbClr val="CC0066"/>
                </a:solidFill>
                <a:latin typeface="Arial" pitchFamily="34" charset="0"/>
              </a:rPr>
              <a:t>	</a:t>
            </a:r>
            <a:r>
              <a:rPr lang="tr-T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FİNANS VE MUHASEBE FAKTÖRLERİNİN ANALİZİ</a:t>
            </a:r>
          </a:p>
        </p:txBody>
      </p:sp>
      <p:sp>
        <p:nvSpPr>
          <p:cNvPr id="21509" name="Rectangle 4"/>
          <p:cNvSpPr>
            <a:spLocks noChangeArrowheads="1"/>
          </p:cNvSpPr>
          <p:nvPr/>
        </p:nvSpPr>
        <p:spPr bwMode="auto">
          <a:xfrm>
            <a:off x="180975" y="1268413"/>
            <a:ext cx="8712200" cy="5392737"/>
          </a:xfrm>
          <a:prstGeom prst="rect">
            <a:avLst/>
          </a:prstGeom>
          <a:noFill/>
          <a:ln>
            <a:noFill/>
          </a:ln>
          <a:effectLst/>
          <a:extLst/>
        </p:spPr>
        <p:txBody>
          <a:bodyPr>
            <a:spAutoFit/>
          </a:bodyPr>
          <a:lstStyle/>
          <a:p>
            <a:pPr algn="just">
              <a:lnSpc>
                <a:spcPct val="105000"/>
              </a:lnSpc>
              <a:spcBef>
                <a:spcPts val="600"/>
              </a:spcBef>
              <a:defRPr/>
            </a:pPr>
            <a:r>
              <a:rPr lang="tr-TR" sz="2100" dirty="0"/>
              <a:t>Finans ve muhasebe stratejik avantajları değerlemede şu konular önem arz etmektedir;</a:t>
            </a:r>
          </a:p>
          <a:p>
            <a:pPr algn="just">
              <a:lnSpc>
                <a:spcPct val="105000"/>
              </a:lnSpc>
              <a:spcBef>
                <a:spcPts val="600"/>
              </a:spcBef>
              <a:defRPr/>
            </a:pPr>
            <a:endParaRPr lang="tr-TR" sz="2100" dirty="0"/>
          </a:p>
          <a:p>
            <a:pPr marL="342900" indent="-342900" algn="just">
              <a:lnSpc>
                <a:spcPct val="105000"/>
              </a:lnSpc>
              <a:spcBef>
                <a:spcPts val="600"/>
              </a:spcBef>
              <a:buFont typeface="Times New Roman" pitchFamily="18" charset="0"/>
              <a:buChar char="●"/>
              <a:defRPr/>
            </a:pPr>
            <a:r>
              <a:rPr lang="tr-TR" sz="2100" dirty="0"/>
              <a:t> Finansal kaynakların toplamı ve gücü</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Endüstri ve rakiplere oranla düşük sermaye değeri</a:t>
            </a:r>
          </a:p>
          <a:p>
            <a:pPr marL="342900" indent="-342900" algn="just">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Etkili sermaye yapısı</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Sahipler ve hissedarlarla dostane ilişkiler</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Verimli ve etkin finansal planlama ve çalışma sermayesi</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Vergi koşulları ve yatırım indirimleri</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Etkin maliyet muhasebesi sistemleri</a:t>
            </a:r>
          </a:p>
          <a:p>
            <a:pPr marL="342900" indent="-342900" algn="just">
              <a:lnSpc>
                <a:spcPct val="105000"/>
              </a:lnSpc>
              <a:spcBef>
                <a:spcPts val="600"/>
              </a:spcBef>
              <a:buFont typeface="Times New Roman" pitchFamily="18" charset="0"/>
              <a:buChar char="●"/>
              <a:defRPr/>
            </a:pPr>
            <a:endParaRPr lang="tr-TR" sz="300" dirty="0"/>
          </a:p>
          <a:p>
            <a:pPr marL="342900" indent="-342900" algn="just">
              <a:lnSpc>
                <a:spcPct val="105000"/>
              </a:lnSpc>
              <a:spcBef>
                <a:spcPts val="600"/>
              </a:spcBef>
              <a:buFont typeface="Times New Roman" pitchFamily="18" charset="0"/>
              <a:buChar char="●"/>
              <a:defRPr/>
            </a:pPr>
            <a:r>
              <a:rPr lang="tr-TR" sz="2100" dirty="0"/>
              <a:t> Envanter ve stok değerleme sistemleri</a:t>
            </a:r>
          </a:p>
        </p:txBody>
      </p:sp>
      <p:pic>
        <p:nvPicPr>
          <p:cNvPr id="21510" name="Picture 6" descr="C:\Documents and Settings\Yasemin.KLMN-AA0CC8569B\Desktop\Stratejik Yonetim\resimler\9.bmp"/>
          <p:cNvPicPr>
            <a:picLocks noChangeAspect="1" noChangeArrowheads="1"/>
          </p:cNvPicPr>
          <p:nvPr/>
        </p:nvPicPr>
        <p:blipFill>
          <a:blip r:embed="rId3" cstate="print">
            <a:duotone>
              <a:schemeClr val="accent5">
                <a:shade val="45000"/>
                <a:satMod val="135000"/>
              </a:schemeClr>
              <a:prstClr val="white"/>
            </a:duotone>
            <a:extLst/>
          </a:blip>
          <a:srcRect/>
          <a:stretch>
            <a:fillRect/>
          </a:stretch>
        </p:blipFill>
        <p:spPr bwMode="auto">
          <a:xfrm>
            <a:off x="6732240" y="2348880"/>
            <a:ext cx="2406760" cy="4541488"/>
          </a:xfrm>
          <a:prstGeom prst="rect">
            <a:avLst/>
          </a:prstGeom>
          <a:ln>
            <a:noFill/>
          </a:ln>
          <a:effectLst>
            <a:softEdge rad="112500"/>
          </a:effectLst>
          <a:extLst/>
        </p:spPr>
      </p:pic>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7891" name="Rectangle 2"/>
          <p:cNvSpPr>
            <a:spLocks noGrp="1" noChangeArrowheads="1"/>
          </p:cNvSpPr>
          <p:nvPr>
            <p:ph type="title" idx="4294967295"/>
          </p:nvPr>
        </p:nvSpPr>
        <p:spPr/>
        <p:txBody>
          <a:bodyPr/>
          <a:lstStyle/>
          <a:p>
            <a:pPr eaLnBrk="1" hangingPunct="1"/>
            <a:r>
              <a:rPr lang="tr-TR" altLang="tr-TR" smtClean="0"/>
              <a:t>	</a:t>
            </a:r>
          </a:p>
        </p:txBody>
      </p:sp>
      <p:sp>
        <p:nvSpPr>
          <p:cNvPr id="22532" name="Rectangle 3"/>
          <p:cNvSpPr>
            <a:spLocks noChangeArrowheads="1"/>
          </p:cNvSpPr>
          <p:nvPr/>
        </p:nvSpPr>
        <p:spPr bwMode="auto">
          <a:xfrm>
            <a:off x="-612775" y="1774825"/>
            <a:ext cx="8866188" cy="646113"/>
          </a:xfrm>
          <a:prstGeom prst="rect">
            <a:avLst/>
          </a:prstGeom>
          <a:noFill/>
          <a:ln>
            <a:noFill/>
          </a:ln>
          <a:effectLst/>
          <a:extLst/>
        </p:spPr>
        <p:txBody>
          <a:bodyPr wrap="none">
            <a:spAutoFit/>
          </a:bodyPr>
          <a:lstStyle/>
          <a:p>
            <a:pPr eaLnBrk="1" hangingPunct="1">
              <a:defRPr/>
            </a:pPr>
            <a:r>
              <a:rPr lang="tr-TR" sz="3600" b="1" i="1" dirty="0">
                <a:solidFill>
                  <a:srgbClr val="336699"/>
                </a:solidFill>
                <a:latin typeface="Arial" pitchFamily="34" charset="0"/>
              </a:rPr>
              <a:t>	</a:t>
            </a:r>
            <a:r>
              <a:rPr lang="tr-TR" sz="3600" b="1" dirty="0">
                <a:solidFill>
                  <a:schemeClr val="accent1">
                    <a:lumMod val="50000"/>
                  </a:schemeClr>
                </a:solidFill>
                <a:latin typeface="+mj-lt"/>
              </a:rPr>
              <a:t>A.YATIRIMLARI ELDEN ÇIKARMA</a:t>
            </a:r>
          </a:p>
        </p:txBody>
      </p:sp>
      <p:sp>
        <p:nvSpPr>
          <p:cNvPr id="37893" name="Rectangle 4"/>
          <p:cNvSpPr>
            <a:spLocks noChangeArrowheads="1"/>
          </p:cNvSpPr>
          <p:nvPr/>
        </p:nvSpPr>
        <p:spPr bwMode="auto">
          <a:xfrm>
            <a:off x="269875" y="2636838"/>
            <a:ext cx="8497888" cy="2670175"/>
          </a:xfrm>
          <a:prstGeom prst="rect">
            <a:avLst/>
          </a:prstGeom>
          <a:noFill/>
          <a:ln w="9525">
            <a:noFill/>
            <a:miter lim="800000"/>
            <a:headEnd/>
            <a:tailEnd/>
          </a:ln>
        </p:spPr>
        <p:txBody>
          <a:bodyPr>
            <a:spAutoFit/>
          </a:bodyPr>
          <a:lstStyle/>
          <a:p>
            <a:pPr algn="just">
              <a:spcBef>
                <a:spcPct val="50000"/>
              </a:spcBef>
            </a:pPr>
            <a:r>
              <a:rPr lang="tr-TR" altLang="tr-TR" sz="2300"/>
              <a:t>Ürün hayat eğrisinin düşüş döneminde olan yatırımların ortadan kaldırılması yöneticiler arasında sık sık anlaşmazlık konusudur. Bazı hallerde zamanında elden çıkarılan yatırımlar veya satılan aktifler işletmenin rekabet durumunu iyileştirebilir. </a:t>
            </a:r>
          </a:p>
          <a:p>
            <a:pPr algn="just">
              <a:spcBef>
                <a:spcPct val="50000"/>
              </a:spcBef>
            </a:pPr>
            <a:endParaRPr lang="tr-TR" altLang="tr-TR" sz="1200"/>
          </a:p>
          <a:p>
            <a:pPr algn="just">
              <a:spcBef>
                <a:spcPct val="50000"/>
              </a:spcBef>
            </a:pPr>
            <a:r>
              <a:rPr lang="tr-TR" altLang="tr-TR" sz="2300"/>
              <a:t>Böylece elde edilen yeni fonlar gelecekte yeni sahalara kaydırılarak karların büyüme oranları hızla artırılır. </a:t>
            </a: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8915" name="Rectangle 2"/>
          <p:cNvSpPr>
            <a:spLocks noGrp="1" noChangeArrowheads="1"/>
          </p:cNvSpPr>
          <p:nvPr>
            <p:ph type="title" idx="4294967295"/>
          </p:nvPr>
        </p:nvSpPr>
        <p:spPr>
          <a:xfrm>
            <a:off x="685800" y="1403350"/>
            <a:ext cx="7772400" cy="1143000"/>
          </a:xfrm>
        </p:spPr>
        <p:txBody>
          <a:bodyPr/>
          <a:lstStyle/>
          <a:p>
            <a:pPr eaLnBrk="1" hangingPunct="1"/>
            <a:r>
              <a:rPr lang="tr-TR" altLang="tr-TR" smtClean="0"/>
              <a:t>	</a:t>
            </a:r>
          </a:p>
        </p:txBody>
      </p:sp>
      <p:sp>
        <p:nvSpPr>
          <p:cNvPr id="22532" name="Rectangle 3"/>
          <p:cNvSpPr>
            <a:spLocks noChangeArrowheads="1"/>
          </p:cNvSpPr>
          <p:nvPr/>
        </p:nvSpPr>
        <p:spPr bwMode="auto">
          <a:xfrm>
            <a:off x="-477838" y="1127125"/>
            <a:ext cx="8866188" cy="646113"/>
          </a:xfrm>
          <a:prstGeom prst="rect">
            <a:avLst/>
          </a:prstGeom>
          <a:noFill/>
          <a:ln>
            <a:noFill/>
          </a:ln>
          <a:effectLst/>
          <a:extLst/>
        </p:spPr>
        <p:txBody>
          <a:bodyPr wrap="none">
            <a:spAutoFit/>
          </a:bodyPr>
          <a:lstStyle/>
          <a:p>
            <a:pPr eaLnBrk="1" hangingPunct="1">
              <a:defRPr/>
            </a:pPr>
            <a:r>
              <a:rPr lang="tr-TR" sz="3600" b="1" i="1" dirty="0">
                <a:solidFill>
                  <a:srgbClr val="336699"/>
                </a:solidFill>
                <a:latin typeface="Arial" pitchFamily="34" charset="0"/>
              </a:rPr>
              <a:t>	</a:t>
            </a:r>
            <a:r>
              <a:rPr lang="tr-TR" sz="3600" b="1" dirty="0">
                <a:solidFill>
                  <a:schemeClr val="accent1">
                    <a:lumMod val="50000"/>
                  </a:schemeClr>
                </a:solidFill>
                <a:latin typeface="+mj-lt"/>
              </a:rPr>
              <a:t>A.YATIRIMLARI ELDEN ÇIKARMA</a:t>
            </a:r>
          </a:p>
        </p:txBody>
      </p:sp>
      <p:sp>
        <p:nvSpPr>
          <p:cNvPr id="23557" name="Rectangle 4"/>
          <p:cNvSpPr>
            <a:spLocks noChangeArrowheads="1"/>
          </p:cNvSpPr>
          <p:nvPr/>
        </p:nvSpPr>
        <p:spPr bwMode="auto">
          <a:xfrm>
            <a:off x="457200" y="1847850"/>
            <a:ext cx="8291513" cy="4094163"/>
          </a:xfrm>
          <a:prstGeom prst="rect">
            <a:avLst/>
          </a:prstGeom>
          <a:noFill/>
          <a:ln>
            <a:noFill/>
          </a:ln>
          <a:effectLst/>
          <a:extLst/>
        </p:spPr>
        <p:txBody>
          <a:bodyPr>
            <a:spAutoFit/>
          </a:bodyPr>
          <a:lstStyle/>
          <a:p>
            <a:pPr marL="0" lvl="1" algn="just">
              <a:spcBef>
                <a:spcPct val="50000"/>
              </a:spcBef>
              <a:defRPr/>
            </a:pPr>
            <a:r>
              <a:rPr lang="tr-TR" sz="2300" dirty="0"/>
              <a:t>Yatırımların elden çıkarılması;</a:t>
            </a:r>
          </a:p>
          <a:p>
            <a:pPr marL="0" lvl="1" algn="just">
              <a:spcBef>
                <a:spcPct val="50000"/>
              </a:spcBef>
              <a:defRPr/>
            </a:pPr>
            <a:endParaRPr lang="tr-TR" sz="1000" dirty="0"/>
          </a:p>
          <a:p>
            <a:pPr marL="342900" lvl="1" indent="-342900" algn="just">
              <a:spcBef>
                <a:spcPct val="50000"/>
              </a:spcBef>
              <a:buFont typeface="Times New Roman" pitchFamily="18" charset="0"/>
              <a:buChar char="●"/>
              <a:defRPr/>
            </a:pPr>
            <a:r>
              <a:rPr lang="tr-TR" sz="2300" dirty="0"/>
              <a:t>Ciroyu ve bilançodaki aktiflerin değerini azaltabilir,</a:t>
            </a:r>
          </a:p>
          <a:p>
            <a:pPr marL="342900" lvl="1" indent="-342900" algn="just">
              <a:spcBef>
                <a:spcPct val="50000"/>
              </a:spcBef>
              <a:buFont typeface="Times New Roman" pitchFamily="18" charset="0"/>
              <a:buChar char="●"/>
              <a:defRPr/>
            </a:pPr>
            <a:r>
              <a:rPr lang="tr-TR" sz="2300" dirty="0"/>
              <a:t>Çevrede bu durum kötüye gidiş olarak yorumlanabilir,</a:t>
            </a:r>
          </a:p>
          <a:p>
            <a:pPr marL="342900" lvl="1" indent="-342900" algn="just">
              <a:spcBef>
                <a:spcPct val="50000"/>
              </a:spcBef>
              <a:buFont typeface="Times New Roman" pitchFamily="18" charset="0"/>
              <a:buChar char="●"/>
              <a:defRPr/>
            </a:pPr>
            <a:r>
              <a:rPr lang="tr-TR" sz="2300" dirty="0"/>
              <a:t>İşletmenin personel kadrosunda değişmeleri gerektirebilir.</a:t>
            </a:r>
          </a:p>
          <a:p>
            <a:pPr marL="800100" lvl="1" algn="just">
              <a:spcBef>
                <a:spcPct val="50000"/>
              </a:spcBef>
              <a:buFont typeface="Times New Roman" pitchFamily="18" charset="0"/>
              <a:buChar char="●"/>
              <a:defRPr/>
            </a:pPr>
            <a:endParaRPr lang="tr-TR" sz="1000" dirty="0"/>
          </a:p>
          <a:p>
            <a:pPr algn="just">
              <a:spcBef>
                <a:spcPct val="50000"/>
              </a:spcBef>
              <a:defRPr/>
            </a:pPr>
            <a:r>
              <a:rPr lang="tr-TR" sz="2300" dirty="0"/>
              <a:t>Tüm bu aleyhte olan nedenlere rağmen işletme yaşamını tehlikeye sokmamak için iş yapmayan, devri dolmuş yatırımları elden çıkartmak ile en doğru hareketi yapar. Buradan sağlanan gelirle ar-ge, yenilik faaliyetlerine fon aktarılmış olur.</a:t>
            </a: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9939" name="Rectangle 2"/>
          <p:cNvSpPr>
            <a:spLocks noGrp="1" noChangeArrowheads="1"/>
          </p:cNvSpPr>
          <p:nvPr>
            <p:ph type="title" idx="4294967295"/>
          </p:nvPr>
        </p:nvSpPr>
        <p:spPr/>
        <p:txBody>
          <a:bodyPr/>
          <a:lstStyle/>
          <a:p>
            <a:pPr eaLnBrk="1" hangingPunct="1"/>
            <a:r>
              <a:rPr lang="tr-TR" altLang="tr-TR" smtClean="0"/>
              <a:t>	</a:t>
            </a:r>
          </a:p>
        </p:txBody>
      </p:sp>
      <p:sp>
        <p:nvSpPr>
          <p:cNvPr id="23556" name="Rectangle 3"/>
          <p:cNvSpPr>
            <a:spLocks noChangeArrowheads="1"/>
          </p:cNvSpPr>
          <p:nvPr/>
        </p:nvSpPr>
        <p:spPr bwMode="auto">
          <a:xfrm>
            <a:off x="-396552" y="1261209"/>
            <a:ext cx="10066258" cy="1015663"/>
          </a:xfrm>
          <a:prstGeom prst="rect">
            <a:avLst/>
          </a:prstGeom>
          <a:noFill/>
          <a:ln>
            <a:noFill/>
          </a:ln>
          <a:effectLst/>
          <a:extLst/>
        </p:spPr>
        <p:txBody>
          <a:bodyPr>
            <a:spAutoFit/>
          </a:bodyPr>
          <a:lstStyle/>
          <a:p>
            <a:pPr algn="ctr" eaLnBrk="1" hangingPunct="1">
              <a:defRPr/>
            </a:pPr>
            <a:r>
              <a:rPr lang="tr-TR" sz="3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YATIRIMLARIN ELDEN ÇIKARTILMASININ YARARLARI</a:t>
            </a:r>
          </a:p>
        </p:txBody>
      </p:sp>
      <p:sp>
        <p:nvSpPr>
          <p:cNvPr id="39941" name="Rectangle 4"/>
          <p:cNvSpPr>
            <a:spLocks noChangeArrowheads="1"/>
          </p:cNvSpPr>
          <p:nvPr/>
        </p:nvSpPr>
        <p:spPr bwMode="auto">
          <a:xfrm>
            <a:off x="141288" y="2578100"/>
            <a:ext cx="8607425" cy="3011488"/>
          </a:xfrm>
          <a:prstGeom prst="rect">
            <a:avLst/>
          </a:prstGeom>
          <a:noFill/>
          <a:ln w="9525">
            <a:noFill/>
            <a:miter lim="800000"/>
            <a:headEnd/>
            <a:tailEnd/>
          </a:ln>
        </p:spPr>
        <p:txBody>
          <a:bodyPr>
            <a:spAutoFit/>
          </a:bodyPr>
          <a:lstStyle/>
          <a:p>
            <a:pPr marL="800100" lvl="1" indent="-342900" algn="just">
              <a:lnSpc>
                <a:spcPct val="110000"/>
              </a:lnSpc>
              <a:spcBef>
                <a:spcPct val="50000"/>
              </a:spcBef>
              <a:buSzPct val="115000"/>
              <a:buFont typeface="Times New Roman" pitchFamily="18" charset="0"/>
              <a:buChar char="●"/>
            </a:pPr>
            <a:r>
              <a:rPr lang="tr-TR" altLang="tr-TR" sz="2200"/>
              <a:t>İşletmenin marjinal karlılığını azaltmakta ve artış     oranları düşmekte olan bir yatırımı elden çıkarması, yükseltilmiş bir büyüme oranının elde edilmesine olanak verir.</a:t>
            </a:r>
          </a:p>
          <a:p>
            <a:pPr marL="800100" lvl="1" indent="-342900" algn="just">
              <a:lnSpc>
                <a:spcPct val="110000"/>
              </a:lnSpc>
              <a:spcBef>
                <a:spcPct val="50000"/>
              </a:spcBef>
              <a:buSzPct val="115000"/>
              <a:buFont typeface="Times New Roman" pitchFamily="18" charset="0"/>
              <a:buChar char="●"/>
            </a:pPr>
            <a:r>
              <a:rPr lang="tr-TR" altLang="tr-TR" sz="2200"/>
              <a:t>İşletme dengesini yeniden kurar.</a:t>
            </a:r>
          </a:p>
          <a:p>
            <a:pPr marL="800100" lvl="1" indent="-342900" algn="just">
              <a:lnSpc>
                <a:spcPct val="110000"/>
              </a:lnSpc>
              <a:spcBef>
                <a:spcPct val="50000"/>
              </a:spcBef>
              <a:buSzPct val="115000"/>
              <a:buFont typeface="Times New Roman" pitchFamily="18" charset="0"/>
              <a:buChar char="●"/>
            </a:pPr>
            <a:r>
              <a:rPr lang="tr-TR" altLang="tr-TR" sz="2200"/>
              <a:t>Ürün hayat eğrisinin dördüncü aşamasında olan ürünler işletmenin nakit akışını olumsuz etkiler ve bu yetersizlik sebebiyle yeni yatırım yapma olanakları azalır.</a:t>
            </a:r>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24580" name="Rectangle 3"/>
          <p:cNvSpPr>
            <a:spLocks noChangeArrowheads="1"/>
          </p:cNvSpPr>
          <p:nvPr/>
        </p:nvSpPr>
        <p:spPr bwMode="auto">
          <a:xfrm>
            <a:off x="-469900" y="695325"/>
            <a:ext cx="5905500" cy="646113"/>
          </a:xfrm>
          <a:prstGeom prst="rect">
            <a:avLst/>
          </a:prstGeom>
          <a:noFill/>
          <a:ln>
            <a:noFill/>
          </a:ln>
          <a:effectLst/>
          <a:extLst/>
        </p:spPr>
        <p:txBody>
          <a:bodyPr wrap="none">
            <a:spAutoFit/>
          </a:bodyPr>
          <a:lstStyle/>
          <a:p>
            <a:pPr eaLnBrk="1" hangingPunct="1">
              <a:defRPr/>
            </a:pPr>
            <a:r>
              <a:rPr lang="tr-TR" sz="2000" b="1" i="1" dirty="0">
                <a:solidFill>
                  <a:srgbClr val="336699"/>
                </a:solidFill>
                <a:latin typeface="Arial" pitchFamily="34" charset="0"/>
              </a:rPr>
              <a:t>	</a:t>
            </a:r>
            <a:r>
              <a:rPr lang="tr-TR" sz="3600" b="1" dirty="0">
                <a:solidFill>
                  <a:schemeClr val="accent1">
                    <a:lumMod val="50000"/>
                  </a:schemeClr>
                </a:solidFill>
                <a:latin typeface="+mj-lt"/>
              </a:rPr>
              <a:t>B. FİNANSAL ANALİZ</a:t>
            </a:r>
          </a:p>
        </p:txBody>
      </p:sp>
      <p:sp>
        <p:nvSpPr>
          <p:cNvPr id="40964" name="Rectangle 4"/>
          <p:cNvSpPr>
            <a:spLocks noChangeArrowheads="1"/>
          </p:cNvSpPr>
          <p:nvPr/>
        </p:nvSpPr>
        <p:spPr bwMode="auto">
          <a:xfrm>
            <a:off x="422275" y="1412875"/>
            <a:ext cx="8326438" cy="4938713"/>
          </a:xfrm>
          <a:prstGeom prst="rect">
            <a:avLst/>
          </a:prstGeom>
          <a:noFill/>
          <a:ln w="9525">
            <a:noFill/>
            <a:miter lim="800000"/>
            <a:headEnd/>
            <a:tailEnd/>
          </a:ln>
        </p:spPr>
        <p:txBody>
          <a:bodyPr>
            <a:spAutoFit/>
          </a:bodyPr>
          <a:lstStyle/>
          <a:p>
            <a:pPr algn="just">
              <a:spcBef>
                <a:spcPct val="50000"/>
              </a:spcBef>
            </a:pPr>
            <a:r>
              <a:rPr lang="tr-TR" altLang="tr-TR" sz="2100"/>
              <a:t>Finansal analizin ilk amacı işletmenin genel büyüme denkleminin parametrelerini meydana çıkartmaktır. Bunlar;</a:t>
            </a:r>
          </a:p>
          <a:p>
            <a:pPr marL="800100" lvl="1" indent="-342900" algn="just">
              <a:spcBef>
                <a:spcPct val="50000"/>
              </a:spcBef>
              <a:buFont typeface="Times New Roman" pitchFamily="18" charset="0"/>
              <a:buChar char="●"/>
            </a:pPr>
            <a:r>
              <a:rPr lang="tr-TR" altLang="tr-TR" sz="2100"/>
              <a:t>Net karlılığın gelişme eğiliminin sağlanması,</a:t>
            </a:r>
          </a:p>
          <a:p>
            <a:pPr marL="800100" lvl="1" indent="-342900" algn="just">
              <a:spcBef>
                <a:spcPct val="50000"/>
              </a:spcBef>
              <a:buFont typeface="Times New Roman" pitchFamily="18" charset="0"/>
              <a:buChar char="●"/>
            </a:pPr>
            <a:r>
              <a:rPr lang="tr-TR" altLang="tr-TR" sz="2100"/>
              <a:t>Özsermaye maliyetini belirlemek ve elde edilen kar ile karşılaştırmak,</a:t>
            </a:r>
          </a:p>
          <a:p>
            <a:pPr marL="800100" lvl="1" indent="-342900" algn="just">
              <a:spcBef>
                <a:spcPct val="50000"/>
              </a:spcBef>
              <a:buFont typeface="Times New Roman" pitchFamily="18" charset="0"/>
              <a:buChar char="●"/>
            </a:pPr>
            <a:r>
              <a:rPr lang="tr-TR" altLang="tr-TR" sz="2100"/>
              <a:t>Borçlar ile ödeyeceği faiz hadlerini saptamak ve bunların gelecekteki eğilimini belirlemek,</a:t>
            </a:r>
          </a:p>
          <a:p>
            <a:pPr marL="800100" lvl="1" indent="-342900" algn="just">
              <a:spcBef>
                <a:spcPct val="50000"/>
              </a:spcBef>
              <a:buFont typeface="Times New Roman" pitchFamily="18" charset="0"/>
              <a:buChar char="●"/>
            </a:pPr>
            <a:r>
              <a:rPr lang="tr-TR" altLang="tr-TR" sz="2100"/>
              <a:t>Borçların maliyetini işletmenin finansal yapısı üzerinde yapacağı sonuçların etkilerini belirlemek,</a:t>
            </a:r>
          </a:p>
          <a:p>
            <a:pPr marL="800100" lvl="1" indent="-342900" algn="just">
              <a:spcBef>
                <a:spcPct val="50000"/>
              </a:spcBef>
              <a:buFont typeface="Times New Roman" pitchFamily="18" charset="0"/>
              <a:buChar char="●"/>
            </a:pPr>
            <a:r>
              <a:rPr lang="tr-TR" altLang="tr-TR" sz="2100"/>
              <a:t>Tahmini nakit giriş ve çıkış bütçelerini hazırlamak (yeni yatırımlar),</a:t>
            </a:r>
          </a:p>
          <a:p>
            <a:pPr marL="800100" lvl="1" indent="-342900" algn="just">
              <a:spcBef>
                <a:spcPct val="50000"/>
              </a:spcBef>
              <a:buFont typeface="Times New Roman" pitchFamily="18" charset="0"/>
              <a:buChar char="●"/>
            </a:pPr>
            <a:r>
              <a:rPr lang="tr-TR" altLang="tr-TR" sz="2100"/>
              <a:t>Yeni yatırımlar için maliyet yapısının analizi ve satış fiyatları belirlemek.</a:t>
            </a:r>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41987" name="Rectangle 2"/>
          <p:cNvSpPr>
            <a:spLocks noGrp="1" noChangeArrowheads="1"/>
          </p:cNvSpPr>
          <p:nvPr>
            <p:ph type="title" idx="4294967295"/>
          </p:nvPr>
        </p:nvSpPr>
        <p:spPr/>
        <p:txBody>
          <a:bodyPr/>
          <a:lstStyle/>
          <a:p>
            <a:pPr eaLnBrk="1" hangingPunct="1"/>
            <a:r>
              <a:rPr lang="tr-TR" altLang="tr-TR" smtClean="0"/>
              <a:t>	</a:t>
            </a:r>
          </a:p>
        </p:txBody>
      </p:sp>
      <p:sp>
        <p:nvSpPr>
          <p:cNvPr id="25604" name="Rectangle 3"/>
          <p:cNvSpPr>
            <a:spLocks noChangeArrowheads="1"/>
          </p:cNvSpPr>
          <p:nvPr/>
        </p:nvSpPr>
        <p:spPr bwMode="auto">
          <a:xfrm>
            <a:off x="323528" y="911622"/>
            <a:ext cx="8136904" cy="1077218"/>
          </a:xfrm>
          <a:prstGeom prst="rect">
            <a:avLst/>
          </a:prstGeom>
          <a:noFill/>
          <a:ln>
            <a:noFill/>
          </a:ln>
          <a:effectLst/>
          <a:extLst/>
        </p:spPr>
        <p:txBody>
          <a:bodyPr wrap="square">
            <a:spAutoFit/>
          </a:bodyPr>
          <a:lstStyle/>
          <a:p>
            <a:pPr algn="ctr" eaLnBrk="1" hangingPunct="1">
              <a:defRPr/>
            </a:pPr>
            <a:r>
              <a:rPr lang="tr-TR" sz="316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ARAŞTIRMA-GELİŞTİRME VE TEKNOLOJİ FAKTÖRLERİNİN ANALİZİ</a:t>
            </a:r>
          </a:p>
        </p:txBody>
      </p:sp>
      <p:sp>
        <p:nvSpPr>
          <p:cNvPr id="25605" name="Rectangle 4"/>
          <p:cNvSpPr>
            <a:spLocks noChangeArrowheads="1"/>
          </p:cNvSpPr>
          <p:nvPr/>
        </p:nvSpPr>
        <p:spPr bwMode="auto">
          <a:xfrm>
            <a:off x="138113" y="2276475"/>
            <a:ext cx="8897937" cy="3522663"/>
          </a:xfrm>
          <a:prstGeom prst="rect">
            <a:avLst/>
          </a:prstGeom>
          <a:noFill/>
          <a:ln>
            <a:noFill/>
          </a:ln>
          <a:effectLst/>
          <a:extLst/>
        </p:spPr>
        <p:txBody>
          <a:bodyPr>
            <a:spAutoFit/>
          </a:bodyPr>
          <a:lstStyle/>
          <a:p>
            <a:pPr algn="just">
              <a:lnSpc>
                <a:spcPct val="110000"/>
              </a:lnSpc>
              <a:spcBef>
                <a:spcPct val="50000"/>
              </a:spcBef>
              <a:defRPr/>
            </a:pPr>
            <a:r>
              <a:rPr lang="tr-TR" sz="2100" dirty="0"/>
              <a:t>Teknik gelişmeler, buluş ve keşifler ar-ge faaliyetlerine bağlıdır. Teknik gelişmeler yeni ürünlerin piyasaya sürümü, yeni üretim, satış veya dağıtım metotları uygulamaya konulması için önemlidir.</a:t>
            </a:r>
          </a:p>
          <a:p>
            <a:pPr algn="just">
              <a:lnSpc>
                <a:spcPct val="110000"/>
              </a:lnSpc>
              <a:spcBef>
                <a:spcPct val="50000"/>
              </a:spcBef>
              <a:defRPr/>
            </a:pPr>
            <a:endParaRPr lang="tr-TR" sz="500" dirty="0"/>
          </a:p>
          <a:p>
            <a:pPr algn="just">
              <a:lnSpc>
                <a:spcPct val="110000"/>
              </a:lnSpc>
              <a:spcBef>
                <a:spcPct val="50000"/>
              </a:spcBef>
              <a:defRPr/>
            </a:pPr>
            <a:endParaRPr lang="tr-TR" sz="500" dirty="0"/>
          </a:p>
          <a:p>
            <a:pPr algn="just">
              <a:lnSpc>
                <a:spcPct val="110000"/>
              </a:lnSpc>
              <a:spcBef>
                <a:spcPct val="50000"/>
              </a:spcBef>
              <a:defRPr/>
            </a:pPr>
            <a:r>
              <a:rPr lang="tr-TR" sz="2100" b="1" dirty="0"/>
              <a:t>Teknik gelişmelerle işletme arasındaki ilişkiler 3 grupta toplanır:</a:t>
            </a:r>
          </a:p>
          <a:p>
            <a:pPr algn="just">
              <a:lnSpc>
                <a:spcPct val="110000"/>
              </a:lnSpc>
              <a:spcBef>
                <a:spcPct val="50000"/>
              </a:spcBef>
              <a:defRPr/>
            </a:pPr>
            <a:endParaRPr lang="tr-TR" sz="200" dirty="0"/>
          </a:p>
          <a:p>
            <a:pPr marL="457200" indent="-457200" algn="just">
              <a:lnSpc>
                <a:spcPct val="110000"/>
              </a:lnSpc>
              <a:spcBef>
                <a:spcPct val="50000"/>
              </a:spcBef>
              <a:buSzPct val="110000"/>
              <a:buFont typeface="+mj-lt"/>
              <a:buAutoNum type="arabicPeriod"/>
              <a:defRPr/>
            </a:pPr>
            <a:r>
              <a:rPr lang="tr-TR" sz="2100" dirty="0"/>
              <a:t> Teknik gelişmeler çeşitli faaliyet kollarını izleyerek çeşitlenir,</a:t>
            </a:r>
          </a:p>
          <a:p>
            <a:pPr marL="457200" indent="-457200" algn="just">
              <a:lnSpc>
                <a:spcPct val="110000"/>
              </a:lnSpc>
              <a:spcBef>
                <a:spcPct val="50000"/>
              </a:spcBef>
              <a:buSzPct val="110000"/>
              <a:buFont typeface="+mj-lt"/>
              <a:buAutoNum type="arabicPeriod"/>
              <a:defRPr/>
            </a:pPr>
            <a:r>
              <a:rPr lang="tr-TR" sz="2100" dirty="0"/>
              <a:t> Teknik gelişmeler hızlıdırlar,</a:t>
            </a:r>
          </a:p>
          <a:p>
            <a:pPr marL="457200" indent="-457200" algn="just">
              <a:lnSpc>
                <a:spcPct val="110000"/>
              </a:lnSpc>
              <a:spcBef>
                <a:spcPct val="50000"/>
              </a:spcBef>
              <a:buSzPct val="110000"/>
              <a:buFont typeface="+mj-lt"/>
              <a:buAutoNum type="arabicPeriod"/>
              <a:defRPr/>
            </a:pPr>
            <a:r>
              <a:rPr lang="tr-TR" sz="2100" dirty="0"/>
              <a:t> Teknik gelişmeler masraflı ve rastlantıya bağlıdır.</a:t>
            </a:r>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26628" name="Rectangle 3"/>
          <p:cNvSpPr>
            <a:spLocks noChangeArrowheads="1"/>
          </p:cNvSpPr>
          <p:nvPr/>
        </p:nvSpPr>
        <p:spPr bwMode="auto">
          <a:xfrm>
            <a:off x="-180528" y="116632"/>
            <a:ext cx="9540552" cy="1323439"/>
          </a:xfrm>
          <a:prstGeom prst="rect">
            <a:avLst/>
          </a:prstGeom>
          <a:noFill/>
          <a:ln>
            <a:noFill/>
          </a:ln>
          <a:effectLst/>
          <a:extLst/>
        </p:spPr>
        <p:txBody>
          <a:bodyPr>
            <a:spAutoFit/>
          </a:bodyPr>
          <a:lstStyle/>
          <a:p>
            <a:pPr algn="ctr">
              <a:defRPr/>
            </a:pPr>
            <a:r>
              <a:rPr lang="tr-TR" sz="4000" b="1" cap="all"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ARGE</a:t>
            </a:r>
            <a:r>
              <a:rPr lang="tr-TR" sz="4000" b="1" i="1" dirty="0">
                <a:solidFill>
                  <a:srgbClr val="CC0066"/>
                </a:solidFill>
                <a:effectLst>
                  <a:reflection blurRad="6350" stA="55000" endA="300" endPos="45500" dir="5400000" sy="-100000" algn="bl" rotWithShape="0"/>
                </a:effectLst>
                <a:latin typeface="Times New Roman Tur" charset="-94"/>
              </a:rPr>
              <a:t> </a:t>
            </a:r>
            <a:r>
              <a:rPr lang="tr-TR" sz="4000" b="1" cap="all"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FAALİYETLERİNİN İŞLETME STRATEJİSİNDEKİ ÖNEMİ</a:t>
            </a:r>
          </a:p>
        </p:txBody>
      </p:sp>
      <p:graphicFrame>
        <p:nvGraphicFramePr>
          <p:cNvPr id="3" name="Diyagram 2"/>
          <p:cNvGraphicFramePr/>
          <p:nvPr/>
        </p:nvGraphicFramePr>
        <p:xfrm>
          <a:off x="107504" y="1700808"/>
          <a:ext cx="8928992" cy="4985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44035" name="Rectangle 2"/>
          <p:cNvSpPr>
            <a:spLocks noGrp="1" noChangeArrowheads="1"/>
          </p:cNvSpPr>
          <p:nvPr>
            <p:ph type="title" idx="4294967295"/>
          </p:nvPr>
        </p:nvSpPr>
        <p:spPr/>
        <p:txBody>
          <a:bodyPr/>
          <a:lstStyle/>
          <a:p>
            <a:pPr eaLnBrk="1" hangingPunct="1"/>
            <a:r>
              <a:rPr lang="tr-TR" altLang="tr-TR" smtClean="0"/>
              <a:t>	</a:t>
            </a:r>
          </a:p>
        </p:txBody>
      </p:sp>
      <p:sp>
        <p:nvSpPr>
          <p:cNvPr id="2" name="Dikdörtgen 1"/>
          <p:cNvSpPr/>
          <p:nvPr/>
        </p:nvSpPr>
        <p:spPr>
          <a:xfrm>
            <a:off x="395288" y="908050"/>
            <a:ext cx="8280400" cy="904875"/>
          </a:xfrm>
          <a:prstGeom prst="rect">
            <a:avLst/>
          </a:prstGeom>
        </p:spPr>
        <p:txBody>
          <a:bodyPr>
            <a:spAutoFit/>
          </a:bodyPr>
          <a:lstStyle/>
          <a:p>
            <a:pPr algn="just">
              <a:lnSpc>
                <a:spcPct val="110000"/>
              </a:lnSpc>
              <a:spcBef>
                <a:spcPct val="50000"/>
              </a:spcBef>
              <a:defRPr/>
            </a:pPr>
            <a:r>
              <a:rPr lang="tr-TR" b="1" dirty="0">
                <a:solidFill>
                  <a:schemeClr val="accent1">
                    <a:lumMod val="50000"/>
                  </a:schemeClr>
                </a:solidFill>
              </a:rPr>
              <a:t>İŞLETMENİN</a:t>
            </a:r>
            <a:r>
              <a:rPr lang="tr-TR" dirty="0"/>
              <a:t> </a:t>
            </a:r>
            <a:r>
              <a:rPr lang="tr-TR" b="1" dirty="0">
                <a:solidFill>
                  <a:schemeClr val="accent1">
                    <a:lumMod val="50000"/>
                  </a:schemeClr>
                </a:solidFill>
              </a:rPr>
              <a:t>AR-GE AÇISINDAN REKABET AVANTAJI YARATMASI İÇİN ŞU SORULAR ÖNEMLİDİR:</a:t>
            </a:r>
          </a:p>
        </p:txBody>
      </p:sp>
      <p:sp>
        <p:nvSpPr>
          <p:cNvPr id="44037" name="Rectangle 3"/>
          <p:cNvSpPr>
            <a:spLocks noChangeArrowheads="1"/>
          </p:cNvSpPr>
          <p:nvPr/>
        </p:nvSpPr>
        <p:spPr bwMode="auto">
          <a:xfrm>
            <a:off x="-36513" y="1889125"/>
            <a:ext cx="8712201" cy="4060825"/>
          </a:xfrm>
          <a:prstGeom prst="rect">
            <a:avLst/>
          </a:prstGeom>
          <a:noFill/>
          <a:ln w="9525">
            <a:noFill/>
            <a:miter lim="800000"/>
            <a:headEnd/>
            <a:tailEnd/>
          </a:ln>
        </p:spPr>
        <p:txBody>
          <a:bodyPr>
            <a:spAutoFit/>
          </a:bodyPr>
          <a:lstStyle/>
          <a:p>
            <a:pPr marL="800100" lvl="1" indent="-342900" algn="just">
              <a:lnSpc>
                <a:spcPct val="110000"/>
              </a:lnSpc>
              <a:spcBef>
                <a:spcPct val="50000"/>
              </a:spcBef>
              <a:buFont typeface="Times New Roman" pitchFamily="18" charset="0"/>
              <a:buChar char="●"/>
            </a:pPr>
            <a:r>
              <a:rPr lang="tr-TR" altLang="tr-TR" sz="2200"/>
              <a:t>Yeni mamul geliştirme yeteneği var mı?</a:t>
            </a:r>
          </a:p>
          <a:p>
            <a:pPr marL="800100" lvl="1" indent="-342900" algn="just">
              <a:lnSpc>
                <a:spcPct val="110000"/>
              </a:lnSpc>
              <a:spcBef>
                <a:spcPct val="50000"/>
              </a:spcBef>
              <a:buFont typeface="Times New Roman" pitchFamily="18" charset="0"/>
              <a:buChar char="●"/>
            </a:pPr>
            <a:r>
              <a:rPr lang="tr-TR" altLang="tr-TR" sz="2200"/>
              <a:t>Teknolojik yeniliklere rakiplere göre daha hızlı ayak uydurma yeteneği var mı?</a:t>
            </a:r>
          </a:p>
          <a:p>
            <a:pPr marL="800100" lvl="1" indent="-342900" algn="just">
              <a:lnSpc>
                <a:spcPct val="110000"/>
              </a:lnSpc>
              <a:spcBef>
                <a:spcPct val="50000"/>
              </a:spcBef>
              <a:buFont typeface="Times New Roman" pitchFamily="18" charset="0"/>
              <a:buChar char="●"/>
            </a:pPr>
            <a:r>
              <a:rPr lang="tr-TR" altLang="tr-TR" sz="2200"/>
              <a:t>Plan ve proje ekibi var mı?</a:t>
            </a:r>
          </a:p>
          <a:p>
            <a:pPr marL="800100" lvl="1" indent="-342900" algn="just">
              <a:lnSpc>
                <a:spcPct val="110000"/>
              </a:lnSpc>
              <a:spcBef>
                <a:spcPct val="50000"/>
              </a:spcBef>
              <a:buFont typeface="Times New Roman" pitchFamily="18" charset="0"/>
              <a:buChar char="●"/>
            </a:pPr>
            <a:r>
              <a:rPr lang="tr-TR" altLang="tr-TR" sz="2200"/>
              <a:t>Ar-ge için uzman personel var mı?</a:t>
            </a:r>
          </a:p>
          <a:p>
            <a:pPr marL="800100" lvl="1" indent="-342900" algn="just">
              <a:lnSpc>
                <a:spcPct val="110000"/>
              </a:lnSpc>
              <a:spcBef>
                <a:spcPct val="50000"/>
              </a:spcBef>
              <a:buFont typeface="Times New Roman" pitchFamily="18" charset="0"/>
              <a:buChar char="●"/>
            </a:pPr>
            <a:r>
              <a:rPr lang="tr-TR" altLang="tr-TR" sz="2200"/>
              <a:t>İşletme teknolojide önder mi?</a:t>
            </a:r>
          </a:p>
          <a:p>
            <a:pPr marL="800100" lvl="1" indent="-342900" algn="just">
              <a:lnSpc>
                <a:spcPct val="110000"/>
              </a:lnSpc>
              <a:spcBef>
                <a:spcPct val="50000"/>
              </a:spcBef>
              <a:buFont typeface="Times New Roman" pitchFamily="18" charset="0"/>
              <a:buChar char="●"/>
            </a:pPr>
            <a:r>
              <a:rPr lang="tr-TR" altLang="tr-TR" sz="2200"/>
              <a:t>İşletme ar-ge faaliyetlerine karşı duyarlı mı?</a:t>
            </a:r>
          </a:p>
          <a:p>
            <a:pPr marL="800100" lvl="1" indent="-342900" algn="just">
              <a:lnSpc>
                <a:spcPct val="110000"/>
              </a:lnSpc>
              <a:spcBef>
                <a:spcPct val="50000"/>
              </a:spcBef>
              <a:buFont typeface="Times New Roman" pitchFamily="18" charset="0"/>
              <a:buChar char="●"/>
            </a:pPr>
            <a:r>
              <a:rPr lang="tr-TR" altLang="tr-TR" sz="2200"/>
              <a:t>İşletmenin birimleri arasında işbirliği var mı?</a:t>
            </a:r>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28676" name="Rectangle 3"/>
          <p:cNvSpPr>
            <a:spLocks noChangeArrowheads="1"/>
          </p:cNvSpPr>
          <p:nvPr/>
        </p:nvSpPr>
        <p:spPr bwMode="auto">
          <a:xfrm>
            <a:off x="35496" y="836712"/>
            <a:ext cx="9448099" cy="538609"/>
          </a:xfrm>
          <a:prstGeom prst="rect">
            <a:avLst/>
          </a:prstGeom>
          <a:noFill/>
          <a:ln>
            <a:noFill/>
          </a:ln>
          <a:effectLst/>
          <a:extLst/>
        </p:spPr>
        <p:txBody>
          <a:bodyPr wrap="none">
            <a:spAutoFit/>
          </a:bodyPr>
          <a:lstStyle/>
          <a:p>
            <a:pPr eaLnBrk="1" hangingPunct="1">
              <a:defRPr/>
            </a:pPr>
            <a:r>
              <a:rPr lang="tr-TR" sz="2820" b="1" cap="all"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ÜRETİM</a:t>
            </a:r>
            <a:r>
              <a:rPr lang="tr-TR" sz="2820" b="1" dirty="0">
                <a:solidFill>
                  <a:srgbClr val="CC0066"/>
                </a:solidFill>
                <a:latin typeface="Arial" pitchFamily="34" charset="0"/>
              </a:rPr>
              <a:t> </a:t>
            </a:r>
            <a:r>
              <a:rPr lang="tr-TR" sz="2820" b="1" cap="all"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TEDARİK FAKTÖRLERİNİN ANALİZİ</a:t>
            </a:r>
          </a:p>
        </p:txBody>
      </p:sp>
      <p:sp>
        <p:nvSpPr>
          <p:cNvPr id="45060" name="Rectangle 4"/>
          <p:cNvSpPr>
            <a:spLocks noChangeArrowheads="1"/>
          </p:cNvSpPr>
          <p:nvPr/>
        </p:nvSpPr>
        <p:spPr bwMode="auto">
          <a:xfrm>
            <a:off x="107950" y="1533525"/>
            <a:ext cx="8856663" cy="4884738"/>
          </a:xfrm>
          <a:prstGeom prst="rect">
            <a:avLst/>
          </a:prstGeom>
          <a:noFill/>
          <a:ln w="9525">
            <a:noFill/>
            <a:miter lim="800000"/>
            <a:headEnd/>
            <a:tailEnd/>
          </a:ln>
        </p:spPr>
        <p:txBody>
          <a:bodyPr>
            <a:spAutoFit/>
          </a:bodyPr>
          <a:lstStyle/>
          <a:p>
            <a:pPr algn="just">
              <a:lnSpc>
                <a:spcPct val="110000"/>
              </a:lnSpc>
              <a:spcBef>
                <a:spcPct val="50000"/>
              </a:spcBef>
            </a:pPr>
            <a:r>
              <a:rPr lang="tr-TR" altLang="tr-TR" sz="2100"/>
              <a:t>Bu analiz ile işletme üretim araç ve teçhizatını tam kapasite ile kullanıp kullanmadığını araştırır. Üretim ve tedarik etmenlerinin değerlenmesi için şu sorular önemlidir:</a:t>
            </a:r>
          </a:p>
          <a:p>
            <a:pPr algn="just">
              <a:lnSpc>
                <a:spcPct val="110000"/>
              </a:lnSpc>
              <a:spcBef>
                <a:spcPct val="50000"/>
              </a:spcBef>
            </a:pPr>
            <a:endParaRPr lang="tr-TR" altLang="tr-TR" sz="1200"/>
          </a:p>
          <a:p>
            <a:pPr marL="800100" lvl="1" indent="-342900" algn="just">
              <a:lnSpc>
                <a:spcPct val="110000"/>
              </a:lnSpc>
              <a:spcBef>
                <a:spcPct val="50000"/>
              </a:spcBef>
              <a:buSzPct val="105000"/>
              <a:buFont typeface="Times New Roman" pitchFamily="18" charset="0"/>
              <a:buChar char="●"/>
            </a:pPr>
            <a:r>
              <a:rPr lang="tr-TR" altLang="tr-TR" sz="2100"/>
              <a:t>Rakiplerden daha düşük maliyetlerde üretim yapabiliyor muyuz ? </a:t>
            </a:r>
          </a:p>
          <a:p>
            <a:pPr marL="800100" lvl="1" indent="-342900" algn="just">
              <a:lnSpc>
                <a:spcPct val="110000"/>
              </a:lnSpc>
              <a:spcBef>
                <a:spcPct val="50000"/>
              </a:spcBef>
              <a:buSzPct val="105000"/>
              <a:buFont typeface="Times New Roman" pitchFamily="18" charset="0"/>
              <a:buChar char="●"/>
            </a:pPr>
            <a:r>
              <a:rPr lang="tr-TR" altLang="tr-TR" sz="2100"/>
              <a:t>İşletmeyi daha iyi bir şekilde ve onların yapamadığı şeyleri zamanında ve yerinde yapabiliyor muyuz ? </a:t>
            </a:r>
          </a:p>
          <a:p>
            <a:pPr marL="800100" lvl="1" indent="-342900" algn="just">
              <a:lnSpc>
                <a:spcPct val="110000"/>
              </a:lnSpc>
              <a:spcBef>
                <a:spcPct val="50000"/>
              </a:spcBef>
              <a:buSzPct val="105000"/>
              <a:buFont typeface="Times New Roman" pitchFamily="18" charset="0"/>
              <a:buChar char="●"/>
            </a:pPr>
            <a:r>
              <a:rPr lang="tr-TR" altLang="tr-TR" sz="2100"/>
              <a:t>Rakiplerin elde edemediği hammadde ve yarı mamulü elde edebiliyor muyuz ?</a:t>
            </a:r>
          </a:p>
          <a:p>
            <a:pPr marL="800100" lvl="1" indent="-342900" algn="just">
              <a:lnSpc>
                <a:spcPct val="110000"/>
              </a:lnSpc>
              <a:spcBef>
                <a:spcPct val="50000"/>
              </a:spcBef>
              <a:buSzPct val="105000"/>
              <a:buFont typeface="Times New Roman" pitchFamily="18" charset="0"/>
              <a:buChar char="●"/>
            </a:pPr>
            <a:endParaRPr lang="tr-TR" altLang="tr-TR" sz="1200" b="1"/>
          </a:p>
          <a:p>
            <a:pPr algn="just">
              <a:lnSpc>
                <a:spcPct val="110000"/>
              </a:lnSpc>
              <a:spcBef>
                <a:spcPct val="50000"/>
              </a:spcBef>
            </a:pPr>
            <a:r>
              <a:rPr lang="tr-TR" altLang="tr-TR" sz="2100"/>
              <a:t>Bu soruların cevabı evet ise, üretim ve tedarik açısından rekabet avantajına sahibiz demektir.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7171" name="Rectangle 2"/>
          <p:cNvSpPr>
            <a:spLocks noGrp="1" noChangeArrowheads="1"/>
          </p:cNvSpPr>
          <p:nvPr>
            <p:ph type="title" idx="4294967295"/>
          </p:nvPr>
        </p:nvSpPr>
        <p:spPr/>
        <p:txBody>
          <a:bodyPr/>
          <a:lstStyle/>
          <a:p>
            <a:pPr eaLnBrk="1" hangingPunct="1"/>
            <a:r>
              <a:rPr lang="tr-TR" altLang="tr-TR" smtClean="0"/>
              <a:t>	</a:t>
            </a:r>
          </a:p>
        </p:txBody>
      </p:sp>
      <p:grpSp>
        <p:nvGrpSpPr>
          <p:cNvPr id="4" name="Group 4"/>
          <p:cNvGrpSpPr>
            <a:grpSpLocks/>
          </p:cNvGrpSpPr>
          <p:nvPr/>
        </p:nvGrpSpPr>
        <p:grpSpPr bwMode="auto">
          <a:xfrm>
            <a:off x="1116013" y="88900"/>
            <a:ext cx="6908800" cy="6692900"/>
            <a:chOff x="944" y="56"/>
            <a:chExt cx="4352" cy="4216"/>
          </a:xfrm>
        </p:grpSpPr>
        <p:sp>
          <p:nvSpPr>
            <p:cNvPr id="5137" name="Line 5"/>
            <p:cNvSpPr>
              <a:spLocks noChangeShapeType="1"/>
            </p:cNvSpPr>
            <p:nvPr/>
          </p:nvSpPr>
          <p:spPr bwMode="auto">
            <a:xfrm>
              <a:off x="2925" y="96"/>
              <a:ext cx="0" cy="1488"/>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sp>
          <p:nvSpPr>
            <p:cNvPr id="3" name="Line 6"/>
            <p:cNvSpPr>
              <a:spLocks noChangeShapeType="1"/>
            </p:cNvSpPr>
            <p:nvPr/>
          </p:nvSpPr>
          <p:spPr bwMode="auto">
            <a:xfrm>
              <a:off x="2925" y="2784"/>
              <a:ext cx="0" cy="1488"/>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grpSp>
          <p:nvGrpSpPr>
            <p:cNvPr id="5" name="Group 7"/>
            <p:cNvGrpSpPr>
              <a:grpSpLocks/>
            </p:cNvGrpSpPr>
            <p:nvPr/>
          </p:nvGrpSpPr>
          <p:grpSpPr bwMode="auto">
            <a:xfrm>
              <a:off x="944" y="56"/>
              <a:ext cx="4352" cy="4208"/>
              <a:chOff x="944" y="56"/>
              <a:chExt cx="4352" cy="4208"/>
            </a:xfrm>
          </p:grpSpPr>
          <p:grpSp>
            <p:nvGrpSpPr>
              <p:cNvPr id="6" name="Group 8"/>
              <p:cNvGrpSpPr>
                <a:grpSpLocks/>
              </p:cNvGrpSpPr>
              <p:nvPr/>
            </p:nvGrpSpPr>
            <p:grpSpPr bwMode="auto">
              <a:xfrm>
                <a:off x="944" y="56"/>
                <a:ext cx="4352" cy="4208"/>
                <a:chOff x="944" y="56"/>
                <a:chExt cx="4352" cy="4208"/>
              </a:xfrm>
            </p:grpSpPr>
            <p:sp>
              <p:nvSpPr>
                <p:cNvPr id="5148" name="Oval 9"/>
                <p:cNvSpPr>
                  <a:spLocks noChangeArrowheads="1"/>
                </p:cNvSpPr>
                <p:nvPr/>
              </p:nvSpPr>
              <p:spPr bwMode="auto">
                <a:xfrm>
                  <a:off x="944" y="56"/>
                  <a:ext cx="4352" cy="4208"/>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hangingPunct="1">
                    <a:defRPr/>
                  </a:pPr>
                  <a:endParaRPr lang="tr-TR" dirty="0"/>
                </a:p>
              </p:txBody>
            </p:sp>
            <p:sp>
              <p:nvSpPr>
                <p:cNvPr id="5149" name="Oval 10"/>
                <p:cNvSpPr>
                  <a:spLocks noChangeArrowheads="1"/>
                </p:cNvSpPr>
                <p:nvPr/>
              </p:nvSpPr>
              <p:spPr bwMode="auto">
                <a:xfrm>
                  <a:off x="2504" y="1568"/>
                  <a:ext cx="1232" cy="1184"/>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hangingPunct="1">
                    <a:defRPr/>
                  </a:pPr>
                  <a:endParaRPr lang="tr-TR" dirty="0"/>
                </a:p>
              </p:txBody>
            </p:sp>
            <p:sp>
              <p:nvSpPr>
                <p:cNvPr id="5150" name="Oval 11"/>
                <p:cNvSpPr>
                  <a:spLocks noChangeArrowheads="1"/>
                </p:cNvSpPr>
                <p:nvPr/>
              </p:nvSpPr>
              <p:spPr bwMode="auto">
                <a:xfrm>
                  <a:off x="1700" y="740"/>
                  <a:ext cx="2840" cy="284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eaLnBrk="1" hangingPunct="1">
                    <a:defRPr/>
                  </a:pPr>
                  <a:endParaRPr lang="tr-TR" dirty="0"/>
                </a:p>
              </p:txBody>
            </p:sp>
          </p:grpSp>
          <p:grpSp>
            <p:nvGrpSpPr>
              <p:cNvPr id="7" name="Group 12"/>
              <p:cNvGrpSpPr>
                <a:grpSpLocks/>
              </p:cNvGrpSpPr>
              <p:nvPr/>
            </p:nvGrpSpPr>
            <p:grpSpPr bwMode="auto">
              <a:xfrm>
                <a:off x="1363" y="853"/>
                <a:ext cx="3514" cy="2614"/>
                <a:chOff x="1363" y="853"/>
                <a:chExt cx="3514" cy="2614"/>
              </a:xfrm>
            </p:grpSpPr>
            <p:grpSp>
              <p:nvGrpSpPr>
                <p:cNvPr id="8" name="Group 13"/>
                <p:cNvGrpSpPr>
                  <a:grpSpLocks/>
                </p:cNvGrpSpPr>
                <p:nvPr/>
              </p:nvGrpSpPr>
              <p:grpSpPr bwMode="auto">
                <a:xfrm>
                  <a:off x="1363" y="883"/>
                  <a:ext cx="3514" cy="2554"/>
                  <a:chOff x="1363" y="883"/>
                  <a:chExt cx="3514" cy="2554"/>
                </a:xfrm>
              </p:grpSpPr>
              <p:sp>
                <p:nvSpPr>
                  <p:cNvPr id="5146" name="Line 14"/>
                  <p:cNvSpPr>
                    <a:spLocks noChangeShapeType="1"/>
                  </p:cNvSpPr>
                  <p:nvPr/>
                </p:nvSpPr>
                <p:spPr bwMode="auto">
                  <a:xfrm>
                    <a:off x="1363" y="883"/>
                    <a:ext cx="1263" cy="918"/>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sp>
                <p:nvSpPr>
                  <p:cNvPr id="5147" name="Line 15"/>
                  <p:cNvSpPr>
                    <a:spLocks noChangeShapeType="1"/>
                  </p:cNvSpPr>
                  <p:nvPr/>
                </p:nvSpPr>
                <p:spPr bwMode="auto">
                  <a:xfrm>
                    <a:off x="3614" y="2519"/>
                    <a:ext cx="1263" cy="918"/>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grpSp>
            <p:grpSp>
              <p:nvGrpSpPr>
                <p:cNvPr id="9" name="Group 16"/>
                <p:cNvGrpSpPr>
                  <a:grpSpLocks/>
                </p:cNvGrpSpPr>
                <p:nvPr/>
              </p:nvGrpSpPr>
              <p:grpSpPr bwMode="auto">
                <a:xfrm>
                  <a:off x="1385" y="853"/>
                  <a:ext cx="3470" cy="2614"/>
                  <a:chOff x="1385" y="853"/>
                  <a:chExt cx="3470" cy="2614"/>
                </a:xfrm>
              </p:grpSpPr>
              <p:sp>
                <p:nvSpPr>
                  <p:cNvPr id="5144" name="Line 17"/>
                  <p:cNvSpPr>
                    <a:spLocks noChangeShapeType="1"/>
                  </p:cNvSpPr>
                  <p:nvPr/>
                </p:nvSpPr>
                <p:spPr bwMode="auto">
                  <a:xfrm flipV="1">
                    <a:off x="1385" y="2528"/>
                    <a:ext cx="1247" cy="939"/>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sp>
                <p:nvSpPr>
                  <p:cNvPr id="5145" name="Line 18"/>
                  <p:cNvSpPr>
                    <a:spLocks noChangeShapeType="1"/>
                  </p:cNvSpPr>
                  <p:nvPr/>
                </p:nvSpPr>
                <p:spPr bwMode="auto">
                  <a:xfrm flipV="1">
                    <a:off x="3608" y="853"/>
                    <a:ext cx="1247" cy="939"/>
                  </a:xfrm>
                  <a:prstGeom prst="line">
                    <a:avLst/>
                  </a:prstGeom>
                  <a:ln>
                    <a:solidFill>
                      <a:schemeClr val="accent5">
                        <a:lumMod val="50000"/>
                      </a:schemeClr>
                    </a:solidFill>
                    <a:headEnd type="none" w="sm" len="sm"/>
                    <a:tailEnd type="none" w="sm" len="sm"/>
                  </a:ln>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grpSp>
          </p:grpSp>
        </p:grpSp>
      </p:grpSp>
      <p:sp>
        <p:nvSpPr>
          <p:cNvPr id="7173" name="Rectangle 19"/>
          <p:cNvSpPr>
            <a:spLocks noChangeArrowheads="1"/>
          </p:cNvSpPr>
          <p:nvPr/>
        </p:nvSpPr>
        <p:spPr bwMode="auto">
          <a:xfrm rot="2100000">
            <a:off x="4325938" y="1423988"/>
            <a:ext cx="1692275" cy="1069975"/>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Times New Roman Tur" charset="-94"/>
              </a:rPr>
              <a:t>Yönetici  ve Personel  Kadrolarının Dağılımı</a:t>
            </a:r>
          </a:p>
        </p:txBody>
      </p:sp>
      <p:sp>
        <p:nvSpPr>
          <p:cNvPr id="7174" name="Rectangle 20"/>
          <p:cNvSpPr>
            <a:spLocks noChangeArrowheads="1"/>
          </p:cNvSpPr>
          <p:nvPr/>
        </p:nvSpPr>
        <p:spPr bwMode="auto">
          <a:xfrm rot="-1740000">
            <a:off x="3227388" y="1416050"/>
            <a:ext cx="1524000" cy="1190625"/>
          </a:xfrm>
          <a:prstGeom prst="rect">
            <a:avLst/>
          </a:prstGeom>
          <a:noFill/>
          <a:ln w="9525">
            <a:noFill/>
            <a:miter lim="800000"/>
            <a:headEnd/>
            <a:tailEnd/>
          </a:ln>
        </p:spPr>
        <p:txBody>
          <a:bodyPr lIns="92075" tIns="46038" rIns="92075" bIns="46038">
            <a:spAutoFit/>
          </a:bodyPr>
          <a:lstStyle/>
          <a:p>
            <a:pPr algn="ctr" defTabSz="762000"/>
            <a:r>
              <a:rPr lang="tr-TR" altLang="tr-TR" sz="1800">
                <a:latin typeface="Times New Roman Tur" charset="-94"/>
              </a:rPr>
              <a:t>Ürün/Hizmet Türleri ve Risklerinin Dağılımı</a:t>
            </a:r>
          </a:p>
        </p:txBody>
      </p:sp>
      <p:sp>
        <p:nvSpPr>
          <p:cNvPr id="7175" name="Rectangle 21"/>
          <p:cNvSpPr>
            <a:spLocks noChangeArrowheads="1"/>
          </p:cNvSpPr>
          <p:nvPr/>
        </p:nvSpPr>
        <p:spPr bwMode="auto">
          <a:xfrm rot="-5340000">
            <a:off x="2063750" y="3016250"/>
            <a:ext cx="1828800" cy="82550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Amaç ve Hedeflere Erişme Durumu (Etkinlik)</a:t>
            </a:r>
            <a:endParaRPr lang="tr-TR" altLang="tr-TR" sz="1600">
              <a:latin typeface="Arial Tur" charset="-94"/>
            </a:endParaRPr>
          </a:p>
        </p:txBody>
      </p:sp>
      <p:sp>
        <p:nvSpPr>
          <p:cNvPr id="7176" name="Rectangle 22"/>
          <p:cNvSpPr>
            <a:spLocks noChangeArrowheads="1"/>
          </p:cNvSpPr>
          <p:nvPr/>
        </p:nvSpPr>
        <p:spPr bwMode="auto">
          <a:xfrm rot="-8820000">
            <a:off x="3186113" y="4311650"/>
            <a:ext cx="1327150" cy="1190625"/>
          </a:xfrm>
          <a:prstGeom prst="rect">
            <a:avLst/>
          </a:prstGeom>
          <a:noFill/>
          <a:ln w="9525">
            <a:noFill/>
            <a:miter lim="800000"/>
            <a:headEnd/>
            <a:tailEnd/>
          </a:ln>
        </p:spPr>
        <p:txBody>
          <a:bodyPr lIns="92075" tIns="46038" rIns="92075" bIns="46038">
            <a:spAutoFit/>
          </a:bodyPr>
          <a:lstStyle/>
          <a:p>
            <a:pPr algn="ctr" defTabSz="762000"/>
            <a:r>
              <a:rPr lang="tr-TR" altLang="tr-TR" sz="1800">
                <a:latin typeface="Times New Roman Tur" charset="-94"/>
              </a:rPr>
              <a:t>Ürün ve Sektörlere göre Karlılık</a:t>
            </a:r>
          </a:p>
        </p:txBody>
      </p:sp>
      <p:sp>
        <p:nvSpPr>
          <p:cNvPr id="7177" name="Rectangle 23"/>
          <p:cNvSpPr>
            <a:spLocks noChangeArrowheads="1"/>
          </p:cNvSpPr>
          <p:nvPr/>
        </p:nvSpPr>
        <p:spPr bwMode="auto">
          <a:xfrm rot="9000000">
            <a:off x="4594225" y="4122738"/>
            <a:ext cx="1327150" cy="13144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Times New Roman Tur" charset="-94"/>
              </a:rPr>
              <a:t>Kaynakların Ürün ve/veya Hizmetlere Dağılımı</a:t>
            </a:r>
          </a:p>
        </p:txBody>
      </p:sp>
      <p:sp>
        <p:nvSpPr>
          <p:cNvPr id="7178" name="Rectangle 24"/>
          <p:cNvSpPr>
            <a:spLocks noChangeArrowheads="1"/>
          </p:cNvSpPr>
          <p:nvPr/>
        </p:nvSpPr>
        <p:spPr bwMode="auto">
          <a:xfrm rot="5400000">
            <a:off x="5172075" y="2771776"/>
            <a:ext cx="1997075" cy="13144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Nakit Akışı ve Ürün/Hizmetler Arasında Dengelenmesi Değerlenmesi</a:t>
            </a:r>
            <a:endParaRPr lang="tr-TR" altLang="tr-TR" sz="1600">
              <a:latin typeface="Arial Tur" charset="-94"/>
            </a:endParaRPr>
          </a:p>
        </p:txBody>
      </p:sp>
      <p:sp>
        <p:nvSpPr>
          <p:cNvPr id="7179" name="Rectangle 25"/>
          <p:cNvSpPr>
            <a:spLocks noChangeArrowheads="1"/>
          </p:cNvSpPr>
          <p:nvPr/>
        </p:nvSpPr>
        <p:spPr bwMode="auto">
          <a:xfrm rot="-1740000">
            <a:off x="2170113" y="673100"/>
            <a:ext cx="2411412" cy="581025"/>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Araştırma ve Geliştirme ve Teknoloji</a:t>
            </a:r>
            <a:endParaRPr lang="tr-TR" altLang="tr-TR" sz="1600">
              <a:latin typeface="Arial Tur" charset="-94"/>
            </a:endParaRPr>
          </a:p>
        </p:txBody>
      </p:sp>
      <p:sp>
        <p:nvSpPr>
          <p:cNvPr id="7180" name="Rectangle 26"/>
          <p:cNvSpPr>
            <a:spLocks noChangeArrowheads="1"/>
          </p:cNvSpPr>
          <p:nvPr/>
        </p:nvSpPr>
        <p:spPr bwMode="auto">
          <a:xfrm rot="-5340000">
            <a:off x="180975" y="3260726"/>
            <a:ext cx="3432175" cy="3365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Yönetsel Durum ve Koordinasyon</a:t>
            </a:r>
            <a:endParaRPr lang="tr-TR" altLang="tr-TR" sz="1600">
              <a:latin typeface="Arial Tur" charset="-94"/>
            </a:endParaRPr>
          </a:p>
        </p:txBody>
      </p:sp>
      <p:sp>
        <p:nvSpPr>
          <p:cNvPr id="7181" name="Rectangle 27"/>
          <p:cNvSpPr>
            <a:spLocks noChangeArrowheads="1"/>
          </p:cNvSpPr>
          <p:nvPr/>
        </p:nvSpPr>
        <p:spPr bwMode="auto">
          <a:xfrm rot="-8820000">
            <a:off x="1857375" y="5754688"/>
            <a:ext cx="2852738" cy="3365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Finansman ve Muhasebe</a:t>
            </a:r>
            <a:endParaRPr lang="tr-TR" altLang="tr-TR" sz="1600">
              <a:latin typeface="Arial Tur" charset="-94"/>
            </a:endParaRPr>
          </a:p>
        </p:txBody>
      </p:sp>
      <p:sp>
        <p:nvSpPr>
          <p:cNvPr id="7182" name="Rectangle 28"/>
          <p:cNvSpPr>
            <a:spLocks noChangeArrowheads="1"/>
          </p:cNvSpPr>
          <p:nvPr/>
        </p:nvSpPr>
        <p:spPr bwMode="auto">
          <a:xfrm rot="9000000">
            <a:off x="4791075" y="5688013"/>
            <a:ext cx="2238375" cy="3365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Üretim ve Tedarik</a:t>
            </a:r>
            <a:endParaRPr lang="tr-TR" altLang="tr-TR" sz="1600">
              <a:latin typeface="Arial Tur" charset="-94"/>
            </a:endParaRPr>
          </a:p>
        </p:txBody>
      </p:sp>
      <p:sp>
        <p:nvSpPr>
          <p:cNvPr id="7183" name="Rectangle 29"/>
          <p:cNvSpPr>
            <a:spLocks noChangeArrowheads="1"/>
          </p:cNvSpPr>
          <p:nvPr/>
        </p:nvSpPr>
        <p:spPr bwMode="auto">
          <a:xfrm rot="5400000">
            <a:off x="6045994" y="3259932"/>
            <a:ext cx="2751137" cy="336550"/>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Pazarlama ve Dağıtım</a:t>
            </a:r>
            <a:endParaRPr lang="tr-TR" altLang="tr-TR" sz="1600">
              <a:latin typeface="Arial Tur" charset="-94"/>
            </a:endParaRPr>
          </a:p>
        </p:txBody>
      </p:sp>
      <p:sp>
        <p:nvSpPr>
          <p:cNvPr id="7184" name="Rectangle 30"/>
          <p:cNvSpPr>
            <a:spLocks noChangeArrowheads="1"/>
          </p:cNvSpPr>
          <p:nvPr/>
        </p:nvSpPr>
        <p:spPr bwMode="auto">
          <a:xfrm rot="2100000">
            <a:off x="4519613" y="615950"/>
            <a:ext cx="2408237" cy="581025"/>
          </a:xfrm>
          <a:prstGeom prst="rect">
            <a:avLst/>
          </a:prstGeom>
          <a:noFill/>
          <a:ln w="9525">
            <a:noFill/>
            <a:miter lim="800000"/>
            <a:headEnd/>
            <a:tailEnd/>
          </a:ln>
        </p:spPr>
        <p:txBody>
          <a:bodyPr lIns="92075" tIns="46038" rIns="92075" bIns="46038">
            <a:spAutoFit/>
          </a:bodyPr>
          <a:lstStyle/>
          <a:p>
            <a:pPr algn="ctr" defTabSz="762000"/>
            <a:r>
              <a:rPr lang="tr-TR" altLang="tr-TR" sz="1600">
                <a:latin typeface="Arial" pitchFamily="34" charset="0"/>
              </a:rPr>
              <a:t>Endüstri İlişkileri ve Personel Yönetimi</a:t>
            </a:r>
            <a:endParaRPr lang="tr-TR" altLang="tr-TR" sz="1600">
              <a:latin typeface="Arial Tur" charset="-94"/>
            </a:endParaRPr>
          </a:p>
        </p:txBody>
      </p:sp>
      <p:sp>
        <p:nvSpPr>
          <p:cNvPr id="2" name="Oval 1"/>
          <p:cNvSpPr/>
          <p:nvPr/>
        </p:nvSpPr>
        <p:spPr>
          <a:xfrm>
            <a:off x="3592513" y="2636838"/>
            <a:ext cx="1920875" cy="1584325"/>
          </a:xfrm>
          <a:prstGeom prst="ellipse">
            <a:avLst/>
          </a:prstGeom>
          <a:ln/>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endParaRPr lang="tr-TR"/>
          </a:p>
        </p:txBody>
      </p:sp>
      <p:sp>
        <p:nvSpPr>
          <p:cNvPr id="7186" name="Rectangle 3"/>
          <p:cNvSpPr>
            <a:spLocks noChangeArrowheads="1"/>
          </p:cNvSpPr>
          <p:nvPr/>
        </p:nvSpPr>
        <p:spPr bwMode="auto">
          <a:xfrm>
            <a:off x="3571875" y="2997200"/>
            <a:ext cx="1997075" cy="1016000"/>
          </a:xfrm>
          <a:prstGeom prst="rect">
            <a:avLst/>
          </a:prstGeom>
          <a:noFill/>
          <a:ln w="9525">
            <a:noFill/>
            <a:miter lim="800000"/>
            <a:headEnd/>
            <a:tailEnd/>
          </a:ln>
        </p:spPr>
        <p:txBody>
          <a:bodyPr lIns="92075" tIns="46038" rIns="92075" bIns="46038">
            <a:spAutoFit/>
          </a:bodyPr>
          <a:lstStyle/>
          <a:p>
            <a:pPr algn="ctr" defTabSz="762000"/>
            <a:r>
              <a:rPr lang="tr-TR" altLang="tr-TR" sz="1500" b="1">
                <a:latin typeface="Arial" pitchFamily="34" charset="0"/>
              </a:rPr>
              <a:t>İşletmenin Güçlü </a:t>
            </a:r>
          </a:p>
          <a:p>
            <a:pPr algn="ctr" defTabSz="762000"/>
            <a:r>
              <a:rPr lang="tr-TR" altLang="tr-TR" sz="1500" b="1">
                <a:latin typeface="Arial" pitchFamily="34" charset="0"/>
              </a:rPr>
              <a:t>ve Zayıf  Yönlerinin Analizi ve Değerlenmesi</a:t>
            </a:r>
            <a:endParaRPr lang="tr-TR" altLang="tr-TR" sz="1500" b="1">
              <a:latin typeface="Arial Tur" charset="-94"/>
            </a:endParaRPr>
          </a:p>
        </p:txBody>
      </p:sp>
      <p:sp>
        <p:nvSpPr>
          <p:cNvPr id="33" name="Line 14"/>
          <p:cNvSpPr>
            <a:spLocks noChangeShapeType="1"/>
          </p:cNvSpPr>
          <p:nvPr/>
        </p:nvSpPr>
        <p:spPr bwMode="auto">
          <a:xfrm>
            <a:off x="4552553" y="88900"/>
            <a:ext cx="69700" cy="2447100"/>
          </a:xfrm>
          <a:prstGeom prst="line">
            <a:avLst/>
          </a:prstGeom>
          <a:ln>
            <a:solidFill>
              <a:schemeClr val="accent5">
                <a:lumMod val="50000"/>
              </a:schemeClr>
            </a:solidFill>
            <a:headEnd type="none" w="sm" len="sm"/>
            <a:tailEnd type="none" w="sm" len="sm"/>
          </a:ln>
          <a:effectLst/>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sp>
        <p:nvSpPr>
          <p:cNvPr id="34" name="Line 14"/>
          <p:cNvSpPr>
            <a:spLocks noChangeShapeType="1"/>
          </p:cNvSpPr>
          <p:nvPr/>
        </p:nvSpPr>
        <p:spPr bwMode="auto">
          <a:xfrm>
            <a:off x="4622253" y="4293096"/>
            <a:ext cx="134068" cy="2383600"/>
          </a:xfrm>
          <a:prstGeom prst="line">
            <a:avLst/>
          </a:prstGeom>
          <a:ln>
            <a:solidFill>
              <a:schemeClr val="accent5">
                <a:lumMod val="50000"/>
              </a:schemeClr>
            </a:solidFill>
            <a:headEnd type="none" w="sm" len="sm"/>
            <a:tailEnd type="none" w="sm" len="sm"/>
          </a:ln>
          <a:effectLst/>
        </p:spPr>
        <p:style>
          <a:lnRef idx="1">
            <a:schemeClr val="dk1"/>
          </a:lnRef>
          <a:fillRef idx="1003">
            <a:schemeClr val="lt1"/>
          </a:fillRef>
          <a:effectRef idx="1">
            <a:schemeClr val="dk1"/>
          </a:effectRef>
          <a:fontRef idx="minor">
            <a:schemeClr val="dk1"/>
          </a:fontRef>
        </p:style>
        <p:txBody>
          <a:bodyPr/>
          <a:lstStyle/>
          <a:p>
            <a:pPr eaLnBrk="1" hangingPunct="1">
              <a:defRPr/>
            </a:pPr>
            <a:endParaRPr lang="tr-TR" dirty="0"/>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46083" name="Rectangle 2"/>
          <p:cNvSpPr>
            <a:spLocks noGrp="1" noChangeArrowheads="1"/>
          </p:cNvSpPr>
          <p:nvPr>
            <p:ph type="title" idx="4294967295"/>
          </p:nvPr>
        </p:nvSpPr>
        <p:spPr/>
        <p:txBody>
          <a:bodyPr/>
          <a:lstStyle/>
          <a:p>
            <a:pPr eaLnBrk="1" hangingPunct="1"/>
            <a:r>
              <a:rPr lang="tr-TR" altLang="tr-TR" smtClean="0"/>
              <a:t>	</a:t>
            </a:r>
          </a:p>
        </p:txBody>
      </p:sp>
      <p:sp>
        <p:nvSpPr>
          <p:cNvPr id="2" name="Dikdörtgen 1"/>
          <p:cNvSpPr/>
          <p:nvPr/>
        </p:nvSpPr>
        <p:spPr>
          <a:xfrm>
            <a:off x="107950" y="400050"/>
            <a:ext cx="8856663" cy="868363"/>
          </a:xfrm>
          <a:prstGeom prst="rect">
            <a:avLst/>
          </a:prstGeom>
        </p:spPr>
        <p:txBody>
          <a:bodyPr>
            <a:spAutoFit/>
          </a:bodyPr>
          <a:lstStyle/>
          <a:p>
            <a:pPr>
              <a:lnSpc>
                <a:spcPct val="105000"/>
              </a:lnSpc>
              <a:spcBef>
                <a:spcPct val="50000"/>
              </a:spcBef>
              <a:defRPr/>
            </a:pPr>
            <a:r>
              <a:rPr lang="tr-TR" b="1" dirty="0">
                <a:solidFill>
                  <a:schemeClr val="accent1">
                    <a:lumMod val="50000"/>
                  </a:schemeClr>
                </a:solidFill>
              </a:rPr>
              <a:t>ÜRETİM VE TEDARİK AÇISINDAN STRATEJİK AVANTAJ SAĞLAMAK İÇİN ŞUNLARA DİKKAT EDİLMELİDİR:</a:t>
            </a:r>
          </a:p>
        </p:txBody>
      </p:sp>
      <p:sp>
        <p:nvSpPr>
          <p:cNvPr id="46085" name="Rectangle 3"/>
          <p:cNvSpPr>
            <a:spLocks noChangeArrowheads="1"/>
          </p:cNvSpPr>
          <p:nvPr/>
        </p:nvSpPr>
        <p:spPr bwMode="auto">
          <a:xfrm>
            <a:off x="179388" y="1385888"/>
            <a:ext cx="8783637" cy="5067300"/>
          </a:xfrm>
          <a:prstGeom prst="rect">
            <a:avLst/>
          </a:prstGeom>
          <a:noFill/>
          <a:ln w="9525">
            <a:noFill/>
            <a:miter lim="800000"/>
            <a:headEnd/>
            <a:tailEnd/>
          </a:ln>
        </p:spPr>
        <p:txBody>
          <a:bodyPr>
            <a:spAutoFit/>
          </a:bodyPr>
          <a:lstStyle/>
          <a:p>
            <a:pPr marL="285750" indent="-285750" algn="just">
              <a:lnSpc>
                <a:spcPct val="105000"/>
              </a:lnSpc>
              <a:spcBef>
                <a:spcPct val="50000"/>
              </a:spcBef>
              <a:buFont typeface="Times New Roman" pitchFamily="18" charset="0"/>
              <a:buChar char="●"/>
            </a:pPr>
            <a:r>
              <a:rPr lang="tr-TR" altLang="tr-TR" sz="2000"/>
              <a:t>Rakiplere göre düşük toplam faaliyet masrafı,</a:t>
            </a:r>
          </a:p>
          <a:p>
            <a:pPr marL="285750" indent="-285750" algn="just">
              <a:lnSpc>
                <a:spcPct val="105000"/>
              </a:lnSpc>
              <a:spcBef>
                <a:spcPts val="500"/>
              </a:spcBef>
              <a:buFont typeface="Times New Roman" pitchFamily="18" charset="0"/>
              <a:buChar char="●"/>
            </a:pPr>
            <a:r>
              <a:rPr lang="tr-TR" altLang="tr-TR" sz="2000"/>
              <a:t>Talepleri karşılayacak üretim kapasitesi,</a:t>
            </a:r>
          </a:p>
          <a:p>
            <a:pPr marL="742950" lvl="1" indent="-285750" algn="just">
              <a:lnSpc>
                <a:spcPct val="105000"/>
              </a:lnSpc>
              <a:spcBef>
                <a:spcPts val="500"/>
              </a:spcBef>
              <a:buFont typeface="Times New Roman" pitchFamily="18" charset="0"/>
              <a:buChar char="●"/>
            </a:pPr>
            <a:r>
              <a:rPr lang="tr-TR" altLang="tr-TR" sz="2000"/>
              <a:t>Üretim teçhizatının verimliliği,</a:t>
            </a:r>
          </a:p>
          <a:p>
            <a:pPr marL="742950" lvl="1" indent="-285750" algn="just">
              <a:lnSpc>
                <a:spcPct val="105000"/>
              </a:lnSpc>
              <a:spcBef>
                <a:spcPts val="500"/>
              </a:spcBef>
              <a:buFont typeface="Times New Roman" pitchFamily="18" charset="0"/>
              <a:buChar char="●"/>
            </a:pPr>
            <a:r>
              <a:rPr lang="tr-TR" altLang="tr-TR" sz="2000"/>
              <a:t>Kaynak sağlama imkanları,</a:t>
            </a:r>
          </a:p>
          <a:p>
            <a:pPr marL="742950" lvl="1" indent="-285750" algn="just">
              <a:lnSpc>
                <a:spcPct val="105000"/>
              </a:lnSpc>
              <a:spcBef>
                <a:spcPts val="500"/>
              </a:spcBef>
              <a:buFont typeface="Times New Roman" pitchFamily="18" charset="0"/>
              <a:buChar char="●"/>
            </a:pPr>
            <a:r>
              <a:rPr lang="tr-TR" altLang="tr-TR" sz="2000"/>
              <a:t>Stok kapasitesi,</a:t>
            </a:r>
          </a:p>
          <a:p>
            <a:pPr marL="742950" lvl="1" indent="-285750" algn="just">
              <a:lnSpc>
                <a:spcPct val="105000"/>
              </a:lnSpc>
              <a:spcBef>
                <a:spcPts val="500"/>
              </a:spcBef>
              <a:buFont typeface="Times New Roman" pitchFamily="18" charset="0"/>
              <a:buChar char="●"/>
            </a:pPr>
            <a:r>
              <a:rPr lang="tr-TR" altLang="tr-TR" sz="2000"/>
              <a:t>Hammadde ve yarı mamül maliyetleri,</a:t>
            </a:r>
          </a:p>
          <a:p>
            <a:pPr marL="742950" lvl="1" indent="-285750" algn="just">
              <a:lnSpc>
                <a:spcPct val="105000"/>
              </a:lnSpc>
              <a:spcBef>
                <a:spcPts val="500"/>
              </a:spcBef>
              <a:buFont typeface="Times New Roman" pitchFamily="18" charset="0"/>
              <a:buChar char="●"/>
            </a:pPr>
            <a:r>
              <a:rPr lang="tr-TR" altLang="tr-TR" sz="2000"/>
              <a:t>Makine ve teçhizat verimliliği,</a:t>
            </a:r>
          </a:p>
          <a:p>
            <a:pPr marL="742950" lvl="1" indent="-285750" algn="just">
              <a:lnSpc>
                <a:spcPct val="105000"/>
              </a:lnSpc>
              <a:spcBef>
                <a:spcPts val="500"/>
              </a:spcBef>
              <a:buFont typeface="Times New Roman" pitchFamily="18" charset="0"/>
              <a:buChar char="●"/>
            </a:pPr>
            <a:r>
              <a:rPr lang="tr-TR" altLang="tr-TR" sz="2000"/>
              <a:t>Etkin envanter kontrol sistemi,</a:t>
            </a:r>
          </a:p>
          <a:p>
            <a:pPr marL="742950" lvl="1" indent="-285750" algn="just">
              <a:lnSpc>
                <a:spcPct val="105000"/>
              </a:lnSpc>
              <a:spcBef>
                <a:spcPts val="500"/>
              </a:spcBef>
              <a:buFont typeface="Times New Roman" pitchFamily="18" charset="0"/>
              <a:buChar char="●"/>
            </a:pPr>
            <a:r>
              <a:rPr lang="tr-TR" altLang="tr-TR" sz="2000"/>
              <a:t>Etkin tasarım, üretim programlama ve kalite kontrol faaliyetleri,</a:t>
            </a:r>
          </a:p>
          <a:p>
            <a:pPr marL="742950" lvl="1" indent="-285750" algn="just">
              <a:lnSpc>
                <a:spcPct val="105000"/>
              </a:lnSpc>
              <a:spcBef>
                <a:spcPts val="500"/>
              </a:spcBef>
              <a:buFont typeface="Times New Roman" pitchFamily="18" charset="0"/>
              <a:buChar char="●"/>
            </a:pPr>
            <a:r>
              <a:rPr lang="tr-TR" altLang="tr-TR" sz="2000"/>
              <a:t>Bakım onarım faaliyetleri,</a:t>
            </a:r>
          </a:p>
          <a:p>
            <a:pPr marL="742950" lvl="1" indent="-285750" algn="just">
              <a:lnSpc>
                <a:spcPct val="105000"/>
              </a:lnSpc>
              <a:spcBef>
                <a:spcPts val="500"/>
              </a:spcBef>
              <a:buFont typeface="Times New Roman" pitchFamily="18" charset="0"/>
              <a:buChar char="●"/>
            </a:pPr>
            <a:r>
              <a:rPr lang="tr-TR" altLang="tr-TR" sz="2000"/>
              <a:t>Dikey entegrasyon sisteminin etkinliği.</a:t>
            </a:r>
          </a:p>
          <a:p>
            <a:pPr marL="285750" indent="-285750" algn="just">
              <a:lnSpc>
                <a:spcPct val="105000"/>
              </a:lnSpc>
              <a:spcBef>
                <a:spcPct val="50000"/>
              </a:spcBef>
              <a:buFont typeface="Times New Roman" pitchFamily="18" charset="0"/>
              <a:buChar char="●"/>
            </a:pPr>
            <a:r>
              <a:rPr lang="tr-TR" altLang="tr-TR" sz="2000"/>
              <a:t>Üretim ve tedarik açısından işletmenin güçlü ve zayıf yönlerini belirlemesi için ürün analizi ve ürün hayat eğrisi analizi yapmalıdır.</a:t>
            </a: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47107" name="Rectangle 2"/>
          <p:cNvSpPr>
            <a:spLocks noGrp="1" noChangeArrowheads="1"/>
          </p:cNvSpPr>
          <p:nvPr>
            <p:ph type="title" idx="4294967295"/>
          </p:nvPr>
        </p:nvSpPr>
        <p:spPr/>
        <p:txBody>
          <a:bodyPr/>
          <a:lstStyle/>
          <a:p>
            <a:pPr eaLnBrk="1" hangingPunct="1"/>
            <a:r>
              <a:rPr lang="tr-TR" altLang="tr-TR" smtClean="0"/>
              <a:t>	</a:t>
            </a:r>
          </a:p>
        </p:txBody>
      </p:sp>
      <p:graphicFrame>
        <p:nvGraphicFramePr>
          <p:cNvPr id="2" name="Diyagram 1"/>
          <p:cNvGraphicFramePr/>
          <p:nvPr/>
        </p:nvGraphicFramePr>
        <p:xfrm>
          <a:off x="179512" y="116632"/>
          <a:ext cx="4176464"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yagram 9"/>
          <p:cNvGraphicFramePr/>
          <p:nvPr/>
        </p:nvGraphicFramePr>
        <p:xfrm>
          <a:off x="4788024" y="404664"/>
          <a:ext cx="5472608" cy="51743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Picture 9" descr="C:\Documents and Settings\Yasemin.KLMN-AA0CC8569B\Desktop\Stratejik Yonetim\soyut\Kullanılanlar\Abstract-White-16981.jpg"/>
          <p:cNvPicPr>
            <a:picLocks noChangeAspect="1" noChangeArrowheads="1"/>
          </p:cNvPicPr>
          <p:nvPr/>
        </p:nvPicPr>
        <p:blipFill rotWithShape="1">
          <a:blip r:embed="rId3"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1028" name="Rectangle 2"/>
          <p:cNvSpPr>
            <a:spLocks noGrp="1" noChangeArrowheads="1"/>
          </p:cNvSpPr>
          <p:nvPr>
            <p:ph type="title" idx="4294967295"/>
          </p:nvPr>
        </p:nvSpPr>
        <p:spPr/>
        <p:txBody>
          <a:bodyPr/>
          <a:lstStyle/>
          <a:p>
            <a:pPr eaLnBrk="1" hangingPunct="1"/>
            <a:r>
              <a:rPr lang="tr-TR" altLang="tr-TR" smtClean="0"/>
              <a:t>	</a:t>
            </a:r>
          </a:p>
        </p:txBody>
      </p:sp>
      <p:sp>
        <p:nvSpPr>
          <p:cNvPr id="1029" name="Rectangle 3"/>
          <p:cNvSpPr>
            <a:spLocks noChangeArrowheads="1"/>
          </p:cNvSpPr>
          <p:nvPr/>
        </p:nvSpPr>
        <p:spPr bwMode="auto">
          <a:xfrm rot="-5400000">
            <a:off x="-346075" y="3471863"/>
            <a:ext cx="1241425" cy="396875"/>
          </a:xfrm>
          <a:prstGeom prst="rect">
            <a:avLst/>
          </a:prstGeom>
          <a:noFill/>
          <a:ln w="9525">
            <a:noFill/>
            <a:miter lim="800000"/>
            <a:headEnd/>
            <a:tailEnd/>
          </a:ln>
        </p:spPr>
        <p:txBody>
          <a:bodyPr wrap="none" lIns="92075" tIns="46038" rIns="92075" bIns="46038">
            <a:spAutoFit/>
          </a:bodyPr>
          <a:lstStyle/>
          <a:p>
            <a:pPr defTabSz="762000"/>
            <a:r>
              <a:rPr lang="tr-TR" altLang="tr-TR" sz="2000"/>
              <a:t>Pazarlama</a:t>
            </a:r>
            <a:endParaRPr lang="tr-TR" altLang="tr-TR" sz="2000">
              <a:latin typeface="Times New Roman Tur" charset="-94"/>
            </a:endParaRPr>
          </a:p>
        </p:txBody>
      </p:sp>
      <p:graphicFrame>
        <p:nvGraphicFramePr>
          <p:cNvPr id="1026" name="Object 4"/>
          <p:cNvGraphicFramePr>
            <a:graphicFrameLocks/>
          </p:cNvGraphicFramePr>
          <p:nvPr/>
        </p:nvGraphicFramePr>
        <p:xfrm>
          <a:off x="557213" y="2781300"/>
          <a:ext cx="5851525" cy="3908425"/>
        </p:xfrm>
        <a:graphic>
          <a:graphicData uri="http://schemas.openxmlformats.org/presentationml/2006/ole">
            <mc:AlternateContent xmlns:mc="http://schemas.openxmlformats.org/markup-compatibility/2006">
              <mc:Choice xmlns:v="urn:schemas-microsoft-com:vml" Requires="v">
                <p:oleObj spid="_x0000_s1027" name="Document" r:id="rId4" imgW="6628263" imgH="3571164" progId="Word.Document.8">
                  <p:embed/>
                </p:oleObj>
              </mc:Choice>
              <mc:Fallback>
                <p:oleObj name="Document" r:id="rId4" imgW="6628263" imgH="3571164" progId="Word.Document.8">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213" y="2781300"/>
                        <a:ext cx="5851525" cy="3908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Line 5"/>
          <p:cNvSpPr>
            <a:spLocks noChangeShapeType="1"/>
          </p:cNvSpPr>
          <p:nvPr/>
        </p:nvSpPr>
        <p:spPr bwMode="auto">
          <a:xfrm flipH="1">
            <a:off x="496888" y="2878138"/>
            <a:ext cx="1284287" cy="0"/>
          </a:xfrm>
          <a:prstGeom prst="line">
            <a:avLst/>
          </a:prstGeom>
          <a:noFill/>
          <a:ln w="12700">
            <a:solidFill>
              <a:schemeClr val="tx1"/>
            </a:solidFill>
            <a:round/>
            <a:headEnd type="none" w="sm" len="sm"/>
            <a:tailEnd type="none" w="sm" len="sm"/>
          </a:ln>
        </p:spPr>
        <p:txBody>
          <a:bodyPr/>
          <a:lstStyle/>
          <a:p>
            <a:endParaRPr lang="tr-TR"/>
          </a:p>
        </p:txBody>
      </p:sp>
      <p:grpSp>
        <p:nvGrpSpPr>
          <p:cNvPr id="2" name="Group 7"/>
          <p:cNvGrpSpPr>
            <a:grpSpLocks/>
          </p:cNvGrpSpPr>
          <p:nvPr/>
        </p:nvGrpSpPr>
        <p:grpSpPr bwMode="auto">
          <a:xfrm>
            <a:off x="425450" y="2878138"/>
            <a:ext cx="214313" cy="1320800"/>
            <a:chOff x="268" y="1487"/>
            <a:chExt cx="135" cy="832"/>
          </a:xfrm>
        </p:grpSpPr>
        <p:sp>
          <p:nvSpPr>
            <p:cNvPr id="1118" name="Line 8"/>
            <p:cNvSpPr>
              <a:spLocks noChangeShapeType="1"/>
            </p:cNvSpPr>
            <p:nvPr/>
          </p:nvSpPr>
          <p:spPr bwMode="auto">
            <a:xfrm flipH="1">
              <a:off x="268" y="1487"/>
              <a:ext cx="135" cy="416"/>
            </a:xfrm>
            <a:prstGeom prst="line">
              <a:avLst/>
            </a:prstGeom>
            <a:noFill/>
            <a:ln w="12700">
              <a:solidFill>
                <a:schemeClr val="tx1"/>
              </a:solidFill>
              <a:round/>
              <a:headEnd type="none" w="sm" len="sm"/>
              <a:tailEnd type="none" w="sm" len="sm"/>
            </a:ln>
          </p:spPr>
          <p:txBody>
            <a:bodyPr/>
            <a:lstStyle/>
            <a:p>
              <a:endParaRPr lang="tr-TR"/>
            </a:p>
          </p:txBody>
        </p:sp>
        <p:sp>
          <p:nvSpPr>
            <p:cNvPr id="1119" name="Line 9"/>
            <p:cNvSpPr>
              <a:spLocks noChangeShapeType="1"/>
            </p:cNvSpPr>
            <p:nvPr/>
          </p:nvSpPr>
          <p:spPr bwMode="auto">
            <a:xfrm flipH="1" flipV="1">
              <a:off x="268" y="1903"/>
              <a:ext cx="89" cy="416"/>
            </a:xfrm>
            <a:prstGeom prst="line">
              <a:avLst/>
            </a:prstGeom>
            <a:noFill/>
            <a:ln w="12700">
              <a:solidFill>
                <a:schemeClr val="tx1"/>
              </a:solidFill>
              <a:round/>
              <a:headEnd type="none" w="sm" len="sm"/>
              <a:tailEnd type="none" w="sm" len="sm"/>
            </a:ln>
          </p:spPr>
          <p:txBody>
            <a:bodyPr/>
            <a:lstStyle/>
            <a:p>
              <a:endParaRPr lang="tr-TR"/>
            </a:p>
          </p:txBody>
        </p:sp>
      </p:grpSp>
      <p:sp>
        <p:nvSpPr>
          <p:cNvPr id="1032" name="Line 10"/>
          <p:cNvSpPr>
            <a:spLocks noChangeShapeType="1"/>
          </p:cNvSpPr>
          <p:nvPr/>
        </p:nvSpPr>
        <p:spPr bwMode="auto">
          <a:xfrm flipH="1">
            <a:off x="425450" y="4270375"/>
            <a:ext cx="214313" cy="1173163"/>
          </a:xfrm>
          <a:prstGeom prst="line">
            <a:avLst/>
          </a:prstGeom>
          <a:noFill/>
          <a:ln w="12700">
            <a:solidFill>
              <a:schemeClr val="tx1"/>
            </a:solidFill>
            <a:round/>
            <a:headEnd type="none" w="sm" len="sm"/>
            <a:tailEnd type="none" w="sm" len="sm"/>
          </a:ln>
        </p:spPr>
        <p:txBody>
          <a:bodyPr/>
          <a:lstStyle/>
          <a:p>
            <a:endParaRPr lang="tr-TR"/>
          </a:p>
        </p:txBody>
      </p:sp>
      <p:sp>
        <p:nvSpPr>
          <p:cNvPr id="1033" name="Line 11"/>
          <p:cNvSpPr>
            <a:spLocks noChangeShapeType="1"/>
          </p:cNvSpPr>
          <p:nvPr/>
        </p:nvSpPr>
        <p:spPr bwMode="auto">
          <a:xfrm flipH="1" flipV="1">
            <a:off x="425450" y="5443538"/>
            <a:ext cx="214313" cy="1098550"/>
          </a:xfrm>
          <a:prstGeom prst="line">
            <a:avLst/>
          </a:prstGeom>
          <a:noFill/>
          <a:ln w="12700">
            <a:solidFill>
              <a:schemeClr val="tx1"/>
            </a:solidFill>
            <a:round/>
            <a:headEnd type="none" w="sm" len="sm"/>
            <a:tailEnd type="none" w="sm" len="sm"/>
          </a:ln>
        </p:spPr>
        <p:txBody>
          <a:bodyPr/>
          <a:lstStyle/>
          <a:p>
            <a:endParaRPr lang="tr-TR"/>
          </a:p>
        </p:txBody>
      </p:sp>
      <p:sp>
        <p:nvSpPr>
          <p:cNvPr id="1034" name="Rectangle 12"/>
          <p:cNvSpPr>
            <a:spLocks noChangeArrowheads="1"/>
          </p:cNvSpPr>
          <p:nvPr/>
        </p:nvSpPr>
        <p:spPr bwMode="auto">
          <a:xfrm rot="-5400000">
            <a:off x="-450850" y="5321300"/>
            <a:ext cx="1298575" cy="396875"/>
          </a:xfrm>
          <a:prstGeom prst="rect">
            <a:avLst/>
          </a:prstGeom>
          <a:noFill/>
          <a:ln w="9525">
            <a:noFill/>
            <a:miter lim="800000"/>
            <a:headEnd/>
            <a:tailEnd/>
          </a:ln>
        </p:spPr>
        <p:txBody>
          <a:bodyPr wrap="none" lIns="92075" tIns="46038" rIns="92075" bIns="46038">
            <a:spAutoFit/>
          </a:bodyPr>
          <a:lstStyle/>
          <a:p>
            <a:pPr defTabSz="762000"/>
            <a:r>
              <a:rPr lang="tr-TR" altLang="tr-TR" sz="2000"/>
              <a:t>Finansman</a:t>
            </a:r>
            <a:endParaRPr lang="tr-TR" altLang="tr-TR" sz="2000">
              <a:latin typeface="Times New Roman Tur" charset="-94"/>
            </a:endParaRPr>
          </a:p>
        </p:txBody>
      </p:sp>
      <p:pic>
        <p:nvPicPr>
          <p:cNvPr id="32779" name="Picture 13"/>
          <p:cNvPicPr>
            <a:picLocks noChangeArrowheads="1"/>
          </p:cNvPicPr>
          <p:nvPr/>
        </p:nvPicPr>
        <p:blipFill>
          <a:blip r:embed="rId6" cstate="print"/>
          <a:srcRect/>
          <a:stretch>
            <a:fillRect/>
          </a:stretch>
        </p:blipFill>
        <p:spPr bwMode="auto">
          <a:xfrm>
            <a:off x="6516688" y="2781300"/>
            <a:ext cx="2614612" cy="3960813"/>
          </a:xfrm>
          <a:prstGeom prst="rect">
            <a:avLst/>
          </a:prstGeom>
          <a:ln>
            <a:headEnd/>
            <a:tailEnd/>
          </a:ln>
        </p:spPr>
        <p:style>
          <a:lnRef idx="2">
            <a:schemeClr val="accent4"/>
          </a:lnRef>
          <a:fillRef idx="1">
            <a:schemeClr val="lt1"/>
          </a:fillRef>
          <a:effectRef idx="0">
            <a:schemeClr val="accent4"/>
          </a:effectRef>
          <a:fontRef idx="minor">
            <a:schemeClr val="dk1"/>
          </a:fontRef>
        </p:style>
      </p:pic>
      <p:sp>
        <p:nvSpPr>
          <p:cNvPr id="1036" name="AutoShape 14"/>
          <p:cNvSpPr>
            <a:spLocks noChangeAspect="1" noChangeArrowheads="1" noTextEdit="1"/>
          </p:cNvSpPr>
          <p:nvPr/>
        </p:nvSpPr>
        <p:spPr bwMode="auto">
          <a:xfrm>
            <a:off x="1455738" y="215900"/>
            <a:ext cx="5468937" cy="2455863"/>
          </a:xfrm>
          <a:prstGeom prst="rect">
            <a:avLst/>
          </a:prstGeom>
          <a:noFill/>
          <a:ln w="9525">
            <a:noFill/>
            <a:miter lim="800000"/>
            <a:headEnd/>
            <a:tailEnd/>
          </a:ln>
        </p:spPr>
        <p:txBody>
          <a:bodyPr/>
          <a:lstStyle/>
          <a:p>
            <a:endParaRPr lang="tr-TR"/>
          </a:p>
        </p:txBody>
      </p:sp>
      <p:sp>
        <p:nvSpPr>
          <p:cNvPr id="1037" name="Rectangle 15"/>
          <p:cNvSpPr>
            <a:spLocks noChangeArrowheads="1"/>
          </p:cNvSpPr>
          <p:nvPr/>
        </p:nvSpPr>
        <p:spPr bwMode="auto">
          <a:xfrm>
            <a:off x="1455738" y="215900"/>
            <a:ext cx="5151437" cy="2011363"/>
          </a:xfrm>
          <a:prstGeom prst="rect">
            <a:avLst/>
          </a:prstGeom>
          <a:solidFill>
            <a:srgbClr val="FFFFFF"/>
          </a:solidFill>
          <a:ln w="9525">
            <a:noFill/>
            <a:miter lim="800000"/>
            <a:headEnd/>
            <a:tailEnd/>
          </a:ln>
        </p:spPr>
        <p:txBody>
          <a:bodyPr/>
          <a:lstStyle/>
          <a:p>
            <a:pPr eaLnBrk="1" hangingPunct="1"/>
            <a:endParaRPr lang="tr-TR" altLang="tr-TR"/>
          </a:p>
        </p:txBody>
      </p:sp>
      <p:sp>
        <p:nvSpPr>
          <p:cNvPr id="1038" name="Rectangle 16"/>
          <p:cNvSpPr>
            <a:spLocks noChangeArrowheads="1"/>
          </p:cNvSpPr>
          <p:nvPr/>
        </p:nvSpPr>
        <p:spPr bwMode="auto">
          <a:xfrm>
            <a:off x="1847850" y="304800"/>
            <a:ext cx="4692650" cy="1808163"/>
          </a:xfrm>
          <a:prstGeom prst="rect">
            <a:avLst/>
          </a:prstGeom>
          <a:solidFill>
            <a:srgbClr val="FFFFFF"/>
          </a:solidFill>
          <a:ln w="9525">
            <a:noFill/>
            <a:miter lim="800000"/>
            <a:headEnd/>
            <a:tailEnd/>
          </a:ln>
        </p:spPr>
        <p:txBody>
          <a:bodyPr/>
          <a:lstStyle/>
          <a:p>
            <a:pPr eaLnBrk="1" hangingPunct="1"/>
            <a:endParaRPr lang="tr-TR" altLang="tr-TR"/>
          </a:p>
        </p:txBody>
      </p:sp>
      <p:sp>
        <p:nvSpPr>
          <p:cNvPr id="1039" name="Line 17"/>
          <p:cNvSpPr>
            <a:spLocks noChangeShapeType="1"/>
          </p:cNvSpPr>
          <p:nvPr/>
        </p:nvSpPr>
        <p:spPr bwMode="auto">
          <a:xfrm>
            <a:off x="1914525" y="339725"/>
            <a:ext cx="1588" cy="1808163"/>
          </a:xfrm>
          <a:prstGeom prst="line">
            <a:avLst/>
          </a:prstGeom>
          <a:noFill/>
          <a:ln w="4763">
            <a:solidFill>
              <a:srgbClr val="000000"/>
            </a:solidFill>
            <a:round/>
            <a:headEnd/>
            <a:tailEnd/>
          </a:ln>
        </p:spPr>
        <p:txBody>
          <a:bodyPr/>
          <a:lstStyle/>
          <a:p>
            <a:endParaRPr lang="tr-TR"/>
          </a:p>
        </p:txBody>
      </p:sp>
      <p:sp>
        <p:nvSpPr>
          <p:cNvPr id="1040" name="Line 18"/>
          <p:cNvSpPr>
            <a:spLocks noChangeShapeType="1"/>
          </p:cNvSpPr>
          <p:nvPr/>
        </p:nvSpPr>
        <p:spPr bwMode="auto">
          <a:xfrm>
            <a:off x="1890713" y="2147888"/>
            <a:ext cx="19050" cy="1587"/>
          </a:xfrm>
          <a:prstGeom prst="line">
            <a:avLst/>
          </a:prstGeom>
          <a:noFill/>
          <a:ln w="4763">
            <a:solidFill>
              <a:srgbClr val="000000"/>
            </a:solidFill>
            <a:round/>
            <a:headEnd/>
            <a:tailEnd/>
          </a:ln>
        </p:spPr>
        <p:txBody>
          <a:bodyPr/>
          <a:lstStyle/>
          <a:p>
            <a:endParaRPr lang="tr-TR"/>
          </a:p>
        </p:txBody>
      </p:sp>
      <p:sp>
        <p:nvSpPr>
          <p:cNvPr id="1041" name="Line 19"/>
          <p:cNvSpPr>
            <a:spLocks noChangeShapeType="1"/>
          </p:cNvSpPr>
          <p:nvPr/>
        </p:nvSpPr>
        <p:spPr bwMode="auto">
          <a:xfrm>
            <a:off x="1890713" y="1846263"/>
            <a:ext cx="19050" cy="1587"/>
          </a:xfrm>
          <a:prstGeom prst="line">
            <a:avLst/>
          </a:prstGeom>
          <a:noFill/>
          <a:ln w="4763">
            <a:solidFill>
              <a:srgbClr val="000000"/>
            </a:solidFill>
            <a:round/>
            <a:headEnd/>
            <a:tailEnd/>
          </a:ln>
        </p:spPr>
        <p:txBody>
          <a:bodyPr/>
          <a:lstStyle/>
          <a:p>
            <a:endParaRPr lang="tr-TR"/>
          </a:p>
        </p:txBody>
      </p:sp>
      <p:sp>
        <p:nvSpPr>
          <p:cNvPr id="1042" name="Line 20"/>
          <p:cNvSpPr>
            <a:spLocks noChangeShapeType="1"/>
          </p:cNvSpPr>
          <p:nvPr/>
        </p:nvSpPr>
        <p:spPr bwMode="auto">
          <a:xfrm>
            <a:off x="1890713" y="1547813"/>
            <a:ext cx="19050" cy="1587"/>
          </a:xfrm>
          <a:prstGeom prst="line">
            <a:avLst/>
          </a:prstGeom>
          <a:noFill/>
          <a:ln w="4763">
            <a:solidFill>
              <a:srgbClr val="000000"/>
            </a:solidFill>
            <a:round/>
            <a:headEnd/>
            <a:tailEnd/>
          </a:ln>
        </p:spPr>
        <p:txBody>
          <a:bodyPr/>
          <a:lstStyle/>
          <a:p>
            <a:endParaRPr lang="tr-TR"/>
          </a:p>
        </p:txBody>
      </p:sp>
      <p:sp>
        <p:nvSpPr>
          <p:cNvPr id="1043" name="Line 21"/>
          <p:cNvSpPr>
            <a:spLocks noChangeShapeType="1"/>
          </p:cNvSpPr>
          <p:nvPr/>
        </p:nvSpPr>
        <p:spPr bwMode="auto">
          <a:xfrm>
            <a:off x="1890713" y="1249363"/>
            <a:ext cx="19050" cy="1587"/>
          </a:xfrm>
          <a:prstGeom prst="line">
            <a:avLst/>
          </a:prstGeom>
          <a:noFill/>
          <a:ln w="4763">
            <a:solidFill>
              <a:srgbClr val="000000"/>
            </a:solidFill>
            <a:round/>
            <a:headEnd/>
            <a:tailEnd/>
          </a:ln>
        </p:spPr>
        <p:txBody>
          <a:bodyPr/>
          <a:lstStyle/>
          <a:p>
            <a:endParaRPr lang="tr-TR"/>
          </a:p>
        </p:txBody>
      </p:sp>
      <p:sp>
        <p:nvSpPr>
          <p:cNvPr id="1044" name="Line 22"/>
          <p:cNvSpPr>
            <a:spLocks noChangeShapeType="1"/>
          </p:cNvSpPr>
          <p:nvPr/>
        </p:nvSpPr>
        <p:spPr bwMode="auto">
          <a:xfrm>
            <a:off x="1890713" y="941388"/>
            <a:ext cx="19050" cy="1587"/>
          </a:xfrm>
          <a:prstGeom prst="line">
            <a:avLst/>
          </a:prstGeom>
          <a:noFill/>
          <a:ln w="4763">
            <a:solidFill>
              <a:srgbClr val="000000"/>
            </a:solidFill>
            <a:round/>
            <a:headEnd/>
            <a:tailEnd/>
          </a:ln>
        </p:spPr>
        <p:txBody>
          <a:bodyPr/>
          <a:lstStyle/>
          <a:p>
            <a:endParaRPr lang="tr-TR"/>
          </a:p>
        </p:txBody>
      </p:sp>
      <p:sp>
        <p:nvSpPr>
          <p:cNvPr id="1045" name="Line 23"/>
          <p:cNvSpPr>
            <a:spLocks noChangeShapeType="1"/>
          </p:cNvSpPr>
          <p:nvPr/>
        </p:nvSpPr>
        <p:spPr bwMode="auto">
          <a:xfrm>
            <a:off x="1890713" y="638175"/>
            <a:ext cx="19050" cy="1588"/>
          </a:xfrm>
          <a:prstGeom prst="line">
            <a:avLst/>
          </a:prstGeom>
          <a:noFill/>
          <a:ln w="4763">
            <a:solidFill>
              <a:srgbClr val="000000"/>
            </a:solidFill>
            <a:round/>
            <a:headEnd/>
            <a:tailEnd/>
          </a:ln>
        </p:spPr>
        <p:txBody>
          <a:bodyPr/>
          <a:lstStyle/>
          <a:p>
            <a:endParaRPr lang="tr-TR"/>
          </a:p>
        </p:txBody>
      </p:sp>
      <p:sp>
        <p:nvSpPr>
          <p:cNvPr id="1046" name="Line 24"/>
          <p:cNvSpPr>
            <a:spLocks noChangeShapeType="1"/>
          </p:cNvSpPr>
          <p:nvPr/>
        </p:nvSpPr>
        <p:spPr bwMode="auto">
          <a:xfrm>
            <a:off x="1890713" y="339725"/>
            <a:ext cx="19050" cy="1588"/>
          </a:xfrm>
          <a:prstGeom prst="line">
            <a:avLst/>
          </a:prstGeom>
          <a:noFill/>
          <a:ln w="4763">
            <a:solidFill>
              <a:srgbClr val="000000"/>
            </a:solidFill>
            <a:round/>
            <a:headEnd/>
            <a:tailEnd/>
          </a:ln>
        </p:spPr>
        <p:txBody>
          <a:bodyPr/>
          <a:lstStyle/>
          <a:p>
            <a:endParaRPr lang="tr-TR"/>
          </a:p>
        </p:txBody>
      </p:sp>
      <p:sp>
        <p:nvSpPr>
          <p:cNvPr id="1047" name="Line 25"/>
          <p:cNvSpPr>
            <a:spLocks noChangeShapeType="1"/>
          </p:cNvSpPr>
          <p:nvPr/>
        </p:nvSpPr>
        <p:spPr bwMode="auto">
          <a:xfrm>
            <a:off x="1914525" y="2147888"/>
            <a:ext cx="4694238" cy="1587"/>
          </a:xfrm>
          <a:prstGeom prst="line">
            <a:avLst/>
          </a:prstGeom>
          <a:noFill/>
          <a:ln w="4763">
            <a:solidFill>
              <a:srgbClr val="000000"/>
            </a:solidFill>
            <a:round/>
            <a:headEnd/>
            <a:tailEnd/>
          </a:ln>
        </p:spPr>
        <p:txBody>
          <a:bodyPr/>
          <a:lstStyle/>
          <a:p>
            <a:endParaRPr lang="tr-TR"/>
          </a:p>
        </p:txBody>
      </p:sp>
      <p:sp>
        <p:nvSpPr>
          <p:cNvPr id="1048" name="Line 26"/>
          <p:cNvSpPr>
            <a:spLocks noChangeShapeType="1"/>
          </p:cNvSpPr>
          <p:nvPr/>
        </p:nvSpPr>
        <p:spPr bwMode="auto">
          <a:xfrm flipV="1">
            <a:off x="1914525" y="2120900"/>
            <a:ext cx="1588" cy="50800"/>
          </a:xfrm>
          <a:prstGeom prst="line">
            <a:avLst/>
          </a:prstGeom>
          <a:noFill/>
          <a:ln w="4763">
            <a:solidFill>
              <a:srgbClr val="000000"/>
            </a:solidFill>
            <a:round/>
            <a:headEnd/>
            <a:tailEnd/>
          </a:ln>
        </p:spPr>
        <p:txBody>
          <a:bodyPr/>
          <a:lstStyle/>
          <a:p>
            <a:endParaRPr lang="tr-TR"/>
          </a:p>
        </p:txBody>
      </p:sp>
      <p:sp>
        <p:nvSpPr>
          <p:cNvPr id="1049" name="Line 27"/>
          <p:cNvSpPr>
            <a:spLocks noChangeShapeType="1"/>
          </p:cNvSpPr>
          <p:nvPr/>
        </p:nvSpPr>
        <p:spPr bwMode="auto">
          <a:xfrm flipV="1">
            <a:off x="2878138" y="2120900"/>
            <a:ext cx="1587" cy="50800"/>
          </a:xfrm>
          <a:prstGeom prst="line">
            <a:avLst/>
          </a:prstGeom>
          <a:noFill/>
          <a:ln w="4763">
            <a:solidFill>
              <a:srgbClr val="000000"/>
            </a:solidFill>
            <a:round/>
            <a:headEnd/>
            <a:tailEnd/>
          </a:ln>
        </p:spPr>
        <p:txBody>
          <a:bodyPr/>
          <a:lstStyle/>
          <a:p>
            <a:endParaRPr lang="tr-TR"/>
          </a:p>
        </p:txBody>
      </p:sp>
      <p:sp>
        <p:nvSpPr>
          <p:cNvPr id="1050" name="Line 28"/>
          <p:cNvSpPr>
            <a:spLocks noChangeShapeType="1"/>
          </p:cNvSpPr>
          <p:nvPr/>
        </p:nvSpPr>
        <p:spPr bwMode="auto">
          <a:xfrm flipV="1">
            <a:off x="3841750" y="2120900"/>
            <a:ext cx="1588" cy="50800"/>
          </a:xfrm>
          <a:prstGeom prst="line">
            <a:avLst/>
          </a:prstGeom>
          <a:noFill/>
          <a:ln w="4763">
            <a:solidFill>
              <a:srgbClr val="000000"/>
            </a:solidFill>
            <a:round/>
            <a:headEnd/>
            <a:tailEnd/>
          </a:ln>
        </p:spPr>
        <p:txBody>
          <a:bodyPr/>
          <a:lstStyle/>
          <a:p>
            <a:endParaRPr lang="tr-TR"/>
          </a:p>
        </p:txBody>
      </p:sp>
      <p:sp>
        <p:nvSpPr>
          <p:cNvPr id="1051" name="Line 29"/>
          <p:cNvSpPr>
            <a:spLocks noChangeShapeType="1"/>
          </p:cNvSpPr>
          <p:nvPr/>
        </p:nvSpPr>
        <p:spPr bwMode="auto">
          <a:xfrm flipV="1">
            <a:off x="4805363" y="2120900"/>
            <a:ext cx="1587" cy="50800"/>
          </a:xfrm>
          <a:prstGeom prst="line">
            <a:avLst/>
          </a:prstGeom>
          <a:noFill/>
          <a:ln w="4763">
            <a:solidFill>
              <a:srgbClr val="000000"/>
            </a:solidFill>
            <a:round/>
            <a:headEnd/>
            <a:tailEnd/>
          </a:ln>
        </p:spPr>
        <p:txBody>
          <a:bodyPr/>
          <a:lstStyle/>
          <a:p>
            <a:endParaRPr lang="tr-TR"/>
          </a:p>
        </p:txBody>
      </p:sp>
      <p:sp>
        <p:nvSpPr>
          <p:cNvPr id="1052" name="Line 30"/>
          <p:cNvSpPr>
            <a:spLocks noChangeShapeType="1"/>
          </p:cNvSpPr>
          <p:nvPr/>
        </p:nvSpPr>
        <p:spPr bwMode="auto">
          <a:xfrm flipV="1">
            <a:off x="5762625" y="2120900"/>
            <a:ext cx="1588" cy="50800"/>
          </a:xfrm>
          <a:prstGeom prst="line">
            <a:avLst/>
          </a:prstGeom>
          <a:noFill/>
          <a:ln w="4763">
            <a:solidFill>
              <a:srgbClr val="000000"/>
            </a:solidFill>
            <a:round/>
            <a:headEnd/>
            <a:tailEnd/>
          </a:ln>
        </p:spPr>
        <p:txBody>
          <a:bodyPr/>
          <a:lstStyle/>
          <a:p>
            <a:endParaRPr lang="tr-TR"/>
          </a:p>
        </p:txBody>
      </p:sp>
      <p:sp>
        <p:nvSpPr>
          <p:cNvPr id="1053" name="Line 31"/>
          <p:cNvSpPr>
            <a:spLocks noChangeShapeType="1"/>
          </p:cNvSpPr>
          <p:nvPr/>
        </p:nvSpPr>
        <p:spPr bwMode="auto">
          <a:xfrm flipV="1">
            <a:off x="6726238" y="2120900"/>
            <a:ext cx="1587" cy="50800"/>
          </a:xfrm>
          <a:prstGeom prst="line">
            <a:avLst/>
          </a:prstGeom>
          <a:noFill/>
          <a:ln w="4763">
            <a:solidFill>
              <a:srgbClr val="000000"/>
            </a:solidFill>
            <a:round/>
            <a:headEnd/>
            <a:tailEnd/>
          </a:ln>
        </p:spPr>
        <p:txBody>
          <a:bodyPr/>
          <a:lstStyle/>
          <a:p>
            <a:endParaRPr lang="tr-TR"/>
          </a:p>
        </p:txBody>
      </p:sp>
      <p:sp>
        <p:nvSpPr>
          <p:cNvPr id="1054" name="Line 32"/>
          <p:cNvSpPr>
            <a:spLocks noChangeShapeType="1"/>
          </p:cNvSpPr>
          <p:nvPr/>
        </p:nvSpPr>
        <p:spPr bwMode="auto">
          <a:xfrm flipV="1">
            <a:off x="7689850" y="2120900"/>
            <a:ext cx="1588" cy="50800"/>
          </a:xfrm>
          <a:prstGeom prst="line">
            <a:avLst/>
          </a:prstGeom>
          <a:noFill/>
          <a:ln w="4763">
            <a:solidFill>
              <a:srgbClr val="000000"/>
            </a:solidFill>
            <a:round/>
            <a:headEnd/>
            <a:tailEnd/>
          </a:ln>
        </p:spPr>
        <p:txBody>
          <a:bodyPr/>
          <a:lstStyle/>
          <a:p>
            <a:endParaRPr lang="tr-TR"/>
          </a:p>
        </p:txBody>
      </p:sp>
      <p:grpSp>
        <p:nvGrpSpPr>
          <p:cNvPr id="3" name="Group 33"/>
          <p:cNvGrpSpPr>
            <a:grpSpLocks/>
          </p:cNvGrpSpPr>
          <p:nvPr/>
        </p:nvGrpSpPr>
        <p:grpSpPr bwMode="auto">
          <a:xfrm>
            <a:off x="1914525" y="996950"/>
            <a:ext cx="4694238" cy="1150938"/>
            <a:chOff x="1096" y="702"/>
            <a:chExt cx="3638" cy="725"/>
          </a:xfrm>
        </p:grpSpPr>
        <p:sp>
          <p:nvSpPr>
            <p:cNvPr id="1112" name="Line 34"/>
            <p:cNvSpPr>
              <a:spLocks noChangeShapeType="1"/>
            </p:cNvSpPr>
            <p:nvPr/>
          </p:nvSpPr>
          <p:spPr bwMode="auto">
            <a:xfrm flipV="1">
              <a:off x="1096" y="1237"/>
              <a:ext cx="607" cy="190"/>
            </a:xfrm>
            <a:prstGeom prst="line">
              <a:avLst/>
            </a:prstGeom>
            <a:noFill/>
            <a:ln w="9525">
              <a:solidFill>
                <a:srgbClr val="FF00FF"/>
              </a:solidFill>
              <a:round/>
              <a:headEnd/>
              <a:tailEnd/>
            </a:ln>
          </p:spPr>
          <p:txBody>
            <a:bodyPr/>
            <a:lstStyle/>
            <a:p>
              <a:endParaRPr lang="tr-TR"/>
            </a:p>
          </p:txBody>
        </p:sp>
        <p:sp>
          <p:nvSpPr>
            <p:cNvPr id="1113" name="Line 35"/>
            <p:cNvSpPr>
              <a:spLocks noChangeShapeType="1"/>
            </p:cNvSpPr>
            <p:nvPr/>
          </p:nvSpPr>
          <p:spPr bwMode="auto">
            <a:xfrm flipV="1">
              <a:off x="1703" y="1034"/>
              <a:ext cx="607" cy="203"/>
            </a:xfrm>
            <a:prstGeom prst="line">
              <a:avLst/>
            </a:prstGeom>
            <a:noFill/>
            <a:ln w="9525">
              <a:solidFill>
                <a:srgbClr val="FF00FF"/>
              </a:solidFill>
              <a:round/>
              <a:headEnd/>
              <a:tailEnd/>
            </a:ln>
          </p:spPr>
          <p:txBody>
            <a:bodyPr/>
            <a:lstStyle/>
            <a:p>
              <a:endParaRPr lang="tr-TR"/>
            </a:p>
          </p:txBody>
        </p:sp>
        <p:sp>
          <p:nvSpPr>
            <p:cNvPr id="1114" name="Line 36"/>
            <p:cNvSpPr>
              <a:spLocks noChangeShapeType="1"/>
            </p:cNvSpPr>
            <p:nvPr/>
          </p:nvSpPr>
          <p:spPr bwMode="auto">
            <a:xfrm flipV="1">
              <a:off x="2310" y="794"/>
              <a:ext cx="607" cy="240"/>
            </a:xfrm>
            <a:prstGeom prst="line">
              <a:avLst/>
            </a:prstGeom>
            <a:noFill/>
            <a:ln w="9525">
              <a:solidFill>
                <a:srgbClr val="FF00FF"/>
              </a:solidFill>
              <a:round/>
              <a:headEnd/>
              <a:tailEnd/>
            </a:ln>
          </p:spPr>
          <p:txBody>
            <a:bodyPr/>
            <a:lstStyle/>
            <a:p>
              <a:endParaRPr lang="tr-TR"/>
            </a:p>
          </p:txBody>
        </p:sp>
        <p:sp>
          <p:nvSpPr>
            <p:cNvPr id="1115" name="Line 37"/>
            <p:cNvSpPr>
              <a:spLocks noChangeShapeType="1"/>
            </p:cNvSpPr>
            <p:nvPr/>
          </p:nvSpPr>
          <p:spPr bwMode="auto">
            <a:xfrm flipV="1">
              <a:off x="2917" y="702"/>
              <a:ext cx="606" cy="92"/>
            </a:xfrm>
            <a:prstGeom prst="line">
              <a:avLst/>
            </a:prstGeom>
            <a:noFill/>
            <a:ln w="9525">
              <a:solidFill>
                <a:srgbClr val="FF00FF"/>
              </a:solidFill>
              <a:round/>
              <a:headEnd/>
              <a:tailEnd/>
            </a:ln>
          </p:spPr>
          <p:txBody>
            <a:bodyPr/>
            <a:lstStyle/>
            <a:p>
              <a:endParaRPr lang="tr-TR"/>
            </a:p>
          </p:txBody>
        </p:sp>
        <p:sp>
          <p:nvSpPr>
            <p:cNvPr id="1116" name="Line 38"/>
            <p:cNvSpPr>
              <a:spLocks noChangeShapeType="1"/>
            </p:cNvSpPr>
            <p:nvPr/>
          </p:nvSpPr>
          <p:spPr bwMode="auto">
            <a:xfrm>
              <a:off x="3520" y="702"/>
              <a:ext cx="607" cy="86"/>
            </a:xfrm>
            <a:prstGeom prst="line">
              <a:avLst/>
            </a:prstGeom>
            <a:noFill/>
            <a:ln w="9525">
              <a:solidFill>
                <a:srgbClr val="FF00FF"/>
              </a:solidFill>
              <a:round/>
              <a:headEnd/>
              <a:tailEnd/>
            </a:ln>
          </p:spPr>
          <p:txBody>
            <a:bodyPr/>
            <a:lstStyle/>
            <a:p>
              <a:endParaRPr lang="tr-TR"/>
            </a:p>
          </p:txBody>
        </p:sp>
        <p:sp>
          <p:nvSpPr>
            <p:cNvPr id="1117" name="Line 39"/>
            <p:cNvSpPr>
              <a:spLocks noChangeShapeType="1"/>
            </p:cNvSpPr>
            <p:nvPr/>
          </p:nvSpPr>
          <p:spPr bwMode="auto">
            <a:xfrm>
              <a:off x="4127" y="788"/>
              <a:ext cx="607" cy="261"/>
            </a:xfrm>
            <a:prstGeom prst="line">
              <a:avLst/>
            </a:prstGeom>
            <a:noFill/>
            <a:ln w="9525">
              <a:solidFill>
                <a:srgbClr val="FF00FF"/>
              </a:solidFill>
              <a:round/>
              <a:headEnd/>
              <a:tailEnd/>
            </a:ln>
          </p:spPr>
          <p:txBody>
            <a:bodyPr/>
            <a:lstStyle/>
            <a:p>
              <a:endParaRPr lang="tr-TR"/>
            </a:p>
          </p:txBody>
        </p:sp>
      </p:grpSp>
      <p:grpSp>
        <p:nvGrpSpPr>
          <p:cNvPr id="4" name="Group 40"/>
          <p:cNvGrpSpPr>
            <a:grpSpLocks/>
          </p:cNvGrpSpPr>
          <p:nvPr/>
        </p:nvGrpSpPr>
        <p:grpSpPr bwMode="auto">
          <a:xfrm>
            <a:off x="1792288" y="284163"/>
            <a:ext cx="49212" cy="1916112"/>
            <a:chOff x="1019" y="253"/>
            <a:chExt cx="22" cy="1207"/>
          </a:xfrm>
        </p:grpSpPr>
        <p:sp>
          <p:nvSpPr>
            <p:cNvPr id="1105" name="Rectangle 41"/>
            <p:cNvSpPr>
              <a:spLocks noChangeArrowheads="1"/>
            </p:cNvSpPr>
            <p:nvPr/>
          </p:nvSpPr>
          <p:spPr bwMode="auto">
            <a:xfrm>
              <a:off x="1019" y="1393"/>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0</a:t>
              </a:r>
              <a:endParaRPr lang="tr-TR" altLang="tr-TR">
                <a:latin typeface="Times New Roman Tur" charset="-94"/>
              </a:endParaRPr>
            </a:p>
          </p:txBody>
        </p:sp>
        <p:sp>
          <p:nvSpPr>
            <p:cNvPr id="1106" name="Rectangle 42"/>
            <p:cNvSpPr>
              <a:spLocks noChangeArrowheads="1"/>
            </p:cNvSpPr>
            <p:nvPr/>
          </p:nvSpPr>
          <p:spPr bwMode="auto">
            <a:xfrm>
              <a:off x="1019" y="1205"/>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1</a:t>
              </a:r>
              <a:endParaRPr lang="tr-TR" altLang="tr-TR">
                <a:latin typeface="Times New Roman Tur" charset="-94"/>
              </a:endParaRPr>
            </a:p>
          </p:txBody>
        </p:sp>
        <p:sp>
          <p:nvSpPr>
            <p:cNvPr id="1107" name="Rectangle 43"/>
            <p:cNvSpPr>
              <a:spLocks noChangeArrowheads="1"/>
            </p:cNvSpPr>
            <p:nvPr/>
          </p:nvSpPr>
          <p:spPr bwMode="auto">
            <a:xfrm>
              <a:off x="1019" y="1014"/>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2</a:t>
              </a:r>
              <a:endParaRPr lang="tr-TR" altLang="tr-TR">
                <a:latin typeface="Times New Roman Tur" charset="-94"/>
              </a:endParaRPr>
            </a:p>
          </p:txBody>
        </p:sp>
        <p:sp>
          <p:nvSpPr>
            <p:cNvPr id="1108" name="Rectangle 44"/>
            <p:cNvSpPr>
              <a:spLocks noChangeArrowheads="1"/>
            </p:cNvSpPr>
            <p:nvPr/>
          </p:nvSpPr>
          <p:spPr bwMode="auto">
            <a:xfrm>
              <a:off x="1019" y="826"/>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3</a:t>
              </a:r>
              <a:endParaRPr lang="tr-TR" altLang="tr-TR">
                <a:latin typeface="Times New Roman Tur" charset="-94"/>
              </a:endParaRPr>
            </a:p>
          </p:txBody>
        </p:sp>
        <p:sp>
          <p:nvSpPr>
            <p:cNvPr id="1109" name="Rectangle 45"/>
            <p:cNvSpPr>
              <a:spLocks noChangeArrowheads="1"/>
            </p:cNvSpPr>
            <p:nvPr/>
          </p:nvSpPr>
          <p:spPr bwMode="auto">
            <a:xfrm>
              <a:off x="1019" y="632"/>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4</a:t>
              </a:r>
              <a:endParaRPr lang="tr-TR" altLang="tr-TR">
                <a:latin typeface="Times New Roman Tur" charset="-94"/>
              </a:endParaRPr>
            </a:p>
          </p:txBody>
        </p:sp>
        <p:sp>
          <p:nvSpPr>
            <p:cNvPr id="1110" name="Rectangle 46"/>
            <p:cNvSpPr>
              <a:spLocks noChangeArrowheads="1"/>
            </p:cNvSpPr>
            <p:nvPr/>
          </p:nvSpPr>
          <p:spPr bwMode="auto">
            <a:xfrm>
              <a:off x="1019" y="444"/>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5</a:t>
              </a:r>
              <a:endParaRPr lang="tr-TR" altLang="tr-TR">
                <a:latin typeface="Times New Roman Tur" charset="-94"/>
              </a:endParaRPr>
            </a:p>
          </p:txBody>
        </p:sp>
        <p:sp>
          <p:nvSpPr>
            <p:cNvPr id="1111" name="Rectangle 47"/>
            <p:cNvSpPr>
              <a:spLocks noChangeArrowheads="1"/>
            </p:cNvSpPr>
            <p:nvPr/>
          </p:nvSpPr>
          <p:spPr bwMode="auto">
            <a:xfrm>
              <a:off x="1019" y="253"/>
              <a:ext cx="22"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6</a:t>
              </a:r>
              <a:endParaRPr lang="tr-TR" altLang="tr-TR">
                <a:latin typeface="Times New Roman Tur" charset="-94"/>
              </a:endParaRPr>
            </a:p>
          </p:txBody>
        </p:sp>
      </p:grpSp>
      <p:grpSp>
        <p:nvGrpSpPr>
          <p:cNvPr id="5" name="Group 48"/>
          <p:cNvGrpSpPr>
            <a:grpSpLocks/>
          </p:cNvGrpSpPr>
          <p:nvPr/>
        </p:nvGrpSpPr>
        <p:grpSpPr bwMode="auto">
          <a:xfrm>
            <a:off x="1890713" y="2227263"/>
            <a:ext cx="4738687" cy="106362"/>
            <a:chOff x="1081" y="1477"/>
            <a:chExt cx="3672" cy="67"/>
          </a:xfrm>
        </p:grpSpPr>
        <p:sp>
          <p:nvSpPr>
            <p:cNvPr id="1098" name="Rectangle 49"/>
            <p:cNvSpPr>
              <a:spLocks noChangeArrowheads="1"/>
            </p:cNvSpPr>
            <p:nvPr/>
          </p:nvSpPr>
          <p:spPr bwMode="auto">
            <a:xfrm>
              <a:off x="1081" y="1477"/>
              <a:ext cx="38"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1</a:t>
              </a:r>
              <a:endParaRPr lang="tr-TR" altLang="tr-TR">
                <a:latin typeface="Times New Roman Tur" charset="-94"/>
              </a:endParaRPr>
            </a:p>
          </p:txBody>
        </p:sp>
        <p:sp>
          <p:nvSpPr>
            <p:cNvPr id="1099" name="Rectangle 50"/>
            <p:cNvSpPr>
              <a:spLocks noChangeArrowheads="1"/>
            </p:cNvSpPr>
            <p:nvPr/>
          </p:nvSpPr>
          <p:spPr bwMode="auto">
            <a:xfrm>
              <a:off x="1687" y="1477"/>
              <a:ext cx="39"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2</a:t>
              </a:r>
              <a:endParaRPr lang="tr-TR" altLang="tr-TR">
                <a:latin typeface="Times New Roman Tur" charset="-94"/>
              </a:endParaRPr>
            </a:p>
          </p:txBody>
        </p:sp>
        <p:sp>
          <p:nvSpPr>
            <p:cNvPr id="1100" name="Rectangle 51"/>
            <p:cNvSpPr>
              <a:spLocks noChangeArrowheads="1"/>
            </p:cNvSpPr>
            <p:nvPr/>
          </p:nvSpPr>
          <p:spPr bwMode="auto">
            <a:xfrm>
              <a:off x="2291" y="1477"/>
              <a:ext cx="39"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3</a:t>
              </a:r>
              <a:endParaRPr lang="tr-TR" altLang="tr-TR">
                <a:latin typeface="Times New Roman Tur" charset="-94"/>
              </a:endParaRPr>
            </a:p>
          </p:txBody>
        </p:sp>
        <p:sp>
          <p:nvSpPr>
            <p:cNvPr id="1101" name="Rectangle 52"/>
            <p:cNvSpPr>
              <a:spLocks noChangeArrowheads="1"/>
            </p:cNvSpPr>
            <p:nvPr/>
          </p:nvSpPr>
          <p:spPr bwMode="auto">
            <a:xfrm>
              <a:off x="2898" y="1477"/>
              <a:ext cx="38"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4</a:t>
              </a:r>
              <a:endParaRPr lang="tr-TR" altLang="tr-TR">
                <a:latin typeface="Times New Roman Tur" charset="-94"/>
              </a:endParaRPr>
            </a:p>
          </p:txBody>
        </p:sp>
        <p:sp>
          <p:nvSpPr>
            <p:cNvPr id="1102" name="Rectangle 53"/>
            <p:cNvSpPr>
              <a:spLocks noChangeArrowheads="1"/>
            </p:cNvSpPr>
            <p:nvPr/>
          </p:nvSpPr>
          <p:spPr bwMode="auto">
            <a:xfrm>
              <a:off x="3504" y="1477"/>
              <a:ext cx="39"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5</a:t>
              </a:r>
              <a:endParaRPr lang="tr-TR" altLang="tr-TR">
                <a:latin typeface="Times New Roman Tur" charset="-94"/>
              </a:endParaRPr>
            </a:p>
          </p:txBody>
        </p:sp>
        <p:sp>
          <p:nvSpPr>
            <p:cNvPr id="1103" name="Rectangle 54"/>
            <p:cNvSpPr>
              <a:spLocks noChangeArrowheads="1"/>
            </p:cNvSpPr>
            <p:nvPr/>
          </p:nvSpPr>
          <p:spPr bwMode="auto">
            <a:xfrm>
              <a:off x="4112" y="1477"/>
              <a:ext cx="38"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6</a:t>
              </a:r>
              <a:endParaRPr lang="tr-TR" altLang="tr-TR">
                <a:latin typeface="Times New Roman Tur" charset="-94"/>
              </a:endParaRPr>
            </a:p>
          </p:txBody>
        </p:sp>
        <p:sp>
          <p:nvSpPr>
            <p:cNvPr id="1104" name="Rectangle 55"/>
            <p:cNvSpPr>
              <a:spLocks noChangeArrowheads="1"/>
            </p:cNvSpPr>
            <p:nvPr/>
          </p:nvSpPr>
          <p:spPr bwMode="auto">
            <a:xfrm>
              <a:off x="4715" y="1477"/>
              <a:ext cx="38" cy="67"/>
            </a:xfrm>
            <a:prstGeom prst="rect">
              <a:avLst/>
            </a:prstGeom>
            <a:noFill/>
            <a:ln w="9525">
              <a:noFill/>
              <a:miter lim="800000"/>
              <a:headEnd/>
              <a:tailEnd/>
            </a:ln>
          </p:spPr>
          <p:txBody>
            <a:bodyPr wrap="none" lIns="0" tIns="0" rIns="0" bIns="0">
              <a:spAutoFit/>
            </a:bodyPr>
            <a:lstStyle/>
            <a:p>
              <a:r>
                <a:rPr lang="tr-TR" altLang="tr-TR" sz="700">
                  <a:solidFill>
                    <a:srgbClr val="FFFFFF"/>
                  </a:solidFill>
                  <a:latin typeface="Arial" pitchFamily="34" charset="0"/>
                </a:rPr>
                <a:t>7</a:t>
              </a:r>
              <a:endParaRPr lang="tr-TR" altLang="tr-TR">
                <a:latin typeface="Times New Roman Tur" charset="-94"/>
              </a:endParaRPr>
            </a:p>
          </p:txBody>
        </p:sp>
      </p:grpSp>
      <p:sp>
        <p:nvSpPr>
          <p:cNvPr id="1058" name="Rectangle 56"/>
          <p:cNvSpPr>
            <a:spLocks noChangeArrowheads="1"/>
          </p:cNvSpPr>
          <p:nvPr/>
        </p:nvSpPr>
        <p:spPr bwMode="auto">
          <a:xfrm>
            <a:off x="7339013" y="2166938"/>
            <a:ext cx="450850" cy="168275"/>
          </a:xfrm>
          <a:prstGeom prst="rect">
            <a:avLst/>
          </a:prstGeom>
          <a:noFill/>
          <a:ln w="9525">
            <a:noFill/>
            <a:miter lim="800000"/>
            <a:headEnd/>
            <a:tailEnd/>
          </a:ln>
        </p:spPr>
        <p:txBody>
          <a:bodyPr wrap="none" lIns="0" tIns="0" rIns="0" bIns="0">
            <a:spAutoFit/>
          </a:bodyPr>
          <a:lstStyle/>
          <a:p>
            <a:r>
              <a:rPr lang="tr-TR" altLang="tr-TR" sz="1100" b="1">
                <a:solidFill>
                  <a:srgbClr val="000000"/>
                </a:solidFill>
                <a:latin typeface="Arial" pitchFamily="34" charset="0"/>
              </a:rPr>
              <a:t>Zaman</a:t>
            </a:r>
            <a:endParaRPr lang="tr-TR" altLang="tr-TR">
              <a:latin typeface="Times New Roman Tur" charset="-94"/>
            </a:endParaRPr>
          </a:p>
        </p:txBody>
      </p:sp>
      <p:sp>
        <p:nvSpPr>
          <p:cNvPr id="1059" name="Rectangle 57"/>
          <p:cNvSpPr>
            <a:spLocks noChangeArrowheads="1"/>
          </p:cNvSpPr>
          <p:nvPr/>
        </p:nvSpPr>
        <p:spPr bwMode="auto">
          <a:xfrm>
            <a:off x="1446213" y="454025"/>
            <a:ext cx="412750" cy="136525"/>
          </a:xfrm>
          <a:prstGeom prst="rect">
            <a:avLst/>
          </a:prstGeom>
          <a:noFill/>
          <a:ln w="9525">
            <a:noFill/>
            <a:miter lim="800000"/>
            <a:headEnd/>
            <a:tailEnd/>
          </a:ln>
        </p:spPr>
        <p:txBody>
          <a:bodyPr wrap="none" lIns="0" tIns="0" rIns="0" bIns="0">
            <a:spAutoFit/>
          </a:bodyPr>
          <a:lstStyle/>
          <a:p>
            <a:r>
              <a:rPr lang="tr-TR" altLang="tr-TR" sz="900">
                <a:solidFill>
                  <a:srgbClr val="000000"/>
                </a:solidFill>
                <a:latin typeface="Arial" pitchFamily="34" charset="0"/>
              </a:rPr>
              <a:t>Satış ve</a:t>
            </a:r>
            <a:endParaRPr lang="tr-TR" altLang="tr-TR">
              <a:latin typeface="Times New Roman Tur" charset="-94"/>
            </a:endParaRPr>
          </a:p>
        </p:txBody>
      </p:sp>
      <p:sp>
        <p:nvSpPr>
          <p:cNvPr id="1060" name="Rectangle 58"/>
          <p:cNvSpPr>
            <a:spLocks noChangeArrowheads="1"/>
          </p:cNvSpPr>
          <p:nvPr/>
        </p:nvSpPr>
        <p:spPr bwMode="auto">
          <a:xfrm>
            <a:off x="1450975" y="587375"/>
            <a:ext cx="400050" cy="136525"/>
          </a:xfrm>
          <a:prstGeom prst="rect">
            <a:avLst/>
          </a:prstGeom>
          <a:noFill/>
          <a:ln w="9525">
            <a:noFill/>
            <a:miter lim="800000"/>
            <a:headEnd/>
            <a:tailEnd/>
          </a:ln>
        </p:spPr>
        <p:txBody>
          <a:bodyPr wrap="none" lIns="0" tIns="0" rIns="0" bIns="0">
            <a:spAutoFit/>
          </a:bodyPr>
          <a:lstStyle/>
          <a:p>
            <a:r>
              <a:rPr lang="tr-TR" altLang="tr-TR" sz="900">
                <a:solidFill>
                  <a:srgbClr val="000000"/>
                </a:solidFill>
                <a:latin typeface="Arial" pitchFamily="34" charset="0"/>
              </a:rPr>
              <a:t>Marjinal</a:t>
            </a:r>
            <a:endParaRPr lang="tr-TR" altLang="tr-TR">
              <a:latin typeface="Times New Roman Tur" charset="-94"/>
            </a:endParaRPr>
          </a:p>
        </p:txBody>
      </p:sp>
      <p:sp>
        <p:nvSpPr>
          <p:cNvPr id="1061" name="Rectangle 59"/>
          <p:cNvSpPr>
            <a:spLocks noChangeArrowheads="1"/>
          </p:cNvSpPr>
          <p:nvPr/>
        </p:nvSpPr>
        <p:spPr bwMode="auto">
          <a:xfrm>
            <a:off x="1663700" y="720725"/>
            <a:ext cx="209550" cy="136525"/>
          </a:xfrm>
          <a:prstGeom prst="rect">
            <a:avLst/>
          </a:prstGeom>
          <a:noFill/>
          <a:ln w="9525">
            <a:noFill/>
            <a:miter lim="800000"/>
            <a:headEnd/>
            <a:tailEnd/>
          </a:ln>
        </p:spPr>
        <p:txBody>
          <a:bodyPr wrap="none" lIns="0" tIns="0" rIns="0" bIns="0">
            <a:spAutoFit/>
          </a:bodyPr>
          <a:lstStyle/>
          <a:p>
            <a:r>
              <a:rPr lang="tr-TR" altLang="tr-TR" sz="900">
                <a:solidFill>
                  <a:srgbClr val="000000"/>
                </a:solidFill>
                <a:latin typeface="Arial" pitchFamily="34" charset="0"/>
              </a:rPr>
              <a:t> Kar</a:t>
            </a:r>
            <a:endParaRPr lang="tr-TR" altLang="tr-TR">
              <a:latin typeface="Times New Roman Tur" charset="-94"/>
            </a:endParaRPr>
          </a:p>
        </p:txBody>
      </p:sp>
      <p:sp>
        <p:nvSpPr>
          <p:cNvPr id="1062" name="Rectangle 60"/>
          <p:cNvSpPr>
            <a:spLocks noChangeArrowheads="1"/>
          </p:cNvSpPr>
          <p:nvPr/>
        </p:nvSpPr>
        <p:spPr bwMode="auto">
          <a:xfrm>
            <a:off x="1425575" y="854075"/>
            <a:ext cx="422275" cy="122238"/>
          </a:xfrm>
          <a:prstGeom prst="rect">
            <a:avLst/>
          </a:prstGeom>
          <a:noFill/>
          <a:ln w="9525">
            <a:noFill/>
            <a:miter lim="800000"/>
            <a:headEnd/>
            <a:tailEnd/>
          </a:ln>
        </p:spPr>
        <p:txBody>
          <a:bodyPr wrap="none" lIns="0" tIns="0" rIns="0" bIns="0">
            <a:spAutoFit/>
          </a:bodyPr>
          <a:lstStyle/>
          <a:p>
            <a:r>
              <a:rPr lang="tr-TR" altLang="tr-TR" sz="800">
                <a:solidFill>
                  <a:srgbClr val="000000"/>
                </a:solidFill>
                <a:latin typeface="Arial" pitchFamily="34" charset="0"/>
              </a:rPr>
              <a:t>Hacimleri</a:t>
            </a:r>
            <a:endParaRPr lang="tr-TR" altLang="tr-TR">
              <a:latin typeface="Times New Roman Tur" charset="-94"/>
            </a:endParaRPr>
          </a:p>
        </p:txBody>
      </p:sp>
      <p:sp>
        <p:nvSpPr>
          <p:cNvPr id="1063" name="Rectangle 61"/>
          <p:cNvSpPr>
            <a:spLocks noChangeArrowheads="1"/>
          </p:cNvSpPr>
          <p:nvPr/>
        </p:nvSpPr>
        <p:spPr bwMode="auto">
          <a:xfrm>
            <a:off x="776288" y="0"/>
            <a:ext cx="6481762" cy="2703513"/>
          </a:xfrm>
          <a:prstGeom prst="rect">
            <a:avLst/>
          </a:prstGeom>
          <a:noFill/>
          <a:ln w="4763">
            <a:solidFill>
              <a:srgbClr val="FFFFFF"/>
            </a:solidFill>
            <a:miter lim="800000"/>
            <a:headEnd/>
            <a:tailEnd/>
          </a:ln>
        </p:spPr>
        <p:txBody>
          <a:bodyPr/>
          <a:lstStyle/>
          <a:p>
            <a:pPr eaLnBrk="1" hangingPunct="1"/>
            <a:endParaRPr lang="tr-TR" altLang="tr-TR"/>
          </a:p>
        </p:txBody>
      </p:sp>
      <p:sp>
        <p:nvSpPr>
          <p:cNvPr id="1064" name="Line 62"/>
          <p:cNvSpPr>
            <a:spLocks noChangeShapeType="1"/>
          </p:cNvSpPr>
          <p:nvPr/>
        </p:nvSpPr>
        <p:spPr bwMode="auto">
          <a:xfrm flipV="1">
            <a:off x="3179763" y="354013"/>
            <a:ext cx="1587" cy="1817687"/>
          </a:xfrm>
          <a:prstGeom prst="line">
            <a:avLst/>
          </a:prstGeom>
          <a:noFill/>
          <a:ln w="4763">
            <a:solidFill>
              <a:srgbClr val="000000"/>
            </a:solidFill>
            <a:round/>
            <a:headEnd/>
            <a:tailEnd/>
          </a:ln>
        </p:spPr>
        <p:txBody>
          <a:bodyPr/>
          <a:lstStyle/>
          <a:p>
            <a:endParaRPr lang="tr-TR"/>
          </a:p>
        </p:txBody>
      </p:sp>
      <p:sp>
        <p:nvSpPr>
          <p:cNvPr id="1065" name="Line 63"/>
          <p:cNvSpPr>
            <a:spLocks noChangeShapeType="1"/>
          </p:cNvSpPr>
          <p:nvPr/>
        </p:nvSpPr>
        <p:spPr bwMode="auto">
          <a:xfrm flipV="1">
            <a:off x="5708650" y="354013"/>
            <a:ext cx="1588" cy="1817687"/>
          </a:xfrm>
          <a:prstGeom prst="line">
            <a:avLst/>
          </a:prstGeom>
          <a:noFill/>
          <a:ln w="4763">
            <a:solidFill>
              <a:srgbClr val="000000"/>
            </a:solidFill>
            <a:round/>
            <a:headEnd/>
            <a:tailEnd/>
          </a:ln>
        </p:spPr>
        <p:txBody>
          <a:bodyPr/>
          <a:lstStyle/>
          <a:p>
            <a:endParaRPr lang="tr-TR"/>
          </a:p>
        </p:txBody>
      </p:sp>
      <p:sp>
        <p:nvSpPr>
          <p:cNvPr id="1066" name="Line 64"/>
          <p:cNvSpPr>
            <a:spLocks noChangeShapeType="1"/>
          </p:cNvSpPr>
          <p:nvPr/>
        </p:nvSpPr>
        <p:spPr bwMode="auto">
          <a:xfrm flipV="1">
            <a:off x="4375150" y="363538"/>
            <a:ext cx="1588" cy="1817687"/>
          </a:xfrm>
          <a:prstGeom prst="line">
            <a:avLst/>
          </a:prstGeom>
          <a:noFill/>
          <a:ln w="4763">
            <a:solidFill>
              <a:srgbClr val="000000"/>
            </a:solidFill>
            <a:round/>
            <a:headEnd/>
            <a:tailEnd/>
          </a:ln>
        </p:spPr>
        <p:txBody>
          <a:bodyPr/>
          <a:lstStyle/>
          <a:p>
            <a:endParaRPr lang="tr-TR"/>
          </a:p>
        </p:txBody>
      </p:sp>
      <p:grpSp>
        <p:nvGrpSpPr>
          <p:cNvPr id="6" name="Group 65"/>
          <p:cNvGrpSpPr>
            <a:grpSpLocks/>
          </p:cNvGrpSpPr>
          <p:nvPr/>
        </p:nvGrpSpPr>
        <p:grpSpPr bwMode="auto">
          <a:xfrm>
            <a:off x="2354263" y="1266825"/>
            <a:ext cx="615950" cy="517525"/>
            <a:chOff x="1373" y="872"/>
            <a:chExt cx="478" cy="326"/>
          </a:xfrm>
        </p:grpSpPr>
        <p:sp>
          <p:nvSpPr>
            <p:cNvPr id="1095" name="Rectangle 66"/>
            <p:cNvSpPr>
              <a:spLocks noChangeArrowheads="1"/>
            </p:cNvSpPr>
            <p:nvPr/>
          </p:nvSpPr>
          <p:spPr bwMode="auto">
            <a:xfrm>
              <a:off x="1510" y="872"/>
              <a:ext cx="144"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(1)</a:t>
              </a:r>
              <a:endParaRPr lang="tr-TR" altLang="tr-TR">
                <a:latin typeface="Times New Roman Tur" charset="-94"/>
              </a:endParaRPr>
            </a:p>
          </p:txBody>
        </p:sp>
        <p:sp>
          <p:nvSpPr>
            <p:cNvPr id="1096" name="Rectangle 67"/>
            <p:cNvSpPr>
              <a:spLocks noChangeArrowheads="1"/>
            </p:cNvSpPr>
            <p:nvPr/>
          </p:nvSpPr>
          <p:spPr bwMode="auto">
            <a:xfrm>
              <a:off x="1373" y="976"/>
              <a:ext cx="478"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Piyasaya</a:t>
              </a:r>
              <a:endParaRPr lang="tr-TR" altLang="tr-TR">
                <a:latin typeface="Times New Roman Tur" charset="-94"/>
              </a:endParaRPr>
            </a:p>
          </p:txBody>
        </p:sp>
        <p:sp>
          <p:nvSpPr>
            <p:cNvPr id="1097" name="Rectangle 68"/>
            <p:cNvSpPr>
              <a:spLocks noChangeArrowheads="1"/>
            </p:cNvSpPr>
            <p:nvPr/>
          </p:nvSpPr>
          <p:spPr bwMode="auto">
            <a:xfrm>
              <a:off x="1426" y="1083"/>
              <a:ext cx="347"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Sürme</a:t>
              </a:r>
              <a:endParaRPr lang="tr-TR" altLang="tr-TR">
                <a:latin typeface="Times New Roman Tur" charset="-94"/>
              </a:endParaRPr>
            </a:p>
          </p:txBody>
        </p:sp>
      </p:grpSp>
      <p:grpSp>
        <p:nvGrpSpPr>
          <p:cNvPr id="7" name="Group 69"/>
          <p:cNvGrpSpPr>
            <a:grpSpLocks/>
          </p:cNvGrpSpPr>
          <p:nvPr/>
        </p:nvGrpSpPr>
        <p:grpSpPr bwMode="auto">
          <a:xfrm>
            <a:off x="3495675" y="1285875"/>
            <a:ext cx="557213" cy="347663"/>
            <a:chOff x="2092" y="884"/>
            <a:chExt cx="432" cy="219"/>
          </a:xfrm>
        </p:grpSpPr>
        <p:sp>
          <p:nvSpPr>
            <p:cNvPr id="1093" name="Rectangle 70"/>
            <p:cNvSpPr>
              <a:spLocks noChangeArrowheads="1"/>
            </p:cNvSpPr>
            <p:nvPr/>
          </p:nvSpPr>
          <p:spPr bwMode="auto">
            <a:xfrm>
              <a:off x="2204" y="884"/>
              <a:ext cx="144"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(2)</a:t>
              </a:r>
              <a:endParaRPr lang="tr-TR" altLang="tr-TR">
                <a:latin typeface="Times New Roman Tur" charset="-94"/>
              </a:endParaRPr>
            </a:p>
          </p:txBody>
        </p:sp>
        <p:sp>
          <p:nvSpPr>
            <p:cNvPr id="1094" name="Rectangle 71"/>
            <p:cNvSpPr>
              <a:spLocks noChangeArrowheads="1"/>
            </p:cNvSpPr>
            <p:nvPr/>
          </p:nvSpPr>
          <p:spPr bwMode="auto">
            <a:xfrm>
              <a:off x="2092" y="988"/>
              <a:ext cx="432"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Gelişme</a:t>
              </a:r>
              <a:endParaRPr lang="tr-TR" altLang="tr-TR">
                <a:latin typeface="Times New Roman Tur" charset="-94"/>
              </a:endParaRPr>
            </a:p>
          </p:txBody>
        </p:sp>
      </p:grpSp>
      <p:grpSp>
        <p:nvGrpSpPr>
          <p:cNvPr id="8" name="Group 72"/>
          <p:cNvGrpSpPr>
            <a:grpSpLocks/>
          </p:cNvGrpSpPr>
          <p:nvPr/>
        </p:nvGrpSpPr>
        <p:grpSpPr bwMode="auto">
          <a:xfrm>
            <a:off x="4814888" y="1266825"/>
            <a:ext cx="598487" cy="361950"/>
            <a:chOff x="2923" y="872"/>
            <a:chExt cx="464" cy="228"/>
          </a:xfrm>
        </p:grpSpPr>
        <p:sp>
          <p:nvSpPr>
            <p:cNvPr id="1091" name="Rectangle 73"/>
            <p:cNvSpPr>
              <a:spLocks noChangeArrowheads="1"/>
            </p:cNvSpPr>
            <p:nvPr/>
          </p:nvSpPr>
          <p:spPr bwMode="auto">
            <a:xfrm>
              <a:off x="3053" y="872"/>
              <a:ext cx="144"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(3)</a:t>
              </a:r>
              <a:endParaRPr lang="tr-TR" altLang="tr-TR">
                <a:latin typeface="Times New Roman Tur" charset="-94"/>
              </a:endParaRPr>
            </a:p>
          </p:txBody>
        </p:sp>
        <p:sp>
          <p:nvSpPr>
            <p:cNvPr id="1092" name="Rectangle 74"/>
            <p:cNvSpPr>
              <a:spLocks noChangeArrowheads="1"/>
            </p:cNvSpPr>
            <p:nvPr/>
          </p:nvSpPr>
          <p:spPr bwMode="auto">
            <a:xfrm>
              <a:off x="2923" y="985"/>
              <a:ext cx="464"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Olgunluk</a:t>
              </a:r>
              <a:endParaRPr lang="tr-TR" altLang="tr-TR">
                <a:latin typeface="Times New Roman Tur" charset="-94"/>
              </a:endParaRPr>
            </a:p>
          </p:txBody>
        </p:sp>
      </p:grpSp>
      <p:grpSp>
        <p:nvGrpSpPr>
          <p:cNvPr id="9" name="Group 75"/>
          <p:cNvGrpSpPr>
            <a:grpSpLocks/>
          </p:cNvGrpSpPr>
          <p:nvPr/>
        </p:nvGrpSpPr>
        <p:grpSpPr bwMode="auto">
          <a:xfrm>
            <a:off x="6029325" y="1266825"/>
            <a:ext cx="760413" cy="361950"/>
            <a:chOff x="3688" y="872"/>
            <a:chExt cx="590" cy="228"/>
          </a:xfrm>
        </p:grpSpPr>
        <p:sp>
          <p:nvSpPr>
            <p:cNvPr id="1089" name="Rectangle 76"/>
            <p:cNvSpPr>
              <a:spLocks noChangeArrowheads="1"/>
            </p:cNvSpPr>
            <p:nvPr/>
          </p:nvSpPr>
          <p:spPr bwMode="auto">
            <a:xfrm>
              <a:off x="3924" y="872"/>
              <a:ext cx="145"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(4)</a:t>
              </a:r>
              <a:endParaRPr lang="tr-TR" altLang="tr-TR">
                <a:latin typeface="Times New Roman Tur" charset="-94"/>
              </a:endParaRPr>
            </a:p>
          </p:txBody>
        </p:sp>
        <p:sp>
          <p:nvSpPr>
            <p:cNvPr id="1090" name="Rectangle 77"/>
            <p:cNvSpPr>
              <a:spLocks noChangeArrowheads="1"/>
            </p:cNvSpPr>
            <p:nvPr/>
          </p:nvSpPr>
          <p:spPr bwMode="auto">
            <a:xfrm>
              <a:off x="3688" y="985"/>
              <a:ext cx="590" cy="115"/>
            </a:xfrm>
            <a:prstGeom prst="rect">
              <a:avLst/>
            </a:prstGeom>
            <a:noFill/>
            <a:ln w="9525">
              <a:noFill/>
              <a:miter lim="800000"/>
              <a:headEnd/>
              <a:tailEnd/>
            </a:ln>
          </p:spPr>
          <p:txBody>
            <a:bodyPr wrap="none" lIns="0" tIns="0" rIns="0" bIns="0">
              <a:spAutoFit/>
            </a:bodyPr>
            <a:lstStyle/>
            <a:p>
              <a:r>
                <a:rPr lang="tr-TR" altLang="tr-TR" sz="1200">
                  <a:solidFill>
                    <a:srgbClr val="000000"/>
                  </a:solidFill>
                  <a:latin typeface="Arial" pitchFamily="34" charset="0"/>
                </a:rPr>
                <a:t>Sona Erme</a:t>
              </a:r>
              <a:endParaRPr lang="tr-TR" altLang="tr-TR">
                <a:latin typeface="Times New Roman Tur" charset="-94"/>
              </a:endParaRPr>
            </a:p>
          </p:txBody>
        </p:sp>
      </p:grpSp>
      <p:sp>
        <p:nvSpPr>
          <p:cNvPr id="1071" name="Arc 78"/>
          <p:cNvSpPr>
            <a:spLocks/>
          </p:cNvSpPr>
          <p:nvPr/>
        </p:nvSpPr>
        <p:spPr bwMode="auto">
          <a:xfrm>
            <a:off x="2487613" y="2147888"/>
            <a:ext cx="566737" cy="133350"/>
          </a:xfrm>
          <a:custGeom>
            <a:avLst/>
            <a:gdLst>
              <a:gd name="T0" fmla="*/ 2147483647 w 21699"/>
              <a:gd name="T1" fmla="*/ 0 h 22123"/>
              <a:gd name="T2" fmla="*/ 0 w 21699"/>
              <a:gd name="T3" fmla="*/ 2147483647 h 22123"/>
              <a:gd name="T4" fmla="*/ 2147483647 w 21699"/>
              <a:gd name="T5" fmla="*/ 2147483647 h 22123"/>
              <a:gd name="T6" fmla="*/ 0 60000 65536"/>
              <a:gd name="T7" fmla="*/ 0 60000 65536"/>
              <a:gd name="T8" fmla="*/ 0 60000 65536"/>
              <a:gd name="T9" fmla="*/ 0 w 21699"/>
              <a:gd name="T10" fmla="*/ 0 h 22123"/>
              <a:gd name="T11" fmla="*/ 21699 w 21699"/>
              <a:gd name="T12" fmla="*/ 22123 h 22123"/>
            </a:gdLst>
            <a:ahLst/>
            <a:cxnLst>
              <a:cxn ang="T6">
                <a:pos x="T0" y="T1"/>
              </a:cxn>
              <a:cxn ang="T7">
                <a:pos x="T2" y="T3"/>
              </a:cxn>
              <a:cxn ang="T8">
                <a:pos x="T4" y="T5"/>
              </a:cxn>
            </a:cxnLst>
            <a:rect l="T9" t="T10" r="T11" b="T12"/>
            <a:pathLst>
              <a:path w="21699" h="22123" fill="none" extrusionOk="0">
                <a:moveTo>
                  <a:pt x="21692" y="0"/>
                </a:moveTo>
                <a:cubicBezTo>
                  <a:pt x="21696" y="174"/>
                  <a:pt x="21699" y="348"/>
                  <a:pt x="21699" y="523"/>
                </a:cubicBezTo>
                <a:cubicBezTo>
                  <a:pt x="21699" y="12452"/>
                  <a:pt x="12028" y="22123"/>
                  <a:pt x="99" y="22123"/>
                </a:cubicBezTo>
                <a:cubicBezTo>
                  <a:pt x="66" y="22123"/>
                  <a:pt x="33" y="22122"/>
                  <a:pt x="0" y="22122"/>
                </a:cubicBezTo>
              </a:path>
              <a:path w="21699" h="22123" stroke="0" extrusionOk="0">
                <a:moveTo>
                  <a:pt x="21692" y="0"/>
                </a:moveTo>
                <a:cubicBezTo>
                  <a:pt x="21696" y="174"/>
                  <a:pt x="21699" y="348"/>
                  <a:pt x="21699" y="523"/>
                </a:cubicBezTo>
                <a:cubicBezTo>
                  <a:pt x="21699" y="12452"/>
                  <a:pt x="12028" y="22123"/>
                  <a:pt x="99" y="22123"/>
                </a:cubicBezTo>
                <a:cubicBezTo>
                  <a:pt x="66" y="22123"/>
                  <a:pt x="33" y="22122"/>
                  <a:pt x="0" y="22122"/>
                </a:cubicBezTo>
                <a:lnTo>
                  <a:pt x="99" y="523"/>
                </a:lnTo>
                <a:lnTo>
                  <a:pt x="21692" y="0"/>
                </a:lnTo>
                <a:close/>
              </a:path>
            </a:pathLst>
          </a:custGeom>
          <a:noFill/>
          <a:ln w="4763">
            <a:solidFill>
              <a:srgbClr val="000000"/>
            </a:solidFill>
            <a:round/>
            <a:headEnd/>
            <a:tailEnd/>
          </a:ln>
        </p:spPr>
        <p:txBody>
          <a:bodyPr/>
          <a:lstStyle/>
          <a:p>
            <a:endParaRPr lang="tr-TR"/>
          </a:p>
        </p:txBody>
      </p:sp>
      <p:sp>
        <p:nvSpPr>
          <p:cNvPr id="1072" name="Arc 79"/>
          <p:cNvSpPr>
            <a:spLocks/>
          </p:cNvSpPr>
          <p:nvPr/>
        </p:nvSpPr>
        <p:spPr bwMode="auto">
          <a:xfrm>
            <a:off x="1944688" y="2171700"/>
            <a:ext cx="563562" cy="109538"/>
          </a:xfrm>
          <a:custGeom>
            <a:avLst/>
            <a:gdLst>
              <a:gd name="T0" fmla="*/ 2147483647 w 21600"/>
              <a:gd name="T1" fmla="*/ 2147483647 h 21918"/>
              <a:gd name="T2" fmla="*/ 2147483647 w 21600"/>
              <a:gd name="T3" fmla="*/ 0 h 21918"/>
              <a:gd name="T4" fmla="*/ 2147483647 w 21600"/>
              <a:gd name="T5" fmla="*/ 2147483647 h 21918"/>
              <a:gd name="T6" fmla="*/ 0 60000 65536"/>
              <a:gd name="T7" fmla="*/ 0 60000 65536"/>
              <a:gd name="T8" fmla="*/ 0 60000 65536"/>
              <a:gd name="T9" fmla="*/ 0 w 21600"/>
              <a:gd name="T10" fmla="*/ 0 h 21918"/>
              <a:gd name="T11" fmla="*/ 21600 w 21600"/>
              <a:gd name="T12" fmla="*/ 21918 h 21918"/>
            </a:gdLst>
            <a:ahLst/>
            <a:cxnLst>
              <a:cxn ang="T6">
                <a:pos x="T0" y="T1"/>
              </a:cxn>
              <a:cxn ang="T7">
                <a:pos x="T2" y="T3"/>
              </a:cxn>
              <a:cxn ang="T8">
                <a:pos x="T4" y="T5"/>
              </a:cxn>
            </a:cxnLst>
            <a:rect l="T9" t="T10" r="T11" b="T12"/>
            <a:pathLst>
              <a:path w="21600" h="21918" fill="none" extrusionOk="0">
                <a:moveTo>
                  <a:pt x="21551" y="21917"/>
                </a:moveTo>
                <a:cubicBezTo>
                  <a:pt x="9640" y="21890"/>
                  <a:pt x="0" y="12228"/>
                  <a:pt x="0" y="318"/>
                </a:cubicBezTo>
                <a:cubicBezTo>
                  <a:pt x="-1" y="211"/>
                  <a:pt x="0" y="105"/>
                  <a:pt x="2" y="0"/>
                </a:cubicBezTo>
              </a:path>
              <a:path w="21600" h="21918" stroke="0" extrusionOk="0">
                <a:moveTo>
                  <a:pt x="21551" y="21917"/>
                </a:moveTo>
                <a:cubicBezTo>
                  <a:pt x="9640" y="21890"/>
                  <a:pt x="0" y="12228"/>
                  <a:pt x="0" y="318"/>
                </a:cubicBezTo>
                <a:cubicBezTo>
                  <a:pt x="-1" y="211"/>
                  <a:pt x="0" y="105"/>
                  <a:pt x="2" y="0"/>
                </a:cubicBezTo>
                <a:lnTo>
                  <a:pt x="21600" y="318"/>
                </a:lnTo>
                <a:lnTo>
                  <a:pt x="21551" y="21917"/>
                </a:lnTo>
                <a:close/>
              </a:path>
            </a:pathLst>
          </a:custGeom>
          <a:noFill/>
          <a:ln w="4763">
            <a:solidFill>
              <a:srgbClr val="000000"/>
            </a:solidFill>
            <a:round/>
            <a:headEnd/>
            <a:tailEnd/>
          </a:ln>
        </p:spPr>
        <p:txBody>
          <a:bodyPr/>
          <a:lstStyle/>
          <a:p>
            <a:endParaRPr lang="tr-TR"/>
          </a:p>
        </p:txBody>
      </p:sp>
      <p:sp>
        <p:nvSpPr>
          <p:cNvPr id="1073" name="Arc 80"/>
          <p:cNvSpPr>
            <a:spLocks/>
          </p:cNvSpPr>
          <p:nvPr/>
        </p:nvSpPr>
        <p:spPr bwMode="auto">
          <a:xfrm>
            <a:off x="3171825" y="2001838"/>
            <a:ext cx="1052513" cy="195262"/>
          </a:xfrm>
          <a:custGeom>
            <a:avLst/>
            <a:gdLst>
              <a:gd name="T0" fmla="*/ 0 w 21597"/>
              <a:gd name="T1" fmla="*/ 2147483647 h 21600"/>
              <a:gd name="T2" fmla="*/ 2147483647 w 21597"/>
              <a:gd name="T3" fmla="*/ 0 h 21600"/>
              <a:gd name="T4" fmla="*/ 2147483647 w 21597"/>
              <a:gd name="T5" fmla="*/ 2147483647 h 21600"/>
              <a:gd name="T6" fmla="*/ 0 60000 65536"/>
              <a:gd name="T7" fmla="*/ 0 60000 65536"/>
              <a:gd name="T8" fmla="*/ 0 60000 65536"/>
              <a:gd name="T9" fmla="*/ 0 w 21597"/>
              <a:gd name="T10" fmla="*/ 0 h 21600"/>
              <a:gd name="T11" fmla="*/ 21597 w 21597"/>
              <a:gd name="T12" fmla="*/ 21600 h 21600"/>
            </a:gdLst>
            <a:ahLst/>
            <a:cxnLst>
              <a:cxn ang="T6">
                <a:pos x="T0" y="T1"/>
              </a:cxn>
              <a:cxn ang="T7">
                <a:pos x="T2" y="T3"/>
              </a:cxn>
              <a:cxn ang="T8">
                <a:pos x="T4" y="T5"/>
              </a:cxn>
            </a:cxnLst>
            <a:rect l="T9" t="T10" r="T11" b="T12"/>
            <a:pathLst>
              <a:path w="21597" h="21600" fill="none" extrusionOk="0">
                <a:moveTo>
                  <a:pt x="-1" y="21248"/>
                </a:moveTo>
                <a:cubicBezTo>
                  <a:pt x="191" y="9478"/>
                  <a:pt x="9772" y="28"/>
                  <a:pt x="21544" y="0"/>
                </a:cubicBezTo>
              </a:path>
              <a:path w="21597" h="21600" stroke="0" extrusionOk="0">
                <a:moveTo>
                  <a:pt x="-1" y="21248"/>
                </a:moveTo>
                <a:cubicBezTo>
                  <a:pt x="191" y="9478"/>
                  <a:pt x="9772" y="28"/>
                  <a:pt x="21544" y="0"/>
                </a:cubicBezTo>
                <a:lnTo>
                  <a:pt x="21597" y="21600"/>
                </a:lnTo>
                <a:lnTo>
                  <a:pt x="-1" y="21248"/>
                </a:lnTo>
                <a:close/>
              </a:path>
            </a:pathLst>
          </a:custGeom>
          <a:noFill/>
          <a:ln w="4763">
            <a:solidFill>
              <a:srgbClr val="000000"/>
            </a:solidFill>
            <a:round/>
            <a:headEnd/>
            <a:tailEnd/>
          </a:ln>
        </p:spPr>
        <p:txBody>
          <a:bodyPr/>
          <a:lstStyle/>
          <a:p>
            <a:endParaRPr lang="tr-TR"/>
          </a:p>
        </p:txBody>
      </p:sp>
      <p:sp>
        <p:nvSpPr>
          <p:cNvPr id="1074" name="Arc 81"/>
          <p:cNvSpPr>
            <a:spLocks/>
          </p:cNvSpPr>
          <p:nvPr/>
        </p:nvSpPr>
        <p:spPr bwMode="auto">
          <a:xfrm>
            <a:off x="4321175" y="2001838"/>
            <a:ext cx="990600" cy="112712"/>
          </a:xfrm>
          <a:custGeom>
            <a:avLst/>
            <a:gdLst>
              <a:gd name="T0" fmla="*/ 0 w 21619"/>
              <a:gd name="T1" fmla="*/ 0 h 21600"/>
              <a:gd name="T2" fmla="*/ 2147483647 w 21619"/>
              <a:gd name="T3" fmla="*/ 2147483647 h 21600"/>
              <a:gd name="T4" fmla="*/ 2147483647 w 21619"/>
              <a:gd name="T5" fmla="*/ 2147483647 h 21600"/>
              <a:gd name="T6" fmla="*/ 0 60000 65536"/>
              <a:gd name="T7" fmla="*/ 0 60000 65536"/>
              <a:gd name="T8" fmla="*/ 0 60000 65536"/>
              <a:gd name="T9" fmla="*/ 0 w 21619"/>
              <a:gd name="T10" fmla="*/ 0 h 21600"/>
              <a:gd name="T11" fmla="*/ 21619 w 21619"/>
              <a:gd name="T12" fmla="*/ 21600 h 21600"/>
            </a:gdLst>
            <a:ahLst/>
            <a:cxnLst>
              <a:cxn ang="T6">
                <a:pos x="T0" y="T1"/>
              </a:cxn>
              <a:cxn ang="T7">
                <a:pos x="T2" y="T3"/>
              </a:cxn>
              <a:cxn ang="T8">
                <a:pos x="T4" y="T5"/>
              </a:cxn>
            </a:cxnLst>
            <a:rect l="T9" t="T10" r="T11" b="T12"/>
            <a:pathLst>
              <a:path w="21619" h="21600" fill="none" extrusionOk="0">
                <a:moveTo>
                  <a:pt x="0" y="0"/>
                </a:moveTo>
                <a:cubicBezTo>
                  <a:pt x="9" y="0"/>
                  <a:pt x="18" y="-1"/>
                  <a:pt x="28" y="0"/>
                </a:cubicBezTo>
                <a:cubicBezTo>
                  <a:pt x="11720" y="0"/>
                  <a:pt x="21290" y="9304"/>
                  <a:pt x="21619" y="20991"/>
                </a:cubicBezTo>
              </a:path>
              <a:path w="21619" h="21600" stroke="0" extrusionOk="0">
                <a:moveTo>
                  <a:pt x="0" y="0"/>
                </a:moveTo>
                <a:cubicBezTo>
                  <a:pt x="9" y="0"/>
                  <a:pt x="18" y="-1"/>
                  <a:pt x="28" y="0"/>
                </a:cubicBezTo>
                <a:cubicBezTo>
                  <a:pt x="11720" y="0"/>
                  <a:pt x="21290" y="9304"/>
                  <a:pt x="21619" y="20991"/>
                </a:cubicBezTo>
                <a:lnTo>
                  <a:pt x="28" y="21600"/>
                </a:lnTo>
                <a:lnTo>
                  <a:pt x="0" y="0"/>
                </a:lnTo>
                <a:close/>
              </a:path>
            </a:pathLst>
          </a:custGeom>
          <a:noFill/>
          <a:ln w="4763">
            <a:solidFill>
              <a:srgbClr val="000000"/>
            </a:solidFill>
            <a:round/>
            <a:headEnd/>
            <a:tailEnd/>
          </a:ln>
        </p:spPr>
        <p:txBody>
          <a:bodyPr/>
          <a:lstStyle/>
          <a:p>
            <a:endParaRPr lang="tr-TR"/>
          </a:p>
        </p:txBody>
      </p:sp>
      <p:grpSp>
        <p:nvGrpSpPr>
          <p:cNvPr id="10" name="Group 82"/>
          <p:cNvGrpSpPr>
            <a:grpSpLocks/>
          </p:cNvGrpSpPr>
          <p:nvPr/>
        </p:nvGrpSpPr>
        <p:grpSpPr bwMode="auto">
          <a:xfrm>
            <a:off x="5729288" y="1698625"/>
            <a:ext cx="866775" cy="341313"/>
            <a:chOff x="3499" y="1144"/>
            <a:chExt cx="671" cy="215"/>
          </a:xfrm>
        </p:grpSpPr>
        <p:sp>
          <p:nvSpPr>
            <p:cNvPr id="1086" name="Rectangle 83"/>
            <p:cNvSpPr>
              <a:spLocks noChangeArrowheads="1"/>
            </p:cNvSpPr>
            <p:nvPr/>
          </p:nvSpPr>
          <p:spPr bwMode="auto">
            <a:xfrm>
              <a:off x="3499" y="1144"/>
              <a:ext cx="671" cy="96"/>
            </a:xfrm>
            <a:prstGeom prst="rect">
              <a:avLst/>
            </a:prstGeom>
            <a:noFill/>
            <a:ln w="9525">
              <a:noFill/>
              <a:miter lim="800000"/>
              <a:headEnd/>
              <a:tailEnd/>
            </a:ln>
          </p:spPr>
          <p:txBody>
            <a:bodyPr wrap="none" lIns="0" tIns="0" rIns="0" bIns="0">
              <a:spAutoFit/>
            </a:bodyPr>
            <a:lstStyle/>
            <a:p>
              <a:r>
                <a:rPr lang="tr-TR" altLang="tr-TR" sz="1000">
                  <a:solidFill>
                    <a:srgbClr val="000000"/>
                  </a:solidFill>
                  <a:latin typeface="Arial" pitchFamily="34" charset="0"/>
                </a:rPr>
                <a:t>Marjinal Karlılık</a:t>
              </a:r>
              <a:endParaRPr lang="tr-TR" altLang="tr-TR">
                <a:latin typeface="Times New Roman Tur" charset="-94"/>
              </a:endParaRPr>
            </a:p>
          </p:txBody>
        </p:sp>
        <p:sp>
          <p:nvSpPr>
            <p:cNvPr id="1087" name="Rectangle 84"/>
            <p:cNvSpPr>
              <a:spLocks noChangeArrowheads="1"/>
            </p:cNvSpPr>
            <p:nvPr/>
          </p:nvSpPr>
          <p:spPr bwMode="auto">
            <a:xfrm>
              <a:off x="3499" y="1263"/>
              <a:ext cx="224" cy="96"/>
            </a:xfrm>
            <a:prstGeom prst="rect">
              <a:avLst/>
            </a:prstGeom>
            <a:noFill/>
            <a:ln w="9525">
              <a:noFill/>
              <a:miter lim="800000"/>
              <a:headEnd/>
              <a:tailEnd/>
            </a:ln>
          </p:spPr>
          <p:txBody>
            <a:bodyPr wrap="none" lIns="0" tIns="0" rIns="0" bIns="0">
              <a:spAutoFit/>
            </a:bodyPr>
            <a:lstStyle/>
            <a:p>
              <a:r>
                <a:rPr lang="tr-TR" altLang="tr-TR" sz="1000">
                  <a:solidFill>
                    <a:srgbClr val="000000"/>
                  </a:solidFill>
                  <a:latin typeface="Arial" pitchFamily="34" charset="0"/>
                </a:rPr>
                <a:t>Eğris</a:t>
              </a:r>
              <a:endParaRPr lang="tr-TR" altLang="tr-TR">
                <a:latin typeface="Times New Roman Tur" charset="-94"/>
              </a:endParaRPr>
            </a:p>
          </p:txBody>
        </p:sp>
        <p:sp>
          <p:nvSpPr>
            <p:cNvPr id="1088" name="Rectangle 85"/>
            <p:cNvSpPr>
              <a:spLocks noChangeArrowheads="1"/>
            </p:cNvSpPr>
            <p:nvPr/>
          </p:nvSpPr>
          <p:spPr bwMode="auto">
            <a:xfrm>
              <a:off x="3698" y="1274"/>
              <a:ext cx="17" cy="77"/>
            </a:xfrm>
            <a:prstGeom prst="rect">
              <a:avLst/>
            </a:prstGeom>
            <a:noFill/>
            <a:ln w="9525">
              <a:noFill/>
              <a:miter lim="800000"/>
              <a:headEnd/>
              <a:tailEnd/>
            </a:ln>
          </p:spPr>
          <p:txBody>
            <a:bodyPr wrap="none" lIns="0" tIns="0" rIns="0" bIns="0">
              <a:spAutoFit/>
            </a:bodyPr>
            <a:lstStyle/>
            <a:p>
              <a:r>
                <a:rPr lang="tr-TR" altLang="tr-TR" sz="800">
                  <a:solidFill>
                    <a:srgbClr val="000000"/>
                  </a:solidFill>
                  <a:latin typeface="Arial" pitchFamily="34" charset="0"/>
                </a:rPr>
                <a:t>i</a:t>
              </a:r>
              <a:endParaRPr lang="tr-TR" altLang="tr-TR">
                <a:latin typeface="Times New Roman Tur" charset="-94"/>
              </a:endParaRPr>
            </a:p>
          </p:txBody>
        </p:sp>
      </p:grpSp>
      <p:sp>
        <p:nvSpPr>
          <p:cNvPr id="1076" name="Line 86"/>
          <p:cNvSpPr>
            <a:spLocks noChangeShapeType="1"/>
          </p:cNvSpPr>
          <p:nvPr/>
        </p:nvSpPr>
        <p:spPr bwMode="auto">
          <a:xfrm flipV="1">
            <a:off x="5313363" y="1863725"/>
            <a:ext cx="317500" cy="169863"/>
          </a:xfrm>
          <a:prstGeom prst="line">
            <a:avLst/>
          </a:prstGeom>
          <a:noFill/>
          <a:ln w="4763">
            <a:solidFill>
              <a:srgbClr val="000000"/>
            </a:solidFill>
            <a:round/>
            <a:headEnd/>
            <a:tailEnd/>
          </a:ln>
        </p:spPr>
        <p:txBody>
          <a:bodyPr/>
          <a:lstStyle/>
          <a:p>
            <a:endParaRPr lang="tr-TR"/>
          </a:p>
        </p:txBody>
      </p:sp>
      <p:sp>
        <p:nvSpPr>
          <p:cNvPr id="1077" name="Line 87"/>
          <p:cNvSpPr>
            <a:spLocks noChangeShapeType="1"/>
          </p:cNvSpPr>
          <p:nvPr/>
        </p:nvSpPr>
        <p:spPr bwMode="auto">
          <a:xfrm flipH="1">
            <a:off x="5575300" y="1863725"/>
            <a:ext cx="104775" cy="1588"/>
          </a:xfrm>
          <a:prstGeom prst="line">
            <a:avLst/>
          </a:prstGeom>
          <a:noFill/>
          <a:ln w="4763">
            <a:solidFill>
              <a:srgbClr val="000000"/>
            </a:solidFill>
            <a:round/>
            <a:headEnd/>
            <a:tailEnd/>
          </a:ln>
        </p:spPr>
        <p:txBody>
          <a:bodyPr/>
          <a:lstStyle/>
          <a:p>
            <a:endParaRPr lang="tr-TR"/>
          </a:p>
        </p:txBody>
      </p:sp>
      <p:sp>
        <p:nvSpPr>
          <p:cNvPr id="1078" name="Line 88"/>
          <p:cNvSpPr>
            <a:spLocks noChangeShapeType="1"/>
          </p:cNvSpPr>
          <p:nvPr/>
        </p:nvSpPr>
        <p:spPr bwMode="auto">
          <a:xfrm flipH="1">
            <a:off x="5629275" y="1863725"/>
            <a:ext cx="60325" cy="87313"/>
          </a:xfrm>
          <a:prstGeom prst="line">
            <a:avLst/>
          </a:prstGeom>
          <a:noFill/>
          <a:ln w="4763">
            <a:solidFill>
              <a:srgbClr val="000000"/>
            </a:solidFill>
            <a:round/>
            <a:headEnd/>
            <a:tailEnd/>
          </a:ln>
        </p:spPr>
        <p:txBody>
          <a:bodyPr/>
          <a:lstStyle/>
          <a:p>
            <a:endParaRPr lang="tr-TR"/>
          </a:p>
        </p:txBody>
      </p:sp>
      <p:grpSp>
        <p:nvGrpSpPr>
          <p:cNvPr id="11" name="Group 89"/>
          <p:cNvGrpSpPr>
            <a:grpSpLocks/>
          </p:cNvGrpSpPr>
          <p:nvPr/>
        </p:nvGrpSpPr>
        <p:grpSpPr bwMode="auto">
          <a:xfrm>
            <a:off x="7180263" y="909638"/>
            <a:ext cx="317500" cy="330200"/>
            <a:chOff x="4413" y="647"/>
            <a:chExt cx="245" cy="208"/>
          </a:xfrm>
        </p:grpSpPr>
        <p:sp>
          <p:nvSpPr>
            <p:cNvPr id="1084" name="Rectangle 90"/>
            <p:cNvSpPr>
              <a:spLocks noChangeArrowheads="1"/>
            </p:cNvSpPr>
            <p:nvPr/>
          </p:nvSpPr>
          <p:spPr bwMode="auto">
            <a:xfrm>
              <a:off x="4413" y="647"/>
              <a:ext cx="222" cy="96"/>
            </a:xfrm>
            <a:prstGeom prst="rect">
              <a:avLst/>
            </a:prstGeom>
            <a:noFill/>
            <a:ln w="9525">
              <a:noFill/>
              <a:miter lim="800000"/>
              <a:headEnd/>
              <a:tailEnd/>
            </a:ln>
          </p:spPr>
          <p:txBody>
            <a:bodyPr wrap="none" lIns="0" tIns="0" rIns="0" bIns="0">
              <a:spAutoFit/>
            </a:bodyPr>
            <a:lstStyle/>
            <a:p>
              <a:r>
                <a:rPr lang="tr-TR" altLang="tr-TR" sz="1000">
                  <a:solidFill>
                    <a:srgbClr val="000000"/>
                  </a:solidFill>
                  <a:latin typeface="Arial" pitchFamily="34" charset="0"/>
                </a:rPr>
                <a:t>Satış</a:t>
              </a:r>
              <a:endParaRPr lang="tr-TR" altLang="tr-TR">
                <a:latin typeface="Times New Roman Tur" charset="-94"/>
              </a:endParaRPr>
            </a:p>
          </p:txBody>
        </p:sp>
        <p:sp>
          <p:nvSpPr>
            <p:cNvPr id="1085" name="Rectangle 91"/>
            <p:cNvSpPr>
              <a:spLocks noChangeArrowheads="1"/>
            </p:cNvSpPr>
            <p:nvPr/>
          </p:nvSpPr>
          <p:spPr bwMode="auto">
            <a:xfrm>
              <a:off x="4413" y="759"/>
              <a:ext cx="245" cy="96"/>
            </a:xfrm>
            <a:prstGeom prst="rect">
              <a:avLst/>
            </a:prstGeom>
            <a:noFill/>
            <a:ln w="9525">
              <a:noFill/>
              <a:miter lim="800000"/>
              <a:headEnd/>
              <a:tailEnd/>
            </a:ln>
          </p:spPr>
          <p:txBody>
            <a:bodyPr wrap="none" lIns="0" tIns="0" rIns="0" bIns="0">
              <a:spAutoFit/>
            </a:bodyPr>
            <a:lstStyle/>
            <a:p>
              <a:r>
                <a:rPr lang="tr-TR" altLang="tr-TR" sz="1000">
                  <a:solidFill>
                    <a:srgbClr val="000000"/>
                  </a:solidFill>
                  <a:latin typeface="Arial" pitchFamily="34" charset="0"/>
                </a:rPr>
                <a:t>Eğrisi</a:t>
              </a:r>
              <a:endParaRPr lang="tr-TR" altLang="tr-TR">
                <a:latin typeface="Times New Roman Tur" charset="-94"/>
              </a:endParaRPr>
            </a:p>
          </p:txBody>
        </p:sp>
      </p:grpSp>
      <p:sp>
        <p:nvSpPr>
          <p:cNvPr id="1080" name="Line 92"/>
          <p:cNvSpPr>
            <a:spLocks noChangeShapeType="1"/>
          </p:cNvSpPr>
          <p:nvPr/>
        </p:nvSpPr>
        <p:spPr bwMode="auto">
          <a:xfrm flipV="1">
            <a:off x="6918325" y="1069975"/>
            <a:ext cx="196850" cy="141288"/>
          </a:xfrm>
          <a:prstGeom prst="line">
            <a:avLst/>
          </a:prstGeom>
          <a:noFill/>
          <a:ln w="4763">
            <a:solidFill>
              <a:srgbClr val="000000"/>
            </a:solidFill>
            <a:round/>
            <a:headEnd/>
            <a:tailEnd/>
          </a:ln>
        </p:spPr>
        <p:txBody>
          <a:bodyPr/>
          <a:lstStyle/>
          <a:p>
            <a:endParaRPr lang="tr-TR"/>
          </a:p>
        </p:txBody>
      </p:sp>
      <p:sp>
        <p:nvSpPr>
          <p:cNvPr id="1081" name="Line 93"/>
          <p:cNvSpPr>
            <a:spLocks noChangeShapeType="1"/>
          </p:cNvSpPr>
          <p:nvPr/>
        </p:nvSpPr>
        <p:spPr bwMode="auto">
          <a:xfrm flipH="1">
            <a:off x="7037388" y="1069975"/>
            <a:ext cx="104775" cy="4763"/>
          </a:xfrm>
          <a:prstGeom prst="line">
            <a:avLst/>
          </a:prstGeom>
          <a:noFill/>
          <a:ln w="4763">
            <a:solidFill>
              <a:srgbClr val="000000"/>
            </a:solidFill>
            <a:round/>
            <a:headEnd/>
            <a:tailEnd/>
          </a:ln>
        </p:spPr>
        <p:txBody>
          <a:bodyPr/>
          <a:lstStyle/>
          <a:p>
            <a:endParaRPr lang="tr-TR"/>
          </a:p>
        </p:txBody>
      </p:sp>
      <p:sp>
        <p:nvSpPr>
          <p:cNvPr id="1082" name="Line 94"/>
          <p:cNvSpPr>
            <a:spLocks noChangeShapeType="1"/>
          </p:cNvSpPr>
          <p:nvPr/>
        </p:nvSpPr>
        <p:spPr bwMode="auto">
          <a:xfrm flipH="1">
            <a:off x="7102475" y="1069975"/>
            <a:ext cx="47625" cy="96838"/>
          </a:xfrm>
          <a:prstGeom prst="line">
            <a:avLst/>
          </a:prstGeom>
          <a:noFill/>
          <a:ln w="4763">
            <a:solidFill>
              <a:srgbClr val="000000"/>
            </a:solidFill>
            <a:round/>
            <a:headEnd/>
            <a:tailEnd/>
          </a:ln>
        </p:spPr>
        <p:txBody>
          <a:bodyPr/>
          <a:lstStyle/>
          <a:p>
            <a:endParaRPr lang="tr-TR"/>
          </a:p>
        </p:txBody>
      </p:sp>
      <p:sp>
        <p:nvSpPr>
          <p:cNvPr id="1083" name="Rectangle 6"/>
          <p:cNvSpPr>
            <a:spLocks noChangeArrowheads="1"/>
          </p:cNvSpPr>
          <p:nvPr/>
        </p:nvSpPr>
        <p:spPr bwMode="auto">
          <a:xfrm>
            <a:off x="768350" y="2089150"/>
            <a:ext cx="941388" cy="517525"/>
          </a:xfrm>
          <a:prstGeom prst="rect">
            <a:avLst/>
          </a:prstGeom>
          <a:noFill/>
          <a:ln w="9525">
            <a:noFill/>
            <a:miter lim="800000"/>
            <a:headEnd/>
            <a:tailEnd/>
          </a:ln>
        </p:spPr>
        <p:txBody>
          <a:bodyPr lIns="92075" tIns="46038" rIns="92075" bIns="46038">
            <a:spAutoFit/>
          </a:bodyPr>
          <a:lstStyle/>
          <a:p>
            <a:pPr algn="r" defTabSz="762000"/>
            <a:r>
              <a:rPr lang="tr-TR" altLang="tr-TR" sz="1400"/>
              <a:t>Stratejik Boyutlar</a:t>
            </a:r>
            <a:endParaRPr lang="tr-TR" altLang="tr-TR" sz="1400">
              <a:latin typeface="Times New Roman Tur" charset="-94"/>
            </a:endParaRPr>
          </a:p>
        </p:txBody>
      </p:sp>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32771" name="Rectangle 2"/>
          <p:cNvSpPr>
            <a:spLocks noGrp="1" noChangeArrowheads="1"/>
          </p:cNvSpPr>
          <p:nvPr>
            <p:ph type="title" idx="4294967295"/>
          </p:nvPr>
        </p:nvSpPr>
        <p:spPr>
          <a:xfrm>
            <a:off x="-35496" y="692696"/>
            <a:ext cx="9288016" cy="1359024"/>
          </a:xfrm>
          <a:extLst/>
        </p:spPr>
        <p:txBody>
          <a:bodyPr/>
          <a:lstStyle/>
          <a:p>
            <a:pPr eaLnBrk="1" hangingPunct="1">
              <a:spcBef>
                <a:spcPts val="600"/>
              </a:spcBef>
              <a:defRPr/>
            </a:pPr>
            <a:r>
              <a:rPr lang="tr-TR" sz="35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5. </a:t>
            </a:r>
            <a:r>
              <a:rPr lang="tr-TR" sz="35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İnsan </a:t>
            </a:r>
            <a:r>
              <a:rPr lang="tr-TR" sz="3500" b="1" kern="12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kaynaklarI</a:t>
            </a:r>
            <a:r>
              <a:rPr lang="tr-TR" sz="35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 </a:t>
            </a:r>
            <a:r>
              <a:rPr lang="tr-TR" sz="3500" b="1" kern="12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Yönet</a:t>
            </a:r>
            <a:r>
              <a:rPr lang="tr-TR" sz="3500" b="1" kern="12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tr-TR" sz="3500" b="1" kern="12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m</a:t>
            </a:r>
            <a:r>
              <a:rPr lang="tr-TR" sz="3500" b="1" kern="12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tr-TR" sz="35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sz="35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FAKTÖRLERİNİN </a:t>
            </a:r>
            <a:r>
              <a:rPr lang="tr-TR" sz="35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ANALİZİ </a:t>
            </a:r>
            <a:r>
              <a:rPr lang="tr-TR" sz="3500" dirty="0" smtClean="0"/>
              <a:t>	</a:t>
            </a:r>
          </a:p>
        </p:txBody>
      </p:sp>
      <p:sp>
        <p:nvSpPr>
          <p:cNvPr id="48132" name="Rectangle 3"/>
          <p:cNvSpPr>
            <a:spLocks noChangeArrowheads="1"/>
          </p:cNvSpPr>
          <p:nvPr/>
        </p:nvSpPr>
        <p:spPr bwMode="auto">
          <a:xfrm>
            <a:off x="511175" y="1887538"/>
            <a:ext cx="8382000" cy="4565650"/>
          </a:xfrm>
          <a:prstGeom prst="rect">
            <a:avLst/>
          </a:prstGeom>
          <a:noFill/>
          <a:ln w="9525">
            <a:noFill/>
            <a:miter lim="800000"/>
            <a:headEnd/>
            <a:tailEnd/>
          </a:ln>
        </p:spPr>
        <p:txBody>
          <a:bodyPr>
            <a:spAutoFit/>
          </a:bodyPr>
          <a:lstStyle/>
          <a:p>
            <a:pPr>
              <a:lnSpc>
                <a:spcPct val="105000"/>
              </a:lnSpc>
              <a:spcBef>
                <a:spcPts val="600"/>
              </a:spcBef>
            </a:pPr>
            <a:r>
              <a:rPr lang="tr-TR" altLang="tr-TR" sz="2000"/>
              <a:t>Bu konuda şu faktörler analiz edilmelidir.</a:t>
            </a:r>
          </a:p>
          <a:p>
            <a:pPr marL="800100" lvl="1" indent="-342900">
              <a:lnSpc>
                <a:spcPct val="105000"/>
              </a:lnSpc>
              <a:spcBef>
                <a:spcPts val="600"/>
              </a:spcBef>
              <a:buFont typeface="Times New Roman" pitchFamily="18" charset="0"/>
              <a:buChar char="●"/>
            </a:pPr>
            <a:r>
              <a:rPr lang="tr-TR" altLang="tr-TR" sz="2000"/>
              <a:t>Yönetici ve icra personeli rakiplere oranla daha mı yetenekli ?</a:t>
            </a:r>
          </a:p>
          <a:p>
            <a:pPr marL="800100" lvl="1" indent="-342900">
              <a:lnSpc>
                <a:spcPct val="105000"/>
              </a:lnSpc>
              <a:spcBef>
                <a:spcPts val="600"/>
              </a:spcBef>
              <a:buFont typeface="Times New Roman" pitchFamily="18" charset="0"/>
              <a:buChar char="●"/>
            </a:pPr>
            <a:r>
              <a:rPr lang="tr-TR" altLang="tr-TR" sz="2000"/>
              <a:t>Personel kadrosu işletmenin faaliyet ve gelişme stratejilerine uygun kalite ve nitelikte mi ?</a:t>
            </a:r>
          </a:p>
          <a:p>
            <a:pPr marL="800100" lvl="1" indent="-342900">
              <a:lnSpc>
                <a:spcPct val="105000"/>
              </a:lnSpc>
              <a:spcBef>
                <a:spcPts val="600"/>
              </a:spcBef>
              <a:buFont typeface="Times New Roman" pitchFamily="18" charset="0"/>
              <a:buChar char="●"/>
            </a:pPr>
            <a:r>
              <a:rPr lang="tr-TR" altLang="tr-TR" sz="2000"/>
              <a:t>Üst kademe takım ruhunu benimsemiş mi ? </a:t>
            </a:r>
          </a:p>
          <a:p>
            <a:pPr marL="800100" lvl="1" indent="-342900">
              <a:lnSpc>
                <a:spcPct val="105000"/>
              </a:lnSpc>
              <a:spcBef>
                <a:spcPts val="600"/>
              </a:spcBef>
              <a:buFont typeface="Times New Roman" pitchFamily="18" charset="0"/>
              <a:buChar char="●"/>
            </a:pPr>
            <a:r>
              <a:rPr lang="tr-TR" altLang="tr-TR" sz="2000"/>
              <a:t>Sendika ile ilişkiler nasıl ?</a:t>
            </a:r>
          </a:p>
          <a:p>
            <a:pPr marL="800100" lvl="1" indent="-342900">
              <a:lnSpc>
                <a:spcPct val="105000"/>
              </a:lnSpc>
              <a:spcBef>
                <a:spcPts val="600"/>
              </a:spcBef>
              <a:buFont typeface="Times New Roman" pitchFamily="18" charset="0"/>
              <a:buChar char="●"/>
            </a:pPr>
            <a:r>
              <a:rPr lang="tr-TR" altLang="tr-TR" sz="2000"/>
              <a:t>Ücretlendirme, işgücü devri ve devamsızlık göz önünde tutularak işgücü maliyetleri rakiplere göre ne durumda ?</a:t>
            </a:r>
          </a:p>
          <a:p>
            <a:pPr marL="800100" lvl="1" indent="-342900">
              <a:lnSpc>
                <a:spcPct val="105000"/>
              </a:lnSpc>
              <a:spcBef>
                <a:spcPts val="600"/>
              </a:spcBef>
              <a:buFont typeface="Times New Roman" pitchFamily="18" charset="0"/>
              <a:buChar char="●"/>
            </a:pPr>
            <a:r>
              <a:rPr lang="tr-TR" altLang="tr-TR" sz="2000"/>
              <a:t>Etkin ve verimli işgücü politikaları mevcut mu? Motivasyon, terfi, eğitim- geliştirme v.b.</a:t>
            </a:r>
          </a:p>
          <a:p>
            <a:pPr marL="800100" lvl="1" indent="-342900">
              <a:lnSpc>
                <a:spcPct val="105000"/>
              </a:lnSpc>
              <a:spcBef>
                <a:spcPts val="600"/>
              </a:spcBef>
              <a:buFont typeface="Times New Roman" pitchFamily="18" charset="0"/>
              <a:buChar char="●"/>
            </a:pPr>
            <a:r>
              <a:rPr lang="tr-TR" altLang="tr-TR" sz="2000"/>
              <a:t>Personel işletmeye bağlılığı ve sadakati.</a:t>
            </a:r>
          </a:p>
          <a:p>
            <a:pPr marL="800100" lvl="1" indent="-342900">
              <a:lnSpc>
                <a:spcPct val="105000"/>
              </a:lnSpc>
              <a:spcBef>
                <a:spcPts val="600"/>
              </a:spcBef>
              <a:buFont typeface="Times New Roman" pitchFamily="18" charset="0"/>
              <a:buChar char="●"/>
            </a:pPr>
            <a:r>
              <a:rPr lang="tr-TR" altLang="tr-TR" sz="2000"/>
              <a:t>İşletmenin kurmay ve danışman personelinin niteliği.</a:t>
            </a:r>
          </a:p>
        </p:txBody>
      </p:sp>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33795" name="Rectangle 2"/>
          <p:cNvSpPr>
            <a:spLocks noGrp="1" noChangeArrowheads="1"/>
          </p:cNvSpPr>
          <p:nvPr>
            <p:ph type="title" idx="4294967295"/>
          </p:nvPr>
        </p:nvSpPr>
        <p:spPr>
          <a:xfrm>
            <a:off x="252536" y="1205880"/>
            <a:ext cx="9144000" cy="1143000"/>
          </a:xfrm>
          <a:extLst/>
        </p:spPr>
        <p:txBody>
          <a:bodyPr>
            <a:normAutofit fontScale="90000"/>
          </a:bodyPr>
          <a:lstStyle/>
          <a:p>
            <a:pPr algn="l" eaLnBrk="1" hangingPunct="1">
              <a:defRPr/>
            </a:pPr>
            <a:r>
              <a:rPr lang="tr-TR" sz="3200" b="1" kern="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6. İŞLETMENİN YÖNETSEL KAYNAKLARA İLİŞKİN FAKTÖRLERİNİN ANALİZİ </a:t>
            </a:r>
            <a:r>
              <a:rPr lang="tr-TR" dirty="0" smtClean="0"/>
              <a:t>	</a:t>
            </a:r>
          </a:p>
        </p:txBody>
      </p:sp>
      <p:pic>
        <p:nvPicPr>
          <p:cNvPr id="33798" name="Picture 6" descr="C:\Documents and Settings\Yasemin.KLMN-AA0CC8569B\Desktop\Stratejik Yonetim\resimler\buyutec1.jpg"/>
          <p:cNvPicPr>
            <a:picLocks noChangeAspect="1" noChangeArrowheads="1"/>
          </p:cNvPicPr>
          <p:nvPr/>
        </p:nvPicPr>
        <p:blipFill>
          <a:blip r:embed="rId3" cstate="print">
            <a:duotone>
              <a:schemeClr val="accent5">
                <a:shade val="45000"/>
                <a:satMod val="135000"/>
              </a:schemeClr>
              <a:prstClr val="white"/>
            </a:duotone>
            <a:extLst/>
          </a:blip>
          <a:srcRect/>
          <a:stretch>
            <a:fillRect/>
          </a:stretch>
        </p:blipFill>
        <p:spPr bwMode="auto">
          <a:xfrm flipH="1">
            <a:off x="6876256" y="3212976"/>
            <a:ext cx="2120280" cy="3645024"/>
          </a:xfrm>
          <a:prstGeom prst="rect">
            <a:avLst/>
          </a:prstGeom>
          <a:ln>
            <a:noFill/>
          </a:ln>
          <a:effectLst>
            <a:softEdge rad="112500"/>
          </a:effectLst>
          <a:extLst/>
        </p:spPr>
      </p:pic>
      <p:sp>
        <p:nvSpPr>
          <p:cNvPr id="49157" name="Rectangle 5"/>
          <p:cNvSpPr>
            <a:spLocks noChangeArrowheads="1"/>
          </p:cNvSpPr>
          <p:nvPr/>
        </p:nvSpPr>
        <p:spPr bwMode="auto">
          <a:xfrm>
            <a:off x="287338" y="2492375"/>
            <a:ext cx="8532812" cy="3371850"/>
          </a:xfrm>
          <a:prstGeom prst="rect">
            <a:avLst/>
          </a:prstGeom>
          <a:noFill/>
          <a:ln w="9525">
            <a:noFill/>
            <a:miter lim="800000"/>
            <a:headEnd/>
            <a:tailEnd/>
          </a:ln>
        </p:spPr>
        <p:txBody>
          <a:bodyPr>
            <a:spAutoFit/>
          </a:bodyPr>
          <a:lstStyle/>
          <a:p>
            <a:pPr marL="342900" indent="-342900" algn="just">
              <a:lnSpc>
                <a:spcPct val="110000"/>
              </a:lnSpc>
              <a:spcBef>
                <a:spcPts val="600"/>
              </a:spcBef>
              <a:buFont typeface="Times New Roman" pitchFamily="18" charset="0"/>
              <a:buChar char="●"/>
            </a:pPr>
            <a:r>
              <a:rPr lang="tr-TR" altLang="tr-TR" sz="2100"/>
              <a:t>Bir bütün olarak işletmenin ve ana bölümlerinin amaç ve hedeflerindeki açıklık,</a:t>
            </a:r>
          </a:p>
          <a:p>
            <a:pPr marL="342900" indent="-342900" algn="just">
              <a:lnSpc>
                <a:spcPct val="110000"/>
              </a:lnSpc>
              <a:spcBef>
                <a:spcPts val="600"/>
              </a:spcBef>
              <a:buFont typeface="Times New Roman" pitchFamily="18" charset="0"/>
              <a:buChar char="●"/>
            </a:pPr>
            <a:r>
              <a:rPr lang="tr-TR" altLang="tr-TR" sz="2100"/>
              <a:t>İşletmenin piyasa ve halk nezdindeki sahip olduğu imaj,</a:t>
            </a:r>
          </a:p>
          <a:p>
            <a:pPr marL="342900" indent="-342900" algn="just">
              <a:lnSpc>
                <a:spcPct val="110000"/>
              </a:lnSpc>
              <a:spcBef>
                <a:spcPts val="600"/>
              </a:spcBef>
              <a:buFont typeface="Times New Roman" pitchFamily="18" charset="0"/>
              <a:buChar char="●"/>
            </a:pPr>
            <a:r>
              <a:rPr lang="tr-TR" altLang="tr-TR" sz="2100"/>
              <a:t>Örgüt yapısı ve ikliminin verimliliği ve etkinliği.</a:t>
            </a:r>
          </a:p>
          <a:p>
            <a:pPr marL="342900" indent="-342900" algn="just">
              <a:lnSpc>
                <a:spcPct val="110000"/>
              </a:lnSpc>
              <a:spcBef>
                <a:spcPts val="600"/>
              </a:spcBef>
              <a:buFont typeface="Times New Roman" pitchFamily="18" charset="0"/>
              <a:buChar char="●"/>
            </a:pPr>
            <a:r>
              <a:rPr lang="tr-TR" altLang="tr-TR" sz="2100"/>
              <a:t>İşletmede bilgi akışı, haberleşme ve karar verme sürecinin etkinliği,</a:t>
            </a:r>
          </a:p>
          <a:p>
            <a:pPr marL="342900" indent="-342900" algn="just">
              <a:lnSpc>
                <a:spcPct val="110000"/>
              </a:lnSpc>
              <a:spcBef>
                <a:spcPts val="600"/>
              </a:spcBef>
              <a:buFont typeface="Times New Roman" pitchFamily="18" charset="0"/>
              <a:buChar char="●"/>
            </a:pPr>
            <a:r>
              <a:rPr lang="tr-TR" altLang="tr-TR" sz="2100"/>
              <a:t>Endüstride işletmenin büyüklüğü,</a:t>
            </a:r>
          </a:p>
          <a:p>
            <a:pPr marL="342900" indent="-342900" algn="just">
              <a:lnSpc>
                <a:spcPct val="110000"/>
              </a:lnSpc>
              <a:spcBef>
                <a:spcPts val="600"/>
              </a:spcBef>
              <a:buFont typeface="Times New Roman" pitchFamily="18" charset="0"/>
              <a:buChar char="●"/>
            </a:pPr>
            <a:r>
              <a:rPr lang="tr-TR" altLang="tr-TR" sz="2100"/>
              <a:t>İşletmenin fonksiyonel bölümleri arasındaki işbirliği derecesi,</a:t>
            </a:r>
          </a:p>
          <a:p>
            <a:pPr marL="342900" indent="-342900" algn="just">
              <a:lnSpc>
                <a:spcPct val="110000"/>
              </a:lnSpc>
              <a:spcBef>
                <a:spcPts val="600"/>
              </a:spcBef>
              <a:buFont typeface="Times New Roman" pitchFamily="18" charset="0"/>
              <a:buChar char="●"/>
            </a:pPr>
            <a:r>
              <a:rPr lang="tr-TR" altLang="tr-TR" sz="2100"/>
              <a:t>İşletmenin stratejik yönetim, planlama ve örgütlenme sisteminin etkinliği,</a:t>
            </a:r>
          </a:p>
        </p:txBody>
      </p:sp>
    </p:spTree>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C:\Documents and Settings\Yasemin.KLMN-AA0CC8569B\Desktop\Stratejik Yonetim\soyut\Kullanılanlar\Abstract-White-16981.jpg"/>
          <p:cNvPicPr>
            <a:picLocks noChangeAspect="1" noChangeArrowheads="1"/>
          </p:cNvPicPr>
          <p:nvPr/>
        </p:nvPicPr>
        <p:blipFill rotWithShape="1">
          <a:blip r:embed="rId3"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50179" name="Rectangle 2"/>
          <p:cNvSpPr>
            <a:spLocks noGrp="1" noChangeArrowheads="1"/>
          </p:cNvSpPr>
          <p:nvPr>
            <p:ph type="body" idx="1"/>
          </p:nvPr>
        </p:nvSpPr>
        <p:spPr>
          <a:xfrm>
            <a:off x="431800" y="765175"/>
            <a:ext cx="8461375" cy="5111750"/>
          </a:xfrm>
          <a:noFill/>
        </p:spPr>
        <p:txBody>
          <a:bodyPr lIns="92075" tIns="46038" rIns="92075" bIns="46038"/>
          <a:lstStyle/>
          <a:p>
            <a:pPr algn="just" eaLnBrk="1" hangingPunct="1">
              <a:buFont typeface="Times New Roman" pitchFamily="18" charset="0"/>
              <a:buChar char="●"/>
            </a:pPr>
            <a:r>
              <a:rPr lang="tr-TR" altLang="tr-TR" sz="2200" smtClean="0"/>
              <a:t>Amaçlara ulaşma konusunda işletme içinde tutulan kayıtlar, bu kayıtlar nelerden ibarettir, rakip ve benzer işletmeye oranla durumları nasıldır,</a:t>
            </a:r>
          </a:p>
          <a:p>
            <a:pPr algn="just" eaLnBrk="1" hangingPunct="1">
              <a:buFont typeface="Times New Roman" pitchFamily="18" charset="0"/>
              <a:buChar char="●"/>
            </a:pPr>
            <a:endParaRPr lang="tr-TR" altLang="tr-TR" sz="2200" smtClean="0"/>
          </a:p>
          <a:p>
            <a:pPr algn="just" eaLnBrk="1" hangingPunct="1">
              <a:buFont typeface="Times New Roman" pitchFamily="18" charset="0"/>
              <a:buChar char="●"/>
            </a:pPr>
            <a:r>
              <a:rPr lang="tr-TR" altLang="tr-TR" sz="2200" smtClean="0"/>
              <a:t>İşletmenin yerel yönetimler, hükümet kurumları ve diğer düzenleyici kurumlar ile işletmenin ilişkileri ve onları etkileme gücü,</a:t>
            </a:r>
          </a:p>
          <a:p>
            <a:pPr algn="just" eaLnBrk="1" hangingPunct="1">
              <a:buFont typeface="Times New Roman" pitchFamily="18" charset="0"/>
              <a:buChar char="●"/>
            </a:pPr>
            <a:endParaRPr lang="tr-TR" altLang="tr-TR" sz="2200" smtClean="0"/>
          </a:p>
          <a:p>
            <a:pPr algn="just" eaLnBrk="1" hangingPunct="1">
              <a:buFont typeface="Times New Roman" pitchFamily="18" charset="0"/>
              <a:buChar char="●"/>
            </a:pPr>
            <a:r>
              <a:rPr lang="tr-TR" altLang="tr-TR" sz="2200" smtClean="0"/>
              <a:t>İşletmede planlama ve diğer konularda kurulan destek sistemlerinin etkinliği,</a:t>
            </a:r>
          </a:p>
          <a:p>
            <a:pPr algn="just" eaLnBrk="1" hangingPunct="1">
              <a:buFont typeface="Times New Roman" pitchFamily="18" charset="0"/>
              <a:buChar char="●"/>
            </a:pPr>
            <a:endParaRPr lang="tr-TR" altLang="tr-TR" sz="2200" smtClean="0"/>
          </a:p>
          <a:p>
            <a:pPr algn="just" eaLnBrk="1" hangingPunct="1">
              <a:buFont typeface="Times New Roman" pitchFamily="18" charset="0"/>
              <a:buChar char="●"/>
            </a:pPr>
            <a:r>
              <a:rPr lang="tr-TR" altLang="tr-TR" sz="2200" smtClean="0"/>
              <a:t>İşletmenin yenilik ve değişimlere uyabilme kapasitesi,</a:t>
            </a:r>
          </a:p>
          <a:p>
            <a:pPr algn="just" eaLnBrk="1" hangingPunct="1">
              <a:buFont typeface="Times New Roman" pitchFamily="18" charset="0"/>
              <a:buChar char="●"/>
            </a:pPr>
            <a:endParaRPr lang="tr-TR" altLang="tr-TR" sz="2200" smtClean="0"/>
          </a:p>
          <a:p>
            <a:pPr algn="just" eaLnBrk="1" hangingPunct="1">
              <a:buFont typeface="Times New Roman" pitchFamily="18" charset="0"/>
              <a:buChar char="●"/>
            </a:pPr>
            <a:r>
              <a:rPr lang="tr-TR" altLang="tr-TR" sz="2200" smtClean="0"/>
              <a:t>Yönetim bilişim ve bilgisayar sistemlerinin etkinliği ve verimliliği.</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a:off x="0" y="0"/>
            <a:ext cx="9144000" cy="6858000"/>
          </a:xfrm>
          <a:prstGeom prst="rect">
            <a:avLst/>
          </a:prstGeom>
          <a:noFill/>
          <a:extLst/>
        </p:spPr>
      </p:pic>
      <p:sp>
        <p:nvSpPr>
          <p:cNvPr id="7170" name="Rectangle 2"/>
          <p:cNvSpPr>
            <a:spLocks noGrp="1" noChangeArrowheads="1"/>
          </p:cNvSpPr>
          <p:nvPr>
            <p:ph type="title" idx="4294967295"/>
          </p:nvPr>
        </p:nvSpPr>
        <p:spPr>
          <a:xfrm>
            <a:off x="216024" y="404664"/>
            <a:ext cx="8748464" cy="1143000"/>
          </a:xfrm>
          <a:extLst/>
        </p:spPr>
        <p:txBody>
          <a:bodyPr>
            <a:normAutofit fontScale="90000"/>
          </a:bodyPr>
          <a:lstStyle/>
          <a:p>
            <a:pPr eaLnBrk="1" hangingPunct="1">
              <a:defRPr/>
            </a:pPr>
            <a:r>
              <a:rPr lang="tr-TR" sz="4000" b="1" kern="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GENEL VE SEKTÖREL BAKIMDAN DEĞERLEME</a:t>
            </a:r>
          </a:p>
        </p:txBody>
      </p:sp>
      <p:sp>
        <p:nvSpPr>
          <p:cNvPr id="8196" name="Rectangle 3"/>
          <p:cNvSpPr>
            <a:spLocks noChangeArrowheads="1"/>
          </p:cNvSpPr>
          <p:nvPr/>
        </p:nvSpPr>
        <p:spPr bwMode="auto">
          <a:xfrm>
            <a:off x="323850" y="1624013"/>
            <a:ext cx="8496300" cy="3173412"/>
          </a:xfrm>
          <a:prstGeom prst="rect">
            <a:avLst/>
          </a:prstGeom>
          <a:noFill/>
          <a:ln w="9525">
            <a:noFill/>
            <a:miter lim="800000"/>
            <a:headEnd/>
            <a:tailEnd/>
          </a:ln>
        </p:spPr>
        <p:txBody>
          <a:bodyPr>
            <a:spAutoFit/>
          </a:bodyPr>
          <a:lstStyle/>
          <a:p>
            <a:pPr marL="342900" indent="-342900">
              <a:lnSpc>
                <a:spcPct val="110000"/>
              </a:lnSpc>
              <a:spcBef>
                <a:spcPct val="50000"/>
              </a:spcBef>
              <a:buFont typeface="Times New Roman" pitchFamily="18" charset="0"/>
              <a:buChar char="●"/>
            </a:pPr>
            <a:r>
              <a:rPr lang="tr-TR" altLang="tr-TR" sz="2200"/>
              <a:t> Toplam karlar üzerinde faaliyette bulunan sektörün etkisinin nedir ?</a:t>
            </a:r>
          </a:p>
          <a:p>
            <a:pPr marL="342900" indent="-342900">
              <a:lnSpc>
                <a:spcPct val="110000"/>
              </a:lnSpc>
              <a:spcBef>
                <a:spcPct val="50000"/>
              </a:spcBef>
              <a:buFont typeface="Times New Roman" pitchFamily="18" charset="0"/>
              <a:buChar char="●"/>
            </a:pPr>
            <a:r>
              <a:rPr lang="tr-TR" altLang="tr-TR" sz="2200"/>
              <a:t> Karlar hangi sektörden gelmektedir ?</a:t>
            </a:r>
          </a:p>
          <a:p>
            <a:pPr marL="342900" indent="-342900">
              <a:lnSpc>
                <a:spcPct val="110000"/>
              </a:lnSpc>
              <a:spcBef>
                <a:spcPct val="50000"/>
              </a:spcBef>
              <a:buFont typeface="Times New Roman" pitchFamily="18" charset="0"/>
              <a:buChar char="●"/>
            </a:pPr>
            <a:r>
              <a:rPr lang="tr-TR" altLang="tr-TR" sz="2200"/>
              <a:t> Karlılık düzeyi nedir ?</a:t>
            </a:r>
          </a:p>
          <a:p>
            <a:pPr marL="342900" indent="-342900">
              <a:lnSpc>
                <a:spcPct val="110000"/>
              </a:lnSpc>
              <a:spcBef>
                <a:spcPct val="50000"/>
              </a:spcBef>
              <a:buFont typeface="Times New Roman" pitchFamily="18" charset="0"/>
              <a:buChar char="●"/>
            </a:pPr>
            <a:r>
              <a:rPr lang="tr-TR" altLang="tr-TR" sz="2200"/>
              <a:t> Sonra her ürün için gerçekleştirilen karlılık tutarları belirlenir .</a:t>
            </a:r>
          </a:p>
          <a:p>
            <a:pPr marL="342900" indent="-342900">
              <a:lnSpc>
                <a:spcPct val="110000"/>
              </a:lnSpc>
              <a:spcBef>
                <a:spcPct val="50000"/>
              </a:spcBef>
              <a:buFont typeface="Times New Roman" pitchFamily="18" charset="0"/>
              <a:buChar char="●"/>
            </a:pPr>
            <a:r>
              <a:rPr lang="tr-TR" altLang="tr-TR" sz="2200"/>
              <a:t> Ürünlerin hayat eğrileri ve marka imajları da incelenir.</a:t>
            </a:r>
          </a:p>
          <a:p>
            <a:pPr marL="342900" indent="-342900" algn="just">
              <a:lnSpc>
                <a:spcPct val="110000"/>
              </a:lnSpc>
              <a:spcBef>
                <a:spcPct val="50000"/>
              </a:spcBef>
              <a:buFont typeface="Times New Roman" pitchFamily="18" charset="0"/>
              <a:buChar char="●"/>
            </a:pPr>
            <a:r>
              <a:rPr lang="tr-TR" altLang="tr-TR" sz="2200"/>
              <a:t> İşletme kaynaklarının çeşitli ürünler arasında dağılımı değerlendirilir.</a:t>
            </a:r>
          </a:p>
        </p:txBody>
      </p:sp>
      <p:pic>
        <p:nvPicPr>
          <p:cNvPr id="6149" name="Picture 5" descr="C:\Documents and Settings\Yasemin.KLMN-AA0CC8569B\Desktop\Stratejik Yonetim\strateji\stratejik123.jpg"/>
          <p:cNvPicPr>
            <a:picLocks noChangeAspect="1" noChangeArrowheads="1"/>
          </p:cNvPicPr>
          <p:nvPr/>
        </p:nvPicPr>
        <p:blipFill>
          <a:blip r:embed="rId3" cstate="print">
            <a:extLst/>
          </a:blip>
          <a:srcRect/>
          <a:stretch>
            <a:fillRect/>
          </a:stretch>
        </p:blipFill>
        <p:spPr bwMode="auto">
          <a:xfrm>
            <a:off x="395536" y="4797152"/>
            <a:ext cx="8280920" cy="2060848"/>
          </a:xfrm>
          <a:prstGeom prst="rect">
            <a:avLst/>
          </a:prstGeom>
          <a:ln>
            <a:noFill/>
          </a:ln>
          <a:effectLst>
            <a:softEdge rad="112500"/>
          </a:effectLst>
          <a:extLst/>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Yasemin.KLMN-AA0CC8569B\Desktop\Stratejik Yonetim\soyut\Kullanılanlar\Abstract-White-16981.jpg"/>
          <p:cNvPicPr>
            <a:picLocks noChangeAspect="1" noChangeArrowheads="1"/>
          </p:cNvPicPr>
          <p:nvPr/>
        </p:nvPicPr>
        <p:blipFill rotWithShape="1">
          <a:blip r:embed="rId2" cstate="print">
            <a:duotone>
              <a:schemeClr val="accent5">
                <a:shade val="45000"/>
                <a:satMod val="135000"/>
              </a:schemeClr>
              <a:prstClr val="white"/>
            </a:duotone>
            <a:extLst/>
          </a:blip>
          <a:srcRect l="39528"/>
          <a:stretch/>
        </p:blipFill>
        <p:spPr bwMode="auto">
          <a:xfrm flipH="1">
            <a:off x="0" y="0"/>
            <a:ext cx="9144000" cy="6858000"/>
          </a:xfrm>
          <a:prstGeom prst="rect">
            <a:avLst/>
          </a:prstGeom>
          <a:noFill/>
          <a:extLst/>
        </p:spPr>
      </p:pic>
      <p:sp>
        <p:nvSpPr>
          <p:cNvPr id="9219" name="Rectangle 2"/>
          <p:cNvSpPr>
            <a:spLocks noGrp="1" noChangeArrowheads="1"/>
          </p:cNvSpPr>
          <p:nvPr>
            <p:ph type="title" idx="4294967295"/>
          </p:nvPr>
        </p:nvSpPr>
        <p:spPr/>
        <p:txBody>
          <a:bodyPr/>
          <a:lstStyle/>
          <a:p>
            <a:pPr eaLnBrk="1" hangingPunct="1"/>
            <a:r>
              <a:rPr lang="tr-TR" altLang="tr-TR" sz="1800" smtClean="0">
                <a:solidFill>
                  <a:schemeClr val="tx1"/>
                </a:solidFill>
              </a:rPr>
              <a:t>	</a:t>
            </a:r>
          </a:p>
        </p:txBody>
      </p:sp>
      <p:sp>
        <p:nvSpPr>
          <p:cNvPr id="8" name="Dikdörtgen 7"/>
          <p:cNvSpPr/>
          <p:nvPr/>
        </p:nvSpPr>
        <p:spPr>
          <a:xfrm>
            <a:off x="179388" y="2581275"/>
            <a:ext cx="8785225" cy="3511550"/>
          </a:xfrm>
          <a:prstGeom prst="rect">
            <a:avLst/>
          </a:prstGeom>
        </p:spPr>
        <p:txBody>
          <a:bodyPr>
            <a:spAutoFit/>
          </a:bodyPr>
          <a:lstStyle/>
          <a:p>
            <a:pPr eaLnBrk="1" hangingPunct="1">
              <a:lnSpc>
                <a:spcPct val="110000"/>
              </a:lnSpc>
              <a:defRPr/>
            </a:pPr>
            <a:r>
              <a:rPr lang="tr-TR" sz="2800" b="1" dirty="0">
                <a:solidFill>
                  <a:schemeClr val="accent1">
                    <a:lumMod val="50000"/>
                  </a:schemeClr>
                </a:solidFill>
              </a:rPr>
              <a:t>STRATEJİSTLER STRATEJİK DEĞERLEME FAKTÖRLERİ</a:t>
            </a:r>
          </a:p>
          <a:p>
            <a:pPr eaLnBrk="1" hangingPunct="1">
              <a:lnSpc>
                <a:spcPct val="110000"/>
              </a:lnSpc>
              <a:defRPr/>
            </a:pPr>
            <a:endParaRPr lang="tr-TR" sz="1200" dirty="0"/>
          </a:p>
          <a:p>
            <a:pPr algn="just" eaLnBrk="1" hangingPunct="1">
              <a:lnSpc>
                <a:spcPct val="110000"/>
              </a:lnSpc>
              <a:defRPr/>
            </a:pPr>
            <a:r>
              <a:rPr lang="tr-TR" sz="2800" b="1" dirty="0">
                <a:solidFill>
                  <a:schemeClr val="accent1">
                    <a:lumMod val="50000"/>
                  </a:schemeClr>
                </a:solidFill>
              </a:rPr>
              <a:t>1.</a:t>
            </a:r>
            <a:r>
              <a:rPr lang="tr-TR" sz="2200" dirty="0"/>
              <a:t>İşletmenin kuruluşundan günümüze kadar geçmiş başarılarının analizi,</a:t>
            </a:r>
          </a:p>
          <a:p>
            <a:pPr algn="just" eaLnBrk="1" hangingPunct="1">
              <a:lnSpc>
                <a:spcPct val="110000"/>
              </a:lnSpc>
              <a:defRPr/>
            </a:pPr>
            <a:r>
              <a:rPr lang="tr-TR" sz="2800" b="1" dirty="0">
                <a:solidFill>
                  <a:schemeClr val="accent1">
                    <a:lumMod val="50000"/>
                  </a:schemeClr>
                </a:solidFill>
              </a:rPr>
              <a:t>2.</a:t>
            </a:r>
            <a:r>
              <a:rPr lang="tr-TR" sz="2200" dirty="0"/>
              <a:t>İşletmeyi  ulusal ve uluslararası  rakipleri ile karşılaştırma,</a:t>
            </a:r>
          </a:p>
          <a:p>
            <a:pPr algn="just" eaLnBrk="1" hangingPunct="1">
              <a:lnSpc>
                <a:spcPct val="110000"/>
              </a:lnSpc>
              <a:defRPr/>
            </a:pPr>
            <a:r>
              <a:rPr lang="tr-TR" sz="2800" b="1" dirty="0">
                <a:solidFill>
                  <a:schemeClr val="accent1">
                    <a:lumMod val="50000"/>
                  </a:schemeClr>
                </a:solidFill>
              </a:rPr>
              <a:t>3.</a:t>
            </a:r>
            <a:r>
              <a:rPr lang="tr-TR" sz="2200" dirty="0"/>
              <a:t>Endüstrideki işletmelerle ve potansiyel rakiplerle ile karşılaştırma,</a:t>
            </a:r>
          </a:p>
          <a:p>
            <a:pPr algn="just" eaLnBrk="1" hangingPunct="1">
              <a:lnSpc>
                <a:spcPct val="110000"/>
              </a:lnSpc>
              <a:defRPr/>
            </a:pPr>
            <a:r>
              <a:rPr lang="tr-TR" sz="2800" b="1" dirty="0">
                <a:solidFill>
                  <a:schemeClr val="accent1">
                    <a:lumMod val="50000"/>
                  </a:schemeClr>
                </a:solidFill>
              </a:rPr>
              <a:t>4.</a:t>
            </a:r>
            <a:r>
              <a:rPr lang="tr-TR" sz="2200" dirty="0"/>
              <a:t>Üniversitelerin ve diğer araştırma örgütlerinin ortaya koyduğu        standartlarla işletmenin durumunun karşılaştırılması</a:t>
            </a:r>
            <a:endParaRPr lang="tr-TR" sz="2200" u="sng" dirty="0"/>
          </a:p>
        </p:txBody>
      </p:sp>
      <p:sp>
        <p:nvSpPr>
          <p:cNvPr id="2" name="Rectangle 3"/>
          <p:cNvSpPr>
            <a:spLocks noChangeArrowheads="1"/>
          </p:cNvSpPr>
          <p:nvPr/>
        </p:nvSpPr>
        <p:spPr bwMode="auto">
          <a:xfrm>
            <a:off x="179512" y="337880"/>
            <a:ext cx="8784976" cy="1938992"/>
          </a:xfrm>
          <a:prstGeom prst="rect">
            <a:avLst/>
          </a:prstGeom>
          <a:noFill/>
          <a:ln>
            <a:noFill/>
          </a:ln>
          <a:effectLst/>
          <a:extLst/>
        </p:spPr>
        <p:txBody>
          <a:bodyPr>
            <a:spAutoFit/>
          </a:bodyPr>
          <a:lstStyle/>
          <a:p>
            <a:pPr eaLnBrk="1" hangingPunct="1">
              <a:defRPr/>
            </a:pPr>
            <a:r>
              <a:rPr lang="tr-T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İŞLETME</a:t>
            </a:r>
            <a:r>
              <a:rPr lang="tr-TR" sz="4000" b="1" dirty="0">
                <a:solidFill>
                  <a:srgbClr val="CC0066"/>
                </a:solidFill>
                <a:latin typeface="Arial" pitchFamily="34" charset="0"/>
              </a:rPr>
              <a:t> </a:t>
            </a:r>
            <a:r>
              <a:rPr lang="tr-T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rPr>
              <a:t>DEĞERLEME, GÜÇLÜ VE ZAYIF YÖNLERİN ANALİZİNE İLİŞKİN YÖNTEMLER</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Yasemin.KLMN-AA0CC8569B\Belgelerim\Downloads\küçükr\Soyutt\Abstract-Art-Red-Volcanic-Eye-Laria-Saunders.jpg"/>
          <p:cNvPicPr>
            <a:picLocks noChangeAspect="1" noChangeArrowheads="1"/>
          </p:cNvPicPr>
          <p:nvPr/>
        </p:nvPicPr>
        <p:blipFill>
          <a:blip r:embed="rId2" cstate="print">
            <a:lum bright="70000" contrast="-70000"/>
          </a:blip>
          <a:srcRect/>
          <a:stretch>
            <a:fillRect/>
          </a:stretch>
        </p:blipFill>
        <p:spPr bwMode="auto">
          <a:xfrm>
            <a:off x="0" y="333375"/>
            <a:ext cx="9144000" cy="6191250"/>
          </a:xfrm>
          <a:prstGeom prst="rect">
            <a:avLst/>
          </a:prstGeom>
          <a:noFill/>
          <a:ln w="9525">
            <a:noFill/>
            <a:miter lim="800000"/>
            <a:headEnd/>
            <a:tailEnd/>
          </a:ln>
        </p:spPr>
      </p:pic>
      <p:pic>
        <p:nvPicPr>
          <p:cNvPr id="1026" name="Picture 2" descr="D:\UNIVERSITE\FİNANSAL RAPORLAMA VE ANALIZ\finans meryem odev\hisse-senedi.jpg"/>
          <p:cNvPicPr>
            <a:picLocks noChangeAspect="1" noChangeArrowheads="1"/>
          </p:cNvPicPr>
          <p:nvPr/>
        </p:nvPicPr>
        <p:blipFill>
          <a:blip r:embed="rId3" cstate="print">
            <a:lum bright="70000" contrast="-70000"/>
            <a:extLst/>
          </a:blip>
          <a:srcRect/>
          <a:stretch>
            <a:fillRect/>
          </a:stretch>
        </p:blipFill>
        <p:spPr bwMode="auto">
          <a:xfrm flipH="1">
            <a:off x="3203848" y="941239"/>
            <a:ext cx="4223742" cy="4143945"/>
          </a:xfrm>
          <a:prstGeom prst="ellipse">
            <a:avLst/>
          </a:prstGeom>
          <a:ln>
            <a:noFill/>
          </a:ln>
          <a:effectLst>
            <a:softEdge rad="112500"/>
          </a:effectLst>
          <a:extLst/>
        </p:spPr>
      </p:pic>
      <p:sp>
        <p:nvSpPr>
          <p:cNvPr id="4" name="Rectangle 3"/>
          <p:cNvSpPr txBox="1">
            <a:spLocks noChangeArrowheads="1"/>
          </p:cNvSpPr>
          <p:nvPr/>
        </p:nvSpPr>
        <p:spPr>
          <a:xfrm>
            <a:off x="251520" y="2512714"/>
            <a:ext cx="8352928" cy="2788493"/>
          </a:xfrm>
          <a:prstGeom prst="rect">
            <a:avLst/>
          </a:prstGeom>
        </p:spPr>
        <p:txBody>
          <a:bodyPr/>
          <a:lstStyle/>
          <a:p>
            <a:pPr marL="457200" indent="-457200" algn="just" eaLnBrk="1" fontAlgn="auto" hangingPunct="1">
              <a:lnSpc>
                <a:spcPct val="110000"/>
              </a:lnSpc>
              <a:spcBef>
                <a:spcPct val="20000"/>
              </a:spcBef>
              <a:spcAft>
                <a:spcPts val="0"/>
              </a:spcAft>
              <a:buFont typeface="Times New Roman Tur" pitchFamily="18" charset="0"/>
              <a:buChar char="■"/>
              <a:defRPr/>
            </a:pPr>
            <a:r>
              <a:rPr lang="tr-TR" dirty="0">
                <a:latin typeface="Times New Roman Tur" pitchFamily="18" charset="0"/>
                <a:cs typeface="Times New Roman Tur" pitchFamily="18" charset="0"/>
              </a:rPr>
              <a:t>7-S ANALİZİ YÖNTEMİ</a:t>
            </a:r>
          </a:p>
          <a:p>
            <a:pPr marL="457200" indent="-457200" eaLnBrk="1" fontAlgn="auto" hangingPunct="1">
              <a:lnSpc>
                <a:spcPct val="110000"/>
              </a:lnSpc>
              <a:spcBef>
                <a:spcPct val="20000"/>
              </a:spcBef>
              <a:spcAft>
                <a:spcPts val="0"/>
              </a:spcAft>
              <a:buFont typeface="Times New Roman Tur" pitchFamily="18" charset="0"/>
              <a:buChar char="■"/>
              <a:defRPr/>
            </a:pPr>
            <a:r>
              <a:rPr lang="tr-TR" dirty="0">
                <a:latin typeface="Times New Roman Tur" pitchFamily="18" charset="0"/>
                <a:cs typeface="Times New Roman Tur" pitchFamily="18" charset="0"/>
              </a:rPr>
              <a:t>DEĞER ZİNCİRİ ANALİZİ YÖNTEMİ</a:t>
            </a:r>
          </a:p>
          <a:p>
            <a:pPr marL="457200" indent="-457200" algn="just" eaLnBrk="1" fontAlgn="auto" hangingPunct="1">
              <a:lnSpc>
                <a:spcPct val="110000"/>
              </a:lnSpc>
              <a:spcBef>
                <a:spcPct val="20000"/>
              </a:spcBef>
              <a:spcAft>
                <a:spcPts val="0"/>
              </a:spcAft>
              <a:buFont typeface="Times New Roman Tur" pitchFamily="18" charset="0"/>
              <a:buChar char="■"/>
              <a:defRPr/>
            </a:pPr>
            <a:r>
              <a:rPr lang="tr-TR" dirty="0">
                <a:latin typeface="Times New Roman Tur" pitchFamily="18" charset="0"/>
                <a:cs typeface="Times New Roman Tur" pitchFamily="18" charset="0"/>
              </a:rPr>
              <a:t>STRATEJİK YETENEK ANALİZİ</a:t>
            </a:r>
          </a:p>
          <a:p>
            <a:pPr marL="457200" indent="-457200" algn="just" eaLnBrk="1" fontAlgn="auto" hangingPunct="1">
              <a:lnSpc>
                <a:spcPct val="110000"/>
              </a:lnSpc>
              <a:spcBef>
                <a:spcPct val="20000"/>
              </a:spcBef>
              <a:spcAft>
                <a:spcPts val="0"/>
              </a:spcAft>
              <a:buFont typeface="Times New Roman Tur" pitchFamily="18" charset="0"/>
              <a:buChar char="■"/>
              <a:defRPr/>
            </a:pPr>
            <a:r>
              <a:rPr lang="tr-TR" dirty="0" smtClean="0">
                <a:latin typeface="Times New Roman Tur" pitchFamily="18" charset="0"/>
                <a:cs typeface="Times New Roman Tur" pitchFamily="18" charset="0"/>
              </a:rPr>
              <a:t>FONKSİYONEL </a:t>
            </a:r>
            <a:r>
              <a:rPr lang="tr-TR" dirty="0">
                <a:latin typeface="Times New Roman Tur" pitchFamily="18" charset="0"/>
                <a:cs typeface="Times New Roman Tur" pitchFamily="18" charset="0"/>
              </a:rPr>
              <a:t>ANALİZ YÖNTEMİ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457200" indent="-457200" algn="just" eaLnBrk="1" fontAlgn="auto" hangingPunct="1">
              <a:lnSpc>
                <a:spcPct val="110000"/>
              </a:lnSpc>
              <a:spcBef>
                <a:spcPct val="20000"/>
              </a:spcBef>
              <a:spcAft>
                <a:spcPts val="0"/>
              </a:spcAft>
              <a:buFont typeface="Times New Roman Tur" pitchFamily="18" charset="0"/>
              <a:buChar char="■"/>
              <a:defRPr/>
            </a:pPr>
            <a:endParaRPr lang="tr-TR" dirty="0">
              <a:latin typeface="Times New Roman Tur" pitchFamily="18" charset="0"/>
              <a:cs typeface="Times New Roman Tur" pitchFamily="18" charset="0"/>
            </a:endParaRPr>
          </a:p>
        </p:txBody>
      </p:sp>
      <p:sp>
        <p:nvSpPr>
          <p:cNvPr id="5" name="4 Dikdörtgen"/>
          <p:cNvSpPr/>
          <p:nvPr/>
        </p:nvSpPr>
        <p:spPr>
          <a:xfrm>
            <a:off x="45124" y="941239"/>
            <a:ext cx="9082871" cy="615553"/>
          </a:xfrm>
          <a:prstGeom prst="rect">
            <a:avLst/>
          </a:prstGeom>
        </p:spPr>
        <p:txBody>
          <a:bodyPr wrap="none">
            <a:spAutoFit/>
          </a:bodyPr>
          <a:lstStyle/>
          <a:p>
            <a:pPr algn="just">
              <a:defRPr/>
            </a:pPr>
            <a:r>
              <a:rPr lang="tr-TR" sz="34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t>5.İŞLETME DEĞERLEME  YAKLAŞIMLARI</a:t>
            </a:r>
          </a:p>
        </p:txBody>
      </p:sp>
      <p:sp>
        <p:nvSpPr>
          <p:cNvPr id="10246" name="Altbilgi Yer Tutucusu 2"/>
          <p:cNvSpPr>
            <a:spLocks noGrp="1"/>
          </p:cNvSpPr>
          <p:nvPr>
            <p:ph type="ftr" sz="quarter" idx="11"/>
          </p:nvPr>
        </p:nvSpPr>
        <p:spPr>
          <a:noFill/>
          <a:ln>
            <a:miter lim="800000"/>
            <a:headEnd/>
            <a:tailEnd/>
          </a:ln>
        </p:spPr>
        <p:txBody>
          <a:bodyPr/>
          <a:lstStyle/>
          <a:p>
            <a:r>
              <a:rPr lang="tr-TR" smtClean="0"/>
              <a:t>Prof.Dr.Cemal ZEHİR</a:t>
            </a:r>
          </a:p>
        </p:txBody>
      </p:sp>
      <p:sp>
        <p:nvSpPr>
          <p:cNvPr id="10247" name="Slayt Numarası Yer Tutucusu 6"/>
          <p:cNvSpPr>
            <a:spLocks noGrp="1"/>
          </p:cNvSpPr>
          <p:nvPr>
            <p:ph type="sldNum" sz="quarter" idx="12"/>
          </p:nvPr>
        </p:nvSpPr>
        <p:spPr>
          <a:noFill/>
          <a:ln>
            <a:miter lim="800000"/>
            <a:headEnd/>
            <a:tailEnd/>
          </a:ln>
        </p:spPr>
        <p:txBody>
          <a:bodyPr/>
          <a:lstStyle/>
          <a:p>
            <a:fld id="{B4A81574-F806-4085-910C-14D4570EF6E2}" type="slidenum">
              <a:rPr lang="tr-TR" smtClean="0"/>
              <a:pPr/>
              <a:t>7</a:t>
            </a:fld>
            <a:endParaRPr lang="tr-TR" smtClean="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Documents and Settings\Yasemin.KLMN-AA0CC8569B\Belgelerim\Downloads\küçükr\Soyutt\Abstract-Art-Red-Volcanic-Eye-Laria-Saunders.jpg"/>
          <p:cNvPicPr>
            <a:picLocks noChangeAspect="1" noChangeArrowheads="1"/>
          </p:cNvPicPr>
          <p:nvPr/>
        </p:nvPicPr>
        <p:blipFill>
          <a:blip r:embed="rId2" cstate="print">
            <a:lum bright="70000" contrast="-70000"/>
          </a:blip>
          <a:srcRect/>
          <a:stretch>
            <a:fillRect/>
          </a:stretch>
        </p:blipFill>
        <p:spPr bwMode="auto">
          <a:xfrm>
            <a:off x="0" y="333375"/>
            <a:ext cx="9144000" cy="6191250"/>
          </a:xfrm>
          <a:prstGeom prst="rect">
            <a:avLst/>
          </a:prstGeom>
          <a:noFill/>
          <a:ln w="9525">
            <a:noFill/>
            <a:miter lim="800000"/>
            <a:headEnd/>
            <a:tailEnd/>
          </a:ln>
        </p:spPr>
      </p:pic>
      <p:sp>
        <p:nvSpPr>
          <p:cNvPr id="3" name="Rectangle 2"/>
          <p:cNvSpPr txBox="1">
            <a:spLocks noChangeArrowheads="1"/>
          </p:cNvSpPr>
          <p:nvPr/>
        </p:nvSpPr>
        <p:spPr>
          <a:xfrm>
            <a:off x="432048" y="597024"/>
            <a:ext cx="8100392" cy="1535832"/>
          </a:xfrm>
          <a:prstGeom prst="rect">
            <a:avLst/>
          </a:prstGeom>
          <a:noFill/>
          <a:ln>
            <a:noFill/>
          </a:ln>
        </p:spPr>
        <p:txBody>
          <a:bodyPr/>
          <a:lstStyle/>
          <a:p>
            <a:pPr algn="ctr" eaLnBrk="1" fontAlgn="auto" hangingPunct="1">
              <a:spcAft>
                <a:spcPts val="0"/>
              </a:spcAft>
              <a:defRPr/>
            </a:pPr>
            <a:r>
              <a:rPr lang="tr-TR" sz="32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t>İŞLETME DEĞERLEME,</a:t>
            </a:r>
            <a:br>
              <a:rPr lang="tr-TR" sz="32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br>
            <a:r>
              <a:rPr lang="tr-TR" sz="32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t>RAKİPLERE KIYASLA GÜÇLÜ VE ZAYIF YÖNLERİN ANALİZİ</a:t>
            </a:r>
          </a:p>
        </p:txBody>
      </p:sp>
      <p:sp>
        <p:nvSpPr>
          <p:cNvPr id="11268" name="Rectangle 3"/>
          <p:cNvSpPr txBox="1">
            <a:spLocks noChangeArrowheads="1"/>
          </p:cNvSpPr>
          <p:nvPr/>
        </p:nvSpPr>
        <p:spPr bwMode="auto">
          <a:xfrm>
            <a:off x="495300" y="2420938"/>
            <a:ext cx="8037513" cy="1944687"/>
          </a:xfrm>
          <a:prstGeom prst="rect">
            <a:avLst/>
          </a:prstGeom>
          <a:noFill/>
          <a:ln w="9525">
            <a:noFill/>
            <a:miter lim="800000"/>
            <a:headEnd/>
            <a:tailEnd/>
          </a:ln>
        </p:spPr>
        <p:txBody>
          <a:bodyPr/>
          <a:lstStyle/>
          <a:p>
            <a:pPr marL="342900" indent="-342900" algn="just" eaLnBrk="1" hangingPunct="1">
              <a:lnSpc>
                <a:spcPct val="115000"/>
              </a:lnSpc>
              <a:spcBef>
                <a:spcPct val="20000"/>
              </a:spcBef>
              <a:buFont typeface="Times New Roman Tur" charset="-94"/>
              <a:buChar char="■"/>
            </a:pPr>
            <a:r>
              <a:rPr lang="tr-TR" sz="2000">
                <a:latin typeface="Times New Roman Tur" charset="-94"/>
                <a:ea typeface="Times New Roman Tur" charset="-94"/>
                <a:cs typeface="Times New Roman Tur" charset="-94"/>
              </a:rPr>
              <a:t>İşletmenin  güçlü ve zayıf yönlerinin analiz edilmesi strateji seçimini      kolaylaştırır. </a:t>
            </a:r>
          </a:p>
          <a:p>
            <a:pPr marL="342900" indent="-342900" algn="just" eaLnBrk="1" hangingPunct="1">
              <a:lnSpc>
                <a:spcPct val="115000"/>
              </a:lnSpc>
              <a:spcBef>
                <a:spcPct val="20000"/>
              </a:spcBef>
              <a:buFont typeface="Times New Roman Tur" charset="-94"/>
              <a:buChar char="■"/>
            </a:pPr>
            <a:r>
              <a:rPr lang="tr-TR" sz="2000">
                <a:latin typeface="Times New Roman Tur" charset="-94"/>
                <a:ea typeface="Times New Roman Tur" charset="-94"/>
                <a:cs typeface="Times New Roman Tur" charset="-94"/>
              </a:rPr>
              <a:t>“İşletme değerleme”, hataları düzeltme imkanı sağlayan bir içe bakış faaliyetidir.</a:t>
            </a:r>
          </a:p>
          <a:p>
            <a:pPr marL="342900" indent="-342900" algn="just" eaLnBrk="1" hangingPunct="1">
              <a:lnSpc>
                <a:spcPct val="115000"/>
              </a:lnSpc>
              <a:spcBef>
                <a:spcPct val="20000"/>
              </a:spcBef>
              <a:buFont typeface="Times New Roman Tur" charset="-94"/>
              <a:buChar char="■"/>
            </a:pPr>
            <a:r>
              <a:rPr lang="tr-TR" sz="2000">
                <a:latin typeface="Times New Roman Tur" charset="-94"/>
                <a:ea typeface="Times New Roman Tur" charset="-94"/>
                <a:cs typeface="Times New Roman Tur" charset="-94"/>
              </a:rPr>
              <a:t>Strateji ve planlamayı değerlemek için şu sorular sorulur:</a:t>
            </a:r>
          </a:p>
        </p:txBody>
      </p:sp>
      <p:sp>
        <p:nvSpPr>
          <p:cNvPr id="11269" name="4 Dikdörtgen"/>
          <p:cNvSpPr>
            <a:spLocks noChangeArrowheads="1"/>
          </p:cNvSpPr>
          <p:nvPr/>
        </p:nvSpPr>
        <p:spPr bwMode="auto">
          <a:xfrm>
            <a:off x="827088" y="4437063"/>
            <a:ext cx="6840537" cy="1549400"/>
          </a:xfrm>
          <a:prstGeom prst="rect">
            <a:avLst/>
          </a:prstGeom>
          <a:noFill/>
          <a:ln w="9525">
            <a:noFill/>
            <a:miter lim="800000"/>
            <a:headEnd/>
            <a:tailEnd/>
          </a:ln>
        </p:spPr>
        <p:txBody>
          <a:bodyPr>
            <a:spAutoFit/>
          </a:bodyPr>
          <a:lstStyle/>
          <a:p>
            <a:pPr marL="342900" indent="-342900" algn="just">
              <a:lnSpc>
                <a:spcPct val="105000"/>
              </a:lnSpc>
              <a:spcBef>
                <a:spcPct val="20000"/>
              </a:spcBef>
              <a:buSzPct val="115000"/>
              <a:buFont typeface="Times New Roman" pitchFamily="18" charset="0"/>
              <a:buChar char="—"/>
            </a:pPr>
            <a:r>
              <a:rPr lang="tr-TR" sz="2000">
                <a:latin typeface="Times New Roman Tur" charset="-94"/>
                <a:ea typeface="Times New Roman Tur" charset="-94"/>
                <a:cs typeface="Times New Roman Tur" charset="-94"/>
              </a:rPr>
              <a:t> Şu anda ne yapmaktayız?</a:t>
            </a:r>
          </a:p>
          <a:p>
            <a:pPr marL="342900" indent="-342900" algn="just">
              <a:lnSpc>
                <a:spcPct val="105000"/>
              </a:lnSpc>
              <a:spcBef>
                <a:spcPct val="20000"/>
              </a:spcBef>
              <a:buSzPct val="115000"/>
              <a:buFont typeface="Times New Roman" pitchFamily="18" charset="0"/>
              <a:buChar char="—"/>
            </a:pPr>
            <a:r>
              <a:rPr lang="tr-TR" sz="2000">
                <a:latin typeface="Times New Roman Tur" charset="-94"/>
                <a:ea typeface="Times New Roman Tur" charset="-94"/>
                <a:cs typeface="Times New Roman Tur" charset="-94"/>
              </a:rPr>
              <a:t> Bunu niçin yapmaktayız?</a:t>
            </a:r>
          </a:p>
          <a:p>
            <a:pPr marL="342900" indent="-342900" algn="just">
              <a:lnSpc>
                <a:spcPct val="105000"/>
              </a:lnSpc>
              <a:spcBef>
                <a:spcPct val="20000"/>
              </a:spcBef>
              <a:buSzPct val="115000"/>
              <a:buFont typeface="Times New Roman" pitchFamily="18" charset="0"/>
              <a:buChar char="—"/>
            </a:pPr>
            <a:r>
              <a:rPr lang="tr-TR" sz="2000">
                <a:latin typeface="Times New Roman Tur" charset="-94"/>
                <a:ea typeface="Times New Roman Tur" charset="-94"/>
                <a:cs typeface="Times New Roman Tur" charset="-94"/>
              </a:rPr>
              <a:t> Bunu yapmak için başka yol ve yöntemler var mı? </a:t>
            </a:r>
          </a:p>
          <a:p>
            <a:pPr marL="342900" indent="-342900" algn="just">
              <a:lnSpc>
                <a:spcPct val="105000"/>
              </a:lnSpc>
              <a:spcBef>
                <a:spcPct val="20000"/>
              </a:spcBef>
              <a:buSzPct val="115000"/>
              <a:buFont typeface="Times New Roman" pitchFamily="18" charset="0"/>
              <a:buChar char="—"/>
            </a:pPr>
            <a:r>
              <a:rPr lang="tr-TR" sz="2000">
                <a:latin typeface="Times New Roman Tur" charset="-94"/>
                <a:ea typeface="Times New Roman Tur" charset="-94"/>
                <a:cs typeface="Times New Roman Tur" charset="-94"/>
              </a:rPr>
              <a:t> Varsa bunları uygulayabilir miyiz?</a:t>
            </a:r>
          </a:p>
        </p:txBody>
      </p:sp>
      <p:sp>
        <p:nvSpPr>
          <p:cNvPr id="11270" name="Altbilgi Yer Tutucusu 5"/>
          <p:cNvSpPr>
            <a:spLocks noGrp="1"/>
          </p:cNvSpPr>
          <p:nvPr>
            <p:ph type="ftr" sz="quarter" idx="11"/>
          </p:nvPr>
        </p:nvSpPr>
        <p:spPr>
          <a:noFill/>
          <a:ln>
            <a:miter lim="800000"/>
            <a:headEnd/>
            <a:tailEnd/>
          </a:ln>
        </p:spPr>
        <p:txBody>
          <a:bodyPr/>
          <a:lstStyle/>
          <a:p>
            <a:r>
              <a:rPr lang="tr-TR" smtClean="0"/>
              <a:t>Prof.Dr.Cemal ZEHİR</a:t>
            </a:r>
          </a:p>
        </p:txBody>
      </p:sp>
      <p:sp>
        <p:nvSpPr>
          <p:cNvPr id="11271" name="Slayt Numarası Yer Tutucusu 7"/>
          <p:cNvSpPr>
            <a:spLocks noGrp="1"/>
          </p:cNvSpPr>
          <p:nvPr>
            <p:ph type="sldNum" sz="quarter" idx="12"/>
          </p:nvPr>
        </p:nvSpPr>
        <p:spPr>
          <a:noFill/>
          <a:ln>
            <a:miter lim="800000"/>
            <a:headEnd/>
            <a:tailEnd/>
          </a:ln>
        </p:spPr>
        <p:txBody>
          <a:bodyPr/>
          <a:lstStyle/>
          <a:p>
            <a:fld id="{9F91F700-DAE4-40A9-A76B-3FCF3D64730C}" type="slidenum">
              <a:rPr lang="tr-TR" smtClean="0"/>
              <a:pPr/>
              <a:t>8</a:t>
            </a:fld>
            <a:endParaRPr lang="tr-TR" smtClean="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Yasemin.KLMN-AA0CC8569B\Belgelerim\Downloads\küçükr\Soyutt\Abstract-Art-Red-Volcanic-Eye-Laria-Saunders.jpg"/>
          <p:cNvPicPr>
            <a:picLocks noChangeAspect="1" noChangeArrowheads="1"/>
          </p:cNvPicPr>
          <p:nvPr/>
        </p:nvPicPr>
        <p:blipFill>
          <a:blip r:embed="rId2" cstate="print">
            <a:lum bright="70000" contrast="-70000"/>
          </a:blip>
          <a:srcRect/>
          <a:stretch>
            <a:fillRect/>
          </a:stretch>
        </p:blipFill>
        <p:spPr bwMode="auto">
          <a:xfrm>
            <a:off x="0" y="333375"/>
            <a:ext cx="9144000" cy="6191250"/>
          </a:xfrm>
          <a:prstGeom prst="rect">
            <a:avLst/>
          </a:prstGeom>
          <a:noFill/>
          <a:ln w="9525">
            <a:noFill/>
            <a:miter lim="800000"/>
            <a:headEnd/>
            <a:tailEnd/>
          </a:ln>
        </p:spPr>
      </p:pic>
      <p:graphicFrame>
        <p:nvGraphicFramePr>
          <p:cNvPr id="6" name="5 Diyagram"/>
          <p:cNvGraphicFramePr/>
          <p:nvPr/>
        </p:nvGraphicFramePr>
        <p:xfrm>
          <a:off x="467544" y="1628800"/>
          <a:ext cx="784887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Dikdörtgen"/>
          <p:cNvSpPr/>
          <p:nvPr/>
        </p:nvSpPr>
        <p:spPr>
          <a:xfrm>
            <a:off x="288803" y="764704"/>
            <a:ext cx="8634030" cy="615553"/>
          </a:xfrm>
          <a:prstGeom prst="rect">
            <a:avLst/>
          </a:prstGeom>
        </p:spPr>
        <p:txBody>
          <a:bodyPr wrap="none">
            <a:spAutoFit/>
          </a:bodyPr>
          <a:lstStyle/>
          <a:p>
            <a:pPr algn="just">
              <a:defRPr/>
            </a:pPr>
            <a:r>
              <a:rPr lang="tr-TR" sz="3400" b="1" dirty="0">
                <a:ln w="1905">
                  <a:solidFill>
                    <a:schemeClr val="accent2"/>
                  </a:solidFill>
                </a:ln>
                <a:solidFill>
                  <a:srgbClr val="C00000"/>
                </a:solidFill>
                <a:effectLst>
                  <a:innerShdw blurRad="69850" dist="43180" dir="5400000">
                    <a:srgbClr val="000000">
                      <a:alpha val="65000"/>
                    </a:srgbClr>
                  </a:innerShdw>
                </a:effectLst>
                <a:latin typeface="Times New Roman Tur" pitchFamily="18" charset="0"/>
                <a:ea typeface="+mj-ea"/>
                <a:cs typeface="Times New Roman Tur" pitchFamily="18" charset="0"/>
              </a:rPr>
              <a:t>İŞLETME DEĞERLEME NASIL YAPILIR?</a:t>
            </a:r>
          </a:p>
        </p:txBody>
      </p:sp>
      <p:sp>
        <p:nvSpPr>
          <p:cNvPr id="12293" name="Altbilgi Yer Tutucusu 2"/>
          <p:cNvSpPr>
            <a:spLocks noGrp="1"/>
          </p:cNvSpPr>
          <p:nvPr>
            <p:ph type="ftr" sz="quarter" idx="11"/>
          </p:nvPr>
        </p:nvSpPr>
        <p:spPr>
          <a:noFill/>
          <a:ln>
            <a:miter lim="800000"/>
            <a:headEnd/>
            <a:tailEnd/>
          </a:ln>
        </p:spPr>
        <p:txBody>
          <a:bodyPr/>
          <a:lstStyle/>
          <a:p>
            <a:r>
              <a:rPr lang="tr-TR" smtClean="0"/>
              <a:t>Prof.Dr.Cemal ZEHİR</a:t>
            </a:r>
          </a:p>
        </p:txBody>
      </p:sp>
      <p:sp>
        <p:nvSpPr>
          <p:cNvPr id="12294" name="Slayt Numarası Yer Tutucusu 6"/>
          <p:cNvSpPr>
            <a:spLocks noGrp="1"/>
          </p:cNvSpPr>
          <p:nvPr>
            <p:ph type="sldNum" sz="quarter" idx="12"/>
          </p:nvPr>
        </p:nvSpPr>
        <p:spPr>
          <a:noFill/>
          <a:ln>
            <a:miter lim="800000"/>
            <a:headEnd/>
            <a:tailEnd/>
          </a:ln>
        </p:spPr>
        <p:txBody>
          <a:bodyPr/>
          <a:lstStyle/>
          <a:p>
            <a:fld id="{D6BDF31E-7DD2-4399-9E47-E899B053E795}" type="slidenum">
              <a:rPr lang="tr-TR" smtClean="0"/>
              <a:pPr/>
              <a:t>9</a:t>
            </a:fld>
            <a:endParaRPr lang="tr-TR" smtClean="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3038</Words>
  <Application>Microsoft Office PowerPoint</Application>
  <PresentationFormat>Ekran Gösterisi (4:3)</PresentationFormat>
  <Paragraphs>494</Paragraphs>
  <Slides>45</Slides>
  <Notes>1</Notes>
  <HiddenSlides>0</HiddenSlides>
  <MMClips>0</MMClips>
  <ScaleCrop>false</ScaleCrop>
  <HeadingPairs>
    <vt:vector size="8" baseType="variant">
      <vt:variant>
        <vt:lpstr>Kullanılan Yazı Tipleri</vt:lpstr>
      </vt:variant>
      <vt:variant>
        <vt:i4>9</vt:i4>
      </vt:variant>
      <vt:variant>
        <vt:lpstr>Tema</vt:lpstr>
      </vt:variant>
      <vt:variant>
        <vt:i4>1</vt:i4>
      </vt:variant>
      <vt:variant>
        <vt:lpstr>Eklenmiş OLE Hizmet Programları</vt:lpstr>
      </vt:variant>
      <vt:variant>
        <vt:i4>1</vt:i4>
      </vt:variant>
      <vt:variant>
        <vt:lpstr>Slayt Başlıkları</vt:lpstr>
      </vt:variant>
      <vt:variant>
        <vt:i4>45</vt:i4>
      </vt:variant>
    </vt:vector>
  </HeadingPairs>
  <TitlesOfParts>
    <vt:vector size="56" baseType="lpstr">
      <vt:lpstr>Arial</vt:lpstr>
      <vt:lpstr>Arial Narrow</vt:lpstr>
      <vt:lpstr>Arial Tur</vt:lpstr>
      <vt:lpstr>Calibri</vt:lpstr>
      <vt:lpstr>Impact</vt:lpstr>
      <vt:lpstr>Signika Negative</vt:lpstr>
      <vt:lpstr>Times New Roman</vt:lpstr>
      <vt:lpstr>Times New Roman Tur</vt:lpstr>
      <vt:lpstr>Verdana</vt:lpstr>
      <vt:lpstr>Ofis Teması</vt:lpstr>
      <vt:lpstr>Document</vt:lpstr>
      <vt:lpstr> </vt:lpstr>
      <vt:lpstr>PowerPoint Sunusu</vt:lpstr>
      <vt:lpstr>PowerPoint Sunusu</vt:lpstr>
      <vt:lpstr> </vt:lpstr>
      <vt:lpstr>GENEL VE SEKTÖREL BAKIMDAN DEĞERLEME</vt:lpstr>
      <vt:lpstr> </vt:lpstr>
      <vt:lpstr>PowerPoint Sunusu</vt:lpstr>
      <vt:lpstr>PowerPoint Sunusu</vt:lpstr>
      <vt:lpstr>PowerPoint Sunusu</vt:lpstr>
      <vt:lpstr>PowerPoint Sunusu</vt:lpstr>
      <vt:lpstr> </vt:lpstr>
      <vt:lpstr>PowerPoint Sunusu</vt:lpstr>
      <vt:lpstr>7S Modeli Nasıl Uygulanır?</vt:lpstr>
      <vt:lpstr>PowerPoint Sunusu</vt:lpstr>
      <vt:lpstr>PowerPoint Sunusu</vt:lpstr>
      <vt:lpstr>PowerPoint Sunusu</vt:lpstr>
      <vt:lpstr>PowerPoint Sunusu</vt:lpstr>
      <vt:lpstr>PowerPoint Sunusu</vt:lpstr>
      <vt:lpstr> </vt:lpstr>
      <vt:lpstr>Kurumsal Değer Zinciri</vt:lpstr>
      <vt:lpstr>Değer Zincirlerinde “Yükseltme”</vt:lpstr>
      <vt:lpstr>SİSTEMİ OLUŞTURMADA DEĞER   ZİNCİRİNİN ÖNEMİ VE YERİ  </vt:lpstr>
      <vt:lpstr>5.3.STRATEJİK YETENEK ANALİZİ</vt:lpstr>
      <vt:lpstr> </vt:lpstr>
      <vt:lpstr> </vt:lpstr>
      <vt:lpstr> </vt:lpstr>
      <vt:lpstr>PowerPoint Sunusu</vt:lpstr>
      <vt:lpstr> </vt:lpstr>
      <vt:lpstr> </vt:lpstr>
      <vt:lpstr> </vt:lpstr>
      <vt:lpstr> </vt:lpstr>
      <vt:lpstr> </vt:lpstr>
      <vt:lpstr> </vt:lpstr>
      <vt:lpstr> </vt:lpstr>
      <vt:lpstr>PowerPoint Sunusu</vt:lpstr>
      <vt:lpstr> </vt:lpstr>
      <vt:lpstr>PowerPoint Sunusu</vt:lpstr>
      <vt:lpstr> </vt:lpstr>
      <vt:lpstr>PowerPoint Sunusu</vt:lpstr>
      <vt:lpstr> </vt:lpstr>
      <vt:lpstr> </vt:lpstr>
      <vt:lpstr> </vt:lpstr>
      <vt:lpstr>5. İnsan kaynaklarI Yönetİmİ FAKTÖRLERİNİN ANALİZİ  </vt:lpstr>
      <vt:lpstr>6. İŞLETMENİN YÖNETSEL KAYNAKLARA İLİŞKİN FAKTÖRLERİNİN ANALİZİ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klmn</dc:creator>
  <cp:lastModifiedBy>Supervisor</cp:lastModifiedBy>
  <cp:revision>39</cp:revision>
  <dcterms:created xsi:type="dcterms:W3CDTF">2011-04-17T20:21:03Z</dcterms:created>
  <dcterms:modified xsi:type="dcterms:W3CDTF">2022-04-11T09:36:15Z</dcterms:modified>
</cp:coreProperties>
</file>