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76" r:id="rId3"/>
    <p:sldId id="277" r:id="rId4"/>
    <p:sldId id="278" r:id="rId5"/>
    <p:sldId id="279" r:id="rId6"/>
    <p:sldId id="280" r:id="rId7"/>
    <p:sldId id="258" r:id="rId8"/>
    <p:sldId id="259" r:id="rId9"/>
    <p:sldId id="260" r:id="rId10"/>
    <p:sldId id="261" r:id="rId11"/>
    <p:sldId id="262" r:id="rId12"/>
    <p:sldId id="281" r:id="rId13"/>
    <p:sldId id="282" r:id="rId14"/>
    <p:sldId id="283" r:id="rId15"/>
    <p:sldId id="264" r:id="rId16"/>
    <p:sldId id="286" r:id="rId17"/>
    <p:sldId id="285" r:id="rId18"/>
    <p:sldId id="284" r:id="rId19"/>
    <p:sldId id="288" r:id="rId20"/>
    <p:sldId id="287" r:id="rId21"/>
    <p:sldId id="290" r:id="rId22"/>
    <p:sldId id="289" r:id="rId23"/>
    <p:sldId id="265"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F0B4BCAC-9FD5-45A8-B739-917596F22E4F}" type="datetimeFigureOut">
              <a:rPr lang="tr-TR" smtClean="0"/>
              <a:pPr/>
              <a:t>17.2.2019</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57F2FD20-AB62-454B-B170-2D597B3657E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F0B4BCAC-9FD5-45A8-B739-917596F22E4F}" type="datetimeFigureOut">
              <a:rPr lang="tr-TR" smtClean="0"/>
              <a:pPr/>
              <a:t>17.2.2019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F0B4BCAC-9FD5-45A8-B739-917596F22E4F}" type="datetimeFigureOut">
              <a:rPr lang="tr-TR" smtClean="0"/>
              <a:pPr/>
              <a:t>17.2.2019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7F2FD20-AB62-454B-B170-2D597B3657E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F0B4BCAC-9FD5-45A8-B739-917596F22E4F}" type="datetimeFigureOut">
              <a:rPr lang="tr-TR" smtClean="0"/>
              <a:pPr/>
              <a:t>17.2.2019</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57F2FD20-AB62-454B-B170-2D597B3657EF}"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B4BCAC-9FD5-45A8-B739-917596F22E4F}" type="datetimeFigureOut">
              <a:rPr lang="tr-TR" smtClean="0"/>
              <a:pPr/>
              <a:t>17.2.2019</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F2FD20-AB62-454B-B170-2D597B3657E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tr/url?sa=i&amp;rct=j&amp;q=&amp;esrc=s&amp;source=images&amp;cd=&amp;cad=rja&amp;uact=8&amp;ved=2ahUKEwiFysemsuXaAhXII1AKHaNuB-0QjRx6BAgBEAU&amp;url=https://www.t-online.de/leben/familie/erziehung/id_53416328/erziehung-vorurteile-nein-danke-so-lernen-kinder-toleranz.html&amp;psig=AOvVaw1qqWLLlpJ7RqrcB7OlyXZH&amp;ust=152529421839210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tolerant sein gegenüber Kindererziehung ile ilgili görsel sonucu">
            <a:hlinkClick r:id="rId2"/>
          </p:cNvPr>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403648" y="2708920"/>
            <a:ext cx="6402724" cy="289254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Metin kutusu"/>
          <p:cNvSpPr txBox="1"/>
          <p:nvPr/>
        </p:nvSpPr>
        <p:spPr>
          <a:xfrm>
            <a:off x="1331640" y="1196752"/>
            <a:ext cx="6264696" cy="461665"/>
          </a:xfrm>
          <a:prstGeom prst="rect">
            <a:avLst/>
          </a:prstGeom>
          <a:noFill/>
        </p:spPr>
        <p:txBody>
          <a:bodyPr wrap="square" rtlCol="0">
            <a:spAutoFit/>
          </a:bodyPr>
          <a:lstStyle/>
          <a:p>
            <a:pPr algn="ctr"/>
            <a:r>
              <a:rPr lang="tr-TR" sz="2400" b="1" dirty="0" smtClean="0">
                <a:ln w="10541" cmpd="sng">
                  <a:solidFill>
                    <a:schemeClr val="accent1">
                      <a:shade val="88000"/>
                      <a:satMod val="110000"/>
                    </a:schemeClr>
                  </a:solidFill>
                  <a:prstDash val="solid"/>
                </a:ln>
                <a:solidFill>
                  <a:srgbClr val="00B050"/>
                </a:solidFill>
                <a:latin typeface="Candara" pitchFamily="34" charset="0"/>
              </a:rPr>
              <a:t>DEĞER </a:t>
            </a:r>
            <a:r>
              <a:rPr lang="tr-TR" sz="2400" b="1" dirty="0" smtClean="0">
                <a:ln w="10541" cmpd="sng">
                  <a:solidFill>
                    <a:schemeClr val="accent1">
                      <a:shade val="88000"/>
                      <a:satMod val="110000"/>
                    </a:schemeClr>
                  </a:solidFill>
                  <a:prstDash val="solid"/>
                </a:ln>
                <a:solidFill>
                  <a:srgbClr val="00B050"/>
                </a:solidFill>
                <a:latin typeface="Candara" pitchFamily="34" charset="0"/>
              </a:rPr>
              <a:t>EĞİTİMİ NASIL VERİLMELİDİR?</a:t>
            </a:r>
            <a:endParaRPr lang="tr-TR" sz="2400" b="1" dirty="0">
              <a:ln w="10541" cmpd="sng">
                <a:solidFill>
                  <a:schemeClr val="accent1">
                    <a:shade val="88000"/>
                    <a:satMod val="110000"/>
                  </a:schemeClr>
                </a:solidFill>
                <a:prstDash val="solid"/>
              </a:ln>
              <a:solidFill>
                <a:srgbClr val="00B050"/>
              </a:solidFill>
              <a:latin typeface="Candara" pitchFamily="34" charset="0"/>
            </a:endParaRPr>
          </a:p>
        </p:txBody>
      </p:sp>
      <p:sp>
        <p:nvSpPr>
          <p:cNvPr id="6" name="5 Metin kutusu"/>
          <p:cNvSpPr txBox="1"/>
          <p:nvPr/>
        </p:nvSpPr>
        <p:spPr>
          <a:xfrm>
            <a:off x="1619672" y="548680"/>
            <a:ext cx="5544616" cy="707886"/>
          </a:xfrm>
          <a:prstGeom prst="rect">
            <a:avLst/>
          </a:prstGeom>
          <a:noFill/>
        </p:spPr>
        <p:txBody>
          <a:bodyPr wrap="square" rtlCol="0">
            <a:spAutoFit/>
          </a:bodyPr>
          <a:lstStyle/>
          <a:p>
            <a:pPr algn="ctr"/>
            <a:r>
              <a:rPr lang="tr-TR"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ndara" pitchFamily="34" charset="0"/>
              </a:rPr>
              <a:t>Değerler Eğitimi</a:t>
            </a:r>
            <a:endParaRPr lang="tr-TR"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ndar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Hoşgörü-Ölçme\48a8c42149da9e235ac6b23fbb1f3025.jpg"/>
          <p:cNvPicPr>
            <a:picLocks noChangeAspect="1" noChangeArrowheads="1"/>
          </p:cNvPicPr>
          <p:nvPr/>
        </p:nvPicPr>
        <p:blipFill>
          <a:blip r:embed="rId2" cstate="print">
            <a:clrChange>
              <a:clrFrom>
                <a:srgbClr val="FDE6BD"/>
              </a:clrFrom>
              <a:clrTo>
                <a:srgbClr val="FDE6BD">
                  <a:alpha val="0"/>
                </a:srgbClr>
              </a:clrTo>
            </a:clrChange>
          </a:blip>
          <a:srcRect/>
          <a:stretch>
            <a:fillRect/>
          </a:stretch>
        </p:blipFill>
        <p:spPr bwMode="auto">
          <a:xfrm>
            <a:off x="7164288" y="0"/>
            <a:ext cx="1799220" cy="2842245"/>
          </a:xfrm>
          <a:prstGeom prst="rect">
            <a:avLst/>
          </a:prstGeom>
          <a:noFill/>
        </p:spPr>
      </p:pic>
      <p:sp>
        <p:nvSpPr>
          <p:cNvPr id="3" name="2 Başlık"/>
          <p:cNvSpPr>
            <a:spLocks noGrp="1"/>
          </p:cNvSpPr>
          <p:nvPr>
            <p:ph type="title"/>
          </p:nvPr>
        </p:nvSpPr>
        <p:spPr>
          <a:xfrm>
            <a:off x="1475656" y="620688"/>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251520" y="1988840"/>
            <a:ext cx="8208912" cy="4708981"/>
          </a:xfrm>
          <a:prstGeom prst="rect">
            <a:avLst/>
          </a:prstGeom>
          <a:noFill/>
        </p:spPr>
        <p:txBody>
          <a:bodyPr wrap="square" rtlCol="0">
            <a:spAutoFit/>
          </a:bodyPr>
          <a:lstStyle/>
          <a:p>
            <a:r>
              <a:rPr lang="tr-TR" sz="2400" dirty="0" smtClean="0"/>
              <a:t>Öte </a:t>
            </a:r>
            <a:r>
              <a:rPr lang="tr-TR" sz="2400" dirty="0"/>
              <a:t>yandan, içinde yaşanan kültürde var olan, günümüze kadar aktarılan değerlerin korunması gerektiği vurgulanır. Buraya kadar güzel. </a:t>
            </a:r>
            <a:endParaRPr lang="tr-TR" sz="2400" dirty="0" smtClean="0"/>
          </a:p>
          <a:p>
            <a:endParaRPr lang="tr-TR" sz="1200" dirty="0"/>
          </a:p>
          <a:p>
            <a:r>
              <a:rPr lang="tr-TR" sz="2400" dirty="0" smtClean="0"/>
              <a:t>Peki </a:t>
            </a:r>
            <a:r>
              <a:rPr lang="tr-TR" sz="2400" dirty="0"/>
              <a:t>nesiller boyunca aktarılan hangi değerler çocuklarımızın </a:t>
            </a:r>
            <a:r>
              <a:rPr lang="tr-TR" sz="2400" dirty="0" smtClean="0"/>
              <a:t>eğitiminin </a:t>
            </a:r>
            <a:r>
              <a:rPr lang="tr-TR" sz="2400" dirty="0"/>
              <a:t>merkezine koyulacak</a:t>
            </a:r>
            <a:r>
              <a:rPr lang="tr-TR" sz="2400" dirty="0" smtClean="0"/>
              <a:t>?</a:t>
            </a:r>
          </a:p>
          <a:p>
            <a:endParaRPr lang="tr-TR" sz="1200" dirty="0"/>
          </a:p>
          <a:p>
            <a:r>
              <a:rPr lang="tr-TR" sz="2400" dirty="0" smtClean="0"/>
              <a:t>Geleneklere </a:t>
            </a:r>
            <a:r>
              <a:rPr lang="tr-TR" sz="2400" dirty="0"/>
              <a:t>uygun davranmak bizi iyi ve erdemli bir insan yapar mı? </a:t>
            </a:r>
            <a:endParaRPr lang="tr-TR" sz="2400" dirty="0" smtClean="0"/>
          </a:p>
          <a:p>
            <a:endParaRPr lang="tr-TR" sz="1200" dirty="0" smtClean="0"/>
          </a:p>
          <a:p>
            <a:r>
              <a:rPr lang="tr-TR" sz="2400" dirty="0" smtClean="0"/>
              <a:t>Buna </a:t>
            </a:r>
            <a:r>
              <a:rPr lang="tr-TR" sz="2400" dirty="0"/>
              <a:t>nasıl karar verilecek? </a:t>
            </a:r>
            <a:endParaRPr lang="tr-TR" sz="2400" dirty="0" smtClean="0"/>
          </a:p>
          <a:p>
            <a:endParaRPr lang="tr-TR" sz="2400" dirty="0" smtClean="0"/>
          </a:p>
          <a:p>
            <a:r>
              <a:rPr lang="tr-TR" sz="2400" dirty="0" smtClean="0"/>
              <a:t>Değerler Değişmez mi?</a:t>
            </a:r>
            <a:endParaRPr lang="tr-TR" sz="2400" dirty="0"/>
          </a:p>
          <a:p>
            <a:r>
              <a:rPr lang="tr-TR" sz="2400" dirty="0" smtClean="0"/>
              <a:t>				Burası </a:t>
            </a:r>
            <a:r>
              <a:rPr lang="tr-TR" sz="2400" dirty="0"/>
              <a:t>biraz </a:t>
            </a:r>
            <a:r>
              <a:rPr lang="tr-TR" sz="2400" dirty="0" smtClean="0"/>
              <a:t>karışık.</a:t>
            </a:r>
            <a:endParaRPr lang="tr-TR"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48a8c42149da9e235ac6b23fbb1f3025.jpg"/>
          <p:cNvPicPr>
            <a:picLocks noChangeAspect="1" noChangeArrowheads="1"/>
          </p:cNvPicPr>
          <p:nvPr/>
        </p:nvPicPr>
        <p:blipFill>
          <a:blip r:embed="rId2" cstate="print">
            <a:clrChange>
              <a:clrFrom>
                <a:srgbClr val="FDE6BD"/>
              </a:clrFrom>
              <a:clrTo>
                <a:srgbClr val="FDE6BD">
                  <a:alpha val="0"/>
                </a:srgbClr>
              </a:clrTo>
            </a:clrChange>
          </a:blip>
          <a:srcRect/>
          <a:stretch>
            <a:fillRect/>
          </a:stretch>
        </p:blipFill>
        <p:spPr bwMode="auto">
          <a:xfrm>
            <a:off x="7236296" y="188640"/>
            <a:ext cx="1799220" cy="2842245"/>
          </a:xfrm>
          <a:prstGeom prst="rect">
            <a:avLst/>
          </a:prstGeom>
          <a:noFill/>
        </p:spPr>
      </p:pic>
      <p:sp>
        <p:nvSpPr>
          <p:cNvPr id="3" name="2 Başlık"/>
          <p:cNvSpPr>
            <a:spLocks noGrp="1"/>
          </p:cNvSpPr>
          <p:nvPr>
            <p:ph type="title"/>
          </p:nvPr>
        </p:nvSpPr>
        <p:spPr>
          <a:xfrm>
            <a:off x="1475656" y="836712"/>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916832"/>
            <a:ext cx="8280920" cy="4154984"/>
          </a:xfrm>
          <a:prstGeom prst="rect">
            <a:avLst/>
          </a:prstGeom>
          <a:noFill/>
        </p:spPr>
        <p:txBody>
          <a:bodyPr wrap="square" rtlCol="0">
            <a:spAutoFit/>
          </a:bodyPr>
          <a:lstStyle/>
          <a:p>
            <a:r>
              <a:rPr lang="tr-TR" sz="2400" b="1" dirty="0" smtClean="0"/>
              <a:t>“</a:t>
            </a:r>
            <a:r>
              <a:rPr lang="tr-TR" sz="2400" b="1" dirty="0"/>
              <a:t>Ahlak, sadece doğru ve yanlışın </a:t>
            </a:r>
            <a:r>
              <a:rPr lang="tr-TR" sz="2400" b="1" dirty="0" smtClean="0"/>
              <a:t>Öğrenilmesiyle </a:t>
            </a:r>
            <a:r>
              <a:rPr lang="tr-TR" sz="2400" b="1" dirty="0"/>
              <a:t>oluşmuyor</a:t>
            </a:r>
            <a:r>
              <a:rPr lang="tr-TR" sz="2400" b="1" dirty="0" smtClean="0"/>
              <a:t>”</a:t>
            </a:r>
          </a:p>
          <a:p>
            <a:endParaRPr lang="tr-TR" sz="1200" dirty="0"/>
          </a:p>
          <a:p>
            <a:r>
              <a:rPr lang="tr-TR" sz="2400" dirty="0"/>
              <a:t>Ahlaki kurallar nelerdir? Ahlaki bir yargı nasıl ve neye göre oluşur? Bir davranışı doğru ya da yanlış diye tanımlamayı neye göre temellendirebiliriz? Ahlaki yargılar kişisel ya da kültürel midir, yoksa objektif bir temele dayandırılabilir </a:t>
            </a:r>
            <a:r>
              <a:rPr lang="tr-TR" sz="2400" dirty="0" smtClean="0"/>
              <a:t>mi?</a:t>
            </a:r>
          </a:p>
          <a:p>
            <a:endParaRPr lang="tr-TR" sz="1200" dirty="0" smtClean="0"/>
          </a:p>
          <a:p>
            <a:r>
              <a:rPr lang="tr-TR" sz="2400" dirty="0" smtClean="0"/>
              <a:t>Günümüzün </a:t>
            </a:r>
            <a:r>
              <a:rPr lang="tr-TR" sz="2400" dirty="0"/>
              <a:t>eğitim ve psikoloji bilimlerinde çocuğun ahlak anlayışı ve gelişimi konusunda etkili olan isimlerden biri Psikolog Lawrence </a:t>
            </a:r>
            <a:r>
              <a:rPr lang="tr-TR" sz="2400" dirty="0" err="1"/>
              <a:t>Kohlberg’dir</a:t>
            </a:r>
            <a:r>
              <a:rPr lang="tr-TR" sz="2400" dirty="0" smtClean="0"/>
              <a:t>.</a:t>
            </a:r>
            <a:endParaRPr lang="tr-TR"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48a8c42149da9e235ac6b23fbb1f3025.jpg"/>
          <p:cNvPicPr>
            <a:picLocks noChangeAspect="1" noChangeArrowheads="1"/>
          </p:cNvPicPr>
          <p:nvPr/>
        </p:nvPicPr>
        <p:blipFill>
          <a:blip r:embed="rId2" cstate="print">
            <a:clrChange>
              <a:clrFrom>
                <a:srgbClr val="FDE6BD"/>
              </a:clrFrom>
              <a:clrTo>
                <a:srgbClr val="FDE6BD">
                  <a:alpha val="0"/>
                </a:srgbClr>
              </a:clrTo>
            </a:clrChange>
          </a:blip>
          <a:srcRect/>
          <a:stretch>
            <a:fillRect/>
          </a:stretch>
        </p:blipFill>
        <p:spPr bwMode="auto">
          <a:xfrm>
            <a:off x="7236296" y="188640"/>
            <a:ext cx="1799220" cy="2842245"/>
          </a:xfrm>
          <a:prstGeom prst="rect">
            <a:avLst/>
          </a:prstGeom>
          <a:noFill/>
        </p:spPr>
      </p:pic>
      <p:sp>
        <p:nvSpPr>
          <p:cNvPr id="3" name="2 Başlık"/>
          <p:cNvSpPr>
            <a:spLocks noGrp="1"/>
          </p:cNvSpPr>
          <p:nvPr>
            <p:ph type="title"/>
          </p:nvPr>
        </p:nvSpPr>
        <p:spPr>
          <a:xfrm>
            <a:off x="1475656" y="836712"/>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916832"/>
            <a:ext cx="8280920" cy="3970318"/>
          </a:xfrm>
          <a:prstGeom prst="rect">
            <a:avLst/>
          </a:prstGeom>
          <a:noFill/>
        </p:spPr>
        <p:txBody>
          <a:bodyPr wrap="square" rtlCol="0">
            <a:spAutoFit/>
          </a:bodyPr>
          <a:lstStyle/>
          <a:p>
            <a:r>
              <a:rPr lang="tr-TR" sz="2400" dirty="0" err="1" smtClean="0"/>
              <a:t>Kohlberg</a:t>
            </a:r>
            <a:r>
              <a:rPr lang="tr-TR" sz="2400" dirty="0"/>
              <a:t>, “</a:t>
            </a:r>
            <a:r>
              <a:rPr lang="tr-TR" sz="2400" b="1" i="1" dirty="0"/>
              <a:t>Ahlaki düşünceyle davranış ve duygu arasında ilişki kurmak</a:t>
            </a:r>
            <a:r>
              <a:rPr lang="tr-TR" sz="2400" dirty="0"/>
              <a:t>” amacıyla yola çıkarak, çocukların gelişmekte olan bir ahlaki sistemlerinin olduğunu, bilişsel gelişimin bu süreçte önemli bir rol oynadığını ve bunun sadece öğretilerle oluşmadığını vurguluyor. </a:t>
            </a:r>
            <a:endParaRPr lang="tr-TR" sz="2400" dirty="0" smtClean="0"/>
          </a:p>
          <a:p>
            <a:endParaRPr lang="tr-TR" sz="1200" dirty="0"/>
          </a:p>
          <a:p>
            <a:r>
              <a:rPr lang="tr-TR" sz="2400" dirty="0" err="1" smtClean="0"/>
              <a:t>Elliot</a:t>
            </a:r>
            <a:r>
              <a:rPr lang="tr-TR" sz="2400" dirty="0" smtClean="0"/>
              <a:t> </a:t>
            </a:r>
            <a:r>
              <a:rPr lang="tr-TR" sz="2400" dirty="0" err="1"/>
              <a:t>Turiel</a:t>
            </a:r>
            <a:r>
              <a:rPr lang="tr-TR" sz="2400" dirty="0"/>
              <a:t> de, kural, doğru-yanlış, ahlaki olan ve olmayan gibi ayrıştırmaların bireyin çevresi, kültürü, aynı zamanda duygu ve zihinsel eylemleriyle şekillendiğini vurguluyor. </a:t>
            </a:r>
            <a:endParaRPr lang="tr-TR" sz="2400" dirty="0">
              <a:latin typeface="Consolas" pitchFamily="49" charset="0"/>
              <a:cs typeface="Consolas" pitchFamily="49" charset="0"/>
            </a:endParaRPr>
          </a:p>
        </p:txBody>
      </p:sp>
    </p:spTree>
    <p:extLst>
      <p:ext uri="{BB962C8B-B14F-4D97-AF65-F5344CB8AC3E}">
        <p14:creationId xmlns:p14="http://schemas.microsoft.com/office/powerpoint/2010/main" val="285738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48a8c42149da9e235ac6b23fbb1f3025.jpg"/>
          <p:cNvPicPr>
            <a:picLocks noChangeAspect="1" noChangeArrowheads="1"/>
          </p:cNvPicPr>
          <p:nvPr/>
        </p:nvPicPr>
        <p:blipFill>
          <a:blip r:embed="rId2" cstate="print">
            <a:clrChange>
              <a:clrFrom>
                <a:srgbClr val="FDE6BD"/>
              </a:clrFrom>
              <a:clrTo>
                <a:srgbClr val="FDE6BD">
                  <a:alpha val="0"/>
                </a:srgbClr>
              </a:clrTo>
            </a:clrChange>
          </a:blip>
          <a:srcRect/>
          <a:stretch>
            <a:fillRect/>
          </a:stretch>
        </p:blipFill>
        <p:spPr bwMode="auto">
          <a:xfrm>
            <a:off x="7236296" y="188640"/>
            <a:ext cx="1799220" cy="2842245"/>
          </a:xfrm>
          <a:prstGeom prst="rect">
            <a:avLst/>
          </a:prstGeom>
          <a:noFill/>
        </p:spPr>
      </p:pic>
      <p:sp>
        <p:nvSpPr>
          <p:cNvPr id="3" name="2 Başlık"/>
          <p:cNvSpPr>
            <a:spLocks noGrp="1"/>
          </p:cNvSpPr>
          <p:nvPr>
            <p:ph type="title"/>
          </p:nvPr>
        </p:nvSpPr>
        <p:spPr>
          <a:xfrm>
            <a:off x="467544" y="836712"/>
            <a:ext cx="5976664" cy="504056"/>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07504" y="1556792"/>
            <a:ext cx="8712968" cy="4955203"/>
          </a:xfrm>
          <a:prstGeom prst="rect">
            <a:avLst/>
          </a:prstGeom>
          <a:noFill/>
        </p:spPr>
        <p:txBody>
          <a:bodyPr wrap="square" rtlCol="0">
            <a:spAutoFit/>
          </a:bodyPr>
          <a:lstStyle/>
          <a:p>
            <a:r>
              <a:rPr lang="tr-TR" sz="2400" dirty="0" err="1" smtClean="0"/>
              <a:t>Kohlberg</a:t>
            </a:r>
            <a:r>
              <a:rPr lang="tr-TR" sz="2400" dirty="0" smtClean="0"/>
              <a:t> </a:t>
            </a:r>
            <a:r>
              <a:rPr lang="tr-TR" sz="2400" dirty="0"/>
              <a:t>gibi </a:t>
            </a:r>
            <a:r>
              <a:rPr lang="tr-TR" sz="2400" dirty="0" err="1"/>
              <a:t>Turiel</a:t>
            </a:r>
            <a:r>
              <a:rPr lang="tr-TR" sz="2400" dirty="0"/>
              <a:t> de, insanların sadece doğru ve yanlışın onlara empoze edilmesiyle bir ahlak geliştirmediklerini aslında içlerinde hem duygusal hem de zihinsel olarak ötekilerinin iyiliğini gözetme ve adalet anlayışı yöneliminin olduğunu anlatıyor.</a:t>
            </a:r>
          </a:p>
          <a:p>
            <a:endParaRPr lang="tr-TR" sz="2400" dirty="0"/>
          </a:p>
          <a:p>
            <a:r>
              <a:rPr lang="tr-TR" sz="2800" b="1" dirty="0"/>
              <a:t>Değerler eğitiminin tarihsel </a:t>
            </a:r>
            <a:r>
              <a:rPr lang="tr-TR" sz="2800" b="1" dirty="0" smtClean="0"/>
              <a:t>süreci</a:t>
            </a:r>
          </a:p>
          <a:p>
            <a:endParaRPr lang="tr-TR" sz="1200" dirty="0"/>
          </a:p>
          <a:p>
            <a:r>
              <a:rPr lang="tr-TR" sz="2400" dirty="0"/>
              <a:t>Değer ya da karakter eğitimi Amerika’da 20. yüzyılın başlarında ortaya çıktı ve etkisini pek çok ülkede gösterdi. Türkiye’de de Cumhuriyet’in kurulduğu yıllarda vatandaşlık eğitimi dersleriyle “toplumsal ahlak” bilinci oluşturulma çabası başladı. </a:t>
            </a:r>
            <a:endParaRPr lang="tr-TR" sz="2400" dirty="0">
              <a:latin typeface="Consolas" pitchFamily="49" charset="0"/>
              <a:cs typeface="Consolas" pitchFamily="49" charset="0"/>
            </a:endParaRPr>
          </a:p>
        </p:txBody>
      </p:sp>
    </p:spTree>
    <p:extLst>
      <p:ext uri="{BB962C8B-B14F-4D97-AF65-F5344CB8AC3E}">
        <p14:creationId xmlns:p14="http://schemas.microsoft.com/office/powerpoint/2010/main" val="3844269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48a8c42149da9e235ac6b23fbb1f3025.jpg"/>
          <p:cNvPicPr>
            <a:picLocks noChangeAspect="1" noChangeArrowheads="1"/>
          </p:cNvPicPr>
          <p:nvPr/>
        </p:nvPicPr>
        <p:blipFill>
          <a:blip r:embed="rId2" cstate="print">
            <a:clrChange>
              <a:clrFrom>
                <a:srgbClr val="FDE6BD"/>
              </a:clrFrom>
              <a:clrTo>
                <a:srgbClr val="FDE6BD">
                  <a:alpha val="0"/>
                </a:srgbClr>
              </a:clrTo>
            </a:clrChange>
          </a:blip>
          <a:srcRect/>
          <a:stretch>
            <a:fillRect/>
          </a:stretch>
        </p:blipFill>
        <p:spPr bwMode="auto">
          <a:xfrm>
            <a:off x="7236296" y="188640"/>
            <a:ext cx="1799220" cy="2842245"/>
          </a:xfrm>
          <a:prstGeom prst="rect">
            <a:avLst/>
          </a:prstGeom>
          <a:noFill/>
        </p:spPr>
      </p:pic>
      <p:sp>
        <p:nvSpPr>
          <p:cNvPr id="3" name="2 Başlık"/>
          <p:cNvSpPr>
            <a:spLocks noGrp="1"/>
          </p:cNvSpPr>
          <p:nvPr>
            <p:ph type="title"/>
          </p:nvPr>
        </p:nvSpPr>
        <p:spPr>
          <a:xfrm>
            <a:off x="323528" y="188640"/>
            <a:ext cx="6192688" cy="792088"/>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052736"/>
            <a:ext cx="8712968" cy="5570756"/>
          </a:xfrm>
          <a:prstGeom prst="rect">
            <a:avLst/>
          </a:prstGeom>
          <a:noFill/>
        </p:spPr>
        <p:txBody>
          <a:bodyPr wrap="square" rtlCol="0">
            <a:spAutoFit/>
          </a:bodyPr>
          <a:lstStyle/>
          <a:p>
            <a:r>
              <a:rPr lang="tr-TR" sz="2400" dirty="0" smtClean="0"/>
              <a:t>Nitekim, </a:t>
            </a:r>
            <a:r>
              <a:rPr lang="tr-TR" sz="2400" dirty="0"/>
              <a:t>yeni oluşturulan bu siyasal sistemin kurallarına ve yaşam tarzına, demokratik toplum düzenine uyum sağlayabilecek bireyler yetiştirilmesi vatandaşlık derslerinin temel içeriğini oluşturuyordu. </a:t>
            </a:r>
            <a:endParaRPr lang="tr-TR" sz="2400" dirty="0" smtClean="0"/>
          </a:p>
          <a:p>
            <a:endParaRPr lang="tr-TR" sz="1000" dirty="0"/>
          </a:p>
          <a:p>
            <a:r>
              <a:rPr lang="tr-TR" sz="2400" dirty="0" smtClean="0"/>
              <a:t>Sonraları </a:t>
            </a:r>
            <a:r>
              <a:rPr lang="tr-TR" sz="2400" dirty="0"/>
              <a:t>insan hakları, yurttaşlık bilgisi ve demokrasi gibi başlıkların, Din Kültürü ve Ahlak Bilgisi derslerinin içerisine de değerler eğitimi konuları yerleştirildi. Halen de Din Kültürü ve Ahlak Bilgisi derslerinin kapsamı içerisinde değerler eğitimi verilmeye devam ediliyor</a:t>
            </a:r>
            <a:r>
              <a:rPr lang="tr-TR" sz="1000" dirty="0" smtClean="0"/>
              <a:t>.</a:t>
            </a:r>
          </a:p>
          <a:p>
            <a:endParaRPr lang="tr-TR" sz="1000" dirty="0"/>
          </a:p>
          <a:p>
            <a:r>
              <a:rPr lang="tr-TR" sz="2400" dirty="0" smtClean="0"/>
              <a:t>MEB’in </a:t>
            </a:r>
            <a:r>
              <a:rPr lang="tr-TR" sz="2400" dirty="0"/>
              <a:t>18 Temmuz 2017 tarihli basın açıklamasında değerler eğitiminin daha sistemli olarak tüm kademelerde eğitim sistemine dâhil edileceği ve </a:t>
            </a:r>
            <a:r>
              <a:rPr lang="tr-TR" sz="2400" dirty="0" err="1"/>
              <a:t>müfredatların</a:t>
            </a:r>
            <a:r>
              <a:rPr lang="tr-TR" sz="2400" dirty="0"/>
              <a:t> giriş bölümlerinde “Değer(</a:t>
            </a:r>
            <a:r>
              <a:rPr lang="tr-TR" sz="2400" dirty="0" err="1"/>
              <a:t>ler</a:t>
            </a:r>
            <a:r>
              <a:rPr lang="tr-TR" sz="2400" dirty="0"/>
              <a:t>) Eğitimi” başlığı bulunacağı açıklandı.</a:t>
            </a:r>
            <a:r>
              <a:rPr lang="tr-TR" sz="2400" dirty="0" smtClean="0"/>
              <a:t>.</a:t>
            </a:r>
            <a:endParaRPr lang="tr-TR" sz="2400" dirty="0">
              <a:latin typeface="Consolas" pitchFamily="49" charset="0"/>
              <a:cs typeface="Consolas" pitchFamily="49" charset="0"/>
            </a:endParaRPr>
          </a:p>
        </p:txBody>
      </p:sp>
    </p:spTree>
    <p:extLst>
      <p:ext uri="{BB962C8B-B14F-4D97-AF65-F5344CB8AC3E}">
        <p14:creationId xmlns:p14="http://schemas.microsoft.com/office/powerpoint/2010/main" val="2896147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476672"/>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251520" y="1449483"/>
            <a:ext cx="8568952" cy="4339650"/>
          </a:xfrm>
          <a:prstGeom prst="rect">
            <a:avLst/>
          </a:prstGeom>
          <a:noFill/>
        </p:spPr>
        <p:txBody>
          <a:bodyPr wrap="square" rtlCol="0">
            <a:spAutoFit/>
          </a:bodyPr>
          <a:lstStyle/>
          <a:p>
            <a:r>
              <a:rPr lang="tr-TR" sz="2400" b="1" dirty="0"/>
              <a:t>MEB’in değerler listesi neye göre hazırlandı</a:t>
            </a:r>
            <a:r>
              <a:rPr lang="tr-TR" sz="2400" b="1" dirty="0" smtClean="0"/>
              <a:t>?</a:t>
            </a:r>
          </a:p>
          <a:p>
            <a:endParaRPr lang="tr-TR" sz="2400" dirty="0"/>
          </a:p>
          <a:p>
            <a:r>
              <a:rPr lang="tr-TR" sz="2400" dirty="0"/>
              <a:t>Ayrıca, MEB’in açıklamalarına göre okul öncesi dönemde “sevgi, saygı, hoşgörü, sabır, iş birliği, sorumluluk, vatanseverlik, yardımlaşma ve paylaşma” gibi değerlerin, çalışmaların sonucunda ortaya çıkan 37 değerden seçildiği ifade edildi. </a:t>
            </a:r>
            <a:endParaRPr lang="tr-TR" sz="2400" dirty="0" smtClean="0"/>
          </a:p>
          <a:p>
            <a:endParaRPr lang="tr-TR" sz="1200" dirty="0"/>
          </a:p>
          <a:p>
            <a:r>
              <a:rPr lang="tr-TR" sz="2400" dirty="0" smtClean="0"/>
              <a:t>Bu </a:t>
            </a:r>
            <a:r>
              <a:rPr lang="tr-TR" sz="2400" dirty="0"/>
              <a:t>değerler UNESCO’nun belirlediği “</a:t>
            </a:r>
            <a:r>
              <a:rPr lang="tr-TR" sz="2400" b="1" i="1" dirty="0"/>
              <a:t>yardımlaşma, özgürlük, mutluluk, dürüstlük, alçak gönüllülük, sevgi, barış-huzur, saygı, sorumluluk, sadelik, tolerans ve birlik</a:t>
            </a:r>
            <a:r>
              <a:rPr lang="tr-TR" sz="2400" dirty="0"/>
              <a:t>” ile kısmen benzerlik de gösteriyor</a:t>
            </a:r>
            <a:r>
              <a:rPr lang="tr-TR" sz="2400" dirty="0" smtClean="0"/>
              <a:t>.</a:t>
            </a:r>
            <a:endParaRPr lang="tr-TR" sz="2400" dirty="0" smtClean="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476672"/>
            <a:ext cx="6192688" cy="576064"/>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196753"/>
            <a:ext cx="8784976" cy="5601533"/>
          </a:xfrm>
          <a:prstGeom prst="rect">
            <a:avLst/>
          </a:prstGeom>
          <a:noFill/>
        </p:spPr>
        <p:txBody>
          <a:bodyPr wrap="square" rtlCol="0">
            <a:spAutoFit/>
          </a:bodyPr>
          <a:lstStyle/>
          <a:p>
            <a:r>
              <a:rPr lang="tr-TR" sz="2400" dirty="0" smtClean="0"/>
              <a:t>*Öte </a:t>
            </a:r>
            <a:r>
              <a:rPr lang="tr-TR" sz="2400" dirty="0"/>
              <a:t>yandan MEB listesinin nasıl hazırlandığı, listede yer alan sevginin bir değer olup olmadığı, barış ve özgürlüğün, dürüstlüğün neden listede yer almadığı merak </a:t>
            </a:r>
            <a:r>
              <a:rPr lang="tr-TR" sz="2400" dirty="0" smtClean="0"/>
              <a:t>konusu.</a:t>
            </a:r>
            <a:r>
              <a:rPr lang="tr-TR" sz="1000" dirty="0" smtClean="0"/>
              <a:t> </a:t>
            </a:r>
          </a:p>
          <a:p>
            <a:endParaRPr lang="tr-TR" sz="1000" dirty="0"/>
          </a:p>
          <a:p>
            <a:r>
              <a:rPr lang="tr-TR" sz="2400" dirty="0" smtClean="0"/>
              <a:t>*Listede </a:t>
            </a:r>
            <a:r>
              <a:rPr lang="tr-TR" sz="2400" dirty="0"/>
              <a:t>yer alan sabır ise bir değerden çok gelişimsel bir olgu </a:t>
            </a:r>
            <a:r>
              <a:rPr lang="tr-TR" sz="2400" dirty="0" smtClean="0"/>
              <a:t>olabilir. MEB </a:t>
            </a:r>
            <a:r>
              <a:rPr lang="tr-TR" sz="2400" dirty="0"/>
              <a:t>tarafından değerlerin odağa alındığının açıklandığı sırada “El Ele Okul Öncesi Eğitime” adlı bir okulöncesi kaynak kitabı </a:t>
            </a:r>
            <a:r>
              <a:rPr lang="tr-TR" sz="2400" dirty="0" smtClean="0"/>
              <a:t>hazırlandı.</a:t>
            </a:r>
          </a:p>
          <a:p>
            <a:endParaRPr lang="tr-TR" sz="1200" dirty="0"/>
          </a:p>
          <a:p>
            <a:r>
              <a:rPr lang="tr-TR" sz="2400" dirty="0" smtClean="0"/>
              <a:t>*Bu </a:t>
            </a:r>
            <a:r>
              <a:rPr lang="tr-TR" sz="2400" dirty="0"/>
              <a:t>kitabın içeriği incelendiğinde ise, kitapta ince belli çay bardağı, Diyarbakır karpuzu, Gaziantep baklavası, saz, kilim, çift kişilik yastıklar, ebru ve nazar boncuğu gibi kültürel öğelerin, ayrıca Atatürk ve Türk bayrağının da milli değerleri temsil edecek şekilde kitaptaki görseller içinde yer aldığı görülüyor</a:t>
            </a:r>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1787145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476672"/>
            <a:ext cx="6192688" cy="432048"/>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052737"/>
            <a:ext cx="8856984" cy="5632311"/>
          </a:xfrm>
          <a:prstGeom prst="rect">
            <a:avLst/>
          </a:prstGeom>
          <a:noFill/>
        </p:spPr>
        <p:txBody>
          <a:bodyPr wrap="square" rtlCol="0">
            <a:spAutoFit/>
          </a:bodyPr>
          <a:lstStyle/>
          <a:p>
            <a:r>
              <a:rPr lang="tr-TR" sz="2400" dirty="0" smtClean="0"/>
              <a:t>Halen </a:t>
            </a:r>
            <a:r>
              <a:rPr lang="tr-TR" sz="2400" dirty="0"/>
              <a:t>kullanılmakta olan Hayat Bilgisi 1.ve 2. sınıf kitapları incelendiğinde ise; tasarruflu olmak, temizlik, farklılıklara saygılı olmak, kibar olmak, aile bütünlüğüne önem vermek, dayanışma, sorumluluk, dürüst olmak, sevgi, oylama (oy çokluğu), arkadaşlık gibi değerlerin yanı sıra milli (milli bayramlar, Atatürk ve bayrak) ve dini değerlerin (dini bayramlar) yer aldığı göze çarpıyor. </a:t>
            </a:r>
            <a:endParaRPr lang="tr-TR" sz="2400" dirty="0" smtClean="0"/>
          </a:p>
          <a:p>
            <a:endParaRPr lang="tr-TR" sz="1200" dirty="0"/>
          </a:p>
          <a:p>
            <a:r>
              <a:rPr lang="tr-TR" sz="2400" dirty="0" smtClean="0"/>
              <a:t>Ayrıca </a:t>
            </a:r>
            <a:r>
              <a:rPr lang="tr-TR" sz="2400" dirty="0"/>
              <a:t>düğün, kına gecesi ve akraba ziyaretleri de kültürel değerler olarak ikinci 2. sınıf Hayat Bilgisi kitaplarında yer alıyor. Tüm bu değerler, çocuklara nasihat vererek ve ne yapmaları gerektiği vurgulanarak aktarılıyor. Genel olarak kitaplarda yapılmaması gereken olumsuz davranışlar vurgulanıyor. İstenen ve olumlu davranışlara daha az yer veriliyor.</a:t>
            </a:r>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4196605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476672"/>
            <a:ext cx="6192688" cy="360040"/>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124745"/>
            <a:ext cx="8640960" cy="5786199"/>
          </a:xfrm>
          <a:prstGeom prst="rect">
            <a:avLst/>
          </a:prstGeom>
          <a:noFill/>
        </p:spPr>
        <p:txBody>
          <a:bodyPr wrap="square" rtlCol="0">
            <a:spAutoFit/>
          </a:bodyPr>
          <a:lstStyle/>
          <a:p>
            <a:pPr algn="just"/>
            <a:r>
              <a:rPr lang="tr-TR" sz="2400" b="1" dirty="0" smtClean="0"/>
              <a:t>“</a:t>
            </a:r>
            <a:r>
              <a:rPr lang="tr-TR" sz="2400" b="1" dirty="0"/>
              <a:t>Ders kitapları nasihat ediyor</a:t>
            </a:r>
            <a:r>
              <a:rPr lang="tr-TR" sz="2400" b="1" dirty="0" smtClean="0"/>
              <a:t>”</a:t>
            </a:r>
          </a:p>
          <a:p>
            <a:pPr algn="just"/>
            <a:endParaRPr lang="tr-TR" sz="1000" dirty="0"/>
          </a:p>
          <a:p>
            <a:pPr algn="just"/>
            <a:r>
              <a:rPr lang="tr-TR" sz="2400" dirty="0" smtClean="0"/>
              <a:t>*Sonuç </a:t>
            </a:r>
            <a:r>
              <a:rPr lang="tr-TR" sz="2400" dirty="0"/>
              <a:t>olarak, halen ders kitaplarımızda değer edinimi çocuklara doğrunun ve yanlışın gösterildiği, çocuğun ne yapması ve yapmaması gerektiğinin nasihat edildiği bir süreç olarak ele alınıyor. Çocukların evrensel, kültürel ve bireysel yargılarını davranış, biliş ve duygu bağlamında geliştirecekleri göz ardı edilmekte, empati, sempati ve saygı gibi doğru davranış geliştirmek için odaklanılması gereken duygular ihmal edilmektedir. </a:t>
            </a:r>
            <a:endParaRPr lang="tr-TR" sz="2400" dirty="0" smtClean="0"/>
          </a:p>
          <a:p>
            <a:endParaRPr lang="tr-TR" sz="1000" dirty="0"/>
          </a:p>
          <a:p>
            <a:pPr algn="just"/>
            <a:r>
              <a:rPr lang="tr-TR" sz="2400" dirty="0" smtClean="0"/>
              <a:t>*Oysa </a:t>
            </a:r>
            <a:r>
              <a:rPr lang="tr-TR" sz="2400" dirty="0"/>
              <a:t>ki, çocukların bilişsel, sosyal ve duygusal gelişimleri göz önüne alındığında, çocukların iyi ve doğru insan olmanın unsurlarını, sorgulayarak, empati kurarak ve saygı duyarak kazanmaları, var olan içsel potansiyellerini geliştirmeleri daha muhtemeldir</a:t>
            </a:r>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52953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476672"/>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251520" y="1449483"/>
            <a:ext cx="8568952" cy="5262979"/>
          </a:xfrm>
          <a:prstGeom prst="rect">
            <a:avLst/>
          </a:prstGeom>
          <a:noFill/>
        </p:spPr>
        <p:txBody>
          <a:bodyPr wrap="square" rtlCol="0">
            <a:spAutoFit/>
          </a:bodyPr>
          <a:lstStyle/>
          <a:p>
            <a:r>
              <a:rPr lang="tr-TR" sz="2400" b="1" dirty="0" smtClean="0"/>
              <a:t>“</a:t>
            </a:r>
            <a:r>
              <a:rPr lang="tr-TR" sz="2400" b="1" dirty="0"/>
              <a:t>Ders kitapları nasihat ediyor”</a:t>
            </a:r>
            <a:endParaRPr lang="tr-TR" sz="2400" dirty="0"/>
          </a:p>
          <a:p>
            <a:r>
              <a:rPr lang="tr-TR" sz="2400" dirty="0"/>
              <a:t>Sonuç olarak, halen ders kitaplarımızda değer edinimi çocuklara doğrunun ve yanlışın gösterildiği, çocuğun ne yapması ve yapmaması gerektiğinin nasihat edildiği bir süreç olarak ele alınıyor. Çocukların evrensel, kültürel ve bireysel yargılarını davranış, biliş ve duygu bağlamında geliştirecekleri göz ardı edilmekte, empati, sempati ve saygı gibi doğru davranış geliştirmek için odaklanılması gereken duygular ihmal edilmektedir. Oysa ki, çocukların bilişsel, sosyal ve duygusal gelişimleri göz önüne alındığında, çocukların iyi ve doğru insan olmanın unsurlarını, sorgulayarak, empati kurarak ve saygı duyarak kazanmaları, var olan içsel potansiyellerini geliştirmeleri daha muhtemeldir. </a:t>
            </a:r>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653814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72200" y="0"/>
            <a:ext cx="2963628" cy="3284984"/>
          </a:xfrm>
          <a:prstGeom prst="rect">
            <a:avLst/>
          </a:prstGeom>
          <a:noFill/>
        </p:spPr>
      </p:pic>
      <p:sp>
        <p:nvSpPr>
          <p:cNvPr id="3" name="2 Başlık"/>
          <p:cNvSpPr>
            <a:spLocks noGrp="1"/>
          </p:cNvSpPr>
          <p:nvPr>
            <p:ph type="title"/>
          </p:nvPr>
        </p:nvSpPr>
        <p:spPr>
          <a:xfrm>
            <a:off x="1403648" y="692696"/>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4" name="3 Metin kutusu"/>
          <p:cNvSpPr txBox="1"/>
          <p:nvPr/>
        </p:nvSpPr>
        <p:spPr>
          <a:xfrm>
            <a:off x="251520" y="1686818"/>
            <a:ext cx="6840760" cy="523220"/>
          </a:xfrm>
          <a:prstGeom prst="rect">
            <a:avLst/>
          </a:prstGeom>
          <a:noFill/>
        </p:spPr>
        <p:txBody>
          <a:bodyPr wrap="square" rtlCol="0">
            <a:spAutoFit/>
          </a:bodyPr>
          <a:lstStyle/>
          <a:p>
            <a:r>
              <a:rPr lang="tr-TR" sz="2800" b="1" dirty="0" smtClean="0">
                <a:solidFill>
                  <a:schemeClr val="accent1"/>
                </a:solidFill>
                <a:latin typeface="Consolas" pitchFamily="49" charset="0"/>
                <a:cs typeface="Consolas" pitchFamily="49" charset="0"/>
              </a:rPr>
              <a:t>Değer </a:t>
            </a:r>
            <a:r>
              <a:rPr lang="tr-TR" sz="2800" b="1" dirty="0" smtClean="0">
                <a:solidFill>
                  <a:schemeClr val="accent1"/>
                </a:solidFill>
                <a:latin typeface="Consolas" pitchFamily="49" charset="0"/>
                <a:cs typeface="Consolas" pitchFamily="49" charset="0"/>
              </a:rPr>
              <a:t>Eğitimi Nasıl Verilmelidir</a:t>
            </a:r>
            <a:r>
              <a:rPr lang="tr-TR" sz="2800" b="1" dirty="0" smtClean="0">
                <a:solidFill>
                  <a:schemeClr val="accent1"/>
                </a:solidFill>
                <a:latin typeface="Consolas" pitchFamily="49" charset="0"/>
                <a:cs typeface="Consolas" pitchFamily="49" charset="0"/>
              </a:rPr>
              <a:t>?</a:t>
            </a:r>
            <a:endParaRPr lang="tr-TR" sz="2800" b="1" dirty="0">
              <a:solidFill>
                <a:schemeClr val="accent1"/>
              </a:solidFill>
              <a:latin typeface="Consolas" pitchFamily="49" charset="0"/>
              <a:cs typeface="Consolas" pitchFamily="49" charset="0"/>
            </a:endParaRPr>
          </a:p>
        </p:txBody>
      </p:sp>
      <p:sp>
        <p:nvSpPr>
          <p:cNvPr id="6" name="5 Metin kutusu"/>
          <p:cNvSpPr txBox="1"/>
          <p:nvPr/>
        </p:nvSpPr>
        <p:spPr>
          <a:xfrm>
            <a:off x="251520" y="2379514"/>
            <a:ext cx="8424936" cy="3539430"/>
          </a:xfrm>
          <a:prstGeom prst="rect">
            <a:avLst/>
          </a:prstGeom>
          <a:noFill/>
        </p:spPr>
        <p:txBody>
          <a:bodyPr wrap="square" rtlCol="0">
            <a:spAutoFit/>
          </a:bodyPr>
          <a:lstStyle/>
          <a:p>
            <a:r>
              <a:rPr lang="tr-TR" sz="2800" dirty="0" smtClean="0"/>
              <a:t>Boğaziçi </a:t>
            </a:r>
            <a:r>
              <a:rPr lang="tr-TR" sz="2800" dirty="0"/>
              <a:t>Üniversitesi Eğitim Fakültesi Öğretim </a:t>
            </a:r>
            <a:r>
              <a:rPr lang="tr-TR" sz="2800" dirty="0" smtClean="0"/>
              <a:t>Üyesi </a:t>
            </a:r>
            <a:r>
              <a:rPr lang="tr-TR" sz="2800" b="1" dirty="0"/>
              <a:t>Doç. Dr. Ayşegül </a:t>
            </a:r>
            <a:r>
              <a:rPr lang="tr-TR" sz="2800" b="1" dirty="0" err="1" smtClean="0"/>
              <a:t>Metindoğan’a</a:t>
            </a:r>
            <a:r>
              <a:rPr lang="tr-TR" sz="2800" b="1" dirty="0"/>
              <a:t> </a:t>
            </a:r>
            <a:r>
              <a:rPr lang="tr-TR" sz="2800" dirty="0" smtClean="0"/>
              <a:t>göre; </a:t>
            </a:r>
          </a:p>
          <a:p>
            <a:endParaRPr lang="tr-TR" sz="2800" dirty="0"/>
          </a:p>
          <a:p>
            <a:r>
              <a:rPr lang="tr-TR" sz="2800" dirty="0"/>
              <a:t>D</a:t>
            </a:r>
            <a:r>
              <a:rPr lang="tr-TR" sz="2800" dirty="0" smtClean="0"/>
              <a:t>ers </a:t>
            </a:r>
            <a:r>
              <a:rPr lang="tr-TR" sz="2800" dirty="0"/>
              <a:t>kitapları çocuklara doğruyu ve yanlışı gösterip, nasihat ediyor. Oysa çocukların değerleri sorgulayarak, empati kurarak kazanmaları önemli.</a:t>
            </a:r>
          </a:p>
          <a:p>
            <a:pPr algn="just"/>
            <a:endParaRPr lang="tr-TR" sz="2800" dirty="0">
              <a:latin typeface="Consolas" pitchFamily="49" charset="0"/>
              <a:cs typeface="Consolas" pitchFamily="49" charset="0"/>
            </a:endParaRPr>
          </a:p>
        </p:txBody>
      </p:sp>
    </p:spTree>
    <p:extLst>
      <p:ext uri="{BB962C8B-B14F-4D97-AF65-F5344CB8AC3E}">
        <p14:creationId xmlns:p14="http://schemas.microsoft.com/office/powerpoint/2010/main" val="232507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116632"/>
            <a:ext cx="6192688" cy="792088"/>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0" y="1025353"/>
            <a:ext cx="8820472" cy="3785652"/>
          </a:xfrm>
          <a:prstGeom prst="rect">
            <a:avLst/>
          </a:prstGeom>
          <a:noFill/>
        </p:spPr>
        <p:txBody>
          <a:bodyPr wrap="square" rtlCol="0">
            <a:spAutoFit/>
          </a:bodyPr>
          <a:lstStyle/>
          <a:p>
            <a:r>
              <a:rPr lang="tr-TR" sz="2400" dirty="0" smtClean="0"/>
              <a:t>Ayrıca </a:t>
            </a:r>
            <a:r>
              <a:rPr lang="tr-TR" sz="2400" dirty="0"/>
              <a:t>özellikle kültürel değerlerin içeriğinin oluşturulmasında çoğulcu ve kapsayıcı olmak ve daha evrensel olan değerlere vurgunun artırılması dünya insanı olmanın da yollarını açabilecektir. Unutulmamalıdır ki, iyi ve erdemli bir insan, mesela başkalarına zarar vermeyen, saygılı ve dürüst olan birisi, kültürel değerlerine uygun yaşasa da yaşamasa da iyi ve erdemli bir insandır. Öte yandan kültürel değerleri takip eden, mesela kına gecesi yapan ya da yapmayan bir bireyin sadece bu özelliği onu iyi ve erdemli yapmaz</a:t>
            </a:r>
            <a:r>
              <a:rPr lang="tr-TR" sz="2400" dirty="0" smtClean="0"/>
              <a:t> .</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2308878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116632"/>
            <a:ext cx="6192688" cy="792088"/>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0" y="1025353"/>
            <a:ext cx="8964488" cy="5786199"/>
          </a:xfrm>
          <a:prstGeom prst="rect">
            <a:avLst/>
          </a:prstGeom>
          <a:noFill/>
        </p:spPr>
        <p:txBody>
          <a:bodyPr wrap="square" rtlCol="0">
            <a:spAutoFit/>
          </a:bodyPr>
          <a:lstStyle/>
          <a:p>
            <a:r>
              <a:rPr lang="tr-TR" sz="2400" b="1" dirty="0" smtClean="0"/>
              <a:t>“</a:t>
            </a:r>
            <a:r>
              <a:rPr lang="tr-TR" sz="2400" b="1" dirty="0"/>
              <a:t>Değer olarak sunulan kurallar, cezadan kaçmaya dayalı zihni besler</a:t>
            </a:r>
            <a:r>
              <a:rPr lang="tr-TR" sz="2400" b="1" dirty="0" smtClean="0"/>
              <a:t>”</a:t>
            </a:r>
          </a:p>
          <a:p>
            <a:endParaRPr lang="tr-TR" sz="1000" dirty="0"/>
          </a:p>
          <a:p>
            <a:r>
              <a:rPr lang="tr-TR" sz="2400" dirty="0" smtClean="0"/>
              <a:t>*Değer </a:t>
            </a:r>
            <a:r>
              <a:rPr lang="tr-TR" sz="2400" dirty="0"/>
              <a:t>olarak sunulan kuralların fiziksel, kültürel, ahlaki olarak yetişkinler tarafından sunulması ve çocuklar tarafından olduğu gibi kabul edilmesinin beklenmesi dışa bağımlı ahlaki gerçekçiliği, sonuca odaklı ve cezadan kaçınmaya dayalı bir zihni besler</a:t>
            </a:r>
            <a:r>
              <a:rPr lang="tr-TR" sz="2400" dirty="0" smtClean="0"/>
              <a:t>.</a:t>
            </a:r>
          </a:p>
          <a:p>
            <a:endParaRPr lang="tr-TR" sz="1000" dirty="0" smtClean="0"/>
          </a:p>
          <a:p>
            <a:r>
              <a:rPr lang="tr-TR" sz="2400" dirty="0"/>
              <a:t>*</a:t>
            </a:r>
            <a:r>
              <a:rPr lang="tr-TR" sz="2400" dirty="0" smtClean="0"/>
              <a:t>Nitekim </a:t>
            </a:r>
            <a:r>
              <a:rPr lang="tr-TR" sz="2400" dirty="0"/>
              <a:t>“</a:t>
            </a:r>
            <a:r>
              <a:rPr lang="tr-TR" sz="2400" i="1" dirty="0"/>
              <a:t>yalan söyleme (evrensel ahlak)” </a:t>
            </a:r>
            <a:r>
              <a:rPr lang="tr-TR" sz="2400" dirty="0"/>
              <a:t>“</a:t>
            </a:r>
            <a:r>
              <a:rPr lang="tr-TR" sz="2400" i="1" dirty="0"/>
              <a:t>çikolata yemekten sonra yenir (ebeveyn beklentisi)” </a:t>
            </a:r>
            <a:r>
              <a:rPr lang="tr-TR" sz="2400" dirty="0"/>
              <a:t>“</a:t>
            </a:r>
            <a:r>
              <a:rPr lang="tr-TR" sz="2400" i="1" dirty="0"/>
              <a:t>ıslak zeminde koşma (fiziksel gerçeklik)</a:t>
            </a:r>
            <a:r>
              <a:rPr lang="tr-TR" sz="2400" dirty="0"/>
              <a:t>” ve “</a:t>
            </a:r>
            <a:r>
              <a:rPr lang="tr-TR" sz="2400" i="1" dirty="0"/>
              <a:t>bayramlarda büyüklerin ellerinden öpülmesi”</a:t>
            </a:r>
            <a:r>
              <a:rPr lang="tr-TR" sz="2400" dirty="0"/>
              <a:t> (kültürel beklenti) gibi beklentileri sıraladığımızda, bunların hepsi bağlam ve gerekçelerinden uzaklaşacak, cezadan kaçınmak için yapılacaklar listesinde aynı kefeye koyulacaktır</a:t>
            </a:r>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2932130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Hoşgörü-Ölçme\895c8c2784d99537164dd0321438c601.jpg"/>
          <p:cNvPicPr>
            <a:picLocks noChangeAspect="1" noChangeArrowheads="1"/>
          </p:cNvPicPr>
          <p:nvPr/>
        </p:nvPicPr>
        <p:blipFill>
          <a:blip r:embed="rId2" cstate="print">
            <a:lum bright="70000" contrast="-70000"/>
          </a:blip>
          <a:srcRect/>
          <a:stretch>
            <a:fillRect/>
          </a:stretch>
        </p:blipFill>
        <p:spPr bwMode="auto">
          <a:xfrm>
            <a:off x="5858251" y="0"/>
            <a:ext cx="3285749" cy="3960440"/>
          </a:xfrm>
          <a:prstGeom prst="rect">
            <a:avLst/>
          </a:prstGeom>
          <a:noFill/>
        </p:spPr>
      </p:pic>
      <p:sp>
        <p:nvSpPr>
          <p:cNvPr id="3" name="2 Başlık"/>
          <p:cNvSpPr>
            <a:spLocks noGrp="1"/>
          </p:cNvSpPr>
          <p:nvPr>
            <p:ph type="title"/>
          </p:nvPr>
        </p:nvSpPr>
        <p:spPr>
          <a:xfrm>
            <a:off x="1547664" y="116632"/>
            <a:ext cx="6192688" cy="792088"/>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07504" y="1025353"/>
            <a:ext cx="8856984" cy="6155531"/>
          </a:xfrm>
          <a:prstGeom prst="rect">
            <a:avLst/>
          </a:prstGeom>
          <a:noFill/>
        </p:spPr>
        <p:txBody>
          <a:bodyPr wrap="square" rtlCol="0">
            <a:spAutoFit/>
          </a:bodyPr>
          <a:lstStyle/>
          <a:p>
            <a:r>
              <a:rPr lang="tr-TR" sz="2400" dirty="0" smtClean="0"/>
              <a:t>Değerin </a:t>
            </a:r>
            <a:r>
              <a:rPr lang="tr-TR" sz="2400" dirty="0"/>
              <a:t>merkezde olduğu bir eğitim, öncelikle bilişsel, sosyal, duygusal ve fiziksel alanlarda gelişimsel uygunluğa dayanmalı ve bağlam-değer ilişkisi kurularak, başkasının bakış açısını anlama, deneyimleriyle ilişkilendirme, anlamlı olma, olumluya odaklanma gibi özelliklere sahip </a:t>
            </a:r>
            <a:r>
              <a:rPr lang="tr-TR" sz="2400" dirty="0" smtClean="0"/>
              <a:t>olmalıdır. </a:t>
            </a:r>
          </a:p>
          <a:p>
            <a:endParaRPr lang="tr-TR" sz="1000" dirty="0"/>
          </a:p>
          <a:p>
            <a:r>
              <a:rPr lang="tr-TR" sz="2400" dirty="0" smtClean="0"/>
              <a:t>Özellikle </a:t>
            </a:r>
            <a:r>
              <a:rPr lang="tr-TR" sz="2400" dirty="0"/>
              <a:t>de vurgulanmalıdır ki, iyi insan olmaya dair desteklenecek duygusal yönelim, korku, kaygı, nefret ve suçluluk gibi olumsuz duygulardan değil de, sempati, empati ve saygı gibi olumlu </a:t>
            </a:r>
            <a:r>
              <a:rPr lang="tr-TR" sz="2400"/>
              <a:t>duygulardan </a:t>
            </a:r>
            <a:r>
              <a:rPr lang="tr-TR" sz="2400" smtClean="0"/>
              <a:t>beslenmelidir. </a:t>
            </a:r>
            <a:endParaRPr lang="tr-TR" sz="2400" dirty="0" smtClean="0"/>
          </a:p>
          <a:p>
            <a:endParaRPr lang="tr-TR" sz="2400" dirty="0" smtClean="0"/>
          </a:p>
          <a:p>
            <a:pPr algn="just"/>
            <a:r>
              <a:rPr lang="tr-TR" sz="2400" dirty="0" smtClean="0"/>
              <a:t>*Yani</a:t>
            </a:r>
            <a:r>
              <a:rPr lang="tr-TR" sz="2400" dirty="0"/>
              <a:t>, sevgi ya da saygı birer değer olarak ele alınacaksa, önce çocuklar sevilmeli ve çocuklara saygı duyulmalı. Sonra evde, sokakta ve okulda o kültür yaratılmalı ve </a:t>
            </a:r>
            <a:r>
              <a:rPr lang="tr-TR" sz="2400" dirty="0" smtClean="0"/>
              <a:t>					yaşatılmalıdır.</a:t>
            </a:r>
            <a:endParaRPr lang="tr-TR" sz="2400" dirty="0"/>
          </a:p>
          <a:p>
            <a:r>
              <a:rPr lang="tr-TR" sz="2400" dirty="0" smtClean="0"/>
              <a:t>.</a:t>
            </a:r>
            <a:endParaRPr lang="tr-TR" sz="2400" dirty="0" smtClean="0">
              <a:latin typeface="Consolas" pitchFamily="49" charset="0"/>
              <a:cs typeface="Consolas" pitchFamily="49" charset="0"/>
            </a:endParaRPr>
          </a:p>
        </p:txBody>
      </p:sp>
    </p:spTree>
    <p:extLst>
      <p:ext uri="{BB962C8B-B14F-4D97-AF65-F5344CB8AC3E}">
        <p14:creationId xmlns:p14="http://schemas.microsoft.com/office/powerpoint/2010/main" val="1753579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esktop\Hoşgörü-Ölçme\P1010491.jpg"/>
          <p:cNvPicPr>
            <a:picLocks noChangeAspect="1" noChangeArrowheads="1"/>
          </p:cNvPicPr>
          <p:nvPr/>
        </p:nvPicPr>
        <p:blipFill>
          <a:blip r:embed="rId2" cstate="print">
            <a:clrChange>
              <a:clrFrom>
                <a:srgbClr val="9D4774"/>
              </a:clrFrom>
              <a:clrTo>
                <a:srgbClr val="9D4774">
                  <a:alpha val="0"/>
                </a:srgbClr>
              </a:clrTo>
            </a:clrChange>
          </a:blip>
          <a:srcRect/>
          <a:stretch>
            <a:fillRect/>
          </a:stretch>
        </p:blipFill>
        <p:spPr bwMode="auto">
          <a:xfrm>
            <a:off x="2987824" y="188640"/>
            <a:ext cx="4104456" cy="627233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72200" y="0"/>
            <a:ext cx="2963628" cy="3284984"/>
          </a:xfrm>
          <a:prstGeom prst="rect">
            <a:avLst/>
          </a:prstGeom>
          <a:noFill/>
        </p:spPr>
      </p:pic>
      <p:sp>
        <p:nvSpPr>
          <p:cNvPr id="3" name="2 Başlık"/>
          <p:cNvSpPr>
            <a:spLocks noGrp="1"/>
          </p:cNvSpPr>
          <p:nvPr>
            <p:ph type="title"/>
          </p:nvPr>
        </p:nvSpPr>
        <p:spPr>
          <a:xfrm>
            <a:off x="323528" y="188640"/>
            <a:ext cx="6552728" cy="792088"/>
          </a:xfrm>
        </p:spPr>
        <p:txBody>
          <a:bodyPr>
            <a:normAutofit/>
          </a:bodyPr>
          <a:lstStyle/>
          <a:p>
            <a:pPr algn="ctr"/>
            <a:r>
              <a:rPr lang="tr-TR" dirty="0" smtClean="0">
                <a:latin typeface="Snap ITC" pitchFamily="82" charset="0"/>
              </a:rPr>
              <a:t>DEĞERLER EĞİTİMİ</a:t>
            </a:r>
            <a:endParaRPr lang="tr-TR" dirty="0">
              <a:latin typeface="Snap ITC" pitchFamily="82" charset="0"/>
            </a:endParaRPr>
          </a:p>
        </p:txBody>
      </p:sp>
      <p:sp>
        <p:nvSpPr>
          <p:cNvPr id="4" name="3 Metin kutusu"/>
          <p:cNvSpPr txBox="1"/>
          <p:nvPr/>
        </p:nvSpPr>
        <p:spPr>
          <a:xfrm flipV="1">
            <a:off x="539552" y="1556793"/>
            <a:ext cx="45719" cy="954107"/>
          </a:xfrm>
          <a:prstGeom prst="rect">
            <a:avLst/>
          </a:prstGeom>
          <a:noFill/>
        </p:spPr>
        <p:txBody>
          <a:bodyPr wrap="square" rtlCol="0">
            <a:spAutoFit/>
          </a:bodyPr>
          <a:lstStyle/>
          <a:p>
            <a:pPr algn="ctr"/>
            <a:endParaRPr lang="tr-TR" sz="2800" b="1" dirty="0">
              <a:solidFill>
                <a:schemeClr val="accent1"/>
              </a:solidFill>
              <a:latin typeface="Consolas" pitchFamily="49" charset="0"/>
              <a:cs typeface="Consolas" pitchFamily="49" charset="0"/>
            </a:endParaRPr>
          </a:p>
          <a:p>
            <a:pPr algn="ctr"/>
            <a:endParaRPr lang="tr-TR" sz="2800" b="1" dirty="0">
              <a:solidFill>
                <a:schemeClr val="accent1"/>
              </a:solidFill>
              <a:latin typeface="Consolas" pitchFamily="49" charset="0"/>
              <a:cs typeface="Consolas" pitchFamily="49" charset="0"/>
            </a:endParaRPr>
          </a:p>
        </p:txBody>
      </p:sp>
      <p:sp>
        <p:nvSpPr>
          <p:cNvPr id="6" name="5 Metin kutusu"/>
          <p:cNvSpPr txBox="1"/>
          <p:nvPr/>
        </p:nvSpPr>
        <p:spPr>
          <a:xfrm>
            <a:off x="179512" y="1169368"/>
            <a:ext cx="8568952" cy="4708981"/>
          </a:xfrm>
          <a:prstGeom prst="rect">
            <a:avLst/>
          </a:prstGeom>
          <a:noFill/>
        </p:spPr>
        <p:txBody>
          <a:bodyPr wrap="square" rtlCol="0">
            <a:spAutoFit/>
          </a:bodyPr>
          <a:lstStyle/>
          <a:p>
            <a:r>
              <a:rPr lang="tr-TR" sz="2400" dirty="0"/>
              <a:t>Günümüzde pek çok çocuk gelişim uzmanı ve eğitimcinin “televizyonu çocuk bakıcısı olarak kullanmayın” dediğini duyarız. Nitekim bilimsel araştırmalar bu mesajın doğruluk payının oldukça büyük olduğunu gösteriyor</a:t>
            </a:r>
            <a:r>
              <a:rPr lang="tr-TR" sz="2400" dirty="0" smtClean="0"/>
              <a:t>.</a:t>
            </a:r>
          </a:p>
          <a:p>
            <a:endParaRPr lang="tr-TR" sz="1200" dirty="0" smtClean="0"/>
          </a:p>
          <a:p>
            <a:r>
              <a:rPr lang="tr-TR" sz="2800" dirty="0" smtClean="0"/>
              <a:t>Öte </a:t>
            </a:r>
            <a:r>
              <a:rPr lang="tr-TR" sz="2800" dirty="0"/>
              <a:t>yandan, zaman zaman </a:t>
            </a:r>
            <a:r>
              <a:rPr lang="tr-TR" sz="2800" i="1" dirty="0"/>
              <a:t>“Toplumlar tam olarak ne yapacaklarını bilemedikleri için acaba okullar da çocuk bakıcıları mıdır</a:t>
            </a:r>
            <a:r>
              <a:rPr lang="tr-TR" sz="2800" dirty="0"/>
              <a:t>?” sorusu akla geliyor. Elbette günümüz toplumlarının ürettiği işler ve yaşam koşulları daha iyi ve geçmişe göre eğitimi daha gerekli kılıyor. </a:t>
            </a:r>
            <a:endParaRPr lang="tr-TR" sz="2800" dirty="0">
              <a:latin typeface="Consolas" pitchFamily="49" charset="0"/>
              <a:cs typeface="Consolas" pitchFamily="49" charset="0"/>
            </a:endParaRPr>
          </a:p>
        </p:txBody>
      </p:sp>
    </p:spTree>
    <p:extLst>
      <p:ext uri="{BB962C8B-B14F-4D97-AF65-F5344CB8AC3E}">
        <p14:creationId xmlns:p14="http://schemas.microsoft.com/office/powerpoint/2010/main" val="915529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00192" y="-171400"/>
            <a:ext cx="2988333" cy="3312368"/>
          </a:xfrm>
          <a:prstGeom prst="rect">
            <a:avLst/>
          </a:prstGeom>
          <a:noFill/>
        </p:spPr>
      </p:pic>
      <p:sp>
        <p:nvSpPr>
          <p:cNvPr id="3" name="2 Başlık"/>
          <p:cNvSpPr>
            <a:spLocks noGrp="1"/>
          </p:cNvSpPr>
          <p:nvPr>
            <p:ph type="title"/>
          </p:nvPr>
        </p:nvSpPr>
        <p:spPr>
          <a:xfrm>
            <a:off x="1403648" y="620688"/>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251520" y="1484784"/>
            <a:ext cx="8568952" cy="5016758"/>
          </a:xfrm>
          <a:prstGeom prst="rect">
            <a:avLst/>
          </a:prstGeom>
          <a:noFill/>
        </p:spPr>
        <p:txBody>
          <a:bodyPr wrap="square" rtlCol="0">
            <a:spAutoFit/>
          </a:bodyPr>
          <a:lstStyle/>
          <a:p>
            <a:r>
              <a:rPr lang="tr-TR" sz="2800" dirty="0" smtClean="0"/>
              <a:t>Ancak</a:t>
            </a:r>
            <a:r>
              <a:rPr lang="tr-TR" sz="2800" dirty="0"/>
              <a:t>, daha iyi eğitimin nasıl olacağı ve neyi içereceği sorularının yanıtları toplumdaki eğitim paydaşları açısından (çocuk, ebeveyn, öğretmen, kanun…) ve değişen düşünsel, politik iklime göre de farklılıklar </a:t>
            </a:r>
            <a:r>
              <a:rPr lang="tr-TR" sz="2400" dirty="0"/>
              <a:t>gösteriyor</a:t>
            </a:r>
            <a:r>
              <a:rPr lang="tr-TR" sz="2400" dirty="0" smtClean="0"/>
              <a:t>.</a:t>
            </a:r>
          </a:p>
          <a:p>
            <a:endParaRPr lang="tr-TR" sz="1200" dirty="0" smtClean="0"/>
          </a:p>
          <a:p>
            <a:r>
              <a:rPr lang="tr-TR" sz="2800" dirty="0" smtClean="0"/>
              <a:t>Ayrıca </a:t>
            </a:r>
            <a:r>
              <a:rPr lang="tr-TR" sz="2800" dirty="0"/>
              <a:t>ülkemizde sık sık karşımıza çıkan müfredat ve eğitim sistemi değişiklikleri de tam olarak oturmuş bir zorunlu eğitim geleneğinin oluşmadığını gösterir nitelikte. Bu sıkça karşılaştığımız müfredat değişikliklerinden en sonuncusu, 2017 yılında gerçekleşti. </a:t>
            </a:r>
            <a:endParaRPr lang="tr-TR" sz="2800" dirty="0">
              <a:latin typeface="Consolas" pitchFamily="49" charset="0"/>
              <a:cs typeface="Consolas" pitchFamily="49" charset="0"/>
            </a:endParaRPr>
          </a:p>
        </p:txBody>
      </p:sp>
    </p:spTree>
    <p:extLst>
      <p:ext uri="{BB962C8B-B14F-4D97-AF65-F5344CB8AC3E}">
        <p14:creationId xmlns:p14="http://schemas.microsoft.com/office/powerpoint/2010/main" val="3852980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00192" y="-171400"/>
            <a:ext cx="2988333" cy="3312368"/>
          </a:xfrm>
          <a:prstGeom prst="rect">
            <a:avLst/>
          </a:prstGeom>
          <a:noFill/>
        </p:spPr>
      </p:pic>
      <p:sp>
        <p:nvSpPr>
          <p:cNvPr id="3" name="2 Başlık"/>
          <p:cNvSpPr>
            <a:spLocks noGrp="1"/>
          </p:cNvSpPr>
          <p:nvPr>
            <p:ph type="title"/>
          </p:nvPr>
        </p:nvSpPr>
        <p:spPr>
          <a:xfrm>
            <a:off x="1403648" y="620688"/>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700808"/>
            <a:ext cx="8136904" cy="4770537"/>
          </a:xfrm>
          <a:prstGeom prst="rect">
            <a:avLst/>
          </a:prstGeom>
          <a:noFill/>
        </p:spPr>
        <p:txBody>
          <a:bodyPr wrap="square" rtlCol="0">
            <a:spAutoFit/>
          </a:bodyPr>
          <a:lstStyle/>
          <a:p>
            <a:r>
              <a:rPr lang="tr-TR" sz="2800" b="1" dirty="0" smtClean="0"/>
              <a:t>Değerler </a:t>
            </a:r>
            <a:r>
              <a:rPr lang="tr-TR" sz="2800" b="1" dirty="0"/>
              <a:t>örtük müfredat olarak </a:t>
            </a:r>
            <a:r>
              <a:rPr lang="tr-TR" sz="2400" b="1" dirty="0" smtClean="0"/>
              <a:t>işleniyor</a:t>
            </a:r>
          </a:p>
          <a:p>
            <a:endParaRPr lang="tr-TR" sz="1200" dirty="0"/>
          </a:p>
          <a:p>
            <a:r>
              <a:rPr lang="tr-TR" sz="2800" dirty="0"/>
              <a:t>Müfredattaki yeni değişikliklere baktığımızda bazı ufak </a:t>
            </a:r>
            <a:r>
              <a:rPr lang="tr-TR" sz="2800" dirty="0" smtClean="0"/>
              <a:t>iyileşmelerin yanında</a:t>
            </a:r>
            <a:r>
              <a:rPr lang="tr-TR" sz="2800" dirty="0"/>
              <a:t>, neden olduğunu </a:t>
            </a:r>
            <a:r>
              <a:rPr lang="tr-TR" sz="2800" dirty="0" smtClean="0"/>
              <a:t>çokça anlamadığımız</a:t>
            </a:r>
            <a:r>
              <a:rPr lang="tr-TR" sz="2800" dirty="0"/>
              <a:t>, özellikle de “nasıl” olacağı konusunda hiçbir fikrimizin olmadığı değişiklikler de </a:t>
            </a:r>
            <a:r>
              <a:rPr lang="tr-TR" sz="2800" dirty="0" smtClean="0"/>
              <a:t>vardı.</a:t>
            </a:r>
          </a:p>
          <a:p>
            <a:endParaRPr lang="tr-TR" sz="1200" dirty="0" smtClean="0"/>
          </a:p>
          <a:p>
            <a:r>
              <a:rPr lang="tr-TR" sz="2800" dirty="0" smtClean="0"/>
              <a:t>Bu </a:t>
            </a:r>
            <a:r>
              <a:rPr lang="tr-TR" sz="2800" dirty="0"/>
              <a:t>değişiklikleri ayrıntılı bir şekilde incelemek için </a:t>
            </a:r>
            <a:r>
              <a:rPr lang="tr-TR" sz="2800" dirty="0" err="1"/>
              <a:t>ERG’nin</a:t>
            </a:r>
            <a:r>
              <a:rPr lang="tr-TR" sz="2800" dirty="0"/>
              <a:t> Eğitim İzleme Raporu 2016-17’deki Taslak Öğretim Programları Arka Plan Raporu’na bakılabilir. </a:t>
            </a:r>
            <a:endParaRPr lang="tr-TR" sz="2800" dirty="0">
              <a:latin typeface="Consolas" pitchFamily="49" charset="0"/>
              <a:cs typeface="Consolas" pitchFamily="49" charset="0"/>
            </a:endParaRPr>
          </a:p>
        </p:txBody>
      </p:sp>
    </p:spTree>
    <p:extLst>
      <p:ext uri="{BB962C8B-B14F-4D97-AF65-F5344CB8AC3E}">
        <p14:creationId xmlns:p14="http://schemas.microsoft.com/office/powerpoint/2010/main" val="766374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00192" y="-171400"/>
            <a:ext cx="2988333" cy="3312368"/>
          </a:xfrm>
          <a:prstGeom prst="rect">
            <a:avLst/>
          </a:prstGeom>
          <a:noFill/>
        </p:spPr>
      </p:pic>
      <p:sp>
        <p:nvSpPr>
          <p:cNvPr id="3" name="2 Başlık"/>
          <p:cNvSpPr>
            <a:spLocks noGrp="1"/>
          </p:cNvSpPr>
          <p:nvPr>
            <p:ph type="title"/>
          </p:nvPr>
        </p:nvSpPr>
        <p:spPr>
          <a:xfrm>
            <a:off x="1403648" y="620688"/>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4" name="3 Metin kutusu"/>
          <p:cNvSpPr txBox="1"/>
          <p:nvPr/>
        </p:nvSpPr>
        <p:spPr>
          <a:xfrm>
            <a:off x="251520" y="1772816"/>
            <a:ext cx="8496944" cy="4585871"/>
          </a:xfrm>
          <a:prstGeom prst="rect">
            <a:avLst/>
          </a:prstGeom>
          <a:noFill/>
        </p:spPr>
        <p:txBody>
          <a:bodyPr wrap="square" rtlCol="0">
            <a:spAutoFit/>
          </a:bodyPr>
          <a:lstStyle/>
          <a:p>
            <a:pPr algn="just"/>
            <a:r>
              <a:rPr lang="tr-TR" sz="2800" dirty="0" smtClean="0"/>
              <a:t>Öte </a:t>
            </a:r>
            <a:r>
              <a:rPr lang="tr-TR" sz="2800" dirty="0"/>
              <a:t>yandan, bu “ne” ve “nasılını” bilemediğimiz müfredat değişikliklerinde belki de en önemlisi, artık eğitim sisteminin odağına değerler eğitiminin koyulacağıydı. </a:t>
            </a:r>
            <a:endParaRPr lang="tr-TR" sz="2800" dirty="0" smtClean="0"/>
          </a:p>
          <a:p>
            <a:pPr algn="just"/>
            <a:endParaRPr lang="tr-TR" sz="1200" dirty="0"/>
          </a:p>
          <a:p>
            <a:pPr algn="just"/>
            <a:r>
              <a:rPr lang="tr-TR" sz="2800" dirty="0" smtClean="0"/>
              <a:t>Değerler </a:t>
            </a:r>
            <a:r>
              <a:rPr lang="tr-TR" sz="2800" dirty="0"/>
              <a:t>örtük müfredat olarak tüm konuların içine yedirilecek, ana sınıflarından başlayarak eğitimin her kademesinde yer alacaktı. İlk bakışta bir ülkenin nasıl bir çocuk yetiştireceğine kafa yorması hiç de yadırganacak bir durum değil.</a:t>
            </a:r>
            <a:endParaRPr lang="tr-TR" sz="2800" b="1" dirty="0">
              <a:solidFill>
                <a:schemeClr val="accent1"/>
              </a:solidFill>
              <a:latin typeface="Consolas" pitchFamily="49" charset="0"/>
              <a:cs typeface="Consolas" pitchFamily="49" charset="0"/>
            </a:endParaRPr>
          </a:p>
        </p:txBody>
      </p:sp>
    </p:spTree>
    <p:extLst>
      <p:ext uri="{BB962C8B-B14F-4D97-AF65-F5344CB8AC3E}">
        <p14:creationId xmlns:p14="http://schemas.microsoft.com/office/powerpoint/2010/main" val="2502693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00192" y="-171400"/>
            <a:ext cx="2988333" cy="3312368"/>
          </a:xfrm>
          <a:prstGeom prst="rect">
            <a:avLst/>
          </a:prstGeom>
          <a:noFill/>
        </p:spPr>
      </p:pic>
      <p:sp>
        <p:nvSpPr>
          <p:cNvPr id="3" name="2 Başlık"/>
          <p:cNvSpPr>
            <a:spLocks noGrp="1"/>
          </p:cNvSpPr>
          <p:nvPr>
            <p:ph type="title"/>
          </p:nvPr>
        </p:nvSpPr>
        <p:spPr>
          <a:xfrm>
            <a:off x="1403648" y="620688"/>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0" y="1700808"/>
            <a:ext cx="8172399" cy="4708981"/>
          </a:xfrm>
          <a:prstGeom prst="rect">
            <a:avLst/>
          </a:prstGeom>
          <a:noFill/>
        </p:spPr>
        <p:txBody>
          <a:bodyPr wrap="square" rtlCol="0">
            <a:spAutoFit/>
          </a:bodyPr>
          <a:lstStyle/>
          <a:p>
            <a:r>
              <a:rPr lang="tr-TR" sz="2400" dirty="0" smtClean="0"/>
              <a:t>Üstelik </a:t>
            </a:r>
            <a:r>
              <a:rPr lang="tr-TR" sz="2400" dirty="0"/>
              <a:t>anlamsız sınavlar, olumsuz fiziki koşullar ve kaynak eksiklikleri arasında bu okullar çocuklarımıza pek de iyi “bakıcılık” yapıyor gibi </a:t>
            </a:r>
            <a:r>
              <a:rPr lang="tr-TR" sz="2400" dirty="0" smtClean="0"/>
              <a:t>değiller.</a:t>
            </a:r>
          </a:p>
          <a:p>
            <a:r>
              <a:rPr lang="tr-TR" sz="2400" dirty="0" smtClean="0"/>
              <a:t> </a:t>
            </a:r>
          </a:p>
          <a:p>
            <a:pPr algn="just"/>
            <a:r>
              <a:rPr lang="tr-TR" sz="2400" dirty="0" smtClean="0"/>
              <a:t>Dolayısıyla </a:t>
            </a:r>
            <a:r>
              <a:rPr lang="tr-TR" sz="2400" dirty="0"/>
              <a:t>bu bakıcılara “nasıl çocuklar yetiştirmek </a:t>
            </a:r>
            <a:r>
              <a:rPr lang="tr-TR" sz="2400" dirty="0" err="1"/>
              <a:t>istiyoruz”u</a:t>
            </a:r>
            <a:r>
              <a:rPr lang="tr-TR" sz="2400" dirty="0"/>
              <a:t> anlatmakla başlamak iyi de olabilir. </a:t>
            </a:r>
            <a:endParaRPr lang="tr-TR" sz="2400" dirty="0" smtClean="0"/>
          </a:p>
          <a:p>
            <a:pPr algn="just"/>
            <a:endParaRPr lang="tr-TR" sz="1200" dirty="0" smtClean="0"/>
          </a:p>
          <a:p>
            <a:pPr algn="just"/>
            <a:r>
              <a:rPr lang="tr-TR" sz="2400" dirty="0" smtClean="0"/>
              <a:t>Gerçi</a:t>
            </a:r>
            <a:r>
              <a:rPr lang="tr-TR" sz="2400" dirty="0"/>
              <a:t>, çocuk koşup oynamalı diye anlatırken aynı zamanda çocuğa bir alan da sunmak gerekir, bu nasıl olacak, o da ayrı bir mesele, ama bunu da ayrıca ele alırız. Şimdi değerler eğitiminin ya da bir diğer ifadeyle karakter eğitiminin ne olduğuna biraz </a:t>
            </a:r>
            <a:r>
              <a:rPr lang="tr-TR" sz="2400" dirty="0" smtClean="0"/>
              <a:t>bakalım</a:t>
            </a:r>
            <a:r>
              <a:rPr lang="tr-TR" sz="2400" dirty="0"/>
              <a:t>.</a:t>
            </a:r>
            <a:endParaRPr lang="tr-TR"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72200" y="0"/>
            <a:ext cx="2963628" cy="3284984"/>
          </a:xfrm>
          <a:prstGeom prst="rect">
            <a:avLst/>
          </a:prstGeom>
          <a:noFill/>
        </p:spPr>
      </p:pic>
      <p:sp>
        <p:nvSpPr>
          <p:cNvPr id="3" name="2 Başlık"/>
          <p:cNvSpPr>
            <a:spLocks noGrp="1"/>
          </p:cNvSpPr>
          <p:nvPr>
            <p:ph type="title"/>
          </p:nvPr>
        </p:nvSpPr>
        <p:spPr>
          <a:xfrm>
            <a:off x="1403648" y="692696"/>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07504" y="1686818"/>
            <a:ext cx="8928992" cy="3600986"/>
          </a:xfrm>
          <a:prstGeom prst="rect">
            <a:avLst/>
          </a:prstGeom>
          <a:noFill/>
        </p:spPr>
        <p:txBody>
          <a:bodyPr wrap="square" rtlCol="0">
            <a:spAutoFit/>
          </a:bodyPr>
          <a:lstStyle/>
          <a:p>
            <a:r>
              <a:rPr lang="tr-TR" sz="2400" b="1" dirty="0" smtClean="0"/>
              <a:t>“İyi </a:t>
            </a:r>
            <a:r>
              <a:rPr lang="tr-TR" sz="2400" b="1" dirty="0"/>
              <a:t>insan yetiştirmek önemli ama nasıl yapılacak?”</a:t>
            </a:r>
            <a:endParaRPr lang="tr-TR" sz="2400" dirty="0"/>
          </a:p>
          <a:p>
            <a:endParaRPr lang="tr-TR" sz="2400" dirty="0" smtClean="0"/>
          </a:p>
          <a:p>
            <a:r>
              <a:rPr lang="tr-TR" sz="2400" dirty="0" smtClean="0"/>
              <a:t>Psikolog </a:t>
            </a:r>
            <a:r>
              <a:rPr lang="tr-TR" sz="2400" dirty="0"/>
              <a:t>Thomas </a:t>
            </a:r>
            <a:r>
              <a:rPr lang="tr-TR" sz="2400" dirty="0" err="1"/>
              <a:t>Lickona</a:t>
            </a:r>
            <a:r>
              <a:rPr lang="tr-TR" sz="2400" dirty="0"/>
              <a:t> (1991), karakter eğitimi için, “iyi bir insan olmanın gerektirdiği erdemlerin yeşermesi için planlanmış bir çabayı içerir” </a:t>
            </a:r>
            <a:r>
              <a:rPr lang="tr-TR" sz="2400" dirty="0" smtClean="0"/>
              <a:t>diyor.</a:t>
            </a:r>
          </a:p>
          <a:p>
            <a:endParaRPr lang="tr-TR" sz="1200" dirty="0" smtClean="0"/>
          </a:p>
          <a:p>
            <a:r>
              <a:rPr lang="tr-TR" sz="2400" dirty="0" smtClean="0"/>
              <a:t>Ancak </a:t>
            </a:r>
            <a:r>
              <a:rPr lang="tr-TR" sz="2400" dirty="0"/>
              <a:t>iyi insan yetiştirmeyi eğitimin </a:t>
            </a:r>
            <a:r>
              <a:rPr lang="tr-TR" sz="2400" dirty="0" smtClean="0"/>
              <a:t>merkezine koyuyoruz </a:t>
            </a:r>
            <a:r>
              <a:rPr lang="tr-TR" sz="2400" dirty="0"/>
              <a:t>demek de yetmiyor. Bunun nasıl yapılacağı ve iyiliğin neye göre tanımlandığı oldukça </a:t>
            </a:r>
            <a:r>
              <a:rPr lang="tr-TR" sz="2400" dirty="0" smtClean="0"/>
              <a:t>önemli.</a:t>
            </a:r>
          </a:p>
          <a:p>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user\Desktop\Hoşgörü-Ölçme\b9ea46d80d81ad792c15cc9afae46cfb.jpg"/>
          <p:cNvPicPr>
            <a:picLocks noChangeAspect="1" noChangeArrowheads="1"/>
          </p:cNvPicPr>
          <p:nvPr/>
        </p:nvPicPr>
        <p:blipFill>
          <a:blip r:embed="rId2" cstate="print">
            <a:clrChange>
              <a:clrFrom>
                <a:srgbClr val="FFFFE9"/>
              </a:clrFrom>
              <a:clrTo>
                <a:srgbClr val="FFFFE9">
                  <a:alpha val="0"/>
                </a:srgbClr>
              </a:clrTo>
            </a:clrChange>
          </a:blip>
          <a:srcRect/>
          <a:stretch>
            <a:fillRect/>
          </a:stretch>
        </p:blipFill>
        <p:spPr bwMode="auto">
          <a:xfrm>
            <a:off x="6372200" y="0"/>
            <a:ext cx="2963628" cy="3284984"/>
          </a:xfrm>
          <a:prstGeom prst="rect">
            <a:avLst/>
          </a:prstGeom>
          <a:noFill/>
        </p:spPr>
      </p:pic>
      <p:sp>
        <p:nvSpPr>
          <p:cNvPr id="3" name="2 Başlık"/>
          <p:cNvSpPr>
            <a:spLocks noGrp="1"/>
          </p:cNvSpPr>
          <p:nvPr>
            <p:ph type="title"/>
          </p:nvPr>
        </p:nvSpPr>
        <p:spPr>
          <a:xfrm>
            <a:off x="1403648" y="692696"/>
            <a:ext cx="6192688" cy="994122"/>
          </a:xfrm>
        </p:spPr>
        <p:txBody>
          <a:bodyPr>
            <a:normAutofit fontScale="90000"/>
          </a:bodyPr>
          <a:lstStyle/>
          <a:p>
            <a:pPr algn="ctr"/>
            <a:r>
              <a:rPr lang="tr-TR" dirty="0" smtClean="0">
                <a:latin typeface="Snap ITC" pitchFamily="82" charset="0"/>
              </a:rPr>
              <a:t>DEĞERLER EĞİTİMİ</a:t>
            </a:r>
            <a:endParaRPr lang="tr-TR" dirty="0">
              <a:latin typeface="Snap ITC" pitchFamily="82" charset="0"/>
            </a:endParaRPr>
          </a:p>
        </p:txBody>
      </p:sp>
      <p:sp>
        <p:nvSpPr>
          <p:cNvPr id="6" name="5 Metin kutusu"/>
          <p:cNvSpPr txBox="1"/>
          <p:nvPr/>
        </p:nvSpPr>
        <p:spPr>
          <a:xfrm>
            <a:off x="179512" y="1772816"/>
            <a:ext cx="8352928" cy="3600986"/>
          </a:xfrm>
          <a:prstGeom prst="rect">
            <a:avLst/>
          </a:prstGeom>
          <a:noFill/>
        </p:spPr>
        <p:txBody>
          <a:bodyPr wrap="square" rtlCol="0">
            <a:spAutoFit/>
          </a:bodyPr>
          <a:lstStyle/>
          <a:p>
            <a:r>
              <a:rPr lang="tr-TR" sz="2400" b="1" dirty="0"/>
              <a:t>Geleneklere uygun davranmak bizi iyi insan yapar mı?</a:t>
            </a:r>
            <a:endParaRPr lang="tr-TR" sz="2400" dirty="0"/>
          </a:p>
          <a:p>
            <a:endParaRPr lang="tr-TR" sz="2400" dirty="0" smtClean="0"/>
          </a:p>
          <a:p>
            <a:r>
              <a:rPr lang="tr-TR" sz="2400" dirty="0" smtClean="0"/>
              <a:t>Burada </a:t>
            </a:r>
            <a:r>
              <a:rPr lang="tr-TR" sz="2400" dirty="0"/>
              <a:t>önemli soru ise karakter eğitiminin içeriğinin nasıl </a:t>
            </a:r>
            <a:r>
              <a:rPr lang="tr-TR" sz="2400" dirty="0" smtClean="0"/>
              <a:t>olacağı.</a:t>
            </a:r>
          </a:p>
          <a:p>
            <a:endParaRPr lang="tr-TR" sz="1200" dirty="0" smtClean="0"/>
          </a:p>
          <a:p>
            <a:r>
              <a:rPr lang="tr-TR" sz="2400" i="1" dirty="0" smtClean="0"/>
              <a:t>“Etkili </a:t>
            </a:r>
            <a:r>
              <a:rPr lang="tr-TR" sz="2400" i="1" dirty="0"/>
              <a:t>karakter eğitiminin 11 prensibi</a:t>
            </a:r>
            <a:r>
              <a:rPr lang="tr-TR" sz="2400" dirty="0"/>
              <a:t>” adlı yazısında </a:t>
            </a:r>
            <a:r>
              <a:rPr lang="tr-TR" sz="2400" dirty="0" err="1"/>
              <a:t>Lickona</a:t>
            </a:r>
            <a:r>
              <a:rPr lang="tr-TR" sz="2400" dirty="0"/>
              <a:t> ve arkadaşları (2002) </a:t>
            </a:r>
            <a:r>
              <a:rPr lang="tr-TR" sz="2400" b="1" i="1" dirty="0"/>
              <a:t>dürüstlük, adaletli olma, merhamet, sorumluluk, kendine ve diğerlerine saygı duyma</a:t>
            </a:r>
            <a:r>
              <a:rPr lang="tr-TR" sz="2400" dirty="0"/>
              <a:t> gibi temel ve evrensel etik değerlerin karakter eğitiminin temelini oluşturması gerektiğini vurgular</a:t>
            </a:r>
            <a:r>
              <a:rPr lang="tr-TR" sz="2400" dirty="0" smtClean="0"/>
              <a:t>.</a:t>
            </a:r>
            <a:endParaRPr lang="tr-TR" sz="2400" dirty="0">
              <a:latin typeface="Consolas" pitchFamily="49" charset="0"/>
              <a:cs typeface="Consolas" pitchFamily="49" charset="0"/>
            </a:endParaRPr>
          </a:p>
        </p:txBody>
      </p:sp>
      <p:sp>
        <p:nvSpPr>
          <p:cNvPr id="5" name="4 Metin kutusu"/>
          <p:cNvSpPr txBox="1"/>
          <p:nvPr/>
        </p:nvSpPr>
        <p:spPr>
          <a:xfrm flipH="1">
            <a:off x="8532439" y="4941168"/>
            <a:ext cx="45719" cy="461665"/>
          </a:xfrm>
          <a:prstGeom prst="rect">
            <a:avLst/>
          </a:prstGeom>
          <a:noFill/>
        </p:spPr>
        <p:txBody>
          <a:bodyPr wrap="square" rtlCol="0">
            <a:spAutoFit/>
          </a:bodyPr>
          <a:lstStyle/>
          <a:p>
            <a:pPr algn="ctr"/>
            <a:r>
              <a:rPr lang="tr-TR" sz="2400" dirty="0" smtClean="0">
                <a:latin typeface="Consolas" pitchFamily="49" charset="0"/>
                <a:cs typeface="Consolas" pitchFamily="49" charset="0"/>
              </a:rPr>
              <a:t> </a:t>
            </a:r>
            <a:endParaRPr lang="tr-TR"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290</TotalTime>
  <Words>1750</Words>
  <Application>Microsoft Office PowerPoint</Application>
  <PresentationFormat>Ekran Gösterisi (4:3)</PresentationFormat>
  <Paragraphs>117</Paragraphs>
  <Slides>23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23</vt:i4>
      </vt:variant>
    </vt:vector>
  </HeadingPairs>
  <TitlesOfParts>
    <vt:vector size="31" baseType="lpstr">
      <vt:lpstr>Candara</vt:lpstr>
      <vt:lpstr>Consolas</vt:lpstr>
      <vt:lpstr>Lucida Sans Unicode</vt:lpstr>
      <vt:lpstr>Snap ITC</vt:lpstr>
      <vt:lpstr>Verdana</vt:lpstr>
      <vt:lpstr>Wingdings 2</vt:lpstr>
      <vt:lpstr>Wingdings 3</vt:lpstr>
      <vt:lpstr>Kalabalık</vt:lpstr>
      <vt:lpstr>PowerPoint Sunusu</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DEĞERLER EĞİTİMİ</vt:lpstr>
      <vt:lpstr>PowerPoint Sunusu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davut hotaman</cp:lastModifiedBy>
  <cp:revision>44</cp:revision>
  <dcterms:created xsi:type="dcterms:W3CDTF">2018-05-01T20:13:03Z</dcterms:created>
  <dcterms:modified xsi:type="dcterms:W3CDTF">2019-02-17T14:05:38Z</dcterms:modified>
</cp:coreProperties>
</file>