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58" r:id="rId6"/>
    <p:sldId id="265" r:id="rId7"/>
    <p:sldId id="261" r:id="rId8"/>
    <p:sldId id="266" r:id="rId9"/>
    <p:sldId id="262" r:id="rId10"/>
    <p:sldId id="263" r:id="rId11"/>
    <p:sldId id="267" r:id="rId12"/>
    <p:sldId id="264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46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5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768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906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31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12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68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289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254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75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66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5140A-B0EA-4070-9A51-3346D12E4CEC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804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akoki.co.jp/english/products/m-021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1470025"/>
          </a:xfrm>
        </p:spPr>
        <p:txBody>
          <a:bodyPr/>
          <a:lstStyle/>
          <a:p>
            <a:r>
              <a:rPr lang="tr-TR" dirty="0" smtClean="0"/>
              <a:t>Çamur Kurutma Üniteleri</a:t>
            </a:r>
            <a:br>
              <a:rPr lang="tr-TR" dirty="0" smtClean="0"/>
            </a:br>
            <a:r>
              <a:rPr lang="tr-TR" dirty="0" smtClean="0"/>
              <a:t>Uygulaması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/>
              <a:t>Doğukan Tunay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7880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910886"/>
            <a:ext cx="4789481" cy="249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26085"/>
            <a:ext cx="4879776" cy="345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9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s://www.iski.istanbul/web/assets/SayfalarDocs/tesisler/atiksu/atakoy/ATAK%C3%96Y%20%20%C4%B0LER%C4%B0%20%20ATIKSU%20RES%C4%B0M%20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459864"/>
            <a:ext cx="11305256" cy="75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3057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dirty="0" smtClean="0"/>
              <a:t>DİNLEDİĞİNİZ İÇİN TEŞEKKÜRLER!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5356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Çamurun Isıl değeri ve Bertaraf Yöntemleri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sz="2800" dirty="0" smtClean="0"/>
              <a:t>Kuru çamurun enerji potansiyeli 10,000-20,000 </a:t>
            </a:r>
            <a:r>
              <a:rPr lang="tr-TR" sz="2800" dirty="0" err="1" smtClean="0"/>
              <a:t>kj</a:t>
            </a:r>
            <a:r>
              <a:rPr lang="tr-TR" sz="2800" dirty="0" smtClean="0"/>
              <a:t>/kg.</a:t>
            </a:r>
          </a:p>
          <a:p>
            <a:r>
              <a:rPr lang="tr-TR" sz="2800" dirty="0" smtClean="0"/>
              <a:t>Kömür: 27,000 </a:t>
            </a:r>
            <a:r>
              <a:rPr lang="tr-TR" sz="2800" dirty="0" err="1" smtClean="0"/>
              <a:t>kj</a:t>
            </a:r>
            <a:r>
              <a:rPr lang="tr-TR" sz="2800" dirty="0" smtClean="0"/>
              <a:t>/kg</a:t>
            </a:r>
          </a:p>
          <a:p>
            <a:r>
              <a:rPr lang="tr-TR" sz="2800" dirty="0" smtClean="0"/>
              <a:t>Bütan ve </a:t>
            </a:r>
            <a:r>
              <a:rPr lang="tr-TR" sz="2800" dirty="0" err="1" smtClean="0"/>
              <a:t>propan</a:t>
            </a:r>
            <a:r>
              <a:rPr lang="tr-TR" sz="2800" dirty="0" smtClean="0"/>
              <a:t>: 46,300 </a:t>
            </a:r>
            <a:r>
              <a:rPr lang="tr-TR" sz="2800" dirty="0" err="1" smtClean="0"/>
              <a:t>kj</a:t>
            </a:r>
            <a:r>
              <a:rPr lang="tr-TR" sz="2800" dirty="0" smtClean="0"/>
              <a:t>/kg</a:t>
            </a:r>
          </a:p>
          <a:p>
            <a:endParaRPr lang="tr-TR" sz="2800" dirty="0"/>
          </a:p>
          <a:p>
            <a:pPr>
              <a:buFont typeface="Wingdings" pitchFamily="2" charset="2"/>
              <a:buChar char="q"/>
            </a:pPr>
            <a:r>
              <a:rPr lang="tr-TR" sz="2800" dirty="0" smtClean="0"/>
              <a:t>Tarımsal Amaçlı Kullanım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err="1" smtClean="0"/>
              <a:t>Kompost</a:t>
            </a:r>
            <a:endParaRPr lang="tr-TR" sz="2800" dirty="0" smtClean="0"/>
          </a:p>
          <a:p>
            <a:pPr>
              <a:buFont typeface="Wingdings" pitchFamily="2" charset="2"/>
              <a:buChar char="q"/>
            </a:pPr>
            <a:r>
              <a:rPr lang="tr-TR" sz="2800" dirty="0" smtClean="0"/>
              <a:t>Kurutma 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/>
              <a:t>Yakma (</a:t>
            </a:r>
            <a:r>
              <a:rPr lang="tr-TR" sz="2800" dirty="0" err="1" smtClean="0"/>
              <a:t>Incineration</a:t>
            </a:r>
            <a:r>
              <a:rPr lang="tr-TR" sz="28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err="1" smtClean="0"/>
              <a:t>Gazlaştırma</a:t>
            </a:r>
            <a:r>
              <a:rPr lang="tr-TR" sz="2800" dirty="0" smtClean="0"/>
              <a:t> ve  Islak </a:t>
            </a:r>
            <a:r>
              <a:rPr lang="tr-TR" sz="2800" dirty="0" err="1" smtClean="0"/>
              <a:t>Oksidasyon</a:t>
            </a:r>
            <a:endParaRPr lang="tr-TR" sz="28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94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460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Spesifik </a:t>
            </a:r>
            <a:r>
              <a:rPr lang="tr-TR" sz="2400" dirty="0" err="1" smtClean="0"/>
              <a:t>gravity</a:t>
            </a:r>
            <a:r>
              <a:rPr lang="tr-TR" sz="2400" dirty="0" smtClean="0"/>
              <a:t> (Özgül Ağırlık) : 1.003-1.08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Saf su (+4</a:t>
            </a:r>
            <a:r>
              <a:rPr lang="tr-TR" sz="2400" baseline="30000" dirty="0" smtClean="0"/>
              <a:t>o</a:t>
            </a:r>
            <a:r>
              <a:rPr lang="tr-TR" sz="2400" dirty="0" smtClean="0"/>
              <a:t>C) : 1</a:t>
            </a:r>
            <a:endParaRPr lang="tr-TR" sz="2400" dirty="0"/>
          </a:p>
          <a:p>
            <a:r>
              <a:rPr lang="tr-TR" sz="2400" dirty="0" smtClean="0"/>
              <a:t>S</a:t>
            </a:r>
            <a:r>
              <a:rPr lang="tr-TR" sz="2400" baseline="-25000" dirty="0" smtClean="0"/>
              <a:t>sl </a:t>
            </a:r>
            <a:r>
              <a:rPr lang="tr-TR" sz="2400" dirty="0" smtClean="0"/>
              <a:t>: 1 L çamurun ağırlığı /1 L suyun ağırlığı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1/S</a:t>
            </a:r>
            <a:r>
              <a:rPr lang="tr-TR" sz="2000" baseline="-25000" dirty="0" smtClean="0"/>
              <a:t>sl </a:t>
            </a:r>
            <a:r>
              <a:rPr lang="tr-TR" sz="2000" dirty="0" smtClean="0"/>
              <a:t> = (% katı madde/ çamurun özgül ağırlığı) + (% su içeriği/suyun özgül ağırlığı)</a:t>
            </a:r>
            <a:endParaRPr lang="tr-TR" sz="2000" baseline="-25000" dirty="0"/>
          </a:p>
          <a:p>
            <a:pPr>
              <a:lnSpc>
                <a:spcPct val="150000"/>
              </a:lnSpc>
            </a:pPr>
            <a:r>
              <a:rPr lang="tr-TR" sz="2400" dirty="0"/>
              <a:t>%</a:t>
            </a:r>
            <a:r>
              <a:rPr lang="tr-TR" sz="2400" dirty="0" smtClean="0"/>
              <a:t>1 </a:t>
            </a:r>
            <a:r>
              <a:rPr lang="tr-TR" sz="2400" dirty="0" smtClean="0">
                <a:sym typeface="Wingdings" pitchFamily="2" charset="2"/>
              </a:rPr>
              <a:t> 10,000 mg/L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ym typeface="Wingdings" pitchFamily="2" charset="2"/>
              </a:rPr>
              <a:t>Katı içeriği (%): ağırlık/ağırlık (w/w)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ym typeface="Wingdings" pitchFamily="2" charset="2"/>
              </a:rPr>
              <a:t>Katı içeriği (%) : 1- su içeriği (%)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7291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871" y="1900439"/>
            <a:ext cx="1255690" cy="627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050" dirty="0"/>
              <a:t>Ön Çöktürme Havuzu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2279561" y="2209532"/>
            <a:ext cx="579549" cy="4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07405" y="1900439"/>
            <a:ext cx="1255690" cy="627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050" dirty="0"/>
              <a:t>Havalandıra Havuzu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63095" y="2207117"/>
            <a:ext cx="579549" cy="4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742644" y="1720537"/>
            <a:ext cx="1072168" cy="9828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050" dirty="0"/>
              <a:t>Son Çöktürme Havuzu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22193" y="2703356"/>
            <a:ext cx="0" cy="832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859110" y="2455463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59110" y="3141263"/>
            <a:ext cx="246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35249" y="2855015"/>
            <a:ext cx="16529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Çamur Geri Devri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657350" y="2528284"/>
            <a:ext cx="100" cy="10078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57349" y="3536157"/>
            <a:ext cx="3664844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481520" y="3533176"/>
            <a:ext cx="5534" cy="587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268598" y="5405694"/>
            <a:ext cx="985838" cy="9195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050" dirty="0"/>
              <a:t>Çamur Depolama Tankı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02888" y="4123088"/>
            <a:ext cx="957263" cy="569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050" dirty="0"/>
              <a:t>Çamur Yoğunlaştrma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960151" y="4407642"/>
            <a:ext cx="34038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293593" y="3997363"/>
            <a:ext cx="957263" cy="8205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050" dirty="0"/>
              <a:t>Çamur Çürütücü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322193" y="5863057"/>
            <a:ext cx="917412" cy="24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760974" y="4114951"/>
            <a:ext cx="957263" cy="569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050" dirty="0"/>
              <a:t>Çamur Susuzlaştırma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742780" y="4399505"/>
            <a:ext cx="4855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252898" y="4114950"/>
            <a:ext cx="957263" cy="569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050" dirty="0"/>
              <a:t>Çamur Kurutma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731530" y="4684060"/>
            <a:ext cx="0" cy="4308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280158" y="5114925"/>
            <a:ext cx="902744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900" dirty="0"/>
              <a:t>Çamur Depolama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752098" y="4817919"/>
            <a:ext cx="5534" cy="587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239605" y="4752629"/>
            <a:ext cx="0" cy="1110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2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Çamur </a:t>
            </a:r>
            <a:r>
              <a:rPr lang="tr-TR" dirty="0" err="1" smtClean="0"/>
              <a:t>Susuzlaştırma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endParaRPr lang="tr-TR" dirty="0" smtClean="0">
              <a:hlinkClick r:id="rId2"/>
            </a:endParaRPr>
          </a:p>
          <a:p>
            <a:endParaRPr lang="tr-TR" dirty="0">
              <a:hlinkClick r:id="rId2"/>
            </a:endParaRPr>
          </a:p>
          <a:p>
            <a:endParaRPr lang="tr-TR" dirty="0" smtClean="0">
              <a:hlinkClick r:id="rId2"/>
            </a:endParaRPr>
          </a:p>
          <a:p>
            <a:endParaRPr lang="tr-TR" dirty="0">
              <a:hlinkClick r:id="rId2"/>
            </a:endParaRPr>
          </a:p>
          <a:p>
            <a:endParaRPr lang="tr-TR" dirty="0" smtClean="0">
              <a:hlinkClick r:id="rId2"/>
            </a:endParaRPr>
          </a:p>
          <a:p>
            <a:endParaRPr lang="tr-TR" dirty="0">
              <a:hlinkClick r:id="rId2"/>
            </a:endParaRPr>
          </a:p>
          <a:p>
            <a:endParaRPr lang="tr-TR" dirty="0" smtClean="0">
              <a:hlinkClick r:id="rId2"/>
            </a:endParaRPr>
          </a:p>
          <a:p>
            <a:endParaRPr lang="tr-TR" dirty="0">
              <a:hlinkClick r:id="rId2"/>
            </a:endParaRPr>
          </a:p>
          <a:p>
            <a:endParaRPr lang="tr-TR" dirty="0" smtClean="0">
              <a:hlinkClick r:id="rId2"/>
            </a:endParaRPr>
          </a:p>
          <a:p>
            <a:r>
              <a:rPr lang="tr-TR" dirty="0" smtClean="0">
                <a:hlinkClick r:id="rId2"/>
              </a:rPr>
              <a:t>http://www.kakoki.co.jp/english/products/m-021/index.html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64" y="1916832"/>
            <a:ext cx="3729636" cy="333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5" y="1700191"/>
            <a:ext cx="5044629" cy="5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0" y="2564904"/>
            <a:ext cx="4114748" cy="25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56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14" y="404664"/>
            <a:ext cx="5544616" cy="529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53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1338"/>
            <a:ext cx="6552728" cy="547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1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1545"/>
            <a:ext cx="8229600" cy="1143000"/>
          </a:xfrm>
        </p:spPr>
        <p:txBody>
          <a:bodyPr/>
          <a:lstStyle/>
          <a:p>
            <a:r>
              <a:rPr lang="tr-TR" dirty="0" err="1" smtClean="0"/>
              <a:t>Kojenerasyon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ogeneratio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10" y="1052735"/>
            <a:ext cx="5651764" cy="273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ojenturk.org/uploads/dokumanlar/Gas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26102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1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Çamur Kurutma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576772" cy="407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15034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140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Ofis Teması</vt:lpstr>
      <vt:lpstr>Çamur Kurutma Üniteleri Uygulaması</vt:lpstr>
      <vt:lpstr>Çamurun Isıl değeri ve Bertaraf Yöntemleri</vt:lpstr>
      <vt:lpstr>PowerPoint Presentation</vt:lpstr>
      <vt:lpstr>PowerPoint Presentation</vt:lpstr>
      <vt:lpstr>Çamur Susuzlaştırma</vt:lpstr>
      <vt:lpstr>PowerPoint Presentation</vt:lpstr>
      <vt:lpstr>PowerPoint Presentation</vt:lpstr>
      <vt:lpstr>Kojenerasyon </vt:lpstr>
      <vt:lpstr>Çamur Kurutma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Çamur Kurutma Üniteleri Uygulaması</dc:title>
  <dc:creator>Windows Kullanıcısı</dc:creator>
  <cp:lastModifiedBy>dell</cp:lastModifiedBy>
  <cp:revision>27</cp:revision>
  <dcterms:created xsi:type="dcterms:W3CDTF">2019-12-05T11:16:48Z</dcterms:created>
  <dcterms:modified xsi:type="dcterms:W3CDTF">2020-12-23T19:39:17Z</dcterms:modified>
</cp:coreProperties>
</file>