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5" r:id="rId7"/>
    <p:sldId id="261" r:id="rId8"/>
    <p:sldId id="266" r:id="rId9"/>
    <p:sldId id="262" r:id="rId10"/>
    <p:sldId id="263" r:id="rId11"/>
    <p:sldId id="267" r:id="rId12"/>
    <p:sldId id="264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846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15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768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906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231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12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068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289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254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75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140A-B0EA-4070-9A51-3346D12E4CE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66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5140A-B0EA-4070-9A51-3346D12E4CE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2DC8-39B2-4F16-8E59-2CDF4E7352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804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akoki.co.jp/english/products/m-021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772400" cy="1470025"/>
          </a:xfrm>
        </p:spPr>
        <p:txBody>
          <a:bodyPr/>
          <a:lstStyle/>
          <a:p>
            <a:r>
              <a:rPr lang="tr-TR" dirty="0" smtClean="0"/>
              <a:t>Çamur Kurutma Üniteleri</a:t>
            </a:r>
            <a:br>
              <a:rPr lang="tr-TR" dirty="0" smtClean="0"/>
            </a:br>
            <a:r>
              <a:rPr lang="tr-TR" dirty="0" smtClean="0"/>
              <a:t>Uygulaması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/>
              <a:t>Doğukan Tunay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57880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910886"/>
            <a:ext cx="4789481" cy="249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26085"/>
            <a:ext cx="4879776" cy="345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9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s://www.iski.istanbul/web/assets/SayfalarDocs/tesisler/atiksu/atakoy/ATAK%C3%96Y%20%20%C4%B0LER%C4%B0%20%20ATIKSU%20RES%C4%B0M%20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459864"/>
            <a:ext cx="11305256" cy="754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2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3057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dirty="0" smtClean="0"/>
              <a:t>DİNLEDİĞİNİZ İÇİN TEŞEKKÜRLER!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5356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Çamurun Isıl değeri ve Bertaraf Yöntemleri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sz="2800" dirty="0" smtClean="0"/>
              <a:t>Kuru çamurun enerji potansiyeli 10,000-20,000 </a:t>
            </a:r>
            <a:r>
              <a:rPr lang="tr-TR" sz="2800" dirty="0" err="1" smtClean="0"/>
              <a:t>kj</a:t>
            </a:r>
            <a:r>
              <a:rPr lang="tr-TR" sz="2800" dirty="0" smtClean="0"/>
              <a:t>/kg.</a:t>
            </a:r>
          </a:p>
          <a:p>
            <a:r>
              <a:rPr lang="tr-TR" sz="2800" dirty="0" smtClean="0"/>
              <a:t>Kömür: 27,000 </a:t>
            </a:r>
            <a:r>
              <a:rPr lang="tr-TR" sz="2800" dirty="0" err="1" smtClean="0"/>
              <a:t>kj</a:t>
            </a:r>
            <a:r>
              <a:rPr lang="tr-TR" sz="2800" dirty="0" smtClean="0"/>
              <a:t>/kg</a:t>
            </a:r>
          </a:p>
          <a:p>
            <a:r>
              <a:rPr lang="tr-TR" sz="2800" dirty="0" smtClean="0"/>
              <a:t>Bütan ve </a:t>
            </a:r>
            <a:r>
              <a:rPr lang="tr-TR" sz="2800" dirty="0" err="1" smtClean="0"/>
              <a:t>propan</a:t>
            </a:r>
            <a:r>
              <a:rPr lang="tr-TR" sz="2800" dirty="0" smtClean="0"/>
              <a:t>: 46,300 </a:t>
            </a:r>
            <a:r>
              <a:rPr lang="tr-TR" sz="2800" dirty="0" err="1" smtClean="0"/>
              <a:t>kj</a:t>
            </a:r>
            <a:r>
              <a:rPr lang="tr-TR" sz="2800" dirty="0" smtClean="0"/>
              <a:t>/kg</a:t>
            </a:r>
          </a:p>
          <a:p>
            <a:endParaRPr lang="tr-TR" sz="2800" dirty="0"/>
          </a:p>
          <a:p>
            <a:pPr>
              <a:buFont typeface="Wingdings" pitchFamily="2" charset="2"/>
              <a:buChar char="q"/>
            </a:pPr>
            <a:r>
              <a:rPr lang="tr-TR" sz="2800" dirty="0" smtClean="0"/>
              <a:t>Tarımsal Amaçlı Kullanım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err="1" smtClean="0"/>
              <a:t>Kompost</a:t>
            </a:r>
            <a:endParaRPr lang="tr-TR" sz="2800" dirty="0" smtClean="0"/>
          </a:p>
          <a:p>
            <a:pPr>
              <a:buFont typeface="Wingdings" pitchFamily="2" charset="2"/>
              <a:buChar char="q"/>
            </a:pPr>
            <a:r>
              <a:rPr lang="tr-TR" sz="2800" dirty="0" smtClean="0"/>
              <a:t>Kurutma 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smtClean="0"/>
              <a:t>Yakma (</a:t>
            </a:r>
            <a:r>
              <a:rPr lang="tr-TR" sz="2800" dirty="0" err="1" smtClean="0"/>
              <a:t>Incineration</a:t>
            </a:r>
            <a:r>
              <a:rPr lang="tr-TR" sz="28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tr-TR" sz="2800" dirty="0" err="1" smtClean="0"/>
              <a:t>Gazlaştırma</a:t>
            </a:r>
            <a:r>
              <a:rPr lang="tr-TR" sz="2800" dirty="0" smtClean="0"/>
              <a:t> ve  Islak </a:t>
            </a:r>
            <a:r>
              <a:rPr lang="tr-TR" sz="2800" dirty="0" err="1" smtClean="0"/>
              <a:t>Oksidasyon</a:t>
            </a:r>
            <a:endParaRPr lang="tr-TR" sz="28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094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460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Spesifik </a:t>
            </a:r>
            <a:r>
              <a:rPr lang="tr-TR" sz="2400" dirty="0" err="1" smtClean="0"/>
              <a:t>gravity</a:t>
            </a:r>
            <a:r>
              <a:rPr lang="tr-TR" sz="2400" dirty="0" smtClean="0"/>
              <a:t> (Özgül Ağırlık) : 1.003-1.08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Saf su (+4</a:t>
            </a:r>
            <a:r>
              <a:rPr lang="tr-TR" sz="2400" baseline="30000" dirty="0" smtClean="0"/>
              <a:t>o</a:t>
            </a:r>
            <a:r>
              <a:rPr lang="tr-TR" sz="2400" dirty="0" smtClean="0"/>
              <a:t>C) : 1</a:t>
            </a:r>
            <a:endParaRPr lang="tr-TR" sz="2400" dirty="0"/>
          </a:p>
          <a:p>
            <a:r>
              <a:rPr lang="tr-TR" sz="2400" dirty="0" smtClean="0"/>
              <a:t>S</a:t>
            </a:r>
            <a:r>
              <a:rPr lang="tr-TR" sz="2400" baseline="-25000" dirty="0" smtClean="0"/>
              <a:t>sl </a:t>
            </a:r>
            <a:r>
              <a:rPr lang="tr-TR" sz="2400" dirty="0" smtClean="0"/>
              <a:t>: 1 L çamurun ağırlığı /1 L suyun ağırlığı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1/S</a:t>
            </a:r>
            <a:r>
              <a:rPr lang="tr-TR" sz="2000" baseline="-25000" dirty="0" smtClean="0"/>
              <a:t>sl </a:t>
            </a:r>
            <a:r>
              <a:rPr lang="tr-TR" sz="2000" dirty="0" smtClean="0"/>
              <a:t> = (% katı madde/ çamurun özgül ağırlığı) + (% su içeriği/suyun özgül ağırlığı)</a:t>
            </a:r>
            <a:endParaRPr lang="tr-TR" sz="2000" baseline="-25000" dirty="0"/>
          </a:p>
          <a:p>
            <a:pPr>
              <a:lnSpc>
                <a:spcPct val="150000"/>
              </a:lnSpc>
            </a:pPr>
            <a:r>
              <a:rPr lang="tr-TR" sz="2400" dirty="0"/>
              <a:t>%</a:t>
            </a:r>
            <a:r>
              <a:rPr lang="tr-TR" sz="2400" dirty="0" smtClean="0"/>
              <a:t>1 </a:t>
            </a:r>
            <a:r>
              <a:rPr lang="tr-TR" sz="2400" dirty="0" smtClean="0">
                <a:sym typeface="Wingdings" pitchFamily="2" charset="2"/>
              </a:rPr>
              <a:t> 10,000 mg/L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ym typeface="Wingdings" pitchFamily="2" charset="2"/>
              </a:rPr>
              <a:t>Katı içeriği (%): ağırlık/ağırlık (w/w)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ym typeface="Wingdings" pitchFamily="2" charset="2"/>
              </a:rPr>
              <a:t>Katı içeriği (%) : 1- su içeriği (%)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7291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40129" y="2281002"/>
            <a:ext cx="1296144" cy="1152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6876256" y="2397547"/>
            <a:ext cx="1296144" cy="1152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3491880" y="2420888"/>
            <a:ext cx="1800200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>
            <a:off x="2304361" y="2761186"/>
            <a:ext cx="893828" cy="42485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>
            <a:off x="5557812" y="2761185"/>
            <a:ext cx="893828" cy="42485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746522" y="3567543"/>
            <a:ext cx="1643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Ön Çöktürme Tankı</a:t>
            </a:r>
            <a:endParaRPr lang="tr-TR" sz="16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6876256" y="3567543"/>
            <a:ext cx="1643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Son Çöktürme Tankı</a:t>
            </a:r>
            <a:endParaRPr lang="tr-TR" sz="16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3570160" y="3577352"/>
            <a:ext cx="1643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Biyolojik Reaktör</a:t>
            </a:r>
            <a:endParaRPr lang="tr-TR" sz="16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643001" y="1580812"/>
            <a:ext cx="1192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AKM: mg/L</a:t>
            </a:r>
          </a:p>
          <a:p>
            <a:r>
              <a:rPr lang="tr-TR" sz="1600" dirty="0" smtClean="0"/>
              <a:t>BOİ: mg/L</a:t>
            </a:r>
            <a:endParaRPr lang="tr-TR" sz="16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3820439" y="1580811"/>
            <a:ext cx="1143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AKM: mg/L</a:t>
            </a:r>
          </a:p>
          <a:p>
            <a:r>
              <a:rPr lang="tr-TR" sz="1600" dirty="0" smtClean="0"/>
              <a:t>BOİ: mg/L</a:t>
            </a:r>
            <a:endParaRPr lang="tr-TR" sz="160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6948263" y="1599747"/>
            <a:ext cx="115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AKM: mg/L</a:t>
            </a:r>
          </a:p>
          <a:p>
            <a:r>
              <a:rPr lang="tr-TR" sz="1600" dirty="0" smtClean="0"/>
              <a:t>BOİ: mg/L</a:t>
            </a:r>
            <a:endParaRPr lang="tr-TR" sz="1600" dirty="0"/>
          </a:p>
        </p:txBody>
      </p:sp>
      <p:cxnSp>
        <p:nvCxnSpPr>
          <p:cNvPr id="24" name="Düz Ok Bağlayıcısı 23"/>
          <p:cNvCxnSpPr/>
          <p:nvPr/>
        </p:nvCxnSpPr>
        <p:spPr>
          <a:xfrm>
            <a:off x="2136273" y="1873198"/>
            <a:ext cx="121159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/>
          <p:nvPr/>
        </p:nvCxnSpPr>
        <p:spPr>
          <a:xfrm>
            <a:off x="5356775" y="1883949"/>
            <a:ext cx="121159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>
            <a:off x="7524328" y="429309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1488201" y="396906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 flipH="1">
            <a:off x="1998010" y="4941168"/>
            <a:ext cx="56166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Yuvarlatılmış Dikdörtgen 30"/>
          <p:cNvSpPr/>
          <p:nvPr/>
        </p:nvSpPr>
        <p:spPr>
          <a:xfrm>
            <a:off x="836231" y="4684388"/>
            <a:ext cx="1067575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Metin kutusu 31"/>
          <p:cNvSpPr txBox="1"/>
          <p:nvPr/>
        </p:nvSpPr>
        <p:spPr>
          <a:xfrm>
            <a:off x="841554" y="5397667"/>
            <a:ext cx="1089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Dekantör</a:t>
            </a:r>
            <a:endParaRPr lang="tr-TR" sz="1600" dirty="0"/>
          </a:p>
        </p:txBody>
      </p:sp>
      <p:cxnSp>
        <p:nvCxnSpPr>
          <p:cNvPr id="33" name="Düz Ok Bağlayıcısı 32"/>
          <p:cNvCxnSpPr/>
          <p:nvPr/>
        </p:nvCxnSpPr>
        <p:spPr>
          <a:xfrm>
            <a:off x="1998010" y="5221382"/>
            <a:ext cx="939750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Düz Ok Bağlayıcısı 36"/>
          <p:cNvCxnSpPr/>
          <p:nvPr/>
        </p:nvCxnSpPr>
        <p:spPr>
          <a:xfrm flipV="1">
            <a:off x="2937760" y="3396905"/>
            <a:ext cx="0" cy="1792382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Metin kutusu 37"/>
          <p:cNvSpPr txBox="1"/>
          <p:nvPr/>
        </p:nvSpPr>
        <p:spPr>
          <a:xfrm>
            <a:off x="3025573" y="4152318"/>
            <a:ext cx="79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Sentrat</a:t>
            </a:r>
            <a:endParaRPr lang="tr-TR" sz="1600" dirty="0"/>
          </a:p>
        </p:txBody>
      </p:sp>
      <p:cxnSp>
        <p:nvCxnSpPr>
          <p:cNvPr id="39" name="Düz Ok Bağlayıcısı 38"/>
          <p:cNvCxnSpPr/>
          <p:nvPr/>
        </p:nvCxnSpPr>
        <p:spPr>
          <a:xfrm>
            <a:off x="881977" y="5387561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Düz Ok Bağlayıcısı 39"/>
          <p:cNvCxnSpPr/>
          <p:nvPr/>
        </p:nvCxnSpPr>
        <p:spPr>
          <a:xfrm>
            <a:off x="881977" y="6100084"/>
            <a:ext cx="28084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Yuvarlatılmış Dikdörtgen 41"/>
          <p:cNvSpPr/>
          <p:nvPr/>
        </p:nvSpPr>
        <p:spPr>
          <a:xfrm>
            <a:off x="3763568" y="5664213"/>
            <a:ext cx="1067575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Metin kutusu 42"/>
          <p:cNvSpPr txBox="1"/>
          <p:nvPr/>
        </p:nvSpPr>
        <p:spPr>
          <a:xfrm>
            <a:off x="3518147" y="6418886"/>
            <a:ext cx="1558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Çamur Kurutma</a:t>
            </a:r>
            <a:endParaRPr lang="tr-TR" sz="1600" dirty="0"/>
          </a:p>
        </p:txBody>
      </p:sp>
      <p:cxnSp>
        <p:nvCxnSpPr>
          <p:cNvPr id="44" name="Düz Ok Bağlayıcısı 43"/>
          <p:cNvCxnSpPr/>
          <p:nvPr/>
        </p:nvCxnSpPr>
        <p:spPr>
          <a:xfrm>
            <a:off x="4852598" y="6047013"/>
            <a:ext cx="15990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Metin kutusu 46"/>
          <p:cNvSpPr txBox="1"/>
          <p:nvPr/>
        </p:nvSpPr>
        <p:spPr>
          <a:xfrm>
            <a:off x="6541977" y="5877736"/>
            <a:ext cx="982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Bertaraf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01855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Çamur </a:t>
            </a:r>
            <a:r>
              <a:rPr lang="tr-TR" dirty="0" err="1" smtClean="0"/>
              <a:t>Susuzlaştırma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endParaRPr lang="tr-TR" dirty="0" smtClean="0">
              <a:hlinkClick r:id="rId2"/>
            </a:endParaRPr>
          </a:p>
          <a:p>
            <a:endParaRPr lang="tr-TR" dirty="0">
              <a:hlinkClick r:id="rId2"/>
            </a:endParaRPr>
          </a:p>
          <a:p>
            <a:endParaRPr lang="tr-TR" dirty="0" smtClean="0">
              <a:hlinkClick r:id="rId2"/>
            </a:endParaRPr>
          </a:p>
          <a:p>
            <a:endParaRPr lang="tr-TR" dirty="0">
              <a:hlinkClick r:id="rId2"/>
            </a:endParaRPr>
          </a:p>
          <a:p>
            <a:endParaRPr lang="tr-TR" dirty="0" smtClean="0">
              <a:hlinkClick r:id="rId2"/>
            </a:endParaRPr>
          </a:p>
          <a:p>
            <a:endParaRPr lang="tr-TR" dirty="0">
              <a:hlinkClick r:id="rId2"/>
            </a:endParaRPr>
          </a:p>
          <a:p>
            <a:endParaRPr lang="tr-TR" dirty="0" smtClean="0">
              <a:hlinkClick r:id="rId2"/>
            </a:endParaRPr>
          </a:p>
          <a:p>
            <a:endParaRPr lang="tr-TR" dirty="0">
              <a:hlinkClick r:id="rId2"/>
            </a:endParaRPr>
          </a:p>
          <a:p>
            <a:endParaRPr lang="tr-TR" dirty="0" smtClean="0">
              <a:hlinkClick r:id="rId2"/>
            </a:endParaRPr>
          </a:p>
          <a:p>
            <a:r>
              <a:rPr lang="tr-TR" dirty="0" smtClean="0">
                <a:hlinkClick r:id="rId2"/>
              </a:rPr>
              <a:t>http://www.kakoki.co.jp/english/products/m-021/index.html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64" y="1916832"/>
            <a:ext cx="3729636" cy="333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5" y="1700191"/>
            <a:ext cx="5044629" cy="5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0" y="2564904"/>
            <a:ext cx="4114748" cy="25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56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14" y="404664"/>
            <a:ext cx="5544616" cy="529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53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1338"/>
            <a:ext cx="6552728" cy="547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1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1545"/>
            <a:ext cx="8229600" cy="1143000"/>
          </a:xfrm>
        </p:spPr>
        <p:txBody>
          <a:bodyPr/>
          <a:lstStyle/>
          <a:p>
            <a:r>
              <a:rPr lang="tr-TR" dirty="0" err="1" smtClean="0"/>
              <a:t>Kojenerasyon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cogeneratio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10" y="1052735"/>
            <a:ext cx="5651764" cy="273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ojenturk.org/uploads/dokumanlar/Gas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26102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1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Çamur Kurutma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576772" cy="407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15034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147</Words>
  <Application>Microsoft Office PowerPoint</Application>
  <PresentationFormat>Ekran Gösterisi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Çamur Kurutma Üniteleri Uygulaması</vt:lpstr>
      <vt:lpstr>Çamurun Isıl değeri ve Bertaraf Yöntemleri</vt:lpstr>
      <vt:lpstr>PowerPoint Sunusu</vt:lpstr>
      <vt:lpstr>PowerPoint Sunusu</vt:lpstr>
      <vt:lpstr>Çamur Susuzlaştırma</vt:lpstr>
      <vt:lpstr>PowerPoint Sunusu</vt:lpstr>
      <vt:lpstr>PowerPoint Sunusu</vt:lpstr>
      <vt:lpstr>Kojenerasyon </vt:lpstr>
      <vt:lpstr>Çamur Kurutma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Çamur Kurutma Üniteleri Uygulaması</dc:title>
  <dc:creator>Windows Kullanıcısı</dc:creator>
  <cp:lastModifiedBy>Windows Kullanıcısı</cp:lastModifiedBy>
  <cp:revision>25</cp:revision>
  <dcterms:created xsi:type="dcterms:W3CDTF">2019-12-05T11:16:48Z</dcterms:created>
  <dcterms:modified xsi:type="dcterms:W3CDTF">2019-12-06T06:43:52Z</dcterms:modified>
</cp:coreProperties>
</file>