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06" r:id="rId12"/>
    <p:sldId id="307" r:id="rId13"/>
    <p:sldId id="308" r:id="rId14"/>
    <p:sldId id="309" r:id="rId15"/>
    <p:sldId id="266" r:id="rId16"/>
    <p:sldId id="267" r:id="rId17"/>
    <p:sldId id="268" r:id="rId18"/>
    <p:sldId id="310" r:id="rId19"/>
    <p:sldId id="311" r:id="rId20"/>
    <p:sldId id="269" r:id="rId21"/>
    <p:sldId id="270" r:id="rId22"/>
    <p:sldId id="312" r:id="rId23"/>
    <p:sldId id="271" r:id="rId24"/>
    <p:sldId id="274" r:id="rId25"/>
    <p:sldId id="278" r:id="rId26"/>
    <p:sldId id="275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313" r:id="rId39"/>
    <p:sldId id="290" r:id="rId40"/>
    <p:sldId id="291" r:id="rId41"/>
    <p:sldId id="292" r:id="rId42"/>
    <p:sldId id="314" r:id="rId43"/>
    <p:sldId id="315" r:id="rId44"/>
    <p:sldId id="316" r:id="rId45"/>
    <p:sldId id="317" r:id="rId46"/>
    <p:sldId id="293" r:id="rId47"/>
    <p:sldId id="294" r:id="rId48"/>
    <p:sldId id="295" r:id="rId49"/>
    <p:sldId id="318" r:id="rId50"/>
    <p:sldId id="319" r:id="rId51"/>
    <p:sldId id="320" r:id="rId52"/>
    <p:sldId id="321" r:id="rId53"/>
    <p:sldId id="297" r:id="rId54"/>
    <p:sldId id="298" r:id="rId55"/>
    <p:sldId id="299" r:id="rId56"/>
    <p:sldId id="300" r:id="rId57"/>
    <p:sldId id="301" r:id="rId58"/>
    <p:sldId id="302" r:id="rId59"/>
    <p:sldId id="303" r:id="rId60"/>
    <p:sldId id="304" r:id="rId61"/>
    <p:sldId id="305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94"/>
  </p:normalViewPr>
  <p:slideViewPr>
    <p:cSldViewPr snapToGrid="0" snapToObjects="1">
      <p:cViewPr varScale="1">
        <p:scale>
          <a:sx n="115" d="100"/>
          <a:sy n="115" d="100"/>
        </p:scale>
        <p:origin x="15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3F5DCC-0065-4832-BF09-7B8816BDAB1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D472DB4-2D64-4B22-9277-A11E13DFA7DB}">
      <dgm:prSet/>
      <dgm:spPr/>
      <dgm:t>
        <a:bodyPr/>
        <a:lstStyle/>
        <a:p>
          <a:r>
            <a:rPr lang="tr-TR"/>
            <a:t>Histoloji kelimesi yalın hali ile “doku bilimi” anlamına gelir. </a:t>
          </a:r>
          <a:endParaRPr lang="en-US"/>
        </a:p>
      </dgm:t>
    </dgm:pt>
    <dgm:pt modelId="{15AE82D6-A93D-4874-BC67-7E429955FFB5}" type="parTrans" cxnId="{AD77A590-77B1-476F-AF8C-4B91629FA8C9}">
      <dgm:prSet/>
      <dgm:spPr/>
      <dgm:t>
        <a:bodyPr/>
        <a:lstStyle/>
        <a:p>
          <a:endParaRPr lang="en-US"/>
        </a:p>
      </dgm:t>
    </dgm:pt>
    <dgm:pt modelId="{DAF20F7A-2F2A-4AF9-9F1D-16D56112793A}" type="sibTrans" cxnId="{AD77A590-77B1-476F-AF8C-4B91629FA8C9}">
      <dgm:prSet/>
      <dgm:spPr/>
      <dgm:t>
        <a:bodyPr/>
        <a:lstStyle/>
        <a:p>
          <a:endParaRPr lang="en-US"/>
        </a:p>
      </dgm:t>
    </dgm:pt>
    <dgm:pt modelId="{DF72380E-E633-49EC-8DEC-1D7B202E6C2C}">
      <dgm:prSet/>
      <dgm:spPr/>
      <dgm:t>
        <a:bodyPr/>
        <a:lstStyle/>
        <a:p>
          <a:r>
            <a:rPr lang="tr-TR"/>
            <a:t>Bu kavram dokuları oluşturan hücrelerin, dokuların ve dokuların oluşturduğu organların mikroskopik yapılarını inceleyen bir bilim dalı olarak tanımlanabilir. </a:t>
          </a:r>
          <a:endParaRPr lang="en-US"/>
        </a:p>
      </dgm:t>
    </dgm:pt>
    <dgm:pt modelId="{5F30AD0C-F565-40EA-A37E-87203677B3DB}" type="parTrans" cxnId="{FDDC50E4-54A6-49D5-89EE-B5C992A1463D}">
      <dgm:prSet/>
      <dgm:spPr/>
      <dgm:t>
        <a:bodyPr/>
        <a:lstStyle/>
        <a:p>
          <a:endParaRPr lang="en-US"/>
        </a:p>
      </dgm:t>
    </dgm:pt>
    <dgm:pt modelId="{2B8AD7E9-0383-4396-A95F-89A0DC6AF39E}" type="sibTrans" cxnId="{FDDC50E4-54A6-49D5-89EE-B5C992A1463D}">
      <dgm:prSet/>
      <dgm:spPr/>
      <dgm:t>
        <a:bodyPr/>
        <a:lstStyle/>
        <a:p>
          <a:endParaRPr lang="en-US"/>
        </a:p>
      </dgm:t>
    </dgm:pt>
    <dgm:pt modelId="{5D20D223-B0E5-5A4F-80B3-1892C522113E}" type="pres">
      <dgm:prSet presAssocID="{003F5DCC-0065-4832-BF09-7B8816BDAB1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347BBC1-D881-B548-8CFD-97299254184A}" type="pres">
      <dgm:prSet presAssocID="{AD472DB4-2D64-4B22-9277-A11E13DFA7DB}" presName="hierRoot1" presStyleCnt="0"/>
      <dgm:spPr/>
    </dgm:pt>
    <dgm:pt modelId="{1AEC5B48-1C97-4A47-9674-0F49C2F8BF6D}" type="pres">
      <dgm:prSet presAssocID="{AD472DB4-2D64-4B22-9277-A11E13DFA7DB}" presName="composite" presStyleCnt="0"/>
      <dgm:spPr/>
    </dgm:pt>
    <dgm:pt modelId="{DC08B2F7-939A-5C41-A4BF-9026797BCB06}" type="pres">
      <dgm:prSet presAssocID="{AD472DB4-2D64-4B22-9277-A11E13DFA7DB}" presName="background" presStyleLbl="node0" presStyleIdx="0" presStyleCnt="2"/>
      <dgm:spPr/>
    </dgm:pt>
    <dgm:pt modelId="{0EC5091E-A5BE-624D-92E8-01413E8452E0}" type="pres">
      <dgm:prSet presAssocID="{AD472DB4-2D64-4B22-9277-A11E13DFA7DB}" presName="text" presStyleLbl="fgAcc0" presStyleIdx="0" presStyleCnt="2">
        <dgm:presLayoutVars>
          <dgm:chPref val="3"/>
        </dgm:presLayoutVars>
      </dgm:prSet>
      <dgm:spPr/>
    </dgm:pt>
    <dgm:pt modelId="{534E1DD9-D952-4F47-9A0B-93AAE8E9CFCE}" type="pres">
      <dgm:prSet presAssocID="{AD472DB4-2D64-4B22-9277-A11E13DFA7DB}" presName="hierChild2" presStyleCnt="0"/>
      <dgm:spPr/>
    </dgm:pt>
    <dgm:pt modelId="{3CF1289E-6582-9C48-BD30-DBB4FE0F7148}" type="pres">
      <dgm:prSet presAssocID="{DF72380E-E633-49EC-8DEC-1D7B202E6C2C}" presName="hierRoot1" presStyleCnt="0"/>
      <dgm:spPr/>
    </dgm:pt>
    <dgm:pt modelId="{36EDA365-9E36-8F47-A579-060CB560DB41}" type="pres">
      <dgm:prSet presAssocID="{DF72380E-E633-49EC-8DEC-1D7B202E6C2C}" presName="composite" presStyleCnt="0"/>
      <dgm:spPr/>
    </dgm:pt>
    <dgm:pt modelId="{73BB3E91-48BB-0C4C-BE1B-DEFDF1B45314}" type="pres">
      <dgm:prSet presAssocID="{DF72380E-E633-49EC-8DEC-1D7B202E6C2C}" presName="background" presStyleLbl="node0" presStyleIdx="1" presStyleCnt="2"/>
      <dgm:spPr/>
    </dgm:pt>
    <dgm:pt modelId="{838E462F-9D58-D142-8F42-FA519B5D47BD}" type="pres">
      <dgm:prSet presAssocID="{DF72380E-E633-49EC-8DEC-1D7B202E6C2C}" presName="text" presStyleLbl="fgAcc0" presStyleIdx="1" presStyleCnt="2">
        <dgm:presLayoutVars>
          <dgm:chPref val="3"/>
        </dgm:presLayoutVars>
      </dgm:prSet>
      <dgm:spPr/>
    </dgm:pt>
    <dgm:pt modelId="{4109EF69-246F-CF47-B185-E3F85EE47C29}" type="pres">
      <dgm:prSet presAssocID="{DF72380E-E633-49EC-8DEC-1D7B202E6C2C}" presName="hierChild2" presStyleCnt="0"/>
      <dgm:spPr/>
    </dgm:pt>
  </dgm:ptLst>
  <dgm:cxnLst>
    <dgm:cxn modelId="{C4D56871-A431-5B48-A232-B2544F702A34}" type="presOf" srcId="{003F5DCC-0065-4832-BF09-7B8816BDAB16}" destId="{5D20D223-B0E5-5A4F-80B3-1892C522113E}" srcOrd="0" destOrd="0" presId="urn:microsoft.com/office/officeart/2005/8/layout/hierarchy1"/>
    <dgm:cxn modelId="{3608CD75-62C2-474C-8E8D-EB19BDAC292B}" type="presOf" srcId="{AD472DB4-2D64-4B22-9277-A11E13DFA7DB}" destId="{0EC5091E-A5BE-624D-92E8-01413E8452E0}" srcOrd="0" destOrd="0" presId="urn:microsoft.com/office/officeart/2005/8/layout/hierarchy1"/>
    <dgm:cxn modelId="{AD77A590-77B1-476F-AF8C-4B91629FA8C9}" srcId="{003F5DCC-0065-4832-BF09-7B8816BDAB16}" destId="{AD472DB4-2D64-4B22-9277-A11E13DFA7DB}" srcOrd="0" destOrd="0" parTransId="{15AE82D6-A93D-4874-BC67-7E429955FFB5}" sibTransId="{DAF20F7A-2F2A-4AF9-9F1D-16D56112793A}"/>
    <dgm:cxn modelId="{1AFC92BD-C2BF-A14A-A85A-FED07D3B0EC7}" type="presOf" srcId="{DF72380E-E633-49EC-8DEC-1D7B202E6C2C}" destId="{838E462F-9D58-D142-8F42-FA519B5D47BD}" srcOrd="0" destOrd="0" presId="urn:microsoft.com/office/officeart/2005/8/layout/hierarchy1"/>
    <dgm:cxn modelId="{FDDC50E4-54A6-49D5-89EE-B5C992A1463D}" srcId="{003F5DCC-0065-4832-BF09-7B8816BDAB16}" destId="{DF72380E-E633-49EC-8DEC-1D7B202E6C2C}" srcOrd="1" destOrd="0" parTransId="{5F30AD0C-F565-40EA-A37E-87203677B3DB}" sibTransId="{2B8AD7E9-0383-4396-A95F-89A0DC6AF39E}"/>
    <dgm:cxn modelId="{AE953154-4A43-6B43-95B7-FFCA406472F0}" type="presParOf" srcId="{5D20D223-B0E5-5A4F-80B3-1892C522113E}" destId="{E347BBC1-D881-B548-8CFD-97299254184A}" srcOrd="0" destOrd="0" presId="urn:microsoft.com/office/officeart/2005/8/layout/hierarchy1"/>
    <dgm:cxn modelId="{55209C8A-610A-7546-AD05-D1BA6106F55E}" type="presParOf" srcId="{E347BBC1-D881-B548-8CFD-97299254184A}" destId="{1AEC5B48-1C97-4A47-9674-0F49C2F8BF6D}" srcOrd="0" destOrd="0" presId="urn:microsoft.com/office/officeart/2005/8/layout/hierarchy1"/>
    <dgm:cxn modelId="{3B239D3F-4403-1A4F-8429-6B27D7FB007B}" type="presParOf" srcId="{1AEC5B48-1C97-4A47-9674-0F49C2F8BF6D}" destId="{DC08B2F7-939A-5C41-A4BF-9026797BCB06}" srcOrd="0" destOrd="0" presId="urn:microsoft.com/office/officeart/2005/8/layout/hierarchy1"/>
    <dgm:cxn modelId="{2AA8AD94-88D9-1F44-8522-E0C8D7696FDD}" type="presParOf" srcId="{1AEC5B48-1C97-4A47-9674-0F49C2F8BF6D}" destId="{0EC5091E-A5BE-624D-92E8-01413E8452E0}" srcOrd="1" destOrd="0" presId="urn:microsoft.com/office/officeart/2005/8/layout/hierarchy1"/>
    <dgm:cxn modelId="{7378A721-C4CB-C94F-8C0B-A38E6983022D}" type="presParOf" srcId="{E347BBC1-D881-B548-8CFD-97299254184A}" destId="{534E1DD9-D952-4F47-9A0B-93AAE8E9CFCE}" srcOrd="1" destOrd="0" presId="urn:microsoft.com/office/officeart/2005/8/layout/hierarchy1"/>
    <dgm:cxn modelId="{174F8130-1194-0541-9AD8-89903C04800B}" type="presParOf" srcId="{5D20D223-B0E5-5A4F-80B3-1892C522113E}" destId="{3CF1289E-6582-9C48-BD30-DBB4FE0F7148}" srcOrd="1" destOrd="0" presId="urn:microsoft.com/office/officeart/2005/8/layout/hierarchy1"/>
    <dgm:cxn modelId="{E0E6EE7A-93F0-E544-B594-09C821257A58}" type="presParOf" srcId="{3CF1289E-6582-9C48-BD30-DBB4FE0F7148}" destId="{36EDA365-9E36-8F47-A579-060CB560DB41}" srcOrd="0" destOrd="0" presId="urn:microsoft.com/office/officeart/2005/8/layout/hierarchy1"/>
    <dgm:cxn modelId="{7BE9EF49-E623-334C-ADEC-6BEF8A79BB65}" type="presParOf" srcId="{36EDA365-9E36-8F47-A579-060CB560DB41}" destId="{73BB3E91-48BB-0C4C-BE1B-DEFDF1B45314}" srcOrd="0" destOrd="0" presId="urn:microsoft.com/office/officeart/2005/8/layout/hierarchy1"/>
    <dgm:cxn modelId="{9CA70FB6-7330-AB49-9AA0-019287604653}" type="presParOf" srcId="{36EDA365-9E36-8F47-A579-060CB560DB41}" destId="{838E462F-9D58-D142-8F42-FA519B5D47BD}" srcOrd="1" destOrd="0" presId="urn:microsoft.com/office/officeart/2005/8/layout/hierarchy1"/>
    <dgm:cxn modelId="{014EED73-617E-0D46-BCEC-0C489FCD104B}" type="presParOf" srcId="{3CF1289E-6582-9C48-BD30-DBB4FE0F7148}" destId="{4109EF69-246F-CF47-B185-E3F85EE47C2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EA2A3F-19F8-484D-A138-2E242F953A0F}" type="doc">
      <dgm:prSet loTypeId="urn:microsoft.com/office/officeart/2005/8/layout/process4" loCatId="process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DDFA379-5EAD-4EF0-93BC-CB0534A33E74}">
      <dgm:prSet/>
      <dgm:spPr/>
      <dgm:t>
        <a:bodyPr/>
        <a:lstStyle/>
        <a:p>
          <a:r>
            <a:rPr lang="tr-TR"/>
            <a:t>Histolojik incelemeler yapabilmek için: </a:t>
          </a:r>
          <a:endParaRPr lang="en-US"/>
        </a:p>
      </dgm:t>
    </dgm:pt>
    <dgm:pt modelId="{64D7EF14-6E7D-4524-B853-E95EE543C3A9}" type="parTrans" cxnId="{9F62C418-EDDD-490E-B129-CB99F7A8B023}">
      <dgm:prSet/>
      <dgm:spPr/>
      <dgm:t>
        <a:bodyPr/>
        <a:lstStyle/>
        <a:p>
          <a:endParaRPr lang="en-US"/>
        </a:p>
      </dgm:t>
    </dgm:pt>
    <dgm:pt modelId="{37CE3CDA-B2F7-468F-AA60-7CBD2F5FF9C5}" type="sibTrans" cxnId="{9F62C418-EDDD-490E-B129-CB99F7A8B023}">
      <dgm:prSet/>
      <dgm:spPr/>
      <dgm:t>
        <a:bodyPr/>
        <a:lstStyle/>
        <a:p>
          <a:endParaRPr lang="en-US"/>
        </a:p>
      </dgm:t>
    </dgm:pt>
    <dgm:pt modelId="{AD5E21A7-A330-47E7-A252-6E3D3053E9D2}">
      <dgm:prSet/>
      <dgm:spPr/>
      <dgm:t>
        <a:bodyPr/>
        <a:lstStyle/>
        <a:p>
          <a:r>
            <a:rPr lang="tr-TR"/>
            <a:t>Histoloji Tekniği</a:t>
          </a:r>
          <a:endParaRPr lang="en-US"/>
        </a:p>
      </dgm:t>
    </dgm:pt>
    <dgm:pt modelId="{5A88767F-158F-48C7-93FF-E7AF84287AE9}" type="parTrans" cxnId="{E9BCD767-9944-4F2F-9439-D63B31B415B5}">
      <dgm:prSet/>
      <dgm:spPr/>
      <dgm:t>
        <a:bodyPr/>
        <a:lstStyle/>
        <a:p>
          <a:endParaRPr lang="en-US"/>
        </a:p>
      </dgm:t>
    </dgm:pt>
    <dgm:pt modelId="{4C313805-8515-48D8-8D1E-27C3412A2BFA}" type="sibTrans" cxnId="{E9BCD767-9944-4F2F-9439-D63B31B415B5}">
      <dgm:prSet/>
      <dgm:spPr/>
      <dgm:t>
        <a:bodyPr/>
        <a:lstStyle/>
        <a:p>
          <a:endParaRPr lang="en-US"/>
        </a:p>
      </dgm:t>
    </dgm:pt>
    <dgm:pt modelId="{0BD523F9-97B3-4A66-864A-48D4582DFD58}">
      <dgm:prSet/>
      <dgm:spPr/>
      <dgm:t>
        <a:bodyPr/>
        <a:lstStyle/>
        <a:p>
          <a:r>
            <a:rPr lang="tr-TR"/>
            <a:t>Mikroskopi ve Mikrofotografi </a:t>
          </a:r>
          <a:endParaRPr lang="en-US"/>
        </a:p>
      </dgm:t>
    </dgm:pt>
    <dgm:pt modelId="{D39A486C-1B74-4EF9-8F3D-C03095A01EC8}" type="parTrans" cxnId="{B61D2E22-9174-4191-93D2-613F8263B438}">
      <dgm:prSet/>
      <dgm:spPr/>
      <dgm:t>
        <a:bodyPr/>
        <a:lstStyle/>
        <a:p>
          <a:endParaRPr lang="en-US"/>
        </a:p>
      </dgm:t>
    </dgm:pt>
    <dgm:pt modelId="{B86BED6B-26D1-42AC-A41F-66840A7EA72D}" type="sibTrans" cxnId="{B61D2E22-9174-4191-93D2-613F8263B438}">
      <dgm:prSet/>
      <dgm:spPr/>
      <dgm:t>
        <a:bodyPr/>
        <a:lstStyle/>
        <a:p>
          <a:endParaRPr lang="en-US"/>
        </a:p>
      </dgm:t>
    </dgm:pt>
    <dgm:pt modelId="{ADB3604F-993A-4429-8F19-957FA39A90EF}">
      <dgm:prSet/>
      <dgm:spPr/>
      <dgm:t>
        <a:bodyPr/>
        <a:lstStyle/>
        <a:p>
          <a:r>
            <a:rPr lang="tr-TR"/>
            <a:t>İki önemli basamağı oluşturur. </a:t>
          </a:r>
          <a:endParaRPr lang="en-US"/>
        </a:p>
      </dgm:t>
    </dgm:pt>
    <dgm:pt modelId="{04D10A7A-59B7-46EF-A177-A42F6236469A}" type="parTrans" cxnId="{38B9363E-600C-4FC2-B607-820A915BB18C}">
      <dgm:prSet/>
      <dgm:spPr/>
      <dgm:t>
        <a:bodyPr/>
        <a:lstStyle/>
        <a:p>
          <a:endParaRPr lang="en-US"/>
        </a:p>
      </dgm:t>
    </dgm:pt>
    <dgm:pt modelId="{F7EB21BC-1566-4D7A-8B87-49F5EA749A66}" type="sibTrans" cxnId="{38B9363E-600C-4FC2-B607-820A915BB18C}">
      <dgm:prSet/>
      <dgm:spPr/>
      <dgm:t>
        <a:bodyPr/>
        <a:lstStyle/>
        <a:p>
          <a:endParaRPr lang="en-US"/>
        </a:p>
      </dgm:t>
    </dgm:pt>
    <dgm:pt modelId="{EB117E19-504C-C74B-B084-7A64CB8F4494}" type="pres">
      <dgm:prSet presAssocID="{73EA2A3F-19F8-484D-A138-2E242F953A0F}" presName="Name0" presStyleCnt="0">
        <dgm:presLayoutVars>
          <dgm:dir/>
          <dgm:animLvl val="lvl"/>
          <dgm:resizeHandles val="exact"/>
        </dgm:presLayoutVars>
      </dgm:prSet>
      <dgm:spPr/>
    </dgm:pt>
    <dgm:pt modelId="{A1D98829-499F-314C-A3F0-22862DDBD23F}" type="pres">
      <dgm:prSet presAssocID="{ADB3604F-993A-4429-8F19-957FA39A90EF}" presName="boxAndChildren" presStyleCnt="0"/>
      <dgm:spPr/>
    </dgm:pt>
    <dgm:pt modelId="{61672355-FE89-B14D-BA1E-48BE426D08D5}" type="pres">
      <dgm:prSet presAssocID="{ADB3604F-993A-4429-8F19-957FA39A90EF}" presName="parentTextBox" presStyleLbl="node1" presStyleIdx="0" presStyleCnt="2"/>
      <dgm:spPr/>
    </dgm:pt>
    <dgm:pt modelId="{16D422FD-501E-934C-AE15-59B087F760D8}" type="pres">
      <dgm:prSet presAssocID="{37CE3CDA-B2F7-468F-AA60-7CBD2F5FF9C5}" presName="sp" presStyleCnt="0"/>
      <dgm:spPr/>
    </dgm:pt>
    <dgm:pt modelId="{53AD7858-8C06-FD41-B505-F8BAA6C1B3A3}" type="pres">
      <dgm:prSet presAssocID="{0DDFA379-5EAD-4EF0-93BC-CB0534A33E74}" presName="arrowAndChildren" presStyleCnt="0"/>
      <dgm:spPr/>
    </dgm:pt>
    <dgm:pt modelId="{C359B2DB-5E49-A24F-BD91-0F04003CAC1D}" type="pres">
      <dgm:prSet presAssocID="{0DDFA379-5EAD-4EF0-93BC-CB0534A33E74}" presName="parentTextArrow" presStyleLbl="node1" presStyleIdx="0" presStyleCnt="2"/>
      <dgm:spPr/>
    </dgm:pt>
    <dgm:pt modelId="{3E5C12DE-8844-B743-B1A9-536181436559}" type="pres">
      <dgm:prSet presAssocID="{0DDFA379-5EAD-4EF0-93BC-CB0534A33E74}" presName="arrow" presStyleLbl="node1" presStyleIdx="1" presStyleCnt="2"/>
      <dgm:spPr/>
    </dgm:pt>
    <dgm:pt modelId="{92BA1B27-00D2-BF4A-ADC5-6C1A610AB3CE}" type="pres">
      <dgm:prSet presAssocID="{0DDFA379-5EAD-4EF0-93BC-CB0534A33E74}" presName="descendantArrow" presStyleCnt="0"/>
      <dgm:spPr/>
    </dgm:pt>
    <dgm:pt modelId="{0FCE40DF-59A5-D046-B174-CD11A3078FB2}" type="pres">
      <dgm:prSet presAssocID="{AD5E21A7-A330-47E7-A252-6E3D3053E9D2}" presName="childTextArrow" presStyleLbl="fgAccFollowNode1" presStyleIdx="0" presStyleCnt="2">
        <dgm:presLayoutVars>
          <dgm:bulletEnabled val="1"/>
        </dgm:presLayoutVars>
      </dgm:prSet>
      <dgm:spPr/>
    </dgm:pt>
    <dgm:pt modelId="{C18239FF-D3CA-4448-8225-ED8CA0BCACC5}" type="pres">
      <dgm:prSet presAssocID="{0BD523F9-97B3-4A66-864A-48D4582DFD58}" presName="childTextArrow" presStyleLbl="fgAccFollowNode1" presStyleIdx="1" presStyleCnt="2">
        <dgm:presLayoutVars>
          <dgm:bulletEnabled val="1"/>
        </dgm:presLayoutVars>
      </dgm:prSet>
      <dgm:spPr/>
    </dgm:pt>
  </dgm:ptLst>
  <dgm:cxnLst>
    <dgm:cxn modelId="{8FE77B05-F45F-494C-B7A1-5C0414C0D22C}" type="presOf" srcId="{0DDFA379-5EAD-4EF0-93BC-CB0534A33E74}" destId="{3E5C12DE-8844-B743-B1A9-536181436559}" srcOrd="1" destOrd="0" presId="urn:microsoft.com/office/officeart/2005/8/layout/process4"/>
    <dgm:cxn modelId="{9F62C418-EDDD-490E-B129-CB99F7A8B023}" srcId="{73EA2A3F-19F8-484D-A138-2E242F953A0F}" destId="{0DDFA379-5EAD-4EF0-93BC-CB0534A33E74}" srcOrd="0" destOrd="0" parTransId="{64D7EF14-6E7D-4524-B853-E95EE543C3A9}" sibTransId="{37CE3CDA-B2F7-468F-AA60-7CBD2F5FF9C5}"/>
    <dgm:cxn modelId="{B61D2E22-9174-4191-93D2-613F8263B438}" srcId="{0DDFA379-5EAD-4EF0-93BC-CB0534A33E74}" destId="{0BD523F9-97B3-4A66-864A-48D4582DFD58}" srcOrd="1" destOrd="0" parTransId="{D39A486C-1B74-4EF9-8F3D-C03095A01EC8}" sibTransId="{B86BED6B-26D1-42AC-A41F-66840A7EA72D}"/>
    <dgm:cxn modelId="{FC834F39-B5EC-FE42-B337-5FE06AFD19E4}" type="presOf" srcId="{AD5E21A7-A330-47E7-A252-6E3D3053E9D2}" destId="{0FCE40DF-59A5-D046-B174-CD11A3078FB2}" srcOrd="0" destOrd="0" presId="urn:microsoft.com/office/officeart/2005/8/layout/process4"/>
    <dgm:cxn modelId="{38B9363E-600C-4FC2-B607-820A915BB18C}" srcId="{73EA2A3F-19F8-484D-A138-2E242F953A0F}" destId="{ADB3604F-993A-4429-8F19-957FA39A90EF}" srcOrd="1" destOrd="0" parTransId="{04D10A7A-59B7-46EF-A177-A42F6236469A}" sibTransId="{F7EB21BC-1566-4D7A-8B87-49F5EA749A66}"/>
    <dgm:cxn modelId="{E8385D49-5059-E044-BF5D-E7364D2C178B}" type="presOf" srcId="{0BD523F9-97B3-4A66-864A-48D4582DFD58}" destId="{C18239FF-D3CA-4448-8225-ED8CA0BCACC5}" srcOrd="0" destOrd="0" presId="urn:microsoft.com/office/officeart/2005/8/layout/process4"/>
    <dgm:cxn modelId="{E9BCD767-9944-4F2F-9439-D63B31B415B5}" srcId="{0DDFA379-5EAD-4EF0-93BC-CB0534A33E74}" destId="{AD5E21A7-A330-47E7-A252-6E3D3053E9D2}" srcOrd="0" destOrd="0" parTransId="{5A88767F-158F-48C7-93FF-E7AF84287AE9}" sibTransId="{4C313805-8515-48D8-8D1E-27C3412A2BFA}"/>
    <dgm:cxn modelId="{1F7B2E72-7BB3-A649-9CD9-3A1CDCAF9DA3}" type="presOf" srcId="{73EA2A3F-19F8-484D-A138-2E242F953A0F}" destId="{EB117E19-504C-C74B-B084-7A64CB8F4494}" srcOrd="0" destOrd="0" presId="urn:microsoft.com/office/officeart/2005/8/layout/process4"/>
    <dgm:cxn modelId="{037173B1-63E5-9546-A2D0-0C1096C66F0A}" type="presOf" srcId="{0DDFA379-5EAD-4EF0-93BC-CB0534A33E74}" destId="{C359B2DB-5E49-A24F-BD91-0F04003CAC1D}" srcOrd="0" destOrd="0" presId="urn:microsoft.com/office/officeart/2005/8/layout/process4"/>
    <dgm:cxn modelId="{C82597E9-2D0A-E743-AB58-7F6B1A6F1CC1}" type="presOf" srcId="{ADB3604F-993A-4429-8F19-957FA39A90EF}" destId="{61672355-FE89-B14D-BA1E-48BE426D08D5}" srcOrd="0" destOrd="0" presId="urn:microsoft.com/office/officeart/2005/8/layout/process4"/>
    <dgm:cxn modelId="{57834ADC-DD93-4E4F-B50E-64AE3FEF9909}" type="presParOf" srcId="{EB117E19-504C-C74B-B084-7A64CB8F4494}" destId="{A1D98829-499F-314C-A3F0-22862DDBD23F}" srcOrd="0" destOrd="0" presId="urn:microsoft.com/office/officeart/2005/8/layout/process4"/>
    <dgm:cxn modelId="{AA579A26-3F17-A640-96A3-0524EC3D532E}" type="presParOf" srcId="{A1D98829-499F-314C-A3F0-22862DDBD23F}" destId="{61672355-FE89-B14D-BA1E-48BE426D08D5}" srcOrd="0" destOrd="0" presId="urn:microsoft.com/office/officeart/2005/8/layout/process4"/>
    <dgm:cxn modelId="{BC3C8342-77E1-D54B-9DFF-F372D6825C4A}" type="presParOf" srcId="{EB117E19-504C-C74B-B084-7A64CB8F4494}" destId="{16D422FD-501E-934C-AE15-59B087F760D8}" srcOrd="1" destOrd="0" presId="urn:microsoft.com/office/officeart/2005/8/layout/process4"/>
    <dgm:cxn modelId="{3FC48968-5048-DF46-AD9B-5F4581144470}" type="presParOf" srcId="{EB117E19-504C-C74B-B084-7A64CB8F4494}" destId="{53AD7858-8C06-FD41-B505-F8BAA6C1B3A3}" srcOrd="2" destOrd="0" presId="urn:microsoft.com/office/officeart/2005/8/layout/process4"/>
    <dgm:cxn modelId="{D910D437-7BE3-7441-B3D6-8DF7459A5EB3}" type="presParOf" srcId="{53AD7858-8C06-FD41-B505-F8BAA6C1B3A3}" destId="{C359B2DB-5E49-A24F-BD91-0F04003CAC1D}" srcOrd="0" destOrd="0" presId="urn:microsoft.com/office/officeart/2005/8/layout/process4"/>
    <dgm:cxn modelId="{98D86F67-669F-1B4D-BFEA-060622DF790A}" type="presParOf" srcId="{53AD7858-8C06-FD41-B505-F8BAA6C1B3A3}" destId="{3E5C12DE-8844-B743-B1A9-536181436559}" srcOrd="1" destOrd="0" presId="urn:microsoft.com/office/officeart/2005/8/layout/process4"/>
    <dgm:cxn modelId="{02E6ABC9-06B3-1946-AAE8-3358B5F8C1D0}" type="presParOf" srcId="{53AD7858-8C06-FD41-B505-F8BAA6C1B3A3}" destId="{92BA1B27-00D2-BF4A-ADC5-6C1A610AB3CE}" srcOrd="2" destOrd="0" presId="urn:microsoft.com/office/officeart/2005/8/layout/process4"/>
    <dgm:cxn modelId="{34504711-D7E0-1C4A-BE7D-7B9792E675F4}" type="presParOf" srcId="{92BA1B27-00D2-BF4A-ADC5-6C1A610AB3CE}" destId="{0FCE40DF-59A5-D046-B174-CD11A3078FB2}" srcOrd="0" destOrd="0" presId="urn:microsoft.com/office/officeart/2005/8/layout/process4"/>
    <dgm:cxn modelId="{54A3CADD-D4C7-0E4C-A21B-EAFC18CBB9DD}" type="presParOf" srcId="{92BA1B27-00D2-BF4A-ADC5-6C1A610AB3CE}" destId="{C18239FF-D3CA-4448-8225-ED8CA0BCACC5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CEE07E-A796-4B27-B09F-43C677089E4A}" type="doc">
      <dgm:prSet loTypeId="urn:microsoft.com/office/officeart/2008/layout/LinedLis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C8AE8F7-DEF1-40EF-AA3B-2628768B5BEC}">
      <dgm:prSet/>
      <dgm:spPr/>
      <dgm:t>
        <a:bodyPr/>
        <a:lstStyle/>
        <a:p>
          <a:r>
            <a:rPr lang="tr-TR"/>
            <a:t>55-60 °C eriyebilen parafinde organ parçalarının gömülüp bloklanmasıdır.</a:t>
          </a:r>
          <a:endParaRPr lang="en-US"/>
        </a:p>
      </dgm:t>
    </dgm:pt>
    <dgm:pt modelId="{F63336CF-4A1F-4391-89B4-EF6BAC606E84}" type="parTrans" cxnId="{A1DEE50F-D8AD-47FE-B56A-534769A83079}">
      <dgm:prSet/>
      <dgm:spPr/>
      <dgm:t>
        <a:bodyPr/>
        <a:lstStyle/>
        <a:p>
          <a:endParaRPr lang="en-US"/>
        </a:p>
      </dgm:t>
    </dgm:pt>
    <dgm:pt modelId="{51225AA7-C4ED-4581-B122-31DA5632BE0E}" type="sibTrans" cxnId="{A1DEE50F-D8AD-47FE-B56A-534769A83079}">
      <dgm:prSet/>
      <dgm:spPr/>
      <dgm:t>
        <a:bodyPr/>
        <a:lstStyle/>
        <a:p>
          <a:endParaRPr lang="en-US"/>
        </a:p>
      </dgm:t>
    </dgm:pt>
    <dgm:pt modelId="{86BEBD9B-EA99-4E7E-861B-4FCB01C78888}">
      <dgm:prSet/>
      <dgm:spPr/>
      <dgm:t>
        <a:bodyPr/>
        <a:lstStyle/>
        <a:p>
          <a:r>
            <a:rPr lang="tr-TR"/>
            <a:t>Parafin penetrasyonunu arttırmak için vakumlu etüvler kullanılabilir</a:t>
          </a:r>
          <a:br>
            <a:rPr lang="tr-TR"/>
          </a:br>
          <a:endParaRPr lang="en-US"/>
        </a:p>
      </dgm:t>
    </dgm:pt>
    <dgm:pt modelId="{B91DF6DF-B8F4-4547-A90A-AF2CB69FB45D}" type="parTrans" cxnId="{53EDEFB1-AA9C-4A49-93C3-D6AF480F81E2}">
      <dgm:prSet/>
      <dgm:spPr/>
      <dgm:t>
        <a:bodyPr/>
        <a:lstStyle/>
        <a:p>
          <a:endParaRPr lang="en-US"/>
        </a:p>
      </dgm:t>
    </dgm:pt>
    <dgm:pt modelId="{8A8E13A6-C97D-45AC-BC0C-F3D6817204F9}" type="sibTrans" cxnId="{53EDEFB1-AA9C-4A49-93C3-D6AF480F81E2}">
      <dgm:prSet/>
      <dgm:spPr/>
      <dgm:t>
        <a:bodyPr/>
        <a:lstStyle/>
        <a:p>
          <a:endParaRPr lang="en-US"/>
        </a:p>
      </dgm:t>
    </dgm:pt>
    <dgm:pt modelId="{E769CBF1-903F-834F-9344-0C7139342022}" type="pres">
      <dgm:prSet presAssocID="{AECEE07E-A796-4B27-B09F-43C677089E4A}" presName="vert0" presStyleCnt="0">
        <dgm:presLayoutVars>
          <dgm:dir/>
          <dgm:animOne val="branch"/>
          <dgm:animLvl val="lvl"/>
        </dgm:presLayoutVars>
      </dgm:prSet>
      <dgm:spPr/>
    </dgm:pt>
    <dgm:pt modelId="{BAC75416-DBBE-0D44-ACFF-B8CB7FC503FB}" type="pres">
      <dgm:prSet presAssocID="{8C8AE8F7-DEF1-40EF-AA3B-2628768B5BEC}" presName="thickLine" presStyleLbl="alignNode1" presStyleIdx="0" presStyleCnt="2"/>
      <dgm:spPr/>
    </dgm:pt>
    <dgm:pt modelId="{CB7FA341-FB49-4545-8CB8-880A6FB59E49}" type="pres">
      <dgm:prSet presAssocID="{8C8AE8F7-DEF1-40EF-AA3B-2628768B5BEC}" presName="horz1" presStyleCnt="0"/>
      <dgm:spPr/>
    </dgm:pt>
    <dgm:pt modelId="{37B83AC0-ABBB-D149-B240-28EA2EE10D8C}" type="pres">
      <dgm:prSet presAssocID="{8C8AE8F7-DEF1-40EF-AA3B-2628768B5BEC}" presName="tx1" presStyleLbl="revTx" presStyleIdx="0" presStyleCnt="2"/>
      <dgm:spPr/>
    </dgm:pt>
    <dgm:pt modelId="{E557A707-C8BB-D14D-A459-2A71BDF51CE8}" type="pres">
      <dgm:prSet presAssocID="{8C8AE8F7-DEF1-40EF-AA3B-2628768B5BEC}" presName="vert1" presStyleCnt="0"/>
      <dgm:spPr/>
    </dgm:pt>
    <dgm:pt modelId="{08833B24-56A2-DB4F-86C0-8897CBF94903}" type="pres">
      <dgm:prSet presAssocID="{86BEBD9B-EA99-4E7E-861B-4FCB01C78888}" presName="thickLine" presStyleLbl="alignNode1" presStyleIdx="1" presStyleCnt="2"/>
      <dgm:spPr/>
    </dgm:pt>
    <dgm:pt modelId="{4BED7385-347B-8544-BE9F-0F3FDEB2D274}" type="pres">
      <dgm:prSet presAssocID="{86BEBD9B-EA99-4E7E-861B-4FCB01C78888}" presName="horz1" presStyleCnt="0"/>
      <dgm:spPr/>
    </dgm:pt>
    <dgm:pt modelId="{06E9783E-58DA-F04E-A136-777FEF5CB3DF}" type="pres">
      <dgm:prSet presAssocID="{86BEBD9B-EA99-4E7E-861B-4FCB01C78888}" presName="tx1" presStyleLbl="revTx" presStyleIdx="1" presStyleCnt="2"/>
      <dgm:spPr/>
    </dgm:pt>
    <dgm:pt modelId="{07E79024-589F-5A43-B50F-9A919C48706B}" type="pres">
      <dgm:prSet presAssocID="{86BEBD9B-EA99-4E7E-861B-4FCB01C78888}" presName="vert1" presStyleCnt="0"/>
      <dgm:spPr/>
    </dgm:pt>
  </dgm:ptLst>
  <dgm:cxnLst>
    <dgm:cxn modelId="{00ADD105-575F-AA4C-830E-EB67B1029C7E}" type="presOf" srcId="{8C8AE8F7-DEF1-40EF-AA3B-2628768B5BEC}" destId="{37B83AC0-ABBB-D149-B240-28EA2EE10D8C}" srcOrd="0" destOrd="0" presId="urn:microsoft.com/office/officeart/2008/layout/LinedList"/>
    <dgm:cxn modelId="{A1DEE50F-D8AD-47FE-B56A-534769A83079}" srcId="{AECEE07E-A796-4B27-B09F-43C677089E4A}" destId="{8C8AE8F7-DEF1-40EF-AA3B-2628768B5BEC}" srcOrd="0" destOrd="0" parTransId="{F63336CF-4A1F-4391-89B4-EF6BAC606E84}" sibTransId="{51225AA7-C4ED-4581-B122-31DA5632BE0E}"/>
    <dgm:cxn modelId="{DF49BD6C-028C-4C4D-81E8-DACCDD61A78C}" type="presOf" srcId="{AECEE07E-A796-4B27-B09F-43C677089E4A}" destId="{E769CBF1-903F-834F-9344-0C7139342022}" srcOrd="0" destOrd="0" presId="urn:microsoft.com/office/officeart/2008/layout/LinedList"/>
    <dgm:cxn modelId="{53EDEFB1-AA9C-4A49-93C3-D6AF480F81E2}" srcId="{AECEE07E-A796-4B27-B09F-43C677089E4A}" destId="{86BEBD9B-EA99-4E7E-861B-4FCB01C78888}" srcOrd="1" destOrd="0" parTransId="{B91DF6DF-B8F4-4547-A90A-AF2CB69FB45D}" sibTransId="{8A8E13A6-C97D-45AC-BC0C-F3D6817204F9}"/>
    <dgm:cxn modelId="{7C213FD7-21D7-5841-BE02-6C85773B240F}" type="presOf" srcId="{86BEBD9B-EA99-4E7E-861B-4FCB01C78888}" destId="{06E9783E-58DA-F04E-A136-777FEF5CB3DF}" srcOrd="0" destOrd="0" presId="urn:microsoft.com/office/officeart/2008/layout/LinedList"/>
    <dgm:cxn modelId="{DC80A7DF-2F7C-8B45-B6A0-A5BD63AC6937}" type="presParOf" srcId="{E769CBF1-903F-834F-9344-0C7139342022}" destId="{BAC75416-DBBE-0D44-ACFF-B8CB7FC503FB}" srcOrd="0" destOrd="0" presId="urn:microsoft.com/office/officeart/2008/layout/LinedList"/>
    <dgm:cxn modelId="{1B3F6603-0BAC-ED40-8049-8114E85B3714}" type="presParOf" srcId="{E769CBF1-903F-834F-9344-0C7139342022}" destId="{CB7FA341-FB49-4545-8CB8-880A6FB59E49}" srcOrd="1" destOrd="0" presId="urn:microsoft.com/office/officeart/2008/layout/LinedList"/>
    <dgm:cxn modelId="{501DB461-7771-204D-A7D2-3D1F66E3413B}" type="presParOf" srcId="{CB7FA341-FB49-4545-8CB8-880A6FB59E49}" destId="{37B83AC0-ABBB-D149-B240-28EA2EE10D8C}" srcOrd="0" destOrd="0" presId="urn:microsoft.com/office/officeart/2008/layout/LinedList"/>
    <dgm:cxn modelId="{16ECD0BC-D086-3543-B275-DE211B621CFF}" type="presParOf" srcId="{CB7FA341-FB49-4545-8CB8-880A6FB59E49}" destId="{E557A707-C8BB-D14D-A459-2A71BDF51CE8}" srcOrd="1" destOrd="0" presId="urn:microsoft.com/office/officeart/2008/layout/LinedList"/>
    <dgm:cxn modelId="{A8193862-CFA8-F044-9C65-9ED9C9ECAEEA}" type="presParOf" srcId="{E769CBF1-903F-834F-9344-0C7139342022}" destId="{08833B24-56A2-DB4F-86C0-8897CBF94903}" srcOrd="2" destOrd="0" presId="urn:microsoft.com/office/officeart/2008/layout/LinedList"/>
    <dgm:cxn modelId="{A2D57DCD-4B5E-E34F-807D-7AA223CDCBA3}" type="presParOf" srcId="{E769CBF1-903F-834F-9344-0C7139342022}" destId="{4BED7385-347B-8544-BE9F-0F3FDEB2D274}" srcOrd="3" destOrd="0" presId="urn:microsoft.com/office/officeart/2008/layout/LinedList"/>
    <dgm:cxn modelId="{16CFD7E5-FA1E-7C46-AE30-AD5C4A831C12}" type="presParOf" srcId="{4BED7385-347B-8544-BE9F-0F3FDEB2D274}" destId="{06E9783E-58DA-F04E-A136-777FEF5CB3DF}" srcOrd="0" destOrd="0" presId="urn:microsoft.com/office/officeart/2008/layout/LinedList"/>
    <dgm:cxn modelId="{F2BA70E0-C6AF-E842-A5FA-D596FFC424E5}" type="presParOf" srcId="{4BED7385-347B-8544-BE9F-0F3FDEB2D274}" destId="{07E79024-589F-5A43-B50F-9A919C48706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8F54450-F804-4DA6-A47E-06F4EF7BB46D}" type="doc">
      <dgm:prSet loTypeId="urn:microsoft.com/office/officeart/2005/8/layout/process2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2E74C53-B420-4819-92FA-AF7B7BEC409F}">
      <dgm:prSet/>
      <dgm:spPr/>
      <dgm:t>
        <a:bodyPr/>
        <a:lstStyle/>
        <a:p>
          <a:r>
            <a:rPr lang="tr-TR" b="1"/>
            <a:t>KIZAKLI MİKROTOM </a:t>
          </a:r>
          <a:endParaRPr lang="en-US"/>
        </a:p>
      </dgm:t>
    </dgm:pt>
    <dgm:pt modelId="{21034B34-D3AB-46A1-8BF3-113B1DC5DF3A}" type="parTrans" cxnId="{2F25DB08-6D28-4FEA-A1CF-4882F1930B40}">
      <dgm:prSet/>
      <dgm:spPr/>
      <dgm:t>
        <a:bodyPr/>
        <a:lstStyle/>
        <a:p>
          <a:endParaRPr lang="en-US"/>
        </a:p>
      </dgm:t>
    </dgm:pt>
    <dgm:pt modelId="{6695F6E2-AAAA-486F-8B52-EE64E7BE9236}" type="sibTrans" cxnId="{2F25DB08-6D28-4FEA-A1CF-4882F1930B40}">
      <dgm:prSet/>
      <dgm:spPr/>
      <dgm:t>
        <a:bodyPr/>
        <a:lstStyle/>
        <a:p>
          <a:endParaRPr lang="en-US"/>
        </a:p>
      </dgm:t>
    </dgm:pt>
    <dgm:pt modelId="{667DA19A-40F9-4AEE-AE47-01D97F452228}">
      <dgm:prSet/>
      <dgm:spPr/>
      <dgm:t>
        <a:bodyPr/>
        <a:lstStyle/>
        <a:p>
          <a:r>
            <a:rPr lang="tr-TR" b="1"/>
            <a:t>ROTARY MİKROTOM </a:t>
          </a:r>
          <a:endParaRPr lang="en-US"/>
        </a:p>
      </dgm:t>
    </dgm:pt>
    <dgm:pt modelId="{9F69724C-300B-46B7-BF1C-FFD6140B65F7}" type="parTrans" cxnId="{4349F8B7-868A-495C-8BD1-ED0711FFED39}">
      <dgm:prSet/>
      <dgm:spPr/>
      <dgm:t>
        <a:bodyPr/>
        <a:lstStyle/>
        <a:p>
          <a:endParaRPr lang="en-US"/>
        </a:p>
      </dgm:t>
    </dgm:pt>
    <dgm:pt modelId="{CFC07F56-2422-4C46-9ED7-CCC7245D7A43}" type="sibTrans" cxnId="{4349F8B7-868A-495C-8BD1-ED0711FFED39}">
      <dgm:prSet/>
      <dgm:spPr/>
      <dgm:t>
        <a:bodyPr/>
        <a:lstStyle/>
        <a:p>
          <a:endParaRPr lang="en-US"/>
        </a:p>
      </dgm:t>
    </dgm:pt>
    <dgm:pt modelId="{3A0D546F-90E0-4833-8248-95E544B9E0E3}">
      <dgm:prSet/>
      <dgm:spPr/>
      <dgm:t>
        <a:bodyPr/>
        <a:lstStyle/>
        <a:p>
          <a:r>
            <a:rPr lang="tr-TR"/>
            <a:t>Mikrotomların bıçakların hareketli olduğu kızaklı mikrotom denilen tipleri ya da bıçaklarının sabit, kesilecek blokların hareketli olduğu rotari mikrotom tipleri vardır. </a:t>
          </a:r>
          <a:endParaRPr lang="en-US"/>
        </a:p>
      </dgm:t>
    </dgm:pt>
    <dgm:pt modelId="{BDF3262A-896E-4BFF-8F53-356118DB31DF}" type="parTrans" cxnId="{23F71F25-75B4-4317-91E9-89B8DC9051FF}">
      <dgm:prSet/>
      <dgm:spPr/>
      <dgm:t>
        <a:bodyPr/>
        <a:lstStyle/>
        <a:p>
          <a:endParaRPr lang="en-US"/>
        </a:p>
      </dgm:t>
    </dgm:pt>
    <dgm:pt modelId="{85CDB93B-2FAF-4BE6-BD7C-EB69487EFB11}" type="sibTrans" cxnId="{23F71F25-75B4-4317-91E9-89B8DC9051FF}">
      <dgm:prSet/>
      <dgm:spPr/>
      <dgm:t>
        <a:bodyPr/>
        <a:lstStyle/>
        <a:p>
          <a:endParaRPr lang="en-US"/>
        </a:p>
      </dgm:t>
    </dgm:pt>
    <dgm:pt modelId="{9310312C-7BA2-2747-8C52-01AC13C5BC44}" type="pres">
      <dgm:prSet presAssocID="{88F54450-F804-4DA6-A47E-06F4EF7BB46D}" presName="linearFlow" presStyleCnt="0">
        <dgm:presLayoutVars>
          <dgm:resizeHandles val="exact"/>
        </dgm:presLayoutVars>
      </dgm:prSet>
      <dgm:spPr/>
    </dgm:pt>
    <dgm:pt modelId="{BF8333D4-345D-5840-8C48-543758DD949F}" type="pres">
      <dgm:prSet presAssocID="{32E74C53-B420-4819-92FA-AF7B7BEC409F}" presName="node" presStyleLbl="node1" presStyleIdx="0" presStyleCnt="3">
        <dgm:presLayoutVars>
          <dgm:bulletEnabled val="1"/>
        </dgm:presLayoutVars>
      </dgm:prSet>
      <dgm:spPr/>
    </dgm:pt>
    <dgm:pt modelId="{4E5C380B-BDEB-D54F-9DAC-B52A9C64197A}" type="pres">
      <dgm:prSet presAssocID="{6695F6E2-AAAA-486F-8B52-EE64E7BE9236}" presName="sibTrans" presStyleLbl="sibTrans2D1" presStyleIdx="0" presStyleCnt="2"/>
      <dgm:spPr/>
    </dgm:pt>
    <dgm:pt modelId="{34C0C117-C311-CE47-9C82-C57B2DB52A97}" type="pres">
      <dgm:prSet presAssocID="{6695F6E2-AAAA-486F-8B52-EE64E7BE9236}" presName="connectorText" presStyleLbl="sibTrans2D1" presStyleIdx="0" presStyleCnt="2"/>
      <dgm:spPr/>
    </dgm:pt>
    <dgm:pt modelId="{1BFEC4A1-65E7-7C42-84FB-9E58B9018CDD}" type="pres">
      <dgm:prSet presAssocID="{667DA19A-40F9-4AEE-AE47-01D97F452228}" presName="node" presStyleLbl="node1" presStyleIdx="1" presStyleCnt="3">
        <dgm:presLayoutVars>
          <dgm:bulletEnabled val="1"/>
        </dgm:presLayoutVars>
      </dgm:prSet>
      <dgm:spPr/>
    </dgm:pt>
    <dgm:pt modelId="{F0C0B23E-12CB-1244-981A-B4B4956332C0}" type="pres">
      <dgm:prSet presAssocID="{CFC07F56-2422-4C46-9ED7-CCC7245D7A43}" presName="sibTrans" presStyleLbl="sibTrans2D1" presStyleIdx="1" presStyleCnt="2"/>
      <dgm:spPr/>
    </dgm:pt>
    <dgm:pt modelId="{25DFC906-4728-FC43-B738-BC2022A0B254}" type="pres">
      <dgm:prSet presAssocID="{CFC07F56-2422-4C46-9ED7-CCC7245D7A43}" presName="connectorText" presStyleLbl="sibTrans2D1" presStyleIdx="1" presStyleCnt="2"/>
      <dgm:spPr/>
    </dgm:pt>
    <dgm:pt modelId="{95F4CC8F-6B80-694F-8D05-234D6F06A182}" type="pres">
      <dgm:prSet presAssocID="{3A0D546F-90E0-4833-8248-95E544B9E0E3}" presName="node" presStyleLbl="node1" presStyleIdx="2" presStyleCnt="3">
        <dgm:presLayoutVars>
          <dgm:bulletEnabled val="1"/>
        </dgm:presLayoutVars>
      </dgm:prSet>
      <dgm:spPr/>
    </dgm:pt>
  </dgm:ptLst>
  <dgm:cxnLst>
    <dgm:cxn modelId="{2F25DB08-6D28-4FEA-A1CF-4882F1930B40}" srcId="{88F54450-F804-4DA6-A47E-06F4EF7BB46D}" destId="{32E74C53-B420-4819-92FA-AF7B7BEC409F}" srcOrd="0" destOrd="0" parTransId="{21034B34-D3AB-46A1-8BF3-113B1DC5DF3A}" sibTransId="{6695F6E2-AAAA-486F-8B52-EE64E7BE9236}"/>
    <dgm:cxn modelId="{23F71F25-75B4-4317-91E9-89B8DC9051FF}" srcId="{88F54450-F804-4DA6-A47E-06F4EF7BB46D}" destId="{3A0D546F-90E0-4833-8248-95E544B9E0E3}" srcOrd="2" destOrd="0" parTransId="{BDF3262A-896E-4BFF-8F53-356118DB31DF}" sibTransId="{85CDB93B-2FAF-4BE6-BD7C-EB69487EFB11}"/>
    <dgm:cxn modelId="{AF84A251-18AE-BD48-9EEB-D3A30AD5BB00}" type="presOf" srcId="{32E74C53-B420-4819-92FA-AF7B7BEC409F}" destId="{BF8333D4-345D-5840-8C48-543758DD949F}" srcOrd="0" destOrd="0" presId="urn:microsoft.com/office/officeart/2005/8/layout/process2"/>
    <dgm:cxn modelId="{792FC251-E28A-8242-A4ED-D2337086D893}" type="presOf" srcId="{88F54450-F804-4DA6-A47E-06F4EF7BB46D}" destId="{9310312C-7BA2-2747-8C52-01AC13C5BC44}" srcOrd="0" destOrd="0" presId="urn:microsoft.com/office/officeart/2005/8/layout/process2"/>
    <dgm:cxn modelId="{DFF1595D-2F27-764D-AA30-1ABD3032FAA6}" type="presOf" srcId="{CFC07F56-2422-4C46-9ED7-CCC7245D7A43}" destId="{25DFC906-4728-FC43-B738-BC2022A0B254}" srcOrd="1" destOrd="0" presId="urn:microsoft.com/office/officeart/2005/8/layout/process2"/>
    <dgm:cxn modelId="{646A2577-B027-7B4D-96D8-EBADCB88C0F0}" type="presOf" srcId="{6695F6E2-AAAA-486F-8B52-EE64E7BE9236}" destId="{4E5C380B-BDEB-D54F-9DAC-B52A9C64197A}" srcOrd="0" destOrd="0" presId="urn:microsoft.com/office/officeart/2005/8/layout/process2"/>
    <dgm:cxn modelId="{F0C423B1-B7C5-274F-B1D2-19815AA2B744}" type="presOf" srcId="{3A0D546F-90E0-4833-8248-95E544B9E0E3}" destId="{95F4CC8F-6B80-694F-8D05-234D6F06A182}" srcOrd="0" destOrd="0" presId="urn:microsoft.com/office/officeart/2005/8/layout/process2"/>
    <dgm:cxn modelId="{4349F8B7-868A-495C-8BD1-ED0711FFED39}" srcId="{88F54450-F804-4DA6-A47E-06F4EF7BB46D}" destId="{667DA19A-40F9-4AEE-AE47-01D97F452228}" srcOrd="1" destOrd="0" parTransId="{9F69724C-300B-46B7-BF1C-FFD6140B65F7}" sibTransId="{CFC07F56-2422-4C46-9ED7-CCC7245D7A43}"/>
    <dgm:cxn modelId="{60B403C0-D5D0-F443-8427-C8D4E8D5D817}" type="presOf" srcId="{CFC07F56-2422-4C46-9ED7-CCC7245D7A43}" destId="{F0C0B23E-12CB-1244-981A-B4B4956332C0}" srcOrd="0" destOrd="0" presId="urn:microsoft.com/office/officeart/2005/8/layout/process2"/>
    <dgm:cxn modelId="{D04570E1-8440-3D4C-9FB3-EA52B15D42C3}" type="presOf" srcId="{6695F6E2-AAAA-486F-8B52-EE64E7BE9236}" destId="{34C0C117-C311-CE47-9C82-C57B2DB52A97}" srcOrd="1" destOrd="0" presId="urn:microsoft.com/office/officeart/2005/8/layout/process2"/>
    <dgm:cxn modelId="{5F8655E6-EE7F-1747-9D30-E728FA189C0F}" type="presOf" srcId="{667DA19A-40F9-4AEE-AE47-01D97F452228}" destId="{1BFEC4A1-65E7-7C42-84FB-9E58B9018CDD}" srcOrd="0" destOrd="0" presId="urn:microsoft.com/office/officeart/2005/8/layout/process2"/>
    <dgm:cxn modelId="{E086F76B-90C7-7842-B18E-308D17486E53}" type="presParOf" srcId="{9310312C-7BA2-2747-8C52-01AC13C5BC44}" destId="{BF8333D4-345D-5840-8C48-543758DD949F}" srcOrd="0" destOrd="0" presId="urn:microsoft.com/office/officeart/2005/8/layout/process2"/>
    <dgm:cxn modelId="{B4EF6EFB-4153-F145-9696-2A4A48306607}" type="presParOf" srcId="{9310312C-7BA2-2747-8C52-01AC13C5BC44}" destId="{4E5C380B-BDEB-D54F-9DAC-B52A9C64197A}" srcOrd="1" destOrd="0" presId="urn:microsoft.com/office/officeart/2005/8/layout/process2"/>
    <dgm:cxn modelId="{D6AB5375-5152-AF46-835F-D03B76C73B7E}" type="presParOf" srcId="{4E5C380B-BDEB-D54F-9DAC-B52A9C64197A}" destId="{34C0C117-C311-CE47-9C82-C57B2DB52A97}" srcOrd="0" destOrd="0" presId="urn:microsoft.com/office/officeart/2005/8/layout/process2"/>
    <dgm:cxn modelId="{B5B91BD6-5D69-A343-8952-59DDC7099AA2}" type="presParOf" srcId="{9310312C-7BA2-2747-8C52-01AC13C5BC44}" destId="{1BFEC4A1-65E7-7C42-84FB-9E58B9018CDD}" srcOrd="2" destOrd="0" presId="urn:microsoft.com/office/officeart/2005/8/layout/process2"/>
    <dgm:cxn modelId="{EC4C63D7-9C00-7F49-86B2-31032ED80B9F}" type="presParOf" srcId="{9310312C-7BA2-2747-8C52-01AC13C5BC44}" destId="{F0C0B23E-12CB-1244-981A-B4B4956332C0}" srcOrd="3" destOrd="0" presId="urn:microsoft.com/office/officeart/2005/8/layout/process2"/>
    <dgm:cxn modelId="{29D20AC3-F19A-6845-A5BC-DCF3E0411F5B}" type="presParOf" srcId="{F0C0B23E-12CB-1244-981A-B4B4956332C0}" destId="{25DFC906-4728-FC43-B738-BC2022A0B254}" srcOrd="0" destOrd="0" presId="urn:microsoft.com/office/officeart/2005/8/layout/process2"/>
    <dgm:cxn modelId="{5390CDDE-979B-934D-8FA8-0AB135BBA8FD}" type="presParOf" srcId="{9310312C-7BA2-2747-8C52-01AC13C5BC44}" destId="{95F4CC8F-6B80-694F-8D05-234D6F06A182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5F97EEB-8645-4775-95F4-D491D41DD9F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A052EEE-28FC-44AF-9F03-14C7498EB694}">
      <dgm:prSet/>
      <dgm:spPr/>
      <dgm:t>
        <a:bodyPr/>
        <a:lstStyle/>
        <a:p>
          <a:r>
            <a:rPr lang="tr-TR"/>
            <a:t>Xylol gibi bazı solventler doku içindeki lipidler gibi bazı maddeleri eritebilirler. </a:t>
          </a:r>
          <a:endParaRPr lang="en-US"/>
        </a:p>
      </dgm:t>
    </dgm:pt>
    <dgm:pt modelId="{FA2E601E-A4C8-432D-80BD-4785C5B4CE82}" type="parTrans" cxnId="{C3966E35-5874-47DE-BAAB-A172952DC9F8}">
      <dgm:prSet/>
      <dgm:spPr/>
      <dgm:t>
        <a:bodyPr/>
        <a:lstStyle/>
        <a:p>
          <a:endParaRPr lang="en-US"/>
        </a:p>
      </dgm:t>
    </dgm:pt>
    <dgm:pt modelId="{2529295C-C948-4AAC-BAAA-15449B717F89}" type="sibTrans" cxnId="{C3966E35-5874-47DE-BAAB-A172952DC9F8}">
      <dgm:prSet/>
      <dgm:spPr/>
      <dgm:t>
        <a:bodyPr/>
        <a:lstStyle/>
        <a:p>
          <a:endParaRPr lang="en-US"/>
        </a:p>
      </dgm:t>
    </dgm:pt>
    <dgm:pt modelId="{561D6135-A41A-4E25-8EB3-086C3256026E}">
      <dgm:prSet/>
      <dgm:spPr/>
      <dgm:t>
        <a:bodyPr/>
        <a:lstStyle/>
        <a:p>
          <a:r>
            <a:rPr lang="tr-TR"/>
            <a:t>Bu istenmeyen etkinin önüne geçmek için Cryostat adı verilen dondurma mikrotomları kullanılır. </a:t>
          </a:r>
          <a:endParaRPr lang="en-US"/>
        </a:p>
      </dgm:t>
    </dgm:pt>
    <dgm:pt modelId="{B2A1AA95-CBE0-4731-A69B-EB69EC02562E}" type="parTrans" cxnId="{5B91FAEF-F6AB-49D6-BFD0-B8D6E0B48718}">
      <dgm:prSet/>
      <dgm:spPr/>
      <dgm:t>
        <a:bodyPr/>
        <a:lstStyle/>
        <a:p>
          <a:endParaRPr lang="en-US"/>
        </a:p>
      </dgm:t>
    </dgm:pt>
    <dgm:pt modelId="{42471C5A-73C0-471B-B926-A5098AD9FE5E}" type="sibTrans" cxnId="{5B91FAEF-F6AB-49D6-BFD0-B8D6E0B48718}">
      <dgm:prSet/>
      <dgm:spPr/>
      <dgm:t>
        <a:bodyPr/>
        <a:lstStyle/>
        <a:p>
          <a:endParaRPr lang="en-US"/>
        </a:p>
      </dgm:t>
    </dgm:pt>
    <dgm:pt modelId="{F6FD0CA2-6599-4813-9DE7-1E2649863AA8}">
      <dgm:prSet/>
      <dgm:spPr/>
      <dgm:t>
        <a:bodyPr/>
        <a:lstStyle/>
        <a:p>
          <a:r>
            <a:rPr lang="tr-TR"/>
            <a:t>Dokular bu yöntemle düşük ısıda aniden dondurularak takip işlemlerinden geçirilmeden ve bloklanmadan kesit alınabilir hale gelir. </a:t>
          </a:r>
          <a:endParaRPr lang="en-US"/>
        </a:p>
      </dgm:t>
    </dgm:pt>
    <dgm:pt modelId="{BDF9DB26-3D61-4F3E-8481-3661305E8636}" type="parTrans" cxnId="{81D7CC11-F643-452E-ABC2-2843CBBA9348}">
      <dgm:prSet/>
      <dgm:spPr/>
      <dgm:t>
        <a:bodyPr/>
        <a:lstStyle/>
        <a:p>
          <a:endParaRPr lang="en-US"/>
        </a:p>
      </dgm:t>
    </dgm:pt>
    <dgm:pt modelId="{27288513-E991-4AD1-AE15-FA2D111B154B}" type="sibTrans" cxnId="{81D7CC11-F643-452E-ABC2-2843CBBA9348}">
      <dgm:prSet/>
      <dgm:spPr/>
      <dgm:t>
        <a:bodyPr/>
        <a:lstStyle/>
        <a:p>
          <a:endParaRPr lang="en-US"/>
        </a:p>
      </dgm:t>
    </dgm:pt>
    <dgm:pt modelId="{661DCFE6-DAA1-0A46-A30B-4D4C235E7C57}" type="pres">
      <dgm:prSet presAssocID="{D5F97EEB-8645-4775-95F4-D491D41DD9F0}" presName="linear" presStyleCnt="0">
        <dgm:presLayoutVars>
          <dgm:animLvl val="lvl"/>
          <dgm:resizeHandles val="exact"/>
        </dgm:presLayoutVars>
      </dgm:prSet>
      <dgm:spPr/>
    </dgm:pt>
    <dgm:pt modelId="{6A20460E-BB8D-924B-993E-0EF8F8ACC302}" type="pres">
      <dgm:prSet presAssocID="{5A052EEE-28FC-44AF-9F03-14C7498EB69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8363B8B-C983-5B4F-8F84-89BD8C768EC2}" type="pres">
      <dgm:prSet presAssocID="{2529295C-C948-4AAC-BAAA-15449B717F89}" presName="spacer" presStyleCnt="0"/>
      <dgm:spPr/>
    </dgm:pt>
    <dgm:pt modelId="{5367DD19-FBC0-BE4A-A7EF-EED9B4832EF0}" type="pres">
      <dgm:prSet presAssocID="{561D6135-A41A-4E25-8EB3-086C3256026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61E2196-77ED-3B49-BE86-3240C4627BB9}" type="pres">
      <dgm:prSet presAssocID="{42471C5A-73C0-471B-B926-A5098AD9FE5E}" presName="spacer" presStyleCnt="0"/>
      <dgm:spPr/>
    </dgm:pt>
    <dgm:pt modelId="{87AD9B03-910F-D540-BD17-90DAACAEC14D}" type="pres">
      <dgm:prSet presAssocID="{F6FD0CA2-6599-4813-9DE7-1E2649863AA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1D7CC11-F643-452E-ABC2-2843CBBA9348}" srcId="{D5F97EEB-8645-4775-95F4-D491D41DD9F0}" destId="{F6FD0CA2-6599-4813-9DE7-1E2649863AA8}" srcOrd="2" destOrd="0" parTransId="{BDF9DB26-3D61-4F3E-8481-3661305E8636}" sibTransId="{27288513-E991-4AD1-AE15-FA2D111B154B}"/>
    <dgm:cxn modelId="{B4DF8A12-EEC1-6142-A22C-07D434942F8F}" type="presOf" srcId="{561D6135-A41A-4E25-8EB3-086C3256026E}" destId="{5367DD19-FBC0-BE4A-A7EF-EED9B4832EF0}" srcOrd="0" destOrd="0" presId="urn:microsoft.com/office/officeart/2005/8/layout/vList2"/>
    <dgm:cxn modelId="{C3966E35-5874-47DE-BAAB-A172952DC9F8}" srcId="{D5F97EEB-8645-4775-95F4-D491D41DD9F0}" destId="{5A052EEE-28FC-44AF-9F03-14C7498EB694}" srcOrd="0" destOrd="0" parTransId="{FA2E601E-A4C8-432D-80BD-4785C5B4CE82}" sibTransId="{2529295C-C948-4AAC-BAAA-15449B717F89}"/>
    <dgm:cxn modelId="{785D8E46-2ABA-8A4B-834C-EE3BE4685944}" type="presOf" srcId="{F6FD0CA2-6599-4813-9DE7-1E2649863AA8}" destId="{87AD9B03-910F-D540-BD17-90DAACAEC14D}" srcOrd="0" destOrd="0" presId="urn:microsoft.com/office/officeart/2005/8/layout/vList2"/>
    <dgm:cxn modelId="{E17C895E-3FD5-3344-A6F3-E09D0D429AB7}" type="presOf" srcId="{5A052EEE-28FC-44AF-9F03-14C7498EB694}" destId="{6A20460E-BB8D-924B-993E-0EF8F8ACC302}" srcOrd="0" destOrd="0" presId="urn:microsoft.com/office/officeart/2005/8/layout/vList2"/>
    <dgm:cxn modelId="{91B44CB1-354E-034E-8979-7F06189238EE}" type="presOf" srcId="{D5F97EEB-8645-4775-95F4-D491D41DD9F0}" destId="{661DCFE6-DAA1-0A46-A30B-4D4C235E7C57}" srcOrd="0" destOrd="0" presId="urn:microsoft.com/office/officeart/2005/8/layout/vList2"/>
    <dgm:cxn modelId="{5B91FAEF-F6AB-49D6-BFD0-B8D6E0B48718}" srcId="{D5F97EEB-8645-4775-95F4-D491D41DD9F0}" destId="{561D6135-A41A-4E25-8EB3-086C3256026E}" srcOrd="1" destOrd="0" parTransId="{B2A1AA95-CBE0-4731-A69B-EB69EC02562E}" sibTransId="{42471C5A-73C0-471B-B926-A5098AD9FE5E}"/>
    <dgm:cxn modelId="{4BDDF431-CA8B-7246-9F94-CB932364CB08}" type="presParOf" srcId="{661DCFE6-DAA1-0A46-A30B-4D4C235E7C57}" destId="{6A20460E-BB8D-924B-993E-0EF8F8ACC302}" srcOrd="0" destOrd="0" presId="urn:microsoft.com/office/officeart/2005/8/layout/vList2"/>
    <dgm:cxn modelId="{E01B1BF8-181C-874A-BDF9-309DFE39224F}" type="presParOf" srcId="{661DCFE6-DAA1-0A46-A30B-4D4C235E7C57}" destId="{08363B8B-C983-5B4F-8F84-89BD8C768EC2}" srcOrd="1" destOrd="0" presId="urn:microsoft.com/office/officeart/2005/8/layout/vList2"/>
    <dgm:cxn modelId="{D4E322CF-1278-6F41-BF33-FAB031888BD5}" type="presParOf" srcId="{661DCFE6-DAA1-0A46-A30B-4D4C235E7C57}" destId="{5367DD19-FBC0-BE4A-A7EF-EED9B4832EF0}" srcOrd="2" destOrd="0" presId="urn:microsoft.com/office/officeart/2005/8/layout/vList2"/>
    <dgm:cxn modelId="{8BC9D228-AD80-094C-A948-0338CC8F8570}" type="presParOf" srcId="{661DCFE6-DAA1-0A46-A30B-4D4C235E7C57}" destId="{A61E2196-77ED-3B49-BE86-3240C4627BB9}" srcOrd="3" destOrd="0" presId="urn:microsoft.com/office/officeart/2005/8/layout/vList2"/>
    <dgm:cxn modelId="{3E1136EE-547C-7943-ADBF-C55A4137CF69}" type="presParOf" srcId="{661DCFE6-DAA1-0A46-A30B-4D4C235E7C57}" destId="{87AD9B03-910F-D540-BD17-90DAACAEC14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A6E0DBC-497C-4DC0-B161-4D0A96DA277E}" type="doc">
      <dgm:prSet loTypeId="urn:microsoft.com/office/officeart/2008/layout/LinedList" loCatId="list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AAE389ED-DBA1-4906-84D4-5ADA8859C182}">
      <dgm:prSet/>
      <dgm:spPr/>
      <dgm:t>
        <a:bodyPr/>
        <a:lstStyle/>
        <a:p>
          <a:r>
            <a:rPr lang="tr-TR"/>
            <a:t>Dondurma mikrotomunda kesitler alınır (Soğuk alan içerisinde yerleştirilmiş bir çeşit rotary mikrotom yapısındadır). </a:t>
          </a:r>
          <a:r>
            <a:rPr lang="tr-TR" b="1"/>
            <a:t>Distile suya alınan kesitler </a:t>
          </a:r>
          <a:r>
            <a:rPr lang="tr-TR"/>
            <a:t>amacımız için özel boyalar ile boyanarak doğrudan uygun bir kapatıcı madde ve lamel ile kapatılır. </a:t>
          </a:r>
          <a:endParaRPr lang="en-US"/>
        </a:p>
      </dgm:t>
    </dgm:pt>
    <dgm:pt modelId="{AF481B90-503D-4C53-B1B7-E6EE37266B69}" type="parTrans" cxnId="{30766801-8ACC-49DA-BD90-6699E5BE4F1C}">
      <dgm:prSet/>
      <dgm:spPr/>
      <dgm:t>
        <a:bodyPr/>
        <a:lstStyle/>
        <a:p>
          <a:endParaRPr lang="en-US"/>
        </a:p>
      </dgm:t>
    </dgm:pt>
    <dgm:pt modelId="{48FCC8A1-A08E-4321-B8AF-B62CE4857FD5}" type="sibTrans" cxnId="{30766801-8ACC-49DA-BD90-6699E5BE4F1C}">
      <dgm:prSet/>
      <dgm:spPr/>
      <dgm:t>
        <a:bodyPr/>
        <a:lstStyle/>
        <a:p>
          <a:endParaRPr lang="en-US"/>
        </a:p>
      </dgm:t>
    </dgm:pt>
    <dgm:pt modelId="{C66DA21E-C78E-4938-BFE1-D1C6B74AAF9D}">
      <dgm:prSet/>
      <dgm:spPr/>
      <dgm:t>
        <a:bodyPr/>
        <a:lstStyle/>
        <a:p>
          <a:r>
            <a:rPr lang="tr-TR"/>
            <a:t>Yani dokulardaki </a:t>
          </a:r>
          <a:r>
            <a:rPr lang="tr-TR" b="1"/>
            <a:t>yağları boyamak </a:t>
          </a:r>
          <a:r>
            <a:rPr lang="tr-TR"/>
            <a:t>ya da, dokulardaki </a:t>
          </a:r>
          <a:r>
            <a:rPr lang="tr-TR" b="1"/>
            <a:t>bazı enzimleri </a:t>
          </a:r>
          <a:r>
            <a:rPr lang="tr-TR"/>
            <a:t>ATPase, alkalin fosfataz ve asit fosfataz gibi incelemek istediğimiz zaman bu yöntemler tercih edilir. </a:t>
          </a:r>
          <a:r>
            <a:rPr lang="tr-TR" b="1"/>
            <a:t>Acil cerrahi biopsilerde de </a:t>
          </a:r>
          <a:r>
            <a:rPr lang="tr-TR"/>
            <a:t>kullanılır. </a:t>
          </a:r>
          <a:endParaRPr lang="en-US"/>
        </a:p>
      </dgm:t>
    </dgm:pt>
    <dgm:pt modelId="{56365B09-1B49-44E4-BAAB-1EE522E9A5B0}" type="parTrans" cxnId="{6AE2C359-7725-460E-AEC1-59574D567567}">
      <dgm:prSet/>
      <dgm:spPr/>
      <dgm:t>
        <a:bodyPr/>
        <a:lstStyle/>
        <a:p>
          <a:endParaRPr lang="en-US"/>
        </a:p>
      </dgm:t>
    </dgm:pt>
    <dgm:pt modelId="{E74957E5-D4EA-4461-8935-07AF2BECAFA0}" type="sibTrans" cxnId="{6AE2C359-7725-460E-AEC1-59574D567567}">
      <dgm:prSet/>
      <dgm:spPr/>
      <dgm:t>
        <a:bodyPr/>
        <a:lstStyle/>
        <a:p>
          <a:endParaRPr lang="en-US"/>
        </a:p>
      </dgm:t>
    </dgm:pt>
    <dgm:pt modelId="{09C55CF4-FE83-2B40-9EE3-13DFF3AF6849}" type="pres">
      <dgm:prSet presAssocID="{5A6E0DBC-497C-4DC0-B161-4D0A96DA277E}" presName="vert0" presStyleCnt="0">
        <dgm:presLayoutVars>
          <dgm:dir/>
          <dgm:animOne val="branch"/>
          <dgm:animLvl val="lvl"/>
        </dgm:presLayoutVars>
      </dgm:prSet>
      <dgm:spPr/>
    </dgm:pt>
    <dgm:pt modelId="{87BA7CFD-E0D2-AD42-92C5-ECB4902B9C39}" type="pres">
      <dgm:prSet presAssocID="{AAE389ED-DBA1-4906-84D4-5ADA8859C182}" presName="thickLine" presStyleLbl="alignNode1" presStyleIdx="0" presStyleCnt="2"/>
      <dgm:spPr/>
    </dgm:pt>
    <dgm:pt modelId="{EDB24BB2-4A1F-9B4E-8C68-FFAEA4F31103}" type="pres">
      <dgm:prSet presAssocID="{AAE389ED-DBA1-4906-84D4-5ADA8859C182}" presName="horz1" presStyleCnt="0"/>
      <dgm:spPr/>
    </dgm:pt>
    <dgm:pt modelId="{2EA6569A-2A9B-7149-85AB-6FAD84A04F5D}" type="pres">
      <dgm:prSet presAssocID="{AAE389ED-DBA1-4906-84D4-5ADA8859C182}" presName="tx1" presStyleLbl="revTx" presStyleIdx="0" presStyleCnt="2"/>
      <dgm:spPr/>
    </dgm:pt>
    <dgm:pt modelId="{BB1936F7-F484-8746-B0A6-9C2678CED521}" type="pres">
      <dgm:prSet presAssocID="{AAE389ED-DBA1-4906-84D4-5ADA8859C182}" presName="vert1" presStyleCnt="0"/>
      <dgm:spPr/>
    </dgm:pt>
    <dgm:pt modelId="{9D7FC626-0BD2-604B-B569-0D44C2BEDD64}" type="pres">
      <dgm:prSet presAssocID="{C66DA21E-C78E-4938-BFE1-D1C6B74AAF9D}" presName="thickLine" presStyleLbl="alignNode1" presStyleIdx="1" presStyleCnt="2"/>
      <dgm:spPr/>
    </dgm:pt>
    <dgm:pt modelId="{6D9131A5-D2DA-FE48-AE43-2A0A96016143}" type="pres">
      <dgm:prSet presAssocID="{C66DA21E-C78E-4938-BFE1-D1C6B74AAF9D}" presName="horz1" presStyleCnt="0"/>
      <dgm:spPr/>
    </dgm:pt>
    <dgm:pt modelId="{CBFEC332-A132-104F-A3B0-F9425D5F4792}" type="pres">
      <dgm:prSet presAssocID="{C66DA21E-C78E-4938-BFE1-D1C6B74AAF9D}" presName="tx1" presStyleLbl="revTx" presStyleIdx="1" presStyleCnt="2"/>
      <dgm:spPr/>
    </dgm:pt>
    <dgm:pt modelId="{0B4A0BB9-3B32-654C-924C-D9E052CE0E1C}" type="pres">
      <dgm:prSet presAssocID="{C66DA21E-C78E-4938-BFE1-D1C6B74AAF9D}" presName="vert1" presStyleCnt="0"/>
      <dgm:spPr/>
    </dgm:pt>
  </dgm:ptLst>
  <dgm:cxnLst>
    <dgm:cxn modelId="{30766801-8ACC-49DA-BD90-6699E5BE4F1C}" srcId="{5A6E0DBC-497C-4DC0-B161-4D0A96DA277E}" destId="{AAE389ED-DBA1-4906-84D4-5ADA8859C182}" srcOrd="0" destOrd="0" parTransId="{AF481B90-503D-4C53-B1B7-E6EE37266B69}" sibTransId="{48FCC8A1-A08E-4321-B8AF-B62CE4857FD5}"/>
    <dgm:cxn modelId="{6D6CAA3D-8817-9140-BC8F-8245A10AD9BC}" type="presOf" srcId="{5A6E0DBC-497C-4DC0-B161-4D0A96DA277E}" destId="{09C55CF4-FE83-2B40-9EE3-13DFF3AF6849}" srcOrd="0" destOrd="0" presId="urn:microsoft.com/office/officeart/2008/layout/LinedList"/>
    <dgm:cxn modelId="{6AE2C359-7725-460E-AEC1-59574D567567}" srcId="{5A6E0DBC-497C-4DC0-B161-4D0A96DA277E}" destId="{C66DA21E-C78E-4938-BFE1-D1C6B74AAF9D}" srcOrd="1" destOrd="0" parTransId="{56365B09-1B49-44E4-BAAB-1EE522E9A5B0}" sibTransId="{E74957E5-D4EA-4461-8935-07AF2BECAFA0}"/>
    <dgm:cxn modelId="{E9DF757C-8B98-D14E-85FA-6B76F93089AA}" type="presOf" srcId="{C66DA21E-C78E-4938-BFE1-D1C6B74AAF9D}" destId="{CBFEC332-A132-104F-A3B0-F9425D5F4792}" srcOrd="0" destOrd="0" presId="urn:microsoft.com/office/officeart/2008/layout/LinedList"/>
    <dgm:cxn modelId="{DE3CF8DA-E35F-7449-981C-B1D9E1948A97}" type="presOf" srcId="{AAE389ED-DBA1-4906-84D4-5ADA8859C182}" destId="{2EA6569A-2A9B-7149-85AB-6FAD84A04F5D}" srcOrd="0" destOrd="0" presId="urn:microsoft.com/office/officeart/2008/layout/LinedList"/>
    <dgm:cxn modelId="{5D9F5766-9E70-8247-A374-C8AC91B98C79}" type="presParOf" srcId="{09C55CF4-FE83-2B40-9EE3-13DFF3AF6849}" destId="{87BA7CFD-E0D2-AD42-92C5-ECB4902B9C39}" srcOrd="0" destOrd="0" presId="urn:microsoft.com/office/officeart/2008/layout/LinedList"/>
    <dgm:cxn modelId="{77FFA89B-B1C5-CF41-9E71-F2B5FFFDAA23}" type="presParOf" srcId="{09C55CF4-FE83-2B40-9EE3-13DFF3AF6849}" destId="{EDB24BB2-4A1F-9B4E-8C68-FFAEA4F31103}" srcOrd="1" destOrd="0" presId="urn:microsoft.com/office/officeart/2008/layout/LinedList"/>
    <dgm:cxn modelId="{620A5D19-F337-234A-A250-84246A302F7A}" type="presParOf" srcId="{EDB24BB2-4A1F-9B4E-8C68-FFAEA4F31103}" destId="{2EA6569A-2A9B-7149-85AB-6FAD84A04F5D}" srcOrd="0" destOrd="0" presId="urn:microsoft.com/office/officeart/2008/layout/LinedList"/>
    <dgm:cxn modelId="{59926ED7-B661-F14A-A609-24B5B0E82849}" type="presParOf" srcId="{EDB24BB2-4A1F-9B4E-8C68-FFAEA4F31103}" destId="{BB1936F7-F484-8746-B0A6-9C2678CED521}" srcOrd="1" destOrd="0" presId="urn:microsoft.com/office/officeart/2008/layout/LinedList"/>
    <dgm:cxn modelId="{BEF73785-76D6-7F46-8B4D-2B9082A6A2EC}" type="presParOf" srcId="{09C55CF4-FE83-2B40-9EE3-13DFF3AF6849}" destId="{9D7FC626-0BD2-604B-B569-0D44C2BEDD64}" srcOrd="2" destOrd="0" presId="urn:microsoft.com/office/officeart/2008/layout/LinedList"/>
    <dgm:cxn modelId="{4C524933-BBF1-8D49-A0E6-EEC59C638AB7}" type="presParOf" srcId="{09C55CF4-FE83-2B40-9EE3-13DFF3AF6849}" destId="{6D9131A5-D2DA-FE48-AE43-2A0A96016143}" srcOrd="3" destOrd="0" presId="urn:microsoft.com/office/officeart/2008/layout/LinedList"/>
    <dgm:cxn modelId="{4A88AD8E-5B3A-D24A-AD45-44687E0B5C3F}" type="presParOf" srcId="{6D9131A5-D2DA-FE48-AE43-2A0A96016143}" destId="{CBFEC332-A132-104F-A3B0-F9425D5F4792}" srcOrd="0" destOrd="0" presId="urn:microsoft.com/office/officeart/2008/layout/LinedList"/>
    <dgm:cxn modelId="{3FEC1CA3-9326-9346-BE50-7F787AB238CE}" type="presParOf" srcId="{6D9131A5-D2DA-FE48-AE43-2A0A96016143}" destId="{0B4A0BB9-3B32-654C-924C-D9E052CE0E1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3247D35-C40E-40D5-B82F-346B43BCC39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9495179-C19D-44FF-BD07-DF8BD51D2D21}">
      <dgm:prSet/>
      <dgm:spPr/>
      <dgm:t>
        <a:bodyPr/>
        <a:lstStyle/>
        <a:p>
          <a:r>
            <a:rPr lang="tr-TR" b="1"/>
            <a:t>BOYAMA : </a:t>
          </a:r>
          <a:r>
            <a:rPr lang="tr-TR"/>
            <a:t>Dokuları oluşturan hücreler </a:t>
          </a:r>
          <a:r>
            <a:rPr lang="tr-TR" b="1"/>
            <a:t>canlıda renksizdir. </a:t>
          </a:r>
          <a:r>
            <a:rPr lang="tr-TR"/>
            <a:t>Işık mikroskop altında inceleyebilmek için </a:t>
          </a:r>
          <a:r>
            <a:rPr lang="tr-TR" b="1"/>
            <a:t>boyanması </a:t>
          </a:r>
          <a:r>
            <a:rPr lang="tr-TR"/>
            <a:t>gereklidir. </a:t>
          </a:r>
          <a:endParaRPr lang="en-US"/>
        </a:p>
      </dgm:t>
    </dgm:pt>
    <dgm:pt modelId="{C47F36B9-23BF-40F3-9546-F84EA505A827}" type="parTrans" cxnId="{E702802C-BEC4-4CE4-9EA9-36046E638C5B}">
      <dgm:prSet/>
      <dgm:spPr/>
      <dgm:t>
        <a:bodyPr/>
        <a:lstStyle/>
        <a:p>
          <a:endParaRPr lang="en-US"/>
        </a:p>
      </dgm:t>
    </dgm:pt>
    <dgm:pt modelId="{AF9D5AA4-CFF6-40BB-8FC6-66C89C219089}" type="sibTrans" cxnId="{E702802C-BEC4-4CE4-9EA9-36046E638C5B}">
      <dgm:prSet/>
      <dgm:spPr/>
      <dgm:t>
        <a:bodyPr/>
        <a:lstStyle/>
        <a:p>
          <a:endParaRPr lang="en-US"/>
        </a:p>
      </dgm:t>
    </dgm:pt>
    <dgm:pt modelId="{D6D563A9-7390-4BC9-BC8B-1C4B65966214}">
      <dgm:prSet/>
      <dgm:spPr/>
      <dgm:t>
        <a:bodyPr/>
        <a:lstStyle/>
        <a:p>
          <a:r>
            <a:rPr lang="tr-TR"/>
            <a:t>►  Boyalar genellikle suda hazırlanır. Alkolde hazırlanmış olsalar bile bunların da bileşiminde su vardır. </a:t>
          </a:r>
          <a:endParaRPr lang="en-US"/>
        </a:p>
      </dgm:t>
    </dgm:pt>
    <dgm:pt modelId="{01181279-343A-44F4-B994-A2FBE8FD0C0C}" type="parTrans" cxnId="{FE9CD7B6-58D0-43C1-94FC-EF0920A34C08}">
      <dgm:prSet/>
      <dgm:spPr/>
      <dgm:t>
        <a:bodyPr/>
        <a:lstStyle/>
        <a:p>
          <a:endParaRPr lang="en-US"/>
        </a:p>
      </dgm:t>
    </dgm:pt>
    <dgm:pt modelId="{85EB14FC-0B74-4D36-A3B0-1F000F4783C2}" type="sibTrans" cxnId="{FE9CD7B6-58D0-43C1-94FC-EF0920A34C08}">
      <dgm:prSet/>
      <dgm:spPr/>
      <dgm:t>
        <a:bodyPr/>
        <a:lstStyle/>
        <a:p>
          <a:endParaRPr lang="en-US"/>
        </a:p>
      </dgm:t>
    </dgm:pt>
    <dgm:pt modelId="{A32BA98A-E5EF-447B-85EB-73BD60C10C22}">
      <dgm:prSet/>
      <dgm:spPr/>
      <dgm:t>
        <a:bodyPr/>
        <a:lstStyle/>
        <a:p>
          <a:r>
            <a:rPr lang="tr-TR"/>
            <a:t>►  Dondurma mikrotomu ya da kriyostat ile elde edilen kesitler direkt olarak boya eriyiğine konabilirler. </a:t>
          </a:r>
          <a:endParaRPr lang="en-US"/>
        </a:p>
      </dgm:t>
    </dgm:pt>
    <dgm:pt modelId="{8F7653D8-5621-40FD-82D4-6C9204037428}" type="parTrans" cxnId="{5811DFC2-67AF-4315-824E-A414063CF3A8}">
      <dgm:prSet/>
      <dgm:spPr/>
      <dgm:t>
        <a:bodyPr/>
        <a:lstStyle/>
        <a:p>
          <a:endParaRPr lang="en-US"/>
        </a:p>
      </dgm:t>
    </dgm:pt>
    <dgm:pt modelId="{3D49B32E-061B-440A-9DAB-5E228005BF0F}" type="sibTrans" cxnId="{5811DFC2-67AF-4315-824E-A414063CF3A8}">
      <dgm:prSet/>
      <dgm:spPr/>
      <dgm:t>
        <a:bodyPr/>
        <a:lstStyle/>
        <a:p>
          <a:endParaRPr lang="en-US"/>
        </a:p>
      </dgm:t>
    </dgm:pt>
    <dgm:pt modelId="{554B5AAC-ECD8-47E1-A52D-AE9B52482628}">
      <dgm:prSet/>
      <dgm:spPr/>
      <dgm:t>
        <a:bodyPr/>
        <a:lstStyle/>
        <a:p>
          <a:r>
            <a:rPr lang="tr-TR"/>
            <a:t>►  Özellikle parafın kesitleri, kurumuş şekilleriyle boyanamazlar. Bunların öncelikle suyla uyuşabilir duruma gelmeleri gerekir. Bunun için de önce parafin giderilir. Parafinli kesitler, peşpeşe 2-3 kez tekrarlanan Xylol kapları içerisinde 5'er dakika bırakılarak parafinden arındırılır. </a:t>
          </a:r>
          <a:endParaRPr lang="en-US"/>
        </a:p>
      </dgm:t>
    </dgm:pt>
    <dgm:pt modelId="{A9A6F9D4-759A-4829-9AE5-68A7881F8E44}" type="parTrans" cxnId="{985B4BA1-D279-4383-9D89-2425C27886F9}">
      <dgm:prSet/>
      <dgm:spPr/>
      <dgm:t>
        <a:bodyPr/>
        <a:lstStyle/>
        <a:p>
          <a:endParaRPr lang="en-US"/>
        </a:p>
      </dgm:t>
    </dgm:pt>
    <dgm:pt modelId="{31816756-3279-4E60-B1EE-2B1D0AE801A0}" type="sibTrans" cxnId="{985B4BA1-D279-4383-9D89-2425C27886F9}">
      <dgm:prSet/>
      <dgm:spPr/>
      <dgm:t>
        <a:bodyPr/>
        <a:lstStyle/>
        <a:p>
          <a:endParaRPr lang="en-US"/>
        </a:p>
      </dgm:t>
    </dgm:pt>
    <dgm:pt modelId="{49B231D6-F9EC-584E-A44C-712033864290}" type="pres">
      <dgm:prSet presAssocID="{D3247D35-C40E-40D5-B82F-346B43BCC392}" presName="linear" presStyleCnt="0">
        <dgm:presLayoutVars>
          <dgm:animLvl val="lvl"/>
          <dgm:resizeHandles val="exact"/>
        </dgm:presLayoutVars>
      </dgm:prSet>
      <dgm:spPr/>
    </dgm:pt>
    <dgm:pt modelId="{5FF8E387-F735-784D-AB7B-511D6C6C1B52}" type="pres">
      <dgm:prSet presAssocID="{D9495179-C19D-44FF-BD07-DF8BD51D2D2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CC0F7FB-A2D3-8348-A8A6-232AC5A38DA4}" type="pres">
      <dgm:prSet presAssocID="{AF9D5AA4-CFF6-40BB-8FC6-66C89C219089}" presName="spacer" presStyleCnt="0"/>
      <dgm:spPr/>
    </dgm:pt>
    <dgm:pt modelId="{30DAEB7C-AB6D-EE49-AA79-FE4DC32A8E58}" type="pres">
      <dgm:prSet presAssocID="{D6D563A9-7390-4BC9-BC8B-1C4B6596621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FB0F3B2-55AD-6043-9F49-8A19B7AF85DA}" type="pres">
      <dgm:prSet presAssocID="{85EB14FC-0B74-4D36-A3B0-1F000F4783C2}" presName="spacer" presStyleCnt="0"/>
      <dgm:spPr/>
    </dgm:pt>
    <dgm:pt modelId="{CC886BA3-BB31-5944-832C-BE8E34850479}" type="pres">
      <dgm:prSet presAssocID="{A32BA98A-E5EF-447B-85EB-73BD60C10C2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AD424A1-4928-D24E-9439-AB7001CC9C67}" type="pres">
      <dgm:prSet presAssocID="{3D49B32E-061B-440A-9DAB-5E228005BF0F}" presName="spacer" presStyleCnt="0"/>
      <dgm:spPr/>
    </dgm:pt>
    <dgm:pt modelId="{B6A02998-7200-B248-82B8-978F847FA810}" type="pres">
      <dgm:prSet presAssocID="{554B5AAC-ECD8-47E1-A52D-AE9B5248262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B1CF315-9446-094F-9C18-6B17155F8E78}" type="presOf" srcId="{D3247D35-C40E-40D5-B82F-346B43BCC392}" destId="{49B231D6-F9EC-584E-A44C-712033864290}" srcOrd="0" destOrd="0" presId="urn:microsoft.com/office/officeart/2005/8/layout/vList2"/>
    <dgm:cxn modelId="{CD8C1E1B-6054-5C49-A1E3-722D392515E0}" type="presOf" srcId="{A32BA98A-E5EF-447B-85EB-73BD60C10C22}" destId="{CC886BA3-BB31-5944-832C-BE8E34850479}" srcOrd="0" destOrd="0" presId="urn:microsoft.com/office/officeart/2005/8/layout/vList2"/>
    <dgm:cxn modelId="{E702802C-BEC4-4CE4-9EA9-36046E638C5B}" srcId="{D3247D35-C40E-40D5-B82F-346B43BCC392}" destId="{D9495179-C19D-44FF-BD07-DF8BD51D2D21}" srcOrd="0" destOrd="0" parTransId="{C47F36B9-23BF-40F3-9546-F84EA505A827}" sibTransId="{AF9D5AA4-CFF6-40BB-8FC6-66C89C219089}"/>
    <dgm:cxn modelId="{F0B62739-3251-C240-A7F7-806EB00D1E41}" type="presOf" srcId="{554B5AAC-ECD8-47E1-A52D-AE9B52482628}" destId="{B6A02998-7200-B248-82B8-978F847FA810}" srcOrd="0" destOrd="0" presId="urn:microsoft.com/office/officeart/2005/8/layout/vList2"/>
    <dgm:cxn modelId="{FFF9B742-8221-2749-8162-28A249678378}" type="presOf" srcId="{D6D563A9-7390-4BC9-BC8B-1C4B65966214}" destId="{30DAEB7C-AB6D-EE49-AA79-FE4DC32A8E58}" srcOrd="0" destOrd="0" presId="urn:microsoft.com/office/officeart/2005/8/layout/vList2"/>
    <dgm:cxn modelId="{12A05B4F-F79C-4245-AE71-3AD50D9047D1}" type="presOf" srcId="{D9495179-C19D-44FF-BD07-DF8BD51D2D21}" destId="{5FF8E387-F735-784D-AB7B-511D6C6C1B52}" srcOrd="0" destOrd="0" presId="urn:microsoft.com/office/officeart/2005/8/layout/vList2"/>
    <dgm:cxn modelId="{985B4BA1-D279-4383-9D89-2425C27886F9}" srcId="{D3247D35-C40E-40D5-B82F-346B43BCC392}" destId="{554B5AAC-ECD8-47E1-A52D-AE9B52482628}" srcOrd="3" destOrd="0" parTransId="{A9A6F9D4-759A-4829-9AE5-68A7881F8E44}" sibTransId="{31816756-3279-4E60-B1EE-2B1D0AE801A0}"/>
    <dgm:cxn modelId="{FE9CD7B6-58D0-43C1-94FC-EF0920A34C08}" srcId="{D3247D35-C40E-40D5-B82F-346B43BCC392}" destId="{D6D563A9-7390-4BC9-BC8B-1C4B65966214}" srcOrd="1" destOrd="0" parTransId="{01181279-343A-44F4-B994-A2FBE8FD0C0C}" sibTransId="{85EB14FC-0B74-4D36-A3B0-1F000F4783C2}"/>
    <dgm:cxn modelId="{5811DFC2-67AF-4315-824E-A414063CF3A8}" srcId="{D3247D35-C40E-40D5-B82F-346B43BCC392}" destId="{A32BA98A-E5EF-447B-85EB-73BD60C10C22}" srcOrd="2" destOrd="0" parTransId="{8F7653D8-5621-40FD-82D4-6C9204037428}" sibTransId="{3D49B32E-061B-440A-9DAB-5E228005BF0F}"/>
    <dgm:cxn modelId="{777086BE-E050-1246-B280-F1AF9598C3F6}" type="presParOf" srcId="{49B231D6-F9EC-584E-A44C-712033864290}" destId="{5FF8E387-F735-784D-AB7B-511D6C6C1B52}" srcOrd="0" destOrd="0" presId="urn:microsoft.com/office/officeart/2005/8/layout/vList2"/>
    <dgm:cxn modelId="{C85E068D-A23B-7C47-823D-85B7F136D968}" type="presParOf" srcId="{49B231D6-F9EC-584E-A44C-712033864290}" destId="{1CC0F7FB-A2D3-8348-A8A6-232AC5A38DA4}" srcOrd="1" destOrd="0" presId="urn:microsoft.com/office/officeart/2005/8/layout/vList2"/>
    <dgm:cxn modelId="{65BF470E-62B0-E54F-8F86-0FEAB5420C83}" type="presParOf" srcId="{49B231D6-F9EC-584E-A44C-712033864290}" destId="{30DAEB7C-AB6D-EE49-AA79-FE4DC32A8E58}" srcOrd="2" destOrd="0" presId="urn:microsoft.com/office/officeart/2005/8/layout/vList2"/>
    <dgm:cxn modelId="{E6ED49E2-5174-6845-9746-801DAAB09E69}" type="presParOf" srcId="{49B231D6-F9EC-584E-A44C-712033864290}" destId="{FFB0F3B2-55AD-6043-9F49-8A19B7AF85DA}" srcOrd="3" destOrd="0" presId="urn:microsoft.com/office/officeart/2005/8/layout/vList2"/>
    <dgm:cxn modelId="{4C00BDCF-5B09-E447-B817-B4723211F729}" type="presParOf" srcId="{49B231D6-F9EC-584E-A44C-712033864290}" destId="{CC886BA3-BB31-5944-832C-BE8E34850479}" srcOrd="4" destOrd="0" presId="urn:microsoft.com/office/officeart/2005/8/layout/vList2"/>
    <dgm:cxn modelId="{B313DDA5-BACF-474D-B3DF-8ED00D8BDA8F}" type="presParOf" srcId="{49B231D6-F9EC-584E-A44C-712033864290}" destId="{7AD424A1-4928-D24E-9439-AB7001CC9C67}" srcOrd="5" destOrd="0" presId="urn:microsoft.com/office/officeart/2005/8/layout/vList2"/>
    <dgm:cxn modelId="{21F83E94-C24F-864A-9AEB-9369559B0B0E}" type="presParOf" srcId="{49B231D6-F9EC-584E-A44C-712033864290}" destId="{B6A02998-7200-B248-82B8-978F847FA81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7460F82-F32E-4950-8C2E-A42079CD90A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B840D5A-30CB-49BC-86D0-3511A34CD6D0}">
      <dgm:prSet/>
      <dgm:spPr/>
      <dgm:t>
        <a:bodyPr/>
        <a:lstStyle/>
        <a:p>
          <a:r>
            <a:rPr lang="tr-TR"/>
            <a:t>İndirekt yönteme benzemekle birlikte bu yöntemde sekonder antikor işaretlenmemiştir. Ancak, enzimle işaretli antikor kompleksi kullanılır. </a:t>
          </a:r>
          <a:endParaRPr lang="en-US"/>
        </a:p>
      </dgm:t>
    </dgm:pt>
    <dgm:pt modelId="{8507A366-08B5-4E69-8616-3BCA8C998741}" type="parTrans" cxnId="{29AEAA1B-D596-4173-A477-30C6727DD7EF}">
      <dgm:prSet/>
      <dgm:spPr/>
      <dgm:t>
        <a:bodyPr/>
        <a:lstStyle/>
        <a:p>
          <a:endParaRPr lang="en-US"/>
        </a:p>
      </dgm:t>
    </dgm:pt>
    <dgm:pt modelId="{633A30B3-3D16-4FCA-8DAE-CF7621EDE2D0}" type="sibTrans" cxnId="{29AEAA1B-D596-4173-A477-30C6727DD7EF}">
      <dgm:prSet/>
      <dgm:spPr/>
      <dgm:t>
        <a:bodyPr/>
        <a:lstStyle/>
        <a:p>
          <a:endParaRPr lang="en-US"/>
        </a:p>
      </dgm:t>
    </dgm:pt>
    <dgm:pt modelId="{C155497F-25E1-4C04-8771-C781C8838A5E}">
      <dgm:prSet/>
      <dgm:spPr/>
      <dgm:t>
        <a:bodyPr/>
        <a:lstStyle/>
        <a:p>
          <a:r>
            <a:rPr lang="tr-TR"/>
            <a:t>Sekonder antikor hem bu kompleksle hem de antijene bağlı primer antikorla bağlanır. Burada önemli olan nokta primer antikorla enzim-antienzim kompleksinin aynı hayvandan elde edilmesidir. </a:t>
          </a:r>
          <a:endParaRPr lang="en-US"/>
        </a:p>
      </dgm:t>
    </dgm:pt>
    <dgm:pt modelId="{B1131E0E-B0C2-43B1-9B7E-6DEDC4CD97AD}" type="parTrans" cxnId="{34E38732-293B-4FD0-92CE-D283B585377D}">
      <dgm:prSet/>
      <dgm:spPr/>
      <dgm:t>
        <a:bodyPr/>
        <a:lstStyle/>
        <a:p>
          <a:endParaRPr lang="en-US"/>
        </a:p>
      </dgm:t>
    </dgm:pt>
    <dgm:pt modelId="{0EB05CA0-02A8-41FF-8413-8BB44D059618}" type="sibTrans" cxnId="{34E38732-293B-4FD0-92CE-D283B585377D}">
      <dgm:prSet/>
      <dgm:spPr/>
      <dgm:t>
        <a:bodyPr/>
        <a:lstStyle/>
        <a:p>
          <a:endParaRPr lang="en-US"/>
        </a:p>
      </dgm:t>
    </dgm:pt>
    <dgm:pt modelId="{61AECA35-A341-3348-B4E4-511075237E7F}" type="pres">
      <dgm:prSet presAssocID="{D7460F82-F32E-4950-8C2E-A42079CD90A3}" presName="linear" presStyleCnt="0">
        <dgm:presLayoutVars>
          <dgm:animLvl val="lvl"/>
          <dgm:resizeHandles val="exact"/>
        </dgm:presLayoutVars>
      </dgm:prSet>
      <dgm:spPr/>
    </dgm:pt>
    <dgm:pt modelId="{7C2AC5D7-6C0B-DB44-96BA-079F2DF1FD26}" type="pres">
      <dgm:prSet presAssocID="{EB840D5A-30CB-49BC-86D0-3511A34CD6D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4110618-4402-C64F-B84C-0AE00B29519C}" type="pres">
      <dgm:prSet presAssocID="{633A30B3-3D16-4FCA-8DAE-CF7621EDE2D0}" presName="spacer" presStyleCnt="0"/>
      <dgm:spPr/>
    </dgm:pt>
    <dgm:pt modelId="{6420A332-B633-9A4A-B080-A522F790A966}" type="pres">
      <dgm:prSet presAssocID="{C155497F-25E1-4C04-8771-C781C8838A5E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484AF15-DC3C-B64D-9B8B-0F39F800AAE8}" type="presOf" srcId="{D7460F82-F32E-4950-8C2E-A42079CD90A3}" destId="{61AECA35-A341-3348-B4E4-511075237E7F}" srcOrd="0" destOrd="0" presId="urn:microsoft.com/office/officeart/2005/8/layout/vList2"/>
    <dgm:cxn modelId="{29AEAA1B-D596-4173-A477-30C6727DD7EF}" srcId="{D7460F82-F32E-4950-8C2E-A42079CD90A3}" destId="{EB840D5A-30CB-49BC-86D0-3511A34CD6D0}" srcOrd="0" destOrd="0" parTransId="{8507A366-08B5-4E69-8616-3BCA8C998741}" sibTransId="{633A30B3-3D16-4FCA-8DAE-CF7621EDE2D0}"/>
    <dgm:cxn modelId="{02B82125-C062-5D4E-8C82-BD3C80F56E64}" type="presOf" srcId="{C155497F-25E1-4C04-8771-C781C8838A5E}" destId="{6420A332-B633-9A4A-B080-A522F790A966}" srcOrd="0" destOrd="0" presId="urn:microsoft.com/office/officeart/2005/8/layout/vList2"/>
    <dgm:cxn modelId="{34E38732-293B-4FD0-92CE-D283B585377D}" srcId="{D7460F82-F32E-4950-8C2E-A42079CD90A3}" destId="{C155497F-25E1-4C04-8771-C781C8838A5E}" srcOrd="1" destOrd="0" parTransId="{B1131E0E-B0C2-43B1-9B7E-6DEDC4CD97AD}" sibTransId="{0EB05CA0-02A8-41FF-8413-8BB44D059618}"/>
    <dgm:cxn modelId="{6143C695-04AF-F64A-8C1A-EA1D548C3CC3}" type="presOf" srcId="{EB840D5A-30CB-49BC-86D0-3511A34CD6D0}" destId="{7C2AC5D7-6C0B-DB44-96BA-079F2DF1FD26}" srcOrd="0" destOrd="0" presId="urn:microsoft.com/office/officeart/2005/8/layout/vList2"/>
    <dgm:cxn modelId="{8C2743AA-7493-DD4B-8EA9-E7F741DF1623}" type="presParOf" srcId="{61AECA35-A341-3348-B4E4-511075237E7F}" destId="{7C2AC5D7-6C0B-DB44-96BA-079F2DF1FD26}" srcOrd="0" destOrd="0" presId="urn:microsoft.com/office/officeart/2005/8/layout/vList2"/>
    <dgm:cxn modelId="{28CC0A0A-7365-4E42-B8F0-7CD94C1F3A4E}" type="presParOf" srcId="{61AECA35-A341-3348-B4E4-511075237E7F}" destId="{F4110618-4402-C64F-B84C-0AE00B29519C}" srcOrd="1" destOrd="0" presId="urn:microsoft.com/office/officeart/2005/8/layout/vList2"/>
    <dgm:cxn modelId="{B1640822-9226-AD48-9D27-03DF904EFB02}" type="presParOf" srcId="{61AECA35-A341-3348-B4E4-511075237E7F}" destId="{6420A332-B633-9A4A-B080-A522F790A96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08B2F7-939A-5C41-A4BF-9026797BCB06}">
      <dsp:nvSpPr>
        <dsp:cNvPr id="0" name=""/>
        <dsp:cNvSpPr/>
      </dsp:nvSpPr>
      <dsp:spPr>
        <a:xfrm>
          <a:off x="990" y="579393"/>
          <a:ext cx="3477136" cy="22079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C5091E-A5BE-624D-92E8-01413E8452E0}">
      <dsp:nvSpPr>
        <dsp:cNvPr id="0" name=""/>
        <dsp:cNvSpPr/>
      </dsp:nvSpPr>
      <dsp:spPr>
        <a:xfrm>
          <a:off x="387339" y="946424"/>
          <a:ext cx="3477136" cy="22079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/>
            <a:t>Histoloji kelimesi yalın hali ile “doku bilimi” anlamına gelir. </a:t>
          </a:r>
          <a:endParaRPr lang="en-US" sz="2100" kern="1200"/>
        </a:p>
      </dsp:txBody>
      <dsp:txXfrm>
        <a:off x="452009" y="1011094"/>
        <a:ext cx="3347796" cy="2078641"/>
      </dsp:txXfrm>
    </dsp:sp>
    <dsp:sp modelId="{73BB3E91-48BB-0C4C-BE1B-DEFDF1B45314}">
      <dsp:nvSpPr>
        <dsp:cNvPr id="0" name=""/>
        <dsp:cNvSpPr/>
      </dsp:nvSpPr>
      <dsp:spPr>
        <a:xfrm>
          <a:off x="4250824" y="579393"/>
          <a:ext cx="3477136" cy="22079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8E462F-9D58-D142-8F42-FA519B5D47BD}">
      <dsp:nvSpPr>
        <dsp:cNvPr id="0" name=""/>
        <dsp:cNvSpPr/>
      </dsp:nvSpPr>
      <dsp:spPr>
        <a:xfrm>
          <a:off x="4637172" y="946424"/>
          <a:ext cx="3477136" cy="22079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/>
            <a:t>Bu kavram dokuları oluşturan hücrelerin, dokuların ve dokuların oluşturduğu organların mikroskopik yapılarını inceleyen bir bilim dalı olarak tanımlanabilir. </a:t>
          </a:r>
          <a:endParaRPr lang="en-US" sz="2100" kern="1200"/>
        </a:p>
      </dsp:txBody>
      <dsp:txXfrm>
        <a:off x="4701842" y="1011094"/>
        <a:ext cx="3347796" cy="20786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672355-FE89-B14D-BA1E-48BE426D08D5}">
      <dsp:nvSpPr>
        <dsp:cNvPr id="0" name=""/>
        <dsp:cNvSpPr/>
      </dsp:nvSpPr>
      <dsp:spPr>
        <a:xfrm>
          <a:off x="0" y="3291729"/>
          <a:ext cx="5000124" cy="215973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kern="1200"/>
            <a:t>İki önemli basamağı oluşturur. </a:t>
          </a:r>
          <a:endParaRPr lang="en-US" sz="2700" kern="1200"/>
        </a:p>
      </dsp:txBody>
      <dsp:txXfrm>
        <a:off x="0" y="3291729"/>
        <a:ext cx="5000124" cy="2159731"/>
      </dsp:txXfrm>
    </dsp:sp>
    <dsp:sp modelId="{3E5C12DE-8844-B743-B1A9-536181436559}">
      <dsp:nvSpPr>
        <dsp:cNvPr id="0" name=""/>
        <dsp:cNvSpPr/>
      </dsp:nvSpPr>
      <dsp:spPr>
        <a:xfrm rot="10800000">
          <a:off x="0" y="2459"/>
          <a:ext cx="5000124" cy="3321666"/>
        </a:xfrm>
        <a:prstGeom prst="upArrowCallou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kern="1200"/>
            <a:t>Histolojik incelemeler yapabilmek için: </a:t>
          </a:r>
          <a:endParaRPr lang="en-US" sz="2700" kern="1200"/>
        </a:p>
      </dsp:txBody>
      <dsp:txXfrm rot="-10800000">
        <a:off x="0" y="2459"/>
        <a:ext cx="5000124" cy="1165904"/>
      </dsp:txXfrm>
    </dsp:sp>
    <dsp:sp modelId="{0FCE40DF-59A5-D046-B174-CD11A3078FB2}">
      <dsp:nvSpPr>
        <dsp:cNvPr id="0" name=""/>
        <dsp:cNvSpPr/>
      </dsp:nvSpPr>
      <dsp:spPr>
        <a:xfrm>
          <a:off x="0" y="1168364"/>
          <a:ext cx="2500062" cy="99317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kern="1200"/>
            <a:t>Histoloji Tekniği</a:t>
          </a:r>
          <a:endParaRPr lang="en-US" sz="2800" kern="1200"/>
        </a:p>
      </dsp:txBody>
      <dsp:txXfrm>
        <a:off x="0" y="1168364"/>
        <a:ext cx="2500062" cy="993178"/>
      </dsp:txXfrm>
    </dsp:sp>
    <dsp:sp modelId="{C18239FF-D3CA-4448-8225-ED8CA0BCACC5}">
      <dsp:nvSpPr>
        <dsp:cNvPr id="0" name=""/>
        <dsp:cNvSpPr/>
      </dsp:nvSpPr>
      <dsp:spPr>
        <a:xfrm>
          <a:off x="2500062" y="1168364"/>
          <a:ext cx="2500062" cy="993178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kern="1200"/>
            <a:t>Mikroskopi ve Mikrofotografi </a:t>
          </a:r>
          <a:endParaRPr lang="en-US" sz="2800" kern="1200"/>
        </a:p>
      </dsp:txBody>
      <dsp:txXfrm>
        <a:off x="2500062" y="1168364"/>
        <a:ext cx="2500062" cy="9931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C75416-DBBE-0D44-ACFF-B8CB7FC503FB}">
      <dsp:nvSpPr>
        <dsp:cNvPr id="0" name=""/>
        <dsp:cNvSpPr/>
      </dsp:nvSpPr>
      <dsp:spPr>
        <a:xfrm>
          <a:off x="0" y="0"/>
          <a:ext cx="500012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B83AC0-ABBB-D149-B240-28EA2EE10D8C}">
      <dsp:nvSpPr>
        <dsp:cNvPr id="0" name=""/>
        <dsp:cNvSpPr/>
      </dsp:nvSpPr>
      <dsp:spPr>
        <a:xfrm>
          <a:off x="0" y="0"/>
          <a:ext cx="5000124" cy="2726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800" kern="1200"/>
            <a:t>55-60 °C eriyebilen parafinde organ parçalarının gömülüp bloklanmasıdır.</a:t>
          </a:r>
          <a:endParaRPr lang="en-US" sz="3800" kern="1200"/>
        </a:p>
      </dsp:txBody>
      <dsp:txXfrm>
        <a:off x="0" y="0"/>
        <a:ext cx="5000124" cy="2726960"/>
      </dsp:txXfrm>
    </dsp:sp>
    <dsp:sp modelId="{08833B24-56A2-DB4F-86C0-8897CBF94903}">
      <dsp:nvSpPr>
        <dsp:cNvPr id="0" name=""/>
        <dsp:cNvSpPr/>
      </dsp:nvSpPr>
      <dsp:spPr>
        <a:xfrm>
          <a:off x="0" y="2726960"/>
          <a:ext cx="5000124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E9783E-58DA-F04E-A136-777FEF5CB3DF}">
      <dsp:nvSpPr>
        <dsp:cNvPr id="0" name=""/>
        <dsp:cNvSpPr/>
      </dsp:nvSpPr>
      <dsp:spPr>
        <a:xfrm>
          <a:off x="0" y="2726960"/>
          <a:ext cx="5000124" cy="2726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800" kern="1200"/>
            <a:t>Parafin penetrasyonunu arttırmak için vakumlu etüvler kullanılabilir</a:t>
          </a:r>
          <a:br>
            <a:rPr lang="tr-TR" sz="3800" kern="1200"/>
          </a:br>
          <a:endParaRPr lang="en-US" sz="3800" kern="1200"/>
        </a:p>
      </dsp:txBody>
      <dsp:txXfrm>
        <a:off x="0" y="2726960"/>
        <a:ext cx="5000124" cy="27269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8333D4-345D-5840-8C48-543758DD949F}">
      <dsp:nvSpPr>
        <dsp:cNvPr id="0" name=""/>
        <dsp:cNvSpPr/>
      </dsp:nvSpPr>
      <dsp:spPr>
        <a:xfrm>
          <a:off x="116886" y="0"/>
          <a:ext cx="4463957" cy="137617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/>
            <a:t>KIZAKLI MİKROTOM </a:t>
          </a:r>
          <a:endParaRPr lang="en-US" sz="1800" kern="1200"/>
        </a:p>
      </dsp:txBody>
      <dsp:txXfrm>
        <a:off x="157193" y="40307"/>
        <a:ext cx="4383343" cy="1295557"/>
      </dsp:txXfrm>
    </dsp:sp>
    <dsp:sp modelId="{4E5C380B-BDEB-D54F-9DAC-B52A9C64197A}">
      <dsp:nvSpPr>
        <dsp:cNvPr id="0" name=""/>
        <dsp:cNvSpPr/>
      </dsp:nvSpPr>
      <dsp:spPr>
        <a:xfrm rot="5400000">
          <a:off x="2090832" y="1410576"/>
          <a:ext cx="516064" cy="6192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2163081" y="1462183"/>
        <a:ext cx="371567" cy="361245"/>
      </dsp:txXfrm>
    </dsp:sp>
    <dsp:sp modelId="{1BFEC4A1-65E7-7C42-84FB-9E58B9018CDD}">
      <dsp:nvSpPr>
        <dsp:cNvPr id="0" name=""/>
        <dsp:cNvSpPr/>
      </dsp:nvSpPr>
      <dsp:spPr>
        <a:xfrm>
          <a:off x="116886" y="2064258"/>
          <a:ext cx="4463957" cy="137617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/>
            <a:t>ROTARY MİKROTOM </a:t>
          </a:r>
          <a:endParaRPr lang="en-US" sz="1800" kern="1200"/>
        </a:p>
      </dsp:txBody>
      <dsp:txXfrm>
        <a:off x="157193" y="2104565"/>
        <a:ext cx="4383343" cy="1295557"/>
      </dsp:txXfrm>
    </dsp:sp>
    <dsp:sp modelId="{F0C0B23E-12CB-1244-981A-B4B4956332C0}">
      <dsp:nvSpPr>
        <dsp:cNvPr id="0" name=""/>
        <dsp:cNvSpPr/>
      </dsp:nvSpPr>
      <dsp:spPr>
        <a:xfrm rot="5400000">
          <a:off x="2090832" y="3474834"/>
          <a:ext cx="516064" cy="6192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2163081" y="3526441"/>
        <a:ext cx="371567" cy="361245"/>
      </dsp:txXfrm>
    </dsp:sp>
    <dsp:sp modelId="{95F4CC8F-6B80-694F-8D05-234D6F06A182}">
      <dsp:nvSpPr>
        <dsp:cNvPr id="0" name=""/>
        <dsp:cNvSpPr/>
      </dsp:nvSpPr>
      <dsp:spPr>
        <a:xfrm>
          <a:off x="116886" y="4128515"/>
          <a:ext cx="4463957" cy="137617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/>
            <a:t>Mikrotomların bıçakların hareketli olduğu kızaklı mikrotom denilen tipleri ya da bıçaklarının sabit, kesilecek blokların hareketli olduğu rotari mikrotom tipleri vardır. </a:t>
          </a:r>
          <a:endParaRPr lang="en-US" sz="1800" kern="1200"/>
        </a:p>
      </dsp:txBody>
      <dsp:txXfrm>
        <a:off x="157193" y="4168822"/>
        <a:ext cx="4383343" cy="12955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20460E-BB8D-924B-993E-0EF8F8ACC302}">
      <dsp:nvSpPr>
        <dsp:cNvPr id="0" name=""/>
        <dsp:cNvSpPr/>
      </dsp:nvSpPr>
      <dsp:spPr>
        <a:xfrm>
          <a:off x="0" y="434135"/>
          <a:ext cx="4697730" cy="15051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/>
            <a:t>Xylol gibi bazı solventler doku içindeki lipidler gibi bazı maddeleri eritebilirler. </a:t>
          </a:r>
          <a:endParaRPr lang="en-US" sz="2100" kern="1200"/>
        </a:p>
      </dsp:txBody>
      <dsp:txXfrm>
        <a:off x="73475" y="507610"/>
        <a:ext cx="4550780" cy="1358202"/>
      </dsp:txXfrm>
    </dsp:sp>
    <dsp:sp modelId="{5367DD19-FBC0-BE4A-A7EF-EED9B4832EF0}">
      <dsp:nvSpPr>
        <dsp:cNvPr id="0" name=""/>
        <dsp:cNvSpPr/>
      </dsp:nvSpPr>
      <dsp:spPr>
        <a:xfrm>
          <a:off x="0" y="1999767"/>
          <a:ext cx="4697730" cy="1505152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/>
            <a:t>Bu istenmeyen etkinin önüne geçmek için Cryostat adı verilen dondurma mikrotomları kullanılır. </a:t>
          </a:r>
          <a:endParaRPr lang="en-US" sz="2100" kern="1200"/>
        </a:p>
      </dsp:txBody>
      <dsp:txXfrm>
        <a:off x="73475" y="2073242"/>
        <a:ext cx="4550780" cy="1358202"/>
      </dsp:txXfrm>
    </dsp:sp>
    <dsp:sp modelId="{87AD9B03-910F-D540-BD17-90DAACAEC14D}">
      <dsp:nvSpPr>
        <dsp:cNvPr id="0" name=""/>
        <dsp:cNvSpPr/>
      </dsp:nvSpPr>
      <dsp:spPr>
        <a:xfrm>
          <a:off x="0" y="3565400"/>
          <a:ext cx="4697730" cy="1505152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/>
            <a:t>Dokular bu yöntemle düşük ısıda aniden dondurularak takip işlemlerinden geçirilmeden ve bloklanmadan kesit alınabilir hale gelir. </a:t>
          </a:r>
          <a:endParaRPr lang="en-US" sz="2100" kern="1200"/>
        </a:p>
      </dsp:txBody>
      <dsp:txXfrm>
        <a:off x="73475" y="3638875"/>
        <a:ext cx="4550780" cy="13582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BA7CFD-E0D2-AD42-92C5-ECB4902B9C39}">
      <dsp:nvSpPr>
        <dsp:cNvPr id="0" name=""/>
        <dsp:cNvSpPr/>
      </dsp:nvSpPr>
      <dsp:spPr>
        <a:xfrm>
          <a:off x="0" y="0"/>
          <a:ext cx="5000124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A6569A-2A9B-7149-85AB-6FAD84A04F5D}">
      <dsp:nvSpPr>
        <dsp:cNvPr id="0" name=""/>
        <dsp:cNvSpPr/>
      </dsp:nvSpPr>
      <dsp:spPr>
        <a:xfrm>
          <a:off x="0" y="0"/>
          <a:ext cx="5000124" cy="2726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/>
            <a:t>Dondurma mikrotomunda kesitler alınır (Soğuk alan içerisinde yerleştirilmiş bir çeşit rotary mikrotom yapısındadır). </a:t>
          </a:r>
          <a:r>
            <a:rPr lang="tr-TR" sz="2400" b="1" kern="1200"/>
            <a:t>Distile suya alınan kesitler </a:t>
          </a:r>
          <a:r>
            <a:rPr lang="tr-TR" sz="2400" kern="1200"/>
            <a:t>amacımız için özel boyalar ile boyanarak doğrudan uygun bir kapatıcı madde ve lamel ile kapatılır. </a:t>
          </a:r>
          <a:endParaRPr lang="en-US" sz="2400" kern="1200"/>
        </a:p>
      </dsp:txBody>
      <dsp:txXfrm>
        <a:off x="0" y="0"/>
        <a:ext cx="5000124" cy="2726960"/>
      </dsp:txXfrm>
    </dsp:sp>
    <dsp:sp modelId="{9D7FC626-0BD2-604B-B569-0D44C2BEDD64}">
      <dsp:nvSpPr>
        <dsp:cNvPr id="0" name=""/>
        <dsp:cNvSpPr/>
      </dsp:nvSpPr>
      <dsp:spPr>
        <a:xfrm>
          <a:off x="0" y="2726960"/>
          <a:ext cx="5000124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FEC332-A132-104F-A3B0-F9425D5F4792}">
      <dsp:nvSpPr>
        <dsp:cNvPr id="0" name=""/>
        <dsp:cNvSpPr/>
      </dsp:nvSpPr>
      <dsp:spPr>
        <a:xfrm>
          <a:off x="0" y="2726960"/>
          <a:ext cx="5000124" cy="2726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/>
            <a:t>Yani dokulardaki </a:t>
          </a:r>
          <a:r>
            <a:rPr lang="tr-TR" sz="2400" b="1" kern="1200"/>
            <a:t>yağları boyamak </a:t>
          </a:r>
          <a:r>
            <a:rPr lang="tr-TR" sz="2400" kern="1200"/>
            <a:t>ya da, dokulardaki </a:t>
          </a:r>
          <a:r>
            <a:rPr lang="tr-TR" sz="2400" b="1" kern="1200"/>
            <a:t>bazı enzimleri </a:t>
          </a:r>
          <a:r>
            <a:rPr lang="tr-TR" sz="2400" kern="1200"/>
            <a:t>ATPase, alkalin fosfataz ve asit fosfataz gibi incelemek istediğimiz zaman bu yöntemler tercih edilir. </a:t>
          </a:r>
          <a:r>
            <a:rPr lang="tr-TR" sz="2400" b="1" kern="1200"/>
            <a:t>Acil cerrahi biopsilerde de </a:t>
          </a:r>
          <a:r>
            <a:rPr lang="tr-TR" sz="2400" kern="1200"/>
            <a:t>kullanılır. </a:t>
          </a:r>
          <a:endParaRPr lang="en-US" sz="2400" kern="1200"/>
        </a:p>
      </dsp:txBody>
      <dsp:txXfrm>
        <a:off x="0" y="2726960"/>
        <a:ext cx="5000124" cy="27269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F8E387-F735-784D-AB7B-511D6C6C1B52}">
      <dsp:nvSpPr>
        <dsp:cNvPr id="0" name=""/>
        <dsp:cNvSpPr/>
      </dsp:nvSpPr>
      <dsp:spPr>
        <a:xfrm>
          <a:off x="0" y="55694"/>
          <a:ext cx="4869656" cy="121826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1" kern="1200"/>
            <a:t>BOYAMA : </a:t>
          </a:r>
          <a:r>
            <a:rPr lang="tr-TR" sz="1400" kern="1200"/>
            <a:t>Dokuları oluşturan hücreler </a:t>
          </a:r>
          <a:r>
            <a:rPr lang="tr-TR" sz="1400" b="1" kern="1200"/>
            <a:t>canlıda renksizdir. </a:t>
          </a:r>
          <a:r>
            <a:rPr lang="tr-TR" sz="1400" kern="1200"/>
            <a:t>Işık mikroskop altında inceleyebilmek için </a:t>
          </a:r>
          <a:r>
            <a:rPr lang="tr-TR" sz="1400" b="1" kern="1200"/>
            <a:t>boyanması </a:t>
          </a:r>
          <a:r>
            <a:rPr lang="tr-TR" sz="1400" kern="1200"/>
            <a:t>gereklidir. </a:t>
          </a:r>
          <a:endParaRPr lang="en-US" sz="1400" kern="1200"/>
        </a:p>
      </dsp:txBody>
      <dsp:txXfrm>
        <a:off x="59471" y="115165"/>
        <a:ext cx="4750714" cy="1099320"/>
      </dsp:txXfrm>
    </dsp:sp>
    <dsp:sp modelId="{30DAEB7C-AB6D-EE49-AA79-FE4DC32A8E58}">
      <dsp:nvSpPr>
        <dsp:cNvPr id="0" name=""/>
        <dsp:cNvSpPr/>
      </dsp:nvSpPr>
      <dsp:spPr>
        <a:xfrm>
          <a:off x="0" y="1314277"/>
          <a:ext cx="4869656" cy="1218262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/>
            <a:t>►  Boyalar genellikle suda hazırlanır. Alkolde hazırlanmış olsalar bile bunların da bileşiminde su vardır. </a:t>
          </a:r>
          <a:endParaRPr lang="en-US" sz="1400" kern="1200"/>
        </a:p>
      </dsp:txBody>
      <dsp:txXfrm>
        <a:off x="59471" y="1373748"/>
        <a:ext cx="4750714" cy="1099320"/>
      </dsp:txXfrm>
    </dsp:sp>
    <dsp:sp modelId="{CC886BA3-BB31-5944-832C-BE8E34850479}">
      <dsp:nvSpPr>
        <dsp:cNvPr id="0" name=""/>
        <dsp:cNvSpPr/>
      </dsp:nvSpPr>
      <dsp:spPr>
        <a:xfrm>
          <a:off x="0" y="2572860"/>
          <a:ext cx="4869656" cy="1218262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/>
            <a:t>►  Dondurma mikrotomu ya da kriyostat ile elde edilen kesitler direkt olarak boya eriyiğine konabilirler. </a:t>
          </a:r>
          <a:endParaRPr lang="en-US" sz="1400" kern="1200"/>
        </a:p>
      </dsp:txBody>
      <dsp:txXfrm>
        <a:off x="59471" y="2632331"/>
        <a:ext cx="4750714" cy="1099320"/>
      </dsp:txXfrm>
    </dsp:sp>
    <dsp:sp modelId="{B6A02998-7200-B248-82B8-978F847FA810}">
      <dsp:nvSpPr>
        <dsp:cNvPr id="0" name=""/>
        <dsp:cNvSpPr/>
      </dsp:nvSpPr>
      <dsp:spPr>
        <a:xfrm>
          <a:off x="0" y="3831442"/>
          <a:ext cx="4869656" cy="1218262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/>
            <a:t>►  Özellikle parafın kesitleri, kurumuş şekilleriyle boyanamazlar. Bunların öncelikle suyla uyuşabilir duruma gelmeleri gerekir. Bunun için de önce parafin giderilir. Parafinli kesitler, peşpeşe 2-3 kez tekrarlanan Xylol kapları içerisinde 5'er dakika bırakılarak parafinden arındırılır. </a:t>
          </a:r>
          <a:endParaRPr lang="en-US" sz="1400" kern="1200"/>
        </a:p>
      </dsp:txBody>
      <dsp:txXfrm>
        <a:off x="59471" y="3890913"/>
        <a:ext cx="4750714" cy="109932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AC5D7-6C0B-DB44-96BA-079F2DF1FD26}">
      <dsp:nvSpPr>
        <dsp:cNvPr id="0" name=""/>
        <dsp:cNvSpPr/>
      </dsp:nvSpPr>
      <dsp:spPr>
        <a:xfrm>
          <a:off x="0" y="354507"/>
          <a:ext cx="4697730" cy="236471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/>
            <a:t>İndirekt yönteme benzemekle birlikte bu yöntemde sekonder antikor işaretlenmemiştir. Ancak, enzimle işaretli antikor kompleksi kullanılır. </a:t>
          </a:r>
          <a:endParaRPr lang="en-US" sz="2300" kern="1200"/>
        </a:p>
      </dsp:txBody>
      <dsp:txXfrm>
        <a:off x="115436" y="469943"/>
        <a:ext cx="4466858" cy="2133844"/>
      </dsp:txXfrm>
    </dsp:sp>
    <dsp:sp modelId="{6420A332-B633-9A4A-B080-A522F790A966}">
      <dsp:nvSpPr>
        <dsp:cNvPr id="0" name=""/>
        <dsp:cNvSpPr/>
      </dsp:nvSpPr>
      <dsp:spPr>
        <a:xfrm>
          <a:off x="0" y="2785464"/>
          <a:ext cx="4697730" cy="2364716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/>
            <a:t>Sekonder antikor hem bu kompleksle hem de antijene bağlı primer antikorla bağlanır. Burada önemli olan nokta primer antikorla enzim-antienzim kompleksinin aynı hayvandan elde edilmesidir. </a:t>
          </a:r>
          <a:endParaRPr lang="en-US" sz="2300" kern="1200"/>
        </a:p>
      </dsp:txBody>
      <dsp:txXfrm>
        <a:off x="115436" y="2900900"/>
        <a:ext cx="4466858" cy="2133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99861-AFAC-6245-BA50-2E9904E379C8}" type="datetimeFigureOut">
              <a:rPr lang="tr-TR" smtClean="0"/>
              <a:t>6.10.2022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78948-5213-9642-BC83-BFDF73FF9DF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5427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99861-AFAC-6245-BA50-2E9904E379C8}" type="datetimeFigureOut">
              <a:rPr lang="tr-TR" smtClean="0"/>
              <a:t>6.10.2022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78948-5213-9642-BC83-BFDF73FF9DF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5456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99861-AFAC-6245-BA50-2E9904E379C8}" type="datetimeFigureOut">
              <a:rPr lang="tr-TR" smtClean="0"/>
              <a:t>6.10.2022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78948-5213-9642-BC83-BFDF73FF9DF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99869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99861-AFAC-6245-BA50-2E9904E379C8}" type="datetimeFigureOut">
              <a:rPr lang="tr-TR" smtClean="0"/>
              <a:t>6.10.2022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78948-5213-9642-BC83-BFDF73FF9DF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4082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99861-AFAC-6245-BA50-2E9904E379C8}" type="datetimeFigureOut">
              <a:rPr lang="tr-TR" smtClean="0"/>
              <a:t>6.10.2022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78948-5213-9642-BC83-BFDF73FF9DF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349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99861-AFAC-6245-BA50-2E9904E379C8}" type="datetimeFigureOut">
              <a:rPr lang="tr-TR" smtClean="0"/>
              <a:t>6.10.2022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78948-5213-9642-BC83-BFDF73FF9DF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6798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99861-AFAC-6245-BA50-2E9904E379C8}" type="datetimeFigureOut">
              <a:rPr lang="tr-TR" smtClean="0"/>
              <a:t>6.10.2022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78948-5213-9642-BC83-BFDF73FF9DF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6151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99861-AFAC-6245-BA50-2E9904E379C8}" type="datetimeFigureOut">
              <a:rPr lang="tr-TR" smtClean="0"/>
              <a:t>6.10.2022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78948-5213-9642-BC83-BFDF73FF9DF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216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99861-AFAC-6245-BA50-2E9904E379C8}" type="datetimeFigureOut">
              <a:rPr lang="tr-TR" smtClean="0"/>
              <a:t>6.10.2022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78948-5213-9642-BC83-BFDF73FF9DF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5441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99861-AFAC-6245-BA50-2E9904E379C8}" type="datetimeFigureOut">
              <a:rPr lang="tr-TR" smtClean="0"/>
              <a:t>6.10.2022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78948-5213-9642-BC83-BFDF73FF9DF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089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99861-AFAC-6245-BA50-2E9904E379C8}" type="datetimeFigureOut">
              <a:rPr lang="tr-TR" smtClean="0"/>
              <a:t>6.10.2022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78948-5213-9642-BC83-BFDF73FF9DF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9394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99861-AFAC-6245-BA50-2E9904E379C8}" type="datetimeFigureOut">
              <a:rPr lang="tr-TR" smtClean="0"/>
              <a:t>6.10.2022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78948-5213-9642-BC83-BFDF73FF9DF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6741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6122C9F-3504-2F43-8A02-CD8DD45ED2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BCA279C7-423F-A24F-8EB8-7E075F11F4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7877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2239B35-0665-E148-879C-70EF8CB18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Perfüzyon</a:t>
            </a:r>
            <a:r>
              <a:rPr lang="tr-TR" b="1" dirty="0">
                <a:solidFill>
                  <a:srgbClr val="FF0000"/>
                </a:solidFill>
              </a:rPr>
              <a:t> Tespiti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B48AC9F-C116-DC4E-8F2A-23AC02249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351338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tr-TR" dirty="0" err="1"/>
              <a:t>Perfüzyon</a:t>
            </a:r>
            <a:r>
              <a:rPr lang="tr-TR" dirty="0"/>
              <a:t> tespiti: Histolojik incelemeler </a:t>
            </a:r>
            <a:r>
              <a:rPr lang="tr-TR" dirty="0" err="1"/>
              <a:t>için</a:t>
            </a:r>
            <a:r>
              <a:rPr lang="tr-TR" dirty="0"/>
              <a:t> en iyi tespit </a:t>
            </a:r>
            <a:r>
              <a:rPr lang="tr-TR" dirty="0" err="1"/>
              <a:t>yöntemidir</a:t>
            </a:r>
            <a:r>
              <a:rPr lang="tr-TR" dirty="0"/>
              <a:t>. </a:t>
            </a:r>
          </a:p>
          <a:p>
            <a:pPr algn="just">
              <a:lnSpc>
                <a:spcPct val="150000"/>
              </a:lnSpc>
            </a:pPr>
            <a:r>
              <a:rPr lang="tr-TR" b="1" dirty="0">
                <a:solidFill>
                  <a:srgbClr val="FF0000"/>
                </a:solidFill>
              </a:rPr>
              <a:t>Total </a:t>
            </a:r>
            <a:r>
              <a:rPr lang="tr-TR" b="1" dirty="0" err="1">
                <a:solidFill>
                  <a:srgbClr val="FF0000"/>
                </a:solidFill>
              </a:rPr>
              <a:t>perfüzyon</a:t>
            </a:r>
            <a:r>
              <a:rPr lang="tr-TR" b="1" dirty="0">
                <a:solidFill>
                  <a:srgbClr val="FF0000"/>
                </a:solidFill>
              </a:rPr>
              <a:t>; </a:t>
            </a:r>
            <a:r>
              <a:rPr lang="tr-TR" dirty="0" err="1"/>
              <a:t>küçük</a:t>
            </a:r>
            <a:r>
              <a:rPr lang="tr-TR" dirty="0"/>
              <a:t> hayvanlarda yapılır </a:t>
            </a:r>
            <a:r>
              <a:rPr lang="tr-TR" dirty="0" err="1"/>
              <a:t>amac</a:t>
            </a:r>
            <a:r>
              <a:rPr lang="tr-TR" dirty="0"/>
              <a:t>̧, </a:t>
            </a:r>
            <a:r>
              <a:rPr lang="tr-TR" b="1" u="sng" dirty="0" err="1">
                <a:solidFill>
                  <a:srgbClr val="7030A0"/>
                </a:solidFill>
              </a:rPr>
              <a:t>postmortem</a:t>
            </a:r>
            <a:r>
              <a:rPr lang="tr-TR" b="1" u="sng" dirty="0">
                <a:solidFill>
                  <a:srgbClr val="7030A0"/>
                </a:solidFill>
              </a:rPr>
              <a:t> </a:t>
            </a:r>
            <a:r>
              <a:rPr lang="tr-TR" b="1" u="sng" dirty="0" err="1">
                <a:solidFill>
                  <a:srgbClr val="7030A0"/>
                </a:solidFill>
              </a:rPr>
              <a:t>değişiklikler</a:t>
            </a:r>
            <a:r>
              <a:rPr lang="tr-TR" b="1" u="sng" dirty="0">
                <a:solidFill>
                  <a:srgbClr val="7030A0"/>
                </a:solidFill>
              </a:rPr>
              <a:t> </a:t>
            </a:r>
            <a:r>
              <a:rPr lang="tr-TR" b="1" u="sng" dirty="0" err="1">
                <a:solidFill>
                  <a:srgbClr val="7030A0"/>
                </a:solidFill>
              </a:rPr>
              <a:t>başlamadan</a:t>
            </a:r>
            <a:r>
              <a:rPr lang="tr-TR" b="1" u="sng" dirty="0">
                <a:solidFill>
                  <a:srgbClr val="7030A0"/>
                </a:solidFill>
              </a:rPr>
              <a:t> tespit sıvısının narkozdaki hayvanın kalbinin sol </a:t>
            </a:r>
            <a:r>
              <a:rPr lang="tr-TR" b="1" u="sng" dirty="0" err="1">
                <a:solidFill>
                  <a:srgbClr val="7030A0"/>
                </a:solidFill>
              </a:rPr>
              <a:t>ventrikulusuna</a:t>
            </a:r>
            <a:r>
              <a:rPr lang="tr-TR" b="1" u="sng" dirty="0">
                <a:solidFill>
                  <a:srgbClr val="7030A0"/>
                </a:solidFill>
              </a:rPr>
              <a:t> verilerek uygun </a:t>
            </a:r>
            <a:r>
              <a:rPr lang="tr-TR" b="1" u="sng" dirty="0" err="1">
                <a:solidFill>
                  <a:srgbClr val="7030A0"/>
                </a:solidFill>
              </a:rPr>
              <a:t>basınc</a:t>
            </a:r>
            <a:r>
              <a:rPr lang="tr-TR" b="1" u="sng" dirty="0">
                <a:solidFill>
                  <a:srgbClr val="7030A0"/>
                </a:solidFill>
              </a:rPr>
              <a:t>̧ ile </a:t>
            </a:r>
            <a:r>
              <a:rPr lang="tr-TR" b="1" u="sng" dirty="0" err="1">
                <a:solidFill>
                  <a:srgbClr val="7030A0"/>
                </a:solidFill>
              </a:rPr>
              <a:t>bütün</a:t>
            </a:r>
            <a:r>
              <a:rPr lang="tr-TR" b="1" u="sng" dirty="0">
                <a:solidFill>
                  <a:srgbClr val="7030A0"/>
                </a:solidFill>
              </a:rPr>
              <a:t> organ, doku ve </a:t>
            </a:r>
            <a:r>
              <a:rPr lang="tr-TR" b="1" u="sng" dirty="0" err="1">
                <a:solidFill>
                  <a:srgbClr val="7030A0"/>
                </a:solidFill>
              </a:rPr>
              <a:t>hücrelere</a:t>
            </a:r>
            <a:r>
              <a:rPr lang="tr-TR" b="1" u="sng" dirty="0">
                <a:solidFill>
                  <a:srgbClr val="7030A0"/>
                </a:solidFill>
              </a:rPr>
              <a:t> gitmesini </a:t>
            </a:r>
            <a:r>
              <a:rPr lang="tr-TR" b="1" u="sng" dirty="0" err="1">
                <a:solidFill>
                  <a:srgbClr val="7030A0"/>
                </a:solidFill>
              </a:rPr>
              <a:t>sağlamaktır</a:t>
            </a:r>
            <a:r>
              <a:rPr lang="tr-TR" b="1" u="sng" dirty="0">
                <a:solidFill>
                  <a:srgbClr val="7030A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67808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EFB369-21E9-BE47-A8A6-1941CD777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Perfüzyon</a:t>
            </a:r>
            <a:r>
              <a:rPr lang="tr-TR" b="1" dirty="0">
                <a:solidFill>
                  <a:srgbClr val="FF0000"/>
                </a:solidFill>
              </a:rPr>
              <a:t> Tespiti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772E529-50CA-D741-9DEB-0CF49C29F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tr-TR" b="1" dirty="0" err="1">
                <a:solidFill>
                  <a:srgbClr val="0070C0"/>
                </a:solidFill>
              </a:rPr>
              <a:t>Parsiyal</a:t>
            </a:r>
            <a:r>
              <a:rPr lang="tr-TR" b="1" dirty="0">
                <a:solidFill>
                  <a:srgbClr val="0070C0"/>
                </a:solidFill>
              </a:rPr>
              <a:t> </a:t>
            </a:r>
            <a:r>
              <a:rPr lang="tr-TR" b="1" dirty="0" err="1">
                <a:solidFill>
                  <a:srgbClr val="0070C0"/>
                </a:solidFill>
              </a:rPr>
              <a:t>perfüzyon</a:t>
            </a:r>
            <a:r>
              <a:rPr lang="tr-TR" b="1" dirty="0">
                <a:solidFill>
                  <a:srgbClr val="0070C0"/>
                </a:solidFill>
              </a:rPr>
              <a:t>; </a:t>
            </a:r>
            <a:r>
              <a:rPr lang="tr-TR" dirty="0" err="1"/>
              <a:t>büyük</a:t>
            </a:r>
            <a:r>
              <a:rPr lang="tr-TR" dirty="0"/>
              <a:t> hayvanlarda yapılır. Sadece organ tespitidir. Organa gelen damardan verilen tespit sıvısının organı </a:t>
            </a:r>
            <a:r>
              <a:rPr lang="tr-TR" dirty="0" err="1"/>
              <a:t>dolaşıp</a:t>
            </a:r>
            <a:r>
              <a:rPr lang="tr-TR" dirty="0"/>
              <a:t>, organdan </a:t>
            </a:r>
            <a:r>
              <a:rPr lang="tr-TR" dirty="0" err="1"/>
              <a:t>çıkması</a:t>
            </a:r>
            <a:r>
              <a:rPr lang="tr-TR" dirty="0"/>
              <a:t> hedeflenir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80166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A525C10-2A08-004B-8954-7A0534DC4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İmmersiyon</a:t>
            </a:r>
            <a:r>
              <a:rPr lang="tr-TR" b="1" dirty="0">
                <a:solidFill>
                  <a:srgbClr val="FF0000"/>
                </a:solidFill>
              </a:rPr>
              <a:t> tespiti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2E608D9-306B-2D46-A777-9D654E90C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tr-TR" dirty="0"/>
              <a:t>Daldırma tespiti: Organ </a:t>
            </a:r>
            <a:r>
              <a:rPr lang="tr-TR" dirty="0" err="1"/>
              <a:t>parçalarına</a:t>
            </a:r>
            <a:r>
              <a:rPr lang="tr-TR" dirty="0"/>
              <a:t> uygulanan </a:t>
            </a:r>
            <a:r>
              <a:rPr lang="tr-TR" dirty="0" err="1"/>
              <a:t>yöntemdir</a:t>
            </a:r>
            <a:r>
              <a:rPr lang="tr-TR" dirty="0"/>
              <a:t>. </a:t>
            </a:r>
          </a:p>
          <a:p>
            <a:pPr algn="just">
              <a:lnSpc>
                <a:spcPct val="150000"/>
              </a:lnSpc>
            </a:pPr>
            <a:r>
              <a:rPr lang="tr-TR" dirty="0"/>
              <a:t>Narkoz halindeki bir canlıdan uygun operasyon </a:t>
            </a:r>
            <a:r>
              <a:rPr lang="tr-TR" dirty="0" err="1"/>
              <a:t>yöntemlerine</a:t>
            </a:r>
            <a:r>
              <a:rPr lang="tr-TR" dirty="0"/>
              <a:t> </a:t>
            </a:r>
            <a:r>
              <a:rPr lang="tr-TR" dirty="0" err="1"/>
              <a:t>göre</a:t>
            </a:r>
            <a:r>
              <a:rPr lang="tr-TR" dirty="0"/>
              <a:t> alınan organ </a:t>
            </a:r>
            <a:r>
              <a:rPr lang="tr-TR" dirty="0" err="1"/>
              <a:t>parçasının</a:t>
            </a:r>
            <a:r>
              <a:rPr lang="tr-TR" dirty="0"/>
              <a:t>, tespit </a:t>
            </a:r>
            <a:r>
              <a:rPr lang="tr-TR" dirty="0" err="1"/>
              <a:t>solüsyonuna</a:t>
            </a:r>
            <a:r>
              <a:rPr lang="tr-TR" dirty="0"/>
              <a:t> konmasıdır.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28298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issue processing">
            <a:extLst>
              <a:ext uri="{FF2B5EF4-FFF2-40B4-BE49-F238E27FC236}">
                <a16:creationId xmlns:a16="http://schemas.microsoft.com/office/drawing/2014/main" id="{989C5895-3D27-C240-9CAC-2812057CF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47" y="203969"/>
            <a:ext cx="8537056" cy="640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974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issue Processing : Factors, Steps Of Tissue Processing, Types">
            <a:extLst>
              <a:ext uri="{FF2B5EF4-FFF2-40B4-BE49-F238E27FC236}">
                <a16:creationId xmlns:a16="http://schemas.microsoft.com/office/drawing/2014/main" id="{44F4F475-E77E-4A4C-BC23-53D473E64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0763"/>
            <a:ext cx="9144000" cy="481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060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FEEF869-5FB3-FD42-B1D3-198F40876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Histolojik Prosedür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156C364-A01B-1B4E-8EBC-3BFC63789C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tr-TR" b="1" dirty="0">
                <a:solidFill>
                  <a:srgbClr val="0070C0"/>
                </a:solidFill>
              </a:rPr>
              <a:t>1. Tespit: </a:t>
            </a:r>
            <a:r>
              <a:rPr lang="tr-TR" dirty="0"/>
              <a:t>Organ </a:t>
            </a:r>
            <a:r>
              <a:rPr lang="tr-TR" dirty="0" err="1"/>
              <a:t>parçaları</a:t>
            </a:r>
            <a:r>
              <a:rPr lang="tr-TR" dirty="0"/>
              <a:t> elastik, sert bir zeminde keskin bir </a:t>
            </a:r>
            <a:r>
              <a:rPr lang="tr-TR" dirty="0" err="1"/>
              <a:t>bıçakla</a:t>
            </a:r>
            <a:r>
              <a:rPr lang="tr-TR" dirty="0"/>
              <a:t> alınmalı, kanlı ya da </a:t>
            </a:r>
            <a:r>
              <a:rPr lang="tr-TR" dirty="0" err="1"/>
              <a:t>bulaşık</a:t>
            </a:r>
            <a:r>
              <a:rPr lang="tr-TR" dirty="0"/>
              <a:t> </a:t>
            </a:r>
            <a:r>
              <a:rPr lang="tr-TR" dirty="0" err="1"/>
              <a:t>parçalar</a:t>
            </a:r>
            <a:r>
              <a:rPr lang="tr-TR" dirty="0"/>
              <a:t> serum fizyolojikte yıkanarak </a:t>
            </a:r>
            <a:r>
              <a:rPr lang="tr-TR" dirty="0" err="1"/>
              <a:t>süratle</a:t>
            </a:r>
            <a:r>
              <a:rPr lang="tr-TR" dirty="0"/>
              <a:t> tespit </a:t>
            </a:r>
            <a:r>
              <a:rPr lang="tr-TR" dirty="0" err="1"/>
              <a:t>solüsyonuna</a:t>
            </a:r>
            <a:r>
              <a:rPr lang="tr-TR" dirty="0"/>
              <a:t> konulmalıdır. Tespit </a:t>
            </a:r>
            <a:r>
              <a:rPr lang="tr-TR" dirty="0" err="1"/>
              <a:t>solüsyonu</a:t>
            </a:r>
            <a:r>
              <a:rPr lang="tr-TR" dirty="0"/>
              <a:t> miktarı organ </a:t>
            </a:r>
            <a:r>
              <a:rPr lang="tr-TR" dirty="0" err="1"/>
              <a:t>parçası</a:t>
            </a:r>
            <a:r>
              <a:rPr lang="tr-TR" dirty="0"/>
              <a:t> hacminin en az 10 katı miktarda olmalıdır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49089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1022350"/>
            <a:ext cx="532209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837744"/>
            <a:ext cx="302419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495" y="640894"/>
            <a:ext cx="126206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417402" y="635716"/>
            <a:ext cx="246459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041" y="635715"/>
            <a:ext cx="8180897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77CFCE58-1895-E848-B190-4A86C7874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79" y="800392"/>
            <a:ext cx="7698523" cy="1212102"/>
          </a:xfrm>
        </p:spPr>
        <p:txBody>
          <a:bodyPr>
            <a:normAutofit/>
          </a:bodyPr>
          <a:lstStyle/>
          <a:p>
            <a:r>
              <a:rPr lang="tr-TR" sz="3500">
                <a:solidFill>
                  <a:srgbClr val="FFFFFF"/>
                </a:solidFill>
              </a:rPr>
              <a:t>Önemli tespit ajanları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D348290-84E4-7A44-854C-F09648DB4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718" y="2490436"/>
            <a:ext cx="7281746" cy="3567173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endParaRPr lang="tr-TR" sz="1600" dirty="0"/>
          </a:p>
          <a:p>
            <a:pPr algn="just"/>
            <a:r>
              <a:rPr lang="tr-TR" sz="1800" dirty="0" err="1"/>
              <a:t>Formaldehid</a:t>
            </a:r>
            <a:r>
              <a:rPr lang="tr-TR" sz="1800" dirty="0"/>
              <a:t>, </a:t>
            </a:r>
          </a:p>
          <a:p>
            <a:pPr algn="just"/>
            <a:r>
              <a:rPr lang="tr-TR" sz="1800" dirty="0"/>
              <a:t>Asit pikrik, </a:t>
            </a:r>
          </a:p>
          <a:p>
            <a:pPr algn="just"/>
            <a:r>
              <a:rPr lang="tr-TR" sz="1800" dirty="0"/>
              <a:t>Asit asetik, </a:t>
            </a:r>
          </a:p>
          <a:p>
            <a:pPr algn="just"/>
            <a:r>
              <a:rPr lang="tr-TR" sz="1800" dirty="0"/>
              <a:t>Aseton, </a:t>
            </a:r>
          </a:p>
          <a:p>
            <a:pPr algn="just"/>
            <a:r>
              <a:rPr lang="tr-TR" sz="1800" dirty="0"/>
              <a:t>Alkol, </a:t>
            </a:r>
          </a:p>
          <a:p>
            <a:pPr algn="just"/>
            <a:r>
              <a:rPr lang="tr-TR" sz="1800" dirty="0" err="1"/>
              <a:t>Civa</a:t>
            </a:r>
            <a:r>
              <a:rPr lang="tr-TR" sz="1800" dirty="0"/>
              <a:t> </a:t>
            </a:r>
            <a:r>
              <a:rPr lang="tr-TR" sz="1800" dirty="0" err="1"/>
              <a:t>klorür</a:t>
            </a:r>
            <a:r>
              <a:rPr lang="tr-TR" sz="1800" dirty="0"/>
              <a:t>, </a:t>
            </a:r>
          </a:p>
          <a:p>
            <a:pPr algn="just"/>
            <a:r>
              <a:rPr lang="tr-TR" sz="1800" dirty="0"/>
              <a:t>Potasyum </a:t>
            </a:r>
            <a:r>
              <a:rPr lang="tr-TR" sz="1800" dirty="0" err="1"/>
              <a:t>bikromat’tır</a:t>
            </a:r>
            <a:r>
              <a:rPr lang="tr-TR" sz="1800" dirty="0"/>
              <a:t>. </a:t>
            </a:r>
          </a:p>
          <a:p>
            <a:pPr algn="just"/>
            <a:r>
              <a:rPr lang="tr-TR" sz="1800" dirty="0"/>
              <a:t>Bu ajanların biri ya da bir </a:t>
            </a:r>
            <a:r>
              <a:rPr lang="tr-TR" sz="1800" dirty="0" err="1"/>
              <a:t>kaçı</a:t>
            </a:r>
            <a:r>
              <a:rPr lang="tr-TR" sz="1800" dirty="0"/>
              <a:t> </a:t>
            </a:r>
            <a:r>
              <a:rPr lang="tr-TR" sz="1800" dirty="0" err="1"/>
              <a:t>birleşerek</a:t>
            </a:r>
            <a:r>
              <a:rPr lang="tr-TR" sz="1800" dirty="0"/>
              <a:t> </a:t>
            </a:r>
            <a:r>
              <a:rPr lang="tr-TR" sz="1800" dirty="0" err="1"/>
              <a:t>hücreyi</a:t>
            </a:r>
            <a:r>
              <a:rPr lang="tr-TR" sz="1800" dirty="0"/>
              <a:t>, dokuları ve organları </a:t>
            </a:r>
            <a:r>
              <a:rPr lang="tr-TR" sz="1800" dirty="0" err="1"/>
              <a:t>oluşturan</a:t>
            </a:r>
            <a:r>
              <a:rPr lang="tr-TR" sz="1800" dirty="0"/>
              <a:t> 3 temel maddenin (proteinler, karbonhidratlar, </a:t>
            </a:r>
            <a:r>
              <a:rPr lang="tr-TR" sz="1800" dirty="0" err="1"/>
              <a:t>yağlar</a:t>
            </a:r>
            <a:r>
              <a:rPr lang="tr-TR" sz="1800" dirty="0"/>
              <a:t>) amaca uygun tespitini sağlarlar</a:t>
            </a:r>
          </a:p>
          <a:p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1524049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E607949-6601-8B45-BEF8-D5DFDC6FE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2.Dehidrasyon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A18369E-28BA-144F-9EF9-9BB2909D1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tr-TR" dirty="0"/>
              <a:t>Tespit </a:t>
            </a:r>
            <a:r>
              <a:rPr lang="tr-TR" dirty="0" err="1"/>
              <a:t>solüsyonları</a:t>
            </a:r>
            <a:r>
              <a:rPr lang="tr-TR" dirty="0"/>
              <a:t> ya da yıkama sonucunda organ </a:t>
            </a:r>
            <a:r>
              <a:rPr lang="tr-TR" dirty="0" err="1"/>
              <a:t>parçaları</a:t>
            </a:r>
            <a:r>
              <a:rPr lang="tr-TR" dirty="0"/>
              <a:t> </a:t>
            </a:r>
            <a:r>
              <a:rPr lang="tr-TR" dirty="0" err="1"/>
              <a:t>üzerinde</a:t>
            </a:r>
            <a:r>
              <a:rPr lang="tr-TR" dirty="0"/>
              <a:t> kalan fazla suyun geri alınmasıdır. Dereceli alkollerle (% 70, 80, 96, 100) yapılır.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20886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issue Preparation Histology">
            <a:extLst>
              <a:ext uri="{FF2B5EF4-FFF2-40B4-BE49-F238E27FC236}">
                <a16:creationId xmlns:a16="http://schemas.microsoft.com/office/drawing/2014/main" id="{C47EC4B9-D461-1F4B-83EE-104604274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02" y="315727"/>
            <a:ext cx="8197998" cy="615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280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rocessing of Tissue in Histopathology Laboratory | SpringerLink">
            <a:extLst>
              <a:ext uri="{FF2B5EF4-FFF2-40B4-BE49-F238E27FC236}">
                <a16:creationId xmlns:a16="http://schemas.microsoft.com/office/drawing/2014/main" id="{783AE1DD-B94E-D44C-8B37-85ACF0127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0"/>
            <a:ext cx="8858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074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9143998" cy="42672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457201"/>
            <a:ext cx="84582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2C2FDC0D-EC82-BC46-A7EC-B4EC9096B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990599"/>
            <a:ext cx="7429500" cy="685800"/>
          </a:xfrm>
        </p:spPr>
        <p:txBody>
          <a:bodyPr anchor="t">
            <a:normAutofit/>
          </a:bodyPr>
          <a:lstStyle/>
          <a:p>
            <a:r>
              <a:rPr lang="tr-TR" sz="3500"/>
              <a:t>Histoloji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D654CFC5-2044-4A5D-9637-DB54B07F1A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9994659"/>
              </p:ext>
            </p:extLst>
          </p:nvPr>
        </p:nvGraphicFramePr>
        <p:xfrm>
          <a:off x="514350" y="2137228"/>
          <a:ext cx="81153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0240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BC07433-5C9B-374F-87E7-E2D55D7BE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3. Parlatma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3ABCC93-3575-A846-BB7B-ECE466380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tr-TR" dirty="0" err="1"/>
              <a:t>Ksilol</a:t>
            </a:r>
            <a:r>
              <a:rPr lang="tr-TR" dirty="0"/>
              <a:t>, benzol </a:t>
            </a:r>
            <a:r>
              <a:rPr lang="tr-TR" dirty="0" err="1"/>
              <a:t>veta</a:t>
            </a:r>
            <a:r>
              <a:rPr lang="tr-TR" dirty="0"/>
              <a:t> </a:t>
            </a:r>
            <a:r>
              <a:rPr lang="tr-TR" dirty="0" err="1"/>
              <a:t>toluen</a:t>
            </a:r>
            <a:r>
              <a:rPr lang="tr-TR" dirty="0"/>
              <a:t> gibi petrol </a:t>
            </a:r>
            <a:r>
              <a:rPr lang="tr-TR" dirty="0" err="1"/>
              <a:t>türevleri</a:t>
            </a:r>
            <a:r>
              <a:rPr lang="tr-TR" dirty="0"/>
              <a:t> ile organ </a:t>
            </a:r>
            <a:r>
              <a:rPr lang="tr-TR" dirty="0" err="1"/>
              <a:t>parçasının</a:t>
            </a:r>
            <a:r>
              <a:rPr lang="tr-TR" dirty="0"/>
              <a:t> parlatılmasıdır. </a:t>
            </a:r>
          </a:p>
          <a:p>
            <a:pPr algn="just">
              <a:lnSpc>
                <a:spcPct val="150000"/>
              </a:lnSpc>
            </a:pPr>
            <a:r>
              <a:rPr lang="tr-TR" dirty="0"/>
              <a:t>Alkol </a:t>
            </a:r>
            <a:r>
              <a:rPr lang="tr-TR" dirty="0" err="1"/>
              <a:t>paraffin</a:t>
            </a:r>
            <a:r>
              <a:rPr lang="tr-TR" dirty="0"/>
              <a:t> ile karışmaz ya da parafin içerisinde çözünmez</a:t>
            </a:r>
          </a:p>
          <a:p>
            <a:pPr algn="just">
              <a:lnSpc>
                <a:spcPct val="150000"/>
              </a:lnSpc>
            </a:pPr>
            <a:r>
              <a:rPr lang="tr-TR" dirty="0"/>
              <a:t>Bu nedenle örnek hem alkol hem de </a:t>
            </a:r>
            <a:r>
              <a:rPr lang="tr-TR" dirty="0" err="1"/>
              <a:t>paraffin</a:t>
            </a:r>
            <a:r>
              <a:rPr lang="tr-TR" dirty="0"/>
              <a:t> ile karışabilecek bir sıvı ile muamele edilir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30972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BF5E4334-B65F-4F46-A98E-C5490398E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/>
            <a:r>
              <a:rPr lang="tr-TR" sz="3500">
                <a:solidFill>
                  <a:srgbClr val="FFFFFF"/>
                </a:solidFill>
              </a:rPr>
              <a:t>4. Gömme: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36AF763C-7533-413F-A5CD-DDF34C3166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0770205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33555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istological techniques 3. Embedding. Paraffin. Atlas of plant and animal  histology.">
            <a:extLst>
              <a:ext uri="{FF2B5EF4-FFF2-40B4-BE49-F238E27FC236}">
                <a16:creationId xmlns:a16="http://schemas.microsoft.com/office/drawing/2014/main" id="{A269106B-9B91-5740-8733-D832E2480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842" y="0"/>
            <a:ext cx="58479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104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65E4FFC-13E6-8A4C-96E7-7DE0FD470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5. Kesit alma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0A9E043-9326-374A-81FB-026472F40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Mikrotom</a:t>
            </a:r>
            <a:r>
              <a:rPr lang="tr-TR" dirty="0"/>
              <a:t> adı verilen </a:t>
            </a:r>
            <a:r>
              <a:rPr lang="tr-TR" dirty="0" err="1"/>
              <a:t>özel</a:t>
            </a:r>
            <a:r>
              <a:rPr lang="tr-TR" dirty="0"/>
              <a:t> </a:t>
            </a:r>
            <a:r>
              <a:rPr lang="tr-TR" dirty="0" err="1"/>
              <a:t>araçlarla</a:t>
            </a:r>
            <a:r>
              <a:rPr lang="tr-TR" dirty="0"/>
              <a:t> parafin bloklardan 5-7 </a:t>
            </a:r>
            <a:r>
              <a:rPr lang="el-GR" dirty="0"/>
              <a:t>μ</a:t>
            </a:r>
            <a:r>
              <a:rPr lang="tr-TR" dirty="0"/>
              <a:t>l</a:t>
            </a:r>
            <a:r>
              <a:rPr lang="el-GR" dirty="0"/>
              <a:t> </a:t>
            </a:r>
            <a:r>
              <a:rPr lang="tr-TR" dirty="0" err="1"/>
              <a:t>kalınlığında</a:t>
            </a:r>
            <a:r>
              <a:rPr lang="tr-TR" dirty="0"/>
              <a:t> kesitlerin alınmasıdır </a:t>
            </a:r>
          </a:p>
          <a:p>
            <a:endParaRPr lang="tr-TR" dirty="0"/>
          </a:p>
        </p:txBody>
      </p:sp>
      <p:pic>
        <p:nvPicPr>
          <p:cNvPr id="7170" name="Picture 2" descr="Semi-automated Rotary Microtome for paraffin blocks | Myr">
            <a:extLst>
              <a:ext uri="{FF2B5EF4-FFF2-40B4-BE49-F238E27FC236}">
                <a16:creationId xmlns:a16="http://schemas.microsoft.com/office/drawing/2014/main" id="{29B095D4-C989-A543-9C33-C6E48D60C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34" y="3072809"/>
            <a:ext cx="4937742" cy="366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9840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E442F5C-489D-9240-82FE-65C98477F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5. Kesit alma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2072385-3E73-EE43-9527-178764A88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 err="1"/>
              <a:t>Blokladığımız</a:t>
            </a:r>
            <a:r>
              <a:rPr lang="tr-TR" dirty="0"/>
              <a:t> doku ve organ </a:t>
            </a:r>
            <a:r>
              <a:rPr lang="tr-TR" dirty="0" err="1"/>
              <a:t>parçalarında</a:t>
            </a:r>
            <a:r>
              <a:rPr lang="tr-TR" dirty="0"/>
              <a:t> </a:t>
            </a:r>
            <a:r>
              <a:rPr lang="tr-TR" dirty="0" err="1"/>
              <a:t>düzgün</a:t>
            </a:r>
            <a:r>
              <a:rPr lang="tr-TR" dirty="0"/>
              <a:t> ince kesitler almak </a:t>
            </a:r>
            <a:r>
              <a:rPr lang="tr-TR" dirty="0" err="1"/>
              <a:t>için</a:t>
            </a:r>
            <a:r>
              <a:rPr lang="tr-TR" dirty="0"/>
              <a:t> </a:t>
            </a:r>
            <a:r>
              <a:rPr lang="tr-TR" dirty="0" err="1"/>
              <a:t>kullandığımız</a:t>
            </a:r>
            <a:r>
              <a:rPr lang="tr-TR" dirty="0"/>
              <a:t> aletlere </a:t>
            </a:r>
            <a:r>
              <a:rPr lang="tr-TR" b="1" dirty="0" err="1"/>
              <a:t>mikrotom</a:t>
            </a:r>
            <a:r>
              <a:rPr lang="tr-TR" b="1" dirty="0"/>
              <a:t> </a:t>
            </a:r>
            <a:r>
              <a:rPr lang="tr-TR" dirty="0"/>
              <a:t>denir. </a:t>
            </a:r>
          </a:p>
          <a:p>
            <a:r>
              <a:rPr lang="tr-TR" dirty="0" err="1"/>
              <a:t>Işık</a:t>
            </a:r>
            <a:r>
              <a:rPr lang="tr-TR" dirty="0"/>
              <a:t> mikroskop incelemeleri </a:t>
            </a:r>
            <a:r>
              <a:rPr lang="tr-TR" dirty="0" err="1"/>
              <a:t>için</a:t>
            </a:r>
            <a:r>
              <a:rPr lang="tr-TR" dirty="0"/>
              <a:t> </a:t>
            </a:r>
            <a:r>
              <a:rPr lang="tr-TR" dirty="0" err="1"/>
              <a:t>kullandığımız</a:t>
            </a:r>
            <a:r>
              <a:rPr lang="tr-TR" dirty="0"/>
              <a:t> </a:t>
            </a:r>
            <a:r>
              <a:rPr lang="tr-TR" dirty="0" err="1"/>
              <a:t>mikrotomlar</a:t>
            </a:r>
            <a:r>
              <a:rPr lang="tr-TR" dirty="0"/>
              <a:t> mikron </a:t>
            </a:r>
            <a:r>
              <a:rPr lang="tr-TR" dirty="0" err="1"/>
              <a:t>düzeylerinde</a:t>
            </a:r>
            <a:r>
              <a:rPr lang="tr-TR" dirty="0"/>
              <a:t> ince kesitler alabilirlerken elektron mikroskop  </a:t>
            </a:r>
            <a:r>
              <a:rPr lang="tr-TR" dirty="0" err="1"/>
              <a:t>araştırmalarında</a:t>
            </a:r>
            <a:r>
              <a:rPr lang="tr-TR" dirty="0"/>
              <a:t> kullanılan </a:t>
            </a:r>
            <a:r>
              <a:rPr lang="tr-TR" dirty="0" err="1"/>
              <a:t>ultramikrotomlar</a:t>
            </a:r>
            <a:r>
              <a:rPr lang="tr-TR" dirty="0"/>
              <a:t> </a:t>
            </a:r>
            <a:r>
              <a:rPr lang="tr-TR" dirty="0" err="1"/>
              <a:t>angström</a:t>
            </a:r>
            <a:r>
              <a:rPr lang="tr-TR" dirty="0"/>
              <a:t> inceliklerinde kesitler </a:t>
            </a:r>
            <a:r>
              <a:rPr lang="tr-TR" dirty="0" err="1"/>
              <a:t>sağlarlar</a:t>
            </a:r>
            <a:r>
              <a:rPr lang="tr-TR" dirty="0"/>
              <a:t>. </a:t>
            </a:r>
          </a:p>
          <a:p>
            <a:r>
              <a:rPr lang="tr-TR" dirty="0" err="1"/>
              <a:t>Işık</a:t>
            </a:r>
            <a:r>
              <a:rPr lang="tr-TR" dirty="0"/>
              <a:t> mikroskobu </a:t>
            </a:r>
            <a:r>
              <a:rPr lang="tr-TR" dirty="0" err="1"/>
              <a:t>için</a:t>
            </a:r>
            <a:r>
              <a:rPr lang="tr-TR" dirty="0"/>
              <a:t> kesitler almakta </a:t>
            </a:r>
            <a:r>
              <a:rPr lang="tr-TR" dirty="0" err="1"/>
              <a:t>kullandığımız</a:t>
            </a:r>
            <a:r>
              <a:rPr lang="tr-TR" dirty="0"/>
              <a:t> </a:t>
            </a:r>
            <a:r>
              <a:rPr lang="tr-TR" dirty="0" err="1"/>
              <a:t>mikrotomlarda</a:t>
            </a:r>
            <a:r>
              <a:rPr lang="tr-TR" dirty="0"/>
              <a:t> </a:t>
            </a:r>
            <a:r>
              <a:rPr lang="tr-TR" dirty="0" err="1"/>
              <a:t>çelik</a:t>
            </a:r>
            <a:r>
              <a:rPr lang="tr-TR" dirty="0"/>
              <a:t> </a:t>
            </a:r>
            <a:r>
              <a:rPr lang="tr-TR" dirty="0" err="1"/>
              <a:t>bıçaklar</a:t>
            </a:r>
            <a:r>
              <a:rPr lang="tr-TR" dirty="0"/>
              <a:t> kullanılırken, EM </a:t>
            </a:r>
            <a:r>
              <a:rPr lang="tr-TR" dirty="0" err="1"/>
              <a:t>için</a:t>
            </a:r>
            <a:r>
              <a:rPr lang="tr-TR" dirty="0"/>
              <a:t> kesitler </a:t>
            </a:r>
            <a:r>
              <a:rPr lang="tr-TR" dirty="0" err="1"/>
              <a:t>aldığımız</a:t>
            </a:r>
            <a:r>
              <a:rPr lang="tr-TR" dirty="0"/>
              <a:t> </a:t>
            </a:r>
            <a:r>
              <a:rPr lang="tr-TR" dirty="0" err="1"/>
              <a:t>ultramikrotomlarda</a:t>
            </a:r>
            <a:r>
              <a:rPr lang="tr-TR" dirty="0"/>
              <a:t> cam ya da daha iyisi elmas </a:t>
            </a:r>
            <a:r>
              <a:rPr lang="tr-TR" dirty="0" err="1"/>
              <a:t>bıçaklar</a:t>
            </a:r>
            <a:r>
              <a:rPr lang="tr-TR" dirty="0"/>
              <a:t> kullanılır.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37467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E842B1C-FD56-E845-A8F3-3D47A4A4C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55" y="620392"/>
            <a:ext cx="2856201" cy="5504688"/>
          </a:xfrm>
        </p:spPr>
        <p:txBody>
          <a:bodyPr>
            <a:normAutofit/>
          </a:bodyPr>
          <a:lstStyle/>
          <a:p>
            <a:r>
              <a:rPr lang="tr-TR" b="1">
                <a:solidFill>
                  <a:schemeClr val="accent5"/>
                </a:solidFill>
              </a:rPr>
              <a:t>MİKROTOM</a:t>
            </a:r>
            <a:endParaRPr lang="tr-TR">
              <a:solidFill>
                <a:schemeClr val="accent5"/>
              </a:solidFill>
            </a:endParaRP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D6D7FE32-5B04-4F7D-9395-A2B952D93C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0602630"/>
              </p:ext>
            </p:extLst>
          </p:nvPr>
        </p:nvGraphicFramePr>
        <p:xfrm>
          <a:off x="3819906" y="620392"/>
          <a:ext cx="469773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83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6EB21BA-920C-A94A-80EC-BEF075A31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55" y="620392"/>
            <a:ext cx="2856201" cy="5504688"/>
          </a:xfrm>
        </p:spPr>
        <p:txBody>
          <a:bodyPr>
            <a:normAutofit/>
          </a:bodyPr>
          <a:lstStyle/>
          <a:p>
            <a:r>
              <a:rPr lang="tr-TR" sz="5200">
                <a:solidFill>
                  <a:schemeClr val="accent5"/>
                </a:solidFill>
              </a:rPr>
              <a:t>Cryostat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10C24397-1DC2-435D-8489-67BDCD76DE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4821352"/>
              </p:ext>
            </p:extLst>
          </p:nvPr>
        </p:nvGraphicFramePr>
        <p:xfrm>
          <a:off x="3819906" y="620392"/>
          <a:ext cx="469773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9130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80C6821-7171-D646-A7C4-0A495069C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/>
            <a:r>
              <a:rPr lang="tr-TR" sz="3500">
                <a:solidFill>
                  <a:srgbClr val="FFFFFF"/>
                </a:solidFill>
              </a:rPr>
              <a:t>Cryostat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6C3463B5-87F5-4A74-AE1F-0289D1A97E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0522336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9881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1"/>
            <a:ext cx="3302781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86469" y="0"/>
            <a:ext cx="1827609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419D37DB-A62C-5540-BA7D-E661900A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65" y="685800"/>
            <a:ext cx="2085203" cy="5105400"/>
          </a:xfrm>
        </p:spPr>
        <p:txBody>
          <a:bodyPr>
            <a:normAutofit/>
          </a:bodyPr>
          <a:lstStyle/>
          <a:p>
            <a:r>
              <a:rPr lang="tr-TR" sz="3500">
                <a:solidFill>
                  <a:srgbClr val="FFFFFF"/>
                </a:solidFill>
              </a:rPr>
              <a:t>6. Boyama</a:t>
            </a:r>
          </a:p>
        </p:txBody>
      </p:sp>
      <p:graphicFrame>
        <p:nvGraphicFramePr>
          <p:cNvPr id="21" name="İçerik Yer Tutucusu 2">
            <a:extLst>
              <a:ext uri="{FF2B5EF4-FFF2-40B4-BE49-F238E27FC236}">
                <a16:creationId xmlns:a16="http://schemas.microsoft.com/office/drawing/2014/main" id="{8DE744BD-76FF-444C-A853-7965E6273C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818277"/>
              </p:ext>
            </p:extLst>
          </p:nvPr>
        </p:nvGraphicFramePr>
        <p:xfrm>
          <a:off x="3757612" y="685800"/>
          <a:ext cx="4869656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6140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FD6FA816-7A9D-CE45-82A6-4C1EF12F6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31750"/>
            <a:ext cx="9042400" cy="67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68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3B7A5E2-CBCE-0D46-A2C6-7198EB175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/>
            <a:r>
              <a:rPr lang="tr-TR" sz="3500">
                <a:solidFill>
                  <a:srgbClr val="FFFFFF"/>
                </a:solidFill>
              </a:rPr>
              <a:t>Histolojik İncelemeler</a:t>
            </a:r>
          </a:p>
        </p:txBody>
      </p:sp>
      <p:graphicFrame>
        <p:nvGraphicFramePr>
          <p:cNvPr id="1027" name="İçerik Yer Tutucusu 2">
            <a:extLst>
              <a:ext uri="{FF2B5EF4-FFF2-40B4-BE49-F238E27FC236}">
                <a16:creationId xmlns:a16="http://schemas.microsoft.com/office/drawing/2014/main" id="{B75A890F-5523-46AC-B3BF-CCC2EB34BC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3610788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56607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7F88C56-E29B-CF40-9CCE-F98983CAA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" y="38100"/>
            <a:ext cx="90551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55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ACD8A479-8846-474C-8A7B-188E1D5FB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9050"/>
            <a:ext cx="90678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219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AB91433F-8EC7-4C44-B2C9-80D2AE2C5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" y="44450"/>
            <a:ext cx="90551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823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94B484A5-BE45-1747-BAA4-D66839CF4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44450"/>
            <a:ext cx="90297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842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33C9E23-8BCF-BA41-B41C-B27D6B1B9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57150"/>
            <a:ext cx="90424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573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A986E53-DFB6-C640-96B4-0342248F8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İmmünohistokimya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1A13614-97D3-2E4B-971A-9151E5CB0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tr-TR" dirty="0" err="1"/>
              <a:t>Hücre</a:t>
            </a:r>
            <a:r>
              <a:rPr lang="tr-TR" dirty="0"/>
              <a:t> ve dokularda yer alan </a:t>
            </a:r>
            <a:r>
              <a:rPr lang="tr-TR" dirty="0" err="1"/>
              <a:t>endojen</a:t>
            </a:r>
            <a:r>
              <a:rPr lang="tr-TR" dirty="0"/>
              <a:t> ve/veya </a:t>
            </a:r>
            <a:r>
              <a:rPr lang="tr-TR" dirty="0" err="1"/>
              <a:t>ekzojen</a:t>
            </a:r>
            <a:r>
              <a:rPr lang="tr-TR" dirty="0"/>
              <a:t> </a:t>
            </a:r>
            <a:r>
              <a:rPr lang="tr-TR" dirty="0" err="1"/>
              <a:t>immunojenik</a:t>
            </a:r>
            <a:r>
              <a:rPr lang="tr-TR" dirty="0"/>
              <a:t> yapıdaki maddelerin </a:t>
            </a:r>
            <a:r>
              <a:rPr lang="tr-TR" dirty="0" err="1"/>
              <a:t>özel</a:t>
            </a:r>
            <a:r>
              <a:rPr lang="tr-TR" dirty="0"/>
              <a:t> </a:t>
            </a:r>
            <a:r>
              <a:rPr lang="tr-TR" dirty="0" err="1"/>
              <a:t>yöntemlerle</a:t>
            </a:r>
            <a:r>
              <a:rPr lang="tr-TR" dirty="0"/>
              <a:t> </a:t>
            </a:r>
            <a:r>
              <a:rPr lang="tr-TR" dirty="0" err="1"/>
              <a:t>hazırlanmıs</a:t>
            </a:r>
            <a:r>
              <a:rPr lang="tr-TR" dirty="0"/>
              <a:t>̧ </a:t>
            </a:r>
            <a:r>
              <a:rPr lang="tr-TR" dirty="0" err="1"/>
              <a:t>işaretli</a:t>
            </a:r>
            <a:r>
              <a:rPr lang="tr-TR" dirty="0"/>
              <a:t> antikorlar </a:t>
            </a:r>
            <a:r>
              <a:rPr lang="tr-TR" dirty="0" err="1"/>
              <a:t>aracılığıyla</a:t>
            </a:r>
            <a:r>
              <a:rPr lang="tr-TR" dirty="0"/>
              <a:t> </a:t>
            </a:r>
            <a:r>
              <a:rPr lang="tr-TR" dirty="0" err="1"/>
              <a:t>ışık</a:t>
            </a:r>
            <a:r>
              <a:rPr lang="tr-TR" dirty="0"/>
              <a:t>, floresan veya elektron mikroskopta saptanmasına </a:t>
            </a:r>
            <a:r>
              <a:rPr lang="tr-TR" b="1" dirty="0" err="1"/>
              <a:t>immunohistokimya</a:t>
            </a:r>
            <a:r>
              <a:rPr lang="tr-TR" dirty="0"/>
              <a:t> denir. </a:t>
            </a:r>
          </a:p>
          <a:p>
            <a:pPr algn="just"/>
            <a:r>
              <a:rPr lang="tr-TR" dirty="0" err="1"/>
              <a:t>İmmunohistokimyasal</a:t>
            </a:r>
            <a:r>
              <a:rPr lang="tr-TR" dirty="0"/>
              <a:t> </a:t>
            </a:r>
            <a:r>
              <a:rPr lang="tr-TR" dirty="0" err="1"/>
              <a:t>yöntemlerde</a:t>
            </a:r>
            <a:r>
              <a:rPr lang="tr-TR" dirty="0"/>
              <a:t> </a:t>
            </a:r>
            <a:r>
              <a:rPr lang="tr-TR" dirty="0" err="1"/>
              <a:t>üc</a:t>
            </a:r>
            <a:r>
              <a:rPr lang="tr-TR" dirty="0"/>
              <a:t>̧ </a:t>
            </a:r>
            <a:r>
              <a:rPr lang="tr-TR" dirty="0" err="1"/>
              <a:t>önemli</a:t>
            </a:r>
            <a:r>
              <a:rPr lang="tr-TR" dirty="0"/>
              <a:t> temel yapı </a:t>
            </a:r>
            <a:r>
              <a:rPr lang="tr-TR" b="1" u="sng" dirty="0">
                <a:solidFill>
                  <a:srgbClr val="0070C0"/>
                </a:solidFill>
              </a:rPr>
              <a:t>antijen (</a:t>
            </a:r>
            <a:r>
              <a:rPr lang="tr-TR" b="1" u="sng" dirty="0" err="1">
                <a:solidFill>
                  <a:srgbClr val="0070C0"/>
                </a:solidFill>
              </a:rPr>
              <a:t>immunojen</a:t>
            </a:r>
            <a:r>
              <a:rPr lang="tr-TR" b="1" u="sng" dirty="0">
                <a:solidFill>
                  <a:srgbClr val="0070C0"/>
                </a:solidFill>
              </a:rPr>
              <a:t>), antikor ve </a:t>
            </a:r>
            <a:r>
              <a:rPr lang="tr-TR" b="1" u="sng" dirty="0" err="1">
                <a:solidFill>
                  <a:srgbClr val="0070C0"/>
                </a:solidFill>
              </a:rPr>
              <a:t>kromojendir</a:t>
            </a:r>
            <a:r>
              <a:rPr lang="tr-TR" b="1" u="sng" dirty="0">
                <a:solidFill>
                  <a:srgbClr val="0070C0"/>
                </a:solidFill>
              </a:rPr>
              <a:t>. </a:t>
            </a:r>
          </a:p>
          <a:p>
            <a:pPr algn="just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755695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0D0420E-0291-C34E-BCB5-66C925065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91553"/>
            <a:ext cx="7886700" cy="1325563"/>
          </a:xfrm>
        </p:spPr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İmmünohistokimya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F68C30E-5739-BC45-B93B-D6AE36804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73073"/>
            <a:ext cx="7886700" cy="4351338"/>
          </a:xfrm>
        </p:spPr>
        <p:txBody>
          <a:bodyPr>
            <a:normAutofit fontScale="92500"/>
          </a:bodyPr>
          <a:lstStyle/>
          <a:p>
            <a:pPr algn="just"/>
            <a:r>
              <a:rPr lang="tr-TR" b="1" dirty="0" err="1"/>
              <a:t>İmmunohistokimya</a:t>
            </a:r>
            <a:r>
              <a:rPr lang="tr-TR" b="1" dirty="0"/>
              <a:t>, tam anlamıyla antijen antikor </a:t>
            </a:r>
            <a:r>
              <a:rPr lang="tr-TR" b="1" dirty="0" err="1"/>
              <a:t>eşleşmesine</a:t>
            </a:r>
            <a:r>
              <a:rPr lang="tr-TR" b="1" dirty="0"/>
              <a:t> dayanan bir tekniktir</a:t>
            </a:r>
            <a:r>
              <a:rPr lang="tr-TR" dirty="0"/>
              <a:t>. Bu incelemeler </a:t>
            </a:r>
            <a:r>
              <a:rPr lang="tr-TR" dirty="0" err="1"/>
              <a:t>için</a:t>
            </a:r>
            <a:r>
              <a:rPr lang="tr-TR" dirty="0"/>
              <a:t> </a:t>
            </a:r>
            <a:r>
              <a:rPr lang="tr-TR" dirty="0" err="1"/>
              <a:t>hücre</a:t>
            </a:r>
            <a:r>
              <a:rPr lang="tr-TR" dirty="0"/>
              <a:t> veya doku </a:t>
            </a:r>
            <a:r>
              <a:rPr lang="tr-TR" dirty="0" err="1"/>
              <a:t>örneklerinden</a:t>
            </a:r>
            <a:r>
              <a:rPr lang="tr-TR" dirty="0"/>
              <a:t> yararlanılır. </a:t>
            </a:r>
          </a:p>
          <a:p>
            <a:pPr algn="just"/>
            <a:r>
              <a:rPr lang="tr-TR" dirty="0"/>
              <a:t>Bir dokunun incelenebilecek hale gelmesi </a:t>
            </a:r>
            <a:r>
              <a:rPr lang="tr-TR" dirty="0" err="1"/>
              <a:t>için</a:t>
            </a:r>
            <a:r>
              <a:rPr lang="tr-TR" dirty="0"/>
              <a:t> uygulanan her </a:t>
            </a:r>
            <a:r>
              <a:rPr lang="tr-TR" dirty="0" err="1"/>
              <a:t>işlem</a:t>
            </a:r>
            <a:r>
              <a:rPr lang="tr-TR" dirty="0"/>
              <a:t>, dokuda bulunan antijen yapısında bozulmaya ya da antijen kaybına sebep olabilir. Bu </a:t>
            </a:r>
            <a:r>
              <a:rPr lang="tr-TR" dirty="0" err="1"/>
              <a:t>yüzden</a:t>
            </a:r>
            <a:r>
              <a:rPr lang="tr-TR" dirty="0"/>
              <a:t> </a:t>
            </a:r>
            <a:r>
              <a:rPr lang="tr-TR" dirty="0" err="1"/>
              <a:t>immunohistokimyasal</a:t>
            </a:r>
            <a:r>
              <a:rPr lang="tr-TR" dirty="0"/>
              <a:t> </a:t>
            </a:r>
            <a:r>
              <a:rPr lang="tr-TR" dirty="0" err="1"/>
              <a:t>çalışmalarda</a:t>
            </a:r>
            <a:r>
              <a:rPr lang="tr-TR" dirty="0"/>
              <a:t> kullanılan tespit </a:t>
            </a:r>
            <a:r>
              <a:rPr lang="tr-TR" dirty="0" err="1"/>
              <a:t>solüsyonları</a:t>
            </a:r>
            <a:r>
              <a:rPr lang="tr-TR" dirty="0"/>
              <a:t> dikkatli </a:t>
            </a:r>
            <a:r>
              <a:rPr lang="tr-TR" dirty="0" err="1"/>
              <a:t>seçilmelidir</a:t>
            </a:r>
            <a:r>
              <a:rPr lang="tr-TR" dirty="0"/>
              <a:t>. </a:t>
            </a:r>
          </a:p>
          <a:p>
            <a:pPr algn="just"/>
            <a:r>
              <a:rPr lang="tr-TR" dirty="0" err="1"/>
              <a:t>İşaretlenmis</a:t>
            </a:r>
            <a:r>
              <a:rPr lang="tr-TR" dirty="0"/>
              <a:t>̧ antikorlar dokuda spesifik antijenlerine </a:t>
            </a:r>
            <a:r>
              <a:rPr lang="tr-TR" dirty="0" err="1"/>
              <a:t>bağlanır</a:t>
            </a:r>
            <a:r>
              <a:rPr lang="tr-TR" dirty="0"/>
              <a:t>. Bu antijen antikor kompleksi </a:t>
            </a:r>
            <a:r>
              <a:rPr lang="tr-TR" dirty="0" err="1"/>
              <a:t>yerleşimleri</a:t>
            </a:r>
            <a:r>
              <a:rPr lang="tr-TR" dirty="0"/>
              <a:t> </a:t>
            </a:r>
            <a:r>
              <a:rPr lang="tr-TR" dirty="0" err="1"/>
              <a:t>ışık</a:t>
            </a:r>
            <a:r>
              <a:rPr lang="tr-TR" dirty="0"/>
              <a:t>, floresan veya elektron mikroskopu ile incelenebilir. </a:t>
            </a:r>
          </a:p>
          <a:p>
            <a:pPr algn="just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37979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3CC8BD8-B610-A74F-BBC6-B6CFCA3EB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Direkt metot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F709715-A4F0-AB40-9417-00CA1E2EC0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tr-TR" dirty="0"/>
              <a:t>Belli bir antijeni </a:t>
            </a:r>
            <a:r>
              <a:rPr lang="tr-TR" dirty="0" err="1"/>
              <a:t>taşıyan</a:t>
            </a:r>
            <a:r>
              <a:rPr lang="tr-TR" dirty="0"/>
              <a:t> doku kesiti </a:t>
            </a:r>
            <a:r>
              <a:rPr lang="tr-TR" dirty="0" err="1"/>
              <a:t>işaretli</a:t>
            </a:r>
            <a:r>
              <a:rPr lang="tr-TR" dirty="0"/>
              <a:t> antikor ile </a:t>
            </a:r>
            <a:r>
              <a:rPr lang="tr-TR" dirty="0" err="1"/>
              <a:t>inkübe</a:t>
            </a:r>
            <a:r>
              <a:rPr lang="tr-TR" dirty="0"/>
              <a:t> edilir ve </a:t>
            </a:r>
            <a:r>
              <a:rPr lang="tr-TR" dirty="0" err="1"/>
              <a:t>oluşan</a:t>
            </a:r>
            <a:r>
              <a:rPr lang="tr-TR" dirty="0"/>
              <a:t> </a:t>
            </a:r>
            <a:r>
              <a:rPr lang="tr-TR" dirty="0" err="1"/>
              <a:t>işaretli</a:t>
            </a:r>
            <a:r>
              <a:rPr lang="tr-TR" dirty="0"/>
              <a:t> kompleks, mikroskopta antijenin yeri olarak </a:t>
            </a:r>
            <a:r>
              <a:rPr lang="tr-TR" dirty="0" err="1"/>
              <a:t>gözlenir</a:t>
            </a:r>
            <a:r>
              <a:rPr lang="tr-TR" dirty="0"/>
              <a:t>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072666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51B2629-F0D0-9849-A683-E653721AE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Direkt Metot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686A518A-2246-FE40-8999-0011EECA4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7" y="2143704"/>
            <a:ext cx="8952491" cy="447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362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6414F6FA-B1D7-2E4F-8375-D53568D73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75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4B0243B-72CC-7047-9FE7-D7E234DE7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Histoloji Tekniği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0F92766-62D3-C946-B3DC-0D61E7A1E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tr-TR" dirty="0"/>
              <a:t>Canlılardan alınan organ ve doku </a:t>
            </a:r>
            <a:r>
              <a:rPr lang="tr-TR" dirty="0" err="1"/>
              <a:t>parçalarının</a:t>
            </a:r>
            <a:r>
              <a:rPr lang="tr-TR" dirty="0"/>
              <a:t> ya da </a:t>
            </a:r>
            <a:r>
              <a:rPr lang="tr-TR" dirty="0" err="1"/>
              <a:t>vücut</a:t>
            </a:r>
            <a:r>
              <a:rPr lang="tr-TR" dirty="0"/>
              <a:t> sıvılarının incelenmesinde </a:t>
            </a:r>
            <a:r>
              <a:rPr lang="tr-TR" dirty="0" err="1"/>
              <a:t>başvurulan</a:t>
            </a:r>
            <a:r>
              <a:rPr lang="tr-TR" dirty="0"/>
              <a:t> </a:t>
            </a:r>
            <a:r>
              <a:rPr lang="tr-TR" dirty="0" err="1"/>
              <a:t>önemli</a:t>
            </a:r>
            <a:r>
              <a:rPr lang="tr-TR" dirty="0"/>
              <a:t> bir </a:t>
            </a:r>
            <a:r>
              <a:rPr lang="tr-TR" dirty="0" err="1"/>
              <a:t>yöntemler</a:t>
            </a:r>
            <a:r>
              <a:rPr lang="tr-TR" dirty="0"/>
              <a:t> zinciridir. </a:t>
            </a:r>
          </a:p>
          <a:p>
            <a:pPr algn="just">
              <a:lnSpc>
                <a:spcPct val="150000"/>
              </a:lnSpc>
            </a:pPr>
            <a:r>
              <a:rPr lang="tr-TR" dirty="0"/>
              <a:t>Histoloji </a:t>
            </a:r>
            <a:r>
              <a:rPr lang="tr-TR" dirty="0" err="1"/>
              <a:t>tekniğinde</a:t>
            </a:r>
            <a:r>
              <a:rPr lang="tr-TR" dirty="0"/>
              <a:t> en </a:t>
            </a:r>
            <a:r>
              <a:rPr lang="tr-TR" dirty="0" err="1"/>
              <a:t>önemli</a:t>
            </a:r>
            <a:r>
              <a:rPr lang="tr-TR" dirty="0"/>
              <a:t> </a:t>
            </a:r>
            <a:r>
              <a:rPr lang="tr-TR" dirty="0" err="1"/>
              <a:t>amac</a:t>
            </a:r>
            <a:r>
              <a:rPr lang="tr-TR" dirty="0"/>
              <a:t>̧, </a:t>
            </a:r>
            <a:r>
              <a:rPr lang="tr-TR" b="1" u="sng" dirty="0">
                <a:solidFill>
                  <a:srgbClr val="7030A0"/>
                </a:solidFill>
              </a:rPr>
              <a:t>incelenecek materyalin </a:t>
            </a:r>
            <a:r>
              <a:rPr lang="tr-TR" b="1" u="sng" dirty="0" err="1">
                <a:solidFill>
                  <a:srgbClr val="7030A0"/>
                </a:solidFill>
              </a:rPr>
              <a:t>sağlıklı</a:t>
            </a:r>
            <a:r>
              <a:rPr lang="tr-TR" b="1" u="sng" dirty="0">
                <a:solidFill>
                  <a:srgbClr val="7030A0"/>
                </a:solidFill>
              </a:rPr>
              <a:t> ve canlı haldeki </a:t>
            </a:r>
            <a:r>
              <a:rPr lang="tr-TR" b="1" u="sng" dirty="0" err="1">
                <a:solidFill>
                  <a:srgbClr val="7030A0"/>
                </a:solidFill>
              </a:rPr>
              <a:t>özelliklerinin</a:t>
            </a:r>
            <a:r>
              <a:rPr lang="tr-TR" b="1" u="sng" dirty="0">
                <a:solidFill>
                  <a:srgbClr val="7030A0"/>
                </a:solidFill>
              </a:rPr>
              <a:t> saklanabilmesidir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825467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740B192-9B2D-5F42-8E84-AF4CE9081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İndirekt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metod</a:t>
            </a:r>
            <a:r>
              <a:rPr lang="tr-TR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611F48B-8911-4640-B51E-C467ECE9F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351338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50000"/>
              </a:lnSpc>
            </a:pPr>
            <a:r>
              <a:rPr lang="tr-TR" dirty="0"/>
              <a:t>2 veya daha fazla antikor kullanılarak yapılır.</a:t>
            </a:r>
            <a:br>
              <a:rPr lang="tr-TR" dirty="0"/>
            </a:br>
            <a:r>
              <a:rPr lang="tr-TR" dirty="0" err="1"/>
              <a:t>İlk</a:t>
            </a:r>
            <a:r>
              <a:rPr lang="tr-TR" dirty="0"/>
              <a:t> antikor (</a:t>
            </a:r>
            <a:r>
              <a:rPr lang="tr-TR" dirty="0" err="1"/>
              <a:t>primer</a:t>
            </a:r>
            <a:r>
              <a:rPr lang="tr-TR" dirty="0"/>
              <a:t> antikor) ilgilenilen doku veya </a:t>
            </a:r>
            <a:r>
              <a:rPr lang="tr-TR" dirty="0" err="1"/>
              <a:t>hücre</a:t>
            </a:r>
            <a:r>
              <a:rPr lang="tr-TR" dirty="0"/>
              <a:t> antijenine spesifiktir. </a:t>
            </a:r>
          </a:p>
          <a:p>
            <a:pPr algn="just">
              <a:lnSpc>
                <a:spcPct val="150000"/>
              </a:lnSpc>
            </a:pPr>
            <a:r>
              <a:rPr lang="tr-TR" dirty="0" err="1"/>
              <a:t>İkincil</a:t>
            </a:r>
            <a:r>
              <a:rPr lang="tr-TR" dirty="0"/>
              <a:t> (</a:t>
            </a:r>
            <a:r>
              <a:rPr lang="tr-TR" dirty="0" err="1"/>
              <a:t>sekonder</a:t>
            </a:r>
            <a:r>
              <a:rPr lang="tr-TR" dirty="0"/>
              <a:t>) veya tersiyer antikorlar </a:t>
            </a:r>
            <a:r>
              <a:rPr lang="tr-TR" dirty="0" err="1"/>
              <a:t>primer</a:t>
            </a:r>
            <a:r>
              <a:rPr lang="tr-TR" dirty="0"/>
              <a:t> antikoru tanımaya </a:t>
            </a:r>
            <a:r>
              <a:rPr lang="tr-TR" dirty="0" err="1"/>
              <a:t>yönelik</a:t>
            </a:r>
            <a:r>
              <a:rPr lang="tr-TR" dirty="0"/>
              <a:t> </a:t>
            </a:r>
            <a:r>
              <a:rPr lang="tr-TR" dirty="0" err="1"/>
              <a:t>işaretlenmis</a:t>
            </a:r>
            <a:r>
              <a:rPr lang="tr-TR" dirty="0"/>
              <a:t>̧ antikorlardır. </a:t>
            </a:r>
          </a:p>
          <a:p>
            <a:pPr algn="just">
              <a:lnSpc>
                <a:spcPct val="150000"/>
              </a:lnSpc>
            </a:pPr>
            <a:r>
              <a:rPr lang="tr-TR" dirty="0" err="1"/>
              <a:t>Sekonder</a:t>
            </a:r>
            <a:r>
              <a:rPr lang="tr-TR" dirty="0"/>
              <a:t> antikor farklı bir hayvan </a:t>
            </a:r>
            <a:r>
              <a:rPr lang="tr-TR" dirty="0" err="1"/>
              <a:t>türünde</a:t>
            </a:r>
            <a:r>
              <a:rPr lang="tr-TR" dirty="0"/>
              <a:t>, </a:t>
            </a:r>
            <a:r>
              <a:rPr lang="tr-TR" dirty="0" err="1"/>
              <a:t>primer</a:t>
            </a:r>
            <a:r>
              <a:rPr lang="tr-TR" dirty="0"/>
              <a:t> antikorun </a:t>
            </a:r>
            <a:r>
              <a:rPr lang="tr-TR" dirty="0" err="1"/>
              <a:t>üretildiği</a:t>
            </a:r>
            <a:r>
              <a:rPr lang="tr-TR" dirty="0"/>
              <a:t> hayvan </a:t>
            </a:r>
            <a:r>
              <a:rPr lang="tr-TR" dirty="0" err="1"/>
              <a:t>türünün</a:t>
            </a:r>
            <a:r>
              <a:rPr lang="tr-TR" dirty="0"/>
              <a:t> </a:t>
            </a:r>
            <a:r>
              <a:rPr lang="tr-TR" dirty="0" err="1"/>
              <a:t>immunglobulinini</a:t>
            </a:r>
            <a:r>
              <a:rPr lang="tr-TR" dirty="0"/>
              <a:t> tanımaya </a:t>
            </a:r>
            <a:r>
              <a:rPr lang="tr-TR" dirty="0" err="1"/>
              <a:t>yöneliktir</a:t>
            </a:r>
            <a:r>
              <a:rPr lang="tr-TR" dirty="0"/>
              <a:t>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192887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8D338A-9089-BB43-A47D-53FFC81E5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İndirekt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metod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BD0560D-215A-9349-A0C2-F8106CF99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Örneğin</a:t>
            </a:r>
            <a:r>
              <a:rPr lang="tr-TR" dirty="0"/>
              <a:t> farede </a:t>
            </a:r>
            <a:r>
              <a:rPr lang="tr-TR" dirty="0" err="1"/>
              <a:t>üretilmis</a:t>
            </a:r>
            <a:r>
              <a:rPr lang="tr-TR" dirty="0"/>
              <a:t>̧ </a:t>
            </a:r>
            <a:r>
              <a:rPr lang="tr-TR" dirty="0" err="1"/>
              <a:t>primer</a:t>
            </a:r>
            <a:r>
              <a:rPr lang="tr-TR" dirty="0"/>
              <a:t> antikoru tanımak </a:t>
            </a:r>
            <a:r>
              <a:rPr lang="tr-TR" dirty="0" err="1"/>
              <a:t>için</a:t>
            </a:r>
            <a:r>
              <a:rPr lang="tr-TR" dirty="0"/>
              <a:t>, fare </a:t>
            </a:r>
            <a:r>
              <a:rPr lang="tr-TR" dirty="0" err="1"/>
              <a:t>immunglobulinini</a:t>
            </a:r>
            <a:r>
              <a:rPr lang="tr-TR" dirty="0"/>
              <a:t> tanımak </a:t>
            </a:r>
            <a:r>
              <a:rPr lang="tr-TR" dirty="0" err="1"/>
              <a:t>için</a:t>
            </a:r>
            <a:r>
              <a:rPr lang="tr-TR" dirty="0"/>
              <a:t>, </a:t>
            </a:r>
            <a:r>
              <a:rPr lang="tr-TR" dirty="0" err="1"/>
              <a:t>keçi</a:t>
            </a:r>
            <a:r>
              <a:rPr lang="tr-TR" dirty="0"/>
              <a:t>, </a:t>
            </a:r>
            <a:r>
              <a:rPr lang="tr-TR" dirty="0" err="1"/>
              <a:t>tavşan</a:t>
            </a:r>
            <a:r>
              <a:rPr lang="tr-TR" dirty="0"/>
              <a:t> veya farklı bir hayvan </a:t>
            </a:r>
            <a:r>
              <a:rPr lang="tr-TR" dirty="0" err="1"/>
              <a:t>türünde</a:t>
            </a:r>
            <a:r>
              <a:rPr lang="tr-TR" dirty="0"/>
              <a:t> </a:t>
            </a:r>
            <a:r>
              <a:rPr lang="tr-TR" dirty="0" err="1"/>
              <a:t>üretilmis</a:t>
            </a:r>
            <a:r>
              <a:rPr lang="tr-TR" dirty="0"/>
              <a:t>̧ antikor kullanılır. </a:t>
            </a:r>
          </a:p>
          <a:p>
            <a:r>
              <a:rPr lang="tr-TR" dirty="0"/>
              <a:t>Hazırlanan </a:t>
            </a:r>
            <a:r>
              <a:rPr lang="tr-TR" dirty="0" err="1"/>
              <a:t>işaretsiz</a:t>
            </a:r>
            <a:r>
              <a:rPr lang="tr-TR" dirty="0"/>
              <a:t> birinci (</a:t>
            </a:r>
            <a:r>
              <a:rPr lang="tr-TR" dirty="0" err="1"/>
              <a:t>primer</a:t>
            </a:r>
            <a:r>
              <a:rPr lang="tr-TR" dirty="0"/>
              <a:t>) antikorlar normal dokuda bulunan antijenle reaksiyona sokulur. </a:t>
            </a:r>
          </a:p>
          <a:p>
            <a:r>
              <a:rPr lang="tr-TR" dirty="0"/>
              <a:t>Sonra bu kesitler </a:t>
            </a:r>
            <a:r>
              <a:rPr lang="tr-TR" dirty="0" err="1"/>
              <a:t>işaretli</a:t>
            </a:r>
            <a:r>
              <a:rPr lang="tr-TR" dirty="0"/>
              <a:t> ikinci (</a:t>
            </a:r>
            <a:r>
              <a:rPr lang="tr-TR" dirty="0" err="1"/>
              <a:t>sekonder</a:t>
            </a:r>
            <a:r>
              <a:rPr lang="tr-TR" dirty="0"/>
              <a:t>) antikor ile </a:t>
            </a:r>
            <a:r>
              <a:rPr lang="tr-TR" dirty="0" err="1"/>
              <a:t>inkübe</a:t>
            </a:r>
            <a:r>
              <a:rPr lang="tr-TR" dirty="0"/>
              <a:t> edilir. Antijenin yeri </a:t>
            </a:r>
            <a:r>
              <a:rPr lang="tr-TR" dirty="0" err="1"/>
              <a:t>işaretlenmeye</a:t>
            </a:r>
            <a:r>
              <a:rPr lang="tr-TR" dirty="0"/>
              <a:t> uygun </a:t>
            </a:r>
            <a:r>
              <a:rPr lang="tr-TR" dirty="0" err="1"/>
              <a:t>mikroskopda</a:t>
            </a:r>
            <a:r>
              <a:rPr lang="tr-TR" dirty="0"/>
              <a:t> </a:t>
            </a:r>
            <a:r>
              <a:rPr lang="tr-TR" dirty="0" err="1"/>
              <a:t>görülür</a:t>
            </a:r>
            <a:r>
              <a:rPr lang="tr-TR" dirty="0"/>
              <a:t>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028172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52B8C40-E592-F042-B6F1-DDAF81D1F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FAFEEBD-5DCE-3C4C-A49D-C8D81E06C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6029"/>
            <a:ext cx="9144000" cy="50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223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916299D-5939-394A-98A1-894A5E7A5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C2F99AA-77C9-1B4A-9538-6DD448A3D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1581"/>
            <a:ext cx="9144000" cy="446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727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A31FD67-C0AF-D740-80F6-C747B6EF9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Üç basamaklı </a:t>
            </a:r>
            <a:r>
              <a:rPr lang="tr-TR" b="1" dirty="0" err="1">
                <a:solidFill>
                  <a:srgbClr val="FF0000"/>
                </a:solidFill>
              </a:rPr>
              <a:t>İndirekt</a:t>
            </a:r>
            <a:r>
              <a:rPr lang="tr-TR" b="1" dirty="0">
                <a:solidFill>
                  <a:srgbClr val="FF0000"/>
                </a:solidFill>
              </a:rPr>
              <a:t> Yöntem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D7A8F82-F618-124A-83E4-F07704DEC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tr-TR" dirty="0" err="1"/>
              <a:t>İki-basamaklı</a:t>
            </a:r>
            <a:r>
              <a:rPr lang="tr-TR" dirty="0"/>
              <a:t> </a:t>
            </a:r>
            <a:r>
              <a:rPr lang="tr-TR" dirty="0" err="1"/>
              <a:t>İndirekt</a:t>
            </a:r>
            <a:r>
              <a:rPr lang="tr-TR" dirty="0"/>
              <a:t> </a:t>
            </a:r>
            <a:r>
              <a:rPr lang="tr-TR" dirty="0" err="1"/>
              <a:t>Yöntemden</a:t>
            </a:r>
            <a:r>
              <a:rPr lang="tr-TR" dirty="0"/>
              <a:t> farklı olarak enzim- </a:t>
            </a:r>
            <a:r>
              <a:rPr lang="tr-TR" dirty="0" err="1"/>
              <a:t>işaretli</a:t>
            </a:r>
            <a:r>
              <a:rPr lang="tr-TR" dirty="0"/>
              <a:t> </a:t>
            </a:r>
            <a:r>
              <a:rPr lang="tr-TR" dirty="0" err="1"/>
              <a:t>üçüncül</a:t>
            </a:r>
            <a:r>
              <a:rPr lang="tr-TR" dirty="0"/>
              <a:t> antikor kullanımı vardır. </a:t>
            </a:r>
          </a:p>
          <a:p>
            <a:pPr algn="just">
              <a:lnSpc>
                <a:spcPct val="150000"/>
              </a:lnSpc>
            </a:pPr>
            <a:r>
              <a:rPr lang="tr-TR" dirty="0" err="1"/>
              <a:t>Spesifite</a:t>
            </a:r>
            <a:r>
              <a:rPr lang="tr-TR" dirty="0"/>
              <a:t> daha </a:t>
            </a:r>
            <a:r>
              <a:rPr lang="tr-TR" dirty="0" err="1"/>
              <a:t>güçlüdür</a:t>
            </a:r>
            <a:r>
              <a:rPr lang="tr-TR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tr-TR" b="1" dirty="0">
                <a:solidFill>
                  <a:srgbClr val="7030A0"/>
                </a:solidFill>
              </a:rPr>
              <a:t>Hem ikincil hem de </a:t>
            </a:r>
            <a:r>
              <a:rPr lang="tr-TR" b="1" dirty="0" err="1">
                <a:solidFill>
                  <a:srgbClr val="7030A0"/>
                </a:solidFill>
              </a:rPr>
              <a:t>üçüncül</a:t>
            </a:r>
            <a:r>
              <a:rPr lang="tr-TR" b="1" dirty="0">
                <a:solidFill>
                  <a:srgbClr val="7030A0"/>
                </a:solidFill>
              </a:rPr>
              <a:t> antikor aynı enzim ile </a:t>
            </a:r>
            <a:r>
              <a:rPr lang="tr-TR" b="1" dirty="0" err="1">
                <a:solidFill>
                  <a:srgbClr val="7030A0"/>
                </a:solidFill>
              </a:rPr>
              <a:t>konjuge</a:t>
            </a:r>
            <a:r>
              <a:rPr lang="tr-TR" b="1" dirty="0">
                <a:solidFill>
                  <a:srgbClr val="7030A0"/>
                </a:solidFill>
              </a:rPr>
              <a:t> edilmiş olmalıdır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74145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EF12B02-C9EE-AC43-BF67-73E2DA0C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 descr="ok içeren bir resim&#10;&#10;Açıklama otomatik olarak oluşturuldu">
            <a:extLst>
              <a:ext uri="{FF2B5EF4-FFF2-40B4-BE49-F238E27FC236}">
                <a16:creationId xmlns:a16="http://schemas.microsoft.com/office/drawing/2014/main" id="{85599D2B-BBF3-3D45-A9C3-CA1DC2C0B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7874"/>
            <a:ext cx="9144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258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3B41BE9-7FF0-DA45-B7EC-4F83CF865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55" y="620392"/>
            <a:ext cx="2856201" cy="5504688"/>
          </a:xfrm>
        </p:spPr>
        <p:txBody>
          <a:bodyPr>
            <a:normAutofit/>
          </a:bodyPr>
          <a:lstStyle/>
          <a:p>
            <a:r>
              <a:rPr lang="tr-TR" sz="3300">
                <a:solidFill>
                  <a:schemeClr val="accent5"/>
                </a:solidFill>
              </a:rPr>
              <a:t>Peroksidaz-antiperoksidaz metodu 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FD749C4F-B611-42A2-863C-521FD4AA3E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507936"/>
              </p:ext>
            </p:extLst>
          </p:nvPr>
        </p:nvGraphicFramePr>
        <p:xfrm>
          <a:off x="3819906" y="620392"/>
          <a:ext cx="469773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11346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munocytochemistry in Histology and Cytology | SpringerLink">
            <a:extLst>
              <a:ext uri="{FF2B5EF4-FFF2-40B4-BE49-F238E27FC236}">
                <a16:creationId xmlns:a16="http://schemas.microsoft.com/office/drawing/2014/main" id="{2184ACD0-F2C8-1745-92EB-6E867B5C7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0"/>
            <a:ext cx="6896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6248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7709BC9-4486-0744-8E83-023F8FABB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Strep</a:t>
            </a:r>
            <a:r>
              <a:rPr lang="tr-TR" dirty="0"/>
              <a:t>-ABC metodu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A17B8E-BD2F-0943-8111-53E38D472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Streptomyces</a:t>
            </a:r>
            <a:r>
              <a:rPr lang="tr-TR" dirty="0"/>
              <a:t> </a:t>
            </a:r>
            <a:r>
              <a:rPr lang="tr-TR" dirty="0" err="1"/>
              <a:t>avidinii’den</a:t>
            </a:r>
            <a:r>
              <a:rPr lang="tr-TR" dirty="0"/>
              <a:t> elde edilen </a:t>
            </a:r>
            <a:r>
              <a:rPr lang="tr-TR" dirty="0" err="1"/>
              <a:t>Strepavidin’in</a:t>
            </a:r>
            <a:r>
              <a:rPr lang="tr-TR" dirty="0"/>
              <a:t> </a:t>
            </a:r>
            <a:r>
              <a:rPr lang="tr-TR" dirty="0" err="1"/>
              <a:t>biyotine</a:t>
            </a:r>
            <a:r>
              <a:rPr lang="tr-TR" dirty="0"/>
              <a:t> kuvvetli bir </a:t>
            </a:r>
            <a:r>
              <a:rPr lang="tr-TR" dirty="0" err="1"/>
              <a:t>şekilde</a:t>
            </a:r>
            <a:r>
              <a:rPr lang="tr-TR" dirty="0"/>
              <a:t> </a:t>
            </a:r>
            <a:r>
              <a:rPr lang="tr-TR" dirty="0" err="1"/>
              <a:t>bağlanma</a:t>
            </a:r>
            <a:r>
              <a:rPr lang="tr-TR" dirty="0"/>
              <a:t> </a:t>
            </a:r>
            <a:r>
              <a:rPr lang="tr-TR" dirty="0" err="1"/>
              <a:t>özelliğinden</a:t>
            </a:r>
            <a:r>
              <a:rPr lang="tr-TR" dirty="0"/>
              <a:t> yararlanılır.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627117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4DC2568-214B-D647-94E5-0B0FC0D36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Strep</a:t>
            </a:r>
            <a:r>
              <a:rPr lang="tr-TR" b="1" dirty="0">
                <a:solidFill>
                  <a:srgbClr val="FF0000"/>
                </a:solidFill>
              </a:rPr>
              <a:t>-ABC metodu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679DAA8-52E3-A74F-9044-C3EBB6CA2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7959"/>
            <a:ext cx="9144000" cy="452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10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D5907DD-665D-1144-8BF1-D25B2763C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223" y="270533"/>
            <a:ext cx="7886700" cy="1325563"/>
          </a:xfrm>
        </p:spPr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Histoloji Tekniği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58F48AB-12A1-7446-AC2A-966B64E07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9501"/>
            <a:ext cx="7886700" cy="4351338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tr-TR" dirty="0"/>
              <a:t>İncelenecek materyalin amaca uygun olabilmesi </a:t>
            </a:r>
            <a:r>
              <a:rPr lang="tr-TR" dirty="0" err="1"/>
              <a:t>için</a:t>
            </a:r>
            <a:r>
              <a:rPr lang="tr-TR" dirty="0"/>
              <a:t>, materyalin canlıdan uygun operasyon </a:t>
            </a:r>
            <a:r>
              <a:rPr lang="tr-TR" dirty="0" err="1"/>
              <a:t>koşullarında</a:t>
            </a:r>
            <a:r>
              <a:rPr lang="tr-TR" dirty="0"/>
              <a:t> asepsi ve antisepsiye </a:t>
            </a:r>
            <a:r>
              <a:rPr lang="tr-TR" dirty="0" err="1"/>
              <a:t>özen</a:t>
            </a:r>
            <a:r>
              <a:rPr lang="tr-TR" dirty="0"/>
              <a:t> </a:t>
            </a:r>
            <a:r>
              <a:rPr lang="tr-TR" dirty="0" err="1"/>
              <a:t>gösterilerek</a:t>
            </a:r>
            <a:r>
              <a:rPr lang="tr-TR" dirty="0"/>
              <a:t> alınması gereklidir</a:t>
            </a:r>
          </a:p>
          <a:p>
            <a:pPr algn="just">
              <a:lnSpc>
                <a:spcPct val="150000"/>
              </a:lnSpc>
            </a:pPr>
            <a:r>
              <a:rPr lang="tr-TR" dirty="0"/>
              <a:t>Asepsi mikroorganizmaların </a:t>
            </a:r>
            <a:r>
              <a:rPr lang="tr-TR" dirty="0" err="1"/>
              <a:t>bulaşmasını</a:t>
            </a:r>
            <a:r>
              <a:rPr lang="tr-TR" dirty="0"/>
              <a:t> </a:t>
            </a:r>
            <a:r>
              <a:rPr lang="tr-TR" dirty="0" err="1"/>
              <a:t>önlemek</a:t>
            </a:r>
            <a:r>
              <a:rPr lang="tr-TR" dirty="0"/>
              <a:t>, antisepsi ise, </a:t>
            </a:r>
            <a:r>
              <a:rPr lang="tr-TR" dirty="0" err="1"/>
              <a:t>çeşitli</a:t>
            </a:r>
            <a:r>
              <a:rPr lang="tr-TR" dirty="0"/>
              <a:t> kimyasallarla mikroorganizmaların </a:t>
            </a:r>
            <a:r>
              <a:rPr lang="tr-TR" dirty="0" err="1"/>
              <a:t>gelişmesini</a:t>
            </a:r>
            <a:r>
              <a:rPr lang="tr-TR" dirty="0"/>
              <a:t> </a:t>
            </a:r>
            <a:r>
              <a:rPr lang="tr-TR" dirty="0" err="1"/>
              <a:t>çoğalmasını</a:t>
            </a:r>
            <a:r>
              <a:rPr lang="tr-TR" dirty="0"/>
              <a:t> </a:t>
            </a:r>
            <a:r>
              <a:rPr lang="tr-TR" dirty="0" err="1"/>
              <a:t>önlemek</a:t>
            </a:r>
            <a:r>
              <a:rPr lang="tr-TR" dirty="0"/>
              <a:t> anlamına gelir.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223662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F36E68E-14B6-7043-A1BD-09BBB6583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Strep</a:t>
            </a:r>
            <a:r>
              <a:rPr lang="tr-TR" b="1" dirty="0">
                <a:solidFill>
                  <a:srgbClr val="FF0000"/>
                </a:solidFill>
              </a:rPr>
              <a:t>-ABC metodu </a:t>
            </a:r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726166D-7526-5C46-8B47-D58FD43BF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5898"/>
            <a:ext cx="9144000" cy="490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696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401CBE9-F3D2-664D-B017-F65AD563A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Strep</a:t>
            </a:r>
            <a:r>
              <a:rPr lang="tr-TR" b="1" dirty="0">
                <a:solidFill>
                  <a:srgbClr val="FF0000"/>
                </a:solidFill>
              </a:rPr>
              <a:t>-ABC metodu </a:t>
            </a:r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CA842E5-526C-024D-8AE8-43C8E923A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279"/>
            <a:ext cx="9144000" cy="454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749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6C910D0-D2D2-0B49-8964-894BDED2A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Strep</a:t>
            </a:r>
            <a:r>
              <a:rPr lang="tr-TR" b="1" dirty="0">
                <a:solidFill>
                  <a:srgbClr val="FF0000"/>
                </a:solidFill>
              </a:rPr>
              <a:t>-ABC metodu </a:t>
            </a:r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EAC895F-0D11-7242-9690-6AE75F910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8568"/>
            <a:ext cx="9144000" cy="466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78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902D0B8-498D-3E45-8AA2-EE987B346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İkili veya Çoklu Teknik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E099E6A-7340-364C-8D4D-1374FC17D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Birden daha fazla antijeni aynı anda </a:t>
            </a:r>
            <a:r>
              <a:rPr lang="tr-TR" dirty="0" err="1"/>
              <a:t>görünür</a:t>
            </a:r>
            <a:r>
              <a:rPr lang="tr-TR" dirty="0"/>
              <a:t> yapmak </a:t>
            </a:r>
            <a:r>
              <a:rPr lang="tr-TR" dirty="0" err="1"/>
              <a:t>için</a:t>
            </a:r>
            <a:r>
              <a:rPr lang="tr-TR" dirty="0"/>
              <a:t> kullanılır </a:t>
            </a:r>
          </a:p>
          <a:p>
            <a:r>
              <a:rPr lang="tr-TR" dirty="0"/>
              <a:t>İki farklı boyama veya </a:t>
            </a:r>
            <a:r>
              <a:rPr lang="tr-TR" dirty="0" err="1"/>
              <a:t>florokrom</a:t>
            </a:r>
            <a:r>
              <a:rPr lang="tr-TR" dirty="0"/>
              <a:t> kullanılır </a:t>
            </a:r>
          </a:p>
          <a:p>
            <a:r>
              <a:rPr lang="tr-TR" dirty="0"/>
              <a:t>Deney dizaynı dikkat gerektir. </a:t>
            </a:r>
          </a:p>
          <a:p>
            <a:r>
              <a:rPr lang="tr-TR" dirty="0" err="1"/>
              <a:t>Primer</a:t>
            </a:r>
            <a:r>
              <a:rPr lang="tr-TR" dirty="0"/>
              <a:t> antikorlar farklı </a:t>
            </a:r>
            <a:r>
              <a:rPr lang="tr-TR" dirty="0" err="1"/>
              <a:t>türlerde</a:t>
            </a:r>
            <a:r>
              <a:rPr lang="tr-TR" dirty="0"/>
              <a:t> </a:t>
            </a:r>
            <a:r>
              <a:rPr lang="tr-TR" dirty="0" err="1"/>
              <a:t>geliştirilmis</a:t>
            </a:r>
            <a:r>
              <a:rPr lang="tr-TR" dirty="0"/>
              <a:t>̧ olmalı. </a:t>
            </a:r>
          </a:p>
          <a:p>
            <a:r>
              <a:rPr lang="tr-TR" dirty="0" err="1"/>
              <a:t>Sekonder</a:t>
            </a:r>
            <a:r>
              <a:rPr lang="tr-TR" dirty="0"/>
              <a:t> antikorlar </a:t>
            </a:r>
            <a:r>
              <a:rPr lang="tr-TR" dirty="0" err="1"/>
              <a:t>primerleri</a:t>
            </a:r>
            <a:r>
              <a:rPr lang="tr-TR" dirty="0"/>
              <a:t> tanıyacak </a:t>
            </a:r>
            <a:r>
              <a:rPr lang="tr-TR" dirty="0" err="1"/>
              <a:t>şekilde</a:t>
            </a:r>
            <a:r>
              <a:rPr lang="tr-TR" dirty="0"/>
              <a:t> farklı renkteki </a:t>
            </a:r>
            <a:r>
              <a:rPr lang="tr-TR" dirty="0" err="1"/>
              <a:t>florokromla</a:t>
            </a:r>
            <a:r>
              <a:rPr lang="tr-TR" dirty="0"/>
              <a:t> </a:t>
            </a:r>
            <a:r>
              <a:rPr lang="tr-TR" dirty="0" err="1"/>
              <a:t>işaretlemeli</a:t>
            </a:r>
            <a:r>
              <a:rPr lang="tr-TR" dirty="0"/>
              <a:t> (FITC, Texas </a:t>
            </a:r>
            <a:r>
              <a:rPr lang="tr-TR" dirty="0" err="1"/>
              <a:t>Red</a:t>
            </a:r>
            <a:r>
              <a:rPr lang="tr-TR" dirty="0"/>
              <a:t>, DAPI, </a:t>
            </a:r>
            <a:r>
              <a:rPr lang="tr-TR" dirty="0" err="1"/>
              <a:t>Rhodamine</a:t>
            </a:r>
            <a:r>
              <a:rPr lang="tr-TR" dirty="0"/>
              <a:t> gibi). </a:t>
            </a:r>
            <a:r>
              <a:rPr lang="tr-TR" dirty="0" err="1"/>
              <a:t>Florokrom</a:t>
            </a:r>
            <a:r>
              <a:rPr lang="tr-TR" dirty="0"/>
              <a:t> </a:t>
            </a:r>
            <a:r>
              <a:rPr lang="tr-TR" dirty="0" err="1"/>
              <a:t>işaretli</a:t>
            </a:r>
            <a:r>
              <a:rPr lang="tr-TR" dirty="0"/>
              <a:t> antikor eklendikten sonra </a:t>
            </a:r>
            <a:r>
              <a:rPr lang="tr-TR" dirty="0" err="1"/>
              <a:t>güvenli</a:t>
            </a:r>
            <a:r>
              <a:rPr lang="tr-TR" dirty="0"/>
              <a:t> </a:t>
            </a:r>
            <a:r>
              <a:rPr lang="tr-TR" dirty="0" err="1"/>
              <a:t>ışıkta</a:t>
            </a:r>
            <a:r>
              <a:rPr lang="tr-TR" dirty="0"/>
              <a:t> veya karanlık ortamda </a:t>
            </a:r>
            <a:r>
              <a:rPr lang="tr-TR" dirty="0" err="1"/>
              <a:t>çalışılmalıdır</a:t>
            </a:r>
            <a:r>
              <a:rPr lang="tr-TR" dirty="0"/>
              <a:t>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728015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2F41EF43-30C8-6B48-94DA-16F6215A8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9242"/>
            <a:ext cx="9144000" cy="460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358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483C19A-F8F1-E54B-ABDE-1F9C07ADB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İmmünofloresans</a:t>
            </a:r>
            <a:endParaRPr lang="tr-TR" dirty="0"/>
          </a:p>
        </p:txBody>
      </p:sp>
      <p:pic>
        <p:nvPicPr>
          <p:cNvPr id="5" name="Resim 4" descr="metin, iç mekan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F20B4D06-F6EA-B24E-B2D7-FDEB00A97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0370"/>
            <a:ext cx="9144000" cy="460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797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8A196C6-2FD8-1E48-8273-111853724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Alkalen</a:t>
            </a:r>
            <a:r>
              <a:rPr lang="tr-TR" dirty="0"/>
              <a:t> </a:t>
            </a:r>
            <a:r>
              <a:rPr lang="tr-TR" dirty="0" err="1"/>
              <a:t>fosfataz</a:t>
            </a:r>
            <a:r>
              <a:rPr lang="tr-TR" dirty="0"/>
              <a:t> anti-</a:t>
            </a:r>
            <a:r>
              <a:rPr lang="tr-TR" dirty="0" err="1"/>
              <a:t>alkalen</a:t>
            </a:r>
            <a:r>
              <a:rPr lang="tr-TR" dirty="0"/>
              <a:t> </a:t>
            </a:r>
            <a:r>
              <a:rPr lang="tr-TR" dirty="0" err="1"/>
              <a:t>fosfataz</a:t>
            </a:r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DC68DBB-5C30-354F-9F3B-A11FE7735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4459"/>
            <a:ext cx="9144000" cy="469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378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2D27B19-C264-CC46-9A2D-1C8D07D92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Avidin-Biotin</a:t>
            </a:r>
            <a:r>
              <a:rPr lang="tr-TR" dirty="0"/>
              <a:t> Kompleksi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A641E6C-2B32-6646-BF87-6133CF21B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4958"/>
            <a:ext cx="9144000" cy="466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556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44F7F2C-B408-CA4B-957F-7E2FC7E88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7172FA3-7B36-C44D-B003-5A03C0927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Fiksasyon</a:t>
            </a:r>
            <a:r>
              <a:rPr lang="tr-TR" dirty="0"/>
              <a:t> sırasında </a:t>
            </a:r>
            <a:r>
              <a:rPr lang="tr-TR" dirty="0" err="1"/>
              <a:t>birçok</a:t>
            </a:r>
            <a:r>
              <a:rPr lang="tr-TR" dirty="0"/>
              <a:t> </a:t>
            </a:r>
            <a:r>
              <a:rPr lang="tr-TR" dirty="0" err="1"/>
              <a:t>antijenik</a:t>
            </a:r>
            <a:r>
              <a:rPr lang="tr-TR" dirty="0"/>
              <a:t> </a:t>
            </a:r>
            <a:r>
              <a:rPr lang="tr-TR" dirty="0" err="1"/>
              <a:t>bölge</a:t>
            </a:r>
            <a:r>
              <a:rPr lang="tr-TR" dirty="0"/>
              <a:t> kapanır ve bu gibi durumlarda antijenin </a:t>
            </a:r>
            <a:r>
              <a:rPr lang="tr-TR" dirty="0" err="1"/>
              <a:t>gösterilebilmesi</a:t>
            </a:r>
            <a:r>
              <a:rPr lang="tr-TR" dirty="0"/>
              <a:t> </a:t>
            </a:r>
            <a:r>
              <a:rPr lang="tr-TR" dirty="0" err="1"/>
              <a:t>için</a:t>
            </a:r>
            <a:r>
              <a:rPr lang="tr-TR" dirty="0"/>
              <a:t> ek bir </a:t>
            </a:r>
            <a:r>
              <a:rPr lang="tr-TR" dirty="0" err="1"/>
              <a:t>basamağa</a:t>
            </a:r>
            <a:r>
              <a:rPr lang="tr-TR" dirty="0"/>
              <a:t> </a:t>
            </a:r>
            <a:r>
              <a:rPr lang="tr-TR" dirty="0" err="1"/>
              <a:t>ihtiyac</a:t>
            </a:r>
            <a:r>
              <a:rPr lang="tr-TR" dirty="0"/>
              <a:t>̧ vardır. </a:t>
            </a:r>
          </a:p>
          <a:p>
            <a:r>
              <a:rPr lang="tr-TR" dirty="0"/>
              <a:t> Antijen </a:t>
            </a:r>
            <a:r>
              <a:rPr lang="tr-TR" dirty="0" err="1"/>
              <a:t>Retrieval</a:t>
            </a:r>
            <a:r>
              <a:rPr lang="tr-TR" dirty="0"/>
              <a:t> </a:t>
            </a:r>
            <a:r>
              <a:rPr lang="tr-TR" dirty="0" err="1"/>
              <a:t>örneğin</a:t>
            </a:r>
            <a:r>
              <a:rPr lang="tr-TR" dirty="0"/>
              <a:t> parafin bloklar </a:t>
            </a:r>
            <a:r>
              <a:rPr lang="tr-TR" dirty="0" err="1"/>
              <a:t>proteolitik</a:t>
            </a:r>
            <a:r>
              <a:rPr lang="tr-TR" dirty="0"/>
              <a:t> enzimler ile ve/veya </a:t>
            </a:r>
            <a:r>
              <a:rPr lang="tr-TR" dirty="0" err="1"/>
              <a:t>yüksek</a:t>
            </a:r>
            <a:r>
              <a:rPr lang="tr-TR" dirty="0"/>
              <a:t> sıcaklıkta farklı tampon </a:t>
            </a:r>
            <a:r>
              <a:rPr lang="tr-TR" dirty="0" err="1"/>
              <a:t>solüsyonları</a:t>
            </a:r>
            <a:r>
              <a:rPr lang="tr-TR" dirty="0"/>
              <a:t> </a:t>
            </a:r>
            <a:r>
              <a:rPr lang="tr-TR" dirty="0" err="1"/>
              <a:t>içinde</a:t>
            </a:r>
            <a:r>
              <a:rPr lang="tr-TR" dirty="0"/>
              <a:t> </a:t>
            </a:r>
            <a:r>
              <a:rPr lang="tr-TR" dirty="0" err="1"/>
              <a:t>inkübasyon</a:t>
            </a:r>
            <a:r>
              <a:rPr lang="tr-TR" dirty="0"/>
              <a:t> gerekir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649021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0EACB60-CB9A-8640-94A7-668C04C19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Antijenin gösterilmesi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7C974DE-3DF0-BC4E-8E4C-77BBD3C9A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Fiksasyon</a:t>
            </a:r>
            <a:r>
              <a:rPr lang="tr-TR" dirty="0"/>
              <a:t> sırasında </a:t>
            </a:r>
            <a:r>
              <a:rPr lang="tr-TR" dirty="0" err="1"/>
              <a:t>birçok</a:t>
            </a:r>
            <a:r>
              <a:rPr lang="tr-TR" dirty="0"/>
              <a:t> </a:t>
            </a:r>
            <a:r>
              <a:rPr lang="tr-TR" dirty="0" err="1"/>
              <a:t>antijenik</a:t>
            </a:r>
            <a:r>
              <a:rPr lang="tr-TR" dirty="0"/>
              <a:t> </a:t>
            </a:r>
            <a:r>
              <a:rPr lang="tr-TR" dirty="0" err="1"/>
              <a:t>bölge</a:t>
            </a:r>
            <a:r>
              <a:rPr lang="tr-TR" dirty="0"/>
              <a:t> kapanır ve bu gibi durumlarda antijenin </a:t>
            </a:r>
            <a:r>
              <a:rPr lang="tr-TR" dirty="0" err="1"/>
              <a:t>gösterilebilmesi</a:t>
            </a:r>
            <a:r>
              <a:rPr lang="tr-TR" dirty="0"/>
              <a:t> </a:t>
            </a:r>
            <a:r>
              <a:rPr lang="tr-TR" dirty="0" err="1"/>
              <a:t>için</a:t>
            </a:r>
            <a:r>
              <a:rPr lang="tr-TR" dirty="0"/>
              <a:t> ek bir </a:t>
            </a:r>
            <a:r>
              <a:rPr lang="tr-TR" dirty="0" err="1"/>
              <a:t>basamağa</a:t>
            </a:r>
            <a:r>
              <a:rPr lang="tr-TR" dirty="0"/>
              <a:t> </a:t>
            </a:r>
            <a:r>
              <a:rPr lang="tr-TR" dirty="0" err="1"/>
              <a:t>ihtiyac</a:t>
            </a:r>
            <a:r>
              <a:rPr lang="tr-TR" dirty="0"/>
              <a:t>̧ vardır. </a:t>
            </a:r>
          </a:p>
          <a:p>
            <a:r>
              <a:rPr lang="tr-TR" dirty="0"/>
              <a:t>Antijen </a:t>
            </a:r>
            <a:r>
              <a:rPr lang="tr-TR" dirty="0" err="1"/>
              <a:t>Retrieval</a:t>
            </a:r>
            <a:r>
              <a:rPr lang="tr-TR" dirty="0"/>
              <a:t> </a:t>
            </a:r>
            <a:r>
              <a:rPr lang="tr-TR" dirty="0" err="1"/>
              <a:t>örneğin</a:t>
            </a:r>
            <a:r>
              <a:rPr lang="tr-TR" dirty="0"/>
              <a:t> parafin bloklar </a:t>
            </a:r>
            <a:r>
              <a:rPr lang="tr-TR" dirty="0" err="1"/>
              <a:t>proteolitik</a:t>
            </a:r>
            <a:r>
              <a:rPr lang="tr-TR" dirty="0"/>
              <a:t> enzimler ile ve/veya </a:t>
            </a:r>
            <a:r>
              <a:rPr lang="tr-TR" dirty="0" err="1"/>
              <a:t>yüksek</a:t>
            </a:r>
            <a:r>
              <a:rPr lang="tr-TR" dirty="0"/>
              <a:t> sıcaklıkta farklı tampon </a:t>
            </a:r>
            <a:r>
              <a:rPr lang="tr-TR" dirty="0" err="1"/>
              <a:t>solüsyonları</a:t>
            </a:r>
            <a:r>
              <a:rPr lang="tr-TR" dirty="0"/>
              <a:t> </a:t>
            </a:r>
            <a:r>
              <a:rPr lang="tr-TR" dirty="0" err="1"/>
              <a:t>içinde</a:t>
            </a:r>
            <a:r>
              <a:rPr lang="tr-TR" dirty="0"/>
              <a:t> </a:t>
            </a:r>
            <a:r>
              <a:rPr lang="tr-TR" dirty="0" err="1"/>
              <a:t>inkübasyon</a:t>
            </a:r>
            <a:r>
              <a:rPr lang="tr-TR" dirty="0"/>
              <a:t> gerekir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46434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7DA3103-D64C-2D48-B0B4-66A4A4E4F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25" y="1153572"/>
            <a:ext cx="2400300" cy="4461163"/>
          </a:xfrm>
        </p:spPr>
        <p:txBody>
          <a:bodyPr>
            <a:normAutofit/>
          </a:bodyPr>
          <a:lstStyle/>
          <a:p>
            <a:r>
              <a:rPr lang="tr-TR">
                <a:solidFill>
                  <a:srgbClr val="FFFFFF"/>
                </a:solidFill>
              </a:rPr>
              <a:t>Vital Boyama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048C70A-409B-C640-8F7E-65A7FC412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481" y="591344"/>
            <a:ext cx="5179868" cy="5585619"/>
          </a:xfrm>
        </p:spPr>
        <p:txBody>
          <a:bodyPr anchor="ctr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tr-TR" b="1" dirty="0">
                <a:solidFill>
                  <a:srgbClr val="7030A0"/>
                </a:solidFill>
              </a:rPr>
              <a:t>Kan, lenf, sperm gibi </a:t>
            </a:r>
            <a:r>
              <a:rPr lang="tr-TR" b="1" dirty="0" err="1">
                <a:solidFill>
                  <a:srgbClr val="7030A0"/>
                </a:solidFill>
              </a:rPr>
              <a:t>vücut</a:t>
            </a:r>
            <a:r>
              <a:rPr lang="tr-TR" b="1" dirty="0">
                <a:solidFill>
                  <a:srgbClr val="7030A0"/>
                </a:solidFill>
              </a:rPr>
              <a:t> sıvıları</a:t>
            </a:r>
            <a:r>
              <a:rPr lang="tr-TR" dirty="0"/>
              <a:t> ve parmak arası </a:t>
            </a:r>
            <a:r>
              <a:rPr lang="tr-TR" dirty="0" err="1"/>
              <a:t>membranı</a:t>
            </a:r>
            <a:r>
              <a:rPr lang="tr-TR" dirty="0"/>
              <a:t> ile </a:t>
            </a:r>
            <a:r>
              <a:rPr lang="tr-TR" dirty="0" err="1"/>
              <a:t>seröz</a:t>
            </a:r>
            <a:r>
              <a:rPr lang="tr-TR" dirty="0"/>
              <a:t> </a:t>
            </a:r>
            <a:r>
              <a:rPr lang="tr-TR" dirty="0" err="1"/>
              <a:t>membranlar</a:t>
            </a:r>
            <a:r>
              <a:rPr lang="tr-TR" dirty="0"/>
              <a:t> canlı (</a:t>
            </a:r>
            <a:r>
              <a:rPr lang="tr-TR" dirty="0" err="1"/>
              <a:t>vital</a:t>
            </a:r>
            <a:r>
              <a:rPr lang="tr-TR" dirty="0"/>
              <a:t>) inceleme </a:t>
            </a:r>
            <a:r>
              <a:rPr lang="tr-TR" dirty="0" err="1"/>
              <a:t>yöntemleri</a:t>
            </a:r>
            <a:r>
              <a:rPr lang="tr-TR" dirty="0"/>
              <a:t> ile incelenebilir. </a:t>
            </a:r>
          </a:p>
          <a:p>
            <a:pPr algn="just">
              <a:lnSpc>
                <a:spcPct val="150000"/>
              </a:lnSpc>
            </a:pPr>
            <a:r>
              <a:rPr lang="tr-TR" dirty="0"/>
              <a:t>Bu incelemeler </a:t>
            </a:r>
            <a:r>
              <a:rPr lang="tr-TR" dirty="0" err="1"/>
              <a:t>için</a:t>
            </a:r>
            <a:r>
              <a:rPr lang="tr-TR" dirty="0"/>
              <a:t> </a:t>
            </a:r>
            <a:r>
              <a:rPr lang="tr-TR" dirty="0" err="1"/>
              <a:t>vital</a:t>
            </a:r>
            <a:r>
              <a:rPr lang="tr-TR" dirty="0"/>
              <a:t> boyalar kullanılır. </a:t>
            </a:r>
            <a:r>
              <a:rPr lang="tr-TR" dirty="0" err="1"/>
              <a:t>Vital</a:t>
            </a:r>
            <a:r>
              <a:rPr lang="tr-TR" dirty="0"/>
              <a:t> boyalar az </a:t>
            </a:r>
            <a:r>
              <a:rPr lang="tr-TR" dirty="0" err="1"/>
              <a:t>toksiktir</a:t>
            </a:r>
            <a:r>
              <a:rPr lang="tr-TR" dirty="0"/>
              <a:t>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112828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F49012F-F41D-004B-AF51-C1FFC33FA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Heat</a:t>
            </a:r>
            <a:r>
              <a:rPr lang="tr-TR" dirty="0"/>
              <a:t> </a:t>
            </a:r>
            <a:r>
              <a:rPr lang="tr-TR" dirty="0" err="1"/>
              <a:t>induced</a:t>
            </a:r>
            <a:r>
              <a:rPr lang="tr-TR" dirty="0"/>
              <a:t> </a:t>
            </a:r>
            <a:r>
              <a:rPr lang="tr-TR" dirty="0" err="1"/>
              <a:t>epitope</a:t>
            </a:r>
            <a:r>
              <a:rPr lang="tr-TR" dirty="0"/>
              <a:t> </a:t>
            </a:r>
            <a:r>
              <a:rPr lang="tr-TR" dirty="0" err="1"/>
              <a:t>retrieval</a:t>
            </a:r>
            <a:r>
              <a:rPr lang="tr-TR" dirty="0"/>
              <a:t> (HIER)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930E8C3-4E84-A140-ACA0-FA88771F5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Mikrodalga Fırın, </a:t>
            </a:r>
            <a:r>
              <a:rPr lang="tr-TR" dirty="0" err="1"/>
              <a:t>düdüklu</a:t>
            </a:r>
            <a:r>
              <a:rPr lang="tr-TR" dirty="0"/>
              <a:t>̈ tencere, buharlı tencere, otoklav ve su banyosu kullanılabilir. </a:t>
            </a:r>
          </a:p>
          <a:p>
            <a:r>
              <a:rPr lang="tr-TR" dirty="0"/>
              <a:t>20 dakika ısıtma- 20 dakika </a:t>
            </a:r>
            <a:r>
              <a:rPr lang="tr-TR" dirty="0" err="1"/>
              <a:t>soğutma</a:t>
            </a:r>
            <a:r>
              <a:rPr lang="tr-TR" dirty="0"/>
              <a:t> </a:t>
            </a:r>
          </a:p>
          <a:p>
            <a:r>
              <a:rPr lang="tr-TR" dirty="0" err="1"/>
              <a:t>Sitrat</a:t>
            </a:r>
            <a:r>
              <a:rPr lang="tr-TR" dirty="0"/>
              <a:t> tampon </a:t>
            </a:r>
            <a:r>
              <a:rPr lang="tr-TR" dirty="0" err="1"/>
              <a:t>solüsyonu</a:t>
            </a:r>
            <a:r>
              <a:rPr lang="tr-TR" dirty="0"/>
              <a:t> </a:t>
            </a:r>
            <a:r>
              <a:rPr lang="tr-TR" dirty="0" err="1"/>
              <a:t>pH</a:t>
            </a:r>
            <a:r>
              <a:rPr lang="tr-TR" dirty="0"/>
              <a:t> 6.0 </a:t>
            </a:r>
          </a:p>
          <a:p>
            <a:r>
              <a:rPr lang="tr-TR" dirty="0" err="1"/>
              <a:t>Tris</a:t>
            </a:r>
            <a:r>
              <a:rPr lang="tr-TR" dirty="0"/>
              <a:t>-EDTA </a:t>
            </a:r>
            <a:r>
              <a:rPr lang="tr-TR" dirty="0" err="1"/>
              <a:t>pH</a:t>
            </a:r>
            <a:r>
              <a:rPr lang="tr-TR" dirty="0"/>
              <a:t> 10.0 </a:t>
            </a:r>
          </a:p>
          <a:p>
            <a:r>
              <a:rPr lang="tr-TR" dirty="0"/>
              <a:t>EDTA </a:t>
            </a:r>
            <a:r>
              <a:rPr lang="tr-TR" dirty="0" err="1"/>
              <a:t>pH</a:t>
            </a:r>
            <a:r>
              <a:rPr lang="tr-TR" dirty="0"/>
              <a:t> 8.0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932525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91077CA-064D-3A49-9FEB-7CCDB4654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PIER (</a:t>
            </a:r>
            <a:r>
              <a:rPr lang="tr-TR" dirty="0" err="1"/>
              <a:t>Proteolytic</a:t>
            </a:r>
            <a:r>
              <a:rPr lang="tr-TR" dirty="0"/>
              <a:t> </a:t>
            </a:r>
            <a:r>
              <a:rPr lang="tr-TR" dirty="0" err="1"/>
              <a:t>Induced</a:t>
            </a:r>
            <a:r>
              <a:rPr lang="tr-TR" dirty="0"/>
              <a:t> </a:t>
            </a:r>
            <a:r>
              <a:rPr lang="tr-TR" dirty="0" err="1"/>
              <a:t>Epitope</a:t>
            </a:r>
            <a:r>
              <a:rPr lang="tr-TR" dirty="0"/>
              <a:t> </a:t>
            </a:r>
            <a:r>
              <a:rPr lang="tr-TR" dirty="0" err="1"/>
              <a:t>Retrieval</a:t>
            </a:r>
            <a:r>
              <a:rPr lang="tr-TR" dirty="0"/>
              <a:t>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20ED835-90CF-FE44-B30C-ADC0FEAE66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Proteinaz</a:t>
            </a:r>
            <a:r>
              <a:rPr lang="tr-TR" dirty="0"/>
              <a:t> K </a:t>
            </a:r>
          </a:p>
          <a:p>
            <a:r>
              <a:rPr lang="tr-TR" dirty="0" err="1"/>
              <a:t>Tripsin</a:t>
            </a:r>
            <a:endParaRPr lang="tr-TR" dirty="0"/>
          </a:p>
          <a:p>
            <a:r>
              <a:rPr lang="tr-TR" dirty="0" err="1"/>
              <a:t>Kemotripsin</a:t>
            </a:r>
            <a:r>
              <a:rPr lang="tr-TR" dirty="0"/>
              <a:t> </a:t>
            </a:r>
          </a:p>
          <a:p>
            <a:r>
              <a:rPr lang="tr-TR" dirty="0"/>
              <a:t>Pepsin</a:t>
            </a:r>
          </a:p>
          <a:p>
            <a:r>
              <a:rPr lang="tr-TR" dirty="0" err="1"/>
              <a:t>Pronaz</a:t>
            </a:r>
            <a:r>
              <a:rPr lang="tr-TR" dirty="0"/>
              <a:t>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82158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7F2304D-964C-DA42-AA53-5CBEFF117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Vital</a:t>
            </a:r>
            <a:r>
              <a:rPr lang="tr-TR" b="1" dirty="0">
                <a:solidFill>
                  <a:srgbClr val="FF0000"/>
                </a:solidFill>
              </a:rPr>
              <a:t> Boyama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FC2CE6E-C18E-7D4B-8E0F-F2A8B168D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tr-TR" b="1" dirty="0">
                <a:solidFill>
                  <a:srgbClr val="0070C0"/>
                </a:solidFill>
              </a:rPr>
              <a:t>Asit </a:t>
            </a:r>
            <a:r>
              <a:rPr lang="tr-TR" b="1" dirty="0" err="1">
                <a:solidFill>
                  <a:srgbClr val="0070C0"/>
                </a:solidFill>
              </a:rPr>
              <a:t>vital</a:t>
            </a:r>
            <a:r>
              <a:rPr lang="tr-TR" b="1" dirty="0">
                <a:solidFill>
                  <a:srgbClr val="0070C0"/>
                </a:solidFill>
              </a:rPr>
              <a:t> boyalar: </a:t>
            </a:r>
            <a:r>
              <a:rPr lang="tr-TR" dirty="0" err="1"/>
              <a:t>Tripan</a:t>
            </a:r>
            <a:r>
              <a:rPr lang="tr-TR" dirty="0"/>
              <a:t> mavisi, </a:t>
            </a:r>
            <a:r>
              <a:rPr lang="tr-TR" dirty="0" err="1"/>
              <a:t>çini</a:t>
            </a:r>
            <a:r>
              <a:rPr lang="tr-TR" dirty="0"/>
              <a:t> </a:t>
            </a:r>
            <a:r>
              <a:rPr lang="tr-TR" dirty="0" err="1"/>
              <a:t>mürekkebi</a:t>
            </a:r>
            <a:r>
              <a:rPr lang="tr-TR" dirty="0"/>
              <a:t>, lityum </a:t>
            </a:r>
            <a:r>
              <a:rPr lang="tr-TR" dirty="0" err="1"/>
              <a:t>karmin</a:t>
            </a:r>
            <a:r>
              <a:rPr lang="tr-TR" dirty="0"/>
              <a:t>. </a:t>
            </a:r>
          </a:p>
          <a:p>
            <a:pPr algn="just">
              <a:lnSpc>
                <a:spcPct val="150000"/>
              </a:lnSpc>
            </a:pPr>
            <a:r>
              <a:rPr lang="tr-TR" b="1" dirty="0">
                <a:solidFill>
                  <a:srgbClr val="0070C0"/>
                </a:solidFill>
              </a:rPr>
              <a:t>Bazik </a:t>
            </a:r>
            <a:r>
              <a:rPr lang="tr-TR" b="1" dirty="0" err="1">
                <a:solidFill>
                  <a:srgbClr val="0070C0"/>
                </a:solidFill>
              </a:rPr>
              <a:t>vital</a:t>
            </a:r>
            <a:r>
              <a:rPr lang="tr-TR" b="1" dirty="0">
                <a:solidFill>
                  <a:srgbClr val="0070C0"/>
                </a:solidFill>
              </a:rPr>
              <a:t> boyalar: </a:t>
            </a:r>
            <a:r>
              <a:rPr lang="tr-TR" dirty="0"/>
              <a:t>Metilen mavisi, </a:t>
            </a:r>
            <a:r>
              <a:rPr lang="tr-TR" dirty="0" err="1"/>
              <a:t>toluidin</a:t>
            </a:r>
            <a:r>
              <a:rPr lang="tr-TR" dirty="0"/>
              <a:t> mavisi, </a:t>
            </a:r>
            <a:r>
              <a:rPr lang="tr-TR" dirty="0" err="1"/>
              <a:t>nötral</a:t>
            </a:r>
            <a:r>
              <a:rPr lang="tr-TR" dirty="0"/>
              <a:t> </a:t>
            </a:r>
            <a:r>
              <a:rPr lang="tr-TR" dirty="0" err="1"/>
              <a:t>red</a:t>
            </a:r>
            <a:r>
              <a:rPr lang="tr-TR" dirty="0"/>
              <a:t>, kristal </a:t>
            </a:r>
            <a:r>
              <a:rPr lang="tr-TR" dirty="0" err="1"/>
              <a:t>viyole</a:t>
            </a:r>
            <a:r>
              <a:rPr lang="tr-TR" dirty="0"/>
              <a:t>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20802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A9CC4EF-2728-C64D-AF37-4B5F4533D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Cansız (Ölü) Boyama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4C96F19-2833-164A-939D-838F77794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tr-TR" dirty="0"/>
              <a:t>Cansız(</a:t>
            </a:r>
            <a:r>
              <a:rPr lang="tr-TR" dirty="0" err="1"/>
              <a:t>ölu</a:t>
            </a:r>
            <a:r>
              <a:rPr lang="tr-TR" dirty="0"/>
              <a:t>̈) incelemede birinci basamak </a:t>
            </a:r>
            <a:r>
              <a:rPr lang="tr-TR" b="1" dirty="0">
                <a:solidFill>
                  <a:srgbClr val="7030A0"/>
                </a:solidFill>
              </a:rPr>
              <a:t>tespit (</a:t>
            </a:r>
            <a:r>
              <a:rPr lang="tr-TR" b="1" dirty="0" err="1">
                <a:solidFill>
                  <a:srgbClr val="7030A0"/>
                </a:solidFill>
              </a:rPr>
              <a:t>fiksasyon</a:t>
            </a:r>
            <a:r>
              <a:rPr lang="tr-TR" b="1" dirty="0">
                <a:solidFill>
                  <a:srgbClr val="7030A0"/>
                </a:solidFill>
              </a:rPr>
              <a:t>)</a:t>
            </a:r>
            <a:r>
              <a:rPr lang="tr-TR" b="1" dirty="0" err="1">
                <a:solidFill>
                  <a:srgbClr val="7030A0"/>
                </a:solidFill>
              </a:rPr>
              <a:t>dir</a:t>
            </a:r>
            <a:r>
              <a:rPr lang="tr-TR" dirty="0"/>
              <a:t>. Tespit ile </a:t>
            </a:r>
            <a:r>
              <a:rPr lang="tr-TR" dirty="0" err="1"/>
              <a:t>postmortem</a:t>
            </a:r>
            <a:r>
              <a:rPr lang="tr-TR" dirty="0"/>
              <a:t> </a:t>
            </a:r>
            <a:r>
              <a:rPr lang="tr-TR" dirty="0" err="1"/>
              <a:t>değişiklikler</a:t>
            </a:r>
            <a:r>
              <a:rPr lang="tr-TR" dirty="0"/>
              <a:t>, </a:t>
            </a:r>
            <a:r>
              <a:rPr lang="tr-TR" dirty="0" err="1"/>
              <a:t>otoliz</a:t>
            </a:r>
            <a:r>
              <a:rPr lang="tr-TR" dirty="0"/>
              <a:t> </a:t>
            </a:r>
            <a:r>
              <a:rPr lang="tr-TR" dirty="0" err="1"/>
              <a:t>önlenir</a:t>
            </a:r>
            <a:r>
              <a:rPr lang="tr-TR" dirty="0"/>
              <a:t>. Proteinler, </a:t>
            </a:r>
            <a:r>
              <a:rPr lang="tr-TR" dirty="0" err="1"/>
              <a:t>bileşikler</a:t>
            </a:r>
            <a:r>
              <a:rPr lang="tr-TR" dirty="0"/>
              <a:t> ve </a:t>
            </a:r>
            <a:r>
              <a:rPr lang="tr-TR" dirty="0" err="1"/>
              <a:t>makromoleküller</a:t>
            </a:r>
            <a:r>
              <a:rPr lang="tr-TR" dirty="0"/>
              <a:t> halinde </a:t>
            </a:r>
            <a:r>
              <a:rPr lang="tr-TR" dirty="0" err="1"/>
              <a:t>çöktürülür</a:t>
            </a:r>
            <a:r>
              <a:rPr lang="tr-TR" dirty="0"/>
              <a:t>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05760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45F6537-8317-4146-82A4-0DC48DB23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Cansız (Ölü) Boyama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65D9A16-175A-E14A-B3CE-458CF9886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tr-TR" b="1" dirty="0">
                <a:solidFill>
                  <a:srgbClr val="0070C0"/>
                </a:solidFill>
              </a:rPr>
              <a:t>Fiziksel tespit: </a:t>
            </a:r>
            <a:r>
              <a:rPr lang="tr-TR" dirty="0"/>
              <a:t>Isı, kurutma ve dondurma yoluyla </a:t>
            </a:r>
            <a:r>
              <a:rPr lang="tr-TR" dirty="0" err="1"/>
              <a:t>sağlanan</a:t>
            </a:r>
            <a:r>
              <a:rPr lang="tr-TR" dirty="0"/>
              <a:t> tespittir. </a:t>
            </a:r>
            <a:r>
              <a:rPr lang="tr-TR" dirty="0" err="1"/>
              <a:t>Özellikle</a:t>
            </a:r>
            <a:r>
              <a:rPr lang="tr-TR" dirty="0"/>
              <a:t> enzim ve lipit </a:t>
            </a:r>
            <a:r>
              <a:rPr lang="tr-TR" dirty="0" err="1"/>
              <a:t>çalışmalarında</a:t>
            </a:r>
            <a:r>
              <a:rPr lang="tr-TR" dirty="0"/>
              <a:t> bu </a:t>
            </a:r>
            <a:r>
              <a:rPr lang="tr-TR" dirty="0" err="1"/>
              <a:t>yöntemlerden</a:t>
            </a:r>
            <a:r>
              <a:rPr lang="tr-TR" dirty="0"/>
              <a:t> yararlanılır. </a:t>
            </a:r>
          </a:p>
          <a:p>
            <a:pPr algn="just">
              <a:lnSpc>
                <a:spcPct val="150000"/>
              </a:lnSpc>
            </a:pPr>
            <a:r>
              <a:rPr lang="tr-TR" b="1" dirty="0">
                <a:solidFill>
                  <a:srgbClr val="0070C0"/>
                </a:solidFill>
              </a:rPr>
              <a:t>Kimyasal tespit: </a:t>
            </a:r>
            <a:r>
              <a:rPr lang="tr-TR" dirty="0"/>
              <a:t>Tespit ajanı olarak bilinen kimyasal maddelerle ya da kimyasal maddelerin bir araya gelmesi ile yapılır.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345420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2045</Words>
  <Application>Microsoft Macintosh PowerPoint</Application>
  <PresentationFormat>Ekran Gösterisi (4:3)</PresentationFormat>
  <Paragraphs>133</Paragraphs>
  <Slides>61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61</vt:i4>
      </vt:variant>
    </vt:vector>
  </HeadingPairs>
  <TitlesOfParts>
    <vt:vector size="65" baseType="lpstr">
      <vt:lpstr>Arial</vt:lpstr>
      <vt:lpstr>Calibri</vt:lpstr>
      <vt:lpstr>Calibri Light</vt:lpstr>
      <vt:lpstr>Office Teması</vt:lpstr>
      <vt:lpstr>PowerPoint Sunusu</vt:lpstr>
      <vt:lpstr>Histoloji</vt:lpstr>
      <vt:lpstr>Histolojik İncelemeler</vt:lpstr>
      <vt:lpstr>Histoloji Tekniği </vt:lpstr>
      <vt:lpstr>Histoloji Tekniği</vt:lpstr>
      <vt:lpstr>Vital Boyama</vt:lpstr>
      <vt:lpstr>Vital Boyama</vt:lpstr>
      <vt:lpstr>Cansız (Ölü) Boyama</vt:lpstr>
      <vt:lpstr>Cansız (Ölü) Boyama</vt:lpstr>
      <vt:lpstr>Perfüzyon Tespiti</vt:lpstr>
      <vt:lpstr>Perfüzyon Tespiti</vt:lpstr>
      <vt:lpstr>İmmersiyon tespiti</vt:lpstr>
      <vt:lpstr>PowerPoint Sunusu</vt:lpstr>
      <vt:lpstr>PowerPoint Sunusu</vt:lpstr>
      <vt:lpstr>Histolojik Prosedür</vt:lpstr>
      <vt:lpstr>Önemli tespit ajanları</vt:lpstr>
      <vt:lpstr>2.Dehidrasyon </vt:lpstr>
      <vt:lpstr>PowerPoint Sunusu</vt:lpstr>
      <vt:lpstr>PowerPoint Sunusu</vt:lpstr>
      <vt:lpstr>3. Parlatma </vt:lpstr>
      <vt:lpstr>4. Gömme:</vt:lpstr>
      <vt:lpstr>PowerPoint Sunusu</vt:lpstr>
      <vt:lpstr>5. Kesit alma</vt:lpstr>
      <vt:lpstr>5. Kesit alma</vt:lpstr>
      <vt:lpstr>MİKROTOM</vt:lpstr>
      <vt:lpstr>Cryostat</vt:lpstr>
      <vt:lpstr>Cryostat</vt:lpstr>
      <vt:lpstr>6. Boyama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İmmünohistokimya</vt:lpstr>
      <vt:lpstr>İmmünohistokimya</vt:lpstr>
      <vt:lpstr>Direkt metot </vt:lpstr>
      <vt:lpstr>Direkt Metot</vt:lpstr>
      <vt:lpstr>PowerPoint Sunusu</vt:lpstr>
      <vt:lpstr>İndirekt metod </vt:lpstr>
      <vt:lpstr>İndirekt metod </vt:lpstr>
      <vt:lpstr>PowerPoint Sunusu</vt:lpstr>
      <vt:lpstr>PowerPoint Sunusu</vt:lpstr>
      <vt:lpstr>Üç basamaklı İndirekt Yöntem</vt:lpstr>
      <vt:lpstr>PowerPoint Sunusu</vt:lpstr>
      <vt:lpstr>Peroksidaz-antiperoksidaz metodu </vt:lpstr>
      <vt:lpstr>PowerPoint Sunusu</vt:lpstr>
      <vt:lpstr>Strep-ABC metodu </vt:lpstr>
      <vt:lpstr>Strep-ABC metodu </vt:lpstr>
      <vt:lpstr>Strep-ABC metodu </vt:lpstr>
      <vt:lpstr>Strep-ABC metodu </vt:lpstr>
      <vt:lpstr>Strep-ABC metodu </vt:lpstr>
      <vt:lpstr>İkili veya Çoklu Teknik</vt:lpstr>
      <vt:lpstr>PowerPoint Sunusu</vt:lpstr>
      <vt:lpstr>İmmünofloresans</vt:lpstr>
      <vt:lpstr>Alkalen fosfataz anti-alkalen fosfataz</vt:lpstr>
      <vt:lpstr>Avidin-Biotin Kompleksi</vt:lpstr>
      <vt:lpstr>PowerPoint Sunusu</vt:lpstr>
      <vt:lpstr>Antijenin gösterilmesi</vt:lpstr>
      <vt:lpstr>Heat induced epitope retrieval (HIER)</vt:lpstr>
      <vt:lpstr>PIER (Proteolytic Induced Epitope Retrieval)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emrah şefik abamor</dc:creator>
  <cp:lastModifiedBy>emrah şefik abamor</cp:lastModifiedBy>
  <cp:revision>2</cp:revision>
  <dcterms:created xsi:type="dcterms:W3CDTF">2021-12-20T07:37:24Z</dcterms:created>
  <dcterms:modified xsi:type="dcterms:W3CDTF">2022-10-06T12:53:27Z</dcterms:modified>
</cp:coreProperties>
</file>