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2"/>
  </p:notesMasterIdLst>
  <p:handoutMasterIdLst>
    <p:handoutMasterId r:id="rId53"/>
  </p:handoutMasterIdLst>
  <p:sldIdLst>
    <p:sldId id="256" r:id="rId4"/>
    <p:sldId id="259" r:id="rId5"/>
    <p:sldId id="268" r:id="rId6"/>
    <p:sldId id="304" r:id="rId7"/>
    <p:sldId id="305" r:id="rId8"/>
    <p:sldId id="291" r:id="rId9"/>
    <p:sldId id="261" r:id="rId10"/>
    <p:sldId id="350" r:id="rId11"/>
    <p:sldId id="351" r:id="rId12"/>
    <p:sldId id="352" r:id="rId13"/>
    <p:sldId id="353" r:id="rId14"/>
    <p:sldId id="308" r:id="rId15"/>
    <p:sldId id="309" r:id="rId16"/>
    <p:sldId id="342" r:id="rId17"/>
    <p:sldId id="311" r:id="rId18"/>
    <p:sldId id="336" r:id="rId19"/>
    <p:sldId id="367" r:id="rId20"/>
    <p:sldId id="312" r:id="rId21"/>
    <p:sldId id="313" r:id="rId22"/>
    <p:sldId id="314" r:id="rId23"/>
    <p:sldId id="340" r:id="rId24"/>
    <p:sldId id="339" r:id="rId25"/>
    <p:sldId id="315" r:id="rId26"/>
    <p:sldId id="332" r:id="rId27"/>
    <p:sldId id="333" r:id="rId28"/>
    <p:sldId id="344" r:id="rId29"/>
    <p:sldId id="316" r:id="rId30"/>
    <p:sldId id="345" r:id="rId31"/>
    <p:sldId id="318" r:id="rId32"/>
    <p:sldId id="320" r:id="rId33"/>
    <p:sldId id="355" r:id="rId34"/>
    <p:sldId id="323" r:id="rId35"/>
    <p:sldId id="356" r:id="rId36"/>
    <p:sldId id="357" r:id="rId37"/>
    <p:sldId id="365" r:id="rId38"/>
    <p:sldId id="363" r:id="rId39"/>
    <p:sldId id="366" r:id="rId40"/>
    <p:sldId id="364" r:id="rId41"/>
    <p:sldId id="325" r:id="rId42"/>
    <p:sldId id="326" r:id="rId43"/>
    <p:sldId id="327" r:id="rId44"/>
    <p:sldId id="328" r:id="rId45"/>
    <p:sldId id="303" r:id="rId46"/>
    <p:sldId id="329" r:id="rId47"/>
    <p:sldId id="330" r:id="rId48"/>
    <p:sldId id="361" r:id="rId49"/>
    <p:sldId id="362" r:id="rId50"/>
    <p:sldId id="331" r:id="rId51"/>
  </p:sldIdLst>
  <p:sldSz cx="9144000" cy="6858000" type="screen4x3"/>
  <p:notesSz cx="9928225"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view3D>
      <c:rotX val="30"/>
      <c:rotY val="20"/>
      <c:rAngAx val="0"/>
    </c:view3D>
    <c:floor>
      <c:thickness val="0"/>
    </c:floor>
    <c:sideWall>
      <c:thickness val="0"/>
    </c:sideWall>
    <c:backWall>
      <c:thickness val="0"/>
    </c:backWall>
    <c:plotArea>
      <c:layout/>
      <c:bar3DChart>
        <c:barDir val="col"/>
        <c:grouping val="standard"/>
        <c:varyColors val="0"/>
        <c:ser>
          <c:idx val="0"/>
          <c:order val="0"/>
          <c:invertIfNegative val="0"/>
          <c:dLbls>
            <c:dLbl>
              <c:idx val="0"/>
              <c:layout>
                <c:manualLayout>
                  <c:x val="-2.5462668816039986E-17"/>
                  <c:y val="-4.166666666666666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E9-4DD1-BBF6-BFE1EE42A6BD}"/>
                </c:ext>
              </c:extLst>
            </c:dLbl>
            <c:dLbl>
              <c:idx val="1"/>
              <c:layout>
                <c:manualLayout>
                  <c:x val="2.7777777777777779E-3"/>
                  <c:y val="-4.629629629629629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E9-4DD1-BBF6-BFE1EE42A6BD}"/>
                </c:ext>
              </c:extLst>
            </c:dLbl>
            <c:dLbl>
              <c:idx val="2"/>
              <c:layout>
                <c:manualLayout>
                  <c:x val="0"/>
                  <c:y val="-5.55555555555556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E9-4DD1-BBF6-BFE1EE42A6BD}"/>
                </c:ext>
              </c:extLst>
            </c:dLbl>
            <c:spPr>
              <a:noFill/>
              <a:ln>
                <a:noFill/>
              </a:ln>
              <a:effectLst/>
            </c:spPr>
            <c:txPr>
              <a:bodyPr/>
              <a:lstStyle/>
              <a:p>
                <a:pPr>
                  <a:defRPr b="1"/>
                </a:pPr>
                <a:endParaRPr lang="tr-TR"/>
              </a:p>
            </c:txP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cat>
            <c:strRef>
              <c:f>Sayfa1!$A$3:$A$5</c:f>
              <c:strCache>
                <c:ptCount val="3"/>
                <c:pt idx="0">
                  <c:v>Kale Aquasmart Klozet</c:v>
                </c:pt>
                <c:pt idx="1">
                  <c:v>Standart Klozet</c:v>
                </c:pt>
                <c:pt idx="2">
                  <c:v>Su Tasarrufu</c:v>
                </c:pt>
              </c:strCache>
            </c:strRef>
          </c:cat>
          <c:val>
            <c:numRef>
              <c:f>Sayfa1!$B$3:$B$5</c:f>
              <c:numCache>
                <c:formatCode>#,##0</c:formatCode>
                <c:ptCount val="3"/>
                <c:pt idx="0">
                  <c:v>11664</c:v>
                </c:pt>
                <c:pt idx="1">
                  <c:v>25920</c:v>
                </c:pt>
                <c:pt idx="2">
                  <c:v>14256</c:v>
                </c:pt>
              </c:numCache>
            </c:numRef>
          </c:val>
          <c:extLst>
            <c:ext xmlns:c16="http://schemas.microsoft.com/office/drawing/2014/chart" uri="{C3380CC4-5D6E-409C-BE32-E72D297353CC}">
              <c16:uniqueId val="{00000003-1CE9-4DD1-BBF6-BFE1EE42A6BD}"/>
            </c:ext>
          </c:extLst>
        </c:ser>
        <c:dLbls>
          <c:showLegendKey val="0"/>
          <c:showVal val="0"/>
          <c:showCatName val="0"/>
          <c:showSerName val="0"/>
          <c:showPercent val="0"/>
          <c:showBubbleSize val="0"/>
        </c:dLbls>
        <c:gapWidth val="150"/>
        <c:shape val="cylinder"/>
        <c:axId val="514236440"/>
        <c:axId val="514246632"/>
        <c:axId val="494291912"/>
      </c:bar3DChart>
      <c:catAx>
        <c:axId val="514236440"/>
        <c:scaling>
          <c:orientation val="minMax"/>
        </c:scaling>
        <c:delete val="0"/>
        <c:axPos val="b"/>
        <c:numFmt formatCode="General" sourceLinked="0"/>
        <c:majorTickMark val="out"/>
        <c:minorTickMark val="none"/>
        <c:tickLblPos val="nextTo"/>
        <c:txPr>
          <a:bodyPr/>
          <a:lstStyle/>
          <a:p>
            <a:pPr>
              <a:defRPr b="1"/>
            </a:pPr>
            <a:endParaRPr lang="tr-TR"/>
          </a:p>
        </c:txPr>
        <c:crossAx val="514246632"/>
        <c:crosses val="autoZero"/>
        <c:auto val="1"/>
        <c:lblAlgn val="ctr"/>
        <c:lblOffset val="100"/>
        <c:noMultiLvlLbl val="0"/>
      </c:catAx>
      <c:valAx>
        <c:axId val="514246632"/>
        <c:scaling>
          <c:orientation val="minMax"/>
        </c:scaling>
        <c:delete val="0"/>
        <c:axPos val="l"/>
        <c:majorGridlines/>
        <c:numFmt formatCode="#,##0" sourceLinked="1"/>
        <c:majorTickMark val="out"/>
        <c:minorTickMark val="none"/>
        <c:tickLblPos val="nextTo"/>
        <c:txPr>
          <a:bodyPr/>
          <a:lstStyle/>
          <a:p>
            <a:pPr>
              <a:defRPr b="1"/>
            </a:pPr>
            <a:endParaRPr lang="tr-TR"/>
          </a:p>
        </c:txPr>
        <c:crossAx val="514236440"/>
        <c:crosses val="autoZero"/>
        <c:crossBetween val="between"/>
      </c:valAx>
      <c:serAx>
        <c:axId val="494291912"/>
        <c:scaling>
          <c:orientation val="minMax"/>
        </c:scaling>
        <c:delete val="1"/>
        <c:axPos val="b"/>
        <c:majorTickMark val="out"/>
        <c:minorTickMark val="none"/>
        <c:tickLblPos val="nextTo"/>
        <c:crossAx val="514246632"/>
        <c:crosses val="autoZero"/>
      </c:ser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C63CB-4F96-4596-912E-D723A77181B2}"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tr-TR"/>
        </a:p>
      </dgm:t>
    </dgm:pt>
    <dgm:pt modelId="{5D864D4A-2EB3-4CEC-B621-EC6F725FE4F0}">
      <dgm:prSet phldrT="[Metin]" custT="1"/>
      <dgm:spPr/>
      <dgm:t>
        <a:bodyPr/>
        <a:lstStyle/>
        <a:p>
          <a:r>
            <a:rPr lang="tr-TR" sz="1600" dirty="0" err="1"/>
            <a:t>Masse</a:t>
          </a:r>
          <a:endParaRPr lang="tr-TR" sz="1600" dirty="0"/>
        </a:p>
        <a:p>
          <a:r>
            <a:rPr lang="tr-TR" sz="1600" dirty="0" err="1"/>
            <a:t>Glaze</a:t>
          </a:r>
          <a:r>
            <a:rPr lang="tr-TR" sz="1600" dirty="0"/>
            <a:t> </a:t>
          </a:r>
        </a:p>
      </dgm:t>
    </dgm:pt>
    <dgm:pt modelId="{DBEAEF8F-AF5A-41A4-8FDC-B832CD1E7DE7}" type="parTrans" cxnId="{E094F3CD-F2F3-440A-9ECF-DF4F078A5DCB}">
      <dgm:prSet/>
      <dgm:spPr/>
      <dgm:t>
        <a:bodyPr/>
        <a:lstStyle/>
        <a:p>
          <a:endParaRPr lang="tr-TR"/>
        </a:p>
      </dgm:t>
    </dgm:pt>
    <dgm:pt modelId="{84BD1EB5-FFEB-4C4C-97D8-BB793F80F6FD}" type="sibTrans" cxnId="{E094F3CD-F2F3-440A-9ECF-DF4F078A5DCB}">
      <dgm:prSet/>
      <dgm:spPr/>
      <dgm:t>
        <a:bodyPr/>
        <a:lstStyle/>
        <a:p>
          <a:endParaRPr lang="tr-TR"/>
        </a:p>
      </dgm:t>
    </dgm:pt>
    <dgm:pt modelId="{7CA73EC7-4B56-4B2B-8451-820523ED5BE0}">
      <dgm:prSet phldrT="[Metin]" custT="1"/>
      <dgm:spPr/>
      <dgm:t>
        <a:bodyPr/>
        <a:lstStyle/>
        <a:p>
          <a:r>
            <a:rPr lang="tr-TR" sz="1400" dirty="0" err="1"/>
            <a:t>Forming</a:t>
          </a:r>
          <a:endParaRPr lang="tr-TR" sz="1400" dirty="0"/>
        </a:p>
      </dgm:t>
    </dgm:pt>
    <dgm:pt modelId="{724D0C52-9CFB-4D3E-8CE5-121120B6298A}" type="parTrans" cxnId="{43DA9C9A-087F-4716-B265-ED2FE512001B}">
      <dgm:prSet/>
      <dgm:spPr/>
      <dgm:t>
        <a:bodyPr/>
        <a:lstStyle/>
        <a:p>
          <a:endParaRPr lang="tr-TR"/>
        </a:p>
      </dgm:t>
    </dgm:pt>
    <dgm:pt modelId="{5EBD402D-DD97-4C3F-91E2-57A053F535C8}" type="sibTrans" cxnId="{43DA9C9A-087F-4716-B265-ED2FE512001B}">
      <dgm:prSet/>
      <dgm:spPr/>
      <dgm:t>
        <a:bodyPr/>
        <a:lstStyle/>
        <a:p>
          <a:endParaRPr lang="tr-TR" dirty="0"/>
        </a:p>
      </dgm:t>
    </dgm:pt>
    <dgm:pt modelId="{EF962C15-DE34-4CDE-A6ED-2B2E5EC8514A}">
      <dgm:prSet phldrT="[Metin]" custT="1"/>
      <dgm:spPr/>
      <dgm:t>
        <a:bodyPr/>
        <a:lstStyle/>
        <a:p>
          <a:r>
            <a:rPr lang="tr-TR" sz="1400" dirty="0" err="1"/>
            <a:t>Drying</a:t>
          </a:r>
          <a:endParaRPr lang="tr-TR" sz="1400" dirty="0"/>
        </a:p>
      </dgm:t>
    </dgm:pt>
    <dgm:pt modelId="{E12DD663-B968-497E-B858-B3292130B015}" type="parTrans" cxnId="{B7F6E2B0-E658-41DC-8FA5-3DD6EFADA7C5}">
      <dgm:prSet/>
      <dgm:spPr/>
      <dgm:t>
        <a:bodyPr/>
        <a:lstStyle/>
        <a:p>
          <a:endParaRPr lang="tr-TR"/>
        </a:p>
      </dgm:t>
    </dgm:pt>
    <dgm:pt modelId="{F7FC9F9C-9D16-41F5-A4BF-FC256CF7AF1A}" type="sibTrans" cxnId="{B7F6E2B0-E658-41DC-8FA5-3DD6EFADA7C5}">
      <dgm:prSet/>
      <dgm:spPr/>
      <dgm:t>
        <a:bodyPr/>
        <a:lstStyle/>
        <a:p>
          <a:endParaRPr lang="tr-TR"/>
        </a:p>
      </dgm:t>
    </dgm:pt>
    <dgm:pt modelId="{F942EF8A-27C8-4CDF-8F4A-F4393222F5CD}">
      <dgm:prSet phldrT="[Metin]" custT="1"/>
      <dgm:spPr/>
      <dgm:t>
        <a:bodyPr/>
        <a:lstStyle/>
        <a:p>
          <a:r>
            <a:rPr lang="tr-TR" sz="1100" dirty="0" err="1"/>
            <a:t>Glazing</a:t>
          </a:r>
          <a:r>
            <a:rPr lang="tr-TR" sz="1100" dirty="0"/>
            <a:t> </a:t>
          </a:r>
          <a:r>
            <a:rPr lang="tr-TR" sz="1100" dirty="0" err="1"/>
            <a:t>and</a:t>
          </a:r>
          <a:r>
            <a:rPr lang="tr-TR" sz="1100" dirty="0"/>
            <a:t> </a:t>
          </a:r>
          <a:r>
            <a:rPr lang="tr-TR" sz="1100" dirty="0" err="1"/>
            <a:t>decoration</a:t>
          </a:r>
          <a:endParaRPr lang="tr-TR" sz="1100" dirty="0"/>
        </a:p>
      </dgm:t>
    </dgm:pt>
    <dgm:pt modelId="{64E8DAFC-934C-4562-9309-2506A3EA638C}" type="parTrans" cxnId="{3F1985DF-BA08-4374-8B07-CFD6051A926C}">
      <dgm:prSet/>
      <dgm:spPr/>
      <dgm:t>
        <a:bodyPr/>
        <a:lstStyle/>
        <a:p>
          <a:endParaRPr lang="tr-TR"/>
        </a:p>
      </dgm:t>
    </dgm:pt>
    <dgm:pt modelId="{8A432E8A-5E57-4D54-8FB9-452CA29589CC}" type="sibTrans" cxnId="{3F1985DF-BA08-4374-8B07-CFD6051A926C}">
      <dgm:prSet/>
      <dgm:spPr/>
      <dgm:t>
        <a:bodyPr/>
        <a:lstStyle/>
        <a:p>
          <a:endParaRPr lang="tr-TR"/>
        </a:p>
      </dgm:t>
    </dgm:pt>
    <dgm:pt modelId="{1AC62E99-62EE-4D7D-95D0-08D902168EF3}" type="pres">
      <dgm:prSet presAssocID="{845C63CB-4F96-4596-912E-D723A77181B2}" presName="linearFlow" presStyleCnt="0">
        <dgm:presLayoutVars>
          <dgm:resizeHandles val="exact"/>
        </dgm:presLayoutVars>
      </dgm:prSet>
      <dgm:spPr/>
    </dgm:pt>
    <dgm:pt modelId="{C5A1B592-1B7A-43B8-A406-7F3C5A14434A}" type="pres">
      <dgm:prSet presAssocID="{5D864D4A-2EB3-4CEC-B621-EC6F725FE4F0}" presName="node" presStyleLbl="node1" presStyleIdx="0" presStyleCnt="4" custScaleX="45117" custScaleY="32239">
        <dgm:presLayoutVars>
          <dgm:bulletEnabled val="1"/>
        </dgm:presLayoutVars>
      </dgm:prSet>
      <dgm:spPr/>
    </dgm:pt>
    <dgm:pt modelId="{A9D6CDC6-81B7-49D7-9CF6-4A405021ABDD}" type="pres">
      <dgm:prSet presAssocID="{84BD1EB5-FFEB-4C4C-97D8-BB793F80F6FD}" presName="sibTrans" presStyleLbl="sibTrans2D1" presStyleIdx="0" presStyleCnt="3" custScaleX="135613" custScaleY="75520" custLinFactNeighborX="2611" custLinFactNeighborY="2484"/>
      <dgm:spPr/>
    </dgm:pt>
    <dgm:pt modelId="{571AD90F-B8AE-4AA7-98C8-E98D8E57E23E}" type="pres">
      <dgm:prSet presAssocID="{84BD1EB5-FFEB-4C4C-97D8-BB793F80F6FD}" presName="connectorText" presStyleLbl="sibTrans2D1" presStyleIdx="0" presStyleCnt="3"/>
      <dgm:spPr/>
    </dgm:pt>
    <dgm:pt modelId="{2703FDC8-A094-451C-934C-CF9156764995}" type="pres">
      <dgm:prSet presAssocID="{7CA73EC7-4B56-4B2B-8451-820523ED5BE0}" presName="node" presStyleLbl="node1" presStyleIdx="1" presStyleCnt="4" custScaleX="50398" custScaleY="29895" custLinFactNeighborX="634" custLinFactNeighborY="-49781">
        <dgm:presLayoutVars>
          <dgm:bulletEnabled val="1"/>
        </dgm:presLayoutVars>
      </dgm:prSet>
      <dgm:spPr/>
    </dgm:pt>
    <dgm:pt modelId="{BBB935A6-1EA7-46D6-A7A1-DEF547F0A165}" type="pres">
      <dgm:prSet presAssocID="{5EBD402D-DD97-4C3F-91E2-57A053F535C8}" presName="sibTrans" presStyleLbl="sibTrans2D1" presStyleIdx="1" presStyleCnt="3" custScaleX="56608" custScaleY="74166" custLinFactNeighborX="-2826" custLinFactNeighborY="-2084"/>
      <dgm:spPr/>
    </dgm:pt>
    <dgm:pt modelId="{89F35B32-935B-4E09-85D4-2B4B34B74C7D}" type="pres">
      <dgm:prSet presAssocID="{5EBD402D-DD97-4C3F-91E2-57A053F535C8}" presName="connectorText" presStyleLbl="sibTrans2D1" presStyleIdx="1" presStyleCnt="3"/>
      <dgm:spPr/>
    </dgm:pt>
    <dgm:pt modelId="{9F44C814-BA19-4FE9-B92E-4D2FD1160F29}" type="pres">
      <dgm:prSet presAssocID="{EF962C15-DE34-4CDE-A6ED-2B2E5EC8514A}" presName="node" presStyleLbl="node1" presStyleIdx="2" presStyleCnt="4" custScaleX="50505" custScaleY="30353" custLinFactY="-4261" custLinFactNeighborX="235" custLinFactNeighborY="-100000">
        <dgm:presLayoutVars>
          <dgm:bulletEnabled val="1"/>
        </dgm:presLayoutVars>
      </dgm:prSet>
      <dgm:spPr/>
    </dgm:pt>
    <dgm:pt modelId="{53F25A89-4E1F-4935-B632-B594C12E86DA}" type="pres">
      <dgm:prSet presAssocID="{F7FC9F9C-9D16-41F5-A4BF-FC256CF7AF1A}" presName="sibTrans" presStyleLbl="sibTrans2D1" presStyleIdx="2" presStyleCnt="3" custScaleX="66047" custScaleY="99211" custLinFactNeighborX="1251" custLinFactNeighborY="-12002"/>
      <dgm:spPr/>
    </dgm:pt>
    <dgm:pt modelId="{6D5D445C-AE06-4114-8880-0C2CD1C4AF55}" type="pres">
      <dgm:prSet presAssocID="{F7FC9F9C-9D16-41F5-A4BF-FC256CF7AF1A}" presName="connectorText" presStyleLbl="sibTrans2D1" presStyleIdx="2" presStyleCnt="3"/>
      <dgm:spPr/>
    </dgm:pt>
    <dgm:pt modelId="{ADB5FC49-AFFE-4AF2-8D10-F7E3BC95B102}" type="pres">
      <dgm:prSet presAssocID="{F942EF8A-27C8-4CDF-8F4A-F4393222F5CD}" presName="node" presStyleLbl="node1" presStyleIdx="3" presStyleCnt="4" custScaleX="50505" custScaleY="30353" custLinFactY="-24799" custLinFactNeighborX="0" custLinFactNeighborY="-100000">
        <dgm:presLayoutVars>
          <dgm:bulletEnabled val="1"/>
        </dgm:presLayoutVars>
      </dgm:prSet>
      <dgm:spPr/>
    </dgm:pt>
  </dgm:ptLst>
  <dgm:cxnLst>
    <dgm:cxn modelId="{8622F509-D4A6-49D4-A2CB-CD47B26CE37C}" type="presOf" srcId="{EF962C15-DE34-4CDE-A6ED-2B2E5EC8514A}" destId="{9F44C814-BA19-4FE9-B92E-4D2FD1160F29}" srcOrd="0" destOrd="0" presId="urn:microsoft.com/office/officeart/2005/8/layout/process2"/>
    <dgm:cxn modelId="{CE7FE245-00A5-4286-BAA9-26812B84EE34}" type="presOf" srcId="{7CA73EC7-4B56-4B2B-8451-820523ED5BE0}" destId="{2703FDC8-A094-451C-934C-CF9156764995}" srcOrd="0" destOrd="0" presId="urn:microsoft.com/office/officeart/2005/8/layout/process2"/>
    <dgm:cxn modelId="{30745952-CC97-4DCC-BA81-DBE6C5EFDF32}" type="presOf" srcId="{F7FC9F9C-9D16-41F5-A4BF-FC256CF7AF1A}" destId="{53F25A89-4E1F-4935-B632-B594C12E86DA}" srcOrd="0" destOrd="0" presId="urn:microsoft.com/office/officeart/2005/8/layout/process2"/>
    <dgm:cxn modelId="{FBB94A5A-4E2A-4CD4-9CB1-DCD20F6441F0}" type="presOf" srcId="{84BD1EB5-FFEB-4C4C-97D8-BB793F80F6FD}" destId="{A9D6CDC6-81B7-49D7-9CF6-4A405021ABDD}" srcOrd="0" destOrd="0" presId="urn:microsoft.com/office/officeart/2005/8/layout/process2"/>
    <dgm:cxn modelId="{6FEF8E7B-6A7B-46BE-852B-04AC6BF07D9E}" type="presOf" srcId="{5D864D4A-2EB3-4CEC-B621-EC6F725FE4F0}" destId="{C5A1B592-1B7A-43B8-A406-7F3C5A14434A}" srcOrd="0" destOrd="0" presId="urn:microsoft.com/office/officeart/2005/8/layout/process2"/>
    <dgm:cxn modelId="{77FE7980-AEEF-43D5-A833-C66F3D421422}" type="presOf" srcId="{5EBD402D-DD97-4C3F-91E2-57A053F535C8}" destId="{BBB935A6-1EA7-46D6-A7A1-DEF547F0A165}" srcOrd="0" destOrd="0" presId="urn:microsoft.com/office/officeart/2005/8/layout/process2"/>
    <dgm:cxn modelId="{7A35A087-5C2F-470D-9DF9-8BDA206F9B36}" type="presOf" srcId="{F942EF8A-27C8-4CDF-8F4A-F4393222F5CD}" destId="{ADB5FC49-AFFE-4AF2-8D10-F7E3BC95B102}" srcOrd="0" destOrd="0" presId="urn:microsoft.com/office/officeart/2005/8/layout/process2"/>
    <dgm:cxn modelId="{B5C73A8E-217C-49B4-9EF4-5D276615E591}" type="presOf" srcId="{5EBD402D-DD97-4C3F-91E2-57A053F535C8}" destId="{89F35B32-935B-4E09-85D4-2B4B34B74C7D}" srcOrd="1" destOrd="0" presId="urn:microsoft.com/office/officeart/2005/8/layout/process2"/>
    <dgm:cxn modelId="{43DA9C9A-087F-4716-B265-ED2FE512001B}" srcId="{845C63CB-4F96-4596-912E-D723A77181B2}" destId="{7CA73EC7-4B56-4B2B-8451-820523ED5BE0}" srcOrd="1" destOrd="0" parTransId="{724D0C52-9CFB-4D3E-8CE5-121120B6298A}" sibTransId="{5EBD402D-DD97-4C3F-91E2-57A053F535C8}"/>
    <dgm:cxn modelId="{319FB6A5-82F9-4CF0-9CBD-89348B49D0F1}" type="presOf" srcId="{84BD1EB5-FFEB-4C4C-97D8-BB793F80F6FD}" destId="{571AD90F-B8AE-4AA7-98C8-E98D8E57E23E}" srcOrd="1" destOrd="0" presId="urn:microsoft.com/office/officeart/2005/8/layout/process2"/>
    <dgm:cxn modelId="{B7F6E2B0-E658-41DC-8FA5-3DD6EFADA7C5}" srcId="{845C63CB-4F96-4596-912E-D723A77181B2}" destId="{EF962C15-DE34-4CDE-A6ED-2B2E5EC8514A}" srcOrd="2" destOrd="0" parTransId="{E12DD663-B968-497E-B858-B3292130B015}" sibTransId="{F7FC9F9C-9D16-41F5-A4BF-FC256CF7AF1A}"/>
    <dgm:cxn modelId="{0A1D1DC6-93A5-4806-95F9-1594FD3F24BA}" type="presOf" srcId="{F7FC9F9C-9D16-41F5-A4BF-FC256CF7AF1A}" destId="{6D5D445C-AE06-4114-8880-0C2CD1C4AF55}" srcOrd="1" destOrd="0" presId="urn:microsoft.com/office/officeart/2005/8/layout/process2"/>
    <dgm:cxn modelId="{E094F3CD-F2F3-440A-9ECF-DF4F078A5DCB}" srcId="{845C63CB-4F96-4596-912E-D723A77181B2}" destId="{5D864D4A-2EB3-4CEC-B621-EC6F725FE4F0}" srcOrd="0" destOrd="0" parTransId="{DBEAEF8F-AF5A-41A4-8FDC-B832CD1E7DE7}" sibTransId="{84BD1EB5-FFEB-4C4C-97D8-BB793F80F6FD}"/>
    <dgm:cxn modelId="{3F1985DF-BA08-4374-8B07-CFD6051A926C}" srcId="{845C63CB-4F96-4596-912E-D723A77181B2}" destId="{F942EF8A-27C8-4CDF-8F4A-F4393222F5CD}" srcOrd="3" destOrd="0" parTransId="{64E8DAFC-934C-4562-9309-2506A3EA638C}" sibTransId="{8A432E8A-5E57-4D54-8FB9-452CA29589CC}"/>
    <dgm:cxn modelId="{F87328E6-D00B-4101-8F8E-D0ED95BE9B23}" type="presOf" srcId="{845C63CB-4F96-4596-912E-D723A77181B2}" destId="{1AC62E99-62EE-4D7D-95D0-08D902168EF3}" srcOrd="0" destOrd="0" presId="urn:microsoft.com/office/officeart/2005/8/layout/process2"/>
    <dgm:cxn modelId="{BCA1753C-45A4-4B36-90C1-9C6D7EA3FA01}" type="presParOf" srcId="{1AC62E99-62EE-4D7D-95D0-08D902168EF3}" destId="{C5A1B592-1B7A-43B8-A406-7F3C5A14434A}" srcOrd="0" destOrd="0" presId="urn:microsoft.com/office/officeart/2005/8/layout/process2"/>
    <dgm:cxn modelId="{50BC082D-54D3-4B22-8D0F-D6CD61F337C0}" type="presParOf" srcId="{1AC62E99-62EE-4D7D-95D0-08D902168EF3}" destId="{A9D6CDC6-81B7-49D7-9CF6-4A405021ABDD}" srcOrd="1" destOrd="0" presId="urn:microsoft.com/office/officeart/2005/8/layout/process2"/>
    <dgm:cxn modelId="{3DA1993B-0132-4380-A9D5-50E4BE8D75CD}" type="presParOf" srcId="{A9D6CDC6-81B7-49D7-9CF6-4A405021ABDD}" destId="{571AD90F-B8AE-4AA7-98C8-E98D8E57E23E}" srcOrd="0" destOrd="0" presId="urn:microsoft.com/office/officeart/2005/8/layout/process2"/>
    <dgm:cxn modelId="{EB3669E8-12CB-4344-A56C-495BBA90FB54}" type="presParOf" srcId="{1AC62E99-62EE-4D7D-95D0-08D902168EF3}" destId="{2703FDC8-A094-451C-934C-CF9156764995}" srcOrd="2" destOrd="0" presId="urn:microsoft.com/office/officeart/2005/8/layout/process2"/>
    <dgm:cxn modelId="{C5734C49-9523-408B-9985-1BE658CDB4C2}" type="presParOf" srcId="{1AC62E99-62EE-4D7D-95D0-08D902168EF3}" destId="{BBB935A6-1EA7-46D6-A7A1-DEF547F0A165}" srcOrd="3" destOrd="0" presId="urn:microsoft.com/office/officeart/2005/8/layout/process2"/>
    <dgm:cxn modelId="{66C55031-6664-4963-A194-28A9FEA43EDD}" type="presParOf" srcId="{BBB935A6-1EA7-46D6-A7A1-DEF547F0A165}" destId="{89F35B32-935B-4E09-85D4-2B4B34B74C7D}" srcOrd="0" destOrd="0" presId="urn:microsoft.com/office/officeart/2005/8/layout/process2"/>
    <dgm:cxn modelId="{9C520572-1EA8-4673-BE92-FFE9ACA4D22C}" type="presParOf" srcId="{1AC62E99-62EE-4D7D-95D0-08D902168EF3}" destId="{9F44C814-BA19-4FE9-B92E-4D2FD1160F29}" srcOrd="4" destOrd="0" presId="urn:microsoft.com/office/officeart/2005/8/layout/process2"/>
    <dgm:cxn modelId="{F50B26BC-D50C-43A5-BEF2-31E1CD69E1F2}" type="presParOf" srcId="{1AC62E99-62EE-4D7D-95D0-08D902168EF3}" destId="{53F25A89-4E1F-4935-B632-B594C12E86DA}" srcOrd="5" destOrd="0" presId="urn:microsoft.com/office/officeart/2005/8/layout/process2"/>
    <dgm:cxn modelId="{93878A5C-C1F7-4139-BC53-B45B8A743726}" type="presParOf" srcId="{53F25A89-4E1F-4935-B632-B594C12E86DA}" destId="{6D5D445C-AE06-4114-8880-0C2CD1C4AF55}" srcOrd="0" destOrd="0" presId="urn:microsoft.com/office/officeart/2005/8/layout/process2"/>
    <dgm:cxn modelId="{319CA446-3386-4C09-8F13-A07F981FF506}" type="presParOf" srcId="{1AC62E99-62EE-4D7D-95D0-08D902168EF3}" destId="{ADB5FC49-AFFE-4AF2-8D10-F7E3BC95B102}"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11C0E6-5A5A-4C63-B4F1-DEF17A55A8C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D0145770-2A5D-4533-B965-028E87E0EF76}">
      <dgm:prSet phldrT="[Metin]" custT="1"/>
      <dgm:spPr/>
      <dgm:t>
        <a:bodyPr/>
        <a:lstStyle/>
        <a:p>
          <a:pPr algn="l"/>
          <a:r>
            <a:rPr lang="tr-TR" sz="3600" dirty="0"/>
            <a:t>Environment </a:t>
          </a:r>
          <a:r>
            <a:rPr lang="tr-TR" sz="3600" dirty="0" err="1"/>
            <a:t>Sustainability</a:t>
          </a:r>
          <a:endParaRPr lang="tr-TR" sz="3600" dirty="0"/>
        </a:p>
      </dgm:t>
    </dgm:pt>
    <dgm:pt modelId="{3F13AC52-1AB4-40DD-B841-E104C4784222}" type="parTrans" cxnId="{AC4CF245-B945-4F3C-BC8D-04E01BBCD8D4}">
      <dgm:prSet/>
      <dgm:spPr/>
      <dgm:t>
        <a:bodyPr/>
        <a:lstStyle/>
        <a:p>
          <a:pPr algn="l"/>
          <a:endParaRPr lang="tr-TR"/>
        </a:p>
      </dgm:t>
    </dgm:pt>
    <dgm:pt modelId="{525B7349-DCF4-47B9-850D-8B9AB2745D60}" type="sibTrans" cxnId="{AC4CF245-B945-4F3C-BC8D-04E01BBCD8D4}">
      <dgm:prSet/>
      <dgm:spPr/>
      <dgm:t>
        <a:bodyPr/>
        <a:lstStyle/>
        <a:p>
          <a:pPr algn="l"/>
          <a:endParaRPr lang="tr-TR"/>
        </a:p>
      </dgm:t>
    </dgm:pt>
    <dgm:pt modelId="{38BD78C8-4478-40BB-AAFD-8FF15CC439C5}">
      <dgm:prSet phldrT="[Metin]" custT="1"/>
      <dgm:spPr/>
      <dgm:t>
        <a:bodyPr/>
        <a:lstStyle/>
        <a:p>
          <a:pPr algn="l"/>
          <a:r>
            <a:rPr lang="tr-TR" sz="3200" dirty="0" err="1"/>
            <a:t>Waste</a:t>
          </a:r>
          <a:r>
            <a:rPr lang="tr-TR" sz="3200" dirty="0"/>
            <a:t> </a:t>
          </a:r>
          <a:r>
            <a:rPr lang="tr-TR" sz="3200" dirty="0" err="1"/>
            <a:t>water</a:t>
          </a:r>
          <a:endParaRPr lang="tr-TR" sz="3200" dirty="0"/>
        </a:p>
      </dgm:t>
    </dgm:pt>
    <dgm:pt modelId="{AF198ACC-A825-45DD-AE59-F8BC5D34E9A7}" type="parTrans" cxnId="{2A725D3B-E82A-46C8-86B1-111BBECBB1C6}">
      <dgm:prSet/>
      <dgm:spPr/>
      <dgm:t>
        <a:bodyPr/>
        <a:lstStyle/>
        <a:p>
          <a:pPr algn="l"/>
          <a:endParaRPr lang="tr-TR"/>
        </a:p>
      </dgm:t>
    </dgm:pt>
    <dgm:pt modelId="{1CDFFCEA-E7EC-4406-8D34-21AB04341471}" type="sibTrans" cxnId="{2A725D3B-E82A-46C8-86B1-111BBECBB1C6}">
      <dgm:prSet/>
      <dgm:spPr/>
      <dgm:t>
        <a:bodyPr/>
        <a:lstStyle/>
        <a:p>
          <a:pPr algn="l"/>
          <a:endParaRPr lang="tr-TR"/>
        </a:p>
      </dgm:t>
    </dgm:pt>
    <dgm:pt modelId="{71D9CFB5-9F00-4E8C-80AD-5B29DE59FF05}">
      <dgm:prSet phldrT="[Metin]" custT="1"/>
      <dgm:spPr/>
      <dgm:t>
        <a:bodyPr/>
        <a:lstStyle/>
        <a:p>
          <a:pPr algn="l"/>
          <a:r>
            <a:rPr lang="tr-TR" sz="3200" dirty="0" err="1"/>
            <a:t>Emission</a:t>
          </a:r>
          <a:endParaRPr lang="tr-TR" sz="3200" dirty="0"/>
        </a:p>
      </dgm:t>
    </dgm:pt>
    <dgm:pt modelId="{52543BFD-5723-420F-9742-4672714B8FD7}" type="parTrans" cxnId="{ED97A6AA-06BF-4FF4-8F10-E09D6001960E}">
      <dgm:prSet/>
      <dgm:spPr/>
      <dgm:t>
        <a:bodyPr/>
        <a:lstStyle/>
        <a:p>
          <a:pPr algn="l"/>
          <a:endParaRPr lang="tr-TR"/>
        </a:p>
      </dgm:t>
    </dgm:pt>
    <dgm:pt modelId="{F337DF7B-9DDF-4B44-8DE4-A86DF8A31E05}" type="sibTrans" cxnId="{ED97A6AA-06BF-4FF4-8F10-E09D6001960E}">
      <dgm:prSet/>
      <dgm:spPr/>
      <dgm:t>
        <a:bodyPr/>
        <a:lstStyle/>
        <a:p>
          <a:pPr algn="l"/>
          <a:endParaRPr lang="tr-TR"/>
        </a:p>
      </dgm:t>
    </dgm:pt>
    <dgm:pt modelId="{B222123B-E897-4269-A17E-10F475F44875}">
      <dgm:prSet phldrT="[Metin]" custT="1"/>
      <dgm:spPr/>
      <dgm:t>
        <a:bodyPr/>
        <a:lstStyle/>
        <a:p>
          <a:pPr algn="l"/>
          <a:r>
            <a:rPr lang="tr-TR" sz="3200" dirty="0" err="1"/>
            <a:t>Waste</a:t>
          </a:r>
          <a:r>
            <a:rPr lang="tr-TR" sz="3200" dirty="0"/>
            <a:t> </a:t>
          </a:r>
          <a:r>
            <a:rPr lang="tr-TR" sz="3200" dirty="0" err="1"/>
            <a:t>management</a:t>
          </a:r>
          <a:endParaRPr lang="tr-TR" sz="3200" dirty="0"/>
        </a:p>
      </dgm:t>
    </dgm:pt>
    <dgm:pt modelId="{FEDA2103-3235-4085-AA3C-016775B7EA07}" type="parTrans" cxnId="{0F1D030E-4ACE-4851-929A-E7B4516603FC}">
      <dgm:prSet/>
      <dgm:spPr/>
      <dgm:t>
        <a:bodyPr/>
        <a:lstStyle/>
        <a:p>
          <a:pPr algn="l"/>
          <a:endParaRPr lang="tr-TR"/>
        </a:p>
      </dgm:t>
    </dgm:pt>
    <dgm:pt modelId="{80D978C9-F894-4B3B-B7B5-A5FE704C3D80}" type="sibTrans" cxnId="{0F1D030E-4ACE-4851-929A-E7B4516603FC}">
      <dgm:prSet/>
      <dgm:spPr/>
      <dgm:t>
        <a:bodyPr/>
        <a:lstStyle/>
        <a:p>
          <a:pPr algn="l"/>
          <a:endParaRPr lang="tr-TR"/>
        </a:p>
      </dgm:t>
    </dgm:pt>
    <dgm:pt modelId="{33D74F3C-796B-4BDB-AB56-FF964E5E2B6E}">
      <dgm:prSet custT="1"/>
      <dgm:spPr/>
      <dgm:t>
        <a:bodyPr/>
        <a:lstStyle/>
        <a:p>
          <a:pPr algn="l"/>
          <a:r>
            <a:rPr lang="tr-TR" sz="3200" dirty="0" err="1"/>
            <a:t>Recycling</a:t>
          </a:r>
          <a:endParaRPr lang="tr-TR" sz="3200" dirty="0"/>
        </a:p>
      </dgm:t>
    </dgm:pt>
    <dgm:pt modelId="{C244E2A9-BBFE-4614-A841-4A78BCFDFDB3}" type="parTrans" cxnId="{73541277-6140-4CA7-97E8-15B4BC6D85AB}">
      <dgm:prSet/>
      <dgm:spPr/>
      <dgm:t>
        <a:bodyPr/>
        <a:lstStyle/>
        <a:p>
          <a:pPr algn="l"/>
          <a:endParaRPr lang="tr-TR"/>
        </a:p>
      </dgm:t>
    </dgm:pt>
    <dgm:pt modelId="{11BB9D2D-B81D-4B5D-B9B2-6F72A6D60420}" type="sibTrans" cxnId="{73541277-6140-4CA7-97E8-15B4BC6D85AB}">
      <dgm:prSet/>
      <dgm:spPr/>
      <dgm:t>
        <a:bodyPr/>
        <a:lstStyle/>
        <a:p>
          <a:pPr algn="l"/>
          <a:endParaRPr lang="tr-TR"/>
        </a:p>
      </dgm:t>
    </dgm:pt>
    <dgm:pt modelId="{713E9168-6E3C-4B8A-968F-36F135492AFA}">
      <dgm:prSet custT="1"/>
      <dgm:spPr/>
      <dgm:t>
        <a:bodyPr/>
        <a:lstStyle/>
        <a:p>
          <a:pPr algn="l"/>
          <a:r>
            <a:rPr lang="tr-TR" sz="3200" dirty="0" err="1"/>
            <a:t>Efficiency</a:t>
          </a:r>
          <a:r>
            <a:rPr lang="tr-TR" sz="3200" dirty="0"/>
            <a:t> of </a:t>
          </a:r>
          <a:r>
            <a:rPr lang="tr-TR" sz="2800" dirty="0" err="1"/>
            <a:t>natural</a:t>
          </a:r>
          <a:r>
            <a:rPr lang="tr-TR" sz="3200" dirty="0"/>
            <a:t> </a:t>
          </a:r>
          <a:r>
            <a:rPr lang="tr-TR" sz="3200" dirty="0" err="1"/>
            <a:t>resources</a:t>
          </a:r>
          <a:endParaRPr lang="tr-TR" sz="3200" dirty="0"/>
        </a:p>
      </dgm:t>
    </dgm:pt>
    <dgm:pt modelId="{DD01F140-EC41-47DA-9E34-D82CD48D5E43}" type="parTrans" cxnId="{0A342917-9275-45EC-B96F-E37BD814983C}">
      <dgm:prSet/>
      <dgm:spPr/>
      <dgm:t>
        <a:bodyPr/>
        <a:lstStyle/>
        <a:p>
          <a:pPr algn="l"/>
          <a:endParaRPr lang="tr-TR"/>
        </a:p>
      </dgm:t>
    </dgm:pt>
    <dgm:pt modelId="{EBB3E509-4B5C-4B97-B415-CD522BA002E5}" type="sibTrans" cxnId="{0A342917-9275-45EC-B96F-E37BD814983C}">
      <dgm:prSet/>
      <dgm:spPr/>
      <dgm:t>
        <a:bodyPr/>
        <a:lstStyle/>
        <a:p>
          <a:pPr algn="l"/>
          <a:endParaRPr lang="tr-TR"/>
        </a:p>
      </dgm:t>
    </dgm:pt>
    <dgm:pt modelId="{8354DA7D-90D9-496B-AAC7-12FE6B948EB5}">
      <dgm:prSet custT="1"/>
      <dgm:spPr/>
      <dgm:t>
        <a:bodyPr/>
        <a:lstStyle/>
        <a:p>
          <a:pPr algn="l"/>
          <a:r>
            <a:rPr lang="tr-TR" sz="3200" dirty="0"/>
            <a:t>ISO 14001</a:t>
          </a:r>
        </a:p>
      </dgm:t>
    </dgm:pt>
    <dgm:pt modelId="{CC0D243D-AF33-492C-AAAC-6A78CEB190FE}" type="parTrans" cxnId="{1200066F-10E6-4F0B-AA91-B93B77684E6E}">
      <dgm:prSet/>
      <dgm:spPr/>
      <dgm:t>
        <a:bodyPr/>
        <a:lstStyle/>
        <a:p>
          <a:pPr algn="l"/>
          <a:endParaRPr lang="tr-TR"/>
        </a:p>
      </dgm:t>
    </dgm:pt>
    <dgm:pt modelId="{8C9D6592-92DB-4EDD-8BE9-88CC3D679C5B}" type="sibTrans" cxnId="{1200066F-10E6-4F0B-AA91-B93B77684E6E}">
      <dgm:prSet/>
      <dgm:spPr/>
      <dgm:t>
        <a:bodyPr/>
        <a:lstStyle/>
        <a:p>
          <a:pPr algn="l"/>
          <a:endParaRPr lang="tr-TR"/>
        </a:p>
      </dgm:t>
    </dgm:pt>
    <dgm:pt modelId="{3BFC67C5-BDD9-4181-A711-B5F1A54175AC}">
      <dgm:prSet custT="1"/>
      <dgm:spPr/>
      <dgm:t>
        <a:bodyPr/>
        <a:lstStyle/>
        <a:p>
          <a:pPr algn="l"/>
          <a:r>
            <a:rPr lang="tr-TR" sz="3200" dirty="0"/>
            <a:t>Environmental </a:t>
          </a:r>
          <a:r>
            <a:rPr lang="tr-TR" sz="3200" dirty="0" err="1"/>
            <a:t>Labelling</a:t>
          </a:r>
          <a:endParaRPr lang="tr-TR" sz="3200" dirty="0"/>
        </a:p>
      </dgm:t>
    </dgm:pt>
    <dgm:pt modelId="{5588CA40-535E-41B7-BD1F-6F007E646BD7}" type="parTrans" cxnId="{D5ACE9BD-635F-4D3A-829B-572605601DA3}">
      <dgm:prSet/>
      <dgm:spPr/>
      <dgm:t>
        <a:bodyPr/>
        <a:lstStyle/>
        <a:p>
          <a:pPr algn="l"/>
          <a:endParaRPr lang="tr-TR"/>
        </a:p>
      </dgm:t>
    </dgm:pt>
    <dgm:pt modelId="{80BBC184-C37C-4AC6-BE65-204B2558431C}" type="sibTrans" cxnId="{D5ACE9BD-635F-4D3A-829B-572605601DA3}">
      <dgm:prSet/>
      <dgm:spPr/>
      <dgm:t>
        <a:bodyPr/>
        <a:lstStyle/>
        <a:p>
          <a:pPr algn="l"/>
          <a:endParaRPr lang="tr-TR"/>
        </a:p>
      </dgm:t>
    </dgm:pt>
    <dgm:pt modelId="{E6B3C835-BB44-429E-94E1-2E08E398E95A}" type="pres">
      <dgm:prSet presAssocID="{8811C0E6-5A5A-4C63-B4F1-DEF17A55A8CC}" presName="Name0" presStyleCnt="0">
        <dgm:presLayoutVars>
          <dgm:chPref val="1"/>
          <dgm:dir/>
          <dgm:animOne val="branch"/>
          <dgm:animLvl val="lvl"/>
          <dgm:resizeHandles val="exact"/>
        </dgm:presLayoutVars>
      </dgm:prSet>
      <dgm:spPr/>
    </dgm:pt>
    <dgm:pt modelId="{4294EC73-33A3-4E2E-BF35-86EBA3EF80C0}" type="pres">
      <dgm:prSet presAssocID="{D0145770-2A5D-4533-B965-028E87E0EF76}" presName="root1" presStyleCnt="0"/>
      <dgm:spPr/>
    </dgm:pt>
    <dgm:pt modelId="{F23D4ED0-78AD-49AF-AAED-E6CB734A89E1}" type="pres">
      <dgm:prSet presAssocID="{D0145770-2A5D-4533-B965-028E87E0EF76}" presName="LevelOneTextNode" presStyleLbl="node0" presStyleIdx="0" presStyleCnt="1" custScaleX="243244" custScaleY="130290">
        <dgm:presLayoutVars>
          <dgm:chPref val="3"/>
        </dgm:presLayoutVars>
      </dgm:prSet>
      <dgm:spPr/>
    </dgm:pt>
    <dgm:pt modelId="{C1715870-6955-41EA-8346-3FA2AE02FADB}" type="pres">
      <dgm:prSet presAssocID="{D0145770-2A5D-4533-B965-028E87E0EF76}" presName="level2hierChild" presStyleCnt="0"/>
      <dgm:spPr/>
    </dgm:pt>
    <dgm:pt modelId="{52B779BA-5EE4-44BF-B7EF-C91E9886F4AC}" type="pres">
      <dgm:prSet presAssocID="{AF198ACC-A825-45DD-AE59-F8BC5D34E9A7}" presName="conn2-1" presStyleLbl="parChTrans1D2" presStyleIdx="0" presStyleCnt="7"/>
      <dgm:spPr/>
    </dgm:pt>
    <dgm:pt modelId="{6623D480-C38A-401A-B797-1E774789D953}" type="pres">
      <dgm:prSet presAssocID="{AF198ACC-A825-45DD-AE59-F8BC5D34E9A7}" presName="connTx" presStyleLbl="parChTrans1D2" presStyleIdx="0" presStyleCnt="7"/>
      <dgm:spPr/>
    </dgm:pt>
    <dgm:pt modelId="{D1DF363E-74BC-4E17-83E4-904C72C7E310}" type="pres">
      <dgm:prSet presAssocID="{38BD78C8-4478-40BB-AAFD-8FF15CC439C5}" presName="root2" presStyleCnt="0"/>
      <dgm:spPr/>
    </dgm:pt>
    <dgm:pt modelId="{2F12491D-E25C-4926-9DF8-01EB5B272F06}" type="pres">
      <dgm:prSet presAssocID="{38BD78C8-4478-40BB-AAFD-8FF15CC439C5}" presName="LevelTwoTextNode" presStyleLbl="node2" presStyleIdx="0" presStyleCnt="7" custScaleX="165633">
        <dgm:presLayoutVars>
          <dgm:chPref val="3"/>
        </dgm:presLayoutVars>
      </dgm:prSet>
      <dgm:spPr/>
    </dgm:pt>
    <dgm:pt modelId="{04C20DA5-5026-4C14-977A-77381D97F2F8}" type="pres">
      <dgm:prSet presAssocID="{38BD78C8-4478-40BB-AAFD-8FF15CC439C5}" presName="level3hierChild" presStyleCnt="0"/>
      <dgm:spPr/>
    </dgm:pt>
    <dgm:pt modelId="{98181217-098E-4A29-AE10-2701252B5045}" type="pres">
      <dgm:prSet presAssocID="{52543BFD-5723-420F-9742-4672714B8FD7}" presName="conn2-1" presStyleLbl="parChTrans1D2" presStyleIdx="1" presStyleCnt="7"/>
      <dgm:spPr/>
    </dgm:pt>
    <dgm:pt modelId="{07900BC3-1991-4AD2-BEEA-B09CD881062C}" type="pres">
      <dgm:prSet presAssocID="{52543BFD-5723-420F-9742-4672714B8FD7}" presName="connTx" presStyleLbl="parChTrans1D2" presStyleIdx="1" presStyleCnt="7"/>
      <dgm:spPr/>
    </dgm:pt>
    <dgm:pt modelId="{1C99D761-84D6-4F2A-A012-0535F4BFC3E1}" type="pres">
      <dgm:prSet presAssocID="{71D9CFB5-9F00-4E8C-80AD-5B29DE59FF05}" presName="root2" presStyleCnt="0"/>
      <dgm:spPr/>
    </dgm:pt>
    <dgm:pt modelId="{762F079E-FEEA-4377-90C9-35A678FDA8B1}" type="pres">
      <dgm:prSet presAssocID="{71D9CFB5-9F00-4E8C-80AD-5B29DE59FF05}" presName="LevelTwoTextNode" presStyleLbl="node2" presStyleIdx="1" presStyleCnt="7" custScaleX="166528">
        <dgm:presLayoutVars>
          <dgm:chPref val="3"/>
        </dgm:presLayoutVars>
      </dgm:prSet>
      <dgm:spPr/>
    </dgm:pt>
    <dgm:pt modelId="{EE21A8BB-1922-469E-8CE4-36E40326093F}" type="pres">
      <dgm:prSet presAssocID="{71D9CFB5-9F00-4E8C-80AD-5B29DE59FF05}" presName="level3hierChild" presStyleCnt="0"/>
      <dgm:spPr/>
    </dgm:pt>
    <dgm:pt modelId="{D51CB390-14C9-4392-92D0-03482000C817}" type="pres">
      <dgm:prSet presAssocID="{FEDA2103-3235-4085-AA3C-016775B7EA07}" presName="conn2-1" presStyleLbl="parChTrans1D2" presStyleIdx="2" presStyleCnt="7"/>
      <dgm:spPr/>
    </dgm:pt>
    <dgm:pt modelId="{42240E77-B511-4817-99D5-6DB82F543029}" type="pres">
      <dgm:prSet presAssocID="{FEDA2103-3235-4085-AA3C-016775B7EA07}" presName="connTx" presStyleLbl="parChTrans1D2" presStyleIdx="2" presStyleCnt="7"/>
      <dgm:spPr/>
    </dgm:pt>
    <dgm:pt modelId="{DF3019D8-F034-4762-BAF4-D539C0150CE8}" type="pres">
      <dgm:prSet presAssocID="{B222123B-E897-4269-A17E-10F475F44875}" presName="root2" presStyleCnt="0"/>
      <dgm:spPr/>
    </dgm:pt>
    <dgm:pt modelId="{582ADCFE-1E91-45DE-8E2B-648FDFFB4BE3}" type="pres">
      <dgm:prSet presAssocID="{B222123B-E897-4269-A17E-10F475F44875}" presName="LevelTwoTextNode" presStyleLbl="node2" presStyleIdx="2" presStyleCnt="7" custScaleX="293816">
        <dgm:presLayoutVars>
          <dgm:chPref val="3"/>
        </dgm:presLayoutVars>
      </dgm:prSet>
      <dgm:spPr/>
    </dgm:pt>
    <dgm:pt modelId="{2F9A9F5D-22CB-4E8D-A2B9-E08FBFDF431A}" type="pres">
      <dgm:prSet presAssocID="{B222123B-E897-4269-A17E-10F475F44875}" presName="level3hierChild" presStyleCnt="0"/>
      <dgm:spPr/>
    </dgm:pt>
    <dgm:pt modelId="{26F21872-F391-4929-AABC-7D0E1F1D8CCC}" type="pres">
      <dgm:prSet presAssocID="{C244E2A9-BBFE-4614-A841-4A78BCFDFDB3}" presName="conn2-1" presStyleLbl="parChTrans1D2" presStyleIdx="3" presStyleCnt="7"/>
      <dgm:spPr/>
    </dgm:pt>
    <dgm:pt modelId="{3A3FD2CB-A883-4396-945E-0C73F1F96EC5}" type="pres">
      <dgm:prSet presAssocID="{C244E2A9-BBFE-4614-A841-4A78BCFDFDB3}" presName="connTx" presStyleLbl="parChTrans1D2" presStyleIdx="3" presStyleCnt="7"/>
      <dgm:spPr/>
    </dgm:pt>
    <dgm:pt modelId="{AAE43EB8-79C7-4835-8A33-5B4362AEE5C3}" type="pres">
      <dgm:prSet presAssocID="{33D74F3C-796B-4BDB-AB56-FF964E5E2B6E}" presName="root2" presStyleCnt="0"/>
      <dgm:spPr/>
    </dgm:pt>
    <dgm:pt modelId="{C6BEDB1B-1090-409D-815F-447748FF658A}" type="pres">
      <dgm:prSet presAssocID="{33D74F3C-796B-4BDB-AB56-FF964E5E2B6E}" presName="LevelTwoTextNode" presStyleLbl="node2" presStyleIdx="3" presStyleCnt="7" custScaleX="169994">
        <dgm:presLayoutVars>
          <dgm:chPref val="3"/>
        </dgm:presLayoutVars>
      </dgm:prSet>
      <dgm:spPr/>
    </dgm:pt>
    <dgm:pt modelId="{F03465DB-1F35-4F22-B552-D22D43E2AF3A}" type="pres">
      <dgm:prSet presAssocID="{33D74F3C-796B-4BDB-AB56-FF964E5E2B6E}" presName="level3hierChild" presStyleCnt="0"/>
      <dgm:spPr/>
    </dgm:pt>
    <dgm:pt modelId="{703C0281-07F5-4D8B-A181-7AE3BA3622B7}" type="pres">
      <dgm:prSet presAssocID="{DD01F140-EC41-47DA-9E34-D82CD48D5E43}" presName="conn2-1" presStyleLbl="parChTrans1D2" presStyleIdx="4" presStyleCnt="7"/>
      <dgm:spPr/>
    </dgm:pt>
    <dgm:pt modelId="{578A1224-2521-4F08-A1C1-0F61DEAB594B}" type="pres">
      <dgm:prSet presAssocID="{DD01F140-EC41-47DA-9E34-D82CD48D5E43}" presName="connTx" presStyleLbl="parChTrans1D2" presStyleIdx="4" presStyleCnt="7"/>
      <dgm:spPr/>
    </dgm:pt>
    <dgm:pt modelId="{3DB5E043-D151-415A-AAEE-06672AA556C6}" type="pres">
      <dgm:prSet presAssocID="{713E9168-6E3C-4B8A-968F-36F135492AFA}" presName="root2" presStyleCnt="0"/>
      <dgm:spPr/>
    </dgm:pt>
    <dgm:pt modelId="{3286AF42-62C8-4539-B144-FC65A4730CCC}" type="pres">
      <dgm:prSet presAssocID="{713E9168-6E3C-4B8A-968F-36F135492AFA}" presName="LevelTwoTextNode" presStyleLbl="node2" presStyleIdx="4" presStyleCnt="7" custScaleX="293817">
        <dgm:presLayoutVars>
          <dgm:chPref val="3"/>
        </dgm:presLayoutVars>
      </dgm:prSet>
      <dgm:spPr/>
    </dgm:pt>
    <dgm:pt modelId="{67D3DB41-579B-45A1-98F8-B17EDAAD1310}" type="pres">
      <dgm:prSet presAssocID="{713E9168-6E3C-4B8A-968F-36F135492AFA}" presName="level3hierChild" presStyleCnt="0"/>
      <dgm:spPr/>
    </dgm:pt>
    <dgm:pt modelId="{8475953D-1C32-441C-BFBE-09C09FA66F52}" type="pres">
      <dgm:prSet presAssocID="{CC0D243D-AF33-492C-AAAC-6A78CEB190FE}" presName="conn2-1" presStyleLbl="parChTrans1D2" presStyleIdx="5" presStyleCnt="7"/>
      <dgm:spPr/>
    </dgm:pt>
    <dgm:pt modelId="{BA31EED7-963F-4788-A33A-9E2960C4D103}" type="pres">
      <dgm:prSet presAssocID="{CC0D243D-AF33-492C-AAAC-6A78CEB190FE}" presName="connTx" presStyleLbl="parChTrans1D2" presStyleIdx="5" presStyleCnt="7"/>
      <dgm:spPr/>
    </dgm:pt>
    <dgm:pt modelId="{B366B8BA-1331-4071-B3E9-BA36D7344BA5}" type="pres">
      <dgm:prSet presAssocID="{8354DA7D-90D9-496B-AAC7-12FE6B948EB5}" presName="root2" presStyleCnt="0"/>
      <dgm:spPr/>
    </dgm:pt>
    <dgm:pt modelId="{7E99977F-6AF2-4E57-9C95-A724CF951D48}" type="pres">
      <dgm:prSet presAssocID="{8354DA7D-90D9-496B-AAC7-12FE6B948EB5}" presName="LevelTwoTextNode" presStyleLbl="node2" presStyleIdx="5" presStyleCnt="7" custScaleX="169994">
        <dgm:presLayoutVars>
          <dgm:chPref val="3"/>
        </dgm:presLayoutVars>
      </dgm:prSet>
      <dgm:spPr/>
    </dgm:pt>
    <dgm:pt modelId="{77C2EE0D-C897-4F2D-960E-E7BCFB1596B8}" type="pres">
      <dgm:prSet presAssocID="{8354DA7D-90D9-496B-AAC7-12FE6B948EB5}" presName="level3hierChild" presStyleCnt="0"/>
      <dgm:spPr/>
    </dgm:pt>
    <dgm:pt modelId="{C5F419CB-7E41-45E9-BDE9-30B73509E53A}" type="pres">
      <dgm:prSet presAssocID="{5588CA40-535E-41B7-BD1F-6F007E646BD7}" presName="conn2-1" presStyleLbl="parChTrans1D2" presStyleIdx="6" presStyleCnt="7"/>
      <dgm:spPr/>
    </dgm:pt>
    <dgm:pt modelId="{C141A4CE-B8E1-4149-97A9-DF65DBDE55F0}" type="pres">
      <dgm:prSet presAssocID="{5588CA40-535E-41B7-BD1F-6F007E646BD7}" presName="connTx" presStyleLbl="parChTrans1D2" presStyleIdx="6" presStyleCnt="7"/>
      <dgm:spPr/>
    </dgm:pt>
    <dgm:pt modelId="{2BDBD4B5-2217-42BB-8282-38139870B37B}" type="pres">
      <dgm:prSet presAssocID="{3BFC67C5-BDD9-4181-A711-B5F1A54175AC}" presName="root2" presStyleCnt="0"/>
      <dgm:spPr/>
    </dgm:pt>
    <dgm:pt modelId="{12C24321-CAE1-47C5-B791-B1157906D033}" type="pres">
      <dgm:prSet presAssocID="{3BFC67C5-BDD9-4181-A711-B5F1A54175AC}" presName="LevelTwoTextNode" presStyleLbl="node2" presStyleIdx="6" presStyleCnt="7" custScaleX="302071">
        <dgm:presLayoutVars>
          <dgm:chPref val="3"/>
        </dgm:presLayoutVars>
      </dgm:prSet>
      <dgm:spPr/>
    </dgm:pt>
    <dgm:pt modelId="{AE2AF384-F303-4EAF-807F-17BA326DBA5E}" type="pres">
      <dgm:prSet presAssocID="{3BFC67C5-BDD9-4181-A711-B5F1A54175AC}" presName="level3hierChild" presStyleCnt="0"/>
      <dgm:spPr/>
    </dgm:pt>
  </dgm:ptLst>
  <dgm:cxnLst>
    <dgm:cxn modelId="{0D171801-9F43-40A0-82BA-2441E9ED9226}" type="presOf" srcId="{C244E2A9-BBFE-4614-A841-4A78BCFDFDB3}" destId="{26F21872-F391-4929-AABC-7D0E1F1D8CCC}" srcOrd="0" destOrd="0" presId="urn:microsoft.com/office/officeart/2008/layout/HorizontalMultiLevelHierarchy"/>
    <dgm:cxn modelId="{73480405-762D-4C6A-8810-04246A979AFD}" type="presOf" srcId="{AF198ACC-A825-45DD-AE59-F8BC5D34E9A7}" destId="{6623D480-C38A-401A-B797-1E774789D953}" srcOrd="1" destOrd="0" presId="urn:microsoft.com/office/officeart/2008/layout/HorizontalMultiLevelHierarchy"/>
    <dgm:cxn modelId="{E048280D-1CAB-4EF0-BC4F-D54F9F75906E}" type="presOf" srcId="{DD01F140-EC41-47DA-9E34-D82CD48D5E43}" destId="{703C0281-07F5-4D8B-A181-7AE3BA3622B7}" srcOrd="0" destOrd="0" presId="urn:microsoft.com/office/officeart/2008/layout/HorizontalMultiLevelHierarchy"/>
    <dgm:cxn modelId="{0F1D030E-4ACE-4851-929A-E7B4516603FC}" srcId="{D0145770-2A5D-4533-B965-028E87E0EF76}" destId="{B222123B-E897-4269-A17E-10F475F44875}" srcOrd="2" destOrd="0" parTransId="{FEDA2103-3235-4085-AA3C-016775B7EA07}" sibTransId="{80D978C9-F894-4B3B-B7B5-A5FE704C3D80}"/>
    <dgm:cxn modelId="{0A342917-9275-45EC-B96F-E37BD814983C}" srcId="{D0145770-2A5D-4533-B965-028E87E0EF76}" destId="{713E9168-6E3C-4B8A-968F-36F135492AFA}" srcOrd="4" destOrd="0" parTransId="{DD01F140-EC41-47DA-9E34-D82CD48D5E43}" sibTransId="{EBB3E509-4B5C-4B97-B415-CD522BA002E5}"/>
    <dgm:cxn modelId="{5C9F2C28-2934-4333-9A32-EF25386D5CB1}" type="presOf" srcId="{8354DA7D-90D9-496B-AAC7-12FE6B948EB5}" destId="{7E99977F-6AF2-4E57-9C95-A724CF951D48}" srcOrd="0" destOrd="0" presId="urn:microsoft.com/office/officeart/2008/layout/HorizontalMultiLevelHierarchy"/>
    <dgm:cxn modelId="{F5FCF537-5726-4BD0-A149-3C3D47948E2B}" type="presOf" srcId="{8811C0E6-5A5A-4C63-B4F1-DEF17A55A8CC}" destId="{E6B3C835-BB44-429E-94E1-2E08E398E95A}" srcOrd="0" destOrd="0" presId="urn:microsoft.com/office/officeart/2008/layout/HorizontalMultiLevelHierarchy"/>
    <dgm:cxn modelId="{2A725D3B-E82A-46C8-86B1-111BBECBB1C6}" srcId="{D0145770-2A5D-4533-B965-028E87E0EF76}" destId="{38BD78C8-4478-40BB-AAFD-8FF15CC439C5}" srcOrd="0" destOrd="0" parTransId="{AF198ACC-A825-45DD-AE59-F8BC5D34E9A7}" sibTransId="{1CDFFCEA-E7EC-4406-8D34-21AB04341471}"/>
    <dgm:cxn modelId="{7A78F33B-6031-4124-99D6-550A19BE3DD9}" type="presOf" srcId="{5588CA40-535E-41B7-BD1F-6F007E646BD7}" destId="{C5F419CB-7E41-45E9-BDE9-30B73509E53A}" srcOrd="0" destOrd="0" presId="urn:microsoft.com/office/officeart/2008/layout/HorizontalMultiLevelHierarchy"/>
    <dgm:cxn modelId="{2778A65C-ECDA-4B20-9B2D-BB9E590A623C}" type="presOf" srcId="{3BFC67C5-BDD9-4181-A711-B5F1A54175AC}" destId="{12C24321-CAE1-47C5-B791-B1157906D033}" srcOrd="0" destOrd="0" presId="urn:microsoft.com/office/officeart/2008/layout/HorizontalMultiLevelHierarchy"/>
    <dgm:cxn modelId="{66A18E5E-C736-4635-9A89-BE01A65D325F}" type="presOf" srcId="{D0145770-2A5D-4533-B965-028E87E0EF76}" destId="{F23D4ED0-78AD-49AF-AAED-E6CB734A89E1}" srcOrd="0" destOrd="0" presId="urn:microsoft.com/office/officeart/2008/layout/HorizontalMultiLevelHierarchy"/>
    <dgm:cxn modelId="{F0A77A63-91A6-4F39-8FDE-7DDB3F100EDE}" type="presOf" srcId="{33D74F3C-796B-4BDB-AB56-FF964E5E2B6E}" destId="{C6BEDB1B-1090-409D-815F-447748FF658A}" srcOrd="0" destOrd="0" presId="urn:microsoft.com/office/officeart/2008/layout/HorizontalMultiLevelHierarchy"/>
    <dgm:cxn modelId="{AC4CF245-B945-4F3C-BC8D-04E01BBCD8D4}" srcId="{8811C0E6-5A5A-4C63-B4F1-DEF17A55A8CC}" destId="{D0145770-2A5D-4533-B965-028E87E0EF76}" srcOrd="0" destOrd="0" parTransId="{3F13AC52-1AB4-40DD-B841-E104C4784222}" sibTransId="{525B7349-DCF4-47B9-850D-8B9AB2745D60}"/>
    <dgm:cxn modelId="{1A0EBC66-5154-43AF-A169-477294ED96AB}" type="presOf" srcId="{C244E2A9-BBFE-4614-A841-4A78BCFDFDB3}" destId="{3A3FD2CB-A883-4396-945E-0C73F1F96EC5}" srcOrd="1" destOrd="0" presId="urn:microsoft.com/office/officeart/2008/layout/HorizontalMultiLevelHierarchy"/>
    <dgm:cxn modelId="{0CF56248-EFCB-42E5-AF99-5613FA0C3CFA}" type="presOf" srcId="{CC0D243D-AF33-492C-AAAC-6A78CEB190FE}" destId="{BA31EED7-963F-4788-A33A-9E2960C4D103}" srcOrd="1" destOrd="0" presId="urn:microsoft.com/office/officeart/2008/layout/HorizontalMultiLevelHierarchy"/>
    <dgm:cxn modelId="{1200066F-10E6-4F0B-AA91-B93B77684E6E}" srcId="{D0145770-2A5D-4533-B965-028E87E0EF76}" destId="{8354DA7D-90D9-496B-AAC7-12FE6B948EB5}" srcOrd="5" destOrd="0" parTransId="{CC0D243D-AF33-492C-AAAC-6A78CEB190FE}" sibTransId="{8C9D6592-92DB-4EDD-8BE9-88CC3D679C5B}"/>
    <dgm:cxn modelId="{A2004654-7B0B-4127-9E09-F385B14DD6FB}" type="presOf" srcId="{CC0D243D-AF33-492C-AAAC-6A78CEB190FE}" destId="{8475953D-1C32-441C-BFBE-09C09FA66F52}" srcOrd="0" destOrd="0" presId="urn:microsoft.com/office/officeart/2008/layout/HorizontalMultiLevelHierarchy"/>
    <dgm:cxn modelId="{73541277-6140-4CA7-97E8-15B4BC6D85AB}" srcId="{D0145770-2A5D-4533-B965-028E87E0EF76}" destId="{33D74F3C-796B-4BDB-AB56-FF964E5E2B6E}" srcOrd="3" destOrd="0" parTransId="{C244E2A9-BBFE-4614-A841-4A78BCFDFDB3}" sibTransId="{11BB9D2D-B81D-4B5D-B9B2-6F72A6D60420}"/>
    <dgm:cxn modelId="{DD122788-F6DD-46EB-8381-F789345CAD5D}" type="presOf" srcId="{52543BFD-5723-420F-9742-4672714B8FD7}" destId="{98181217-098E-4A29-AE10-2701252B5045}" srcOrd="0" destOrd="0" presId="urn:microsoft.com/office/officeart/2008/layout/HorizontalMultiLevelHierarchy"/>
    <dgm:cxn modelId="{10BB5B8D-CAD9-4ECB-BA0B-6BB5FAF665CA}" type="presOf" srcId="{DD01F140-EC41-47DA-9E34-D82CD48D5E43}" destId="{578A1224-2521-4F08-A1C1-0F61DEAB594B}" srcOrd="1" destOrd="0" presId="urn:microsoft.com/office/officeart/2008/layout/HorizontalMultiLevelHierarchy"/>
    <dgm:cxn modelId="{FFDC3193-B406-4F2F-875B-60BF71DA9290}" type="presOf" srcId="{71D9CFB5-9F00-4E8C-80AD-5B29DE59FF05}" destId="{762F079E-FEEA-4377-90C9-35A678FDA8B1}" srcOrd="0" destOrd="0" presId="urn:microsoft.com/office/officeart/2008/layout/HorizontalMultiLevelHierarchy"/>
    <dgm:cxn modelId="{392FE594-3E7F-4639-B8E0-6D0246FF9756}" type="presOf" srcId="{FEDA2103-3235-4085-AA3C-016775B7EA07}" destId="{42240E77-B511-4817-99D5-6DB82F543029}" srcOrd="1" destOrd="0" presId="urn:microsoft.com/office/officeart/2008/layout/HorizontalMultiLevelHierarchy"/>
    <dgm:cxn modelId="{3C96BB9A-3E25-444E-824A-76E57792D3B2}" type="presOf" srcId="{5588CA40-535E-41B7-BD1F-6F007E646BD7}" destId="{C141A4CE-B8E1-4149-97A9-DF65DBDE55F0}" srcOrd="1" destOrd="0" presId="urn:microsoft.com/office/officeart/2008/layout/HorizontalMultiLevelHierarchy"/>
    <dgm:cxn modelId="{ED97A6AA-06BF-4FF4-8F10-E09D6001960E}" srcId="{D0145770-2A5D-4533-B965-028E87E0EF76}" destId="{71D9CFB5-9F00-4E8C-80AD-5B29DE59FF05}" srcOrd="1" destOrd="0" parTransId="{52543BFD-5723-420F-9742-4672714B8FD7}" sibTransId="{F337DF7B-9DDF-4B44-8DE4-A86DF8A31E05}"/>
    <dgm:cxn modelId="{A51C6DB0-92AD-447B-8A9F-CB61805271B1}" type="presOf" srcId="{52543BFD-5723-420F-9742-4672714B8FD7}" destId="{07900BC3-1991-4AD2-BEEA-B09CD881062C}" srcOrd="1" destOrd="0" presId="urn:microsoft.com/office/officeart/2008/layout/HorizontalMultiLevelHierarchy"/>
    <dgm:cxn modelId="{10D6EDB2-7CB9-45F3-98E5-D5D5176EDE18}" type="presOf" srcId="{38BD78C8-4478-40BB-AAFD-8FF15CC439C5}" destId="{2F12491D-E25C-4926-9DF8-01EB5B272F06}" srcOrd="0" destOrd="0" presId="urn:microsoft.com/office/officeart/2008/layout/HorizontalMultiLevelHierarchy"/>
    <dgm:cxn modelId="{D5ACE9BD-635F-4D3A-829B-572605601DA3}" srcId="{D0145770-2A5D-4533-B965-028E87E0EF76}" destId="{3BFC67C5-BDD9-4181-A711-B5F1A54175AC}" srcOrd="6" destOrd="0" parTransId="{5588CA40-535E-41B7-BD1F-6F007E646BD7}" sibTransId="{80BBC184-C37C-4AC6-BE65-204B2558431C}"/>
    <dgm:cxn modelId="{C66CBCC3-F34E-443F-A428-805C917213AF}" type="presOf" srcId="{AF198ACC-A825-45DD-AE59-F8BC5D34E9A7}" destId="{52B779BA-5EE4-44BF-B7EF-C91E9886F4AC}" srcOrd="0" destOrd="0" presId="urn:microsoft.com/office/officeart/2008/layout/HorizontalMultiLevelHierarchy"/>
    <dgm:cxn modelId="{650787E4-2986-4152-BEA6-018776F51725}" type="presOf" srcId="{FEDA2103-3235-4085-AA3C-016775B7EA07}" destId="{D51CB390-14C9-4392-92D0-03482000C817}" srcOrd="0" destOrd="0" presId="urn:microsoft.com/office/officeart/2008/layout/HorizontalMultiLevelHierarchy"/>
    <dgm:cxn modelId="{954EE9F5-17B3-4F83-B4FF-5A00AD771598}" type="presOf" srcId="{B222123B-E897-4269-A17E-10F475F44875}" destId="{582ADCFE-1E91-45DE-8E2B-648FDFFB4BE3}" srcOrd="0" destOrd="0" presId="urn:microsoft.com/office/officeart/2008/layout/HorizontalMultiLevelHierarchy"/>
    <dgm:cxn modelId="{35B28CF9-E752-4398-A640-E2D247CE4DA5}" type="presOf" srcId="{713E9168-6E3C-4B8A-968F-36F135492AFA}" destId="{3286AF42-62C8-4539-B144-FC65A4730CCC}" srcOrd="0" destOrd="0" presId="urn:microsoft.com/office/officeart/2008/layout/HorizontalMultiLevelHierarchy"/>
    <dgm:cxn modelId="{B54A1587-7986-427F-8C8F-F1891D932E09}" type="presParOf" srcId="{E6B3C835-BB44-429E-94E1-2E08E398E95A}" destId="{4294EC73-33A3-4E2E-BF35-86EBA3EF80C0}" srcOrd="0" destOrd="0" presId="urn:microsoft.com/office/officeart/2008/layout/HorizontalMultiLevelHierarchy"/>
    <dgm:cxn modelId="{114865A5-B78E-4472-A197-D24367CE0FAA}" type="presParOf" srcId="{4294EC73-33A3-4E2E-BF35-86EBA3EF80C0}" destId="{F23D4ED0-78AD-49AF-AAED-E6CB734A89E1}" srcOrd="0" destOrd="0" presId="urn:microsoft.com/office/officeart/2008/layout/HorizontalMultiLevelHierarchy"/>
    <dgm:cxn modelId="{FFCF0590-1FA1-4DE5-84CD-30DBC872F780}" type="presParOf" srcId="{4294EC73-33A3-4E2E-BF35-86EBA3EF80C0}" destId="{C1715870-6955-41EA-8346-3FA2AE02FADB}" srcOrd="1" destOrd="0" presId="urn:microsoft.com/office/officeart/2008/layout/HorizontalMultiLevelHierarchy"/>
    <dgm:cxn modelId="{075632ED-CB84-458E-91EF-EDCBDA7D5A0A}" type="presParOf" srcId="{C1715870-6955-41EA-8346-3FA2AE02FADB}" destId="{52B779BA-5EE4-44BF-B7EF-C91E9886F4AC}" srcOrd="0" destOrd="0" presId="urn:microsoft.com/office/officeart/2008/layout/HorizontalMultiLevelHierarchy"/>
    <dgm:cxn modelId="{EB4CE215-2784-4720-94E9-958695B797D0}" type="presParOf" srcId="{52B779BA-5EE4-44BF-B7EF-C91E9886F4AC}" destId="{6623D480-C38A-401A-B797-1E774789D953}" srcOrd="0" destOrd="0" presId="urn:microsoft.com/office/officeart/2008/layout/HorizontalMultiLevelHierarchy"/>
    <dgm:cxn modelId="{82E54C60-911E-49E3-8D40-549699A948C5}" type="presParOf" srcId="{C1715870-6955-41EA-8346-3FA2AE02FADB}" destId="{D1DF363E-74BC-4E17-83E4-904C72C7E310}" srcOrd="1" destOrd="0" presId="urn:microsoft.com/office/officeart/2008/layout/HorizontalMultiLevelHierarchy"/>
    <dgm:cxn modelId="{887E338B-022A-4C7A-9573-10AE8D826D0B}" type="presParOf" srcId="{D1DF363E-74BC-4E17-83E4-904C72C7E310}" destId="{2F12491D-E25C-4926-9DF8-01EB5B272F06}" srcOrd="0" destOrd="0" presId="urn:microsoft.com/office/officeart/2008/layout/HorizontalMultiLevelHierarchy"/>
    <dgm:cxn modelId="{79C03616-2623-40E7-A26C-2011192EABEA}" type="presParOf" srcId="{D1DF363E-74BC-4E17-83E4-904C72C7E310}" destId="{04C20DA5-5026-4C14-977A-77381D97F2F8}" srcOrd="1" destOrd="0" presId="urn:microsoft.com/office/officeart/2008/layout/HorizontalMultiLevelHierarchy"/>
    <dgm:cxn modelId="{E081A39B-65DD-4611-A1D9-9D5AF0B3028B}" type="presParOf" srcId="{C1715870-6955-41EA-8346-3FA2AE02FADB}" destId="{98181217-098E-4A29-AE10-2701252B5045}" srcOrd="2" destOrd="0" presId="urn:microsoft.com/office/officeart/2008/layout/HorizontalMultiLevelHierarchy"/>
    <dgm:cxn modelId="{1BFEFA2A-23D0-4E25-9EA7-9C6186F0A46F}" type="presParOf" srcId="{98181217-098E-4A29-AE10-2701252B5045}" destId="{07900BC3-1991-4AD2-BEEA-B09CD881062C}" srcOrd="0" destOrd="0" presId="urn:microsoft.com/office/officeart/2008/layout/HorizontalMultiLevelHierarchy"/>
    <dgm:cxn modelId="{B381376B-5D3F-4AAE-A34B-C1034331A187}" type="presParOf" srcId="{C1715870-6955-41EA-8346-3FA2AE02FADB}" destId="{1C99D761-84D6-4F2A-A012-0535F4BFC3E1}" srcOrd="3" destOrd="0" presId="urn:microsoft.com/office/officeart/2008/layout/HorizontalMultiLevelHierarchy"/>
    <dgm:cxn modelId="{B2C246BC-0913-4258-8D42-2B704121E6C8}" type="presParOf" srcId="{1C99D761-84D6-4F2A-A012-0535F4BFC3E1}" destId="{762F079E-FEEA-4377-90C9-35A678FDA8B1}" srcOrd="0" destOrd="0" presId="urn:microsoft.com/office/officeart/2008/layout/HorizontalMultiLevelHierarchy"/>
    <dgm:cxn modelId="{CC64AC07-3F7E-47B4-8C40-11EE4D5202DA}" type="presParOf" srcId="{1C99D761-84D6-4F2A-A012-0535F4BFC3E1}" destId="{EE21A8BB-1922-469E-8CE4-36E40326093F}" srcOrd="1" destOrd="0" presId="urn:microsoft.com/office/officeart/2008/layout/HorizontalMultiLevelHierarchy"/>
    <dgm:cxn modelId="{3E5CB32C-8B96-4A12-9153-7ACD8B1E19AE}" type="presParOf" srcId="{C1715870-6955-41EA-8346-3FA2AE02FADB}" destId="{D51CB390-14C9-4392-92D0-03482000C817}" srcOrd="4" destOrd="0" presId="urn:microsoft.com/office/officeart/2008/layout/HorizontalMultiLevelHierarchy"/>
    <dgm:cxn modelId="{31B0FED8-436D-44C5-BD0A-B04A133DFB5B}" type="presParOf" srcId="{D51CB390-14C9-4392-92D0-03482000C817}" destId="{42240E77-B511-4817-99D5-6DB82F543029}" srcOrd="0" destOrd="0" presId="urn:microsoft.com/office/officeart/2008/layout/HorizontalMultiLevelHierarchy"/>
    <dgm:cxn modelId="{48757AE2-A16D-45A5-A3E0-82DF3D5E9872}" type="presParOf" srcId="{C1715870-6955-41EA-8346-3FA2AE02FADB}" destId="{DF3019D8-F034-4762-BAF4-D539C0150CE8}" srcOrd="5" destOrd="0" presId="urn:microsoft.com/office/officeart/2008/layout/HorizontalMultiLevelHierarchy"/>
    <dgm:cxn modelId="{A0C89BEF-F117-4994-9F63-92A954CCD8B6}" type="presParOf" srcId="{DF3019D8-F034-4762-BAF4-D539C0150CE8}" destId="{582ADCFE-1E91-45DE-8E2B-648FDFFB4BE3}" srcOrd="0" destOrd="0" presId="urn:microsoft.com/office/officeart/2008/layout/HorizontalMultiLevelHierarchy"/>
    <dgm:cxn modelId="{C07CD3DE-676E-4642-951F-C05EBA2CF708}" type="presParOf" srcId="{DF3019D8-F034-4762-BAF4-D539C0150CE8}" destId="{2F9A9F5D-22CB-4E8D-A2B9-E08FBFDF431A}" srcOrd="1" destOrd="0" presId="urn:microsoft.com/office/officeart/2008/layout/HorizontalMultiLevelHierarchy"/>
    <dgm:cxn modelId="{756FD977-08AA-45CE-96C5-09878E3FB9BB}" type="presParOf" srcId="{C1715870-6955-41EA-8346-3FA2AE02FADB}" destId="{26F21872-F391-4929-AABC-7D0E1F1D8CCC}" srcOrd="6" destOrd="0" presId="urn:microsoft.com/office/officeart/2008/layout/HorizontalMultiLevelHierarchy"/>
    <dgm:cxn modelId="{AE9511DF-F7B7-479D-B598-AB62556839F1}" type="presParOf" srcId="{26F21872-F391-4929-AABC-7D0E1F1D8CCC}" destId="{3A3FD2CB-A883-4396-945E-0C73F1F96EC5}" srcOrd="0" destOrd="0" presId="urn:microsoft.com/office/officeart/2008/layout/HorizontalMultiLevelHierarchy"/>
    <dgm:cxn modelId="{79CFE9E8-7C69-42A0-B360-D7E48A416012}" type="presParOf" srcId="{C1715870-6955-41EA-8346-3FA2AE02FADB}" destId="{AAE43EB8-79C7-4835-8A33-5B4362AEE5C3}" srcOrd="7" destOrd="0" presId="urn:microsoft.com/office/officeart/2008/layout/HorizontalMultiLevelHierarchy"/>
    <dgm:cxn modelId="{8E7A9AE7-6525-4FBE-A593-EC5F0217FC5F}" type="presParOf" srcId="{AAE43EB8-79C7-4835-8A33-5B4362AEE5C3}" destId="{C6BEDB1B-1090-409D-815F-447748FF658A}" srcOrd="0" destOrd="0" presId="urn:microsoft.com/office/officeart/2008/layout/HorizontalMultiLevelHierarchy"/>
    <dgm:cxn modelId="{962A8A84-706E-4722-81FB-DFC5CF757F8B}" type="presParOf" srcId="{AAE43EB8-79C7-4835-8A33-5B4362AEE5C3}" destId="{F03465DB-1F35-4F22-B552-D22D43E2AF3A}" srcOrd="1" destOrd="0" presId="urn:microsoft.com/office/officeart/2008/layout/HorizontalMultiLevelHierarchy"/>
    <dgm:cxn modelId="{052BFF56-D985-45BB-A6CE-24B91CAA9F8D}" type="presParOf" srcId="{C1715870-6955-41EA-8346-3FA2AE02FADB}" destId="{703C0281-07F5-4D8B-A181-7AE3BA3622B7}" srcOrd="8" destOrd="0" presId="urn:microsoft.com/office/officeart/2008/layout/HorizontalMultiLevelHierarchy"/>
    <dgm:cxn modelId="{D4DA5D49-1CD2-43FC-9D8B-6975FA7C4E21}" type="presParOf" srcId="{703C0281-07F5-4D8B-A181-7AE3BA3622B7}" destId="{578A1224-2521-4F08-A1C1-0F61DEAB594B}" srcOrd="0" destOrd="0" presId="urn:microsoft.com/office/officeart/2008/layout/HorizontalMultiLevelHierarchy"/>
    <dgm:cxn modelId="{4B31FD02-7020-4622-9789-019719D5CA85}" type="presParOf" srcId="{C1715870-6955-41EA-8346-3FA2AE02FADB}" destId="{3DB5E043-D151-415A-AAEE-06672AA556C6}" srcOrd="9" destOrd="0" presId="urn:microsoft.com/office/officeart/2008/layout/HorizontalMultiLevelHierarchy"/>
    <dgm:cxn modelId="{C5653BA7-D954-4AC9-919C-04BE8FFE1BF5}" type="presParOf" srcId="{3DB5E043-D151-415A-AAEE-06672AA556C6}" destId="{3286AF42-62C8-4539-B144-FC65A4730CCC}" srcOrd="0" destOrd="0" presId="urn:microsoft.com/office/officeart/2008/layout/HorizontalMultiLevelHierarchy"/>
    <dgm:cxn modelId="{D7746E4D-FE07-4F88-826B-58D97F707F50}" type="presParOf" srcId="{3DB5E043-D151-415A-AAEE-06672AA556C6}" destId="{67D3DB41-579B-45A1-98F8-B17EDAAD1310}" srcOrd="1" destOrd="0" presId="urn:microsoft.com/office/officeart/2008/layout/HorizontalMultiLevelHierarchy"/>
    <dgm:cxn modelId="{AE204405-D655-4678-BEA2-E1E607116A87}" type="presParOf" srcId="{C1715870-6955-41EA-8346-3FA2AE02FADB}" destId="{8475953D-1C32-441C-BFBE-09C09FA66F52}" srcOrd="10" destOrd="0" presId="urn:microsoft.com/office/officeart/2008/layout/HorizontalMultiLevelHierarchy"/>
    <dgm:cxn modelId="{96BB4C16-B699-4434-88D8-1F6F0C4842A1}" type="presParOf" srcId="{8475953D-1C32-441C-BFBE-09C09FA66F52}" destId="{BA31EED7-963F-4788-A33A-9E2960C4D103}" srcOrd="0" destOrd="0" presId="urn:microsoft.com/office/officeart/2008/layout/HorizontalMultiLevelHierarchy"/>
    <dgm:cxn modelId="{8ECA675D-3CFC-4B5F-885B-9567D2589719}" type="presParOf" srcId="{C1715870-6955-41EA-8346-3FA2AE02FADB}" destId="{B366B8BA-1331-4071-B3E9-BA36D7344BA5}" srcOrd="11" destOrd="0" presId="urn:microsoft.com/office/officeart/2008/layout/HorizontalMultiLevelHierarchy"/>
    <dgm:cxn modelId="{4BC76A6B-A599-4DE4-B78F-0CD0BB084732}" type="presParOf" srcId="{B366B8BA-1331-4071-B3E9-BA36D7344BA5}" destId="{7E99977F-6AF2-4E57-9C95-A724CF951D48}" srcOrd="0" destOrd="0" presId="urn:microsoft.com/office/officeart/2008/layout/HorizontalMultiLevelHierarchy"/>
    <dgm:cxn modelId="{D141C72F-E77D-48E4-8E6F-A061FFAB3D0C}" type="presParOf" srcId="{B366B8BA-1331-4071-B3E9-BA36D7344BA5}" destId="{77C2EE0D-C897-4F2D-960E-E7BCFB1596B8}" srcOrd="1" destOrd="0" presId="urn:microsoft.com/office/officeart/2008/layout/HorizontalMultiLevelHierarchy"/>
    <dgm:cxn modelId="{5FC6B445-08E2-425C-AF11-8390341176A6}" type="presParOf" srcId="{C1715870-6955-41EA-8346-3FA2AE02FADB}" destId="{C5F419CB-7E41-45E9-BDE9-30B73509E53A}" srcOrd="12" destOrd="0" presId="urn:microsoft.com/office/officeart/2008/layout/HorizontalMultiLevelHierarchy"/>
    <dgm:cxn modelId="{942E6915-D230-4DC0-80AF-06D5DAE9C400}" type="presParOf" srcId="{C5F419CB-7E41-45E9-BDE9-30B73509E53A}" destId="{C141A4CE-B8E1-4149-97A9-DF65DBDE55F0}" srcOrd="0" destOrd="0" presId="urn:microsoft.com/office/officeart/2008/layout/HorizontalMultiLevelHierarchy"/>
    <dgm:cxn modelId="{EB212F46-C43B-4780-A0E0-BF3D1125D1D8}" type="presParOf" srcId="{C1715870-6955-41EA-8346-3FA2AE02FADB}" destId="{2BDBD4B5-2217-42BB-8282-38139870B37B}" srcOrd="13" destOrd="0" presId="urn:microsoft.com/office/officeart/2008/layout/HorizontalMultiLevelHierarchy"/>
    <dgm:cxn modelId="{8B5C7734-A846-467C-8B75-8E68C02496FE}" type="presParOf" srcId="{2BDBD4B5-2217-42BB-8282-38139870B37B}" destId="{12C24321-CAE1-47C5-B791-B1157906D033}" srcOrd="0" destOrd="0" presId="urn:microsoft.com/office/officeart/2008/layout/HorizontalMultiLevelHierarchy"/>
    <dgm:cxn modelId="{7C2F7B32-30F8-4002-8739-7A90BA246571}" type="presParOf" srcId="{2BDBD4B5-2217-42BB-8282-38139870B37B}" destId="{AE2AF384-F303-4EAF-807F-17BA326DBA5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9F16E-F293-4DF2-8F70-DBAE96F03912}" type="doc">
      <dgm:prSet loTypeId="urn:microsoft.com/office/officeart/2005/8/layout/chevron1" loCatId="process" qsTypeId="urn:microsoft.com/office/officeart/2005/8/quickstyle/simple1" qsCatId="simple" csTypeId="urn:microsoft.com/office/officeart/2005/8/colors/colorful3" csCatId="colorful" phldr="1"/>
      <dgm:spPr/>
    </dgm:pt>
    <dgm:pt modelId="{529F1D63-0F38-452F-AA9F-6EB8A24F5AA7}">
      <dgm:prSet phldrT="[Metin]" custT="1"/>
      <dgm:spPr/>
      <dgm:t>
        <a:bodyPr/>
        <a:lstStyle/>
        <a:p>
          <a:r>
            <a:rPr lang="tr-TR" sz="1800" dirty="0" err="1"/>
            <a:t>Waste</a:t>
          </a:r>
          <a:r>
            <a:rPr lang="tr-TR" sz="1800" dirty="0"/>
            <a:t> </a:t>
          </a:r>
          <a:r>
            <a:rPr lang="tr-TR" sz="1800" dirty="0" err="1"/>
            <a:t>water</a:t>
          </a:r>
          <a:endParaRPr lang="tr-TR" sz="1800" dirty="0"/>
        </a:p>
      </dgm:t>
    </dgm:pt>
    <dgm:pt modelId="{06504C2E-CF7B-4B2A-B08F-1FBEE8F5C972}" type="parTrans" cxnId="{2BC52A23-8FB3-426D-8784-0FD25AC7BDF3}">
      <dgm:prSet/>
      <dgm:spPr/>
      <dgm:t>
        <a:bodyPr/>
        <a:lstStyle/>
        <a:p>
          <a:endParaRPr lang="tr-TR" sz="1800"/>
        </a:p>
      </dgm:t>
    </dgm:pt>
    <dgm:pt modelId="{823478F9-F90E-468B-9897-E664A48D5A9A}" type="sibTrans" cxnId="{2BC52A23-8FB3-426D-8784-0FD25AC7BDF3}">
      <dgm:prSet/>
      <dgm:spPr/>
      <dgm:t>
        <a:bodyPr/>
        <a:lstStyle/>
        <a:p>
          <a:endParaRPr lang="tr-TR" sz="1800"/>
        </a:p>
      </dgm:t>
    </dgm:pt>
    <dgm:pt modelId="{CC6815DE-3F0C-4940-9C2F-B36D7984BC47}">
      <dgm:prSet phldrT="[Metin]" custT="1"/>
      <dgm:spPr/>
      <dgm:t>
        <a:bodyPr/>
        <a:lstStyle/>
        <a:p>
          <a:r>
            <a:rPr lang="tr-TR" sz="1800" dirty="0" err="1"/>
            <a:t>Screening</a:t>
          </a:r>
          <a:endParaRPr lang="tr-TR" sz="1800" dirty="0"/>
        </a:p>
      </dgm:t>
    </dgm:pt>
    <dgm:pt modelId="{AAC4A437-27E2-451D-9500-52CE2A643899}" type="parTrans" cxnId="{5B532725-65B5-4D8F-8DF2-D017A0823C7A}">
      <dgm:prSet/>
      <dgm:spPr/>
      <dgm:t>
        <a:bodyPr/>
        <a:lstStyle/>
        <a:p>
          <a:endParaRPr lang="tr-TR" sz="1800"/>
        </a:p>
      </dgm:t>
    </dgm:pt>
    <dgm:pt modelId="{1EBFAABD-195F-4946-BCE5-498158169FDD}" type="sibTrans" cxnId="{5B532725-65B5-4D8F-8DF2-D017A0823C7A}">
      <dgm:prSet/>
      <dgm:spPr/>
      <dgm:t>
        <a:bodyPr/>
        <a:lstStyle/>
        <a:p>
          <a:endParaRPr lang="tr-TR" sz="1800"/>
        </a:p>
      </dgm:t>
    </dgm:pt>
    <dgm:pt modelId="{40EBF7F1-5D35-4B68-9725-08536B084B55}">
      <dgm:prSet phldrT="[Metin]" custT="1"/>
      <dgm:spPr/>
      <dgm:t>
        <a:bodyPr/>
        <a:lstStyle/>
        <a:p>
          <a:r>
            <a:rPr lang="tr-TR" sz="1400" dirty="0" err="1"/>
            <a:t>homogenization</a:t>
          </a:r>
          <a:endParaRPr lang="tr-TR" sz="1400" dirty="0"/>
        </a:p>
      </dgm:t>
    </dgm:pt>
    <dgm:pt modelId="{F911FCF1-E2BB-4D2C-897D-EA3147CC4B2B}" type="parTrans" cxnId="{81C44209-7BED-40D4-91AA-5338BC50A369}">
      <dgm:prSet/>
      <dgm:spPr/>
      <dgm:t>
        <a:bodyPr/>
        <a:lstStyle/>
        <a:p>
          <a:endParaRPr lang="tr-TR" sz="1800"/>
        </a:p>
      </dgm:t>
    </dgm:pt>
    <dgm:pt modelId="{CB286EFB-A111-4EC9-9EF5-0810DFA85DD7}" type="sibTrans" cxnId="{81C44209-7BED-40D4-91AA-5338BC50A369}">
      <dgm:prSet/>
      <dgm:spPr/>
      <dgm:t>
        <a:bodyPr/>
        <a:lstStyle/>
        <a:p>
          <a:endParaRPr lang="tr-TR" sz="1800"/>
        </a:p>
      </dgm:t>
    </dgm:pt>
    <dgm:pt modelId="{8EEA864A-FE85-4B6A-998A-7A452C814A21}">
      <dgm:prSet custT="1"/>
      <dgm:spPr/>
      <dgm:t>
        <a:bodyPr/>
        <a:lstStyle/>
        <a:p>
          <a:r>
            <a:rPr lang="tr-TR" sz="1400" dirty="0" err="1"/>
            <a:t>Sediman</a:t>
          </a:r>
          <a:r>
            <a:rPr lang="tr-TR" sz="1400" dirty="0"/>
            <a:t> </a:t>
          </a:r>
          <a:r>
            <a:rPr lang="tr-TR" sz="1400" dirty="0" err="1"/>
            <a:t>tation</a:t>
          </a:r>
          <a:endParaRPr lang="tr-TR" sz="1400" dirty="0"/>
        </a:p>
      </dgm:t>
    </dgm:pt>
    <dgm:pt modelId="{0BD55388-3AD9-4AA3-8091-B7D728866BB9}" type="parTrans" cxnId="{952E2E2F-807F-4A02-9A06-CC9D5E098C62}">
      <dgm:prSet/>
      <dgm:spPr/>
      <dgm:t>
        <a:bodyPr/>
        <a:lstStyle/>
        <a:p>
          <a:endParaRPr lang="tr-TR"/>
        </a:p>
      </dgm:t>
    </dgm:pt>
    <dgm:pt modelId="{BCEB2B85-C0CA-40CA-94AC-9D9C87CF3B45}" type="sibTrans" cxnId="{952E2E2F-807F-4A02-9A06-CC9D5E098C62}">
      <dgm:prSet/>
      <dgm:spPr/>
      <dgm:t>
        <a:bodyPr/>
        <a:lstStyle/>
        <a:p>
          <a:endParaRPr lang="tr-TR"/>
        </a:p>
      </dgm:t>
    </dgm:pt>
    <dgm:pt modelId="{ADB3C409-B7C0-463D-BC8C-43846C1CE79C}">
      <dgm:prSet custT="1"/>
      <dgm:spPr/>
      <dgm:t>
        <a:bodyPr/>
        <a:lstStyle/>
        <a:p>
          <a:r>
            <a:rPr lang="tr-TR" sz="1050" dirty="0" err="1"/>
            <a:t>Aeration</a:t>
          </a:r>
          <a:r>
            <a:rPr lang="tr-TR" sz="1050" dirty="0"/>
            <a:t> </a:t>
          </a:r>
          <a:r>
            <a:rPr lang="tr-TR" sz="1050" dirty="0" err="1"/>
            <a:t>basin</a:t>
          </a:r>
          <a:endParaRPr lang="tr-TR" sz="1050" dirty="0"/>
        </a:p>
      </dgm:t>
    </dgm:pt>
    <dgm:pt modelId="{552626AB-B3DD-42ED-B6A7-3C12838633EF}" type="parTrans" cxnId="{D30053B2-22C0-487C-83F0-9B3CAF5B19F1}">
      <dgm:prSet/>
      <dgm:spPr/>
      <dgm:t>
        <a:bodyPr/>
        <a:lstStyle/>
        <a:p>
          <a:endParaRPr lang="tr-TR"/>
        </a:p>
      </dgm:t>
    </dgm:pt>
    <dgm:pt modelId="{A1A9F4B8-A8CF-4F5E-9FEE-1A0CD39839AC}" type="sibTrans" cxnId="{D30053B2-22C0-487C-83F0-9B3CAF5B19F1}">
      <dgm:prSet/>
      <dgm:spPr/>
      <dgm:t>
        <a:bodyPr/>
        <a:lstStyle/>
        <a:p>
          <a:endParaRPr lang="tr-TR"/>
        </a:p>
      </dgm:t>
    </dgm:pt>
    <dgm:pt modelId="{A253A78B-6C7B-451D-BF3E-350C1535DF2D}">
      <dgm:prSet custT="1"/>
      <dgm:spPr/>
      <dgm:t>
        <a:bodyPr/>
        <a:lstStyle/>
        <a:p>
          <a:r>
            <a:rPr lang="tr-TR" sz="1400" dirty="0" err="1"/>
            <a:t>sedimantation</a:t>
          </a:r>
          <a:endParaRPr lang="tr-TR" sz="1400" dirty="0"/>
        </a:p>
      </dgm:t>
    </dgm:pt>
    <dgm:pt modelId="{4CE41868-1545-44E6-BE74-9628D2189790}" type="parTrans" cxnId="{A723246B-9A30-4192-A5AA-02EE19B0FF29}">
      <dgm:prSet/>
      <dgm:spPr/>
      <dgm:t>
        <a:bodyPr/>
        <a:lstStyle/>
        <a:p>
          <a:endParaRPr lang="tr-TR"/>
        </a:p>
      </dgm:t>
    </dgm:pt>
    <dgm:pt modelId="{851DE402-4F9A-445F-9870-F2D0C6ECC0D4}" type="sibTrans" cxnId="{A723246B-9A30-4192-A5AA-02EE19B0FF29}">
      <dgm:prSet/>
      <dgm:spPr/>
      <dgm:t>
        <a:bodyPr/>
        <a:lstStyle/>
        <a:p>
          <a:endParaRPr lang="tr-TR"/>
        </a:p>
      </dgm:t>
    </dgm:pt>
    <dgm:pt modelId="{9F92A044-6079-4534-B802-1D522ED1E92A}">
      <dgm:prSet/>
      <dgm:spPr/>
      <dgm:t>
        <a:bodyPr/>
        <a:lstStyle/>
        <a:p>
          <a:r>
            <a:rPr lang="tr-TR" dirty="0" err="1"/>
            <a:t>discharge</a:t>
          </a:r>
          <a:endParaRPr lang="tr-TR" dirty="0"/>
        </a:p>
      </dgm:t>
    </dgm:pt>
    <dgm:pt modelId="{F491E00C-A3FD-4329-BA46-AD689B1E166E}" type="parTrans" cxnId="{C846BAB9-331F-4495-BA21-3D1AF6FC8E98}">
      <dgm:prSet/>
      <dgm:spPr/>
      <dgm:t>
        <a:bodyPr/>
        <a:lstStyle/>
        <a:p>
          <a:endParaRPr lang="tr-TR"/>
        </a:p>
      </dgm:t>
    </dgm:pt>
    <dgm:pt modelId="{51BEA03C-E83E-4DDE-88A5-32E5F47CDFA2}" type="sibTrans" cxnId="{C846BAB9-331F-4495-BA21-3D1AF6FC8E98}">
      <dgm:prSet/>
      <dgm:spPr/>
      <dgm:t>
        <a:bodyPr/>
        <a:lstStyle/>
        <a:p>
          <a:endParaRPr lang="tr-TR"/>
        </a:p>
      </dgm:t>
    </dgm:pt>
    <dgm:pt modelId="{E9DFA28A-E9F9-4B7B-BC53-394716C53965}" type="pres">
      <dgm:prSet presAssocID="{BE99F16E-F293-4DF2-8F70-DBAE96F03912}" presName="Name0" presStyleCnt="0">
        <dgm:presLayoutVars>
          <dgm:dir/>
          <dgm:animLvl val="lvl"/>
          <dgm:resizeHandles val="exact"/>
        </dgm:presLayoutVars>
      </dgm:prSet>
      <dgm:spPr/>
    </dgm:pt>
    <dgm:pt modelId="{7568CC63-1954-4DB9-92F4-B4A5B5835010}" type="pres">
      <dgm:prSet presAssocID="{529F1D63-0F38-452F-AA9F-6EB8A24F5AA7}" presName="parTxOnly" presStyleLbl="node1" presStyleIdx="0" presStyleCnt="7">
        <dgm:presLayoutVars>
          <dgm:chMax val="0"/>
          <dgm:chPref val="0"/>
          <dgm:bulletEnabled val="1"/>
        </dgm:presLayoutVars>
      </dgm:prSet>
      <dgm:spPr/>
    </dgm:pt>
    <dgm:pt modelId="{7BE66605-BB33-42CD-8862-90383B38DFFE}" type="pres">
      <dgm:prSet presAssocID="{823478F9-F90E-468B-9897-E664A48D5A9A}" presName="parTxOnlySpace" presStyleCnt="0"/>
      <dgm:spPr/>
    </dgm:pt>
    <dgm:pt modelId="{96945BEA-4C25-4515-A1A8-91A71A12DA93}" type="pres">
      <dgm:prSet presAssocID="{CC6815DE-3F0C-4940-9C2F-B36D7984BC47}" presName="parTxOnly" presStyleLbl="node1" presStyleIdx="1" presStyleCnt="7">
        <dgm:presLayoutVars>
          <dgm:chMax val="0"/>
          <dgm:chPref val="0"/>
          <dgm:bulletEnabled val="1"/>
        </dgm:presLayoutVars>
      </dgm:prSet>
      <dgm:spPr/>
    </dgm:pt>
    <dgm:pt modelId="{241C6593-74A4-4073-B804-6990B57D9B9D}" type="pres">
      <dgm:prSet presAssocID="{1EBFAABD-195F-4946-BCE5-498158169FDD}" presName="parTxOnlySpace" presStyleCnt="0"/>
      <dgm:spPr/>
    </dgm:pt>
    <dgm:pt modelId="{793E5C36-D6F6-48EA-A5B0-CDD91D1D67A5}" type="pres">
      <dgm:prSet presAssocID="{40EBF7F1-5D35-4B68-9725-08536B084B55}" presName="parTxOnly" presStyleLbl="node1" presStyleIdx="2" presStyleCnt="7">
        <dgm:presLayoutVars>
          <dgm:chMax val="0"/>
          <dgm:chPref val="0"/>
          <dgm:bulletEnabled val="1"/>
        </dgm:presLayoutVars>
      </dgm:prSet>
      <dgm:spPr/>
    </dgm:pt>
    <dgm:pt modelId="{128413BE-C983-44B0-9E12-8FE9F124B8C4}" type="pres">
      <dgm:prSet presAssocID="{CB286EFB-A111-4EC9-9EF5-0810DFA85DD7}" presName="parTxOnlySpace" presStyleCnt="0"/>
      <dgm:spPr/>
    </dgm:pt>
    <dgm:pt modelId="{22158D7B-FD53-4374-8762-6632130F3668}" type="pres">
      <dgm:prSet presAssocID="{8EEA864A-FE85-4B6A-998A-7A452C814A21}" presName="parTxOnly" presStyleLbl="node1" presStyleIdx="3" presStyleCnt="7" custScaleX="105719" custScaleY="106976">
        <dgm:presLayoutVars>
          <dgm:chMax val="0"/>
          <dgm:chPref val="0"/>
          <dgm:bulletEnabled val="1"/>
        </dgm:presLayoutVars>
      </dgm:prSet>
      <dgm:spPr/>
    </dgm:pt>
    <dgm:pt modelId="{2831F525-B7BF-4CB7-A120-4745814E2B2A}" type="pres">
      <dgm:prSet presAssocID="{BCEB2B85-C0CA-40CA-94AC-9D9C87CF3B45}" presName="parTxOnlySpace" presStyleCnt="0"/>
      <dgm:spPr/>
    </dgm:pt>
    <dgm:pt modelId="{96E840D4-5F35-467F-A149-A272D1E26BB8}" type="pres">
      <dgm:prSet presAssocID="{ADB3C409-B7C0-463D-BC8C-43846C1CE79C}" presName="parTxOnly" presStyleLbl="node1" presStyleIdx="4" presStyleCnt="7">
        <dgm:presLayoutVars>
          <dgm:chMax val="0"/>
          <dgm:chPref val="0"/>
          <dgm:bulletEnabled val="1"/>
        </dgm:presLayoutVars>
      </dgm:prSet>
      <dgm:spPr/>
    </dgm:pt>
    <dgm:pt modelId="{96810836-CC20-4035-8DE7-6BC5B1E20F71}" type="pres">
      <dgm:prSet presAssocID="{A1A9F4B8-A8CF-4F5E-9FEE-1A0CD39839AC}" presName="parTxOnlySpace" presStyleCnt="0"/>
      <dgm:spPr/>
    </dgm:pt>
    <dgm:pt modelId="{195B0DB7-D5B8-4428-87C0-402C499D7609}" type="pres">
      <dgm:prSet presAssocID="{A253A78B-6C7B-451D-BF3E-350C1535DF2D}" presName="parTxOnly" presStyleLbl="node1" presStyleIdx="5" presStyleCnt="7">
        <dgm:presLayoutVars>
          <dgm:chMax val="0"/>
          <dgm:chPref val="0"/>
          <dgm:bulletEnabled val="1"/>
        </dgm:presLayoutVars>
      </dgm:prSet>
      <dgm:spPr/>
    </dgm:pt>
    <dgm:pt modelId="{04C2244C-FCA8-4673-BAEC-2DCA12DDDB98}" type="pres">
      <dgm:prSet presAssocID="{851DE402-4F9A-445F-9870-F2D0C6ECC0D4}" presName="parTxOnlySpace" presStyleCnt="0"/>
      <dgm:spPr/>
    </dgm:pt>
    <dgm:pt modelId="{49FD9564-83D5-4AB4-BA3C-E2F29AF7C108}" type="pres">
      <dgm:prSet presAssocID="{9F92A044-6079-4534-B802-1D522ED1E92A}" presName="parTxOnly" presStyleLbl="node1" presStyleIdx="6" presStyleCnt="7">
        <dgm:presLayoutVars>
          <dgm:chMax val="0"/>
          <dgm:chPref val="0"/>
          <dgm:bulletEnabled val="1"/>
        </dgm:presLayoutVars>
      </dgm:prSet>
      <dgm:spPr/>
    </dgm:pt>
  </dgm:ptLst>
  <dgm:cxnLst>
    <dgm:cxn modelId="{3F716C00-E070-4F1F-93DF-898637245152}" type="presOf" srcId="{40EBF7F1-5D35-4B68-9725-08536B084B55}" destId="{793E5C36-D6F6-48EA-A5B0-CDD91D1D67A5}" srcOrd="0" destOrd="0" presId="urn:microsoft.com/office/officeart/2005/8/layout/chevron1"/>
    <dgm:cxn modelId="{81C44209-7BED-40D4-91AA-5338BC50A369}" srcId="{BE99F16E-F293-4DF2-8F70-DBAE96F03912}" destId="{40EBF7F1-5D35-4B68-9725-08536B084B55}" srcOrd="2" destOrd="0" parTransId="{F911FCF1-E2BB-4D2C-897D-EA3147CC4B2B}" sibTransId="{CB286EFB-A111-4EC9-9EF5-0810DFA85DD7}"/>
    <dgm:cxn modelId="{2BC52A23-8FB3-426D-8784-0FD25AC7BDF3}" srcId="{BE99F16E-F293-4DF2-8F70-DBAE96F03912}" destId="{529F1D63-0F38-452F-AA9F-6EB8A24F5AA7}" srcOrd="0" destOrd="0" parTransId="{06504C2E-CF7B-4B2A-B08F-1FBEE8F5C972}" sibTransId="{823478F9-F90E-468B-9897-E664A48D5A9A}"/>
    <dgm:cxn modelId="{C09A1024-ACE8-40EE-9DE9-03C0A68E8F14}" type="presOf" srcId="{529F1D63-0F38-452F-AA9F-6EB8A24F5AA7}" destId="{7568CC63-1954-4DB9-92F4-B4A5B5835010}" srcOrd="0" destOrd="0" presId="urn:microsoft.com/office/officeart/2005/8/layout/chevron1"/>
    <dgm:cxn modelId="{5B532725-65B5-4D8F-8DF2-D017A0823C7A}" srcId="{BE99F16E-F293-4DF2-8F70-DBAE96F03912}" destId="{CC6815DE-3F0C-4940-9C2F-B36D7984BC47}" srcOrd="1" destOrd="0" parTransId="{AAC4A437-27E2-451D-9500-52CE2A643899}" sibTransId="{1EBFAABD-195F-4946-BCE5-498158169FDD}"/>
    <dgm:cxn modelId="{77AECC25-5ECC-4D96-896E-30C8B945ED9F}" type="presOf" srcId="{9F92A044-6079-4534-B802-1D522ED1E92A}" destId="{49FD9564-83D5-4AB4-BA3C-E2F29AF7C108}" srcOrd="0" destOrd="0" presId="urn:microsoft.com/office/officeart/2005/8/layout/chevron1"/>
    <dgm:cxn modelId="{D74D6429-5B65-4EBE-A39A-3FF3EB4BC4B8}" type="presOf" srcId="{CC6815DE-3F0C-4940-9C2F-B36D7984BC47}" destId="{96945BEA-4C25-4515-A1A8-91A71A12DA93}" srcOrd="0" destOrd="0" presId="urn:microsoft.com/office/officeart/2005/8/layout/chevron1"/>
    <dgm:cxn modelId="{952E2E2F-807F-4A02-9A06-CC9D5E098C62}" srcId="{BE99F16E-F293-4DF2-8F70-DBAE96F03912}" destId="{8EEA864A-FE85-4B6A-998A-7A452C814A21}" srcOrd="3" destOrd="0" parTransId="{0BD55388-3AD9-4AA3-8091-B7D728866BB9}" sibTransId="{BCEB2B85-C0CA-40CA-94AC-9D9C87CF3B45}"/>
    <dgm:cxn modelId="{7EE6B55E-94C8-4332-8E0C-4E4088605A62}" type="presOf" srcId="{8EEA864A-FE85-4B6A-998A-7A452C814A21}" destId="{22158D7B-FD53-4374-8762-6632130F3668}" srcOrd="0" destOrd="0" presId="urn:microsoft.com/office/officeart/2005/8/layout/chevron1"/>
    <dgm:cxn modelId="{A2863845-78E9-467E-90E8-1F4D9878E2B9}" type="presOf" srcId="{ADB3C409-B7C0-463D-BC8C-43846C1CE79C}" destId="{96E840D4-5F35-467F-A149-A272D1E26BB8}" srcOrd="0" destOrd="0" presId="urn:microsoft.com/office/officeart/2005/8/layout/chevron1"/>
    <dgm:cxn modelId="{A723246B-9A30-4192-A5AA-02EE19B0FF29}" srcId="{BE99F16E-F293-4DF2-8F70-DBAE96F03912}" destId="{A253A78B-6C7B-451D-BF3E-350C1535DF2D}" srcOrd="5" destOrd="0" parTransId="{4CE41868-1545-44E6-BE74-9628D2189790}" sibTransId="{851DE402-4F9A-445F-9870-F2D0C6ECC0D4}"/>
    <dgm:cxn modelId="{C607B356-6039-4B28-949D-9895EA5AB0DB}" type="presOf" srcId="{A253A78B-6C7B-451D-BF3E-350C1535DF2D}" destId="{195B0DB7-D5B8-4428-87C0-402C499D7609}" srcOrd="0" destOrd="0" presId="urn:microsoft.com/office/officeart/2005/8/layout/chevron1"/>
    <dgm:cxn modelId="{8221C38D-0674-417F-A11E-F7D2F47CCE75}" type="presOf" srcId="{BE99F16E-F293-4DF2-8F70-DBAE96F03912}" destId="{E9DFA28A-E9F9-4B7B-BC53-394716C53965}" srcOrd="0" destOrd="0" presId="urn:microsoft.com/office/officeart/2005/8/layout/chevron1"/>
    <dgm:cxn modelId="{D30053B2-22C0-487C-83F0-9B3CAF5B19F1}" srcId="{BE99F16E-F293-4DF2-8F70-DBAE96F03912}" destId="{ADB3C409-B7C0-463D-BC8C-43846C1CE79C}" srcOrd="4" destOrd="0" parTransId="{552626AB-B3DD-42ED-B6A7-3C12838633EF}" sibTransId="{A1A9F4B8-A8CF-4F5E-9FEE-1A0CD39839AC}"/>
    <dgm:cxn modelId="{C846BAB9-331F-4495-BA21-3D1AF6FC8E98}" srcId="{BE99F16E-F293-4DF2-8F70-DBAE96F03912}" destId="{9F92A044-6079-4534-B802-1D522ED1E92A}" srcOrd="6" destOrd="0" parTransId="{F491E00C-A3FD-4329-BA46-AD689B1E166E}" sibTransId="{51BEA03C-E83E-4DDE-88A5-32E5F47CDFA2}"/>
    <dgm:cxn modelId="{5FB28DAB-A1C3-4E55-A336-FCD67E70F4BD}" type="presParOf" srcId="{E9DFA28A-E9F9-4B7B-BC53-394716C53965}" destId="{7568CC63-1954-4DB9-92F4-B4A5B5835010}" srcOrd="0" destOrd="0" presId="urn:microsoft.com/office/officeart/2005/8/layout/chevron1"/>
    <dgm:cxn modelId="{03A4E9A9-40CD-4C1D-A40E-C58B7098DFD6}" type="presParOf" srcId="{E9DFA28A-E9F9-4B7B-BC53-394716C53965}" destId="{7BE66605-BB33-42CD-8862-90383B38DFFE}" srcOrd="1" destOrd="0" presId="urn:microsoft.com/office/officeart/2005/8/layout/chevron1"/>
    <dgm:cxn modelId="{A03D1B13-3F81-481E-A97D-41FB2A01CC89}" type="presParOf" srcId="{E9DFA28A-E9F9-4B7B-BC53-394716C53965}" destId="{96945BEA-4C25-4515-A1A8-91A71A12DA93}" srcOrd="2" destOrd="0" presId="urn:microsoft.com/office/officeart/2005/8/layout/chevron1"/>
    <dgm:cxn modelId="{2DACE381-A249-472F-B187-F34DBFFDB137}" type="presParOf" srcId="{E9DFA28A-E9F9-4B7B-BC53-394716C53965}" destId="{241C6593-74A4-4073-B804-6990B57D9B9D}" srcOrd="3" destOrd="0" presId="urn:microsoft.com/office/officeart/2005/8/layout/chevron1"/>
    <dgm:cxn modelId="{4FEA8CB1-CAF8-430B-BA40-EABA08D7593C}" type="presParOf" srcId="{E9DFA28A-E9F9-4B7B-BC53-394716C53965}" destId="{793E5C36-D6F6-48EA-A5B0-CDD91D1D67A5}" srcOrd="4" destOrd="0" presId="urn:microsoft.com/office/officeart/2005/8/layout/chevron1"/>
    <dgm:cxn modelId="{2E9865A4-EB8C-4930-8C0C-7DE813796E19}" type="presParOf" srcId="{E9DFA28A-E9F9-4B7B-BC53-394716C53965}" destId="{128413BE-C983-44B0-9E12-8FE9F124B8C4}" srcOrd="5" destOrd="0" presId="urn:microsoft.com/office/officeart/2005/8/layout/chevron1"/>
    <dgm:cxn modelId="{70CFDF27-63FD-43EF-B3FD-539DF003CCA0}" type="presParOf" srcId="{E9DFA28A-E9F9-4B7B-BC53-394716C53965}" destId="{22158D7B-FD53-4374-8762-6632130F3668}" srcOrd="6" destOrd="0" presId="urn:microsoft.com/office/officeart/2005/8/layout/chevron1"/>
    <dgm:cxn modelId="{9646D1BC-C17F-4C70-B4DF-09D4EF8DF498}" type="presParOf" srcId="{E9DFA28A-E9F9-4B7B-BC53-394716C53965}" destId="{2831F525-B7BF-4CB7-A120-4745814E2B2A}" srcOrd="7" destOrd="0" presId="urn:microsoft.com/office/officeart/2005/8/layout/chevron1"/>
    <dgm:cxn modelId="{E2282BB6-23A6-4530-AF03-7D708C600F0D}" type="presParOf" srcId="{E9DFA28A-E9F9-4B7B-BC53-394716C53965}" destId="{96E840D4-5F35-467F-A149-A272D1E26BB8}" srcOrd="8" destOrd="0" presId="urn:microsoft.com/office/officeart/2005/8/layout/chevron1"/>
    <dgm:cxn modelId="{110B07B8-A651-4D09-AEBC-F6AAA83EA8F4}" type="presParOf" srcId="{E9DFA28A-E9F9-4B7B-BC53-394716C53965}" destId="{96810836-CC20-4035-8DE7-6BC5B1E20F71}" srcOrd="9" destOrd="0" presId="urn:microsoft.com/office/officeart/2005/8/layout/chevron1"/>
    <dgm:cxn modelId="{91886234-F976-4A91-A7E7-D5A059981A6A}" type="presParOf" srcId="{E9DFA28A-E9F9-4B7B-BC53-394716C53965}" destId="{195B0DB7-D5B8-4428-87C0-402C499D7609}" srcOrd="10" destOrd="0" presId="urn:microsoft.com/office/officeart/2005/8/layout/chevron1"/>
    <dgm:cxn modelId="{2B90DC51-3C78-435F-9C78-C8A53D517A03}" type="presParOf" srcId="{E9DFA28A-E9F9-4B7B-BC53-394716C53965}" destId="{04C2244C-FCA8-4673-BAEC-2DCA12DDDB98}" srcOrd="11" destOrd="0" presId="urn:microsoft.com/office/officeart/2005/8/layout/chevron1"/>
    <dgm:cxn modelId="{2FA6952F-2CB7-4408-A2DE-F8CD4C20D8B3}" type="presParOf" srcId="{E9DFA28A-E9F9-4B7B-BC53-394716C53965}" destId="{49FD9564-83D5-4AB4-BA3C-E2F29AF7C108}"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C5CFA8-A3D2-462C-AFD0-C2AF40A1442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r-TR"/>
        </a:p>
      </dgm:t>
    </dgm:pt>
    <dgm:pt modelId="{893C72A3-79A8-4206-A82C-63BF68935A5B}">
      <dgm:prSet phldrT="[Metin]" custT="1"/>
      <dgm:spPr/>
      <dgm:t>
        <a:bodyPr/>
        <a:lstStyle/>
        <a:p>
          <a:r>
            <a:rPr lang="tr-TR" sz="2000" dirty="0" err="1"/>
            <a:t>Raw</a:t>
          </a:r>
          <a:r>
            <a:rPr lang="tr-TR" sz="2000" dirty="0"/>
            <a:t> </a:t>
          </a:r>
          <a:r>
            <a:rPr lang="tr-TR" sz="2000" dirty="0" err="1"/>
            <a:t>material</a:t>
          </a:r>
          <a:r>
            <a:rPr lang="tr-TR" sz="2000" dirty="0"/>
            <a:t>,</a:t>
          </a:r>
        </a:p>
        <a:p>
          <a:r>
            <a:rPr lang="tr-TR" sz="2000" dirty="0" err="1"/>
            <a:t>Water</a:t>
          </a:r>
          <a:r>
            <a:rPr lang="tr-TR" sz="2000" dirty="0"/>
            <a:t>,</a:t>
          </a:r>
        </a:p>
        <a:p>
          <a:r>
            <a:rPr lang="tr-TR" sz="2000" dirty="0" err="1"/>
            <a:t>Energy</a:t>
          </a:r>
          <a:endParaRPr lang="tr-TR" sz="2000" dirty="0"/>
        </a:p>
      </dgm:t>
    </dgm:pt>
    <dgm:pt modelId="{6077A809-86C4-4CF0-AAF3-D829980DD261}" type="parTrans" cxnId="{D31CC0E2-A839-48C0-914E-A5DEBB164C13}">
      <dgm:prSet/>
      <dgm:spPr/>
      <dgm:t>
        <a:bodyPr/>
        <a:lstStyle/>
        <a:p>
          <a:endParaRPr lang="tr-TR" sz="2400"/>
        </a:p>
      </dgm:t>
    </dgm:pt>
    <dgm:pt modelId="{40B3CB8E-E6FF-4218-8FA3-9965833F0614}" type="sibTrans" cxnId="{D31CC0E2-A839-48C0-914E-A5DEBB164C13}">
      <dgm:prSet/>
      <dgm:spPr/>
      <dgm:t>
        <a:bodyPr/>
        <a:lstStyle/>
        <a:p>
          <a:endParaRPr lang="tr-TR" sz="2400"/>
        </a:p>
      </dgm:t>
    </dgm:pt>
    <dgm:pt modelId="{F79FE9CA-62E6-4CC9-9B1D-D3AF87416433}">
      <dgm:prSet phldrT="[Metin]" custT="1"/>
      <dgm:spPr/>
      <dgm:t>
        <a:bodyPr/>
        <a:lstStyle/>
        <a:p>
          <a:pPr>
            <a:lnSpc>
              <a:spcPct val="100000"/>
            </a:lnSpc>
          </a:pPr>
          <a:r>
            <a:rPr lang="tr-TR" sz="1800" dirty="0" err="1"/>
            <a:t>Production</a:t>
          </a:r>
          <a:r>
            <a:rPr lang="tr-TR" sz="1800" dirty="0"/>
            <a:t>,</a:t>
          </a:r>
        </a:p>
        <a:p>
          <a:pPr>
            <a:lnSpc>
              <a:spcPct val="100000"/>
            </a:lnSpc>
          </a:pPr>
          <a:r>
            <a:rPr lang="tr-TR" sz="1800" dirty="0" err="1"/>
            <a:t>Maintanence</a:t>
          </a:r>
          <a:r>
            <a:rPr lang="tr-TR" sz="1800" dirty="0"/>
            <a:t>,</a:t>
          </a:r>
        </a:p>
        <a:p>
          <a:pPr>
            <a:lnSpc>
              <a:spcPct val="100000"/>
            </a:lnSpc>
          </a:pPr>
          <a:r>
            <a:rPr lang="tr-TR" sz="1800" dirty="0" err="1"/>
            <a:t>Transportation</a:t>
          </a:r>
          <a:endParaRPr lang="tr-TR" sz="1800" dirty="0"/>
        </a:p>
      </dgm:t>
    </dgm:pt>
    <dgm:pt modelId="{75067C80-93FB-4E16-90B8-75AC409E69AD}" type="parTrans" cxnId="{70E2794F-0409-4917-9B81-A31E008D2F9E}">
      <dgm:prSet/>
      <dgm:spPr/>
      <dgm:t>
        <a:bodyPr/>
        <a:lstStyle/>
        <a:p>
          <a:endParaRPr lang="tr-TR" sz="2400"/>
        </a:p>
      </dgm:t>
    </dgm:pt>
    <dgm:pt modelId="{FEB95E52-129F-43BB-A862-94919DC17752}" type="sibTrans" cxnId="{70E2794F-0409-4917-9B81-A31E008D2F9E}">
      <dgm:prSet/>
      <dgm:spPr/>
      <dgm:t>
        <a:bodyPr/>
        <a:lstStyle/>
        <a:p>
          <a:endParaRPr lang="tr-TR" sz="2400"/>
        </a:p>
      </dgm:t>
    </dgm:pt>
    <dgm:pt modelId="{9BBCFA68-F1BA-4835-8FBE-D991C7D137CB}">
      <dgm:prSet phldrT="[Metin]" custT="1"/>
      <dgm:spPr/>
      <dgm:t>
        <a:bodyPr/>
        <a:lstStyle/>
        <a:p>
          <a:r>
            <a:rPr lang="tr-TR" sz="2000" dirty="0" err="1"/>
            <a:t>Waste</a:t>
          </a:r>
          <a:r>
            <a:rPr lang="tr-TR" sz="2000" dirty="0"/>
            <a:t> </a:t>
          </a:r>
          <a:r>
            <a:rPr lang="tr-TR" sz="2000" dirty="0" err="1"/>
            <a:t>water</a:t>
          </a:r>
          <a:r>
            <a:rPr lang="tr-TR" sz="2000" dirty="0"/>
            <a:t>,</a:t>
          </a:r>
        </a:p>
        <a:p>
          <a:r>
            <a:rPr lang="tr-TR" sz="2000" dirty="0" err="1"/>
            <a:t>Emissions</a:t>
          </a:r>
          <a:r>
            <a:rPr lang="tr-TR" sz="2000" dirty="0"/>
            <a:t>,</a:t>
          </a:r>
        </a:p>
        <a:p>
          <a:r>
            <a:rPr lang="tr-TR" sz="2000" dirty="0" err="1"/>
            <a:t>Waste</a:t>
          </a:r>
          <a:r>
            <a:rPr lang="tr-TR" sz="2000" dirty="0"/>
            <a:t> </a:t>
          </a:r>
          <a:r>
            <a:rPr lang="tr-TR" sz="2000" dirty="0" err="1"/>
            <a:t>manegement</a:t>
          </a:r>
          <a:endParaRPr lang="tr-TR" sz="2000" dirty="0"/>
        </a:p>
      </dgm:t>
    </dgm:pt>
    <dgm:pt modelId="{6B404B0D-3D72-46C0-A1F9-5BCDDDADF175}" type="parTrans" cxnId="{A60E401A-C5E0-49D2-B85F-D4E416D7ECCA}">
      <dgm:prSet/>
      <dgm:spPr/>
      <dgm:t>
        <a:bodyPr/>
        <a:lstStyle/>
        <a:p>
          <a:endParaRPr lang="tr-TR" sz="2400"/>
        </a:p>
      </dgm:t>
    </dgm:pt>
    <dgm:pt modelId="{EE43877B-2F3C-4559-BD59-44E66DE6DEF7}" type="sibTrans" cxnId="{A60E401A-C5E0-49D2-B85F-D4E416D7ECCA}">
      <dgm:prSet/>
      <dgm:spPr/>
      <dgm:t>
        <a:bodyPr/>
        <a:lstStyle/>
        <a:p>
          <a:endParaRPr lang="tr-TR" sz="2400"/>
        </a:p>
      </dgm:t>
    </dgm:pt>
    <dgm:pt modelId="{59371F61-060E-4980-984A-482753120141}">
      <dgm:prSet phldrT="[Metin]" custT="1"/>
      <dgm:spPr/>
      <dgm:t>
        <a:bodyPr/>
        <a:lstStyle/>
        <a:p>
          <a:r>
            <a:rPr lang="tr-TR" sz="1800" dirty="0" err="1"/>
            <a:t>Water</a:t>
          </a:r>
          <a:r>
            <a:rPr lang="tr-TR" sz="1800" dirty="0"/>
            <a:t> </a:t>
          </a:r>
          <a:r>
            <a:rPr lang="tr-TR" sz="1800" dirty="0" err="1"/>
            <a:t>water</a:t>
          </a:r>
          <a:r>
            <a:rPr lang="tr-TR" sz="1800" dirty="0"/>
            <a:t> </a:t>
          </a:r>
          <a:r>
            <a:rPr lang="tr-TR" sz="1800" dirty="0" err="1"/>
            <a:t>treatment</a:t>
          </a:r>
          <a:r>
            <a:rPr lang="tr-TR" sz="1800" dirty="0"/>
            <a:t>,</a:t>
          </a:r>
        </a:p>
        <a:p>
          <a:r>
            <a:rPr lang="tr-TR" sz="1800" dirty="0" err="1"/>
            <a:t>Meauserement</a:t>
          </a:r>
          <a:r>
            <a:rPr lang="tr-TR" sz="1800" dirty="0"/>
            <a:t>,</a:t>
          </a:r>
        </a:p>
        <a:p>
          <a:r>
            <a:rPr lang="tr-TR" sz="1800" dirty="0" err="1"/>
            <a:t>Recycling</a:t>
          </a:r>
          <a:endParaRPr lang="tr-TR" sz="1800" dirty="0"/>
        </a:p>
      </dgm:t>
    </dgm:pt>
    <dgm:pt modelId="{50D418E1-FEED-40E4-ACE0-6B0786D4287F}" type="parTrans" cxnId="{A5A37A5C-C911-4EC8-BDC7-6DA01A5F62CE}">
      <dgm:prSet/>
      <dgm:spPr/>
      <dgm:t>
        <a:bodyPr/>
        <a:lstStyle/>
        <a:p>
          <a:endParaRPr lang="tr-TR" sz="2400"/>
        </a:p>
      </dgm:t>
    </dgm:pt>
    <dgm:pt modelId="{D4806609-F5FE-48A3-8556-04B638571763}" type="sibTrans" cxnId="{A5A37A5C-C911-4EC8-BDC7-6DA01A5F62CE}">
      <dgm:prSet/>
      <dgm:spPr/>
      <dgm:t>
        <a:bodyPr/>
        <a:lstStyle/>
        <a:p>
          <a:endParaRPr lang="tr-TR" sz="2400"/>
        </a:p>
      </dgm:t>
    </dgm:pt>
    <dgm:pt modelId="{ED9B7F7B-9986-4FB7-AEF4-E6A859D12EF1}">
      <dgm:prSet phldrT="[Metin]" custT="1"/>
      <dgm:spPr/>
      <dgm:t>
        <a:bodyPr/>
        <a:lstStyle/>
        <a:p>
          <a:r>
            <a:rPr lang="tr-TR" sz="2000" dirty="0"/>
            <a:t>Resource </a:t>
          </a:r>
          <a:r>
            <a:rPr lang="tr-TR" sz="2000" dirty="0" err="1"/>
            <a:t>Efficiency</a:t>
          </a:r>
          <a:r>
            <a:rPr lang="tr-TR" sz="2000" dirty="0"/>
            <a:t>,</a:t>
          </a:r>
        </a:p>
        <a:p>
          <a:r>
            <a:rPr lang="tr-TR" sz="2000" dirty="0" err="1"/>
            <a:t>Environmentally</a:t>
          </a:r>
          <a:r>
            <a:rPr lang="tr-TR" sz="2000" dirty="0"/>
            <a:t> </a:t>
          </a:r>
          <a:r>
            <a:rPr lang="tr-TR" sz="2000" dirty="0" err="1"/>
            <a:t>friendly</a:t>
          </a:r>
          <a:endParaRPr lang="tr-TR" sz="2000" dirty="0"/>
        </a:p>
      </dgm:t>
    </dgm:pt>
    <dgm:pt modelId="{670703A0-B162-404A-B677-FA07F96CD694}" type="parTrans" cxnId="{A44545ED-9B11-4516-A104-0308C2FB24C1}">
      <dgm:prSet/>
      <dgm:spPr/>
      <dgm:t>
        <a:bodyPr/>
        <a:lstStyle/>
        <a:p>
          <a:endParaRPr lang="tr-TR" sz="2400"/>
        </a:p>
      </dgm:t>
    </dgm:pt>
    <dgm:pt modelId="{085B2BAC-67EB-480F-82A4-F20640E6B66B}" type="sibTrans" cxnId="{A44545ED-9B11-4516-A104-0308C2FB24C1}">
      <dgm:prSet/>
      <dgm:spPr/>
      <dgm:t>
        <a:bodyPr/>
        <a:lstStyle/>
        <a:p>
          <a:endParaRPr lang="tr-TR" sz="2400"/>
        </a:p>
      </dgm:t>
    </dgm:pt>
    <dgm:pt modelId="{F93B2CDA-BF09-4928-95A3-131363E33529}" type="pres">
      <dgm:prSet presAssocID="{53C5CFA8-A3D2-462C-AFD0-C2AF40A14421}" presName="cycle" presStyleCnt="0">
        <dgm:presLayoutVars>
          <dgm:dir/>
          <dgm:resizeHandles val="exact"/>
        </dgm:presLayoutVars>
      </dgm:prSet>
      <dgm:spPr/>
    </dgm:pt>
    <dgm:pt modelId="{C2D01943-A702-413F-B10D-52EB03BB283D}" type="pres">
      <dgm:prSet presAssocID="{893C72A3-79A8-4206-A82C-63BF68935A5B}" presName="node" presStyleLbl="node1" presStyleIdx="0" presStyleCnt="5" custScaleX="106550" custScaleY="129551">
        <dgm:presLayoutVars>
          <dgm:bulletEnabled val="1"/>
        </dgm:presLayoutVars>
      </dgm:prSet>
      <dgm:spPr/>
    </dgm:pt>
    <dgm:pt modelId="{CD260508-79A3-4211-BE83-1CB1A34BE426}" type="pres">
      <dgm:prSet presAssocID="{893C72A3-79A8-4206-A82C-63BF68935A5B}" presName="spNode" presStyleCnt="0"/>
      <dgm:spPr/>
    </dgm:pt>
    <dgm:pt modelId="{34CBDDC3-1EB0-4B6B-BE45-15CA8199E07D}" type="pres">
      <dgm:prSet presAssocID="{40B3CB8E-E6FF-4218-8FA3-9965833F0614}" presName="sibTrans" presStyleLbl="sibTrans1D1" presStyleIdx="0" presStyleCnt="5"/>
      <dgm:spPr/>
    </dgm:pt>
    <dgm:pt modelId="{5CBE7B9B-4A35-496D-A57E-4672C66A087C}" type="pres">
      <dgm:prSet presAssocID="{F79FE9CA-62E6-4CC9-9B1D-D3AF87416433}" presName="node" presStyleLbl="node1" presStyleIdx="1" presStyleCnt="5" custScaleX="108690" custScaleY="119825">
        <dgm:presLayoutVars>
          <dgm:bulletEnabled val="1"/>
        </dgm:presLayoutVars>
      </dgm:prSet>
      <dgm:spPr/>
    </dgm:pt>
    <dgm:pt modelId="{DFCBA7BC-EA18-478A-80AF-A235A37C4D12}" type="pres">
      <dgm:prSet presAssocID="{F79FE9CA-62E6-4CC9-9B1D-D3AF87416433}" presName="spNode" presStyleCnt="0"/>
      <dgm:spPr/>
    </dgm:pt>
    <dgm:pt modelId="{D81970DF-F6AE-4FCE-B722-5FB65262E193}" type="pres">
      <dgm:prSet presAssocID="{FEB95E52-129F-43BB-A862-94919DC17752}" presName="sibTrans" presStyleLbl="sibTrans1D1" presStyleIdx="1" presStyleCnt="5"/>
      <dgm:spPr/>
    </dgm:pt>
    <dgm:pt modelId="{3C6701BE-3597-4840-AA71-45CCF62C82A5}" type="pres">
      <dgm:prSet presAssocID="{9BBCFA68-F1BA-4835-8FBE-D991C7D137CB}" presName="node" presStyleLbl="node1" presStyleIdx="2" presStyleCnt="5" custScaleX="119714" custScaleY="147260" custRadScaleRad="93545" custRadScaleInc="-24843">
        <dgm:presLayoutVars>
          <dgm:bulletEnabled val="1"/>
        </dgm:presLayoutVars>
      </dgm:prSet>
      <dgm:spPr/>
    </dgm:pt>
    <dgm:pt modelId="{DA01C7DC-4392-4A7C-A02B-FCD759921665}" type="pres">
      <dgm:prSet presAssocID="{9BBCFA68-F1BA-4835-8FBE-D991C7D137CB}" presName="spNode" presStyleCnt="0"/>
      <dgm:spPr/>
    </dgm:pt>
    <dgm:pt modelId="{3F9E3A5F-76FD-4C68-83DC-266016AC6078}" type="pres">
      <dgm:prSet presAssocID="{EE43877B-2F3C-4559-BD59-44E66DE6DEF7}" presName="sibTrans" presStyleLbl="sibTrans1D1" presStyleIdx="2" presStyleCnt="5"/>
      <dgm:spPr/>
    </dgm:pt>
    <dgm:pt modelId="{DB7D8061-61FB-48FB-9CF5-B76D219C6310}" type="pres">
      <dgm:prSet presAssocID="{59371F61-060E-4980-984A-482753120141}" presName="node" presStyleLbl="node1" presStyleIdx="3" presStyleCnt="5" custScaleX="122306" custScaleY="135226" custRadScaleRad="88398" custRadScaleInc="7021">
        <dgm:presLayoutVars>
          <dgm:bulletEnabled val="1"/>
        </dgm:presLayoutVars>
      </dgm:prSet>
      <dgm:spPr/>
    </dgm:pt>
    <dgm:pt modelId="{4B5B7298-9264-4D14-8A8D-D5338A941C8F}" type="pres">
      <dgm:prSet presAssocID="{59371F61-060E-4980-984A-482753120141}" presName="spNode" presStyleCnt="0"/>
      <dgm:spPr/>
    </dgm:pt>
    <dgm:pt modelId="{FF0A27AE-AFCC-4EE2-8BDD-477C3747F84A}" type="pres">
      <dgm:prSet presAssocID="{D4806609-F5FE-48A3-8556-04B638571763}" presName="sibTrans" presStyleLbl="sibTrans1D1" presStyleIdx="3" presStyleCnt="5"/>
      <dgm:spPr/>
    </dgm:pt>
    <dgm:pt modelId="{49BCA153-E084-4DC9-B8C2-64994B85F979}" type="pres">
      <dgm:prSet presAssocID="{ED9B7F7B-9986-4FB7-AEF4-E6A859D12EF1}" presName="node" presStyleLbl="node1" presStyleIdx="4" presStyleCnt="5" custScaleX="124101" custScaleY="145902">
        <dgm:presLayoutVars>
          <dgm:bulletEnabled val="1"/>
        </dgm:presLayoutVars>
      </dgm:prSet>
      <dgm:spPr/>
    </dgm:pt>
    <dgm:pt modelId="{626C8F95-5F8E-40DF-AF7C-28AC8C6C392A}" type="pres">
      <dgm:prSet presAssocID="{ED9B7F7B-9986-4FB7-AEF4-E6A859D12EF1}" presName="spNode" presStyleCnt="0"/>
      <dgm:spPr/>
    </dgm:pt>
    <dgm:pt modelId="{A54A6E1B-5254-4121-91BF-116F56B85BDA}" type="pres">
      <dgm:prSet presAssocID="{085B2BAC-67EB-480F-82A4-F20640E6B66B}" presName="sibTrans" presStyleLbl="sibTrans1D1" presStyleIdx="4" presStyleCnt="5"/>
      <dgm:spPr/>
    </dgm:pt>
  </dgm:ptLst>
  <dgm:cxnLst>
    <dgm:cxn modelId="{65D4E216-D869-4610-8622-58312F14C28C}" type="presOf" srcId="{FEB95E52-129F-43BB-A862-94919DC17752}" destId="{D81970DF-F6AE-4FCE-B722-5FB65262E193}" srcOrd="0" destOrd="0" presId="urn:microsoft.com/office/officeart/2005/8/layout/cycle5"/>
    <dgm:cxn modelId="{A60E401A-C5E0-49D2-B85F-D4E416D7ECCA}" srcId="{53C5CFA8-A3D2-462C-AFD0-C2AF40A14421}" destId="{9BBCFA68-F1BA-4835-8FBE-D991C7D137CB}" srcOrd="2" destOrd="0" parTransId="{6B404B0D-3D72-46C0-A1F9-5BCDDDADF175}" sibTransId="{EE43877B-2F3C-4559-BD59-44E66DE6DEF7}"/>
    <dgm:cxn modelId="{A5A37A5C-C911-4EC8-BDC7-6DA01A5F62CE}" srcId="{53C5CFA8-A3D2-462C-AFD0-C2AF40A14421}" destId="{59371F61-060E-4980-984A-482753120141}" srcOrd="3" destOrd="0" parTransId="{50D418E1-FEED-40E4-ACE0-6B0786D4287F}" sibTransId="{D4806609-F5FE-48A3-8556-04B638571763}"/>
    <dgm:cxn modelId="{A0092A5E-FADF-4AFB-B8BC-2449CB975957}" type="presOf" srcId="{EE43877B-2F3C-4559-BD59-44E66DE6DEF7}" destId="{3F9E3A5F-76FD-4C68-83DC-266016AC6078}" srcOrd="0" destOrd="0" presId="urn:microsoft.com/office/officeart/2005/8/layout/cycle5"/>
    <dgm:cxn modelId="{5C8BC563-D1FA-4F24-916A-1B0AE5DDC9E8}" type="presOf" srcId="{ED9B7F7B-9986-4FB7-AEF4-E6A859D12EF1}" destId="{49BCA153-E084-4DC9-B8C2-64994B85F979}" srcOrd="0" destOrd="0" presId="urn:microsoft.com/office/officeart/2005/8/layout/cycle5"/>
    <dgm:cxn modelId="{54FDF069-A113-42BA-B410-46977C8E1E9F}" type="presOf" srcId="{59371F61-060E-4980-984A-482753120141}" destId="{DB7D8061-61FB-48FB-9CF5-B76D219C6310}" srcOrd="0" destOrd="0" presId="urn:microsoft.com/office/officeart/2005/8/layout/cycle5"/>
    <dgm:cxn modelId="{70E2794F-0409-4917-9B81-A31E008D2F9E}" srcId="{53C5CFA8-A3D2-462C-AFD0-C2AF40A14421}" destId="{F79FE9CA-62E6-4CC9-9B1D-D3AF87416433}" srcOrd="1" destOrd="0" parTransId="{75067C80-93FB-4E16-90B8-75AC409E69AD}" sibTransId="{FEB95E52-129F-43BB-A862-94919DC17752}"/>
    <dgm:cxn modelId="{58FADB58-0E6B-4C5F-8A15-8E018357B7EC}" type="presOf" srcId="{D4806609-F5FE-48A3-8556-04B638571763}" destId="{FF0A27AE-AFCC-4EE2-8BDD-477C3747F84A}" srcOrd="0" destOrd="0" presId="urn:microsoft.com/office/officeart/2005/8/layout/cycle5"/>
    <dgm:cxn modelId="{970C8783-3647-4DE9-AC3C-3C44613A2BAF}" type="presOf" srcId="{40B3CB8E-E6FF-4218-8FA3-9965833F0614}" destId="{34CBDDC3-1EB0-4B6B-BE45-15CA8199E07D}" srcOrd="0" destOrd="0" presId="urn:microsoft.com/office/officeart/2005/8/layout/cycle5"/>
    <dgm:cxn modelId="{2291798A-083C-4210-BB91-29BB5813F1F3}" type="presOf" srcId="{9BBCFA68-F1BA-4835-8FBE-D991C7D137CB}" destId="{3C6701BE-3597-4840-AA71-45CCF62C82A5}" srcOrd="0" destOrd="0" presId="urn:microsoft.com/office/officeart/2005/8/layout/cycle5"/>
    <dgm:cxn modelId="{3CA0A9A9-0105-4CA3-9F10-5F13497B16F2}" type="presOf" srcId="{893C72A3-79A8-4206-A82C-63BF68935A5B}" destId="{C2D01943-A702-413F-B10D-52EB03BB283D}" srcOrd="0" destOrd="0" presId="urn:microsoft.com/office/officeart/2005/8/layout/cycle5"/>
    <dgm:cxn modelId="{3D20DDB2-963C-4DE1-91E1-BEB4D7F587AB}" type="presOf" srcId="{F79FE9CA-62E6-4CC9-9B1D-D3AF87416433}" destId="{5CBE7B9B-4A35-496D-A57E-4672C66A087C}" srcOrd="0" destOrd="0" presId="urn:microsoft.com/office/officeart/2005/8/layout/cycle5"/>
    <dgm:cxn modelId="{79F8AFCF-6127-4B2B-A6CB-37A63081364C}" type="presOf" srcId="{53C5CFA8-A3D2-462C-AFD0-C2AF40A14421}" destId="{F93B2CDA-BF09-4928-95A3-131363E33529}" srcOrd="0" destOrd="0" presId="urn:microsoft.com/office/officeart/2005/8/layout/cycle5"/>
    <dgm:cxn modelId="{714C3FD5-D753-4ACF-93CD-4B748F599BFC}" type="presOf" srcId="{085B2BAC-67EB-480F-82A4-F20640E6B66B}" destId="{A54A6E1B-5254-4121-91BF-116F56B85BDA}" srcOrd="0" destOrd="0" presId="urn:microsoft.com/office/officeart/2005/8/layout/cycle5"/>
    <dgm:cxn modelId="{D31CC0E2-A839-48C0-914E-A5DEBB164C13}" srcId="{53C5CFA8-A3D2-462C-AFD0-C2AF40A14421}" destId="{893C72A3-79A8-4206-A82C-63BF68935A5B}" srcOrd="0" destOrd="0" parTransId="{6077A809-86C4-4CF0-AAF3-D829980DD261}" sibTransId="{40B3CB8E-E6FF-4218-8FA3-9965833F0614}"/>
    <dgm:cxn modelId="{A44545ED-9B11-4516-A104-0308C2FB24C1}" srcId="{53C5CFA8-A3D2-462C-AFD0-C2AF40A14421}" destId="{ED9B7F7B-9986-4FB7-AEF4-E6A859D12EF1}" srcOrd="4" destOrd="0" parTransId="{670703A0-B162-404A-B677-FA07F96CD694}" sibTransId="{085B2BAC-67EB-480F-82A4-F20640E6B66B}"/>
    <dgm:cxn modelId="{D421BDCC-65F1-4925-AF72-705473F8DF48}" type="presParOf" srcId="{F93B2CDA-BF09-4928-95A3-131363E33529}" destId="{C2D01943-A702-413F-B10D-52EB03BB283D}" srcOrd="0" destOrd="0" presId="urn:microsoft.com/office/officeart/2005/8/layout/cycle5"/>
    <dgm:cxn modelId="{37698CD3-5CED-4A6D-84AC-3F452BFF6A21}" type="presParOf" srcId="{F93B2CDA-BF09-4928-95A3-131363E33529}" destId="{CD260508-79A3-4211-BE83-1CB1A34BE426}" srcOrd="1" destOrd="0" presId="urn:microsoft.com/office/officeart/2005/8/layout/cycle5"/>
    <dgm:cxn modelId="{89BB56DC-4349-4966-8E80-AFD1C31F6238}" type="presParOf" srcId="{F93B2CDA-BF09-4928-95A3-131363E33529}" destId="{34CBDDC3-1EB0-4B6B-BE45-15CA8199E07D}" srcOrd="2" destOrd="0" presId="urn:microsoft.com/office/officeart/2005/8/layout/cycle5"/>
    <dgm:cxn modelId="{F771261D-D925-405E-AFE5-5F2B91966050}" type="presParOf" srcId="{F93B2CDA-BF09-4928-95A3-131363E33529}" destId="{5CBE7B9B-4A35-496D-A57E-4672C66A087C}" srcOrd="3" destOrd="0" presId="urn:microsoft.com/office/officeart/2005/8/layout/cycle5"/>
    <dgm:cxn modelId="{DC80734A-105B-4E3C-93EB-DA57B42F17AD}" type="presParOf" srcId="{F93B2CDA-BF09-4928-95A3-131363E33529}" destId="{DFCBA7BC-EA18-478A-80AF-A235A37C4D12}" srcOrd="4" destOrd="0" presId="urn:microsoft.com/office/officeart/2005/8/layout/cycle5"/>
    <dgm:cxn modelId="{2EF07B64-4689-4D39-B671-BE958B74D301}" type="presParOf" srcId="{F93B2CDA-BF09-4928-95A3-131363E33529}" destId="{D81970DF-F6AE-4FCE-B722-5FB65262E193}" srcOrd="5" destOrd="0" presId="urn:microsoft.com/office/officeart/2005/8/layout/cycle5"/>
    <dgm:cxn modelId="{2CF36292-B9FC-45BF-A4A1-FD111544B148}" type="presParOf" srcId="{F93B2CDA-BF09-4928-95A3-131363E33529}" destId="{3C6701BE-3597-4840-AA71-45CCF62C82A5}" srcOrd="6" destOrd="0" presId="urn:microsoft.com/office/officeart/2005/8/layout/cycle5"/>
    <dgm:cxn modelId="{0613B5B9-D56B-4296-BB31-751B3A68D08A}" type="presParOf" srcId="{F93B2CDA-BF09-4928-95A3-131363E33529}" destId="{DA01C7DC-4392-4A7C-A02B-FCD759921665}" srcOrd="7" destOrd="0" presId="urn:microsoft.com/office/officeart/2005/8/layout/cycle5"/>
    <dgm:cxn modelId="{7A2069AC-ED95-4568-A664-0AD04D9E914B}" type="presParOf" srcId="{F93B2CDA-BF09-4928-95A3-131363E33529}" destId="{3F9E3A5F-76FD-4C68-83DC-266016AC6078}" srcOrd="8" destOrd="0" presId="urn:microsoft.com/office/officeart/2005/8/layout/cycle5"/>
    <dgm:cxn modelId="{9F7659B4-E34C-4E01-98D5-143015F00969}" type="presParOf" srcId="{F93B2CDA-BF09-4928-95A3-131363E33529}" destId="{DB7D8061-61FB-48FB-9CF5-B76D219C6310}" srcOrd="9" destOrd="0" presId="urn:microsoft.com/office/officeart/2005/8/layout/cycle5"/>
    <dgm:cxn modelId="{D78B7A28-2B48-4907-BBE0-73B261FF2E15}" type="presParOf" srcId="{F93B2CDA-BF09-4928-95A3-131363E33529}" destId="{4B5B7298-9264-4D14-8A8D-D5338A941C8F}" srcOrd="10" destOrd="0" presId="urn:microsoft.com/office/officeart/2005/8/layout/cycle5"/>
    <dgm:cxn modelId="{A969A16C-38A1-483C-B70A-BC78F1E215E0}" type="presParOf" srcId="{F93B2CDA-BF09-4928-95A3-131363E33529}" destId="{FF0A27AE-AFCC-4EE2-8BDD-477C3747F84A}" srcOrd="11" destOrd="0" presId="urn:microsoft.com/office/officeart/2005/8/layout/cycle5"/>
    <dgm:cxn modelId="{D661B981-1D52-4E29-95A4-52700F77854A}" type="presParOf" srcId="{F93B2CDA-BF09-4928-95A3-131363E33529}" destId="{49BCA153-E084-4DC9-B8C2-64994B85F979}" srcOrd="12" destOrd="0" presId="urn:microsoft.com/office/officeart/2005/8/layout/cycle5"/>
    <dgm:cxn modelId="{D036B928-B456-4EF6-9EAC-943160C73425}" type="presParOf" srcId="{F93B2CDA-BF09-4928-95A3-131363E33529}" destId="{626C8F95-5F8E-40DF-AF7C-28AC8C6C392A}" srcOrd="13" destOrd="0" presId="urn:microsoft.com/office/officeart/2005/8/layout/cycle5"/>
    <dgm:cxn modelId="{04D5AD95-5F76-41D4-8058-AF12641E417C}" type="presParOf" srcId="{F93B2CDA-BF09-4928-95A3-131363E33529}" destId="{A54A6E1B-5254-4121-91BF-116F56B85BDA}" srcOrd="14" destOrd="0" presId="urn:microsoft.com/office/officeart/2005/8/layout/cycle5"/>
  </dgm:cxnLst>
  <dgm:bg>
    <a:solidFill>
      <a:schemeClr val="accent1">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BB1304-F9BB-4480-8452-CDDAA96EFB5B}"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DDDFD005-2BF6-46C9-A69F-9515A1F2F590}">
      <dgm:prSet phldrT="[Metin]" custT="1"/>
      <dgm:spPr/>
      <dgm:t>
        <a:bodyPr/>
        <a:lstStyle/>
        <a:p>
          <a:r>
            <a:rPr lang="tr-TR" sz="22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a:t>
          </a:r>
          <a:r>
            <a:rPr lang="tr-TR" sz="2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22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most</a:t>
          </a:r>
          <a:r>
            <a:rPr lang="tr-TR" sz="2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22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preferred</a:t>
          </a:r>
          <a:r>
            <a:rPr lang="tr-TR" sz="2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22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environmental</a:t>
          </a:r>
          <a:r>
            <a:rPr lang="tr-TR" sz="2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22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label</a:t>
          </a:r>
          <a:endParaRPr lang="en-US" sz="2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669C0CEF-4CD2-48A6-BF2C-F7B71389768F}" type="parTrans" cxnId="{F9414C34-A892-4651-A03D-067AF1BBC990}">
      <dgm:prSet/>
      <dgm:spPr/>
      <dgm:t>
        <a:bodyPr/>
        <a:lstStyle/>
        <a:p>
          <a:endParaRPr lang="en-US" sz="22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E8D1B8CD-0540-475D-85B7-02A11037BE9A}" type="sibTrans" cxnId="{F9414C34-A892-4651-A03D-067AF1BBC990}">
      <dgm:prSet/>
      <dgm:spPr/>
      <dgm:t>
        <a:bodyPr/>
        <a:lstStyle/>
        <a:p>
          <a:endParaRPr lang="en-US" sz="22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BC8102E1-EF25-4F41-B486-51FCCEFF208D}">
      <dgm:prSet phldrT="[Metin]" custT="1"/>
      <dgm:spPr/>
      <dgm:t>
        <a:bodyPr/>
        <a:lstStyle/>
        <a:p>
          <a:r>
            <a:rPr lang="tr-TR" sz="22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Scope</a:t>
          </a:r>
          <a:endParaRPr lang="en-US" sz="2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D15899E2-AEA4-4F4B-9C51-A73CE2DB163D}" type="parTrans" cxnId="{821DD53A-600B-425F-869A-0460BB481B41}">
      <dgm:prSet/>
      <dgm:spPr/>
      <dgm:t>
        <a:bodyPr/>
        <a:lstStyle/>
        <a:p>
          <a:endParaRPr lang="en-US" sz="22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FB289368-A909-4A51-84F0-4996AB505116}" type="sibTrans" cxnId="{821DD53A-600B-425F-869A-0460BB481B41}">
      <dgm:prSet/>
      <dgm:spPr/>
      <dgm:t>
        <a:bodyPr/>
        <a:lstStyle/>
        <a:p>
          <a:endParaRPr lang="en-US" sz="22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989B2F91-87A8-4825-9CEA-D4F6058E4E32}">
      <dgm:prSet phldrT="[Metin]" custT="1"/>
      <dgm:spPr/>
      <dgm:t>
        <a:bodyPr/>
        <a:lstStyle/>
        <a:p>
          <a:r>
            <a:rPr lang="tr-TR" sz="2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LCA </a:t>
          </a:r>
          <a:r>
            <a:rPr lang="tr-TR" sz="22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based</a:t>
          </a:r>
          <a:endParaRPr lang="en-US" sz="2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153341EF-8692-4CBB-A7D3-FCA287357673}" type="parTrans" cxnId="{6D08C205-3878-424E-87A5-95BE393CD72E}">
      <dgm:prSet/>
      <dgm:spPr/>
      <dgm:t>
        <a:bodyPr/>
        <a:lstStyle/>
        <a:p>
          <a:endParaRPr lang="en-US" sz="22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15FA8884-9E8D-40C3-B151-6B636D12AC3E}" type="sibTrans" cxnId="{6D08C205-3878-424E-87A5-95BE393CD72E}">
      <dgm:prSet/>
      <dgm:spPr/>
      <dgm:t>
        <a:bodyPr/>
        <a:lstStyle/>
        <a:p>
          <a:endParaRPr lang="en-US" sz="22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4D833CC0-420F-4F18-9432-045A9F3F6F85}">
      <dgm:prSet phldrT="[Metin]" custT="1"/>
      <dgm:spPr/>
      <dgm:t>
        <a:bodyPr/>
        <a:lstStyle/>
        <a:p>
          <a:r>
            <a:rPr lang="tr-TR" sz="22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Objective</a:t>
          </a:r>
          <a:endParaRPr lang="en-US" sz="2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0F2111C6-DA03-4E69-80D2-026A85EE357A}" type="parTrans" cxnId="{EF9845FF-B6DF-451B-8D8E-49447FB4C1AC}">
      <dgm:prSet/>
      <dgm:spPr/>
      <dgm:t>
        <a:bodyPr/>
        <a:lstStyle/>
        <a:p>
          <a:endParaRPr lang="en-US" sz="22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D88DA1F2-FDD5-4563-9599-0576358CA8CB}" type="sibTrans" cxnId="{EF9845FF-B6DF-451B-8D8E-49447FB4C1AC}">
      <dgm:prSet/>
      <dgm:spPr/>
      <dgm:t>
        <a:bodyPr/>
        <a:lstStyle/>
        <a:p>
          <a:endParaRPr lang="en-US" sz="22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093C9202-F0D4-4396-8695-4D5D54CDFE9D}">
      <dgm:prSet phldrT="[Metin]" custT="1"/>
      <dgm:spPr/>
      <dgm:t>
        <a:bodyPr/>
        <a:lstStyle/>
        <a:p>
          <a:r>
            <a:rPr lang="tr-TR" sz="2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Third </a:t>
          </a:r>
          <a:r>
            <a:rPr lang="tr-TR" sz="22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party</a:t>
          </a:r>
          <a:r>
            <a:rPr lang="tr-TR" sz="2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22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verification</a:t>
          </a:r>
          <a:endParaRPr lang="en-US" sz="2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B9242A55-2099-49FB-9C58-75CDFFEA67A4}" type="parTrans" cxnId="{440A65AC-19E3-4223-A84C-AC06BD34D154}">
      <dgm:prSet/>
      <dgm:spPr/>
      <dgm:t>
        <a:bodyPr/>
        <a:lstStyle/>
        <a:p>
          <a:endParaRPr lang="en-US" sz="22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D337C153-312A-45DF-85EA-1E8EA7B5B5B1}" type="sibTrans" cxnId="{440A65AC-19E3-4223-A84C-AC06BD34D154}">
      <dgm:prSet/>
      <dgm:spPr/>
      <dgm:t>
        <a:bodyPr/>
        <a:lstStyle/>
        <a:p>
          <a:endParaRPr lang="en-US" sz="22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4DD81373-6C76-4735-869B-5442046985C9}">
      <dgm:prSet phldrT="[Metin]" custT="1"/>
      <dgm:spPr/>
      <dgm:t>
        <a:bodyPr/>
        <a:lstStyle/>
        <a:p>
          <a:r>
            <a:rPr lang="tr-TR" sz="22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B2B</a:t>
          </a:r>
          <a:endParaRPr lang="en-US" sz="2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F62F5ED0-62D3-468A-816C-26E72E83BC46}" type="parTrans" cxnId="{C3F71A8E-4B50-4FA7-B538-7F59E39561A1}">
      <dgm:prSet/>
      <dgm:spPr/>
      <dgm:t>
        <a:bodyPr/>
        <a:lstStyle/>
        <a:p>
          <a:endParaRPr lang="en-US" sz="22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BE1091C0-5317-46BC-8A1D-57DC72647D61}" type="sibTrans" cxnId="{C3F71A8E-4B50-4FA7-B538-7F59E39561A1}">
      <dgm:prSet/>
      <dgm:spPr/>
      <dgm:t>
        <a:bodyPr/>
        <a:lstStyle/>
        <a:p>
          <a:endParaRPr lang="en-US" sz="22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29162264-1385-4158-BDE7-F73392C610CD}" type="pres">
      <dgm:prSet presAssocID="{B4BB1304-F9BB-4480-8452-CDDAA96EFB5B}" presName="Name0" presStyleCnt="0">
        <dgm:presLayoutVars>
          <dgm:orgChart val="1"/>
          <dgm:chPref val="1"/>
          <dgm:dir/>
          <dgm:animOne val="branch"/>
          <dgm:animLvl val="lvl"/>
          <dgm:resizeHandles/>
        </dgm:presLayoutVars>
      </dgm:prSet>
      <dgm:spPr/>
    </dgm:pt>
    <dgm:pt modelId="{F717E814-33CC-4903-BA3F-21A1D5211FCB}" type="pres">
      <dgm:prSet presAssocID="{DDDFD005-2BF6-46C9-A69F-9515A1F2F590}" presName="hierRoot1" presStyleCnt="0">
        <dgm:presLayoutVars>
          <dgm:hierBranch val="init"/>
        </dgm:presLayoutVars>
      </dgm:prSet>
      <dgm:spPr/>
    </dgm:pt>
    <dgm:pt modelId="{DCC4165D-223D-4F10-A3A8-41D6C694B6C3}" type="pres">
      <dgm:prSet presAssocID="{DDDFD005-2BF6-46C9-A69F-9515A1F2F590}" presName="rootComposite1" presStyleCnt="0"/>
      <dgm:spPr/>
    </dgm:pt>
    <dgm:pt modelId="{C0339EFD-4444-462E-AD81-C90736D9A7C0}" type="pres">
      <dgm:prSet presAssocID="{DDDFD005-2BF6-46C9-A69F-9515A1F2F590}" presName="rootText1" presStyleLbl="alignAcc1" presStyleIdx="0" presStyleCnt="0" custScaleX="173767" custScaleY="146411">
        <dgm:presLayoutVars>
          <dgm:chPref val="3"/>
        </dgm:presLayoutVars>
      </dgm:prSet>
      <dgm:spPr/>
    </dgm:pt>
    <dgm:pt modelId="{9DC239C6-7C4C-45D3-BC94-0A9132076DE4}" type="pres">
      <dgm:prSet presAssocID="{DDDFD005-2BF6-46C9-A69F-9515A1F2F590}" presName="topArc1" presStyleLbl="parChTrans1D1" presStyleIdx="0" presStyleCnt="12"/>
      <dgm:spPr/>
    </dgm:pt>
    <dgm:pt modelId="{0603DCD2-E6AC-4201-AE46-3F762BC05272}" type="pres">
      <dgm:prSet presAssocID="{DDDFD005-2BF6-46C9-A69F-9515A1F2F590}" presName="bottomArc1" presStyleLbl="parChTrans1D1" presStyleIdx="1" presStyleCnt="12"/>
      <dgm:spPr/>
    </dgm:pt>
    <dgm:pt modelId="{1FE9D993-1ACE-4535-92C8-92915E18D794}" type="pres">
      <dgm:prSet presAssocID="{DDDFD005-2BF6-46C9-A69F-9515A1F2F590}" presName="topConnNode1" presStyleLbl="node1" presStyleIdx="0" presStyleCnt="0"/>
      <dgm:spPr/>
    </dgm:pt>
    <dgm:pt modelId="{8DC01C0A-C339-4887-9D7F-60043EAC83FF}" type="pres">
      <dgm:prSet presAssocID="{DDDFD005-2BF6-46C9-A69F-9515A1F2F590}" presName="hierChild2" presStyleCnt="0"/>
      <dgm:spPr/>
    </dgm:pt>
    <dgm:pt modelId="{8F9BAE9C-1092-4B81-B1D2-38C99F70174B}" type="pres">
      <dgm:prSet presAssocID="{D15899E2-AEA4-4F4B-9C51-A73CE2DB163D}" presName="Name28" presStyleLbl="parChTrans1D2" presStyleIdx="0" presStyleCnt="5"/>
      <dgm:spPr/>
    </dgm:pt>
    <dgm:pt modelId="{0F707B0A-696C-4563-807E-E3EE3B9F6794}" type="pres">
      <dgm:prSet presAssocID="{BC8102E1-EF25-4F41-B486-51FCCEFF208D}" presName="hierRoot2" presStyleCnt="0">
        <dgm:presLayoutVars>
          <dgm:hierBranch val="init"/>
        </dgm:presLayoutVars>
      </dgm:prSet>
      <dgm:spPr/>
    </dgm:pt>
    <dgm:pt modelId="{B5F89B4A-C00C-46F4-8770-B984E1C4BD48}" type="pres">
      <dgm:prSet presAssocID="{BC8102E1-EF25-4F41-B486-51FCCEFF208D}" presName="rootComposite2" presStyleCnt="0"/>
      <dgm:spPr/>
    </dgm:pt>
    <dgm:pt modelId="{7DD3EDE4-0BA0-40E3-95FC-476FB384EEBD}" type="pres">
      <dgm:prSet presAssocID="{BC8102E1-EF25-4F41-B486-51FCCEFF208D}" presName="rootText2" presStyleLbl="alignAcc1" presStyleIdx="0" presStyleCnt="0">
        <dgm:presLayoutVars>
          <dgm:chPref val="3"/>
        </dgm:presLayoutVars>
      </dgm:prSet>
      <dgm:spPr/>
    </dgm:pt>
    <dgm:pt modelId="{E3C4277C-ABFD-44E3-A620-DF906985E3E3}" type="pres">
      <dgm:prSet presAssocID="{BC8102E1-EF25-4F41-B486-51FCCEFF208D}" presName="topArc2" presStyleLbl="parChTrans1D1" presStyleIdx="2" presStyleCnt="12"/>
      <dgm:spPr/>
    </dgm:pt>
    <dgm:pt modelId="{C050FB90-C4DD-43A1-A742-C9FD08AF6255}" type="pres">
      <dgm:prSet presAssocID="{BC8102E1-EF25-4F41-B486-51FCCEFF208D}" presName="bottomArc2" presStyleLbl="parChTrans1D1" presStyleIdx="3" presStyleCnt="12"/>
      <dgm:spPr/>
    </dgm:pt>
    <dgm:pt modelId="{3BAA748F-2705-4959-9345-F274BE29231F}" type="pres">
      <dgm:prSet presAssocID="{BC8102E1-EF25-4F41-B486-51FCCEFF208D}" presName="topConnNode2" presStyleLbl="node2" presStyleIdx="0" presStyleCnt="0"/>
      <dgm:spPr/>
    </dgm:pt>
    <dgm:pt modelId="{AA1AC500-D71A-44AA-AD9B-200A3469BD62}" type="pres">
      <dgm:prSet presAssocID="{BC8102E1-EF25-4F41-B486-51FCCEFF208D}" presName="hierChild4" presStyleCnt="0"/>
      <dgm:spPr/>
    </dgm:pt>
    <dgm:pt modelId="{487CDD92-E37D-41E5-A3CD-F3B81679B0BA}" type="pres">
      <dgm:prSet presAssocID="{BC8102E1-EF25-4F41-B486-51FCCEFF208D}" presName="hierChild5" presStyleCnt="0"/>
      <dgm:spPr/>
    </dgm:pt>
    <dgm:pt modelId="{09CFF882-7369-4C87-8786-D0572E9C0C66}" type="pres">
      <dgm:prSet presAssocID="{153341EF-8692-4CBB-A7D3-FCA287357673}" presName="Name28" presStyleLbl="parChTrans1D2" presStyleIdx="1" presStyleCnt="5"/>
      <dgm:spPr/>
    </dgm:pt>
    <dgm:pt modelId="{20B4D290-ED8C-43B6-800E-44B256A7C37E}" type="pres">
      <dgm:prSet presAssocID="{989B2F91-87A8-4825-9CEA-D4F6058E4E32}" presName="hierRoot2" presStyleCnt="0">
        <dgm:presLayoutVars>
          <dgm:hierBranch val="init"/>
        </dgm:presLayoutVars>
      </dgm:prSet>
      <dgm:spPr/>
    </dgm:pt>
    <dgm:pt modelId="{95E66829-F95A-410F-8B25-84B350600AED}" type="pres">
      <dgm:prSet presAssocID="{989B2F91-87A8-4825-9CEA-D4F6058E4E32}" presName="rootComposite2" presStyleCnt="0"/>
      <dgm:spPr/>
    </dgm:pt>
    <dgm:pt modelId="{994714EC-1432-48F9-A57F-8EE355C4AF26}" type="pres">
      <dgm:prSet presAssocID="{989B2F91-87A8-4825-9CEA-D4F6058E4E32}" presName="rootText2" presStyleLbl="alignAcc1" presStyleIdx="0" presStyleCnt="0">
        <dgm:presLayoutVars>
          <dgm:chPref val="3"/>
        </dgm:presLayoutVars>
      </dgm:prSet>
      <dgm:spPr/>
    </dgm:pt>
    <dgm:pt modelId="{6C38F57B-EB79-473D-87A9-BC93E0722484}" type="pres">
      <dgm:prSet presAssocID="{989B2F91-87A8-4825-9CEA-D4F6058E4E32}" presName="topArc2" presStyleLbl="parChTrans1D1" presStyleIdx="4" presStyleCnt="12"/>
      <dgm:spPr/>
    </dgm:pt>
    <dgm:pt modelId="{19FEF903-3FD8-40F2-9090-9D7C7F305425}" type="pres">
      <dgm:prSet presAssocID="{989B2F91-87A8-4825-9CEA-D4F6058E4E32}" presName="bottomArc2" presStyleLbl="parChTrans1D1" presStyleIdx="5" presStyleCnt="12"/>
      <dgm:spPr/>
    </dgm:pt>
    <dgm:pt modelId="{981974E0-F1DA-4098-BC76-623B539DDAB4}" type="pres">
      <dgm:prSet presAssocID="{989B2F91-87A8-4825-9CEA-D4F6058E4E32}" presName="topConnNode2" presStyleLbl="node2" presStyleIdx="0" presStyleCnt="0"/>
      <dgm:spPr/>
    </dgm:pt>
    <dgm:pt modelId="{BA2EB37C-2581-4E57-9C54-0C580B7EEE5A}" type="pres">
      <dgm:prSet presAssocID="{989B2F91-87A8-4825-9CEA-D4F6058E4E32}" presName="hierChild4" presStyleCnt="0"/>
      <dgm:spPr/>
    </dgm:pt>
    <dgm:pt modelId="{413E41C4-0FE2-46EA-B590-C7795AA29963}" type="pres">
      <dgm:prSet presAssocID="{989B2F91-87A8-4825-9CEA-D4F6058E4E32}" presName="hierChild5" presStyleCnt="0"/>
      <dgm:spPr/>
    </dgm:pt>
    <dgm:pt modelId="{3B6F01B5-E4A2-44F5-82C5-422070BD2BE2}" type="pres">
      <dgm:prSet presAssocID="{0F2111C6-DA03-4E69-80D2-026A85EE357A}" presName="Name28" presStyleLbl="parChTrans1D2" presStyleIdx="2" presStyleCnt="5"/>
      <dgm:spPr/>
    </dgm:pt>
    <dgm:pt modelId="{35F00D7A-F59A-4763-95F2-F7E87A4C3C3F}" type="pres">
      <dgm:prSet presAssocID="{4D833CC0-420F-4F18-9432-045A9F3F6F85}" presName="hierRoot2" presStyleCnt="0">
        <dgm:presLayoutVars>
          <dgm:hierBranch val="init"/>
        </dgm:presLayoutVars>
      </dgm:prSet>
      <dgm:spPr/>
    </dgm:pt>
    <dgm:pt modelId="{AA1FB0A4-873E-4536-8508-561F1D9D39D1}" type="pres">
      <dgm:prSet presAssocID="{4D833CC0-420F-4F18-9432-045A9F3F6F85}" presName="rootComposite2" presStyleCnt="0"/>
      <dgm:spPr/>
    </dgm:pt>
    <dgm:pt modelId="{4306E30C-1F84-4BEA-830B-EA525B4BC53E}" type="pres">
      <dgm:prSet presAssocID="{4D833CC0-420F-4F18-9432-045A9F3F6F85}" presName="rootText2" presStyleLbl="alignAcc1" presStyleIdx="0" presStyleCnt="0">
        <dgm:presLayoutVars>
          <dgm:chPref val="3"/>
        </dgm:presLayoutVars>
      </dgm:prSet>
      <dgm:spPr/>
    </dgm:pt>
    <dgm:pt modelId="{E2781B9C-4C76-40CF-9079-B87BB365685C}" type="pres">
      <dgm:prSet presAssocID="{4D833CC0-420F-4F18-9432-045A9F3F6F85}" presName="topArc2" presStyleLbl="parChTrans1D1" presStyleIdx="6" presStyleCnt="12"/>
      <dgm:spPr/>
    </dgm:pt>
    <dgm:pt modelId="{A63066C9-61A7-4A4D-B39C-260D1E11730A}" type="pres">
      <dgm:prSet presAssocID="{4D833CC0-420F-4F18-9432-045A9F3F6F85}" presName="bottomArc2" presStyleLbl="parChTrans1D1" presStyleIdx="7" presStyleCnt="12"/>
      <dgm:spPr/>
    </dgm:pt>
    <dgm:pt modelId="{5144F4C7-CE0D-435A-BB63-7157900B8CDC}" type="pres">
      <dgm:prSet presAssocID="{4D833CC0-420F-4F18-9432-045A9F3F6F85}" presName="topConnNode2" presStyleLbl="node2" presStyleIdx="0" presStyleCnt="0"/>
      <dgm:spPr/>
    </dgm:pt>
    <dgm:pt modelId="{06E0D2FE-36DB-4EB3-B1FC-18B3C2E25AC5}" type="pres">
      <dgm:prSet presAssocID="{4D833CC0-420F-4F18-9432-045A9F3F6F85}" presName="hierChild4" presStyleCnt="0"/>
      <dgm:spPr/>
    </dgm:pt>
    <dgm:pt modelId="{C977A311-5D61-466A-984E-0B565BE121A2}" type="pres">
      <dgm:prSet presAssocID="{4D833CC0-420F-4F18-9432-045A9F3F6F85}" presName="hierChild5" presStyleCnt="0"/>
      <dgm:spPr/>
    </dgm:pt>
    <dgm:pt modelId="{B326986E-911A-45FC-8C22-CD20DC0A1431}" type="pres">
      <dgm:prSet presAssocID="{B9242A55-2099-49FB-9C58-75CDFFEA67A4}" presName="Name28" presStyleLbl="parChTrans1D2" presStyleIdx="3" presStyleCnt="5"/>
      <dgm:spPr/>
    </dgm:pt>
    <dgm:pt modelId="{F456F796-F211-41B2-B198-CF86EAF8AA85}" type="pres">
      <dgm:prSet presAssocID="{093C9202-F0D4-4396-8695-4D5D54CDFE9D}" presName="hierRoot2" presStyleCnt="0">
        <dgm:presLayoutVars>
          <dgm:hierBranch val="init"/>
        </dgm:presLayoutVars>
      </dgm:prSet>
      <dgm:spPr/>
    </dgm:pt>
    <dgm:pt modelId="{C0CCF75E-1E34-455C-8163-3019E9F31473}" type="pres">
      <dgm:prSet presAssocID="{093C9202-F0D4-4396-8695-4D5D54CDFE9D}" presName="rootComposite2" presStyleCnt="0"/>
      <dgm:spPr/>
    </dgm:pt>
    <dgm:pt modelId="{580FFE5B-275C-48F9-BC41-2424DAD5B444}" type="pres">
      <dgm:prSet presAssocID="{093C9202-F0D4-4396-8695-4D5D54CDFE9D}" presName="rootText2" presStyleLbl="alignAcc1" presStyleIdx="0" presStyleCnt="0">
        <dgm:presLayoutVars>
          <dgm:chPref val="3"/>
        </dgm:presLayoutVars>
      </dgm:prSet>
      <dgm:spPr/>
    </dgm:pt>
    <dgm:pt modelId="{A5A030E4-BD9F-4E19-9397-B9ECF5973511}" type="pres">
      <dgm:prSet presAssocID="{093C9202-F0D4-4396-8695-4D5D54CDFE9D}" presName="topArc2" presStyleLbl="parChTrans1D1" presStyleIdx="8" presStyleCnt="12"/>
      <dgm:spPr/>
    </dgm:pt>
    <dgm:pt modelId="{86ABD682-FA0C-40AD-9DE1-EB7B1536DEC7}" type="pres">
      <dgm:prSet presAssocID="{093C9202-F0D4-4396-8695-4D5D54CDFE9D}" presName="bottomArc2" presStyleLbl="parChTrans1D1" presStyleIdx="9" presStyleCnt="12"/>
      <dgm:spPr/>
    </dgm:pt>
    <dgm:pt modelId="{213E8106-F034-40E5-AFA9-3CFAC6C63B3A}" type="pres">
      <dgm:prSet presAssocID="{093C9202-F0D4-4396-8695-4D5D54CDFE9D}" presName="topConnNode2" presStyleLbl="node2" presStyleIdx="0" presStyleCnt="0"/>
      <dgm:spPr/>
    </dgm:pt>
    <dgm:pt modelId="{5FFC684B-9DB0-4745-ABD7-AFA9DBA0D663}" type="pres">
      <dgm:prSet presAssocID="{093C9202-F0D4-4396-8695-4D5D54CDFE9D}" presName="hierChild4" presStyleCnt="0"/>
      <dgm:spPr/>
    </dgm:pt>
    <dgm:pt modelId="{A7B2214C-FA5C-4DDE-9C80-7981FA680FA7}" type="pres">
      <dgm:prSet presAssocID="{093C9202-F0D4-4396-8695-4D5D54CDFE9D}" presName="hierChild5" presStyleCnt="0"/>
      <dgm:spPr/>
    </dgm:pt>
    <dgm:pt modelId="{8F14383F-9923-4891-843F-C55C9886EDB2}" type="pres">
      <dgm:prSet presAssocID="{F62F5ED0-62D3-468A-816C-26E72E83BC46}" presName="Name28" presStyleLbl="parChTrans1D2" presStyleIdx="4" presStyleCnt="5"/>
      <dgm:spPr/>
    </dgm:pt>
    <dgm:pt modelId="{A82CA809-78D9-4391-9BC2-F197757AF249}" type="pres">
      <dgm:prSet presAssocID="{4DD81373-6C76-4735-869B-5442046985C9}" presName="hierRoot2" presStyleCnt="0">
        <dgm:presLayoutVars>
          <dgm:hierBranch val="init"/>
        </dgm:presLayoutVars>
      </dgm:prSet>
      <dgm:spPr/>
    </dgm:pt>
    <dgm:pt modelId="{8B9B1CA5-D63F-48A5-906E-9BD02E58BD8A}" type="pres">
      <dgm:prSet presAssocID="{4DD81373-6C76-4735-869B-5442046985C9}" presName="rootComposite2" presStyleCnt="0"/>
      <dgm:spPr/>
    </dgm:pt>
    <dgm:pt modelId="{E047FBC7-F05C-481D-8E82-E47E7EA8D8AC}" type="pres">
      <dgm:prSet presAssocID="{4DD81373-6C76-4735-869B-5442046985C9}" presName="rootText2" presStyleLbl="alignAcc1" presStyleIdx="0" presStyleCnt="0">
        <dgm:presLayoutVars>
          <dgm:chPref val="3"/>
        </dgm:presLayoutVars>
      </dgm:prSet>
      <dgm:spPr/>
    </dgm:pt>
    <dgm:pt modelId="{0F9E614F-8079-4D1A-A80A-4891889554AB}" type="pres">
      <dgm:prSet presAssocID="{4DD81373-6C76-4735-869B-5442046985C9}" presName="topArc2" presStyleLbl="parChTrans1D1" presStyleIdx="10" presStyleCnt="12"/>
      <dgm:spPr/>
    </dgm:pt>
    <dgm:pt modelId="{13C88D28-82D3-47D9-ACED-8DB2786A7DE2}" type="pres">
      <dgm:prSet presAssocID="{4DD81373-6C76-4735-869B-5442046985C9}" presName="bottomArc2" presStyleLbl="parChTrans1D1" presStyleIdx="11" presStyleCnt="12"/>
      <dgm:spPr/>
    </dgm:pt>
    <dgm:pt modelId="{208810D8-491A-4639-BF41-5CD9949100D8}" type="pres">
      <dgm:prSet presAssocID="{4DD81373-6C76-4735-869B-5442046985C9}" presName="topConnNode2" presStyleLbl="node2" presStyleIdx="0" presStyleCnt="0"/>
      <dgm:spPr/>
    </dgm:pt>
    <dgm:pt modelId="{9A099D64-C60B-4A26-B165-2359F6D6DB7E}" type="pres">
      <dgm:prSet presAssocID="{4DD81373-6C76-4735-869B-5442046985C9}" presName="hierChild4" presStyleCnt="0"/>
      <dgm:spPr/>
    </dgm:pt>
    <dgm:pt modelId="{D545D5CF-EDF2-4C77-8333-E862911AC90D}" type="pres">
      <dgm:prSet presAssocID="{4DD81373-6C76-4735-869B-5442046985C9}" presName="hierChild5" presStyleCnt="0"/>
      <dgm:spPr/>
    </dgm:pt>
    <dgm:pt modelId="{72F837CB-7098-47EE-A436-40BF8EE80E55}" type="pres">
      <dgm:prSet presAssocID="{DDDFD005-2BF6-46C9-A69F-9515A1F2F590}" presName="hierChild3" presStyleCnt="0"/>
      <dgm:spPr/>
    </dgm:pt>
  </dgm:ptLst>
  <dgm:cxnLst>
    <dgm:cxn modelId="{12CFC002-5B96-41E7-BCC7-C50075C4267F}" type="presOf" srcId="{DDDFD005-2BF6-46C9-A69F-9515A1F2F590}" destId="{C0339EFD-4444-462E-AD81-C90736D9A7C0}" srcOrd="0" destOrd="0" presId="urn:microsoft.com/office/officeart/2008/layout/HalfCircleOrganizationChart"/>
    <dgm:cxn modelId="{6D08C205-3878-424E-87A5-95BE393CD72E}" srcId="{DDDFD005-2BF6-46C9-A69F-9515A1F2F590}" destId="{989B2F91-87A8-4825-9CEA-D4F6058E4E32}" srcOrd="1" destOrd="0" parTransId="{153341EF-8692-4CBB-A7D3-FCA287357673}" sibTransId="{15FA8884-9E8D-40C3-B151-6B636D12AC3E}"/>
    <dgm:cxn modelId="{8A435410-6E42-4BCD-8745-E354DB96AD2F}" type="presOf" srcId="{D15899E2-AEA4-4F4B-9C51-A73CE2DB163D}" destId="{8F9BAE9C-1092-4B81-B1D2-38C99F70174B}" srcOrd="0" destOrd="0" presId="urn:microsoft.com/office/officeart/2008/layout/HalfCircleOrganizationChart"/>
    <dgm:cxn modelId="{E6757315-0879-49E3-94E5-D6C2CEE968AB}" type="presOf" srcId="{B4BB1304-F9BB-4480-8452-CDDAA96EFB5B}" destId="{29162264-1385-4158-BDE7-F73392C610CD}" srcOrd="0" destOrd="0" presId="urn:microsoft.com/office/officeart/2008/layout/HalfCircleOrganizationChart"/>
    <dgm:cxn modelId="{71B79E23-31CA-4FA3-A130-EBEFE7E45777}" type="presOf" srcId="{989B2F91-87A8-4825-9CEA-D4F6058E4E32}" destId="{994714EC-1432-48F9-A57F-8EE355C4AF26}" srcOrd="0" destOrd="0" presId="urn:microsoft.com/office/officeart/2008/layout/HalfCircleOrganizationChart"/>
    <dgm:cxn modelId="{DACEF823-6657-4997-BA2D-2671EA6EA306}" type="presOf" srcId="{093C9202-F0D4-4396-8695-4D5D54CDFE9D}" destId="{580FFE5B-275C-48F9-BC41-2424DAD5B444}" srcOrd="0" destOrd="0" presId="urn:microsoft.com/office/officeart/2008/layout/HalfCircleOrganizationChart"/>
    <dgm:cxn modelId="{F9414C34-A892-4651-A03D-067AF1BBC990}" srcId="{B4BB1304-F9BB-4480-8452-CDDAA96EFB5B}" destId="{DDDFD005-2BF6-46C9-A69F-9515A1F2F590}" srcOrd="0" destOrd="0" parTransId="{669C0CEF-4CD2-48A6-BF2C-F7B71389768F}" sibTransId="{E8D1B8CD-0540-475D-85B7-02A11037BE9A}"/>
    <dgm:cxn modelId="{2C0C3337-2219-4D6A-B401-CAA2FF8F28DE}" type="presOf" srcId="{0F2111C6-DA03-4E69-80D2-026A85EE357A}" destId="{3B6F01B5-E4A2-44F5-82C5-422070BD2BE2}" srcOrd="0" destOrd="0" presId="urn:microsoft.com/office/officeart/2008/layout/HalfCircleOrganizationChart"/>
    <dgm:cxn modelId="{821DD53A-600B-425F-869A-0460BB481B41}" srcId="{DDDFD005-2BF6-46C9-A69F-9515A1F2F590}" destId="{BC8102E1-EF25-4F41-B486-51FCCEFF208D}" srcOrd="0" destOrd="0" parTransId="{D15899E2-AEA4-4F4B-9C51-A73CE2DB163D}" sibTransId="{FB289368-A909-4A51-84F0-4996AB505116}"/>
    <dgm:cxn modelId="{1A61E63E-6424-4AE7-B135-41A0A40B13B6}" type="presOf" srcId="{4D833CC0-420F-4F18-9432-045A9F3F6F85}" destId="{5144F4C7-CE0D-435A-BB63-7157900B8CDC}" srcOrd="1" destOrd="0" presId="urn:microsoft.com/office/officeart/2008/layout/HalfCircleOrganizationChart"/>
    <dgm:cxn modelId="{D35C4A4A-B8BE-46BB-8722-B2B75C852461}" type="presOf" srcId="{BC8102E1-EF25-4F41-B486-51FCCEFF208D}" destId="{7DD3EDE4-0BA0-40E3-95FC-476FB384EEBD}" srcOrd="0" destOrd="0" presId="urn:microsoft.com/office/officeart/2008/layout/HalfCircleOrganizationChart"/>
    <dgm:cxn modelId="{DA25654F-2C03-4FDC-A134-13C425CAF49D}" type="presOf" srcId="{DDDFD005-2BF6-46C9-A69F-9515A1F2F590}" destId="{1FE9D993-1ACE-4535-92C8-92915E18D794}" srcOrd="1" destOrd="0" presId="urn:microsoft.com/office/officeart/2008/layout/HalfCircleOrganizationChart"/>
    <dgm:cxn modelId="{B9654B74-63B6-4C75-881A-6F7719637D64}" type="presOf" srcId="{4DD81373-6C76-4735-869B-5442046985C9}" destId="{E047FBC7-F05C-481D-8E82-E47E7EA8D8AC}" srcOrd="0" destOrd="0" presId="urn:microsoft.com/office/officeart/2008/layout/HalfCircleOrganizationChart"/>
    <dgm:cxn modelId="{1834458B-15F9-4E4B-A244-EB507C918A8E}" type="presOf" srcId="{153341EF-8692-4CBB-A7D3-FCA287357673}" destId="{09CFF882-7369-4C87-8786-D0572E9C0C66}" srcOrd="0" destOrd="0" presId="urn:microsoft.com/office/officeart/2008/layout/HalfCircleOrganizationChart"/>
    <dgm:cxn modelId="{C3F71A8E-4B50-4FA7-B538-7F59E39561A1}" srcId="{DDDFD005-2BF6-46C9-A69F-9515A1F2F590}" destId="{4DD81373-6C76-4735-869B-5442046985C9}" srcOrd="4" destOrd="0" parTransId="{F62F5ED0-62D3-468A-816C-26E72E83BC46}" sibTransId="{BE1091C0-5317-46BC-8A1D-57DC72647D61}"/>
    <dgm:cxn modelId="{69E0D98F-4911-41C6-AD15-0D543741B787}" type="presOf" srcId="{B9242A55-2099-49FB-9C58-75CDFFEA67A4}" destId="{B326986E-911A-45FC-8C22-CD20DC0A1431}" srcOrd="0" destOrd="0" presId="urn:microsoft.com/office/officeart/2008/layout/HalfCircleOrganizationChart"/>
    <dgm:cxn modelId="{7BE9719A-8975-4293-B40B-6FB5D1290956}" type="presOf" srcId="{F62F5ED0-62D3-468A-816C-26E72E83BC46}" destId="{8F14383F-9923-4891-843F-C55C9886EDB2}" srcOrd="0" destOrd="0" presId="urn:microsoft.com/office/officeart/2008/layout/HalfCircleOrganizationChart"/>
    <dgm:cxn modelId="{A3CCBDA1-2E15-483F-BECD-2CD3D5832AA4}" type="presOf" srcId="{4DD81373-6C76-4735-869B-5442046985C9}" destId="{208810D8-491A-4639-BF41-5CD9949100D8}" srcOrd="1" destOrd="0" presId="urn:microsoft.com/office/officeart/2008/layout/HalfCircleOrganizationChart"/>
    <dgm:cxn modelId="{D09F69A4-4A11-496F-97F9-5EFBDAD6A09E}" type="presOf" srcId="{093C9202-F0D4-4396-8695-4D5D54CDFE9D}" destId="{213E8106-F034-40E5-AFA9-3CFAC6C63B3A}" srcOrd="1" destOrd="0" presId="urn:microsoft.com/office/officeart/2008/layout/HalfCircleOrganizationChart"/>
    <dgm:cxn modelId="{440A65AC-19E3-4223-A84C-AC06BD34D154}" srcId="{DDDFD005-2BF6-46C9-A69F-9515A1F2F590}" destId="{093C9202-F0D4-4396-8695-4D5D54CDFE9D}" srcOrd="3" destOrd="0" parTransId="{B9242A55-2099-49FB-9C58-75CDFFEA67A4}" sibTransId="{D337C153-312A-45DF-85EA-1E8EA7B5B5B1}"/>
    <dgm:cxn modelId="{77B0A7BF-2658-49E7-9067-E7919FCD080C}" type="presOf" srcId="{989B2F91-87A8-4825-9CEA-D4F6058E4E32}" destId="{981974E0-F1DA-4098-BC76-623B539DDAB4}" srcOrd="1" destOrd="0" presId="urn:microsoft.com/office/officeart/2008/layout/HalfCircleOrganizationChart"/>
    <dgm:cxn modelId="{16D654C3-CE8A-4CBE-9E6A-0F594D24F51E}" type="presOf" srcId="{BC8102E1-EF25-4F41-B486-51FCCEFF208D}" destId="{3BAA748F-2705-4959-9345-F274BE29231F}" srcOrd="1" destOrd="0" presId="urn:microsoft.com/office/officeart/2008/layout/HalfCircleOrganizationChart"/>
    <dgm:cxn modelId="{0F746BEA-B859-4269-86B7-8787C83F8C82}" type="presOf" srcId="{4D833CC0-420F-4F18-9432-045A9F3F6F85}" destId="{4306E30C-1F84-4BEA-830B-EA525B4BC53E}" srcOrd="0" destOrd="0" presId="urn:microsoft.com/office/officeart/2008/layout/HalfCircleOrganizationChart"/>
    <dgm:cxn modelId="{EF9845FF-B6DF-451B-8D8E-49447FB4C1AC}" srcId="{DDDFD005-2BF6-46C9-A69F-9515A1F2F590}" destId="{4D833CC0-420F-4F18-9432-045A9F3F6F85}" srcOrd="2" destOrd="0" parTransId="{0F2111C6-DA03-4E69-80D2-026A85EE357A}" sibTransId="{D88DA1F2-FDD5-4563-9599-0576358CA8CB}"/>
    <dgm:cxn modelId="{AE5B75C8-5EB0-4CFD-8480-CD584F0BAD92}" type="presParOf" srcId="{29162264-1385-4158-BDE7-F73392C610CD}" destId="{F717E814-33CC-4903-BA3F-21A1D5211FCB}" srcOrd="0" destOrd="0" presId="urn:microsoft.com/office/officeart/2008/layout/HalfCircleOrganizationChart"/>
    <dgm:cxn modelId="{48DCD46B-BB9A-4261-9D61-1B2CA272D74E}" type="presParOf" srcId="{F717E814-33CC-4903-BA3F-21A1D5211FCB}" destId="{DCC4165D-223D-4F10-A3A8-41D6C694B6C3}" srcOrd="0" destOrd="0" presId="urn:microsoft.com/office/officeart/2008/layout/HalfCircleOrganizationChart"/>
    <dgm:cxn modelId="{B139906F-6CAA-404C-8309-AB08E26B17D1}" type="presParOf" srcId="{DCC4165D-223D-4F10-A3A8-41D6C694B6C3}" destId="{C0339EFD-4444-462E-AD81-C90736D9A7C0}" srcOrd="0" destOrd="0" presId="urn:microsoft.com/office/officeart/2008/layout/HalfCircleOrganizationChart"/>
    <dgm:cxn modelId="{8CD8C062-5249-49DF-85CF-AA026720C078}" type="presParOf" srcId="{DCC4165D-223D-4F10-A3A8-41D6C694B6C3}" destId="{9DC239C6-7C4C-45D3-BC94-0A9132076DE4}" srcOrd="1" destOrd="0" presId="urn:microsoft.com/office/officeart/2008/layout/HalfCircleOrganizationChart"/>
    <dgm:cxn modelId="{34162B4B-E714-4745-A3B5-E5DC13C695EE}" type="presParOf" srcId="{DCC4165D-223D-4F10-A3A8-41D6C694B6C3}" destId="{0603DCD2-E6AC-4201-AE46-3F762BC05272}" srcOrd="2" destOrd="0" presId="urn:microsoft.com/office/officeart/2008/layout/HalfCircleOrganizationChart"/>
    <dgm:cxn modelId="{ED1DBA76-CF83-45CA-8D2A-AEA6C0E8C920}" type="presParOf" srcId="{DCC4165D-223D-4F10-A3A8-41D6C694B6C3}" destId="{1FE9D993-1ACE-4535-92C8-92915E18D794}" srcOrd="3" destOrd="0" presId="urn:microsoft.com/office/officeart/2008/layout/HalfCircleOrganizationChart"/>
    <dgm:cxn modelId="{2F7E1C15-83E4-44CE-A627-6CABDAFF173E}" type="presParOf" srcId="{F717E814-33CC-4903-BA3F-21A1D5211FCB}" destId="{8DC01C0A-C339-4887-9D7F-60043EAC83FF}" srcOrd="1" destOrd="0" presId="urn:microsoft.com/office/officeart/2008/layout/HalfCircleOrganizationChart"/>
    <dgm:cxn modelId="{2EF4D560-3F4A-4CB6-B8A6-20C47234E7F2}" type="presParOf" srcId="{8DC01C0A-C339-4887-9D7F-60043EAC83FF}" destId="{8F9BAE9C-1092-4B81-B1D2-38C99F70174B}" srcOrd="0" destOrd="0" presId="urn:microsoft.com/office/officeart/2008/layout/HalfCircleOrganizationChart"/>
    <dgm:cxn modelId="{F160AF08-4E97-4EDD-965D-47B940AD3661}" type="presParOf" srcId="{8DC01C0A-C339-4887-9D7F-60043EAC83FF}" destId="{0F707B0A-696C-4563-807E-E3EE3B9F6794}" srcOrd="1" destOrd="0" presId="urn:microsoft.com/office/officeart/2008/layout/HalfCircleOrganizationChart"/>
    <dgm:cxn modelId="{8B90E277-882F-4C15-AFC6-A07CBF7A378F}" type="presParOf" srcId="{0F707B0A-696C-4563-807E-E3EE3B9F6794}" destId="{B5F89B4A-C00C-46F4-8770-B984E1C4BD48}" srcOrd="0" destOrd="0" presId="urn:microsoft.com/office/officeart/2008/layout/HalfCircleOrganizationChart"/>
    <dgm:cxn modelId="{C9BD4F86-F095-4093-9363-D8D68A620427}" type="presParOf" srcId="{B5F89B4A-C00C-46F4-8770-B984E1C4BD48}" destId="{7DD3EDE4-0BA0-40E3-95FC-476FB384EEBD}" srcOrd="0" destOrd="0" presId="urn:microsoft.com/office/officeart/2008/layout/HalfCircleOrganizationChart"/>
    <dgm:cxn modelId="{738E792B-9231-4BBB-88C7-2C5C5F5ED85C}" type="presParOf" srcId="{B5F89B4A-C00C-46F4-8770-B984E1C4BD48}" destId="{E3C4277C-ABFD-44E3-A620-DF906985E3E3}" srcOrd="1" destOrd="0" presId="urn:microsoft.com/office/officeart/2008/layout/HalfCircleOrganizationChart"/>
    <dgm:cxn modelId="{B34A1FC8-0D30-4E59-AD34-E762A6523D5E}" type="presParOf" srcId="{B5F89B4A-C00C-46F4-8770-B984E1C4BD48}" destId="{C050FB90-C4DD-43A1-A742-C9FD08AF6255}" srcOrd="2" destOrd="0" presId="urn:microsoft.com/office/officeart/2008/layout/HalfCircleOrganizationChart"/>
    <dgm:cxn modelId="{FE1A83E0-4C94-449B-B2A5-62E3CBA0264D}" type="presParOf" srcId="{B5F89B4A-C00C-46F4-8770-B984E1C4BD48}" destId="{3BAA748F-2705-4959-9345-F274BE29231F}" srcOrd="3" destOrd="0" presId="urn:microsoft.com/office/officeart/2008/layout/HalfCircleOrganizationChart"/>
    <dgm:cxn modelId="{7B302555-E674-4C2A-8E02-E7B8C6CF400A}" type="presParOf" srcId="{0F707B0A-696C-4563-807E-E3EE3B9F6794}" destId="{AA1AC500-D71A-44AA-AD9B-200A3469BD62}" srcOrd="1" destOrd="0" presId="urn:microsoft.com/office/officeart/2008/layout/HalfCircleOrganizationChart"/>
    <dgm:cxn modelId="{9C1045CF-6E77-47EE-92AA-7D81CCEDDFC5}" type="presParOf" srcId="{0F707B0A-696C-4563-807E-E3EE3B9F6794}" destId="{487CDD92-E37D-41E5-A3CD-F3B81679B0BA}" srcOrd="2" destOrd="0" presId="urn:microsoft.com/office/officeart/2008/layout/HalfCircleOrganizationChart"/>
    <dgm:cxn modelId="{83C431E0-8942-40F4-8982-C96F10AE3572}" type="presParOf" srcId="{8DC01C0A-C339-4887-9D7F-60043EAC83FF}" destId="{09CFF882-7369-4C87-8786-D0572E9C0C66}" srcOrd="2" destOrd="0" presId="urn:microsoft.com/office/officeart/2008/layout/HalfCircleOrganizationChart"/>
    <dgm:cxn modelId="{102564A0-3212-43AD-AF0D-6DCDBE55D3E4}" type="presParOf" srcId="{8DC01C0A-C339-4887-9D7F-60043EAC83FF}" destId="{20B4D290-ED8C-43B6-800E-44B256A7C37E}" srcOrd="3" destOrd="0" presId="urn:microsoft.com/office/officeart/2008/layout/HalfCircleOrganizationChart"/>
    <dgm:cxn modelId="{5718381E-7B5D-40AD-ABB1-EC385D0BA994}" type="presParOf" srcId="{20B4D290-ED8C-43B6-800E-44B256A7C37E}" destId="{95E66829-F95A-410F-8B25-84B350600AED}" srcOrd="0" destOrd="0" presId="urn:microsoft.com/office/officeart/2008/layout/HalfCircleOrganizationChart"/>
    <dgm:cxn modelId="{3EC7E3CF-3A6B-4C1F-9AA4-3F07724D4FA2}" type="presParOf" srcId="{95E66829-F95A-410F-8B25-84B350600AED}" destId="{994714EC-1432-48F9-A57F-8EE355C4AF26}" srcOrd="0" destOrd="0" presId="urn:microsoft.com/office/officeart/2008/layout/HalfCircleOrganizationChart"/>
    <dgm:cxn modelId="{CBEA7820-D240-4408-B015-773BBC436BC4}" type="presParOf" srcId="{95E66829-F95A-410F-8B25-84B350600AED}" destId="{6C38F57B-EB79-473D-87A9-BC93E0722484}" srcOrd="1" destOrd="0" presId="urn:microsoft.com/office/officeart/2008/layout/HalfCircleOrganizationChart"/>
    <dgm:cxn modelId="{C6765D65-65D8-45FD-8F6F-D1D03EEB9AF0}" type="presParOf" srcId="{95E66829-F95A-410F-8B25-84B350600AED}" destId="{19FEF903-3FD8-40F2-9090-9D7C7F305425}" srcOrd="2" destOrd="0" presId="urn:microsoft.com/office/officeart/2008/layout/HalfCircleOrganizationChart"/>
    <dgm:cxn modelId="{0FA2DF7D-2150-43FF-B99E-0CBA717D5024}" type="presParOf" srcId="{95E66829-F95A-410F-8B25-84B350600AED}" destId="{981974E0-F1DA-4098-BC76-623B539DDAB4}" srcOrd="3" destOrd="0" presId="urn:microsoft.com/office/officeart/2008/layout/HalfCircleOrganizationChart"/>
    <dgm:cxn modelId="{0486FB41-E877-44A9-BF75-493BC83804DB}" type="presParOf" srcId="{20B4D290-ED8C-43B6-800E-44B256A7C37E}" destId="{BA2EB37C-2581-4E57-9C54-0C580B7EEE5A}" srcOrd="1" destOrd="0" presId="urn:microsoft.com/office/officeart/2008/layout/HalfCircleOrganizationChart"/>
    <dgm:cxn modelId="{199AD5D8-7F06-4E82-9558-75CDA1C91AC8}" type="presParOf" srcId="{20B4D290-ED8C-43B6-800E-44B256A7C37E}" destId="{413E41C4-0FE2-46EA-B590-C7795AA29963}" srcOrd="2" destOrd="0" presId="urn:microsoft.com/office/officeart/2008/layout/HalfCircleOrganizationChart"/>
    <dgm:cxn modelId="{F87C0E56-E18D-4D4A-925B-925DDDD8F13B}" type="presParOf" srcId="{8DC01C0A-C339-4887-9D7F-60043EAC83FF}" destId="{3B6F01B5-E4A2-44F5-82C5-422070BD2BE2}" srcOrd="4" destOrd="0" presId="urn:microsoft.com/office/officeart/2008/layout/HalfCircleOrganizationChart"/>
    <dgm:cxn modelId="{0B6FB2A6-4124-48BA-8111-F253982355E9}" type="presParOf" srcId="{8DC01C0A-C339-4887-9D7F-60043EAC83FF}" destId="{35F00D7A-F59A-4763-95F2-F7E87A4C3C3F}" srcOrd="5" destOrd="0" presId="urn:microsoft.com/office/officeart/2008/layout/HalfCircleOrganizationChart"/>
    <dgm:cxn modelId="{BBACB61D-D1DD-4055-B325-D7724A388EA3}" type="presParOf" srcId="{35F00D7A-F59A-4763-95F2-F7E87A4C3C3F}" destId="{AA1FB0A4-873E-4536-8508-561F1D9D39D1}" srcOrd="0" destOrd="0" presId="urn:microsoft.com/office/officeart/2008/layout/HalfCircleOrganizationChart"/>
    <dgm:cxn modelId="{27E4DBE7-514D-4A55-B104-674762EE4ADD}" type="presParOf" srcId="{AA1FB0A4-873E-4536-8508-561F1D9D39D1}" destId="{4306E30C-1F84-4BEA-830B-EA525B4BC53E}" srcOrd="0" destOrd="0" presId="urn:microsoft.com/office/officeart/2008/layout/HalfCircleOrganizationChart"/>
    <dgm:cxn modelId="{139904F9-3745-4B63-92C7-9A19C05DAD9F}" type="presParOf" srcId="{AA1FB0A4-873E-4536-8508-561F1D9D39D1}" destId="{E2781B9C-4C76-40CF-9079-B87BB365685C}" srcOrd="1" destOrd="0" presId="urn:microsoft.com/office/officeart/2008/layout/HalfCircleOrganizationChart"/>
    <dgm:cxn modelId="{E0762E45-87C6-4A05-A91B-5C685A49384F}" type="presParOf" srcId="{AA1FB0A4-873E-4536-8508-561F1D9D39D1}" destId="{A63066C9-61A7-4A4D-B39C-260D1E11730A}" srcOrd="2" destOrd="0" presId="urn:microsoft.com/office/officeart/2008/layout/HalfCircleOrganizationChart"/>
    <dgm:cxn modelId="{814266F5-8585-464F-8D7E-44F7656CBC81}" type="presParOf" srcId="{AA1FB0A4-873E-4536-8508-561F1D9D39D1}" destId="{5144F4C7-CE0D-435A-BB63-7157900B8CDC}" srcOrd="3" destOrd="0" presId="urn:microsoft.com/office/officeart/2008/layout/HalfCircleOrganizationChart"/>
    <dgm:cxn modelId="{5C6DD43B-FFBD-457D-8385-76A390C29AB6}" type="presParOf" srcId="{35F00D7A-F59A-4763-95F2-F7E87A4C3C3F}" destId="{06E0D2FE-36DB-4EB3-B1FC-18B3C2E25AC5}" srcOrd="1" destOrd="0" presId="urn:microsoft.com/office/officeart/2008/layout/HalfCircleOrganizationChart"/>
    <dgm:cxn modelId="{6310B10D-A2D7-450C-8638-03A5D7FCEEB2}" type="presParOf" srcId="{35F00D7A-F59A-4763-95F2-F7E87A4C3C3F}" destId="{C977A311-5D61-466A-984E-0B565BE121A2}" srcOrd="2" destOrd="0" presId="urn:microsoft.com/office/officeart/2008/layout/HalfCircleOrganizationChart"/>
    <dgm:cxn modelId="{CBBB4E35-69DA-4BF3-903A-37BF5DFB0B41}" type="presParOf" srcId="{8DC01C0A-C339-4887-9D7F-60043EAC83FF}" destId="{B326986E-911A-45FC-8C22-CD20DC0A1431}" srcOrd="6" destOrd="0" presId="urn:microsoft.com/office/officeart/2008/layout/HalfCircleOrganizationChart"/>
    <dgm:cxn modelId="{5F5A2D9C-45B1-4017-860E-688764440A42}" type="presParOf" srcId="{8DC01C0A-C339-4887-9D7F-60043EAC83FF}" destId="{F456F796-F211-41B2-B198-CF86EAF8AA85}" srcOrd="7" destOrd="0" presId="urn:microsoft.com/office/officeart/2008/layout/HalfCircleOrganizationChart"/>
    <dgm:cxn modelId="{C50B370E-634A-466A-82F5-C070E86DA7BE}" type="presParOf" srcId="{F456F796-F211-41B2-B198-CF86EAF8AA85}" destId="{C0CCF75E-1E34-455C-8163-3019E9F31473}" srcOrd="0" destOrd="0" presId="urn:microsoft.com/office/officeart/2008/layout/HalfCircleOrganizationChart"/>
    <dgm:cxn modelId="{96ED5C34-80A6-4ECC-90EA-983E369CF5C3}" type="presParOf" srcId="{C0CCF75E-1E34-455C-8163-3019E9F31473}" destId="{580FFE5B-275C-48F9-BC41-2424DAD5B444}" srcOrd="0" destOrd="0" presId="urn:microsoft.com/office/officeart/2008/layout/HalfCircleOrganizationChart"/>
    <dgm:cxn modelId="{D582A441-7FEE-4048-905A-17D8190C7889}" type="presParOf" srcId="{C0CCF75E-1E34-455C-8163-3019E9F31473}" destId="{A5A030E4-BD9F-4E19-9397-B9ECF5973511}" srcOrd="1" destOrd="0" presId="urn:microsoft.com/office/officeart/2008/layout/HalfCircleOrganizationChart"/>
    <dgm:cxn modelId="{FAFE3ED9-4537-4462-8BDA-76D0E9F0D79F}" type="presParOf" srcId="{C0CCF75E-1E34-455C-8163-3019E9F31473}" destId="{86ABD682-FA0C-40AD-9DE1-EB7B1536DEC7}" srcOrd="2" destOrd="0" presId="urn:microsoft.com/office/officeart/2008/layout/HalfCircleOrganizationChart"/>
    <dgm:cxn modelId="{DD460133-6929-4ED0-A523-94546CB7AA7E}" type="presParOf" srcId="{C0CCF75E-1E34-455C-8163-3019E9F31473}" destId="{213E8106-F034-40E5-AFA9-3CFAC6C63B3A}" srcOrd="3" destOrd="0" presId="urn:microsoft.com/office/officeart/2008/layout/HalfCircleOrganizationChart"/>
    <dgm:cxn modelId="{4D266422-4282-45B0-9561-DB47855B5C3F}" type="presParOf" srcId="{F456F796-F211-41B2-B198-CF86EAF8AA85}" destId="{5FFC684B-9DB0-4745-ABD7-AFA9DBA0D663}" srcOrd="1" destOrd="0" presId="urn:microsoft.com/office/officeart/2008/layout/HalfCircleOrganizationChart"/>
    <dgm:cxn modelId="{F0B594DA-2056-45D3-9DC6-219FEA549D3E}" type="presParOf" srcId="{F456F796-F211-41B2-B198-CF86EAF8AA85}" destId="{A7B2214C-FA5C-4DDE-9C80-7981FA680FA7}" srcOrd="2" destOrd="0" presId="urn:microsoft.com/office/officeart/2008/layout/HalfCircleOrganizationChart"/>
    <dgm:cxn modelId="{3C1AD4A0-1F17-49BD-A9D8-F53A0B6A26E1}" type="presParOf" srcId="{8DC01C0A-C339-4887-9D7F-60043EAC83FF}" destId="{8F14383F-9923-4891-843F-C55C9886EDB2}" srcOrd="8" destOrd="0" presId="urn:microsoft.com/office/officeart/2008/layout/HalfCircleOrganizationChart"/>
    <dgm:cxn modelId="{CF4A401B-FC56-4C3F-82B2-16273E48634D}" type="presParOf" srcId="{8DC01C0A-C339-4887-9D7F-60043EAC83FF}" destId="{A82CA809-78D9-4391-9BC2-F197757AF249}" srcOrd="9" destOrd="0" presId="urn:microsoft.com/office/officeart/2008/layout/HalfCircleOrganizationChart"/>
    <dgm:cxn modelId="{CCF7B448-C7D3-4FA7-BB33-DC82FB21BDBB}" type="presParOf" srcId="{A82CA809-78D9-4391-9BC2-F197757AF249}" destId="{8B9B1CA5-D63F-48A5-906E-9BD02E58BD8A}" srcOrd="0" destOrd="0" presId="urn:microsoft.com/office/officeart/2008/layout/HalfCircleOrganizationChart"/>
    <dgm:cxn modelId="{D002FA0C-6FC4-4996-9E7F-8DE628EF4E1B}" type="presParOf" srcId="{8B9B1CA5-D63F-48A5-906E-9BD02E58BD8A}" destId="{E047FBC7-F05C-481D-8E82-E47E7EA8D8AC}" srcOrd="0" destOrd="0" presId="urn:microsoft.com/office/officeart/2008/layout/HalfCircleOrganizationChart"/>
    <dgm:cxn modelId="{54D8F916-4850-40A9-85FD-0C9A27D2B3B3}" type="presParOf" srcId="{8B9B1CA5-D63F-48A5-906E-9BD02E58BD8A}" destId="{0F9E614F-8079-4D1A-A80A-4891889554AB}" srcOrd="1" destOrd="0" presId="urn:microsoft.com/office/officeart/2008/layout/HalfCircleOrganizationChart"/>
    <dgm:cxn modelId="{47EBAF10-48E8-4D3F-A663-F407F63A0310}" type="presParOf" srcId="{8B9B1CA5-D63F-48A5-906E-9BD02E58BD8A}" destId="{13C88D28-82D3-47D9-ACED-8DB2786A7DE2}" srcOrd="2" destOrd="0" presId="urn:microsoft.com/office/officeart/2008/layout/HalfCircleOrganizationChart"/>
    <dgm:cxn modelId="{9DB8BD71-053F-44EF-A2D5-04DCD7D49119}" type="presParOf" srcId="{8B9B1CA5-D63F-48A5-906E-9BD02E58BD8A}" destId="{208810D8-491A-4639-BF41-5CD9949100D8}" srcOrd="3" destOrd="0" presId="urn:microsoft.com/office/officeart/2008/layout/HalfCircleOrganizationChart"/>
    <dgm:cxn modelId="{1FBAB1D8-78B0-4270-9762-80E3620F376F}" type="presParOf" srcId="{A82CA809-78D9-4391-9BC2-F197757AF249}" destId="{9A099D64-C60B-4A26-B165-2359F6D6DB7E}" srcOrd="1" destOrd="0" presId="urn:microsoft.com/office/officeart/2008/layout/HalfCircleOrganizationChart"/>
    <dgm:cxn modelId="{4BCE2440-70DE-4786-92B1-2598C8EBB4C6}" type="presParOf" srcId="{A82CA809-78D9-4391-9BC2-F197757AF249}" destId="{D545D5CF-EDF2-4C77-8333-E862911AC90D}" srcOrd="2" destOrd="0" presId="urn:microsoft.com/office/officeart/2008/layout/HalfCircleOrganizationChart"/>
    <dgm:cxn modelId="{25D34B98-85F8-490B-9958-6368524B608A}" type="presParOf" srcId="{F717E814-33CC-4903-BA3F-21A1D5211FCB}" destId="{72F837CB-7098-47EE-A436-40BF8EE80E55}"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1B592-1B7A-43B8-A406-7F3C5A14434A}">
      <dsp:nvSpPr>
        <dsp:cNvPr id="0" name=""/>
        <dsp:cNvSpPr/>
      </dsp:nvSpPr>
      <dsp:spPr>
        <a:xfrm>
          <a:off x="1026927" y="3393"/>
          <a:ext cx="1159165" cy="4432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err="1"/>
            <a:t>Masse</a:t>
          </a:r>
          <a:endParaRPr lang="tr-TR" sz="1600" kern="1200" dirty="0"/>
        </a:p>
        <a:p>
          <a:pPr marL="0" lvl="0" indent="0" algn="ctr" defTabSz="711200">
            <a:lnSpc>
              <a:spcPct val="90000"/>
            </a:lnSpc>
            <a:spcBef>
              <a:spcPct val="0"/>
            </a:spcBef>
            <a:spcAft>
              <a:spcPct val="35000"/>
            </a:spcAft>
            <a:buNone/>
          </a:pPr>
          <a:r>
            <a:rPr lang="tr-TR" sz="1600" kern="1200" dirty="0" err="1"/>
            <a:t>Glaze</a:t>
          </a:r>
          <a:r>
            <a:rPr lang="tr-TR" sz="1600" kern="1200" dirty="0"/>
            <a:t> </a:t>
          </a:r>
        </a:p>
      </dsp:txBody>
      <dsp:txXfrm>
        <a:off x="1039909" y="16375"/>
        <a:ext cx="1133201" cy="417272"/>
      </dsp:txXfrm>
    </dsp:sp>
    <dsp:sp modelId="{A9D6CDC6-81B7-49D7-9CF6-4A405021ABDD}">
      <dsp:nvSpPr>
        <dsp:cNvPr id="0" name=""/>
        <dsp:cNvSpPr/>
      </dsp:nvSpPr>
      <dsp:spPr>
        <a:xfrm rot="5314282">
          <a:off x="1504306" y="341392"/>
          <a:ext cx="229953" cy="4672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tr-TR" sz="1100" kern="1200"/>
        </a:p>
      </dsp:txBody>
      <dsp:txXfrm rot="-5400000">
        <a:off x="1478254" y="460040"/>
        <a:ext cx="280337" cy="160967"/>
      </dsp:txXfrm>
    </dsp:sp>
    <dsp:sp modelId="{2703FDC8-A094-451C-934C-CF9156764995}">
      <dsp:nvSpPr>
        <dsp:cNvPr id="0" name=""/>
        <dsp:cNvSpPr/>
      </dsp:nvSpPr>
      <dsp:spPr>
        <a:xfrm>
          <a:off x="975375" y="672647"/>
          <a:ext cx="1294847" cy="4110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err="1"/>
            <a:t>Forming</a:t>
          </a:r>
          <a:endParaRPr lang="tr-TR" sz="1400" kern="1200" dirty="0"/>
        </a:p>
      </dsp:txBody>
      <dsp:txXfrm>
        <a:off x="987413" y="684685"/>
        <a:ext cx="1270771" cy="386934"/>
      </dsp:txXfrm>
    </dsp:sp>
    <dsp:sp modelId="{BBB935A6-1EA7-46D6-A7A1-DEF547F0A165}">
      <dsp:nvSpPr>
        <dsp:cNvPr id="0" name=""/>
        <dsp:cNvSpPr/>
      </dsp:nvSpPr>
      <dsp:spPr>
        <a:xfrm rot="5443424">
          <a:off x="1524913" y="1040017"/>
          <a:ext cx="168715" cy="4588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tr-TR" sz="800" kern="1200" dirty="0"/>
        </a:p>
      </dsp:txBody>
      <dsp:txXfrm rot="-5400000">
        <a:off x="1471936" y="1185086"/>
        <a:ext cx="275310" cy="118101"/>
      </dsp:txXfrm>
    </dsp:sp>
    <dsp:sp modelId="{9F44C814-BA19-4FE9-B92E-4D2FD1160F29}">
      <dsp:nvSpPr>
        <dsp:cNvPr id="0" name=""/>
        <dsp:cNvSpPr/>
      </dsp:nvSpPr>
      <dsp:spPr>
        <a:xfrm>
          <a:off x="963749" y="1481014"/>
          <a:ext cx="1297596" cy="4173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err="1"/>
            <a:t>Drying</a:t>
          </a:r>
          <a:endParaRPr lang="tr-TR" sz="1400" kern="1200" dirty="0"/>
        </a:p>
      </dsp:txBody>
      <dsp:txXfrm>
        <a:off x="975972" y="1493237"/>
        <a:ext cx="1273150" cy="392861"/>
      </dsp:txXfrm>
    </dsp:sp>
    <dsp:sp modelId="{53F25A89-4E1F-4935-B632-B594C12E86DA}">
      <dsp:nvSpPr>
        <dsp:cNvPr id="0" name=""/>
        <dsp:cNvSpPr/>
      </dsp:nvSpPr>
      <dsp:spPr>
        <a:xfrm rot="5425239">
          <a:off x="1513003" y="1719696"/>
          <a:ext cx="200651" cy="6137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tr-TR" sz="1000" kern="1200"/>
        </a:p>
      </dsp:txBody>
      <dsp:txXfrm rot="-5400000">
        <a:off x="1429410" y="1926270"/>
        <a:ext cx="368279" cy="140456"/>
      </dsp:txXfrm>
    </dsp:sp>
    <dsp:sp modelId="{ADB5FC49-AFFE-4AF2-8D10-F7E3BC95B102}">
      <dsp:nvSpPr>
        <dsp:cNvPr id="0" name=""/>
        <dsp:cNvSpPr/>
      </dsp:nvSpPr>
      <dsp:spPr>
        <a:xfrm>
          <a:off x="957711" y="2303378"/>
          <a:ext cx="1297596" cy="4173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dirty="0" err="1"/>
            <a:t>Glazing</a:t>
          </a:r>
          <a:r>
            <a:rPr lang="tr-TR" sz="1100" kern="1200" dirty="0"/>
            <a:t> </a:t>
          </a:r>
          <a:r>
            <a:rPr lang="tr-TR" sz="1100" kern="1200" dirty="0" err="1"/>
            <a:t>and</a:t>
          </a:r>
          <a:r>
            <a:rPr lang="tr-TR" sz="1100" kern="1200" dirty="0"/>
            <a:t> </a:t>
          </a:r>
          <a:r>
            <a:rPr lang="tr-TR" sz="1100" kern="1200" dirty="0" err="1"/>
            <a:t>decoration</a:t>
          </a:r>
          <a:endParaRPr lang="tr-TR" sz="1100" kern="1200" dirty="0"/>
        </a:p>
      </dsp:txBody>
      <dsp:txXfrm>
        <a:off x="969934" y="2315601"/>
        <a:ext cx="1273150" cy="392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419CB-7E41-45E9-BDE9-30B73509E53A}">
      <dsp:nvSpPr>
        <dsp:cNvPr id="0" name=""/>
        <dsp:cNvSpPr/>
      </dsp:nvSpPr>
      <dsp:spPr>
        <a:xfrm>
          <a:off x="1952232" y="2262981"/>
          <a:ext cx="348926" cy="1994623"/>
        </a:xfrm>
        <a:custGeom>
          <a:avLst/>
          <a:gdLst/>
          <a:ahLst/>
          <a:cxnLst/>
          <a:rect l="0" t="0" r="0" b="0"/>
          <a:pathLst>
            <a:path>
              <a:moveTo>
                <a:pt x="0" y="0"/>
              </a:moveTo>
              <a:lnTo>
                <a:pt x="174463" y="0"/>
              </a:lnTo>
              <a:lnTo>
                <a:pt x="174463" y="1994623"/>
              </a:lnTo>
              <a:lnTo>
                <a:pt x="348926" y="19946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311150">
            <a:lnSpc>
              <a:spcPct val="90000"/>
            </a:lnSpc>
            <a:spcBef>
              <a:spcPct val="0"/>
            </a:spcBef>
            <a:spcAft>
              <a:spcPct val="35000"/>
            </a:spcAft>
            <a:buNone/>
          </a:pPr>
          <a:endParaRPr lang="tr-TR" sz="700" kern="1200"/>
        </a:p>
      </dsp:txBody>
      <dsp:txXfrm>
        <a:off x="2076072" y="3209670"/>
        <a:ext cx="101245" cy="101245"/>
      </dsp:txXfrm>
    </dsp:sp>
    <dsp:sp modelId="{8475953D-1C32-441C-BFBE-09C09FA66F52}">
      <dsp:nvSpPr>
        <dsp:cNvPr id="0" name=""/>
        <dsp:cNvSpPr/>
      </dsp:nvSpPr>
      <dsp:spPr>
        <a:xfrm>
          <a:off x="1952232" y="2262981"/>
          <a:ext cx="348926" cy="1329748"/>
        </a:xfrm>
        <a:custGeom>
          <a:avLst/>
          <a:gdLst/>
          <a:ahLst/>
          <a:cxnLst/>
          <a:rect l="0" t="0" r="0" b="0"/>
          <a:pathLst>
            <a:path>
              <a:moveTo>
                <a:pt x="0" y="0"/>
              </a:moveTo>
              <a:lnTo>
                <a:pt x="174463" y="0"/>
              </a:lnTo>
              <a:lnTo>
                <a:pt x="174463" y="1329748"/>
              </a:lnTo>
              <a:lnTo>
                <a:pt x="348926" y="13297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tr-TR" sz="500" kern="1200"/>
        </a:p>
      </dsp:txBody>
      <dsp:txXfrm>
        <a:off x="2092326" y="2893486"/>
        <a:ext cx="68738" cy="68738"/>
      </dsp:txXfrm>
    </dsp:sp>
    <dsp:sp modelId="{703C0281-07F5-4D8B-A181-7AE3BA3622B7}">
      <dsp:nvSpPr>
        <dsp:cNvPr id="0" name=""/>
        <dsp:cNvSpPr/>
      </dsp:nvSpPr>
      <dsp:spPr>
        <a:xfrm>
          <a:off x="1952232" y="2262981"/>
          <a:ext cx="348926" cy="664874"/>
        </a:xfrm>
        <a:custGeom>
          <a:avLst/>
          <a:gdLst/>
          <a:ahLst/>
          <a:cxnLst/>
          <a:rect l="0" t="0" r="0" b="0"/>
          <a:pathLst>
            <a:path>
              <a:moveTo>
                <a:pt x="0" y="0"/>
              </a:moveTo>
              <a:lnTo>
                <a:pt x="174463" y="0"/>
              </a:lnTo>
              <a:lnTo>
                <a:pt x="174463" y="664874"/>
              </a:lnTo>
              <a:lnTo>
                <a:pt x="348926" y="6648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tr-TR" sz="500" kern="1200"/>
        </a:p>
      </dsp:txBody>
      <dsp:txXfrm>
        <a:off x="2107923" y="2576646"/>
        <a:ext cx="37543" cy="37543"/>
      </dsp:txXfrm>
    </dsp:sp>
    <dsp:sp modelId="{26F21872-F391-4929-AABC-7D0E1F1D8CCC}">
      <dsp:nvSpPr>
        <dsp:cNvPr id="0" name=""/>
        <dsp:cNvSpPr/>
      </dsp:nvSpPr>
      <dsp:spPr>
        <a:xfrm>
          <a:off x="1952232" y="2217261"/>
          <a:ext cx="348926" cy="91440"/>
        </a:xfrm>
        <a:custGeom>
          <a:avLst/>
          <a:gdLst/>
          <a:ahLst/>
          <a:cxnLst/>
          <a:rect l="0" t="0" r="0" b="0"/>
          <a:pathLst>
            <a:path>
              <a:moveTo>
                <a:pt x="0" y="45720"/>
              </a:moveTo>
              <a:lnTo>
                <a:pt x="348926"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tr-TR" sz="500" kern="1200"/>
        </a:p>
      </dsp:txBody>
      <dsp:txXfrm>
        <a:off x="2117972" y="2254258"/>
        <a:ext cx="17446" cy="17446"/>
      </dsp:txXfrm>
    </dsp:sp>
    <dsp:sp modelId="{D51CB390-14C9-4392-92D0-03482000C817}">
      <dsp:nvSpPr>
        <dsp:cNvPr id="0" name=""/>
        <dsp:cNvSpPr/>
      </dsp:nvSpPr>
      <dsp:spPr>
        <a:xfrm>
          <a:off x="1952232" y="1598107"/>
          <a:ext cx="348926" cy="664874"/>
        </a:xfrm>
        <a:custGeom>
          <a:avLst/>
          <a:gdLst/>
          <a:ahLst/>
          <a:cxnLst/>
          <a:rect l="0" t="0" r="0" b="0"/>
          <a:pathLst>
            <a:path>
              <a:moveTo>
                <a:pt x="0" y="664874"/>
              </a:moveTo>
              <a:lnTo>
                <a:pt x="174463" y="664874"/>
              </a:lnTo>
              <a:lnTo>
                <a:pt x="174463" y="0"/>
              </a:lnTo>
              <a:lnTo>
                <a:pt x="3489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tr-TR" sz="500" kern="1200"/>
        </a:p>
      </dsp:txBody>
      <dsp:txXfrm>
        <a:off x="2107923" y="1911772"/>
        <a:ext cx="37543" cy="37543"/>
      </dsp:txXfrm>
    </dsp:sp>
    <dsp:sp modelId="{98181217-098E-4A29-AE10-2701252B5045}">
      <dsp:nvSpPr>
        <dsp:cNvPr id="0" name=""/>
        <dsp:cNvSpPr/>
      </dsp:nvSpPr>
      <dsp:spPr>
        <a:xfrm>
          <a:off x="1952232" y="933232"/>
          <a:ext cx="348926" cy="1329748"/>
        </a:xfrm>
        <a:custGeom>
          <a:avLst/>
          <a:gdLst/>
          <a:ahLst/>
          <a:cxnLst/>
          <a:rect l="0" t="0" r="0" b="0"/>
          <a:pathLst>
            <a:path>
              <a:moveTo>
                <a:pt x="0" y="1329748"/>
              </a:moveTo>
              <a:lnTo>
                <a:pt x="174463" y="1329748"/>
              </a:lnTo>
              <a:lnTo>
                <a:pt x="174463" y="0"/>
              </a:lnTo>
              <a:lnTo>
                <a:pt x="3489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tr-TR" sz="500" kern="1200"/>
        </a:p>
      </dsp:txBody>
      <dsp:txXfrm>
        <a:off x="2092326" y="1563737"/>
        <a:ext cx="68738" cy="68738"/>
      </dsp:txXfrm>
    </dsp:sp>
    <dsp:sp modelId="{52B779BA-5EE4-44BF-B7EF-C91E9886F4AC}">
      <dsp:nvSpPr>
        <dsp:cNvPr id="0" name=""/>
        <dsp:cNvSpPr/>
      </dsp:nvSpPr>
      <dsp:spPr>
        <a:xfrm>
          <a:off x="1952232" y="268358"/>
          <a:ext cx="348926" cy="1994623"/>
        </a:xfrm>
        <a:custGeom>
          <a:avLst/>
          <a:gdLst/>
          <a:ahLst/>
          <a:cxnLst/>
          <a:rect l="0" t="0" r="0" b="0"/>
          <a:pathLst>
            <a:path>
              <a:moveTo>
                <a:pt x="0" y="1994623"/>
              </a:moveTo>
              <a:lnTo>
                <a:pt x="174463" y="1994623"/>
              </a:lnTo>
              <a:lnTo>
                <a:pt x="174463" y="0"/>
              </a:lnTo>
              <a:lnTo>
                <a:pt x="3489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311150">
            <a:lnSpc>
              <a:spcPct val="90000"/>
            </a:lnSpc>
            <a:spcBef>
              <a:spcPct val="0"/>
            </a:spcBef>
            <a:spcAft>
              <a:spcPct val="35000"/>
            </a:spcAft>
            <a:buNone/>
          </a:pPr>
          <a:endParaRPr lang="tr-TR" sz="700" kern="1200"/>
        </a:p>
      </dsp:txBody>
      <dsp:txXfrm>
        <a:off x="2076072" y="1215047"/>
        <a:ext cx="101245" cy="101245"/>
      </dsp:txXfrm>
    </dsp:sp>
    <dsp:sp modelId="{F23D4ED0-78AD-49AF-AAED-E6CB734A89E1}">
      <dsp:nvSpPr>
        <dsp:cNvPr id="0" name=""/>
        <dsp:cNvSpPr/>
      </dsp:nvSpPr>
      <dsp:spPr>
        <a:xfrm rot="16200000">
          <a:off x="-518389" y="1616074"/>
          <a:ext cx="3647430" cy="12938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l" defTabSz="1600200">
            <a:lnSpc>
              <a:spcPct val="90000"/>
            </a:lnSpc>
            <a:spcBef>
              <a:spcPct val="0"/>
            </a:spcBef>
            <a:spcAft>
              <a:spcPct val="35000"/>
            </a:spcAft>
            <a:buNone/>
          </a:pPr>
          <a:r>
            <a:rPr lang="tr-TR" sz="3600" kern="1200" dirty="0"/>
            <a:t>Environment </a:t>
          </a:r>
          <a:r>
            <a:rPr lang="tr-TR" sz="3600" kern="1200" dirty="0" err="1"/>
            <a:t>Sustainability</a:t>
          </a:r>
          <a:endParaRPr lang="tr-TR" sz="3600" kern="1200" dirty="0"/>
        </a:p>
      </dsp:txBody>
      <dsp:txXfrm>
        <a:off x="-518389" y="1616074"/>
        <a:ext cx="3647430" cy="1293813"/>
      </dsp:txXfrm>
    </dsp:sp>
    <dsp:sp modelId="{2F12491D-E25C-4926-9DF8-01EB5B272F06}">
      <dsp:nvSpPr>
        <dsp:cNvPr id="0" name=""/>
        <dsp:cNvSpPr/>
      </dsp:nvSpPr>
      <dsp:spPr>
        <a:xfrm>
          <a:off x="2301158" y="2408"/>
          <a:ext cx="2889683" cy="5318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1422400">
            <a:lnSpc>
              <a:spcPct val="90000"/>
            </a:lnSpc>
            <a:spcBef>
              <a:spcPct val="0"/>
            </a:spcBef>
            <a:spcAft>
              <a:spcPct val="35000"/>
            </a:spcAft>
            <a:buNone/>
          </a:pPr>
          <a:r>
            <a:rPr lang="tr-TR" sz="3200" kern="1200" dirty="0" err="1"/>
            <a:t>Waste</a:t>
          </a:r>
          <a:r>
            <a:rPr lang="tr-TR" sz="3200" kern="1200" dirty="0"/>
            <a:t> </a:t>
          </a:r>
          <a:r>
            <a:rPr lang="tr-TR" sz="3200" kern="1200" dirty="0" err="1"/>
            <a:t>water</a:t>
          </a:r>
          <a:endParaRPr lang="tr-TR" sz="3200" kern="1200" dirty="0"/>
        </a:p>
      </dsp:txBody>
      <dsp:txXfrm>
        <a:off x="2301158" y="2408"/>
        <a:ext cx="2889683" cy="531899"/>
      </dsp:txXfrm>
    </dsp:sp>
    <dsp:sp modelId="{762F079E-FEEA-4377-90C9-35A678FDA8B1}">
      <dsp:nvSpPr>
        <dsp:cNvPr id="0" name=""/>
        <dsp:cNvSpPr/>
      </dsp:nvSpPr>
      <dsp:spPr>
        <a:xfrm>
          <a:off x="2301158" y="667283"/>
          <a:ext cx="2905298" cy="5318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1422400">
            <a:lnSpc>
              <a:spcPct val="90000"/>
            </a:lnSpc>
            <a:spcBef>
              <a:spcPct val="0"/>
            </a:spcBef>
            <a:spcAft>
              <a:spcPct val="35000"/>
            </a:spcAft>
            <a:buNone/>
          </a:pPr>
          <a:r>
            <a:rPr lang="tr-TR" sz="3200" kern="1200" dirty="0" err="1"/>
            <a:t>Emission</a:t>
          </a:r>
          <a:endParaRPr lang="tr-TR" sz="3200" kern="1200" dirty="0"/>
        </a:p>
      </dsp:txBody>
      <dsp:txXfrm>
        <a:off x="2301158" y="667283"/>
        <a:ext cx="2905298" cy="531899"/>
      </dsp:txXfrm>
    </dsp:sp>
    <dsp:sp modelId="{582ADCFE-1E91-45DE-8E2B-648FDFFB4BE3}">
      <dsp:nvSpPr>
        <dsp:cNvPr id="0" name=""/>
        <dsp:cNvSpPr/>
      </dsp:nvSpPr>
      <dsp:spPr>
        <a:xfrm>
          <a:off x="2301158" y="1332157"/>
          <a:ext cx="5126003" cy="5318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1422400">
            <a:lnSpc>
              <a:spcPct val="90000"/>
            </a:lnSpc>
            <a:spcBef>
              <a:spcPct val="0"/>
            </a:spcBef>
            <a:spcAft>
              <a:spcPct val="35000"/>
            </a:spcAft>
            <a:buNone/>
          </a:pPr>
          <a:r>
            <a:rPr lang="tr-TR" sz="3200" kern="1200" dirty="0" err="1"/>
            <a:t>Waste</a:t>
          </a:r>
          <a:r>
            <a:rPr lang="tr-TR" sz="3200" kern="1200" dirty="0"/>
            <a:t> </a:t>
          </a:r>
          <a:r>
            <a:rPr lang="tr-TR" sz="3200" kern="1200" dirty="0" err="1"/>
            <a:t>management</a:t>
          </a:r>
          <a:endParaRPr lang="tr-TR" sz="3200" kern="1200" dirty="0"/>
        </a:p>
      </dsp:txBody>
      <dsp:txXfrm>
        <a:off x="2301158" y="1332157"/>
        <a:ext cx="5126003" cy="531899"/>
      </dsp:txXfrm>
    </dsp:sp>
    <dsp:sp modelId="{C6BEDB1B-1090-409D-815F-447748FF658A}">
      <dsp:nvSpPr>
        <dsp:cNvPr id="0" name=""/>
        <dsp:cNvSpPr/>
      </dsp:nvSpPr>
      <dsp:spPr>
        <a:xfrm>
          <a:off x="2301158" y="1997031"/>
          <a:ext cx="2965766" cy="5318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1422400">
            <a:lnSpc>
              <a:spcPct val="90000"/>
            </a:lnSpc>
            <a:spcBef>
              <a:spcPct val="0"/>
            </a:spcBef>
            <a:spcAft>
              <a:spcPct val="35000"/>
            </a:spcAft>
            <a:buNone/>
          </a:pPr>
          <a:r>
            <a:rPr lang="tr-TR" sz="3200" kern="1200" dirty="0" err="1"/>
            <a:t>Recycling</a:t>
          </a:r>
          <a:endParaRPr lang="tr-TR" sz="3200" kern="1200" dirty="0"/>
        </a:p>
      </dsp:txBody>
      <dsp:txXfrm>
        <a:off x="2301158" y="1997031"/>
        <a:ext cx="2965766" cy="531899"/>
      </dsp:txXfrm>
    </dsp:sp>
    <dsp:sp modelId="{3286AF42-62C8-4539-B144-FC65A4730CCC}">
      <dsp:nvSpPr>
        <dsp:cNvPr id="0" name=""/>
        <dsp:cNvSpPr/>
      </dsp:nvSpPr>
      <dsp:spPr>
        <a:xfrm>
          <a:off x="2301158" y="2661906"/>
          <a:ext cx="5126020" cy="5318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1422400">
            <a:lnSpc>
              <a:spcPct val="90000"/>
            </a:lnSpc>
            <a:spcBef>
              <a:spcPct val="0"/>
            </a:spcBef>
            <a:spcAft>
              <a:spcPct val="35000"/>
            </a:spcAft>
            <a:buNone/>
          </a:pPr>
          <a:r>
            <a:rPr lang="tr-TR" sz="3200" kern="1200" dirty="0" err="1"/>
            <a:t>Efficiency</a:t>
          </a:r>
          <a:r>
            <a:rPr lang="tr-TR" sz="3200" kern="1200" dirty="0"/>
            <a:t> of </a:t>
          </a:r>
          <a:r>
            <a:rPr lang="tr-TR" sz="2800" kern="1200" dirty="0" err="1"/>
            <a:t>natural</a:t>
          </a:r>
          <a:r>
            <a:rPr lang="tr-TR" sz="3200" kern="1200" dirty="0"/>
            <a:t> </a:t>
          </a:r>
          <a:r>
            <a:rPr lang="tr-TR" sz="3200" kern="1200" dirty="0" err="1"/>
            <a:t>resources</a:t>
          </a:r>
          <a:endParaRPr lang="tr-TR" sz="3200" kern="1200" dirty="0"/>
        </a:p>
      </dsp:txBody>
      <dsp:txXfrm>
        <a:off x="2301158" y="2661906"/>
        <a:ext cx="5126020" cy="531899"/>
      </dsp:txXfrm>
    </dsp:sp>
    <dsp:sp modelId="{7E99977F-6AF2-4E57-9C95-A724CF951D48}">
      <dsp:nvSpPr>
        <dsp:cNvPr id="0" name=""/>
        <dsp:cNvSpPr/>
      </dsp:nvSpPr>
      <dsp:spPr>
        <a:xfrm>
          <a:off x="2301158" y="3326780"/>
          <a:ext cx="2965766" cy="5318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1422400">
            <a:lnSpc>
              <a:spcPct val="90000"/>
            </a:lnSpc>
            <a:spcBef>
              <a:spcPct val="0"/>
            </a:spcBef>
            <a:spcAft>
              <a:spcPct val="35000"/>
            </a:spcAft>
            <a:buNone/>
          </a:pPr>
          <a:r>
            <a:rPr lang="tr-TR" sz="3200" kern="1200" dirty="0"/>
            <a:t>ISO 14001</a:t>
          </a:r>
        </a:p>
      </dsp:txBody>
      <dsp:txXfrm>
        <a:off x="2301158" y="3326780"/>
        <a:ext cx="2965766" cy="531899"/>
      </dsp:txXfrm>
    </dsp:sp>
    <dsp:sp modelId="{12C24321-CAE1-47C5-B791-B1157906D033}">
      <dsp:nvSpPr>
        <dsp:cNvPr id="0" name=""/>
        <dsp:cNvSpPr/>
      </dsp:nvSpPr>
      <dsp:spPr>
        <a:xfrm>
          <a:off x="2301158" y="3991654"/>
          <a:ext cx="5270022" cy="5318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1422400">
            <a:lnSpc>
              <a:spcPct val="90000"/>
            </a:lnSpc>
            <a:spcBef>
              <a:spcPct val="0"/>
            </a:spcBef>
            <a:spcAft>
              <a:spcPct val="35000"/>
            </a:spcAft>
            <a:buNone/>
          </a:pPr>
          <a:r>
            <a:rPr lang="tr-TR" sz="3200" kern="1200" dirty="0"/>
            <a:t>Environmental </a:t>
          </a:r>
          <a:r>
            <a:rPr lang="tr-TR" sz="3200" kern="1200" dirty="0" err="1"/>
            <a:t>Labelling</a:t>
          </a:r>
          <a:endParaRPr lang="tr-TR" sz="3200" kern="1200" dirty="0"/>
        </a:p>
      </dsp:txBody>
      <dsp:txXfrm>
        <a:off x="2301158" y="3991654"/>
        <a:ext cx="5270022" cy="531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8CC63-1954-4DB9-92F4-B4A5B5835010}">
      <dsp:nvSpPr>
        <dsp:cNvPr id="0" name=""/>
        <dsp:cNvSpPr/>
      </dsp:nvSpPr>
      <dsp:spPr>
        <a:xfrm>
          <a:off x="2070" y="579258"/>
          <a:ext cx="1226034" cy="49041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tr-TR" sz="1800" kern="1200" dirty="0" err="1"/>
            <a:t>Waste</a:t>
          </a:r>
          <a:r>
            <a:rPr lang="tr-TR" sz="1800" kern="1200" dirty="0"/>
            <a:t> </a:t>
          </a:r>
          <a:r>
            <a:rPr lang="tr-TR" sz="1800" kern="1200" dirty="0" err="1"/>
            <a:t>water</a:t>
          </a:r>
          <a:endParaRPr lang="tr-TR" sz="1800" kern="1200" dirty="0"/>
        </a:p>
      </dsp:txBody>
      <dsp:txXfrm>
        <a:off x="247277" y="579258"/>
        <a:ext cx="735621" cy="490413"/>
      </dsp:txXfrm>
    </dsp:sp>
    <dsp:sp modelId="{96945BEA-4C25-4515-A1A8-91A71A12DA93}">
      <dsp:nvSpPr>
        <dsp:cNvPr id="0" name=""/>
        <dsp:cNvSpPr/>
      </dsp:nvSpPr>
      <dsp:spPr>
        <a:xfrm>
          <a:off x="1105501" y="579258"/>
          <a:ext cx="1226034" cy="490413"/>
        </a:xfrm>
        <a:prstGeom prst="chevron">
          <a:avLst/>
        </a:prstGeom>
        <a:solidFill>
          <a:schemeClr val="accent3">
            <a:hueOff val="1875044"/>
            <a:satOff val="-2813"/>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tr-TR" sz="1800" kern="1200" dirty="0" err="1"/>
            <a:t>Screening</a:t>
          </a:r>
          <a:endParaRPr lang="tr-TR" sz="1800" kern="1200" dirty="0"/>
        </a:p>
      </dsp:txBody>
      <dsp:txXfrm>
        <a:off x="1350708" y="579258"/>
        <a:ext cx="735621" cy="490413"/>
      </dsp:txXfrm>
    </dsp:sp>
    <dsp:sp modelId="{793E5C36-D6F6-48EA-A5B0-CDD91D1D67A5}">
      <dsp:nvSpPr>
        <dsp:cNvPr id="0" name=""/>
        <dsp:cNvSpPr/>
      </dsp:nvSpPr>
      <dsp:spPr>
        <a:xfrm>
          <a:off x="2208933" y="579258"/>
          <a:ext cx="1226034" cy="490413"/>
        </a:xfrm>
        <a:prstGeom prst="chevron">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tr-TR" sz="1400" kern="1200" dirty="0" err="1"/>
            <a:t>homogenization</a:t>
          </a:r>
          <a:endParaRPr lang="tr-TR" sz="1400" kern="1200" dirty="0"/>
        </a:p>
      </dsp:txBody>
      <dsp:txXfrm>
        <a:off x="2454140" y="579258"/>
        <a:ext cx="735621" cy="490413"/>
      </dsp:txXfrm>
    </dsp:sp>
    <dsp:sp modelId="{22158D7B-FD53-4374-8762-6632130F3668}">
      <dsp:nvSpPr>
        <dsp:cNvPr id="0" name=""/>
        <dsp:cNvSpPr/>
      </dsp:nvSpPr>
      <dsp:spPr>
        <a:xfrm>
          <a:off x="3312364" y="562152"/>
          <a:ext cx="1296151" cy="524625"/>
        </a:xfrm>
        <a:prstGeom prst="chevron">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tr-TR" sz="1400" kern="1200" dirty="0" err="1"/>
            <a:t>Sediman</a:t>
          </a:r>
          <a:r>
            <a:rPr lang="tr-TR" sz="1400" kern="1200" dirty="0"/>
            <a:t> </a:t>
          </a:r>
          <a:r>
            <a:rPr lang="tr-TR" sz="1400" kern="1200" dirty="0" err="1"/>
            <a:t>tation</a:t>
          </a:r>
          <a:endParaRPr lang="tr-TR" sz="1400" kern="1200" dirty="0"/>
        </a:p>
      </dsp:txBody>
      <dsp:txXfrm>
        <a:off x="3574677" y="562152"/>
        <a:ext cx="771526" cy="524625"/>
      </dsp:txXfrm>
    </dsp:sp>
    <dsp:sp modelId="{96E840D4-5F35-467F-A149-A272D1E26BB8}">
      <dsp:nvSpPr>
        <dsp:cNvPr id="0" name=""/>
        <dsp:cNvSpPr/>
      </dsp:nvSpPr>
      <dsp:spPr>
        <a:xfrm>
          <a:off x="4485912" y="579258"/>
          <a:ext cx="1226034" cy="490413"/>
        </a:xfrm>
        <a:prstGeom prst="chevron">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tr-TR" sz="1050" kern="1200" dirty="0" err="1"/>
            <a:t>Aeration</a:t>
          </a:r>
          <a:r>
            <a:rPr lang="tr-TR" sz="1050" kern="1200" dirty="0"/>
            <a:t> </a:t>
          </a:r>
          <a:r>
            <a:rPr lang="tr-TR" sz="1050" kern="1200" dirty="0" err="1"/>
            <a:t>basin</a:t>
          </a:r>
          <a:endParaRPr lang="tr-TR" sz="1050" kern="1200" dirty="0"/>
        </a:p>
      </dsp:txBody>
      <dsp:txXfrm>
        <a:off x="4731119" y="579258"/>
        <a:ext cx="735621" cy="490413"/>
      </dsp:txXfrm>
    </dsp:sp>
    <dsp:sp modelId="{195B0DB7-D5B8-4428-87C0-402C499D7609}">
      <dsp:nvSpPr>
        <dsp:cNvPr id="0" name=""/>
        <dsp:cNvSpPr/>
      </dsp:nvSpPr>
      <dsp:spPr>
        <a:xfrm>
          <a:off x="5589343" y="579258"/>
          <a:ext cx="1226034" cy="490413"/>
        </a:xfrm>
        <a:prstGeom prst="chevron">
          <a:avLst/>
        </a:prstGeom>
        <a:solidFill>
          <a:schemeClr val="accent3">
            <a:hueOff val="9375220"/>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tr-TR" sz="1400" kern="1200" dirty="0" err="1"/>
            <a:t>sedimantation</a:t>
          </a:r>
          <a:endParaRPr lang="tr-TR" sz="1400" kern="1200" dirty="0"/>
        </a:p>
      </dsp:txBody>
      <dsp:txXfrm>
        <a:off x="5834550" y="579258"/>
        <a:ext cx="735621" cy="490413"/>
      </dsp:txXfrm>
    </dsp:sp>
    <dsp:sp modelId="{49FD9564-83D5-4AB4-BA3C-E2F29AF7C108}">
      <dsp:nvSpPr>
        <dsp:cNvPr id="0" name=""/>
        <dsp:cNvSpPr/>
      </dsp:nvSpPr>
      <dsp:spPr>
        <a:xfrm>
          <a:off x="6692774" y="579258"/>
          <a:ext cx="1226034" cy="490413"/>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tr-TR" sz="1300" kern="1200" dirty="0" err="1"/>
            <a:t>discharge</a:t>
          </a:r>
          <a:endParaRPr lang="tr-TR" sz="1300" kern="1200" dirty="0"/>
        </a:p>
      </dsp:txBody>
      <dsp:txXfrm>
        <a:off x="6937981" y="579258"/>
        <a:ext cx="735621" cy="4904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01943-A702-413F-B10D-52EB03BB283D}">
      <dsp:nvSpPr>
        <dsp:cNvPr id="0" name=""/>
        <dsp:cNvSpPr/>
      </dsp:nvSpPr>
      <dsp:spPr>
        <a:xfrm>
          <a:off x="3318358" y="-155127"/>
          <a:ext cx="1617133" cy="12780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err="1"/>
            <a:t>Raw</a:t>
          </a:r>
          <a:r>
            <a:rPr lang="tr-TR" sz="2000" kern="1200" dirty="0"/>
            <a:t> </a:t>
          </a:r>
          <a:r>
            <a:rPr lang="tr-TR" sz="2000" kern="1200" dirty="0" err="1"/>
            <a:t>material</a:t>
          </a:r>
          <a:r>
            <a:rPr lang="tr-TR" sz="2000" kern="1200" dirty="0"/>
            <a:t>,</a:t>
          </a:r>
        </a:p>
        <a:p>
          <a:pPr marL="0" lvl="0" indent="0" algn="ctr" defTabSz="889000">
            <a:lnSpc>
              <a:spcPct val="90000"/>
            </a:lnSpc>
            <a:spcBef>
              <a:spcPct val="0"/>
            </a:spcBef>
            <a:spcAft>
              <a:spcPct val="35000"/>
            </a:spcAft>
            <a:buNone/>
          </a:pPr>
          <a:r>
            <a:rPr lang="tr-TR" sz="2000" kern="1200" dirty="0" err="1"/>
            <a:t>Water</a:t>
          </a:r>
          <a:r>
            <a:rPr lang="tr-TR" sz="2000" kern="1200" dirty="0"/>
            <a:t>,</a:t>
          </a:r>
        </a:p>
        <a:p>
          <a:pPr marL="0" lvl="0" indent="0" algn="ctr" defTabSz="889000">
            <a:lnSpc>
              <a:spcPct val="90000"/>
            </a:lnSpc>
            <a:spcBef>
              <a:spcPct val="0"/>
            </a:spcBef>
            <a:spcAft>
              <a:spcPct val="35000"/>
            </a:spcAft>
            <a:buNone/>
          </a:pPr>
          <a:r>
            <a:rPr lang="tr-TR" sz="2000" kern="1200" dirty="0" err="1"/>
            <a:t>Energy</a:t>
          </a:r>
          <a:endParaRPr lang="tr-TR" sz="2000" kern="1200" dirty="0"/>
        </a:p>
      </dsp:txBody>
      <dsp:txXfrm>
        <a:off x="3380747" y="-92738"/>
        <a:ext cx="1492355" cy="1153268"/>
      </dsp:txXfrm>
    </dsp:sp>
    <dsp:sp modelId="{34CBDDC3-1EB0-4B6B-BE45-15CA8199E07D}">
      <dsp:nvSpPr>
        <dsp:cNvPr id="0" name=""/>
        <dsp:cNvSpPr/>
      </dsp:nvSpPr>
      <dsp:spPr>
        <a:xfrm>
          <a:off x="2157456" y="483895"/>
          <a:ext cx="3938938" cy="3938938"/>
        </a:xfrm>
        <a:custGeom>
          <a:avLst/>
          <a:gdLst/>
          <a:ahLst/>
          <a:cxnLst/>
          <a:rect l="0" t="0" r="0" b="0"/>
          <a:pathLst>
            <a:path>
              <a:moveTo>
                <a:pt x="2949120" y="260933"/>
              </a:moveTo>
              <a:arcTo wR="1969469" hR="1969469" stAng="17989762" swAng="102327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CBE7B9B-4A35-496D-A57E-4672C66A087C}">
      <dsp:nvSpPr>
        <dsp:cNvPr id="0" name=""/>
        <dsp:cNvSpPr/>
      </dsp:nvSpPr>
      <dsp:spPr>
        <a:xfrm>
          <a:off x="5175195" y="1253716"/>
          <a:ext cx="1649613" cy="11820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tr-TR" sz="1800" kern="1200" dirty="0" err="1"/>
            <a:t>Production</a:t>
          </a:r>
          <a:r>
            <a:rPr lang="tr-TR" sz="1800" kern="1200" dirty="0"/>
            <a:t>,</a:t>
          </a:r>
        </a:p>
        <a:p>
          <a:pPr marL="0" lvl="0" indent="0" algn="ctr" defTabSz="800100">
            <a:lnSpc>
              <a:spcPct val="100000"/>
            </a:lnSpc>
            <a:spcBef>
              <a:spcPct val="0"/>
            </a:spcBef>
            <a:spcAft>
              <a:spcPct val="35000"/>
            </a:spcAft>
            <a:buNone/>
          </a:pPr>
          <a:r>
            <a:rPr lang="tr-TR" sz="1800" kern="1200" dirty="0" err="1"/>
            <a:t>Maintanence</a:t>
          </a:r>
          <a:r>
            <a:rPr lang="tr-TR" sz="1800" kern="1200" dirty="0"/>
            <a:t>,</a:t>
          </a:r>
        </a:p>
        <a:p>
          <a:pPr marL="0" lvl="0" indent="0" algn="ctr" defTabSz="800100">
            <a:lnSpc>
              <a:spcPct val="100000"/>
            </a:lnSpc>
            <a:spcBef>
              <a:spcPct val="0"/>
            </a:spcBef>
            <a:spcAft>
              <a:spcPct val="35000"/>
            </a:spcAft>
            <a:buNone/>
          </a:pPr>
          <a:r>
            <a:rPr lang="tr-TR" sz="1800" kern="1200" dirty="0" err="1"/>
            <a:t>Transportation</a:t>
          </a:r>
          <a:endParaRPr lang="tr-TR" sz="1800" kern="1200" dirty="0"/>
        </a:p>
      </dsp:txBody>
      <dsp:txXfrm>
        <a:off x="5232900" y="1311421"/>
        <a:ext cx="1534203" cy="1066687"/>
      </dsp:txXfrm>
    </dsp:sp>
    <dsp:sp modelId="{D81970DF-F6AE-4FCE-B722-5FB65262E193}">
      <dsp:nvSpPr>
        <dsp:cNvPr id="0" name=""/>
        <dsp:cNvSpPr/>
      </dsp:nvSpPr>
      <dsp:spPr>
        <a:xfrm>
          <a:off x="2186636" y="128127"/>
          <a:ext cx="3938938" cy="3938938"/>
        </a:xfrm>
        <a:custGeom>
          <a:avLst/>
          <a:gdLst/>
          <a:ahLst/>
          <a:cxnLst/>
          <a:rect l="0" t="0" r="0" b="0"/>
          <a:pathLst>
            <a:path>
              <a:moveTo>
                <a:pt x="3880546" y="2445489"/>
              </a:moveTo>
              <a:arcTo wR="1969469" hR="1969469" stAng="839212" swAng="74437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C6701BE-3597-4840-AA71-45CCF62C82A5}">
      <dsp:nvSpPr>
        <dsp:cNvPr id="0" name=""/>
        <dsp:cNvSpPr/>
      </dsp:nvSpPr>
      <dsp:spPr>
        <a:xfrm>
          <a:off x="4450327" y="3096926"/>
          <a:ext cx="1816927" cy="14527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err="1"/>
            <a:t>Waste</a:t>
          </a:r>
          <a:r>
            <a:rPr lang="tr-TR" sz="2000" kern="1200" dirty="0"/>
            <a:t> </a:t>
          </a:r>
          <a:r>
            <a:rPr lang="tr-TR" sz="2000" kern="1200" dirty="0" err="1"/>
            <a:t>water</a:t>
          </a:r>
          <a:r>
            <a:rPr lang="tr-TR" sz="2000" kern="1200" dirty="0"/>
            <a:t>,</a:t>
          </a:r>
        </a:p>
        <a:p>
          <a:pPr marL="0" lvl="0" indent="0" algn="ctr" defTabSz="889000">
            <a:lnSpc>
              <a:spcPct val="90000"/>
            </a:lnSpc>
            <a:spcBef>
              <a:spcPct val="0"/>
            </a:spcBef>
            <a:spcAft>
              <a:spcPct val="35000"/>
            </a:spcAft>
            <a:buNone/>
          </a:pPr>
          <a:r>
            <a:rPr lang="tr-TR" sz="2000" kern="1200" dirty="0" err="1"/>
            <a:t>Emissions</a:t>
          </a:r>
          <a:r>
            <a:rPr lang="tr-TR" sz="2000" kern="1200" dirty="0"/>
            <a:t>,</a:t>
          </a:r>
        </a:p>
        <a:p>
          <a:pPr marL="0" lvl="0" indent="0" algn="ctr" defTabSz="889000">
            <a:lnSpc>
              <a:spcPct val="90000"/>
            </a:lnSpc>
            <a:spcBef>
              <a:spcPct val="0"/>
            </a:spcBef>
            <a:spcAft>
              <a:spcPct val="35000"/>
            </a:spcAft>
            <a:buNone/>
          </a:pPr>
          <a:r>
            <a:rPr lang="tr-TR" sz="2000" kern="1200" dirty="0" err="1"/>
            <a:t>Waste</a:t>
          </a:r>
          <a:r>
            <a:rPr lang="tr-TR" sz="2000" kern="1200" dirty="0"/>
            <a:t> </a:t>
          </a:r>
          <a:r>
            <a:rPr lang="tr-TR" sz="2000" kern="1200" dirty="0" err="1"/>
            <a:t>manegement</a:t>
          </a:r>
          <a:endParaRPr lang="tr-TR" sz="2000" kern="1200" dirty="0"/>
        </a:p>
      </dsp:txBody>
      <dsp:txXfrm>
        <a:off x="4521244" y="3167843"/>
        <a:ext cx="1675093" cy="1310915"/>
      </dsp:txXfrm>
    </dsp:sp>
    <dsp:sp modelId="{3F9E3A5F-76FD-4C68-83DC-266016AC6078}">
      <dsp:nvSpPr>
        <dsp:cNvPr id="0" name=""/>
        <dsp:cNvSpPr/>
      </dsp:nvSpPr>
      <dsp:spPr>
        <a:xfrm>
          <a:off x="2578706" y="330591"/>
          <a:ext cx="3938938" cy="3938938"/>
        </a:xfrm>
        <a:custGeom>
          <a:avLst/>
          <a:gdLst/>
          <a:ahLst/>
          <a:cxnLst/>
          <a:rect l="0" t="0" r="0" b="0"/>
          <a:pathLst>
            <a:path>
              <a:moveTo>
                <a:pt x="1778651" y="3929672"/>
              </a:moveTo>
              <a:arcTo wR="1969469" hR="1969469" stAng="5733600" swAng="49011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B7D8061-61FB-48FB-9CF5-B76D219C6310}">
      <dsp:nvSpPr>
        <dsp:cNvPr id="0" name=""/>
        <dsp:cNvSpPr/>
      </dsp:nvSpPr>
      <dsp:spPr>
        <a:xfrm>
          <a:off x="2134500" y="3164124"/>
          <a:ext cx="1856266" cy="13340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err="1"/>
            <a:t>Water</a:t>
          </a:r>
          <a:r>
            <a:rPr lang="tr-TR" sz="1800" kern="1200" dirty="0"/>
            <a:t> </a:t>
          </a:r>
          <a:r>
            <a:rPr lang="tr-TR" sz="1800" kern="1200" dirty="0" err="1"/>
            <a:t>water</a:t>
          </a:r>
          <a:r>
            <a:rPr lang="tr-TR" sz="1800" kern="1200" dirty="0"/>
            <a:t> </a:t>
          </a:r>
          <a:r>
            <a:rPr lang="tr-TR" sz="1800" kern="1200" dirty="0" err="1"/>
            <a:t>treatment</a:t>
          </a:r>
          <a:r>
            <a:rPr lang="tr-TR" sz="1800" kern="1200" dirty="0"/>
            <a:t>,</a:t>
          </a:r>
        </a:p>
        <a:p>
          <a:pPr marL="0" lvl="0" indent="0" algn="ctr" defTabSz="800100">
            <a:lnSpc>
              <a:spcPct val="90000"/>
            </a:lnSpc>
            <a:spcBef>
              <a:spcPct val="0"/>
            </a:spcBef>
            <a:spcAft>
              <a:spcPct val="35000"/>
            </a:spcAft>
            <a:buNone/>
          </a:pPr>
          <a:r>
            <a:rPr lang="tr-TR" sz="1800" kern="1200" dirty="0" err="1"/>
            <a:t>Meauserement</a:t>
          </a:r>
          <a:r>
            <a:rPr lang="tr-TR" sz="1800" kern="1200" dirty="0"/>
            <a:t>,</a:t>
          </a:r>
        </a:p>
        <a:p>
          <a:pPr marL="0" lvl="0" indent="0" algn="ctr" defTabSz="800100">
            <a:lnSpc>
              <a:spcPct val="90000"/>
            </a:lnSpc>
            <a:spcBef>
              <a:spcPct val="0"/>
            </a:spcBef>
            <a:spcAft>
              <a:spcPct val="35000"/>
            </a:spcAft>
            <a:buNone/>
          </a:pPr>
          <a:r>
            <a:rPr lang="tr-TR" sz="1800" kern="1200" dirty="0" err="1"/>
            <a:t>Recycling</a:t>
          </a:r>
          <a:endParaRPr lang="tr-TR" sz="1800" kern="1200" dirty="0"/>
        </a:p>
      </dsp:txBody>
      <dsp:txXfrm>
        <a:off x="2199622" y="3229246"/>
        <a:ext cx="1726022" cy="1203787"/>
      </dsp:txXfrm>
    </dsp:sp>
    <dsp:sp modelId="{FF0A27AE-AFCC-4EE2-8BDD-477C3747F84A}">
      <dsp:nvSpPr>
        <dsp:cNvPr id="0" name=""/>
        <dsp:cNvSpPr/>
      </dsp:nvSpPr>
      <dsp:spPr>
        <a:xfrm>
          <a:off x="2019749" y="-136416"/>
          <a:ext cx="3938938" cy="3938938"/>
        </a:xfrm>
        <a:custGeom>
          <a:avLst/>
          <a:gdLst/>
          <a:ahLst/>
          <a:cxnLst/>
          <a:rect l="0" t="0" r="0" b="0"/>
          <a:pathLst>
            <a:path>
              <a:moveTo>
                <a:pt x="425984" y="3192769"/>
              </a:moveTo>
              <a:arcTo wR="1969469" hR="1969469" stAng="8496070" swAng="74865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9BCA153-E084-4DC9-B8C2-64994B85F979}">
      <dsp:nvSpPr>
        <dsp:cNvPr id="0" name=""/>
        <dsp:cNvSpPr/>
      </dsp:nvSpPr>
      <dsp:spPr>
        <a:xfrm>
          <a:off x="1312094" y="1125089"/>
          <a:ext cx="1883509" cy="14393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t>Resource </a:t>
          </a:r>
          <a:r>
            <a:rPr lang="tr-TR" sz="2000" kern="1200" dirty="0" err="1"/>
            <a:t>Efficiency</a:t>
          </a:r>
          <a:r>
            <a:rPr lang="tr-TR" sz="2000" kern="1200" dirty="0"/>
            <a:t>,</a:t>
          </a:r>
        </a:p>
        <a:p>
          <a:pPr marL="0" lvl="0" indent="0" algn="ctr" defTabSz="889000">
            <a:lnSpc>
              <a:spcPct val="90000"/>
            </a:lnSpc>
            <a:spcBef>
              <a:spcPct val="0"/>
            </a:spcBef>
            <a:spcAft>
              <a:spcPct val="35000"/>
            </a:spcAft>
            <a:buNone/>
          </a:pPr>
          <a:r>
            <a:rPr lang="tr-TR" sz="2000" kern="1200" dirty="0" err="1"/>
            <a:t>Environmentally</a:t>
          </a:r>
          <a:r>
            <a:rPr lang="tr-TR" sz="2000" kern="1200" dirty="0"/>
            <a:t> </a:t>
          </a:r>
          <a:r>
            <a:rPr lang="tr-TR" sz="2000" kern="1200" dirty="0" err="1"/>
            <a:t>friendly</a:t>
          </a:r>
          <a:endParaRPr lang="tr-TR" sz="2000" kern="1200" dirty="0"/>
        </a:p>
      </dsp:txBody>
      <dsp:txXfrm>
        <a:off x="1382357" y="1195352"/>
        <a:ext cx="1742983" cy="1298826"/>
      </dsp:txXfrm>
    </dsp:sp>
    <dsp:sp modelId="{A54A6E1B-5254-4121-91BF-116F56B85BDA}">
      <dsp:nvSpPr>
        <dsp:cNvPr id="0" name=""/>
        <dsp:cNvSpPr/>
      </dsp:nvSpPr>
      <dsp:spPr>
        <a:xfrm>
          <a:off x="2157456" y="483895"/>
          <a:ext cx="3938938" cy="3938938"/>
        </a:xfrm>
        <a:custGeom>
          <a:avLst/>
          <a:gdLst/>
          <a:ahLst/>
          <a:cxnLst/>
          <a:rect l="0" t="0" r="0" b="0"/>
          <a:pathLst>
            <a:path>
              <a:moveTo>
                <a:pt x="627501" y="527966"/>
              </a:moveTo>
              <a:arcTo wR="1969469" hR="1969469" stAng="13622879" swAng="84448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4383F-9923-4891-843F-C55C9886EDB2}">
      <dsp:nvSpPr>
        <dsp:cNvPr id="0" name=""/>
        <dsp:cNvSpPr/>
      </dsp:nvSpPr>
      <dsp:spPr>
        <a:xfrm>
          <a:off x="4114799" y="1758029"/>
          <a:ext cx="3409628" cy="295876"/>
        </a:xfrm>
        <a:custGeom>
          <a:avLst/>
          <a:gdLst/>
          <a:ahLst/>
          <a:cxnLst/>
          <a:rect l="0" t="0" r="0" b="0"/>
          <a:pathLst>
            <a:path>
              <a:moveTo>
                <a:pt x="0" y="0"/>
              </a:moveTo>
              <a:lnTo>
                <a:pt x="0" y="147938"/>
              </a:lnTo>
              <a:lnTo>
                <a:pt x="3409628" y="147938"/>
              </a:lnTo>
              <a:lnTo>
                <a:pt x="3409628" y="2958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6986E-911A-45FC-8C22-CD20DC0A1431}">
      <dsp:nvSpPr>
        <dsp:cNvPr id="0" name=""/>
        <dsp:cNvSpPr/>
      </dsp:nvSpPr>
      <dsp:spPr>
        <a:xfrm>
          <a:off x="4114799" y="1758029"/>
          <a:ext cx="1704814" cy="295876"/>
        </a:xfrm>
        <a:custGeom>
          <a:avLst/>
          <a:gdLst/>
          <a:ahLst/>
          <a:cxnLst/>
          <a:rect l="0" t="0" r="0" b="0"/>
          <a:pathLst>
            <a:path>
              <a:moveTo>
                <a:pt x="0" y="0"/>
              </a:moveTo>
              <a:lnTo>
                <a:pt x="0" y="147938"/>
              </a:lnTo>
              <a:lnTo>
                <a:pt x="1704814" y="147938"/>
              </a:lnTo>
              <a:lnTo>
                <a:pt x="1704814" y="2958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6F01B5-E4A2-44F5-82C5-422070BD2BE2}">
      <dsp:nvSpPr>
        <dsp:cNvPr id="0" name=""/>
        <dsp:cNvSpPr/>
      </dsp:nvSpPr>
      <dsp:spPr>
        <a:xfrm>
          <a:off x="4069079" y="1758029"/>
          <a:ext cx="91440" cy="295876"/>
        </a:xfrm>
        <a:custGeom>
          <a:avLst/>
          <a:gdLst/>
          <a:ahLst/>
          <a:cxnLst/>
          <a:rect l="0" t="0" r="0" b="0"/>
          <a:pathLst>
            <a:path>
              <a:moveTo>
                <a:pt x="45720" y="0"/>
              </a:moveTo>
              <a:lnTo>
                <a:pt x="45720" y="2958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CFF882-7369-4C87-8786-D0572E9C0C66}">
      <dsp:nvSpPr>
        <dsp:cNvPr id="0" name=""/>
        <dsp:cNvSpPr/>
      </dsp:nvSpPr>
      <dsp:spPr>
        <a:xfrm>
          <a:off x="2409985" y="1758029"/>
          <a:ext cx="1704814" cy="295876"/>
        </a:xfrm>
        <a:custGeom>
          <a:avLst/>
          <a:gdLst/>
          <a:ahLst/>
          <a:cxnLst/>
          <a:rect l="0" t="0" r="0" b="0"/>
          <a:pathLst>
            <a:path>
              <a:moveTo>
                <a:pt x="1704814" y="0"/>
              </a:moveTo>
              <a:lnTo>
                <a:pt x="1704814" y="147938"/>
              </a:lnTo>
              <a:lnTo>
                <a:pt x="0" y="147938"/>
              </a:lnTo>
              <a:lnTo>
                <a:pt x="0" y="2958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9BAE9C-1092-4B81-B1D2-38C99F70174B}">
      <dsp:nvSpPr>
        <dsp:cNvPr id="0" name=""/>
        <dsp:cNvSpPr/>
      </dsp:nvSpPr>
      <dsp:spPr>
        <a:xfrm>
          <a:off x="705171" y="1758029"/>
          <a:ext cx="3409628" cy="295876"/>
        </a:xfrm>
        <a:custGeom>
          <a:avLst/>
          <a:gdLst/>
          <a:ahLst/>
          <a:cxnLst/>
          <a:rect l="0" t="0" r="0" b="0"/>
          <a:pathLst>
            <a:path>
              <a:moveTo>
                <a:pt x="3409628" y="0"/>
              </a:moveTo>
              <a:lnTo>
                <a:pt x="3409628" y="147938"/>
              </a:lnTo>
              <a:lnTo>
                <a:pt x="0" y="147938"/>
              </a:lnTo>
              <a:lnTo>
                <a:pt x="0" y="2958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C239C6-7C4C-45D3-BC94-0A9132076DE4}">
      <dsp:nvSpPr>
        <dsp:cNvPr id="0" name=""/>
        <dsp:cNvSpPr/>
      </dsp:nvSpPr>
      <dsp:spPr>
        <a:xfrm>
          <a:off x="3502732" y="726609"/>
          <a:ext cx="1224134" cy="1031419"/>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03DCD2-E6AC-4201-AE46-3F762BC05272}">
      <dsp:nvSpPr>
        <dsp:cNvPr id="0" name=""/>
        <dsp:cNvSpPr/>
      </dsp:nvSpPr>
      <dsp:spPr>
        <a:xfrm>
          <a:off x="3502732" y="726609"/>
          <a:ext cx="1224134" cy="1031419"/>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339EFD-4444-462E-AD81-C90736D9A7C0}">
      <dsp:nvSpPr>
        <dsp:cNvPr id="0" name=""/>
        <dsp:cNvSpPr/>
      </dsp:nvSpPr>
      <dsp:spPr>
        <a:xfrm>
          <a:off x="2890665" y="912265"/>
          <a:ext cx="2448268" cy="6601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tr-TR" sz="2200" b="1" kern="1200"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a:t>
          </a:r>
          <a:r>
            <a:rPr lang="tr-TR" sz="22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2200" b="1" kern="1200"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most</a:t>
          </a:r>
          <a:r>
            <a:rPr lang="tr-TR" sz="22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2200" b="1" kern="1200"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preferred</a:t>
          </a:r>
          <a:r>
            <a:rPr lang="tr-TR" sz="22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2200" b="1" kern="1200"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environmental</a:t>
          </a:r>
          <a:r>
            <a:rPr lang="tr-TR" sz="22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2200" b="1" kern="1200"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label</a:t>
          </a:r>
          <a:endParaRPr lang="en-US" sz="22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a:off x="2890665" y="912265"/>
        <a:ext cx="2448268" cy="660108"/>
      </dsp:txXfrm>
    </dsp:sp>
    <dsp:sp modelId="{E3C4277C-ABFD-44E3-A620-DF906985E3E3}">
      <dsp:nvSpPr>
        <dsp:cNvPr id="0" name=""/>
        <dsp:cNvSpPr/>
      </dsp:nvSpPr>
      <dsp:spPr>
        <a:xfrm>
          <a:off x="352937" y="2053905"/>
          <a:ext cx="704468" cy="704468"/>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50FB90-C4DD-43A1-A742-C9FD08AF6255}">
      <dsp:nvSpPr>
        <dsp:cNvPr id="0" name=""/>
        <dsp:cNvSpPr/>
      </dsp:nvSpPr>
      <dsp:spPr>
        <a:xfrm>
          <a:off x="352937" y="2053905"/>
          <a:ext cx="704468" cy="704468"/>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D3EDE4-0BA0-40E3-95FC-476FB384EEBD}">
      <dsp:nvSpPr>
        <dsp:cNvPr id="0" name=""/>
        <dsp:cNvSpPr/>
      </dsp:nvSpPr>
      <dsp:spPr>
        <a:xfrm>
          <a:off x="703" y="2180710"/>
          <a:ext cx="1408937" cy="45085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tr-TR" sz="2200" b="1" kern="1200"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Scope</a:t>
          </a:r>
          <a:endParaRPr lang="en-US" sz="22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a:off x="703" y="2180710"/>
        <a:ext cx="1408937" cy="450859"/>
      </dsp:txXfrm>
    </dsp:sp>
    <dsp:sp modelId="{6C38F57B-EB79-473D-87A9-BC93E0722484}">
      <dsp:nvSpPr>
        <dsp:cNvPr id="0" name=""/>
        <dsp:cNvSpPr/>
      </dsp:nvSpPr>
      <dsp:spPr>
        <a:xfrm>
          <a:off x="2057751" y="2053905"/>
          <a:ext cx="704468" cy="704468"/>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FEF903-3FD8-40F2-9090-9D7C7F305425}">
      <dsp:nvSpPr>
        <dsp:cNvPr id="0" name=""/>
        <dsp:cNvSpPr/>
      </dsp:nvSpPr>
      <dsp:spPr>
        <a:xfrm>
          <a:off x="2057751" y="2053905"/>
          <a:ext cx="704468" cy="704468"/>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4714EC-1432-48F9-A57F-8EE355C4AF26}">
      <dsp:nvSpPr>
        <dsp:cNvPr id="0" name=""/>
        <dsp:cNvSpPr/>
      </dsp:nvSpPr>
      <dsp:spPr>
        <a:xfrm>
          <a:off x="1705517" y="2180710"/>
          <a:ext cx="1408937" cy="45085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tr-TR" sz="22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LCA </a:t>
          </a:r>
          <a:r>
            <a:rPr lang="tr-TR" sz="2200" b="1" kern="1200"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based</a:t>
          </a:r>
          <a:endParaRPr lang="en-US" sz="22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a:off x="1705517" y="2180710"/>
        <a:ext cx="1408937" cy="450859"/>
      </dsp:txXfrm>
    </dsp:sp>
    <dsp:sp modelId="{E2781B9C-4C76-40CF-9079-B87BB365685C}">
      <dsp:nvSpPr>
        <dsp:cNvPr id="0" name=""/>
        <dsp:cNvSpPr/>
      </dsp:nvSpPr>
      <dsp:spPr>
        <a:xfrm>
          <a:off x="3762565" y="2053905"/>
          <a:ext cx="704468" cy="704468"/>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066C9-61A7-4A4D-B39C-260D1E11730A}">
      <dsp:nvSpPr>
        <dsp:cNvPr id="0" name=""/>
        <dsp:cNvSpPr/>
      </dsp:nvSpPr>
      <dsp:spPr>
        <a:xfrm>
          <a:off x="3762565" y="2053905"/>
          <a:ext cx="704468" cy="704468"/>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06E30C-1F84-4BEA-830B-EA525B4BC53E}">
      <dsp:nvSpPr>
        <dsp:cNvPr id="0" name=""/>
        <dsp:cNvSpPr/>
      </dsp:nvSpPr>
      <dsp:spPr>
        <a:xfrm>
          <a:off x="3410331" y="2180710"/>
          <a:ext cx="1408937" cy="45085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tr-TR" sz="2200" b="1" kern="1200"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Objective</a:t>
          </a:r>
          <a:endParaRPr lang="en-US" sz="22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a:off x="3410331" y="2180710"/>
        <a:ext cx="1408937" cy="450859"/>
      </dsp:txXfrm>
    </dsp:sp>
    <dsp:sp modelId="{A5A030E4-BD9F-4E19-9397-B9ECF5973511}">
      <dsp:nvSpPr>
        <dsp:cNvPr id="0" name=""/>
        <dsp:cNvSpPr/>
      </dsp:nvSpPr>
      <dsp:spPr>
        <a:xfrm>
          <a:off x="5467379" y="2053905"/>
          <a:ext cx="704468" cy="704468"/>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ABD682-FA0C-40AD-9DE1-EB7B1536DEC7}">
      <dsp:nvSpPr>
        <dsp:cNvPr id="0" name=""/>
        <dsp:cNvSpPr/>
      </dsp:nvSpPr>
      <dsp:spPr>
        <a:xfrm>
          <a:off x="5467379" y="2053905"/>
          <a:ext cx="704468" cy="704468"/>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0FFE5B-275C-48F9-BC41-2424DAD5B444}">
      <dsp:nvSpPr>
        <dsp:cNvPr id="0" name=""/>
        <dsp:cNvSpPr/>
      </dsp:nvSpPr>
      <dsp:spPr>
        <a:xfrm>
          <a:off x="5115145" y="2180710"/>
          <a:ext cx="1408937" cy="45085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tr-TR" sz="22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Third </a:t>
          </a:r>
          <a:r>
            <a:rPr lang="tr-TR" sz="2200" b="1" kern="1200"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party</a:t>
          </a:r>
          <a:r>
            <a:rPr lang="tr-TR" sz="22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2200" b="1" kern="1200"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verification</a:t>
          </a:r>
          <a:endParaRPr lang="en-US" sz="22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a:off x="5115145" y="2180710"/>
        <a:ext cx="1408937" cy="450859"/>
      </dsp:txXfrm>
    </dsp:sp>
    <dsp:sp modelId="{0F9E614F-8079-4D1A-A80A-4891889554AB}">
      <dsp:nvSpPr>
        <dsp:cNvPr id="0" name=""/>
        <dsp:cNvSpPr/>
      </dsp:nvSpPr>
      <dsp:spPr>
        <a:xfrm>
          <a:off x="7172193" y="2053905"/>
          <a:ext cx="704468" cy="704468"/>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C88D28-82D3-47D9-ACED-8DB2786A7DE2}">
      <dsp:nvSpPr>
        <dsp:cNvPr id="0" name=""/>
        <dsp:cNvSpPr/>
      </dsp:nvSpPr>
      <dsp:spPr>
        <a:xfrm>
          <a:off x="7172193" y="2053905"/>
          <a:ext cx="704468" cy="704468"/>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47FBC7-F05C-481D-8E82-E47E7EA8D8AC}">
      <dsp:nvSpPr>
        <dsp:cNvPr id="0" name=""/>
        <dsp:cNvSpPr/>
      </dsp:nvSpPr>
      <dsp:spPr>
        <a:xfrm>
          <a:off x="6819959" y="2180710"/>
          <a:ext cx="1408937" cy="45085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tr-TR" sz="2200" b="1" kern="1200"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B2B</a:t>
          </a:r>
          <a:endParaRPr lang="en-US" sz="22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a:off x="6819959" y="2180710"/>
        <a:ext cx="1408937" cy="4508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623697" y="0"/>
            <a:ext cx="4302231" cy="339884"/>
          </a:xfrm>
          <a:prstGeom prst="rect">
            <a:avLst/>
          </a:prstGeom>
        </p:spPr>
        <p:txBody>
          <a:bodyPr vert="horz" lIns="91440" tIns="45720" rIns="91440" bIns="45720" rtlCol="0"/>
          <a:lstStyle>
            <a:lvl1pPr algn="r">
              <a:defRPr sz="1200"/>
            </a:lvl1pPr>
          </a:lstStyle>
          <a:p>
            <a:fld id="{5341FB2A-55F1-49FB-BF97-46DF3B30BE60}" type="datetimeFigureOut">
              <a:rPr lang="tr-TR" smtClean="0"/>
              <a:t>18.05.2022</a:t>
            </a:fld>
            <a:endParaRPr lang="tr-TR"/>
          </a:p>
        </p:txBody>
      </p:sp>
      <p:sp>
        <p:nvSpPr>
          <p:cNvPr id="4" name="Altbilgi Yer Tutucusu 3"/>
          <p:cNvSpPr>
            <a:spLocks noGrp="1"/>
          </p:cNvSpPr>
          <p:nvPr>
            <p:ph type="ftr" sz="quarter" idx="2"/>
          </p:nvPr>
        </p:nvSpPr>
        <p:spPr>
          <a:xfrm>
            <a:off x="0" y="6456612"/>
            <a:ext cx="4302231" cy="339884"/>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623697" y="6456612"/>
            <a:ext cx="4302231" cy="339884"/>
          </a:xfrm>
          <a:prstGeom prst="rect">
            <a:avLst/>
          </a:prstGeom>
        </p:spPr>
        <p:txBody>
          <a:bodyPr vert="horz" lIns="91440" tIns="45720" rIns="91440" bIns="45720" rtlCol="0" anchor="b"/>
          <a:lstStyle>
            <a:lvl1pPr algn="r">
              <a:defRPr sz="1200"/>
            </a:lvl1pPr>
          </a:lstStyle>
          <a:p>
            <a:fld id="{BCC269A4-645C-4889-8971-64C61C28E085}" type="slidenum">
              <a:rPr lang="tr-TR" smtClean="0"/>
              <a:t>‹#›</a:t>
            </a:fld>
            <a:endParaRPr lang="tr-TR"/>
          </a:p>
        </p:txBody>
      </p:sp>
    </p:spTree>
    <p:extLst>
      <p:ext uri="{BB962C8B-B14F-4D97-AF65-F5344CB8AC3E}">
        <p14:creationId xmlns:p14="http://schemas.microsoft.com/office/powerpoint/2010/main" val="2781713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623697" y="0"/>
            <a:ext cx="4302231" cy="339884"/>
          </a:xfrm>
          <a:prstGeom prst="rect">
            <a:avLst/>
          </a:prstGeom>
        </p:spPr>
        <p:txBody>
          <a:bodyPr vert="horz" lIns="91440" tIns="45720" rIns="91440" bIns="45720" rtlCol="0"/>
          <a:lstStyle>
            <a:lvl1pPr algn="r">
              <a:defRPr sz="1200"/>
            </a:lvl1pPr>
          </a:lstStyle>
          <a:p>
            <a:fld id="{BDF14217-C869-407E-AB83-9AFBF71FEC06}" type="datetimeFigureOut">
              <a:rPr lang="tr-TR" smtClean="0"/>
              <a:t>18.05.2022</a:t>
            </a:fld>
            <a:endParaRPr lang="tr-TR"/>
          </a:p>
        </p:txBody>
      </p:sp>
      <p:sp>
        <p:nvSpPr>
          <p:cNvPr id="4" name="Slayt Görüntüsü Yer Tutucusu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92823" y="3228896"/>
            <a:ext cx="7942580" cy="3058954"/>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6456612"/>
            <a:ext cx="4302231" cy="33988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623697" y="6456612"/>
            <a:ext cx="4302231" cy="339884"/>
          </a:xfrm>
          <a:prstGeom prst="rect">
            <a:avLst/>
          </a:prstGeom>
        </p:spPr>
        <p:txBody>
          <a:bodyPr vert="horz" lIns="91440" tIns="45720" rIns="91440" bIns="45720" rtlCol="0" anchor="b"/>
          <a:lstStyle>
            <a:lvl1pPr algn="r">
              <a:defRPr sz="1200"/>
            </a:lvl1pPr>
          </a:lstStyle>
          <a:p>
            <a:fld id="{7856EC5D-33C3-4FB5-B583-0578CCFB0FB5}" type="slidenum">
              <a:rPr lang="tr-TR" smtClean="0"/>
              <a:t>‹#›</a:t>
            </a:fld>
            <a:endParaRPr lang="tr-TR"/>
          </a:p>
        </p:txBody>
      </p:sp>
    </p:spTree>
    <p:extLst>
      <p:ext uri="{BB962C8B-B14F-4D97-AF65-F5344CB8AC3E}">
        <p14:creationId xmlns:p14="http://schemas.microsoft.com/office/powerpoint/2010/main" val="272933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856EC5D-33C3-4FB5-B583-0578CCFB0FB5}" type="slidenum">
              <a:rPr lang="tr-TR" smtClean="0"/>
              <a:t>1</a:t>
            </a:fld>
            <a:endParaRPr lang="tr-TR"/>
          </a:p>
        </p:txBody>
      </p:sp>
    </p:spTree>
    <p:extLst>
      <p:ext uri="{BB962C8B-B14F-4D97-AF65-F5344CB8AC3E}">
        <p14:creationId xmlns:p14="http://schemas.microsoft.com/office/powerpoint/2010/main" val="418986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856EC5D-33C3-4FB5-B583-0578CCFB0FB5}" type="slidenum">
              <a:rPr lang="tr-TR" smtClean="0"/>
              <a:t>4</a:t>
            </a:fld>
            <a:endParaRPr lang="tr-TR"/>
          </a:p>
        </p:txBody>
      </p:sp>
    </p:spTree>
    <p:extLst>
      <p:ext uri="{BB962C8B-B14F-4D97-AF65-F5344CB8AC3E}">
        <p14:creationId xmlns:p14="http://schemas.microsoft.com/office/powerpoint/2010/main" val="2697899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856EC5D-33C3-4FB5-B583-0578CCFB0FB5}" type="slidenum">
              <a:rPr lang="tr-TR" smtClean="0"/>
              <a:t>29</a:t>
            </a:fld>
            <a:endParaRPr lang="tr-TR"/>
          </a:p>
        </p:txBody>
      </p:sp>
    </p:spTree>
    <p:extLst>
      <p:ext uri="{BB962C8B-B14F-4D97-AF65-F5344CB8AC3E}">
        <p14:creationId xmlns:p14="http://schemas.microsoft.com/office/powerpoint/2010/main" val="242963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12" name="Dikdörtgen 9"/>
          <p:cNvSpPr/>
          <p:nvPr userDrawn="1"/>
        </p:nvSpPr>
        <p:spPr>
          <a:xfrm>
            <a:off x="1619672" y="6381328"/>
            <a:ext cx="1277914" cy="369332"/>
          </a:xfrm>
          <a:prstGeom prst="rect">
            <a:avLst/>
          </a:prstGeom>
        </p:spPr>
        <p:txBody>
          <a:bodyPr wrap="none">
            <a:spAutoFit/>
          </a:bodyPr>
          <a:lstStyle/>
          <a:p>
            <a:r>
              <a:rPr lang="tr-TR" b="1" dirty="0"/>
              <a:t>Elif Gökhan</a:t>
            </a:r>
            <a:endParaRPr lang="tr-TR" dirty="0"/>
          </a:p>
        </p:txBody>
      </p:sp>
    </p:spTree>
    <p:extLst>
      <p:ext uri="{BB962C8B-B14F-4D97-AF65-F5344CB8AC3E}">
        <p14:creationId xmlns:p14="http://schemas.microsoft.com/office/powerpoint/2010/main" val="1815551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19C5EE9-1369-4E30-9CBE-F78F43C82AC6}" type="datetimeFigureOut">
              <a:rPr lang="tr-TR" smtClean="0"/>
              <a:t>18.05.2022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6D781B0-D1C1-48ED-92BC-C49A886FEBD1}" type="slidenum">
              <a:rPr lang="tr-TR" smtClean="0"/>
              <a:t>‹#›</a:t>
            </a:fld>
            <a:endParaRPr lang="tr-TR"/>
          </a:p>
        </p:txBody>
      </p:sp>
    </p:spTree>
    <p:extLst>
      <p:ext uri="{BB962C8B-B14F-4D97-AF65-F5344CB8AC3E}">
        <p14:creationId xmlns:p14="http://schemas.microsoft.com/office/powerpoint/2010/main" val="205106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key Başlık ve Metin">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619C5EE9-1369-4E30-9CBE-F78F43C82AC6}" type="datetimeFigureOut">
              <a:rPr lang="tr-TR" smtClean="0"/>
              <a:t>18.05.2022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6D781B0-D1C1-48ED-92BC-C49A886FEBD1}" type="slidenum">
              <a:rPr lang="tr-TR" smtClean="0"/>
              <a:t>‹#›</a:t>
            </a:fld>
            <a:endParaRPr lang="tr-TR"/>
          </a:p>
        </p:txBody>
      </p:sp>
    </p:spTree>
    <p:extLst>
      <p:ext uri="{BB962C8B-B14F-4D97-AF65-F5344CB8AC3E}">
        <p14:creationId xmlns:p14="http://schemas.microsoft.com/office/powerpoint/2010/main" val="4249767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48289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
        <p:nvSpPr>
          <p:cNvPr id="7" name="Dikdörtgen 9"/>
          <p:cNvSpPr/>
          <p:nvPr userDrawn="1"/>
        </p:nvSpPr>
        <p:spPr>
          <a:xfrm>
            <a:off x="1619672" y="6381328"/>
            <a:ext cx="1277914" cy="369332"/>
          </a:xfrm>
          <a:prstGeom prst="rect">
            <a:avLst/>
          </a:prstGeom>
        </p:spPr>
        <p:txBody>
          <a:bodyPr wrap="none">
            <a:spAutoFit/>
          </a:bodyPr>
          <a:lstStyle/>
          <a:p>
            <a:r>
              <a:rPr lang="tr-TR" b="1" dirty="0"/>
              <a:t>Elif Gökhan</a:t>
            </a:r>
            <a:endParaRPr lang="tr-TR" dirty="0"/>
          </a:p>
        </p:txBody>
      </p:sp>
    </p:spTree>
    <p:extLst>
      <p:ext uri="{BB962C8B-B14F-4D97-AF65-F5344CB8AC3E}">
        <p14:creationId xmlns:p14="http://schemas.microsoft.com/office/powerpoint/2010/main" val="2251767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43395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46501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85037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26837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80866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36532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19C5EE9-1369-4E30-9CBE-F78F43C82AC6}" type="datetimeFigureOut">
              <a:rPr lang="tr-TR" smtClean="0"/>
              <a:t>18.05.2022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6D781B0-D1C1-48ED-92BC-C49A886FEBD1}" type="slidenum">
              <a:rPr lang="tr-TR" smtClean="0"/>
              <a:t>‹#›</a:t>
            </a:fld>
            <a:endParaRPr lang="tr-TR"/>
          </a:p>
        </p:txBody>
      </p:sp>
      <p:sp>
        <p:nvSpPr>
          <p:cNvPr id="7" name="Dikdörtgen 9"/>
          <p:cNvSpPr/>
          <p:nvPr userDrawn="1"/>
        </p:nvSpPr>
        <p:spPr>
          <a:xfrm>
            <a:off x="1619672" y="6381328"/>
            <a:ext cx="1277914" cy="369332"/>
          </a:xfrm>
          <a:prstGeom prst="rect">
            <a:avLst/>
          </a:prstGeom>
        </p:spPr>
        <p:txBody>
          <a:bodyPr wrap="none">
            <a:spAutoFit/>
          </a:bodyPr>
          <a:lstStyle/>
          <a:p>
            <a:r>
              <a:rPr lang="tr-TR" b="1" dirty="0"/>
              <a:t>Elif Gökhan</a:t>
            </a:r>
            <a:endParaRPr lang="tr-TR" dirty="0"/>
          </a:p>
        </p:txBody>
      </p:sp>
    </p:spTree>
    <p:extLst>
      <p:ext uri="{BB962C8B-B14F-4D97-AF65-F5344CB8AC3E}">
        <p14:creationId xmlns:p14="http://schemas.microsoft.com/office/powerpoint/2010/main" val="1760628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9920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58993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45603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4323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pic>
        <p:nvPicPr>
          <p:cNvPr id="7" name="Picture 2" descr="YTÃ logo ile ilgili gÃ¶rsel sonucu"/>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9691" t="1" r="1092" b="-282"/>
          <a:stretch/>
        </p:blipFill>
        <p:spPr bwMode="auto">
          <a:xfrm>
            <a:off x="102905" y="15496"/>
            <a:ext cx="619408" cy="63850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Düz Bağlayıcı 6"/>
          <p:cNvCxnSpPr/>
          <p:nvPr userDrawn="1"/>
        </p:nvCxnSpPr>
        <p:spPr>
          <a:xfrm>
            <a:off x="252029" y="692696"/>
            <a:ext cx="8712968" cy="0"/>
          </a:xfrm>
          <a:prstGeom prst="line">
            <a:avLst/>
          </a:prstGeom>
          <a:ln/>
        </p:spPr>
        <p:style>
          <a:lnRef idx="2">
            <a:schemeClr val="accent4"/>
          </a:lnRef>
          <a:fillRef idx="0">
            <a:schemeClr val="accent4"/>
          </a:fillRef>
          <a:effectRef idx="1">
            <a:schemeClr val="accent4"/>
          </a:effectRef>
          <a:fontRef idx="minor">
            <a:schemeClr val="tx1"/>
          </a:fontRef>
        </p:style>
      </p:cxn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20714" y="6228690"/>
            <a:ext cx="1495159" cy="65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Metin kutusu 12"/>
          <p:cNvSpPr txBox="1"/>
          <p:nvPr userDrawn="1"/>
        </p:nvSpPr>
        <p:spPr>
          <a:xfrm>
            <a:off x="576024" y="143514"/>
            <a:ext cx="8496944" cy="369332"/>
          </a:xfrm>
          <a:prstGeom prst="rect">
            <a:avLst/>
          </a:prstGeom>
          <a:noFill/>
        </p:spPr>
        <p:txBody>
          <a:bodyPr wrap="square" rtlCol="0">
            <a:spAutoFit/>
          </a:bodyPr>
          <a:lstStyle/>
          <a:p>
            <a:pPr algn="ctr"/>
            <a:r>
              <a:rPr lang="en-US" b="1" i="1" dirty="0"/>
              <a:t>Pro</a:t>
            </a:r>
            <a:r>
              <a:rPr lang="tr-TR" b="1" i="1" dirty="0" err="1"/>
              <a:t>duc</a:t>
            </a:r>
            <a:r>
              <a:rPr lang="en-US" b="1" i="1" dirty="0" err="1"/>
              <a:t>tion</a:t>
            </a:r>
            <a:r>
              <a:rPr lang="en-US" b="1" i="1" dirty="0"/>
              <a:t>-Use Cycle of  Building Materials- Assistant </a:t>
            </a:r>
            <a:r>
              <a:rPr lang="tr-TR" b="1" i="1" dirty="0"/>
              <a:t>       </a:t>
            </a:r>
            <a:r>
              <a:rPr lang="en-US" b="1" i="1" dirty="0"/>
              <a:t>Prof. Dr. </a:t>
            </a:r>
            <a:r>
              <a:rPr lang="en-US" b="1" i="1" dirty="0" err="1"/>
              <a:t>Dilek</a:t>
            </a:r>
            <a:r>
              <a:rPr lang="en-US" b="1" i="1" dirty="0"/>
              <a:t>  </a:t>
            </a:r>
            <a:r>
              <a:rPr lang="en-US" b="1" i="1" dirty="0" err="1"/>
              <a:t>Ekşi</a:t>
            </a:r>
            <a:r>
              <a:rPr lang="en-US" b="1" i="1" dirty="0"/>
              <a:t> </a:t>
            </a:r>
            <a:r>
              <a:rPr lang="en-US" b="1" i="1" dirty="0" err="1"/>
              <a:t>Akbulut</a:t>
            </a:r>
            <a:endParaRPr lang="tr-TR" b="1" i="1" dirty="0"/>
          </a:p>
        </p:txBody>
      </p:sp>
      <p:cxnSp>
        <p:nvCxnSpPr>
          <p:cNvPr id="12" name="Düz Bağlayıcı 6"/>
          <p:cNvCxnSpPr/>
          <p:nvPr userDrawn="1"/>
        </p:nvCxnSpPr>
        <p:spPr>
          <a:xfrm>
            <a:off x="102905" y="6194278"/>
            <a:ext cx="8712968" cy="0"/>
          </a:xfrm>
          <a:prstGeom prst="line">
            <a:avLst/>
          </a:prstGeom>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889597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66361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70453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57809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75531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79633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13" name="Picture 2" descr="YTÃ logo ile ilgili gÃ¶rsel sonucu"/>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9691" t="1" r="1092" b="-282"/>
          <a:stretch/>
        </p:blipFill>
        <p:spPr bwMode="auto">
          <a:xfrm>
            <a:off x="102905" y="15496"/>
            <a:ext cx="619408" cy="638509"/>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619C5EE9-1369-4E30-9CBE-F78F43C82AC6}" type="datetimeFigureOut">
              <a:rPr lang="tr-TR" smtClean="0"/>
              <a:t>18.05.2022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6D781B0-D1C1-48ED-92BC-C49A886FEBD1}" type="slidenum">
              <a:rPr lang="tr-TR" smtClean="0"/>
              <a:t>‹#›</a:t>
            </a:fld>
            <a:endParaRPr lang="tr-TR"/>
          </a:p>
        </p:txBody>
      </p:sp>
      <p:cxnSp>
        <p:nvCxnSpPr>
          <p:cNvPr id="7" name="Düz Bağlayıcı 6"/>
          <p:cNvCxnSpPr/>
          <p:nvPr userDrawn="1"/>
        </p:nvCxnSpPr>
        <p:spPr>
          <a:xfrm>
            <a:off x="252029" y="692696"/>
            <a:ext cx="8712968" cy="0"/>
          </a:xfrm>
          <a:prstGeom prst="line">
            <a:avLst/>
          </a:prstGeom>
          <a:ln/>
        </p:spPr>
        <p:style>
          <a:lnRef idx="2">
            <a:schemeClr val="accent4"/>
          </a:lnRef>
          <a:fillRef idx="0">
            <a:schemeClr val="accent4"/>
          </a:fillRef>
          <a:effectRef idx="1">
            <a:schemeClr val="accent4"/>
          </a:effectRef>
          <a:fontRef idx="minor">
            <a:schemeClr val="tx1"/>
          </a:fontRef>
        </p:style>
      </p:cxnSp>
      <p:pic>
        <p:nvPicPr>
          <p:cNvPr id="10" name="Picture 8"/>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3467" y="6404359"/>
            <a:ext cx="10081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 name="Dikdörtgen 9"/>
          <p:cNvSpPr/>
          <p:nvPr userDrawn="1"/>
        </p:nvSpPr>
        <p:spPr>
          <a:xfrm>
            <a:off x="1691507" y="6349868"/>
            <a:ext cx="1277914" cy="369332"/>
          </a:xfrm>
          <a:prstGeom prst="rect">
            <a:avLst/>
          </a:prstGeom>
        </p:spPr>
        <p:txBody>
          <a:bodyPr wrap="none">
            <a:spAutoFit/>
          </a:bodyPr>
          <a:lstStyle/>
          <a:p>
            <a:r>
              <a:rPr lang="tr-TR" b="1" dirty="0"/>
              <a:t>Elif Gökhan</a:t>
            </a:r>
            <a:endParaRPr lang="tr-TR" dirty="0"/>
          </a:p>
        </p:txBody>
      </p:sp>
      <p:sp>
        <p:nvSpPr>
          <p:cNvPr id="12" name="Metin kutusu 12"/>
          <p:cNvSpPr txBox="1"/>
          <p:nvPr userDrawn="1"/>
        </p:nvSpPr>
        <p:spPr>
          <a:xfrm>
            <a:off x="576024" y="143514"/>
            <a:ext cx="8496944" cy="369332"/>
          </a:xfrm>
          <a:prstGeom prst="rect">
            <a:avLst/>
          </a:prstGeom>
          <a:noFill/>
        </p:spPr>
        <p:txBody>
          <a:bodyPr wrap="square" rtlCol="0">
            <a:spAutoFit/>
          </a:bodyPr>
          <a:lstStyle/>
          <a:p>
            <a:pPr algn="ctr"/>
            <a:r>
              <a:rPr lang="en-US" b="1" i="1" dirty="0"/>
              <a:t>Pro</a:t>
            </a:r>
            <a:r>
              <a:rPr lang="tr-TR" b="1" i="1" dirty="0" err="1"/>
              <a:t>duc</a:t>
            </a:r>
            <a:r>
              <a:rPr lang="en-US" b="1" i="1" dirty="0" err="1"/>
              <a:t>tion</a:t>
            </a:r>
            <a:r>
              <a:rPr lang="en-US" b="1" i="1" dirty="0"/>
              <a:t>-Use Cycle of  Building Materials- Assistant </a:t>
            </a:r>
            <a:r>
              <a:rPr lang="tr-TR" b="1" i="1" dirty="0"/>
              <a:t>       </a:t>
            </a:r>
            <a:r>
              <a:rPr lang="en-US" b="1" i="1" dirty="0"/>
              <a:t>Prof. Dr. </a:t>
            </a:r>
            <a:r>
              <a:rPr lang="en-US" b="1" i="1" dirty="0" err="1"/>
              <a:t>Dilek</a:t>
            </a:r>
            <a:r>
              <a:rPr lang="en-US" b="1" i="1" dirty="0"/>
              <a:t>  </a:t>
            </a:r>
            <a:r>
              <a:rPr lang="en-US" b="1" i="1" dirty="0" err="1"/>
              <a:t>Ekşi</a:t>
            </a:r>
            <a:r>
              <a:rPr lang="en-US" b="1" i="1" dirty="0"/>
              <a:t> </a:t>
            </a:r>
            <a:r>
              <a:rPr lang="en-US" b="1" i="1" dirty="0" err="1"/>
              <a:t>Akbulut</a:t>
            </a:r>
            <a:endParaRPr lang="tr-TR" b="1" i="1" dirty="0"/>
          </a:p>
        </p:txBody>
      </p:sp>
      <p:cxnSp>
        <p:nvCxnSpPr>
          <p:cNvPr id="14" name="Düz Bağlayıcı 6"/>
          <p:cNvCxnSpPr/>
          <p:nvPr userDrawn="1"/>
        </p:nvCxnSpPr>
        <p:spPr>
          <a:xfrm>
            <a:off x="102905" y="6194278"/>
            <a:ext cx="8712968" cy="0"/>
          </a:xfrm>
          <a:prstGeom prst="line">
            <a:avLst/>
          </a:prstGeom>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8556146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15191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11589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75834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52048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19C5EE9-1369-4E30-9CBE-F78F43C82AC6}" type="datetimeFigureOut">
              <a:rPr lang="tr-TR" smtClean="0"/>
              <a:t>18.05.2022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6D781B0-D1C1-48ED-92BC-C49A886FEBD1}" type="slidenum">
              <a:rPr lang="tr-TR" smtClean="0"/>
              <a:t>‹#›</a:t>
            </a:fld>
            <a:endParaRPr lang="tr-TR"/>
          </a:p>
        </p:txBody>
      </p:sp>
      <p:sp>
        <p:nvSpPr>
          <p:cNvPr id="8" name="Dikdörtgen 9"/>
          <p:cNvSpPr/>
          <p:nvPr userDrawn="1"/>
        </p:nvSpPr>
        <p:spPr>
          <a:xfrm>
            <a:off x="1619672" y="6381328"/>
            <a:ext cx="1277914" cy="369332"/>
          </a:xfrm>
          <a:prstGeom prst="rect">
            <a:avLst/>
          </a:prstGeom>
        </p:spPr>
        <p:txBody>
          <a:bodyPr wrap="none">
            <a:spAutoFit/>
          </a:bodyPr>
          <a:lstStyle/>
          <a:p>
            <a:r>
              <a:rPr lang="tr-TR" b="1" dirty="0"/>
              <a:t>Elif Gökhan</a:t>
            </a:r>
            <a:endParaRPr lang="tr-TR" dirty="0"/>
          </a:p>
        </p:txBody>
      </p:sp>
    </p:spTree>
    <p:extLst>
      <p:ext uri="{BB962C8B-B14F-4D97-AF65-F5344CB8AC3E}">
        <p14:creationId xmlns:p14="http://schemas.microsoft.com/office/powerpoint/2010/main" val="411425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19C5EE9-1369-4E30-9CBE-F78F43C82AC6}" type="datetimeFigureOut">
              <a:rPr lang="tr-TR" smtClean="0"/>
              <a:t>18.05.2022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6D781B0-D1C1-48ED-92BC-C49A886FEBD1}" type="slidenum">
              <a:rPr lang="tr-TR" smtClean="0"/>
              <a:t>‹#›</a:t>
            </a:fld>
            <a:endParaRPr lang="tr-TR"/>
          </a:p>
        </p:txBody>
      </p:sp>
      <p:sp>
        <p:nvSpPr>
          <p:cNvPr id="10" name="Dikdörtgen 9"/>
          <p:cNvSpPr/>
          <p:nvPr userDrawn="1"/>
        </p:nvSpPr>
        <p:spPr>
          <a:xfrm>
            <a:off x="1619672" y="6381328"/>
            <a:ext cx="1277914" cy="369332"/>
          </a:xfrm>
          <a:prstGeom prst="rect">
            <a:avLst/>
          </a:prstGeom>
        </p:spPr>
        <p:txBody>
          <a:bodyPr wrap="none">
            <a:spAutoFit/>
          </a:bodyPr>
          <a:lstStyle/>
          <a:p>
            <a:r>
              <a:rPr lang="tr-TR" b="1" dirty="0"/>
              <a:t>Elif Gökhan</a:t>
            </a:r>
            <a:endParaRPr lang="tr-TR" dirty="0"/>
          </a:p>
        </p:txBody>
      </p:sp>
    </p:spTree>
    <p:extLst>
      <p:ext uri="{BB962C8B-B14F-4D97-AF65-F5344CB8AC3E}">
        <p14:creationId xmlns:p14="http://schemas.microsoft.com/office/powerpoint/2010/main" val="321549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19C5EE9-1369-4E30-9CBE-F78F43C82AC6}" type="datetimeFigureOut">
              <a:rPr lang="tr-TR" smtClean="0"/>
              <a:t>18.05.2022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6D781B0-D1C1-48ED-92BC-C49A886FEBD1}" type="slidenum">
              <a:rPr lang="tr-TR" smtClean="0"/>
              <a:t>‹#›</a:t>
            </a:fld>
            <a:endParaRPr lang="tr-TR"/>
          </a:p>
        </p:txBody>
      </p:sp>
      <p:sp>
        <p:nvSpPr>
          <p:cNvPr id="6" name="Dikdörtgen 9"/>
          <p:cNvSpPr/>
          <p:nvPr userDrawn="1"/>
        </p:nvSpPr>
        <p:spPr>
          <a:xfrm>
            <a:off x="1619672" y="6381328"/>
            <a:ext cx="1277914" cy="369332"/>
          </a:xfrm>
          <a:prstGeom prst="rect">
            <a:avLst/>
          </a:prstGeom>
        </p:spPr>
        <p:txBody>
          <a:bodyPr wrap="none">
            <a:spAutoFit/>
          </a:bodyPr>
          <a:lstStyle/>
          <a:p>
            <a:r>
              <a:rPr lang="tr-TR" b="1" dirty="0"/>
              <a:t>Elif Gökhan</a:t>
            </a:r>
            <a:endParaRPr lang="tr-TR" dirty="0"/>
          </a:p>
        </p:txBody>
      </p:sp>
    </p:spTree>
    <p:extLst>
      <p:ext uri="{BB962C8B-B14F-4D97-AF65-F5344CB8AC3E}">
        <p14:creationId xmlns:p14="http://schemas.microsoft.com/office/powerpoint/2010/main" val="33168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19C5EE9-1369-4E30-9CBE-F78F43C82AC6}" type="datetimeFigureOut">
              <a:rPr lang="tr-TR" smtClean="0"/>
              <a:t>18.05.2022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6D781B0-D1C1-48ED-92BC-C49A886FEBD1}" type="slidenum">
              <a:rPr lang="tr-TR" smtClean="0"/>
              <a:t>‹#›</a:t>
            </a:fld>
            <a:endParaRPr lang="tr-TR"/>
          </a:p>
        </p:txBody>
      </p:sp>
      <p:sp>
        <p:nvSpPr>
          <p:cNvPr id="5" name="Dikdörtgen 9"/>
          <p:cNvSpPr/>
          <p:nvPr userDrawn="1"/>
        </p:nvSpPr>
        <p:spPr>
          <a:xfrm>
            <a:off x="1619672" y="6381328"/>
            <a:ext cx="1277914" cy="369332"/>
          </a:xfrm>
          <a:prstGeom prst="rect">
            <a:avLst/>
          </a:prstGeom>
        </p:spPr>
        <p:txBody>
          <a:bodyPr wrap="none">
            <a:spAutoFit/>
          </a:bodyPr>
          <a:lstStyle/>
          <a:p>
            <a:r>
              <a:rPr lang="tr-TR" b="1" dirty="0"/>
              <a:t>Elif Gökhan</a:t>
            </a:r>
            <a:endParaRPr lang="tr-TR" dirty="0"/>
          </a:p>
        </p:txBody>
      </p:sp>
    </p:spTree>
    <p:extLst>
      <p:ext uri="{BB962C8B-B14F-4D97-AF65-F5344CB8AC3E}">
        <p14:creationId xmlns:p14="http://schemas.microsoft.com/office/powerpoint/2010/main" val="336083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619C5EE9-1369-4E30-9CBE-F78F43C82AC6}" type="datetimeFigureOut">
              <a:rPr lang="tr-TR" smtClean="0"/>
              <a:t>18.05.2022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6D781B0-D1C1-48ED-92BC-C49A886FEBD1}" type="slidenum">
              <a:rPr lang="tr-TR" smtClean="0"/>
              <a:t>‹#›</a:t>
            </a:fld>
            <a:endParaRPr lang="tr-TR"/>
          </a:p>
        </p:txBody>
      </p:sp>
      <p:sp>
        <p:nvSpPr>
          <p:cNvPr id="8" name="Dikdörtgen 9"/>
          <p:cNvSpPr/>
          <p:nvPr userDrawn="1"/>
        </p:nvSpPr>
        <p:spPr>
          <a:xfrm>
            <a:off x="1619672" y="6381328"/>
            <a:ext cx="1277914" cy="369332"/>
          </a:xfrm>
          <a:prstGeom prst="rect">
            <a:avLst/>
          </a:prstGeom>
        </p:spPr>
        <p:txBody>
          <a:bodyPr wrap="none">
            <a:spAutoFit/>
          </a:bodyPr>
          <a:lstStyle/>
          <a:p>
            <a:r>
              <a:rPr lang="tr-TR" b="1" dirty="0"/>
              <a:t>Elif Gökhan</a:t>
            </a:r>
            <a:endParaRPr lang="tr-TR" dirty="0"/>
          </a:p>
        </p:txBody>
      </p:sp>
    </p:spTree>
    <p:extLst>
      <p:ext uri="{BB962C8B-B14F-4D97-AF65-F5344CB8AC3E}">
        <p14:creationId xmlns:p14="http://schemas.microsoft.com/office/powerpoint/2010/main" val="2876357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619C5EE9-1369-4E30-9CBE-F78F43C82AC6}" type="datetimeFigureOut">
              <a:rPr lang="tr-TR" smtClean="0"/>
              <a:t>18.05.2022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6D781B0-D1C1-48ED-92BC-C49A886FEBD1}" type="slidenum">
              <a:rPr lang="tr-TR" smtClean="0"/>
              <a:t>‹#›</a:t>
            </a:fld>
            <a:endParaRPr lang="tr-TR"/>
          </a:p>
        </p:txBody>
      </p:sp>
    </p:spTree>
    <p:extLst>
      <p:ext uri="{BB962C8B-B14F-4D97-AF65-F5344CB8AC3E}">
        <p14:creationId xmlns:p14="http://schemas.microsoft.com/office/powerpoint/2010/main" val="46082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C5EE9-1369-4E30-9CBE-F78F43C82AC6}" type="datetimeFigureOut">
              <a:rPr lang="tr-TR" smtClean="0"/>
              <a:t>18.05.2022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781B0-D1C1-48ED-92BC-C49A886FEBD1}" type="slidenum">
              <a:rPr lang="tr-TR" smtClean="0"/>
              <a:t>‹#›</a:t>
            </a:fld>
            <a:endParaRPr lang="tr-TR"/>
          </a:p>
        </p:txBody>
      </p:sp>
      <p:pic>
        <p:nvPicPr>
          <p:cNvPr id="7" name="Picture 2" descr="YTÃ logo ile ilgili gÃ¶rsel sonucu"/>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59691" t="1" r="1092" b="-282"/>
          <a:stretch/>
        </p:blipFill>
        <p:spPr bwMode="auto">
          <a:xfrm>
            <a:off x="102905" y="15496"/>
            <a:ext cx="619408" cy="63850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Düz Bağlayıcı 6"/>
          <p:cNvCxnSpPr/>
          <p:nvPr userDrawn="1"/>
        </p:nvCxnSpPr>
        <p:spPr>
          <a:xfrm>
            <a:off x="252029" y="692696"/>
            <a:ext cx="8712968" cy="0"/>
          </a:xfrm>
          <a:prstGeom prst="line">
            <a:avLst/>
          </a:prstGeom>
          <a:ln/>
        </p:spPr>
        <p:style>
          <a:lnRef idx="2">
            <a:schemeClr val="accent4"/>
          </a:lnRef>
          <a:fillRef idx="0">
            <a:schemeClr val="accent4"/>
          </a:fillRef>
          <a:effectRef idx="1">
            <a:schemeClr val="accent4"/>
          </a:effectRef>
          <a:fontRef idx="minor">
            <a:schemeClr val="tx1"/>
          </a:fontRef>
        </p:style>
      </p:cxnSp>
      <p:pic>
        <p:nvPicPr>
          <p:cNvPr id="9"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320714" y="6228690"/>
            <a:ext cx="1495159" cy="65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Metin kutusu 12"/>
          <p:cNvSpPr txBox="1"/>
          <p:nvPr userDrawn="1"/>
        </p:nvSpPr>
        <p:spPr>
          <a:xfrm>
            <a:off x="576024" y="143514"/>
            <a:ext cx="8496944" cy="369332"/>
          </a:xfrm>
          <a:prstGeom prst="rect">
            <a:avLst/>
          </a:prstGeom>
          <a:noFill/>
        </p:spPr>
        <p:txBody>
          <a:bodyPr wrap="square" rtlCol="0">
            <a:spAutoFit/>
          </a:bodyPr>
          <a:lstStyle/>
          <a:p>
            <a:pPr algn="ctr"/>
            <a:r>
              <a:rPr lang="en-US" b="1" i="1" dirty="0"/>
              <a:t>Pro</a:t>
            </a:r>
            <a:r>
              <a:rPr lang="tr-TR" b="1" i="1" dirty="0" err="1"/>
              <a:t>duc</a:t>
            </a:r>
            <a:r>
              <a:rPr lang="en-US" b="1" i="1" dirty="0" err="1"/>
              <a:t>tion</a:t>
            </a:r>
            <a:r>
              <a:rPr lang="en-US" b="1" i="1" dirty="0"/>
              <a:t>-Use Cycle of  Building Materials- </a:t>
            </a:r>
            <a:r>
              <a:rPr lang="tr-TR" b="1" i="1" dirty="0"/>
              <a:t>        </a:t>
            </a:r>
            <a:r>
              <a:rPr lang="en-US" b="1" i="1" dirty="0"/>
              <a:t>Assistant</a:t>
            </a:r>
            <a:r>
              <a:rPr lang="tr-TR" b="1" i="1" baseline="0" dirty="0"/>
              <a:t> </a:t>
            </a:r>
            <a:r>
              <a:rPr lang="en-US" b="1" i="1" dirty="0"/>
              <a:t>Prof. Dr. </a:t>
            </a:r>
            <a:r>
              <a:rPr lang="en-US" b="1" i="1" dirty="0" err="1"/>
              <a:t>Dilek</a:t>
            </a:r>
            <a:r>
              <a:rPr lang="en-US" b="1" i="1" dirty="0"/>
              <a:t>  </a:t>
            </a:r>
            <a:r>
              <a:rPr lang="en-US" b="1" i="1" dirty="0" err="1"/>
              <a:t>Ekşi</a:t>
            </a:r>
            <a:r>
              <a:rPr lang="en-US" b="1" i="1" dirty="0"/>
              <a:t> </a:t>
            </a:r>
            <a:r>
              <a:rPr lang="en-US" b="1" i="1" dirty="0" err="1"/>
              <a:t>Akbulut</a:t>
            </a:r>
            <a:endParaRPr lang="tr-TR" b="1" i="1" dirty="0"/>
          </a:p>
        </p:txBody>
      </p:sp>
      <p:cxnSp>
        <p:nvCxnSpPr>
          <p:cNvPr id="12" name="Düz Bağlayıcı 6"/>
          <p:cNvCxnSpPr/>
          <p:nvPr userDrawn="1"/>
        </p:nvCxnSpPr>
        <p:spPr>
          <a:xfrm>
            <a:off x="102905" y="6194278"/>
            <a:ext cx="8712968" cy="0"/>
          </a:xfrm>
          <a:prstGeom prst="line">
            <a:avLst/>
          </a:prstGeom>
          <a:ln/>
        </p:spPr>
        <p:style>
          <a:lnRef idx="2">
            <a:schemeClr val="accent4"/>
          </a:lnRef>
          <a:fillRef idx="0">
            <a:schemeClr val="accent4"/>
          </a:fillRef>
          <a:effectRef idx="1">
            <a:schemeClr val="accent4"/>
          </a:effectRef>
          <a:fontRef idx="minor">
            <a:schemeClr val="tx1"/>
          </a:fontRef>
        </p:style>
      </p:cxnSp>
      <p:pic>
        <p:nvPicPr>
          <p:cNvPr id="13" name="Picture 1"/>
          <p:cNvPicPr>
            <a:picLocks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2029" y="6375209"/>
            <a:ext cx="1156395" cy="36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992584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pic>
        <p:nvPicPr>
          <p:cNvPr id="7" name="Picture 2" descr="YTÃ logo ile ilgili gÃ¶rsel sonucu"/>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59691" t="1" r="1092" b="-282"/>
          <a:stretch/>
        </p:blipFill>
        <p:spPr bwMode="auto">
          <a:xfrm>
            <a:off x="102905" y="15496"/>
            <a:ext cx="619408" cy="63850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Düz Bağlayıcı 6"/>
          <p:cNvCxnSpPr/>
          <p:nvPr userDrawn="1"/>
        </p:nvCxnSpPr>
        <p:spPr>
          <a:xfrm>
            <a:off x="252029" y="692696"/>
            <a:ext cx="8712968" cy="0"/>
          </a:xfrm>
          <a:prstGeom prst="line">
            <a:avLst/>
          </a:prstGeom>
          <a:ln/>
        </p:spPr>
        <p:style>
          <a:lnRef idx="2">
            <a:schemeClr val="accent4"/>
          </a:lnRef>
          <a:fillRef idx="0">
            <a:schemeClr val="accent4"/>
          </a:fillRef>
          <a:effectRef idx="1">
            <a:schemeClr val="accent4"/>
          </a:effectRef>
          <a:fontRef idx="minor">
            <a:schemeClr val="tx1"/>
          </a:fontRef>
        </p:style>
      </p:cxnSp>
      <p:pic>
        <p:nvPicPr>
          <p:cNvPr id="9"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320714" y="6228690"/>
            <a:ext cx="1495159" cy="65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Metin kutusu 12"/>
          <p:cNvSpPr txBox="1"/>
          <p:nvPr userDrawn="1"/>
        </p:nvSpPr>
        <p:spPr>
          <a:xfrm>
            <a:off x="576024" y="143514"/>
            <a:ext cx="8496944" cy="369332"/>
          </a:xfrm>
          <a:prstGeom prst="rect">
            <a:avLst/>
          </a:prstGeom>
          <a:noFill/>
        </p:spPr>
        <p:txBody>
          <a:bodyPr wrap="square" rtlCol="0">
            <a:spAutoFit/>
          </a:bodyPr>
          <a:lstStyle/>
          <a:p>
            <a:pPr algn="ctr"/>
            <a:r>
              <a:rPr lang="en-US" b="1" i="1" dirty="0"/>
              <a:t>Pro</a:t>
            </a:r>
            <a:r>
              <a:rPr lang="tr-TR" b="1" i="1" dirty="0" err="1"/>
              <a:t>duc</a:t>
            </a:r>
            <a:r>
              <a:rPr lang="en-US" b="1" i="1" dirty="0" err="1"/>
              <a:t>tion</a:t>
            </a:r>
            <a:r>
              <a:rPr lang="en-US" b="1" i="1" dirty="0"/>
              <a:t>-Use Cycle of  Building Materials- Assistant </a:t>
            </a:r>
            <a:r>
              <a:rPr lang="tr-TR" b="1" i="1" dirty="0"/>
              <a:t>       </a:t>
            </a:r>
            <a:r>
              <a:rPr lang="en-US" b="1" i="1" dirty="0"/>
              <a:t>Prof. Dr. </a:t>
            </a:r>
            <a:r>
              <a:rPr lang="en-US" b="1" i="1" dirty="0" err="1"/>
              <a:t>Dilek</a:t>
            </a:r>
            <a:r>
              <a:rPr lang="en-US" b="1" i="1" dirty="0"/>
              <a:t>  </a:t>
            </a:r>
            <a:r>
              <a:rPr lang="en-US" b="1" i="1" dirty="0" err="1"/>
              <a:t>Ekşi</a:t>
            </a:r>
            <a:r>
              <a:rPr lang="en-US" b="1" i="1" dirty="0"/>
              <a:t> </a:t>
            </a:r>
            <a:r>
              <a:rPr lang="en-US" b="1" i="1" dirty="0" err="1"/>
              <a:t>Akbulut</a:t>
            </a:r>
            <a:endParaRPr lang="tr-TR" b="1" i="1" dirty="0"/>
          </a:p>
        </p:txBody>
      </p:sp>
      <p:cxnSp>
        <p:nvCxnSpPr>
          <p:cNvPr id="12" name="Düz Bağlayıcı 6"/>
          <p:cNvCxnSpPr/>
          <p:nvPr userDrawn="1"/>
        </p:nvCxnSpPr>
        <p:spPr>
          <a:xfrm>
            <a:off x="102905" y="6194278"/>
            <a:ext cx="8712968" cy="0"/>
          </a:xfrm>
          <a:prstGeom prst="line">
            <a:avLst/>
          </a:prstGeom>
          <a:ln/>
        </p:spPr>
        <p:style>
          <a:lnRef idx="2">
            <a:schemeClr val="accent4"/>
          </a:lnRef>
          <a:fillRef idx="0">
            <a:schemeClr val="accent4"/>
          </a:fillRef>
          <a:effectRef idx="1">
            <a:schemeClr val="accent4"/>
          </a:effectRef>
          <a:fontRef idx="minor">
            <a:schemeClr val="tx1"/>
          </a:fontRef>
        </p:style>
      </p:cxnSp>
      <p:pic>
        <p:nvPicPr>
          <p:cNvPr id="13" name="Picture 1"/>
          <p:cNvPicPr>
            <a:picLocks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2029" y="6357118"/>
            <a:ext cx="1156395" cy="36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4" name="Dikdörtgen 9"/>
          <p:cNvSpPr/>
          <p:nvPr userDrawn="1"/>
        </p:nvSpPr>
        <p:spPr>
          <a:xfrm>
            <a:off x="1619672" y="6381328"/>
            <a:ext cx="1277914" cy="369332"/>
          </a:xfrm>
          <a:prstGeom prst="rect">
            <a:avLst/>
          </a:prstGeom>
        </p:spPr>
        <p:txBody>
          <a:bodyPr wrap="none">
            <a:spAutoFit/>
          </a:bodyPr>
          <a:lstStyle/>
          <a:p>
            <a:r>
              <a:rPr lang="tr-TR" b="1" dirty="0"/>
              <a:t>Elif Gökhan</a:t>
            </a:r>
            <a:endParaRPr lang="tr-TR" dirty="0"/>
          </a:p>
        </p:txBody>
      </p:sp>
    </p:spTree>
    <p:extLst>
      <p:ext uri="{BB962C8B-B14F-4D97-AF65-F5344CB8AC3E}">
        <p14:creationId xmlns:p14="http://schemas.microsoft.com/office/powerpoint/2010/main" val="2400389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solidFill>
                  <a:prstClr val="black">
                    <a:tint val="75000"/>
                  </a:prstClr>
                </a:solidFill>
              </a:rPr>
              <a:pPr/>
              <a:t>18.05.2022</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pic>
        <p:nvPicPr>
          <p:cNvPr id="7" name="Picture 2" descr="YTÃ logo ile ilgili gÃ¶rsel sonucu"/>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59691" t="1" r="1092" b="-282"/>
          <a:stretch/>
        </p:blipFill>
        <p:spPr bwMode="auto">
          <a:xfrm>
            <a:off x="102905" y="15496"/>
            <a:ext cx="619408" cy="63850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Düz Bağlayıcı 6"/>
          <p:cNvCxnSpPr/>
          <p:nvPr userDrawn="1"/>
        </p:nvCxnSpPr>
        <p:spPr>
          <a:xfrm>
            <a:off x="252029" y="692696"/>
            <a:ext cx="8712968" cy="0"/>
          </a:xfrm>
          <a:prstGeom prst="line">
            <a:avLst/>
          </a:prstGeom>
          <a:ln/>
        </p:spPr>
        <p:style>
          <a:lnRef idx="2">
            <a:schemeClr val="accent4"/>
          </a:lnRef>
          <a:fillRef idx="0">
            <a:schemeClr val="accent4"/>
          </a:fillRef>
          <a:effectRef idx="1">
            <a:schemeClr val="accent4"/>
          </a:effectRef>
          <a:fontRef idx="minor">
            <a:schemeClr val="tx1"/>
          </a:fontRef>
        </p:style>
      </p:cxnSp>
      <p:pic>
        <p:nvPicPr>
          <p:cNvPr id="9"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320714" y="6228690"/>
            <a:ext cx="1495159" cy="65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etin kutusu 12"/>
          <p:cNvSpPr txBox="1"/>
          <p:nvPr userDrawn="1"/>
        </p:nvSpPr>
        <p:spPr>
          <a:xfrm>
            <a:off x="576024" y="143514"/>
            <a:ext cx="8496944" cy="369332"/>
          </a:xfrm>
          <a:prstGeom prst="rect">
            <a:avLst/>
          </a:prstGeom>
          <a:noFill/>
        </p:spPr>
        <p:txBody>
          <a:bodyPr wrap="square" rtlCol="0">
            <a:spAutoFit/>
          </a:bodyPr>
          <a:lstStyle/>
          <a:p>
            <a:pPr algn="ctr"/>
            <a:r>
              <a:rPr lang="en-US" b="1" i="1" dirty="0"/>
              <a:t>Pro</a:t>
            </a:r>
            <a:r>
              <a:rPr lang="tr-TR" b="1" i="1" dirty="0" err="1"/>
              <a:t>duc</a:t>
            </a:r>
            <a:r>
              <a:rPr lang="en-US" b="1" i="1" dirty="0" err="1"/>
              <a:t>tion</a:t>
            </a:r>
            <a:r>
              <a:rPr lang="en-US" b="1" i="1" dirty="0"/>
              <a:t>-Use Cycle of  Building Materials- Assistant </a:t>
            </a:r>
            <a:r>
              <a:rPr lang="tr-TR" b="1" i="1" dirty="0"/>
              <a:t>       </a:t>
            </a:r>
            <a:r>
              <a:rPr lang="en-US" b="1" i="1" dirty="0"/>
              <a:t>Prof. Dr. </a:t>
            </a:r>
            <a:r>
              <a:rPr lang="en-US" b="1" i="1" dirty="0" err="1"/>
              <a:t>Dilek</a:t>
            </a:r>
            <a:r>
              <a:rPr lang="en-US" b="1" i="1" dirty="0"/>
              <a:t>  </a:t>
            </a:r>
            <a:r>
              <a:rPr lang="en-US" b="1" i="1" dirty="0" err="1"/>
              <a:t>Ekşi</a:t>
            </a:r>
            <a:r>
              <a:rPr lang="en-US" b="1" i="1" dirty="0"/>
              <a:t> </a:t>
            </a:r>
            <a:r>
              <a:rPr lang="en-US" b="1" i="1" dirty="0" err="1"/>
              <a:t>Akbulut</a:t>
            </a:r>
            <a:endParaRPr lang="tr-TR" b="1" i="1" dirty="0"/>
          </a:p>
        </p:txBody>
      </p:sp>
      <p:cxnSp>
        <p:nvCxnSpPr>
          <p:cNvPr id="11" name="Düz Bağlayıcı 6"/>
          <p:cNvCxnSpPr/>
          <p:nvPr userDrawn="1"/>
        </p:nvCxnSpPr>
        <p:spPr>
          <a:xfrm>
            <a:off x="102905" y="6194278"/>
            <a:ext cx="8712968" cy="0"/>
          </a:xfrm>
          <a:prstGeom prst="line">
            <a:avLst/>
          </a:prstGeom>
          <a:ln/>
        </p:spPr>
        <p:style>
          <a:lnRef idx="2">
            <a:schemeClr val="accent4"/>
          </a:lnRef>
          <a:fillRef idx="0">
            <a:schemeClr val="accent4"/>
          </a:fillRef>
          <a:effectRef idx="1">
            <a:schemeClr val="accent4"/>
          </a:effectRef>
          <a:fontRef idx="minor">
            <a:schemeClr val="tx1"/>
          </a:fontRef>
        </p:style>
      </p:cxnSp>
      <p:pic>
        <p:nvPicPr>
          <p:cNvPr id="12" name="Picture 1"/>
          <p:cNvPicPr>
            <a:picLocks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2029" y="6357118"/>
            <a:ext cx="1156395" cy="36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 name="Dikdörtgen 9"/>
          <p:cNvSpPr/>
          <p:nvPr userDrawn="1"/>
        </p:nvSpPr>
        <p:spPr>
          <a:xfrm>
            <a:off x="1619672" y="6381328"/>
            <a:ext cx="1277914" cy="369332"/>
          </a:xfrm>
          <a:prstGeom prst="rect">
            <a:avLst/>
          </a:prstGeom>
        </p:spPr>
        <p:txBody>
          <a:bodyPr wrap="none">
            <a:spAutoFit/>
          </a:bodyPr>
          <a:lstStyle/>
          <a:p>
            <a:r>
              <a:rPr lang="tr-TR" b="1" dirty="0"/>
              <a:t>Elif Gökhan</a:t>
            </a:r>
            <a:endParaRPr lang="tr-TR" dirty="0"/>
          </a:p>
        </p:txBody>
      </p:sp>
    </p:spTree>
    <p:extLst>
      <p:ext uri="{BB962C8B-B14F-4D97-AF65-F5344CB8AC3E}">
        <p14:creationId xmlns:p14="http://schemas.microsoft.com/office/powerpoint/2010/main" val="9883274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hyperlink" Target="http://www.tdk.gov.t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8.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sz="4800" dirty="0" err="1"/>
              <a:t>Ceramic</a:t>
            </a:r>
            <a:r>
              <a:rPr lang="tr-TR" sz="4800" dirty="0"/>
              <a:t> </a:t>
            </a:r>
            <a:r>
              <a:rPr lang="tr-TR" sz="4800" dirty="0" err="1"/>
              <a:t>Tiles</a:t>
            </a:r>
            <a:r>
              <a:rPr lang="tr-TR" sz="4800" dirty="0"/>
              <a:t>  </a:t>
            </a:r>
          </a:p>
        </p:txBody>
      </p:sp>
      <p:sp>
        <p:nvSpPr>
          <p:cNvPr id="9" name="Altbilgi Yer Tutucusu 6"/>
          <p:cNvSpPr>
            <a:spLocks noGrp="1"/>
          </p:cNvSpPr>
          <p:nvPr>
            <p:ph type="ftr" sz="quarter" idx="4294967295"/>
          </p:nvPr>
        </p:nvSpPr>
        <p:spPr>
          <a:xfrm>
            <a:off x="153763" y="6342578"/>
            <a:ext cx="8687816" cy="365125"/>
          </a:xfrm>
        </p:spPr>
        <p:txBody>
          <a:bodyPr/>
          <a:lstStyle/>
          <a:p>
            <a:r>
              <a:rPr lang="tr-TR" sz="3600" b="1" dirty="0"/>
              <a:t>                                                                   </a:t>
            </a:r>
            <a:endParaRPr lang="tr-TR" sz="2800" b="1" dirty="0"/>
          </a:p>
        </p:txBody>
      </p:sp>
      <p:sp>
        <p:nvSpPr>
          <p:cNvPr id="4" name="Alt Başlık 2"/>
          <p:cNvSpPr>
            <a:spLocks noGrp="1"/>
          </p:cNvSpPr>
          <p:nvPr>
            <p:ph type="subTitle" idx="1"/>
          </p:nvPr>
        </p:nvSpPr>
        <p:spPr>
          <a:xfrm>
            <a:off x="2411760" y="3594722"/>
            <a:ext cx="4896544" cy="1008112"/>
          </a:xfrm>
        </p:spPr>
        <p:txBody>
          <a:bodyPr>
            <a:noAutofit/>
          </a:bodyPr>
          <a:lstStyle/>
          <a:p>
            <a:r>
              <a:rPr lang="tr-TR" sz="2400" dirty="0">
                <a:solidFill>
                  <a:schemeClr val="bg2">
                    <a:lumMod val="10000"/>
                  </a:schemeClr>
                </a:solidFill>
              </a:rPr>
              <a:t>Elif Gökhan</a:t>
            </a:r>
          </a:p>
          <a:p>
            <a:r>
              <a:rPr lang="tr-TR" sz="2400" dirty="0">
                <a:solidFill>
                  <a:schemeClr val="bg2">
                    <a:lumMod val="10000"/>
                  </a:schemeClr>
                </a:solidFill>
              </a:rPr>
              <a:t>Kaleseramik Çanakkale Kalebodur Seramik Sanayi AŞ</a:t>
            </a:r>
          </a:p>
        </p:txBody>
      </p:sp>
      <p:sp>
        <p:nvSpPr>
          <p:cNvPr id="5" name="Metin kutusu 3"/>
          <p:cNvSpPr txBox="1"/>
          <p:nvPr/>
        </p:nvSpPr>
        <p:spPr>
          <a:xfrm>
            <a:off x="4230212" y="4880889"/>
            <a:ext cx="1119217" cy="369332"/>
          </a:xfrm>
          <a:prstGeom prst="rect">
            <a:avLst/>
          </a:prstGeom>
          <a:noFill/>
        </p:spPr>
        <p:txBody>
          <a:bodyPr wrap="none" rtlCol="0">
            <a:spAutoFit/>
          </a:bodyPr>
          <a:lstStyle/>
          <a:p>
            <a:r>
              <a:rPr lang="tr-TR" dirty="0"/>
              <a:t>09.5.2022</a:t>
            </a:r>
          </a:p>
        </p:txBody>
      </p:sp>
    </p:spTree>
    <p:extLst>
      <p:ext uri="{BB962C8B-B14F-4D97-AF65-F5344CB8AC3E}">
        <p14:creationId xmlns:p14="http://schemas.microsoft.com/office/powerpoint/2010/main" val="188323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323527" y="269776"/>
            <a:ext cx="8571319" cy="1143000"/>
          </a:xfrm>
        </p:spPr>
        <p:txBody>
          <a:bodyPr>
            <a:normAutofit fontScale="90000"/>
          </a:bodyPr>
          <a:lstStyle/>
          <a:p>
            <a:pPr algn="l"/>
            <a:r>
              <a:rPr lang="tr-TR" sz="4000" dirty="0" err="1">
                <a:solidFill>
                  <a:srgbClr val="FF0000"/>
                </a:solidFill>
              </a:rPr>
              <a:t>Ceramic</a:t>
            </a:r>
            <a:r>
              <a:rPr lang="tr-TR" sz="4000" dirty="0">
                <a:solidFill>
                  <a:srgbClr val="FF0000"/>
                </a:solidFill>
              </a:rPr>
              <a:t> </a:t>
            </a:r>
            <a:r>
              <a:rPr lang="tr-TR" sz="4000" dirty="0" err="1">
                <a:solidFill>
                  <a:srgbClr val="FF0000"/>
                </a:solidFill>
              </a:rPr>
              <a:t>Production</a:t>
            </a:r>
            <a:r>
              <a:rPr lang="tr-TR" sz="4000" dirty="0">
                <a:solidFill>
                  <a:srgbClr val="FF0000"/>
                </a:solidFill>
              </a:rPr>
              <a:t>-Environmental </a:t>
            </a:r>
            <a:r>
              <a:rPr lang="tr-TR" sz="4000" dirty="0" err="1">
                <a:solidFill>
                  <a:srgbClr val="FF0000"/>
                </a:solidFill>
              </a:rPr>
              <a:t>Impacts</a:t>
            </a:r>
            <a:endParaRPr lang="tr-TR" sz="4000" dirty="0">
              <a:solidFill>
                <a:srgbClr val="FF0000"/>
              </a:solidFill>
            </a:endParaRPr>
          </a:p>
        </p:txBody>
      </p:sp>
      <p:pic>
        <p:nvPicPr>
          <p:cNvPr id="5" name="Picture 2" descr="1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37246" y="1328420"/>
            <a:ext cx="3286132"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4"/>
          <p:cNvPicPr>
            <a:picLocks noChangeAspect="1"/>
          </p:cNvPicPr>
          <p:nvPr/>
        </p:nvPicPr>
        <p:blipFill>
          <a:blip r:embed="rId3"/>
          <a:stretch>
            <a:fillRect/>
          </a:stretch>
        </p:blipFill>
        <p:spPr>
          <a:xfrm>
            <a:off x="204630" y="1121375"/>
            <a:ext cx="4948395" cy="5115937"/>
          </a:xfrm>
          <a:prstGeom prst="rect">
            <a:avLst/>
          </a:prstGeom>
        </p:spPr>
      </p:pic>
    </p:spTree>
    <p:extLst>
      <p:ext uri="{BB962C8B-B14F-4D97-AF65-F5344CB8AC3E}">
        <p14:creationId xmlns:p14="http://schemas.microsoft.com/office/powerpoint/2010/main" val="3614332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323527" y="415205"/>
            <a:ext cx="8518051" cy="1143000"/>
          </a:xfrm>
        </p:spPr>
        <p:txBody>
          <a:bodyPr>
            <a:normAutofit fontScale="90000"/>
          </a:bodyPr>
          <a:lstStyle/>
          <a:p>
            <a:pPr algn="l"/>
            <a:r>
              <a:rPr lang="tr-TR" sz="4000" dirty="0" err="1">
                <a:solidFill>
                  <a:srgbClr val="FF0000"/>
                </a:solidFill>
              </a:rPr>
              <a:t>Ceramic</a:t>
            </a:r>
            <a:r>
              <a:rPr lang="tr-TR" sz="4000" dirty="0">
                <a:solidFill>
                  <a:srgbClr val="FF0000"/>
                </a:solidFill>
              </a:rPr>
              <a:t> </a:t>
            </a:r>
            <a:r>
              <a:rPr lang="tr-TR" sz="4000" dirty="0" err="1">
                <a:solidFill>
                  <a:srgbClr val="FF0000"/>
                </a:solidFill>
              </a:rPr>
              <a:t>Production</a:t>
            </a:r>
            <a:r>
              <a:rPr lang="tr-TR" sz="4000" dirty="0">
                <a:solidFill>
                  <a:srgbClr val="FF0000"/>
                </a:solidFill>
              </a:rPr>
              <a:t>-Environmental </a:t>
            </a:r>
            <a:r>
              <a:rPr lang="tr-TR" sz="4000" dirty="0" err="1">
                <a:solidFill>
                  <a:srgbClr val="FF0000"/>
                </a:solidFill>
              </a:rPr>
              <a:t>Impacts</a:t>
            </a:r>
            <a:endParaRPr lang="tr-TR" sz="4000" dirty="0">
              <a:solidFill>
                <a:srgbClr val="FF0000"/>
              </a:solidFill>
            </a:endParaRPr>
          </a:p>
        </p:txBody>
      </p:sp>
      <p:graphicFrame>
        <p:nvGraphicFramePr>
          <p:cNvPr id="5" name="İçerik Yer Tutucusu 3"/>
          <p:cNvGraphicFramePr>
            <a:graphicFrameLocks noGrp="1"/>
          </p:cNvGraphicFramePr>
          <p:nvPr>
            <p:ph idx="1"/>
            <p:extLst>
              <p:ext uri="{D42A27DB-BD31-4B8C-83A1-F6EECF244321}">
                <p14:modId xmlns:p14="http://schemas.microsoft.com/office/powerpoint/2010/main" val="3353678259"/>
              </p:ext>
            </p:extLst>
          </p:nvPr>
        </p:nvGraphicFramePr>
        <p:xfrm>
          <a:off x="457200" y="142331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5114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çerik Yer Tutucusu 2"/>
          <p:cNvSpPr>
            <a:spLocks noGrp="1"/>
          </p:cNvSpPr>
          <p:nvPr>
            <p:ph idx="1"/>
          </p:nvPr>
        </p:nvSpPr>
        <p:spPr>
          <a:xfrm>
            <a:off x="128611" y="1595933"/>
            <a:ext cx="8558189" cy="4857403"/>
          </a:xfrm>
        </p:spPr>
        <p:txBody>
          <a:bodyPr>
            <a:normAutofit/>
          </a:bodyPr>
          <a:lstStyle/>
          <a:p>
            <a:pPr marL="0" indent="0">
              <a:buNone/>
            </a:pPr>
            <a:r>
              <a:rPr lang="tr-TR" sz="2400" dirty="0" err="1">
                <a:solidFill>
                  <a:srgbClr val="002060"/>
                </a:solidFill>
              </a:rPr>
              <a:t>Waste</a:t>
            </a:r>
            <a:r>
              <a:rPr lang="tr-TR" sz="2400" dirty="0">
                <a:solidFill>
                  <a:srgbClr val="002060"/>
                </a:solidFill>
              </a:rPr>
              <a:t> </a:t>
            </a:r>
            <a:r>
              <a:rPr lang="tr-TR" sz="2400" dirty="0" err="1">
                <a:solidFill>
                  <a:srgbClr val="002060"/>
                </a:solidFill>
              </a:rPr>
              <a:t>Water</a:t>
            </a:r>
            <a:r>
              <a:rPr lang="tr-TR" sz="2400" dirty="0">
                <a:solidFill>
                  <a:srgbClr val="002060"/>
                </a:solidFill>
              </a:rPr>
              <a:t> </a:t>
            </a:r>
            <a:r>
              <a:rPr lang="tr-TR" sz="2400" dirty="0" err="1">
                <a:solidFill>
                  <a:srgbClr val="002060"/>
                </a:solidFill>
              </a:rPr>
              <a:t>Treatment</a:t>
            </a:r>
            <a:r>
              <a:rPr lang="tr-TR" sz="2400" dirty="0">
                <a:solidFill>
                  <a:srgbClr val="002060"/>
                </a:solidFill>
              </a:rPr>
              <a:t> </a:t>
            </a:r>
            <a:r>
              <a:rPr lang="tr-TR" sz="2400" dirty="0" err="1">
                <a:solidFill>
                  <a:srgbClr val="002060"/>
                </a:solidFill>
              </a:rPr>
              <a:t>Systems</a:t>
            </a:r>
            <a:endParaRPr lang="tr-TR" sz="2400" dirty="0">
              <a:solidFill>
                <a:srgbClr val="002060"/>
              </a:solidFill>
            </a:endParaRPr>
          </a:p>
          <a:p>
            <a:pPr marL="0" indent="0" algn="just">
              <a:buNone/>
            </a:pPr>
            <a:r>
              <a:rPr lang="tr-TR" sz="2400" dirty="0" err="1">
                <a:solidFill>
                  <a:schemeClr val="tx1">
                    <a:lumMod val="95000"/>
                    <a:lumOff val="5000"/>
                  </a:schemeClr>
                </a:solidFill>
              </a:rPr>
              <a:t>Waste</a:t>
            </a:r>
            <a:r>
              <a:rPr lang="tr-TR" sz="2400" dirty="0">
                <a:solidFill>
                  <a:schemeClr val="tx1">
                    <a:lumMod val="95000"/>
                    <a:lumOff val="5000"/>
                  </a:schemeClr>
                </a:solidFill>
              </a:rPr>
              <a:t> </a:t>
            </a:r>
            <a:r>
              <a:rPr lang="tr-TR" sz="2400" dirty="0" err="1">
                <a:solidFill>
                  <a:schemeClr val="tx1">
                    <a:lumMod val="95000"/>
                    <a:lumOff val="5000"/>
                  </a:schemeClr>
                </a:solidFill>
              </a:rPr>
              <a:t>water</a:t>
            </a:r>
            <a:r>
              <a:rPr lang="tr-TR" sz="2400" dirty="0">
                <a:solidFill>
                  <a:schemeClr val="tx1">
                    <a:lumMod val="95000"/>
                    <a:lumOff val="5000"/>
                  </a:schemeClr>
                </a:solidFill>
              </a:rPr>
              <a:t> </a:t>
            </a:r>
            <a:r>
              <a:rPr lang="tr-TR" sz="2400" dirty="0" err="1">
                <a:solidFill>
                  <a:schemeClr val="tx1">
                    <a:lumMod val="95000"/>
                    <a:lumOff val="5000"/>
                  </a:schemeClr>
                </a:solidFill>
              </a:rPr>
              <a:t>occurs</a:t>
            </a:r>
            <a:r>
              <a:rPr lang="tr-TR" sz="2400" dirty="0">
                <a:solidFill>
                  <a:schemeClr val="tx1">
                    <a:lumMod val="95000"/>
                    <a:lumOff val="5000"/>
                  </a:schemeClr>
                </a:solidFill>
              </a:rPr>
              <a:t> </a:t>
            </a:r>
            <a:r>
              <a:rPr lang="tr-TR" sz="2400" dirty="0" err="1">
                <a:solidFill>
                  <a:schemeClr val="tx1">
                    <a:lumMod val="95000"/>
                    <a:lumOff val="5000"/>
                  </a:schemeClr>
                </a:solidFill>
              </a:rPr>
              <a:t>by</a:t>
            </a:r>
            <a:r>
              <a:rPr lang="tr-TR" sz="2400" dirty="0">
                <a:solidFill>
                  <a:schemeClr val="tx1">
                    <a:lumMod val="95000"/>
                    <a:lumOff val="5000"/>
                  </a:schemeClr>
                </a:solidFill>
              </a:rPr>
              <a:t> </a:t>
            </a:r>
            <a:r>
              <a:rPr lang="tr-TR" sz="2400" dirty="0" err="1">
                <a:solidFill>
                  <a:schemeClr val="tx1">
                    <a:lumMod val="95000"/>
                    <a:lumOff val="5000"/>
                  </a:schemeClr>
                </a:solidFill>
              </a:rPr>
              <a:t>washing</a:t>
            </a:r>
            <a:r>
              <a:rPr lang="tr-TR" sz="2400" dirty="0">
                <a:solidFill>
                  <a:schemeClr val="tx1">
                    <a:lumMod val="95000"/>
                    <a:lumOff val="5000"/>
                  </a:schemeClr>
                </a:solidFill>
              </a:rPr>
              <a:t>  of </a:t>
            </a:r>
            <a:r>
              <a:rPr lang="tr-TR" sz="2400" dirty="0" err="1">
                <a:solidFill>
                  <a:schemeClr val="tx1">
                    <a:lumMod val="95000"/>
                    <a:lumOff val="5000"/>
                  </a:schemeClr>
                </a:solidFill>
              </a:rPr>
              <a:t>equipment</a:t>
            </a:r>
            <a:r>
              <a:rPr lang="tr-TR" sz="2400" dirty="0">
                <a:solidFill>
                  <a:schemeClr val="tx1">
                    <a:lumMod val="95000"/>
                    <a:lumOff val="5000"/>
                  </a:schemeClr>
                </a:solidFill>
              </a:rPr>
              <a:t> </a:t>
            </a:r>
            <a:r>
              <a:rPr lang="tr-TR" sz="2400" dirty="0" err="1">
                <a:solidFill>
                  <a:schemeClr val="tx1">
                    <a:lumMod val="95000"/>
                    <a:lumOff val="5000"/>
                  </a:schemeClr>
                </a:solidFill>
              </a:rPr>
              <a:t>such</a:t>
            </a:r>
            <a:r>
              <a:rPr lang="tr-TR" sz="2400" dirty="0">
                <a:solidFill>
                  <a:schemeClr val="tx1">
                    <a:lumMod val="95000"/>
                    <a:lumOff val="5000"/>
                  </a:schemeClr>
                </a:solidFill>
              </a:rPr>
              <a:t> as tank, </a:t>
            </a:r>
            <a:r>
              <a:rPr lang="tr-TR" sz="2400" dirty="0" err="1">
                <a:solidFill>
                  <a:schemeClr val="tx1">
                    <a:lumMod val="95000"/>
                    <a:lumOff val="5000"/>
                  </a:schemeClr>
                </a:solidFill>
              </a:rPr>
              <a:t>mill</a:t>
            </a:r>
            <a:r>
              <a:rPr lang="tr-TR" sz="2400" dirty="0">
                <a:solidFill>
                  <a:schemeClr val="tx1">
                    <a:lumMod val="95000"/>
                    <a:lumOff val="5000"/>
                  </a:schemeClr>
                </a:solidFill>
              </a:rPr>
              <a:t>, </a:t>
            </a:r>
            <a:r>
              <a:rPr lang="tr-TR" sz="2400" dirty="0" err="1">
                <a:solidFill>
                  <a:schemeClr val="tx1">
                    <a:lumMod val="95000"/>
                    <a:lumOff val="5000"/>
                  </a:schemeClr>
                </a:solidFill>
              </a:rPr>
              <a:t>basin</a:t>
            </a:r>
            <a:r>
              <a:rPr lang="tr-TR" sz="2400" dirty="0">
                <a:solidFill>
                  <a:schemeClr val="tx1">
                    <a:lumMod val="95000"/>
                    <a:lumOff val="5000"/>
                  </a:schemeClr>
                </a:solidFill>
              </a:rPr>
              <a:t>, </a:t>
            </a:r>
            <a:r>
              <a:rPr lang="tr-TR" sz="2400" dirty="0" err="1">
                <a:solidFill>
                  <a:schemeClr val="tx1">
                    <a:lumMod val="95000"/>
                    <a:lumOff val="5000"/>
                  </a:schemeClr>
                </a:solidFill>
              </a:rPr>
              <a:t>spray</a:t>
            </a:r>
            <a:r>
              <a:rPr lang="tr-TR" sz="2400" dirty="0">
                <a:solidFill>
                  <a:schemeClr val="tx1">
                    <a:lumMod val="95000"/>
                    <a:lumOff val="5000"/>
                  </a:schemeClr>
                </a:solidFill>
              </a:rPr>
              <a:t> </a:t>
            </a:r>
            <a:r>
              <a:rPr lang="tr-TR" sz="2400" dirty="0" err="1">
                <a:solidFill>
                  <a:schemeClr val="tx1">
                    <a:lumMod val="95000"/>
                    <a:lumOff val="5000"/>
                  </a:schemeClr>
                </a:solidFill>
              </a:rPr>
              <a:t>dryers</a:t>
            </a:r>
            <a:r>
              <a:rPr lang="tr-TR" sz="2400" dirty="0">
                <a:solidFill>
                  <a:schemeClr val="tx1">
                    <a:lumMod val="95000"/>
                    <a:lumOff val="5000"/>
                  </a:schemeClr>
                </a:solidFill>
              </a:rPr>
              <a:t> </a:t>
            </a:r>
            <a:r>
              <a:rPr lang="tr-TR" sz="2400" dirty="0" err="1">
                <a:solidFill>
                  <a:schemeClr val="tx1">
                    <a:lumMod val="95000"/>
                    <a:lumOff val="5000"/>
                  </a:schemeClr>
                </a:solidFill>
              </a:rPr>
              <a:t>and</a:t>
            </a:r>
            <a:r>
              <a:rPr lang="tr-TR" sz="2400" dirty="0">
                <a:solidFill>
                  <a:schemeClr val="tx1">
                    <a:lumMod val="95000"/>
                    <a:lumOff val="5000"/>
                  </a:schemeClr>
                </a:solidFill>
              </a:rPr>
              <a:t> </a:t>
            </a:r>
            <a:r>
              <a:rPr lang="tr-TR" sz="2400" dirty="0" err="1">
                <a:solidFill>
                  <a:schemeClr val="tx1">
                    <a:lumMod val="95000"/>
                    <a:lumOff val="5000"/>
                  </a:schemeClr>
                </a:solidFill>
              </a:rPr>
              <a:t>washing</a:t>
            </a:r>
            <a:r>
              <a:rPr lang="tr-TR" sz="2400" dirty="0">
                <a:solidFill>
                  <a:schemeClr val="tx1">
                    <a:lumMod val="95000"/>
                    <a:lumOff val="5000"/>
                  </a:schemeClr>
                </a:solidFill>
              </a:rPr>
              <a:t> of </a:t>
            </a:r>
            <a:r>
              <a:rPr lang="tr-TR" sz="2400" dirty="0" err="1">
                <a:solidFill>
                  <a:schemeClr val="tx1">
                    <a:lumMod val="95000"/>
                    <a:lumOff val="5000"/>
                  </a:schemeClr>
                </a:solidFill>
              </a:rPr>
              <a:t>floors</a:t>
            </a:r>
            <a:r>
              <a:rPr lang="tr-TR" sz="2400" dirty="0">
                <a:solidFill>
                  <a:schemeClr val="tx1">
                    <a:lumMod val="95000"/>
                    <a:lumOff val="5000"/>
                  </a:schemeClr>
                </a:solidFill>
              </a:rPr>
              <a:t> in </a:t>
            </a:r>
            <a:r>
              <a:rPr lang="tr-TR" sz="2400" dirty="0" err="1">
                <a:solidFill>
                  <a:schemeClr val="tx1">
                    <a:lumMod val="95000"/>
                    <a:lumOff val="5000"/>
                  </a:schemeClr>
                </a:solidFill>
              </a:rPr>
              <a:t>production</a:t>
            </a:r>
            <a:r>
              <a:rPr lang="tr-TR" sz="2400" dirty="0">
                <a:solidFill>
                  <a:schemeClr val="tx1">
                    <a:lumMod val="95000"/>
                    <a:lumOff val="5000"/>
                  </a:schemeClr>
                </a:solidFill>
              </a:rPr>
              <a:t> </a:t>
            </a:r>
            <a:r>
              <a:rPr lang="tr-TR" sz="2400" dirty="0" err="1">
                <a:solidFill>
                  <a:schemeClr val="tx1">
                    <a:lumMod val="95000"/>
                    <a:lumOff val="5000"/>
                  </a:schemeClr>
                </a:solidFill>
              </a:rPr>
              <a:t>areas</a:t>
            </a:r>
            <a:r>
              <a:rPr lang="tr-TR" sz="2400" dirty="0">
                <a:solidFill>
                  <a:schemeClr val="tx1">
                    <a:lumMod val="95000"/>
                    <a:lumOff val="5000"/>
                  </a:schemeClr>
                </a:solidFill>
              </a:rPr>
              <a:t>. </a:t>
            </a:r>
          </a:p>
          <a:p>
            <a:pPr marL="0" indent="0">
              <a:buNone/>
            </a:pPr>
            <a:r>
              <a:rPr lang="tr-TR" sz="2400" dirty="0"/>
              <a:t> </a:t>
            </a:r>
          </a:p>
        </p:txBody>
      </p:sp>
      <p:graphicFrame>
        <p:nvGraphicFramePr>
          <p:cNvPr id="14" name="Diyagram 13"/>
          <p:cNvGraphicFramePr/>
          <p:nvPr>
            <p:extLst>
              <p:ext uri="{D42A27DB-BD31-4B8C-83A1-F6EECF244321}">
                <p14:modId xmlns:p14="http://schemas.microsoft.com/office/powerpoint/2010/main" val="1127304309"/>
              </p:ext>
            </p:extLst>
          </p:nvPr>
        </p:nvGraphicFramePr>
        <p:xfrm>
          <a:off x="395536" y="3068960"/>
          <a:ext cx="7920880" cy="1648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Metin kutusu 14"/>
          <p:cNvSpPr txBox="1"/>
          <p:nvPr/>
        </p:nvSpPr>
        <p:spPr>
          <a:xfrm>
            <a:off x="0" y="4797017"/>
            <a:ext cx="8849795" cy="830997"/>
          </a:xfrm>
          <a:prstGeom prst="rect">
            <a:avLst/>
          </a:prstGeom>
          <a:noFill/>
        </p:spPr>
        <p:txBody>
          <a:bodyPr wrap="none" rtlCol="0">
            <a:spAutoFit/>
          </a:bodyPr>
          <a:lstStyle/>
          <a:p>
            <a:r>
              <a:rPr lang="tr-TR" sz="2400" dirty="0"/>
              <a:t>Control </a:t>
            </a:r>
            <a:r>
              <a:rPr lang="tr-TR" sz="2400" dirty="0" err="1"/>
              <a:t>parametres</a:t>
            </a:r>
            <a:r>
              <a:rPr lang="tr-TR" sz="2400" dirty="0"/>
              <a:t>:</a:t>
            </a:r>
          </a:p>
          <a:p>
            <a:r>
              <a:rPr lang="tr-TR" sz="2400" dirty="0" err="1"/>
              <a:t>pH</a:t>
            </a:r>
            <a:r>
              <a:rPr lang="tr-TR" sz="2400" dirty="0"/>
              <a:t>, SS(</a:t>
            </a:r>
            <a:r>
              <a:rPr lang="tr-TR" sz="2400" dirty="0" err="1"/>
              <a:t>Suspended</a:t>
            </a:r>
            <a:r>
              <a:rPr lang="tr-TR" sz="2400" dirty="0"/>
              <a:t> </a:t>
            </a:r>
            <a:r>
              <a:rPr lang="tr-TR" sz="2400" dirty="0" err="1"/>
              <a:t>Solids</a:t>
            </a:r>
            <a:r>
              <a:rPr lang="tr-TR" sz="2400" dirty="0"/>
              <a:t>),COD(</a:t>
            </a:r>
            <a:r>
              <a:rPr lang="tr-TR" sz="2400" dirty="0" err="1"/>
              <a:t>Chemical</a:t>
            </a:r>
            <a:r>
              <a:rPr lang="tr-TR" sz="2400" dirty="0"/>
              <a:t> </a:t>
            </a:r>
            <a:r>
              <a:rPr lang="tr-TR" sz="2400" dirty="0" err="1"/>
              <a:t>Oxygen</a:t>
            </a:r>
            <a:r>
              <a:rPr lang="tr-TR" sz="2400" dirty="0"/>
              <a:t> </a:t>
            </a:r>
            <a:r>
              <a:rPr lang="tr-TR" sz="2400" dirty="0" err="1"/>
              <a:t>Demand</a:t>
            </a:r>
            <a:r>
              <a:rPr lang="tr-TR" sz="2400" dirty="0"/>
              <a:t>), Pb, </a:t>
            </a:r>
            <a:r>
              <a:rPr lang="tr-TR" sz="2400" dirty="0" err="1"/>
              <a:t>Cd</a:t>
            </a:r>
            <a:r>
              <a:rPr lang="tr-TR" sz="2400" dirty="0"/>
              <a:t>, </a:t>
            </a:r>
            <a:r>
              <a:rPr lang="tr-TR" sz="2400" dirty="0" err="1"/>
              <a:t>Zn</a:t>
            </a:r>
            <a:endParaRPr lang="tr-TR" sz="2400" dirty="0"/>
          </a:p>
        </p:txBody>
      </p:sp>
      <p:sp>
        <p:nvSpPr>
          <p:cNvPr id="12" name="Başlık 1"/>
          <p:cNvSpPr txBox="1">
            <a:spLocks/>
          </p:cNvSpPr>
          <p:nvPr/>
        </p:nvSpPr>
        <p:spPr>
          <a:xfrm>
            <a:off x="312974" y="657717"/>
            <a:ext cx="8518051"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dirty="0" err="1">
                <a:solidFill>
                  <a:srgbClr val="FF0000"/>
                </a:solidFill>
              </a:rPr>
              <a:t>Ceramic</a:t>
            </a:r>
            <a:r>
              <a:rPr lang="tr-TR" sz="4000" dirty="0">
                <a:solidFill>
                  <a:srgbClr val="FF0000"/>
                </a:solidFill>
              </a:rPr>
              <a:t> </a:t>
            </a:r>
            <a:r>
              <a:rPr lang="tr-TR" sz="4000" dirty="0" err="1">
                <a:solidFill>
                  <a:srgbClr val="FF0000"/>
                </a:solidFill>
              </a:rPr>
              <a:t>Production</a:t>
            </a:r>
            <a:r>
              <a:rPr lang="tr-TR" sz="4000" dirty="0">
                <a:solidFill>
                  <a:srgbClr val="FF0000"/>
                </a:solidFill>
              </a:rPr>
              <a:t>-Environmental </a:t>
            </a:r>
            <a:r>
              <a:rPr lang="tr-TR" sz="4000" dirty="0" err="1">
                <a:solidFill>
                  <a:srgbClr val="FF0000"/>
                </a:solidFill>
              </a:rPr>
              <a:t>Impacts</a:t>
            </a:r>
            <a:endParaRPr lang="tr-TR" sz="4000" dirty="0">
              <a:solidFill>
                <a:srgbClr val="FF0000"/>
              </a:solidFill>
            </a:endParaRPr>
          </a:p>
        </p:txBody>
      </p:sp>
    </p:spTree>
    <p:extLst>
      <p:ext uri="{BB962C8B-B14F-4D97-AF65-F5344CB8AC3E}">
        <p14:creationId xmlns:p14="http://schemas.microsoft.com/office/powerpoint/2010/main" val="1874864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çerik Yer Tutucusu 2"/>
          <p:cNvSpPr>
            <a:spLocks noGrp="1"/>
          </p:cNvSpPr>
          <p:nvPr>
            <p:ph idx="1"/>
          </p:nvPr>
        </p:nvSpPr>
        <p:spPr>
          <a:xfrm>
            <a:off x="457200" y="1600200"/>
            <a:ext cx="8229600" cy="4525963"/>
          </a:xfrm>
        </p:spPr>
        <p:txBody>
          <a:bodyPr>
            <a:normAutofit/>
          </a:bodyPr>
          <a:lstStyle/>
          <a:p>
            <a:pPr marL="0" indent="0" algn="just">
              <a:buNone/>
            </a:pPr>
            <a:r>
              <a:rPr lang="tr-TR" sz="2800" dirty="0" err="1">
                <a:solidFill>
                  <a:srgbClr val="002060"/>
                </a:solidFill>
              </a:rPr>
              <a:t>Air</a:t>
            </a:r>
            <a:r>
              <a:rPr lang="tr-TR" sz="2800" dirty="0">
                <a:solidFill>
                  <a:srgbClr val="002060"/>
                </a:solidFill>
              </a:rPr>
              <a:t> </a:t>
            </a:r>
            <a:r>
              <a:rPr lang="tr-TR" sz="2800" dirty="0" err="1">
                <a:solidFill>
                  <a:srgbClr val="002060"/>
                </a:solidFill>
              </a:rPr>
              <a:t>emissions</a:t>
            </a:r>
            <a:r>
              <a:rPr lang="tr-TR" sz="2800" dirty="0">
                <a:solidFill>
                  <a:srgbClr val="002060"/>
                </a:solidFill>
              </a:rPr>
              <a:t> </a:t>
            </a:r>
            <a:r>
              <a:rPr lang="tr-TR" sz="2800" dirty="0" err="1">
                <a:solidFill>
                  <a:srgbClr val="002060"/>
                </a:solidFill>
              </a:rPr>
              <a:t>control</a:t>
            </a:r>
            <a:r>
              <a:rPr lang="tr-TR" sz="2800" dirty="0">
                <a:solidFill>
                  <a:srgbClr val="002060"/>
                </a:solidFill>
              </a:rPr>
              <a:t>:</a:t>
            </a:r>
          </a:p>
          <a:p>
            <a:pPr marL="0" indent="0" algn="just">
              <a:buNone/>
            </a:pPr>
            <a:r>
              <a:rPr lang="tr-TR" sz="2800" dirty="0" err="1">
                <a:solidFill>
                  <a:schemeClr val="tx1">
                    <a:lumMod val="95000"/>
                    <a:lumOff val="5000"/>
                  </a:schemeClr>
                </a:solidFill>
              </a:rPr>
              <a:t>The</a:t>
            </a:r>
            <a:r>
              <a:rPr lang="tr-TR" sz="2800" dirty="0">
                <a:solidFill>
                  <a:schemeClr val="tx1">
                    <a:lumMod val="95000"/>
                    <a:lumOff val="5000"/>
                  </a:schemeClr>
                </a:solidFill>
              </a:rPr>
              <a:t> </a:t>
            </a:r>
            <a:r>
              <a:rPr lang="tr-TR" sz="2800" dirty="0" err="1">
                <a:solidFill>
                  <a:schemeClr val="tx1">
                    <a:lumMod val="95000"/>
                    <a:lumOff val="5000"/>
                  </a:schemeClr>
                </a:solidFill>
              </a:rPr>
              <a:t>dust</a:t>
            </a:r>
            <a:r>
              <a:rPr lang="tr-TR" sz="2800" dirty="0">
                <a:solidFill>
                  <a:schemeClr val="tx1">
                    <a:lumMod val="95000"/>
                    <a:lumOff val="5000"/>
                  </a:schemeClr>
                </a:solidFill>
              </a:rPr>
              <a:t> </a:t>
            </a:r>
            <a:r>
              <a:rPr lang="tr-TR" sz="2800" dirty="0" err="1">
                <a:solidFill>
                  <a:schemeClr val="tx1">
                    <a:lumMod val="95000"/>
                    <a:lumOff val="5000"/>
                  </a:schemeClr>
                </a:solidFill>
              </a:rPr>
              <a:t>occurs</a:t>
            </a:r>
            <a:r>
              <a:rPr lang="tr-TR" sz="2800" dirty="0">
                <a:solidFill>
                  <a:schemeClr val="tx1">
                    <a:lumMod val="95000"/>
                    <a:lumOff val="5000"/>
                  </a:schemeClr>
                </a:solidFill>
              </a:rPr>
              <a:t> on </a:t>
            </a:r>
            <a:r>
              <a:rPr lang="tr-TR" sz="2800" dirty="0" err="1">
                <a:solidFill>
                  <a:schemeClr val="tx1">
                    <a:lumMod val="95000"/>
                    <a:lumOff val="5000"/>
                  </a:schemeClr>
                </a:solidFill>
              </a:rPr>
              <a:t>the</a:t>
            </a:r>
            <a:r>
              <a:rPr lang="tr-TR" sz="2800" dirty="0">
                <a:solidFill>
                  <a:schemeClr val="tx1">
                    <a:lumMod val="95000"/>
                    <a:lumOff val="5000"/>
                  </a:schemeClr>
                </a:solidFill>
              </a:rPr>
              <a:t> </a:t>
            </a:r>
            <a:r>
              <a:rPr lang="tr-TR" sz="2800" dirty="0" err="1">
                <a:solidFill>
                  <a:schemeClr val="tx1">
                    <a:lumMod val="95000"/>
                    <a:lumOff val="5000"/>
                  </a:schemeClr>
                </a:solidFill>
              </a:rPr>
              <a:t>production</a:t>
            </a:r>
            <a:r>
              <a:rPr lang="tr-TR" sz="2800" dirty="0">
                <a:solidFill>
                  <a:schemeClr val="tx1">
                    <a:lumMod val="95000"/>
                    <a:lumOff val="5000"/>
                  </a:schemeClr>
                </a:solidFill>
              </a:rPr>
              <a:t> </a:t>
            </a:r>
            <a:r>
              <a:rPr lang="tr-TR" sz="2800" dirty="0" err="1">
                <a:solidFill>
                  <a:schemeClr val="tx1">
                    <a:lumMod val="95000"/>
                    <a:lumOff val="5000"/>
                  </a:schemeClr>
                </a:solidFill>
              </a:rPr>
              <a:t>line</a:t>
            </a:r>
            <a:r>
              <a:rPr lang="tr-TR" sz="2800" dirty="0">
                <a:solidFill>
                  <a:schemeClr val="tx1">
                    <a:lumMod val="95000"/>
                    <a:lumOff val="5000"/>
                  </a:schemeClr>
                </a:solidFill>
              </a:rPr>
              <a:t>  </a:t>
            </a:r>
            <a:r>
              <a:rPr lang="tr-TR" sz="2800" dirty="0" err="1">
                <a:solidFill>
                  <a:schemeClr val="tx1">
                    <a:lumMod val="95000"/>
                    <a:lumOff val="5000"/>
                  </a:schemeClr>
                </a:solidFill>
              </a:rPr>
              <a:t>while</a:t>
            </a:r>
            <a:r>
              <a:rPr lang="tr-TR" sz="2800" dirty="0">
                <a:solidFill>
                  <a:schemeClr val="tx1">
                    <a:lumMod val="95000"/>
                    <a:lumOff val="5000"/>
                  </a:schemeClr>
                </a:solidFill>
              </a:rPr>
              <a:t> </a:t>
            </a:r>
            <a:r>
              <a:rPr lang="tr-TR" sz="2800" dirty="0" err="1">
                <a:solidFill>
                  <a:schemeClr val="tx1">
                    <a:lumMod val="95000"/>
                    <a:lumOff val="5000"/>
                  </a:schemeClr>
                </a:solidFill>
              </a:rPr>
              <a:t>mixing</a:t>
            </a:r>
            <a:r>
              <a:rPr lang="tr-TR" sz="2800" dirty="0">
                <a:solidFill>
                  <a:schemeClr val="tx1">
                    <a:lumMod val="95000"/>
                    <a:lumOff val="5000"/>
                  </a:schemeClr>
                </a:solidFill>
              </a:rPr>
              <a:t>, </a:t>
            </a:r>
            <a:r>
              <a:rPr lang="tr-TR" sz="2800" dirty="0" err="1">
                <a:solidFill>
                  <a:schemeClr val="tx1">
                    <a:lumMod val="95000"/>
                    <a:lumOff val="5000"/>
                  </a:schemeClr>
                </a:solidFill>
              </a:rPr>
              <a:t>conveying</a:t>
            </a:r>
            <a:r>
              <a:rPr lang="tr-TR" sz="2800" dirty="0">
                <a:solidFill>
                  <a:schemeClr val="tx1">
                    <a:lumMod val="95000"/>
                    <a:lumOff val="5000"/>
                  </a:schemeClr>
                </a:solidFill>
              </a:rPr>
              <a:t>, </a:t>
            </a:r>
            <a:r>
              <a:rPr lang="tr-TR" sz="2800" dirty="0" err="1">
                <a:solidFill>
                  <a:schemeClr val="tx1">
                    <a:lumMod val="95000"/>
                    <a:lumOff val="5000"/>
                  </a:schemeClr>
                </a:solidFill>
              </a:rPr>
              <a:t>pressing</a:t>
            </a:r>
            <a:r>
              <a:rPr lang="tr-TR" sz="2800" dirty="0">
                <a:solidFill>
                  <a:schemeClr val="tx1">
                    <a:lumMod val="95000"/>
                    <a:lumOff val="5000"/>
                  </a:schemeClr>
                </a:solidFill>
              </a:rPr>
              <a:t> of </a:t>
            </a:r>
            <a:r>
              <a:rPr lang="tr-TR" sz="2800" dirty="0" err="1">
                <a:solidFill>
                  <a:schemeClr val="tx1">
                    <a:lumMod val="95000"/>
                    <a:lumOff val="5000"/>
                  </a:schemeClr>
                </a:solidFill>
              </a:rPr>
              <a:t>raw</a:t>
            </a:r>
            <a:r>
              <a:rPr lang="tr-TR" sz="2800" dirty="0">
                <a:solidFill>
                  <a:schemeClr val="tx1">
                    <a:lumMod val="95000"/>
                    <a:lumOff val="5000"/>
                  </a:schemeClr>
                </a:solidFill>
              </a:rPr>
              <a:t> </a:t>
            </a:r>
            <a:r>
              <a:rPr lang="tr-TR" sz="2800" dirty="0" err="1">
                <a:solidFill>
                  <a:schemeClr val="tx1">
                    <a:lumMod val="95000"/>
                    <a:lumOff val="5000"/>
                  </a:schemeClr>
                </a:solidFill>
              </a:rPr>
              <a:t>materials</a:t>
            </a:r>
            <a:r>
              <a:rPr lang="tr-TR" sz="2800" dirty="0">
                <a:solidFill>
                  <a:schemeClr val="tx1">
                    <a:lumMod val="95000"/>
                    <a:lumOff val="5000"/>
                  </a:schemeClr>
                </a:solidFill>
              </a:rPr>
              <a:t>.  </a:t>
            </a:r>
            <a:r>
              <a:rPr lang="tr-TR" sz="2800" dirty="0" err="1">
                <a:solidFill>
                  <a:schemeClr val="tx1">
                    <a:lumMod val="95000"/>
                    <a:lumOff val="5000"/>
                  </a:schemeClr>
                </a:solidFill>
              </a:rPr>
              <a:t>The</a:t>
            </a:r>
            <a:r>
              <a:rPr lang="tr-TR" sz="2800" dirty="0">
                <a:solidFill>
                  <a:schemeClr val="tx1">
                    <a:lumMod val="95000"/>
                    <a:lumOff val="5000"/>
                  </a:schemeClr>
                </a:solidFill>
              </a:rPr>
              <a:t> </a:t>
            </a:r>
            <a:r>
              <a:rPr lang="tr-TR" sz="2800" dirty="0" err="1">
                <a:solidFill>
                  <a:schemeClr val="tx1">
                    <a:lumMod val="95000"/>
                    <a:lumOff val="5000"/>
                  </a:schemeClr>
                </a:solidFill>
              </a:rPr>
              <a:t>dust</a:t>
            </a:r>
            <a:r>
              <a:rPr lang="tr-TR" sz="2800" dirty="0">
                <a:solidFill>
                  <a:schemeClr val="tx1">
                    <a:lumMod val="95000"/>
                    <a:lumOff val="5000"/>
                  </a:schemeClr>
                </a:solidFill>
              </a:rPr>
              <a:t> </a:t>
            </a:r>
            <a:r>
              <a:rPr lang="tr-TR" sz="2800" dirty="0" err="1">
                <a:solidFill>
                  <a:schemeClr val="tx1">
                    <a:lumMod val="95000"/>
                    <a:lumOff val="5000"/>
                  </a:schemeClr>
                </a:solidFill>
              </a:rPr>
              <a:t>are</a:t>
            </a:r>
            <a:r>
              <a:rPr lang="tr-TR" sz="2800" dirty="0">
                <a:solidFill>
                  <a:schemeClr val="tx1">
                    <a:lumMod val="95000"/>
                    <a:lumOff val="5000"/>
                  </a:schemeClr>
                </a:solidFill>
              </a:rPr>
              <a:t> </a:t>
            </a:r>
            <a:r>
              <a:rPr lang="tr-TR" sz="2800" dirty="0" err="1">
                <a:solidFill>
                  <a:schemeClr val="tx1">
                    <a:lumMod val="95000"/>
                    <a:lumOff val="5000"/>
                  </a:schemeClr>
                </a:solidFill>
              </a:rPr>
              <a:t>handled</a:t>
            </a:r>
            <a:r>
              <a:rPr lang="tr-TR" sz="2800" dirty="0">
                <a:solidFill>
                  <a:schemeClr val="tx1">
                    <a:lumMod val="95000"/>
                    <a:lumOff val="5000"/>
                  </a:schemeClr>
                </a:solidFill>
              </a:rPr>
              <a:t> on </a:t>
            </a:r>
            <a:r>
              <a:rPr lang="tr-TR" sz="2800" dirty="0" err="1">
                <a:solidFill>
                  <a:schemeClr val="tx1">
                    <a:lumMod val="95000"/>
                    <a:lumOff val="5000"/>
                  </a:schemeClr>
                </a:solidFill>
              </a:rPr>
              <a:t>the</a:t>
            </a:r>
            <a:r>
              <a:rPr lang="tr-TR" sz="2800" dirty="0">
                <a:solidFill>
                  <a:schemeClr val="tx1">
                    <a:lumMod val="95000"/>
                    <a:lumOff val="5000"/>
                  </a:schemeClr>
                </a:solidFill>
              </a:rPr>
              <a:t> </a:t>
            </a:r>
            <a:r>
              <a:rPr lang="tr-TR" sz="2800" dirty="0" err="1">
                <a:solidFill>
                  <a:schemeClr val="tx1">
                    <a:lumMod val="95000"/>
                    <a:lumOff val="5000"/>
                  </a:schemeClr>
                </a:solidFill>
              </a:rPr>
              <a:t>air</a:t>
            </a:r>
            <a:r>
              <a:rPr lang="tr-TR" sz="2800" dirty="0">
                <a:solidFill>
                  <a:schemeClr val="tx1">
                    <a:lumMod val="95000"/>
                    <a:lumOff val="5000"/>
                  </a:schemeClr>
                </a:solidFill>
              </a:rPr>
              <a:t> </a:t>
            </a:r>
            <a:r>
              <a:rPr lang="tr-TR" sz="2800" dirty="0" err="1">
                <a:solidFill>
                  <a:schemeClr val="tx1">
                    <a:lumMod val="95000"/>
                    <a:lumOff val="5000"/>
                  </a:schemeClr>
                </a:solidFill>
              </a:rPr>
              <a:t>filtration</a:t>
            </a:r>
            <a:r>
              <a:rPr lang="tr-TR" sz="2800" dirty="0">
                <a:solidFill>
                  <a:schemeClr val="tx1">
                    <a:lumMod val="95000"/>
                    <a:lumOff val="5000"/>
                  </a:schemeClr>
                </a:solidFill>
              </a:rPr>
              <a:t> </a:t>
            </a:r>
            <a:r>
              <a:rPr lang="tr-TR" sz="2800" dirty="0" err="1">
                <a:solidFill>
                  <a:schemeClr val="tx1">
                    <a:lumMod val="95000"/>
                    <a:lumOff val="5000"/>
                  </a:schemeClr>
                </a:solidFill>
              </a:rPr>
              <a:t>systems</a:t>
            </a:r>
            <a:r>
              <a:rPr lang="tr-TR" sz="2800" dirty="0">
                <a:solidFill>
                  <a:schemeClr val="tx1">
                    <a:lumMod val="95000"/>
                    <a:lumOff val="5000"/>
                  </a:schemeClr>
                </a:solidFill>
              </a:rPr>
              <a:t> </a:t>
            </a:r>
            <a:r>
              <a:rPr lang="tr-TR" sz="2800" dirty="0" err="1">
                <a:solidFill>
                  <a:schemeClr val="tx1">
                    <a:lumMod val="95000"/>
                    <a:lumOff val="5000"/>
                  </a:schemeClr>
                </a:solidFill>
              </a:rPr>
              <a:t>either</a:t>
            </a:r>
            <a:r>
              <a:rPr lang="tr-TR" sz="2800" dirty="0">
                <a:solidFill>
                  <a:schemeClr val="tx1">
                    <a:lumMod val="95000"/>
                    <a:lumOff val="5000"/>
                  </a:schemeClr>
                </a:solidFill>
              </a:rPr>
              <a:t> </a:t>
            </a:r>
            <a:r>
              <a:rPr lang="tr-TR" sz="2800" dirty="0" err="1">
                <a:solidFill>
                  <a:schemeClr val="tx1">
                    <a:lumMod val="95000"/>
                    <a:lumOff val="5000"/>
                  </a:schemeClr>
                </a:solidFill>
              </a:rPr>
              <a:t>dry</a:t>
            </a:r>
            <a:r>
              <a:rPr lang="tr-TR" sz="2800" dirty="0">
                <a:solidFill>
                  <a:schemeClr val="tx1">
                    <a:lumMod val="95000"/>
                    <a:lumOff val="5000"/>
                  </a:schemeClr>
                </a:solidFill>
              </a:rPr>
              <a:t> </a:t>
            </a:r>
            <a:r>
              <a:rPr lang="tr-TR" sz="2800" dirty="0" err="1">
                <a:solidFill>
                  <a:schemeClr val="tx1">
                    <a:lumMod val="95000"/>
                    <a:lumOff val="5000"/>
                  </a:schemeClr>
                </a:solidFill>
              </a:rPr>
              <a:t>or</a:t>
            </a:r>
            <a:r>
              <a:rPr lang="tr-TR" sz="2800" dirty="0">
                <a:solidFill>
                  <a:schemeClr val="tx1">
                    <a:lumMod val="95000"/>
                    <a:lumOff val="5000"/>
                  </a:schemeClr>
                </a:solidFill>
              </a:rPr>
              <a:t> </a:t>
            </a:r>
            <a:r>
              <a:rPr lang="tr-TR" sz="2800" dirty="0" err="1">
                <a:solidFill>
                  <a:schemeClr val="tx1">
                    <a:lumMod val="95000"/>
                    <a:lumOff val="5000"/>
                  </a:schemeClr>
                </a:solidFill>
              </a:rPr>
              <a:t>wet</a:t>
            </a:r>
            <a:r>
              <a:rPr lang="tr-TR" sz="2800" dirty="0">
                <a:solidFill>
                  <a:schemeClr val="tx1">
                    <a:lumMod val="95000"/>
                    <a:lumOff val="5000"/>
                  </a:schemeClr>
                </a:solidFill>
              </a:rPr>
              <a:t> </a:t>
            </a:r>
            <a:r>
              <a:rPr lang="tr-TR" sz="2800" dirty="0" err="1">
                <a:solidFill>
                  <a:schemeClr val="tx1">
                    <a:lumMod val="95000"/>
                    <a:lumOff val="5000"/>
                  </a:schemeClr>
                </a:solidFill>
              </a:rPr>
              <a:t>systems</a:t>
            </a:r>
            <a:r>
              <a:rPr lang="tr-TR" sz="2800" dirty="0">
                <a:solidFill>
                  <a:schemeClr val="tx1">
                    <a:lumMod val="95000"/>
                    <a:lumOff val="5000"/>
                  </a:schemeClr>
                </a:solidFill>
              </a:rPr>
              <a:t> </a:t>
            </a:r>
            <a:r>
              <a:rPr lang="tr-TR" sz="2800" dirty="0" err="1">
                <a:solidFill>
                  <a:schemeClr val="tx1">
                    <a:lumMod val="95000"/>
                    <a:lumOff val="5000"/>
                  </a:schemeClr>
                </a:solidFill>
              </a:rPr>
              <a:t>and</a:t>
            </a:r>
            <a:r>
              <a:rPr lang="tr-TR" sz="2800" dirty="0">
                <a:solidFill>
                  <a:schemeClr val="tx1">
                    <a:lumMod val="95000"/>
                    <a:lumOff val="5000"/>
                  </a:schemeClr>
                </a:solidFill>
              </a:rPr>
              <a:t> </a:t>
            </a:r>
            <a:r>
              <a:rPr lang="tr-TR" sz="2800" dirty="0" err="1">
                <a:solidFill>
                  <a:schemeClr val="tx1">
                    <a:lumMod val="95000"/>
                    <a:lumOff val="5000"/>
                  </a:schemeClr>
                </a:solidFill>
              </a:rPr>
              <a:t>recycled</a:t>
            </a:r>
            <a:r>
              <a:rPr lang="tr-TR" sz="2800" dirty="0">
                <a:solidFill>
                  <a:schemeClr val="tx1">
                    <a:lumMod val="95000"/>
                    <a:lumOff val="5000"/>
                  </a:schemeClr>
                </a:solidFill>
              </a:rPr>
              <a:t> in </a:t>
            </a:r>
            <a:r>
              <a:rPr lang="tr-TR" sz="2800" dirty="0" err="1">
                <a:solidFill>
                  <a:schemeClr val="tx1">
                    <a:lumMod val="95000"/>
                    <a:lumOff val="5000"/>
                  </a:schemeClr>
                </a:solidFill>
              </a:rPr>
              <a:t>the</a:t>
            </a:r>
            <a:r>
              <a:rPr lang="tr-TR" sz="2800" dirty="0">
                <a:solidFill>
                  <a:schemeClr val="tx1">
                    <a:lumMod val="95000"/>
                    <a:lumOff val="5000"/>
                  </a:schemeClr>
                </a:solidFill>
              </a:rPr>
              <a:t> </a:t>
            </a:r>
            <a:r>
              <a:rPr lang="tr-TR" sz="2800" dirty="0" err="1">
                <a:solidFill>
                  <a:schemeClr val="tx1">
                    <a:lumMod val="95000"/>
                    <a:lumOff val="5000"/>
                  </a:schemeClr>
                </a:solidFill>
              </a:rPr>
              <a:t>process</a:t>
            </a:r>
            <a:r>
              <a:rPr lang="tr-TR" sz="2800" dirty="0">
                <a:solidFill>
                  <a:schemeClr val="tx1">
                    <a:lumMod val="95000"/>
                    <a:lumOff val="5000"/>
                  </a:schemeClr>
                </a:solidFill>
              </a:rPr>
              <a:t>.</a:t>
            </a:r>
          </a:p>
          <a:p>
            <a:pPr marL="0" indent="0" algn="just">
              <a:buNone/>
            </a:pPr>
            <a:endParaRPr lang="tr-TR" sz="2800" dirty="0">
              <a:solidFill>
                <a:schemeClr val="tx1">
                  <a:lumMod val="95000"/>
                  <a:lumOff val="5000"/>
                </a:schemeClr>
              </a:solidFill>
            </a:endParaRPr>
          </a:p>
          <a:p>
            <a:pPr marL="0" indent="0" algn="just">
              <a:buNone/>
            </a:pPr>
            <a:r>
              <a:rPr lang="tr-TR" sz="2800" dirty="0" err="1">
                <a:solidFill>
                  <a:schemeClr val="tx1">
                    <a:lumMod val="95000"/>
                    <a:lumOff val="5000"/>
                  </a:schemeClr>
                </a:solidFill>
              </a:rPr>
              <a:t>Waste</a:t>
            </a:r>
            <a:r>
              <a:rPr lang="tr-TR" sz="2800" dirty="0">
                <a:solidFill>
                  <a:schemeClr val="tx1">
                    <a:lumMod val="95000"/>
                    <a:lumOff val="5000"/>
                  </a:schemeClr>
                </a:solidFill>
              </a:rPr>
              <a:t> </a:t>
            </a:r>
            <a:r>
              <a:rPr lang="tr-TR" sz="2800" dirty="0" err="1">
                <a:solidFill>
                  <a:schemeClr val="tx1">
                    <a:lumMod val="95000"/>
                    <a:lumOff val="5000"/>
                  </a:schemeClr>
                </a:solidFill>
              </a:rPr>
              <a:t>gasses</a:t>
            </a:r>
            <a:r>
              <a:rPr lang="tr-TR" sz="2800" dirty="0">
                <a:solidFill>
                  <a:schemeClr val="tx1">
                    <a:lumMod val="95000"/>
                    <a:lumOff val="5000"/>
                  </a:schemeClr>
                </a:solidFill>
              </a:rPr>
              <a:t>                   </a:t>
            </a:r>
            <a:r>
              <a:rPr lang="tr-TR" sz="2800" dirty="0" err="1">
                <a:solidFill>
                  <a:schemeClr val="tx1">
                    <a:lumMod val="95000"/>
                    <a:lumOff val="5000"/>
                  </a:schemeClr>
                </a:solidFill>
              </a:rPr>
              <a:t>Energy</a:t>
            </a:r>
            <a:r>
              <a:rPr lang="tr-TR" sz="2800" dirty="0">
                <a:solidFill>
                  <a:schemeClr val="tx1">
                    <a:lumMod val="95000"/>
                    <a:lumOff val="5000"/>
                  </a:schemeClr>
                </a:solidFill>
              </a:rPr>
              <a:t> </a:t>
            </a:r>
            <a:r>
              <a:rPr lang="tr-TR" sz="2800" dirty="0" err="1">
                <a:solidFill>
                  <a:schemeClr val="tx1">
                    <a:lumMod val="95000"/>
                    <a:lumOff val="5000"/>
                  </a:schemeClr>
                </a:solidFill>
              </a:rPr>
              <a:t>source</a:t>
            </a:r>
            <a:r>
              <a:rPr lang="tr-TR" sz="2800" dirty="0">
                <a:solidFill>
                  <a:schemeClr val="tx1">
                    <a:lumMod val="95000"/>
                    <a:lumOff val="5000"/>
                  </a:schemeClr>
                </a:solidFill>
              </a:rPr>
              <a:t> , </a:t>
            </a:r>
            <a:r>
              <a:rPr lang="tr-TR" sz="2800" dirty="0" err="1">
                <a:solidFill>
                  <a:schemeClr val="tx1">
                    <a:lumMod val="95000"/>
                    <a:lumOff val="5000"/>
                  </a:schemeClr>
                </a:solidFill>
              </a:rPr>
              <a:t>Process</a:t>
            </a:r>
            <a:endParaRPr lang="tr-TR" sz="2800" dirty="0">
              <a:solidFill>
                <a:schemeClr val="tx1">
                  <a:lumMod val="95000"/>
                  <a:lumOff val="5000"/>
                </a:schemeClr>
              </a:solidFill>
            </a:endParaRPr>
          </a:p>
          <a:p>
            <a:pPr marL="0" indent="0" algn="just">
              <a:buNone/>
            </a:pPr>
            <a:r>
              <a:rPr lang="tr-TR" sz="2800" dirty="0">
                <a:solidFill>
                  <a:schemeClr val="tx1">
                    <a:lumMod val="95000"/>
                    <a:lumOff val="5000"/>
                  </a:schemeClr>
                </a:solidFill>
              </a:rPr>
              <a:t>Natural </a:t>
            </a:r>
            <a:r>
              <a:rPr lang="tr-TR" sz="2800" dirty="0" err="1">
                <a:solidFill>
                  <a:schemeClr val="tx1">
                    <a:lumMod val="95000"/>
                    <a:lumOff val="5000"/>
                  </a:schemeClr>
                </a:solidFill>
              </a:rPr>
              <a:t>gas</a:t>
            </a:r>
            <a:r>
              <a:rPr lang="tr-TR" sz="2800" dirty="0">
                <a:solidFill>
                  <a:schemeClr val="tx1">
                    <a:lumMod val="95000"/>
                    <a:lumOff val="5000"/>
                  </a:schemeClr>
                </a:solidFill>
              </a:rPr>
              <a:t>                       </a:t>
            </a:r>
            <a:r>
              <a:rPr lang="tr-TR" sz="2800" dirty="0" err="1">
                <a:solidFill>
                  <a:schemeClr val="tx1">
                    <a:lumMod val="95000"/>
                    <a:lumOff val="5000"/>
                  </a:schemeClr>
                </a:solidFill>
              </a:rPr>
              <a:t>NOx</a:t>
            </a:r>
            <a:r>
              <a:rPr lang="tr-TR" sz="2800" dirty="0">
                <a:solidFill>
                  <a:schemeClr val="tx1">
                    <a:lumMod val="95000"/>
                    <a:lumOff val="5000"/>
                  </a:schemeClr>
                </a:solidFill>
              </a:rPr>
              <a:t>, SO2, Cl, </a:t>
            </a:r>
            <a:r>
              <a:rPr lang="tr-TR" sz="2800" dirty="0" err="1">
                <a:solidFill>
                  <a:schemeClr val="tx1">
                    <a:lumMod val="95000"/>
                    <a:lumOff val="5000"/>
                  </a:schemeClr>
                </a:solidFill>
              </a:rPr>
              <a:t>Fl</a:t>
            </a:r>
            <a:endParaRPr lang="tr-TR" sz="2800" dirty="0">
              <a:solidFill>
                <a:schemeClr val="tx1">
                  <a:lumMod val="95000"/>
                  <a:lumOff val="5000"/>
                </a:schemeClr>
              </a:solidFill>
            </a:endParaRPr>
          </a:p>
          <a:p>
            <a:pPr marL="0" indent="0" algn="just">
              <a:buNone/>
            </a:pPr>
            <a:endParaRPr lang="tr-TR" sz="2800" dirty="0">
              <a:solidFill>
                <a:schemeClr val="tx1">
                  <a:lumMod val="95000"/>
                  <a:lumOff val="5000"/>
                </a:schemeClr>
              </a:solidFill>
            </a:endParaRPr>
          </a:p>
        </p:txBody>
      </p:sp>
      <p:cxnSp>
        <p:nvCxnSpPr>
          <p:cNvPr id="17" name="Düz Ok Bağlayıcısı 16"/>
          <p:cNvCxnSpPr/>
          <p:nvPr/>
        </p:nvCxnSpPr>
        <p:spPr>
          <a:xfrm>
            <a:off x="2627784" y="5229200"/>
            <a:ext cx="1224136" cy="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Başlık 1"/>
          <p:cNvSpPr txBox="1">
            <a:spLocks/>
          </p:cNvSpPr>
          <p:nvPr/>
        </p:nvSpPr>
        <p:spPr>
          <a:xfrm>
            <a:off x="312974" y="457200"/>
            <a:ext cx="8518051"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dirty="0" err="1">
                <a:solidFill>
                  <a:srgbClr val="FF0000"/>
                </a:solidFill>
              </a:rPr>
              <a:t>Ceramic</a:t>
            </a:r>
            <a:r>
              <a:rPr lang="tr-TR" sz="4000" dirty="0">
                <a:solidFill>
                  <a:srgbClr val="FF0000"/>
                </a:solidFill>
              </a:rPr>
              <a:t> </a:t>
            </a:r>
            <a:r>
              <a:rPr lang="tr-TR" sz="4000" dirty="0" err="1">
                <a:solidFill>
                  <a:srgbClr val="FF0000"/>
                </a:solidFill>
              </a:rPr>
              <a:t>Production</a:t>
            </a:r>
            <a:r>
              <a:rPr lang="tr-TR" sz="4000" dirty="0">
                <a:solidFill>
                  <a:srgbClr val="FF0000"/>
                </a:solidFill>
              </a:rPr>
              <a:t>-Environmental </a:t>
            </a:r>
            <a:r>
              <a:rPr lang="tr-TR" sz="4000" dirty="0" err="1">
                <a:solidFill>
                  <a:srgbClr val="FF0000"/>
                </a:solidFill>
              </a:rPr>
              <a:t>Impacts</a:t>
            </a:r>
            <a:endParaRPr lang="tr-TR" sz="4000" dirty="0">
              <a:solidFill>
                <a:srgbClr val="FF0000"/>
              </a:solidFill>
            </a:endParaRPr>
          </a:p>
        </p:txBody>
      </p:sp>
      <p:cxnSp>
        <p:nvCxnSpPr>
          <p:cNvPr id="13" name="Düz Ok Bağlayıcısı 12"/>
          <p:cNvCxnSpPr/>
          <p:nvPr/>
        </p:nvCxnSpPr>
        <p:spPr>
          <a:xfrm>
            <a:off x="2627784" y="4725144"/>
            <a:ext cx="1224136" cy="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460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çerik Yer Tutucusu 2"/>
          <p:cNvSpPr>
            <a:spLocks noGrp="1"/>
          </p:cNvSpPr>
          <p:nvPr>
            <p:ph idx="1"/>
          </p:nvPr>
        </p:nvSpPr>
        <p:spPr>
          <a:xfrm>
            <a:off x="279264" y="1484784"/>
            <a:ext cx="8709559" cy="4417877"/>
          </a:xfrm>
        </p:spPr>
        <p:txBody>
          <a:bodyPr>
            <a:noAutofit/>
          </a:bodyPr>
          <a:lstStyle/>
          <a:p>
            <a:pPr marL="0" indent="0">
              <a:buNone/>
            </a:pPr>
            <a:r>
              <a:rPr lang="tr-TR" sz="2300" dirty="0" err="1">
                <a:solidFill>
                  <a:srgbClr val="002060"/>
                </a:solidFill>
              </a:rPr>
              <a:t>Waste</a:t>
            </a:r>
            <a:r>
              <a:rPr lang="tr-TR" sz="2300" dirty="0">
                <a:solidFill>
                  <a:srgbClr val="002060"/>
                </a:solidFill>
              </a:rPr>
              <a:t> Management: </a:t>
            </a:r>
          </a:p>
          <a:p>
            <a:pPr marL="0" indent="0">
              <a:buNone/>
            </a:pPr>
            <a:r>
              <a:rPr lang="tr-TR" sz="2300" dirty="0" err="1">
                <a:solidFill>
                  <a:schemeClr val="bg2">
                    <a:lumMod val="10000"/>
                  </a:schemeClr>
                </a:solidFill>
              </a:rPr>
              <a:t>All</a:t>
            </a:r>
            <a:r>
              <a:rPr lang="tr-TR" sz="2300" dirty="0">
                <a:solidFill>
                  <a:schemeClr val="bg2">
                    <a:lumMod val="10000"/>
                  </a:schemeClr>
                </a:solidFill>
              </a:rPr>
              <a:t> </a:t>
            </a:r>
            <a:r>
              <a:rPr lang="tr-TR" sz="2300" dirty="0" err="1">
                <a:solidFill>
                  <a:schemeClr val="bg2">
                    <a:lumMod val="10000"/>
                  </a:schemeClr>
                </a:solidFill>
              </a:rPr>
              <a:t>wastes</a:t>
            </a:r>
            <a:r>
              <a:rPr lang="tr-TR" sz="2300" dirty="0">
                <a:solidFill>
                  <a:schemeClr val="bg2">
                    <a:lumMod val="10000"/>
                  </a:schemeClr>
                </a:solidFill>
              </a:rPr>
              <a:t> </a:t>
            </a:r>
            <a:r>
              <a:rPr lang="tr-TR" sz="2300" dirty="0" err="1">
                <a:solidFill>
                  <a:schemeClr val="bg2">
                    <a:lumMod val="10000"/>
                  </a:schemeClr>
                </a:solidFill>
              </a:rPr>
              <a:t>occurs</a:t>
            </a:r>
            <a:r>
              <a:rPr lang="tr-TR" sz="2300" dirty="0">
                <a:solidFill>
                  <a:schemeClr val="bg2">
                    <a:lumMod val="10000"/>
                  </a:schemeClr>
                </a:solidFill>
              </a:rPr>
              <a:t> in </a:t>
            </a:r>
            <a:r>
              <a:rPr lang="tr-TR" sz="2300" dirty="0" err="1">
                <a:solidFill>
                  <a:schemeClr val="bg2">
                    <a:lumMod val="10000"/>
                  </a:schemeClr>
                </a:solidFill>
              </a:rPr>
              <a:t>production</a:t>
            </a:r>
            <a:r>
              <a:rPr lang="tr-TR" sz="2300" dirty="0">
                <a:solidFill>
                  <a:schemeClr val="bg2">
                    <a:lumMod val="10000"/>
                  </a:schemeClr>
                </a:solidFill>
              </a:rPr>
              <a:t>, </a:t>
            </a:r>
            <a:r>
              <a:rPr lang="tr-TR" sz="2300" dirty="0" err="1">
                <a:solidFill>
                  <a:schemeClr val="bg2">
                    <a:lumMod val="10000"/>
                  </a:schemeClr>
                </a:solidFill>
              </a:rPr>
              <a:t>maintenance</a:t>
            </a:r>
            <a:r>
              <a:rPr lang="tr-TR" sz="2300" dirty="0">
                <a:solidFill>
                  <a:schemeClr val="bg2">
                    <a:lumMod val="10000"/>
                  </a:schemeClr>
                </a:solidFill>
              </a:rPr>
              <a:t>, </a:t>
            </a:r>
            <a:r>
              <a:rPr lang="tr-TR" sz="2300" dirty="0" err="1">
                <a:solidFill>
                  <a:schemeClr val="bg2">
                    <a:lumMod val="10000"/>
                  </a:schemeClr>
                </a:solidFill>
              </a:rPr>
              <a:t>offices</a:t>
            </a:r>
            <a:r>
              <a:rPr lang="tr-TR" sz="2300" dirty="0">
                <a:solidFill>
                  <a:schemeClr val="bg2">
                    <a:lumMod val="10000"/>
                  </a:schemeClr>
                </a:solidFill>
              </a:rPr>
              <a:t> </a:t>
            </a:r>
            <a:r>
              <a:rPr lang="tr-TR" sz="2300" dirty="0" err="1">
                <a:solidFill>
                  <a:schemeClr val="bg2">
                    <a:lumMod val="10000"/>
                  </a:schemeClr>
                </a:solidFill>
              </a:rPr>
              <a:t>and</a:t>
            </a:r>
            <a:r>
              <a:rPr lang="tr-TR" sz="2300" dirty="0">
                <a:solidFill>
                  <a:schemeClr val="bg2">
                    <a:lumMod val="10000"/>
                  </a:schemeClr>
                </a:solidFill>
              </a:rPr>
              <a:t> </a:t>
            </a:r>
            <a:r>
              <a:rPr lang="tr-TR" sz="2300" dirty="0" err="1">
                <a:solidFill>
                  <a:schemeClr val="bg2">
                    <a:lumMod val="10000"/>
                  </a:schemeClr>
                </a:solidFill>
              </a:rPr>
              <a:t>such</a:t>
            </a:r>
            <a:r>
              <a:rPr lang="tr-TR" sz="2300" dirty="0">
                <a:solidFill>
                  <a:schemeClr val="bg2">
                    <a:lumMod val="10000"/>
                  </a:schemeClr>
                </a:solidFill>
              </a:rPr>
              <a:t> </a:t>
            </a:r>
            <a:r>
              <a:rPr lang="tr-TR" sz="2300" dirty="0" err="1">
                <a:solidFill>
                  <a:schemeClr val="bg2">
                    <a:lumMod val="10000"/>
                  </a:schemeClr>
                </a:solidFill>
              </a:rPr>
              <a:t>departments</a:t>
            </a:r>
            <a:r>
              <a:rPr lang="tr-TR" sz="2300" dirty="0">
                <a:solidFill>
                  <a:schemeClr val="bg2">
                    <a:lumMod val="10000"/>
                  </a:schemeClr>
                </a:solidFill>
              </a:rPr>
              <a:t> </a:t>
            </a:r>
            <a:r>
              <a:rPr lang="tr-TR" sz="2300" dirty="0" err="1">
                <a:solidFill>
                  <a:schemeClr val="bg2">
                    <a:lumMod val="10000"/>
                  </a:schemeClr>
                </a:solidFill>
              </a:rPr>
              <a:t>are</a:t>
            </a:r>
            <a:r>
              <a:rPr lang="tr-TR" sz="2300" dirty="0">
                <a:solidFill>
                  <a:schemeClr val="bg2">
                    <a:lumMod val="10000"/>
                  </a:schemeClr>
                </a:solidFill>
              </a:rPr>
              <a:t> </a:t>
            </a:r>
            <a:r>
              <a:rPr lang="tr-TR" sz="2300" dirty="0" err="1">
                <a:solidFill>
                  <a:schemeClr val="bg2">
                    <a:lumMod val="10000"/>
                  </a:schemeClr>
                </a:solidFill>
              </a:rPr>
              <a:t>handled</a:t>
            </a:r>
            <a:r>
              <a:rPr lang="tr-TR" sz="2300" dirty="0">
                <a:solidFill>
                  <a:schemeClr val="bg2">
                    <a:lumMod val="10000"/>
                  </a:schemeClr>
                </a:solidFill>
              </a:rPr>
              <a:t> </a:t>
            </a:r>
            <a:r>
              <a:rPr lang="tr-TR" sz="2300" dirty="0" err="1">
                <a:solidFill>
                  <a:schemeClr val="bg2">
                    <a:lumMod val="10000"/>
                  </a:schemeClr>
                </a:solidFill>
              </a:rPr>
              <a:t>according</a:t>
            </a:r>
            <a:r>
              <a:rPr lang="tr-TR" sz="2300" dirty="0">
                <a:solidFill>
                  <a:schemeClr val="bg2">
                    <a:lumMod val="10000"/>
                  </a:schemeClr>
                </a:solidFill>
              </a:rPr>
              <a:t> </a:t>
            </a:r>
            <a:r>
              <a:rPr lang="tr-TR" sz="2300" dirty="0" err="1">
                <a:solidFill>
                  <a:schemeClr val="bg2">
                    <a:lumMod val="10000"/>
                  </a:schemeClr>
                </a:solidFill>
              </a:rPr>
              <a:t>to</a:t>
            </a:r>
            <a:r>
              <a:rPr lang="tr-TR" sz="2300" dirty="0">
                <a:solidFill>
                  <a:schemeClr val="bg2">
                    <a:lumMod val="10000"/>
                  </a:schemeClr>
                </a:solidFill>
              </a:rPr>
              <a:t> </a:t>
            </a:r>
            <a:r>
              <a:rPr lang="tr-TR" sz="2300" dirty="0" err="1">
                <a:solidFill>
                  <a:schemeClr val="bg2">
                    <a:lumMod val="10000"/>
                  </a:schemeClr>
                </a:solidFill>
              </a:rPr>
              <a:t>their</a:t>
            </a:r>
            <a:r>
              <a:rPr lang="tr-TR" sz="2300" dirty="0">
                <a:solidFill>
                  <a:schemeClr val="bg2">
                    <a:lumMod val="10000"/>
                  </a:schemeClr>
                </a:solidFill>
              </a:rPr>
              <a:t> </a:t>
            </a:r>
            <a:r>
              <a:rPr lang="tr-TR" sz="2300" dirty="0" err="1">
                <a:solidFill>
                  <a:schemeClr val="bg2">
                    <a:lumMod val="10000"/>
                  </a:schemeClr>
                </a:solidFill>
              </a:rPr>
              <a:t>types</a:t>
            </a:r>
            <a:r>
              <a:rPr lang="tr-TR" sz="2300" dirty="0">
                <a:solidFill>
                  <a:schemeClr val="bg2">
                    <a:lumMod val="10000"/>
                  </a:schemeClr>
                </a:solidFill>
              </a:rPr>
              <a:t>.</a:t>
            </a:r>
          </a:p>
          <a:p>
            <a:r>
              <a:rPr lang="tr-TR" sz="2300" dirty="0" err="1">
                <a:solidFill>
                  <a:schemeClr val="tx1">
                    <a:lumMod val="95000"/>
                    <a:lumOff val="5000"/>
                  </a:schemeClr>
                </a:solidFill>
              </a:rPr>
              <a:t>Categorization</a:t>
            </a:r>
            <a:r>
              <a:rPr lang="tr-TR" sz="2300" dirty="0">
                <a:solidFill>
                  <a:schemeClr val="tx1">
                    <a:lumMod val="95000"/>
                    <a:lumOff val="5000"/>
                  </a:schemeClr>
                </a:solidFill>
              </a:rPr>
              <a:t> </a:t>
            </a:r>
            <a:r>
              <a:rPr lang="tr-TR" sz="2300" dirty="0" err="1">
                <a:solidFill>
                  <a:schemeClr val="tx1">
                    <a:lumMod val="95000"/>
                    <a:lumOff val="5000"/>
                  </a:schemeClr>
                </a:solidFill>
              </a:rPr>
              <a:t>collecting</a:t>
            </a:r>
            <a:r>
              <a:rPr lang="tr-TR" sz="2300" dirty="0">
                <a:solidFill>
                  <a:schemeClr val="tx1">
                    <a:lumMod val="95000"/>
                    <a:lumOff val="5000"/>
                  </a:schemeClr>
                </a:solidFill>
              </a:rPr>
              <a:t>: </a:t>
            </a:r>
            <a:r>
              <a:rPr lang="tr-TR" sz="2300" dirty="0" err="1">
                <a:solidFill>
                  <a:schemeClr val="tx1">
                    <a:lumMod val="95000"/>
                    <a:lumOff val="5000"/>
                  </a:schemeClr>
                </a:solidFill>
              </a:rPr>
              <a:t>All</a:t>
            </a:r>
            <a:r>
              <a:rPr lang="tr-TR" sz="2300" dirty="0">
                <a:solidFill>
                  <a:schemeClr val="tx1">
                    <a:lumMod val="95000"/>
                    <a:lumOff val="5000"/>
                  </a:schemeClr>
                </a:solidFill>
              </a:rPr>
              <a:t> </a:t>
            </a:r>
            <a:r>
              <a:rPr lang="tr-TR" sz="2300" dirty="0" err="1">
                <a:solidFill>
                  <a:schemeClr val="tx1">
                    <a:lumMod val="95000"/>
                    <a:lumOff val="5000"/>
                  </a:schemeClr>
                </a:solidFill>
              </a:rPr>
              <a:t>wastes</a:t>
            </a:r>
            <a:r>
              <a:rPr lang="tr-TR" sz="2300" dirty="0">
                <a:solidFill>
                  <a:schemeClr val="tx1">
                    <a:lumMod val="95000"/>
                    <a:lumOff val="5000"/>
                  </a:schemeClr>
                </a:solidFill>
              </a:rPr>
              <a:t> </a:t>
            </a:r>
            <a:r>
              <a:rPr lang="tr-TR" sz="2300" dirty="0" err="1">
                <a:solidFill>
                  <a:schemeClr val="tx1">
                    <a:lumMod val="95000"/>
                    <a:lumOff val="5000"/>
                  </a:schemeClr>
                </a:solidFill>
              </a:rPr>
              <a:t>are</a:t>
            </a:r>
            <a:r>
              <a:rPr lang="tr-TR" sz="2300" dirty="0">
                <a:solidFill>
                  <a:schemeClr val="tx1">
                    <a:lumMod val="95000"/>
                    <a:lumOff val="5000"/>
                  </a:schemeClr>
                </a:solidFill>
              </a:rPr>
              <a:t> </a:t>
            </a:r>
            <a:r>
              <a:rPr lang="tr-TR" sz="2300" dirty="0" err="1">
                <a:solidFill>
                  <a:schemeClr val="tx1">
                    <a:lumMod val="95000"/>
                    <a:lumOff val="5000"/>
                  </a:schemeClr>
                </a:solidFill>
              </a:rPr>
              <a:t>categorized</a:t>
            </a:r>
            <a:r>
              <a:rPr lang="tr-TR" sz="2300" dirty="0">
                <a:solidFill>
                  <a:schemeClr val="tx1">
                    <a:lumMod val="95000"/>
                    <a:lumOff val="5000"/>
                  </a:schemeClr>
                </a:solidFill>
              </a:rPr>
              <a:t> </a:t>
            </a:r>
            <a:r>
              <a:rPr lang="tr-TR" sz="2300" dirty="0" err="1">
                <a:solidFill>
                  <a:schemeClr val="tx1">
                    <a:lumMod val="95000"/>
                    <a:lumOff val="5000"/>
                  </a:schemeClr>
                </a:solidFill>
              </a:rPr>
              <a:t>and</a:t>
            </a:r>
            <a:r>
              <a:rPr lang="tr-TR" sz="2300" dirty="0">
                <a:solidFill>
                  <a:schemeClr val="tx1">
                    <a:lumMod val="95000"/>
                    <a:lumOff val="5000"/>
                  </a:schemeClr>
                </a:solidFill>
              </a:rPr>
              <a:t> </a:t>
            </a:r>
            <a:r>
              <a:rPr lang="tr-TR" sz="2300" dirty="0" err="1">
                <a:solidFill>
                  <a:schemeClr val="tx1">
                    <a:lumMod val="95000"/>
                    <a:lumOff val="5000"/>
                  </a:schemeClr>
                </a:solidFill>
              </a:rPr>
              <a:t>collected</a:t>
            </a:r>
            <a:r>
              <a:rPr lang="tr-TR" sz="2300" dirty="0">
                <a:solidFill>
                  <a:schemeClr val="tx1">
                    <a:lumMod val="95000"/>
                    <a:lumOff val="5000"/>
                  </a:schemeClr>
                </a:solidFill>
              </a:rPr>
              <a:t> </a:t>
            </a:r>
            <a:r>
              <a:rPr lang="tr-TR" sz="2300" dirty="0" err="1">
                <a:solidFill>
                  <a:schemeClr val="tx1">
                    <a:lumMod val="95000"/>
                    <a:lumOff val="5000"/>
                  </a:schemeClr>
                </a:solidFill>
              </a:rPr>
              <a:t>seperately</a:t>
            </a:r>
            <a:r>
              <a:rPr lang="tr-TR" sz="2300" dirty="0">
                <a:solidFill>
                  <a:schemeClr val="tx1">
                    <a:lumMod val="95000"/>
                    <a:lumOff val="5000"/>
                  </a:schemeClr>
                </a:solidFill>
              </a:rPr>
              <a:t>.</a:t>
            </a:r>
          </a:p>
          <a:p>
            <a:r>
              <a:rPr lang="tr-TR" sz="2300" dirty="0">
                <a:solidFill>
                  <a:schemeClr val="tx1">
                    <a:lumMod val="95000"/>
                    <a:lumOff val="5000"/>
                  </a:schemeClr>
                </a:solidFill>
              </a:rPr>
              <a:t>Storage: </a:t>
            </a:r>
            <a:r>
              <a:rPr lang="tr-TR" sz="2300" dirty="0" err="1">
                <a:solidFill>
                  <a:schemeClr val="tx1">
                    <a:lumMod val="95000"/>
                    <a:lumOff val="5000"/>
                  </a:schemeClr>
                </a:solidFill>
              </a:rPr>
              <a:t>All</a:t>
            </a:r>
            <a:r>
              <a:rPr lang="tr-TR" sz="2300" dirty="0">
                <a:solidFill>
                  <a:schemeClr val="tx1">
                    <a:lumMod val="95000"/>
                    <a:lumOff val="5000"/>
                  </a:schemeClr>
                </a:solidFill>
              </a:rPr>
              <a:t> </a:t>
            </a:r>
            <a:r>
              <a:rPr lang="tr-TR" sz="2300" dirty="0" err="1">
                <a:solidFill>
                  <a:schemeClr val="tx1">
                    <a:lumMod val="95000"/>
                    <a:lumOff val="5000"/>
                  </a:schemeClr>
                </a:solidFill>
              </a:rPr>
              <a:t>wastes</a:t>
            </a:r>
            <a:r>
              <a:rPr lang="tr-TR" sz="2300" dirty="0">
                <a:solidFill>
                  <a:schemeClr val="tx1">
                    <a:lumMod val="95000"/>
                    <a:lumOff val="5000"/>
                  </a:schemeClr>
                </a:solidFill>
              </a:rPr>
              <a:t> </a:t>
            </a:r>
            <a:r>
              <a:rPr lang="tr-TR" sz="2300" dirty="0" err="1">
                <a:solidFill>
                  <a:schemeClr val="tx1">
                    <a:lumMod val="95000"/>
                    <a:lumOff val="5000"/>
                  </a:schemeClr>
                </a:solidFill>
              </a:rPr>
              <a:t>are</a:t>
            </a:r>
            <a:r>
              <a:rPr lang="tr-TR" sz="2300" dirty="0">
                <a:solidFill>
                  <a:schemeClr val="tx1">
                    <a:lumMod val="95000"/>
                    <a:lumOff val="5000"/>
                  </a:schemeClr>
                </a:solidFill>
              </a:rPr>
              <a:t> </a:t>
            </a:r>
            <a:r>
              <a:rPr lang="tr-TR" sz="2300" dirty="0" err="1">
                <a:solidFill>
                  <a:schemeClr val="tx1">
                    <a:lumMod val="95000"/>
                    <a:lumOff val="5000"/>
                  </a:schemeClr>
                </a:solidFill>
              </a:rPr>
              <a:t>stored</a:t>
            </a:r>
            <a:r>
              <a:rPr lang="tr-TR" sz="2300" dirty="0">
                <a:solidFill>
                  <a:schemeClr val="tx1">
                    <a:lumMod val="95000"/>
                    <a:lumOff val="5000"/>
                  </a:schemeClr>
                </a:solidFill>
              </a:rPr>
              <a:t> </a:t>
            </a:r>
            <a:r>
              <a:rPr lang="tr-TR" sz="2300" dirty="0" err="1">
                <a:solidFill>
                  <a:schemeClr val="tx1">
                    <a:lumMod val="95000"/>
                    <a:lumOff val="5000"/>
                  </a:schemeClr>
                </a:solidFill>
              </a:rPr>
              <a:t>temporarely</a:t>
            </a:r>
            <a:r>
              <a:rPr lang="tr-TR" sz="2300" dirty="0">
                <a:solidFill>
                  <a:schemeClr val="tx1">
                    <a:lumMod val="95000"/>
                    <a:lumOff val="5000"/>
                  </a:schemeClr>
                </a:solidFill>
              </a:rPr>
              <a:t> in </a:t>
            </a:r>
            <a:r>
              <a:rPr lang="tr-TR" sz="2300" dirty="0" err="1">
                <a:solidFill>
                  <a:schemeClr val="tx1">
                    <a:lumMod val="95000"/>
                    <a:lumOff val="5000"/>
                  </a:schemeClr>
                </a:solidFill>
              </a:rPr>
              <a:t>storage</a:t>
            </a:r>
            <a:r>
              <a:rPr lang="tr-TR" sz="2300" dirty="0">
                <a:solidFill>
                  <a:schemeClr val="tx1">
                    <a:lumMod val="95000"/>
                    <a:lumOff val="5000"/>
                  </a:schemeClr>
                </a:solidFill>
              </a:rPr>
              <a:t> </a:t>
            </a:r>
            <a:r>
              <a:rPr lang="tr-TR" sz="2300" dirty="0" err="1">
                <a:solidFill>
                  <a:schemeClr val="tx1">
                    <a:lumMod val="95000"/>
                    <a:lumOff val="5000"/>
                  </a:schemeClr>
                </a:solidFill>
              </a:rPr>
              <a:t>places</a:t>
            </a:r>
            <a:r>
              <a:rPr lang="tr-TR" sz="2300" dirty="0">
                <a:solidFill>
                  <a:schemeClr val="tx1">
                    <a:lumMod val="95000"/>
                    <a:lumOff val="5000"/>
                  </a:schemeClr>
                </a:solidFill>
              </a:rPr>
              <a:t>. </a:t>
            </a:r>
            <a:r>
              <a:rPr lang="tr-TR" sz="2300" dirty="0" err="1">
                <a:solidFill>
                  <a:schemeClr val="tx1">
                    <a:lumMod val="95000"/>
                    <a:lumOff val="5000"/>
                  </a:schemeClr>
                </a:solidFill>
              </a:rPr>
              <a:t>There</a:t>
            </a:r>
            <a:r>
              <a:rPr lang="tr-TR" sz="2300" dirty="0">
                <a:solidFill>
                  <a:schemeClr val="tx1">
                    <a:lumMod val="95000"/>
                    <a:lumOff val="5000"/>
                  </a:schemeClr>
                </a:solidFill>
              </a:rPr>
              <a:t> </a:t>
            </a:r>
            <a:r>
              <a:rPr lang="tr-TR" sz="2300" dirty="0" err="1">
                <a:solidFill>
                  <a:schemeClr val="tx1">
                    <a:lumMod val="95000"/>
                    <a:lumOff val="5000"/>
                  </a:schemeClr>
                </a:solidFill>
              </a:rPr>
              <a:t>are</a:t>
            </a:r>
            <a:r>
              <a:rPr lang="tr-TR" sz="2300" dirty="0">
                <a:solidFill>
                  <a:schemeClr val="tx1">
                    <a:lumMod val="95000"/>
                    <a:lumOff val="5000"/>
                  </a:schemeClr>
                </a:solidFill>
              </a:rPr>
              <a:t> </a:t>
            </a:r>
            <a:r>
              <a:rPr lang="tr-TR" sz="2300" dirty="0" err="1">
                <a:solidFill>
                  <a:schemeClr val="tx1">
                    <a:lumMod val="95000"/>
                    <a:lumOff val="5000"/>
                  </a:schemeClr>
                </a:solidFill>
              </a:rPr>
              <a:t>two</a:t>
            </a:r>
            <a:r>
              <a:rPr lang="tr-TR" sz="2300" dirty="0">
                <a:solidFill>
                  <a:schemeClr val="tx1">
                    <a:lumMod val="95000"/>
                    <a:lumOff val="5000"/>
                  </a:schemeClr>
                </a:solidFill>
              </a:rPr>
              <a:t> </a:t>
            </a:r>
            <a:r>
              <a:rPr lang="tr-TR" sz="2300" dirty="0" err="1">
                <a:solidFill>
                  <a:schemeClr val="tx1">
                    <a:lumMod val="95000"/>
                    <a:lumOff val="5000"/>
                  </a:schemeClr>
                </a:solidFill>
              </a:rPr>
              <a:t>kinds</a:t>
            </a:r>
            <a:r>
              <a:rPr lang="tr-TR" sz="2300" dirty="0">
                <a:solidFill>
                  <a:schemeClr val="tx1">
                    <a:lumMod val="95000"/>
                    <a:lumOff val="5000"/>
                  </a:schemeClr>
                </a:solidFill>
              </a:rPr>
              <a:t> of </a:t>
            </a:r>
            <a:r>
              <a:rPr lang="tr-TR" sz="2300" dirty="0" err="1">
                <a:solidFill>
                  <a:schemeClr val="tx1">
                    <a:lumMod val="95000"/>
                    <a:lumOff val="5000"/>
                  </a:schemeClr>
                </a:solidFill>
              </a:rPr>
              <a:t>storage</a:t>
            </a:r>
            <a:r>
              <a:rPr lang="tr-TR" sz="2300" dirty="0">
                <a:solidFill>
                  <a:schemeClr val="tx1">
                    <a:lumMod val="95000"/>
                    <a:lumOff val="5000"/>
                  </a:schemeClr>
                </a:solidFill>
              </a:rPr>
              <a:t> </a:t>
            </a:r>
            <a:r>
              <a:rPr lang="tr-TR" sz="2300" dirty="0" err="1">
                <a:solidFill>
                  <a:schemeClr val="tx1">
                    <a:lumMod val="95000"/>
                    <a:lumOff val="5000"/>
                  </a:schemeClr>
                </a:solidFill>
              </a:rPr>
              <a:t>areas</a:t>
            </a:r>
            <a:r>
              <a:rPr lang="tr-TR" sz="2300" dirty="0">
                <a:solidFill>
                  <a:schemeClr val="tx1">
                    <a:lumMod val="95000"/>
                    <a:lumOff val="5000"/>
                  </a:schemeClr>
                </a:solidFill>
              </a:rPr>
              <a:t> </a:t>
            </a:r>
            <a:r>
              <a:rPr lang="tr-TR" sz="2300" dirty="0" err="1">
                <a:solidFill>
                  <a:schemeClr val="tx1">
                    <a:lumMod val="95000"/>
                    <a:lumOff val="5000"/>
                  </a:schemeClr>
                </a:solidFill>
              </a:rPr>
              <a:t>which</a:t>
            </a:r>
            <a:r>
              <a:rPr lang="tr-TR" sz="2300" dirty="0">
                <a:solidFill>
                  <a:schemeClr val="tx1">
                    <a:lumMod val="95000"/>
                    <a:lumOff val="5000"/>
                  </a:schemeClr>
                </a:solidFill>
              </a:rPr>
              <a:t> </a:t>
            </a:r>
            <a:r>
              <a:rPr lang="tr-TR" sz="2300" dirty="0" err="1">
                <a:solidFill>
                  <a:schemeClr val="tx1">
                    <a:lumMod val="95000"/>
                    <a:lumOff val="5000"/>
                  </a:schemeClr>
                </a:solidFill>
              </a:rPr>
              <a:t>are</a:t>
            </a:r>
            <a:r>
              <a:rPr lang="tr-TR" sz="2300" dirty="0">
                <a:solidFill>
                  <a:schemeClr val="tx1">
                    <a:lumMod val="95000"/>
                    <a:lumOff val="5000"/>
                  </a:schemeClr>
                </a:solidFill>
              </a:rPr>
              <a:t> </a:t>
            </a:r>
            <a:r>
              <a:rPr lang="tr-TR" sz="2300" dirty="0" err="1">
                <a:solidFill>
                  <a:schemeClr val="tx1">
                    <a:lumMod val="95000"/>
                    <a:lumOff val="5000"/>
                  </a:schemeClr>
                </a:solidFill>
              </a:rPr>
              <a:t>hazardous</a:t>
            </a:r>
            <a:r>
              <a:rPr lang="tr-TR" sz="2300" dirty="0">
                <a:solidFill>
                  <a:schemeClr val="tx1">
                    <a:lumMod val="95000"/>
                    <a:lumOff val="5000"/>
                  </a:schemeClr>
                </a:solidFill>
              </a:rPr>
              <a:t> </a:t>
            </a:r>
            <a:r>
              <a:rPr lang="tr-TR" sz="2300" dirty="0" err="1">
                <a:solidFill>
                  <a:schemeClr val="tx1">
                    <a:lumMod val="95000"/>
                    <a:lumOff val="5000"/>
                  </a:schemeClr>
                </a:solidFill>
              </a:rPr>
              <a:t>or</a:t>
            </a:r>
            <a:r>
              <a:rPr lang="tr-TR" sz="2300" dirty="0">
                <a:solidFill>
                  <a:schemeClr val="tx1">
                    <a:lumMod val="95000"/>
                    <a:lumOff val="5000"/>
                  </a:schemeClr>
                </a:solidFill>
              </a:rPr>
              <a:t> </a:t>
            </a:r>
            <a:r>
              <a:rPr lang="tr-TR" sz="2300" dirty="0" err="1">
                <a:solidFill>
                  <a:schemeClr val="tx1">
                    <a:lumMod val="95000"/>
                    <a:lumOff val="5000"/>
                  </a:schemeClr>
                </a:solidFill>
              </a:rPr>
              <a:t>non</a:t>
            </a:r>
            <a:r>
              <a:rPr lang="tr-TR" sz="2300" dirty="0">
                <a:solidFill>
                  <a:schemeClr val="tx1">
                    <a:lumMod val="95000"/>
                    <a:lumOff val="5000"/>
                  </a:schemeClr>
                </a:solidFill>
              </a:rPr>
              <a:t> </a:t>
            </a:r>
            <a:r>
              <a:rPr lang="tr-TR" sz="2300" dirty="0" err="1">
                <a:solidFill>
                  <a:schemeClr val="tx1">
                    <a:lumMod val="95000"/>
                    <a:lumOff val="5000"/>
                  </a:schemeClr>
                </a:solidFill>
              </a:rPr>
              <a:t>hazardous</a:t>
            </a:r>
            <a:r>
              <a:rPr lang="tr-TR" sz="2300" dirty="0">
                <a:solidFill>
                  <a:schemeClr val="tx1">
                    <a:lumMod val="95000"/>
                    <a:lumOff val="5000"/>
                  </a:schemeClr>
                </a:solidFill>
              </a:rPr>
              <a:t>.</a:t>
            </a:r>
          </a:p>
          <a:p>
            <a:r>
              <a:rPr lang="tr-TR" sz="2300" dirty="0" err="1">
                <a:solidFill>
                  <a:schemeClr val="tx1">
                    <a:lumMod val="95000"/>
                    <a:lumOff val="5000"/>
                  </a:schemeClr>
                </a:solidFill>
              </a:rPr>
              <a:t>Recycling</a:t>
            </a:r>
            <a:r>
              <a:rPr lang="tr-TR" sz="2300" dirty="0">
                <a:solidFill>
                  <a:schemeClr val="tx1">
                    <a:lumMod val="95000"/>
                    <a:lumOff val="5000"/>
                  </a:schemeClr>
                </a:solidFill>
              </a:rPr>
              <a:t> </a:t>
            </a:r>
            <a:r>
              <a:rPr lang="tr-TR" sz="2300" dirty="0" err="1">
                <a:solidFill>
                  <a:schemeClr val="tx1">
                    <a:lumMod val="95000"/>
                    <a:lumOff val="5000"/>
                  </a:schemeClr>
                </a:solidFill>
              </a:rPr>
              <a:t>or</a:t>
            </a:r>
            <a:r>
              <a:rPr lang="tr-TR" sz="2300" dirty="0">
                <a:solidFill>
                  <a:schemeClr val="tx1">
                    <a:lumMod val="95000"/>
                    <a:lumOff val="5000"/>
                  </a:schemeClr>
                </a:solidFill>
              </a:rPr>
              <a:t> </a:t>
            </a:r>
            <a:r>
              <a:rPr lang="tr-TR" sz="2300" dirty="0" err="1">
                <a:solidFill>
                  <a:schemeClr val="tx1">
                    <a:lumMod val="95000"/>
                    <a:lumOff val="5000"/>
                  </a:schemeClr>
                </a:solidFill>
              </a:rPr>
              <a:t>disposal</a:t>
            </a:r>
            <a:r>
              <a:rPr lang="tr-TR" sz="2300" dirty="0">
                <a:solidFill>
                  <a:schemeClr val="tx1">
                    <a:lumMod val="95000"/>
                    <a:lumOff val="5000"/>
                  </a:schemeClr>
                </a:solidFill>
              </a:rPr>
              <a:t>:  </a:t>
            </a:r>
            <a:r>
              <a:rPr lang="tr-TR" sz="2300" dirty="0" err="1">
                <a:solidFill>
                  <a:schemeClr val="tx1">
                    <a:lumMod val="95000"/>
                    <a:lumOff val="5000"/>
                  </a:schemeClr>
                </a:solidFill>
              </a:rPr>
              <a:t>Wastes</a:t>
            </a:r>
            <a:r>
              <a:rPr lang="tr-TR" sz="2300" dirty="0">
                <a:solidFill>
                  <a:schemeClr val="tx1">
                    <a:lumMod val="95000"/>
                    <a:lumOff val="5000"/>
                  </a:schemeClr>
                </a:solidFill>
              </a:rPr>
              <a:t> can be </a:t>
            </a:r>
            <a:r>
              <a:rPr lang="tr-TR" sz="2300" dirty="0" err="1">
                <a:solidFill>
                  <a:schemeClr val="tx1">
                    <a:lumMod val="95000"/>
                    <a:lumOff val="5000"/>
                  </a:schemeClr>
                </a:solidFill>
              </a:rPr>
              <a:t>recycled</a:t>
            </a:r>
            <a:r>
              <a:rPr lang="tr-TR" sz="2300" dirty="0">
                <a:solidFill>
                  <a:schemeClr val="tx1">
                    <a:lumMod val="95000"/>
                    <a:lumOff val="5000"/>
                  </a:schemeClr>
                </a:solidFill>
              </a:rPr>
              <a:t> in </a:t>
            </a:r>
            <a:r>
              <a:rPr lang="tr-TR" sz="2300" dirty="0" err="1">
                <a:solidFill>
                  <a:schemeClr val="tx1">
                    <a:lumMod val="95000"/>
                    <a:lumOff val="5000"/>
                  </a:schemeClr>
                </a:solidFill>
              </a:rPr>
              <a:t>the</a:t>
            </a:r>
            <a:r>
              <a:rPr lang="tr-TR" sz="2300" dirty="0">
                <a:solidFill>
                  <a:schemeClr val="tx1">
                    <a:lumMod val="95000"/>
                    <a:lumOff val="5000"/>
                  </a:schemeClr>
                </a:solidFill>
              </a:rPr>
              <a:t> </a:t>
            </a:r>
            <a:r>
              <a:rPr lang="tr-TR" sz="2300" dirty="0" err="1">
                <a:solidFill>
                  <a:schemeClr val="tx1">
                    <a:lumMod val="95000"/>
                    <a:lumOff val="5000"/>
                  </a:schemeClr>
                </a:solidFill>
              </a:rPr>
              <a:t>production</a:t>
            </a:r>
            <a:r>
              <a:rPr lang="tr-TR" sz="2300" dirty="0">
                <a:solidFill>
                  <a:schemeClr val="tx1">
                    <a:lumMod val="95000"/>
                    <a:lumOff val="5000"/>
                  </a:schemeClr>
                </a:solidFill>
              </a:rPr>
              <a:t> </a:t>
            </a:r>
            <a:r>
              <a:rPr lang="tr-TR" sz="2300" dirty="0" err="1">
                <a:solidFill>
                  <a:schemeClr val="tx1">
                    <a:lumMod val="95000"/>
                    <a:lumOff val="5000"/>
                  </a:schemeClr>
                </a:solidFill>
              </a:rPr>
              <a:t>or</a:t>
            </a:r>
            <a:r>
              <a:rPr lang="tr-TR" sz="2300" dirty="0">
                <a:solidFill>
                  <a:schemeClr val="tx1">
                    <a:lumMod val="95000"/>
                    <a:lumOff val="5000"/>
                  </a:schemeClr>
                </a:solidFill>
              </a:rPr>
              <a:t> </a:t>
            </a:r>
            <a:r>
              <a:rPr lang="tr-TR" sz="2300" dirty="0" err="1">
                <a:solidFill>
                  <a:schemeClr val="tx1">
                    <a:lumMod val="95000"/>
                    <a:lumOff val="5000"/>
                  </a:schemeClr>
                </a:solidFill>
              </a:rPr>
              <a:t>wastes</a:t>
            </a:r>
            <a:r>
              <a:rPr lang="tr-TR" sz="2300" dirty="0">
                <a:solidFill>
                  <a:schemeClr val="tx1">
                    <a:lumMod val="95000"/>
                    <a:lumOff val="5000"/>
                  </a:schemeClr>
                </a:solidFill>
              </a:rPr>
              <a:t> </a:t>
            </a:r>
            <a:r>
              <a:rPr lang="tr-TR" sz="2300" dirty="0" err="1">
                <a:solidFill>
                  <a:schemeClr val="tx1">
                    <a:lumMod val="95000"/>
                    <a:lumOff val="5000"/>
                  </a:schemeClr>
                </a:solidFill>
              </a:rPr>
              <a:t>are</a:t>
            </a:r>
            <a:r>
              <a:rPr lang="tr-TR" sz="2300" dirty="0">
                <a:solidFill>
                  <a:schemeClr val="tx1">
                    <a:lumMod val="95000"/>
                    <a:lumOff val="5000"/>
                  </a:schemeClr>
                </a:solidFill>
              </a:rPr>
              <a:t> sent </a:t>
            </a:r>
            <a:r>
              <a:rPr lang="tr-TR" sz="2300" dirty="0" err="1">
                <a:solidFill>
                  <a:schemeClr val="tx1">
                    <a:lumMod val="95000"/>
                    <a:lumOff val="5000"/>
                  </a:schemeClr>
                </a:solidFill>
              </a:rPr>
              <a:t>to</a:t>
            </a:r>
            <a:r>
              <a:rPr lang="tr-TR" sz="2300" dirty="0">
                <a:solidFill>
                  <a:schemeClr val="tx1">
                    <a:lumMod val="95000"/>
                    <a:lumOff val="5000"/>
                  </a:schemeClr>
                </a:solidFill>
              </a:rPr>
              <a:t> </a:t>
            </a:r>
            <a:r>
              <a:rPr lang="tr-TR" sz="2300" dirty="0" err="1">
                <a:solidFill>
                  <a:schemeClr val="tx1">
                    <a:lumMod val="95000"/>
                    <a:lumOff val="5000"/>
                  </a:schemeClr>
                </a:solidFill>
              </a:rPr>
              <a:t>the</a:t>
            </a:r>
            <a:r>
              <a:rPr lang="tr-TR" sz="2300" dirty="0">
                <a:solidFill>
                  <a:schemeClr val="tx1">
                    <a:lumMod val="95000"/>
                    <a:lumOff val="5000"/>
                  </a:schemeClr>
                </a:solidFill>
              </a:rPr>
              <a:t> </a:t>
            </a:r>
            <a:r>
              <a:rPr lang="tr-TR" sz="2300" dirty="0" err="1">
                <a:solidFill>
                  <a:schemeClr val="tx1">
                    <a:lumMod val="95000"/>
                    <a:lumOff val="5000"/>
                  </a:schemeClr>
                </a:solidFill>
              </a:rPr>
              <a:t>companies</a:t>
            </a:r>
            <a:r>
              <a:rPr lang="tr-TR" sz="2300" dirty="0">
                <a:solidFill>
                  <a:schemeClr val="tx1">
                    <a:lumMod val="95000"/>
                    <a:lumOff val="5000"/>
                  </a:schemeClr>
                </a:solidFill>
              </a:rPr>
              <a:t> in </a:t>
            </a:r>
            <a:r>
              <a:rPr lang="tr-TR" sz="2300" dirty="0" err="1">
                <a:solidFill>
                  <a:schemeClr val="tx1">
                    <a:lumMod val="95000"/>
                    <a:lumOff val="5000"/>
                  </a:schemeClr>
                </a:solidFill>
              </a:rPr>
              <a:t>order</a:t>
            </a:r>
            <a:r>
              <a:rPr lang="tr-TR" sz="2300" dirty="0">
                <a:solidFill>
                  <a:schemeClr val="tx1">
                    <a:lumMod val="95000"/>
                    <a:lumOff val="5000"/>
                  </a:schemeClr>
                </a:solidFill>
              </a:rPr>
              <a:t> </a:t>
            </a:r>
            <a:r>
              <a:rPr lang="tr-TR" sz="2300" dirty="0" err="1">
                <a:solidFill>
                  <a:schemeClr val="tx1">
                    <a:lumMod val="95000"/>
                    <a:lumOff val="5000"/>
                  </a:schemeClr>
                </a:solidFill>
              </a:rPr>
              <a:t>to</a:t>
            </a:r>
            <a:r>
              <a:rPr lang="tr-TR" sz="2300" dirty="0">
                <a:solidFill>
                  <a:schemeClr val="tx1">
                    <a:lumMod val="95000"/>
                    <a:lumOff val="5000"/>
                  </a:schemeClr>
                </a:solidFill>
              </a:rPr>
              <a:t> </a:t>
            </a:r>
            <a:r>
              <a:rPr lang="tr-TR" sz="2300" dirty="0" err="1">
                <a:solidFill>
                  <a:schemeClr val="tx1">
                    <a:lumMod val="95000"/>
                    <a:lumOff val="5000"/>
                  </a:schemeClr>
                </a:solidFill>
              </a:rPr>
              <a:t>recycling</a:t>
            </a:r>
            <a:r>
              <a:rPr lang="tr-TR" sz="2300" dirty="0">
                <a:solidFill>
                  <a:schemeClr val="tx1">
                    <a:lumMod val="95000"/>
                    <a:lumOff val="5000"/>
                  </a:schemeClr>
                </a:solidFill>
              </a:rPr>
              <a:t> </a:t>
            </a:r>
            <a:r>
              <a:rPr lang="tr-TR" sz="2300" dirty="0" err="1">
                <a:solidFill>
                  <a:schemeClr val="tx1">
                    <a:lumMod val="95000"/>
                    <a:lumOff val="5000"/>
                  </a:schemeClr>
                </a:solidFill>
              </a:rPr>
              <a:t>and</a:t>
            </a:r>
            <a:r>
              <a:rPr lang="tr-TR" sz="2300" dirty="0">
                <a:solidFill>
                  <a:schemeClr val="tx1">
                    <a:lumMod val="95000"/>
                    <a:lumOff val="5000"/>
                  </a:schemeClr>
                </a:solidFill>
              </a:rPr>
              <a:t> </a:t>
            </a:r>
            <a:r>
              <a:rPr lang="tr-TR" sz="2300" dirty="0" err="1">
                <a:solidFill>
                  <a:schemeClr val="tx1">
                    <a:lumMod val="95000"/>
                    <a:lumOff val="5000"/>
                  </a:schemeClr>
                </a:solidFill>
              </a:rPr>
              <a:t>disposal</a:t>
            </a:r>
            <a:r>
              <a:rPr lang="tr-TR" sz="2300" dirty="0">
                <a:solidFill>
                  <a:schemeClr val="tx1">
                    <a:lumMod val="95000"/>
                    <a:lumOff val="5000"/>
                  </a:schemeClr>
                </a:solidFill>
              </a:rPr>
              <a:t>.</a:t>
            </a:r>
          </a:p>
          <a:p>
            <a:r>
              <a:rPr lang="tr-TR" sz="2300" dirty="0">
                <a:solidFill>
                  <a:schemeClr val="tx1">
                    <a:lumMod val="95000"/>
                    <a:lumOff val="5000"/>
                  </a:schemeClr>
                </a:solidFill>
              </a:rPr>
              <a:t> </a:t>
            </a:r>
            <a:r>
              <a:rPr lang="tr-TR" sz="2300" dirty="0" err="1">
                <a:solidFill>
                  <a:schemeClr val="tx1">
                    <a:lumMod val="95000"/>
                    <a:lumOff val="5000"/>
                  </a:schemeClr>
                </a:solidFill>
              </a:rPr>
              <a:t>Reduction</a:t>
            </a:r>
            <a:r>
              <a:rPr lang="tr-TR" sz="2300" dirty="0">
                <a:solidFill>
                  <a:schemeClr val="tx1">
                    <a:lumMod val="95000"/>
                    <a:lumOff val="5000"/>
                  </a:schemeClr>
                </a:solidFill>
              </a:rPr>
              <a:t> of </a:t>
            </a:r>
            <a:r>
              <a:rPr lang="tr-TR" sz="2300" dirty="0" err="1">
                <a:solidFill>
                  <a:schemeClr val="tx1">
                    <a:lumMod val="95000"/>
                    <a:lumOff val="5000"/>
                  </a:schemeClr>
                </a:solidFill>
              </a:rPr>
              <a:t>the</a:t>
            </a:r>
            <a:r>
              <a:rPr lang="tr-TR" sz="2300" dirty="0">
                <a:solidFill>
                  <a:schemeClr val="tx1">
                    <a:lumMod val="95000"/>
                    <a:lumOff val="5000"/>
                  </a:schemeClr>
                </a:solidFill>
              </a:rPr>
              <a:t> </a:t>
            </a:r>
            <a:r>
              <a:rPr lang="tr-TR" sz="2300" dirty="0" err="1">
                <a:solidFill>
                  <a:schemeClr val="tx1">
                    <a:lumMod val="95000"/>
                    <a:lumOff val="5000"/>
                  </a:schemeClr>
                </a:solidFill>
              </a:rPr>
              <a:t>waste</a:t>
            </a:r>
            <a:r>
              <a:rPr lang="tr-TR" sz="2300" dirty="0">
                <a:solidFill>
                  <a:schemeClr val="tx1">
                    <a:lumMod val="95000"/>
                    <a:lumOff val="5000"/>
                  </a:schemeClr>
                </a:solidFill>
              </a:rPr>
              <a:t> at </a:t>
            </a:r>
            <a:r>
              <a:rPr lang="tr-TR" sz="2300" dirty="0" err="1">
                <a:solidFill>
                  <a:schemeClr val="tx1">
                    <a:lumMod val="95000"/>
                    <a:lumOff val="5000"/>
                  </a:schemeClr>
                </a:solidFill>
              </a:rPr>
              <a:t>the</a:t>
            </a:r>
            <a:r>
              <a:rPr lang="tr-TR" sz="2300" dirty="0">
                <a:solidFill>
                  <a:schemeClr val="tx1">
                    <a:lumMod val="95000"/>
                    <a:lumOff val="5000"/>
                  </a:schemeClr>
                </a:solidFill>
              </a:rPr>
              <a:t> </a:t>
            </a:r>
            <a:r>
              <a:rPr lang="tr-TR" sz="2300" dirty="0" err="1">
                <a:solidFill>
                  <a:schemeClr val="tx1">
                    <a:lumMod val="95000"/>
                    <a:lumOff val="5000"/>
                  </a:schemeClr>
                </a:solidFill>
              </a:rPr>
              <a:t>place</a:t>
            </a:r>
            <a:r>
              <a:rPr lang="tr-TR" sz="2300" dirty="0">
                <a:solidFill>
                  <a:schemeClr val="tx1">
                    <a:lumMod val="95000"/>
                    <a:lumOff val="5000"/>
                  </a:schemeClr>
                </a:solidFill>
              </a:rPr>
              <a:t> </a:t>
            </a:r>
            <a:r>
              <a:rPr lang="tr-TR" sz="2300" dirty="0" err="1">
                <a:solidFill>
                  <a:schemeClr val="tx1">
                    <a:lumMod val="95000"/>
                    <a:lumOff val="5000"/>
                  </a:schemeClr>
                </a:solidFill>
              </a:rPr>
              <a:t>where</a:t>
            </a:r>
            <a:r>
              <a:rPr lang="tr-TR" sz="2300" dirty="0">
                <a:solidFill>
                  <a:schemeClr val="tx1">
                    <a:lumMod val="95000"/>
                    <a:lumOff val="5000"/>
                  </a:schemeClr>
                </a:solidFill>
              </a:rPr>
              <a:t> </a:t>
            </a:r>
            <a:r>
              <a:rPr lang="tr-TR" sz="2300" dirty="0" err="1">
                <a:solidFill>
                  <a:schemeClr val="tx1">
                    <a:lumMod val="95000"/>
                    <a:lumOff val="5000"/>
                  </a:schemeClr>
                </a:solidFill>
              </a:rPr>
              <a:t>the</a:t>
            </a:r>
            <a:r>
              <a:rPr lang="tr-TR" sz="2300" dirty="0">
                <a:solidFill>
                  <a:schemeClr val="tx1">
                    <a:lumMod val="95000"/>
                    <a:lumOff val="5000"/>
                  </a:schemeClr>
                </a:solidFill>
              </a:rPr>
              <a:t> </a:t>
            </a:r>
            <a:r>
              <a:rPr lang="tr-TR" sz="2300" dirty="0" err="1">
                <a:solidFill>
                  <a:schemeClr val="tx1">
                    <a:lumMod val="95000"/>
                    <a:lumOff val="5000"/>
                  </a:schemeClr>
                </a:solidFill>
              </a:rPr>
              <a:t>waste</a:t>
            </a:r>
            <a:r>
              <a:rPr lang="tr-TR" sz="2300" dirty="0">
                <a:solidFill>
                  <a:schemeClr val="tx1">
                    <a:lumMod val="95000"/>
                    <a:lumOff val="5000"/>
                  </a:schemeClr>
                </a:solidFill>
              </a:rPr>
              <a:t> </a:t>
            </a:r>
            <a:r>
              <a:rPr lang="tr-TR" sz="2300" dirty="0" err="1">
                <a:solidFill>
                  <a:schemeClr val="tx1">
                    <a:lumMod val="95000"/>
                    <a:lumOff val="5000"/>
                  </a:schemeClr>
                </a:solidFill>
              </a:rPr>
              <a:t>occurs</a:t>
            </a:r>
            <a:r>
              <a:rPr lang="tr-TR" sz="2300" dirty="0">
                <a:solidFill>
                  <a:schemeClr val="tx1">
                    <a:lumMod val="95000"/>
                    <a:lumOff val="5000"/>
                  </a:schemeClr>
                </a:solidFill>
              </a:rPr>
              <a:t> </a:t>
            </a:r>
            <a:r>
              <a:rPr lang="tr-TR" sz="2300" dirty="0" err="1">
                <a:solidFill>
                  <a:schemeClr val="tx1">
                    <a:lumMod val="95000"/>
                    <a:lumOff val="5000"/>
                  </a:schemeClr>
                </a:solidFill>
              </a:rPr>
              <a:t>must</a:t>
            </a:r>
            <a:r>
              <a:rPr lang="tr-TR" sz="2300" dirty="0">
                <a:solidFill>
                  <a:schemeClr val="tx1">
                    <a:lumMod val="95000"/>
                    <a:lumOff val="5000"/>
                  </a:schemeClr>
                </a:solidFill>
              </a:rPr>
              <a:t> be </a:t>
            </a:r>
            <a:r>
              <a:rPr lang="tr-TR" sz="2300" dirty="0" err="1">
                <a:solidFill>
                  <a:schemeClr val="tx1">
                    <a:lumMod val="95000"/>
                    <a:lumOff val="5000"/>
                  </a:schemeClr>
                </a:solidFill>
              </a:rPr>
              <a:t>important</a:t>
            </a:r>
            <a:r>
              <a:rPr lang="tr-TR" sz="2300" dirty="0">
                <a:solidFill>
                  <a:schemeClr val="tx1">
                    <a:lumMod val="95000"/>
                    <a:lumOff val="5000"/>
                  </a:schemeClr>
                </a:solidFill>
              </a:rPr>
              <a:t>. </a:t>
            </a:r>
            <a:endParaRPr lang="tr-TR" sz="2300" dirty="0"/>
          </a:p>
        </p:txBody>
      </p:sp>
      <p:sp>
        <p:nvSpPr>
          <p:cNvPr id="13" name="Başlık 1"/>
          <p:cNvSpPr txBox="1">
            <a:spLocks/>
          </p:cNvSpPr>
          <p:nvPr/>
        </p:nvSpPr>
        <p:spPr>
          <a:xfrm>
            <a:off x="279264" y="476672"/>
            <a:ext cx="8518051"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dirty="0" err="1">
                <a:solidFill>
                  <a:srgbClr val="FF0000"/>
                </a:solidFill>
              </a:rPr>
              <a:t>Ceramic</a:t>
            </a:r>
            <a:r>
              <a:rPr lang="tr-TR" sz="4000" dirty="0">
                <a:solidFill>
                  <a:srgbClr val="FF0000"/>
                </a:solidFill>
              </a:rPr>
              <a:t> </a:t>
            </a:r>
            <a:r>
              <a:rPr lang="tr-TR" sz="4000" dirty="0" err="1">
                <a:solidFill>
                  <a:srgbClr val="FF0000"/>
                </a:solidFill>
              </a:rPr>
              <a:t>Production</a:t>
            </a:r>
            <a:r>
              <a:rPr lang="tr-TR" sz="4000" dirty="0">
                <a:solidFill>
                  <a:srgbClr val="FF0000"/>
                </a:solidFill>
              </a:rPr>
              <a:t>-Environmental </a:t>
            </a:r>
            <a:r>
              <a:rPr lang="tr-TR" sz="4000" dirty="0" err="1">
                <a:solidFill>
                  <a:srgbClr val="FF0000"/>
                </a:solidFill>
              </a:rPr>
              <a:t>Impacts</a:t>
            </a:r>
            <a:endParaRPr lang="tr-TR" sz="4000" dirty="0">
              <a:solidFill>
                <a:srgbClr val="FF0000"/>
              </a:solidFill>
            </a:endParaRPr>
          </a:p>
        </p:txBody>
      </p:sp>
    </p:spTree>
    <p:extLst>
      <p:ext uri="{BB962C8B-B14F-4D97-AF65-F5344CB8AC3E}">
        <p14:creationId xmlns:p14="http://schemas.microsoft.com/office/powerpoint/2010/main" val="1479517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73704" y="416907"/>
            <a:ext cx="8229600" cy="1143000"/>
          </a:xfrm>
        </p:spPr>
        <p:txBody>
          <a:bodyPr>
            <a:normAutofit/>
          </a:bodyPr>
          <a:lstStyle/>
          <a:p>
            <a:pPr algn="l"/>
            <a:r>
              <a:rPr lang="tr-TR" sz="4000" dirty="0">
                <a:solidFill>
                  <a:srgbClr val="FF0000"/>
                </a:solidFill>
              </a:rPr>
              <a:t>Productivity </a:t>
            </a:r>
            <a:r>
              <a:rPr lang="tr-TR" sz="4000" dirty="0" err="1">
                <a:solidFill>
                  <a:srgbClr val="FF0000"/>
                </a:solidFill>
              </a:rPr>
              <a:t>and</a:t>
            </a:r>
            <a:r>
              <a:rPr lang="tr-TR" sz="4000" dirty="0">
                <a:solidFill>
                  <a:srgbClr val="FF0000"/>
                </a:solidFill>
              </a:rPr>
              <a:t> </a:t>
            </a:r>
            <a:r>
              <a:rPr lang="tr-TR" sz="4000" dirty="0" err="1">
                <a:solidFill>
                  <a:srgbClr val="FF0000"/>
                </a:solidFill>
              </a:rPr>
              <a:t>Innovation</a:t>
            </a:r>
            <a:endParaRPr lang="tr-TR" sz="4000" dirty="0">
              <a:solidFill>
                <a:srgbClr val="FF0000"/>
              </a:solidFill>
            </a:endParaRPr>
          </a:p>
        </p:txBody>
      </p:sp>
      <p:sp>
        <p:nvSpPr>
          <p:cNvPr id="13" name="İçerik Yer Tutucusu 2"/>
          <p:cNvSpPr>
            <a:spLocks noGrp="1"/>
          </p:cNvSpPr>
          <p:nvPr>
            <p:ph idx="1"/>
          </p:nvPr>
        </p:nvSpPr>
        <p:spPr>
          <a:xfrm>
            <a:off x="96016" y="1268760"/>
            <a:ext cx="8784976" cy="4810823"/>
          </a:xfrm>
        </p:spPr>
        <p:txBody>
          <a:bodyPr>
            <a:noAutofit/>
          </a:bodyPr>
          <a:lstStyle/>
          <a:p>
            <a:r>
              <a:rPr lang="tr-TR" sz="2400" b="1" dirty="0" err="1"/>
              <a:t>Heat</a:t>
            </a:r>
            <a:r>
              <a:rPr lang="tr-TR" sz="2400" b="1" dirty="0"/>
              <a:t> </a:t>
            </a:r>
            <a:r>
              <a:rPr lang="tr-TR" sz="2400" b="1" dirty="0" err="1"/>
              <a:t>recovery</a:t>
            </a:r>
            <a:r>
              <a:rPr lang="tr-TR" sz="2400" dirty="0"/>
              <a:t>: </a:t>
            </a:r>
            <a:r>
              <a:rPr lang="tr-TR" sz="2400" dirty="0" err="1"/>
              <a:t>Firing</a:t>
            </a:r>
            <a:r>
              <a:rPr lang="tr-TR" sz="2400" dirty="0"/>
              <a:t> </a:t>
            </a:r>
            <a:r>
              <a:rPr lang="tr-TR" sz="2400" dirty="0" err="1"/>
              <a:t>process</a:t>
            </a:r>
            <a:r>
              <a:rPr lang="tr-TR" sz="2400" dirty="0"/>
              <a:t> is </a:t>
            </a:r>
            <a:r>
              <a:rPr lang="tr-TR" sz="2400" dirty="0" err="1"/>
              <a:t>the</a:t>
            </a:r>
            <a:r>
              <a:rPr lang="tr-TR" sz="2400" dirty="0"/>
              <a:t> </a:t>
            </a:r>
            <a:r>
              <a:rPr lang="tr-TR" sz="2400" dirty="0" err="1"/>
              <a:t>most</a:t>
            </a:r>
            <a:r>
              <a:rPr lang="tr-TR" sz="2400" dirty="0"/>
              <a:t> </a:t>
            </a:r>
            <a:r>
              <a:rPr lang="tr-TR" sz="2400" dirty="0" err="1"/>
              <a:t>energy</a:t>
            </a:r>
            <a:r>
              <a:rPr lang="tr-TR" sz="2400" dirty="0"/>
              <a:t> </a:t>
            </a:r>
            <a:r>
              <a:rPr lang="tr-TR" sz="2400" dirty="0" err="1"/>
              <a:t>use</a:t>
            </a:r>
            <a:r>
              <a:rPr lang="tr-TR" sz="2400" dirty="0"/>
              <a:t> </a:t>
            </a:r>
            <a:r>
              <a:rPr lang="tr-TR" sz="2400" dirty="0" err="1"/>
              <a:t>process</a:t>
            </a:r>
            <a:r>
              <a:rPr lang="tr-TR" sz="2400" dirty="0"/>
              <a:t> in </a:t>
            </a:r>
            <a:r>
              <a:rPr lang="tr-TR" sz="2400" dirty="0" err="1"/>
              <a:t>the</a:t>
            </a:r>
            <a:r>
              <a:rPr lang="tr-TR" sz="2400" dirty="0"/>
              <a:t> </a:t>
            </a:r>
            <a:r>
              <a:rPr lang="tr-TR" sz="2400" dirty="0" err="1"/>
              <a:t>production</a:t>
            </a:r>
            <a:r>
              <a:rPr lang="tr-TR" sz="2400" dirty="0"/>
              <a:t> of </a:t>
            </a:r>
            <a:r>
              <a:rPr lang="tr-TR" sz="2400" dirty="0" err="1"/>
              <a:t>ceramic</a:t>
            </a:r>
            <a:r>
              <a:rPr lang="tr-TR" sz="2400" dirty="0"/>
              <a:t> </a:t>
            </a:r>
            <a:r>
              <a:rPr lang="tr-TR" sz="2400" dirty="0" err="1"/>
              <a:t>tiles</a:t>
            </a:r>
            <a:r>
              <a:rPr lang="tr-TR" sz="2400" dirty="0"/>
              <a:t>. </a:t>
            </a:r>
            <a:r>
              <a:rPr lang="tr-TR" sz="2400" dirty="0" err="1"/>
              <a:t>By</a:t>
            </a:r>
            <a:r>
              <a:rPr lang="tr-TR" sz="2400" dirty="0"/>
              <a:t> </a:t>
            </a:r>
            <a:r>
              <a:rPr lang="tr-TR" sz="2400" dirty="0" err="1"/>
              <a:t>heat</a:t>
            </a:r>
            <a:r>
              <a:rPr lang="tr-TR" sz="2400" dirty="0"/>
              <a:t> </a:t>
            </a:r>
            <a:r>
              <a:rPr lang="tr-TR" sz="2400" dirty="0" err="1"/>
              <a:t>recovery</a:t>
            </a:r>
            <a:r>
              <a:rPr lang="tr-TR" sz="2400" dirty="0"/>
              <a:t> </a:t>
            </a:r>
            <a:r>
              <a:rPr lang="tr-TR" sz="2400" dirty="0" err="1"/>
              <a:t>project</a:t>
            </a:r>
            <a:r>
              <a:rPr lang="tr-TR" sz="2400" dirty="0"/>
              <a:t> , </a:t>
            </a:r>
            <a:r>
              <a:rPr lang="tr-TR" sz="2400" dirty="0" err="1"/>
              <a:t>the</a:t>
            </a:r>
            <a:r>
              <a:rPr lang="tr-TR" sz="2400" dirty="0"/>
              <a:t> </a:t>
            </a:r>
            <a:r>
              <a:rPr lang="tr-TR" sz="2400" dirty="0" err="1"/>
              <a:t>waste</a:t>
            </a:r>
            <a:r>
              <a:rPr lang="tr-TR" sz="2400" dirty="0"/>
              <a:t> </a:t>
            </a:r>
            <a:r>
              <a:rPr lang="tr-TR" sz="2400" dirty="0" err="1"/>
              <a:t>heat</a:t>
            </a:r>
            <a:r>
              <a:rPr lang="tr-TR" sz="2400" dirty="0"/>
              <a:t> </a:t>
            </a:r>
            <a:r>
              <a:rPr lang="tr-TR" sz="2400" dirty="0" err="1"/>
              <a:t>air</a:t>
            </a:r>
            <a:r>
              <a:rPr lang="tr-TR" sz="2400" dirty="0"/>
              <a:t> </a:t>
            </a:r>
            <a:r>
              <a:rPr lang="tr-TR" sz="2400" dirty="0" err="1"/>
              <a:t>which</a:t>
            </a:r>
            <a:r>
              <a:rPr lang="tr-TR" sz="2400" dirty="0"/>
              <a:t> </a:t>
            </a:r>
            <a:r>
              <a:rPr lang="tr-TR" sz="2400" dirty="0" err="1"/>
              <a:t>occurs</a:t>
            </a:r>
            <a:r>
              <a:rPr lang="tr-TR" sz="2400" dirty="0"/>
              <a:t> in </a:t>
            </a:r>
            <a:r>
              <a:rPr lang="tr-TR" sz="2400" dirty="0" err="1"/>
              <a:t>cooling</a:t>
            </a:r>
            <a:r>
              <a:rPr lang="tr-TR" sz="2400" dirty="0"/>
              <a:t> </a:t>
            </a:r>
            <a:r>
              <a:rPr lang="tr-TR" sz="2400" dirty="0" err="1"/>
              <a:t>area</a:t>
            </a:r>
            <a:r>
              <a:rPr lang="tr-TR" sz="2400" dirty="0"/>
              <a:t> of </a:t>
            </a:r>
            <a:r>
              <a:rPr lang="tr-TR" sz="2400" dirty="0" err="1"/>
              <a:t>the</a:t>
            </a:r>
            <a:r>
              <a:rPr lang="tr-TR" sz="2400" dirty="0"/>
              <a:t> </a:t>
            </a:r>
            <a:r>
              <a:rPr lang="tr-TR" sz="2400" dirty="0" err="1"/>
              <a:t>kilns</a:t>
            </a:r>
            <a:r>
              <a:rPr lang="tr-TR" sz="2400" dirty="0"/>
              <a:t> is </a:t>
            </a:r>
            <a:r>
              <a:rPr lang="tr-TR" sz="2400" dirty="0" err="1"/>
              <a:t>used</a:t>
            </a:r>
            <a:r>
              <a:rPr lang="tr-TR" sz="2400" dirty="0"/>
              <a:t> in </a:t>
            </a:r>
            <a:r>
              <a:rPr lang="tr-TR" sz="2400" dirty="0" err="1"/>
              <a:t>the</a:t>
            </a:r>
            <a:r>
              <a:rPr lang="tr-TR" sz="2400" dirty="0"/>
              <a:t> </a:t>
            </a:r>
            <a:r>
              <a:rPr lang="tr-TR" sz="2400" dirty="0" err="1"/>
              <a:t>other</a:t>
            </a:r>
            <a:r>
              <a:rPr lang="tr-TR" sz="2400" dirty="0"/>
              <a:t> </a:t>
            </a:r>
            <a:r>
              <a:rPr lang="tr-TR" sz="2400" dirty="0" err="1"/>
              <a:t>process</a:t>
            </a:r>
            <a:r>
              <a:rPr lang="tr-TR" sz="2400" dirty="0"/>
              <a:t> </a:t>
            </a:r>
            <a:r>
              <a:rPr lang="tr-TR" sz="2400" dirty="0" err="1"/>
              <a:t>such</a:t>
            </a:r>
            <a:r>
              <a:rPr lang="tr-TR" sz="2400" dirty="0"/>
              <a:t> as </a:t>
            </a:r>
            <a:r>
              <a:rPr lang="tr-TR" sz="2400" dirty="0" err="1"/>
              <a:t>pre</a:t>
            </a:r>
            <a:r>
              <a:rPr lang="tr-TR" sz="2400" dirty="0"/>
              <a:t> </a:t>
            </a:r>
            <a:r>
              <a:rPr lang="tr-TR" sz="2400" dirty="0" err="1"/>
              <a:t>drying</a:t>
            </a:r>
            <a:r>
              <a:rPr lang="tr-TR" sz="2400" dirty="0"/>
              <a:t>, </a:t>
            </a:r>
            <a:r>
              <a:rPr lang="tr-TR" sz="2400" dirty="0" err="1"/>
              <a:t>spray</a:t>
            </a:r>
            <a:r>
              <a:rPr lang="tr-TR" sz="2400" dirty="0"/>
              <a:t> </a:t>
            </a:r>
            <a:r>
              <a:rPr lang="tr-TR" sz="2400" dirty="0" err="1"/>
              <a:t>drying</a:t>
            </a:r>
            <a:r>
              <a:rPr lang="tr-TR" sz="2400" dirty="0"/>
              <a:t>. </a:t>
            </a:r>
          </a:p>
          <a:p>
            <a:endParaRPr lang="tr-TR" sz="2400" dirty="0"/>
          </a:p>
          <a:p>
            <a:pPr marL="0" indent="0">
              <a:buNone/>
            </a:pPr>
            <a:r>
              <a:rPr lang="tr-TR" sz="2400" dirty="0" err="1"/>
              <a:t>By</a:t>
            </a:r>
            <a:r>
              <a:rPr lang="tr-TR" sz="2400" dirty="0"/>
              <a:t> </a:t>
            </a:r>
            <a:r>
              <a:rPr lang="tr-TR" sz="2400" dirty="0" err="1"/>
              <a:t>heat</a:t>
            </a:r>
            <a:r>
              <a:rPr lang="tr-TR" sz="2400" dirty="0"/>
              <a:t> </a:t>
            </a:r>
            <a:r>
              <a:rPr lang="tr-TR" sz="2400" dirty="0" err="1"/>
              <a:t>recovery</a:t>
            </a:r>
            <a:r>
              <a:rPr lang="tr-TR" sz="2400" dirty="0"/>
              <a:t> Project 10.012 ton CO2/ </a:t>
            </a:r>
            <a:r>
              <a:rPr lang="tr-TR" sz="2400" dirty="0" err="1"/>
              <a:t>year</a:t>
            </a:r>
            <a:r>
              <a:rPr lang="tr-TR" sz="2400" dirty="0"/>
              <a:t> is </a:t>
            </a:r>
            <a:r>
              <a:rPr lang="tr-TR" sz="2400" dirty="0" err="1"/>
              <a:t>reduced</a:t>
            </a:r>
            <a:r>
              <a:rPr lang="tr-TR" sz="2400" dirty="0"/>
              <a:t>. </a:t>
            </a:r>
            <a:r>
              <a:rPr lang="tr-TR" sz="2400" dirty="0" err="1"/>
              <a:t>This</a:t>
            </a:r>
            <a:r>
              <a:rPr lang="tr-TR" sz="2400" dirty="0"/>
              <a:t>            </a:t>
            </a:r>
            <a:r>
              <a:rPr lang="tr-TR" sz="2400" dirty="0" err="1"/>
              <a:t>amount</a:t>
            </a:r>
            <a:r>
              <a:rPr lang="tr-TR" sz="2400" dirty="0"/>
              <a:t> of CO2 </a:t>
            </a:r>
            <a:r>
              <a:rPr lang="tr-TR" sz="2400" dirty="0" err="1"/>
              <a:t>equals</a:t>
            </a:r>
            <a:r>
              <a:rPr lang="tr-TR" sz="2400" dirty="0"/>
              <a:t> </a:t>
            </a:r>
            <a:r>
              <a:rPr lang="tr-TR" sz="2400" dirty="0" err="1"/>
              <a:t>approximately</a:t>
            </a:r>
            <a:r>
              <a:rPr lang="tr-TR" sz="2400" dirty="0"/>
              <a:t> 30.035 </a:t>
            </a:r>
            <a:r>
              <a:rPr lang="tr-TR" sz="2400" dirty="0" err="1"/>
              <a:t>trees</a:t>
            </a:r>
            <a:r>
              <a:rPr lang="tr-TR" sz="2400" dirty="0"/>
              <a:t>.  </a:t>
            </a:r>
          </a:p>
          <a:p>
            <a:pPr marL="0" indent="0">
              <a:buNone/>
            </a:pPr>
            <a:endParaRPr lang="tr-TR" sz="2400" dirty="0"/>
          </a:p>
          <a:p>
            <a:pPr marL="0" indent="0">
              <a:buNone/>
            </a:pPr>
            <a:r>
              <a:rPr lang="tr-TR" sz="2400" i="1" dirty="0">
                <a:solidFill>
                  <a:schemeClr val="bg2">
                    <a:lumMod val="25000"/>
                  </a:schemeClr>
                </a:solidFill>
              </a:rPr>
              <a:t>2013: </a:t>
            </a:r>
            <a:r>
              <a:rPr lang="tr-TR" sz="2400" i="1" dirty="0" err="1">
                <a:solidFill>
                  <a:schemeClr val="bg2">
                    <a:lumMod val="25000"/>
                  </a:schemeClr>
                </a:solidFill>
              </a:rPr>
              <a:t>Energy</a:t>
            </a:r>
            <a:r>
              <a:rPr lang="tr-TR" sz="2400" i="1" dirty="0">
                <a:solidFill>
                  <a:schemeClr val="bg2">
                    <a:lumMod val="25000"/>
                  </a:schemeClr>
                </a:solidFill>
              </a:rPr>
              <a:t> </a:t>
            </a:r>
            <a:r>
              <a:rPr lang="tr-TR" sz="2400" i="1" dirty="0" err="1">
                <a:solidFill>
                  <a:schemeClr val="bg2">
                    <a:lumMod val="25000"/>
                  </a:schemeClr>
                </a:solidFill>
              </a:rPr>
              <a:t>efficiency</a:t>
            </a:r>
            <a:r>
              <a:rPr lang="tr-TR" sz="2400" i="1" dirty="0">
                <a:solidFill>
                  <a:schemeClr val="bg2">
                    <a:lumMod val="25000"/>
                  </a:schemeClr>
                </a:solidFill>
              </a:rPr>
              <a:t> </a:t>
            </a:r>
            <a:r>
              <a:rPr lang="tr-TR" sz="2400" i="1" dirty="0" err="1">
                <a:solidFill>
                  <a:schemeClr val="bg2">
                    <a:lumMod val="25000"/>
                  </a:schemeClr>
                </a:solidFill>
              </a:rPr>
              <a:t>projects</a:t>
            </a:r>
            <a:r>
              <a:rPr lang="tr-TR" sz="2400" i="1" dirty="0">
                <a:solidFill>
                  <a:schemeClr val="bg2">
                    <a:lumMod val="25000"/>
                  </a:schemeClr>
                </a:solidFill>
              </a:rPr>
              <a:t>: </a:t>
            </a:r>
            <a:r>
              <a:rPr lang="tr-TR" sz="2400" i="1" dirty="0" err="1">
                <a:solidFill>
                  <a:schemeClr val="bg2">
                    <a:lumMod val="25000"/>
                  </a:schemeClr>
                </a:solidFill>
              </a:rPr>
              <a:t>Ministry</a:t>
            </a:r>
            <a:r>
              <a:rPr lang="tr-TR" sz="2400" i="1" dirty="0">
                <a:solidFill>
                  <a:schemeClr val="bg2">
                    <a:lumMod val="25000"/>
                  </a:schemeClr>
                </a:solidFill>
              </a:rPr>
              <a:t> of </a:t>
            </a:r>
            <a:r>
              <a:rPr lang="tr-TR" sz="2400" i="1" dirty="0" err="1">
                <a:solidFill>
                  <a:schemeClr val="bg2">
                    <a:lumMod val="25000"/>
                  </a:schemeClr>
                </a:solidFill>
              </a:rPr>
              <a:t>Energy</a:t>
            </a:r>
            <a:r>
              <a:rPr lang="tr-TR" sz="2400" i="1" dirty="0">
                <a:solidFill>
                  <a:schemeClr val="bg2">
                    <a:lumMod val="25000"/>
                  </a:schemeClr>
                </a:solidFill>
              </a:rPr>
              <a:t> </a:t>
            </a:r>
            <a:r>
              <a:rPr lang="tr-TR" sz="2400" i="1" dirty="0" err="1">
                <a:solidFill>
                  <a:schemeClr val="bg2">
                    <a:lumMod val="25000"/>
                  </a:schemeClr>
                </a:solidFill>
              </a:rPr>
              <a:t>and</a:t>
            </a:r>
            <a:r>
              <a:rPr lang="tr-TR" sz="2400" i="1" dirty="0">
                <a:solidFill>
                  <a:schemeClr val="bg2">
                    <a:lumMod val="25000"/>
                  </a:schemeClr>
                </a:solidFill>
              </a:rPr>
              <a:t> Natural </a:t>
            </a:r>
            <a:r>
              <a:rPr lang="tr-TR" sz="2400" i="1" dirty="0" err="1">
                <a:solidFill>
                  <a:schemeClr val="bg2">
                    <a:lumMod val="25000"/>
                  </a:schemeClr>
                </a:solidFill>
              </a:rPr>
              <a:t>Sources</a:t>
            </a:r>
            <a:r>
              <a:rPr lang="tr-TR" sz="2400" i="1" dirty="0">
                <a:solidFill>
                  <a:schemeClr val="bg2">
                    <a:lumMod val="25000"/>
                  </a:schemeClr>
                </a:solidFill>
              </a:rPr>
              <a:t>, </a:t>
            </a:r>
            <a:r>
              <a:rPr lang="en-US" sz="2400" i="1" dirty="0">
                <a:solidFill>
                  <a:schemeClr val="bg2">
                    <a:lumMod val="25000"/>
                  </a:schemeClr>
                </a:solidFill>
              </a:rPr>
              <a:t>Energy Efficiency Industrial Plant 1.</a:t>
            </a:r>
            <a:r>
              <a:rPr lang="tr-TR" sz="2400" i="1" dirty="0">
                <a:solidFill>
                  <a:schemeClr val="bg2">
                    <a:lumMod val="25000"/>
                  </a:schemeClr>
                </a:solidFill>
              </a:rPr>
              <a:t> </a:t>
            </a:r>
          </a:p>
          <a:p>
            <a:pPr marL="0" indent="0">
              <a:buNone/>
            </a:pPr>
            <a:r>
              <a:rPr lang="tr-TR" sz="2400" i="1" dirty="0">
                <a:solidFill>
                  <a:schemeClr val="bg2">
                    <a:lumMod val="25000"/>
                  </a:schemeClr>
                </a:solidFill>
              </a:rPr>
              <a:t>2014: </a:t>
            </a:r>
            <a:r>
              <a:rPr lang="tr-TR" sz="2400" i="1" dirty="0" err="1">
                <a:solidFill>
                  <a:schemeClr val="bg2">
                    <a:lumMod val="25000"/>
                  </a:schemeClr>
                </a:solidFill>
              </a:rPr>
              <a:t>Heat</a:t>
            </a:r>
            <a:r>
              <a:rPr lang="tr-TR" sz="2400" i="1" dirty="0">
                <a:solidFill>
                  <a:schemeClr val="bg2">
                    <a:lumMod val="25000"/>
                  </a:schemeClr>
                </a:solidFill>
              </a:rPr>
              <a:t> </a:t>
            </a:r>
            <a:r>
              <a:rPr lang="tr-TR" sz="2400" i="1" dirty="0" err="1">
                <a:solidFill>
                  <a:schemeClr val="bg2">
                    <a:lumMod val="25000"/>
                  </a:schemeClr>
                </a:solidFill>
              </a:rPr>
              <a:t>recovery</a:t>
            </a:r>
            <a:r>
              <a:rPr lang="tr-TR" sz="2400" i="1" dirty="0">
                <a:solidFill>
                  <a:schemeClr val="bg2">
                    <a:lumMod val="25000"/>
                  </a:schemeClr>
                </a:solidFill>
              </a:rPr>
              <a:t> Project: </a:t>
            </a:r>
            <a:r>
              <a:rPr lang="en-US" sz="2400" i="1" dirty="0">
                <a:solidFill>
                  <a:schemeClr val="bg2">
                    <a:lumMod val="25000"/>
                  </a:schemeClr>
                </a:solidFill>
              </a:rPr>
              <a:t>İstanbul Chamber of Industry</a:t>
            </a:r>
            <a:r>
              <a:rPr lang="tr-TR" sz="2400" i="1" dirty="0">
                <a:solidFill>
                  <a:schemeClr val="bg2">
                    <a:lumMod val="25000"/>
                  </a:schemeClr>
                </a:solidFill>
              </a:rPr>
              <a:t>,</a:t>
            </a:r>
            <a:r>
              <a:rPr lang="en-US" sz="2400" i="1" dirty="0">
                <a:solidFill>
                  <a:schemeClr val="bg2">
                    <a:lumMod val="25000"/>
                  </a:schemeClr>
                </a:solidFill>
              </a:rPr>
              <a:t> Environment and Energy Awards </a:t>
            </a:r>
            <a:r>
              <a:rPr lang="tr-TR" sz="2400" i="1" dirty="0">
                <a:solidFill>
                  <a:schemeClr val="bg2">
                    <a:lumMod val="25000"/>
                  </a:schemeClr>
                </a:solidFill>
              </a:rPr>
              <a:t>1.</a:t>
            </a:r>
            <a:endParaRPr lang="tr-TR" sz="2400" dirty="0"/>
          </a:p>
        </p:txBody>
      </p:sp>
    </p:spTree>
    <p:extLst>
      <p:ext uri="{BB962C8B-B14F-4D97-AF65-F5344CB8AC3E}">
        <p14:creationId xmlns:p14="http://schemas.microsoft.com/office/powerpoint/2010/main" val="4124598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377153032"/>
              </p:ext>
            </p:extLst>
          </p:nvPr>
        </p:nvGraphicFramePr>
        <p:xfrm>
          <a:off x="289802" y="5480124"/>
          <a:ext cx="8602680" cy="243840"/>
        </p:xfrm>
        <a:graphic>
          <a:graphicData uri="http://schemas.openxmlformats.org/drawingml/2006/table">
            <a:tbl>
              <a:tblPr firstRow="1" bandRow="1">
                <a:tableStyleId>{5C22544A-7EE6-4342-B048-85BDC9FD1C3A}</a:tableStyleId>
              </a:tblPr>
              <a:tblGrid>
                <a:gridCol w="860268">
                  <a:extLst>
                    <a:ext uri="{9D8B030D-6E8A-4147-A177-3AD203B41FA5}">
                      <a16:colId xmlns:a16="http://schemas.microsoft.com/office/drawing/2014/main" val="20000"/>
                    </a:ext>
                  </a:extLst>
                </a:gridCol>
                <a:gridCol w="860268">
                  <a:extLst>
                    <a:ext uri="{9D8B030D-6E8A-4147-A177-3AD203B41FA5}">
                      <a16:colId xmlns:a16="http://schemas.microsoft.com/office/drawing/2014/main" val="20001"/>
                    </a:ext>
                  </a:extLst>
                </a:gridCol>
                <a:gridCol w="860268">
                  <a:extLst>
                    <a:ext uri="{9D8B030D-6E8A-4147-A177-3AD203B41FA5}">
                      <a16:colId xmlns:a16="http://schemas.microsoft.com/office/drawing/2014/main" val="20002"/>
                    </a:ext>
                  </a:extLst>
                </a:gridCol>
                <a:gridCol w="860268">
                  <a:extLst>
                    <a:ext uri="{9D8B030D-6E8A-4147-A177-3AD203B41FA5}">
                      <a16:colId xmlns:a16="http://schemas.microsoft.com/office/drawing/2014/main" val="20003"/>
                    </a:ext>
                  </a:extLst>
                </a:gridCol>
                <a:gridCol w="860268">
                  <a:extLst>
                    <a:ext uri="{9D8B030D-6E8A-4147-A177-3AD203B41FA5}">
                      <a16:colId xmlns:a16="http://schemas.microsoft.com/office/drawing/2014/main" val="20004"/>
                    </a:ext>
                  </a:extLst>
                </a:gridCol>
                <a:gridCol w="556925">
                  <a:extLst>
                    <a:ext uri="{9D8B030D-6E8A-4147-A177-3AD203B41FA5}">
                      <a16:colId xmlns:a16="http://schemas.microsoft.com/office/drawing/2014/main" val="20005"/>
                    </a:ext>
                  </a:extLst>
                </a:gridCol>
                <a:gridCol w="1163611">
                  <a:extLst>
                    <a:ext uri="{9D8B030D-6E8A-4147-A177-3AD203B41FA5}">
                      <a16:colId xmlns:a16="http://schemas.microsoft.com/office/drawing/2014/main" val="20006"/>
                    </a:ext>
                  </a:extLst>
                </a:gridCol>
                <a:gridCol w="860268">
                  <a:extLst>
                    <a:ext uri="{9D8B030D-6E8A-4147-A177-3AD203B41FA5}">
                      <a16:colId xmlns:a16="http://schemas.microsoft.com/office/drawing/2014/main" val="20007"/>
                    </a:ext>
                  </a:extLst>
                </a:gridCol>
                <a:gridCol w="860268">
                  <a:extLst>
                    <a:ext uri="{9D8B030D-6E8A-4147-A177-3AD203B41FA5}">
                      <a16:colId xmlns:a16="http://schemas.microsoft.com/office/drawing/2014/main" val="20008"/>
                    </a:ext>
                  </a:extLst>
                </a:gridCol>
                <a:gridCol w="860268">
                  <a:extLst>
                    <a:ext uri="{9D8B030D-6E8A-4147-A177-3AD203B41FA5}">
                      <a16:colId xmlns:a16="http://schemas.microsoft.com/office/drawing/2014/main" val="20009"/>
                    </a:ext>
                  </a:extLst>
                </a:gridCol>
              </a:tblGrid>
              <a:tr h="221744">
                <a:tc>
                  <a:txBody>
                    <a:bodyPr/>
                    <a:lstStyle/>
                    <a:p>
                      <a:pPr algn="ctr"/>
                      <a:r>
                        <a:rPr lang="tr-TR" sz="1000" dirty="0">
                          <a:solidFill>
                            <a:schemeClr val="tx1"/>
                          </a:solidFill>
                        </a:rPr>
                        <a:t>300 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tr-TR" sz="1000" dirty="0">
                          <a:solidFill>
                            <a:schemeClr val="tx1"/>
                          </a:solidFill>
                        </a:rPr>
                        <a:t>500 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tr-TR" sz="1000" dirty="0">
                          <a:solidFill>
                            <a:schemeClr val="tx1"/>
                          </a:solidFill>
                        </a:rPr>
                        <a:t>800 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tr-TR" sz="1000" dirty="0">
                          <a:solidFill>
                            <a:schemeClr val="tx1"/>
                          </a:solidFill>
                        </a:rPr>
                        <a:t>950 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tr-TR" sz="1000" dirty="0">
                          <a:solidFill>
                            <a:schemeClr val="tx1"/>
                          </a:solidFill>
                        </a:rPr>
                        <a:t>1100 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tr-TR" sz="1000" dirty="0">
                          <a:solidFill>
                            <a:schemeClr val="tx1"/>
                          </a:solidFill>
                        </a:rPr>
                        <a:t>1200 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tr-TR" sz="1000" dirty="0">
                          <a:solidFill>
                            <a:schemeClr val="tx1"/>
                          </a:solidFill>
                        </a:rPr>
                        <a:t>600 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tr-TR" sz="1000" dirty="0">
                          <a:solidFill>
                            <a:schemeClr val="tx1"/>
                          </a:solidFill>
                        </a:rPr>
                        <a:t>500 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tr-TR" sz="1000" dirty="0">
                          <a:solidFill>
                            <a:schemeClr val="tx1"/>
                          </a:solidFill>
                        </a:rPr>
                        <a:t>200 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tr-TR" sz="1000" dirty="0">
                          <a:solidFill>
                            <a:schemeClr val="tx1"/>
                          </a:solidFill>
                        </a:rPr>
                        <a:t>100 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21" y="3635732"/>
            <a:ext cx="8816028" cy="16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273299" y="5291916"/>
            <a:ext cx="4874765" cy="216024"/>
          </a:xfrm>
          <a:prstGeom prst="rect">
            <a:avLst/>
          </a:prstGeom>
          <a:gradFill flip="none" rotWithShape="1">
            <a:gsLst>
              <a:gs pos="0">
                <a:srgbClr val="FFF200"/>
              </a:gs>
              <a:gs pos="45000">
                <a:srgbClr val="FF7A00"/>
              </a:gs>
              <a:gs pos="70000">
                <a:srgbClr val="FF0300"/>
              </a:gs>
              <a:gs pos="100000">
                <a:srgbClr val="4D080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 name="Dikdörtgen 2"/>
          <p:cNvSpPr/>
          <p:nvPr/>
        </p:nvSpPr>
        <p:spPr>
          <a:xfrm>
            <a:off x="5148064" y="5291916"/>
            <a:ext cx="3744416" cy="216024"/>
          </a:xfrm>
          <a:prstGeom prst="rect">
            <a:avLst/>
          </a:prstGeom>
          <a:gradFill flip="none" rotWithShape="1">
            <a:gsLst>
              <a:gs pos="0">
                <a:schemeClr val="accent5">
                  <a:lumMod val="20000"/>
                  <a:lumOff val="80000"/>
                </a:schemeClr>
              </a:gs>
              <a:gs pos="25000">
                <a:schemeClr val="tx2">
                  <a:lumMod val="40000"/>
                  <a:lumOff val="60000"/>
                </a:schemeClr>
              </a:gs>
              <a:gs pos="75000">
                <a:schemeClr val="tx2">
                  <a:lumMod val="60000"/>
                  <a:lumOff val="40000"/>
                </a:schemeClr>
              </a:gs>
              <a:gs pos="100000">
                <a:schemeClr val="tx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 name="Sol Ok 9"/>
          <p:cNvSpPr/>
          <p:nvPr/>
        </p:nvSpPr>
        <p:spPr>
          <a:xfrm rot="10800000">
            <a:off x="251520" y="5291916"/>
            <a:ext cx="447737" cy="215298"/>
          </a:xfrm>
          <a:prstGeom prst="leftArrow">
            <a:avLst>
              <a:gd name="adj1" fmla="val 50000"/>
              <a:gd name="adj2" fmla="val 7014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22" y="1416206"/>
            <a:ext cx="8462714" cy="216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etin kutusu 8"/>
          <p:cNvSpPr txBox="1"/>
          <p:nvPr/>
        </p:nvSpPr>
        <p:spPr>
          <a:xfrm>
            <a:off x="2934958" y="5762951"/>
            <a:ext cx="3312368" cy="369332"/>
          </a:xfrm>
          <a:prstGeom prst="rect">
            <a:avLst/>
          </a:prstGeom>
          <a:noFill/>
        </p:spPr>
        <p:txBody>
          <a:bodyPr wrap="square" rtlCol="0">
            <a:spAutoFit/>
          </a:bodyPr>
          <a:lstStyle/>
          <a:p>
            <a:pPr algn="ctr"/>
            <a:r>
              <a:rPr lang="tr-TR" b="1" dirty="0" err="1">
                <a:solidFill>
                  <a:prstClr val="black"/>
                </a:solidFill>
                <a:latin typeface="Bodoni MT" pitchFamily="18" charset="0"/>
              </a:rPr>
              <a:t>Kilns</a:t>
            </a:r>
            <a:endParaRPr lang="tr-TR" b="1" dirty="0">
              <a:solidFill>
                <a:prstClr val="black"/>
              </a:solidFill>
              <a:latin typeface="Bodoni MT" pitchFamily="18" charset="0"/>
            </a:endParaRPr>
          </a:p>
        </p:txBody>
      </p:sp>
      <p:sp>
        <p:nvSpPr>
          <p:cNvPr id="5" name="Dikdörtgen 4"/>
          <p:cNvSpPr/>
          <p:nvPr/>
        </p:nvSpPr>
        <p:spPr>
          <a:xfrm>
            <a:off x="150021" y="764704"/>
            <a:ext cx="6726235" cy="707886"/>
          </a:xfrm>
          <a:prstGeom prst="rect">
            <a:avLst/>
          </a:prstGeom>
        </p:spPr>
        <p:txBody>
          <a:bodyPr wrap="square">
            <a:spAutoFit/>
          </a:bodyPr>
          <a:lstStyle/>
          <a:p>
            <a:pPr lvl="0">
              <a:defRPr/>
            </a:pPr>
            <a:r>
              <a:rPr lang="tr-TR" sz="4000" kern="0" dirty="0">
                <a:solidFill>
                  <a:srgbClr val="FF0000"/>
                </a:solidFill>
                <a:ea typeface="+mj-ea"/>
                <a:cs typeface="+mj-cs"/>
              </a:rPr>
              <a:t>Productivity </a:t>
            </a:r>
            <a:r>
              <a:rPr lang="tr-TR" sz="4000" kern="0" dirty="0" err="1">
                <a:solidFill>
                  <a:srgbClr val="FF0000"/>
                </a:solidFill>
                <a:ea typeface="+mj-ea"/>
                <a:cs typeface="+mj-cs"/>
              </a:rPr>
              <a:t>and</a:t>
            </a:r>
            <a:r>
              <a:rPr lang="tr-TR" sz="4000" kern="0" dirty="0">
                <a:solidFill>
                  <a:srgbClr val="FF0000"/>
                </a:solidFill>
                <a:ea typeface="+mj-ea"/>
                <a:cs typeface="+mj-cs"/>
              </a:rPr>
              <a:t> </a:t>
            </a:r>
            <a:r>
              <a:rPr lang="tr-TR" sz="4000" kern="0" dirty="0" err="1">
                <a:solidFill>
                  <a:srgbClr val="FF0000"/>
                </a:solidFill>
                <a:ea typeface="+mj-ea"/>
                <a:cs typeface="+mj-cs"/>
              </a:rPr>
              <a:t>Innovation</a:t>
            </a:r>
            <a:endParaRPr kumimoji="0" lang="tr-T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89157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l Ok 9"/>
          <p:cNvSpPr/>
          <p:nvPr/>
        </p:nvSpPr>
        <p:spPr>
          <a:xfrm rot="5400000">
            <a:off x="6657854" y="4118256"/>
            <a:ext cx="277200" cy="130909"/>
          </a:xfrm>
          <a:prstGeom prst="leftArrow">
            <a:avLst>
              <a:gd name="adj1" fmla="val 50000"/>
              <a:gd name="adj2" fmla="val 7014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 name="Dikdörtgen 1"/>
          <p:cNvSpPr/>
          <p:nvPr/>
        </p:nvSpPr>
        <p:spPr>
          <a:xfrm>
            <a:off x="294381" y="813028"/>
            <a:ext cx="8547198" cy="707886"/>
          </a:xfrm>
          <a:prstGeom prst="rect">
            <a:avLst/>
          </a:prstGeom>
        </p:spPr>
        <p:txBody>
          <a:bodyPr wrap="square">
            <a:spAutoFit/>
          </a:bodyPr>
          <a:lstStyle/>
          <a:p>
            <a:pPr lvl="0">
              <a:defRPr/>
            </a:pPr>
            <a:r>
              <a:rPr lang="tr-TR" sz="4000" kern="0" dirty="0">
                <a:solidFill>
                  <a:srgbClr val="FF0000"/>
                </a:solidFill>
              </a:rPr>
              <a:t>Productivity </a:t>
            </a:r>
            <a:r>
              <a:rPr lang="tr-TR" sz="4000" kern="0" dirty="0" err="1">
                <a:solidFill>
                  <a:srgbClr val="FF0000"/>
                </a:solidFill>
              </a:rPr>
              <a:t>and</a:t>
            </a:r>
            <a:r>
              <a:rPr lang="tr-TR" sz="4000" kern="0" dirty="0">
                <a:solidFill>
                  <a:srgbClr val="FF0000"/>
                </a:solidFill>
              </a:rPr>
              <a:t> </a:t>
            </a:r>
            <a:r>
              <a:rPr lang="tr-TR" sz="4000" kern="0" dirty="0" err="1">
                <a:solidFill>
                  <a:srgbClr val="FF0000"/>
                </a:solidFill>
              </a:rPr>
              <a:t>Innovation</a:t>
            </a:r>
            <a:endParaRPr lang="tr-TR" kern="0" dirty="0">
              <a:solidFill>
                <a:sysClr val="windowText" lastClr="000000"/>
              </a:solidFill>
            </a:endParaRPr>
          </a:p>
        </p:txBody>
      </p:sp>
      <p:pic>
        <p:nvPicPr>
          <p:cNvPr id="16386" name="Picture 2" descr="http://www.canakkale.gov.tr/kurumlar/canakkale.gov.tr/Haberler/2019/temmuz/49/kale-grubu-ileri-teknoloji-ile-donatilmis-mavruz-tarim-serasi-acilisi-yapildi-9-_17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2823" y="1700808"/>
            <a:ext cx="4704521" cy="3528391"/>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611560" y="2348880"/>
            <a:ext cx="3528392" cy="954107"/>
          </a:xfrm>
          <a:prstGeom prst="rect">
            <a:avLst/>
          </a:prstGeom>
        </p:spPr>
        <p:txBody>
          <a:bodyPr wrap="square">
            <a:spAutoFit/>
          </a:bodyPr>
          <a:lstStyle/>
          <a:p>
            <a:r>
              <a:rPr lang="en-US" sz="2800" dirty="0"/>
              <a:t>The </a:t>
            </a:r>
            <a:r>
              <a:rPr lang="tr-TR" sz="2800" dirty="0" err="1"/>
              <a:t>excess</a:t>
            </a:r>
            <a:r>
              <a:rPr lang="tr-TR" sz="2800" dirty="0"/>
              <a:t> </a:t>
            </a:r>
            <a:r>
              <a:rPr lang="en-US" sz="2800" dirty="0"/>
              <a:t>heat air is used in green house.</a:t>
            </a:r>
            <a:endParaRPr lang="tr-TR" sz="2800" dirty="0"/>
          </a:p>
        </p:txBody>
      </p:sp>
    </p:spTree>
    <p:extLst>
      <p:ext uri="{BB962C8B-B14F-4D97-AF65-F5344CB8AC3E}">
        <p14:creationId xmlns:p14="http://schemas.microsoft.com/office/powerpoint/2010/main" val="3797918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5000" accel="50000" decel="50000" fill="hold" grpId="0" nodeType="withEffect">
                                  <p:stCondLst>
                                    <p:cond delay="0"/>
                                  </p:stCondLst>
                                  <p:childTnLst>
                                    <p:animMotion origin="layout" path="M 4.72222E-6 -2.62087E-6 L 0.00034 -0.10294 " pathEditMode="relative" rAng="0" ptsTypes="AA">
                                      <p:cBhvr>
                                        <p:cTn id="6" dur="3000" fill="hold"/>
                                        <p:tgtEl>
                                          <p:spTgt spid="10"/>
                                        </p:tgtEl>
                                        <p:attrNameLst>
                                          <p:attrName>ppt_x</p:attrName>
                                          <p:attrName>ppt_y</p:attrName>
                                        </p:attrNameLst>
                                      </p:cBhvr>
                                      <p:rCtr x="17" y="-51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476672"/>
            <a:ext cx="8229600" cy="1143000"/>
          </a:xfrm>
        </p:spPr>
        <p:txBody>
          <a:bodyPr>
            <a:normAutofit/>
          </a:bodyPr>
          <a:lstStyle/>
          <a:p>
            <a:pPr algn="l"/>
            <a:r>
              <a:rPr lang="tr-TR" sz="4000" dirty="0">
                <a:solidFill>
                  <a:srgbClr val="FF0000"/>
                </a:solidFill>
              </a:rPr>
              <a:t>Productivity </a:t>
            </a:r>
            <a:r>
              <a:rPr lang="tr-TR" sz="4000" dirty="0" err="1">
                <a:solidFill>
                  <a:srgbClr val="FF0000"/>
                </a:solidFill>
              </a:rPr>
              <a:t>and</a:t>
            </a:r>
            <a:r>
              <a:rPr lang="tr-TR" sz="4000" dirty="0">
                <a:solidFill>
                  <a:srgbClr val="FF0000"/>
                </a:solidFill>
              </a:rPr>
              <a:t> </a:t>
            </a:r>
            <a:r>
              <a:rPr lang="tr-TR" sz="4000" dirty="0" err="1">
                <a:solidFill>
                  <a:srgbClr val="FF0000"/>
                </a:solidFill>
              </a:rPr>
              <a:t>Innovation</a:t>
            </a:r>
            <a:endParaRPr lang="tr-TR" sz="4000" dirty="0">
              <a:solidFill>
                <a:srgbClr val="FF0000"/>
              </a:solidFill>
            </a:endParaRPr>
          </a:p>
        </p:txBody>
      </p:sp>
      <p:sp>
        <p:nvSpPr>
          <p:cNvPr id="12" name="İçerik Yer Tutucusu 2"/>
          <p:cNvSpPr>
            <a:spLocks noGrp="1"/>
          </p:cNvSpPr>
          <p:nvPr>
            <p:ph idx="1"/>
          </p:nvPr>
        </p:nvSpPr>
        <p:spPr>
          <a:xfrm>
            <a:off x="323528" y="1340768"/>
            <a:ext cx="8712968" cy="4215997"/>
          </a:xfrm>
        </p:spPr>
        <p:txBody>
          <a:bodyPr>
            <a:normAutofit/>
          </a:bodyPr>
          <a:lstStyle/>
          <a:p>
            <a:pPr marL="0" indent="0">
              <a:buNone/>
            </a:pPr>
            <a:r>
              <a:rPr lang="tr-TR" sz="2800" b="1" dirty="0"/>
              <a:t>KALESINTERFLEX:</a:t>
            </a:r>
          </a:p>
          <a:p>
            <a:pPr marL="0" indent="0">
              <a:buNone/>
            </a:pPr>
            <a:r>
              <a:rPr lang="en-US" sz="2800" dirty="0"/>
              <a:t>It is the world’s biggest and lightest polished surface porcelain ceramic produced</a:t>
            </a:r>
            <a:r>
              <a:rPr lang="tr-TR" sz="2800" dirty="0"/>
              <a:t> in </a:t>
            </a:r>
            <a:r>
              <a:rPr lang="tr-TR" sz="2800" dirty="0" err="1"/>
              <a:t>sizes</a:t>
            </a:r>
            <a:r>
              <a:rPr lang="tr-TR" sz="2800" dirty="0"/>
              <a:t> of 1000mmx3000mm.</a:t>
            </a:r>
          </a:p>
          <a:p>
            <a:pPr marL="0" indent="0">
              <a:buNone/>
            </a:pPr>
            <a:r>
              <a:rPr lang="tr-TR" sz="2800" dirty="0"/>
              <a:t>%66 </a:t>
            </a:r>
            <a:r>
              <a:rPr lang="tr-TR" sz="2800" dirty="0" err="1"/>
              <a:t>less</a:t>
            </a:r>
            <a:r>
              <a:rPr lang="tr-TR" sz="2800" dirty="0"/>
              <a:t> </a:t>
            </a:r>
            <a:r>
              <a:rPr lang="tr-TR" sz="2800" dirty="0" err="1"/>
              <a:t>raw</a:t>
            </a:r>
            <a:r>
              <a:rPr lang="tr-TR" sz="2800" dirty="0"/>
              <a:t> </a:t>
            </a:r>
            <a:r>
              <a:rPr lang="tr-TR" sz="2800" dirty="0" err="1"/>
              <a:t>material</a:t>
            </a:r>
            <a:r>
              <a:rPr lang="tr-TR" sz="2800" dirty="0"/>
              <a:t> is </a:t>
            </a:r>
            <a:r>
              <a:rPr lang="tr-TR" sz="2800" dirty="0" err="1"/>
              <a:t>used</a:t>
            </a:r>
            <a:r>
              <a:rPr lang="tr-TR" sz="2800" dirty="0"/>
              <a:t> in </a:t>
            </a:r>
            <a:r>
              <a:rPr lang="tr-TR" sz="2800" dirty="0" err="1"/>
              <a:t>sinterflex</a:t>
            </a:r>
            <a:r>
              <a:rPr lang="tr-TR" sz="2800" dirty="0"/>
              <a:t> </a:t>
            </a:r>
            <a:r>
              <a:rPr lang="tr-TR" sz="2800" dirty="0" err="1"/>
              <a:t>production</a:t>
            </a:r>
            <a:r>
              <a:rPr lang="tr-TR" sz="2800" dirty="0"/>
              <a:t> </a:t>
            </a:r>
            <a:r>
              <a:rPr lang="tr-TR" sz="2800" dirty="0" err="1"/>
              <a:t>per</a:t>
            </a:r>
            <a:r>
              <a:rPr lang="tr-TR" sz="2800" dirty="0"/>
              <a:t> m2 </a:t>
            </a:r>
            <a:r>
              <a:rPr lang="tr-TR" sz="2800" dirty="0" err="1"/>
              <a:t>product</a:t>
            </a:r>
            <a:r>
              <a:rPr lang="tr-TR" sz="2800" dirty="0"/>
              <a:t>.</a:t>
            </a:r>
          </a:p>
          <a:p>
            <a:pPr marL="0" indent="0">
              <a:buNone/>
            </a:pPr>
            <a:r>
              <a:rPr lang="tr-TR" sz="2800" dirty="0" err="1"/>
              <a:t>Sinterflex</a:t>
            </a:r>
            <a:r>
              <a:rPr lang="tr-TR" sz="2800" dirty="0"/>
              <a:t> is </a:t>
            </a:r>
            <a:r>
              <a:rPr lang="tr-TR" sz="2800" dirty="0" err="1"/>
              <a:t>translucent</a:t>
            </a:r>
            <a:r>
              <a:rPr lang="tr-TR" sz="2800" dirty="0"/>
              <a:t>. </a:t>
            </a:r>
            <a:r>
              <a:rPr lang="tr-TR" sz="2800" dirty="0" err="1"/>
              <a:t>Photovoltaic</a:t>
            </a:r>
            <a:r>
              <a:rPr lang="tr-TR" sz="2800" dirty="0"/>
              <a:t> </a:t>
            </a:r>
            <a:r>
              <a:rPr lang="tr-TR" sz="2800" dirty="0" err="1"/>
              <a:t>cells</a:t>
            </a:r>
            <a:r>
              <a:rPr lang="tr-TR" sz="2800" dirty="0"/>
              <a:t> can be </a:t>
            </a:r>
            <a:r>
              <a:rPr lang="tr-TR" sz="2800" dirty="0" err="1"/>
              <a:t>combined</a:t>
            </a:r>
            <a:r>
              <a:rPr lang="tr-TR" sz="2800" dirty="0"/>
              <a:t> </a:t>
            </a:r>
            <a:r>
              <a:rPr lang="tr-TR" sz="2800" dirty="0" err="1"/>
              <a:t>with</a:t>
            </a:r>
            <a:r>
              <a:rPr lang="tr-TR" sz="2800" dirty="0"/>
              <a:t> </a:t>
            </a:r>
            <a:r>
              <a:rPr lang="tr-TR" sz="2800" dirty="0" err="1"/>
              <a:t>the</a:t>
            </a:r>
            <a:r>
              <a:rPr lang="tr-TR" sz="2800" dirty="0"/>
              <a:t> </a:t>
            </a:r>
            <a:r>
              <a:rPr lang="tr-TR" sz="2800" dirty="0" err="1"/>
              <a:t>sinterflex</a:t>
            </a:r>
            <a:r>
              <a:rPr lang="tr-TR" sz="2800" dirty="0"/>
              <a:t>. </a:t>
            </a:r>
            <a:r>
              <a:rPr lang="tr-TR" sz="2800" dirty="0" err="1"/>
              <a:t>The</a:t>
            </a:r>
            <a:r>
              <a:rPr lang="tr-TR" sz="2800" dirty="0"/>
              <a:t> </a:t>
            </a:r>
            <a:r>
              <a:rPr lang="tr-TR" sz="2800" dirty="0" err="1"/>
              <a:t>building</a:t>
            </a:r>
            <a:r>
              <a:rPr lang="tr-TR" sz="2800" dirty="0"/>
              <a:t> </a:t>
            </a:r>
            <a:r>
              <a:rPr lang="tr-TR" sz="2800" dirty="0" err="1"/>
              <a:t>which</a:t>
            </a:r>
            <a:r>
              <a:rPr lang="tr-TR" sz="2800" dirty="0"/>
              <a:t> has </a:t>
            </a:r>
            <a:r>
              <a:rPr lang="tr-TR" sz="2800" dirty="0" err="1"/>
              <a:t>sinterflex</a:t>
            </a:r>
            <a:r>
              <a:rPr lang="tr-TR" sz="2800" dirty="0"/>
              <a:t> can </a:t>
            </a:r>
            <a:r>
              <a:rPr lang="tr-TR" sz="2800" dirty="0" err="1"/>
              <a:t>produce</a:t>
            </a:r>
            <a:r>
              <a:rPr lang="tr-TR" sz="2800" dirty="0"/>
              <a:t> </a:t>
            </a:r>
            <a:r>
              <a:rPr lang="tr-TR" sz="2800" dirty="0" err="1"/>
              <a:t>its</a:t>
            </a:r>
            <a:r>
              <a:rPr lang="tr-TR" sz="2800" dirty="0"/>
              <a:t> </a:t>
            </a:r>
            <a:r>
              <a:rPr lang="tr-TR" sz="2800" dirty="0" err="1"/>
              <a:t>own</a:t>
            </a:r>
            <a:r>
              <a:rPr lang="tr-TR" sz="2800" dirty="0"/>
              <a:t> </a:t>
            </a:r>
            <a:r>
              <a:rPr lang="tr-TR" sz="2800" dirty="0" err="1"/>
              <a:t>energy</a:t>
            </a:r>
            <a:r>
              <a:rPr lang="tr-TR" sz="2800" dirty="0"/>
              <a:t> </a:t>
            </a:r>
            <a:r>
              <a:rPr lang="tr-TR" sz="2800" dirty="0" err="1"/>
              <a:t>by</a:t>
            </a:r>
            <a:r>
              <a:rPr lang="tr-TR" sz="2800" dirty="0"/>
              <a:t> </a:t>
            </a:r>
            <a:r>
              <a:rPr lang="tr-TR" sz="2800" dirty="0" err="1"/>
              <a:t>doing</a:t>
            </a:r>
            <a:r>
              <a:rPr lang="tr-TR" sz="2800" dirty="0"/>
              <a:t> </a:t>
            </a:r>
            <a:r>
              <a:rPr lang="tr-TR" sz="2800" dirty="0" err="1"/>
              <a:t>so</a:t>
            </a:r>
            <a:r>
              <a:rPr lang="tr-TR" sz="2800" dirty="0"/>
              <a:t>. </a:t>
            </a:r>
          </a:p>
          <a:p>
            <a:pPr marL="0" indent="0">
              <a:buNone/>
            </a:pPr>
            <a:endParaRPr lang="tr-TR" sz="2800" dirty="0"/>
          </a:p>
        </p:txBody>
      </p:sp>
    </p:spTree>
    <p:extLst>
      <p:ext uri="{BB962C8B-B14F-4D97-AF65-F5344CB8AC3E}">
        <p14:creationId xmlns:p14="http://schemas.microsoft.com/office/powerpoint/2010/main" val="2435254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92709" y="413791"/>
            <a:ext cx="8229600" cy="1143000"/>
          </a:xfrm>
        </p:spPr>
        <p:txBody>
          <a:bodyPr>
            <a:normAutofit/>
          </a:bodyPr>
          <a:lstStyle/>
          <a:p>
            <a:pPr algn="l"/>
            <a:r>
              <a:rPr lang="tr-TR" sz="4000" dirty="0">
                <a:solidFill>
                  <a:srgbClr val="FF0000"/>
                </a:solidFill>
              </a:rPr>
              <a:t>Productivity </a:t>
            </a:r>
            <a:r>
              <a:rPr lang="tr-TR" sz="4000" dirty="0" err="1">
                <a:solidFill>
                  <a:srgbClr val="FF0000"/>
                </a:solidFill>
              </a:rPr>
              <a:t>and</a:t>
            </a:r>
            <a:r>
              <a:rPr lang="tr-TR" sz="4000" dirty="0">
                <a:solidFill>
                  <a:srgbClr val="FF0000"/>
                </a:solidFill>
              </a:rPr>
              <a:t> </a:t>
            </a:r>
            <a:r>
              <a:rPr lang="tr-TR" sz="4000" dirty="0" err="1">
                <a:solidFill>
                  <a:srgbClr val="FF0000"/>
                </a:solidFill>
              </a:rPr>
              <a:t>Innovation</a:t>
            </a:r>
            <a:endParaRPr lang="tr-TR" sz="4000" dirty="0">
              <a:solidFill>
                <a:srgbClr val="FF0000"/>
              </a:solidFill>
            </a:endParaRPr>
          </a:p>
        </p:txBody>
      </p:sp>
      <p:cxnSp>
        <p:nvCxnSpPr>
          <p:cNvPr id="8" name="Düz Bağlayıcı 7"/>
          <p:cNvCxnSpPr/>
          <p:nvPr/>
        </p:nvCxnSpPr>
        <p:spPr>
          <a:xfrm>
            <a:off x="132020" y="6215920"/>
            <a:ext cx="8712968"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1" y="1556791"/>
            <a:ext cx="1580266" cy="463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p:cNvPicPr>
          <p:nvPr/>
        </p:nvPicPr>
        <p:blipFill>
          <a:blip r:embed="rId3"/>
          <a:stretch>
            <a:fillRect/>
          </a:stretch>
        </p:blipFill>
        <p:spPr>
          <a:xfrm>
            <a:off x="2870786" y="1988840"/>
            <a:ext cx="5522912" cy="2845457"/>
          </a:xfrm>
          <a:prstGeom prst="rect">
            <a:avLst/>
          </a:prstGeom>
          <a:ln>
            <a:solidFill>
              <a:schemeClr val="accent2">
                <a:lumMod val="60000"/>
                <a:lumOff val="40000"/>
              </a:schemeClr>
            </a:solidFill>
          </a:ln>
        </p:spPr>
      </p:pic>
    </p:spTree>
    <p:extLst>
      <p:ext uri="{BB962C8B-B14F-4D97-AF65-F5344CB8AC3E}">
        <p14:creationId xmlns:p14="http://schemas.microsoft.com/office/powerpoint/2010/main" val="2248208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583905"/>
            <a:ext cx="4716850" cy="4525963"/>
          </a:xfrm>
        </p:spPr>
        <p:txBody>
          <a:bodyPr>
            <a:normAutofit/>
          </a:bodyPr>
          <a:lstStyle/>
          <a:p>
            <a:r>
              <a:rPr lang="tr-TR" sz="2800" dirty="0" err="1"/>
              <a:t>Water</a:t>
            </a:r>
            <a:r>
              <a:rPr lang="tr-TR" sz="2800" dirty="0"/>
              <a:t>, </a:t>
            </a:r>
            <a:r>
              <a:rPr lang="tr-TR" sz="2800" dirty="0" err="1"/>
              <a:t>soil</a:t>
            </a:r>
            <a:r>
              <a:rPr lang="tr-TR" sz="2800" dirty="0"/>
              <a:t> </a:t>
            </a:r>
            <a:r>
              <a:rPr lang="tr-TR" sz="2800" dirty="0" err="1"/>
              <a:t>and</a:t>
            </a:r>
            <a:r>
              <a:rPr lang="tr-TR" sz="2800" dirty="0"/>
              <a:t> fire</a:t>
            </a:r>
            <a:r>
              <a:rPr lang="tr-TR" sz="2800" dirty="0">
                <a:effectLst/>
              </a:rPr>
              <a:t>…</a:t>
            </a:r>
          </a:p>
          <a:p>
            <a:r>
              <a:rPr lang="tr-TR" sz="2800" dirty="0" err="1"/>
              <a:t>Arts</a:t>
            </a:r>
            <a:r>
              <a:rPr lang="tr-TR" sz="2800" dirty="0"/>
              <a:t> of </a:t>
            </a:r>
            <a:r>
              <a:rPr lang="tr-TR" sz="2800" dirty="0" err="1"/>
              <a:t>ceramics</a:t>
            </a:r>
            <a:r>
              <a:rPr lang="tr-TR" sz="2800" dirty="0"/>
              <a:t> in Anatolia</a:t>
            </a:r>
            <a:r>
              <a:rPr lang="tr-TR" sz="2800" dirty="0">
                <a:effectLst/>
              </a:rPr>
              <a:t>…</a:t>
            </a:r>
          </a:p>
          <a:p>
            <a:r>
              <a:rPr lang="tr-TR" sz="2800" dirty="0"/>
              <a:t>BC</a:t>
            </a:r>
            <a:r>
              <a:rPr lang="tr-TR" sz="2800" dirty="0">
                <a:effectLst/>
              </a:rPr>
              <a:t> 6000 in Çatalhöyük (2000 </a:t>
            </a:r>
            <a:r>
              <a:rPr lang="tr-TR" sz="2800" dirty="0" err="1">
                <a:effectLst/>
              </a:rPr>
              <a:t>years</a:t>
            </a:r>
            <a:r>
              <a:rPr lang="tr-TR" sz="2800" dirty="0">
                <a:effectLst/>
              </a:rPr>
              <a:t> </a:t>
            </a:r>
            <a:r>
              <a:rPr lang="tr-TR" sz="2800" dirty="0" err="1"/>
              <a:t>before</a:t>
            </a:r>
            <a:r>
              <a:rPr lang="tr-TR" sz="2800" dirty="0"/>
              <a:t> </a:t>
            </a:r>
            <a:r>
              <a:rPr lang="tr-TR" sz="2800" dirty="0" err="1"/>
              <a:t>China</a:t>
            </a:r>
            <a:r>
              <a:rPr lang="tr-TR" sz="2800" dirty="0">
                <a:effectLst/>
              </a:rPr>
              <a:t>)</a:t>
            </a:r>
          </a:p>
          <a:p>
            <a:r>
              <a:rPr lang="tr-TR" sz="2800" dirty="0" err="1"/>
              <a:t>Many</a:t>
            </a:r>
            <a:r>
              <a:rPr lang="tr-TR" sz="2800" dirty="0"/>
              <a:t> </a:t>
            </a:r>
            <a:r>
              <a:rPr lang="tr-TR" sz="2800" dirty="0" err="1"/>
              <a:t>kind</a:t>
            </a:r>
            <a:r>
              <a:rPr lang="tr-TR" sz="2800" dirty="0"/>
              <a:t> of </a:t>
            </a:r>
            <a:r>
              <a:rPr lang="tr-TR" sz="2800" dirty="0" err="1"/>
              <a:t>ceramics</a:t>
            </a:r>
            <a:r>
              <a:rPr lang="tr-TR" sz="2800" dirty="0"/>
              <a:t> </a:t>
            </a:r>
            <a:r>
              <a:rPr lang="tr-TR" sz="2800" dirty="0" err="1"/>
              <a:t>for</a:t>
            </a:r>
            <a:r>
              <a:rPr lang="tr-TR" sz="2800" dirty="0"/>
              <a:t> </a:t>
            </a:r>
            <a:r>
              <a:rPr lang="tr-TR" sz="2800" dirty="0" err="1"/>
              <a:t>daily</a:t>
            </a:r>
            <a:r>
              <a:rPr lang="tr-TR" sz="2800" dirty="0"/>
              <a:t> life. </a:t>
            </a:r>
          </a:p>
          <a:p>
            <a:r>
              <a:rPr lang="tr-TR" sz="2800" dirty="0" err="1"/>
              <a:t>Tradition</a:t>
            </a:r>
            <a:r>
              <a:rPr lang="tr-TR" sz="2800" dirty="0"/>
              <a:t> </a:t>
            </a:r>
            <a:r>
              <a:rPr lang="tr-TR" sz="2800" dirty="0" err="1"/>
              <a:t>and</a:t>
            </a:r>
            <a:r>
              <a:rPr lang="tr-TR" sz="2800" dirty="0"/>
              <a:t> art, </a:t>
            </a:r>
            <a:r>
              <a:rPr lang="tr-TR" sz="2800" dirty="0" err="1"/>
              <a:t>china</a:t>
            </a:r>
            <a:endParaRPr lang="tr-TR" sz="2800" dirty="0"/>
          </a:p>
          <a:p>
            <a:r>
              <a:rPr lang="tr-TR" sz="2800" dirty="0" err="1"/>
              <a:t>Seljuqs</a:t>
            </a:r>
            <a:r>
              <a:rPr lang="tr-TR" sz="2800" dirty="0"/>
              <a:t> </a:t>
            </a:r>
            <a:r>
              <a:rPr lang="tr-TR" sz="2800" dirty="0" err="1"/>
              <a:t>and</a:t>
            </a:r>
            <a:r>
              <a:rPr lang="tr-TR" sz="2800" dirty="0"/>
              <a:t> </a:t>
            </a:r>
            <a:r>
              <a:rPr lang="tr-TR" sz="2800" dirty="0" err="1"/>
              <a:t>Ottoman</a:t>
            </a:r>
            <a:endParaRPr lang="tr-TR" sz="2800" dirty="0">
              <a:effectLst/>
            </a:endParaRPr>
          </a:p>
          <a:p>
            <a:endParaRPr lang="tr-TR" sz="2800" dirty="0">
              <a:effectLst/>
            </a:endParaRPr>
          </a:p>
          <a:p>
            <a:pPr marL="0" indent="0">
              <a:buNone/>
            </a:pPr>
            <a:endParaRPr lang="tr-TR" sz="2800" dirty="0"/>
          </a:p>
        </p:txBody>
      </p:sp>
      <p:pic>
        <p:nvPicPr>
          <p:cNvPr id="1026" name="Picture 2" descr="C:\Users\elifgokhan\Desktop\tim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386" y="2276872"/>
            <a:ext cx="3942838" cy="2376264"/>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4453217" y="3244334"/>
            <a:ext cx="237566" cy="369332"/>
          </a:xfrm>
          <a:prstGeom prst="rect">
            <a:avLst/>
          </a:prstGeom>
        </p:spPr>
        <p:txBody>
          <a:bodyPr wrap="none">
            <a:spAutoFit/>
          </a:bodyPr>
          <a:lstStyle/>
          <a:p>
            <a:r>
              <a:rPr lang="tr-TR" b="1" dirty="0"/>
              <a:t> </a:t>
            </a:r>
            <a:endParaRPr lang="tr-TR" dirty="0"/>
          </a:p>
        </p:txBody>
      </p:sp>
      <p:sp>
        <p:nvSpPr>
          <p:cNvPr id="9" name="Dikdörtgen 8"/>
          <p:cNvSpPr/>
          <p:nvPr/>
        </p:nvSpPr>
        <p:spPr>
          <a:xfrm>
            <a:off x="539552" y="6156878"/>
            <a:ext cx="288862" cy="646331"/>
          </a:xfrm>
          <a:prstGeom prst="rect">
            <a:avLst/>
          </a:prstGeom>
        </p:spPr>
        <p:txBody>
          <a:bodyPr wrap="none">
            <a:spAutoFit/>
          </a:bodyPr>
          <a:lstStyle/>
          <a:p>
            <a:r>
              <a:rPr lang="tr-TR" sz="3600" b="1" dirty="0">
                <a:solidFill>
                  <a:prstClr val="black">
                    <a:tint val="75000"/>
                  </a:prstClr>
                </a:solidFill>
              </a:rPr>
              <a:t> </a:t>
            </a:r>
            <a:endParaRPr lang="tr-TR" dirty="0"/>
          </a:p>
        </p:txBody>
      </p:sp>
      <p:sp>
        <p:nvSpPr>
          <p:cNvPr id="12" name="Başlık 1"/>
          <p:cNvSpPr>
            <a:spLocks noGrp="1"/>
          </p:cNvSpPr>
          <p:nvPr>
            <p:ph type="title"/>
          </p:nvPr>
        </p:nvSpPr>
        <p:spPr>
          <a:xfrm>
            <a:off x="457200" y="445505"/>
            <a:ext cx="8229600" cy="1143000"/>
          </a:xfrm>
        </p:spPr>
        <p:txBody>
          <a:bodyPr>
            <a:normAutofit/>
          </a:bodyPr>
          <a:lstStyle/>
          <a:p>
            <a:pPr algn="l"/>
            <a:r>
              <a:rPr lang="tr-TR" sz="4000" dirty="0" err="1">
                <a:solidFill>
                  <a:srgbClr val="FF0000"/>
                </a:solidFill>
              </a:rPr>
              <a:t>History</a:t>
            </a:r>
            <a:r>
              <a:rPr lang="tr-TR" sz="4000" dirty="0">
                <a:solidFill>
                  <a:srgbClr val="FF0000"/>
                </a:solidFill>
              </a:rPr>
              <a:t> of </a:t>
            </a:r>
            <a:r>
              <a:rPr lang="tr-TR" sz="4000" dirty="0" err="1">
                <a:solidFill>
                  <a:srgbClr val="FF0000"/>
                </a:solidFill>
              </a:rPr>
              <a:t>Ceramics</a:t>
            </a:r>
            <a:r>
              <a:rPr lang="tr-TR" sz="4000" dirty="0">
                <a:solidFill>
                  <a:srgbClr val="FF0000"/>
                </a:solidFill>
              </a:rPr>
              <a:t> in </a:t>
            </a:r>
            <a:r>
              <a:rPr lang="tr-TR" sz="4000" dirty="0" err="1">
                <a:solidFill>
                  <a:srgbClr val="FF0000"/>
                </a:solidFill>
              </a:rPr>
              <a:t>Turkey</a:t>
            </a:r>
            <a:endParaRPr lang="tr-TR" sz="4000" dirty="0">
              <a:solidFill>
                <a:srgbClr val="FF0000"/>
              </a:solidFill>
            </a:endParaRPr>
          </a:p>
        </p:txBody>
      </p:sp>
    </p:spTree>
    <p:extLst>
      <p:ext uri="{BB962C8B-B14F-4D97-AF65-F5344CB8AC3E}">
        <p14:creationId xmlns:p14="http://schemas.microsoft.com/office/powerpoint/2010/main" val="3072850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8706" y="476672"/>
            <a:ext cx="8229600" cy="1143000"/>
          </a:xfrm>
        </p:spPr>
        <p:txBody>
          <a:bodyPr>
            <a:normAutofit/>
          </a:bodyPr>
          <a:lstStyle/>
          <a:p>
            <a:pPr algn="l"/>
            <a:r>
              <a:rPr lang="tr-TR" sz="4000" dirty="0">
                <a:solidFill>
                  <a:srgbClr val="FF0000"/>
                </a:solidFill>
              </a:rPr>
              <a:t>Productivity </a:t>
            </a:r>
            <a:r>
              <a:rPr lang="tr-TR" sz="4000" dirty="0" err="1">
                <a:solidFill>
                  <a:srgbClr val="FF0000"/>
                </a:solidFill>
              </a:rPr>
              <a:t>and</a:t>
            </a:r>
            <a:r>
              <a:rPr lang="tr-TR" sz="4000" dirty="0">
                <a:solidFill>
                  <a:srgbClr val="FF0000"/>
                </a:solidFill>
              </a:rPr>
              <a:t> </a:t>
            </a:r>
            <a:r>
              <a:rPr lang="tr-TR" sz="4000" dirty="0" err="1">
                <a:solidFill>
                  <a:srgbClr val="FF0000"/>
                </a:solidFill>
              </a:rPr>
              <a:t>Innovation</a:t>
            </a:r>
            <a:endParaRPr lang="tr-TR" sz="4000" dirty="0">
              <a:solidFill>
                <a:srgbClr val="FF0000"/>
              </a:solidFill>
            </a:endParaRPr>
          </a:p>
        </p:txBody>
      </p:sp>
      <p:sp>
        <p:nvSpPr>
          <p:cNvPr id="12" name="Metin kutusu 11"/>
          <p:cNvSpPr txBox="1"/>
          <p:nvPr/>
        </p:nvSpPr>
        <p:spPr>
          <a:xfrm>
            <a:off x="65178" y="1268760"/>
            <a:ext cx="4788024" cy="4154984"/>
          </a:xfrm>
          <a:prstGeom prst="rect">
            <a:avLst/>
          </a:prstGeom>
          <a:noFill/>
        </p:spPr>
        <p:txBody>
          <a:bodyPr wrap="square" rtlCol="0">
            <a:spAutoFit/>
          </a:bodyPr>
          <a:lstStyle/>
          <a:p>
            <a:r>
              <a:rPr lang="tr-TR" sz="2400" b="1" dirty="0"/>
              <a:t>AQUASMART:</a:t>
            </a:r>
          </a:p>
          <a:p>
            <a:endParaRPr lang="tr-TR" sz="2400" b="1" dirty="0"/>
          </a:p>
          <a:p>
            <a:r>
              <a:rPr lang="tr-TR" sz="2400" dirty="0" err="1"/>
              <a:t>Water</a:t>
            </a:r>
            <a:r>
              <a:rPr lang="tr-TR" sz="2400" dirty="0"/>
              <a:t> </a:t>
            </a:r>
            <a:r>
              <a:rPr lang="tr-TR" sz="2400" dirty="0" err="1"/>
              <a:t>saving</a:t>
            </a:r>
            <a:r>
              <a:rPr lang="tr-TR" sz="2400" dirty="0"/>
              <a:t> </a:t>
            </a:r>
            <a:r>
              <a:rPr lang="tr-TR" sz="2400" dirty="0" err="1"/>
              <a:t>toilet</a:t>
            </a:r>
            <a:r>
              <a:rPr lang="tr-TR" sz="2400" dirty="0"/>
              <a:t> </a:t>
            </a:r>
            <a:r>
              <a:rPr lang="tr-TR" sz="2400" dirty="0" err="1"/>
              <a:t>systems</a:t>
            </a:r>
            <a:endParaRPr lang="tr-TR" sz="2400" dirty="0"/>
          </a:p>
          <a:p>
            <a:pPr marL="285750" indent="-285750">
              <a:buFont typeface="Arial" pitchFamily="34" charset="0"/>
              <a:buChar char="•"/>
            </a:pPr>
            <a:r>
              <a:rPr lang="tr-TR" sz="2400" dirty="0"/>
              <a:t> %55  </a:t>
            </a:r>
            <a:r>
              <a:rPr lang="tr-TR" sz="2400" dirty="0" err="1"/>
              <a:t>water</a:t>
            </a:r>
            <a:r>
              <a:rPr lang="tr-TR" sz="2400" dirty="0"/>
              <a:t> </a:t>
            </a:r>
            <a:r>
              <a:rPr lang="tr-TR" sz="2400" dirty="0" err="1"/>
              <a:t>saving</a:t>
            </a:r>
            <a:r>
              <a:rPr lang="tr-TR" sz="2400" dirty="0"/>
              <a:t> </a:t>
            </a:r>
            <a:r>
              <a:rPr lang="tr-TR" sz="2400" dirty="0" err="1"/>
              <a:t>and</a:t>
            </a:r>
            <a:r>
              <a:rPr lang="tr-TR" sz="2400" dirty="0"/>
              <a:t> %100 </a:t>
            </a:r>
            <a:r>
              <a:rPr lang="tr-TR" sz="2400" dirty="0" err="1"/>
              <a:t>cleaning</a:t>
            </a:r>
            <a:r>
              <a:rPr lang="tr-TR" sz="2400" dirty="0"/>
              <a:t> </a:t>
            </a:r>
          </a:p>
          <a:p>
            <a:pPr marL="285750" indent="-285750">
              <a:buFont typeface="Arial" pitchFamily="34" charset="0"/>
              <a:buChar char="•"/>
            </a:pPr>
            <a:r>
              <a:rPr lang="tr-TR" sz="2400" dirty="0"/>
              <a:t>2,7 litre </a:t>
            </a:r>
            <a:r>
              <a:rPr lang="tr-TR" sz="2400" dirty="0" err="1"/>
              <a:t>water</a:t>
            </a:r>
            <a:r>
              <a:rPr lang="tr-TR" sz="2400" dirty="0"/>
              <a:t> </a:t>
            </a:r>
            <a:r>
              <a:rPr lang="tr-TR" sz="2400" dirty="0" err="1"/>
              <a:t>consumption</a:t>
            </a:r>
            <a:r>
              <a:rPr lang="tr-TR" sz="2400" dirty="0"/>
              <a:t>.</a:t>
            </a:r>
          </a:p>
          <a:p>
            <a:endParaRPr lang="tr-TR" sz="2400" i="1" dirty="0">
              <a:solidFill>
                <a:schemeClr val="bg2">
                  <a:lumMod val="25000"/>
                </a:schemeClr>
              </a:solidFill>
            </a:endParaRPr>
          </a:p>
          <a:p>
            <a:pPr marL="285750" indent="-285750">
              <a:buFont typeface="Arial" pitchFamily="34" charset="0"/>
              <a:buChar char="•"/>
            </a:pPr>
            <a:r>
              <a:rPr lang="tr-TR" sz="2400" i="1" dirty="0">
                <a:solidFill>
                  <a:schemeClr val="bg2">
                    <a:lumMod val="25000"/>
                  </a:schemeClr>
                </a:solidFill>
              </a:rPr>
              <a:t>2014 </a:t>
            </a:r>
            <a:r>
              <a:rPr lang="en-US" sz="2400" i="1" dirty="0">
                <a:solidFill>
                  <a:schemeClr val="bg2">
                    <a:lumMod val="25000"/>
                  </a:schemeClr>
                </a:solidFill>
              </a:rPr>
              <a:t>Golden </a:t>
            </a:r>
            <a:r>
              <a:rPr lang="en-US" sz="2400" i="1" dirty="0" err="1">
                <a:solidFill>
                  <a:schemeClr val="bg2">
                    <a:lumMod val="25000"/>
                  </a:schemeClr>
                </a:solidFill>
              </a:rPr>
              <a:t>Çekül</a:t>
            </a:r>
            <a:r>
              <a:rPr lang="en-US" sz="2400" i="1" dirty="0">
                <a:solidFill>
                  <a:schemeClr val="bg2">
                    <a:lumMod val="25000"/>
                  </a:schemeClr>
                </a:solidFill>
              </a:rPr>
              <a:t> Building Materials 1.</a:t>
            </a:r>
            <a:endParaRPr lang="tr-TR" sz="2400" i="1" dirty="0">
              <a:solidFill>
                <a:schemeClr val="bg2">
                  <a:lumMod val="25000"/>
                </a:schemeClr>
              </a:solidFill>
            </a:endParaRPr>
          </a:p>
          <a:p>
            <a:pPr marL="285750" indent="-285750">
              <a:buFont typeface="Arial" pitchFamily="34" charset="0"/>
              <a:buChar char="•"/>
            </a:pPr>
            <a:r>
              <a:rPr lang="tr-TR" sz="2400" i="1" dirty="0">
                <a:solidFill>
                  <a:schemeClr val="bg2">
                    <a:lumMod val="25000"/>
                  </a:schemeClr>
                </a:solidFill>
              </a:rPr>
              <a:t>2014 </a:t>
            </a:r>
            <a:r>
              <a:rPr lang="en-US" sz="2400" i="1" dirty="0">
                <a:solidFill>
                  <a:schemeClr val="bg2">
                    <a:lumMod val="25000"/>
                  </a:schemeClr>
                </a:solidFill>
              </a:rPr>
              <a:t>İstanbul Chamber of Industry Environment and Energy Awards 2</a:t>
            </a:r>
            <a:endParaRPr lang="tr-TR" sz="2400" i="1" dirty="0">
              <a:solidFill>
                <a:schemeClr val="bg2">
                  <a:lumMod val="25000"/>
                </a:schemeClr>
              </a:solidFill>
            </a:endParaRPr>
          </a:p>
        </p:txBody>
      </p:sp>
      <p:pic>
        <p:nvPicPr>
          <p:cNvPr id="15" name="Picture 2" descr="C:\Users\filhan\Desktop\cevreYonetimi\cevreSunum\ilanlar\220x220 Aquasmart Fe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3202" y="1556792"/>
            <a:ext cx="4111286"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3893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404664"/>
            <a:ext cx="8229600" cy="1143000"/>
          </a:xfrm>
        </p:spPr>
        <p:txBody>
          <a:bodyPr>
            <a:normAutofit/>
          </a:bodyPr>
          <a:lstStyle/>
          <a:p>
            <a:pPr algn="l"/>
            <a:r>
              <a:rPr lang="tr-TR" sz="4000" dirty="0">
                <a:solidFill>
                  <a:srgbClr val="FF0000"/>
                </a:solidFill>
              </a:rPr>
              <a:t>Productivity </a:t>
            </a:r>
            <a:r>
              <a:rPr lang="tr-TR" sz="4000" dirty="0" err="1">
                <a:solidFill>
                  <a:srgbClr val="FF0000"/>
                </a:solidFill>
              </a:rPr>
              <a:t>and</a:t>
            </a:r>
            <a:r>
              <a:rPr lang="tr-TR" sz="4000" dirty="0">
                <a:solidFill>
                  <a:srgbClr val="FF0000"/>
                </a:solidFill>
              </a:rPr>
              <a:t> </a:t>
            </a:r>
            <a:r>
              <a:rPr lang="tr-TR" sz="4000" dirty="0" err="1">
                <a:solidFill>
                  <a:srgbClr val="FF0000"/>
                </a:solidFill>
              </a:rPr>
              <a:t>Innovation</a:t>
            </a:r>
            <a:endParaRPr lang="tr-TR" sz="4000" dirty="0">
              <a:solidFill>
                <a:srgbClr val="FF0000"/>
              </a:solidFill>
            </a:endParaRPr>
          </a:p>
        </p:txBody>
      </p:sp>
      <p:pic>
        <p:nvPicPr>
          <p:cNvPr id="14" name="Picture 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632" y="1336699"/>
            <a:ext cx="6627396" cy="2288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Grafik 15"/>
          <p:cNvGraphicFramePr/>
          <p:nvPr>
            <p:extLst>
              <p:ext uri="{D42A27DB-BD31-4B8C-83A1-F6EECF244321}">
                <p14:modId xmlns:p14="http://schemas.microsoft.com/office/powerpoint/2010/main" val="510462715"/>
              </p:ext>
            </p:extLst>
          </p:nvPr>
        </p:nvGraphicFramePr>
        <p:xfrm>
          <a:off x="-63445" y="3119732"/>
          <a:ext cx="4683434" cy="2952328"/>
        </p:xfrm>
        <a:graphic>
          <a:graphicData uri="http://schemas.openxmlformats.org/drawingml/2006/chart">
            <c:chart xmlns:c="http://schemas.openxmlformats.org/drawingml/2006/chart" xmlns:r="http://schemas.openxmlformats.org/officeDocument/2006/relationships" r:id="rId3"/>
          </a:graphicData>
        </a:graphic>
      </p:graphicFrame>
      <p:sp>
        <p:nvSpPr>
          <p:cNvPr id="17" name="Dikdörtgen 16"/>
          <p:cNvSpPr/>
          <p:nvPr/>
        </p:nvSpPr>
        <p:spPr>
          <a:xfrm>
            <a:off x="4755645" y="1524687"/>
            <a:ext cx="4250444" cy="415498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err="1">
                <a:ln>
                  <a:noFill/>
                </a:ln>
                <a:solidFill>
                  <a:sysClr val="windowText" lastClr="000000"/>
                </a:solidFill>
                <a:effectLst/>
                <a:uLnTx/>
                <a:uFillTx/>
              </a:rPr>
              <a:t>By</a:t>
            </a:r>
            <a:r>
              <a:rPr kumimoji="0" lang="tr-TR" sz="2400" b="0" i="0" u="none" strike="noStrike" kern="0" cap="none" spc="0" normalizeH="0" baseline="0" noProof="0" dirty="0">
                <a:ln>
                  <a:noFill/>
                </a:ln>
                <a:solidFill>
                  <a:sysClr val="windowText" lastClr="000000"/>
                </a:solidFill>
                <a:effectLst/>
                <a:uLnTx/>
                <a:uFillTx/>
              </a:rPr>
              <a:t> </a:t>
            </a:r>
            <a:r>
              <a:rPr kumimoji="0" lang="tr-TR" sz="2400" b="0" i="0" u="none" strike="noStrike" kern="0" cap="none" spc="0" normalizeH="0" baseline="0" noProof="0" dirty="0" err="1">
                <a:ln>
                  <a:noFill/>
                </a:ln>
                <a:solidFill>
                  <a:sysClr val="windowText" lastClr="000000"/>
                </a:solidFill>
                <a:effectLst/>
                <a:uLnTx/>
                <a:uFillTx/>
              </a:rPr>
              <a:t>saving</a:t>
            </a:r>
            <a:r>
              <a:rPr kumimoji="0" lang="tr-TR" sz="2400" b="0" i="0" u="none" strike="noStrike" kern="0" cap="none" spc="0" normalizeH="0" baseline="0" noProof="0" dirty="0">
                <a:ln>
                  <a:noFill/>
                </a:ln>
                <a:solidFill>
                  <a:sysClr val="windowText" lastClr="000000"/>
                </a:solidFill>
                <a:effectLst/>
                <a:uLnTx/>
                <a:uFillTx/>
              </a:rPr>
              <a:t> 3564</a:t>
            </a:r>
            <a:r>
              <a:rPr kumimoji="0" lang="tr-TR" sz="2400" b="0" i="0" u="none" strike="noStrike" kern="0" cap="none" spc="0" normalizeH="0" noProof="0" dirty="0">
                <a:ln>
                  <a:noFill/>
                </a:ln>
                <a:solidFill>
                  <a:sysClr val="windowText" lastClr="000000"/>
                </a:solidFill>
                <a:effectLst/>
                <a:uLnTx/>
                <a:uFillTx/>
              </a:rPr>
              <a:t> litre </a:t>
            </a:r>
            <a:r>
              <a:rPr kumimoji="0" lang="tr-TR" sz="2400" b="0" i="0" u="none" strike="noStrike" kern="0" cap="none" spc="0" normalizeH="0" noProof="0" dirty="0" err="1">
                <a:ln>
                  <a:noFill/>
                </a:ln>
                <a:solidFill>
                  <a:sysClr val="windowText" lastClr="000000"/>
                </a:solidFill>
                <a:effectLst/>
                <a:uLnTx/>
                <a:uFillTx/>
              </a:rPr>
              <a:t>water</a:t>
            </a:r>
            <a:r>
              <a:rPr kumimoji="0" lang="tr-TR" sz="2400" b="0" i="0" u="none" strike="noStrike" kern="0" cap="none" spc="0" normalizeH="0" noProof="0" dirty="0">
                <a:ln>
                  <a:noFill/>
                </a:ln>
                <a:solidFill>
                  <a:sysClr val="windowText" lastClr="000000"/>
                </a:solidFill>
                <a:effectLst/>
                <a:uLnTx/>
                <a:uFillTx/>
              </a:rPr>
              <a:t> </a:t>
            </a:r>
            <a:r>
              <a:rPr kumimoji="0" lang="tr-TR" sz="2400" b="0" i="0" u="none" strike="noStrike" kern="0" cap="none" spc="0" normalizeH="0" noProof="0" dirty="0" err="1">
                <a:ln>
                  <a:noFill/>
                </a:ln>
                <a:solidFill>
                  <a:sysClr val="windowText" lastClr="000000"/>
                </a:solidFill>
                <a:effectLst/>
                <a:uLnTx/>
                <a:uFillTx/>
              </a:rPr>
              <a:t>per</a:t>
            </a:r>
            <a:r>
              <a:rPr kumimoji="0" lang="tr-TR" sz="2400" b="0" i="0" u="none" strike="noStrike" kern="0" cap="none" spc="0" normalizeH="0" noProof="0" dirty="0">
                <a:ln>
                  <a:noFill/>
                </a:ln>
                <a:solidFill>
                  <a:sysClr val="windowText" lastClr="000000"/>
                </a:solidFill>
                <a:effectLst/>
                <a:uLnTx/>
                <a:uFillTx/>
              </a:rPr>
              <a:t> </a:t>
            </a:r>
            <a:r>
              <a:rPr kumimoji="0" lang="tr-TR" sz="2400" b="0" i="0" u="none" strike="noStrike" kern="0" cap="none" spc="0" normalizeH="0" noProof="0" dirty="0" err="1">
                <a:ln>
                  <a:noFill/>
                </a:ln>
                <a:solidFill>
                  <a:sysClr val="windowText" lastClr="000000"/>
                </a:solidFill>
                <a:effectLst/>
                <a:uLnTx/>
                <a:uFillTx/>
              </a:rPr>
              <a:t>person</a:t>
            </a:r>
            <a:r>
              <a:rPr kumimoji="0" lang="tr-TR" sz="2400" b="0" i="0" u="none" strike="noStrike" kern="0" cap="none" spc="0" normalizeH="0" noProof="0" dirty="0">
                <a:ln>
                  <a:noFill/>
                </a:ln>
                <a:solidFill>
                  <a:sysClr val="windowText" lastClr="000000"/>
                </a:solidFill>
                <a:effectLst/>
                <a:uLnTx/>
                <a:uFillTx/>
              </a:rPr>
              <a:t> </a:t>
            </a:r>
            <a:r>
              <a:rPr kumimoji="0" lang="tr-TR" sz="2400" b="0" i="0" u="none" strike="noStrike" kern="0" cap="none" spc="0" normalizeH="0" noProof="0" dirty="0" err="1">
                <a:ln>
                  <a:noFill/>
                </a:ln>
                <a:solidFill>
                  <a:sysClr val="windowText" lastClr="000000"/>
                </a:solidFill>
                <a:effectLst/>
                <a:uLnTx/>
                <a:uFillTx/>
              </a:rPr>
              <a:t>per</a:t>
            </a:r>
            <a:r>
              <a:rPr kumimoji="0" lang="tr-TR" sz="2400" b="0" i="0" u="none" strike="noStrike" kern="0" cap="none" spc="0" normalizeH="0" noProof="0" dirty="0">
                <a:ln>
                  <a:noFill/>
                </a:ln>
                <a:solidFill>
                  <a:sysClr val="windowText" lastClr="000000"/>
                </a:solidFill>
                <a:effectLst/>
                <a:uLnTx/>
                <a:uFillTx/>
              </a:rPr>
              <a:t> </a:t>
            </a:r>
            <a:r>
              <a:rPr kumimoji="0" lang="tr-TR" sz="2400" b="0" i="0" u="none" strike="noStrike" kern="0" cap="none" spc="0" normalizeH="0" noProof="0" dirty="0" err="1">
                <a:ln>
                  <a:noFill/>
                </a:ln>
                <a:solidFill>
                  <a:sysClr val="windowText" lastClr="000000"/>
                </a:solidFill>
                <a:effectLst/>
                <a:uLnTx/>
                <a:uFillTx/>
              </a:rPr>
              <a:t>year</a:t>
            </a:r>
            <a:r>
              <a:rPr kumimoji="0" lang="tr-TR" sz="2400" b="0" i="0" u="none" strike="noStrike" kern="0" cap="none" spc="0" normalizeH="0" noProof="0" dirty="0">
                <a:ln>
                  <a:noFill/>
                </a:ln>
                <a:solidFill>
                  <a:sysClr val="windowText" lastClr="000000"/>
                </a:solidFill>
                <a:effectLst/>
                <a:uLnTx/>
                <a:uFillTx/>
              </a:rPr>
              <a:t>, </a:t>
            </a:r>
            <a:r>
              <a:rPr kumimoji="0" lang="tr-TR" sz="2400" b="0" i="0" u="none" strike="noStrike" kern="0" cap="none" spc="0" normalizeH="0" noProof="0" dirty="0" err="1">
                <a:ln>
                  <a:noFill/>
                </a:ln>
                <a:solidFill>
                  <a:sysClr val="windowText" lastClr="000000"/>
                </a:solidFill>
                <a:effectLst/>
                <a:uLnTx/>
                <a:uFillTx/>
              </a:rPr>
              <a:t>Kaleaquasmart</a:t>
            </a:r>
            <a:r>
              <a:rPr kumimoji="0" lang="tr-TR" sz="2400" b="0" i="0" u="none" strike="noStrike" kern="0" cap="none" spc="0" normalizeH="0" noProof="0" dirty="0">
                <a:ln>
                  <a:noFill/>
                </a:ln>
                <a:solidFill>
                  <a:sysClr val="windowText" lastClr="000000"/>
                </a:solidFill>
                <a:effectLst/>
                <a:uLnTx/>
                <a:uFillTx/>
              </a:rPr>
              <a:t> </a:t>
            </a:r>
            <a:r>
              <a:rPr kumimoji="0" lang="tr-TR" sz="2400" b="0" i="0" u="none" strike="noStrike" kern="0" cap="none" spc="0" normalizeH="0" noProof="0" dirty="0" err="1">
                <a:ln>
                  <a:noFill/>
                </a:ln>
                <a:solidFill>
                  <a:sysClr val="windowText" lastClr="000000"/>
                </a:solidFill>
                <a:effectLst/>
                <a:uLnTx/>
                <a:uFillTx/>
              </a:rPr>
              <a:t>closets</a:t>
            </a:r>
            <a:r>
              <a:rPr kumimoji="0" lang="tr-TR" sz="2400" b="0" i="0" u="none" strike="noStrike" kern="0" cap="none" spc="0" normalizeH="0" noProof="0" dirty="0">
                <a:ln>
                  <a:noFill/>
                </a:ln>
                <a:solidFill>
                  <a:sysClr val="windowText" lastClr="000000"/>
                </a:solidFill>
                <a:effectLst/>
                <a:uLnTx/>
                <a:uFillTx/>
              </a:rPr>
              <a:t> </a:t>
            </a:r>
            <a:r>
              <a:rPr kumimoji="0" lang="tr-TR" sz="2400" b="0" i="0" u="none" strike="noStrike" kern="0" cap="none" spc="0" normalizeH="0" noProof="0" dirty="0" err="1">
                <a:ln>
                  <a:noFill/>
                </a:ln>
                <a:solidFill>
                  <a:sysClr val="windowText" lastClr="000000"/>
                </a:solidFill>
                <a:effectLst/>
                <a:uLnTx/>
                <a:uFillTx/>
              </a:rPr>
              <a:t>give</a:t>
            </a:r>
            <a:r>
              <a:rPr kumimoji="0" lang="tr-TR" sz="2400" b="0" i="0" u="none" strike="noStrike" kern="0" cap="none" spc="0" normalizeH="0" noProof="0" dirty="0">
                <a:ln>
                  <a:noFill/>
                </a:ln>
                <a:solidFill>
                  <a:sysClr val="windowText" lastClr="000000"/>
                </a:solidFill>
                <a:effectLst/>
                <a:uLnTx/>
                <a:uFillTx/>
              </a:rPr>
              <a:t> an </a:t>
            </a:r>
            <a:r>
              <a:rPr kumimoji="0" lang="tr-TR" sz="2400" b="0" i="0" u="none" strike="noStrike" kern="0" cap="none" spc="0" normalizeH="0" noProof="0" dirty="0" err="1">
                <a:ln>
                  <a:noFill/>
                </a:ln>
                <a:solidFill>
                  <a:sysClr val="windowText" lastClr="000000"/>
                </a:solidFill>
                <a:effectLst/>
                <a:uLnTx/>
                <a:uFillTx/>
              </a:rPr>
              <a:t>oppurtinity</a:t>
            </a:r>
            <a:r>
              <a:rPr kumimoji="0" lang="tr-TR" sz="2400" b="0" i="0" u="none" strike="noStrike" kern="0" cap="none" spc="0" normalizeH="0" noProof="0" dirty="0">
                <a:ln>
                  <a:noFill/>
                </a:ln>
                <a:solidFill>
                  <a:sysClr val="windowText" lastClr="000000"/>
                </a:solidFill>
                <a:effectLst/>
                <a:uLnTx/>
                <a:uFillTx/>
              </a:rPr>
              <a:t> </a:t>
            </a:r>
            <a:r>
              <a:rPr kumimoji="0" lang="tr-TR" sz="2400" b="0" i="0" u="none" strike="noStrike" kern="0" cap="none" spc="0" normalizeH="0" noProof="0" dirty="0" err="1">
                <a:ln>
                  <a:noFill/>
                </a:ln>
                <a:solidFill>
                  <a:sysClr val="windowText" lastClr="000000"/>
                </a:solidFill>
                <a:effectLst/>
                <a:uLnTx/>
                <a:uFillTx/>
              </a:rPr>
              <a:t>for</a:t>
            </a:r>
            <a:r>
              <a:rPr kumimoji="0" lang="tr-TR" sz="2400" b="0" i="0" u="none" strike="noStrike" kern="0" cap="none" spc="0" normalizeH="0" noProof="0" dirty="0">
                <a:ln>
                  <a:noFill/>
                </a:ln>
                <a:solidFill>
                  <a:sysClr val="windowText" lastClr="000000"/>
                </a:solidFill>
                <a:effectLst/>
                <a:uLnTx/>
                <a:uFillTx/>
              </a:rPr>
              <a:t> </a:t>
            </a:r>
            <a:r>
              <a:rPr kumimoji="0" lang="tr-TR" sz="2400" b="0" i="0" u="none" strike="noStrike" kern="0" cap="none" spc="0" normalizeH="0" noProof="0" dirty="0" err="1">
                <a:ln>
                  <a:noFill/>
                </a:ln>
                <a:solidFill>
                  <a:sysClr val="windowText" lastClr="000000"/>
                </a:solidFill>
                <a:effectLst/>
                <a:uLnTx/>
                <a:uFillTx/>
              </a:rPr>
              <a:t>green</a:t>
            </a:r>
            <a:r>
              <a:rPr kumimoji="0" lang="tr-TR" sz="2400" b="0" i="0" u="none" strike="noStrike" kern="0" cap="none" spc="0" normalizeH="0" noProof="0" dirty="0">
                <a:ln>
                  <a:noFill/>
                </a:ln>
                <a:solidFill>
                  <a:sysClr val="windowText" lastClr="000000"/>
                </a:solidFill>
                <a:effectLst/>
                <a:uLnTx/>
                <a:uFillTx/>
              </a:rPr>
              <a:t> </a:t>
            </a:r>
            <a:r>
              <a:rPr kumimoji="0" lang="tr-TR" sz="2400" b="0" i="0" u="none" strike="noStrike" kern="0" cap="none" spc="0" normalizeH="0" noProof="0" dirty="0" err="1">
                <a:ln>
                  <a:noFill/>
                </a:ln>
                <a:solidFill>
                  <a:sysClr val="windowText" lastClr="000000"/>
                </a:solidFill>
                <a:effectLst/>
                <a:uLnTx/>
                <a:uFillTx/>
              </a:rPr>
              <a:t>buildng</a:t>
            </a:r>
            <a:r>
              <a:rPr kumimoji="0" lang="tr-TR" sz="2400" b="0" i="0" u="none" strike="noStrike" kern="0" cap="none" spc="0" normalizeH="0" noProof="0" dirty="0">
                <a:ln>
                  <a:noFill/>
                </a:ln>
                <a:solidFill>
                  <a:sysClr val="windowText" lastClr="000000"/>
                </a:solidFill>
                <a:effectLst/>
                <a:uLnTx/>
                <a:uFillTx/>
              </a:rPr>
              <a:t> </a:t>
            </a:r>
            <a:r>
              <a:rPr kumimoji="0" lang="tr-TR" sz="2400" b="0" i="0" u="none" strike="noStrike" kern="0" cap="none" spc="0" normalizeH="0" noProof="0" dirty="0" err="1">
                <a:ln>
                  <a:noFill/>
                </a:ln>
                <a:solidFill>
                  <a:sysClr val="windowText" lastClr="000000"/>
                </a:solidFill>
                <a:effectLst/>
                <a:uLnTx/>
                <a:uFillTx/>
              </a:rPr>
              <a:t>systems</a:t>
            </a:r>
            <a:r>
              <a:rPr kumimoji="0" lang="tr-TR" sz="2400" b="0" i="0" u="none" strike="noStrike" kern="0" cap="none" spc="0" normalizeH="0" noProof="0" dirty="0">
                <a:ln>
                  <a:noFill/>
                </a:ln>
                <a:solidFill>
                  <a:sysClr val="windowText" lastClr="000000"/>
                </a:solidFill>
                <a:effectLst/>
                <a:uLnTx/>
                <a:uFillTx/>
              </a:rPr>
              <a:t> </a:t>
            </a:r>
            <a:r>
              <a:rPr kumimoji="0" lang="tr-TR" sz="2400" b="0" i="0" u="none" strike="noStrike" kern="0" cap="none" spc="0" normalizeH="0" noProof="0" dirty="0" err="1">
                <a:ln>
                  <a:noFill/>
                </a:ln>
                <a:solidFill>
                  <a:sysClr val="windowText" lastClr="000000"/>
                </a:solidFill>
                <a:effectLst/>
                <a:uLnTx/>
                <a:uFillTx/>
              </a:rPr>
              <a:t>such</a:t>
            </a:r>
            <a:r>
              <a:rPr kumimoji="0" lang="tr-TR" sz="2400" b="0" i="0" u="none" strike="noStrike" kern="0" cap="none" spc="0" normalizeH="0" noProof="0" dirty="0">
                <a:ln>
                  <a:noFill/>
                </a:ln>
                <a:solidFill>
                  <a:sysClr val="windowText" lastClr="000000"/>
                </a:solidFill>
                <a:effectLst/>
                <a:uLnTx/>
                <a:uFillTx/>
              </a:rPr>
              <a:t> as LEED, BREEAM</a:t>
            </a:r>
            <a:r>
              <a:rPr lang="tr-TR" sz="2400" kern="0" dirty="0">
                <a:solidFill>
                  <a:sysClr val="windowText" lastClr="000000"/>
                </a:solidFill>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tr-TR" sz="2400" b="0" i="1" u="none" strike="noStrike" kern="0" cap="none" spc="0" normalizeH="0" baseline="0" noProof="0" dirty="0" err="1">
                <a:ln>
                  <a:noFill/>
                </a:ln>
                <a:solidFill>
                  <a:sysClr val="windowText" lastClr="000000"/>
                </a:solidFill>
                <a:effectLst/>
                <a:uLnTx/>
                <a:uFillTx/>
              </a:rPr>
              <a:t>For</a:t>
            </a:r>
            <a:r>
              <a:rPr kumimoji="0" lang="tr-TR" sz="2400" b="0" i="1" u="none" strike="noStrike" kern="0" cap="none" spc="0" normalizeH="0" baseline="0" noProof="0" dirty="0">
                <a:ln>
                  <a:noFill/>
                </a:ln>
                <a:solidFill>
                  <a:sysClr val="windowText" lastClr="000000"/>
                </a:solidFill>
                <a:effectLst/>
                <a:uLnTx/>
                <a:uFillTx/>
              </a:rPr>
              <a:t> </a:t>
            </a:r>
            <a:r>
              <a:rPr kumimoji="0" lang="tr-TR" sz="2400" b="0" i="1" u="none" strike="noStrike" kern="0" cap="none" spc="0" normalizeH="0" baseline="0" noProof="0" dirty="0" err="1">
                <a:ln>
                  <a:noFill/>
                </a:ln>
                <a:solidFill>
                  <a:sysClr val="windowText" lastClr="000000"/>
                </a:solidFill>
                <a:effectLst/>
                <a:uLnTx/>
                <a:uFillTx/>
              </a:rPr>
              <a:t>calculation</a:t>
            </a:r>
            <a:r>
              <a:rPr kumimoji="0" lang="tr-TR" sz="2400" b="0" i="1" u="none" strike="noStrike" kern="0" cap="none" spc="0" normalizeH="0" baseline="0" noProof="0" dirty="0">
                <a:ln>
                  <a:noFill/>
                </a:ln>
                <a:solidFill>
                  <a:sysClr val="windowText" lastClr="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tr-TR" sz="2400" b="0" i="1" u="none" strike="noStrike" kern="0" cap="none" spc="0" normalizeH="0" baseline="0" noProof="0" dirty="0" err="1">
                <a:ln>
                  <a:noFill/>
                </a:ln>
                <a:solidFill>
                  <a:sysClr val="windowText" lastClr="000000"/>
                </a:solidFill>
                <a:effectLst/>
                <a:uLnTx/>
                <a:uFillTx/>
              </a:rPr>
              <a:t>Assumed</a:t>
            </a:r>
            <a:r>
              <a:rPr kumimoji="0" lang="tr-TR" sz="2400" b="0" i="1" u="none" strike="noStrike" kern="0" cap="none" spc="0" normalizeH="0" noProof="0" dirty="0">
                <a:ln>
                  <a:noFill/>
                </a:ln>
                <a:solidFill>
                  <a:sysClr val="windowText" lastClr="000000"/>
                </a:solidFill>
                <a:effectLst/>
                <a:uLnTx/>
                <a:uFillTx/>
              </a:rPr>
              <a:t> </a:t>
            </a:r>
            <a:r>
              <a:rPr kumimoji="0" lang="tr-TR" sz="2400" b="0" i="1" u="none" strike="noStrike" kern="0" cap="none" spc="0" normalizeH="0" noProof="0" dirty="0" err="1">
                <a:ln>
                  <a:noFill/>
                </a:ln>
                <a:solidFill>
                  <a:sysClr val="windowText" lastClr="000000"/>
                </a:solidFill>
                <a:effectLst/>
                <a:uLnTx/>
                <a:uFillTx/>
              </a:rPr>
              <a:t>that</a:t>
            </a:r>
            <a:r>
              <a:rPr kumimoji="0" lang="tr-TR" sz="2400" b="0" i="1" u="none" strike="noStrike" kern="0" cap="none" spc="0" normalizeH="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tr-TR" sz="2400" b="0" i="1" u="none" strike="noStrike" kern="0" cap="none" spc="0" normalizeH="0" baseline="0" noProof="0" dirty="0">
                <a:ln>
                  <a:noFill/>
                </a:ln>
                <a:solidFill>
                  <a:sysClr val="windowText" lastClr="000000"/>
                </a:solidFill>
                <a:effectLst/>
                <a:uLnTx/>
                <a:uFillTx/>
              </a:rPr>
              <a:t>4 </a:t>
            </a:r>
            <a:r>
              <a:rPr kumimoji="0" lang="tr-TR" sz="2400" b="0" i="1" u="none" strike="noStrike" kern="0" cap="none" spc="0" normalizeH="0" baseline="0" noProof="0" dirty="0" err="1">
                <a:ln>
                  <a:noFill/>
                </a:ln>
                <a:solidFill>
                  <a:sysClr val="windowText" lastClr="000000"/>
                </a:solidFill>
                <a:effectLst/>
                <a:uLnTx/>
                <a:uFillTx/>
              </a:rPr>
              <a:t>persons</a:t>
            </a:r>
            <a:r>
              <a:rPr kumimoji="0" lang="tr-TR" sz="2400" b="0" i="1" u="none" strike="noStrike" kern="0" cap="none" spc="0" normalizeH="0" noProof="0" dirty="0">
                <a:ln>
                  <a:noFill/>
                </a:ln>
                <a:solidFill>
                  <a:sysClr val="windowText" lastClr="000000"/>
                </a:solidFill>
                <a:effectLst/>
                <a:uLnTx/>
                <a:uFillTx/>
              </a:rPr>
              <a:t> in a </a:t>
            </a:r>
            <a:r>
              <a:rPr kumimoji="0" lang="tr-TR" sz="2400" b="0" i="1" u="none" strike="noStrike" kern="0" cap="none" spc="0" normalizeH="0" noProof="0" dirty="0" err="1">
                <a:ln>
                  <a:noFill/>
                </a:ln>
                <a:solidFill>
                  <a:sysClr val="windowText" lastClr="000000"/>
                </a:solidFill>
                <a:effectLst/>
                <a:uLnTx/>
                <a:uFillTx/>
              </a:rPr>
              <a:t>family</a:t>
            </a:r>
            <a:r>
              <a:rPr kumimoji="0" lang="tr-TR" sz="2400" b="0" i="1" u="none" strike="noStrike" kern="0" cap="none" spc="0" normalizeH="0" noProof="0" dirty="0">
                <a:ln>
                  <a:noFill/>
                </a:ln>
                <a:solidFill>
                  <a:sysClr val="windowText" lastClr="000000"/>
                </a:solidFill>
                <a:effectLst/>
                <a:uLnTx/>
                <a:uFillTx/>
              </a:rPr>
              <a:t> </a:t>
            </a:r>
            <a:r>
              <a:rPr kumimoji="0" lang="tr-TR" sz="2400" b="0" i="1"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tr-TR" sz="2400" b="0" i="1" u="none" strike="noStrike" kern="0" cap="none" spc="0" normalizeH="0" baseline="0" noProof="0" dirty="0">
                <a:ln>
                  <a:noFill/>
                </a:ln>
                <a:solidFill>
                  <a:sysClr val="windowText" lastClr="000000"/>
                </a:solidFill>
                <a:effectLst/>
                <a:uLnTx/>
                <a:uFillTx/>
              </a:rPr>
              <a:t>3 </a:t>
            </a:r>
            <a:r>
              <a:rPr kumimoji="0" lang="tr-TR" sz="2400" b="0" i="1" u="none" strike="noStrike" kern="0" cap="none" spc="0" normalizeH="0" baseline="0" noProof="0" dirty="0" err="1">
                <a:ln>
                  <a:noFill/>
                </a:ln>
                <a:solidFill>
                  <a:sysClr val="windowText" lastClr="000000"/>
                </a:solidFill>
                <a:effectLst/>
                <a:uLnTx/>
                <a:uFillTx/>
              </a:rPr>
              <a:t>times</a:t>
            </a:r>
            <a:r>
              <a:rPr kumimoji="0" lang="tr-TR" sz="2400" b="0" i="1" u="none" strike="noStrike" kern="0" cap="none" spc="0" normalizeH="0" baseline="0" noProof="0" dirty="0">
                <a:ln>
                  <a:noFill/>
                </a:ln>
                <a:solidFill>
                  <a:sysClr val="windowText" lastClr="000000"/>
                </a:solidFill>
                <a:effectLst/>
                <a:uLnTx/>
                <a:uFillTx/>
              </a:rPr>
              <a:t> </a:t>
            </a:r>
            <a:r>
              <a:rPr kumimoji="0" lang="tr-TR" sz="2400" b="0" i="1" u="none" strike="noStrike" kern="0" cap="none" spc="0" normalizeH="0" baseline="0" noProof="0" dirty="0" err="1">
                <a:ln>
                  <a:noFill/>
                </a:ln>
                <a:solidFill>
                  <a:sysClr val="windowText" lastClr="000000"/>
                </a:solidFill>
                <a:effectLst/>
                <a:uLnTx/>
                <a:uFillTx/>
              </a:rPr>
              <a:t>use</a:t>
            </a:r>
            <a:r>
              <a:rPr kumimoji="0" lang="tr-TR" sz="2400" b="0" i="1" u="none" strike="noStrike" kern="0" cap="none" spc="0" normalizeH="0" baseline="0" noProof="0" dirty="0">
                <a:ln>
                  <a:noFill/>
                </a:ln>
                <a:solidFill>
                  <a:sysClr val="windowText" lastClr="000000"/>
                </a:solidFill>
                <a:effectLst/>
                <a:uLnTx/>
                <a:uFillTx/>
              </a:rPr>
              <a:t> </a:t>
            </a:r>
            <a:r>
              <a:rPr kumimoji="0" lang="tr-TR" sz="2400" b="0" i="1" u="none" strike="noStrike" kern="0" cap="none" spc="0" normalizeH="0" baseline="0" noProof="0" dirty="0" err="1">
                <a:ln>
                  <a:noFill/>
                </a:ln>
                <a:solidFill>
                  <a:sysClr val="windowText" lastClr="000000"/>
                </a:solidFill>
                <a:effectLst/>
                <a:uLnTx/>
                <a:uFillTx/>
              </a:rPr>
              <a:t>per</a:t>
            </a:r>
            <a:r>
              <a:rPr kumimoji="0" lang="tr-TR" sz="2400" b="0" i="1" u="none" strike="noStrike" kern="0" cap="none" spc="0" normalizeH="0" baseline="0" noProof="0" dirty="0">
                <a:ln>
                  <a:noFill/>
                </a:ln>
                <a:solidFill>
                  <a:sysClr val="windowText" lastClr="000000"/>
                </a:solidFill>
                <a:effectLst/>
                <a:uLnTx/>
                <a:uFillTx/>
              </a:rPr>
              <a:t> </a:t>
            </a:r>
            <a:r>
              <a:rPr kumimoji="0" lang="tr-TR" sz="2400" b="0" i="1" u="none" strike="noStrike" kern="0" cap="none" spc="0" normalizeH="0" baseline="0" noProof="0" dirty="0" err="1">
                <a:ln>
                  <a:noFill/>
                </a:ln>
                <a:solidFill>
                  <a:sysClr val="windowText" lastClr="000000"/>
                </a:solidFill>
                <a:effectLst/>
                <a:uLnTx/>
                <a:uFillTx/>
              </a:rPr>
              <a:t>person</a:t>
            </a:r>
            <a:r>
              <a:rPr kumimoji="0" lang="tr-TR" sz="2400" b="0" i="1"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tr-TR" sz="2400" b="0" i="1" u="none" strike="noStrike" kern="0" cap="none" spc="0" normalizeH="0" baseline="0" noProof="0" dirty="0">
                <a:ln>
                  <a:noFill/>
                </a:ln>
                <a:solidFill>
                  <a:sysClr val="windowText" lastClr="000000"/>
                </a:solidFill>
                <a:effectLst/>
                <a:uLnTx/>
                <a:uFillTx/>
              </a:rPr>
              <a:t>total 12 </a:t>
            </a:r>
            <a:r>
              <a:rPr kumimoji="0" lang="tr-TR" sz="2400" b="0" i="1" u="none" strike="noStrike" kern="0" cap="none" spc="0" normalizeH="0" baseline="0" noProof="0" dirty="0" err="1">
                <a:ln>
                  <a:noFill/>
                </a:ln>
                <a:solidFill>
                  <a:sysClr val="windowText" lastClr="000000"/>
                </a:solidFill>
                <a:effectLst/>
                <a:uLnTx/>
                <a:uFillTx/>
              </a:rPr>
              <a:t>times</a:t>
            </a:r>
            <a:r>
              <a:rPr kumimoji="0" lang="tr-TR" sz="2400" b="0" i="1" u="none" strike="noStrike" kern="0" cap="none" spc="0" normalizeH="0" baseline="0" noProof="0" dirty="0">
                <a:ln>
                  <a:noFill/>
                </a:ln>
                <a:solidFill>
                  <a:sysClr val="windowText" lastClr="000000"/>
                </a:solidFill>
                <a:effectLst/>
                <a:uLnTx/>
                <a:uFillTx/>
              </a:rPr>
              <a:t> </a:t>
            </a:r>
            <a:r>
              <a:rPr kumimoji="0" lang="tr-TR" sz="2400" b="0" i="1" u="none" strike="noStrike" kern="0" cap="none" spc="0" normalizeH="0" baseline="0" noProof="0" dirty="0" err="1">
                <a:ln>
                  <a:noFill/>
                </a:ln>
                <a:solidFill>
                  <a:sysClr val="windowText" lastClr="000000"/>
                </a:solidFill>
                <a:effectLst/>
                <a:uLnTx/>
                <a:uFillTx/>
              </a:rPr>
              <a:t>flushed</a:t>
            </a:r>
            <a:r>
              <a:rPr kumimoji="0" lang="tr-TR" sz="2400" b="0" i="1" u="none" strike="noStrike" kern="0" cap="none" spc="0" normalizeH="0" baseline="0" noProof="0" dirty="0">
                <a:ln>
                  <a:noFill/>
                </a:ln>
                <a:solidFill>
                  <a:sysClr val="windowText" lastClr="000000"/>
                </a:solidFill>
                <a:effectLst/>
                <a:uLnTx/>
                <a:uFillTx/>
              </a:rPr>
              <a:t> </a:t>
            </a:r>
            <a:r>
              <a:rPr kumimoji="0" lang="tr-TR" sz="2400" b="0" i="1" u="none" strike="noStrike" kern="0" cap="none" spc="0" normalizeH="0" baseline="0" noProof="0" dirty="0" err="1">
                <a:ln>
                  <a:noFill/>
                </a:ln>
                <a:solidFill>
                  <a:sysClr val="windowText" lastClr="000000"/>
                </a:solidFill>
                <a:effectLst/>
                <a:uLnTx/>
                <a:uFillTx/>
              </a:rPr>
              <a:t>per</a:t>
            </a:r>
            <a:r>
              <a:rPr kumimoji="0" lang="tr-TR" sz="2400" b="0" i="1" u="none" strike="noStrike" kern="0" cap="none" spc="0" normalizeH="0" baseline="0" noProof="0" dirty="0">
                <a:ln>
                  <a:noFill/>
                </a:ln>
                <a:solidFill>
                  <a:sysClr val="windowText" lastClr="000000"/>
                </a:solidFill>
                <a:effectLst/>
                <a:uLnTx/>
                <a:uFillTx/>
              </a:rPr>
              <a:t> </a:t>
            </a:r>
            <a:r>
              <a:rPr kumimoji="0" lang="tr-TR" sz="2400" b="0" i="1" u="none" strike="noStrike" kern="0" cap="none" spc="0" normalizeH="0" baseline="0" noProof="0" dirty="0" err="1">
                <a:ln>
                  <a:noFill/>
                </a:ln>
                <a:solidFill>
                  <a:sysClr val="windowText" lastClr="000000"/>
                </a:solidFill>
                <a:effectLst/>
                <a:uLnTx/>
                <a:uFillTx/>
              </a:rPr>
              <a:t>day</a:t>
            </a:r>
            <a:r>
              <a:rPr kumimoji="0" lang="tr-TR" sz="2400" b="0" i="0" u="none" strike="noStrike" kern="0" cap="none" spc="0" normalizeH="0" baseline="0" noProof="0" dirty="0">
                <a:ln>
                  <a:noFill/>
                </a:ln>
                <a:solidFill>
                  <a:sysClr val="windowText" lastClr="000000"/>
                </a:solidFill>
                <a:effectLst/>
                <a:uLnTx/>
                <a:uFillTx/>
              </a:rPr>
              <a:t>.</a:t>
            </a:r>
          </a:p>
        </p:txBody>
      </p:sp>
      <p:sp>
        <p:nvSpPr>
          <p:cNvPr id="18" name="Dikdörtgen 17"/>
          <p:cNvSpPr/>
          <p:nvPr/>
        </p:nvSpPr>
        <p:spPr>
          <a:xfrm>
            <a:off x="47989" y="5857527"/>
            <a:ext cx="4572000" cy="30777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400" b="1" i="0" u="none" strike="noStrike" kern="0" cap="none" spc="0" normalizeH="0" baseline="0" noProof="0" dirty="0">
                <a:ln>
                  <a:noFill/>
                </a:ln>
                <a:solidFill>
                  <a:sysClr val="windowText" lastClr="000000"/>
                </a:solidFill>
                <a:effectLst/>
                <a:uLnTx/>
                <a:uFillTx/>
              </a:rPr>
              <a:t>Kale </a:t>
            </a:r>
            <a:r>
              <a:rPr kumimoji="0" lang="tr-TR" sz="1400" b="1" i="0" u="none" strike="noStrike" kern="0" cap="none" spc="0" normalizeH="0" baseline="0" noProof="0" dirty="0" err="1">
                <a:ln>
                  <a:noFill/>
                </a:ln>
                <a:solidFill>
                  <a:sysClr val="windowText" lastClr="000000"/>
                </a:solidFill>
                <a:effectLst/>
                <a:uLnTx/>
                <a:uFillTx/>
              </a:rPr>
              <a:t>Aquasmart</a:t>
            </a:r>
            <a:r>
              <a:rPr kumimoji="0" lang="tr-TR" sz="1400" b="1" i="0" u="none" strike="noStrike" kern="0" cap="none" spc="0" normalizeH="0" baseline="0" noProof="0" dirty="0">
                <a:ln>
                  <a:noFill/>
                </a:ln>
                <a:solidFill>
                  <a:sysClr val="windowText" lastClr="000000"/>
                </a:solidFill>
                <a:effectLst/>
                <a:uLnTx/>
                <a:uFillTx/>
              </a:rPr>
              <a:t>  </a:t>
            </a:r>
            <a:r>
              <a:rPr kumimoji="0" lang="tr-TR" sz="1400" b="1" i="0" u="none" strike="noStrike" kern="0" cap="none" spc="0" normalizeH="0" baseline="0" noProof="0" dirty="0" err="1">
                <a:ln>
                  <a:noFill/>
                </a:ln>
                <a:solidFill>
                  <a:sysClr val="windowText" lastClr="000000"/>
                </a:solidFill>
                <a:effectLst/>
                <a:uLnTx/>
                <a:uFillTx/>
              </a:rPr>
              <a:t>closets</a:t>
            </a:r>
            <a:r>
              <a:rPr kumimoji="0" lang="tr-TR" sz="1400" b="1" i="0" u="none" strike="noStrike" kern="0" cap="none" spc="0" normalizeH="0" baseline="0" noProof="0" dirty="0">
                <a:ln>
                  <a:noFill/>
                </a:ln>
                <a:solidFill>
                  <a:sysClr val="windowText" lastClr="000000"/>
                </a:solidFill>
                <a:effectLst/>
                <a:uLnTx/>
                <a:uFillTx/>
              </a:rPr>
              <a:t> </a:t>
            </a:r>
            <a:r>
              <a:rPr kumimoji="0" lang="tr-TR" sz="1400" b="1" i="0" u="none" strike="noStrike" kern="0" cap="none" spc="0" normalizeH="0" baseline="0" noProof="0" dirty="0" err="1">
                <a:ln>
                  <a:noFill/>
                </a:ln>
                <a:solidFill>
                  <a:sysClr val="windowText" lastClr="000000"/>
                </a:solidFill>
                <a:effectLst/>
                <a:uLnTx/>
                <a:uFillTx/>
              </a:rPr>
              <a:t>and</a:t>
            </a:r>
            <a:r>
              <a:rPr kumimoji="0" lang="tr-TR" sz="1400" b="1" i="0" u="none" strike="noStrike" kern="0" cap="none" spc="0" normalizeH="0" baseline="0" noProof="0" dirty="0">
                <a:ln>
                  <a:noFill/>
                </a:ln>
                <a:solidFill>
                  <a:sysClr val="windowText" lastClr="000000"/>
                </a:solidFill>
                <a:effectLst/>
                <a:uLnTx/>
                <a:uFillTx/>
              </a:rPr>
              <a:t> standart </a:t>
            </a:r>
            <a:r>
              <a:rPr kumimoji="0" lang="tr-TR" sz="1400" b="1" i="0" u="none" strike="noStrike" kern="0" cap="none" spc="0" normalizeH="0" baseline="0" noProof="0" dirty="0" err="1">
                <a:ln>
                  <a:noFill/>
                </a:ln>
                <a:solidFill>
                  <a:sysClr val="windowText" lastClr="000000"/>
                </a:solidFill>
                <a:effectLst/>
                <a:uLnTx/>
                <a:uFillTx/>
              </a:rPr>
              <a:t>closets</a:t>
            </a:r>
            <a:r>
              <a:rPr kumimoji="0" lang="tr-TR" sz="1400" b="1" i="0" u="none" strike="noStrike" kern="0" cap="none" spc="0" normalizeH="0" baseline="0" noProof="0" dirty="0">
                <a:ln>
                  <a:noFill/>
                </a:ln>
                <a:solidFill>
                  <a:sysClr val="windowText" lastClr="000000"/>
                </a:solidFill>
                <a:effectLst/>
                <a:uLnTx/>
                <a:uFillTx/>
              </a:rPr>
              <a:t> </a:t>
            </a:r>
            <a:r>
              <a:rPr kumimoji="0" lang="tr-TR" sz="1400" b="1" i="0" u="none" strike="noStrike" kern="0" cap="none" spc="0" normalizeH="0" baseline="0" noProof="0" dirty="0" err="1">
                <a:ln>
                  <a:noFill/>
                </a:ln>
                <a:solidFill>
                  <a:sysClr val="windowText" lastClr="000000"/>
                </a:solidFill>
                <a:effectLst/>
                <a:uLnTx/>
                <a:uFillTx/>
              </a:rPr>
              <a:t>water</a:t>
            </a:r>
            <a:r>
              <a:rPr kumimoji="0" lang="tr-TR" sz="1400" b="1" i="0" u="none" strike="noStrike" kern="0" cap="none" spc="0" normalizeH="0" baseline="0" noProof="0" dirty="0">
                <a:ln>
                  <a:noFill/>
                </a:ln>
                <a:solidFill>
                  <a:sysClr val="windowText" lastClr="000000"/>
                </a:solidFill>
                <a:effectLst/>
                <a:uLnTx/>
                <a:uFillTx/>
              </a:rPr>
              <a:t> </a:t>
            </a:r>
            <a:r>
              <a:rPr lang="tr-TR" sz="1400" b="1" kern="0" dirty="0" err="1">
                <a:solidFill>
                  <a:sysClr val="windowText" lastClr="000000"/>
                </a:solidFill>
              </a:rPr>
              <a:t>use</a:t>
            </a:r>
            <a:endParaRPr kumimoji="0" lang="tr-TR" sz="14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22798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73704" y="450319"/>
            <a:ext cx="8229600" cy="1143000"/>
          </a:xfrm>
        </p:spPr>
        <p:txBody>
          <a:bodyPr>
            <a:normAutofit/>
          </a:bodyPr>
          <a:lstStyle/>
          <a:p>
            <a:pPr algn="l"/>
            <a:r>
              <a:rPr lang="tr-TR" sz="4000" dirty="0">
                <a:solidFill>
                  <a:srgbClr val="FF0000"/>
                </a:solidFill>
              </a:rPr>
              <a:t>Productivity </a:t>
            </a:r>
            <a:r>
              <a:rPr lang="tr-TR" sz="4000" dirty="0" err="1">
                <a:solidFill>
                  <a:srgbClr val="FF0000"/>
                </a:solidFill>
              </a:rPr>
              <a:t>and</a:t>
            </a:r>
            <a:r>
              <a:rPr lang="tr-TR" sz="4000" dirty="0">
                <a:solidFill>
                  <a:srgbClr val="FF0000"/>
                </a:solidFill>
              </a:rPr>
              <a:t> </a:t>
            </a:r>
            <a:r>
              <a:rPr lang="tr-TR" sz="4000" dirty="0" err="1">
                <a:solidFill>
                  <a:srgbClr val="FF0000"/>
                </a:solidFill>
              </a:rPr>
              <a:t>Innovation</a:t>
            </a:r>
            <a:endParaRPr lang="tr-TR" sz="4000" dirty="0">
              <a:solidFill>
                <a:srgbClr val="FF0000"/>
              </a:solidFill>
            </a:endParaRPr>
          </a:p>
        </p:txBody>
      </p:sp>
      <p:pic>
        <p:nvPicPr>
          <p:cNvPr id="13" name="Resi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04" y="1557412"/>
            <a:ext cx="33528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Dikdörtgen 13"/>
          <p:cNvSpPr/>
          <p:nvPr/>
        </p:nvSpPr>
        <p:spPr>
          <a:xfrm>
            <a:off x="4067944" y="1156320"/>
            <a:ext cx="5076056" cy="3477875"/>
          </a:xfrm>
          <a:prstGeom prst="rect">
            <a:avLst/>
          </a:prstGeom>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endParaRPr lang="tr-TR" sz="2200" kern="0" dirty="0">
              <a:solidFill>
                <a:sysClr val="windowText" lastClr="000000"/>
              </a:solidFill>
            </a:endParaRPr>
          </a:p>
          <a:p>
            <a:pPr marR="0" lvl="0" defTabSz="914400" eaLnBrk="1" fontAlgn="auto" latinLnBrk="0" hangingPunct="1">
              <a:lnSpc>
                <a:spcPct val="100000"/>
              </a:lnSpc>
              <a:spcBef>
                <a:spcPts val="0"/>
              </a:spcBef>
              <a:spcAft>
                <a:spcPts val="0"/>
              </a:spcAft>
              <a:buClrTx/>
              <a:buSzTx/>
              <a:tabLst/>
              <a:defRPr/>
            </a:pPr>
            <a:r>
              <a:rPr kumimoji="0" lang="tr-TR" sz="2200" b="0" i="0" u="none" strike="noStrike" kern="0" cap="none" spc="0" normalizeH="0" baseline="0" noProof="0" dirty="0">
                <a:ln>
                  <a:noFill/>
                </a:ln>
                <a:solidFill>
                  <a:sysClr val="windowText" lastClr="000000"/>
                </a:solidFill>
                <a:effectLst/>
                <a:uLnTx/>
                <a:uFillTx/>
              </a:rPr>
              <a:t>As </a:t>
            </a:r>
            <a:r>
              <a:rPr kumimoji="0" lang="tr-TR" sz="2200" b="0" i="0" u="none" strike="noStrike" kern="0" cap="none" spc="0" normalizeH="0" baseline="0" noProof="0" dirty="0" err="1">
                <a:ln>
                  <a:noFill/>
                </a:ln>
                <a:solidFill>
                  <a:sysClr val="windowText" lastClr="000000"/>
                </a:solidFill>
                <a:effectLst/>
                <a:uLnTx/>
                <a:uFillTx/>
              </a:rPr>
              <a:t>well</a:t>
            </a:r>
            <a:r>
              <a:rPr kumimoji="0" lang="tr-TR" sz="2200" b="0" i="0" u="none" strike="noStrike" kern="0" cap="none" spc="0" normalizeH="0" baseline="0" noProof="0" dirty="0">
                <a:ln>
                  <a:noFill/>
                </a:ln>
                <a:solidFill>
                  <a:sysClr val="windowText" lastClr="000000"/>
                </a:solidFill>
                <a:effectLst/>
                <a:uLnTx/>
                <a:uFillTx/>
              </a:rPr>
              <a:t> as </a:t>
            </a:r>
            <a:r>
              <a:rPr kumimoji="0" lang="tr-TR" sz="2200" b="0" i="0" u="none" strike="noStrike" kern="0" cap="none" spc="0" normalizeH="0" baseline="0" noProof="0" dirty="0" err="1">
                <a:ln>
                  <a:noFill/>
                </a:ln>
                <a:solidFill>
                  <a:sysClr val="windowText" lastClr="000000"/>
                </a:solidFill>
                <a:effectLst/>
                <a:uLnTx/>
                <a:uFillTx/>
              </a:rPr>
              <a:t>the</a:t>
            </a:r>
            <a:r>
              <a:rPr kumimoji="0" lang="tr-TR" sz="2200" b="0" i="0" u="none" strike="noStrike" kern="0" cap="none" spc="0" normalizeH="0" baseline="0" noProof="0" dirty="0">
                <a:ln>
                  <a:noFill/>
                </a:ln>
                <a:solidFill>
                  <a:sysClr val="windowText" lastClr="000000"/>
                </a:solidFill>
                <a:effectLst/>
                <a:uLnTx/>
                <a:uFillTx/>
              </a:rPr>
              <a:t> </a:t>
            </a:r>
            <a:r>
              <a:rPr kumimoji="0" lang="tr-TR" sz="2200" b="0" i="0" u="none" strike="noStrike" kern="0" cap="none" spc="0" normalizeH="0" baseline="0" noProof="0" dirty="0" err="1">
                <a:ln>
                  <a:noFill/>
                </a:ln>
                <a:solidFill>
                  <a:sysClr val="windowText" lastClr="000000"/>
                </a:solidFill>
                <a:effectLst/>
                <a:uLnTx/>
                <a:uFillTx/>
              </a:rPr>
              <a:t>water</a:t>
            </a:r>
            <a:r>
              <a:rPr kumimoji="0" lang="tr-TR" sz="2200" b="0" i="0" u="none" strike="noStrike" kern="0" cap="none" spc="0" normalizeH="0" baseline="0" noProof="0" dirty="0">
                <a:ln>
                  <a:noFill/>
                </a:ln>
                <a:solidFill>
                  <a:sysClr val="windowText" lastClr="000000"/>
                </a:solidFill>
                <a:effectLst/>
                <a:uLnTx/>
                <a:uFillTx/>
              </a:rPr>
              <a:t> </a:t>
            </a:r>
            <a:r>
              <a:rPr kumimoji="0" lang="tr-TR" sz="2200" b="0" i="0" u="none" strike="noStrike" kern="0" cap="none" spc="0" normalizeH="0" baseline="0" noProof="0" dirty="0" err="1">
                <a:ln>
                  <a:noFill/>
                </a:ln>
                <a:solidFill>
                  <a:sysClr val="windowText" lastClr="000000"/>
                </a:solidFill>
                <a:effectLst/>
                <a:uLnTx/>
                <a:uFillTx/>
              </a:rPr>
              <a:t>saving</a:t>
            </a:r>
            <a:r>
              <a:rPr kumimoji="0" lang="tr-TR" sz="2200" b="0" i="0" u="none" strike="noStrike" kern="0" cap="none" spc="0" normalizeH="0" baseline="0" noProof="0" dirty="0">
                <a:ln>
                  <a:noFill/>
                </a:ln>
                <a:solidFill>
                  <a:sysClr val="windowText" lastClr="000000"/>
                </a:solidFill>
                <a:effectLst/>
                <a:uLnTx/>
                <a:uFillTx/>
              </a:rPr>
              <a:t> </a:t>
            </a:r>
            <a:r>
              <a:rPr kumimoji="0" lang="tr-TR" sz="2200" b="0" i="0" u="none" strike="noStrike" kern="0" cap="none" spc="0" normalizeH="0" baseline="0" noProof="0" dirty="0" err="1">
                <a:ln>
                  <a:noFill/>
                </a:ln>
                <a:solidFill>
                  <a:sysClr val="windowText" lastClr="000000"/>
                </a:solidFill>
                <a:effectLst/>
                <a:uLnTx/>
                <a:uFillTx/>
              </a:rPr>
              <a:t>systems</a:t>
            </a:r>
            <a:r>
              <a:rPr kumimoji="0" lang="tr-TR" sz="2200" b="0" i="0" u="none" strike="noStrike" kern="0" cap="none" spc="0" normalizeH="0" baseline="0" noProof="0" dirty="0">
                <a:ln>
                  <a:noFill/>
                </a:ln>
                <a:solidFill>
                  <a:sysClr val="windowText" lastClr="000000"/>
                </a:solidFill>
                <a:effectLst/>
                <a:uLnTx/>
                <a:uFillTx/>
              </a:rPr>
              <a:t> </a:t>
            </a:r>
            <a:r>
              <a:rPr kumimoji="0" lang="tr-TR" sz="2200" b="0" i="0" u="none" strike="noStrike" kern="0" cap="none" spc="0" normalizeH="0" baseline="0" noProof="0" dirty="0" err="1">
                <a:ln>
                  <a:noFill/>
                </a:ln>
                <a:solidFill>
                  <a:sysClr val="windowText" lastClr="000000"/>
                </a:solidFill>
                <a:effectLst/>
                <a:uLnTx/>
                <a:uFillTx/>
              </a:rPr>
              <a:t>by</a:t>
            </a:r>
            <a:r>
              <a:rPr kumimoji="0" lang="tr-TR" sz="2200" b="0" i="0" u="none" strike="noStrike" kern="0" cap="none" spc="0" normalizeH="0" baseline="0" noProof="0" dirty="0">
                <a:ln>
                  <a:noFill/>
                </a:ln>
                <a:solidFill>
                  <a:sysClr val="windowText" lastClr="000000"/>
                </a:solidFill>
                <a:effectLst/>
                <a:uLnTx/>
                <a:uFillTx/>
              </a:rPr>
              <a:t> 2,7 litre </a:t>
            </a:r>
            <a:r>
              <a:rPr kumimoji="0" lang="tr-TR" sz="2200" b="0" i="0" u="none" strike="noStrike" kern="0" cap="none" spc="0" normalizeH="0" baseline="0" noProof="0" dirty="0" err="1">
                <a:ln>
                  <a:noFill/>
                </a:ln>
                <a:solidFill>
                  <a:sysClr val="windowText" lastClr="000000"/>
                </a:solidFill>
                <a:effectLst/>
                <a:uLnTx/>
                <a:uFillTx/>
              </a:rPr>
              <a:t>Kaleaqusmart</a:t>
            </a:r>
            <a:r>
              <a:rPr kumimoji="0" lang="tr-TR" sz="2200" b="0" i="0" u="none" strike="noStrike" kern="0" cap="none" spc="0" normalizeH="0" noProof="0" dirty="0">
                <a:ln>
                  <a:noFill/>
                </a:ln>
                <a:solidFill>
                  <a:sysClr val="windowText" lastClr="000000"/>
                </a:solidFill>
                <a:effectLst/>
                <a:uLnTx/>
                <a:uFillTx/>
              </a:rPr>
              <a:t> has a </a:t>
            </a:r>
            <a:r>
              <a:rPr kumimoji="0" lang="tr-TR" sz="2200" b="0" i="0" u="none" strike="noStrike" kern="0" cap="none" spc="0" normalizeH="0" noProof="0" dirty="0" err="1">
                <a:ln>
                  <a:noFill/>
                </a:ln>
                <a:solidFill>
                  <a:sysClr val="windowText" lastClr="000000"/>
                </a:solidFill>
                <a:effectLst/>
                <a:uLnTx/>
                <a:uFillTx/>
              </a:rPr>
              <a:t>special</a:t>
            </a:r>
            <a:r>
              <a:rPr kumimoji="0" lang="tr-TR" sz="2200" b="0" i="0" u="none" strike="noStrike" kern="0" cap="none" spc="0" normalizeH="0" noProof="0" dirty="0">
                <a:ln>
                  <a:noFill/>
                </a:ln>
                <a:solidFill>
                  <a:sysClr val="windowText" lastClr="000000"/>
                </a:solidFill>
                <a:effectLst/>
                <a:uLnTx/>
                <a:uFillTx/>
              </a:rPr>
              <a:t> </a:t>
            </a:r>
            <a:r>
              <a:rPr kumimoji="0" lang="tr-TR" sz="2200" b="0" i="0" u="none" strike="noStrike" kern="0" cap="none" spc="0" normalizeH="0" noProof="0" dirty="0" err="1">
                <a:ln>
                  <a:noFill/>
                </a:ln>
                <a:solidFill>
                  <a:sysClr val="windowText" lastClr="000000"/>
                </a:solidFill>
                <a:effectLst/>
                <a:uLnTx/>
                <a:uFillTx/>
              </a:rPr>
              <a:t>and</a:t>
            </a:r>
            <a:r>
              <a:rPr kumimoji="0" lang="tr-TR" sz="2200" b="0" i="0" u="none" strike="noStrike" kern="0" cap="none" spc="0" normalizeH="0" noProof="0" dirty="0">
                <a:ln>
                  <a:noFill/>
                </a:ln>
                <a:solidFill>
                  <a:sysClr val="windowText" lastClr="000000"/>
                </a:solidFill>
                <a:effectLst/>
                <a:uLnTx/>
                <a:uFillTx/>
              </a:rPr>
              <a:t> </a:t>
            </a:r>
            <a:r>
              <a:rPr kumimoji="0" lang="tr-TR" sz="2200" b="0" i="0" u="none" strike="noStrike" kern="0" cap="none" spc="0" normalizeH="0" noProof="0" dirty="0" err="1">
                <a:ln>
                  <a:noFill/>
                </a:ln>
                <a:solidFill>
                  <a:sysClr val="windowText" lastClr="000000"/>
                </a:solidFill>
                <a:effectLst/>
                <a:uLnTx/>
                <a:uFillTx/>
              </a:rPr>
              <a:t>more</a:t>
            </a:r>
            <a:r>
              <a:rPr kumimoji="0" lang="tr-TR" sz="2200" b="0" i="0" u="none" strike="noStrike" kern="0" cap="none" spc="0" normalizeH="0" noProof="0" dirty="0">
                <a:ln>
                  <a:noFill/>
                </a:ln>
                <a:solidFill>
                  <a:sysClr val="windowText" lastClr="000000"/>
                </a:solidFill>
                <a:effectLst/>
                <a:uLnTx/>
                <a:uFillTx/>
              </a:rPr>
              <a:t> </a:t>
            </a:r>
            <a:r>
              <a:rPr lang="tr-TR" sz="2200" kern="0" dirty="0" err="1">
                <a:solidFill>
                  <a:sysClr val="windowText" lastClr="000000"/>
                </a:solidFill>
              </a:rPr>
              <a:t>efficient</a:t>
            </a:r>
            <a:r>
              <a:rPr lang="tr-TR" sz="2200" kern="0" dirty="0">
                <a:solidFill>
                  <a:sysClr val="windowText" lastClr="000000"/>
                </a:solidFill>
              </a:rPr>
              <a:t> </a:t>
            </a:r>
            <a:r>
              <a:rPr kumimoji="0" lang="tr-TR" sz="2200" b="0" i="0" u="none" strike="noStrike" kern="0" cap="none" spc="0" normalizeH="0" noProof="0" dirty="0" err="1">
                <a:ln>
                  <a:noFill/>
                </a:ln>
                <a:solidFill>
                  <a:sysClr val="windowText" lastClr="000000"/>
                </a:solidFill>
                <a:effectLst/>
                <a:uLnTx/>
                <a:uFillTx/>
              </a:rPr>
              <a:t>cleaning</a:t>
            </a:r>
            <a:r>
              <a:rPr kumimoji="0" lang="tr-TR" sz="2200" b="0" i="0" u="none" strike="noStrike" kern="0" cap="none" spc="0" normalizeH="0" noProof="0" dirty="0">
                <a:ln>
                  <a:noFill/>
                </a:ln>
                <a:solidFill>
                  <a:sysClr val="windowText" lastClr="000000"/>
                </a:solidFill>
                <a:effectLst/>
                <a:uLnTx/>
                <a:uFillTx/>
              </a:rPr>
              <a:t> </a:t>
            </a:r>
            <a:r>
              <a:rPr kumimoji="0" lang="tr-TR" sz="2200" b="0" i="0" u="none" strike="noStrike" kern="0" cap="none" spc="0" normalizeH="0" noProof="0" dirty="0" err="1">
                <a:ln>
                  <a:noFill/>
                </a:ln>
                <a:solidFill>
                  <a:sysClr val="windowText" lastClr="000000"/>
                </a:solidFill>
                <a:effectLst/>
                <a:uLnTx/>
                <a:uFillTx/>
              </a:rPr>
              <a:t>system</a:t>
            </a:r>
            <a:r>
              <a:rPr kumimoji="0" lang="tr-TR" sz="2200" b="0" i="0" u="none" strike="noStrike" kern="0" cap="none" spc="0" normalizeH="0" noProof="0" dirty="0">
                <a:ln>
                  <a:noFill/>
                </a:ln>
                <a:solidFill>
                  <a:sysClr val="windowText" lastClr="000000"/>
                </a:solidFill>
                <a:effectLst/>
                <a:uLnTx/>
                <a:uFillTx/>
              </a:rPr>
              <a:t> </a:t>
            </a:r>
            <a:r>
              <a:rPr kumimoji="0" lang="tr-TR" sz="2200" b="0" i="0" u="none" strike="noStrike" kern="0" cap="none" spc="0" normalizeH="0" baseline="0" noProof="0" dirty="0">
                <a:ln>
                  <a:noFill/>
                </a:ln>
                <a:solidFill>
                  <a:sysClr val="windowText" lastClr="000000"/>
                </a:solidFill>
                <a:effectLst/>
                <a:uLnTx/>
                <a:uFillTx/>
              </a:rPr>
              <a:t>. </a:t>
            </a:r>
          </a:p>
          <a:p>
            <a:pPr marR="0" lvl="0" defTabSz="914400" eaLnBrk="1" fontAlgn="auto" latinLnBrk="0" hangingPunct="1">
              <a:lnSpc>
                <a:spcPct val="100000"/>
              </a:lnSpc>
              <a:spcBef>
                <a:spcPts val="0"/>
              </a:spcBef>
              <a:spcAft>
                <a:spcPts val="0"/>
              </a:spcAft>
              <a:buClrTx/>
              <a:buSzTx/>
              <a:tabLst/>
              <a:defRPr/>
            </a:pPr>
            <a:r>
              <a:rPr lang="tr-TR" sz="2200" kern="0" dirty="0">
                <a:solidFill>
                  <a:sysClr val="windowText" lastClr="000000"/>
                </a:solidFill>
              </a:rPr>
              <a:t>      </a:t>
            </a:r>
          </a:p>
          <a:p>
            <a:pPr marR="0" lvl="0" defTabSz="914400" eaLnBrk="1" fontAlgn="auto" latinLnBrk="0" hangingPunct="1">
              <a:lnSpc>
                <a:spcPct val="100000"/>
              </a:lnSpc>
              <a:spcBef>
                <a:spcPts val="0"/>
              </a:spcBef>
              <a:spcAft>
                <a:spcPts val="0"/>
              </a:spcAft>
              <a:buClrTx/>
              <a:buSzTx/>
              <a:tabLst/>
              <a:defRPr/>
            </a:pPr>
            <a:r>
              <a:rPr kumimoji="0" lang="tr-TR" sz="2200" b="0" i="0" u="none" strike="noStrike" kern="0" cap="none" spc="0" normalizeH="0" baseline="0" noProof="0" dirty="0">
                <a:ln>
                  <a:noFill/>
                </a:ln>
                <a:solidFill>
                  <a:sysClr val="windowText" lastClr="000000"/>
                </a:solidFill>
                <a:effectLst/>
                <a:uLnTx/>
                <a:uFillTx/>
              </a:rPr>
              <a:t>Kale </a:t>
            </a:r>
            <a:r>
              <a:rPr kumimoji="0" lang="tr-TR" sz="2200" b="0" i="0" u="none" strike="noStrike" kern="0" cap="none" spc="0" normalizeH="0" baseline="0" noProof="0" dirty="0" err="1">
                <a:ln>
                  <a:noFill/>
                </a:ln>
                <a:solidFill>
                  <a:sysClr val="windowText" lastClr="000000"/>
                </a:solidFill>
                <a:effectLst/>
                <a:uLnTx/>
                <a:uFillTx/>
              </a:rPr>
              <a:t>Guard</a:t>
            </a:r>
            <a:r>
              <a:rPr kumimoji="0" lang="tr-TR" sz="2200" b="0" i="0" u="none" strike="noStrike" kern="0" cap="none" spc="0" normalizeH="0" baseline="0" noProof="0" dirty="0">
                <a:ln>
                  <a:noFill/>
                </a:ln>
                <a:solidFill>
                  <a:sysClr val="windowText" lastClr="000000"/>
                </a:solidFill>
                <a:effectLst/>
                <a:uLnTx/>
                <a:uFillTx/>
              </a:rPr>
              <a:t>  </a:t>
            </a:r>
            <a:r>
              <a:rPr kumimoji="0" lang="tr-TR" sz="2200" b="0" i="0" u="none" strike="noStrike" kern="0" cap="none" spc="0" normalizeH="0" baseline="0" noProof="0" dirty="0" err="1">
                <a:ln>
                  <a:noFill/>
                </a:ln>
                <a:solidFill>
                  <a:sysClr val="windowText" lastClr="000000"/>
                </a:solidFill>
                <a:effectLst/>
                <a:uLnTx/>
                <a:uFillTx/>
              </a:rPr>
              <a:t>covering</a:t>
            </a:r>
            <a:r>
              <a:rPr kumimoji="0" lang="tr-TR" sz="2200" b="0" i="0" u="none" strike="noStrike" kern="0" cap="none" spc="0" normalizeH="0" baseline="0" noProof="0" dirty="0">
                <a:ln>
                  <a:noFill/>
                </a:ln>
                <a:solidFill>
                  <a:sysClr val="windowText" lastClr="000000"/>
                </a:solidFill>
                <a:effectLst/>
                <a:uLnTx/>
                <a:uFillTx/>
              </a:rPr>
              <a:t> </a:t>
            </a:r>
            <a:r>
              <a:rPr kumimoji="0" lang="tr-TR" sz="2200" b="0" i="0" u="none" strike="noStrike" kern="0" cap="none" spc="0" normalizeH="0" baseline="0" noProof="0" dirty="0" err="1">
                <a:ln>
                  <a:noFill/>
                </a:ln>
                <a:solidFill>
                  <a:sysClr val="windowText" lastClr="000000"/>
                </a:solidFill>
                <a:effectLst/>
                <a:uLnTx/>
                <a:uFillTx/>
              </a:rPr>
              <a:t>system</a:t>
            </a:r>
            <a:r>
              <a:rPr kumimoji="0" lang="tr-TR" sz="2200" b="0" i="0" u="none" strike="noStrike" kern="0" cap="none" spc="0" normalizeH="0" baseline="0" noProof="0" dirty="0">
                <a:ln>
                  <a:noFill/>
                </a:ln>
                <a:solidFill>
                  <a:sysClr val="windowText" lastClr="000000"/>
                </a:solidFill>
                <a:effectLst/>
                <a:uLnTx/>
                <a:uFillTx/>
              </a:rPr>
              <a:t> </a:t>
            </a:r>
            <a:r>
              <a:rPr kumimoji="0" lang="tr-TR" sz="2200" b="0" i="0" u="none" strike="noStrike" kern="0" cap="none" spc="0" normalizeH="0" baseline="0" noProof="0" dirty="0" err="1">
                <a:ln>
                  <a:noFill/>
                </a:ln>
                <a:solidFill>
                  <a:sysClr val="windowText" lastClr="000000"/>
                </a:solidFill>
                <a:effectLst/>
                <a:uLnTx/>
                <a:uFillTx/>
              </a:rPr>
              <a:t>ensures</a:t>
            </a:r>
            <a:r>
              <a:rPr kumimoji="0" lang="tr-TR" sz="2200" b="0" i="0" u="none" strike="noStrike" kern="0" cap="none" spc="0" normalizeH="0" baseline="0" noProof="0" dirty="0">
                <a:ln>
                  <a:noFill/>
                </a:ln>
                <a:solidFill>
                  <a:sysClr val="windowText" lastClr="000000"/>
                </a:solidFill>
                <a:effectLst/>
                <a:uLnTx/>
                <a:uFillTx/>
              </a:rPr>
              <a:t> </a:t>
            </a:r>
            <a:r>
              <a:rPr lang="tr-TR" sz="2200" kern="0" dirty="0">
                <a:solidFill>
                  <a:sysClr val="windowText" lastClr="000000"/>
                </a:solidFill>
              </a:rPr>
              <a:t>a      </a:t>
            </a:r>
            <a:r>
              <a:rPr lang="tr-TR" sz="2200" kern="0" dirty="0" err="1">
                <a:solidFill>
                  <a:sysClr val="windowText" lastClr="000000"/>
                </a:solidFill>
              </a:rPr>
              <a:t>smooth</a:t>
            </a:r>
            <a:r>
              <a:rPr lang="tr-TR" sz="2200" kern="0" dirty="0">
                <a:solidFill>
                  <a:sysClr val="windowText" lastClr="000000"/>
                </a:solidFill>
              </a:rPr>
              <a:t> </a:t>
            </a:r>
            <a:r>
              <a:rPr lang="tr-TR" sz="2200" kern="0" dirty="0" err="1">
                <a:solidFill>
                  <a:sysClr val="windowText" lastClr="000000"/>
                </a:solidFill>
              </a:rPr>
              <a:t>surface</a:t>
            </a:r>
            <a:r>
              <a:rPr lang="tr-TR" sz="2200" kern="0" dirty="0">
                <a:solidFill>
                  <a:sysClr val="windowText" lastClr="000000"/>
                </a:solidFill>
              </a:rPr>
              <a:t>. </a:t>
            </a:r>
            <a:r>
              <a:rPr lang="tr-TR" sz="2200" kern="0" dirty="0" err="1">
                <a:solidFill>
                  <a:sysClr val="windowText" lastClr="000000"/>
                </a:solidFill>
              </a:rPr>
              <a:t>By</a:t>
            </a:r>
            <a:r>
              <a:rPr lang="tr-TR" sz="2200" kern="0" dirty="0">
                <a:solidFill>
                  <a:sysClr val="windowText" lastClr="000000"/>
                </a:solidFill>
              </a:rPr>
              <a:t> </a:t>
            </a:r>
            <a:r>
              <a:rPr lang="tr-TR" sz="2200" kern="0" dirty="0" err="1">
                <a:solidFill>
                  <a:sysClr val="windowText" lastClr="000000"/>
                </a:solidFill>
              </a:rPr>
              <a:t>doing</a:t>
            </a:r>
            <a:r>
              <a:rPr lang="tr-TR" sz="2200" kern="0" dirty="0">
                <a:solidFill>
                  <a:sysClr val="windowText" lastClr="000000"/>
                </a:solidFill>
              </a:rPr>
              <a:t> </a:t>
            </a:r>
            <a:r>
              <a:rPr lang="tr-TR" sz="2200" kern="0" dirty="0" err="1">
                <a:solidFill>
                  <a:sysClr val="windowText" lastClr="000000"/>
                </a:solidFill>
              </a:rPr>
              <a:t>so</a:t>
            </a:r>
            <a:r>
              <a:rPr lang="tr-TR" sz="2200" kern="0" dirty="0">
                <a:solidFill>
                  <a:sysClr val="windowText" lastClr="000000"/>
                </a:solidFill>
              </a:rPr>
              <a:t>, </a:t>
            </a:r>
            <a:r>
              <a:rPr lang="tr-TR" sz="2200" kern="0" dirty="0" err="1">
                <a:solidFill>
                  <a:sysClr val="windowText" lastClr="000000"/>
                </a:solidFill>
              </a:rPr>
              <a:t>less</a:t>
            </a:r>
            <a:r>
              <a:rPr lang="tr-TR" sz="2200" kern="0" dirty="0">
                <a:solidFill>
                  <a:sysClr val="windowText" lastClr="000000"/>
                </a:solidFill>
              </a:rPr>
              <a:t> </a:t>
            </a:r>
            <a:r>
              <a:rPr lang="tr-TR" sz="2200" kern="0" dirty="0" err="1">
                <a:solidFill>
                  <a:sysClr val="windowText" lastClr="000000"/>
                </a:solidFill>
              </a:rPr>
              <a:t>detergant</a:t>
            </a:r>
            <a:r>
              <a:rPr lang="tr-TR" sz="2200" kern="0" dirty="0">
                <a:solidFill>
                  <a:sysClr val="windowText" lastClr="000000"/>
                </a:solidFill>
              </a:rPr>
              <a:t> is </a:t>
            </a:r>
            <a:r>
              <a:rPr lang="tr-TR" sz="2200" kern="0" dirty="0" err="1">
                <a:solidFill>
                  <a:sysClr val="windowText" lastClr="000000"/>
                </a:solidFill>
              </a:rPr>
              <a:t>used</a:t>
            </a:r>
            <a:r>
              <a:rPr lang="tr-TR" sz="2200" kern="0" dirty="0">
                <a:solidFill>
                  <a:sysClr val="windowText" lastClr="000000"/>
                </a:solidFill>
              </a:rPr>
              <a:t> </a:t>
            </a:r>
            <a:r>
              <a:rPr lang="tr-TR" sz="2200" kern="0" dirty="0" err="1">
                <a:solidFill>
                  <a:sysClr val="windowText" lastClr="000000"/>
                </a:solidFill>
              </a:rPr>
              <a:t>for</a:t>
            </a:r>
            <a:r>
              <a:rPr lang="tr-TR" sz="2200" kern="0" dirty="0">
                <a:solidFill>
                  <a:sysClr val="windowText" lastClr="000000"/>
                </a:solidFill>
              </a:rPr>
              <a:t> </a:t>
            </a:r>
            <a:r>
              <a:rPr lang="tr-TR" sz="2200" kern="0" dirty="0" err="1">
                <a:solidFill>
                  <a:sysClr val="windowText" lastClr="000000"/>
                </a:solidFill>
              </a:rPr>
              <a:t>the</a:t>
            </a:r>
            <a:r>
              <a:rPr lang="tr-TR" sz="2200" kern="0" dirty="0">
                <a:solidFill>
                  <a:sysClr val="windowText" lastClr="000000"/>
                </a:solidFill>
              </a:rPr>
              <a:t> </a:t>
            </a:r>
            <a:r>
              <a:rPr lang="tr-TR" sz="2200" kern="0" dirty="0" err="1">
                <a:solidFill>
                  <a:sysClr val="windowText" lastClr="000000"/>
                </a:solidFill>
              </a:rPr>
              <a:t>cleaning</a:t>
            </a:r>
            <a:r>
              <a:rPr lang="tr-TR" sz="2200" kern="0" dirty="0">
                <a:solidFill>
                  <a:sysClr val="windowText" lastClr="000000"/>
                </a:solidFill>
              </a:rPr>
              <a:t> of </a:t>
            </a:r>
            <a:r>
              <a:rPr lang="tr-TR" sz="2200" kern="0" dirty="0" err="1">
                <a:solidFill>
                  <a:sysClr val="windowText" lastClr="000000"/>
                </a:solidFill>
              </a:rPr>
              <a:t>the</a:t>
            </a:r>
            <a:r>
              <a:rPr lang="tr-TR" sz="2200" kern="0" dirty="0">
                <a:solidFill>
                  <a:sysClr val="windowText" lastClr="000000"/>
                </a:solidFill>
              </a:rPr>
              <a:t> </a:t>
            </a:r>
            <a:r>
              <a:rPr lang="tr-TR" sz="2200" kern="0" dirty="0" err="1">
                <a:solidFill>
                  <a:sysClr val="windowText" lastClr="000000"/>
                </a:solidFill>
              </a:rPr>
              <a:t>closets</a:t>
            </a:r>
            <a:r>
              <a:rPr lang="tr-TR" sz="2200" kern="0" dirty="0">
                <a:solidFill>
                  <a:sysClr val="windowText" lastClr="000000"/>
                </a:solidFill>
              </a:rPr>
              <a:t>. </a:t>
            </a:r>
          </a:p>
          <a:p>
            <a:pPr marR="0" lvl="0" defTabSz="914400" eaLnBrk="1" fontAlgn="auto" latinLnBrk="0" hangingPunct="1">
              <a:lnSpc>
                <a:spcPct val="100000"/>
              </a:lnSpc>
              <a:spcBef>
                <a:spcPts val="0"/>
              </a:spcBef>
              <a:spcAft>
                <a:spcPts val="0"/>
              </a:spcAft>
              <a:buClrTx/>
              <a:buSzTx/>
              <a:tabLst/>
              <a:defRPr/>
            </a:pPr>
            <a:endParaRPr kumimoji="0" lang="tr-TR" sz="2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68910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415164"/>
            <a:ext cx="8229600" cy="1143000"/>
          </a:xfrm>
        </p:spPr>
        <p:txBody>
          <a:bodyPr>
            <a:normAutofit/>
          </a:bodyPr>
          <a:lstStyle/>
          <a:p>
            <a:pPr algn="l"/>
            <a:r>
              <a:rPr lang="tr-TR" sz="4000" dirty="0">
                <a:solidFill>
                  <a:srgbClr val="FF0000"/>
                </a:solidFill>
              </a:rPr>
              <a:t>Productivity </a:t>
            </a:r>
            <a:r>
              <a:rPr lang="tr-TR" sz="4000" dirty="0" err="1">
                <a:solidFill>
                  <a:srgbClr val="FF0000"/>
                </a:solidFill>
              </a:rPr>
              <a:t>and</a:t>
            </a:r>
            <a:r>
              <a:rPr lang="tr-TR" sz="4000" dirty="0">
                <a:solidFill>
                  <a:srgbClr val="FF0000"/>
                </a:solidFill>
              </a:rPr>
              <a:t> </a:t>
            </a:r>
            <a:r>
              <a:rPr lang="tr-TR" sz="4000" dirty="0" err="1">
                <a:solidFill>
                  <a:srgbClr val="FF0000"/>
                </a:solidFill>
              </a:rPr>
              <a:t>Innovation</a:t>
            </a:r>
            <a:endParaRPr lang="tr-TR" sz="4000" dirty="0">
              <a:solidFill>
                <a:srgbClr val="FF0000"/>
              </a:solidFill>
            </a:endParaRPr>
          </a:p>
        </p:txBody>
      </p:sp>
      <p:sp>
        <p:nvSpPr>
          <p:cNvPr id="13" name="Metin kutusu 12"/>
          <p:cNvSpPr txBox="1"/>
          <p:nvPr/>
        </p:nvSpPr>
        <p:spPr>
          <a:xfrm>
            <a:off x="189856" y="1271657"/>
            <a:ext cx="8496944" cy="4893647"/>
          </a:xfrm>
          <a:prstGeom prst="rect">
            <a:avLst/>
          </a:prstGeom>
          <a:noFill/>
        </p:spPr>
        <p:txBody>
          <a:bodyPr wrap="square" rtlCol="0">
            <a:spAutoFit/>
          </a:bodyPr>
          <a:lstStyle/>
          <a:p>
            <a:r>
              <a:rPr lang="tr-TR" sz="2400" b="1" dirty="0"/>
              <a:t>HUMIDITY CONTROLLED TİLES:</a:t>
            </a:r>
            <a:endParaRPr lang="tr-TR" sz="2400" dirty="0">
              <a:solidFill>
                <a:schemeClr val="tx1">
                  <a:lumMod val="95000"/>
                  <a:lumOff val="5000"/>
                </a:schemeClr>
              </a:solidFill>
            </a:endParaRPr>
          </a:p>
          <a:p>
            <a:pPr algn="just"/>
            <a:r>
              <a:rPr lang="en-US" sz="2400" dirty="0">
                <a:solidFill>
                  <a:schemeClr val="tx1">
                    <a:lumMod val="95000"/>
                    <a:lumOff val="5000"/>
                  </a:schemeClr>
                </a:solidFill>
              </a:rPr>
              <a:t>Humidity controlled tiles innovative environmentally friendly products of Kale, have features of getting humidity from air when humidity rises above 65% and giving of the humidity which taken from the air when it falls below 40%. Humidity</a:t>
            </a:r>
            <a:r>
              <a:rPr lang="tr-TR" sz="2400" dirty="0">
                <a:solidFill>
                  <a:schemeClr val="tx1">
                    <a:lumMod val="95000"/>
                    <a:lumOff val="5000"/>
                  </a:schemeClr>
                </a:solidFill>
              </a:rPr>
              <a:t> </a:t>
            </a:r>
            <a:r>
              <a:rPr lang="en-US" sz="2400" dirty="0">
                <a:solidFill>
                  <a:schemeClr val="tx1">
                    <a:lumMod val="95000"/>
                    <a:lumOff val="5000"/>
                  </a:schemeClr>
                </a:solidFill>
              </a:rPr>
              <a:t>controlled tiles </a:t>
            </a:r>
            <a:r>
              <a:rPr lang="tr-TR" sz="2400" dirty="0" err="1">
                <a:solidFill>
                  <a:schemeClr val="tx1">
                    <a:lumMod val="95000"/>
                    <a:lumOff val="5000"/>
                  </a:schemeClr>
                </a:solidFill>
              </a:rPr>
              <a:t>are</a:t>
            </a:r>
            <a:r>
              <a:rPr lang="tr-TR" sz="2400" dirty="0">
                <a:solidFill>
                  <a:schemeClr val="tx1">
                    <a:lumMod val="95000"/>
                    <a:lumOff val="5000"/>
                  </a:schemeClr>
                </a:solidFill>
              </a:rPr>
              <a:t> </a:t>
            </a:r>
            <a:r>
              <a:rPr lang="en-US" sz="2400" dirty="0">
                <a:solidFill>
                  <a:schemeClr val="tx1">
                    <a:lumMod val="95000"/>
                    <a:lumOff val="5000"/>
                  </a:schemeClr>
                </a:solidFill>
              </a:rPr>
              <a:t>produced by </a:t>
            </a:r>
            <a:r>
              <a:rPr lang="en-US" sz="2400" dirty="0" err="1">
                <a:solidFill>
                  <a:schemeClr val="tx1">
                    <a:lumMod val="95000"/>
                    <a:lumOff val="5000"/>
                  </a:schemeClr>
                </a:solidFill>
              </a:rPr>
              <a:t>Geopolymer</a:t>
            </a:r>
            <a:r>
              <a:rPr lang="en-US" sz="2400" dirty="0">
                <a:solidFill>
                  <a:schemeClr val="tx1">
                    <a:lumMod val="95000"/>
                    <a:lumOff val="5000"/>
                  </a:schemeClr>
                </a:solidFill>
              </a:rPr>
              <a:t> technology helps with this feature preventing of diseases and household destruction which dry or humid air that causes. In addition, our company with </a:t>
            </a:r>
            <a:r>
              <a:rPr lang="en-US" sz="2400" dirty="0" err="1">
                <a:solidFill>
                  <a:schemeClr val="tx1">
                    <a:lumMod val="95000"/>
                    <a:lumOff val="5000"/>
                  </a:schemeClr>
                </a:solidFill>
              </a:rPr>
              <a:t>unfiring</a:t>
            </a:r>
            <a:r>
              <a:rPr lang="en-US" sz="2400" dirty="0">
                <a:solidFill>
                  <a:schemeClr val="tx1">
                    <a:lumMod val="95000"/>
                    <a:lumOff val="5000"/>
                  </a:schemeClr>
                </a:solidFill>
              </a:rPr>
              <a:t> tile manufacturing technology  do its share of the work about energy savings.</a:t>
            </a:r>
            <a:endParaRPr lang="tr-TR" sz="2400" dirty="0">
              <a:solidFill>
                <a:schemeClr val="tx1">
                  <a:lumMod val="95000"/>
                  <a:lumOff val="5000"/>
                </a:schemeClr>
              </a:solidFill>
            </a:endParaRPr>
          </a:p>
          <a:p>
            <a:pPr algn="just"/>
            <a:endParaRPr lang="tr-TR" sz="2400" i="1" dirty="0">
              <a:solidFill>
                <a:schemeClr val="bg2">
                  <a:lumMod val="25000"/>
                </a:schemeClr>
              </a:solidFill>
            </a:endParaRPr>
          </a:p>
          <a:p>
            <a:pPr marL="285750" indent="-285750" algn="just">
              <a:buFont typeface="Arial" pitchFamily="34" charset="0"/>
              <a:buChar char="•"/>
            </a:pPr>
            <a:r>
              <a:rPr lang="tr-TR" sz="2400" i="1" dirty="0">
                <a:solidFill>
                  <a:schemeClr val="bg2">
                    <a:lumMod val="25000"/>
                  </a:schemeClr>
                </a:solidFill>
              </a:rPr>
              <a:t>2014 </a:t>
            </a:r>
            <a:r>
              <a:rPr lang="en-US" sz="2400" i="1" dirty="0">
                <a:solidFill>
                  <a:schemeClr val="bg2">
                    <a:lumMod val="25000"/>
                  </a:schemeClr>
                </a:solidFill>
              </a:rPr>
              <a:t>İstanbul Chamber of Industry Environment and Energy Awards 2.</a:t>
            </a:r>
            <a:endParaRPr lang="tr-TR" sz="2400" dirty="0"/>
          </a:p>
        </p:txBody>
      </p:sp>
    </p:spTree>
    <p:extLst>
      <p:ext uri="{BB962C8B-B14F-4D97-AF65-F5344CB8AC3E}">
        <p14:creationId xmlns:p14="http://schemas.microsoft.com/office/powerpoint/2010/main" val="623500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8611" y="600907"/>
            <a:ext cx="8229600" cy="1143000"/>
          </a:xfrm>
        </p:spPr>
        <p:txBody>
          <a:bodyPr>
            <a:normAutofit/>
          </a:bodyPr>
          <a:lstStyle/>
          <a:p>
            <a:pPr algn="l"/>
            <a:r>
              <a:rPr lang="tr-TR" sz="4000" dirty="0">
                <a:solidFill>
                  <a:srgbClr val="FF0000"/>
                </a:solidFill>
              </a:rPr>
              <a:t>Productivity </a:t>
            </a:r>
            <a:r>
              <a:rPr lang="tr-TR" sz="4000" dirty="0" err="1">
                <a:solidFill>
                  <a:srgbClr val="FF0000"/>
                </a:solidFill>
              </a:rPr>
              <a:t>and</a:t>
            </a:r>
            <a:r>
              <a:rPr lang="tr-TR" sz="4000" dirty="0">
                <a:solidFill>
                  <a:srgbClr val="FF0000"/>
                </a:solidFill>
              </a:rPr>
              <a:t> </a:t>
            </a:r>
            <a:r>
              <a:rPr lang="tr-TR" sz="4000" dirty="0" err="1">
                <a:solidFill>
                  <a:srgbClr val="FF0000"/>
                </a:solidFill>
              </a:rPr>
              <a:t>Innovation</a:t>
            </a:r>
            <a:endParaRPr lang="tr-TR" sz="4000" dirty="0">
              <a:solidFill>
                <a:srgbClr val="FF0000"/>
              </a:solidFill>
            </a:endParaRPr>
          </a:p>
        </p:txBody>
      </p:sp>
      <p:sp>
        <p:nvSpPr>
          <p:cNvPr id="12" name="Metin kutusu 11"/>
          <p:cNvSpPr txBox="1"/>
          <p:nvPr/>
        </p:nvSpPr>
        <p:spPr>
          <a:xfrm>
            <a:off x="128611" y="1568771"/>
            <a:ext cx="3816424" cy="1569660"/>
          </a:xfrm>
          <a:prstGeom prst="rect">
            <a:avLst/>
          </a:prstGeom>
          <a:noFill/>
        </p:spPr>
        <p:txBody>
          <a:bodyPr wrap="square" rtlCol="0">
            <a:spAutoFit/>
          </a:bodyPr>
          <a:lstStyle/>
          <a:p>
            <a:r>
              <a:rPr lang="tr-TR" sz="2400" b="1" dirty="0"/>
              <a:t>THIN WASH BASINS:</a:t>
            </a:r>
            <a:endParaRPr lang="tr-TR" sz="2400" dirty="0"/>
          </a:p>
          <a:p>
            <a:pPr marL="285750" indent="-285750" algn="just">
              <a:buFont typeface="Arial" pitchFamily="34" charset="0"/>
              <a:buChar char="•"/>
            </a:pPr>
            <a:endParaRPr lang="tr-TR" sz="2400" dirty="0"/>
          </a:p>
          <a:p>
            <a:pPr marL="285750" indent="-285750" algn="just">
              <a:buFont typeface="Arial" pitchFamily="34" charset="0"/>
              <a:buChar char="•"/>
            </a:pPr>
            <a:endParaRPr lang="tr-TR" sz="2400" dirty="0"/>
          </a:p>
          <a:p>
            <a:endParaRPr lang="tr-TR" sz="2400" dirty="0"/>
          </a:p>
        </p:txBody>
      </p:sp>
      <p:pic>
        <p:nvPicPr>
          <p:cNvPr id="14" name="Resim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765" y="2129508"/>
            <a:ext cx="5753100" cy="2867025"/>
          </a:xfrm>
          <a:prstGeom prst="rect">
            <a:avLst/>
          </a:prstGeom>
          <a:noFill/>
          <a:ln>
            <a:noFill/>
          </a:ln>
        </p:spPr>
      </p:pic>
      <p:sp>
        <p:nvSpPr>
          <p:cNvPr id="15" name="Dikdörtgen 14"/>
          <p:cNvSpPr/>
          <p:nvPr/>
        </p:nvSpPr>
        <p:spPr>
          <a:xfrm>
            <a:off x="1027893" y="5147900"/>
            <a:ext cx="5458122"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a:ln>
                  <a:noFill/>
                </a:ln>
                <a:solidFill>
                  <a:sysClr val="windowText" lastClr="000000"/>
                </a:solidFill>
                <a:effectLst/>
                <a:uLnTx/>
                <a:uFillTx/>
                <a:ea typeface="Calibri"/>
                <a:cs typeface="Times New Roman"/>
              </a:rPr>
              <a:t>Standart  </a:t>
            </a:r>
            <a:r>
              <a:rPr kumimoji="0" lang="tr-TR" sz="1800" b="0" i="0" u="none" strike="noStrike" kern="0" cap="none" spc="0" normalizeH="0" baseline="0" noProof="0" dirty="0" err="1">
                <a:ln>
                  <a:noFill/>
                </a:ln>
                <a:solidFill>
                  <a:sysClr val="windowText" lastClr="000000"/>
                </a:solidFill>
                <a:effectLst/>
                <a:uLnTx/>
                <a:uFillTx/>
                <a:ea typeface="Calibri"/>
                <a:cs typeface="Times New Roman"/>
              </a:rPr>
              <a:t>and</a:t>
            </a:r>
            <a:r>
              <a:rPr kumimoji="0" lang="tr-TR" sz="1800" b="0" i="0" u="none" strike="noStrike" kern="0" cap="none" spc="0" normalizeH="0" baseline="0" noProof="0" dirty="0">
                <a:ln>
                  <a:noFill/>
                </a:ln>
                <a:solidFill>
                  <a:sysClr val="windowText" lastClr="000000"/>
                </a:solidFill>
                <a:effectLst/>
                <a:uLnTx/>
                <a:uFillTx/>
                <a:ea typeface="Calibri"/>
                <a:cs typeface="Times New Roman"/>
              </a:rPr>
              <a:t> </a:t>
            </a:r>
            <a:r>
              <a:rPr kumimoji="0" lang="tr-TR" sz="1800" b="0" i="0" u="none" strike="noStrike" kern="0" cap="none" spc="0" normalizeH="0" baseline="0" noProof="0" dirty="0" err="1">
                <a:ln>
                  <a:noFill/>
                </a:ln>
                <a:solidFill>
                  <a:sysClr val="windowText" lastClr="000000"/>
                </a:solidFill>
                <a:effectLst/>
                <a:uLnTx/>
                <a:uFillTx/>
                <a:ea typeface="Calibri"/>
                <a:cs typeface="Times New Roman"/>
              </a:rPr>
              <a:t>thin</a:t>
            </a:r>
            <a:r>
              <a:rPr kumimoji="0" lang="tr-TR" sz="1800" b="0" i="0" u="none" strike="noStrike" kern="0" cap="none" spc="0" normalizeH="0" baseline="0" noProof="0" dirty="0">
                <a:ln>
                  <a:noFill/>
                </a:ln>
                <a:solidFill>
                  <a:sysClr val="windowText" lastClr="000000"/>
                </a:solidFill>
                <a:effectLst/>
                <a:uLnTx/>
                <a:uFillTx/>
                <a:ea typeface="Calibri"/>
                <a:cs typeface="Times New Roman"/>
              </a:rPr>
              <a:t> </a:t>
            </a:r>
            <a:r>
              <a:rPr kumimoji="0" lang="tr-TR" sz="1800" b="0" i="0" u="none" strike="noStrike" kern="0" cap="none" spc="0" normalizeH="0" baseline="0" noProof="0" dirty="0" err="1">
                <a:ln>
                  <a:noFill/>
                </a:ln>
                <a:solidFill>
                  <a:sysClr val="windowText" lastClr="000000"/>
                </a:solidFill>
                <a:effectLst/>
                <a:uLnTx/>
                <a:uFillTx/>
                <a:ea typeface="Calibri"/>
                <a:cs typeface="Times New Roman"/>
              </a:rPr>
              <a:t>wash</a:t>
            </a:r>
            <a:r>
              <a:rPr kumimoji="0" lang="tr-TR" sz="1800" b="0" i="0" u="none" strike="noStrike" kern="0" cap="none" spc="0" normalizeH="0" baseline="0" noProof="0" dirty="0">
                <a:ln>
                  <a:noFill/>
                </a:ln>
                <a:solidFill>
                  <a:sysClr val="windowText" lastClr="000000"/>
                </a:solidFill>
                <a:effectLst/>
                <a:uLnTx/>
                <a:uFillTx/>
                <a:ea typeface="Calibri"/>
                <a:cs typeface="Times New Roman"/>
              </a:rPr>
              <a:t> </a:t>
            </a:r>
            <a:r>
              <a:rPr kumimoji="0" lang="tr-TR" sz="1800" b="0" i="0" u="none" strike="noStrike" kern="0" cap="none" spc="0" normalizeH="0" baseline="0" noProof="0" dirty="0" err="1">
                <a:ln>
                  <a:noFill/>
                </a:ln>
                <a:solidFill>
                  <a:sysClr val="windowText" lastClr="000000"/>
                </a:solidFill>
                <a:effectLst/>
                <a:uLnTx/>
                <a:uFillTx/>
                <a:ea typeface="Calibri"/>
                <a:cs typeface="Times New Roman"/>
              </a:rPr>
              <a:t>basins</a:t>
            </a:r>
            <a:endParaRPr kumimoji="0" lang="tr-T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17475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476672"/>
            <a:ext cx="8229600" cy="1143000"/>
          </a:xfrm>
        </p:spPr>
        <p:txBody>
          <a:bodyPr>
            <a:normAutofit/>
          </a:bodyPr>
          <a:lstStyle/>
          <a:p>
            <a:pPr algn="l"/>
            <a:r>
              <a:rPr lang="tr-TR" sz="4000" dirty="0">
                <a:solidFill>
                  <a:srgbClr val="FF0000"/>
                </a:solidFill>
              </a:rPr>
              <a:t>Productivity </a:t>
            </a:r>
            <a:r>
              <a:rPr lang="tr-TR" sz="4000" dirty="0" err="1">
                <a:solidFill>
                  <a:srgbClr val="FF0000"/>
                </a:solidFill>
              </a:rPr>
              <a:t>and</a:t>
            </a:r>
            <a:r>
              <a:rPr lang="tr-TR" sz="4000" dirty="0">
                <a:solidFill>
                  <a:srgbClr val="FF0000"/>
                </a:solidFill>
              </a:rPr>
              <a:t> </a:t>
            </a:r>
            <a:r>
              <a:rPr lang="tr-TR" sz="4000" dirty="0" err="1">
                <a:solidFill>
                  <a:srgbClr val="FF0000"/>
                </a:solidFill>
              </a:rPr>
              <a:t>Innovation</a:t>
            </a:r>
            <a:endParaRPr lang="tr-TR" sz="4000" dirty="0">
              <a:solidFill>
                <a:srgbClr val="FF0000"/>
              </a:solidFill>
            </a:endParaRPr>
          </a:p>
        </p:txBody>
      </p:sp>
      <p:sp>
        <p:nvSpPr>
          <p:cNvPr id="12" name="Metin kutusu 11"/>
          <p:cNvSpPr txBox="1"/>
          <p:nvPr/>
        </p:nvSpPr>
        <p:spPr>
          <a:xfrm>
            <a:off x="117848" y="1326530"/>
            <a:ext cx="8640960" cy="4693593"/>
          </a:xfrm>
          <a:prstGeom prst="rect">
            <a:avLst/>
          </a:prstGeom>
          <a:noFill/>
        </p:spPr>
        <p:txBody>
          <a:bodyPr wrap="square" rtlCol="0">
            <a:spAutoFit/>
          </a:bodyPr>
          <a:lstStyle/>
          <a:p>
            <a:r>
              <a:rPr lang="tr-TR" sz="2300" b="1" dirty="0"/>
              <a:t>THIN WASH BASINS:</a:t>
            </a:r>
            <a:endParaRPr lang="tr-TR" sz="2300" dirty="0"/>
          </a:p>
          <a:p>
            <a:pPr marL="285750" indent="-285750" algn="just">
              <a:buFont typeface="Arial" pitchFamily="34" charset="0"/>
              <a:buChar char="•"/>
            </a:pPr>
            <a:r>
              <a:rPr lang="en-US" sz="2300" dirty="0">
                <a:solidFill>
                  <a:prstClr val="black"/>
                </a:solidFill>
                <a:ea typeface="Calibri"/>
                <a:cs typeface="Times New Roman"/>
              </a:rPr>
              <a:t>It is very hard</a:t>
            </a:r>
            <a:r>
              <a:rPr lang="tr-TR" sz="2300" dirty="0">
                <a:solidFill>
                  <a:prstClr val="black"/>
                </a:solidFill>
                <a:ea typeface="Calibri"/>
                <a:cs typeface="Times New Roman"/>
              </a:rPr>
              <a:t> </a:t>
            </a:r>
            <a:r>
              <a:rPr lang="tr-TR" sz="2300" dirty="0" err="1">
                <a:solidFill>
                  <a:prstClr val="black"/>
                </a:solidFill>
                <a:ea typeface="Calibri"/>
                <a:cs typeface="Times New Roman"/>
              </a:rPr>
              <a:t>to</a:t>
            </a:r>
            <a:r>
              <a:rPr lang="en-US" sz="2300" dirty="0">
                <a:solidFill>
                  <a:prstClr val="black"/>
                </a:solidFill>
                <a:ea typeface="Calibri"/>
                <a:cs typeface="Times New Roman"/>
              </a:rPr>
              <a:t> produce washbasin which has thin walls and sharp edges. Traditional </a:t>
            </a:r>
            <a:r>
              <a:rPr lang="en-US" sz="2300" dirty="0" err="1">
                <a:solidFill>
                  <a:prstClr val="black"/>
                </a:solidFill>
                <a:ea typeface="Calibri"/>
                <a:cs typeface="Times New Roman"/>
              </a:rPr>
              <a:t>Sanitar</a:t>
            </a:r>
            <a:r>
              <a:rPr lang="tr-TR" sz="2300" dirty="0">
                <a:solidFill>
                  <a:prstClr val="black"/>
                </a:solidFill>
                <a:ea typeface="Calibri"/>
                <a:cs typeface="Times New Roman"/>
              </a:rPr>
              <a:t>y W</a:t>
            </a:r>
            <a:r>
              <a:rPr lang="en-US" sz="2300" dirty="0">
                <a:solidFill>
                  <a:prstClr val="black"/>
                </a:solidFill>
                <a:ea typeface="Calibri"/>
                <a:cs typeface="Times New Roman"/>
              </a:rPr>
              <a:t>are products has relatively high deformation and lower strength values. In order to solve this problems “mineral casting” products are used. But these materials are not a ceramic and it contains petroleum source of materials. These kind of materials cause some environmental problem not only on production of mineral casting but also in disposal-recycle process. </a:t>
            </a:r>
          </a:p>
          <a:p>
            <a:pPr marL="285750" indent="-285750" algn="just">
              <a:buFont typeface="Arial" pitchFamily="34" charset="0"/>
              <a:buChar char="•"/>
            </a:pPr>
            <a:r>
              <a:rPr lang="en-US" sz="2300" dirty="0">
                <a:solidFill>
                  <a:prstClr val="black"/>
                </a:solidFill>
                <a:ea typeface="Calibri"/>
                <a:cs typeface="Times New Roman"/>
              </a:rPr>
              <a:t>Kaleseramik developed innovative ceramic formulation which is based on 2 years R&amp;D studies. </a:t>
            </a:r>
            <a:endParaRPr lang="tr-TR" sz="2300" dirty="0">
              <a:solidFill>
                <a:prstClr val="black"/>
              </a:solidFill>
              <a:ea typeface="Calibri"/>
              <a:cs typeface="Times New Roman"/>
            </a:endParaRPr>
          </a:p>
          <a:p>
            <a:pPr marL="285750" indent="-285750" algn="just">
              <a:buFont typeface="Arial" pitchFamily="34" charset="0"/>
              <a:buChar char="•"/>
            </a:pPr>
            <a:r>
              <a:rPr lang="en-US" sz="2300" dirty="0">
                <a:solidFill>
                  <a:prstClr val="black"/>
                </a:solidFill>
                <a:ea typeface="Calibri"/>
                <a:cs typeface="Times New Roman"/>
              </a:rPr>
              <a:t>Raw materials consumption of Smart Edge washbasins decreased to 38% with compare to the same size traditional one. It needs less energy for production because its weight also decreased</a:t>
            </a:r>
          </a:p>
        </p:txBody>
      </p:sp>
    </p:spTree>
    <p:extLst>
      <p:ext uri="{BB962C8B-B14F-4D97-AF65-F5344CB8AC3E}">
        <p14:creationId xmlns:p14="http://schemas.microsoft.com/office/powerpoint/2010/main" val="3490114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0036" y="502866"/>
            <a:ext cx="8229600" cy="1143000"/>
          </a:xfrm>
        </p:spPr>
        <p:txBody>
          <a:bodyPr>
            <a:normAutofit/>
          </a:bodyPr>
          <a:lstStyle/>
          <a:p>
            <a:pPr algn="l"/>
            <a:r>
              <a:rPr lang="tr-TR" sz="4000" dirty="0">
                <a:solidFill>
                  <a:srgbClr val="FF0000"/>
                </a:solidFill>
              </a:rPr>
              <a:t>Productivity </a:t>
            </a:r>
            <a:r>
              <a:rPr lang="tr-TR" sz="4000" dirty="0" err="1">
                <a:solidFill>
                  <a:srgbClr val="FF0000"/>
                </a:solidFill>
              </a:rPr>
              <a:t>and</a:t>
            </a:r>
            <a:r>
              <a:rPr lang="tr-TR" sz="4000" dirty="0">
                <a:solidFill>
                  <a:srgbClr val="FF0000"/>
                </a:solidFill>
              </a:rPr>
              <a:t> </a:t>
            </a:r>
            <a:r>
              <a:rPr lang="tr-TR" sz="4000" dirty="0" err="1">
                <a:solidFill>
                  <a:srgbClr val="FF0000"/>
                </a:solidFill>
              </a:rPr>
              <a:t>Innovation</a:t>
            </a:r>
            <a:endParaRPr lang="tr-TR" sz="4000" dirty="0">
              <a:solidFill>
                <a:srgbClr val="FF0000"/>
              </a:solidFill>
            </a:endParaRPr>
          </a:p>
        </p:txBody>
      </p:sp>
      <p:sp>
        <p:nvSpPr>
          <p:cNvPr id="12" name="Metin kutusu 11"/>
          <p:cNvSpPr txBox="1"/>
          <p:nvPr/>
        </p:nvSpPr>
        <p:spPr>
          <a:xfrm>
            <a:off x="164615" y="1262354"/>
            <a:ext cx="8640960" cy="3785652"/>
          </a:xfrm>
          <a:prstGeom prst="rect">
            <a:avLst/>
          </a:prstGeom>
          <a:noFill/>
        </p:spPr>
        <p:txBody>
          <a:bodyPr wrap="square" rtlCol="0">
            <a:spAutoFit/>
          </a:bodyPr>
          <a:lstStyle/>
          <a:p>
            <a:r>
              <a:rPr lang="tr-TR" sz="2400" b="1" dirty="0"/>
              <a:t>THIN WASH BASINS:</a:t>
            </a:r>
          </a:p>
          <a:p>
            <a:endParaRPr lang="tr-TR" sz="2400" dirty="0"/>
          </a:p>
          <a:p>
            <a:pPr marL="285750" indent="-285750" algn="just">
              <a:buFont typeface="Arial" pitchFamily="34" charset="0"/>
              <a:buChar char="•"/>
            </a:pPr>
            <a:r>
              <a:rPr lang="en-US" sz="2400" dirty="0">
                <a:solidFill>
                  <a:prstClr val="black"/>
                </a:solidFill>
                <a:ea typeface="Calibri"/>
                <a:cs typeface="Times New Roman"/>
              </a:rPr>
              <a:t>Kaleseramik developed innovative ceramic formulation which is based on 2 years R&amp;D studies. </a:t>
            </a:r>
            <a:endParaRPr lang="tr-TR" sz="2400" dirty="0">
              <a:solidFill>
                <a:prstClr val="black"/>
              </a:solidFill>
              <a:ea typeface="Calibri"/>
              <a:cs typeface="Times New Roman"/>
            </a:endParaRPr>
          </a:p>
          <a:p>
            <a:pPr marL="285750" indent="-285750" algn="just">
              <a:buFont typeface="Arial" pitchFamily="34" charset="0"/>
              <a:buChar char="•"/>
            </a:pPr>
            <a:r>
              <a:rPr lang="en-US" sz="2400" dirty="0">
                <a:solidFill>
                  <a:prstClr val="black"/>
                </a:solidFill>
                <a:ea typeface="Calibri"/>
                <a:cs typeface="Times New Roman"/>
              </a:rPr>
              <a:t>Raw materials consumption of Smart Edge washbasins decreased </a:t>
            </a:r>
            <a:r>
              <a:rPr lang="tr-TR" sz="2400" dirty="0" err="1">
                <a:solidFill>
                  <a:prstClr val="black"/>
                </a:solidFill>
                <a:ea typeface="Calibri"/>
                <a:cs typeface="Times New Roman"/>
              </a:rPr>
              <a:t>up</a:t>
            </a:r>
            <a:r>
              <a:rPr lang="tr-TR" sz="2400" dirty="0">
                <a:solidFill>
                  <a:prstClr val="black"/>
                </a:solidFill>
                <a:ea typeface="Calibri"/>
                <a:cs typeface="Times New Roman"/>
              </a:rPr>
              <a:t> </a:t>
            </a:r>
            <a:r>
              <a:rPr lang="en-US" sz="2400" dirty="0">
                <a:solidFill>
                  <a:prstClr val="black"/>
                </a:solidFill>
                <a:ea typeface="Calibri"/>
                <a:cs typeface="Times New Roman"/>
              </a:rPr>
              <a:t>to 38% with compare to the same size traditional one. It needs less energy for production because its weight also decreased</a:t>
            </a:r>
            <a:r>
              <a:rPr lang="tr-TR" sz="2400" dirty="0">
                <a:solidFill>
                  <a:prstClr val="black"/>
                </a:solidFill>
                <a:ea typeface="Calibri"/>
                <a:cs typeface="Times New Roman"/>
              </a:rPr>
              <a:t>. </a:t>
            </a:r>
          </a:p>
          <a:p>
            <a:pPr marL="285750" indent="-285750" algn="just">
              <a:buFont typeface="Arial" pitchFamily="34" charset="0"/>
              <a:buChar char="•"/>
            </a:pPr>
            <a:endParaRPr lang="tr-TR" sz="2400" dirty="0">
              <a:solidFill>
                <a:prstClr val="black"/>
              </a:solidFill>
              <a:ea typeface="Calibri"/>
              <a:cs typeface="Times New Roman"/>
            </a:endParaRPr>
          </a:p>
          <a:p>
            <a:pPr marL="285750" indent="-285750" algn="just">
              <a:buFont typeface="Arial" pitchFamily="34" charset="0"/>
              <a:buChar char="•"/>
            </a:pPr>
            <a:endParaRPr lang="en-US" sz="2400" dirty="0">
              <a:solidFill>
                <a:prstClr val="black"/>
              </a:solidFill>
              <a:ea typeface="Calibri"/>
              <a:cs typeface="Times New Roman"/>
            </a:endParaRPr>
          </a:p>
          <a:p>
            <a:pPr marL="285750" indent="-285750" algn="just">
              <a:buFont typeface="Arial" pitchFamily="34" charset="0"/>
              <a:buChar char="•"/>
            </a:pPr>
            <a:r>
              <a:rPr lang="tr-TR" sz="2400" i="1" dirty="0">
                <a:solidFill>
                  <a:schemeClr val="bg2">
                    <a:lumMod val="25000"/>
                  </a:schemeClr>
                </a:solidFill>
              </a:rPr>
              <a:t>2015 </a:t>
            </a:r>
            <a:r>
              <a:rPr lang="en-US" sz="2400" i="1" dirty="0">
                <a:solidFill>
                  <a:schemeClr val="bg2">
                    <a:lumMod val="25000"/>
                  </a:schemeClr>
                </a:solidFill>
              </a:rPr>
              <a:t>Golden </a:t>
            </a:r>
            <a:r>
              <a:rPr lang="en-US" sz="2400" i="1" dirty="0" err="1">
                <a:solidFill>
                  <a:schemeClr val="bg2">
                    <a:lumMod val="25000"/>
                  </a:schemeClr>
                </a:solidFill>
              </a:rPr>
              <a:t>Çekül</a:t>
            </a:r>
            <a:r>
              <a:rPr lang="en-US" sz="2400" i="1" dirty="0">
                <a:solidFill>
                  <a:schemeClr val="bg2">
                    <a:lumMod val="25000"/>
                  </a:schemeClr>
                </a:solidFill>
              </a:rPr>
              <a:t> Building Materials 1.</a:t>
            </a:r>
            <a:endParaRPr lang="tr-TR" sz="2400" dirty="0"/>
          </a:p>
        </p:txBody>
      </p:sp>
    </p:spTree>
    <p:extLst>
      <p:ext uri="{BB962C8B-B14F-4D97-AF65-F5344CB8AC3E}">
        <p14:creationId xmlns:p14="http://schemas.microsoft.com/office/powerpoint/2010/main" val="1553871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369" y="404664"/>
            <a:ext cx="8229600" cy="1143000"/>
          </a:xfrm>
        </p:spPr>
        <p:txBody>
          <a:bodyPr>
            <a:normAutofit/>
          </a:bodyPr>
          <a:lstStyle/>
          <a:p>
            <a:pPr algn="l"/>
            <a:r>
              <a:rPr lang="tr-TR" sz="4000" dirty="0">
                <a:solidFill>
                  <a:srgbClr val="FF0000"/>
                </a:solidFill>
              </a:rPr>
              <a:t>Environment </a:t>
            </a:r>
            <a:r>
              <a:rPr lang="tr-TR" sz="4000" dirty="0" err="1">
                <a:solidFill>
                  <a:srgbClr val="FF0000"/>
                </a:solidFill>
              </a:rPr>
              <a:t>and</a:t>
            </a:r>
            <a:r>
              <a:rPr lang="tr-TR" sz="4000" dirty="0">
                <a:solidFill>
                  <a:srgbClr val="FF0000"/>
                </a:solidFill>
              </a:rPr>
              <a:t> </a:t>
            </a:r>
            <a:r>
              <a:rPr lang="tr-TR" sz="4000" dirty="0" err="1">
                <a:solidFill>
                  <a:srgbClr val="FF0000"/>
                </a:solidFill>
              </a:rPr>
              <a:t>Sustainability</a:t>
            </a:r>
            <a:endParaRPr lang="tr-TR" sz="4000" dirty="0">
              <a:solidFill>
                <a:srgbClr val="FF0000"/>
              </a:solidFill>
            </a:endParaRPr>
          </a:p>
        </p:txBody>
      </p:sp>
      <p:graphicFrame>
        <p:nvGraphicFramePr>
          <p:cNvPr id="12" name="İçerik Yer Tutucusu 5"/>
          <p:cNvGraphicFramePr>
            <a:graphicFrameLocks noGrp="1"/>
          </p:cNvGraphicFramePr>
          <p:nvPr>
            <p:ph idx="1"/>
            <p:extLst>
              <p:ext uri="{D42A27DB-BD31-4B8C-83A1-F6EECF244321}">
                <p14:modId xmlns:p14="http://schemas.microsoft.com/office/powerpoint/2010/main" val="2986771606"/>
              </p:ext>
            </p:extLst>
          </p:nvPr>
        </p:nvGraphicFramePr>
        <p:xfrm>
          <a:off x="323529" y="1547664"/>
          <a:ext cx="8136903" cy="4617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5903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94" y="476672"/>
            <a:ext cx="8984028" cy="1111478"/>
          </a:xfrm>
        </p:spPr>
        <p:txBody>
          <a:bodyPr>
            <a:normAutofit fontScale="90000"/>
          </a:bodyPr>
          <a:lstStyle/>
          <a:p>
            <a:pPr algn="l"/>
            <a:r>
              <a:rPr lang="tr-TR" sz="4000" dirty="0">
                <a:solidFill>
                  <a:srgbClr val="FF0000"/>
                </a:solidFill>
              </a:rPr>
              <a:t>ISO 14001 Environmental Management </a:t>
            </a:r>
            <a:r>
              <a:rPr lang="tr-TR" sz="4000" dirty="0" err="1">
                <a:solidFill>
                  <a:srgbClr val="FF0000"/>
                </a:solidFill>
              </a:rPr>
              <a:t>System</a:t>
            </a:r>
            <a:endParaRPr lang="tr-TR" sz="4000" dirty="0">
              <a:solidFill>
                <a:srgbClr val="FF0000"/>
              </a:solidFill>
            </a:endParaRPr>
          </a:p>
        </p:txBody>
      </p:sp>
      <p:sp>
        <p:nvSpPr>
          <p:cNvPr id="13" name="İçerik Yer Tutucusu 2"/>
          <p:cNvSpPr>
            <a:spLocks noGrp="1"/>
          </p:cNvSpPr>
          <p:nvPr>
            <p:ph idx="1"/>
          </p:nvPr>
        </p:nvSpPr>
        <p:spPr>
          <a:xfrm>
            <a:off x="303970" y="1340768"/>
            <a:ext cx="8734875" cy="4525963"/>
          </a:xfrm>
        </p:spPr>
        <p:txBody>
          <a:bodyPr>
            <a:noAutofit/>
          </a:bodyPr>
          <a:lstStyle/>
          <a:p>
            <a:pPr marL="0" lvl="0" indent="0" algn="just">
              <a:buNone/>
            </a:pPr>
            <a:r>
              <a:rPr lang="tr-TR" sz="2400" dirty="0">
                <a:solidFill>
                  <a:prstClr val="black"/>
                </a:solidFill>
              </a:rPr>
              <a:t>STANDARD:</a:t>
            </a:r>
          </a:p>
          <a:p>
            <a:pPr algn="just"/>
            <a:r>
              <a:rPr lang="en-US" sz="2200" dirty="0">
                <a:solidFill>
                  <a:prstClr val="black"/>
                </a:solidFill>
              </a:rPr>
              <a:t>Made or separated according to a specific type</a:t>
            </a:r>
            <a:endParaRPr lang="tr-TR" sz="2200" dirty="0">
              <a:solidFill>
                <a:prstClr val="black"/>
              </a:solidFill>
            </a:endParaRPr>
          </a:p>
          <a:p>
            <a:pPr algn="just"/>
            <a:r>
              <a:rPr lang="tr-TR" sz="2200" dirty="0" err="1">
                <a:solidFill>
                  <a:prstClr val="black"/>
                </a:solidFill>
              </a:rPr>
              <a:t>Suitable</a:t>
            </a:r>
            <a:r>
              <a:rPr lang="tr-TR" sz="2200" dirty="0">
                <a:solidFill>
                  <a:prstClr val="black"/>
                </a:solidFill>
              </a:rPr>
              <a:t> </a:t>
            </a:r>
            <a:r>
              <a:rPr lang="tr-TR" sz="2200" dirty="0" err="1">
                <a:solidFill>
                  <a:prstClr val="black"/>
                </a:solidFill>
              </a:rPr>
              <a:t>for</a:t>
            </a:r>
            <a:r>
              <a:rPr lang="tr-TR" sz="2200" dirty="0">
                <a:solidFill>
                  <a:prstClr val="black"/>
                </a:solidFill>
              </a:rPr>
              <a:t> </a:t>
            </a:r>
            <a:r>
              <a:rPr lang="tr-TR" sz="2200" dirty="0" err="1">
                <a:solidFill>
                  <a:prstClr val="black"/>
                </a:solidFill>
              </a:rPr>
              <a:t>certain</a:t>
            </a:r>
            <a:r>
              <a:rPr lang="tr-TR" sz="2200" dirty="0">
                <a:solidFill>
                  <a:prstClr val="black"/>
                </a:solidFill>
              </a:rPr>
              <a:t> </a:t>
            </a:r>
            <a:r>
              <a:rPr lang="tr-TR" sz="2200" dirty="0" err="1">
                <a:solidFill>
                  <a:prstClr val="black"/>
                </a:solidFill>
              </a:rPr>
              <a:t>dimensions</a:t>
            </a:r>
            <a:r>
              <a:rPr lang="tr-TR" sz="2200" dirty="0">
                <a:solidFill>
                  <a:prstClr val="black"/>
                </a:solidFill>
              </a:rPr>
              <a:t>, </a:t>
            </a:r>
            <a:r>
              <a:rPr lang="tr-TR" sz="2200" dirty="0" err="1">
                <a:solidFill>
                  <a:prstClr val="black"/>
                </a:solidFill>
              </a:rPr>
              <a:t>laws</a:t>
            </a:r>
            <a:r>
              <a:rPr lang="tr-TR" sz="2200" dirty="0">
                <a:solidFill>
                  <a:prstClr val="black"/>
                </a:solidFill>
              </a:rPr>
              <a:t>, </a:t>
            </a:r>
            <a:r>
              <a:rPr lang="tr-TR" sz="2200" dirty="0" err="1">
                <a:solidFill>
                  <a:prstClr val="black"/>
                </a:solidFill>
              </a:rPr>
              <a:t>use</a:t>
            </a:r>
            <a:endParaRPr lang="tr-TR" sz="2200" dirty="0">
              <a:solidFill>
                <a:prstClr val="black"/>
              </a:solidFill>
            </a:endParaRPr>
          </a:p>
          <a:p>
            <a:pPr algn="just"/>
            <a:r>
              <a:rPr lang="en-US" sz="2200" dirty="0">
                <a:solidFill>
                  <a:prstClr val="black"/>
                </a:solidFill>
              </a:rPr>
              <a:t>Can be taken as sample or as a basis</a:t>
            </a:r>
            <a:endParaRPr lang="tr-TR" sz="2200" dirty="0">
              <a:solidFill>
                <a:prstClr val="black"/>
              </a:solidFill>
            </a:endParaRPr>
          </a:p>
          <a:p>
            <a:pPr algn="just"/>
            <a:r>
              <a:rPr lang="en-US" sz="2200" dirty="0">
                <a:solidFill>
                  <a:prstClr val="black"/>
                </a:solidFill>
              </a:rPr>
              <a:t>A rule in an enterprise to determine a product, a working method, the amount to be produced, the amount of money in the budget.</a:t>
            </a:r>
            <a:endParaRPr lang="tr-TR" sz="2200" dirty="0">
              <a:solidFill>
                <a:prstClr val="black"/>
              </a:solidFill>
            </a:endParaRPr>
          </a:p>
          <a:p>
            <a:pPr marL="0" indent="0" algn="just">
              <a:buNone/>
            </a:pPr>
            <a:endParaRPr lang="tr-TR" sz="2200" dirty="0">
              <a:solidFill>
                <a:prstClr val="black"/>
              </a:solidFill>
            </a:endParaRPr>
          </a:p>
          <a:p>
            <a:pPr marL="0" indent="0" algn="just">
              <a:buNone/>
            </a:pPr>
            <a:r>
              <a:rPr lang="en-US" sz="2200" dirty="0">
                <a:solidFill>
                  <a:prstClr val="black"/>
                </a:solidFill>
              </a:rPr>
              <a:t>9000 Quality, 45000 Occupational Health and Safety , 50000 Energy, 10002 Quality </a:t>
            </a:r>
            <a:r>
              <a:rPr lang="en-US" sz="2200" dirty="0" err="1">
                <a:solidFill>
                  <a:prstClr val="black"/>
                </a:solidFill>
              </a:rPr>
              <a:t>Managem</a:t>
            </a:r>
            <a:r>
              <a:rPr lang="tr-TR" sz="2200" dirty="0">
                <a:solidFill>
                  <a:prstClr val="black"/>
                </a:solidFill>
              </a:rPr>
              <a:t>e</a:t>
            </a:r>
            <a:r>
              <a:rPr lang="en-US" sz="2200" dirty="0" err="1">
                <a:solidFill>
                  <a:prstClr val="black"/>
                </a:solidFill>
              </a:rPr>
              <a:t>nt</a:t>
            </a:r>
            <a:r>
              <a:rPr lang="en-US" sz="2200" dirty="0">
                <a:solidFill>
                  <a:prstClr val="black"/>
                </a:solidFill>
              </a:rPr>
              <a:t>-Cu</a:t>
            </a:r>
            <a:r>
              <a:rPr lang="tr-TR" sz="2200" dirty="0">
                <a:solidFill>
                  <a:prstClr val="black"/>
                </a:solidFill>
              </a:rPr>
              <a:t>s</a:t>
            </a:r>
            <a:r>
              <a:rPr lang="en-US" sz="2200" dirty="0" err="1">
                <a:solidFill>
                  <a:prstClr val="black"/>
                </a:solidFill>
              </a:rPr>
              <a:t>tomer</a:t>
            </a:r>
            <a:r>
              <a:rPr lang="en-US" sz="2200" dirty="0">
                <a:solidFill>
                  <a:prstClr val="black"/>
                </a:solidFill>
              </a:rPr>
              <a:t> Satisfaction , 2700</a:t>
            </a:r>
            <a:r>
              <a:rPr lang="tr-TR" sz="2200" dirty="0">
                <a:solidFill>
                  <a:prstClr val="black"/>
                </a:solidFill>
              </a:rPr>
              <a:t>1</a:t>
            </a:r>
            <a:r>
              <a:rPr lang="en-US" sz="2200" dirty="0">
                <a:solidFill>
                  <a:prstClr val="black"/>
                </a:solidFill>
              </a:rPr>
              <a:t> Information Security Management</a:t>
            </a:r>
            <a:endParaRPr lang="tr-TR" sz="2200" dirty="0">
              <a:solidFill>
                <a:prstClr val="black"/>
              </a:solidFill>
            </a:endParaRPr>
          </a:p>
          <a:p>
            <a:pPr marL="0" lvl="0" indent="0" algn="just">
              <a:buNone/>
            </a:pPr>
            <a:endParaRPr lang="tr-TR" sz="1100" u="sng" dirty="0">
              <a:solidFill>
                <a:schemeClr val="bg2">
                  <a:lumMod val="10000"/>
                </a:schemeClr>
              </a:solidFill>
              <a:hlinkClick r:id="rId2"/>
            </a:endParaRPr>
          </a:p>
          <a:p>
            <a:pPr marL="0" indent="0" algn="just">
              <a:buNone/>
            </a:pPr>
            <a:r>
              <a:rPr lang="tr-TR" sz="1100" u="sng" dirty="0">
                <a:solidFill>
                  <a:schemeClr val="bg2">
                    <a:lumMod val="10000"/>
                  </a:schemeClr>
                </a:solidFill>
              </a:rPr>
              <a:t>ttps://sozluk.gov.tr</a:t>
            </a:r>
            <a:endParaRPr lang="tr-TR" sz="2200" dirty="0">
              <a:solidFill>
                <a:prstClr val="black"/>
              </a:solidFill>
            </a:endParaRPr>
          </a:p>
          <a:p>
            <a:pPr marL="0" lvl="0" indent="0" algn="just">
              <a:buNone/>
            </a:pPr>
            <a:endParaRPr lang="tr-TR" sz="1100" u="sng" dirty="0">
              <a:solidFill>
                <a:schemeClr val="bg2">
                  <a:lumMod val="10000"/>
                </a:schemeClr>
              </a:solidFill>
              <a:hlinkClick r:id="rId2"/>
            </a:endParaRPr>
          </a:p>
          <a:p>
            <a:pPr marL="0" lvl="0" indent="0" algn="just">
              <a:buNone/>
            </a:pPr>
            <a:endParaRPr lang="tr-TR" sz="1100" u="sng" dirty="0">
              <a:solidFill>
                <a:schemeClr val="bg2">
                  <a:lumMod val="10000"/>
                </a:schemeClr>
              </a:solidFill>
              <a:hlinkClick r:id="rId2"/>
            </a:endParaRPr>
          </a:p>
          <a:p>
            <a:pPr marL="0" lvl="0" indent="0" algn="just">
              <a:buNone/>
            </a:pPr>
            <a:endParaRPr lang="tr-TR" sz="1100" u="sng" dirty="0">
              <a:solidFill>
                <a:schemeClr val="bg2">
                  <a:lumMod val="10000"/>
                </a:schemeClr>
              </a:solidFill>
              <a:hlinkClick r:id="rId2"/>
            </a:endParaRPr>
          </a:p>
          <a:p>
            <a:pPr marL="0" lvl="0" indent="0" algn="just">
              <a:buNone/>
            </a:pPr>
            <a:endParaRPr lang="tr-TR" sz="1100" u="sng" dirty="0">
              <a:solidFill>
                <a:schemeClr val="bg2">
                  <a:lumMod val="10000"/>
                </a:schemeClr>
              </a:solidFill>
              <a:hlinkClick r:id="rId2"/>
            </a:endParaRPr>
          </a:p>
          <a:p>
            <a:pPr marL="0" lvl="0" indent="0" algn="just">
              <a:buNone/>
            </a:pPr>
            <a:endParaRPr lang="tr-TR" sz="1100" u="sng" dirty="0">
              <a:solidFill>
                <a:schemeClr val="bg2">
                  <a:lumMod val="10000"/>
                </a:schemeClr>
              </a:solidFill>
              <a:hlinkClick r:id="rId2"/>
            </a:endParaRPr>
          </a:p>
        </p:txBody>
      </p:sp>
    </p:spTree>
    <p:extLst>
      <p:ext uri="{BB962C8B-B14F-4D97-AF65-F5344CB8AC3E}">
        <p14:creationId xmlns:p14="http://schemas.microsoft.com/office/powerpoint/2010/main" val="2693506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8872" y="476672"/>
            <a:ext cx="9015389" cy="1143000"/>
          </a:xfrm>
        </p:spPr>
        <p:txBody>
          <a:bodyPr>
            <a:normAutofit fontScale="90000"/>
          </a:bodyPr>
          <a:lstStyle/>
          <a:p>
            <a:pPr algn="l"/>
            <a:r>
              <a:rPr lang="fr-FR" sz="4000" dirty="0">
                <a:solidFill>
                  <a:srgbClr val="FF0000"/>
                </a:solidFill>
              </a:rPr>
              <a:t>ISO 14001 </a:t>
            </a:r>
            <a:r>
              <a:rPr lang="fr-FR" sz="4000" dirty="0" err="1">
                <a:solidFill>
                  <a:srgbClr val="FF0000"/>
                </a:solidFill>
              </a:rPr>
              <a:t>Environmental</a:t>
            </a:r>
            <a:r>
              <a:rPr lang="fr-FR" sz="4000" dirty="0">
                <a:solidFill>
                  <a:srgbClr val="FF0000"/>
                </a:solidFill>
              </a:rPr>
              <a:t> Management System</a:t>
            </a:r>
            <a:endParaRPr lang="tr-TR" sz="4000" dirty="0">
              <a:solidFill>
                <a:srgbClr val="FF0000"/>
              </a:solidFill>
            </a:endParaRPr>
          </a:p>
        </p:txBody>
      </p:sp>
      <p:sp>
        <p:nvSpPr>
          <p:cNvPr id="12" name="İçerik Yer Tutucusu 2"/>
          <p:cNvSpPr>
            <a:spLocks noGrp="1"/>
          </p:cNvSpPr>
          <p:nvPr>
            <p:ph idx="1"/>
          </p:nvPr>
        </p:nvSpPr>
        <p:spPr>
          <a:xfrm>
            <a:off x="0" y="1268761"/>
            <a:ext cx="8928992" cy="4680520"/>
          </a:xfrm>
        </p:spPr>
        <p:txBody>
          <a:bodyPr>
            <a:noAutofit/>
          </a:bodyPr>
          <a:lstStyle/>
          <a:p>
            <a:pPr marL="0" indent="0">
              <a:buNone/>
            </a:pPr>
            <a:r>
              <a:rPr lang="tr-TR" sz="2200" dirty="0"/>
              <a:t>     T</a:t>
            </a:r>
            <a:r>
              <a:rPr lang="en-US" sz="2200" dirty="0"/>
              <a:t>he purpose of ISO 14001 is to provide organizations with a framework to protect the environment and respond to changing environmental conditions in balance with socio-economic needs. It specifies requirements that enable an organization to achieve the intended outcomes it sets for its EMS</a:t>
            </a:r>
            <a:r>
              <a:rPr lang="tr-TR" sz="2200" dirty="0"/>
              <a:t>.</a:t>
            </a:r>
          </a:p>
          <a:p>
            <a:pPr marL="0" indent="0">
              <a:buNone/>
            </a:pPr>
            <a:r>
              <a:rPr lang="tr-TR" sz="2200" dirty="0"/>
              <a:t>      </a:t>
            </a:r>
            <a:r>
              <a:rPr lang="en-US" sz="2200" dirty="0"/>
              <a:t>An Environmental Management System helps organizations identify, manage, monitor and control their environmental issues</a:t>
            </a:r>
            <a:r>
              <a:rPr lang="tr-TR" sz="2200" dirty="0"/>
              <a:t>.</a:t>
            </a:r>
          </a:p>
          <a:p>
            <a:pPr marL="0" indent="0">
              <a:buNone/>
            </a:pPr>
            <a:r>
              <a:rPr lang="en-US" sz="2200" dirty="0"/>
              <a:t>ISO 14001 is suitable for organizations of all types and sizes, be they private, not-for-profit or governmental. It requires that an organization considers all environmental issues relevant to its operations, such as air pollution, water and sewage issues, waste management, soil contamination, climate change mitigation and adaptation, and resource use and efficiency. </a:t>
            </a:r>
            <a:endParaRPr lang="tr-TR" sz="2200" dirty="0"/>
          </a:p>
          <a:p>
            <a:pPr marL="0" indent="0">
              <a:buNone/>
            </a:pPr>
            <a:endParaRPr lang="tr-TR" sz="2200" dirty="0"/>
          </a:p>
        </p:txBody>
      </p:sp>
      <p:sp>
        <p:nvSpPr>
          <p:cNvPr id="4" name="Dikdörtgen 3"/>
          <p:cNvSpPr/>
          <p:nvPr/>
        </p:nvSpPr>
        <p:spPr>
          <a:xfrm>
            <a:off x="395536" y="5544422"/>
            <a:ext cx="6768752" cy="246221"/>
          </a:xfrm>
          <a:prstGeom prst="rect">
            <a:avLst/>
          </a:prstGeom>
        </p:spPr>
        <p:txBody>
          <a:bodyPr wrap="square">
            <a:spAutoFit/>
          </a:bodyPr>
          <a:lstStyle/>
          <a:p>
            <a:r>
              <a:rPr lang="tr-TR" sz="1000" dirty="0"/>
              <a:t>https://int.lead.bureauveritas.com/en/what-is-iso-14001</a:t>
            </a:r>
          </a:p>
        </p:txBody>
      </p:sp>
    </p:spTree>
    <p:extLst>
      <p:ext uri="{BB962C8B-B14F-4D97-AF65-F5344CB8AC3E}">
        <p14:creationId xmlns:p14="http://schemas.microsoft.com/office/powerpoint/2010/main" val="313631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268760"/>
            <a:ext cx="8229600" cy="5184576"/>
          </a:xfrm>
        </p:spPr>
        <p:txBody>
          <a:bodyPr>
            <a:normAutofit/>
          </a:bodyPr>
          <a:lstStyle/>
          <a:p>
            <a:pPr marL="0" indent="0">
              <a:buNone/>
            </a:pPr>
            <a:r>
              <a:rPr lang="tr-TR" dirty="0"/>
              <a:t>    </a:t>
            </a:r>
            <a:r>
              <a:rPr lang="tr-TR" b="1" dirty="0">
                <a:effectLst/>
              </a:rPr>
              <a:t>TURKEY</a:t>
            </a:r>
          </a:p>
          <a:p>
            <a:r>
              <a:rPr lang="tr-TR" sz="2800" dirty="0">
                <a:effectLst/>
              </a:rPr>
              <a:t> 3 </a:t>
            </a:r>
            <a:r>
              <a:rPr lang="tr-TR" sz="2800" dirty="0" err="1"/>
              <a:t>rd</a:t>
            </a:r>
            <a:r>
              <a:rPr lang="tr-TR" sz="2800" dirty="0"/>
              <a:t> of Europe </a:t>
            </a:r>
            <a:r>
              <a:rPr lang="tr-TR" sz="2800" dirty="0" err="1"/>
              <a:t>and</a:t>
            </a:r>
            <a:r>
              <a:rPr lang="tr-TR" sz="2800" dirty="0"/>
              <a:t> 6 </a:t>
            </a:r>
            <a:r>
              <a:rPr lang="tr-TR" sz="2800" dirty="0" err="1"/>
              <a:t>th</a:t>
            </a:r>
            <a:r>
              <a:rPr lang="tr-TR" sz="2800" dirty="0"/>
              <a:t> of </a:t>
            </a:r>
            <a:r>
              <a:rPr lang="tr-TR" sz="2800" dirty="0" err="1"/>
              <a:t>the</a:t>
            </a:r>
            <a:r>
              <a:rPr lang="tr-TR" sz="2800" dirty="0"/>
              <a:t> </a:t>
            </a:r>
            <a:r>
              <a:rPr lang="tr-TR" sz="2800" dirty="0" err="1"/>
              <a:t>world</a:t>
            </a:r>
            <a:endParaRPr lang="tr-TR" sz="2800" dirty="0">
              <a:effectLst/>
            </a:endParaRPr>
          </a:p>
          <a:p>
            <a:r>
              <a:rPr lang="tr-TR" sz="2800" dirty="0"/>
              <a:t> %3,2 of </a:t>
            </a:r>
            <a:r>
              <a:rPr lang="tr-TR" sz="2800" dirty="0" err="1"/>
              <a:t>the</a:t>
            </a:r>
            <a:r>
              <a:rPr lang="tr-TR" sz="2800" dirty="0"/>
              <a:t> total </a:t>
            </a:r>
            <a:r>
              <a:rPr lang="tr-TR" sz="2800" dirty="0" err="1"/>
              <a:t>amount</a:t>
            </a:r>
            <a:r>
              <a:rPr lang="tr-TR" sz="2800" dirty="0"/>
              <a:t> of </a:t>
            </a:r>
            <a:r>
              <a:rPr lang="tr-TR" sz="2800" dirty="0" err="1"/>
              <a:t>production</a:t>
            </a:r>
            <a:r>
              <a:rPr lang="tr-TR" sz="2800" dirty="0"/>
              <a:t> of </a:t>
            </a:r>
            <a:r>
              <a:rPr lang="tr-TR" sz="2800" dirty="0" err="1"/>
              <a:t>the</a:t>
            </a:r>
            <a:r>
              <a:rPr lang="tr-TR" sz="2800" dirty="0"/>
              <a:t> </a:t>
            </a:r>
            <a:r>
              <a:rPr lang="tr-TR" sz="2800" dirty="0" err="1"/>
              <a:t>world</a:t>
            </a:r>
            <a:r>
              <a:rPr lang="tr-TR" sz="2800" dirty="0"/>
              <a:t>, %11 of </a:t>
            </a:r>
            <a:r>
              <a:rPr lang="tr-TR" sz="2800" dirty="0" err="1"/>
              <a:t>the</a:t>
            </a:r>
            <a:r>
              <a:rPr lang="tr-TR" sz="2800" dirty="0"/>
              <a:t> total </a:t>
            </a:r>
            <a:r>
              <a:rPr lang="tr-TR" sz="2800" dirty="0" err="1"/>
              <a:t>amount</a:t>
            </a:r>
            <a:r>
              <a:rPr lang="tr-TR" sz="2800" dirty="0"/>
              <a:t> of </a:t>
            </a:r>
            <a:r>
              <a:rPr lang="tr-TR" sz="2800" dirty="0" err="1"/>
              <a:t>production</a:t>
            </a:r>
            <a:r>
              <a:rPr lang="tr-TR" sz="2800" dirty="0"/>
              <a:t> of Europe </a:t>
            </a:r>
          </a:p>
          <a:p>
            <a:r>
              <a:rPr lang="tr-TR" sz="2800" dirty="0" err="1">
                <a:effectLst/>
              </a:rPr>
              <a:t>The</a:t>
            </a:r>
            <a:r>
              <a:rPr lang="tr-TR" sz="2800" dirty="0">
                <a:effectLst/>
              </a:rPr>
              <a:t> </a:t>
            </a:r>
            <a:r>
              <a:rPr lang="tr-TR" sz="2800" dirty="0" err="1"/>
              <a:t>f</a:t>
            </a:r>
            <a:r>
              <a:rPr lang="tr-TR" sz="2800" dirty="0" err="1">
                <a:effectLst/>
              </a:rPr>
              <a:t>ourth</a:t>
            </a:r>
            <a:r>
              <a:rPr lang="tr-TR" sz="2800" dirty="0">
                <a:effectLst/>
              </a:rPr>
              <a:t> </a:t>
            </a:r>
            <a:r>
              <a:rPr lang="tr-TR" sz="2800" dirty="0" err="1">
                <a:effectLst/>
              </a:rPr>
              <a:t>country</a:t>
            </a:r>
            <a:r>
              <a:rPr lang="tr-TR" sz="2800" dirty="0">
                <a:effectLst/>
              </a:rPr>
              <a:t> </a:t>
            </a:r>
            <a:r>
              <a:rPr lang="tr-TR" sz="2800" dirty="0" err="1">
                <a:effectLst/>
              </a:rPr>
              <a:t>by</a:t>
            </a:r>
            <a:r>
              <a:rPr lang="tr-TR" sz="2800" dirty="0">
                <a:effectLst/>
              </a:rPr>
              <a:t> </a:t>
            </a:r>
            <a:r>
              <a:rPr lang="tr-TR" sz="2800" dirty="0" err="1">
                <a:effectLst/>
              </a:rPr>
              <a:t>over</a:t>
            </a:r>
            <a:r>
              <a:rPr lang="tr-TR" sz="2800" dirty="0">
                <a:effectLst/>
              </a:rPr>
              <a:t> 104 milyon m² </a:t>
            </a:r>
            <a:r>
              <a:rPr lang="tr-TR" sz="2800" dirty="0" err="1">
                <a:effectLst/>
              </a:rPr>
              <a:t>export</a:t>
            </a:r>
            <a:r>
              <a:rPr lang="tr-TR" sz="2800" dirty="0">
                <a:effectLst/>
              </a:rPr>
              <a:t>  </a:t>
            </a:r>
            <a:r>
              <a:rPr lang="tr-TR" sz="2800" dirty="0" err="1">
                <a:effectLst/>
              </a:rPr>
              <a:t>capacity</a:t>
            </a:r>
            <a:endParaRPr lang="tr-TR" sz="2800" dirty="0">
              <a:effectLst/>
            </a:endParaRPr>
          </a:p>
          <a:p>
            <a:r>
              <a:rPr lang="tr-TR" sz="2800" dirty="0" err="1">
                <a:effectLst/>
              </a:rPr>
              <a:t>The</a:t>
            </a:r>
            <a:r>
              <a:rPr lang="tr-TR" sz="2800" dirty="0">
                <a:effectLst/>
              </a:rPr>
              <a:t> </a:t>
            </a:r>
            <a:r>
              <a:rPr lang="tr-TR" sz="2800" dirty="0" err="1">
                <a:effectLst/>
              </a:rPr>
              <a:t>first</a:t>
            </a:r>
            <a:r>
              <a:rPr lang="tr-TR" sz="2800" dirty="0">
                <a:effectLst/>
              </a:rPr>
              <a:t> </a:t>
            </a:r>
            <a:r>
              <a:rPr lang="tr-TR" sz="2800" dirty="0" err="1">
                <a:effectLst/>
              </a:rPr>
              <a:t>country</a:t>
            </a:r>
            <a:r>
              <a:rPr lang="tr-TR" sz="2800" dirty="0">
                <a:effectLst/>
              </a:rPr>
              <a:t> of Europe </a:t>
            </a:r>
            <a:r>
              <a:rPr lang="tr-TR" sz="2800" dirty="0" err="1">
                <a:effectLst/>
              </a:rPr>
              <a:t>by</a:t>
            </a:r>
            <a:r>
              <a:rPr lang="tr-TR" sz="2800" dirty="0">
                <a:effectLst/>
              </a:rPr>
              <a:t> </a:t>
            </a:r>
            <a:r>
              <a:rPr lang="tr-TR" sz="2800" dirty="0" err="1">
                <a:effectLst/>
              </a:rPr>
              <a:t>production</a:t>
            </a:r>
            <a:r>
              <a:rPr lang="tr-TR" sz="2800" dirty="0">
                <a:effectLst/>
              </a:rPr>
              <a:t> </a:t>
            </a:r>
            <a:r>
              <a:rPr lang="tr-TR" sz="2800" dirty="0" err="1">
                <a:effectLst/>
              </a:rPr>
              <a:t>capacity</a:t>
            </a:r>
            <a:r>
              <a:rPr lang="tr-TR" sz="2800" dirty="0">
                <a:effectLst/>
              </a:rPr>
              <a:t> of 17 </a:t>
            </a:r>
            <a:r>
              <a:rPr lang="tr-TR" sz="2800" dirty="0" err="1">
                <a:effectLst/>
              </a:rPr>
              <a:t>million</a:t>
            </a:r>
            <a:r>
              <a:rPr lang="tr-TR" sz="2800" dirty="0">
                <a:effectLst/>
              </a:rPr>
              <a:t> </a:t>
            </a:r>
            <a:r>
              <a:rPr lang="tr-TR" sz="2800" dirty="0" err="1">
                <a:effectLst/>
              </a:rPr>
              <a:t>ceramics</a:t>
            </a:r>
            <a:r>
              <a:rPr lang="tr-TR" sz="2800" dirty="0">
                <a:effectLst/>
              </a:rPr>
              <a:t> </a:t>
            </a:r>
            <a:r>
              <a:rPr lang="tr-TR" sz="2800" dirty="0" err="1">
                <a:effectLst/>
              </a:rPr>
              <a:t>sanitary</a:t>
            </a:r>
            <a:r>
              <a:rPr lang="tr-TR" sz="2800" dirty="0">
                <a:effectLst/>
              </a:rPr>
              <a:t> </a:t>
            </a:r>
            <a:r>
              <a:rPr lang="tr-TR" sz="2800" dirty="0" err="1">
                <a:effectLst/>
              </a:rPr>
              <a:t>ware</a:t>
            </a:r>
            <a:r>
              <a:rPr lang="tr-TR" sz="2800" dirty="0"/>
              <a:t> </a:t>
            </a:r>
            <a:r>
              <a:rPr lang="tr-TR" sz="2800" dirty="0" err="1"/>
              <a:t>products</a:t>
            </a:r>
            <a:endParaRPr lang="tr-TR" sz="2800" dirty="0">
              <a:effectLst/>
            </a:endParaRPr>
          </a:p>
          <a:p>
            <a:r>
              <a:rPr lang="tr-TR" sz="2800" dirty="0" err="1">
                <a:effectLst/>
              </a:rPr>
              <a:t>Employment</a:t>
            </a:r>
            <a:r>
              <a:rPr lang="tr-TR" sz="2800" dirty="0">
                <a:effectLst/>
              </a:rPr>
              <a:t> </a:t>
            </a:r>
            <a:r>
              <a:rPr lang="tr-TR" sz="2800" dirty="0" err="1">
                <a:effectLst/>
              </a:rPr>
              <a:t>capacity</a:t>
            </a:r>
            <a:r>
              <a:rPr lang="tr-TR" sz="2800" dirty="0">
                <a:effectLst/>
              </a:rPr>
              <a:t> is 220.000 </a:t>
            </a:r>
          </a:p>
          <a:p>
            <a:pPr marL="0" indent="0">
              <a:buNone/>
            </a:pPr>
            <a:endParaRPr lang="tr-TR" sz="2800" dirty="0">
              <a:effectLst/>
            </a:endParaRPr>
          </a:p>
          <a:p>
            <a:endParaRPr lang="tr-TR" sz="2800" dirty="0">
              <a:effectLst/>
            </a:endParaRPr>
          </a:p>
          <a:p>
            <a:endParaRPr lang="tr-TR" sz="2800" dirty="0">
              <a:effectLst/>
            </a:endParaRPr>
          </a:p>
          <a:p>
            <a:endParaRPr lang="tr-TR" sz="2800" dirty="0"/>
          </a:p>
        </p:txBody>
      </p:sp>
      <p:sp>
        <p:nvSpPr>
          <p:cNvPr id="5" name="Başlık 1"/>
          <p:cNvSpPr>
            <a:spLocks noGrp="1"/>
          </p:cNvSpPr>
          <p:nvPr>
            <p:ph type="title"/>
          </p:nvPr>
        </p:nvSpPr>
        <p:spPr>
          <a:xfrm>
            <a:off x="467544" y="404664"/>
            <a:ext cx="8229600" cy="1143000"/>
          </a:xfrm>
        </p:spPr>
        <p:txBody>
          <a:bodyPr>
            <a:normAutofit/>
          </a:bodyPr>
          <a:lstStyle/>
          <a:p>
            <a:pPr algn="l"/>
            <a:r>
              <a:rPr lang="tr-TR" sz="4000" dirty="0" err="1">
                <a:solidFill>
                  <a:srgbClr val="FF0000"/>
                </a:solidFill>
              </a:rPr>
              <a:t>Production</a:t>
            </a:r>
            <a:r>
              <a:rPr lang="tr-TR" sz="4000" dirty="0">
                <a:solidFill>
                  <a:srgbClr val="FF0000"/>
                </a:solidFill>
              </a:rPr>
              <a:t> of </a:t>
            </a:r>
            <a:r>
              <a:rPr lang="tr-TR" sz="4000" dirty="0" err="1">
                <a:solidFill>
                  <a:srgbClr val="FF0000"/>
                </a:solidFill>
              </a:rPr>
              <a:t>Ceramics</a:t>
            </a:r>
            <a:r>
              <a:rPr lang="tr-TR" sz="4000" dirty="0">
                <a:solidFill>
                  <a:srgbClr val="FF0000"/>
                </a:solidFill>
              </a:rPr>
              <a:t> in </a:t>
            </a:r>
            <a:r>
              <a:rPr lang="tr-TR" sz="4000" dirty="0" err="1">
                <a:solidFill>
                  <a:srgbClr val="FF0000"/>
                </a:solidFill>
              </a:rPr>
              <a:t>Turkey</a:t>
            </a:r>
            <a:endParaRPr lang="tr-TR" sz="4000" dirty="0">
              <a:solidFill>
                <a:srgbClr val="FF0000"/>
              </a:solidFill>
            </a:endParaRPr>
          </a:p>
        </p:txBody>
      </p:sp>
    </p:spTree>
    <p:extLst>
      <p:ext uri="{BB962C8B-B14F-4D97-AF65-F5344CB8AC3E}">
        <p14:creationId xmlns:p14="http://schemas.microsoft.com/office/powerpoint/2010/main" val="3568151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8611" y="404664"/>
            <a:ext cx="9015389" cy="1143000"/>
          </a:xfrm>
        </p:spPr>
        <p:txBody>
          <a:bodyPr>
            <a:normAutofit/>
          </a:bodyPr>
          <a:lstStyle/>
          <a:p>
            <a:pPr algn="l"/>
            <a:r>
              <a:rPr lang="fr-FR" sz="4000" dirty="0">
                <a:solidFill>
                  <a:srgbClr val="FF0000"/>
                </a:solidFill>
              </a:rPr>
              <a:t>ISO 14001 </a:t>
            </a:r>
            <a:r>
              <a:rPr lang="tr-TR" sz="4000" dirty="0">
                <a:solidFill>
                  <a:srgbClr val="FF0000"/>
                </a:solidFill>
              </a:rPr>
              <a:t>Standard</a:t>
            </a:r>
          </a:p>
        </p:txBody>
      </p:sp>
      <p:sp>
        <p:nvSpPr>
          <p:cNvPr id="12" name="İçerik Yer Tutucusu 5"/>
          <p:cNvSpPr txBox="1">
            <a:spLocks noGrp="1"/>
          </p:cNvSpPr>
          <p:nvPr>
            <p:ph idx="1"/>
          </p:nvPr>
        </p:nvSpPr>
        <p:spPr>
          <a:xfrm>
            <a:off x="112378" y="1547664"/>
            <a:ext cx="8907885" cy="2243691"/>
          </a:xfrm>
          <a:prstGeom prst="rect">
            <a:avLst/>
          </a:prstGeom>
          <a:noFill/>
        </p:spPr>
        <p:txBody>
          <a:bodyPr wrap="square" rtlCol="0">
            <a:spAutoFit/>
          </a:bodyPr>
          <a:lstStyle/>
          <a:p>
            <a:pPr marL="0" indent="0">
              <a:buNone/>
            </a:pPr>
            <a:r>
              <a:rPr lang="tr-TR" sz="2200" dirty="0"/>
              <a:t>Main </a:t>
            </a:r>
            <a:r>
              <a:rPr lang="tr-TR" sz="2200" dirty="0" err="1"/>
              <a:t>terms</a:t>
            </a:r>
            <a:r>
              <a:rPr lang="tr-TR" sz="2200" dirty="0"/>
              <a:t> </a:t>
            </a:r>
            <a:r>
              <a:rPr lang="tr-TR" sz="2200" dirty="0" err="1"/>
              <a:t>and</a:t>
            </a:r>
            <a:r>
              <a:rPr lang="tr-TR" sz="2200" dirty="0"/>
              <a:t> </a:t>
            </a:r>
            <a:r>
              <a:rPr lang="tr-TR" sz="2200" dirty="0" err="1"/>
              <a:t>definitions</a:t>
            </a:r>
            <a:r>
              <a:rPr lang="tr-TR" sz="2200" dirty="0"/>
              <a:t>:</a:t>
            </a:r>
          </a:p>
          <a:p>
            <a:pPr marL="0" indent="0">
              <a:buNone/>
            </a:pPr>
            <a:r>
              <a:rPr lang="tr-TR" sz="1900" dirty="0" err="1"/>
              <a:t>Auditor</a:t>
            </a:r>
            <a:r>
              <a:rPr lang="tr-TR" sz="1900" dirty="0"/>
              <a:t>, </a:t>
            </a:r>
            <a:r>
              <a:rPr lang="tr-TR" sz="1900" dirty="0" err="1"/>
              <a:t>continual</a:t>
            </a:r>
            <a:r>
              <a:rPr lang="tr-TR" sz="1900" dirty="0"/>
              <a:t> </a:t>
            </a:r>
            <a:r>
              <a:rPr lang="tr-TR" sz="1900" dirty="0" err="1"/>
              <a:t>improvement</a:t>
            </a:r>
            <a:r>
              <a:rPr lang="tr-TR" sz="1900" dirty="0"/>
              <a:t>, </a:t>
            </a:r>
            <a:r>
              <a:rPr lang="tr-TR" sz="1900" dirty="0" err="1"/>
              <a:t>correction</a:t>
            </a:r>
            <a:r>
              <a:rPr lang="tr-TR" sz="1900" dirty="0"/>
              <a:t>, </a:t>
            </a:r>
            <a:r>
              <a:rPr lang="tr-TR" sz="1900" dirty="0" err="1"/>
              <a:t>environmental</a:t>
            </a:r>
            <a:r>
              <a:rPr lang="tr-TR" sz="1900" dirty="0"/>
              <a:t> </a:t>
            </a:r>
            <a:r>
              <a:rPr lang="tr-TR" sz="1900" dirty="0" err="1"/>
              <a:t>impact</a:t>
            </a:r>
            <a:r>
              <a:rPr lang="tr-TR" sz="1900" dirty="0"/>
              <a:t>, </a:t>
            </a:r>
            <a:r>
              <a:rPr lang="tr-TR" sz="1900" dirty="0" err="1"/>
              <a:t>targets</a:t>
            </a:r>
            <a:r>
              <a:rPr lang="tr-TR" sz="1900" dirty="0"/>
              <a:t>, </a:t>
            </a:r>
            <a:r>
              <a:rPr lang="tr-TR" sz="1900" dirty="0" err="1"/>
              <a:t>interested</a:t>
            </a:r>
            <a:r>
              <a:rPr lang="tr-TR" sz="1900" dirty="0"/>
              <a:t> </a:t>
            </a:r>
            <a:r>
              <a:rPr lang="tr-TR" sz="1900" dirty="0" err="1"/>
              <a:t>party</a:t>
            </a:r>
            <a:r>
              <a:rPr lang="tr-TR" sz="1900" dirty="0"/>
              <a:t>, </a:t>
            </a:r>
            <a:r>
              <a:rPr lang="tr-TR" sz="1900" dirty="0" err="1"/>
              <a:t>internal</a:t>
            </a:r>
            <a:r>
              <a:rPr lang="tr-TR" sz="1900" dirty="0"/>
              <a:t> </a:t>
            </a:r>
            <a:r>
              <a:rPr lang="tr-TR" sz="1900" dirty="0" err="1"/>
              <a:t>audit</a:t>
            </a:r>
            <a:r>
              <a:rPr lang="tr-TR" sz="1900" dirty="0"/>
              <a:t>, </a:t>
            </a:r>
            <a:r>
              <a:rPr lang="tr-TR" sz="1900" dirty="0" err="1"/>
              <a:t>corrective</a:t>
            </a:r>
            <a:r>
              <a:rPr lang="tr-TR" sz="1900" dirty="0"/>
              <a:t> </a:t>
            </a:r>
            <a:r>
              <a:rPr lang="tr-TR" sz="1900" dirty="0" err="1"/>
              <a:t>action</a:t>
            </a:r>
            <a:r>
              <a:rPr lang="tr-TR" sz="1900" dirty="0"/>
              <a:t>, </a:t>
            </a:r>
            <a:r>
              <a:rPr lang="tr-TR" sz="1900" dirty="0" err="1"/>
              <a:t>procedure</a:t>
            </a:r>
            <a:r>
              <a:rPr lang="tr-TR" sz="1900" dirty="0"/>
              <a:t>, </a:t>
            </a:r>
            <a:r>
              <a:rPr lang="tr-TR" sz="1900" dirty="0" err="1"/>
              <a:t>record</a:t>
            </a:r>
            <a:r>
              <a:rPr lang="tr-TR" sz="1900" dirty="0"/>
              <a:t>, </a:t>
            </a:r>
            <a:r>
              <a:rPr lang="tr-TR" sz="1900" dirty="0" err="1"/>
              <a:t>policy</a:t>
            </a:r>
            <a:r>
              <a:rPr lang="tr-TR" sz="1900" dirty="0"/>
              <a:t>, </a:t>
            </a:r>
            <a:r>
              <a:rPr lang="tr-TR" sz="1900" dirty="0" err="1"/>
              <a:t>planning</a:t>
            </a:r>
            <a:r>
              <a:rPr lang="tr-TR" sz="1900" dirty="0"/>
              <a:t>, </a:t>
            </a:r>
            <a:r>
              <a:rPr lang="tr-TR" sz="1900" dirty="0" err="1"/>
              <a:t>environmental</a:t>
            </a:r>
            <a:r>
              <a:rPr lang="tr-TR" sz="1900" dirty="0"/>
              <a:t> </a:t>
            </a:r>
            <a:r>
              <a:rPr lang="tr-TR" sz="1900" dirty="0" err="1"/>
              <a:t>aspects</a:t>
            </a:r>
            <a:r>
              <a:rPr lang="tr-TR" sz="1900" dirty="0"/>
              <a:t>, legal </a:t>
            </a:r>
            <a:r>
              <a:rPr lang="tr-TR" sz="1900" dirty="0" err="1"/>
              <a:t>and</a:t>
            </a:r>
            <a:r>
              <a:rPr lang="tr-TR" sz="1900" dirty="0"/>
              <a:t> </a:t>
            </a:r>
            <a:r>
              <a:rPr lang="tr-TR" sz="1900" dirty="0" err="1"/>
              <a:t>other</a:t>
            </a:r>
            <a:r>
              <a:rPr lang="tr-TR" sz="1900" dirty="0"/>
              <a:t> </a:t>
            </a:r>
            <a:r>
              <a:rPr lang="tr-TR" sz="1900" dirty="0" err="1"/>
              <a:t>requirements</a:t>
            </a:r>
            <a:r>
              <a:rPr lang="tr-TR" sz="1900" dirty="0"/>
              <a:t>, </a:t>
            </a:r>
            <a:r>
              <a:rPr lang="tr-TR" sz="1900" dirty="0" err="1"/>
              <a:t>objectives</a:t>
            </a:r>
            <a:r>
              <a:rPr lang="tr-TR" sz="1900" dirty="0"/>
              <a:t>, </a:t>
            </a:r>
            <a:r>
              <a:rPr lang="tr-TR" sz="1900" dirty="0" err="1"/>
              <a:t>targets</a:t>
            </a:r>
            <a:r>
              <a:rPr lang="tr-TR" sz="1900" dirty="0"/>
              <a:t>, programmes,resources,roles,communication,documentation,operational </a:t>
            </a:r>
            <a:r>
              <a:rPr lang="tr-TR" sz="1900" dirty="0" err="1"/>
              <a:t>controls</a:t>
            </a:r>
            <a:r>
              <a:rPr lang="tr-TR" sz="1900" dirty="0"/>
              <a:t>, </a:t>
            </a:r>
            <a:r>
              <a:rPr lang="tr-TR" sz="1900" dirty="0" err="1"/>
              <a:t>emergency</a:t>
            </a:r>
            <a:r>
              <a:rPr lang="tr-TR" sz="1900" dirty="0"/>
              <a:t> </a:t>
            </a:r>
            <a:r>
              <a:rPr lang="tr-TR" sz="1900" dirty="0" err="1"/>
              <a:t>preparedness</a:t>
            </a:r>
            <a:r>
              <a:rPr lang="tr-TR" sz="1900" dirty="0"/>
              <a:t>, </a:t>
            </a:r>
            <a:r>
              <a:rPr lang="tr-TR" sz="1900" dirty="0" err="1"/>
              <a:t>monitoring</a:t>
            </a:r>
            <a:r>
              <a:rPr lang="tr-TR" sz="1900" dirty="0"/>
              <a:t> </a:t>
            </a:r>
            <a:r>
              <a:rPr lang="tr-TR" sz="1900" dirty="0" err="1"/>
              <a:t>and</a:t>
            </a:r>
            <a:r>
              <a:rPr lang="tr-TR" sz="1900" dirty="0"/>
              <a:t> </a:t>
            </a:r>
            <a:r>
              <a:rPr lang="tr-TR" sz="1900" dirty="0" err="1"/>
              <a:t>measuring</a:t>
            </a:r>
            <a:r>
              <a:rPr lang="tr-TR" sz="1900" dirty="0"/>
              <a:t>, </a:t>
            </a:r>
            <a:r>
              <a:rPr lang="tr-TR" sz="1900" dirty="0" err="1"/>
              <a:t>evaluation</a:t>
            </a:r>
            <a:r>
              <a:rPr lang="tr-TR" sz="1900" dirty="0"/>
              <a:t> of </a:t>
            </a:r>
            <a:r>
              <a:rPr lang="tr-TR" sz="1900" dirty="0" err="1"/>
              <a:t>compliance</a:t>
            </a:r>
            <a:r>
              <a:rPr lang="tr-TR" sz="1900" dirty="0"/>
              <a:t>, </a:t>
            </a:r>
            <a:r>
              <a:rPr lang="tr-TR" sz="1900" dirty="0" err="1"/>
              <a:t>noncorformity,records,audits</a:t>
            </a:r>
            <a:r>
              <a:rPr lang="tr-TR" sz="1900" dirty="0"/>
              <a:t>, </a:t>
            </a:r>
            <a:r>
              <a:rPr lang="tr-TR" sz="1900" dirty="0" err="1"/>
              <a:t>review</a:t>
            </a:r>
            <a:r>
              <a:rPr lang="tr-TR" sz="1900" dirty="0"/>
              <a:t>, </a:t>
            </a:r>
            <a:r>
              <a:rPr lang="tr-TR" sz="1900" dirty="0" err="1"/>
              <a:t>risks</a:t>
            </a:r>
            <a:r>
              <a:rPr lang="tr-TR" sz="1900" dirty="0"/>
              <a:t> </a:t>
            </a:r>
            <a:r>
              <a:rPr lang="tr-TR" sz="1900" dirty="0" err="1"/>
              <a:t>and</a:t>
            </a:r>
            <a:r>
              <a:rPr lang="tr-TR" sz="1900" dirty="0"/>
              <a:t> </a:t>
            </a:r>
            <a:r>
              <a:rPr lang="tr-TR" sz="1900" dirty="0" err="1"/>
              <a:t>opportunties</a:t>
            </a:r>
            <a:r>
              <a:rPr lang="tr-TR" sz="1900" dirty="0"/>
              <a:t> </a:t>
            </a:r>
          </a:p>
        </p:txBody>
      </p:sp>
    </p:spTree>
    <p:extLst>
      <p:ext uri="{BB962C8B-B14F-4D97-AF65-F5344CB8AC3E}">
        <p14:creationId xmlns:p14="http://schemas.microsoft.com/office/powerpoint/2010/main" val="3500905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1" y="695118"/>
            <a:ext cx="3312368" cy="5244583"/>
          </a:xfrm>
          <a:ln>
            <a:solidFill>
              <a:schemeClr val="bg1">
                <a:lumMod val="75000"/>
              </a:schemeClr>
            </a:solidFill>
          </a:ln>
        </p:spPr>
      </p:pic>
      <p:sp>
        <p:nvSpPr>
          <p:cNvPr id="2" name="Dikdörtgen 1"/>
          <p:cNvSpPr/>
          <p:nvPr/>
        </p:nvSpPr>
        <p:spPr>
          <a:xfrm>
            <a:off x="395536" y="5939701"/>
            <a:ext cx="4572000" cy="246221"/>
          </a:xfrm>
          <a:prstGeom prst="rect">
            <a:avLst/>
          </a:prstGeom>
        </p:spPr>
        <p:txBody>
          <a:bodyPr>
            <a:spAutoFit/>
          </a:bodyPr>
          <a:lstStyle/>
          <a:p>
            <a:r>
              <a:rPr lang="tr-TR" sz="1000" dirty="0"/>
              <a:t>https://int.lead.bureauveritas.com/en/what-is-iso-14001</a:t>
            </a:r>
          </a:p>
        </p:txBody>
      </p:sp>
      <p:sp>
        <p:nvSpPr>
          <p:cNvPr id="3" name="Unvan 2"/>
          <p:cNvSpPr>
            <a:spLocks noGrp="1"/>
          </p:cNvSpPr>
          <p:nvPr>
            <p:ph type="title"/>
          </p:nvPr>
        </p:nvSpPr>
        <p:spPr>
          <a:xfrm>
            <a:off x="539552" y="443573"/>
            <a:ext cx="8229600" cy="1143000"/>
          </a:xfrm>
        </p:spPr>
        <p:txBody>
          <a:bodyPr/>
          <a:lstStyle/>
          <a:p>
            <a:r>
              <a:rPr lang="tr-TR" dirty="0"/>
              <a:t>              </a:t>
            </a:r>
            <a:r>
              <a:rPr lang="tr-TR" dirty="0">
                <a:solidFill>
                  <a:srgbClr val="FF0000"/>
                </a:solidFill>
              </a:rPr>
              <a:t>ISO 14001</a:t>
            </a:r>
          </a:p>
        </p:txBody>
      </p:sp>
      <p:sp>
        <p:nvSpPr>
          <p:cNvPr id="7" name="Dikdörtgen 6"/>
          <p:cNvSpPr/>
          <p:nvPr/>
        </p:nvSpPr>
        <p:spPr>
          <a:xfrm>
            <a:off x="3995936" y="1586573"/>
            <a:ext cx="4572000" cy="4093428"/>
          </a:xfrm>
          <a:prstGeom prst="rect">
            <a:avLst/>
          </a:prstGeom>
        </p:spPr>
        <p:txBody>
          <a:bodyPr>
            <a:spAutoFit/>
          </a:bodyPr>
          <a:lstStyle/>
          <a:p>
            <a:r>
              <a:rPr lang="tr-TR" sz="2000" dirty="0" err="1"/>
              <a:t>Key</a:t>
            </a:r>
            <a:r>
              <a:rPr lang="tr-TR" sz="2000" dirty="0"/>
              <a:t> </a:t>
            </a:r>
            <a:r>
              <a:rPr lang="tr-TR" sz="2000" dirty="0" err="1"/>
              <a:t>Benefits</a:t>
            </a:r>
            <a:r>
              <a:rPr lang="tr-TR" sz="2000" dirty="0"/>
              <a:t> of ISO 140001:</a:t>
            </a:r>
          </a:p>
          <a:p>
            <a:pPr marL="285750" indent="-285750">
              <a:buFont typeface="Arial" panose="020B0604020202020204" pitchFamily="34" charset="0"/>
              <a:buChar char="•"/>
            </a:pPr>
            <a:r>
              <a:rPr lang="en-US" sz="2000" dirty="0"/>
              <a:t>Better environmental impact management through risks and opportunities assessment</a:t>
            </a:r>
          </a:p>
          <a:p>
            <a:pPr marL="285750" indent="-285750">
              <a:buFont typeface="Arial" panose="020B0604020202020204" pitchFamily="34" charset="0"/>
              <a:buChar char="•"/>
            </a:pPr>
            <a:r>
              <a:rPr lang="en-US" sz="2000" dirty="0"/>
              <a:t>Increased operational control over the environmental aspect of the activities</a:t>
            </a:r>
          </a:p>
          <a:p>
            <a:pPr marL="285750" indent="-285750">
              <a:buFont typeface="Arial" panose="020B0604020202020204" pitchFamily="34" charset="0"/>
              <a:buChar char="•"/>
            </a:pPr>
            <a:r>
              <a:rPr lang="en-US" sz="2000" dirty="0"/>
              <a:t>Better integration of environmental considerations into the business strategy</a:t>
            </a:r>
          </a:p>
          <a:p>
            <a:pPr marL="285750" indent="-285750">
              <a:buFont typeface="Arial" panose="020B0604020202020204" pitchFamily="34" charset="0"/>
              <a:buChar char="•"/>
            </a:pPr>
            <a:r>
              <a:rPr lang="en-US" sz="2000" dirty="0"/>
              <a:t>An improved correlation between the certification and the effective performance of the EMS environmental performance</a:t>
            </a:r>
            <a:endParaRPr lang="tr-TR" sz="2000" dirty="0"/>
          </a:p>
        </p:txBody>
      </p:sp>
    </p:spTree>
    <p:extLst>
      <p:ext uri="{BB962C8B-B14F-4D97-AF65-F5344CB8AC3E}">
        <p14:creationId xmlns:p14="http://schemas.microsoft.com/office/powerpoint/2010/main" val="201870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2020" y="476672"/>
            <a:ext cx="9015389" cy="1143000"/>
          </a:xfrm>
        </p:spPr>
        <p:txBody>
          <a:bodyPr>
            <a:normAutofit fontScale="90000"/>
          </a:bodyPr>
          <a:lstStyle/>
          <a:p>
            <a:pPr algn="l"/>
            <a:r>
              <a:rPr lang="fr-FR" sz="4000" dirty="0">
                <a:solidFill>
                  <a:srgbClr val="FF0000"/>
                </a:solidFill>
              </a:rPr>
              <a:t>ISO 14001 </a:t>
            </a:r>
            <a:r>
              <a:rPr lang="fr-FR" sz="4000" dirty="0" err="1">
                <a:solidFill>
                  <a:srgbClr val="FF0000"/>
                </a:solidFill>
              </a:rPr>
              <a:t>Environmental</a:t>
            </a:r>
            <a:r>
              <a:rPr lang="fr-FR" sz="4000" dirty="0">
                <a:solidFill>
                  <a:srgbClr val="FF0000"/>
                </a:solidFill>
              </a:rPr>
              <a:t> Management System</a:t>
            </a:r>
            <a:endParaRPr lang="tr-TR" sz="4000" dirty="0">
              <a:solidFill>
                <a:srgbClr val="FF0000"/>
              </a:solidFill>
            </a:endParaRPr>
          </a:p>
        </p:txBody>
      </p:sp>
      <p:sp>
        <p:nvSpPr>
          <p:cNvPr id="12" name="Metin kutusu 11"/>
          <p:cNvSpPr txBox="1"/>
          <p:nvPr/>
        </p:nvSpPr>
        <p:spPr>
          <a:xfrm>
            <a:off x="132020" y="1196752"/>
            <a:ext cx="8885751" cy="5447645"/>
          </a:xfrm>
          <a:prstGeom prst="rect">
            <a:avLst/>
          </a:prstGeom>
          <a:noFill/>
        </p:spPr>
        <p:txBody>
          <a:bodyPr wrap="square" rtlCol="0">
            <a:spAutoFit/>
          </a:bodyPr>
          <a:lstStyle/>
          <a:p>
            <a:r>
              <a:rPr lang="tr-TR" sz="2800" dirty="0" err="1"/>
              <a:t>Key</a:t>
            </a:r>
            <a:r>
              <a:rPr lang="tr-TR" sz="2800" dirty="0"/>
              <a:t> </a:t>
            </a:r>
            <a:r>
              <a:rPr lang="tr-TR" sz="2800" dirty="0" err="1"/>
              <a:t>informations</a:t>
            </a:r>
            <a:r>
              <a:rPr lang="tr-TR" sz="2800" dirty="0"/>
              <a:t> </a:t>
            </a:r>
            <a:r>
              <a:rPr lang="tr-TR" sz="2800" dirty="0" err="1"/>
              <a:t>for</a:t>
            </a:r>
            <a:r>
              <a:rPr lang="tr-TR" sz="2800" dirty="0"/>
              <a:t> ISO 14001 EMS:</a:t>
            </a:r>
          </a:p>
          <a:p>
            <a:endParaRPr lang="tr-TR" sz="2800" dirty="0"/>
          </a:p>
          <a:p>
            <a:pPr marL="457200" indent="-457200">
              <a:buFont typeface="Arial" pitchFamily="34" charset="0"/>
              <a:buChar char="•"/>
            </a:pPr>
            <a:r>
              <a:rPr lang="tr-TR" sz="2400" dirty="0" err="1"/>
              <a:t>Determining</a:t>
            </a:r>
            <a:r>
              <a:rPr lang="tr-TR" sz="2400" dirty="0"/>
              <a:t> </a:t>
            </a:r>
            <a:r>
              <a:rPr lang="tr-TR" sz="2400" dirty="0" err="1"/>
              <a:t>the</a:t>
            </a:r>
            <a:r>
              <a:rPr lang="tr-TR" sz="2400" dirty="0"/>
              <a:t> </a:t>
            </a:r>
            <a:r>
              <a:rPr lang="tr-TR" sz="2400" dirty="0" err="1"/>
              <a:t>scope,needs</a:t>
            </a:r>
            <a:r>
              <a:rPr lang="tr-TR" sz="2400" dirty="0"/>
              <a:t> </a:t>
            </a:r>
            <a:r>
              <a:rPr lang="tr-TR" sz="2400" dirty="0" err="1"/>
              <a:t>and</a:t>
            </a:r>
            <a:r>
              <a:rPr lang="tr-TR" sz="2400" dirty="0"/>
              <a:t> </a:t>
            </a:r>
            <a:r>
              <a:rPr lang="tr-TR" sz="2400" dirty="0" err="1"/>
              <a:t>expectaitons</a:t>
            </a:r>
            <a:r>
              <a:rPr lang="tr-TR" sz="2400" dirty="0"/>
              <a:t> of </a:t>
            </a:r>
            <a:r>
              <a:rPr lang="tr-TR" sz="2400" dirty="0" err="1"/>
              <a:t>interested</a:t>
            </a:r>
            <a:r>
              <a:rPr lang="tr-TR" sz="2400" dirty="0"/>
              <a:t> </a:t>
            </a:r>
            <a:r>
              <a:rPr lang="tr-TR" sz="2400" dirty="0" err="1"/>
              <a:t>parties</a:t>
            </a:r>
            <a:endParaRPr lang="tr-TR" sz="2400" dirty="0"/>
          </a:p>
          <a:p>
            <a:pPr marL="457200" indent="-457200">
              <a:buFont typeface="Arial" pitchFamily="34" charset="0"/>
              <a:buChar char="•"/>
            </a:pPr>
            <a:r>
              <a:rPr lang="tr-TR" sz="2400" dirty="0" err="1"/>
              <a:t>Identify</a:t>
            </a:r>
            <a:r>
              <a:rPr lang="tr-TR" sz="2400" dirty="0"/>
              <a:t>  «</a:t>
            </a:r>
            <a:r>
              <a:rPr lang="tr-TR" sz="2400" dirty="0" err="1"/>
              <a:t>Policy</a:t>
            </a:r>
            <a:r>
              <a:rPr lang="tr-TR" sz="2400" dirty="0"/>
              <a:t>»</a:t>
            </a:r>
          </a:p>
          <a:p>
            <a:pPr marL="457200" indent="-457200">
              <a:buFont typeface="Arial" pitchFamily="34" charset="0"/>
              <a:buChar char="•"/>
            </a:pPr>
            <a:r>
              <a:rPr lang="tr-TR" sz="2400" dirty="0" err="1"/>
              <a:t>Identify«Objectives</a:t>
            </a:r>
            <a:r>
              <a:rPr lang="tr-TR" sz="2400" dirty="0"/>
              <a:t> </a:t>
            </a:r>
            <a:r>
              <a:rPr lang="tr-TR" sz="2400" dirty="0" err="1"/>
              <a:t>and</a:t>
            </a:r>
            <a:r>
              <a:rPr lang="tr-TR" sz="2400" dirty="0"/>
              <a:t> </a:t>
            </a:r>
            <a:r>
              <a:rPr lang="tr-TR" sz="2400" dirty="0" err="1"/>
              <a:t>Targets</a:t>
            </a:r>
            <a:r>
              <a:rPr lang="tr-TR" sz="2400" dirty="0"/>
              <a:t>» </a:t>
            </a:r>
            <a:r>
              <a:rPr lang="tr-TR" sz="2400" dirty="0" err="1"/>
              <a:t>compliance</a:t>
            </a:r>
            <a:r>
              <a:rPr lang="tr-TR" sz="2400" dirty="0"/>
              <a:t> </a:t>
            </a:r>
            <a:r>
              <a:rPr lang="tr-TR" sz="2400" dirty="0" err="1"/>
              <a:t>with</a:t>
            </a:r>
            <a:r>
              <a:rPr lang="tr-TR" sz="2400" dirty="0"/>
              <a:t> </a:t>
            </a:r>
            <a:r>
              <a:rPr lang="tr-TR" sz="2400" dirty="0" err="1"/>
              <a:t>policy</a:t>
            </a:r>
            <a:endParaRPr lang="tr-TR" sz="2400" dirty="0"/>
          </a:p>
          <a:p>
            <a:pPr marL="457200" indent="-457200">
              <a:buFont typeface="Arial" pitchFamily="34" charset="0"/>
              <a:buChar char="•"/>
            </a:pPr>
            <a:r>
              <a:rPr lang="tr-TR" sz="2400" dirty="0"/>
              <a:t>Life </a:t>
            </a:r>
            <a:r>
              <a:rPr lang="tr-TR" sz="2400" dirty="0" err="1"/>
              <a:t>cycle</a:t>
            </a:r>
            <a:endParaRPr lang="tr-TR" sz="2400" dirty="0"/>
          </a:p>
          <a:p>
            <a:pPr marL="457200" indent="-457200">
              <a:buFont typeface="Arial" pitchFamily="34" charset="0"/>
              <a:buChar char="•"/>
            </a:pPr>
            <a:r>
              <a:rPr lang="tr-TR" sz="2400" dirty="0" err="1">
                <a:solidFill>
                  <a:schemeClr val="bg2">
                    <a:lumMod val="10000"/>
                  </a:schemeClr>
                </a:solidFill>
              </a:rPr>
              <a:t>Understanding</a:t>
            </a:r>
            <a:r>
              <a:rPr lang="tr-TR" sz="2400" dirty="0">
                <a:solidFill>
                  <a:schemeClr val="bg2">
                    <a:lumMod val="10000"/>
                  </a:schemeClr>
                </a:solidFill>
              </a:rPr>
              <a:t> </a:t>
            </a:r>
            <a:r>
              <a:rPr lang="tr-TR" sz="2400" dirty="0" err="1">
                <a:solidFill>
                  <a:schemeClr val="bg2">
                    <a:lumMod val="10000"/>
                  </a:schemeClr>
                </a:solidFill>
              </a:rPr>
              <a:t>the</a:t>
            </a:r>
            <a:r>
              <a:rPr lang="tr-TR" sz="2400" dirty="0">
                <a:solidFill>
                  <a:schemeClr val="bg2">
                    <a:lumMod val="10000"/>
                  </a:schemeClr>
                </a:solidFill>
              </a:rPr>
              <a:t> </a:t>
            </a:r>
            <a:r>
              <a:rPr lang="tr-TR" sz="2400" dirty="0" err="1">
                <a:solidFill>
                  <a:schemeClr val="bg2">
                    <a:lumMod val="10000"/>
                  </a:schemeClr>
                </a:solidFill>
              </a:rPr>
              <a:t>needs</a:t>
            </a:r>
            <a:r>
              <a:rPr lang="tr-TR" sz="2400" dirty="0">
                <a:solidFill>
                  <a:schemeClr val="bg2">
                    <a:lumMod val="10000"/>
                  </a:schemeClr>
                </a:solidFill>
              </a:rPr>
              <a:t> </a:t>
            </a:r>
            <a:r>
              <a:rPr lang="tr-TR" sz="2400" dirty="0" err="1">
                <a:solidFill>
                  <a:schemeClr val="bg2">
                    <a:lumMod val="10000"/>
                  </a:schemeClr>
                </a:solidFill>
              </a:rPr>
              <a:t>and</a:t>
            </a:r>
            <a:r>
              <a:rPr lang="tr-TR" sz="2400" dirty="0">
                <a:solidFill>
                  <a:schemeClr val="bg2">
                    <a:lumMod val="10000"/>
                  </a:schemeClr>
                </a:solidFill>
              </a:rPr>
              <a:t> </a:t>
            </a:r>
            <a:r>
              <a:rPr lang="tr-TR" sz="2400" dirty="0" err="1">
                <a:solidFill>
                  <a:schemeClr val="bg2">
                    <a:lumMod val="10000"/>
                  </a:schemeClr>
                </a:solidFill>
              </a:rPr>
              <a:t>expectations</a:t>
            </a:r>
            <a:r>
              <a:rPr lang="tr-TR" sz="2400" dirty="0">
                <a:solidFill>
                  <a:schemeClr val="bg2">
                    <a:lumMod val="10000"/>
                  </a:schemeClr>
                </a:solidFill>
              </a:rPr>
              <a:t> of </a:t>
            </a:r>
            <a:r>
              <a:rPr lang="tr-TR" sz="2400" dirty="0" err="1">
                <a:solidFill>
                  <a:schemeClr val="bg2">
                    <a:lumMod val="10000"/>
                  </a:schemeClr>
                </a:solidFill>
              </a:rPr>
              <a:t>interested</a:t>
            </a:r>
            <a:r>
              <a:rPr lang="tr-TR" sz="2400" dirty="0">
                <a:solidFill>
                  <a:schemeClr val="bg2">
                    <a:lumMod val="10000"/>
                  </a:schemeClr>
                </a:solidFill>
              </a:rPr>
              <a:t> </a:t>
            </a:r>
            <a:r>
              <a:rPr lang="tr-TR" sz="2400" dirty="0" err="1">
                <a:solidFill>
                  <a:schemeClr val="bg2">
                    <a:lumMod val="10000"/>
                  </a:schemeClr>
                </a:solidFill>
              </a:rPr>
              <a:t>parties</a:t>
            </a:r>
            <a:endParaRPr lang="tr-TR" sz="2400" dirty="0">
              <a:solidFill>
                <a:schemeClr val="bg2">
                  <a:lumMod val="10000"/>
                </a:schemeClr>
              </a:solidFill>
            </a:endParaRPr>
          </a:p>
          <a:p>
            <a:pPr marL="457200" indent="-457200">
              <a:buFont typeface="Arial" pitchFamily="34" charset="0"/>
              <a:buChar char="•"/>
            </a:pPr>
            <a:r>
              <a:rPr lang="tr-TR" sz="2400" dirty="0">
                <a:solidFill>
                  <a:schemeClr val="bg2">
                    <a:lumMod val="10000"/>
                  </a:schemeClr>
                </a:solidFill>
              </a:rPr>
              <a:t>Risk </a:t>
            </a:r>
            <a:r>
              <a:rPr lang="tr-TR" sz="2400" dirty="0" err="1">
                <a:solidFill>
                  <a:schemeClr val="bg2">
                    <a:lumMod val="10000"/>
                  </a:schemeClr>
                </a:solidFill>
              </a:rPr>
              <a:t>management</a:t>
            </a:r>
            <a:endParaRPr lang="tr-TR" sz="2400" dirty="0">
              <a:solidFill>
                <a:schemeClr val="bg2">
                  <a:lumMod val="10000"/>
                </a:schemeClr>
              </a:solidFill>
            </a:endParaRPr>
          </a:p>
          <a:p>
            <a:pPr marL="457200" indent="-457200">
              <a:buFont typeface="Arial" pitchFamily="34" charset="0"/>
              <a:buChar char="•"/>
            </a:pPr>
            <a:r>
              <a:rPr lang="tr-TR" sz="2400" dirty="0" err="1"/>
              <a:t>Records</a:t>
            </a:r>
            <a:r>
              <a:rPr lang="tr-TR" sz="2400" dirty="0"/>
              <a:t>, </a:t>
            </a:r>
            <a:r>
              <a:rPr lang="tr-TR" sz="2400" dirty="0" err="1"/>
              <a:t>keep</a:t>
            </a:r>
            <a:r>
              <a:rPr lang="tr-TR" sz="2400" dirty="0"/>
              <a:t> </a:t>
            </a:r>
            <a:r>
              <a:rPr lang="tr-TR" sz="2400" dirty="0" err="1"/>
              <a:t>records</a:t>
            </a:r>
            <a:endParaRPr lang="tr-TR" sz="2400" dirty="0"/>
          </a:p>
          <a:p>
            <a:pPr marL="457200" indent="-457200">
              <a:buFont typeface="Arial" pitchFamily="34" charset="0"/>
              <a:buChar char="•"/>
            </a:pPr>
            <a:r>
              <a:rPr lang="tr-TR" sz="2400" dirty="0"/>
              <a:t>Evaluation of </a:t>
            </a:r>
            <a:r>
              <a:rPr lang="tr-TR" sz="2400" dirty="0" err="1"/>
              <a:t>compliance</a:t>
            </a:r>
            <a:endParaRPr lang="tr-TR" sz="2400" dirty="0"/>
          </a:p>
          <a:p>
            <a:pPr marL="457200" indent="-457200">
              <a:buFont typeface="Arial" pitchFamily="34" charset="0"/>
              <a:buChar char="•"/>
            </a:pPr>
            <a:r>
              <a:rPr lang="tr-TR" sz="2400" dirty="0" err="1"/>
              <a:t>Proper</a:t>
            </a:r>
            <a:r>
              <a:rPr lang="tr-TR" sz="2400" dirty="0"/>
              <a:t> </a:t>
            </a:r>
            <a:r>
              <a:rPr lang="tr-TR" sz="2400" dirty="0" err="1"/>
              <a:t>audits</a:t>
            </a:r>
            <a:r>
              <a:rPr lang="tr-TR" sz="2400" dirty="0"/>
              <a:t> </a:t>
            </a:r>
            <a:r>
              <a:rPr lang="tr-TR" sz="2400" dirty="0" err="1"/>
              <a:t>and</a:t>
            </a:r>
            <a:r>
              <a:rPr lang="tr-TR" sz="2400" dirty="0"/>
              <a:t> </a:t>
            </a:r>
            <a:r>
              <a:rPr lang="tr-TR" sz="2400" dirty="0" err="1"/>
              <a:t>review</a:t>
            </a:r>
            <a:endParaRPr lang="tr-TR" sz="2400" dirty="0"/>
          </a:p>
          <a:p>
            <a:pPr marL="457200" indent="-457200">
              <a:buFont typeface="Arial" pitchFamily="34" charset="0"/>
              <a:buChar char="•"/>
            </a:pPr>
            <a:r>
              <a:rPr lang="en-US" sz="2400" dirty="0"/>
              <a:t>The system </a:t>
            </a:r>
            <a:r>
              <a:rPr lang="tr-TR" sz="2400" dirty="0" err="1"/>
              <a:t>must</a:t>
            </a:r>
            <a:r>
              <a:rPr lang="tr-TR" sz="2400" dirty="0"/>
              <a:t> </a:t>
            </a:r>
            <a:r>
              <a:rPr lang="tr-TR" sz="2400" dirty="0" err="1"/>
              <a:t>provides</a:t>
            </a:r>
            <a:r>
              <a:rPr lang="tr-TR" sz="2400" dirty="0"/>
              <a:t> </a:t>
            </a:r>
            <a:r>
              <a:rPr lang="en-US" sz="2400" dirty="0"/>
              <a:t>«CONTIN</a:t>
            </a:r>
            <a:r>
              <a:rPr lang="tr-TR" sz="2400" dirty="0"/>
              <a:t>UAL</a:t>
            </a:r>
            <a:r>
              <a:rPr lang="en-US" sz="2400" dirty="0"/>
              <a:t> IMPROVEMENT» </a:t>
            </a:r>
          </a:p>
          <a:p>
            <a:endParaRPr lang="tr-TR" sz="2800" dirty="0"/>
          </a:p>
        </p:txBody>
      </p:sp>
    </p:spTree>
    <p:extLst>
      <p:ext uri="{BB962C8B-B14F-4D97-AF65-F5344CB8AC3E}">
        <p14:creationId xmlns:p14="http://schemas.microsoft.com/office/powerpoint/2010/main" val="1110479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238981" y="651460"/>
            <a:ext cx="8905019" cy="1143000"/>
          </a:xfrm>
        </p:spPr>
        <p:txBody>
          <a:bodyPr>
            <a:normAutofit fontScale="90000"/>
          </a:bodyPr>
          <a:lstStyle/>
          <a:p>
            <a:pPr algn="l"/>
            <a:r>
              <a:rPr lang="fr-FR" sz="4000" dirty="0">
                <a:solidFill>
                  <a:srgbClr val="FF0000"/>
                </a:solidFill>
              </a:rPr>
              <a:t>ISO 14001 </a:t>
            </a:r>
            <a:r>
              <a:rPr lang="fr-FR" sz="4000" dirty="0" err="1">
                <a:solidFill>
                  <a:srgbClr val="FF0000"/>
                </a:solidFill>
              </a:rPr>
              <a:t>Environmental</a:t>
            </a:r>
            <a:r>
              <a:rPr lang="fr-FR" sz="4000" dirty="0">
                <a:solidFill>
                  <a:srgbClr val="FF0000"/>
                </a:solidFill>
              </a:rPr>
              <a:t> Management System</a:t>
            </a:r>
            <a:endParaRPr lang="tr-TR" sz="4000" dirty="0">
              <a:solidFill>
                <a:srgbClr val="FF0000"/>
              </a:solidFill>
            </a:endParaRPr>
          </a:p>
        </p:txBody>
      </p:sp>
      <p:sp>
        <p:nvSpPr>
          <p:cNvPr id="5" name="Metin kutusu 2"/>
          <p:cNvSpPr txBox="1"/>
          <p:nvPr/>
        </p:nvSpPr>
        <p:spPr>
          <a:xfrm>
            <a:off x="395536" y="1556792"/>
            <a:ext cx="8064896" cy="3539430"/>
          </a:xfrm>
          <a:prstGeom prst="rect">
            <a:avLst/>
          </a:prstGeom>
          <a:noFill/>
        </p:spPr>
        <p:txBody>
          <a:bodyPr wrap="square" rtlCol="0">
            <a:spAutoFit/>
          </a:bodyPr>
          <a:lstStyle/>
          <a:p>
            <a:r>
              <a:rPr lang="tr-TR" sz="2800" dirty="0" err="1"/>
              <a:t>Outcomes</a:t>
            </a:r>
            <a:r>
              <a:rPr lang="tr-TR" sz="2800" dirty="0"/>
              <a:t> of ISO 14001;</a:t>
            </a:r>
          </a:p>
          <a:p>
            <a:pPr marL="285750" indent="-285750">
              <a:buFont typeface="Arial" panose="020B0604020202020204" pitchFamily="34" charset="0"/>
              <a:buChar char="•"/>
            </a:pPr>
            <a:r>
              <a:rPr lang="en-US" sz="2800" dirty="0"/>
              <a:t>It reduces waste and energy consumption</a:t>
            </a:r>
            <a:endParaRPr lang="tr-TR" sz="2800" dirty="0"/>
          </a:p>
          <a:p>
            <a:pPr marL="285750" indent="-285750">
              <a:buFont typeface="Arial" panose="020B0604020202020204" pitchFamily="34" charset="0"/>
              <a:buChar char="•"/>
            </a:pPr>
            <a:r>
              <a:rPr lang="en-US" sz="2800" dirty="0"/>
              <a:t>Provides a better environmental management in the organization</a:t>
            </a:r>
            <a:endParaRPr lang="tr-TR" sz="2800" dirty="0"/>
          </a:p>
          <a:p>
            <a:pPr marL="285750" indent="-285750">
              <a:buFont typeface="Arial" panose="020B0604020202020204" pitchFamily="34" charset="0"/>
              <a:buChar char="•"/>
            </a:pPr>
            <a:r>
              <a:rPr lang="tr-TR" sz="2800" dirty="0" err="1"/>
              <a:t>Contributes</a:t>
            </a:r>
            <a:r>
              <a:rPr lang="tr-TR" sz="2800" dirty="0"/>
              <a:t> </a:t>
            </a:r>
            <a:r>
              <a:rPr lang="tr-TR" sz="2800" dirty="0" err="1"/>
              <a:t>to</a:t>
            </a:r>
            <a:r>
              <a:rPr lang="tr-TR" sz="2800" dirty="0"/>
              <a:t> </a:t>
            </a:r>
            <a:r>
              <a:rPr lang="tr-TR" sz="2800" dirty="0" err="1"/>
              <a:t>increase</a:t>
            </a:r>
            <a:r>
              <a:rPr lang="tr-TR" sz="2800" dirty="0"/>
              <a:t> </a:t>
            </a:r>
            <a:r>
              <a:rPr lang="tr-TR" sz="2800" dirty="0" err="1"/>
              <a:t>efficiency</a:t>
            </a:r>
            <a:endParaRPr lang="tr-TR" sz="2800" dirty="0"/>
          </a:p>
          <a:p>
            <a:pPr marL="285750" indent="-285750">
              <a:buFont typeface="Arial" panose="020B0604020202020204" pitchFamily="34" charset="0"/>
              <a:buChar char="•"/>
            </a:pPr>
            <a:r>
              <a:rPr lang="en-US" sz="2800" dirty="0"/>
              <a:t>Contributes to the reduction of costs</a:t>
            </a:r>
            <a:endParaRPr lang="tr-TR" sz="2800" dirty="0"/>
          </a:p>
          <a:p>
            <a:pPr marL="285750" indent="-285750">
              <a:buFont typeface="Arial" panose="020B0604020202020204" pitchFamily="34" charset="0"/>
              <a:buChar char="•"/>
            </a:pPr>
            <a:r>
              <a:rPr lang="en-US" sz="2800" dirty="0"/>
              <a:t>Contributes to ensuring customer trust</a:t>
            </a:r>
            <a:endParaRPr lang="tr-TR" sz="2800" dirty="0"/>
          </a:p>
          <a:p>
            <a:endParaRPr lang="tr-TR" sz="2800" dirty="0"/>
          </a:p>
        </p:txBody>
      </p:sp>
    </p:spTree>
    <p:extLst>
      <p:ext uri="{BB962C8B-B14F-4D97-AF65-F5344CB8AC3E}">
        <p14:creationId xmlns:p14="http://schemas.microsoft.com/office/powerpoint/2010/main" val="2957028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79512" y="599871"/>
            <a:ext cx="8964488" cy="1143000"/>
          </a:xfrm>
        </p:spPr>
        <p:txBody>
          <a:bodyPr>
            <a:normAutofit/>
          </a:bodyPr>
          <a:lstStyle/>
          <a:p>
            <a:pPr algn="l"/>
            <a:r>
              <a:rPr lang="tr-TR" sz="4000" dirty="0">
                <a:solidFill>
                  <a:srgbClr val="FF0000"/>
                </a:solidFill>
              </a:rPr>
              <a:t>Life </a:t>
            </a:r>
            <a:r>
              <a:rPr lang="tr-TR" sz="4000" dirty="0" err="1">
                <a:solidFill>
                  <a:srgbClr val="FF0000"/>
                </a:solidFill>
              </a:rPr>
              <a:t>Cycle</a:t>
            </a:r>
            <a:endParaRPr lang="tr-TR" sz="4000" dirty="0">
              <a:solidFill>
                <a:srgbClr val="FF0000"/>
              </a:solidFill>
            </a:endParaRPr>
          </a:p>
        </p:txBody>
      </p:sp>
      <p:sp>
        <p:nvSpPr>
          <p:cNvPr id="5" name="İçerik Yer Tutucusu 2"/>
          <p:cNvSpPr>
            <a:spLocks noGrp="1"/>
          </p:cNvSpPr>
          <p:nvPr>
            <p:ph idx="1"/>
          </p:nvPr>
        </p:nvSpPr>
        <p:spPr>
          <a:xfrm>
            <a:off x="1" y="1567333"/>
            <a:ext cx="4427984" cy="4093915"/>
          </a:xfrm>
        </p:spPr>
        <p:txBody>
          <a:bodyPr>
            <a:noAutofit/>
          </a:bodyPr>
          <a:lstStyle/>
          <a:p>
            <a:pPr marL="0" indent="0">
              <a:buNone/>
            </a:pPr>
            <a:r>
              <a:rPr lang="tr-TR" sz="2000" b="1" dirty="0">
                <a:solidFill>
                  <a:srgbClr val="000000"/>
                </a:solidFill>
              </a:rPr>
              <a:t>L</a:t>
            </a:r>
            <a:r>
              <a:rPr lang="en-US" sz="2000" b="1" dirty="0" err="1">
                <a:solidFill>
                  <a:srgbClr val="000000"/>
                </a:solidFill>
              </a:rPr>
              <a:t>ife</a:t>
            </a:r>
            <a:r>
              <a:rPr lang="en-US" sz="2000" b="1" dirty="0">
                <a:solidFill>
                  <a:srgbClr val="000000"/>
                </a:solidFill>
              </a:rPr>
              <a:t> </a:t>
            </a:r>
            <a:r>
              <a:rPr lang="tr-TR" sz="2000" b="1" dirty="0">
                <a:solidFill>
                  <a:srgbClr val="000000"/>
                </a:solidFill>
              </a:rPr>
              <a:t>C</a:t>
            </a:r>
            <a:r>
              <a:rPr lang="en-US" sz="2000" b="1" dirty="0" err="1">
                <a:solidFill>
                  <a:srgbClr val="000000"/>
                </a:solidFill>
              </a:rPr>
              <a:t>ycle</a:t>
            </a:r>
            <a:r>
              <a:rPr lang="tr-TR" sz="2000" b="1" dirty="0">
                <a:solidFill>
                  <a:srgbClr val="000000"/>
                </a:solidFill>
              </a:rPr>
              <a:t>:</a:t>
            </a:r>
            <a:endParaRPr lang="en-US" sz="2000" b="1" dirty="0">
              <a:solidFill>
                <a:srgbClr val="000000"/>
              </a:solidFill>
            </a:endParaRPr>
          </a:p>
          <a:p>
            <a:r>
              <a:rPr lang="tr-TR" altLang="tr-TR" sz="2000" dirty="0">
                <a:solidFill>
                  <a:srgbClr val="202124"/>
                </a:solidFill>
              </a:rPr>
              <a:t>Life </a:t>
            </a:r>
            <a:r>
              <a:rPr lang="tr-TR" altLang="tr-TR" sz="2000" dirty="0" err="1">
                <a:solidFill>
                  <a:srgbClr val="202124"/>
                </a:solidFill>
              </a:rPr>
              <a:t>Cycle</a:t>
            </a:r>
            <a:r>
              <a:rPr lang="tr-TR" altLang="tr-TR" sz="2000" dirty="0">
                <a:solidFill>
                  <a:srgbClr val="202124"/>
                </a:solidFill>
              </a:rPr>
              <a:t> Analysis is a </a:t>
            </a:r>
            <a:r>
              <a:rPr lang="tr-TR" altLang="tr-TR" sz="2000" dirty="0" err="1">
                <a:solidFill>
                  <a:srgbClr val="202124"/>
                </a:solidFill>
              </a:rPr>
              <a:t>perspective</a:t>
            </a:r>
            <a:r>
              <a:rPr lang="tr-TR" altLang="tr-TR" sz="2000" dirty="0">
                <a:solidFill>
                  <a:srgbClr val="202124"/>
                </a:solidFill>
              </a:rPr>
              <a:t> </a:t>
            </a:r>
            <a:r>
              <a:rPr lang="tr-TR" altLang="tr-TR" sz="2000" dirty="0" err="1">
                <a:solidFill>
                  <a:srgbClr val="202124"/>
                </a:solidFill>
              </a:rPr>
              <a:t>that</a:t>
            </a:r>
            <a:r>
              <a:rPr lang="tr-TR" altLang="tr-TR" sz="2000" dirty="0">
                <a:solidFill>
                  <a:srgbClr val="202124"/>
                </a:solidFill>
              </a:rPr>
              <a:t> </a:t>
            </a:r>
            <a:r>
              <a:rPr lang="tr-TR" altLang="tr-TR" sz="2000" dirty="0" err="1">
                <a:solidFill>
                  <a:srgbClr val="202124"/>
                </a:solidFill>
              </a:rPr>
              <a:t>aims</a:t>
            </a:r>
            <a:r>
              <a:rPr lang="tr-TR" altLang="tr-TR" sz="2000" dirty="0">
                <a:solidFill>
                  <a:srgbClr val="202124"/>
                </a:solidFill>
              </a:rPr>
              <a:t> </a:t>
            </a:r>
            <a:r>
              <a:rPr lang="tr-TR" altLang="tr-TR" sz="2000" dirty="0" err="1">
                <a:solidFill>
                  <a:srgbClr val="202124"/>
                </a:solidFill>
              </a:rPr>
              <a:t>to</a:t>
            </a:r>
            <a:r>
              <a:rPr lang="tr-TR" altLang="tr-TR" sz="2000" dirty="0">
                <a:solidFill>
                  <a:srgbClr val="202124"/>
                </a:solidFill>
              </a:rPr>
              <a:t> </a:t>
            </a:r>
            <a:r>
              <a:rPr lang="tr-TR" altLang="tr-TR" sz="2000" dirty="0" err="1">
                <a:solidFill>
                  <a:srgbClr val="202124"/>
                </a:solidFill>
              </a:rPr>
              <a:t>manage</a:t>
            </a:r>
            <a:r>
              <a:rPr lang="tr-TR" altLang="tr-TR" sz="2000" dirty="0">
                <a:solidFill>
                  <a:srgbClr val="202124"/>
                </a:solidFill>
              </a:rPr>
              <a:t> </a:t>
            </a:r>
            <a:r>
              <a:rPr lang="tr-TR" altLang="tr-TR" sz="2000" dirty="0" err="1">
                <a:solidFill>
                  <a:srgbClr val="202124"/>
                </a:solidFill>
              </a:rPr>
              <a:t>the</a:t>
            </a:r>
            <a:r>
              <a:rPr lang="tr-TR" altLang="tr-TR" sz="2000" dirty="0">
                <a:solidFill>
                  <a:srgbClr val="202124"/>
                </a:solidFill>
              </a:rPr>
              <a:t> </a:t>
            </a:r>
            <a:r>
              <a:rPr lang="tr-TR" altLang="tr-TR" sz="2000" dirty="0" err="1">
                <a:solidFill>
                  <a:srgbClr val="202124"/>
                </a:solidFill>
              </a:rPr>
              <a:t>environmental</a:t>
            </a:r>
            <a:r>
              <a:rPr lang="tr-TR" altLang="tr-TR" sz="2000" dirty="0">
                <a:solidFill>
                  <a:srgbClr val="202124"/>
                </a:solidFill>
              </a:rPr>
              <a:t> </a:t>
            </a:r>
            <a:r>
              <a:rPr lang="tr-TR" altLang="tr-TR" sz="2000" dirty="0" err="1">
                <a:solidFill>
                  <a:srgbClr val="202124"/>
                </a:solidFill>
              </a:rPr>
              <a:t>impacts</a:t>
            </a:r>
            <a:r>
              <a:rPr lang="tr-TR" altLang="tr-TR" sz="2000" dirty="0">
                <a:solidFill>
                  <a:srgbClr val="202124"/>
                </a:solidFill>
              </a:rPr>
              <a:t> of a </a:t>
            </a:r>
            <a:r>
              <a:rPr lang="tr-TR" altLang="tr-TR" sz="2000" dirty="0" err="1">
                <a:solidFill>
                  <a:srgbClr val="202124"/>
                </a:solidFill>
              </a:rPr>
              <a:t>product</a:t>
            </a:r>
            <a:r>
              <a:rPr lang="tr-TR" altLang="tr-TR" sz="2000" dirty="0">
                <a:solidFill>
                  <a:srgbClr val="202124"/>
                </a:solidFill>
              </a:rPr>
              <a:t> </a:t>
            </a:r>
            <a:r>
              <a:rPr lang="tr-TR" altLang="tr-TR" sz="2000" dirty="0" err="1">
                <a:solidFill>
                  <a:srgbClr val="202124"/>
                </a:solidFill>
              </a:rPr>
              <a:t>or</a:t>
            </a:r>
            <a:r>
              <a:rPr lang="tr-TR" altLang="tr-TR" sz="2000" dirty="0">
                <a:solidFill>
                  <a:srgbClr val="202124"/>
                </a:solidFill>
              </a:rPr>
              <a:t> </a:t>
            </a:r>
            <a:r>
              <a:rPr lang="tr-TR" altLang="tr-TR" sz="2000" dirty="0" err="1">
                <a:solidFill>
                  <a:srgbClr val="202124"/>
                </a:solidFill>
              </a:rPr>
              <a:t>process</a:t>
            </a:r>
            <a:r>
              <a:rPr lang="tr-TR" altLang="tr-TR" sz="2000" dirty="0">
                <a:solidFill>
                  <a:srgbClr val="202124"/>
                </a:solidFill>
              </a:rPr>
              <a:t>, </a:t>
            </a:r>
            <a:r>
              <a:rPr lang="tr-TR" altLang="tr-TR" sz="2000" dirty="0" err="1">
                <a:solidFill>
                  <a:srgbClr val="202124"/>
                </a:solidFill>
              </a:rPr>
              <a:t>starting</a:t>
            </a:r>
            <a:r>
              <a:rPr lang="tr-TR" altLang="tr-TR" sz="2000" dirty="0">
                <a:solidFill>
                  <a:srgbClr val="202124"/>
                </a:solidFill>
              </a:rPr>
              <a:t> </a:t>
            </a:r>
            <a:r>
              <a:rPr lang="tr-TR" altLang="tr-TR" sz="2000" dirty="0" err="1">
                <a:solidFill>
                  <a:srgbClr val="202124"/>
                </a:solidFill>
              </a:rPr>
              <a:t>from</a:t>
            </a:r>
            <a:r>
              <a:rPr lang="tr-TR" altLang="tr-TR" sz="2000" dirty="0">
                <a:solidFill>
                  <a:srgbClr val="202124"/>
                </a:solidFill>
              </a:rPr>
              <a:t> </a:t>
            </a:r>
            <a:r>
              <a:rPr lang="tr-TR" altLang="tr-TR" sz="2000" dirty="0" err="1">
                <a:solidFill>
                  <a:srgbClr val="202124"/>
                </a:solidFill>
              </a:rPr>
              <a:t>raw</a:t>
            </a:r>
            <a:r>
              <a:rPr lang="tr-TR" altLang="tr-TR" sz="2000" dirty="0">
                <a:solidFill>
                  <a:srgbClr val="202124"/>
                </a:solidFill>
              </a:rPr>
              <a:t> </a:t>
            </a:r>
            <a:r>
              <a:rPr lang="tr-TR" altLang="tr-TR" sz="2000" dirty="0" err="1">
                <a:solidFill>
                  <a:srgbClr val="202124"/>
                </a:solidFill>
              </a:rPr>
              <a:t>material</a:t>
            </a:r>
            <a:r>
              <a:rPr lang="tr-TR" altLang="tr-TR" sz="2000" dirty="0">
                <a:solidFill>
                  <a:srgbClr val="202124"/>
                </a:solidFill>
              </a:rPr>
              <a:t> </a:t>
            </a:r>
            <a:r>
              <a:rPr lang="tr-TR" altLang="tr-TR" sz="2000" dirty="0" err="1">
                <a:solidFill>
                  <a:srgbClr val="202124"/>
                </a:solidFill>
              </a:rPr>
              <a:t>acquisition</a:t>
            </a:r>
            <a:r>
              <a:rPr lang="tr-TR" altLang="tr-TR" sz="2000" dirty="0">
                <a:solidFill>
                  <a:srgbClr val="202124"/>
                </a:solidFill>
              </a:rPr>
              <a:t>, </a:t>
            </a:r>
            <a:r>
              <a:rPr lang="tr-TR" altLang="tr-TR" sz="2000" dirty="0" err="1">
                <a:solidFill>
                  <a:srgbClr val="202124"/>
                </a:solidFill>
              </a:rPr>
              <a:t>to</a:t>
            </a:r>
            <a:r>
              <a:rPr lang="tr-TR" altLang="tr-TR" sz="2000" dirty="0">
                <a:solidFill>
                  <a:srgbClr val="202124"/>
                </a:solidFill>
              </a:rPr>
              <a:t> </a:t>
            </a:r>
            <a:r>
              <a:rPr lang="tr-TR" altLang="tr-TR" sz="2000" dirty="0" err="1">
                <a:solidFill>
                  <a:srgbClr val="202124"/>
                </a:solidFill>
              </a:rPr>
              <a:t>all</a:t>
            </a:r>
            <a:r>
              <a:rPr lang="tr-TR" altLang="tr-TR" sz="2000" dirty="0">
                <a:solidFill>
                  <a:srgbClr val="202124"/>
                </a:solidFill>
              </a:rPr>
              <a:t> </a:t>
            </a:r>
            <a:r>
              <a:rPr lang="tr-TR" altLang="tr-TR" sz="2000" dirty="0" err="1">
                <a:solidFill>
                  <a:srgbClr val="202124"/>
                </a:solidFill>
              </a:rPr>
              <a:t>stages</a:t>
            </a:r>
            <a:r>
              <a:rPr lang="tr-TR" altLang="tr-TR" sz="2000" dirty="0">
                <a:solidFill>
                  <a:srgbClr val="202124"/>
                </a:solidFill>
              </a:rPr>
              <a:t> </a:t>
            </a:r>
            <a:r>
              <a:rPr lang="tr-TR" altLang="tr-TR" sz="2000" dirty="0" err="1">
                <a:solidFill>
                  <a:srgbClr val="202124"/>
                </a:solidFill>
              </a:rPr>
              <a:t>including</a:t>
            </a:r>
            <a:r>
              <a:rPr lang="tr-TR" altLang="tr-TR" sz="2000" dirty="0">
                <a:solidFill>
                  <a:srgbClr val="202124"/>
                </a:solidFill>
              </a:rPr>
              <a:t> </a:t>
            </a:r>
            <a:r>
              <a:rPr lang="tr-TR" altLang="tr-TR" sz="2000" dirty="0" err="1">
                <a:solidFill>
                  <a:srgbClr val="202124"/>
                </a:solidFill>
              </a:rPr>
              <a:t>disposal</a:t>
            </a:r>
            <a:r>
              <a:rPr lang="tr-TR" altLang="tr-TR" sz="2000" dirty="0">
                <a:solidFill>
                  <a:srgbClr val="202124"/>
                </a:solidFill>
              </a:rPr>
              <a:t> </a:t>
            </a:r>
            <a:r>
              <a:rPr lang="tr-TR" altLang="tr-TR" sz="2000" dirty="0" err="1">
                <a:solidFill>
                  <a:srgbClr val="202124"/>
                </a:solidFill>
              </a:rPr>
              <a:t>and</a:t>
            </a:r>
            <a:r>
              <a:rPr lang="tr-TR" altLang="tr-TR" sz="2000" dirty="0">
                <a:solidFill>
                  <a:srgbClr val="202124"/>
                </a:solidFill>
              </a:rPr>
              <a:t> </a:t>
            </a:r>
            <a:r>
              <a:rPr lang="tr-TR" altLang="tr-TR" sz="2000" dirty="0" err="1">
                <a:solidFill>
                  <a:srgbClr val="202124"/>
                </a:solidFill>
              </a:rPr>
              <a:t>usage</a:t>
            </a:r>
            <a:r>
              <a:rPr lang="tr-TR" altLang="tr-TR" sz="2000" dirty="0">
                <a:solidFill>
                  <a:srgbClr val="202124"/>
                </a:solidFill>
                <a:latin typeface="Google Sans"/>
              </a:rPr>
              <a:t>.</a:t>
            </a:r>
            <a:endParaRPr lang="tr-TR" sz="2000" dirty="0">
              <a:solidFill>
                <a:srgbClr val="000000"/>
              </a:solidFill>
            </a:endParaRPr>
          </a:p>
          <a:p>
            <a:endParaRPr lang="tr-TR" sz="2000" dirty="0">
              <a:solidFill>
                <a:srgbClr val="000000"/>
              </a:solidFill>
            </a:endParaRPr>
          </a:p>
          <a:p>
            <a:r>
              <a:rPr lang="en-US" sz="2000" dirty="0">
                <a:solidFill>
                  <a:srgbClr val="000000"/>
                </a:solidFill>
              </a:rPr>
              <a:t>The life cycle stages include acquisition of raw materials, design, production, transportation, use,  disposal</a:t>
            </a:r>
            <a:r>
              <a:rPr lang="en-US" sz="2000" dirty="0">
                <a:solidFill>
                  <a:srgbClr val="000000"/>
                </a:solidFill>
                <a:latin typeface="Helvetica" panose="020B0604020202020204" pitchFamily="34" charset="0"/>
              </a:rPr>
              <a:t>.</a:t>
            </a:r>
          </a:p>
          <a:p>
            <a:pPr marL="0" indent="0">
              <a:buNone/>
            </a:pPr>
            <a:endParaRPr lang="tr-TR" sz="2000" dirty="0"/>
          </a:p>
          <a:p>
            <a:pPr marL="0" indent="0">
              <a:buNone/>
            </a:pPr>
            <a:endParaRPr lang="tr-TR" sz="2000" dirty="0"/>
          </a:p>
        </p:txBody>
      </p:sp>
      <p:pic>
        <p:nvPicPr>
          <p:cNvPr id="6" name="İçerik Yer Tutucusu 7"/>
          <p:cNvPicPr>
            <a:picLocks noChangeAspect="1"/>
          </p:cNvPicPr>
          <p:nvPr/>
        </p:nvPicPr>
        <p:blipFill>
          <a:blip r:embed="rId2"/>
          <a:stretch>
            <a:fillRect/>
          </a:stretch>
        </p:blipFill>
        <p:spPr>
          <a:xfrm>
            <a:off x="4574846" y="1567333"/>
            <a:ext cx="4327606" cy="4093915"/>
          </a:xfrm>
          <a:prstGeom prst="rect">
            <a:avLst/>
          </a:prstGeom>
        </p:spPr>
      </p:pic>
      <p:sp>
        <p:nvSpPr>
          <p:cNvPr id="7" name="Dikdörtgen 6"/>
          <p:cNvSpPr/>
          <p:nvPr/>
        </p:nvSpPr>
        <p:spPr>
          <a:xfrm>
            <a:off x="4452649" y="5661248"/>
            <a:ext cx="4572000" cy="400110"/>
          </a:xfrm>
          <a:prstGeom prst="rect">
            <a:avLst/>
          </a:prstGeom>
        </p:spPr>
        <p:txBody>
          <a:bodyPr>
            <a:spAutoFit/>
          </a:bodyPr>
          <a:lstStyle/>
          <a:p>
            <a:r>
              <a:rPr lang="en-US" sz="1000" i="1" dirty="0">
                <a:latin typeface="Martel-Regular"/>
              </a:rPr>
              <a:t>Environment–Friendly manufacturing and support—Issues and challenges</a:t>
            </a:r>
            <a:r>
              <a:rPr lang="tr-TR" sz="1000" i="1" dirty="0">
                <a:latin typeface="Martel-Regular"/>
              </a:rPr>
              <a:t>, </a:t>
            </a:r>
            <a:r>
              <a:rPr lang="tr-TR" sz="1000" i="1" dirty="0">
                <a:solidFill>
                  <a:srgbClr val="0D0D0D"/>
                </a:solidFill>
                <a:latin typeface="Times New Roman" panose="02020603050405020304" pitchFamily="18" charset="0"/>
              </a:rPr>
              <a:t>B. </a:t>
            </a:r>
            <a:r>
              <a:rPr lang="tr-TR" sz="1000" i="1" dirty="0" err="1">
                <a:solidFill>
                  <a:srgbClr val="0D0D0D"/>
                </a:solidFill>
                <a:latin typeface="Times New Roman" panose="02020603050405020304" pitchFamily="18" charset="0"/>
              </a:rPr>
              <a:t>Ghodrati</a:t>
            </a:r>
            <a:r>
              <a:rPr lang="tr-TR" sz="1000" i="1" dirty="0">
                <a:solidFill>
                  <a:srgbClr val="0D0D0D"/>
                </a:solidFill>
                <a:latin typeface="Times New Roman" panose="02020603050405020304" pitchFamily="18" charset="0"/>
              </a:rPr>
              <a:t>†, H. Al-</a:t>
            </a:r>
            <a:r>
              <a:rPr lang="tr-TR" sz="1000" i="1" dirty="0" err="1">
                <a:solidFill>
                  <a:srgbClr val="0D0D0D"/>
                </a:solidFill>
                <a:latin typeface="Times New Roman" panose="02020603050405020304" pitchFamily="18" charset="0"/>
              </a:rPr>
              <a:t>Chalabi</a:t>
            </a:r>
            <a:r>
              <a:rPr lang="tr-TR" sz="1000" i="1" dirty="0">
                <a:solidFill>
                  <a:srgbClr val="0D0D0D"/>
                </a:solidFill>
                <a:latin typeface="Times New Roman" panose="02020603050405020304" pitchFamily="18" charset="0"/>
              </a:rPr>
              <a:t> </a:t>
            </a:r>
            <a:r>
              <a:rPr lang="tr-TR" sz="1000" i="1" dirty="0" err="1">
                <a:solidFill>
                  <a:srgbClr val="0D0D0D"/>
                </a:solidFill>
                <a:latin typeface="Times New Roman" panose="02020603050405020304" pitchFamily="18" charset="0"/>
              </a:rPr>
              <a:t>and</a:t>
            </a:r>
            <a:r>
              <a:rPr lang="tr-TR" sz="1000" i="1" dirty="0">
                <a:solidFill>
                  <a:srgbClr val="0D0D0D"/>
                </a:solidFill>
                <a:latin typeface="Times New Roman" panose="02020603050405020304" pitchFamily="18" charset="0"/>
              </a:rPr>
              <a:t> H. </a:t>
            </a:r>
            <a:r>
              <a:rPr lang="tr-TR" sz="1000" i="1" dirty="0" err="1">
                <a:solidFill>
                  <a:srgbClr val="0D0D0D"/>
                </a:solidFill>
                <a:latin typeface="Times New Roman" panose="02020603050405020304" pitchFamily="18" charset="0"/>
              </a:rPr>
              <a:t>Hoseinie</a:t>
            </a:r>
            <a:r>
              <a:rPr lang="tr-TR" sz="1000" i="1" dirty="0">
                <a:solidFill>
                  <a:srgbClr val="0D0D0D"/>
                </a:solidFill>
                <a:latin typeface="Times New Roman" panose="02020603050405020304" pitchFamily="18" charset="0"/>
              </a:rPr>
              <a:t>, 2016</a:t>
            </a:r>
            <a:endParaRPr lang="tr-TR" sz="1000" i="1" dirty="0"/>
          </a:p>
        </p:txBody>
      </p:sp>
    </p:spTree>
    <p:extLst>
      <p:ext uri="{BB962C8B-B14F-4D97-AF65-F5344CB8AC3E}">
        <p14:creationId xmlns:p14="http://schemas.microsoft.com/office/powerpoint/2010/main" val="2992260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PT - Life Cycle of Products PowerPoint Presentation, free download -  ID:241442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729" y="1052736"/>
            <a:ext cx="6247463" cy="4752527"/>
          </a:xfrm>
          <a:prstGeom prst="rect">
            <a:avLst/>
          </a:prstGeom>
          <a:noFill/>
          <a:extLst>
            <a:ext uri="{909E8E84-426E-40DD-AFC4-6F175D3DCCD1}">
              <a14:hiddenFill xmlns:a14="http://schemas.microsoft.com/office/drawing/2010/main">
                <a:solidFill>
                  <a:srgbClr val="FFFFFF"/>
                </a:solidFill>
              </a14:hiddenFill>
            </a:ext>
          </a:extLst>
        </p:spPr>
      </p:pic>
      <p:sp>
        <p:nvSpPr>
          <p:cNvPr id="11" name="Dikdörtgen 10"/>
          <p:cNvSpPr/>
          <p:nvPr/>
        </p:nvSpPr>
        <p:spPr>
          <a:xfrm>
            <a:off x="5364088" y="1052736"/>
            <a:ext cx="3555294" cy="1477328"/>
          </a:xfrm>
          <a:prstGeom prst="rect">
            <a:avLst/>
          </a:prstGeom>
        </p:spPr>
        <p:txBody>
          <a:bodyPr wrap="square">
            <a:spAutoFit/>
          </a:bodyPr>
          <a:lstStyle/>
          <a:p>
            <a:r>
              <a:rPr lang="en-US" dirty="0"/>
              <a:t>A life cycle perspective includes consideration of the environmental aspects of an organization’s activities, products, and services that it can control or influence.</a:t>
            </a:r>
            <a:endParaRPr lang="tr-TR" dirty="0"/>
          </a:p>
        </p:txBody>
      </p:sp>
      <p:sp>
        <p:nvSpPr>
          <p:cNvPr id="12" name="Metin kutusu 4"/>
          <p:cNvSpPr txBox="1"/>
          <p:nvPr/>
        </p:nvSpPr>
        <p:spPr>
          <a:xfrm>
            <a:off x="5613502" y="2924944"/>
            <a:ext cx="3548754" cy="2246769"/>
          </a:xfrm>
          <a:prstGeom prst="rect">
            <a:avLst/>
          </a:prstGeom>
          <a:noFill/>
        </p:spPr>
        <p:txBody>
          <a:bodyPr wrap="square" rtlCol="0">
            <a:spAutoFit/>
          </a:bodyPr>
          <a:lstStyle/>
          <a:p>
            <a:endParaRPr lang="tr-TR" sz="2000" dirty="0"/>
          </a:p>
          <a:p>
            <a:pPr marL="285750" indent="-285750">
              <a:buFont typeface="Arial" panose="020B0604020202020204" pitchFamily="34" charset="0"/>
              <a:buChar char="•"/>
            </a:pPr>
            <a:r>
              <a:rPr lang="tr-TR" sz="2000" dirty="0" err="1"/>
              <a:t>Reducing</a:t>
            </a:r>
            <a:r>
              <a:rPr lang="tr-TR" sz="2000" dirty="0"/>
              <a:t> </a:t>
            </a:r>
            <a:r>
              <a:rPr lang="tr-TR" sz="2000" dirty="0" err="1"/>
              <a:t>environmental</a:t>
            </a:r>
            <a:r>
              <a:rPr lang="tr-TR" sz="2000" dirty="0"/>
              <a:t> </a:t>
            </a:r>
            <a:r>
              <a:rPr lang="tr-TR" sz="2000" dirty="0" err="1"/>
              <a:t>aspects</a:t>
            </a:r>
            <a:endParaRPr lang="tr-TR" sz="2000" dirty="0"/>
          </a:p>
          <a:p>
            <a:pPr marL="285750" indent="-285750">
              <a:buFont typeface="Arial" panose="020B0604020202020204" pitchFamily="34" charset="0"/>
              <a:buChar char="•"/>
            </a:pPr>
            <a:r>
              <a:rPr lang="tr-TR" sz="2000" dirty="0" err="1"/>
              <a:t>Reducing</a:t>
            </a:r>
            <a:r>
              <a:rPr lang="tr-TR" sz="2000" dirty="0"/>
              <a:t> </a:t>
            </a:r>
            <a:r>
              <a:rPr lang="tr-TR" sz="2000" dirty="0" err="1"/>
              <a:t>the</a:t>
            </a:r>
            <a:r>
              <a:rPr lang="tr-TR" sz="2000" dirty="0"/>
              <a:t> </a:t>
            </a:r>
            <a:r>
              <a:rPr lang="tr-TR" sz="2000" dirty="0" err="1"/>
              <a:t>consumption</a:t>
            </a:r>
            <a:r>
              <a:rPr lang="tr-TR" sz="2000" dirty="0"/>
              <a:t> of </a:t>
            </a:r>
            <a:r>
              <a:rPr lang="tr-TR" sz="2000" dirty="0" err="1"/>
              <a:t>energy</a:t>
            </a:r>
            <a:r>
              <a:rPr lang="tr-TR" sz="2000" dirty="0"/>
              <a:t> </a:t>
            </a:r>
            <a:r>
              <a:rPr lang="tr-TR" sz="2000" dirty="0" err="1"/>
              <a:t>and</a:t>
            </a:r>
            <a:r>
              <a:rPr lang="tr-TR" sz="2000" dirty="0"/>
              <a:t> </a:t>
            </a:r>
            <a:r>
              <a:rPr lang="tr-TR" sz="2000" dirty="0" err="1"/>
              <a:t>natural</a:t>
            </a:r>
            <a:r>
              <a:rPr lang="tr-TR" sz="2000" dirty="0"/>
              <a:t> </a:t>
            </a:r>
            <a:r>
              <a:rPr lang="tr-TR" sz="2000" dirty="0" err="1"/>
              <a:t>resources</a:t>
            </a:r>
            <a:endParaRPr lang="tr-TR" sz="2000" dirty="0"/>
          </a:p>
          <a:p>
            <a:pPr marL="285750" indent="-285750">
              <a:buFont typeface="Arial" panose="020B0604020202020204" pitchFamily="34" charset="0"/>
              <a:buChar char="•"/>
            </a:pPr>
            <a:endParaRPr lang="tr-TR" sz="2000" dirty="0"/>
          </a:p>
          <a:p>
            <a:endParaRPr lang="tr-TR" sz="2000" dirty="0"/>
          </a:p>
        </p:txBody>
      </p:sp>
    </p:spTree>
    <p:extLst>
      <p:ext uri="{BB962C8B-B14F-4D97-AF65-F5344CB8AC3E}">
        <p14:creationId xmlns:p14="http://schemas.microsoft.com/office/powerpoint/2010/main" val="4087847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79512" y="387019"/>
            <a:ext cx="8964488" cy="1143000"/>
          </a:xfrm>
        </p:spPr>
        <p:txBody>
          <a:bodyPr>
            <a:normAutofit/>
          </a:bodyPr>
          <a:lstStyle/>
          <a:p>
            <a:pPr algn="l"/>
            <a:r>
              <a:rPr lang="tr-TR" sz="4000" dirty="0" err="1">
                <a:solidFill>
                  <a:srgbClr val="FF0000"/>
                </a:solidFill>
              </a:rPr>
              <a:t>Circular</a:t>
            </a:r>
            <a:r>
              <a:rPr lang="tr-TR" sz="4000" dirty="0">
                <a:solidFill>
                  <a:srgbClr val="FF0000"/>
                </a:solidFill>
              </a:rPr>
              <a:t> </a:t>
            </a:r>
            <a:r>
              <a:rPr lang="tr-TR" sz="4000" dirty="0" err="1">
                <a:solidFill>
                  <a:srgbClr val="FF0000"/>
                </a:solidFill>
              </a:rPr>
              <a:t>Economy</a:t>
            </a:r>
            <a:endParaRPr lang="tr-TR" sz="4000" dirty="0">
              <a:solidFill>
                <a:srgbClr val="FF0000"/>
              </a:solidFill>
            </a:endParaRPr>
          </a:p>
        </p:txBody>
      </p:sp>
      <p:sp>
        <p:nvSpPr>
          <p:cNvPr id="7" name="Dikdörtgen 6"/>
          <p:cNvSpPr/>
          <p:nvPr/>
        </p:nvSpPr>
        <p:spPr>
          <a:xfrm>
            <a:off x="395536" y="1412776"/>
            <a:ext cx="4572000" cy="3693319"/>
          </a:xfrm>
          <a:prstGeom prst="rect">
            <a:avLst/>
          </a:prstGeom>
        </p:spPr>
        <p:txBody>
          <a:bodyPr>
            <a:spAutoFit/>
          </a:bodyPr>
          <a:lstStyle/>
          <a:p>
            <a:r>
              <a:rPr lang="en-US" b="1" dirty="0">
                <a:solidFill>
                  <a:srgbClr val="333333"/>
                </a:solidFill>
                <a:latin typeface="+mj-lt"/>
              </a:rPr>
              <a:t>What is a circular economy?</a:t>
            </a:r>
            <a:endParaRPr lang="en-US" dirty="0">
              <a:solidFill>
                <a:srgbClr val="333333"/>
              </a:solidFill>
              <a:latin typeface="+mj-lt"/>
            </a:endParaRPr>
          </a:p>
          <a:p>
            <a:r>
              <a:rPr lang="en-US" dirty="0">
                <a:solidFill>
                  <a:srgbClr val="333333"/>
                </a:solidFill>
                <a:latin typeface="+mj-lt"/>
              </a:rPr>
              <a:t>Looking beyond the current take-make-waste extractive industrial model, a circular economy aims to redefine growth, focusing on positive society-wide benefits. </a:t>
            </a:r>
            <a:endParaRPr lang="tr-TR" dirty="0">
              <a:solidFill>
                <a:srgbClr val="333333"/>
              </a:solidFill>
              <a:latin typeface="+mj-lt"/>
            </a:endParaRPr>
          </a:p>
          <a:p>
            <a:r>
              <a:rPr lang="en-US" dirty="0">
                <a:solidFill>
                  <a:srgbClr val="333333"/>
                </a:solidFill>
                <a:latin typeface="+mj-lt"/>
              </a:rPr>
              <a:t>It entails gradually decoupling economic activity from the consumption of finite resources, and designing waste out of the system. </a:t>
            </a:r>
            <a:endParaRPr lang="tr-TR" dirty="0">
              <a:solidFill>
                <a:srgbClr val="333333"/>
              </a:solidFill>
              <a:latin typeface="+mj-lt"/>
            </a:endParaRPr>
          </a:p>
          <a:p>
            <a:r>
              <a:rPr lang="en-US" dirty="0">
                <a:solidFill>
                  <a:srgbClr val="333333"/>
                </a:solidFill>
                <a:latin typeface="+mj-lt"/>
              </a:rPr>
              <a:t>Underpinned by a transition to renewable energy sources, the circular model builds economic, natural, and social capital. </a:t>
            </a:r>
            <a:br>
              <a:rPr lang="en-US" dirty="0">
                <a:solidFill>
                  <a:srgbClr val="333333"/>
                </a:solidFill>
                <a:latin typeface="+mj-lt"/>
              </a:rPr>
            </a:br>
            <a:endParaRPr lang="en-US" dirty="0">
              <a:solidFill>
                <a:srgbClr val="333333"/>
              </a:solidFill>
              <a:latin typeface="+mj-lt"/>
            </a:endParaRPr>
          </a:p>
        </p:txBody>
      </p:sp>
      <p:sp>
        <p:nvSpPr>
          <p:cNvPr id="11" name="Dikdörtgen 10"/>
          <p:cNvSpPr/>
          <p:nvPr/>
        </p:nvSpPr>
        <p:spPr>
          <a:xfrm>
            <a:off x="5199971" y="2267580"/>
            <a:ext cx="2047548" cy="369332"/>
          </a:xfrm>
          <a:prstGeom prst="rect">
            <a:avLst/>
          </a:prstGeom>
        </p:spPr>
        <p:txBody>
          <a:bodyPr wrap="none">
            <a:spAutoFit/>
          </a:bodyPr>
          <a:lstStyle/>
          <a:p>
            <a:r>
              <a:rPr lang="tr-TR" b="1" dirty="0"/>
              <a:t>CRADLE TO CRADLE</a:t>
            </a:r>
          </a:p>
        </p:txBody>
      </p:sp>
      <p:cxnSp>
        <p:nvCxnSpPr>
          <p:cNvPr id="13" name="Düz Ok Bağlayıcısı 12"/>
          <p:cNvCxnSpPr/>
          <p:nvPr/>
        </p:nvCxnSpPr>
        <p:spPr>
          <a:xfrm flipV="1">
            <a:off x="4916860" y="2517618"/>
            <a:ext cx="216024" cy="496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5150024" y="3793134"/>
            <a:ext cx="612576" cy="313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Dikdörtgen 15"/>
          <p:cNvSpPr/>
          <p:nvPr/>
        </p:nvSpPr>
        <p:spPr>
          <a:xfrm>
            <a:off x="5945088" y="3769284"/>
            <a:ext cx="2328779" cy="369332"/>
          </a:xfrm>
          <a:prstGeom prst="rect">
            <a:avLst/>
          </a:prstGeom>
        </p:spPr>
        <p:txBody>
          <a:bodyPr wrap="none">
            <a:spAutoFit/>
          </a:bodyPr>
          <a:lstStyle/>
          <a:p>
            <a:r>
              <a:rPr lang="tr-TR" b="1" dirty="0">
                <a:solidFill>
                  <a:schemeClr val="bg2">
                    <a:lumMod val="10000"/>
                  </a:schemeClr>
                </a:solidFill>
              </a:rPr>
              <a:t>RESOURCE EFFICIENCY</a:t>
            </a:r>
            <a:endParaRPr lang="tr-TR" dirty="0">
              <a:solidFill>
                <a:schemeClr val="bg2">
                  <a:lumMod val="10000"/>
                </a:schemeClr>
              </a:solidFill>
            </a:endParaRPr>
          </a:p>
        </p:txBody>
      </p:sp>
      <p:cxnSp>
        <p:nvCxnSpPr>
          <p:cNvPr id="18" name="Düz Ok Bağlayıcısı 17"/>
          <p:cNvCxnSpPr/>
          <p:nvPr/>
        </p:nvCxnSpPr>
        <p:spPr>
          <a:xfrm>
            <a:off x="5011135" y="4509120"/>
            <a:ext cx="752877"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Düz Ok Bağlayıcısı 19"/>
          <p:cNvCxnSpPr/>
          <p:nvPr/>
        </p:nvCxnSpPr>
        <p:spPr>
          <a:xfrm flipV="1">
            <a:off x="4967536" y="3259435"/>
            <a:ext cx="612576" cy="385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Dikdörtgen 20"/>
          <p:cNvSpPr/>
          <p:nvPr/>
        </p:nvSpPr>
        <p:spPr>
          <a:xfrm>
            <a:off x="5714287" y="2991754"/>
            <a:ext cx="2506584" cy="369332"/>
          </a:xfrm>
          <a:prstGeom prst="rect">
            <a:avLst/>
          </a:prstGeom>
        </p:spPr>
        <p:txBody>
          <a:bodyPr wrap="none">
            <a:spAutoFit/>
          </a:bodyPr>
          <a:lstStyle/>
          <a:p>
            <a:r>
              <a:rPr lang="tr-TR" b="1" dirty="0"/>
              <a:t>RECYCLE, REUSE, REPAIR</a:t>
            </a:r>
          </a:p>
        </p:txBody>
      </p:sp>
      <p:sp>
        <p:nvSpPr>
          <p:cNvPr id="22" name="Metin kutusu 21"/>
          <p:cNvSpPr txBox="1"/>
          <p:nvPr/>
        </p:nvSpPr>
        <p:spPr>
          <a:xfrm>
            <a:off x="5807611" y="4581128"/>
            <a:ext cx="2447850" cy="369332"/>
          </a:xfrm>
          <a:prstGeom prst="rect">
            <a:avLst/>
          </a:prstGeom>
          <a:noFill/>
        </p:spPr>
        <p:txBody>
          <a:bodyPr wrap="none" rtlCol="0">
            <a:spAutoFit/>
          </a:bodyPr>
          <a:lstStyle/>
          <a:p>
            <a:r>
              <a:rPr lang="tr-TR" b="1" dirty="0"/>
              <a:t>INDUSTRIAL SYMBIOSIS</a:t>
            </a:r>
          </a:p>
        </p:txBody>
      </p:sp>
      <p:cxnSp>
        <p:nvCxnSpPr>
          <p:cNvPr id="26" name="Düz Ok Bağlayıcısı 25"/>
          <p:cNvCxnSpPr/>
          <p:nvPr/>
        </p:nvCxnSpPr>
        <p:spPr>
          <a:xfrm flipV="1">
            <a:off x="5150024" y="1628800"/>
            <a:ext cx="612576"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Dikdörtgen 26"/>
          <p:cNvSpPr/>
          <p:nvPr/>
        </p:nvSpPr>
        <p:spPr>
          <a:xfrm>
            <a:off x="5800893" y="1466200"/>
            <a:ext cx="1179105" cy="369332"/>
          </a:xfrm>
          <a:prstGeom prst="rect">
            <a:avLst/>
          </a:prstGeom>
        </p:spPr>
        <p:txBody>
          <a:bodyPr wrap="none">
            <a:spAutoFit/>
          </a:bodyPr>
          <a:lstStyle/>
          <a:p>
            <a:r>
              <a:rPr lang="tr-TR" b="1" dirty="0"/>
              <a:t>LIFE CYCLE</a:t>
            </a:r>
          </a:p>
        </p:txBody>
      </p:sp>
      <p:sp>
        <p:nvSpPr>
          <p:cNvPr id="29" name="Dikdörtgen 28"/>
          <p:cNvSpPr/>
          <p:nvPr/>
        </p:nvSpPr>
        <p:spPr>
          <a:xfrm>
            <a:off x="324760" y="5301208"/>
            <a:ext cx="4572000" cy="253916"/>
          </a:xfrm>
          <a:prstGeom prst="rect">
            <a:avLst/>
          </a:prstGeom>
        </p:spPr>
        <p:txBody>
          <a:bodyPr>
            <a:spAutoFit/>
          </a:bodyPr>
          <a:lstStyle/>
          <a:p>
            <a:r>
              <a:rPr lang="tr-TR" sz="1050" dirty="0"/>
              <a:t>www.ellenmacarthurfoundation.org/circular-economy</a:t>
            </a:r>
          </a:p>
        </p:txBody>
      </p:sp>
    </p:spTree>
    <p:extLst>
      <p:ext uri="{BB962C8B-B14F-4D97-AF65-F5344CB8AC3E}">
        <p14:creationId xmlns:p14="http://schemas.microsoft.com/office/powerpoint/2010/main" val="144497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79512" y="387019"/>
            <a:ext cx="8964488" cy="1143000"/>
          </a:xfrm>
        </p:spPr>
        <p:txBody>
          <a:bodyPr>
            <a:normAutofit/>
          </a:bodyPr>
          <a:lstStyle/>
          <a:p>
            <a:pPr algn="l"/>
            <a:r>
              <a:rPr lang="tr-TR" sz="4000" dirty="0" err="1">
                <a:solidFill>
                  <a:srgbClr val="FF0000"/>
                </a:solidFill>
              </a:rPr>
              <a:t>Circular</a:t>
            </a:r>
            <a:r>
              <a:rPr lang="tr-TR" sz="4000" dirty="0">
                <a:solidFill>
                  <a:srgbClr val="FF0000"/>
                </a:solidFill>
              </a:rPr>
              <a:t> </a:t>
            </a:r>
            <a:r>
              <a:rPr lang="tr-TR" sz="4000" dirty="0" err="1">
                <a:solidFill>
                  <a:srgbClr val="FF0000"/>
                </a:solidFill>
              </a:rPr>
              <a:t>Economy</a:t>
            </a:r>
            <a:endParaRPr lang="tr-TR" sz="4000" dirty="0">
              <a:solidFill>
                <a:srgbClr val="FF0000"/>
              </a:solidFill>
            </a:endParaRPr>
          </a:p>
        </p:txBody>
      </p:sp>
      <p:sp>
        <p:nvSpPr>
          <p:cNvPr id="9" name="Dikdörtgen 8"/>
          <p:cNvSpPr/>
          <p:nvPr/>
        </p:nvSpPr>
        <p:spPr>
          <a:xfrm>
            <a:off x="5528010" y="4365104"/>
            <a:ext cx="3127523" cy="369332"/>
          </a:xfrm>
          <a:prstGeom prst="rect">
            <a:avLst/>
          </a:prstGeom>
        </p:spPr>
        <p:txBody>
          <a:bodyPr wrap="none">
            <a:spAutoFit/>
          </a:bodyPr>
          <a:lstStyle/>
          <a:p>
            <a:r>
              <a:rPr lang="tr-TR" dirty="0"/>
              <a:t>https://youtu.be/zCRKvDyyHmI</a:t>
            </a:r>
          </a:p>
        </p:txBody>
      </p:sp>
      <p:sp>
        <p:nvSpPr>
          <p:cNvPr id="10" name="Dikdörtgen 9"/>
          <p:cNvSpPr/>
          <p:nvPr/>
        </p:nvSpPr>
        <p:spPr>
          <a:xfrm>
            <a:off x="5148064" y="1902675"/>
            <a:ext cx="4098032" cy="1477328"/>
          </a:xfrm>
          <a:prstGeom prst="rect">
            <a:avLst/>
          </a:prstGeom>
        </p:spPr>
        <p:txBody>
          <a:bodyPr wrap="square">
            <a:spAutoFit/>
          </a:bodyPr>
          <a:lstStyle/>
          <a:p>
            <a:pPr lvl="0"/>
            <a:r>
              <a:rPr lang="tr-TR" dirty="0" err="1">
                <a:solidFill>
                  <a:srgbClr val="333333"/>
                </a:solidFill>
                <a:latin typeface="proxima-nova"/>
              </a:rPr>
              <a:t>Circular</a:t>
            </a:r>
            <a:r>
              <a:rPr lang="tr-TR" dirty="0">
                <a:solidFill>
                  <a:srgbClr val="333333"/>
                </a:solidFill>
                <a:latin typeface="proxima-nova"/>
              </a:rPr>
              <a:t> </a:t>
            </a:r>
            <a:r>
              <a:rPr lang="tr-TR" dirty="0" err="1">
                <a:solidFill>
                  <a:srgbClr val="333333"/>
                </a:solidFill>
                <a:latin typeface="proxima-nova"/>
              </a:rPr>
              <a:t>economy</a:t>
            </a:r>
            <a:r>
              <a:rPr lang="tr-TR" dirty="0">
                <a:solidFill>
                  <a:srgbClr val="333333"/>
                </a:solidFill>
                <a:latin typeface="proxima-nova"/>
              </a:rPr>
              <a:t> </a:t>
            </a:r>
            <a:r>
              <a:rPr lang="tr-TR" dirty="0" err="1">
                <a:solidFill>
                  <a:srgbClr val="333333"/>
                </a:solidFill>
                <a:latin typeface="proxima-nova"/>
              </a:rPr>
              <a:t>based</a:t>
            </a:r>
            <a:r>
              <a:rPr lang="tr-TR" dirty="0">
                <a:solidFill>
                  <a:srgbClr val="333333"/>
                </a:solidFill>
                <a:latin typeface="proxima-nova"/>
              </a:rPr>
              <a:t> on </a:t>
            </a:r>
            <a:r>
              <a:rPr lang="tr-TR" dirty="0" err="1">
                <a:solidFill>
                  <a:srgbClr val="333333"/>
                </a:solidFill>
                <a:latin typeface="proxima-nova"/>
              </a:rPr>
              <a:t>three</a:t>
            </a:r>
            <a:r>
              <a:rPr lang="tr-TR" dirty="0">
                <a:solidFill>
                  <a:srgbClr val="333333"/>
                </a:solidFill>
                <a:latin typeface="proxima-nova"/>
              </a:rPr>
              <a:t> </a:t>
            </a:r>
            <a:r>
              <a:rPr lang="tr-TR" dirty="0" err="1">
                <a:solidFill>
                  <a:srgbClr val="333333"/>
                </a:solidFill>
                <a:latin typeface="proxima-nova"/>
              </a:rPr>
              <a:t>principles</a:t>
            </a:r>
            <a:r>
              <a:rPr lang="tr-TR" dirty="0">
                <a:solidFill>
                  <a:srgbClr val="333333"/>
                </a:solidFill>
                <a:latin typeface="proxima-nova"/>
              </a:rPr>
              <a:t>:</a:t>
            </a:r>
            <a:endParaRPr lang="en-US" dirty="0">
              <a:solidFill>
                <a:srgbClr val="333333"/>
              </a:solidFill>
              <a:latin typeface="proxima-nova"/>
            </a:endParaRPr>
          </a:p>
          <a:p>
            <a:pPr lvl="0">
              <a:buFont typeface="Arial" panose="020B0604020202020204" pitchFamily="34" charset="0"/>
              <a:buChar char="•"/>
            </a:pPr>
            <a:r>
              <a:rPr lang="en-US" dirty="0">
                <a:solidFill>
                  <a:srgbClr val="333333"/>
                </a:solidFill>
                <a:latin typeface="proxima-nova"/>
              </a:rPr>
              <a:t>Keep products and materials in use</a:t>
            </a:r>
          </a:p>
          <a:p>
            <a:pPr lvl="0">
              <a:buFont typeface="Arial" panose="020B0604020202020204" pitchFamily="34" charset="0"/>
              <a:buChar char="•"/>
            </a:pPr>
            <a:r>
              <a:rPr lang="en-US" dirty="0">
                <a:solidFill>
                  <a:srgbClr val="333333"/>
                </a:solidFill>
                <a:latin typeface="proxima-nova"/>
              </a:rPr>
              <a:t>Regenerate natural systems</a:t>
            </a:r>
          </a:p>
          <a:p>
            <a:pPr lvl="0">
              <a:buFont typeface="Arial" panose="020B0604020202020204" pitchFamily="34" charset="0"/>
              <a:buChar char="•"/>
            </a:pPr>
            <a:r>
              <a:rPr lang="en-US" dirty="0">
                <a:solidFill>
                  <a:srgbClr val="333333"/>
                </a:solidFill>
                <a:latin typeface="proxima-nova"/>
              </a:rPr>
              <a:t>Design out waste and pollution</a:t>
            </a:r>
          </a:p>
        </p:txBody>
      </p:sp>
      <p:pic>
        <p:nvPicPr>
          <p:cNvPr id="18434" name="Picture 2" descr="https://www.eea.europa.eu/soer/2020/soer-2020-visuals/circular-economy-system-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3404"/>
            <a:ext cx="3600400" cy="453556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96144" y="5862164"/>
            <a:ext cx="2515432" cy="246221"/>
          </a:xfrm>
          <a:prstGeom prst="rect">
            <a:avLst/>
          </a:prstGeom>
        </p:spPr>
        <p:txBody>
          <a:bodyPr wrap="none">
            <a:spAutoFit/>
          </a:bodyPr>
          <a:lstStyle/>
          <a:p>
            <a:r>
              <a:rPr lang="tr-TR" sz="1000" dirty="0"/>
              <a:t>https://www.eea.europa.eu/soer/2020/soer</a:t>
            </a:r>
          </a:p>
        </p:txBody>
      </p:sp>
      <p:sp>
        <p:nvSpPr>
          <p:cNvPr id="11" name="Dikdörtgen 10"/>
          <p:cNvSpPr/>
          <p:nvPr/>
        </p:nvSpPr>
        <p:spPr>
          <a:xfrm>
            <a:off x="5364088" y="3618637"/>
            <a:ext cx="4572000" cy="253916"/>
          </a:xfrm>
          <a:prstGeom prst="rect">
            <a:avLst/>
          </a:prstGeom>
        </p:spPr>
        <p:txBody>
          <a:bodyPr>
            <a:spAutoFit/>
          </a:bodyPr>
          <a:lstStyle/>
          <a:p>
            <a:r>
              <a:rPr lang="tr-TR" sz="1050" dirty="0"/>
              <a:t>www.ellenmacarthurfoundation.org/circular-economy</a:t>
            </a:r>
          </a:p>
        </p:txBody>
      </p:sp>
    </p:spTree>
    <p:extLst>
      <p:ext uri="{BB962C8B-B14F-4D97-AF65-F5344CB8AC3E}">
        <p14:creationId xmlns:p14="http://schemas.microsoft.com/office/powerpoint/2010/main" val="3857659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79512" y="387019"/>
            <a:ext cx="8964488" cy="1143000"/>
          </a:xfrm>
        </p:spPr>
        <p:txBody>
          <a:bodyPr>
            <a:normAutofit/>
          </a:bodyPr>
          <a:lstStyle/>
          <a:p>
            <a:pPr algn="l"/>
            <a:r>
              <a:rPr lang="tr-TR" sz="4000" dirty="0" err="1">
                <a:solidFill>
                  <a:srgbClr val="FF0000"/>
                </a:solidFill>
              </a:rPr>
              <a:t>Circular</a:t>
            </a:r>
            <a:r>
              <a:rPr lang="tr-TR" sz="4000" dirty="0">
                <a:solidFill>
                  <a:srgbClr val="FF0000"/>
                </a:solidFill>
              </a:rPr>
              <a:t> </a:t>
            </a:r>
            <a:r>
              <a:rPr lang="tr-TR" sz="4000" dirty="0" err="1">
                <a:solidFill>
                  <a:srgbClr val="FF0000"/>
                </a:solidFill>
              </a:rPr>
              <a:t>Economy</a:t>
            </a:r>
            <a:endParaRPr lang="tr-TR" sz="4000" dirty="0">
              <a:solidFill>
                <a:srgbClr val="FF0000"/>
              </a:solidFill>
            </a:endParaRPr>
          </a:p>
        </p:txBody>
      </p:sp>
      <p:sp>
        <p:nvSpPr>
          <p:cNvPr id="2" name="Dikdörtgen 1"/>
          <p:cNvSpPr/>
          <p:nvPr/>
        </p:nvSpPr>
        <p:spPr>
          <a:xfrm>
            <a:off x="233798" y="1204093"/>
            <a:ext cx="8258860" cy="3416320"/>
          </a:xfrm>
          <a:prstGeom prst="rect">
            <a:avLst/>
          </a:prstGeom>
        </p:spPr>
        <p:txBody>
          <a:bodyPr wrap="square">
            <a:spAutoFit/>
          </a:bodyPr>
          <a:lstStyle/>
          <a:p>
            <a:r>
              <a:rPr lang="en-US" dirty="0">
                <a:solidFill>
                  <a:schemeClr val="bg2">
                    <a:lumMod val="10000"/>
                  </a:schemeClr>
                </a:solidFill>
                <a:latin typeface="+mj-lt"/>
              </a:rPr>
              <a:t>Elements of the framework for enabling circular business models</a:t>
            </a:r>
            <a:r>
              <a:rPr lang="tr-TR" dirty="0">
                <a:solidFill>
                  <a:schemeClr val="bg2">
                    <a:lumMod val="10000"/>
                  </a:schemeClr>
                </a:solidFill>
                <a:latin typeface="+mj-lt"/>
              </a:rPr>
              <a:t>:</a:t>
            </a:r>
          </a:p>
          <a:p>
            <a:endParaRPr lang="tr-TR" dirty="0">
              <a:solidFill>
                <a:schemeClr val="bg2">
                  <a:lumMod val="10000"/>
                </a:schemeClr>
              </a:solidFill>
              <a:latin typeface="+mj-lt"/>
            </a:endParaRPr>
          </a:p>
          <a:p>
            <a:pPr marL="285750" indent="-285750">
              <a:buFont typeface="Arial" panose="020B0604020202020204" pitchFamily="34" charset="0"/>
              <a:buChar char="•"/>
            </a:pPr>
            <a:r>
              <a:rPr lang="tr-TR" dirty="0">
                <a:solidFill>
                  <a:schemeClr val="bg2">
                    <a:lumMod val="10000"/>
                  </a:schemeClr>
                </a:solidFill>
                <a:latin typeface="+mj-lt"/>
              </a:rPr>
              <a:t>Business model </a:t>
            </a:r>
            <a:r>
              <a:rPr lang="tr-TR" dirty="0" err="1">
                <a:solidFill>
                  <a:schemeClr val="bg2">
                    <a:lumMod val="10000"/>
                  </a:schemeClr>
                </a:solidFill>
                <a:latin typeface="+mj-lt"/>
              </a:rPr>
              <a:t>innovation</a:t>
            </a:r>
            <a:r>
              <a:rPr lang="tr-TR" dirty="0">
                <a:solidFill>
                  <a:schemeClr val="bg2">
                    <a:lumMod val="10000"/>
                  </a:schemeClr>
                </a:solidFill>
                <a:latin typeface="+mj-lt"/>
              </a:rPr>
              <a:t> </a:t>
            </a:r>
            <a:r>
              <a:rPr lang="en-US" dirty="0">
                <a:solidFill>
                  <a:schemeClr val="bg2">
                    <a:lumMod val="10000"/>
                  </a:schemeClr>
                </a:solidFill>
                <a:latin typeface="+mj-lt"/>
              </a:rPr>
              <a:t>is a term used for innovation in value proposition, creation and delivery, and in value captured by a company.</a:t>
            </a:r>
            <a:r>
              <a:rPr lang="tr-TR" dirty="0">
                <a:solidFill>
                  <a:schemeClr val="bg2">
                    <a:lumMod val="10000"/>
                  </a:schemeClr>
                </a:solidFill>
                <a:latin typeface="+mj-lt"/>
              </a:rPr>
              <a:t> </a:t>
            </a:r>
          </a:p>
          <a:p>
            <a:pPr marL="285750" indent="-285750">
              <a:buFont typeface="Arial" panose="020B0604020202020204" pitchFamily="34" charset="0"/>
              <a:buChar char="•"/>
            </a:pPr>
            <a:r>
              <a:rPr lang="tr-TR" dirty="0">
                <a:solidFill>
                  <a:schemeClr val="bg2">
                    <a:lumMod val="10000"/>
                  </a:schemeClr>
                </a:solidFill>
                <a:latin typeface="+mj-lt"/>
              </a:rPr>
              <a:t>Technical </a:t>
            </a:r>
            <a:r>
              <a:rPr lang="tr-TR" dirty="0" err="1">
                <a:solidFill>
                  <a:schemeClr val="bg2">
                    <a:lumMod val="10000"/>
                  </a:schemeClr>
                </a:solidFill>
                <a:latin typeface="+mj-lt"/>
              </a:rPr>
              <a:t>innovation</a:t>
            </a:r>
            <a:r>
              <a:rPr lang="tr-TR" dirty="0">
                <a:solidFill>
                  <a:schemeClr val="bg2">
                    <a:lumMod val="10000"/>
                  </a:schemeClr>
                </a:solidFill>
                <a:latin typeface="+mj-lt"/>
              </a:rPr>
              <a:t>: </a:t>
            </a:r>
            <a:r>
              <a:rPr lang="en-US" dirty="0">
                <a:solidFill>
                  <a:schemeClr val="bg2">
                    <a:lumMod val="10000"/>
                  </a:schemeClr>
                </a:solidFill>
                <a:latin typeface="+mj-lt"/>
              </a:rPr>
              <a:t>It is an iterative process initiated by perceiving a new market and/or new service opportunity for a technology-based invention.</a:t>
            </a:r>
            <a:endParaRPr lang="tr-TR" dirty="0">
              <a:solidFill>
                <a:schemeClr val="bg2">
                  <a:lumMod val="10000"/>
                </a:schemeClr>
              </a:solidFill>
              <a:latin typeface="+mj-lt"/>
            </a:endParaRPr>
          </a:p>
          <a:p>
            <a:pPr marL="285750" indent="-285750">
              <a:buFont typeface="Arial" panose="020B0604020202020204" pitchFamily="34" charset="0"/>
              <a:buChar char="•"/>
            </a:pPr>
            <a:r>
              <a:rPr lang="en-US" dirty="0">
                <a:solidFill>
                  <a:schemeClr val="bg2">
                    <a:lumMod val="10000"/>
                  </a:schemeClr>
                </a:solidFill>
                <a:latin typeface="+mj-lt"/>
              </a:rPr>
              <a:t>Social innovation is a process encompassing new solutions and processes that meet societal goals</a:t>
            </a:r>
            <a:endParaRPr lang="tr-TR" dirty="0">
              <a:solidFill>
                <a:schemeClr val="bg2">
                  <a:lumMod val="10000"/>
                </a:schemeClr>
              </a:solidFill>
              <a:latin typeface="+mj-lt"/>
            </a:endParaRPr>
          </a:p>
          <a:p>
            <a:pPr marL="285750" indent="-285750">
              <a:buFont typeface="Arial" panose="020B0604020202020204" pitchFamily="34" charset="0"/>
              <a:buChar char="•"/>
            </a:pPr>
            <a:r>
              <a:rPr lang="en-US" dirty="0">
                <a:solidFill>
                  <a:schemeClr val="bg2">
                    <a:lumMod val="10000"/>
                  </a:schemeClr>
                </a:solidFill>
                <a:latin typeface="+mj-lt"/>
              </a:rPr>
              <a:t>Policy enablers can support business model innovation by providing adequate laws and regulations, financial support, economic incentives </a:t>
            </a:r>
            <a:endParaRPr lang="tr-TR" dirty="0">
              <a:solidFill>
                <a:schemeClr val="bg2">
                  <a:lumMod val="10000"/>
                </a:schemeClr>
              </a:solidFill>
              <a:latin typeface="+mj-lt"/>
            </a:endParaRPr>
          </a:p>
          <a:p>
            <a:pPr marL="285750" indent="-285750">
              <a:buFont typeface="Arial" panose="020B0604020202020204" pitchFamily="34" charset="0"/>
              <a:buChar char="•"/>
            </a:pPr>
            <a:r>
              <a:rPr lang="en-US" dirty="0">
                <a:solidFill>
                  <a:schemeClr val="bg2">
                    <a:lumMod val="10000"/>
                  </a:schemeClr>
                </a:solidFill>
                <a:latin typeface="+mj-lt"/>
              </a:rPr>
              <a:t>Consumers need to be knowledgeable, able and willing to move towards circular products and services.</a:t>
            </a:r>
            <a:endParaRPr lang="en-US" i="0" dirty="0">
              <a:solidFill>
                <a:schemeClr val="bg2">
                  <a:lumMod val="10000"/>
                </a:schemeClr>
              </a:solidFill>
              <a:effectLst/>
              <a:latin typeface="+mj-lt"/>
            </a:endParaRPr>
          </a:p>
        </p:txBody>
      </p:sp>
      <p:sp>
        <p:nvSpPr>
          <p:cNvPr id="5" name="Dikdörtgen 4"/>
          <p:cNvSpPr/>
          <p:nvPr/>
        </p:nvSpPr>
        <p:spPr>
          <a:xfrm>
            <a:off x="1331640" y="4777106"/>
            <a:ext cx="5904656" cy="646331"/>
          </a:xfrm>
          <a:prstGeom prst="rect">
            <a:avLst/>
          </a:prstGeom>
          <a:ln>
            <a:solidFill>
              <a:schemeClr val="tx2">
                <a:lumMod val="60000"/>
                <a:lumOff val="40000"/>
              </a:schemeClr>
            </a:solidFill>
          </a:ln>
        </p:spPr>
        <p:txBody>
          <a:bodyPr wrap="square">
            <a:spAutoFit/>
          </a:bodyPr>
          <a:lstStyle/>
          <a:p>
            <a:pPr algn="ctr"/>
            <a:r>
              <a:rPr lang="en-US" b="1" dirty="0">
                <a:solidFill>
                  <a:srgbClr val="333333"/>
                </a:solidFill>
              </a:rPr>
              <a:t>Circular business models can enable the meeting of circular strategies through the product life cycle and value chain</a:t>
            </a:r>
            <a:r>
              <a:rPr lang="tr-TR" b="1" dirty="0">
                <a:solidFill>
                  <a:srgbClr val="333333"/>
                </a:solidFill>
              </a:rPr>
              <a:t>.</a:t>
            </a:r>
            <a:endParaRPr lang="en-US" b="1" i="0" dirty="0">
              <a:solidFill>
                <a:srgbClr val="333333"/>
              </a:solidFill>
              <a:effectLst/>
            </a:endParaRPr>
          </a:p>
        </p:txBody>
      </p:sp>
      <p:sp>
        <p:nvSpPr>
          <p:cNvPr id="7" name="Dikdörtgen 6"/>
          <p:cNvSpPr/>
          <p:nvPr/>
        </p:nvSpPr>
        <p:spPr>
          <a:xfrm>
            <a:off x="467544" y="5600881"/>
            <a:ext cx="4572000" cy="400110"/>
          </a:xfrm>
          <a:prstGeom prst="rect">
            <a:avLst/>
          </a:prstGeom>
        </p:spPr>
        <p:txBody>
          <a:bodyPr>
            <a:spAutoFit/>
          </a:bodyPr>
          <a:lstStyle/>
          <a:p>
            <a:r>
              <a:rPr lang="tr-TR" sz="1000" dirty="0"/>
              <a:t>www.eea.europa.eu/publications/a-framework-for-enabling-circular/a-framework-for-enabling-circular</a:t>
            </a:r>
          </a:p>
        </p:txBody>
      </p:sp>
    </p:spTree>
    <p:extLst>
      <p:ext uri="{BB962C8B-B14F-4D97-AF65-F5344CB8AC3E}">
        <p14:creationId xmlns:p14="http://schemas.microsoft.com/office/powerpoint/2010/main" val="1808483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549091"/>
            <a:ext cx="8229600" cy="1143000"/>
          </a:xfrm>
        </p:spPr>
        <p:txBody>
          <a:bodyPr>
            <a:normAutofit/>
          </a:bodyPr>
          <a:lstStyle/>
          <a:p>
            <a:pPr algn="l"/>
            <a:r>
              <a:rPr lang="tr-TR" sz="4000" dirty="0">
                <a:solidFill>
                  <a:srgbClr val="FF0000"/>
                </a:solidFill>
              </a:rPr>
              <a:t>Environmental </a:t>
            </a:r>
            <a:r>
              <a:rPr lang="tr-TR" sz="4000" dirty="0" err="1">
                <a:solidFill>
                  <a:srgbClr val="FF0000"/>
                </a:solidFill>
              </a:rPr>
              <a:t>Labels</a:t>
            </a:r>
            <a:endParaRPr lang="tr-TR" sz="4000" dirty="0">
              <a:solidFill>
                <a:srgbClr val="FF0000"/>
              </a:solidFill>
            </a:endParaRPr>
          </a:p>
        </p:txBody>
      </p:sp>
      <p:sp>
        <p:nvSpPr>
          <p:cNvPr id="12" name="Metin kutusu 11"/>
          <p:cNvSpPr txBox="1"/>
          <p:nvPr/>
        </p:nvSpPr>
        <p:spPr>
          <a:xfrm>
            <a:off x="323528" y="1692091"/>
            <a:ext cx="7629599" cy="4401205"/>
          </a:xfrm>
          <a:prstGeom prst="rect">
            <a:avLst/>
          </a:prstGeom>
          <a:noFill/>
        </p:spPr>
        <p:txBody>
          <a:bodyPr wrap="square">
            <a:spAutoFit/>
          </a:bodyPr>
          <a:lstStyle/>
          <a:p>
            <a:pPr>
              <a:defRPr/>
            </a:pPr>
            <a:r>
              <a:rPr lang="en-US" sz="2800" dirty="0"/>
              <a:t>E</a:t>
            </a:r>
            <a:r>
              <a:rPr lang="tr-TR" sz="2800" dirty="0" err="1"/>
              <a:t>nvironmental</a:t>
            </a:r>
            <a:r>
              <a:rPr lang="tr-TR" sz="2800" dirty="0"/>
              <a:t> </a:t>
            </a:r>
            <a:r>
              <a:rPr lang="en-US" sz="2800" dirty="0"/>
              <a:t>labels, which evaluated the environmental performance of products at various criteria</a:t>
            </a:r>
            <a:r>
              <a:rPr lang="tr-TR" sz="2800" dirty="0"/>
              <a:t> </a:t>
            </a:r>
            <a:r>
              <a:rPr lang="tr-TR" sz="2800" dirty="0" err="1"/>
              <a:t>are</a:t>
            </a:r>
            <a:r>
              <a:rPr lang="tr-TR" sz="2800" dirty="0"/>
              <a:t> </a:t>
            </a:r>
            <a:r>
              <a:rPr lang="tr-TR" sz="2800" dirty="0" err="1"/>
              <a:t>certifications</a:t>
            </a:r>
            <a:r>
              <a:rPr lang="tr-TR" sz="2800" dirty="0"/>
              <a:t> </a:t>
            </a:r>
            <a:r>
              <a:rPr lang="tr-TR" sz="2800" dirty="0" err="1"/>
              <a:t>systems</a:t>
            </a:r>
            <a:r>
              <a:rPr lang="tr-TR" sz="2800" dirty="0"/>
              <a:t> </a:t>
            </a:r>
            <a:r>
              <a:rPr lang="en-US" sz="2800" dirty="0"/>
              <a:t>based on the voluntary certification process</a:t>
            </a:r>
            <a:r>
              <a:rPr lang="tr-TR" sz="2800" dirty="0"/>
              <a:t>.</a:t>
            </a:r>
            <a:endParaRPr lang="en-US" sz="2800" dirty="0"/>
          </a:p>
          <a:p>
            <a:pPr>
              <a:defRPr/>
            </a:pPr>
            <a:endParaRPr lang="en-US" sz="2800" dirty="0"/>
          </a:p>
          <a:p>
            <a:pPr marL="342900" indent="-342900">
              <a:buFont typeface="Arial" pitchFamily="34" charset="0"/>
              <a:buChar char="•"/>
              <a:defRPr/>
            </a:pPr>
            <a:r>
              <a:rPr lang="en-US" sz="2800" dirty="0">
                <a:solidFill>
                  <a:srgbClr val="000000"/>
                </a:solidFill>
              </a:rPr>
              <a:t>Based on the ISO 14000 series of standards</a:t>
            </a:r>
            <a:endParaRPr lang="tr-TR" sz="2800" dirty="0"/>
          </a:p>
          <a:p>
            <a:pPr marL="342900" indent="-342900">
              <a:buFont typeface="Arial" pitchFamily="34" charset="0"/>
              <a:buChar char="•"/>
              <a:defRPr/>
            </a:pPr>
            <a:r>
              <a:rPr lang="tr-TR" sz="2800" dirty="0"/>
              <a:t>3 </a:t>
            </a:r>
            <a:r>
              <a:rPr lang="tr-TR" sz="2800" dirty="0" err="1"/>
              <a:t>type</a:t>
            </a:r>
            <a:r>
              <a:rPr lang="tr-TR" sz="2800" dirty="0"/>
              <a:t> of </a:t>
            </a:r>
            <a:r>
              <a:rPr lang="tr-TR" sz="2800" dirty="0" err="1"/>
              <a:t>labels</a:t>
            </a:r>
            <a:endParaRPr lang="tr-TR" sz="2800" dirty="0"/>
          </a:p>
          <a:p>
            <a:pPr marL="342900" indent="-342900">
              <a:buFont typeface="Arial" pitchFamily="34" charset="0"/>
              <a:buChar char="•"/>
              <a:defRPr/>
            </a:pPr>
            <a:r>
              <a:rPr lang="en-US" sz="2800" dirty="0"/>
              <a:t>It is based on a voluntary basis</a:t>
            </a:r>
          </a:p>
          <a:p>
            <a:pPr marL="342900" indent="-342900">
              <a:buFont typeface="Arial" pitchFamily="34" charset="0"/>
              <a:buChar char="•"/>
              <a:defRPr/>
            </a:pPr>
            <a:r>
              <a:rPr lang="tr-TR" sz="2800" dirty="0"/>
              <a:t>A</a:t>
            </a:r>
            <a:r>
              <a:rPr lang="en-US" sz="2800" dirty="0" err="1"/>
              <a:t>pplicable</a:t>
            </a:r>
            <a:r>
              <a:rPr lang="en-US" sz="2800" dirty="0"/>
              <a:t> to different product groups</a:t>
            </a:r>
          </a:p>
          <a:p>
            <a:pPr>
              <a:defRPr/>
            </a:pPr>
            <a:endParaRPr lang="en-US" sz="2800" dirty="0"/>
          </a:p>
        </p:txBody>
      </p:sp>
    </p:spTree>
    <p:extLst>
      <p:ext uri="{BB962C8B-B14F-4D97-AF65-F5344CB8AC3E}">
        <p14:creationId xmlns:p14="http://schemas.microsoft.com/office/powerpoint/2010/main" val="2571606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268760"/>
            <a:ext cx="8229600" cy="5184576"/>
          </a:xfrm>
        </p:spPr>
        <p:txBody>
          <a:bodyPr>
            <a:normAutofit/>
          </a:bodyPr>
          <a:lstStyle/>
          <a:p>
            <a:pPr marL="0" indent="0">
              <a:buNone/>
            </a:pPr>
            <a:r>
              <a:rPr lang="tr-TR" dirty="0"/>
              <a:t>    </a:t>
            </a:r>
            <a:endParaRPr lang="tr-TR" sz="2800" dirty="0">
              <a:effectLst/>
            </a:endParaRPr>
          </a:p>
          <a:p>
            <a:endParaRPr lang="tr-TR" sz="2800" dirty="0">
              <a:effectLst/>
            </a:endParaRPr>
          </a:p>
          <a:p>
            <a:endParaRPr lang="tr-TR" sz="2800" dirty="0">
              <a:effectLst/>
            </a:endParaRPr>
          </a:p>
          <a:p>
            <a:endParaRPr lang="tr-TR" sz="2800" dirty="0"/>
          </a:p>
        </p:txBody>
      </p:sp>
      <p:sp>
        <p:nvSpPr>
          <p:cNvPr id="10" name="Başlık 1"/>
          <p:cNvSpPr>
            <a:spLocks noGrp="1"/>
          </p:cNvSpPr>
          <p:nvPr>
            <p:ph type="title"/>
          </p:nvPr>
        </p:nvSpPr>
        <p:spPr>
          <a:xfrm>
            <a:off x="251520" y="476672"/>
            <a:ext cx="8229600" cy="1143000"/>
          </a:xfrm>
        </p:spPr>
        <p:txBody>
          <a:bodyPr>
            <a:normAutofit/>
          </a:bodyPr>
          <a:lstStyle/>
          <a:p>
            <a:pPr algn="l"/>
            <a:r>
              <a:rPr lang="tr-TR" sz="4000" dirty="0" err="1">
                <a:solidFill>
                  <a:srgbClr val="FF0000"/>
                </a:solidFill>
              </a:rPr>
              <a:t>Types</a:t>
            </a:r>
            <a:r>
              <a:rPr lang="tr-TR" sz="4000" dirty="0">
                <a:solidFill>
                  <a:srgbClr val="FF0000"/>
                </a:solidFill>
              </a:rPr>
              <a:t> of </a:t>
            </a:r>
            <a:r>
              <a:rPr lang="tr-TR" sz="4000" dirty="0" err="1">
                <a:solidFill>
                  <a:srgbClr val="FF0000"/>
                </a:solidFill>
              </a:rPr>
              <a:t>Ceramic</a:t>
            </a:r>
            <a:r>
              <a:rPr lang="tr-TR" sz="4000" dirty="0">
                <a:solidFill>
                  <a:srgbClr val="FF0000"/>
                </a:solidFill>
              </a:rPr>
              <a:t> </a:t>
            </a:r>
            <a:r>
              <a:rPr lang="tr-TR" sz="4000" dirty="0" err="1">
                <a:solidFill>
                  <a:srgbClr val="FF0000"/>
                </a:solidFill>
              </a:rPr>
              <a:t>Products</a:t>
            </a:r>
            <a:endParaRPr lang="tr-TR" sz="4000" dirty="0">
              <a:solidFill>
                <a:srgbClr val="FF0000"/>
              </a:solidFill>
            </a:endParaRPr>
          </a:p>
        </p:txBody>
      </p:sp>
      <p:sp>
        <p:nvSpPr>
          <p:cNvPr id="11" name="İçerik Yer Tutucusu 2"/>
          <p:cNvSpPr txBox="1">
            <a:spLocks/>
          </p:cNvSpPr>
          <p:nvPr/>
        </p:nvSpPr>
        <p:spPr>
          <a:xfrm>
            <a:off x="10344" y="1240730"/>
            <a:ext cx="9144000"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dirty="0"/>
              <a:t>(*) </a:t>
            </a:r>
            <a:r>
              <a:rPr lang="tr-TR" sz="2200" dirty="0" err="1"/>
              <a:t>Types</a:t>
            </a:r>
            <a:r>
              <a:rPr lang="tr-TR" sz="2200" dirty="0"/>
              <a:t> of </a:t>
            </a:r>
            <a:r>
              <a:rPr lang="tr-TR" sz="2200" dirty="0" err="1"/>
              <a:t>ceramic</a:t>
            </a:r>
            <a:r>
              <a:rPr lang="tr-TR" sz="2200" dirty="0"/>
              <a:t> </a:t>
            </a:r>
            <a:r>
              <a:rPr lang="tr-TR" sz="2200" dirty="0" err="1"/>
              <a:t>products</a:t>
            </a:r>
            <a:r>
              <a:rPr lang="tr-TR" sz="2200" dirty="0"/>
              <a:t>:</a:t>
            </a:r>
          </a:p>
          <a:p>
            <a:pPr marL="514350" indent="-514350" algn="just">
              <a:buFont typeface="Arial" pitchFamily="34" charset="0"/>
              <a:buAutoNum type="alphaUcParenR"/>
            </a:pPr>
            <a:r>
              <a:rPr lang="tr-TR" sz="2200" dirty="0" err="1"/>
              <a:t>According</a:t>
            </a:r>
            <a:r>
              <a:rPr lang="tr-TR" sz="2200" dirty="0"/>
              <a:t> </a:t>
            </a:r>
            <a:r>
              <a:rPr lang="tr-TR" sz="2200" dirty="0" err="1"/>
              <a:t>to</a:t>
            </a:r>
            <a:r>
              <a:rPr lang="tr-TR" sz="2200" dirty="0"/>
              <a:t> </a:t>
            </a:r>
            <a:r>
              <a:rPr lang="tr-TR" sz="2200" dirty="0" err="1"/>
              <a:t>contents</a:t>
            </a:r>
            <a:r>
              <a:rPr lang="tr-TR" sz="2200" dirty="0"/>
              <a:t> of </a:t>
            </a:r>
            <a:r>
              <a:rPr lang="tr-TR" sz="2200" dirty="0" err="1"/>
              <a:t>products</a:t>
            </a:r>
            <a:r>
              <a:rPr lang="tr-TR" sz="2200" dirty="0"/>
              <a:t>:</a:t>
            </a:r>
          </a:p>
          <a:p>
            <a:pPr marL="0" indent="0" algn="just">
              <a:buNone/>
            </a:pPr>
            <a:r>
              <a:rPr lang="tr-TR" sz="2200" dirty="0"/>
              <a:t>         1. </a:t>
            </a:r>
            <a:r>
              <a:rPr lang="tr-TR" sz="2200" dirty="0" err="1"/>
              <a:t>Silicate</a:t>
            </a:r>
            <a:r>
              <a:rPr lang="tr-TR" sz="2200" dirty="0"/>
              <a:t> </a:t>
            </a:r>
            <a:r>
              <a:rPr lang="tr-TR" sz="2200" dirty="0" err="1"/>
              <a:t>ceramics</a:t>
            </a:r>
            <a:r>
              <a:rPr lang="tr-TR" sz="2200" dirty="0"/>
              <a:t>: </a:t>
            </a:r>
            <a:r>
              <a:rPr lang="tr-TR" sz="2200" dirty="0" err="1"/>
              <a:t>Clay</a:t>
            </a:r>
            <a:r>
              <a:rPr lang="tr-TR" sz="2200" dirty="0"/>
              <a:t>, </a:t>
            </a:r>
            <a:r>
              <a:rPr lang="tr-TR" sz="2200" dirty="0" err="1"/>
              <a:t>Caolin</a:t>
            </a:r>
            <a:r>
              <a:rPr lang="tr-TR" sz="2200" dirty="0"/>
              <a:t>, </a:t>
            </a:r>
            <a:r>
              <a:rPr lang="tr-TR" sz="2200" dirty="0" err="1"/>
              <a:t>Feldspar</a:t>
            </a:r>
            <a:r>
              <a:rPr lang="tr-TR" sz="2200" dirty="0"/>
              <a:t>, </a:t>
            </a:r>
            <a:r>
              <a:rPr lang="tr-TR" sz="2200" dirty="0" err="1"/>
              <a:t>Quartz</a:t>
            </a:r>
            <a:r>
              <a:rPr lang="tr-TR" sz="2200" dirty="0"/>
              <a:t>, Pegmatit, </a:t>
            </a:r>
            <a:r>
              <a:rPr lang="tr-TR" sz="2200" dirty="0" err="1"/>
              <a:t>Calcite</a:t>
            </a:r>
            <a:r>
              <a:rPr lang="tr-TR" sz="2200" dirty="0"/>
              <a:t> </a:t>
            </a:r>
          </a:p>
          <a:p>
            <a:pPr marL="0" indent="0" algn="just">
              <a:buNone/>
            </a:pPr>
            <a:r>
              <a:rPr lang="tr-TR" sz="2200" dirty="0"/>
              <a:t>         2. </a:t>
            </a:r>
            <a:r>
              <a:rPr lang="tr-TR" sz="2200" dirty="0" err="1"/>
              <a:t>Oxide</a:t>
            </a:r>
            <a:r>
              <a:rPr lang="tr-TR" sz="2200" dirty="0"/>
              <a:t> </a:t>
            </a:r>
            <a:r>
              <a:rPr lang="tr-TR" sz="2200" dirty="0" err="1"/>
              <a:t>ceramics</a:t>
            </a:r>
            <a:r>
              <a:rPr lang="tr-TR" sz="2200" dirty="0"/>
              <a:t>: Mono </a:t>
            </a:r>
            <a:r>
              <a:rPr lang="tr-TR" sz="2200" dirty="0" err="1"/>
              <a:t>oxide</a:t>
            </a:r>
            <a:r>
              <a:rPr lang="tr-TR" sz="2200" dirty="0"/>
              <a:t> </a:t>
            </a:r>
            <a:r>
              <a:rPr lang="tr-TR" sz="2200" dirty="0" err="1"/>
              <a:t>or</a:t>
            </a:r>
            <a:r>
              <a:rPr lang="tr-TR" sz="2200" dirty="0"/>
              <a:t> </a:t>
            </a:r>
            <a:r>
              <a:rPr lang="tr-TR" sz="2200" dirty="0" err="1"/>
              <a:t>mixture</a:t>
            </a:r>
            <a:r>
              <a:rPr lang="tr-TR" sz="2200" dirty="0"/>
              <a:t> </a:t>
            </a:r>
            <a:r>
              <a:rPr lang="tr-TR" sz="2200" dirty="0" err="1"/>
              <a:t>oxide</a:t>
            </a:r>
            <a:r>
              <a:rPr lang="tr-TR" sz="2200" dirty="0"/>
              <a:t> </a:t>
            </a:r>
            <a:r>
              <a:rPr lang="tr-TR" sz="2200" dirty="0" err="1"/>
              <a:t>ceramics</a:t>
            </a:r>
            <a:endParaRPr lang="tr-TR" sz="2200" dirty="0"/>
          </a:p>
          <a:p>
            <a:pPr marL="0" indent="0" algn="just">
              <a:buNone/>
            </a:pPr>
            <a:r>
              <a:rPr lang="tr-TR" sz="2200" dirty="0"/>
              <a:t>         3. </a:t>
            </a:r>
            <a:r>
              <a:rPr lang="tr-TR" sz="2200" dirty="0" err="1"/>
              <a:t>Silicate</a:t>
            </a:r>
            <a:r>
              <a:rPr lang="tr-TR" sz="2200" dirty="0"/>
              <a:t> </a:t>
            </a:r>
            <a:r>
              <a:rPr lang="tr-TR" sz="2200" dirty="0" err="1"/>
              <a:t>and</a:t>
            </a:r>
            <a:r>
              <a:rPr lang="tr-TR" sz="2200" dirty="0"/>
              <a:t> </a:t>
            </a:r>
            <a:r>
              <a:rPr lang="tr-TR" sz="2200" dirty="0" err="1"/>
              <a:t>non</a:t>
            </a:r>
            <a:r>
              <a:rPr lang="tr-TR" sz="2200" dirty="0"/>
              <a:t> </a:t>
            </a:r>
            <a:r>
              <a:rPr lang="tr-TR" sz="2200" dirty="0" err="1"/>
              <a:t>Oxide</a:t>
            </a:r>
            <a:r>
              <a:rPr lang="tr-TR" sz="2200" dirty="0"/>
              <a:t> </a:t>
            </a:r>
            <a:r>
              <a:rPr lang="tr-TR" sz="2200" dirty="0" err="1"/>
              <a:t>ceramics</a:t>
            </a:r>
            <a:r>
              <a:rPr lang="tr-TR" sz="2200" dirty="0"/>
              <a:t>: No </a:t>
            </a:r>
            <a:r>
              <a:rPr lang="tr-TR" sz="2200" dirty="0" err="1"/>
              <a:t>oxygen</a:t>
            </a:r>
            <a:r>
              <a:rPr lang="tr-TR" sz="2200" dirty="0"/>
              <a:t> inside of </a:t>
            </a:r>
            <a:r>
              <a:rPr lang="tr-TR" sz="2200" dirty="0" err="1"/>
              <a:t>ceramics</a:t>
            </a:r>
            <a:endParaRPr lang="tr-TR" sz="2200" dirty="0"/>
          </a:p>
          <a:p>
            <a:pPr marL="0" indent="0" algn="just">
              <a:buNone/>
            </a:pPr>
            <a:r>
              <a:rPr lang="tr-TR" sz="2200" dirty="0"/>
              <a:t>B)      </a:t>
            </a:r>
            <a:r>
              <a:rPr lang="tr-TR" sz="2200" dirty="0" err="1"/>
              <a:t>According</a:t>
            </a:r>
            <a:r>
              <a:rPr lang="tr-TR" sz="2200" dirty="0"/>
              <a:t> </a:t>
            </a:r>
            <a:r>
              <a:rPr lang="tr-TR" sz="2200" dirty="0" err="1"/>
              <a:t>to</a:t>
            </a:r>
            <a:r>
              <a:rPr lang="tr-TR" sz="2200" dirty="0"/>
              <a:t> </a:t>
            </a:r>
            <a:r>
              <a:rPr lang="tr-TR" sz="2200" dirty="0" err="1"/>
              <a:t>usage</a:t>
            </a:r>
            <a:r>
              <a:rPr lang="tr-TR" sz="2200" dirty="0"/>
              <a:t> of </a:t>
            </a:r>
            <a:r>
              <a:rPr lang="tr-TR" sz="2200" dirty="0" err="1"/>
              <a:t>products</a:t>
            </a:r>
            <a:r>
              <a:rPr lang="tr-TR" sz="2200" dirty="0"/>
              <a:t>:</a:t>
            </a:r>
          </a:p>
          <a:p>
            <a:pPr marL="0" indent="0" algn="just">
              <a:buNone/>
            </a:pPr>
            <a:r>
              <a:rPr lang="tr-TR" sz="2200" dirty="0"/>
              <a:t>         1.Traditional (</a:t>
            </a:r>
            <a:r>
              <a:rPr lang="tr-TR" sz="2200" dirty="0" err="1"/>
              <a:t>silicate</a:t>
            </a:r>
            <a:r>
              <a:rPr lang="tr-TR" sz="2200" dirty="0"/>
              <a:t>) </a:t>
            </a:r>
            <a:r>
              <a:rPr lang="tr-TR" sz="2200" dirty="0" err="1"/>
              <a:t>ceramics:Building</a:t>
            </a:r>
            <a:r>
              <a:rPr lang="tr-TR" sz="2200" dirty="0"/>
              <a:t> </a:t>
            </a:r>
            <a:r>
              <a:rPr lang="tr-TR" sz="2200" dirty="0" err="1"/>
              <a:t>materials</a:t>
            </a:r>
            <a:r>
              <a:rPr lang="tr-TR" sz="2200" dirty="0"/>
              <a:t> </a:t>
            </a:r>
            <a:r>
              <a:rPr lang="tr-TR" sz="2200" dirty="0" err="1"/>
              <a:t>and</a:t>
            </a:r>
            <a:r>
              <a:rPr lang="tr-TR" sz="2200" dirty="0"/>
              <a:t> </a:t>
            </a:r>
            <a:r>
              <a:rPr lang="tr-TR" sz="2200" dirty="0" err="1"/>
              <a:t>tableware</a:t>
            </a:r>
            <a:r>
              <a:rPr lang="tr-TR" sz="2200" dirty="0"/>
              <a:t> </a:t>
            </a:r>
            <a:r>
              <a:rPr lang="tr-TR" sz="2200" dirty="0" err="1"/>
              <a:t>ceramics</a:t>
            </a:r>
            <a:endParaRPr lang="tr-TR" sz="2200" dirty="0"/>
          </a:p>
          <a:p>
            <a:pPr marL="0" indent="0" algn="just">
              <a:buNone/>
            </a:pPr>
            <a:r>
              <a:rPr lang="tr-TR" sz="2200" dirty="0"/>
              <a:t>         2. </a:t>
            </a:r>
            <a:r>
              <a:rPr lang="tr-TR" sz="2200" dirty="0" err="1"/>
              <a:t>Refractory</a:t>
            </a:r>
            <a:r>
              <a:rPr lang="tr-TR" sz="2200" dirty="0"/>
              <a:t>: </a:t>
            </a:r>
            <a:r>
              <a:rPr lang="tr-TR" sz="2200" dirty="0" err="1"/>
              <a:t>Industrial</a:t>
            </a:r>
            <a:r>
              <a:rPr lang="tr-TR" sz="2200" dirty="0"/>
              <a:t> </a:t>
            </a:r>
            <a:r>
              <a:rPr lang="tr-TR" sz="2200" dirty="0" err="1"/>
              <a:t>kilns</a:t>
            </a:r>
            <a:r>
              <a:rPr lang="tr-TR" sz="2200" dirty="0"/>
              <a:t> </a:t>
            </a:r>
          </a:p>
          <a:p>
            <a:pPr marL="0" indent="0" algn="just">
              <a:buNone/>
            </a:pPr>
            <a:r>
              <a:rPr lang="tr-TR" sz="2200" dirty="0"/>
              <a:t>         3. Advanced </a:t>
            </a:r>
            <a:r>
              <a:rPr lang="tr-TR" sz="2200" dirty="0" err="1"/>
              <a:t>technology</a:t>
            </a:r>
            <a:r>
              <a:rPr lang="tr-TR" sz="2200" dirty="0"/>
              <a:t> </a:t>
            </a:r>
            <a:r>
              <a:rPr lang="tr-TR" sz="2200" dirty="0" err="1"/>
              <a:t>ceramics</a:t>
            </a:r>
            <a:r>
              <a:rPr lang="tr-TR" sz="2200" dirty="0"/>
              <a:t>: </a:t>
            </a:r>
            <a:r>
              <a:rPr lang="tr-TR" sz="2200" dirty="0" err="1"/>
              <a:t>Use</a:t>
            </a:r>
            <a:r>
              <a:rPr lang="tr-TR" sz="2200" dirty="0"/>
              <a:t> in </a:t>
            </a:r>
            <a:r>
              <a:rPr lang="tr-TR" sz="2200" dirty="0" err="1"/>
              <a:t>Machinery</a:t>
            </a:r>
            <a:r>
              <a:rPr lang="tr-TR" sz="2200" dirty="0"/>
              <a:t> </a:t>
            </a:r>
          </a:p>
          <a:p>
            <a:pPr marL="0" indent="0" algn="just">
              <a:buNone/>
            </a:pPr>
            <a:r>
              <a:rPr lang="tr-TR" sz="2200" dirty="0"/>
              <a:t>C)      </a:t>
            </a:r>
            <a:r>
              <a:rPr lang="tr-TR" sz="2200" dirty="0" err="1"/>
              <a:t>According</a:t>
            </a:r>
            <a:r>
              <a:rPr lang="tr-TR" sz="2200" dirty="0"/>
              <a:t> </a:t>
            </a:r>
            <a:r>
              <a:rPr lang="tr-TR" sz="2200" dirty="0" err="1"/>
              <a:t>to</a:t>
            </a:r>
            <a:r>
              <a:rPr lang="tr-TR" sz="2200" dirty="0"/>
              <a:t> size of </a:t>
            </a:r>
            <a:r>
              <a:rPr lang="tr-TR" sz="2200" dirty="0" err="1"/>
              <a:t>the</a:t>
            </a:r>
            <a:r>
              <a:rPr lang="tr-TR" sz="2200" dirty="0"/>
              <a:t> </a:t>
            </a:r>
            <a:r>
              <a:rPr lang="tr-TR" sz="2200" dirty="0" err="1"/>
              <a:t>elements</a:t>
            </a:r>
            <a:r>
              <a:rPr lang="tr-TR" sz="2200" dirty="0"/>
              <a:t>: </a:t>
            </a:r>
          </a:p>
          <a:p>
            <a:pPr marL="0" indent="0" algn="just">
              <a:buNone/>
            </a:pPr>
            <a:r>
              <a:rPr lang="tr-TR" sz="2200" dirty="0"/>
              <a:t>         1. </a:t>
            </a:r>
            <a:r>
              <a:rPr lang="tr-TR" sz="2200" dirty="0" err="1"/>
              <a:t>Thin</a:t>
            </a:r>
            <a:r>
              <a:rPr lang="tr-TR" sz="2200" dirty="0"/>
              <a:t> </a:t>
            </a:r>
            <a:r>
              <a:rPr lang="tr-TR" sz="2200" dirty="0" err="1"/>
              <a:t>ceramics</a:t>
            </a:r>
            <a:r>
              <a:rPr lang="tr-TR" sz="2200" dirty="0"/>
              <a:t> </a:t>
            </a:r>
            <a:r>
              <a:rPr lang="tr-TR" sz="2200" dirty="0" err="1"/>
              <a:t>products</a:t>
            </a:r>
            <a:endParaRPr lang="tr-TR" sz="2200" dirty="0"/>
          </a:p>
          <a:p>
            <a:pPr marL="0" indent="0" algn="just">
              <a:buNone/>
            </a:pPr>
            <a:r>
              <a:rPr lang="tr-TR" sz="2200" dirty="0"/>
              <a:t>         2. </a:t>
            </a:r>
            <a:r>
              <a:rPr lang="tr-TR" sz="2200" dirty="0" err="1"/>
              <a:t>Big</a:t>
            </a:r>
            <a:r>
              <a:rPr lang="tr-TR" sz="2200" dirty="0"/>
              <a:t> </a:t>
            </a:r>
            <a:r>
              <a:rPr lang="tr-TR" sz="2200" dirty="0" err="1"/>
              <a:t>ceramics</a:t>
            </a:r>
            <a:r>
              <a:rPr lang="tr-TR" sz="2200" dirty="0"/>
              <a:t> </a:t>
            </a:r>
            <a:r>
              <a:rPr lang="tr-TR" sz="2200" dirty="0" err="1"/>
              <a:t>products</a:t>
            </a:r>
            <a:r>
              <a:rPr lang="tr-TR" sz="2200" dirty="0"/>
              <a:t>                     </a:t>
            </a:r>
            <a:r>
              <a:rPr lang="tr-TR" sz="1100" dirty="0"/>
              <a:t>(*) Afyon Kocatepe </a:t>
            </a:r>
            <a:r>
              <a:rPr lang="tr-TR" sz="1100" dirty="0" err="1"/>
              <a:t>Ünv</a:t>
            </a:r>
            <a:r>
              <a:rPr lang="tr-TR" sz="1100" dirty="0"/>
              <a:t>. Prof.Dr.Ö.F..</a:t>
            </a:r>
            <a:r>
              <a:rPr lang="tr-TR" sz="1100" dirty="0" err="1"/>
              <a:t>Emrullahoğlu,Yrd.Doç.Dr.S.Akpınar</a:t>
            </a:r>
            <a:endParaRPr lang="tr-TR" sz="1100" dirty="0"/>
          </a:p>
          <a:p>
            <a:pPr marL="0" indent="0" algn="just">
              <a:buFont typeface="Arial" pitchFamily="34" charset="0"/>
              <a:buNone/>
            </a:pPr>
            <a:endParaRPr lang="tr-TR" sz="2200" dirty="0"/>
          </a:p>
          <a:p>
            <a:pPr marL="0" indent="0" algn="just">
              <a:buFont typeface="Arial" pitchFamily="34" charset="0"/>
              <a:buNone/>
            </a:pPr>
            <a:endParaRPr lang="tr-TR" sz="2200" dirty="0"/>
          </a:p>
        </p:txBody>
      </p:sp>
    </p:spTree>
    <p:extLst>
      <p:ext uri="{BB962C8B-B14F-4D97-AF65-F5344CB8AC3E}">
        <p14:creationId xmlns:p14="http://schemas.microsoft.com/office/powerpoint/2010/main" val="2320672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549836"/>
            <a:ext cx="8229600" cy="1143000"/>
          </a:xfrm>
        </p:spPr>
        <p:txBody>
          <a:bodyPr>
            <a:normAutofit/>
          </a:bodyPr>
          <a:lstStyle/>
          <a:p>
            <a:pPr algn="l"/>
            <a:r>
              <a:rPr lang="tr-TR" sz="4000" dirty="0">
                <a:solidFill>
                  <a:srgbClr val="FF0000"/>
                </a:solidFill>
              </a:rPr>
              <a:t>Environmental </a:t>
            </a:r>
            <a:r>
              <a:rPr lang="tr-TR" sz="4000" dirty="0" err="1">
                <a:solidFill>
                  <a:srgbClr val="FF0000"/>
                </a:solidFill>
              </a:rPr>
              <a:t>Labels</a:t>
            </a:r>
            <a:endParaRPr lang="tr-TR" sz="4000" dirty="0">
              <a:solidFill>
                <a:srgbClr val="FF0000"/>
              </a:solidFill>
            </a:endParaRPr>
          </a:p>
        </p:txBody>
      </p:sp>
      <p:sp>
        <p:nvSpPr>
          <p:cNvPr id="13" name="Metin kutusu 12"/>
          <p:cNvSpPr txBox="1"/>
          <p:nvPr/>
        </p:nvSpPr>
        <p:spPr>
          <a:xfrm>
            <a:off x="194179" y="1445290"/>
            <a:ext cx="7834205" cy="1938992"/>
          </a:xfrm>
          <a:prstGeom prst="rect">
            <a:avLst/>
          </a:prstGeom>
          <a:noFill/>
        </p:spPr>
        <p:txBody>
          <a:bodyPr wrap="square">
            <a:spAutoFit/>
          </a:bodyPr>
          <a:lstStyle/>
          <a:p>
            <a:pPr>
              <a:defRPr/>
            </a:pPr>
            <a:r>
              <a:rPr lang="tr-TR" sz="2400" dirty="0">
                <a:latin typeface="+mj-lt"/>
              </a:rPr>
              <a:t>Tip I Environmental </a:t>
            </a:r>
            <a:r>
              <a:rPr lang="tr-TR" sz="2400" dirty="0" err="1">
                <a:latin typeface="+mj-lt"/>
              </a:rPr>
              <a:t>labels</a:t>
            </a:r>
            <a:r>
              <a:rPr lang="tr-TR" sz="2400" dirty="0">
                <a:latin typeface="+mj-lt"/>
              </a:rPr>
              <a:t>:</a:t>
            </a:r>
          </a:p>
          <a:p>
            <a:pPr marL="3543300" lvl="7" indent="-342900">
              <a:buFont typeface="Arial" pitchFamily="34" charset="0"/>
              <a:buChar char="•"/>
              <a:defRPr/>
            </a:pPr>
            <a:r>
              <a:rPr lang="tr-TR" sz="2400" dirty="0" err="1">
                <a:latin typeface="+mj-lt"/>
              </a:rPr>
              <a:t>Criteria</a:t>
            </a:r>
            <a:endParaRPr lang="tr-TR" sz="2400" dirty="0">
              <a:latin typeface="+mj-lt"/>
            </a:endParaRPr>
          </a:p>
          <a:p>
            <a:pPr marL="3543300" lvl="7" indent="-342900">
              <a:buFont typeface="Arial" pitchFamily="34" charset="0"/>
              <a:buChar char="•"/>
              <a:defRPr/>
            </a:pPr>
            <a:r>
              <a:rPr lang="tr-TR" sz="2400" dirty="0">
                <a:latin typeface="+mj-lt"/>
              </a:rPr>
              <a:t>Environmental  </a:t>
            </a:r>
            <a:r>
              <a:rPr lang="tr-TR" sz="2400" dirty="0" err="1">
                <a:latin typeface="+mj-lt"/>
              </a:rPr>
              <a:t>performance</a:t>
            </a:r>
            <a:endParaRPr lang="tr-TR" sz="2400" dirty="0">
              <a:latin typeface="+mj-lt"/>
            </a:endParaRPr>
          </a:p>
          <a:p>
            <a:pPr marL="3543300" lvl="7" indent="-342900">
              <a:buFont typeface="Arial" pitchFamily="34" charset="0"/>
              <a:buChar char="•"/>
              <a:defRPr/>
            </a:pPr>
            <a:r>
              <a:rPr lang="tr-TR" sz="2400" dirty="0">
                <a:latin typeface="+mj-lt"/>
              </a:rPr>
              <a:t>EU </a:t>
            </a:r>
            <a:r>
              <a:rPr lang="tr-TR" sz="2400" dirty="0" err="1">
                <a:latin typeface="+mj-lt"/>
              </a:rPr>
              <a:t>eco-label</a:t>
            </a:r>
            <a:endParaRPr lang="tr-TR" sz="2400" dirty="0">
              <a:latin typeface="+mj-lt"/>
            </a:endParaRPr>
          </a:p>
          <a:p>
            <a:pPr marL="3086100" lvl="6" indent="-342900">
              <a:buFont typeface="Arial" pitchFamily="34" charset="0"/>
              <a:buChar char="•"/>
              <a:defRPr/>
            </a:pPr>
            <a:endParaRPr lang="tr-TR" sz="2400" dirty="0">
              <a:latin typeface="+mj-lt"/>
            </a:endParaRPr>
          </a:p>
        </p:txBody>
      </p:sp>
      <p:sp>
        <p:nvSpPr>
          <p:cNvPr id="14" name="Metin kutusu 13"/>
          <p:cNvSpPr txBox="1"/>
          <p:nvPr/>
        </p:nvSpPr>
        <p:spPr>
          <a:xfrm>
            <a:off x="280100" y="2867452"/>
            <a:ext cx="5725093" cy="1569660"/>
          </a:xfrm>
          <a:prstGeom prst="rect">
            <a:avLst/>
          </a:prstGeom>
          <a:noFill/>
        </p:spPr>
        <p:txBody>
          <a:bodyPr wrap="none">
            <a:spAutoFit/>
          </a:bodyPr>
          <a:lstStyle/>
          <a:p>
            <a:pPr>
              <a:defRPr/>
            </a:pPr>
            <a:r>
              <a:rPr lang="tr-TR" sz="2400" dirty="0">
                <a:latin typeface="+mj-lt"/>
              </a:rPr>
              <a:t>Tip II Environmental </a:t>
            </a:r>
            <a:r>
              <a:rPr lang="tr-TR" sz="2400" dirty="0" err="1">
                <a:latin typeface="+mj-lt"/>
              </a:rPr>
              <a:t>labels</a:t>
            </a:r>
            <a:r>
              <a:rPr lang="tr-TR" sz="2400" dirty="0">
                <a:latin typeface="+mj-lt"/>
              </a:rPr>
              <a:t>:</a:t>
            </a:r>
          </a:p>
          <a:p>
            <a:pPr marL="3543300" lvl="7" indent="-342900">
              <a:buFont typeface="Arial" pitchFamily="34" charset="0"/>
              <a:buChar char="•"/>
              <a:defRPr/>
            </a:pPr>
            <a:r>
              <a:rPr lang="tr-TR" sz="2400" dirty="0" err="1">
                <a:latin typeface="+mj-lt"/>
              </a:rPr>
              <a:t>Criteria</a:t>
            </a:r>
            <a:endParaRPr lang="tr-TR" sz="2400" dirty="0">
              <a:latin typeface="+mj-lt"/>
            </a:endParaRPr>
          </a:p>
          <a:p>
            <a:pPr marL="3543300" lvl="7" indent="-342900">
              <a:buFont typeface="Arial" pitchFamily="34" charset="0"/>
              <a:buChar char="•"/>
              <a:defRPr/>
            </a:pPr>
            <a:r>
              <a:rPr lang="tr-TR" sz="2400" dirty="0">
                <a:latin typeface="+mj-lt"/>
              </a:rPr>
              <a:t>Self </a:t>
            </a:r>
            <a:r>
              <a:rPr lang="tr-TR" sz="2400" dirty="0" err="1">
                <a:latin typeface="+mj-lt"/>
              </a:rPr>
              <a:t>declaration</a:t>
            </a:r>
            <a:endParaRPr lang="tr-TR" sz="2400" dirty="0">
              <a:latin typeface="+mj-lt"/>
            </a:endParaRPr>
          </a:p>
          <a:p>
            <a:pPr marL="3086100" lvl="6" indent="-342900">
              <a:buFont typeface="Arial" pitchFamily="34" charset="0"/>
              <a:buChar char="•"/>
              <a:defRPr/>
            </a:pPr>
            <a:endParaRPr lang="tr-TR" sz="2400" dirty="0">
              <a:latin typeface="+mj-lt"/>
            </a:endParaRPr>
          </a:p>
        </p:txBody>
      </p:sp>
      <p:sp>
        <p:nvSpPr>
          <p:cNvPr id="15" name="Metin kutusu 14"/>
          <p:cNvSpPr txBox="1"/>
          <p:nvPr/>
        </p:nvSpPr>
        <p:spPr>
          <a:xfrm>
            <a:off x="194179" y="3982412"/>
            <a:ext cx="7269169" cy="3046988"/>
          </a:xfrm>
          <a:prstGeom prst="rect">
            <a:avLst/>
          </a:prstGeom>
          <a:noFill/>
        </p:spPr>
        <p:txBody>
          <a:bodyPr wrap="none">
            <a:spAutoFit/>
          </a:bodyPr>
          <a:lstStyle/>
          <a:p>
            <a:pPr>
              <a:defRPr/>
            </a:pPr>
            <a:r>
              <a:rPr lang="tr-TR" sz="2400" dirty="0">
                <a:latin typeface="+mj-lt"/>
              </a:rPr>
              <a:t>Tip III Environmental </a:t>
            </a:r>
            <a:r>
              <a:rPr lang="tr-TR" sz="2400" dirty="0" err="1">
                <a:latin typeface="+mj-lt"/>
              </a:rPr>
              <a:t>labels</a:t>
            </a:r>
            <a:r>
              <a:rPr lang="tr-TR" sz="2400" dirty="0">
                <a:latin typeface="+mj-lt"/>
              </a:rPr>
              <a:t>:</a:t>
            </a:r>
          </a:p>
          <a:p>
            <a:pPr marL="3543300" lvl="7" indent="-342900">
              <a:buFont typeface="Arial" pitchFamily="34" charset="0"/>
              <a:buChar char="•"/>
              <a:defRPr/>
            </a:pPr>
            <a:r>
              <a:rPr lang="tr-TR" sz="2400" dirty="0" err="1">
                <a:latin typeface="+mj-lt"/>
              </a:rPr>
              <a:t>Criteria</a:t>
            </a:r>
            <a:endParaRPr lang="tr-TR" sz="2400" dirty="0">
              <a:latin typeface="+mj-lt"/>
            </a:endParaRPr>
          </a:p>
          <a:p>
            <a:pPr marL="3543300" lvl="7" indent="-342900">
              <a:buFont typeface="Arial" pitchFamily="34" charset="0"/>
              <a:buChar char="•"/>
              <a:defRPr/>
            </a:pPr>
            <a:r>
              <a:rPr lang="tr-TR" sz="2400" dirty="0">
                <a:latin typeface="+mj-lt"/>
              </a:rPr>
              <a:t>Environmental </a:t>
            </a:r>
            <a:r>
              <a:rPr lang="tr-TR" sz="2400" dirty="0" err="1">
                <a:latin typeface="+mj-lt"/>
              </a:rPr>
              <a:t>performance</a:t>
            </a:r>
            <a:endParaRPr lang="tr-TR" sz="2400" dirty="0">
              <a:latin typeface="+mj-lt"/>
            </a:endParaRPr>
          </a:p>
          <a:p>
            <a:pPr marL="3543300" lvl="7" indent="-342900">
              <a:buFont typeface="Arial" pitchFamily="34" charset="0"/>
              <a:buChar char="•"/>
              <a:defRPr/>
            </a:pPr>
            <a:r>
              <a:rPr lang="tr-TR" sz="2400" dirty="0">
                <a:latin typeface="+mj-lt"/>
              </a:rPr>
              <a:t>Third </a:t>
            </a:r>
            <a:r>
              <a:rPr lang="tr-TR" sz="2400" dirty="0" err="1">
                <a:latin typeface="+mj-lt"/>
              </a:rPr>
              <a:t>party</a:t>
            </a:r>
            <a:r>
              <a:rPr lang="tr-TR" sz="2400" dirty="0">
                <a:latin typeface="+mj-lt"/>
              </a:rPr>
              <a:t> </a:t>
            </a:r>
            <a:r>
              <a:rPr lang="tr-TR" sz="2400" dirty="0" err="1">
                <a:latin typeface="+mj-lt"/>
              </a:rPr>
              <a:t>verification</a:t>
            </a:r>
            <a:endParaRPr lang="tr-TR" sz="2400" dirty="0">
              <a:latin typeface="+mj-lt"/>
            </a:endParaRPr>
          </a:p>
          <a:p>
            <a:pPr marL="3543300" lvl="7" indent="-342900">
              <a:buFont typeface="Arial" pitchFamily="34" charset="0"/>
              <a:buChar char="•"/>
              <a:defRPr/>
            </a:pPr>
            <a:r>
              <a:rPr lang="tr-TR" sz="2400" dirty="0">
                <a:latin typeface="+mj-lt"/>
              </a:rPr>
              <a:t>LCA (Life </a:t>
            </a:r>
            <a:r>
              <a:rPr lang="tr-TR" sz="2400" dirty="0" err="1">
                <a:latin typeface="+mj-lt"/>
              </a:rPr>
              <a:t>cycle</a:t>
            </a:r>
            <a:r>
              <a:rPr lang="tr-TR" sz="2400" dirty="0">
                <a:latin typeface="+mj-lt"/>
              </a:rPr>
              <a:t> </a:t>
            </a:r>
            <a:r>
              <a:rPr lang="tr-TR" sz="2400" dirty="0" err="1">
                <a:latin typeface="+mj-lt"/>
              </a:rPr>
              <a:t>assestment</a:t>
            </a:r>
            <a:r>
              <a:rPr lang="tr-TR" sz="2400" dirty="0">
                <a:latin typeface="+mj-lt"/>
              </a:rPr>
              <a:t>)</a:t>
            </a:r>
          </a:p>
          <a:p>
            <a:pPr marL="3543300" lvl="7" indent="-342900">
              <a:buFont typeface="Arial" pitchFamily="34" charset="0"/>
              <a:buChar char="•"/>
              <a:defRPr/>
            </a:pPr>
            <a:r>
              <a:rPr lang="tr-TR" sz="2400" dirty="0">
                <a:latin typeface="+mj-lt"/>
              </a:rPr>
              <a:t>EPD</a:t>
            </a:r>
          </a:p>
          <a:p>
            <a:pPr lvl="6">
              <a:defRPr/>
            </a:pPr>
            <a:endParaRPr lang="tr-TR" sz="2400" dirty="0">
              <a:latin typeface="+mj-lt"/>
            </a:endParaRPr>
          </a:p>
          <a:p>
            <a:pPr marL="3086100" lvl="6" indent="-342900">
              <a:buFont typeface="Arial" pitchFamily="34" charset="0"/>
              <a:buChar char="•"/>
              <a:defRPr/>
            </a:pPr>
            <a:endParaRPr lang="tr-TR" sz="2400" dirty="0">
              <a:latin typeface="+mj-lt"/>
            </a:endParaRPr>
          </a:p>
        </p:txBody>
      </p:sp>
    </p:spTree>
    <p:extLst>
      <p:ext uri="{BB962C8B-B14F-4D97-AF65-F5344CB8AC3E}">
        <p14:creationId xmlns:p14="http://schemas.microsoft.com/office/powerpoint/2010/main" val="3905691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817240"/>
            <a:ext cx="8229600" cy="1143000"/>
          </a:xfrm>
        </p:spPr>
        <p:txBody>
          <a:bodyPr>
            <a:normAutofit fontScale="90000"/>
          </a:bodyPr>
          <a:lstStyle/>
          <a:p>
            <a:pPr algn="l"/>
            <a:r>
              <a:rPr lang="tr-TR" dirty="0">
                <a:solidFill>
                  <a:srgbClr val="FF0000"/>
                </a:solidFill>
              </a:rPr>
              <a:t>EPD </a:t>
            </a:r>
            <a:r>
              <a:rPr lang="tr-TR" sz="4000" dirty="0">
                <a:solidFill>
                  <a:srgbClr val="FF0000"/>
                </a:solidFill>
              </a:rPr>
              <a:t>(Environmental Product </a:t>
            </a:r>
            <a:r>
              <a:rPr lang="tr-TR" sz="4000" dirty="0" err="1">
                <a:solidFill>
                  <a:srgbClr val="FF0000"/>
                </a:solidFill>
              </a:rPr>
              <a:t>Declarations</a:t>
            </a:r>
            <a:r>
              <a:rPr lang="tr-TR" sz="4000" dirty="0">
                <a:solidFill>
                  <a:srgbClr val="FF0000"/>
                </a:solidFill>
              </a:rPr>
              <a:t>)</a:t>
            </a:r>
          </a:p>
        </p:txBody>
      </p:sp>
      <p:graphicFrame>
        <p:nvGraphicFramePr>
          <p:cNvPr id="12" name="İçerik Yer Tutucusu 6"/>
          <p:cNvGraphicFramePr>
            <a:graphicFrameLocks noGrp="1"/>
          </p:cNvGraphicFramePr>
          <p:nvPr>
            <p:ph idx="1"/>
            <p:extLst>
              <p:ext uri="{D42A27DB-BD31-4B8C-83A1-F6EECF244321}">
                <p14:modId xmlns:p14="http://schemas.microsoft.com/office/powerpoint/2010/main" val="1118902564"/>
              </p:ext>
            </p:extLst>
          </p:nvPr>
        </p:nvGraphicFramePr>
        <p:xfrm>
          <a:off x="457200" y="1960240"/>
          <a:ext cx="8229600" cy="3484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6151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457200"/>
            <a:ext cx="8229600" cy="1143000"/>
          </a:xfrm>
        </p:spPr>
        <p:txBody>
          <a:bodyPr>
            <a:normAutofit/>
          </a:bodyPr>
          <a:lstStyle/>
          <a:p>
            <a:pPr algn="l"/>
            <a:r>
              <a:rPr lang="tr-TR" dirty="0">
                <a:solidFill>
                  <a:srgbClr val="FF0000"/>
                </a:solidFill>
              </a:rPr>
              <a:t>LCA</a:t>
            </a:r>
            <a:r>
              <a:rPr lang="tr-TR" sz="4000" dirty="0">
                <a:solidFill>
                  <a:srgbClr val="FF0000"/>
                </a:solidFill>
              </a:rPr>
              <a:t> (Life </a:t>
            </a:r>
            <a:r>
              <a:rPr lang="tr-TR" sz="4000" dirty="0" err="1">
                <a:solidFill>
                  <a:srgbClr val="FF0000"/>
                </a:solidFill>
              </a:rPr>
              <a:t>Cycle</a:t>
            </a:r>
            <a:r>
              <a:rPr lang="tr-TR" sz="4000" dirty="0">
                <a:solidFill>
                  <a:srgbClr val="FF0000"/>
                </a:solidFill>
              </a:rPr>
              <a:t> </a:t>
            </a:r>
            <a:r>
              <a:rPr lang="tr-TR" sz="4000" dirty="0" err="1">
                <a:solidFill>
                  <a:srgbClr val="FF0000"/>
                </a:solidFill>
              </a:rPr>
              <a:t>Assesment</a:t>
            </a:r>
            <a:r>
              <a:rPr lang="tr-TR" sz="4000" dirty="0">
                <a:solidFill>
                  <a:srgbClr val="FF0000"/>
                </a:solidFill>
              </a:rPr>
              <a:t>)</a:t>
            </a:r>
          </a:p>
        </p:txBody>
      </p:sp>
      <p:pic>
        <p:nvPicPr>
          <p:cNvPr id="13" name="Pictur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3307" y="1600200"/>
            <a:ext cx="6037385" cy="45259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99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aşlık 2"/>
          <p:cNvSpPr>
            <a:spLocks noGrp="1"/>
          </p:cNvSpPr>
          <p:nvPr>
            <p:ph type="title"/>
          </p:nvPr>
        </p:nvSpPr>
        <p:spPr>
          <a:xfrm>
            <a:off x="438686" y="813691"/>
            <a:ext cx="8128248" cy="607219"/>
          </a:xfrm>
        </p:spPr>
        <p:txBody>
          <a:bodyPr>
            <a:normAutofit fontScale="90000"/>
          </a:bodyPr>
          <a:lstStyle/>
          <a:p>
            <a:pPr algn="l">
              <a:defRPr/>
            </a:pPr>
            <a:r>
              <a:rPr lang="tr-TR" dirty="0">
                <a:solidFill>
                  <a:srgbClr val="FF0000"/>
                </a:solidFill>
              </a:rPr>
              <a:t>EPD-LCA</a:t>
            </a:r>
            <a:r>
              <a:rPr lang="tr-TR" sz="4000" dirty="0">
                <a:solidFill>
                  <a:srgbClr val="FF0000"/>
                </a:solidFill>
              </a:rPr>
              <a:t> (Life </a:t>
            </a:r>
            <a:r>
              <a:rPr lang="tr-TR" sz="4000" dirty="0" err="1">
                <a:solidFill>
                  <a:srgbClr val="FF0000"/>
                </a:solidFill>
              </a:rPr>
              <a:t>Cycle</a:t>
            </a:r>
            <a:r>
              <a:rPr lang="tr-TR" sz="4000" dirty="0">
                <a:solidFill>
                  <a:srgbClr val="FF0000"/>
                </a:solidFill>
              </a:rPr>
              <a:t> </a:t>
            </a:r>
            <a:r>
              <a:rPr lang="tr-TR" sz="4000" dirty="0" err="1">
                <a:solidFill>
                  <a:srgbClr val="FF0000"/>
                </a:solidFill>
              </a:rPr>
              <a:t>Assesment</a:t>
            </a:r>
            <a:r>
              <a:rPr lang="tr-TR" sz="4000" dirty="0">
                <a:solidFill>
                  <a:srgbClr val="FF0000"/>
                </a:solidFill>
              </a:rPr>
              <a:t>)</a:t>
            </a:r>
            <a:br>
              <a:rPr lang="tr-TR" sz="4000" dirty="0">
                <a:solidFill>
                  <a:srgbClr val="FF0000"/>
                </a:solidFill>
              </a:rPr>
            </a:br>
            <a:endParaRPr lang="en-US" sz="3100" dirty="0">
              <a:solidFill>
                <a:schemeClr val="tx1"/>
              </a:solidFill>
            </a:endParaRPr>
          </a:p>
        </p:txBody>
      </p:sp>
      <p:pic>
        <p:nvPicPr>
          <p:cNvPr id="2" name="Resim 1"/>
          <p:cNvPicPr>
            <a:picLocks noChangeAspect="1"/>
          </p:cNvPicPr>
          <p:nvPr/>
        </p:nvPicPr>
        <p:blipFill>
          <a:blip r:embed="rId2"/>
          <a:stretch>
            <a:fillRect/>
          </a:stretch>
        </p:blipFill>
        <p:spPr>
          <a:xfrm>
            <a:off x="733608" y="1116106"/>
            <a:ext cx="7170528" cy="4977190"/>
          </a:xfrm>
          <a:prstGeom prst="rect">
            <a:avLst/>
          </a:prstGeom>
        </p:spPr>
      </p:pic>
    </p:spTree>
    <p:extLst>
      <p:ext uri="{BB962C8B-B14F-4D97-AF65-F5344CB8AC3E}">
        <p14:creationId xmlns:p14="http://schemas.microsoft.com/office/powerpoint/2010/main" val="2103214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526157" y="752637"/>
            <a:ext cx="8128248" cy="607219"/>
          </a:xfrm>
        </p:spPr>
        <p:txBody>
          <a:bodyPr>
            <a:normAutofit fontScale="90000"/>
          </a:bodyPr>
          <a:lstStyle/>
          <a:p>
            <a:pPr algn="l">
              <a:defRPr/>
            </a:pPr>
            <a:r>
              <a:rPr lang="tr-TR" sz="4000" dirty="0">
                <a:solidFill>
                  <a:srgbClr val="FF0000"/>
                </a:solidFill>
              </a:rPr>
              <a:t>EPD</a:t>
            </a:r>
            <a:r>
              <a:rPr lang="tr-TR" dirty="0">
                <a:solidFill>
                  <a:srgbClr val="FF0000"/>
                </a:solidFill>
              </a:rPr>
              <a:t> </a:t>
            </a:r>
            <a:r>
              <a:rPr lang="tr-TR" sz="3600" dirty="0">
                <a:solidFill>
                  <a:srgbClr val="FF0000"/>
                </a:solidFill>
              </a:rPr>
              <a:t>(Environmental Product </a:t>
            </a:r>
            <a:r>
              <a:rPr lang="tr-TR" sz="3600" dirty="0" err="1">
                <a:solidFill>
                  <a:srgbClr val="FF0000"/>
                </a:solidFill>
              </a:rPr>
              <a:t>Declarations</a:t>
            </a:r>
            <a:r>
              <a:rPr lang="tr-TR" sz="3600" dirty="0">
                <a:solidFill>
                  <a:srgbClr val="FF0000"/>
                </a:solidFill>
              </a:rPr>
              <a:t>)</a:t>
            </a:r>
            <a:endParaRPr lang="en-US" sz="3100" dirty="0">
              <a:solidFill>
                <a:schemeClr val="tx1"/>
              </a:solidFill>
            </a:endParaRPr>
          </a:p>
        </p:txBody>
      </p:sp>
      <p:sp>
        <p:nvSpPr>
          <p:cNvPr id="17" name="Başlık 2"/>
          <p:cNvSpPr txBox="1">
            <a:spLocks/>
          </p:cNvSpPr>
          <p:nvPr/>
        </p:nvSpPr>
        <p:spPr>
          <a:xfrm>
            <a:off x="507876" y="485964"/>
            <a:ext cx="8128248" cy="60721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3100" dirty="0"/>
          </a:p>
        </p:txBody>
      </p:sp>
      <p:sp>
        <p:nvSpPr>
          <p:cNvPr id="19" name="Metin kutusu 18"/>
          <p:cNvSpPr txBox="1"/>
          <p:nvPr/>
        </p:nvSpPr>
        <p:spPr>
          <a:xfrm>
            <a:off x="4455960" y="1438248"/>
            <a:ext cx="3888432" cy="4832092"/>
          </a:xfrm>
          <a:prstGeom prst="rect">
            <a:avLst/>
          </a:prstGeom>
          <a:noFill/>
        </p:spPr>
        <p:txBody>
          <a:bodyPr wrap="square" rtlCol="0">
            <a:spAutoFit/>
          </a:bodyPr>
          <a:lstStyle/>
          <a:p>
            <a:pPr algn="ctr"/>
            <a:r>
              <a:rPr lang="tr-TR" sz="3200" dirty="0"/>
              <a:t>Kale EPD Experiment</a:t>
            </a:r>
          </a:p>
          <a:p>
            <a:pPr algn="ctr"/>
            <a:endParaRPr lang="tr-TR" sz="3200" dirty="0"/>
          </a:p>
          <a:p>
            <a:r>
              <a:rPr lang="tr-TR" sz="2800" dirty="0"/>
              <a:t>-</a:t>
            </a:r>
            <a:r>
              <a:rPr lang="tr-TR" sz="2400" dirty="0" err="1"/>
              <a:t>All</a:t>
            </a:r>
            <a:r>
              <a:rPr lang="tr-TR" sz="2400" dirty="0"/>
              <a:t> </a:t>
            </a:r>
            <a:r>
              <a:rPr lang="tr-TR" sz="2400" dirty="0" err="1"/>
              <a:t>products</a:t>
            </a:r>
            <a:r>
              <a:rPr lang="tr-TR" sz="2400" dirty="0"/>
              <a:t> (</a:t>
            </a:r>
            <a:r>
              <a:rPr lang="tr-TR" sz="2400" dirty="0" err="1"/>
              <a:t>ceramic</a:t>
            </a:r>
            <a:r>
              <a:rPr lang="tr-TR" sz="2400" dirty="0"/>
              <a:t> </a:t>
            </a:r>
            <a:r>
              <a:rPr lang="tr-TR" sz="2400" dirty="0" err="1"/>
              <a:t>tiles</a:t>
            </a:r>
            <a:r>
              <a:rPr lang="tr-TR" sz="2400" dirty="0"/>
              <a:t>, </a:t>
            </a:r>
            <a:r>
              <a:rPr lang="tr-TR" sz="2400" dirty="0" err="1"/>
              <a:t>porcelain</a:t>
            </a:r>
            <a:r>
              <a:rPr lang="tr-TR" sz="2400" dirty="0"/>
              <a:t> </a:t>
            </a:r>
            <a:r>
              <a:rPr lang="tr-TR" sz="2400" dirty="0" err="1"/>
              <a:t>tiles</a:t>
            </a:r>
            <a:r>
              <a:rPr lang="tr-TR" sz="2400" dirty="0"/>
              <a:t>, </a:t>
            </a:r>
            <a:r>
              <a:rPr lang="tr-TR" sz="2400" dirty="0" err="1"/>
              <a:t>sinterflex</a:t>
            </a:r>
            <a:r>
              <a:rPr lang="tr-TR" sz="2400" dirty="0"/>
              <a:t>, </a:t>
            </a:r>
            <a:r>
              <a:rPr lang="tr-TR" sz="2400" dirty="0" err="1"/>
              <a:t>ceramic</a:t>
            </a:r>
            <a:r>
              <a:rPr lang="tr-TR" sz="2400" dirty="0"/>
              <a:t> </a:t>
            </a:r>
            <a:r>
              <a:rPr lang="tr-TR" sz="2400" dirty="0" err="1"/>
              <a:t>sanitary</a:t>
            </a:r>
            <a:r>
              <a:rPr lang="tr-TR" sz="2400" dirty="0"/>
              <a:t> </a:t>
            </a:r>
            <a:r>
              <a:rPr lang="tr-TR" sz="2400" dirty="0" err="1"/>
              <a:t>ware</a:t>
            </a:r>
            <a:r>
              <a:rPr lang="tr-TR" sz="2400" dirty="0"/>
              <a:t>)</a:t>
            </a:r>
          </a:p>
          <a:p>
            <a:endParaRPr lang="tr-TR" sz="2400" dirty="0"/>
          </a:p>
          <a:p>
            <a:r>
              <a:rPr lang="tr-TR" sz="2400" dirty="0"/>
              <a:t>-First </a:t>
            </a:r>
            <a:r>
              <a:rPr lang="tr-TR" sz="2400" dirty="0" err="1"/>
              <a:t>company</a:t>
            </a:r>
            <a:r>
              <a:rPr lang="tr-TR" sz="2400" dirty="0"/>
              <a:t> </a:t>
            </a:r>
            <a:r>
              <a:rPr lang="tr-TR" sz="2400" dirty="0" err="1"/>
              <a:t>which</a:t>
            </a:r>
            <a:r>
              <a:rPr lang="tr-TR" sz="2400" dirty="0"/>
              <a:t> has EPD </a:t>
            </a:r>
            <a:r>
              <a:rPr lang="tr-TR" sz="2400" dirty="0" err="1"/>
              <a:t>for</a:t>
            </a:r>
            <a:r>
              <a:rPr lang="tr-TR" sz="2400" dirty="0"/>
              <a:t> </a:t>
            </a:r>
            <a:r>
              <a:rPr lang="tr-TR" sz="2400" dirty="0" err="1"/>
              <a:t>ceramic</a:t>
            </a:r>
            <a:r>
              <a:rPr lang="tr-TR" sz="2400" dirty="0"/>
              <a:t> </a:t>
            </a:r>
            <a:r>
              <a:rPr lang="tr-TR" sz="2400" dirty="0" err="1"/>
              <a:t>tiles</a:t>
            </a:r>
            <a:endParaRPr lang="tr-TR" sz="2400" dirty="0"/>
          </a:p>
          <a:p>
            <a:endParaRPr lang="tr-TR" sz="2400" dirty="0"/>
          </a:p>
          <a:p>
            <a:r>
              <a:rPr lang="tr-TR" sz="2400" dirty="0"/>
              <a:t> -First </a:t>
            </a:r>
            <a:r>
              <a:rPr lang="tr-TR" sz="2400" dirty="0" err="1"/>
              <a:t>company</a:t>
            </a:r>
            <a:r>
              <a:rPr lang="tr-TR" sz="2400" dirty="0"/>
              <a:t> </a:t>
            </a:r>
            <a:r>
              <a:rPr lang="tr-TR" sz="2400" dirty="0" err="1"/>
              <a:t>which</a:t>
            </a:r>
            <a:r>
              <a:rPr lang="tr-TR" sz="2400" dirty="0"/>
              <a:t> has EPD </a:t>
            </a:r>
            <a:r>
              <a:rPr lang="tr-TR" sz="2400" dirty="0" err="1"/>
              <a:t>for</a:t>
            </a:r>
            <a:r>
              <a:rPr lang="tr-TR" sz="2400" dirty="0"/>
              <a:t> </a:t>
            </a:r>
            <a:r>
              <a:rPr lang="tr-TR" sz="2400" dirty="0" err="1"/>
              <a:t>all</a:t>
            </a:r>
            <a:r>
              <a:rPr lang="tr-TR" sz="2400" dirty="0"/>
              <a:t> </a:t>
            </a:r>
            <a:r>
              <a:rPr lang="tr-TR" sz="2400" dirty="0" err="1"/>
              <a:t>products</a:t>
            </a:r>
            <a:endParaRPr lang="tr-TR" sz="2400" dirty="0"/>
          </a:p>
          <a:p>
            <a:endParaRPr lang="tr-TR" sz="2400" dirty="0"/>
          </a:p>
        </p:txBody>
      </p:sp>
      <p:graphicFrame>
        <p:nvGraphicFramePr>
          <p:cNvPr id="6" name="Nesne 1"/>
          <p:cNvGraphicFramePr>
            <a:graphicFrameLocks noChangeAspect="1"/>
          </p:cNvGraphicFramePr>
          <p:nvPr>
            <p:extLst>
              <p:ext uri="{D42A27DB-BD31-4B8C-83A1-F6EECF244321}">
                <p14:modId xmlns:p14="http://schemas.microsoft.com/office/powerpoint/2010/main" val="3409000841"/>
              </p:ext>
            </p:extLst>
          </p:nvPr>
        </p:nvGraphicFramePr>
        <p:xfrm>
          <a:off x="854663" y="1326521"/>
          <a:ext cx="3255529" cy="4607049"/>
        </p:xfrm>
        <a:graphic>
          <a:graphicData uri="http://schemas.openxmlformats.org/presentationml/2006/ole">
            <mc:AlternateContent xmlns:mc="http://schemas.openxmlformats.org/markup-compatibility/2006">
              <mc:Choice xmlns:v="urn:schemas-microsoft-com:vml" Requires="v">
                <p:oleObj spid="_x0000_s15565" name="Acrobat Document" r:id="rId3" imgW="5667177" imgH="8019957" progId="AcroExch.Document.7">
                  <p:embed/>
                </p:oleObj>
              </mc:Choice>
              <mc:Fallback>
                <p:oleObj name="Acrobat Document" r:id="rId3" imgW="5667177" imgH="8019957" progId="AcroExch.Document.7">
                  <p:embed/>
                  <p:pic>
                    <p:nvPicPr>
                      <p:cNvPr id="0" name=""/>
                      <p:cNvPicPr/>
                      <p:nvPr/>
                    </p:nvPicPr>
                    <p:blipFill>
                      <a:blip r:embed="rId4"/>
                      <a:stretch>
                        <a:fillRect/>
                      </a:stretch>
                    </p:blipFill>
                    <p:spPr>
                      <a:xfrm>
                        <a:off x="854663" y="1326521"/>
                        <a:ext cx="3255529" cy="4607049"/>
                      </a:xfrm>
                      <a:prstGeom prst="rect">
                        <a:avLst/>
                      </a:prstGeom>
                      <a:ln>
                        <a:solidFill>
                          <a:schemeClr val="bg1">
                            <a:lumMod val="65000"/>
                          </a:schemeClr>
                        </a:solidFill>
                      </a:ln>
                    </p:spPr>
                  </p:pic>
                </p:oleObj>
              </mc:Fallback>
            </mc:AlternateContent>
          </a:graphicData>
        </a:graphic>
      </p:graphicFrame>
    </p:spTree>
    <p:extLst>
      <p:ext uri="{BB962C8B-B14F-4D97-AF65-F5344CB8AC3E}">
        <p14:creationId xmlns:p14="http://schemas.microsoft.com/office/powerpoint/2010/main" val="7461374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543880" y="677865"/>
            <a:ext cx="8128248" cy="607219"/>
          </a:xfrm>
        </p:spPr>
        <p:txBody>
          <a:bodyPr>
            <a:normAutofit fontScale="90000"/>
          </a:bodyPr>
          <a:lstStyle/>
          <a:p>
            <a:pPr algn="l">
              <a:defRPr/>
            </a:pPr>
            <a:r>
              <a:rPr lang="tr-TR" sz="4000" dirty="0">
                <a:solidFill>
                  <a:srgbClr val="FF0000"/>
                </a:solidFill>
              </a:rPr>
              <a:t>EPD</a:t>
            </a:r>
            <a:r>
              <a:rPr lang="tr-TR" dirty="0">
                <a:solidFill>
                  <a:srgbClr val="FF0000"/>
                </a:solidFill>
              </a:rPr>
              <a:t> </a:t>
            </a:r>
            <a:r>
              <a:rPr lang="tr-TR" sz="3600" dirty="0">
                <a:solidFill>
                  <a:srgbClr val="FF0000"/>
                </a:solidFill>
              </a:rPr>
              <a:t>(Environmental Product </a:t>
            </a:r>
            <a:r>
              <a:rPr lang="tr-TR" sz="3600" dirty="0" err="1">
                <a:solidFill>
                  <a:srgbClr val="FF0000"/>
                </a:solidFill>
              </a:rPr>
              <a:t>Declarations</a:t>
            </a:r>
            <a:r>
              <a:rPr lang="tr-TR" sz="3600" dirty="0">
                <a:solidFill>
                  <a:srgbClr val="FF0000"/>
                </a:solidFill>
              </a:rPr>
              <a:t>)</a:t>
            </a:r>
            <a:endParaRPr lang="en-US" sz="3100" dirty="0">
              <a:solidFill>
                <a:schemeClr val="tx1"/>
              </a:solidFill>
            </a:endParaRPr>
          </a:p>
        </p:txBody>
      </p:sp>
      <p:sp>
        <p:nvSpPr>
          <p:cNvPr id="17" name="Başlık 2"/>
          <p:cNvSpPr txBox="1">
            <a:spLocks/>
          </p:cNvSpPr>
          <p:nvPr/>
        </p:nvSpPr>
        <p:spPr>
          <a:xfrm>
            <a:off x="507876" y="485964"/>
            <a:ext cx="8128248" cy="60721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3100" dirty="0"/>
          </a:p>
        </p:txBody>
      </p:sp>
      <p:sp>
        <p:nvSpPr>
          <p:cNvPr id="18" name="Dikdörtgen 17"/>
          <p:cNvSpPr/>
          <p:nvPr/>
        </p:nvSpPr>
        <p:spPr>
          <a:xfrm>
            <a:off x="323528" y="1052736"/>
            <a:ext cx="8568952" cy="5078313"/>
          </a:xfrm>
          <a:prstGeom prst="rect">
            <a:avLst/>
          </a:prstGeom>
        </p:spPr>
        <p:txBody>
          <a:bodyPr wrap="square">
            <a:spAutoFit/>
          </a:bodyPr>
          <a:lstStyle/>
          <a:p>
            <a:pPr>
              <a:lnSpc>
                <a:spcPct val="150000"/>
              </a:lnSpc>
              <a:defRPr/>
            </a:pPr>
            <a:r>
              <a:rPr lang="tr-TR" dirty="0"/>
              <a:t> </a:t>
            </a:r>
            <a:r>
              <a:rPr lang="tr-TR" sz="2400" b="1" dirty="0"/>
              <a:t>EPD </a:t>
            </a:r>
            <a:r>
              <a:rPr lang="tr-TR" sz="2400" b="1" dirty="0" err="1"/>
              <a:t>Steps</a:t>
            </a:r>
            <a:r>
              <a:rPr lang="tr-TR" sz="2400" b="1" dirty="0"/>
              <a:t>:</a:t>
            </a:r>
          </a:p>
          <a:p>
            <a:pPr marL="342900" indent="-342900">
              <a:lnSpc>
                <a:spcPct val="150000"/>
              </a:lnSpc>
              <a:buFont typeface="Arial" pitchFamily="34" charset="0"/>
              <a:buChar char="•"/>
              <a:defRPr/>
            </a:pPr>
            <a:r>
              <a:rPr lang="tr-TR" sz="2400" dirty="0" err="1"/>
              <a:t>Functional</a:t>
            </a:r>
            <a:r>
              <a:rPr lang="tr-TR" sz="2400" dirty="0"/>
              <a:t> </a:t>
            </a:r>
            <a:r>
              <a:rPr lang="tr-TR" sz="2400" dirty="0" err="1"/>
              <a:t>unit</a:t>
            </a:r>
            <a:endParaRPr lang="tr-TR" sz="2400" dirty="0"/>
          </a:p>
          <a:p>
            <a:pPr marL="342900" indent="-342900">
              <a:lnSpc>
                <a:spcPct val="150000"/>
              </a:lnSpc>
              <a:buFont typeface="Arial" pitchFamily="34" charset="0"/>
              <a:buChar char="•"/>
              <a:defRPr/>
            </a:pPr>
            <a:r>
              <a:rPr lang="tr-TR" sz="2400" dirty="0" err="1"/>
              <a:t>Flow</a:t>
            </a:r>
            <a:r>
              <a:rPr lang="tr-TR" sz="2400" dirty="0"/>
              <a:t> </a:t>
            </a:r>
            <a:r>
              <a:rPr lang="tr-TR" sz="2400" dirty="0" err="1"/>
              <a:t>chart</a:t>
            </a:r>
            <a:endParaRPr lang="tr-TR" sz="2400" dirty="0"/>
          </a:p>
          <a:p>
            <a:pPr marL="342900" indent="-342900">
              <a:lnSpc>
                <a:spcPct val="150000"/>
              </a:lnSpc>
              <a:buFont typeface="Arial" pitchFamily="34" charset="0"/>
              <a:buChar char="•"/>
              <a:defRPr/>
            </a:pPr>
            <a:r>
              <a:rPr lang="tr-TR" sz="2400" dirty="0" err="1"/>
              <a:t>Scope</a:t>
            </a:r>
            <a:endParaRPr lang="tr-TR" sz="2400" dirty="0"/>
          </a:p>
          <a:p>
            <a:pPr marL="342900" indent="-342900">
              <a:lnSpc>
                <a:spcPct val="150000"/>
              </a:lnSpc>
              <a:buFont typeface="Arial" pitchFamily="34" charset="0"/>
              <a:buChar char="•"/>
              <a:defRPr/>
            </a:pPr>
            <a:r>
              <a:rPr lang="tr-TR" sz="2400" dirty="0" err="1"/>
              <a:t>Cradle</a:t>
            </a:r>
            <a:r>
              <a:rPr lang="tr-TR" sz="2400" dirty="0"/>
              <a:t> </a:t>
            </a:r>
            <a:r>
              <a:rPr lang="tr-TR" sz="2400" dirty="0" err="1"/>
              <a:t>to</a:t>
            </a:r>
            <a:r>
              <a:rPr lang="tr-TR" sz="2400" dirty="0"/>
              <a:t> </a:t>
            </a:r>
            <a:r>
              <a:rPr lang="tr-TR" sz="2400" dirty="0" err="1"/>
              <a:t>gate</a:t>
            </a:r>
            <a:r>
              <a:rPr lang="tr-TR" sz="2400" dirty="0"/>
              <a:t> / </a:t>
            </a:r>
            <a:r>
              <a:rPr lang="tr-TR" sz="2400" dirty="0" err="1"/>
              <a:t>cradle</a:t>
            </a:r>
            <a:r>
              <a:rPr lang="tr-TR" sz="2400" dirty="0"/>
              <a:t> </a:t>
            </a:r>
            <a:r>
              <a:rPr lang="tr-TR" sz="2400" dirty="0" err="1"/>
              <a:t>to</a:t>
            </a:r>
            <a:r>
              <a:rPr lang="tr-TR" sz="2400" dirty="0"/>
              <a:t> </a:t>
            </a:r>
            <a:r>
              <a:rPr lang="tr-TR" sz="2400" dirty="0" err="1"/>
              <a:t>cradle</a:t>
            </a:r>
            <a:r>
              <a:rPr lang="tr-TR" sz="2400" dirty="0"/>
              <a:t> </a:t>
            </a:r>
          </a:p>
          <a:p>
            <a:pPr marL="342900" indent="-342900">
              <a:lnSpc>
                <a:spcPct val="150000"/>
              </a:lnSpc>
              <a:buFont typeface="Arial" pitchFamily="34" charset="0"/>
              <a:buChar char="•"/>
              <a:defRPr/>
            </a:pPr>
            <a:r>
              <a:rPr lang="tr-TR" sz="2400" dirty="0"/>
              <a:t>Inventory</a:t>
            </a:r>
          </a:p>
          <a:p>
            <a:pPr marL="342900" indent="-342900">
              <a:lnSpc>
                <a:spcPct val="150000"/>
              </a:lnSpc>
              <a:buFont typeface="Arial" pitchFamily="34" charset="0"/>
              <a:buChar char="•"/>
              <a:defRPr/>
            </a:pPr>
            <a:r>
              <a:rPr lang="tr-TR" sz="2400" dirty="0"/>
              <a:t>Data </a:t>
            </a:r>
            <a:r>
              <a:rPr lang="tr-TR" sz="2400" dirty="0" err="1"/>
              <a:t>analyze</a:t>
            </a:r>
            <a:endParaRPr lang="tr-TR" sz="2400" dirty="0"/>
          </a:p>
          <a:p>
            <a:pPr marL="342900" indent="-342900">
              <a:lnSpc>
                <a:spcPct val="150000"/>
              </a:lnSpc>
              <a:buFont typeface="Arial" pitchFamily="34" charset="0"/>
              <a:buChar char="•"/>
              <a:defRPr/>
            </a:pPr>
            <a:r>
              <a:rPr lang="tr-TR" sz="2400" dirty="0" err="1"/>
              <a:t>Reporting</a:t>
            </a:r>
            <a:endParaRPr lang="tr-TR" sz="2000" dirty="0"/>
          </a:p>
          <a:p>
            <a:pPr marL="342900" indent="-342900">
              <a:lnSpc>
                <a:spcPct val="150000"/>
              </a:lnSpc>
              <a:buFont typeface="Arial" pitchFamily="34" charset="0"/>
              <a:buChar char="•"/>
              <a:defRPr/>
            </a:pPr>
            <a:r>
              <a:rPr lang="tr-TR" sz="2400" dirty="0" err="1"/>
              <a:t>Verification</a:t>
            </a:r>
            <a:endParaRPr lang="tr-TR" sz="2400" dirty="0"/>
          </a:p>
        </p:txBody>
      </p:sp>
    </p:spTree>
    <p:extLst>
      <p:ext uri="{BB962C8B-B14F-4D97-AF65-F5344CB8AC3E}">
        <p14:creationId xmlns:p14="http://schemas.microsoft.com/office/powerpoint/2010/main" val="741751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38352" y="1092010"/>
            <a:ext cx="8128248" cy="607219"/>
          </a:xfrm>
        </p:spPr>
        <p:txBody>
          <a:bodyPr>
            <a:normAutofit fontScale="90000"/>
          </a:bodyPr>
          <a:lstStyle/>
          <a:p>
            <a:pPr algn="l">
              <a:defRPr/>
            </a:pPr>
            <a:r>
              <a:rPr lang="tr-TR" sz="4000" dirty="0">
                <a:solidFill>
                  <a:srgbClr val="FF0000"/>
                </a:solidFill>
              </a:rPr>
              <a:t>Environmental </a:t>
            </a:r>
            <a:r>
              <a:rPr lang="tr-TR" sz="4000" dirty="0" err="1">
                <a:solidFill>
                  <a:srgbClr val="FF0000"/>
                </a:solidFill>
              </a:rPr>
              <a:t>labels</a:t>
            </a:r>
            <a:r>
              <a:rPr lang="tr-TR" sz="4000" dirty="0">
                <a:solidFill>
                  <a:srgbClr val="FF0000"/>
                </a:solidFill>
              </a:rPr>
              <a:t> (</a:t>
            </a:r>
            <a:r>
              <a:rPr lang="tr-TR" sz="4000" dirty="0" err="1">
                <a:solidFill>
                  <a:srgbClr val="FF0000"/>
                </a:solidFill>
              </a:rPr>
              <a:t>Greenguard</a:t>
            </a:r>
            <a:r>
              <a:rPr lang="tr-TR" sz="4000" dirty="0">
                <a:solidFill>
                  <a:srgbClr val="FF0000"/>
                </a:solidFill>
              </a:rPr>
              <a:t>/</a:t>
            </a:r>
            <a:r>
              <a:rPr lang="tr-TR" sz="4000" dirty="0" err="1">
                <a:solidFill>
                  <a:srgbClr val="FF0000"/>
                </a:solidFill>
              </a:rPr>
              <a:t>MASCertified</a:t>
            </a:r>
            <a:r>
              <a:rPr lang="tr-TR" sz="4000" dirty="0">
                <a:solidFill>
                  <a:srgbClr val="FF0000"/>
                </a:solidFill>
              </a:rPr>
              <a:t>):</a:t>
            </a:r>
            <a:br>
              <a:rPr lang="tr-TR" sz="4000" dirty="0">
                <a:solidFill>
                  <a:srgbClr val="FF0000"/>
                </a:solidFill>
              </a:rPr>
            </a:br>
            <a:endParaRPr lang="en-US" sz="3100" dirty="0">
              <a:solidFill>
                <a:schemeClr val="tx1"/>
              </a:solidFill>
            </a:endParaRPr>
          </a:p>
        </p:txBody>
      </p:sp>
      <p:sp>
        <p:nvSpPr>
          <p:cNvPr id="17" name="Başlık 2"/>
          <p:cNvSpPr txBox="1">
            <a:spLocks/>
          </p:cNvSpPr>
          <p:nvPr/>
        </p:nvSpPr>
        <p:spPr>
          <a:xfrm>
            <a:off x="507876" y="485964"/>
            <a:ext cx="8128248" cy="60721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3100" dirty="0"/>
          </a:p>
        </p:txBody>
      </p:sp>
      <p:sp>
        <p:nvSpPr>
          <p:cNvPr id="7" name="Rectangle 2"/>
          <p:cNvSpPr>
            <a:spLocks noChangeArrowheads="1"/>
          </p:cNvSpPr>
          <p:nvPr/>
        </p:nvSpPr>
        <p:spPr bwMode="auto">
          <a:xfrm>
            <a:off x="161764" y="5271374"/>
            <a:ext cx="8388424" cy="70340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dirty="0" err="1">
                <a:ln>
                  <a:noFill/>
                </a:ln>
                <a:solidFill>
                  <a:srgbClr val="202124"/>
                </a:solidFill>
                <a:effectLst/>
              </a:rPr>
              <a:t>It</a:t>
            </a:r>
            <a:r>
              <a:rPr kumimoji="0" lang="tr-TR" altLang="tr-TR" sz="2400" b="0" i="0" u="none" strike="noStrike" cap="none" normalizeH="0" baseline="0" dirty="0">
                <a:ln>
                  <a:noFill/>
                </a:ln>
                <a:solidFill>
                  <a:srgbClr val="202124"/>
                </a:solidFill>
                <a:effectLst/>
              </a:rPr>
              <a:t> is a </a:t>
            </a:r>
            <a:r>
              <a:rPr kumimoji="0" lang="tr-TR" altLang="tr-TR" sz="2400" b="0" i="0" u="none" strike="noStrike" cap="none" normalizeH="0" baseline="0" dirty="0" err="1">
                <a:ln>
                  <a:noFill/>
                </a:ln>
                <a:solidFill>
                  <a:srgbClr val="202124"/>
                </a:solidFill>
                <a:effectLst/>
              </a:rPr>
              <a:t>certificate</a:t>
            </a:r>
            <a:r>
              <a:rPr kumimoji="0" lang="tr-TR" altLang="tr-TR" sz="2400" b="0" i="0" u="none" strike="noStrike" cap="none" normalizeH="0" baseline="0" dirty="0">
                <a:ln>
                  <a:noFill/>
                </a:ln>
                <a:solidFill>
                  <a:srgbClr val="202124"/>
                </a:solidFill>
                <a:effectLst/>
              </a:rPr>
              <a:t> </a:t>
            </a:r>
            <a:r>
              <a:rPr kumimoji="0" lang="tr-TR" altLang="tr-TR" sz="2400" b="0" i="0" u="none" strike="noStrike" cap="none" normalizeH="0" baseline="0" dirty="0" err="1">
                <a:ln>
                  <a:noFill/>
                </a:ln>
                <a:solidFill>
                  <a:srgbClr val="202124"/>
                </a:solidFill>
                <a:effectLst/>
              </a:rPr>
              <a:t>showing</a:t>
            </a:r>
            <a:r>
              <a:rPr kumimoji="0" lang="tr-TR" altLang="tr-TR" sz="2400" b="0" i="0" u="none" strike="noStrike" cap="none" normalizeH="0" baseline="0" dirty="0">
                <a:ln>
                  <a:noFill/>
                </a:ln>
                <a:solidFill>
                  <a:srgbClr val="202124"/>
                </a:solidFill>
                <a:effectLst/>
              </a:rPr>
              <a:t> </a:t>
            </a:r>
            <a:r>
              <a:rPr kumimoji="0" lang="tr-TR" altLang="tr-TR" sz="2400" b="0" i="0" u="none" strike="noStrike" cap="none" normalizeH="0" baseline="0" dirty="0" err="1">
                <a:ln>
                  <a:noFill/>
                </a:ln>
                <a:solidFill>
                  <a:srgbClr val="202124"/>
                </a:solidFill>
                <a:effectLst/>
              </a:rPr>
              <a:t>that</a:t>
            </a:r>
            <a:r>
              <a:rPr kumimoji="0" lang="tr-TR" altLang="tr-TR" sz="2400" b="0" i="0" u="none" strike="noStrike" cap="none" normalizeH="0" baseline="0" dirty="0">
                <a:ln>
                  <a:noFill/>
                </a:ln>
                <a:solidFill>
                  <a:srgbClr val="202124"/>
                </a:solidFill>
                <a:effectLst/>
              </a:rPr>
              <a:t> </a:t>
            </a:r>
            <a:r>
              <a:rPr kumimoji="0" lang="tr-TR" altLang="tr-TR" sz="2400" b="0" i="0" u="none" strike="noStrike" cap="none" normalizeH="0" baseline="0" dirty="0" err="1">
                <a:ln>
                  <a:noFill/>
                </a:ln>
                <a:solidFill>
                  <a:srgbClr val="202124"/>
                </a:solidFill>
                <a:effectLst/>
              </a:rPr>
              <a:t>the</a:t>
            </a:r>
            <a:r>
              <a:rPr kumimoji="0" lang="tr-TR" altLang="tr-TR" sz="2400" b="0" i="0" u="none" strike="noStrike" cap="none" normalizeH="0" baseline="0" dirty="0">
                <a:ln>
                  <a:noFill/>
                </a:ln>
                <a:solidFill>
                  <a:srgbClr val="202124"/>
                </a:solidFill>
                <a:effectLst/>
              </a:rPr>
              <a:t> </a:t>
            </a:r>
            <a:r>
              <a:rPr kumimoji="0" lang="tr-TR" altLang="tr-TR" sz="2400" b="0" i="0" u="none" strike="noStrike" cap="none" normalizeH="0" baseline="0" dirty="0" err="1">
                <a:ln>
                  <a:noFill/>
                </a:ln>
                <a:solidFill>
                  <a:srgbClr val="202124"/>
                </a:solidFill>
                <a:effectLst/>
              </a:rPr>
              <a:t>product</a:t>
            </a:r>
            <a:r>
              <a:rPr kumimoji="0" lang="tr-TR" altLang="tr-TR" sz="2400" b="0" i="0" u="none" strike="noStrike" cap="none" normalizeH="0" baseline="0" dirty="0">
                <a:ln>
                  <a:noFill/>
                </a:ln>
                <a:solidFill>
                  <a:srgbClr val="202124"/>
                </a:solidFill>
                <a:effectLst/>
              </a:rPr>
              <a:t> has </a:t>
            </a:r>
            <a:r>
              <a:rPr kumimoji="0" lang="tr-TR" altLang="tr-TR" sz="2400" b="0" i="0" u="none" strike="noStrike" cap="none" normalizeH="0" baseline="0" dirty="0" err="1">
                <a:ln>
                  <a:noFill/>
                </a:ln>
                <a:solidFill>
                  <a:srgbClr val="202124"/>
                </a:solidFill>
                <a:effectLst/>
              </a:rPr>
              <a:t>no</a:t>
            </a:r>
            <a:r>
              <a:rPr kumimoji="0" lang="tr-TR" altLang="tr-TR" sz="2400" b="0" i="0" u="none" strike="noStrike" cap="none" normalizeH="0" baseline="0" dirty="0">
                <a:ln>
                  <a:noFill/>
                </a:ln>
                <a:solidFill>
                  <a:srgbClr val="202124"/>
                </a:solidFill>
                <a:effectLst/>
              </a:rPr>
              <a:t> </a:t>
            </a:r>
            <a:r>
              <a:rPr kumimoji="0" lang="tr-TR" altLang="tr-TR" sz="2400" b="0" i="0" u="none" strike="noStrike" cap="none" normalizeH="0" baseline="0" dirty="0" err="1">
                <a:ln>
                  <a:noFill/>
                </a:ln>
                <a:solidFill>
                  <a:srgbClr val="202124"/>
                </a:solidFill>
                <a:effectLst/>
              </a:rPr>
              <a:t>negative</a:t>
            </a:r>
            <a:r>
              <a:rPr kumimoji="0" lang="tr-TR" altLang="tr-TR" sz="2400" b="0" i="0" u="none" strike="noStrike" cap="none" normalizeH="0" baseline="0" dirty="0">
                <a:ln>
                  <a:noFill/>
                </a:ln>
                <a:solidFill>
                  <a:srgbClr val="202124"/>
                </a:solidFill>
                <a:effectLst/>
              </a:rPr>
              <a:t> </a:t>
            </a:r>
            <a:r>
              <a:rPr kumimoji="0" lang="tr-TR" altLang="tr-TR" sz="2400" b="0" i="0" u="none" strike="noStrike" cap="none" normalizeH="0" baseline="0" dirty="0" err="1">
                <a:ln>
                  <a:noFill/>
                </a:ln>
                <a:solidFill>
                  <a:srgbClr val="202124"/>
                </a:solidFill>
                <a:effectLst/>
              </a:rPr>
              <a:t>effect</a:t>
            </a:r>
            <a:r>
              <a:rPr kumimoji="0" lang="tr-TR" altLang="tr-TR" sz="2400" b="0" i="0" u="none" strike="noStrike" cap="none" normalizeH="0" baseline="0" dirty="0">
                <a:ln>
                  <a:noFill/>
                </a:ln>
                <a:solidFill>
                  <a:srgbClr val="202124"/>
                </a:solidFill>
                <a:effectLst/>
              </a:rPr>
              <a:t> on </a:t>
            </a:r>
            <a:r>
              <a:rPr kumimoji="0" lang="tr-TR" altLang="tr-TR" sz="2400" b="0" i="0" u="none" strike="noStrike" cap="none" normalizeH="0" baseline="0" dirty="0" err="1">
                <a:ln>
                  <a:noFill/>
                </a:ln>
                <a:solidFill>
                  <a:srgbClr val="202124"/>
                </a:solidFill>
                <a:effectLst/>
              </a:rPr>
              <a:t>indoor</a:t>
            </a:r>
            <a:r>
              <a:rPr kumimoji="0" lang="tr-TR" altLang="tr-TR" sz="2400" b="0" i="0" u="none" strike="noStrike" cap="none" normalizeH="0" baseline="0" dirty="0">
                <a:ln>
                  <a:noFill/>
                </a:ln>
                <a:solidFill>
                  <a:srgbClr val="202124"/>
                </a:solidFill>
                <a:effectLst/>
              </a:rPr>
              <a:t> </a:t>
            </a:r>
            <a:r>
              <a:rPr kumimoji="0" lang="tr-TR" altLang="tr-TR" sz="2400" b="0" i="0" u="none" strike="noStrike" cap="none" normalizeH="0" baseline="0" dirty="0" err="1">
                <a:ln>
                  <a:noFill/>
                </a:ln>
                <a:solidFill>
                  <a:srgbClr val="202124"/>
                </a:solidFill>
                <a:effectLst/>
              </a:rPr>
              <a:t>air</a:t>
            </a:r>
            <a:r>
              <a:rPr kumimoji="0" lang="tr-TR" altLang="tr-TR" sz="2400" b="0" i="0" u="none" strike="noStrike" cap="none" normalizeH="0" baseline="0" dirty="0">
                <a:ln>
                  <a:noFill/>
                </a:ln>
                <a:solidFill>
                  <a:srgbClr val="202124"/>
                </a:solidFill>
                <a:effectLst/>
              </a:rPr>
              <a:t> </a:t>
            </a:r>
            <a:r>
              <a:rPr kumimoji="0" lang="tr-TR" altLang="tr-TR" sz="2400" b="0" i="0" u="none" strike="noStrike" cap="none" normalizeH="0" baseline="0" dirty="0" err="1">
                <a:ln>
                  <a:noFill/>
                </a:ln>
                <a:solidFill>
                  <a:srgbClr val="202124"/>
                </a:solidFill>
                <a:effectLst/>
              </a:rPr>
              <a:t>quality</a:t>
            </a:r>
            <a:r>
              <a:rPr kumimoji="0" lang="tr-TR" altLang="tr-TR" sz="2400" b="0" i="0" u="none" strike="noStrike" cap="none" normalizeH="0" baseline="0" dirty="0">
                <a:ln>
                  <a:noFill/>
                </a:ln>
                <a:solidFill>
                  <a:schemeClr val="tx1"/>
                </a:solidFill>
                <a:effectLst/>
              </a:rPr>
              <a:t> .</a:t>
            </a:r>
          </a:p>
        </p:txBody>
      </p:sp>
      <p:pic>
        <p:nvPicPr>
          <p:cNvPr id="2" name="Resim 1"/>
          <p:cNvPicPr>
            <a:picLocks noChangeAspect="1"/>
          </p:cNvPicPr>
          <p:nvPr/>
        </p:nvPicPr>
        <p:blipFill>
          <a:blip r:embed="rId2"/>
          <a:stretch>
            <a:fillRect/>
          </a:stretch>
        </p:blipFill>
        <p:spPr>
          <a:xfrm>
            <a:off x="56563" y="1813411"/>
            <a:ext cx="4515437" cy="3343780"/>
          </a:xfrm>
          <a:prstGeom prst="rect">
            <a:avLst/>
          </a:prstGeom>
          <a:ln>
            <a:solidFill>
              <a:schemeClr val="bg2">
                <a:lumMod val="50000"/>
              </a:schemeClr>
            </a:solidFill>
          </a:ln>
        </p:spPr>
      </p:pic>
      <p:pic>
        <p:nvPicPr>
          <p:cNvPr id="6" name="Resim 5"/>
          <p:cNvPicPr>
            <a:picLocks noChangeAspect="1"/>
          </p:cNvPicPr>
          <p:nvPr/>
        </p:nvPicPr>
        <p:blipFill>
          <a:blip r:embed="rId3"/>
          <a:stretch>
            <a:fillRect/>
          </a:stretch>
        </p:blipFill>
        <p:spPr>
          <a:xfrm>
            <a:off x="4700509" y="1813411"/>
            <a:ext cx="4401271" cy="3343781"/>
          </a:xfrm>
          <a:prstGeom prst="rect">
            <a:avLst/>
          </a:prstGeom>
          <a:ln>
            <a:solidFill>
              <a:schemeClr val="bg2">
                <a:lumMod val="50000"/>
              </a:schemeClr>
            </a:solidFill>
          </a:ln>
        </p:spPr>
      </p:pic>
    </p:spTree>
    <p:extLst>
      <p:ext uri="{BB962C8B-B14F-4D97-AF65-F5344CB8AC3E}">
        <p14:creationId xmlns:p14="http://schemas.microsoft.com/office/powerpoint/2010/main" val="4033326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756" y="770038"/>
            <a:ext cx="8964488" cy="607219"/>
          </a:xfrm>
        </p:spPr>
        <p:txBody>
          <a:bodyPr>
            <a:noAutofit/>
          </a:bodyPr>
          <a:lstStyle/>
          <a:p>
            <a:pPr algn="l">
              <a:defRPr/>
            </a:pPr>
            <a:r>
              <a:rPr lang="tr-TR" sz="3000" dirty="0">
                <a:solidFill>
                  <a:srgbClr val="FF0000"/>
                </a:solidFill>
              </a:rPr>
              <a:t>Environmental </a:t>
            </a:r>
            <a:r>
              <a:rPr lang="tr-TR" sz="3000" dirty="0" err="1">
                <a:solidFill>
                  <a:srgbClr val="FF0000"/>
                </a:solidFill>
              </a:rPr>
              <a:t>labels</a:t>
            </a:r>
            <a:r>
              <a:rPr lang="tr-TR" sz="3000" dirty="0">
                <a:solidFill>
                  <a:srgbClr val="FF0000"/>
                </a:solidFill>
              </a:rPr>
              <a:t>: </a:t>
            </a:r>
            <a:r>
              <a:rPr lang="tr-TR" sz="3000" dirty="0" err="1">
                <a:solidFill>
                  <a:srgbClr val="FF0000"/>
                </a:solidFill>
              </a:rPr>
              <a:t>Health</a:t>
            </a:r>
            <a:r>
              <a:rPr lang="tr-TR" sz="3000" dirty="0">
                <a:solidFill>
                  <a:srgbClr val="FF0000"/>
                </a:solidFill>
              </a:rPr>
              <a:t> Product </a:t>
            </a:r>
            <a:r>
              <a:rPr lang="tr-TR" sz="3000" dirty="0" err="1">
                <a:solidFill>
                  <a:srgbClr val="FF0000"/>
                </a:solidFill>
              </a:rPr>
              <a:t>Declaration</a:t>
            </a:r>
            <a:r>
              <a:rPr lang="tr-TR" sz="3000" dirty="0">
                <a:solidFill>
                  <a:srgbClr val="FF0000"/>
                </a:solidFill>
              </a:rPr>
              <a:t> (HPD)</a:t>
            </a:r>
            <a:endParaRPr lang="en-US" sz="3000" dirty="0">
              <a:solidFill>
                <a:schemeClr val="tx1"/>
              </a:solidFill>
            </a:endParaRPr>
          </a:p>
        </p:txBody>
      </p:sp>
      <p:sp>
        <p:nvSpPr>
          <p:cNvPr id="17" name="Başlık 2"/>
          <p:cNvSpPr txBox="1">
            <a:spLocks/>
          </p:cNvSpPr>
          <p:nvPr/>
        </p:nvSpPr>
        <p:spPr>
          <a:xfrm>
            <a:off x="507876" y="485964"/>
            <a:ext cx="8128248" cy="60721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3100" dirty="0"/>
          </a:p>
        </p:txBody>
      </p:sp>
      <p:sp>
        <p:nvSpPr>
          <p:cNvPr id="2" name="Dikdörtgen 1"/>
          <p:cNvSpPr/>
          <p:nvPr/>
        </p:nvSpPr>
        <p:spPr>
          <a:xfrm>
            <a:off x="5165640" y="1377257"/>
            <a:ext cx="3470484" cy="3539430"/>
          </a:xfrm>
          <a:prstGeom prst="rect">
            <a:avLst/>
          </a:prstGeom>
        </p:spPr>
        <p:txBody>
          <a:bodyPr wrap="square">
            <a:spAutoFit/>
          </a:bodyPr>
          <a:lstStyle/>
          <a:p>
            <a:r>
              <a:rPr lang="en-US" sz="2800" dirty="0"/>
              <a:t>The HPD Standard is a standard specification reporting of product contents and associated health information, for products used in the built environment.</a:t>
            </a:r>
            <a:endParaRPr lang="tr-TR" sz="2800" dirty="0"/>
          </a:p>
        </p:txBody>
      </p:sp>
      <p:pic>
        <p:nvPicPr>
          <p:cNvPr id="4" name="Resim 3"/>
          <p:cNvPicPr>
            <a:picLocks noChangeAspect="1"/>
          </p:cNvPicPr>
          <p:nvPr/>
        </p:nvPicPr>
        <p:blipFill>
          <a:blip r:embed="rId2"/>
          <a:stretch>
            <a:fillRect/>
          </a:stretch>
        </p:blipFill>
        <p:spPr>
          <a:xfrm>
            <a:off x="899592" y="1377257"/>
            <a:ext cx="3396705" cy="4812762"/>
          </a:xfrm>
          <a:prstGeom prst="rect">
            <a:avLst/>
          </a:prstGeom>
        </p:spPr>
      </p:pic>
      <p:sp>
        <p:nvSpPr>
          <p:cNvPr id="5" name="Dikdörtgen 4"/>
          <p:cNvSpPr/>
          <p:nvPr/>
        </p:nvSpPr>
        <p:spPr>
          <a:xfrm>
            <a:off x="5508104" y="5733256"/>
            <a:ext cx="2064989" cy="246221"/>
          </a:xfrm>
          <a:prstGeom prst="rect">
            <a:avLst/>
          </a:prstGeom>
        </p:spPr>
        <p:txBody>
          <a:bodyPr wrap="none">
            <a:spAutoFit/>
          </a:bodyPr>
          <a:lstStyle/>
          <a:p>
            <a:r>
              <a:rPr lang="tr-TR" sz="1000" dirty="0"/>
              <a:t>https://www.hpd-collaborative.org/</a:t>
            </a:r>
          </a:p>
        </p:txBody>
      </p:sp>
    </p:spTree>
    <p:extLst>
      <p:ext uri="{BB962C8B-B14F-4D97-AF65-F5344CB8AC3E}">
        <p14:creationId xmlns:p14="http://schemas.microsoft.com/office/powerpoint/2010/main" val="430214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Başlık 2"/>
          <p:cNvSpPr txBox="1">
            <a:spLocks/>
          </p:cNvSpPr>
          <p:nvPr/>
        </p:nvSpPr>
        <p:spPr>
          <a:xfrm>
            <a:off x="507876" y="485964"/>
            <a:ext cx="8128248" cy="60721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3100" dirty="0"/>
          </a:p>
        </p:txBody>
      </p:sp>
      <p:sp>
        <p:nvSpPr>
          <p:cNvPr id="19" name="Metin kutusu 18"/>
          <p:cNvSpPr txBox="1"/>
          <p:nvPr/>
        </p:nvSpPr>
        <p:spPr>
          <a:xfrm>
            <a:off x="827584" y="2631292"/>
            <a:ext cx="3888432" cy="584775"/>
          </a:xfrm>
          <a:prstGeom prst="rect">
            <a:avLst/>
          </a:prstGeom>
          <a:noFill/>
        </p:spPr>
        <p:txBody>
          <a:bodyPr wrap="square" rtlCol="0">
            <a:spAutoFit/>
          </a:bodyPr>
          <a:lstStyle/>
          <a:p>
            <a:r>
              <a:rPr lang="tr-TR" sz="3200" i="1" dirty="0" err="1"/>
              <a:t>Thank</a:t>
            </a:r>
            <a:r>
              <a:rPr lang="tr-TR" sz="3200" i="1" dirty="0"/>
              <a:t> </a:t>
            </a:r>
            <a:r>
              <a:rPr lang="tr-TR" sz="3200" i="1" dirty="0" err="1"/>
              <a:t>you</a:t>
            </a:r>
            <a:r>
              <a:rPr lang="tr-TR" sz="3200" i="1" dirty="0"/>
              <a:t>...</a:t>
            </a:r>
          </a:p>
        </p:txBody>
      </p:sp>
    </p:spTree>
    <p:extLst>
      <p:ext uri="{BB962C8B-B14F-4D97-AF65-F5344CB8AC3E}">
        <p14:creationId xmlns:p14="http://schemas.microsoft.com/office/powerpoint/2010/main" val="219939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şlık 1"/>
          <p:cNvSpPr txBox="1">
            <a:spLocks/>
          </p:cNvSpPr>
          <p:nvPr/>
        </p:nvSpPr>
        <p:spPr>
          <a:xfrm>
            <a:off x="323528" y="40466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dirty="0" err="1">
                <a:solidFill>
                  <a:srgbClr val="FF0000"/>
                </a:solidFill>
              </a:rPr>
              <a:t>Ceramic</a:t>
            </a:r>
            <a:r>
              <a:rPr lang="tr-TR" sz="4000" dirty="0">
                <a:solidFill>
                  <a:srgbClr val="FF0000"/>
                </a:solidFill>
              </a:rPr>
              <a:t> </a:t>
            </a:r>
            <a:r>
              <a:rPr lang="tr-TR" sz="4000" dirty="0" err="1">
                <a:solidFill>
                  <a:srgbClr val="FF0000"/>
                </a:solidFill>
              </a:rPr>
              <a:t>Tiles</a:t>
            </a:r>
            <a:endParaRPr lang="tr-TR" sz="4000" dirty="0">
              <a:solidFill>
                <a:srgbClr val="FF0000"/>
              </a:solidFill>
            </a:endParaRPr>
          </a:p>
        </p:txBody>
      </p:sp>
      <p:sp>
        <p:nvSpPr>
          <p:cNvPr id="27" name="İçerik Yer Tutucusu 2"/>
          <p:cNvSpPr txBox="1">
            <a:spLocks/>
          </p:cNvSpPr>
          <p:nvPr/>
        </p:nvSpPr>
        <p:spPr>
          <a:xfrm>
            <a:off x="0" y="980728"/>
            <a:ext cx="903649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endParaRPr lang="tr-TR" sz="2200" dirty="0"/>
          </a:p>
          <a:p>
            <a:pPr marL="0" indent="0">
              <a:spcBef>
                <a:spcPts val="0"/>
              </a:spcBef>
              <a:buFont typeface="Arial" pitchFamily="34" charset="0"/>
              <a:buNone/>
            </a:pPr>
            <a:endParaRPr lang="tr-TR" sz="1800" dirty="0">
              <a:solidFill>
                <a:prstClr val="black"/>
              </a:solidFill>
            </a:endParaRPr>
          </a:p>
          <a:p>
            <a:pPr marL="0" indent="0" algn="just">
              <a:buFont typeface="Arial" pitchFamily="34" charset="0"/>
              <a:buNone/>
            </a:pPr>
            <a:endParaRPr lang="tr-TR" sz="2200" dirty="0"/>
          </a:p>
          <a:p>
            <a:pPr marL="0" indent="0" algn="just">
              <a:buFont typeface="Arial" pitchFamily="34" charset="0"/>
              <a:buNone/>
            </a:pPr>
            <a:endParaRPr lang="tr-TR" sz="2200" dirty="0"/>
          </a:p>
          <a:p>
            <a:pPr marL="0" indent="0">
              <a:buFont typeface="Arial" pitchFamily="34" charset="0"/>
              <a:buNone/>
            </a:pPr>
            <a:endParaRPr lang="tr-TR" sz="2200" dirty="0">
              <a:solidFill>
                <a:srgbClr val="00B050"/>
              </a:solidFill>
            </a:endParaRPr>
          </a:p>
          <a:p>
            <a:pPr marL="0" indent="0" algn="just">
              <a:buFont typeface="Arial" pitchFamily="34" charset="0"/>
              <a:buNone/>
            </a:pPr>
            <a:endParaRPr lang="tr-TR" sz="2200" dirty="0"/>
          </a:p>
          <a:p>
            <a:pPr marL="0" indent="0" algn="just">
              <a:buFont typeface="Arial" pitchFamily="34" charset="0"/>
              <a:buNone/>
            </a:pPr>
            <a:endParaRPr lang="tr-TR" sz="2200" dirty="0"/>
          </a:p>
        </p:txBody>
      </p:sp>
      <p:sp>
        <p:nvSpPr>
          <p:cNvPr id="28" name="Metin kutusu 25"/>
          <p:cNvSpPr txBox="1"/>
          <p:nvPr/>
        </p:nvSpPr>
        <p:spPr>
          <a:xfrm>
            <a:off x="3951988" y="1411611"/>
            <a:ext cx="4536504" cy="3693319"/>
          </a:xfrm>
          <a:prstGeom prst="rect">
            <a:avLst/>
          </a:prstGeom>
          <a:noFill/>
          <a:ln>
            <a:solidFill>
              <a:schemeClr val="accent1">
                <a:lumMod val="75000"/>
              </a:schemeClr>
            </a:solidFill>
          </a:ln>
        </p:spPr>
        <p:txBody>
          <a:bodyPr wrap="square" rtlCol="0">
            <a:spAutoFit/>
          </a:bodyPr>
          <a:lstStyle/>
          <a:p>
            <a:r>
              <a:rPr lang="tr-TR" dirty="0" err="1"/>
              <a:t>In</a:t>
            </a:r>
            <a:r>
              <a:rPr lang="tr-TR" dirty="0"/>
              <a:t> body </a:t>
            </a:r>
            <a:r>
              <a:rPr lang="tr-TR" dirty="0" err="1"/>
              <a:t>preparation</a:t>
            </a:r>
            <a:r>
              <a:rPr lang="tr-TR" dirty="0"/>
              <a:t> </a:t>
            </a:r>
            <a:r>
              <a:rPr lang="tr-TR" dirty="0" err="1"/>
              <a:t>unit</a:t>
            </a:r>
            <a:r>
              <a:rPr lang="tr-TR" dirty="0"/>
              <a:t> </a:t>
            </a:r>
            <a:r>
              <a:rPr lang="tr-TR" dirty="0" err="1"/>
              <a:t>base</a:t>
            </a:r>
            <a:r>
              <a:rPr lang="tr-TR" dirty="0"/>
              <a:t> of </a:t>
            </a:r>
            <a:r>
              <a:rPr lang="tr-TR" dirty="0" err="1"/>
              <a:t>the</a:t>
            </a:r>
            <a:r>
              <a:rPr lang="tr-TR" dirty="0"/>
              <a:t> </a:t>
            </a:r>
            <a:r>
              <a:rPr lang="tr-TR" dirty="0" err="1"/>
              <a:t>ceramic</a:t>
            </a:r>
            <a:r>
              <a:rPr lang="tr-TR" dirty="0"/>
              <a:t> </a:t>
            </a:r>
            <a:r>
              <a:rPr lang="tr-TR" dirty="0" err="1"/>
              <a:t>tiles</a:t>
            </a:r>
            <a:r>
              <a:rPr lang="tr-TR" dirty="0"/>
              <a:t> </a:t>
            </a:r>
            <a:r>
              <a:rPr lang="tr-TR" dirty="0" err="1"/>
              <a:t>are</a:t>
            </a:r>
            <a:r>
              <a:rPr lang="tr-TR" dirty="0"/>
              <a:t> </a:t>
            </a:r>
            <a:r>
              <a:rPr lang="tr-TR" dirty="0" err="1"/>
              <a:t>prepared</a:t>
            </a:r>
            <a:r>
              <a:rPr lang="tr-TR" dirty="0"/>
              <a:t>.</a:t>
            </a:r>
          </a:p>
          <a:p>
            <a:endParaRPr lang="tr-TR" i="1" dirty="0"/>
          </a:p>
          <a:p>
            <a:r>
              <a:rPr lang="tr-TR" u="sng" dirty="0" err="1"/>
              <a:t>Grinding</a:t>
            </a:r>
            <a:r>
              <a:rPr lang="tr-TR" dirty="0"/>
              <a:t>: </a:t>
            </a:r>
            <a:r>
              <a:rPr lang="tr-TR" dirty="0" err="1"/>
              <a:t>The</a:t>
            </a:r>
            <a:r>
              <a:rPr lang="tr-TR" dirty="0"/>
              <a:t> </a:t>
            </a:r>
            <a:r>
              <a:rPr lang="tr-TR" dirty="0" err="1"/>
              <a:t>purpose</a:t>
            </a:r>
            <a:r>
              <a:rPr lang="tr-TR" dirty="0"/>
              <a:t> of </a:t>
            </a:r>
            <a:r>
              <a:rPr lang="tr-TR" dirty="0" err="1"/>
              <a:t>grinding</a:t>
            </a:r>
            <a:r>
              <a:rPr lang="tr-TR" dirty="0"/>
              <a:t> is </a:t>
            </a:r>
            <a:r>
              <a:rPr lang="tr-TR" dirty="0" err="1"/>
              <a:t>to</a:t>
            </a:r>
            <a:r>
              <a:rPr lang="tr-TR" dirty="0"/>
              <a:t> </a:t>
            </a:r>
            <a:r>
              <a:rPr lang="tr-TR" dirty="0" err="1"/>
              <a:t>reduce</a:t>
            </a:r>
            <a:r>
              <a:rPr lang="tr-TR" dirty="0"/>
              <a:t> </a:t>
            </a:r>
            <a:r>
              <a:rPr lang="tr-TR" dirty="0" err="1"/>
              <a:t>to</a:t>
            </a:r>
            <a:r>
              <a:rPr lang="tr-TR" dirty="0"/>
              <a:t> size of </a:t>
            </a:r>
            <a:r>
              <a:rPr lang="tr-TR" dirty="0" err="1"/>
              <a:t>the</a:t>
            </a:r>
            <a:r>
              <a:rPr lang="tr-TR" dirty="0"/>
              <a:t> </a:t>
            </a:r>
            <a:r>
              <a:rPr lang="tr-TR" dirty="0" err="1"/>
              <a:t>raw</a:t>
            </a:r>
            <a:r>
              <a:rPr lang="tr-TR" dirty="0"/>
              <a:t> </a:t>
            </a:r>
            <a:r>
              <a:rPr lang="tr-TR" dirty="0" err="1"/>
              <a:t>materials</a:t>
            </a:r>
            <a:r>
              <a:rPr lang="tr-TR" dirty="0"/>
              <a:t> </a:t>
            </a:r>
            <a:r>
              <a:rPr lang="tr-TR" dirty="0" err="1"/>
              <a:t>to</a:t>
            </a:r>
            <a:r>
              <a:rPr lang="tr-TR" dirty="0"/>
              <a:t> a final, </a:t>
            </a:r>
            <a:r>
              <a:rPr lang="tr-TR" dirty="0" err="1"/>
              <a:t>constant</a:t>
            </a:r>
            <a:r>
              <a:rPr lang="tr-TR" dirty="0"/>
              <a:t> </a:t>
            </a:r>
            <a:r>
              <a:rPr lang="tr-TR" dirty="0" err="1"/>
              <a:t>required</a:t>
            </a:r>
            <a:r>
              <a:rPr lang="tr-TR" dirty="0"/>
              <a:t> </a:t>
            </a:r>
            <a:r>
              <a:rPr lang="tr-TR" dirty="0" err="1"/>
              <a:t>particul</a:t>
            </a:r>
            <a:r>
              <a:rPr lang="tr-TR" dirty="0"/>
              <a:t> size.    </a:t>
            </a:r>
            <a:endParaRPr lang="tr-TR" i="1" dirty="0"/>
          </a:p>
          <a:p>
            <a:endParaRPr lang="tr-TR" u="sng" dirty="0"/>
          </a:p>
          <a:p>
            <a:r>
              <a:rPr lang="tr-TR" u="sng" dirty="0" err="1"/>
              <a:t>Spray</a:t>
            </a:r>
            <a:r>
              <a:rPr lang="tr-TR" u="sng" dirty="0"/>
              <a:t> </a:t>
            </a:r>
            <a:r>
              <a:rPr lang="tr-TR" u="sng" dirty="0" err="1"/>
              <a:t>Drying</a:t>
            </a:r>
            <a:r>
              <a:rPr lang="tr-TR" u="sng" dirty="0"/>
              <a:t>: </a:t>
            </a:r>
            <a:r>
              <a:rPr lang="tr-TR" dirty="0" err="1"/>
              <a:t>The</a:t>
            </a:r>
            <a:r>
              <a:rPr lang="tr-TR" dirty="0"/>
              <a:t> </a:t>
            </a:r>
            <a:r>
              <a:rPr lang="tr-TR" dirty="0" err="1"/>
              <a:t>purpose</a:t>
            </a:r>
            <a:r>
              <a:rPr lang="tr-TR" dirty="0"/>
              <a:t> of </a:t>
            </a:r>
            <a:r>
              <a:rPr lang="tr-TR" dirty="0" err="1"/>
              <a:t>this</a:t>
            </a:r>
            <a:r>
              <a:rPr lang="tr-TR" dirty="0"/>
              <a:t> </a:t>
            </a:r>
            <a:r>
              <a:rPr lang="tr-TR" dirty="0" err="1"/>
              <a:t>process</a:t>
            </a:r>
            <a:r>
              <a:rPr lang="tr-TR" dirty="0"/>
              <a:t> is </a:t>
            </a:r>
            <a:r>
              <a:rPr lang="tr-TR" dirty="0" err="1"/>
              <a:t>to</a:t>
            </a:r>
            <a:r>
              <a:rPr lang="tr-TR" dirty="0"/>
              <a:t> </a:t>
            </a:r>
            <a:r>
              <a:rPr lang="tr-TR" dirty="0" err="1"/>
              <a:t>evaporate</a:t>
            </a:r>
            <a:r>
              <a:rPr lang="tr-TR" dirty="0"/>
              <a:t> a </a:t>
            </a:r>
            <a:r>
              <a:rPr lang="tr-TR" dirty="0" err="1"/>
              <a:t>part</a:t>
            </a:r>
            <a:r>
              <a:rPr lang="tr-TR" dirty="0"/>
              <a:t> of </a:t>
            </a:r>
            <a:r>
              <a:rPr lang="tr-TR" dirty="0" err="1"/>
              <a:t>the</a:t>
            </a:r>
            <a:r>
              <a:rPr lang="tr-TR" dirty="0"/>
              <a:t> </a:t>
            </a:r>
            <a:r>
              <a:rPr lang="tr-TR" dirty="0" err="1"/>
              <a:t>water</a:t>
            </a:r>
            <a:r>
              <a:rPr lang="tr-TR" dirty="0"/>
              <a:t> </a:t>
            </a:r>
            <a:r>
              <a:rPr lang="tr-TR" dirty="0" err="1"/>
              <a:t>contained</a:t>
            </a:r>
            <a:r>
              <a:rPr lang="tr-TR" dirty="0"/>
              <a:t> in </a:t>
            </a:r>
            <a:r>
              <a:rPr lang="tr-TR" dirty="0" err="1"/>
              <a:t>the</a:t>
            </a:r>
            <a:r>
              <a:rPr lang="tr-TR" dirty="0"/>
              <a:t> slip </a:t>
            </a:r>
            <a:r>
              <a:rPr lang="tr-TR" dirty="0" err="1"/>
              <a:t>while</a:t>
            </a:r>
            <a:r>
              <a:rPr lang="tr-TR" dirty="0"/>
              <a:t> </a:t>
            </a:r>
            <a:r>
              <a:rPr lang="tr-TR" dirty="0" err="1"/>
              <a:t>forming</a:t>
            </a:r>
            <a:r>
              <a:rPr lang="tr-TR" dirty="0"/>
              <a:t> </a:t>
            </a:r>
            <a:r>
              <a:rPr lang="tr-TR" dirty="0" err="1"/>
              <a:t>sphericel</a:t>
            </a:r>
            <a:r>
              <a:rPr lang="tr-TR" dirty="0"/>
              <a:t> </a:t>
            </a:r>
            <a:r>
              <a:rPr lang="tr-TR" dirty="0" err="1"/>
              <a:t>particules</a:t>
            </a:r>
            <a:r>
              <a:rPr lang="tr-TR" dirty="0"/>
              <a:t>. </a:t>
            </a:r>
            <a:r>
              <a:rPr lang="tr-TR" dirty="0" err="1"/>
              <a:t>Such</a:t>
            </a:r>
            <a:r>
              <a:rPr lang="tr-TR" dirty="0"/>
              <a:t> </a:t>
            </a:r>
            <a:r>
              <a:rPr lang="tr-TR" dirty="0" err="1"/>
              <a:t>particules</a:t>
            </a:r>
            <a:r>
              <a:rPr lang="tr-TR" dirty="0"/>
              <a:t> </a:t>
            </a:r>
            <a:r>
              <a:rPr lang="tr-TR" dirty="0" err="1"/>
              <a:t>are</a:t>
            </a:r>
            <a:r>
              <a:rPr lang="tr-TR" dirty="0"/>
              <a:t> of a </a:t>
            </a:r>
            <a:r>
              <a:rPr lang="tr-TR" dirty="0" err="1"/>
              <a:t>similar</a:t>
            </a:r>
            <a:r>
              <a:rPr lang="tr-TR" dirty="0"/>
              <a:t> size in </a:t>
            </a:r>
            <a:r>
              <a:rPr lang="tr-TR" dirty="0" err="1"/>
              <a:t>all</a:t>
            </a:r>
            <a:r>
              <a:rPr lang="tr-TR" dirty="0"/>
              <a:t> </a:t>
            </a:r>
            <a:r>
              <a:rPr lang="tr-TR" dirty="0" err="1"/>
              <a:t>types</a:t>
            </a:r>
            <a:r>
              <a:rPr lang="tr-TR" dirty="0"/>
              <a:t> of </a:t>
            </a:r>
            <a:r>
              <a:rPr lang="tr-TR" dirty="0" err="1"/>
              <a:t>ceramic</a:t>
            </a:r>
            <a:r>
              <a:rPr lang="tr-TR" dirty="0"/>
              <a:t> </a:t>
            </a:r>
            <a:r>
              <a:rPr lang="tr-TR" dirty="0" err="1"/>
              <a:t>tile</a:t>
            </a:r>
            <a:r>
              <a:rPr lang="tr-TR" dirty="0"/>
              <a:t> body.</a:t>
            </a:r>
          </a:p>
          <a:p>
            <a:r>
              <a:rPr lang="tr-TR" dirty="0"/>
              <a:t> </a:t>
            </a:r>
            <a:endParaRPr lang="tr-TR" i="1" dirty="0"/>
          </a:p>
        </p:txBody>
      </p:sp>
      <p:sp>
        <p:nvSpPr>
          <p:cNvPr id="31" name="Metin kutusu 13"/>
          <p:cNvSpPr txBox="1"/>
          <p:nvPr/>
        </p:nvSpPr>
        <p:spPr>
          <a:xfrm>
            <a:off x="486058" y="1328273"/>
            <a:ext cx="3077830" cy="461665"/>
          </a:xfrm>
          <a:prstGeom prst="rect">
            <a:avLst/>
          </a:prstGeom>
          <a:noFill/>
        </p:spPr>
        <p:txBody>
          <a:bodyPr wrap="none" rtlCol="0">
            <a:spAutoFit/>
          </a:bodyPr>
          <a:lstStyle/>
          <a:p>
            <a:r>
              <a:rPr lang="tr-TR" sz="2400" b="1" dirty="0"/>
              <a:t>Body </a:t>
            </a:r>
            <a:r>
              <a:rPr lang="tr-TR" sz="2400" b="1" dirty="0" err="1"/>
              <a:t>preparation</a:t>
            </a:r>
            <a:r>
              <a:rPr lang="tr-TR" sz="2400" b="1" dirty="0"/>
              <a:t> </a:t>
            </a:r>
            <a:r>
              <a:rPr lang="tr-TR" sz="2400" b="1" dirty="0" err="1"/>
              <a:t>unit</a:t>
            </a:r>
            <a:r>
              <a:rPr lang="tr-TR" sz="2400" b="1" dirty="0"/>
              <a:t>:</a:t>
            </a:r>
          </a:p>
        </p:txBody>
      </p:sp>
      <p:sp>
        <p:nvSpPr>
          <p:cNvPr id="32" name="Metin kutusu 14"/>
          <p:cNvSpPr txBox="1"/>
          <p:nvPr/>
        </p:nvSpPr>
        <p:spPr>
          <a:xfrm>
            <a:off x="528635" y="1783171"/>
            <a:ext cx="1518557" cy="369332"/>
          </a:xfrm>
          <a:prstGeom prst="rect">
            <a:avLst/>
          </a:prstGeom>
          <a:noFill/>
        </p:spPr>
        <p:txBody>
          <a:bodyPr wrap="none" rtlCol="0">
            <a:spAutoFit/>
          </a:bodyPr>
          <a:lstStyle/>
          <a:p>
            <a:r>
              <a:rPr lang="tr-TR" dirty="0" err="1"/>
              <a:t>Raw</a:t>
            </a:r>
            <a:r>
              <a:rPr lang="tr-TR" dirty="0"/>
              <a:t> </a:t>
            </a:r>
            <a:r>
              <a:rPr lang="tr-TR" dirty="0" err="1"/>
              <a:t>Materials</a:t>
            </a:r>
            <a:endParaRPr lang="tr-TR" dirty="0"/>
          </a:p>
        </p:txBody>
      </p:sp>
      <p:cxnSp>
        <p:nvCxnSpPr>
          <p:cNvPr id="33" name="Düz Ok Bağlayıcısı 15"/>
          <p:cNvCxnSpPr/>
          <p:nvPr/>
        </p:nvCxnSpPr>
        <p:spPr>
          <a:xfrm>
            <a:off x="1261329" y="2163103"/>
            <a:ext cx="0" cy="3956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Metin kutusu 16"/>
          <p:cNvSpPr txBox="1"/>
          <p:nvPr/>
        </p:nvSpPr>
        <p:spPr>
          <a:xfrm>
            <a:off x="344932" y="2586215"/>
            <a:ext cx="2067806" cy="369332"/>
          </a:xfrm>
          <a:prstGeom prst="rect">
            <a:avLst/>
          </a:prstGeom>
          <a:noFill/>
        </p:spPr>
        <p:txBody>
          <a:bodyPr wrap="square" rtlCol="0">
            <a:spAutoFit/>
          </a:bodyPr>
          <a:lstStyle/>
          <a:p>
            <a:pPr algn="ctr"/>
            <a:r>
              <a:rPr lang="tr-TR" dirty="0" err="1"/>
              <a:t>Mixture</a:t>
            </a:r>
            <a:endParaRPr lang="tr-TR" dirty="0"/>
          </a:p>
        </p:txBody>
      </p:sp>
      <p:sp>
        <p:nvSpPr>
          <p:cNvPr id="35" name="Metin kutusu 18"/>
          <p:cNvSpPr txBox="1"/>
          <p:nvPr/>
        </p:nvSpPr>
        <p:spPr>
          <a:xfrm>
            <a:off x="444753" y="3320290"/>
            <a:ext cx="1584176" cy="369332"/>
          </a:xfrm>
          <a:prstGeom prst="rect">
            <a:avLst/>
          </a:prstGeom>
          <a:noFill/>
        </p:spPr>
        <p:txBody>
          <a:bodyPr wrap="square" rtlCol="0">
            <a:spAutoFit/>
          </a:bodyPr>
          <a:lstStyle/>
          <a:p>
            <a:pPr algn="ctr"/>
            <a:r>
              <a:rPr lang="tr-TR" dirty="0" err="1"/>
              <a:t>Grinding</a:t>
            </a:r>
            <a:endParaRPr lang="tr-TR" dirty="0"/>
          </a:p>
        </p:txBody>
      </p:sp>
      <p:cxnSp>
        <p:nvCxnSpPr>
          <p:cNvPr id="36" name="Düz Ok Bağlayıcısı 19"/>
          <p:cNvCxnSpPr/>
          <p:nvPr/>
        </p:nvCxnSpPr>
        <p:spPr>
          <a:xfrm>
            <a:off x="1257462" y="3819701"/>
            <a:ext cx="0" cy="4337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Metin kutusu 20"/>
          <p:cNvSpPr txBox="1"/>
          <p:nvPr/>
        </p:nvSpPr>
        <p:spPr>
          <a:xfrm>
            <a:off x="639805" y="4325772"/>
            <a:ext cx="1296216" cy="369332"/>
          </a:xfrm>
          <a:prstGeom prst="rect">
            <a:avLst/>
          </a:prstGeom>
          <a:noFill/>
        </p:spPr>
        <p:txBody>
          <a:bodyPr wrap="square" rtlCol="0">
            <a:spAutoFit/>
          </a:bodyPr>
          <a:lstStyle/>
          <a:p>
            <a:r>
              <a:rPr lang="tr-TR" dirty="0" err="1"/>
              <a:t>Screening</a:t>
            </a:r>
            <a:endParaRPr lang="tr-TR" dirty="0"/>
          </a:p>
        </p:txBody>
      </p:sp>
      <p:cxnSp>
        <p:nvCxnSpPr>
          <p:cNvPr id="38" name="Düz Ok Bağlayıcısı 21"/>
          <p:cNvCxnSpPr/>
          <p:nvPr/>
        </p:nvCxnSpPr>
        <p:spPr>
          <a:xfrm flipH="1">
            <a:off x="1224972" y="4686069"/>
            <a:ext cx="1"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Metin kutusu 22"/>
          <p:cNvSpPr txBox="1"/>
          <p:nvPr/>
        </p:nvSpPr>
        <p:spPr>
          <a:xfrm>
            <a:off x="455923" y="5114977"/>
            <a:ext cx="1922321" cy="369332"/>
          </a:xfrm>
          <a:prstGeom prst="rect">
            <a:avLst/>
          </a:prstGeom>
          <a:noFill/>
        </p:spPr>
        <p:txBody>
          <a:bodyPr wrap="none" rtlCol="0">
            <a:spAutoFit/>
          </a:bodyPr>
          <a:lstStyle/>
          <a:p>
            <a:r>
              <a:rPr lang="tr-TR" dirty="0"/>
              <a:t>Storage of </a:t>
            </a:r>
            <a:r>
              <a:rPr lang="tr-TR" dirty="0" err="1"/>
              <a:t>mixture</a:t>
            </a:r>
            <a:endParaRPr lang="tr-TR" dirty="0"/>
          </a:p>
        </p:txBody>
      </p:sp>
      <p:cxnSp>
        <p:nvCxnSpPr>
          <p:cNvPr id="40" name="Düz Ok Bağlayıcısı 23"/>
          <p:cNvCxnSpPr/>
          <p:nvPr/>
        </p:nvCxnSpPr>
        <p:spPr>
          <a:xfrm>
            <a:off x="1203168" y="5460765"/>
            <a:ext cx="0" cy="3442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Metin kutusu 24"/>
          <p:cNvSpPr txBox="1"/>
          <p:nvPr/>
        </p:nvSpPr>
        <p:spPr>
          <a:xfrm>
            <a:off x="-5140" y="5795972"/>
            <a:ext cx="2525204" cy="369332"/>
          </a:xfrm>
          <a:prstGeom prst="rect">
            <a:avLst/>
          </a:prstGeom>
          <a:noFill/>
        </p:spPr>
        <p:txBody>
          <a:bodyPr wrap="square" rtlCol="0">
            <a:spAutoFit/>
          </a:bodyPr>
          <a:lstStyle/>
          <a:p>
            <a:pPr algn="ctr"/>
            <a:r>
              <a:rPr lang="tr-TR" dirty="0" err="1"/>
              <a:t>Spray</a:t>
            </a:r>
            <a:r>
              <a:rPr lang="tr-TR" dirty="0"/>
              <a:t> </a:t>
            </a:r>
            <a:r>
              <a:rPr lang="tr-TR" dirty="0" err="1"/>
              <a:t>Drying</a:t>
            </a:r>
            <a:endParaRPr lang="tr-TR" dirty="0"/>
          </a:p>
        </p:txBody>
      </p:sp>
    </p:spTree>
    <p:extLst>
      <p:ext uri="{BB962C8B-B14F-4D97-AF65-F5344CB8AC3E}">
        <p14:creationId xmlns:p14="http://schemas.microsoft.com/office/powerpoint/2010/main" val="654396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p:cNvSpPr txBox="1"/>
          <p:nvPr/>
        </p:nvSpPr>
        <p:spPr>
          <a:xfrm>
            <a:off x="4708173" y="1490244"/>
            <a:ext cx="4248472" cy="3416320"/>
          </a:xfrm>
          <a:prstGeom prst="rect">
            <a:avLst/>
          </a:prstGeom>
          <a:noFill/>
          <a:ln>
            <a:solidFill>
              <a:schemeClr val="accent1">
                <a:lumMod val="75000"/>
              </a:schemeClr>
            </a:solidFill>
          </a:ln>
        </p:spPr>
        <p:txBody>
          <a:bodyPr wrap="square" rtlCol="0">
            <a:spAutoFit/>
          </a:bodyPr>
          <a:lstStyle/>
          <a:p>
            <a:r>
              <a:rPr lang="tr-TR" sz="2400" dirty="0" err="1"/>
              <a:t>Raw</a:t>
            </a:r>
            <a:r>
              <a:rPr lang="tr-TR" sz="2400" dirty="0"/>
              <a:t> </a:t>
            </a:r>
            <a:r>
              <a:rPr lang="tr-TR" sz="2400" dirty="0" err="1"/>
              <a:t>materials</a:t>
            </a:r>
            <a:r>
              <a:rPr lang="tr-TR" sz="2400" dirty="0"/>
              <a:t> </a:t>
            </a:r>
            <a:r>
              <a:rPr lang="tr-TR" sz="2400" dirty="0" err="1"/>
              <a:t>and</a:t>
            </a:r>
            <a:r>
              <a:rPr lang="tr-TR" sz="2400" dirty="0"/>
              <a:t> </a:t>
            </a:r>
            <a:r>
              <a:rPr lang="tr-TR" sz="2400" dirty="0" err="1"/>
              <a:t>Auxilary</a:t>
            </a:r>
            <a:r>
              <a:rPr lang="tr-TR" sz="2400" dirty="0"/>
              <a:t> </a:t>
            </a:r>
            <a:r>
              <a:rPr lang="tr-TR" sz="2400" dirty="0" err="1"/>
              <a:t>materilas</a:t>
            </a:r>
            <a:r>
              <a:rPr lang="tr-TR" sz="2400" dirty="0"/>
              <a:t>:</a:t>
            </a:r>
          </a:p>
          <a:p>
            <a:endParaRPr lang="tr-TR" sz="2400" dirty="0"/>
          </a:p>
          <a:p>
            <a:pPr marL="285750" indent="-285750">
              <a:buFont typeface="Arial" pitchFamily="34" charset="0"/>
              <a:buChar char="•"/>
            </a:pPr>
            <a:r>
              <a:rPr lang="tr-TR" sz="2400" dirty="0" err="1"/>
              <a:t>Clay</a:t>
            </a:r>
            <a:endParaRPr lang="tr-TR" sz="2400" dirty="0"/>
          </a:p>
          <a:p>
            <a:pPr marL="285750" indent="-285750">
              <a:buFont typeface="Arial" pitchFamily="34" charset="0"/>
              <a:buChar char="•"/>
            </a:pPr>
            <a:r>
              <a:rPr lang="tr-TR" sz="2400" dirty="0" err="1"/>
              <a:t>Caolin</a:t>
            </a:r>
            <a:endParaRPr lang="tr-TR" sz="2400" dirty="0"/>
          </a:p>
          <a:p>
            <a:pPr marL="285750" indent="-285750">
              <a:buFont typeface="Arial" pitchFamily="34" charset="0"/>
              <a:buChar char="•"/>
            </a:pPr>
            <a:r>
              <a:rPr lang="tr-TR" sz="2400" dirty="0" err="1"/>
              <a:t>Quartz</a:t>
            </a:r>
            <a:endParaRPr lang="tr-TR" sz="2400" dirty="0"/>
          </a:p>
          <a:p>
            <a:pPr marL="285750" indent="-285750">
              <a:buFont typeface="Arial" pitchFamily="34" charset="0"/>
              <a:buChar char="•"/>
            </a:pPr>
            <a:r>
              <a:rPr lang="tr-TR" sz="2400" dirty="0" err="1"/>
              <a:t>Feldspar</a:t>
            </a:r>
            <a:endParaRPr lang="tr-TR" sz="2400" dirty="0"/>
          </a:p>
          <a:p>
            <a:pPr marL="285750" indent="-285750">
              <a:buFont typeface="Arial" pitchFamily="34" charset="0"/>
              <a:buChar char="•"/>
            </a:pPr>
            <a:r>
              <a:rPr lang="tr-TR" sz="2400" dirty="0" err="1"/>
              <a:t>Oxides</a:t>
            </a:r>
            <a:endParaRPr lang="tr-TR" sz="2400" dirty="0"/>
          </a:p>
          <a:p>
            <a:pPr marL="285750" indent="-285750">
              <a:buFont typeface="Arial" pitchFamily="34" charset="0"/>
              <a:buChar char="•"/>
            </a:pPr>
            <a:r>
              <a:rPr lang="tr-TR" sz="2400" dirty="0" err="1"/>
              <a:t>Ceramic</a:t>
            </a:r>
            <a:r>
              <a:rPr lang="tr-TR" sz="2400" dirty="0"/>
              <a:t> </a:t>
            </a:r>
            <a:r>
              <a:rPr lang="tr-TR" sz="2400" dirty="0" err="1"/>
              <a:t>pigments</a:t>
            </a:r>
            <a:endParaRPr lang="tr-TR" sz="2400" dirty="0"/>
          </a:p>
        </p:txBody>
      </p:sp>
      <p:sp>
        <p:nvSpPr>
          <p:cNvPr id="18" name="Başlık 1"/>
          <p:cNvSpPr txBox="1">
            <a:spLocks/>
          </p:cNvSpPr>
          <p:nvPr/>
        </p:nvSpPr>
        <p:spPr>
          <a:xfrm>
            <a:off x="2837010" y="34724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dirty="0" err="1">
                <a:solidFill>
                  <a:srgbClr val="FF0000"/>
                </a:solidFill>
              </a:rPr>
              <a:t>Ceramic</a:t>
            </a:r>
            <a:r>
              <a:rPr lang="tr-TR" sz="4000" dirty="0">
                <a:solidFill>
                  <a:srgbClr val="FF0000"/>
                </a:solidFill>
              </a:rPr>
              <a:t> </a:t>
            </a:r>
            <a:r>
              <a:rPr lang="tr-TR" sz="4000" dirty="0" err="1">
                <a:solidFill>
                  <a:srgbClr val="FF0000"/>
                </a:solidFill>
              </a:rPr>
              <a:t>Tiles</a:t>
            </a:r>
            <a:r>
              <a:rPr lang="tr-TR" sz="4000" dirty="0">
                <a:solidFill>
                  <a:srgbClr val="FF0000"/>
                </a:solidFill>
              </a:rPr>
              <a:t> </a:t>
            </a:r>
            <a:r>
              <a:rPr lang="tr-TR" sz="4000" dirty="0" err="1">
                <a:solidFill>
                  <a:srgbClr val="FF0000"/>
                </a:solidFill>
              </a:rPr>
              <a:t>Production</a:t>
            </a:r>
            <a:endParaRPr lang="tr-TR" sz="4000" dirty="0">
              <a:solidFill>
                <a:srgbClr val="FF0000"/>
              </a:solidFill>
            </a:endParaRPr>
          </a:p>
        </p:txBody>
      </p:sp>
      <p:graphicFrame>
        <p:nvGraphicFramePr>
          <p:cNvPr id="19" name="Diyagram 3"/>
          <p:cNvGraphicFramePr/>
          <p:nvPr>
            <p:extLst>
              <p:ext uri="{D42A27DB-BD31-4B8C-83A1-F6EECF244321}">
                <p14:modId xmlns:p14="http://schemas.microsoft.com/office/powerpoint/2010/main" val="2533373413"/>
              </p:ext>
            </p:extLst>
          </p:nvPr>
        </p:nvGraphicFramePr>
        <p:xfrm>
          <a:off x="412973" y="908720"/>
          <a:ext cx="3213020" cy="3757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0" name="Grup 13"/>
          <p:cNvGrpSpPr/>
          <p:nvPr/>
        </p:nvGrpSpPr>
        <p:grpSpPr>
          <a:xfrm>
            <a:off x="1672174" y="3770412"/>
            <a:ext cx="847032" cy="364453"/>
            <a:chOff x="1473222" y="1218640"/>
            <a:chExt cx="770632" cy="642193"/>
          </a:xfrm>
        </p:grpSpPr>
        <p:sp>
          <p:nvSpPr>
            <p:cNvPr id="21" name="Sağ Ok 14"/>
            <p:cNvSpPr/>
            <p:nvPr/>
          </p:nvSpPr>
          <p:spPr>
            <a:xfrm rot="5400000">
              <a:off x="1537441" y="1154421"/>
              <a:ext cx="642193" cy="77063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Sağ Ok 4"/>
            <p:cNvSpPr txBox="1"/>
            <p:nvPr/>
          </p:nvSpPr>
          <p:spPr>
            <a:xfrm>
              <a:off x="1627348" y="1218640"/>
              <a:ext cx="462380" cy="4495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p:txBody>
        </p:sp>
      </p:grpSp>
      <p:grpSp>
        <p:nvGrpSpPr>
          <p:cNvPr id="23" name="Grup 16"/>
          <p:cNvGrpSpPr/>
          <p:nvPr/>
        </p:nvGrpSpPr>
        <p:grpSpPr>
          <a:xfrm>
            <a:off x="1306574" y="4144049"/>
            <a:ext cx="1530436" cy="460281"/>
            <a:chOff x="853464" y="2678344"/>
            <a:chExt cx="1530436" cy="460281"/>
          </a:xfrm>
        </p:grpSpPr>
        <p:sp>
          <p:nvSpPr>
            <p:cNvPr id="24" name="Yuvarlatılmış Dikdörtgen 17"/>
            <p:cNvSpPr/>
            <p:nvPr/>
          </p:nvSpPr>
          <p:spPr>
            <a:xfrm>
              <a:off x="865026" y="2722818"/>
              <a:ext cx="1518874" cy="41580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Yuvarlatılmış Dikdörtgen 4"/>
            <p:cNvSpPr txBox="1"/>
            <p:nvPr/>
          </p:nvSpPr>
          <p:spPr>
            <a:xfrm>
              <a:off x="853464" y="2678344"/>
              <a:ext cx="1494516" cy="391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dirty="0" err="1"/>
                <a:t>Firing</a:t>
              </a:r>
              <a:endParaRPr lang="tr-TR" sz="1700" kern="1200" dirty="0"/>
            </a:p>
          </p:txBody>
        </p:sp>
      </p:grpSp>
      <p:grpSp>
        <p:nvGrpSpPr>
          <p:cNvPr id="26" name="Grup 19"/>
          <p:cNvGrpSpPr/>
          <p:nvPr/>
        </p:nvGrpSpPr>
        <p:grpSpPr>
          <a:xfrm>
            <a:off x="1722118" y="4752132"/>
            <a:ext cx="685460" cy="372349"/>
            <a:chOff x="1473222" y="1218640"/>
            <a:chExt cx="770632" cy="642193"/>
          </a:xfrm>
        </p:grpSpPr>
        <p:sp>
          <p:nvSpPr>
            <p:cNvPr id="27" name="Sağ Ok 20"/>
            <p:cNvSpPr/>
            <p:nvPr/>
          </p:nvSpPr>
          <p:spPr>
            <a:xfrm rot="5400000">
              <a:off x="1537441" y="1154421"/>
              <a:ext cx="642193" cy="77063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Sağ Ok 4"/>
            <p:cNvSpPr txBox="1"/>
            <p:nvPr/>
          </p:nvSpPr>
          <p:spPr>
            <a:xfrm>
              <a:off x="1698935" y="1218640"/>
              <a:ext cx="390793" cy="2353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dirty="0"/>
            </a:p>
          </p:txBody>
        </p:sp>
      </p:grpSp>
      <p:grpSp>
        <p:nvGrpSpPr>
          <p:cNvPr id="29" name="Grup 22"/>
          <p:cNvGrpSpPr/>
          <p:nvPr/>
        </p:nvGrpSpPr>
        <p:grpSpPr>
          <a:xfrm>
            <a:off x="1306574" y="5115331"/>
            <a:ext cx="1518874" cy="415807"/>
            <a:chOff x="865026" y="2722818"/>
            <a:chExt cx="1518874" cy="415807"/>
          </a:xfrm>
        </p:grpSpPr>
        <p:sp>
          <p:nvSpPr>
            <p:cNvPr id="30" name="Yuvarlatılmış Dikdörtgen 23"/>
            <p:cNvSpPr/>
            <p:nvPr/>
          </p:nvSpPr>
          <p:spPr>
            <a:xfrm>
              <a:off x="865026" y="2722818"/>
              <a:ext cx="1518874" cy="41580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Yuvarlatılmış Dikdörtgen 4"/>
            <p:cNvSpPr txBox="1"/>
            <p:nvPr/>
          </p:nvSpPr>
          <p:spPr>
            <a:xfrm>
              <a:off x="877205" y="2734997"/>
              <a:ext cx="1494516" cy="391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dirty="0" err="1"/>
                <a:t>Quality</a:t>
              </a:r>
              <a:r>
                <a:rPr lang="tr-TR" sz="1700" dirty="0"/>
                <a:t> </a:t>
              </a:r>
              <a:r>
                <a:rPr lang="tr-TR" sz="1700" dirty="0" err="1"/>
                <a:t>control</a:t>
              </a:r>
              <a:endParaRPr lang="tr-TR" sz="1700" kern="1200" dirty="0"/>
            </a:p>
          </p:txBody>
        </p:sp>
      </p:grpSp>
      <p:grpSp>
        <p:nvGrpSpPr>
          <p:cNvPr id="32" name="Grup 25"/>
          <p:cNvGrpSpPr/>
          <p:nvPr/>
        </p:nvGrpSpPr>
        <p:grpSpPr>
          <a:xfrm>
            <a:off x="1672173" y="5622005"/>
            <a:ext cx="749441" cy="301929"/>
            <a:chOff x="1473222" y="1218640"/>
            <a:chExt cx="770632" cy="642193"/>
          </a:xfrm>
        </p:grpSpPr>
        <p:sp>
          <p:nvSpPr>
            <p:cNvPr id="33" name="Sağ Ok 26"/>
            <p:cNvSpPr/>
            <p:nvPr/>
          </p:nvSpPr>
          <p:spPr>
            <a:xfrm rot="5400000">
              <a:off x="1537441" y="1154421"/>
              <a:ext cx="642193" cy="77063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4" name="Sağ Ok 4"/>
            <p:cNvSpPr txBox="1"/>
            <p:nvPr/>
          </p:nvSpPr>
          <p:spPr>
            <a:xfrm>
              <a:off x="1698935" y="1218640"/>
              <a:ext cx="390793" cy="2353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dirty="0"/>
            </a:p>
          </p:txBody>
        </p:sp>
      </p:grpSp>
      <p:grpSp>
        <p:nvGrpSpPr>
          <p:cNvPr id="35" name="Grup 28"/>
          <p:cNvGrpSpPr/>
          <p:nvPr/>
        </p:nvGrpSpPr>
        <p:grpSpPr>
          <a:xfrm>
            <a:off x="1294395" y="5923417"/>
            <a:ext cx="1518874" cy="415807"/>
            <a:chOff x="865026" y="2722818"/>
            <a:chExt cx="1518874" cy="415807"/>
          </a:xfrm>
        </p:grpSpPr>
        <p:sp>
          <p:nvSpPr>
            <p:cNvPr id="36" name="Yuvarlatılmış Dikdörtgen 29"/>
            <p:cNvSpPr/>
            <p:nvPr/>
          </p:nvSpPr>
          <p:spPr>
            <a:xfrm>
              <a:off x="865026" y="2722818"/>
              <a:ext cx="1518874" cy="41580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Yuvarlatılmış Dikdörtgen 4"/>
            <p:cNvSpPr txBox="1"/>
            <p:nvPr/>
          </p:nvSpPr>
          <p:spPr>
            <a:xfrm>
              <a:off x="877205" y="2734997"/>
              <a:ext cx="1494516" cy="391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dirty="0" err="1"/>
                <a:t>Packaging</a:t>
              </a:r>
              <a:endParaRPr lang="tr-TR" sz="1700" kern="1200" dirty="0"/>
            </a:p>
          </p:txBody>
        </p:sp>
      </p:grpSp>
    </p:spTree>
    <p:extLst>
      <p:ext uri="{BB962C8B-B14F-4D97-AF65-F5344CB8AC3E}">
        <p14:creationId xmlns:p14="http://schemas.microsoft.com/office/powerpoint/2010/main" val="1279619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lstStyle/>
          <a:p>
            <a:pPr algn="l"/>
            <a:r>
              <a:rPr lang="tr-TR" sz="4000" dirty="0" err="1">
                <a:solidFill>
                  <a:srgbClr val="FF0000"/>
                </a:solidFill>
              </a:rPr>
              <a:t>Ceramic</a:t>
            </a:r>
            <a:r>
              <a:rPr lang="tr-TR" sz="4000" dirty="0">
                <a:solidFill>
                  <a:srgbClr val="FF0000"/>
                </a:solidFill>
              </a:rPr>
              <a:t> </a:t>
            </a:r>
            <a:r>
              <a:rPr lang="tr-TR" sz="4000" dirty="0" err="1">
                <a:solidFill>
                  <a:srgbClr val="FF0000"/>
                </a:solidFill>
              </a:rPr>
              <a:t>Tiles</a:t>
            </a:r>
            <a:r>
              <a:rPr lang="tr-TR" sz="4000" dirty="0">
                <a:solidFill>
                  <a:srgbClr val="FF0000"/>
                </a:solidFill>
              </a:rPr>
              <a:t> </a:t>
            </a:r>
            <a:r>
              <a:rPr lang="tr-TR" sz="4000" dirty="0" err="1">
                <a:solidFill>
                  <a:srgbClr val="FF0000"/>
                </a:solidFill>
              </a:rPr>
              <a:t>Production</a:t>
            </a:r>
            <a:endParaRPr lang="tr-TR" dirty="0"/>
          </a:p>
        </p:txBody>
      </p:sp>
      <p:pic>
        <p:nvPicPr>
          <p:cNvPr id="5" name="Picture 2" descr="C:\06.08.09 çevre denetimi\DSCN106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4480" y="1829740"/>
            <a:ext cx="3744416" cy="2859578"/>
          </a:xfrm>
        </p:spPr>
      </p:pic>
      <p:pic>
        <p:nvPicPr>
          <p:cNvPr id="7" name="Picture 3" descr="C:\06.08.09 çevre denetimi\DSCN10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623" y="1832265"/>
            <a:ext cx="3787328" cy="282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ikdörtgen 10"/>
          <p:cNvSpPr/>
          <p:nvPr/>
        </p:nvSpPr>
        <p:spPr>
          <a:xfrm>
            <a:off x="2616847" y="4230282"/>
            <a:ext cx="761747" cy="461665"/>
          </a:xfrm>
          <a:prstGeom prst="rect">
            <a:avLst/>
          </a:prstGeom>
        </p:spPr>
        <p:txBody>
          <a:bodyPr wrap="none">
            <a:spAutoFit/>
          </a:bodyPr>
          <a:lstStyle/>
          <a:p>
            <a:r>
              <a:rPr lang="tr-TR" sz="2400" dirty="0" err="1">
                <a:solidFill>
                  <a:srgbClr val="C00000"/>
                </a:solidFill>
              </a:rPr>
              <a:t>mills</a:t>
            </a:r>
            <a:endParaRPr lang="tr-TR" sz="2400" dirty="0">
              <a:solidFill>
                <a:srgbClr val="C00000"/>
              </a:solidFill>
            </a:endParaRPr>
          </a:p>
        </p:txBody>
      </p:sp>
      <p:sp>
        <p:nvSpPr>
          <p:cNvPr id="13" name="Metin kutusu 12"/>
          <p:cNvSpPr txBox="1"/>
          <p:nvPr/>
        </p:nvSpPr>
        <p:spPr>
          <a:xfrm>
            <a:off x="6728181" y="4119670"/>
            <a:ext cx="1299523" cy="523220"/>
          </a:xfrm>
          <a:prstGeom prst="rect">
            <a:avLst/>
          </a:prstGeom>
          <a:noFill/>
        </p:spPr>
        <p:txBody>
          <a:bodyPr wrap="none" rtlCol="0">
            <a:spAutoFit/>
          </a:bodyPr>
          <a:lstStyle/>
          <a:p>
            <a:r>
              <a:rPr lang="tr-TR" sz="2800" b="1" dirty="0" err="1">
                <a:solidFill>
                  <a:srgbClr val="C00000"/>
                </a:solidFill>
              </a:rPr>
              <a:t>screens</a:t>
            </a:r>
            <a:endParaRPr lang="tr-TR" sz="2800" b="1" dirty="0">
              <a:solidFill>
                <a:srgbClr val="C00000"/>
              </a:solidFill>
            </a:endParaRPr>
          </a:p>
        </p:txBody>
      </p:sp>
      <p:sp>
        <p:nvSpPr>
          <p:cNvPr id="8" name="Metin kutusu 7"/>
          <p:cNvSpPr txBox="1"/>
          <p:nvPr/>
        </p:nvSpPr>
        <p:spPr>
          <a:xfrm>
            <a:off x="65158" y="4722895"/>
            <a:ext cx="8755313" cy="1323439"/>
          </a:xfrm>
          <a:prstGeom prst="rect">
            <a:avLst/>
          </a:prstGeom>
          <a:noFill/>
        </p:spPr>
        <p:txBody>
          <a:bodyPr wrap="square" rtlCol="0">
            <a:spAutoFit/>
          </a:bodyPr>
          <a:lstStyle/>
          <a:p>
            <a:r>
              <a:rPr lang="tr-TR" sz="2000" dirty="0" err="1"/>
              <a:t>Raw</a:t>
            </a:r>
            <a:r>
              <a:rPr lang="tr-TR" sz="2000" dirty="0"/>
              <a:t> </a:t>
            </a:r>
            <a:r>
              <a:rPr lang="tr-TR" sz="2000" dirty="0" err="1"/>
              <a:t>materials</a:t>
            </a:r>
            <a:r>
              <a:rPr lang="tr-TR" sz="2000" dirty="0"/>
              <a:t> </a:t>
            </a:r>
            <a:r>
              <a:rPr lang="tr-TR" sz="2000" dirty="0" err="1"/>
              <a:t>are</a:t>
            </a:r>
            <a:r>
              <a:rPr lang="tr-TR" sz="2000" dirty="0"/>
              <a:t> </a:t>
            </a:r>
            <a:r>
              <a:rPr lang="tr-TR" sz="2000" dirty="0" err="1"/>
              <a:t>ground</a:t>
            </a:r>
            <a:r>
              <a:rPr lang="tr-TR" sz="2000" dirty="0"/>
              <a:t> </a:t>
            </a:r>
            <a:r>
              <a:rPr lang="tr-TR" sz="2000" dirty="0" err="1"/>
              <a:t>with</a:t>
            </a:r>
            <a:r>
              <a:rPr lang="tr-TR" sz="2000" dirty="0"/>
              <a:t> </a:t>
            </a:r>
            <a:r>
              <a:rPr lang="tr-TR" sz="2000" dirty="0" err="1"/>
              <a:t>water</a:t>
            </a:r>
            <a:r>
              <a:rPr lang="tr-TR" sz="2000" dirty="0"/>
              <a:t> in </a:t>
            </a:r>
            <a:r>
              <a:rPr lang="tr-TR" sz="2000" dirty="0" err="1"/>
              <a:t>the</a:t>
            </a:r>
            <a:r>
              <a:rPr lang="tr-TR" sz="2000" dirty="0"/>
              <a:t> </a:t>
            </a:r>
            <a:r>
              <a:rPr lang="tr-TR" sz="2000" dirty="0" err="1"/>
              <a:t>mills</a:t>
            </a:r>
            <a:r>
              <a:rPr lang="tr-TR" sz="2000" dirty="0"/>
              <a:t> </a:t>
            </a:r>
            <a:r>
              <a:rPr lang="tr-TR" sz="2000" dirty="0" err="1"/>
              <a:t>and</a:t>
            </a:r>
            <a:r>
              <a:rPr lang="tr-TR" sz="2000" dirty="0"/>
              <a:t>  </a:t>
            </a:r>
            <a:r>
              <a:rPr lang="tr-TR" sz="2000" dirty="0" err="1"/>
              <a:t>become</a:t>
            </a:r>
            <a:r>
              <a:rPr lang="tr-TR" sz="2000" dirty="0"/>
              <a:t> </a:t>
            </a:r>
            <a:r>
              <a:rPr lang="tr-TR" sz="2000" dirty="0" err="1"/>
              <a:t>mixtures</a:t>
            </a:r>
            <a:r>
              <a:rPr lang="tr-TR" sz="2000" dirty="0"/>
              <a:t> </a:t>
            </a:r>
            <a:r>
              <a:rPr lang="tr-TR" sz="2000" dirty="0" err="1"/>
              <a:t>by</a:t>
            </a:r>
            <a:r>
              <a:rPr lang="tr-TR" sz="2000" dirty="0"/>
              <a:t> </a:t>
            </a:r>
            <a:r>
              <a:rPr lang="tr-TR" sz="2000" dirty="0" err="1"/>
              <a:t>means</a:t>
            </a:r>
            <a:r>
              <a:rPr lang="tr-TR" sz="2000" dirty="0"/>
              <a:t> of </a:t>
            </a:r>
            <a:r>
              <a:rPr lang="tr-TR" sz="2000" dirty="0" err="1"/>
              <a:t>chemicals</a:t>
            </a:r>
            <a:r>
              <a:rPr lang="tr-TR" sz="2000" dirty="0"/>
              <a:t>.</a:t>
            </a:r>
          </a:p>
          <a:p>
            <a:r>
              <a:rPr lang="tr-TR" sz="2000" dirty="0" err="1"/>
              <a:t>The</a:t>
            </a:r>
            <a:r>
              <a:rPr lang="tr-TR" sz="2000" dirty="0"/>
              <a:t> </a:t>
            </a:r>
            <a:r>
              <a:rPr lang="tr-TR" sz="2000" dirty="0" err="1"/>
              <a:t>mixtures</a:t>
            </a:r>
            <a:r>
              <a:rPr lang="tr-TR" sz="2000" dirty="0"/>
              <a:t> </a:t>
            </a:r>
            <a:r>
              <a:rPr lang="tr-TR" sz="2000" dirty="0" err="1"/>
              <a:t>are</a:t>
            </a:r>
            <a:r>
              <a:rPr lang="tr-TR" sz="2000" dirty="0"/>
              <a:t> </a:t>
            </a:r>
            <a:r>
              <a:rPr lang="tr-TR" sz="2000" dirty="0" err="1"/>
              <a:t>screened</a:t>
            </a:r>
            <a:r>
              <a:rPr lang="tr-TR" sz="2000" dirty="0"/>
              <a:t> in </a:t>
            </a:r>
            <a:r>
              <a:rPr lang="tr-TR" sz="2000" dirty="0" err="1"/>
              <a:t>order</a:t>
            </a:r>
            <a:r>
              <a:rPr lang="tr-TR" sz="2000" dirty="0"/>
              <a:t> </a:t>
            </a:r>
            <a:r>
              <a:rPr lang="tr-TR" sz="2000" dirty="0" err="1"/>
              <a:t>to</a:t>
            </a:r>
            <a:r>
              <a:rPr lang="tr-TR" sz="2000" dirty="0"/>
              <a:t> </a:t>
            </a:r>
            <a:r>
              <a:rPr lang="tr-TR" sz="2000" dirty="0" err="1"/>
              <a:t>take</a:t>
            </a:r>
            <a:r>
              <a:rPr lang="tr-TR" sz="2000" dirty="0"/>
              <a:t> </a:t>
            </a:r>
            <a:r>
              <a:rPr lang="tr-TR" sz="2000" dirty="0" err="1"/>
              <a:t>the</a:t>
            </a:r>
            <a:r>
              <a:rPr lang="tr-TR" sz="2000" dirty="0"/>
              <a:t> </a:t>
            </a:r>
            <a:r>
              <a:rPr lang="tr-TR" sz="2000" dirty="0" err="1"/>
              <a:t>particules</a:t>
            </a:r>
            <a:r>
              <a:rPr lang="tr-TR" sz="2000" dirty="0"/>
              <a:t> </a:t>
            </a:r>
            <a:r>
              <a:rPr lang="tr-TR" sz="2000" dirty="0" err="1"/>
              <a:t>etc</a:t>
            </a:r>
            <a:r>
              <a:rPr lang="tr-TR" sz="2000" dirty="0"/>
              <a:t>.</a:t>
            </a:r>
          </a:p>
          <a:p>
            <a:r>
              <a:rPr lang="tr-TR" sz="2000" dirty="0" err="1"/>
              <a:t>In</a:t>
            </a:r>
            <a:r>
              <a:rPr lang="tr-TR" sz="2000" dirty="0"/>
              <a:t> </a:t>
            </a:r>
            <a:r>
              <a:rPr lang="tr-TR" sz="2000" dirty="0" err="1"/>
              <a:t>spray</a:t>
            </a:r>
            <a:r>
              <a:rPr lang="tr-TR" sz="2000" dirty="0"/>
              <a:t> </a:t>
            </a:r>
            <a:r>
              <a:rPr lang="tr-TR" sz="2000" dirty="0" err="1"/>
              <a:t>dryers</a:t>
            </a:r>
            <a:r>
              <a:rPr lang="tr-TR" sz="2000" dirty="0"/>
              <a:t> </a:t>
            </a:r>
            <a:r>
              <a:rPr lang="tr-TR" sz="2000" dirty="0" err="1"/>
              <a:t>the</a:t>
            </a:r>
            <a:r>
              <a:rPr lang="tr-TR" sz="2000" dirty="0"/>
              <a:t> </a:t>
            </a:r>
            <a:r>
              <a:rPr lang="tr-TR" sz="2000" dirty="0" err="1"/>
              <a:t>mixture</a:t>
            </a:r>
            <a:r>
              <a:rPr lang="tr-TR" sz="2000" dirty="0"/>
              <a:t> </a:t>
            </a:r>
            <a:r>
              <a:rPr lang="tr-TR" sz="2000" dirty="0" err="1"/>
              <a:t>becomes</a:t>
            </a:r>
            <a:r>
              <a:rPr lang="tr-TR" sz="2000" dirty="0"/>
              <a:t> </a:t>
            </a:r>
            <a:r>
              <a:rPr lang="tr-TR" sz="2000" dirty="0" err="1"/>
              <a:t>spherical</a:t>
            </a:r>
            <a:r>
              <a:rPr lang="tr-TR" sz="2000" dirty="0"/>
              <a:t> </a:t>
            </a:r>
            <a:r>
              <a:rPr lang="tr-TR" sz="2000" dirty="0" err="1"/>
              <a:t>granules</a:t>
            </a:r>
            <a:r>
              <a:rPr lang="tr-TR" sz="2000" dirty="0"/>
              <a:t> </a:t>
            </a:r>
            <a:r>
              <a:rPr lang="tr-TR" sz="2000" dirty="0" err="1"/>
              <a:t>by</a:t>
            </a:r>
            <a:r>
              <a:rPr lang="tr-TR" sz="2000" dirty="0"/>
              <a:t> </a:t>
            </a:r>
            <a:r>
              <a:rPr lang="tr-TR" sz="2000" dirty="0" err="1"/>
              <a:t>evaporating</a:t>
            </a:r>
            <a:r>
              <a:rPr lang="tr-TR" sz="2000" dirty="0"/>
              <a:t> </a:t>
            </a:r>
            <a:r>
              <a:rPr lang="tr-TR" sz="2000" dirty="0" err="1"/>
              <a:t>the</a:t>
            </a:r>
            <a:r>
              <a:rPr lang="tr-TR" sz="2000" dirty="0"/>
              <a:t> </a:t>
            </a:r>
            <a:r>
              <a:rPr lang="tr-TR" sz="2000" dirty="0" err="1"/>
              <a:t>water</a:t>
            </a:r>
            <a:r>
              <a:rPr lang="tr-TR" sz="2000" dirty="0"/>
              <a:t>.</a:t>
            </a:r>
          </a:p>
        </p:txBody>
      </p:sp>
    </p:spTree>
    <p:extLst>
      <p:ext uri="{BB962C8B-B14F-4D97-AF65-F5344CB8AC3E}">
        <p14:creationId xmlns:p14="http://schemas.microsoft.com/office/powerpoint/2010/main" val="70085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
          <p:cNvSpPr>
            <a:spLocks noGrp="1"/>
          </p:cNvSpPr>
          <p:nvPr>
            <p:ph type="title"/>
          </p:nvPr>
        </p:nvSpPr>
        <p:spPr>
          <a:xfrm>
            <a:off x="162561" y="269776"/>
            <a:ext cx="8229600" cy="1143000"/>
          </a:xfrm>
        </p:spPr>
        <p:txBody>
          <a:bodyPr/>
          <a:lstStyle/>
          <a:p>
            <a:pPr algn="l"/>
            <a:r>
              <a:rPr lang="tr-TR" sz="4000" dirty="0" err="1">
                <a:solidFill>
                  <a:srgbClr val="FF0000"/>
                </a:solidFill>
              </a:rPr>
              <a:t>Ceramic</a:t>
            </a:r>
            <a:r>
              <a:rPr lang="tr-TR" sz="4000" dirty="0">
                <a:solidFill>
                  <a:srgbClr val="FF0000"/>
                </a:solidFill>
              </a:rPr>
              <a:t> </a:t>
            </a:r>
            <a:r>
              <a:rPr lang="tr-TR" sz="4000" dirty="0" err="1">
                <a:solidFill>
                  <a:srgbClr val="FF0000"/>
                </a:solidFill>
              </a:rPr>
              <a:t>Tiles</a:t>
            </a:r>
            <a:r>
              <a:rPr lang="tr-TR" sz="4000" dirty="0">
                <a:solidFill>
                  <a:srgbClr val="FF0000"/>
                </a:solidFill>
              </a:rPr>
              <a:t> </a:t>
            </a:r>
            <a:r>
              <a:rPr lang="tr-TR" sz="4000" dirty="0" err="1">
                <a:solidFill>
                  <a:srgbClr val="FF0000"/>
                </a:solidFill>
              </a:rPr>
              <a:t>Production</a:t>
            </a:r>
            <a:endParaRPr lang="tr-TR" dirty="0"/>
          </a:p>
        </p:txBody>
      </p:sp>
      <p:pic>
        <p:nvPicPr>
          <p:cNvPr id="12" name="Picture 4" descr="C:\Users\elifgokhan\Desktop\0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576136"/>
            <a:ext cx="3528392" cy="47250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elifgokhan\Desktop\2013-12-03 15.50.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537" y="1196752"/>
            <a:ext cx="4309777" cy="3227077"/>
          </a:xfrm>
          <a:prstGeom prst="rect">
            <a:avLst/>
          </a:prstGeom>
          <a:noFill/>
          <a:extLst>
            <a:ext uri="{909E8E84-426E-40DD-AFC4-6F175D3DCCD1}">
              <a14:hiddenFill xmlns:a14="http://schemas.microsoft.com/office/drawing/2010/main">
                <a:solidFill>
                  <a:srgbClr val="FFFFFF"/>
                </a:solidFill>
              </a14:hiddenFill>
            </a:ext>
          </a:extLst>
        </p:spPr>
      </p:pic>
      <p:sp>
        <p:nvSpPr>
          <p:cNvPr id="15" name="Metin kutusu 16"/>
          <p:cNvSpPr txBox="1"/>
          <p:nvPr/>
        </p:nvSpPr>
        <p:spPr>
          <a:xfrm>
            <a:off x="542098" y="3892986"/>
            <a:ext cx="1921327" cy="400110"/>
          </a:xfrm>
          <a:prstGeom prst="rect">
            <a:avLst/>
          </a:prstGeom>
          <a:noFill/>
          <a:ln>
            <a:solidFill>
              <a:srgbClr val="C00000"/>
            </a:solidFill>
          </a:ln>
        </p:spPr>
        <p:txBody>
          <a:bodyPr wrap="square" rtlCol="0">
            <a:spAutoFit/>
          </a:bodyPr>
          <a:lstStyle/>
          <a:p>
            <a:r>
              <a:rPr lang="tr-TR" sz="2000" b="1" dirty="0" err="1">
                <a:solidFill>
                  <a:srgbClr val="C00000"/>
                </a:solidFill>
              </a:rPr>
              <a:t>Decoration</a:t>
            </a:r>
            <a:endParaRPr lang="tr-TR" sz="2000" b="1" dirty="0">
              <a:solidFill>
                <a:srgbClr val="C00000"/>
              </a:solidFill>
            </a:endParaRPr>
          </a:p>
        </p:txBody>
      </p:sp>
      <p:sp>
        <p:nvSpPr>
          <p:cNvPr id="16" name="Metin kutusu 17"/>
          <p:cNvSpPr txBox="1"/>
          <p:nvPr/>
        </p:nvSpPr>
        <p:spPr>
          <a:xfrm>
            <a:off x="-36817" y="4462080"/>
            <a:ext cx="8878395" cy="1631216"/>
          </a:xfrm>
          <a:prstGeom prst="rect">
            <a:avLst/>
          </a:prstGeom>
          <a:noFill/>
        </p:spPr>
        <p:txBody>
          <a:bodyPr wrap="square" rtlCol="0">
            <a:spAutoFit/>
          </a:bodyPr>
          <a:lstStyle/>
          <a:p>
            <a:r>
              <a:rPr lang="tr-TR" sz="2000" b="1" dirty="0" err="1"/>
              <a:t>Equipment</a:t>
            </a:r>
            <a:r>
              <a:rPr lang="tr-TR" sz="2000" b="1" dirty="0"/>
              <a:t> of </a:t>
            </a:r>
            <a:r>
              <a:rPr lang="tr-TR" sz="2000" b="1" dirty="0" err="1"/>
              <a:t>ceramic</a:t>
            </a:r>
            <a:r>
              <a:rPr lang="tr-TR" sz="2000" b="1" dirty="0"/>
              <a:t> </a:t>
            </a:r>
            <a:r>
              <a:rPr lang="tr-TR" sz="2000" b="1" dirty="0" err="1"/>
              <a:t>tiles</a:t>
            </a:r>
            <a:r>
              <a:rPr lang="tr-TR" sz="2000" b="1" dirty="0"/>
              <a:t> </a:t>
            </a:r>
            <a:r>
              <a:rPr lang="tr-TR" sz="2000" b="1" dirty="0" err="1"/>
              <a:t>production</a:t>
            </a:r>
            <a:r>
              <a:rPr lang="tr-TR" sz="2000" b="1" dirty="0"/>
              <a:t>:</a:t>
            </a:r>
          </a:p>
          <a:p>
            <a:r>
              <a:rPr lang="tr-TR" sz="2000" b="1" dirty="0" err="1"/>
              <a:t>Press</a:t>
            </a:r>
            <a:r>
              <a:rPr lang="tr-TR" sz="2000" b="1" dirty="0"/>
              <a:t>: </a:t>
            </a:r>
            <a:r>
              <a:rPr lang="tr-TR" sz="2000" dirty="0" err="1"/>
              <a:t>Granulated</a:t>
            </a:r>
            <a:r>
              <a:rPr lang="tr-TR" sz="2000" dirty="0"/>
              <a:t> </a:t>
            </a:r>
            <a:r>
              <a:rPr lang="tr-TR" sz="2000" dirty="0" err="1"/>
              <a:t>mixture</a:t>
            </a:r>
            <a:r>
              <a:rPr lang="tr-TR" sz="2000" dirty="0"/>
              <a:t> is </a:t>
            </a:r>
            <a:r>
              <a:rPr lang="tr-TR" sz="2000" dirty="0" err="1"/>
              <a:t>transfered</a:t>
            </a:r>
            <a:r>
              <a:rPr lang="tr-TR" sz="2000" dirty="0"/>
              <a:t> </a:t>
            </a:r>
            <a:r>
              <a:rPr lang="tr-TR" sz="2000" dirty="0" err="1"/>
              <a:t>to</a:t>
            </a:r>
            <a:r>
              <a:rPr lang="tr-TR" sz="2000" dirty="0"/>
              <a:t> </a:t>
            </a:r>
          </a:p>
          <a:p>
            <a:r>
              <a:rPr lang="tr-TR" sz="2000" dirty="0" err="1"/>
              <a:t>press</a:t>
            </a:r>
            <a:r>
              <a:rPr lang="tr-TR" sz="2000" dirty="0"/>
              <a:t> in </a:t>
            </a:r>
            <a:r>
              <a:rPr lang="tr-TR" sz="2000" dirty="0" err="1"/>
              <a:t>order</a:t>
            </a:r>
            <a:r>
              <a:rPr lang="tr-TR" sz="2000" dirty="0"/>
              <a:t> </a:t>
            </a:r>
            <a:r>
              <a:rPr lang="tr-TR" sz="2000" dirty="0" err="1"/>
              <a:t>to</a:t>
            </a:r>
            <a:r>
              <a:rPr lang="tr-TR" sz="2000" dirty="0"/>
              <a:t> </a:t>
            </a:r>
            <a:r>
              <a:rPr lang="tr-TR" sz="2000" dirty="0" err="1"/>
              <a:t>get</a:t>
            </a:r>
            <a:r>
              <a:rPr lang="tr-TR" sz="2000" dirty="0"/>
              <a:t> </a:t>
            </a:r>
            <a:r>
              <a:rPr lang="tr-TR" sz="2000" dirty="0" err="1"/>
              <a:t>shape</a:t>
            </a:r>
            <a:r>
              <a:rPr lang="tr-TR" sz="2000" dirty="0"/>
              <a:t>. </a:t>
            </a:r>
          </a:p>
          <a:p>
            <a:r>
              <a:rPr lang="tr-TR" sz="2000" b="1" dirty="0" err="1"/>
              <a:t>Decoration</a:t>
            </a:r>
            <a:r>
              <a:rPr lang="tr-TR" sz="2000" b="1" dirty="0"/>
              <a:t>: </a:t>
            </a:r>
            <a:r>
              <a:rPr lang="tr-TR" sz="2000" dirty="0" err="1"/>
              <a:t>Digital</a:t>
            </a:r>
            <a:r>
              <a:rPr lang="tr-TR" sz="2000" dirty="0"/>
              <a:t> </a:t>
            </a:r>
            <a:r>
              <a:rPr lang="tr-TR" sz="2000" dirty="0" err="1"/>
              <a:t>printing</a:t>
            </a:r>
            <a:r>
              <a:rPr lang="tr-TR" sz="2000" dirty="0"/>
              <a:t> </a:t>
            </a:r>
            <a:r>
              <a:rPr lang="tr-TR" sz="2000" dirty="0" err="1"/>
              <a:t>machines</a:t>
            </a:r>
            <a:r>
              <a:rPr lang="tr-TR" sz="2000" dirty="0"/>
              <a:t> is </a:t>
            </a:r>
            <a:r>
              <a:rPr lang="tr-TR" sz="2000" dirty="0" err="1"/>
              <a:t>used</a:t>
            </a:r>
            <a:r>
              <a:rPr lang="tr-TR" sz="2000" dirty="0"/>
              <a:t> in </a:t>
            </a:r>
            <a:r>
              <a:rPr lang="tr-TR" sz="2000" dirty="0" err="1"/>
              <a:t>order</a:t>
            </a:r>
            <a:r>
              <a:rPr lang="tr-TR" sz="2000" dirty="0"/>
              <a:t> </a:t>
            </a:r>
            <a:r>
              <a:rPr lang="tr-TR" sz="2000" dirty="0" err="1"/>
              <a:t>to</a:t>
            </a:r>
            <a:r>
              <a:rPr lang="tr-TR" sz="2000" dirty="0"/>
              <a:t> </a:t>
            </a:r>
            <a:r>
              <a:rPr lang="tr-TR" sz="2000" dirty="0" err="1"/>
              <a:t>apply</a:t>
            </a:r>
            <a:r>
              <a:rPr lang="tr-TR" sz="2000" dirty="0"/>
              <a:t> </a:t>
            </a:r>
            <a:r>
              <a:rPr lang="tr-TR" sz="2000" dirty="0" err="1"/>
              <a:t>designs</a:t>
            </a:r>
            <a:r>
              <a:rPr lang="tr-TR" sz="2000" dirty="0"/>
              <a:t> on </a:t>
            </a:r>
            <a:r>
              <a:rPr lang="tr-TR" sz="2000" dirty="0" err="1"/>
              <a:t>to</a:t>
            </a:r>
            <a:r>
              <a:rPr lang="tr-TR" sz="2000" dirty="0"/>
              <a:t> </a:t>
            </a:r>
            <a:r>
              <a:rPr lang="tr-TR" sz="2000" dirty="0" err="1"/>
              <a:t>surface</a:t>
            </a:r>
            <a:r>
              <a:rPr lang="tr-TR" sz="2000" dirty="0"/>
              <a:t> of </a:t>
            </a:r>
            <a:r>
              <a:rPr lang="tr-TR" sz="2000" dirty="0" err="1"/>
              <a:t>ceramic</a:t>
            </a:r>
            <a:r>
              <a:rPr lang="tr-TR" sz="2000" dirty="0"/>
              <a:t> </a:t>
            </a:r>
            <a:r>
              <a:rPr lang="tr-TR" sz="2000" dirty="0" err="1"/>
              <a:t>tiles</a:t>
            </a:r>
            <a:r>
              <a:rPr lang="tr-TR" sz="2000" dirty="0"/>
              <a:t>.</a:t>
            </a:r>
          </a:p>
        </p:txBody>
      </p:sp>
    </p:spTree>
    <p:extLst>
      <p:ext uri="{BB962C8B-B14F-4D97-AF65-F5344CB8AC3E}">
        <p14:creationId xmlns:p14="http://schemas.microsoft.com/office/powerpoint/2010/main" val="293166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58824" y="480248"/>
            <a:ext cx="8229600" cy="1143000"/>
          </a:xfrm>
        </p:spPr>
        <p:txBody>
          <a:bodyPr/>
          <a:lstStyle/>
          <a:p>
            <a:pPr algn="l"/>
            <a:r>
              <a:rPr lang="tr-TR" sz="4000" dirty="0" err="1">
                <a:solidFill>
                  <a:srgbClr val="FF0000"/>
                </a:solidFill>
              </a:rPr>
              <a:t>Ceramic</a:t>
            </a:r>
            <a:r>
              <a:rPr lang="tr-TR" sz="4000" dirty="0">
                <a:solidFill>
                  <a:srgbClr val="FF0000"/>
                </a:solidFill>
              </a:rPr>
              <a:t> </a:t>
            </a:r>
            <a:r>
              <a:rPr lang="tr-TR" sz="4000" dirty="0" err="1">
                <a:solidFill>
                  <a:srgbClr val="FF0000"/>
                </a:solidFill>
              </a:rPr>
              <a:t>Tiles</a:t>
            </a:r>
            <a:r>
              <a:rPr lang="tr-TR" sz="4000" dirty="0">
                <a:solidFill>
                  <a:srgbClr val="FF0000"/>
                </a:solidFill>
              </a:rPr>
              <a:t> </a:t>
            </a:r>
            <a:r>
              <a:rPr lang="tr-TR" sz="4000" dirty="0" err="1">
                <a:solidFill>
                  <a:srgbClr val="FF0000"/>
                </a:solidFill>
              </a:rPr>
              <a:t>Production</a:t>
            </a:r>
            <a:endParaRPr lang="tr-TR" dirty="0"/>
          </a:p>
        </p:txBody>
      </p:sp>
      <p:pic>
        <p:nvPicPr>
          <p:cNvPr id="5"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4344"/>
            <a:ext cx="4176464" cy="328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pic>
      <p:sp>
        <p:nvSpPr>
          <p:cNvPr id="6" name="Metin kutusu 2"/>
          <p:cNvSpPr txBox="1"/>
          <p:nvPr/>
        </p:nvSpPr>
        <p:spPr>
          <a:xfrm>
            <a:off x="2627784" y="4226785"/>
            <a:ext cx="1512168" cy="400110"/>
          </a:xfrm>
          <a:prstGeom prst="rect">
            <a:avLst/>
          </a:prstGeom>
          <a:noFill/>
          <a:ln>
            <a:solidFill>
              <a:srgbClr val="C00000"/>
            </a:solidFill>
          </a:ln>
        </p:spPr>
        <p:txBody>
          <a:bodyPr wrap="square" rtlCol="0">
            <a:spAutoFit/>
          </a:bodyPr>
          <a:lstStyle/>
          <a:p>
            <a:r>
              <a:rPr lang="tr-TR" sz="2000" b="1" dirty="0" err="1">
                <a:solidFill>
                  <a:srgbClr val="C00000"/>
                </a:solidFill>
              </a:rPr>
              <a:t>Kiln</a:t>
            </a:r>
            <a:endParaRPr lang="tr-TR" sz="2000" b="1" dirty="0">
              <a:solidFill>
                <a:srgbClr val="C00000"/>
              </a:solidFill>
            </a:endParaRPr>
          </a:p>
        </p:txBody>
      </p:sp>
      <p:sp>
        <p:nvSpPr>
          <p:cNvPr id="7" name="Metin kutusu 7"/>
          <p:cNvSpPr txBox="1"/>
          <p:nvPr/>
        </p:nvSpPr>
        <p:spPr>
          <a:xfrm>
            <a:off x="245635" y="4748951"/>
            <a:ext cx="8732097" cy="1200329"/>
          </a:xfrm>
          <a:prstGeom prst="rect">
            <a:avLst/>
          </a:prstGeom>
          <a:noFill/>
        </p:spPr>
        <p:txBody>
          <a:bodyPr wrap="square" rtlCol="0">
            <a:spAutoFit/>
          </a:bodyPr>
          <a:lstStyle/>
          <a:p>
            <a:r>
              <a:rPr lang="tr-TR" sz="2400" b="1" dirty="0" err="1"/>
              <a:t>Equipment</a:t>
            </a:r>
            <a:r>
              <a:rPr lang="tr-TR" sz="2400" b="1" dirty="0"/>
              <a:t> of </a:t>
            </a:r>
            <a:r>
              <a:rPr lang="tr-TR" sz="2400" b="1" dirty="0" err="1"/>
              <a:t>ceramic</a:t>
            </a:r>
            <a:r>
              <a:rPr lang="tr-TR" sz="2400" b="1" dirty="0"/>
              <a:t> </a:t>
            </a:r>
            <a:r>
              <a:rPr lang="tr-TR" sz="2400" b="1" dirty="0" err="1"/>
              <a:t>tiles</a:t>
            </a:r>
            <a:r>
              <a:rPr lang="tr-TR" sz="2400" b="1" dirty="0"/>
              <a:t> </a:t>
            </a:r>
            <a:r>
              <a:rPr lang="tr-TR" sz="2400" b="1" dirty="0" err="1"/>
              <a:t>production</a:t>
            </a:r>
            <a:r>
              <a:rPr lang="tr-TR" sz="2400" b="1" dirty="0"/>
              <a:t>:</a:t>
            </a:r>
          </a:p>
          <a:p>
            <a:r>
              <a:rPr lang="tr-TR" sz="2400" dirty="0" err="1"/>
              <a:t>Ceramic</a:t>
            </a:r>
            <a:r>
              <a:rPr lang="tr-TR" sz="2400" dirty="0"/>
              <a:t> </a:t>
            </a:r>
            <a:r>
              <a:rPr lang="tr-TR" sz="2400" dirty="0" err="1"/>
              <a:t>tile</a:t>
            </a:r>
            <a:r>
              <a:rPr lang="tr-TR" sz="2400" dirty="0"/>
              <a:t> </a:t>
            </a:r>
            <a:r>
              <a:rPr lang="tr-TR" sz="2400" dirty="0" err="1"/>
              <a:t>kilns</a:t>
            </a:r>
            <a:r>
              <a:rPr lang="tr-TR" sz="2400" dirty="0"/>
              <a:t> </a:t>
            </a:r>
            <a:r>
              <a:rPr lang="tr-TR" sz="2400" dirty="0" err="1"/>
              <a:t>have</a:t>
            </a:r>
            <a:r>
              <a:rPr lang="tr-TR" sz="2400" dirty="0"/>
              <a:t> </a:t>
            </a:r>
            <a:r>
              <a:rPr lang="tr-TR" sz="2400" dirty="0" err="1"/>
              <a:t>different</a:t>
            </a:r>
            <a:r>
              <a:rPr lang="tr-TR" sz="2400" dirty="0"/>
              <a:t> </a:t>
            </a:r>
            <a:r>
              <a:rPr lang="tr-TR" sz="2400" dirty="0" err="1"/>
              <a:t>divisions</a:t>
            </a:r>
            <a:r>
              <a:rPr lang="tr-TR" sz="2400" dirty="0"/>
              <a:t> at </a:t>
            </a:r>
            <a:r>
              <a:rPr lang="tr-TR" sz="2400" dirty="0" err="1"/>
              <a:t>different</a:t>
            </a:r>
            <a:r>
              <a:rPr lang="tr-TR" sz="2400" dirty="0"/>
              <a:t> </a:t>
            </a:r>
            <a:r>
              <a:rPr lang="tr-TR" sz="2400" dirty="0" err="1"/>
              <a:t>temperature</a:t>
            </a:r>
            <a:r>
              <a:rPr lang="tr-TR" sz="2400" dirty="0"/>
              <a:t>. </a:t>
            </a:r>
            <a:r>
              <a:rPr lang="tr-TR" sz="2400" dirty="0" err="1"/>
              <a:t>Firing</a:t>
            </a:r>
            <a:r>
              <a:rPr lang="tr-TR" sz="2400" dirty="0"/>
              <a:t> in </a:t>
            </a:r>
            <a:r>
              <a:rPr lang="tr-TR" sz="2400" dirty="0" err="1"/>
              <a:t>kilns</a:t>
            </a:r>
            <a:r>
              <a:rPr lang="tr-TR" sz="2400" dirty="0"/>
              <a:t> </a:t>
            </a:r>
            <a:r>
              <a:rPr lang="tr-TR" sz="2400" dirty="0" err="1"/>
              <a:t>occurs</a:t>
            </a:r>
            <a:r>
              <a:rPr lang="tr-TR" sz="2400" dirty="0"/>
              <a:t> </a:t>
            </a:r>
            <a:r>
              <a:rPr lang="tr-TR" sz="2400" dirty="0" err="1"/>
              <a:t>about</a:t>
            </a:r>
            <a:r>
              <a:rPr lang="tr-TR" sz="2400" dirty="0"/>
              <a:t> 1250-1280 </a:t>
            </a:r>
            <a:r>
              <a:rPr lang="tr-TR" sz="2400" baseline="30000" dirty="0"/>
              <a:t>0</a:t>
            </a:r>
            <a:r>
              <a:rPr lang="tr-TR" sz="2400" dirty="0"/>
              <a:t>C. </a:t>
            </a:r>
            <a:endParaRPr lang="tr-TR" dirty="0"/>
          </a:p>
        </p:txBody>
      </p:sp>
      <p:pic>
        <p:nvPicPr>
          <p:cNvPr id="8" name="Picture 2" descr="C:\Users\elifgokhan\Desktop\Çan  GFB\fotolar\kb3\2013-12-03 15.40.14.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641314" y="1344344"/>
            <a:ext cx="4430481" cy="3322861"/>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7661149" y="4289051"/>
            <a:ext cx="1132746" cy="369332"/>
          </a:xfrm>
          <a:prstGeom prst="rect">
            <a:avLst/>
          </a:prstGeom>
          <a:noFill/>
          <a:ln>
            <a:solidFill>
              <a:srgbClr val="C00000"/>
            </a:solidFill>
          </a:ln>
        </p:spPr>
        <p:txBody>
          <a:bodyPr wrap="none" rtlCol="0">
            <a:spAutoFit/>
          </a:bodyPr>
          <a:lstStyle/>
          <a:p>
            <a:r>
              <a:rPr lang="tr-TR" b="1" dirty="0" err="1">
                <a:solidFill>
                  <a:srgbClr val="C00000"/>
                </a:solidFill>
              </a:rPr>
              <a:t>Packaging</a:t>
            </a:r>
            <a:endParaRPr lang="tr-TR" b="1" dirty="0">
              <a:solidFill>
                <a:srgbClr val="C00000"/>
              </a:solidFill>
            </a:endParaRPr>
          </a:p>
        </p:txBody>
      </p:sp>
    </p:spTree>
    <p:extLst>
      <p:ext uri="{BB962C8B-B14F-4D97-AF65-F5344CB8AC3E}">
        <p14:creationId xmlns:p14="http://schemas.microsoft.com/office/powerpoint/2010/main" val="26480599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7277</TotalTime>
  <Words>2633</Words>
  <Application>Microsoft Office PowerPoint</Application>
  <PresentationFormat>Ekran Gösterisi (4:3)</PresentationFormat>
  <Paragraphs>358</Paragraphs>
  <Slides>48</Slides>
  <Notes>3</Notes>
  <HiddenSlides>0</HiddenSlides>
  <MMClips>0</MMClips>
  <ScaleCrop>false</ScaleCrop>
  <HeadingPairs>
    <vt:vector size="8" baseType="variant">
      <vt:variant>
        <vt:lpstr>Kullanılan Yazı Tipleri</vt:lpstr>
      </vt:variant>
      <vt:variant>
        <vt:i4>8</vt:i4>
      </vt:variant>
      <vt:variant>
        <vt:lpstr>Tema</vt:lpstr>
      </vt:variant>
      <vt:variant>
        <vt:i4>3</vt:i4>
      </vt:variant>
      <vt:variant>
        <vt:lpstr>Eklenmiş OLE Hizmet Programları</vt:lpstr>
      </vt:variant>
      <vt:variant>
        <vt:i4>1</vt:i4>
      </vt:variant>
      <vt:variant>
        <vt:lpstr>Slayt Başlıkları</vt:lpstr>
      </vt:variant>
      <vt:variant>
        <vt:i4>48</vt:i4>
      </vt:variant>
    </vt:vector>
  </HeadingPairs>
  <TitlesOfParts>
    <vt:vector size="60" baseType="lpstr">
      <vt:lpstr>Arial</vt:lpstr>
      <vt:lpstr>Bodoni MT</vt:lpstr>
      <vt:lpstr>Calibri</vt:lpstr>
      <vt:lpstr>Google Sans</vt:lpstr>
      <vt:lpstr>Helvetica</vt:lpstr>
      <vt:lpstr>Martel-Regular</vt:lpstr>
      <vt:lpstr>proxima-nova</vt:lpstr>
      <vt:lpstr>Times New Roman</vt:lpstr>
      <vt:lpstr>Ofis Teması</vt:lpstr>
      <vt:lpstr>1_Ofis Teması</vt:lpstr>
      <vt:lpstr>2_Ofis Teması</vt:lpstr>
      <vt:lpstr>Acrobat Document</vt:lpstr>
      <vt:lpstr>Ceramic Tiles  </vt:lpstr>
      <vt:lpstr>History of Ceramics in Turkey</vt:lpstr>
      <vt:lpstr>Production of Ceramics in Turkey</vt:lpstr>
      <vt:lpstr>Types of Ceramic Products</vt:lpstr>
      <vt:lpstr>PowerPoint Sunusu</vt:lpstr>
      <vt:lpstr>PowerPoint Sunusu</vt:lpstr>
      <vt:lpstr>Ceramic Tiles Production</vt:lpstr>
      <vt:lpstr>Ceramic Tiles Production</vt:lpstr>
      <vt:lpstr>Ceramic Tiles Production</vt:lpstr>
      <vt:lpstr>Ceramic Production-Environmental Impacts</vt:lpstr>
      <vt:lpstr>Ceramic Production-Environmental Impacts</vt:lpstr>
      <vt:lpstr>PowerPoint Sunusu</vt:lpstr>
      <vt:lpstr>PowerPoint Sunusu</vt:lpstr>
      <vt:lpstr>PowerPoint Sunusu</vt:lpstr>
      <vt:lpstr>Productivity and Innovation</vt:lpstr>
      <vt:lpstr>PowerPoint Sunusu</vt:lpstr>
      <vt:lpstr>PowerPoint Sunusu</vt:lpstr>
      <vt:lpstr>Productivity and Innovation</vt:lpstr>
      <vt:lpstr>Productivity and Innovation</vt:lpstr>
      <vt:lpstr>Productivity and Innovation</vt:lpstr>
      <vt:lpstr>Productivity and Innovation</vt:lpstr>
      <vt:lpstr>Productivity and Innovation</vt:lpstr>
      <vt:lpstr>Productivity and Innovation</vt:lpstr>
      <vt:lpstr>Productivity and Innovation</vt:lpstr>
      <vt:lpstr>Productivity and Innovation</vt:lpstr>
      <vt:lpstr>Productivity and Innovation</vt:lpstr>
      <vt:lpstr>Environment and Sustainability</vt:lpstr>
      <vt:lpstr>ISO 14001 Environmental Management System</vt:lpstr>
      <vt:lpstr>ISO 14001 Environmental Management System</vt:lpstr>
      <vt:lpstr>ISO 14001 Standard</vt:lpstr>
      <vt:lpstr>              ISO 14001</vt:lpstr>
      <vt:lpstr>ISO 14001 Environmental Management System</vt:lpstr>
      <vt:lpstr>ISO 14001 Environmental Management System</vt:lpstr>
      <vt:lpstr>Life Cycle</vt:lpstr>
      <vt:lpstr>PowerPoint Sunusu</vt:lpstr>
      <vt:lpstr>Circular Economy</vt:lpstr>
      <vt:lpstr>Circular Economy</vt:lpstr>
      <vt:lpstr>Circular Economy</vt:lpstr>
      <vt:lpstr>Environmental Labels</vt:lpstr>
      <vt:lpstr>Environmental Labels</vt:lpstr>
      <vt:lpstr>EPD (Environmental Product Declarations)</vt:lpstr>
      <vt:lpstr>LCA (Life Cycle Assesment)</vt:lpstr>
      <vt:lpstr>EPD-LCA (Life Cycle Assesment) </vt:lpstr>
      <vt:lpstr>EPD (Environmental Product Declarations)</vt:lpstr>
      <vt:lpstr>EPD (Environmental Product Declarations)</vt:lpstr>
      <vt:lpstr>Environmental labels (Greenguard/MASCertified): </vt:lpstr>
      <vt:lpstr>Environmental labels: Health Product Declaration (HPD)</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Seramik Endüstrisinde Çevre Yönetimi</dc:title>
  <dc:creator>Elif Gokhan</dc:creator>
  <cp:lastModifiedBy>Elif Gokhan</cp:lastModifiedBy>
  <cp:revision>353</cp:revision>
  <cp:lastPrinted>2015-07-02T08:35:18Z</cp:lastPrinted>
  <dcterms:created xsi:type="dcterms:W3CDTF">2014-10-26T16:07:31Z</dcterms:created>
  <dcterms:modified xsi:type="dcterms:W3CDTF">2022-05-18T05:55:53Z</dcterms:modified>
</cp:coreProperties>
</file>