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handoutMasterIdLst>
    <p:handoutMasterId r:id="rId41"/>
  </p:handoutMasterIdLst>
  <p:sldIdLst>
    <p:sldId id="256" r:id="rId3"/>
    <p:sldId id="259" r:id="rId4"/>
    <p:sldId id="344" r:id="rId5"/>
    <p:sldId id="343" r:id="rId6"/>
    <p:sldId id="351" r:id="rId7"/>
    <p:sldId id="346" r:id="rId8"/>
    <p:sldId id="350" r:id="rId9"/>
    <p:sldId id="268" r:id="rId10"/>
    <p:sldId id="345" r:id="rId11"/>
    <p:sldId id="305" r:id="rId12"/>
    <p:sldId id="291" r:id="rId13"/>
    <p:sldId id="306" r:id="rId14"/>
    <p:sldId id="261" r:id="rId15"/>
    <p:sldId id="269" r:id="rId16"/>
    <p:sldId id="290" r:id="rId17"/>
    <p:sldId id="336" r:id="rId18"/>
    <p:sldId id="312" r:id="rId19"/>
    <p:sldId id="360" r:id="rId20"/>
    <p:sldId id="313" r:id="rId21"/>
    <p:sldId id="353" r:id="rId22"/>
    <p:sldId id="362" r:id="rId23"/>
    <p:sldId id="363" r:id="rId24"/>
    <p:sldId id="314" r:id="rId25"/>
    <p:sldId id="365" r:id="rId26"/>
    <p:sldId id="315" r:id="rId27"/>
    <p:sldId id="366" r:id="rId28"/>
    <p:sldId id="367" r:id="rId29"/>
    <p:sldId id="332" r:id="rId30"/>
    <p:sldId id="333" r:id="rId31"/>
    <p:sldId id="359" r:id="rId32"/>
    <p:sldId id="364" r:id="rId33"/>
    <p:sldId id="317" r:id="rId34"/>
    <p:sldId id="347" r:id="rId35"/>
    <p:sldId id="368" r:id="rId36"/>
    <p:sldId id="348" r:id="rId37"/>
    <p:sldId id="361" r:id="rId38"/>
    <p:sldId id="331" r:id="rId39"/>
  </p:sldIdLst>
  <p:sldSz cx="9144000" cy="6858000" type="screen4x3"/>
  <p:notesSz cx="9928225" cy="67976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56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302231" cy="33988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623697" y="0"/>
            <a:ext cx="4302231" cy="339884"/>
          </a:xfrm>
          <a:prstGeom prst="rect">
            <a:avLst/>
          </a:prstGeom>
        </p:spPr>
        <p:txBody>
          <a:bodyPr vert="horz" lIns="91440" tIns="45720" rIns="91440" bIns="45720" rtlCol="0"/>
          <a:lstStyle>
            <a:lvl1pPr algn="r">
              <a:defRPr sz="1200"/>
            </a:lvl1pPr>
          </a:lstStyle>
          <a:p>
            <a:fld id="{5341FB2A-55F1-49FB-BF97-46DF3B30BE60}" type="datetimeFigureOut">
              <a:rPr lang="tr-TR" smtClean="0"/>
              <a:t>26.05.2022</a:t>
            </a:fld>
            <a:endParaRPr lang="tr-TR"/>
          </a:p>
        </p:txBody>
      </p:sp>
      <p:sp>
        <p:nvSpPr>
          <p:cNvPr id="4" name="Altbilgi Yer Tutucusu 3"/>
          <p:cNvSpPr>
            <a:spLocks noGrp="1"/>
          </p:cNvSpPr>
          <p:nvPr>
            <p:ph type="ftr" sz="quarter" idx="2"/>
          </p:nvPr>
        </p:nvSpPr>
        <p:spPr>
          <a:xfrm>
            <a:off x="0" y="6456612"/>
            <a:ext cx="4302231" cy="339884"/>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623697" y="6456612"/>
            <a:ext cx="4302231" cy="339884"/>
          </a:xfrm>
          <a:prstGeom prst="rect">
            <a:avLst/>
          </a:prstGeom>
        </p:spPr>
        <p:txBody>
          <a:bodyPr vert="horz" lIns="91440" tIns="45720" rIns="91440" bIns="45720" rtlCol="0" anchor="b"/>
          <a:lstStyle>
            <a:lvl1pPr algn="r">
              <a:defRPr sz="1200"/>
            </a:lvl1pPr>
          </a:lstStyle>
          <a:p>
            <a:fld id="{BCC269A4-645C-4889-8971-64C61C28E085}" type="slidenum">
              <a:rPr lang="tr-TR" smtClean="0"/>
              <a:t>‹#›</a:t>
            </a:fld>
            <a:endParaRPr lang="tr-TR"/>
          </a:p>
        </p:txBody>
      </p:sp>
    </p:spTree>
    <p:extLst>
      <p:ext uri="{BB962C8B-B14F-4D97-AF65-F5344CB8AC3E}">
        <p14:creationId xmlns:p14="http://schemas.microsoft.com/office/powerpoint/2010/main" val="2781713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302231" cy="33988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623697" y="0"/>
            <a:ext cx="4302231" cy="339884"/>
          </a:xfrm>
          <a:prstGeom prst="rect">
            <a:avLst/>
          </a:prstGeom>
        </p:spPr>
        <p:txBody>
          <a:bodyPr vert="horz" lIns="91440" tIns="45720" rIns="91440" bIns="45720" rtlCol="0"/>
          <a:lstStyle>
            <a:lvl1pPr algn="r">
              <a:defRPr sz="1200"/>
            </a:lvl1pPr>
          </a:lstStyle>
          <a:p>
            <a:fld id="{BDF14217-C869-407E-AB83-9AFBF71FEC06}" type="datetimeFigureOut">
              <a:rPr lang="tr-TR" smtClean="0"/>
              <a:t>26.05.2022</a:t>
            </a:fld>
            <a:endParaRPr lang="tr-TR"/>
          </a:p>
        </p:txBody>
      </p:sp>
      <p:sp>
        <p:nvSpPr>
          <p:cNvPr id="4" name="Slayt Görüntüsü Yer Tutucusu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92823" y="3228896"/>
            <a:ext cx="7942580" cy="3058954"/>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456612"/>
            <a:ext cx="4302231" cy="339884"/>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623697" y="6456612"/>
            <a:ext cx="4302231" cy="339884"/>
          </a:xfrm>
          <a:prstGeom prst="rect">
            <a:avLst/>
          </a:prstGeom>
        </p:spPr>
        <p:txBody>
          <a:bodyPr vert="horz" lIns="91440" tIns="45720" rIns="91440" bIns="45720" rtlCol="0" anchor="b"/>
          <a:lstStyle>
            <a:lvl1pPr algn="r">
              <a:defRPr sz="1200"/>
            </a:lvl1pPr>
          </a:lstStyle>
          <a:p>
            <a:fld id="{7856EC5D-33C3-4FB5-B583-0578CCFB0FB5}" type="slidenum">
              <a:rPr lang="tr-TR" smtClean="0"/>
              <a:t>‹#›</a:t>
            </a:fld>
            <a:endParaRPr lang="tr-TR"/>
          </a:p>
        </p:txBody>
      </p:sp>
    </p:spTree>
    <p:extLst>
      <p:ext uri="{BB962C8B-B14F-4D97-AF65-F5344CB8AC3E}">
        <p14:creationId xmlns:p14="http://schemas.microsoft.com/office/powerpoint/2010/main" val="27293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856EC5D-33C3-4FB5-B583-0578CCFB0FB5}" type="slidenum">
              <a:rPr lang="tr-TR" smtClean="0"/>
              <a:t>1</a:t>
            </a:fld>
            <a:endParaRPr lang="tr-TR"/>
          </a:p>
        </p:txBody>
      </p:sp>
    </p:spTree>
    <p:extLst>
      <p:ext uri="{BB962C8B-B14F-4D97-AF65-F5344CB8AC3E}">
        <p14:creationId xmlns:p14="http://schemas.microsoft.com/office/powerpoint/2010/main" val="4189862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856EC5D-33C3-4FB5-B583-0578CCFB0FB5}" type="slidenum">
              <a:rPr lang="tr-TR" smtClean="0"/>
              <a:t>14</a:t>
            </a:fld>
            <a:endParaRPr lang="tr-TR"/>
          </a:p>
        </p:txBody>
      </p:sp>
    </p:spTree>
    <p:extLst>
      <p:ext uri="{BB962C8B-B14F-4D97-AF65-F5344CB8AC3E}">
        <p14:creationId xmlns:p14="http://schemas.microsoft.com/office/powerpoint/2010/main" val="1297981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619C5EE9-1369-4E30-9CBE-F78F43C82AC6}" type="datetimeFigureOut">
              <a:rPr lang="tr-TR" smtClean="0"/>
              <a:t>26.05.2022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1815551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19C5EE9-1369-4E30-9CBE-F78F43C82AC6}" type="datetimeFigureOut">
              <a:rPr lang="tr-TR" smtClean="0"/>
              <a:t>26.05.2022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2051068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19C5EE9-1369-4E30-9CBE-F78F43C82AC6}" type="datetimeFigureOut">
              <a:rPr lang="tr-TR" smtClean="0"/>
              <a:t>26.05.2022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4249767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48289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51767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43395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46501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8" name="7 Altbilgi Yer Tutucusu"/>
          <p:cNvSpPr>
            <a:spLocks noGrp="1"/>
          </p:cNvSpPr>
          <p:nvPr>
            <p:ph type="ftr" sz="quarter" idx="11"/>
          </p:nvPr>
        </p:nvSpPr>
        <p:spPr/>
        <p:txBody>
          <a:bodyPr/>
          <a:lstStyle/>
          <a:p>
            <a:endParaRPr lang="tr-TR">
              <a:solidFill>
                <a:prstClr val="black">
                  <a:tint val="75000"/>
                </a:prstClr>
              </a:solidFill>
            </a:endParaRPr>
          </a:p>
        </p:txBody>
      </p:sp>
      <p:sp>
        <p:nvSpPr>
          <p:cNvPr id="9" name="8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585037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4" name="3 Altbilgi Yer Tutucusu"/>
          <p:cNvSpPr>
            <a:spLocks noGrp="1"/>
          </p:cNvSpPr>
          <p:nvPr>
            <p:ph type="ftr" sz="quarter" idx="11"/>
          </p:nvPr>
        </p:nvSpPr>
        <p:spPr/>
        <p:txBody>
          <a:bodyPr/>
          <a:lstStyle/>
          <a:p>
            <a:endParaRPr lang="tr-TR">
              <a:solidFill>
                <a:prstClr val="black">
                  <a:tint val="75000"/>
                </a:prstClr>
              </a:solidFill>
            </a:endParaRPr>
          </a:p>
        </p:txBody>
      </p:sp>
      <p:sp>
        <p:nvSpPr>
          <p:cNvPr id="5" name="4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326837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endParaRPr lang="tr-TR">
              <a:solidFill>
                <a:prstClr val="black">
                  <a:tint val="75000"/>
                </a:prstClr>
              </a:solidFill>
            </a:endParaRPr>
          </a:p>
        </p:txBody>
      </p:sp>
      <p:sp>
        <p:nvSpPr>
          <p:cNvPr id="4" name="3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80866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36532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619C5EE9-1369-4E30-9CBE-F78F43C82AC6}" type="datetimeFigureOut">
              <a:rPr lang="tr-TR" smtClean="0"/>
              <a:t>26.05.2022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1760628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9920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58993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45603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619C5EE9-1369-4E30-9CBE-F78F43C82AC6}" type="datetimeFigureOut">
              <a:rPr lang="tr-TR" smtClean="0"/>
              <a:t>26.05.2022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1855614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619C5EE9-1369-4E30-9CBE-F78F43C82AC6}" type="datetimeFigureOut">
              <a:rPr lang="tr-TR" smtClean="0"/>
              <a:t>26.05.2022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411425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619C5EE9-1369-4E30-9CBE-F78F43C82AC6}" type="datetimeFigureOut">
              <a:rPr lang="tr-TR" smtClean="0"/>
              <a:t>26.05.2022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3215497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619C5EE9-1369-4E30-9CBE-F78F43C82AC6}" type="datetimeFigureOut">
              <a:rPr lang="tr-TR" smtClean="0"/>
              <a:t>26.05.2022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33168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19C5EE9-1369-4E30-9CBE-F78F43C82AC6}" type="datetimeFigureOut">
              <a:rPr lang="tr-TR" smtClean="0"/>
              <a:t>26.05.2022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3360839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619C5EE9-1369-4E30-9CBE-F78F43C82AC6}" type="datetimeFigureOut">
              <a:rPr lang="tr-TR" smtClean="0"/>
              <a:t>26.05.2022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2876357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619C5EE9-1369-4E30-9CBE-F78F43C82AC6}" type="datetimeFigureOut">
              <a:rPr lang="tr-TR" smtClean="0"/>
              <a:t>26.05.2022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6D781B0-D1C1-48ED-92BC-C49A886FEBD1}" type="slidenum">
              <a:rPr lang="tr-TR" smtClean="0"/>
              <a:t>‹#›</a:t>
            </a:fld>
            <a:endParaRPr lang="tr-TR"/>
          </a:p>
        </p:txBody>
      </p:sp>
    </p:spTree>
    <p:extLst>
      <p:ext uri="{BB962C8B-B14F-4D97-AF65-F5344CB8AC3E}">
        <p14:creationId xmlns:p14="http://schemas.microsoft.com/office/powerpoint/2010/main" val="460826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C5EE9-1369-4E30-9CBE-F78F43C82AC6}" type="datetimeFigureOut">
              <a:rPr lang="tr-TR" smtClean="0"/>
              <a:t>26.05.2022</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781B0-D1C1-48ED-92BC-C49A886FEBD1}" type="slidenum">
              <a:rPr lang="tr-TR" smtClean="0"/>
              <a:t>‹#›</a:t>
            </a:fld>
            <a:endParaRPr lang="tr-TR"/>
          </a:p>
        </p:txBody>
      </p:sp>
    </p:spTree>
    <p:extLst>
      <p:ext uri="{BB962C8B-B14F-4D97-AF65-F5344CB8AC3E}">
        <p14:creationId xmlns:p14="http://schemas.microsoft.com/office/powerpoint/2010/main" val="992584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solidFill>
                  <a:prstClr val="black">
                    <a:tint val="75000"/>
                  </a:prstClr>
                </a:solidFill>
              </a:rPr>
              <a:pPr/>
              <a:t>26.05.2022</a:t>
            </a:fld>
            <a:endParaRPr lang="tr-TR">
              <a:solidFill>
                <a:prstClr val="black">
                  <a:tint val="75000"/>
                </a:prstClr>
              </a:solidFill>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00389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2.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emf"/><Relationship Id="rId5" Type="http://schemas.openxmlformats.org/officeDocument/2006/relationships/oleObject" Target="../embeddings/oleObject1.bin"/><Relationship Id="rId10" Type="http://schemas.openxmlformats.org/officeDocument/2006/relationships/image" Target="../media/image38.emf"/><Relationship Id="rId4" Type="http://schemas.openxmlformats.org/officeDocument/2006/relationships/image" Target="../media/image3.png"/><Relationship Id="rId9"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2.png"/><Relationship Id="rId7" Type="http://schemas.openxmlformats.org/officeDocument/2006/relationships/image" Target="../media/image40.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9.emf"/><Relationship Id="rId5" Type="http://schemas.openxmlformats.org/officeDocument/2006/relationships/oleObject" Target="../embeddings/oleObject4.bin"/><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6115D48-3A75-8D76-605C-35443E780AF8}"/>
              </a:ext>
            </a:extLst>
          </p:cNvPr>
          <p:cNvPicPr>
            <a:picLocks noChangeAspect="1"/>
          </p:cNvPicPr>
          <p:nvPr/>
        </p:nvPicPr>
        <p:blipFill rotWithShape="1">
          <a:blip r:embed="rId3"/>
          <a:srcRect l="41338" t="17785" r="21650" b="7980"/>
          <a:stretch/>
        </p:blipFill>
        <p:spPr>
          <a:xfrm>
            <a:off x="2157541" y="621895"/>
            <a:ext cx="4828918" cy="5445367"/>
          </a:xfrm>
          <a:prstGeom prst="rect">
            <a:avLst/>
          </a:prstGeom>
        </p:spPr>
      </p:pic>
      <p:sp>
        <p:nvSpPr>
          <p:cNvPr id="2" name="Başlık 1"/>
          <p:cNvSpPr>
            <a:spLocks noGrp="1"/>
          </p:cNvSpPr>
          <p:nvPr>
            <p:ph type="ctrTitle"/>
          </p:nvPr>
        </p:nvSpPr>
        <p:spPr/>
        <p:txBody>
          <a:bodyPr/>
          <a:lstStyle/>
          <a:p>
            <a:r>
              <a:rPr lang="tr-TR" dirty="0"/>
              <a:t>Seramik Ürünler</a:t>
            </a:r>
          </a:p>
        </p:txBody>
      </p:sp>
      <p:sp>
        <p:nvSpPr>
          <p:cNvPr id="3" name="Alt Başlık 2"/>
          <p:cNvSpPr>
            <a:spLocks noGrp="1"/>
          </p:cNvSpPr>
          <p:nvPr>
            <p:ph type="subTitle" idx="1"/>
          </p:nvPr>
        </p:nvSpPr>
        <p:spPr>
          <a:xfrm>
            <a:off x="-427698" y="4835903"/>
            <a:ext cx="7416824" cy="1152128"/>
          </a:xfrm>
        </p:spPr>
        <p:txBody>
          <a:bodyPr>
            <a:normAutofit/>
          </a:bodyPr>
          <a:lstStyle/>
          <a:p>
            <a:r>
              <a:rPr lang="tr-TR" sz="2400" dirty="0">
                <a:solidFill>
                  <a:schemeClr val="bg2">
                    <a:lumMod val="10000"/>
                  </a:schemeClr>
                </a:solidFill>
              </a:rPr>
              <a:t>Elif Gökhan</a:t>
            </a:r>
          </a:p>
          <a:p>
            <a:r>
              <a:rPr lang="tr-TR" sz="2400" dirty="0">
                <a:solidFill>
                  <a:schemeClr val="bg2">
                    <a:lumMod val="10000"/>
                  </a:schemeClr>
                </a:solidFill>
              </a:rPr>
              <a:t>12.5.2022</a:t>
            </a:r>
          </a:p>
        </p:txBody>
      </p:sp>
      <p:cxnSp>
        <p:nvCxnSpPr>
          <p:cNvPr id="6" name="Düz Bağlayıcı 5"/>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ltbilgi Yer Tutucusu 6"/>
          <p:cNvSpPr>
            <a:spLocks noGrp="1"/>
          </p:cNvSpPr>
          <p:nvPr>
            <p:ph type="ftr" sz="quarter" idx="11"/>
          </p:nvPr>
        </p:nvSpPr>
        <p:spPr>
          <a:xfrm>
            <a:off x="153763" y="6342578"/>
            <a:ext cx="8687816" cy="365125"/>
          </a:xfrm>
        </p:spPr>
        <p:txBody>
          <a:bodyPr/>
          <a:lstStyle/>
          <a:p>
            <a:r>
              <a:rPr lang="tr-TR" sz="3600" b="1" dirty="0"/>
              <a:t>                                                                   </a:t>
            </a:r>
            <a:endParaRPr lang="tr-TR" sz="2800" b="1" dirty="0"/>
          </a:p>
        </p:txBody>
      </p:sp>
      <p:pic>
        <p:nvPicPr>
          <p:cNvPr id="1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328" y="6394966"/>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88323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268760"/>
            <a:ext cx="8229600" cy="5184576"/>
          </a:xfrm>
        </p:spPr>
        <p:txBody>
          <a:bodyPr>
            <a:normAutofit/>
          </a:bodyPr>
          <a:lstStyle/>
          <a:p>
            <a:pPr marL="0" indent="0">
              <a:buNone/>
            </a:pPr>
            <a:r>
              <a:rPr lang="tr-TR" dirty="0"/>
              <a:t>    </a:t>
            </a:r>
            <a:endParaRPr lang="tr-TR" sz="2800" dirty="0">
              <a:effectLst/>
            </a:endParaRPr>
          </a:p>
          <a:p>
            <a:endParaRPr lang="tr-TR" sz="2800" dirty="0">
              <a:effectLst/>
            </a:endParaRPr>
          </a:p>
          <a:p>
            <a:endParaRPr lang="tr-TR" sz="2800" dirty="0">
              <a:effectLst/>
            </a:endParaRPr>
          </a:p>
          <a:p>
            <a:endParaRPr lang="tr-TR" sz="2800" dirty="0"/>
          </a:p>
        </p:txBody>
      </p:sp>
      <p:pic>
        <p:nvPicPr>
          <p:cNvPr id="4"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016" y="6368199"/>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cxnSp>
        <p:nvCxnSpPr>
          <p:cNvPr id="5" name="Düz Bağlayıcı 4"/>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İçerik Yer Tutucusu 2"/>
          <p:cNvSpPr txBox="1">
            <a:spLocks/>
          </p:cNvSpPr>
          <p:nvPr/>
        </p:nvSpPr>
        <p:spPr>
          <a:xfrm>
            <a:off x="0" y="980728"/>
            <a:ext cx="9036496" cy="50405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tr-TR" sz="2200" dirty="0"/>
          </a:p>
          <a:p>
            <a:pPr marL="0" indent="0">
              <a:spcBef>
                <a:spcPts val="0"/>
              </a:spcBef>
              <a:buFont typeface="Arial" pitchFamily="34" charset="0"/>
              <a:buNone/>
            </a:pPr>
            <a:endParaRPr lang="tr-TR" sz="1800" dirty="0">
              <a:solidFill>
                <a:prstClr val="black"/>
              </a:solidFill>
            </a:endParaRPr>
          </a:p>
          <a:p>
            <a:pPr marL="0" indent="0" algn="just">
              <a:buFont typeface="Arial" pitchFamily="34" charset="0"/>
              <a:buNone/>
            </a:pPr>
            <a:endParaRPr lang="tr-TR" sz="2200" dirty="0"/>
          </a:p>
          <a:p>
            <a:pPr marL="0" indent="0" algn="just">
              <a:buFont typeface="Arial" pitchFamily="34" charset="0"/>
              <a:buNone/>
            </a:pPr>
            <a:endParaRPr lang="tr-TR" sz="2200" dirty="0"/>
          </a:p>
          <a:p>
            <a:pPr marL="0" indent="0">
              <a:buFont typeface="Arial" pitchFamily="34" charset="0"/>
              <a:buNone/>
            </a:pPr>
            <a:endParaRPr lang="tr-TR" sz="2200" dirty="0">
              <a:solidFill>
                <a:srgbClr val="00B050"/>
              </a:solidFill>
            </a:endParaRPr>
          </a:p>
          <a:p>
            <a:pPr marL="0" indent="0" algn="just">
              <a:buFont typeface="Arial" pitchFamily="34" charset="0"/>
              <a:buNone/>
            </a:pPr>
            <a:endParaRPr lang="tr-TR" sz="2200" dirty="0"/>
          </a:p>
          <a:p>
            <a:pPr marL="0" indent="0" algn="just">
              <a:buFont typeface="Arial" pitchFamily="34" charset="0"/>
              <a:buNone/>
            </a:pPr>
            <a:endParaRPr lang="tr-TR" sz="2200" dirty="0"/>
          </a:p>
        </p:txBody>
      </p:sp>
      <p:sp>
        <p:nvSpPr>
          <p:cNvPr id="12" name="Başlık 1"/>
          <p:cNvSpPr txBox="1">
            <a:spLocks/>
          </p:cNvSpPr>
          <p:nvPr/>
        </p:nvSpPr>
        <p:spPr>
          <a:xfrm>
            <a:off x="323528" y="188640"/>
            <a:ext cx="8229600" cy="1457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3200" dirty="0">
                <a:solidFill>
                  <a:srgbClr val="FF0000"/>
                </a:solidFill>
              </a:rPr>
              <a:t>Seramik Üretimi</a:t>
            </a:r>
          </a:p>
        </p:txBody>
      </p:sp>
      <p:sp>
        <p:nvSpPr>
          <p:cNvPr id="14" name="Metin kutusu 13"/>
          <p:cNvSpPr txBox="1"/>
          <p:nvPr/>
        </p:nvSpPr>
        <p:spPr>
          <a:xfrm>
            <a:off x="422124" y="1081588"/>
            <a:ext cx="2094676" cy="461665"/>
          </a:xfrm>
          <a:prstGeom prst="rect">
            <a:avLst/>
          </a:prstGeom>
          <a:noFill/>
        </p:spPr>
        <p:txBody>
          <a:bodyPr wrap="none" rtlCol="0">
            <a:spAutoFit/>
          </a:bodyPr>
          <a:lstStyle/>
          <a:p>
            <a:r>
              <a:rPr lang="tr-TR" sz="2400" b="1" dirty="0" err="1"/>
              <a:t>Masse</a:t>
            </a:r>
            <a:r>
              <a:rPr lang="tr-TR" sz="2400" b="1" dirty="0"/>
              <a:t> üretimi:</a:t>
            </a:r>
          </a:p>
        </p:txBody>
      </p:sp>
      <p:sp>
        <p:nvSpPr>
          <p:cNvPr id="15" name="Metin kutusu 14"/>
          <p:cNvSpPr txBox="1"/>
          <p:nvPr/>
        </p:nvSpPr>
        <p:spPr>
          <a:xfrm>
            <a:off x="755575" y="1565072"/>
            <a:ext cx="883640" cy="369332"/>
          </a:xfrm>
          <a:prstGeom prst="rect">
            <a:avLst/>
          </a:prstGeom>
          <a:noFill/>
        </p:spPr>
        <p:txBody>
          <a:bodyPr wrap="none" rtlCol="0">
            <a:spAutoFit/>
          </a:bodyPr>
          <a:lstStyle/>
          <a:p>
            <a:r>
              <a:rPr lang="tr-TR" dirty="0"/>
              <a:t>Girdiler</a:t>
            </a:r>
          </a:p>
        </p:txBody>
      </p:sp>
      <p:cxnSp>
        <p:nvCxnSpPr>
          <p:cNvPr id="16" name="Düz Ok Bağlayıcısı 15"/>
          <p:cNvCxnSpPr/>
          <p:nvPr/>
        </p:nvCxnSpPr>
        <p:spPr>
          <a:xfrm>
            <a:off x="1197395" y="1916418"/>
            <a:ext cx="0" cy="3956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Metin kutusu 16"/>
          <p:cNvSpPr txBox="1"/>
          <p:nvPr/>
        </p:nvSpPr>
        <p:spPr>
          <a:xfrm>
            <a:off x="374188" y="2353344"/>
            <a:ext cx="2067806" cy="369332"/>
          </a:xfrm>
          <a:prstGeom prst="rect">
            <a:avLst/>
          </a:prstGeom>
          <a:noFill/>
        </p:spPr>
        <p:txBody>
          <a:bodyPr wrap="square" rtlCol="0">
            <a:spAutoFit/>
          </a:bodyPr>
          <a:lstStyle/>
          <a:p>
            <a:r>
              <a:rPr lang="tr-TR" dirty="0"/>
              <a:t>Karışım hazırlama</a:t>
            </a:r>
          </a:p>
        </p:txBody>
      </p:sp>
      <p:cxnSp>
        <p:nvCxnSpPr>
          <p:cNvPr id="18" name="Düz Ok Bağlayıcısı 17"/>
          <p:cNvCxnSpPr/>
          <p:nvPr/>
        </p:nvCxnSpPr>
        <p:spPr>
          <a:xfrm>
            <a:off x="1197395" y="2650848"/>
            <a:ext cx="0" cy="4227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Metin kutusu 18"/>
          <p:cNvSpPr txBox="1"/>
          <p:nvPr/>
        </p:nvSpPr>
        <p:spPr>
          <a:xfrm>
            <a:off x="380819" y="3073605"/>
            <a:ext cx="1584176" cy="646331"/>
          </a:xfrm>
          <a:prstGeom prst="rect">
            <a:avLst/>
          </a:prstGeom>
          <a:noFill/>
        </p:spPr>
        <p:txBody>
          <a:bodyPr wrap="square" rtlCol="0">
            <a:spAutoFit/>
          </a:bodyPr>
          <a:lstStyle/>
          <a:p>
            <a:pPr algn="ctr"/>
            <a:r>
              <a:rPr lang="tr-TR" dirty="0"/>
              <a:t>Öğütme (Değirmenler)</a:t>
            </a:r>
          </a:p>
        </p:txBody>
      </p:sp>
      <p:cxnSp>
        <p:nvCxnSpPr>
          <p:cNvPr id="20" name="Düz Ok Bağlayıcısı 19"/>
          <p:cNvCxnSpPr/>
          <p:nvPr/>
        </p:nvCxnSpPr>
        <p:spPr>
          <a:xfrm>
            <a:off x="1187624" y="3694366"/>
            <a:ext cx="0" cy="4337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Metin kutusu 20"/>
          <p:cNvSpPr txBox="1"/>
          <p:nvPr/>
        </p:nvSpPr>
        <p:spPr>
          <a:xfrm>
            <a:off x="733262" y="4198829"/>
            <a:ext cx="1027655" cy="369332"/>
          </a:xfrm>
          <a:prstGeom prst="rect">
            <a:avLst/>
          </a:prstGeom>
          <a:noFill/>
        </p:spPr>
        <p:txBody>
          <a:bodyPr wrap="square" rtlCol="0">
            <a:spAutoFit/>
          </a:bodyPr>
          <a:lstStyle/>
          <a:p>
            <a:r>
              <a:rPr lang="tr-TR" dirty="0"/>
              <a:t>Eleme</a:t>
            </a:r>
          </a:p>
        </p:txBody>
      </p:sp>
      <p:cxnSp>
        <p:nvCxnSpPr>
          <p:cNvPr id="22" name="Düz Ok Bağlayıcısı 21"/>
          <p:cNvCxnSpPr/>
          <p:nvPr/>
        </p:nvCxnSpPr>
        <p:spPr>
          <a:xfrm flipH="1">
            <a:off x="1161038" y="4439384"/>
            <a:ext cx="1" cy="3507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Metin kutusu 22"/>
          <p:cNvSpPr txBox="1"/>
          <p:nvPr/>
        </p:nvSpPr>
        <p:spPr>
          <a:xfrm>
            <a:off x="391989" y="4868292"/>
            <a:ext cx="1591269" cy="369332"/>
          </a:xfrm>
          <a:prstGeom prst="rect">
            <a:avLst/>
          </a:prstGeom>
          <a:noFill/>
        </p:spPr>
        <p:txBody>
          <a:bodyPr wrap="none" rtlCol="0">
            <a:spAutoFit/>
          </a:bodyPr>
          <a:lstStyle/>
          <a:p>
            <a:r>
              <a:rPr lang="tr-TR" dirty="0"/>
              <a:t>Karışım havuzu</a:t>
            </a:r>
          </a:p>
        </p:txBody>
      </p:sp>
      <p:cxnSp>
        <p:nvCxnSpPr>
          <p:cNvPr id="24" name="Düz Ok Bağlayıcısı 23"/>
          <p:cNvCxnSpPr/>
          <p:nvPr/>
        </p:nvCxnSpPr>
        <p:spPr>
          <a:xfrm>
            <a:off x="1139234" y="5214080"/>
            <a:ext cx="0" cy="3442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Metin kutusu 24"/>
          <p:cNvSpPr txBox="1"/>
          <p:nvPr/>
        </p:nvSpPr>
        <p:spPr>
          <a:xfrm>
            <a:off x="79378" y="5549232"/>
            <a:ext cx="2525204" cy="646331"/>
          </a:xfrm>
          <a:prstGeom prst="rect">
            <a:avLst/>
          </a:prstGeom>
          <a:noFill/>
        </p:spPr>
        <p:txBody>
          <a:bodyPr wrap="square" rtlCol="0">
            <a:spAutoFit/>
          </a:bodyPr>
          <a:lstStyle/>
          <a:p>
            <a:pPr algn="ctr"/>
            <a:r>
              <a:rPr lang="tr-TR" dirty="0"/>
              <a:t>Kurutma (Püskürtmeli Kurutucu)</a:t>
            </a:r>
          </a:p>
        </p:txBody>
      </p:sp>
      <p:sp>
        <p:nvSpPr>
          <p:cNvPr id="26" name="Metin kutusu 25"/>
          <p:cNvSpPr txBox="1"/>
          <p:nvPr/>
        </p:nvSpPr>
        <p:spPr>
          <a:xfrm>
            <a:off x="4016624" y="776175"/>
            <a:ext cx="4536504" cy="5078313"/>
          </a:xfrm>
          <a:prstGeom prst="rect">
            <a:avLst/>
          </a:prstGeom>
          <a:noFill/>
          <a:ln>
            <a:solidFill>
              <a:schemeClr val="accent1">
                <a:lumMod val="75000"/>
              </a:schemeClr>
            </a:solidFill>
          </a:ln>
        </p:spPr>
        <p:txBody>
          <a:bodyPr wrap="square" rtlCol="0">
            <a:spAutoFit/>
          </a:bodyPr>
          <a:lstStyle/>
          <a:p>
            <a:r>
              <a:rPr lang="tr-TR" b="1" i="1" dirty="0" err="1"/>
              <a:t>Masse</a:t>
            </a:r>
            <a:r>
              <a:rPr lang="tr-TR" b="1" i="1" dirty="0"/>
              <a:t>,</a:t>
            </a:r>
            <a:r>
              <a:rPr lang="tr-TR" i="1" dirty="0"/>
              <a:t> seramiğin ana yapısını oluşturan çamur karışımıdır.</a:t>
            </a:r>
          </a:p>
          <a:p>
            <a:r>
              <a:rPr lang="tr-TR" i="1" dirty="0"/>
              <a:t>Hammaddeler prosese girmeden önce kontrolleri yapılıp belirlenen günlük üretim ve tartım programına göre tartılır ve belirli miktarlarda karıştırılarak değirmenlere doldurulur. Değirmenlere konan hammadde ve yardımcı hammaddelere su ilave edilerek öğütülür. Daha sonra elenerek elektromanyetikten geçirilir ve ara stok tanklarına boşaltılır. Kil ve sert hammaddeler tekrar eleme işlemine tabi tutularak tartılır ve hepsi karışım havuzuna alınır. Tam karışımı sağlanan ve hamur (%35 civarı sulu) haline gelen hammaddeler granül </a:t>
            </a:r>
            <a:r>
              <a:rPr lang="tr-TR" i="1" dirty="0" err="1"/>
              <a:t>masse</a:t>
            </a:r>
            <a:r>
              <a:rPr lang="tr-TR" i="1" dirty="0"/>
              <a:t> elde etmek için kurutma işlemine tabi tutulur. Elde edilen % 5-7 rutubetli granül </a:t>
            </a:r>
            <a:r>
              <a:rPr lang="tr-TR" i="1" dirty="0" err="1"/>
              <a:t>masse</a:t>
            </a:r>
            <a:r>
              <a:rPr lang="tr-TR" i="1" dirty="0"/>
              <a:t> </a:t>
            </a:r>
            <a:r>
              <a:rPr lang="tr-TR" i="1" dirty="0" err="1"/>
              <a:t>silolanarak</a:t>
            </a:r>
            <a:r>
              <a:rPr lang="tr-TR" i="1" dirty="0"/>
              <a:t> fabrikalara aktarma bantları yardımıyla iletilir.</a:t>
            </a:r>
          </a:p>
        </p:txBody>
      </p:sp>
    </p:spTree>
    <p:extLst>
      <p:ext uri="{BB962C8B-B14F-4D97-AF65-F5344CB8AC3E}">
        <p14:creationId xmlns:p14="http://schemas.microsoft.com/office/powerpoint/2010/main" val="654396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188640"/>
            <a:ext cx="8229600" cy="175494"/>
          </a:xfrm>
        </p:spPr>
        <p:txBody>
          <a:bodyPr>
            <a:normAutofit fontScale="90000"/>
          </a:bodyPr>
          <a:lstStyle/>
          <a:p>
            <a:pPr algn="l"/>
            <a:r>
              <a:rPr lang="tr-TR" sz="4000" dirty="0">
                <a:solidFill>
                  <a:srgbClr val="FF0000"/>
                </a:solidFill>
              </a:rPr>
              <a:t>Seramik Üretimi</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0465"/>
            <a:ext cx="4608512"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p:nvPr/>
        </p:nvSpPr>
        <p:spPr>
          <a:xfrm>
            <a:off x="5365020" y="1010465"/>
            <a:ext cx="2934778" cy="461665"/>
          </a:xfrm>
          <a:prstGeom prst="rect">
            <a:avLst/>
          </a:prstGeom>
          <a:noFill/>
        </p:spPr>
        <p:txBody>
          <a:bodyPr wrap="none" rtlCol="0">
            <a:spAutoFit/>
          </a:bodyPr>
          <a:lstStyle/>
          <a:p>
            <a:r>
              <a:rPr lang="tr-TR" sz="2400" b="1" dirty="0"/>
              <a:t>Seramik karo üretimi:</a:t>
            </a:r>
          </a:p>
        </p:txBody>
      </p:sp>
      <p:sp>
        <p:nvSpPr>
          <p:cNvPr id="11" name="Metin kutusu 10"/>
          <p:cNvSpPr txBox="1"/>
          <p:nvPr/>
        </p:nvSpPr>
        <p:spPr>
          <a:xfrm>
            <a:off x="4708173" y="1490244"/>
            <a:ext cx="4248472" cy="3785652"/>
          </a:xfrm>
          <a:prstGeom prst="rect">
            <a:avLst/>
          </a:prstGeom>
          <a:noFill/>
          <a:ln>
            <a:solidFill>
              <a:schemeClr val="accent1">
                <a:lumMod val="75000"/>
              </a:schemeClr>
            </a:solidFill>
          </a:ln>
        </p:spPr>
        <p:txBody>
          <a:bodyPr wrap="square" rtlCol="0">
            <a:spAutoFit/>
          </a:bodyPr>
          <a:lstStyle/>
          <a:p>
            <a:r>
              <a:rPr lang="tr-TR" sz="2400" dirty="0"/>
              <a:t>Seramik karo üretiminde kullanılan hammadde ve yardımcı malzemeler:</a:t>
            </a:r>
          </a:p>
          <a:p>
            <a:endParaRPr lang="tr-TR" sz="2400" dirty="0"/>
          </a:p>
          <a:p>
            <a:pPr marL="285750" indent="-285750">
              <a:buFont typeface="Arial" pitchFamily="34" charset="0"/>
              <a:buChar char="•"/>
            </a:pPr>
            <a:r>
              <a:rPr lang="tr-TR" sz="2400" dirty="0"/>
              <a:t>Kil</a:t>
            </a:r>
          </a:p>
          <a:p>
            <a:pPr marL="285750" indent="-285750">
              <a:buFont typeface="Arial" pitchFamily="34" charset="0"/>
              <a:buChar char="•"/>
            </a:pPr>
            <a:r>
              <a:rPr lang="tr-TR" sz="2400" dirty="0" err="1"/>
              <a:t>Kaolen</a:t>
            </a:r>
            <a:endParaRPr lang="tr-TR" sz="2400" dirty="0"/>
          </a:p>
          <a:p>
            <a:pPr marL="285750" indent="-285750">
              <a:buFont typeface="Arial" pitchFamily="34" charset="0"/>
              <a:buChar char="•"/>
            </a:pPr>
            <a:r>
              <a:rPr lang="tr-TR" sz="2400" dirty="0"/>
              <a:t>Kuvars</a:t>
            </a:r>
          </a:p>
          <a:p>
            <a:pPr marL="285750" indent="-285750">
              <a:buFont typeface="Arial" pitchFamily="34" charset="0"/>
              <a:buChar char="•"/>
            </a:pPr>
            <a:r>
              <a:rPr lang="tr-TR" sz="2400" dirty="0"/>
              <a:t>Feldspat</a:t>
            </a:r>
          </a:p>
          <a:p>
            <a:pPr marL="285750" indent="-285750">
              <a:buFont typeface="Arial" pitchFamily="34" charset="0"/>
              <a:buChar char="•"/>
            </a:pPr>
            <a:r>
              <a:rPr lang="tr-TR" sz="2400" dirty="0"/>
              <a:t>Oksitler</a:t>
            </a:r>
          </a:p>
          <a:p>
            <a:pPr marL="285750" indent="-285750">
              <a:buFont typeface="Arial" pitchFamily="34" charset="0"/>
              <a:buChar char="•"/>
            </a:pPr>
            <a:r>
              <a:rPr lang="tr-TR" sz="2400" dirty="0"/>
              <a:t>Seramik boyaları</a:t>
            </a:r>
          </a:p>
        </p:txBody>
      </p:sp>
      <p:cxnSp>
        <p:nvCxnSpPr>
          <p:cNvPr id="8" name="Düz Bağlayıcı 7"/>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8750" y="6373252"/>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279619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188640"/>
            <a:ext cx="8229600" cy="141339"/>
          </a:xfrm>
        </p:spPr>
        <p:txBody>
          <a:bodyPr>
            <a:normAutofit fontScale="90000"/>
          </a:bodyPr>
          <a:lstStyle/>
          <a:p>
            <a:pPr algn="l"/>
            <a:r>
              <a:rPr lang="tr-TR" sz="4000" dirty="0">
                <a:solidFill>
                  <a:srgbClr val="FF0000"/>
                </a:solidFill>
              </a:rPr>
              <a:t>Seramik Üretimi</a:t>
            </a:r>
          </a:p>
        </p:txBody>
      </p:sp>
      <p:cxnSp>
        <p:nvCxnSpPr>
          <p:cNvPr id="8" name="Düz Bağlayıcı 7"/>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837" y="6321291"/>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 name="Metin kutusu 13"/>
          <p:cNvSpPr txBox="1"/>
          <p:nvPr/>
        </p:nvSpPr>
        <p:spPr>
          <a:xfrm>
            <a:off x="128611" y="786106"/>
            <a:ext cx="3841501" cy="461665"/>
          </a:xfrm>
          <a:prstGeom prst="rect">
            <a:avLst/>
          </a:prstGeom>
          <a:noFill/>
        </p:spPr>
        <p:txBody>
          <a:bodyPr wrap="none" rtlCol="0">
            <a:spAutoFit/>
          </a:bodyPr>
          <a:lstStyle/>
          <a:p>
            <a:r>
              <a:rPr lang="tr-TR" sz="2400" b="1" dirty="0"/>
              <a:t>Seramik karo üretim prosesi:</a:t>
            </a:r>
          </a:p>
        </p:txBody>
      </p:sp>
      <p:sp>
        <p:nvSpPr>
          <p:cNvPr id="15" name="Metin kutusu 14"/>
          <p:cNvSpPr txBox="1"/>
          <p:nvPr/>
        </p:nvSpPr>
        <p:spPr>
          <a:xfrm>
            <a:off x="163925" y="1208004"/>
            <a:ext cx="8900121" cy="4801314"/>
          </a:xfrm>
          <a:prstGeom prst="rect">
            <a:avLst/>
          </a:prstGeom>
          <a:noFill/>
        </p:spPr>
        <p:txBody>
          <a:bodyPr wrap="square" rtlCol="0">
            <a:spAutoFit/>
          </a:bodyPr>
          <a:lstStyle/>
          <a:p>
            <a:r>
              <a:rPr lang="tr-TR" i="1" dirty="0" err="1"/>
              <a:t>Masse</a:t>
            </a:r>
            <a:r>
              <a:rPr lang="tr-TR" i="1" dirty="0"/>
              <a:t> hazırlık fabrikalarından gelen granül </a:t>
            </a:r>
            <a:r>
              <a:rPr lang="tr-TR" i="1" dirty="0" err="1"/>
              <a:t>masse</a:t>
            </a:r>
            <a:r>
              <a:rPr lang="tr-TR" i="1" dirty="0"/>
              <a:t> rutubet oranı korunarak stoklanır.       </a:t>
            </a:r>
            <a:r>
              <a:rPr lang="tr-TR" b="1" i="1" dirty="0"/>
              <a:t>Granül </a:t>
            </a:r>
            <a:r>
              <a:rPr lang="tr-TR" b="1" i="1" dirty="0" err="1"/>
              <a:t>masse</a:t>
            </a:r>
            <a:r>
              <a:rPr lang="tr-TR" i="1" dirty="0"/>
              <a:t>, stok silolarından </a:t>
            </a:r>
            <a:r>
              <a:rPr lang="tr-TR" b="1" i="1" dirty="0"/>
              <a:t>şekillendirme</a:t>
            </a:r>
            <a:r>
              <a:rPr lang="tr-TR" i="1" dirty="0"/>
              <a:t> bölümüne bant ile gelir. </a:t>
            </a:r>
          </a:p>
          <a:p>
            <a:r>
              <a:rPr lang="tr-TR" i="1" dirty="0"/>
              <a:t>Granül malzemeyi şekillendirmek için hidrolik tahrikli, elektronik kumandalı presler kullanılmaktadır. Bu preslerdeki kalıplar değiştirilerek çeşitli boyutlarda ham karo üretilir.</a:t>
            </a:r>
          </a:p>
          <a:p>
            <a:r>
              <a:rPr lang="tr-TR" i="1" dirty="0"/>
              <a:t>Şekillendirilen ham karolar sırlamaya hazır hale gelmesi için kurutmaya tabi tutulur. </a:t>
            </a:r>
            <a:r>
              <a:rPr lang="tr-TR" b="1" i="1" dirty="0"/>
              <a:t>Kurutma</a:t>
            </a:r>
            <a:r>
              <a:rPr lang="tr-TR" i="1" dirty="0"/>
              <a:t> işlemi, dik eksenli, döner salıncaklı, direkt alevle ısıtılan, yakıt olarak doğalgaz kullanılan kurutucularda yapılır. Sistem sürekli olarak çalışır ve otomatik yüklenip, boşaltılır.</a:t>
            </a:r>
          </a:p>
          <a:p>
            <a:r>
              <a:rPr lang="tr-TR" i="1" dirty="0"/>
              <a:t>İstenilen rutubete indirilen karolar, otomatik </a:t>
            </a:r>
            <a:r>
              <a:rPr lang="tr-TR" b="1" i="1" dirty="0"/>
              <a:t>sırlama bantlarının </a:t>
            </a:r>
            <a:r>
              <a:rPr lang="tr-TR" i="1" dirty="0"/>
              <a:t>üzerine aktarılarak bu bantlar üzerinde sırlanır ve </a:t>
            </a:r>
            <a:r>
              <a:rPr lang="tr-TR" b="1" i="1" dirty="0"/>
              <a:t>desen</a:t>
            </a:r>
            <a:r>
              <a:rPr lang="tr-TR" i="1" dirty="0"/>
              <a:t> uygulanır.</a:t>
            </a:r>
          </a:p>
          <a:p>
            <a:r>
              <a:rPr lang="tr-TR" i="1" dirty="0"/>
              <a:t>Sırlama işlemi sonrası karolar fırın öncesi kurutması yapılır. Kurutma sonrası karolar </a:t>
            </a:r>
            <a:r>
              <a:rPr lang="tr-TR" b="1" i="1" dirty="0"/>
              <a:t>roller fırına </a:t>
            </a:r>
            <a:r>
              <a:rPr lang="tr-TR" i="1" dirty="0"/>
              <a:t>beslenir. Fırınlar birbirinden bağımsız kontrol edilebilen ve farklı sıcaklıklarda pişirim yapabilen altlı üstlü yerleşik vaziyette iki kanala sahiptir. Yakıt olarak doğalgaz kullanılır.</a:t>
            </a:r>
          </a:p>
          <a:p>
            <a:r>
              <a:rPr lang="tr-TR" i="1" dirty="0"/>
              <a:t>Fırın çıkışı karolar otomatik olarak mukavemet kontrollerinin yapıldığı bir </a:t>
            </a:r>
            <a:r>
              <a:rPr lang="tr-TR" i="1" dirty="0" err="1"/>
              <a:t>band</a:t>
            </a:r>
            <a:r>
              <a:rPr lang="tr-TR" i="1" dirty="0"/>
              <a:t> üzerine yüklenirler. Burada karoların yüzeyleri kalitesine göre ayrılır. </a:t>
            </a:r>
            <a:r>
              <a:rPr lang="tr-TR" b="1" i="1" dirty="0"/>
              <a:t>Kalite ayrımı </a:t>
            </a:r>
            <a:r>
              <a:rPr lang="tr-TR" i="1" dirty="0"/>
              <a:t>böylece tamamlanır.</a:t>
            </a:r>
          </a:p>
          <a:p>
            <a:r>
              <a:rPr lang="tr-TR" i="1" dirty="0"/>
              <a:t>Ayırma bantlarında sınıflandırılan karolar otomatik olarak kutulara yerleştirilirler. Kapatılarak etiketlenmiş kutular paletler üzerine yerleştirilir ve naylon muhafaza içerisine alınır. </a:t>
            </a:r>
            <a:r>
              <a:rPr lang="tr-TR" b="1" i="1" dirty="0"/>
              <a:t>Ambalajı</a:t>
            </a:r>
            <a:r>
              <a:rPr lang="tr-TR" i="1" dirty="0"/>
              <a:t> tamamlanmış paketler stok sahasına sevk edilir.</a:t>
            </a:r>
          </a:p>
        </p:txBody>
      </p:sp>
    </p:spTree>
    <p:extLst>
      <p:ext uri="{BB962C8B-B14F-4D97-AF65-F5344CB8AC3E}">
        <p14:creationId xmlns:p14="http://schemas.microsoft.com/office/powerpoint/2010/main" val="391244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70295" y="63210"/>
            <a:ext cx="8229600" cy="359126"/>
          </a:xfrm>
        </p:spPr>
        <p:txBody>
          <a:bodyPr>
            <a:normAutofit fontScale="90000"/>
          </a:bodyPr>
          <a:lstStyle/>
          <a:p>
            <a:pPr algn="l"/>
            <a:r>
              <a:rPr lang="tr-TR" sz="4000" dirty="0">
                <a:solidFill>
                  <a:srgbClr val="FF0000"/>
                </a:solidFill>
              </a:rPr>
              <a:t>Seramik Üretimi</a:t>
            </a:r>
            <a:endParaRPr lang="tr-TR" dirty="0"/>
          </a:p>
        </p:txBody>
      </p:sp>
      <p:pic>
        <p:nvPicPr>
          <p:cNvPr id="5" name="Picture 2" descr="C:\06.08.09 çevre denetimi\DSCN106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8611" y="1407063"/>
            <a:ext cx="3435277" cy="2623491"/>
          </a:xfrm>
        </p:spPr>
      </p:pic>
      <p:pic>
        <p:nvPicPr>
          <p:cNvPr id="7" name="Picture 3" descr="C:\06.08.09 çevre denetimi\DSCN10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1236" y="1444849"/>
            <a:ext cx="2310272" cy="172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9"/>
          <p:cNvSpPr txBox="1"/>
          <p:nvPr/>
        </p:nvSpPr>
        <p:spPr>
          <a:xfrm>
            <a:off x="49575" y="750870"/>
            <a:ext cx="6840760" cy="461665"/>
          </a:xfrm>
          <a:prstGeom prst="rect">
            <a:avLst/>
          </a:prstGeom>
          <a:noFill/>
        </p:spPr>
        <p:txBody>
          <a:bodyPr wrap="square" rtlCol="0">
            <a:spAutoFit/>
          </a:bodyPr>
          <a:lstStyle/>
          <a:p>
            <a:r>
              <a:rPr lang="tr-TR" sz="2400" dirty="0" err="1"/>
              <a:t>Masse</a:t>
            </a:r>
            <a:r>
              <a:rPr lang="tr-TR" sz="2400" dirty="0"/>
              <a:t> ve Sır üretim üniteleri ekipmanları</a:t>
            </a:r>
          </a:p>
        </p:txBody>
      </p:sp>
      <p:sp>
        <p:nvSpPr>
          <p:cNvPr id="11" name="Dikdörtgen 10"/>
          <p:cNvSpPr/>
          <p:nvPr/>
        </p:nvSpPr>
        <p:spPr>
          <a:xfrm>
            <a:off x="1144813" y="3994710"/>
            <a:ext cx="1410964" cy="461665"/>
          </a:xfrm>
          <a:prstGeom prst="rect">
            <a:avLst/>
          </a:prstGeom>
        </p:spPr>
        <p:txBody>
          <a:bodyPr wrap="none">
            <a:spAutoFit/>
          </a:bodyPr>
          <a:lstStyle/>
          <a:p>
            <a:r>
              <a:rPr lang="tr-TR" sz="2400" dirty="0">
                <a:solidFill>
                  <a:srgbClr val="C00000"/>
                </a:solidFill>
              </a:rPr>
              <a:t>Değirmen</a:t>
            </a:r>
          </a:p>
        </p:txBody>
      </p:sp>
      <p:sp>
        <p:nvSpPr>
          <p:cNvPr id="13" name="Metin kutusu 12"/>
          <p:cNvSpPr txBox="1"/>
          <p:nvPr/>
        </p:nvSpPr>
        <p:spPr>
          <a:xfrm>
            <a:off x="4242175" y="3247166"/>
            <a:ext cx="699230" cy="461665"/>
          </a:xfrm>
          <a:prstGeom prst="rect">
            <a:avLst/>
          </a:prstGeom>
          <a:noFill/>
        </p:spPr>
        <p:txBody>
          <a:bodyPr wrap="none" rtlCol="0">
            <a:spAutoFit/>
          </a:bodyPr>
          <a:lstStyle/>
          <a:p>
            <a:r>
              <a:rPr lang="tr-TR" sz="2400" dirty="0">
                <a:solidFill>
                  <a:srgbClr val="C00000"/>
                </a:solidFill>
              </a:rPr>
              <a:t>Elek</a:t>
            </a:r>
          </a:p>
        </p:txBody>
      </p:sp>
      <p:sp>
        <p:nvSpPr>
          <p:cNvPr id="8" name="Metin kutusu 7"/>
          <p:cNvSpPr txBox="1"/>
          <p:nvPr/>
        </p:nvSpPr>
        <p:spPr>
          <a:xfrm>
            <a:off x="178414" y="4771504"/>
            <a:ext cx="8352928" cy="1323439"/>
          </a:xfrm>
          <a:prstGeom prst="rect">
            <a:avLst/>
          </a:prstGeom>
          <a:noFill/>
        </p:spPr>
        <p:txBody>
          <a:bodyPr wrap="square" rtlCol="0">
            <a:spAutoFit/>
          </a:bodyPr>
          <a:lstStyle/>
          <a:p>
            <a:r>
              <a:rPr lang="tr-TR" sz="2000" dirty="0"/>
              <a:t>Hammaddeler ve su </a:t>
            </a:r>
            <a:r>
              <a:rPr lang="tr-TR" sz="2000" b="1" dirty="0"/>
              <a:t>değirmenlere</a:t>
            </a:r>
            <a:r>
              <a:rPr lang="tr-TR" sz="2000" dirty="0"/>
              <a:t> belirli oranlarda doldurularak öğütülür.</a:t>
            </a:r>
          </a:p>
          <a:p>
            <a:r>
              <a:rPr lang="tr-TR" sz="2000" dirty="0"/>
              <a:t>Hazırlanan karışımlar </a:t>
            </a:r>
            <a:r>
              <a:rPr lang="tr-TR" sz="2000" b="1" dirty="0"/>
              <a:t>eleklerden</a:t>
            </a:r>
            <a:r>
              <a:rPr lang="tr-TR" sz="2000" dirty="0"/>
              <a:t> geçirilir.</a:t>
            </a:r>
          </a:p>
          <a:p>
            <a:r>
              <a:rPr lang="tr-TR" sz="2000" b="1" dirty="0"/>
              <a:t>Püskürtmeli kurutucularda </a:t>
            </a:r>
            <a:r>
              <a:rPr lang="tr-TR" sz="2000" dirty="0"/>
              <a:t>(</a:t>
            </a:r>
            <a:r>
              <a:rPr lang="tr-TR" sz="2000" dirty="0" err="1"/>
              <a:t>spray</a:t>
            </a:r>
            <a:r>
              <a:rPr lang="tr-TR" sz="2000" dirty="0"/>
              <a:t> </a:t>
            </a:r>
            <a:r>
              <a:rPr lang="tr-TR" sz="2000" dirty="0" err="1"/>
              <a:t>dryer</a:t>
            </a:r>
            <a:r>
              <a:rPr lang="tr-TR" sz="2000" dirty="0"/>
              <a:t>) </a:t>
            </a:r>
            <a:r>
              <a:rPr lang="tr-TR" sz="2000" dirty="0" err="1"/>
              <a:t>masse</a:t>
            </a:r>
            <a:r>
              <a:rPr lang="tr-TR" sz="2000" dirty="0"/>
              <a:t> üretimde hazırlanan </a:t>
            </a:r>
            <a:r>
              <a:rPr lang="tr-TR" sz="2000" dirty="0" err="1"/>
              <a:t>masse</a:t>
            </a:r>
            <a:r>
              <a:rPr lang="tr-TR" sz="2000" dirty="0"/>
              <a:t> çamurunun su içeriği sıcak hava ile buharlaştırılarak belirli orana indirilir. </a:t>
            </a:r>
          </a:p>
        </p:txBody>
      </p:sp>
      <p:cxnSp>
        <p:nvCxnSpPr>
          <p:cNvPr id="12" name="Düz Bağlayıcı 11"/>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a:off x="128611" y="625520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1568" y="6407523"/>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9" name="Picture 2">
            <a:extLst>
              <a:ext uri="{FF2B5EF4-FFF2-40B4-BE49-F238E27FC236}">
                <a16:creationId xmlns:a16="http://schemas.microsoft.com/office/drawing/2014/main" id="{A59955EB-A165-5C0E-BF3F-4277B18B8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3755" y="1407063"/>
            <a:ext cx="2479202" cy="299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Dikdörtgen 19">
            <a:extLst>
              <a:ext uri="{FF2B5EF4-FFF2-40B4-BE49-F238E27FC236}">
                <a16:creationId xmlns:a16="http://schemas.microsoft.com/office/drawing/2014/main" id="{200A801E-4567-D372-C521-4EF89B05EE27}"/>
              </a:ext>
            </a:extLst>
          </p:cNvPr>
          <p:cNvSpPr/>
          <p:nvPr/>
        </p:nvSpPr>
        <p:spPr>
          <a:xfrm>
            <a:off x="6588224" y="4431034"/>
            <a:ext cx="2444067" cy="400110"/>
          </a:xfrm>
          <a:prstGeom prst="rect">
            <a:avLst/>
          </a:prstGeom>
        </p:spPr>
        <p:txBody>
          <a:bodyPr wrap="none">
            <a:spAutoFit/>
          </a:bodyPr>
          <a:lstStyle/>
          <a:p>
            <a:r>
              <a:rPr lang="tr-TR" sz="2000" dirty="0">
                <a:solidFill>
                  <a:srgbClr val="C00000"/>
                </a:solidFill>
              </a:rPr>
              <a:t>Püskürtmeli Kurutucu</a:t>
            </a:r>
          </a:p>
        </p:txBody>
      </p:sp>
    </p:spTree>
    <p:extLst>
      <p:ext uri="{BB962C8B-B14F-4D97-AF65-F5344CB8AC3E}">
        <p14:creationId xmlns:p14="http://schemas.microsoft.com/office/powerpoint/2010/main" val="70085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2561" y="116632"/>
            <a:ext cx="8229600" cy="377457"/>
          </a:xfrm>
        </p:spPr>
        <p:txBody>
          <a:bodyPr>
            <a:normAutofit fontScale="90000"/>
          </a:bodyPr>
          <a:lstStyle/>
          <a:p>
            <a:pPr algn="l"/>
            <a:r>
              <a:rPr lang="tr-TR" sz="3200" dirty="0">
                <a:solidFill>
                  <a:srgbClr val="FF0000"/>
                </a:solidFill>
              </a:rPr>
              <a:t>Seramik Üretimi</a:t>
            </a:r>
            <a:endParaRPr lang="tr-TR" sz="3200" dirty="0"/>
          </a:p>
        </p:txBody>
      </p:sp>
      <p:sp>
        <p:nvSpPr>
          <p:cNvPr id="5" name="Metin kutusu 4"/>
          <p:cNvSpPr txBox="1"/>
          <p:nvPr/>
        </p:nvSpPr>
        <p:spPr>
          <a:xfrm>
            <a:off x="7380312" y="2529731"/>
            <a:ext cx="1224136" cy="369332"/>
          </a:xfrm>
          <a:prstGeom prst="rect">
            <a:avLst/>
          </a:prstGeom>
          <a:noFill/>
          <a:ln>
            <a:solidFill>
              <a:srgbClr val="C00000"/>
            </a:solidFill>
          </a:ln>
        </p:spPr>
        <p:txBody>
          <a:bodyPr wrap="square" rtlCol="0">
            <a:spAutoFit/>
          </a:bodyPr>
          <a:lstStyle/>
          <a:p>
            <a:r>
              <a:rPr lang="tr-TR" b="1" dirty="0">
                <a:solidFill>
                  <a:srgbClr val="C00000"/>
                </a:solidFill>
              </a:rPr>
              <a:t>Pres</a:t>
            </a:r>
          </a:p>
        </p:txBody>
      </p:sp>
      <p:pic>
        <p:nvPicPr>
          <p:cNvPr id="15" name="Picture 4" descr="C:\Users\elifgokhan\Desktop\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2648" y="536527"/>
            <a:ext cx="3528392" cy="47250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elifgokhan\Desktop\2013-12-03 15.50.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537" y="1100858"/>
            <a:ext cx="4309777" cy="3227077"/>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p:cNvSpPr txBox="1"/>
          <p:nvPr/>
        </p:nvSpPr>
        <p:spPr>
          <a:xfrm>
            <a:off x="7328622" y="4291342"/>
            <a:ext cx="809902" cy="523220"/>
          </a:xfrm>
          <a:prstGeom prst="rect">
            <a:avLst/>
          </a:prstGeom>
          <a:noFill/>
          <a:ln>
            <a:solidFill>
              <a:srgbClr val="C00000"/>
            </a:solidFill>
          </a:ln>
        </p:spPr>
        <p:txBody>
          <a:bodyPr wrap="none" rtlCol="0">
            <a:spAutoFit/>
          </a:bodyPr>
          <a:lstStyle/>
          <a:p>
            <a:r>
              <a:rPr lang="tr-TR" sz="2800" dirty="0">
                <a:solidFill>
                  <a:srgbClr val="C00000"/>
                </a:solidFill>
              </a:rPr>
              <a:t>Pres</a:t>
            </a:r>
          </a:p>
        </p:txBody>
      </p:sp>
      <p:sp>
        <p:nvSpPr>
          <p:cNvPr id="17" name="Metin kutusu 16"/>
          <p:cNvSpPr txBox="1"/>
          <p:nvPr/>
        </p:nvSpPr>
        <p:spPr>
          <a:xfrm>
            <a:off x="542098" y="3717032"/>
            <a:ext cx="1921327" cy="707886"/>
          </a:xfrm>
          <a:prstGeom prst="rect">
            <a:avLst/>
          </a:prstGeom>
          <a:noFill/>
          <a:ln>
            <a:solidFill>
              <a:srgbClr val="C00000"/>
            </a:solidFill>
          </a:ln>
        </p:spPr>
        <p:txBody>
          <a:bodyPr wrap="square" rtlCol="0">
            <a:spAutoFit/>
          </a:bodyPr>
          <a:lstStyle/>
          <a:p>
            <a:r>
              <a:rPr lang="tr-TR" sz="2000" b="1" dirty="0">
                <a:solidFill>
                  <a:srgbClr val="C00000"/>
                </a:solidFill>
              </a:rPr>
              <a:t>Desen uygulama</a:t>
            </a:r>
          </a:p>
        </p:txBody>
      </p:sp>
      <p:sp>
        <p:nvSpPr>
          <p:cNvPr id="18" name="Metin kutusu 17"/>
          <p:cNvSpPr txBox="1"/>
          <p:nvPr/>
        </p:nvSpPr>
        <p:spPr>
          <a:xfrm>
            <a:off x="-36816" y="4424918"/>
            <a:ext cx="7365438" cy="1938992"/>
          </a:xfrm>
          <a:prstGeom prst="rect">
            <a:avLst/>
          </a:prstGeom>
          <a:noFill/>
        </p:spPr>
        <p:txBody>
          <a:bodyPr wrap="square" rtlCol="0">
            <a:spAutoFit/>
          </a:bodyPr>
          <a:lstStyle/>
          <a:p>
            <a:r>
              <a:rPr lang="tr-TR" sz="2400" b="1" dirty="0"/>
              <a:t>Seramik karo üretim ekipmanları:</a:t>
            </a:r>
          </a:p>
          <a:p>
            <a:r>
              <a:rPr lang="tr-TR" sz="2400" b="1" dirty="0"/>
              <a:t>Pres: </a:t>
            </a:r>
            <a:r>
              <a:rPr lang="tr-TR" sz="2400" dirty="0"/>
              <a:t>Granül </a:t>
            </a:r>
            <a:r>
              <a:rPr lang="tr-TR" sz="2400" dirty="0" err="1"/>
              <a:t>masse</a:t>
            </a:r>
            <a:r>
              <a:rPr lang="tr-TR" sz="2400" dirty="0"/>
              <a:t> beslenerek yüksek  </a:t>
            </a:r>
          </a:p>
          <a:p>
            <a:r>
              <a:rPr lang="tr-TR" sz="2400" dirty="0"/>
              <a:t>Basınçlarda istenilen ebatlarda şekillendirilir.</a:t>
            </a:r>
          </a:p>
          <a:p>
            <a:r>
              <a:rPr lang="tr-TR" sz="2400" b="1" dirty="0"/>
              <a:t>Desen uygulama: </a:t>
            </a:r>
            <a:r>
              <a:rPr lang="tr-TR" sz="2400" dirty="0"/>
              <a:t>Seramik karo üzerine desenler </a:t>
            </a:r>
          </a:p>
          <a:p>
            <a:r>
              <a:rPr lang="tr-TR" sz="2400" dirty="0"/>
              <a:t>dijital baskı makinelerinde uygulanır. </a:t>
            </a:r>
          </a:p>
        </p:txBody>
      </p:sp>
      <p:cxnSp>
        <p:nvCxnSpPr>
          <p:cNvPr id="11" name="Düz Bağlayıcı 10"/>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a:off x="128611" y="625520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0764" y="6395301"/>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0" name="Dikdörtgen 19"/>
          <p:cNvSpPr/>
          <p:nvPr/>
        </p:nvSpPr>
        <p:spPr>
          <a:xfrm>
            <a:off x="6507719" y="6165304"/>
            <a:ext cx="2375971" cy="646331"/>
          </a:xfrm>
          <a:prstGeom prst="rect">
            <a:avLst/>
          </a:prstGeom>
        </p:spPr>
        <p:txBody>
          <a:bodyPr wrap="none">
            <a:spAutoFit/>
          </a:bodyPr>
          <a:lstStyle/>
          <a:p>
            <a:r>
              <a:rPr lang="tr-TR" sz="3600" b="1" dirty="0">
                <a:solidFill>
                  <a:prstClr val="black">
                    <a:tint val="75000"/>
                  </a:prstClr>
                </a:solidFill>
              </a:rPr>
              <a:t>Elif Gökhan</a:t>
            </a:r>
            <a:endParaRPr lang="tr-TR" dirty="0"/>
          </a:p>
        </p:txBody>
      </p:sp>
    </p:spTree>
    <p:extLst>
      <p:ext uri="{BB962C8B-B14F-4D97-AF65-F5344CB8AC3E}">
        <p14:creationId xmlns:p14="http://schemas.microsoft.com/office/powerpoint/2010/main" val="1966327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8824" y="169805"/>
            <a:ext cx="8229600" cy="216794"/>
          </a:xfrm>
        </p:spPr>
        <p:txBody>
          <a:bodyPr>
            <a:normAutofit fontScale="90000"/>
          </a:bodyPr>
          <a:lstStyle/>
          <a:p>
            <a:pPr algn="l"/>
            <a:r>
              <a:rPr lang="tr-TR" sz="3200" dirty="0">
                <a:solidFill>
                  <a:srgbClr val="FF0000"/>
                </a:solidFill>
              </a:rPr>
              <a:t>Seramik Üretimi</a:t>
            </a:r>
            <a:endParaRPr lang="tr-TR" sz="3200" dirty="0"/>
          </a:p>
        </p:txBody>
      </p:sp>
      <p:pic>
        <p:nvPicPr>
          <p:cNvPr id="14"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4176464" cy="328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sp>
        <p:nvSpPr>
          <p:cNvPr id="3" name="Metin kutusu 2"/>
          <p:cNvSpPr txBox="1"/>
          <p:nvPr/>
        </p:nvSpPr>
        <p:spPr>
          <a:xfrm>
            <a:off x="2627784" y="3935177"/>
            <a:ext cx="1512168" cy="400110"/>
          </a:xfrm>
          <a:prstGeom prst="rect">
            <a:avLst/>
          </a:prstGeom>
          <a:noFill/>
          <a:ln>
            <a:solidFill>
              <a:srgbClr val="C00000"/>
            </a:solidFill>
          </a:ln>
        </p:spPr>
        <p:txBody>
          <a:bodyPr wrap="square" rtlCol="0">
            <a:spAutoFit/>
          </a:bodyPr>
          <a:lstStyle/>
          <a:p>
            <a:r>
              <a:rPr lang="tr-TR" sz="2000" b="1" dirty="0">
                <a:solidFill>
                  <a:srgbClr val="C00000"/>
                </a:solidFill>
              </a:rPr>
              <a:t>Fırın</a:t>
            </a:r>
          </a:p>
        </p:txBody>
      </p:sp>
      <p:sp>
        <p:nvSpPr>
          <p:cNvPr id="8" name="Metin kutusu 7"/>
          <p:cNvSpPr txBox="1"/>
          <p:nvPr/>
        </p:nvSpPr>
        <p:spPr>
          <a:xfrm>
            <a:off x="245635" y="4457343"/>
            <a:ext cx="8732097" cy="2215991"/>
          </a:xfrm>
          <a:prstGeom prst="rect">
            <a:avLst/>
          </a:prstGeom>
          <a:noFill/>
        </p:spPr>
        <p:txBody>
          <a:bodyPr wrap="square" rtlCol="0">
            <a:spAutoFit/>
          </a:bodyPr>
          <a:lstStyle/>
          <a:p>
            <a:r>
              <a:rPr lang="tr-TR" sz="2400" b="1" dirty="0"/>
              <a:t>Seramik karo üretim ekipmanları:</a:t>
            </a:r>
          </a:p>
          <a:p>
            <a:r>
              <a:rPr lang="tr-TR" sz="2400" dirty="0"/>
              <a:t>Seramik karo pişirim fırınları tünel tipte olup yapısında değişik ısı bölmeleri mevcuttur.</a:t>
            </a:r>
          </a:p>
          <a:p>
            <a:r>
              <a:rPr lang="tr-TR" sz="2400" dirty="0"/>
              <a:t>Üretim işlemi biten karolar kalite ayrım işlemleri sonrası paketlenerek satışa hazır hale gelir.</a:t>
            </a:r>
          </a:p>
          <a:p>
            <a:endParaRPr lang="tr-TR" dirty="0"/>
          </a:p>
        </p:txBody>
      </p:sp>
      <p:pic>
        <p:nvPicPr>
          <p:cNvPr id="12" name="Picture 2" descr="C:\Users\elifgokhan\Desktop\Çan  GFB\fotolar\kb3\2013-12-03 15.40.1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41314" y="1052736"/>
            <a:ext cx="4430481" cy="3322861"/>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p:cNvSpPr txBox="1"/>
          <p:nvPr/>
        </p:nvSpPr>
        <p:spPr>
          <a:xfrm>
            <a:off x="7092280" y="4006265"/>
            <a:ext cx="1885453" cy="369332"/>
          </a:xfrm>
          <a:prstGeom prst="rect">
            <a:avLst/>
          </a:prstGeom>
          <a:noFill/>
          <a:ln>
            <a:solidFill>
              <a:srgbClr val="C00000"/>
            </a:solidFill>
          </a:ln>
        </p:spPr>
        <p:txBody>
          <a:bodyPr wrap="none" rtlCol="0">
            <a:spAutoFit/>
          </a:bodyPr>
          <a:lstStyle/>
          <a:p>
            <a:r>
              <a:rPr lang="tr-TR" b="1" dirty="0">
                <a:solidFill>
                  <a:srgbClr val="C00000"/>
                </a:solidFill>
              </a:rPr>
              <a:t>Ambalaj makinesi</a:t>
            </a:r>
          </a:p>
        </p:txBody>
      </p:sp>
      <p:cxnSp>
        <p:nvCxnSpPr>
          <p:cNvPr id="10" name="Düz Bağlayıcı 9"/>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128611" y="63216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4368" y="6427845"/>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974133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4293010572"/>
              </p:ext>
            </p:extLst>
          </p:nvPr>
        </p:nvGraphicFramePr>
        <p:xfrm>
          <a:off x="289802" y="5129376"/>
          <a:ext cx="8602680" cy="243840"/>
        </p:xfrm>
        <a:graphic>
          <a:graphicData uri="http://schemas.openxmlformats.org/drawingml/2006/table">
            <a:tbl>
              <a:tblPr firstRow="1" bandRow="1">
                <a:tableStyleId>{5C22544A-7EE6-4342-B048-85BDC9FD1C3A}</a:tableStyleId>
              </a:tblPr>
              <a:tblGrid>
                <a:gridCol w="860268">
                  <a:extLst>
                    <a:ext uri="{9D8B030D-6E8A-4147-A177-3AD203B41FA5}">
                      <a16:colId xmlns:a16="http://schemas.microsoft.com/office/drawing/2014/main" val="20000"/>
                    </a:ext>
                  </a:extLst>
                </a:gridCol>
                <a:gridCol w="860268">
                  <a:extLst>
                    <a:ext uri="{9D8B030D-6E8A-4147-A177-3AD203B41FA5}">
                      <a16:colId xmlns:a16="http://schemas.microsoft.com/office/drawing/2014/main" val="20001"/>
                    </a:ext>
                  </a:extLst>
                </a:gridCol>
                <a:gridCol w="860268">
                  <a:extLst>
                    <a:ext uri="{9D8B030D-6E8A-4147-A177-3AD203B41FA5}">
                      <a16:colId xmlns:a16="http://schemas.microsoft.com/office/drawing/2014/main" val="20002"/>
                    </a:ext>
                  </a:extLst>
                </a:gridCol>
                <a:gridCol w="860268">
                  <a:extLst>
                    <a:ext uri="{9D8B030D-6E8A-4147-A177-3AD203B41FA5}">
                      <a16:colId xmlns:a16="http://schemas.microsoft.com/office/drawing/2014/main" val="20003"/>
                    </a:ext>
                  </a:extLst>
                </a:gridCol>
                <a:gridCol w="860268">
                  <a:extLst>
                    <a:ext uri="{9D8B030D-6E8A-4147-A177-3AD203B41FA5}">
                      <a16:colId xmlns:a16="http://schemas.microsoft.com/office/drawing/2014/main" val="20004"/>
                    </a:ext>
                  </a:extLst>
                </a:gridCol>
                <a:gridCol w="556925">
                  <a:extLst>
                    <a:ext uri="{9D8B030D-6E8A-4147-A177-3AD203B41FA5}">
                      <a16:colId xmlns:a16="http://schemas.microsoft.com/office/drawing/2014/main" val="20005"/>
                    </a:ext>
                  </a:extLst>
                </a:gridCol>
                <a:gridCol w="1163611">
                  <a:extLst>
                    <a:ext uri="{9D8B030D-6E8A-4147-A177-3AD203B41FA5}">
                      <a16:colId xmlns:a16="http://schemas.microsoft.com/office/drawing/2014/main" val="20006"/>
                    </a:ext>
                  </a:extLst>
                </a:gridCol>
                <a:gridCol w="860268">
                  <a:extLst>
                    <a:ext uri="{9D8B030D-6E8A-4147-A177-3AD203B41FA5}">
                      <a16:colId xmlns:a16="http://schemas.microsoft.com/office/drawing/2014/main" val="20007"/>
                    </a:ext>
                  </a:extLst>
                </a:gridCol>
                <a:gridCol w="860268">
                  <a:extLst>
                    <a:ext uri="{9D8B030D-6E8A-4147-A177-3AD203B41FA5}">
                      <a16:colId xmlns:a16="http://schemas.microsoft.com/office/drawing/2014/main" val="20008"/>
                    </a:ext>
                  </a:extLst>
                </a:gridCol>
                <a:gridCol w="860268">
                  <a:extLst>
                    <a:ext uri="{9D8B030D-6E8A-4147-A177-3AD203B41FA5}">
                      <a16:colId xmlns:a16="http://schemas.microsoft.com/office/drawing/2014/main" val="20009"/>
                    </a:ext>
                  </a:extLst>
                </a:gridCol>
              </a:tblGrid>
              <a:tr h="221744">
                <a:tc>
                  <a:txBody>
                    <a:bodyPr/>
                    <a:lstStyle/>
                    <a:p>
                      <a:pPr algn="ctr"/>
                      <a:r>
                        <a:rPr lang="tr-TR" sz="1000" dirty="0">
                          <a:solidFill>
                            <a:schemeClr val="tx1"/>
                          </a:solidFill>
                        </a:rPr>
                        <a:t>300 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tr-TR" sz="1000" dirty="0">
                          <a:solidFill>
                            <a:schemeClr val="tx1"/>
                          </a:solidFill>
                        </a:rPr>
                        <a:t>500 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tr-TR" sz="1000" dirty="0">
                          <a:solidFill>
                            <a:schemeClr val="tx1"/>
                          </a:solidFill>
                        </a:rPr>
                        <a:t>800 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tr-TR" sz="1000" dirty="0">
                          <a:solidFill>
                            <a:schemeClr val="tx1"/>
                          </a:solidFill>
                        </a:rPr>
                        <a:t>950 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tr-TR" sz="1000" dirty="0">
                          <a:solidFill>
                            <a:schemeClr val="tx1"/>
                          </a:solidFill>
                        </a:rPr>
                        <a:t>1100 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tr-TR" sz="1000" dirty="0">
                          <a:solidFill>
                            <a:schemeClr val="tx1"/>
                          </a:solidFill>
                        </a:rPr>
                        <a:t>1200 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tr-TR" sz="1000" dirty="0">
                          <a:solidFill>
                            <a:schemeClr val="tx1"/>
                          </a:solidFill>
                        </a:rPr>
                        <a:t>600 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tr-TR" sz="1000" dirty="0">
                          <a:solidFill>
                            <a:schemeClr val="tx1"/>
                          </a:solidFill>
                        </a:rPr>
                        <a:t>500 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tr-TR" sz="1000" dirty="0">
                          <a:solidFill>
                            <a:schemeClr val="tx1"/>
                          </a:solidFill>
                        </a:rPr>
                        <a:t>200 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tr-TR" sz="1000" dirty="0">
                          <a:solidFill>
                            <a:schemeClr val="tx1"/>
                          </a:solidFill>
                        </a:rPr>
                        <a:t>100 C</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21" y="3284984"/>
            <a:ext cx="8816028" cy="16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273299" y="4941168"/>
            <a:ext cx="4874765" cy="216024"/>
          </a:xfrm>
          <a:prstGeom prst="rect">
            <a:avLst/>
          </a:prstGeom>
          <a:gradFill flip="none" rotWithShape="1">
            <a:gsLst>
              <a:gs pos="0">
                <a:srgbClr val="FFF200"/>
              </a:gs>
              <a:gs pos="45000">
                <a:srgbClr val="FF7A00"/>
              </a:gs>
              <a:gs pos="70000">
                <a:srgbClr val="FF0300"/>
              </a:gs>
              <a:gs pos="100000">
                <a:srgbClr val="4D080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 name="Dikdörtgen 2"/>
          <p:cNvSpPr/>
          <p:nvPr/>
        </p:nvSpPr>
        <p:spPr>
          <a:xfrm>
            <a:off x="5148064" y="4941168"/>
            <a:ext cx="3744416" cy="216024"/>
          </a:xfrm>
          <a:prstGeom prst="rect">
            <a:avLst/>
          </a:prstGeom>
          <a:gradFill flip="none" rotWithShape="1">
            <a:gsLst>
              <a:gs pos="0">
                <a:schemeClr val="accent5">
                  <a:lumMod val="20000"/>
                  <a:lumOff val="80000"/>
                </a:schemeClr>
              </a:gs>
              <a:gs pos="25000">
                <a:schemeClr val="tx2">
                  <a:lumMod val="40000"/>
                  <a:lumOff val="60000"/>
                </a:schemeClr>
              </a:gs>
              <a:gs pos="75000">
                <a:schemeClr val="tx2">
                  <a:lumMod val="60000"/>
                  <a:lumOff val="40000"/>
                </a:schemeClr>
              </a:gs>
              <a:gs pos="100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10" name="Sol Ok 9"/>
          <p:cNvSpPr/>
          <p:nvPr/>
        </p:nvSpPr>
        <p:spPr>
          <a:xfrm rot="10800000">
            <a:off x="251520" y="4941168"/>
            <a:ext cx="447737" cy="215298"/>
          </a:xfrm>
          <a:prstGeom prst="leftArrow">
            <a:avLst>
              <a:gd name="adj1" fmla="val 50000"/>
              <a:gd name="adj2" fmla="val 70145"/>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22" y="975802"/>
            <a:ext cx="8462714" cy="216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5184" y="6352437"/>
            <a:ext cx="1156395" cy="36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Metin kutusu 8"/>
          <p:cNvSpPr txBox="1"/>
          <p:nvPr/>
        </p:nvSpPr>
        <p:spPr>
          <a:xfrm>
            <a:off x="2987824" y="5733256"/>
            <a:ext cx="3312368" cy="369332"/>
          </a:xfrm>
          <a:prstGeom prst="rect">
            <a:avLst/>
          </a:prstGeom>
          <a:noFill/>
        </p:spPr>
        <p:txBody>
          <a:bodyPr wrap="square" rtlCol="0">
            <a:spAutoFit/>
          </a:bodyPr>
          <a:lstStyle/>
          <a:p>
            <a:pPr algn="ctr"/>
            <a:r>
              <a:rPr lang="tr-TR" b="1" dirty="0">
                <a:solidFill>
                  <a:prstClr val="black"/>
                </a:solidFill>
                <a:latin typeface="Bodoni MT" pitchFamily="18" charset="0"/>
              </a:rPr>
              <a:t>Pişirim Fırını</a:t>
            </a:r>
          </a:p>
        </p:txBody>
      </p:sp>
      <p:cxnSp>
        <p:nvCxnSpPr>
          <p:cNvPr id="13" name="Düz Bağlayıcı 12"/>
          <p:cNvCxnSpPr/>
          <p:nvPr/>
        </p:nvCxnSpPr>
        <p:spPr>
          <a:xfrm>
            <a:off x="128611" y="468345"/>
            <a:ext cx="8712968" cy="0"/>
          </a:xfrm>
          <a:prstGeom prst="line">
            <a:avLst/>
          </a:prstGeom>
          <a:noFill/>
          <a:ln w="38100" cap="flat" cmpd="sng" algn="ctr">
            <a:solidFill>
              <a:srgbClr val="FF0000"/>
            </a:solidFill>
            <a:prstDash val="solid"/>
          </a:ln>
          <a:effectLst/>
        </p:spPr>
      </p:cxnSp>
      <p:sp>
        <p:nvSpPr>
          <p:cNvPr id="5" name="Dikdörtgen 4"/>
          <p:cNvSpPr/>
          <p:nvPr/>
        </p:nvSpPr>
        <p:spPr>
          <a:xfrm>
            <a:off x="208394" y="-96770"/>
            <a:ext cx="6726235"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4000" b="0" i="0" u="none" strike="noStrike" kern="0" cap="none" spc="0" normalizeH="0" baseline="0" noProof="0" dirty="0">
                <a:ln>
                  <a:noFill/>
                </a:ln>
                <a:solidFill>
                  <a:srgbClr val="FF0000"/>
                </a:solidFill>
                <a:effectLst/>
                <a:uLnTx/>
                <a:uFillTx/>
                <a:ea typeface="+mj-ea"/>
                <a:cs typeface="+mj-cs"/>
              </a:rPr>
              <a:t>Verimlilik ve </a:t>
            </a:r>
            <a:r>
              <a:rPr kumimoji="0" lang="tr-TR" sz="4000" b="0" i="0" u="none" strike="noStrike" kern="0" cap="none" spc="0" normalizeH="0" baseline="0" noProof="0" dirty="0" err="1">
                <a:ln>
                  <a:noFill/>
                </a:ln>
                <a:solidFill>
                  <a:srgbClr val="FF0000"/>
                </a:solidFill>
                <a:effectLst/>
                <a:uLnTx/>
                <a:uFillTx/>
                <a:ea typeface="+mj-ea"/>
                <a:cs typeface="+mj-cs"/>
              </a:rPr>
              <a:t>İnovasyon</a:t>
            </a:r>
            <a:r>
              <a:rPr kumimoji="0" lang="tr-TR" sz="4000" b="0" i="0" u="none" strike="noStrike" kern="0" cap="none" spc="0" normalizeH="0" baseline="0" noProof="0" dirty="0">
                <a:ln>
                  <a:noFill/>
                </a:ln>
                <a:solidFill>
                  <a:srgbClr val="FF0000"/>
                </a:solidFill>
                <a:effectLst/>
                <a:uLnTx/>
                <a:uFillTx/>
                <a:ea typeface="+mj-ea"/>
                <a:cs typeface="+mj-cs"/>
              </a:rPr>
              <a:t>- Enerji</a:t>
            </a:r>
            <a:endParaRPr kumimoji="0" lang="tr-TR" sz="1800" b="0" i="0" u="none" strike="noStrike" kern="0" cap="none" spc="0" normalizeH="0" baseline="0" noProof="0" dirty="0">
              <a:ln>
                <a:noFill/>
              </a:ln>
              <a:solidFill>
                <a:sysClr val="windowText" lastClr="000000"/>
              </a:solidFill>
              <a:effectLst/>
              <a:uLnTx/>
              <a:uFillTx/>
            </a:endParaRPr>
          </a:p>
        </p:txBody>
      </p:sp>
      <p:cxnSp>
        <p:nvCxnSpPr>
          <p:cNvPr id="14" name="Düz Bağlayıcı 13"/>
          <p:cNvCxnSpPr/>
          <p:nvPr/>
        </p:nvCxnSpPr>
        <p:spPr>
          <a:xfrm>
            <a:off x="215516" y="6102588"/>
            <a:ext cx="8712968" cy="0"/>
          </a:xfrm>
          <a:prstGeom prst="line">
            <a:avLst/>
          </a:prstGeom>
          <a:noFill/>
          <a:ln w="38100" cap="flat" cmpd="sng" algn="ctr">
            <a:solidFill>
              <a:srgbClr val="FF0000"/>
            </a:solidFill>
            <a:prstDash val="solid"/>
          </a:ln>
          <a:effectLst/>
        </p:spPr>
      </p:cxn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15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8611" y="-120521"/>
            <a:ext cx="8229600" cy="659156"/>
          </a:xfrm>
        </p:spPr>
        <p:txBody>
          <a:bodyPr>
            <a:normAutofit fontScale="90000"/>
          </a:bodyPr>
          <a:lstStyle/>
          <a:p>
            <a:pPr algn="l"/>
            <a:r>
              <a:rPr lang="tr-TR" sz="4000" dirty="0">
                <a:solidFill>
                  <a:srgbClr val="FF0000"/>
                </a:solidFill>
              </a:rPr>
              <a:t>Verimlilik ve </a:t>
            </a:r>
            <a:r>
              <a:rPr lang="tr-TR" sz="4000" dirty="0" err="1">
                <a:solidFill>
                  <a:srgbClr val="FF0000"/>
                </a:solidFill>
              </a:rPr>
              <a:t>İnovasyon</a:t>
            </a:r>
            <a:r>
              <a:rPr lang="tr-TR" sz="4000" dirty="0">
                <a:solidFill>
                  <a:srgbClr val="FF0000"/>
                </a:solidFill>
              </a:rPr>
              <a:t>-Enerji </a:t>
            </a: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467" y="6313053"/>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2" descr="http://www.canakkale.gov.tr/kurumlar/canakkale.gov.tr/Haberler/2019/temmuz/49/kale-grubu-ileri-teknoloji-ile-donatilmis-mavruz-tarim-serasi-acilisi-yapildi-9-_17_.JPG">
            <a:extLst>
              <a:ext uri="{FF2B5EF4-FFF2-40B4-BE49-F238E27FC236}">
                <a16:creationId xmlns:a16="http://schemas.microsoft.com/office/drawing/2014/main" id="{C53A8F07-5542-EAF3-AB57-0242881D4C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1327703"/>
            <a:ext cx="4704521" cy="3528391"/>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C7554C5F-284F-A1C7-E20B-AD60DCD8E324}"/>
              </a:ext>
            </a:extLst>
          </p:cNvPr>
          <p:cNvSpPr txBox="1"/>
          <p:nvPr/>
        </p:nvSpPr>
        <p:spPr>
          <a:xfrm>
            <a:off x="611560" y="2060848"/>
            <a:ext cx="2994123" cy="2062103"/>
          </a:xfrm>
          <a:prstGeom prst="rect">
            <a:avLst/>
          </a:prstGeom>
          <a:noFill/>
        </p:spPr>
        <p:txBody>
          <a:bodyPr wrap="square" rtlCol="0">
            <a:spAutoFit/>
          </a:bodyPr>
          <a:lstStyle/>
          <a:p>
            <a:r>
              <a:rPr lang="tr-TR" sz="3200" dirty="0"/>
              <a:t>Proseste oluşan fazla ısı sera tesisinde kullanılır.</a:t>
            </a:r>
          </a:p>
        </p:txBody>
      </p:sp>
    </p:spTree>
    <p:extLst>
      <p:ext uri="{BB962C8B-B14F-4D97-AF65-F5344CB8AC3E}">
        <p14:creationId xmlns:p14="http://schemas.microsoft.com/office/powerpoint/2010/main" val="2435254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8611" y="-120521"/>
            <a:ext cx="8229600" cy="659156"/>
          </a:xfrm>
        </p:spPr>
        <p:txBody>
          <a:bodyPr>
            <a:normAutofit fontScale="90000"/>
          </a:bodyPr>
          <a:lstStyle/>
          <a:p>
            <a:pPr algn="l"/>
            <a:r>
              <a:rPr lang="tr-TR" sz="4000" dirty="0">
                <a:solidFill>
                  <a:srgbClr val="FF0000"/>
                </a:solidFill>
              </a:rPr>
              <a:t>Verimlilik ve </a:t>
            </a:r>
            <a:r>
              <a:rPr lang="tr-TR" sz="4000" dirty="0" err="1">
                <a:solidFill>
                  <a:srgbClr val="FF0000"/>
                </a:solidFill>
              </a:rPr>
              <a:t>İnovasyon</a:t>
            </a:r>
            <a:endParaRPr lang="tr-TR" sz="40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467" y="6313053"/>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 name="İçerik Yer Tutucusu 2"/>
          <p:cNvSpPr>
            <a:spLocks noGrp="1"/>
          </p:cNvSpPr>
          <p:nvPr>
            <p:ph idx="1"/>
          </p:nvPr>
        </p:nvSpPr>
        <p:spPr>
          <a:xfrm>
            <a:off x="323528" y="1340769"/>
            <a:ext cx="8280920" cy="4536504"/>
          </a:xfrm>
        </p:spPr>
        <p:txBody>
          <a:bodyPr>
            <a:normAutofit fontScale="92500" lnSpcReduction="10000"/>
          </a:bodyPr>
          <a:lstStyle/>
          <a:p>
            <a:pPr marL="0" indent="0">
              <a:buNone/>
            </a:pPr>
            <a:r>
              <a:rPr lang="tr-TR" sz="2800" b="1" dirty="0"/>
              <a:t>KALESİNTERFLEKS:</a:t>
            </a:r>
          </a:p>
          <a:p>
            <a:pPr marL="0" indent="0">
              <a:buNone/>
            </a:pPr>
            <a:r>
              <a:rPr lang="tr-TR" sz="2800" dirty="0"/>
              <a:t>1000mmx3000mm boyutları ve 3-5 mm kalınlık ile dünyanın en büyük ve en ince seramiğidir. </a:t>
            </a:r>
            <a:r>
              <a:rPr lang="tr-TR" sz="2800" dirty="0" err="1"/>
              <a:t>Sinterfleks</a:t>
            </a:r>
            <a:r>
              <a:rPr lang="tr-TR" sz="2800" dirty="0"/>
              <a:t> üretimi için seramik karoya göre m2’de ortalama % 66 daha az hammadde kullanılmaktadır.</a:t>
            </a:r>
          </a:p>
          <a:p>
            <a:r>
              <a:rPr lang="tr-TR" sz="2800" dirty="0"/>
              <a:t>Yarısaydam ışık geçirgen özelliği </a:t>
            </a:r>
          </a:p>
          <a:p>
            <a:r>
              <a:rPr lang="tr-TR" sz="2800" dirty="0" err="1"/>
              <a:t>Sinterflek</a:t>
            </a:r>
            <a:r>
              <a:rPr lang="tr-TR" sz="2800" dirty="0"/>
              <a:t> üzerine lamine edilen </a:t>
            </a:r>
            <a:r>
              <a:rPr lang="tr-TR" sz="2800" dirty="0" err="1"/>
              <a:t>fotovoltaik</a:t>
            </a:r>
            <a:r>
              <a:rPr lang="tr-TR" sz="2800" dirty="0"/>
              <a:t> hücreler ile güneş enerjisinden elektrik enerjisi üretebilmesi</a:t>
            </a:r>
          </a:p>
          <a:p>
            <a:r>
              <a:rPr lang="tr-TR" sz="2800" dirty="0"/>
              <a:t>Isı ve gürültü izolasyonu</a:t>
            </a:r>
          </a:p>
          <a:p>
            <a:pPr marL="0" indent="0">
              <a:buNone/>
            </a:pPr>
            <a:r>
              <a:rPr lang="tr-TR" sz="2800" dirty="0"/>
              <a:t> gibi çok fonksiyonelli yapısıyla yenilikçi ve çevreci bir ürün olarak karşımıza çıkmaktadır</a:t>
            </a:r>
          </a:p>
          <a:p>
            <a:pPr marL="0" indent="0">
              <a:buNone/>
            </a:pPr>
            <a:endParaRPr lang="tr-TR" sz="2800" dirty="0"/>
          </a:p>
        </p:txBody>
      </p:sp>
    </p:spTree>
    <p:extLst>
      <p:ext uri="{BB962C8B-B14F-4D97-AF65-F5344CB8AC3E}">
        <p14:creationId xmlns:p14="http://schemas.microsoft.com/office/powerpoint/2010/main" val="752671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34" y="-130359"/>
            <a:ext cx="8229600" cy="737576"/>
          </a:xfrm>
        </p:spPr>
        <p:txBody>
          <a:bodyPr>
            <a:normAutofit/>
          </a:bodyPr>
          <a:lstStyle/>
          <a:p>
            <a:pPr algn="l"/>
            <a:r>
              <a:rPr lang="tr-TR" sz="4000" dirty="0" err="1">
                <a:solidFill>
                  <a:srgbClr val="FF0000"/>
                </a:solidFill>
              </a:rPr>
              <a:t>Kalesinterfleks</a:t>
            </a:r>
            <a:endParaRPr lang="tr-TR" sz="40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642" y="6405145"/>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 name="Picture 1"/>
          <p:cNvPicPr>
            <a:picLocks noChangeAspect="1"/>
          </p:cNvPicPr>
          <p:nvPr/>
        </p:nvPicPr>
        <p:blipFill>
          <a:blip r:embed="rId4"/>
          <a:stretch>
            <a:fillRect/>
          </a:stretch>
        </p:blipFill>
        <p:spPr>
          <a:xfrm>
            <a:off x="3400317" y="3275851"/>
            <a:ext cx="5522912" cy="2845457"/>
          </a:xfrm>
          <a:prstGeom prst="rect">
            <a:avLst/>
          </a:prstGeom>
          <a:ln>
            <a:solidFill>
              <a:schemeClr val="accent2">
                <a:lumMod val="60000"/>
                <a:lumOff val="40000"/>
              </a:schemeClr>
            </a:solidFill>
          </a:ln>
        </p:spPr>
      </p:pic>
      <p:pic>
        <p:nvPicPr>
          <p:cNvPr id="11" name="Resim 10">
            <a:extLst>
              <a:ext uri="{FF2B5EF4-FFF2-40B4-BE49-F238E27FC236}">
                <a16:creationId xmlns:a16="http://schemas.microsoft.com/office/drawing/2014/main" id="{02BEDB68-CCE3-7381-B819-BD08B98EBCA3}"/>
              </a:ext>
            </a:extLst>
          </p:cNvPr>
          <p:cNvPicPr>
            <a:picLocks noChangeAspect="1"/>
          </p:cNvPicPr>
          <p:nvPr/>
        </p:nvPicPr>
        <p:blipFill>
          <a:blip r:embed="rId5"/>
          <a:stretch>
            <a:fillRect/>
          </a:stretch>
        </p:blipFill>
        <p:spPr>
          <a:xfrm>
            <a:off x="319468" y="642079"/>
            <a:ext cx="5102635" cy="3553278"/>
          </a:xfrm>
          <a:prstGeom prst="rect">
            <a:avLst/>
          </a:prstGeom>
        </p:spPr>
      </p:pic>
    </p:spTree>
    <p:extLst>
      <p:ext uri="{BB962C8B-B14F-4D97-AF65-F5344CB8AC3E}">
        <p14:creationId xmlns:p14="http://schemas.microsoft.com/office/powerpoint/2010/main" val="2248208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4735" y="1202022"/>
            <a:ext cx="4716850" cy="4525963"/>
          </a:xfrm>
        </p:spPr>
        <p:txBody>
          <a:bodyPr>
            <a:normAutofit fontScale="92500" lnSpcReduction="10000"/>
          </a:bodyPr>
          <a:lstStyle/>
          <a:p>
            <a:r>
              <a:rPr lang="tr-TR" sz="2800" dirty="0">
                <a:effectLst/>
              </a:rPr>
              <a:t>Su, toprak ve ateş…</a:t>
            </a:r>
          </a:p>
          <a:p>
            <a:r>
              <a:rPr lang="tr-TR" sz="2800" dirty="0">
                <a:effectLst/>
              </a:rPr>
              <a:t>Tarihin ilk seramik sanat eserleri Anadolu’da…</a:t>
            </a:r>
          </a:p>
          <a:p>
            <a:r>
              <a:rPr lang="tr-TR" sz="2800" dirty="0">
                <a:effectLst/>
              </a:rPr>
              <a:t>MÖ 6000 Çatalhöyük (</a:t>
            </a:r>
            <a:r>
              <a:rPr lang="tr-TR" sz="2800" i="1" dirty="0">
                <a:effectLst/>
              </a:rPr>
              <a:t>Çin’den 2000 yıl önce</a:t>
            </a:r>
            <a:r>
              <a:rPr lang="tr-TR" sz="2800" dirty="0">
                <a:effectLst/>
              </a:rPr>
              <a:t>)</a:t>
            </a:r>
          </a:p>
          <a:p>
            <a:r>
              <a:rPr lang="tr-TR" sz="2800" dirty="0"/>
              <a:t>Günlük kap ve benzeri eşyalar, dinsel törenlerde heykelcikler, takı ve süs eşyaları, kandiller, tabletler…</a:t>
            </a:r>
            <a:endParaRPr lang="tr-TR" sz="2800" dirty="0">
              <a:effectLst/>
            </a:endParaRPr>
          </a:p>
          <a:p>
            <a:r>
              <a:rPr lang="tr-TR" sz="2800" dirty="0"/>
              <a:t>Gelenek ve sanat</a:t>
            </a:r>
          </a:p>
          <a:p>
            <a:r>
              <a:rPr lang="tr-TR" sz="2800" dirty="0"/>
              <a:t>Selçuklu ve Osmanlı…Çini..</a:t>
            </a:r>
            <a:endParaRPr lang="tr-TR" sz="2800" dirty="0">
              <a:effectLst/>
            </a:endParaRPr>
          </a:p>
          <a:p>
            <a:endParaRPr lang="tr-TR" sz="2800" dirty="0">
              <a:effectLst/>
            </a:endParaRPr>
          </a:p>
          <a:p>
            <a:pPr marL="0" indent="0">
              <a:buNone/>
            </a:pPr>
            <a:endParaRPr lang="tr-TR" sz="2800" dirty="0"/>
          </a:p>
        </p:txBody>
      </p:sp>
      <p:pic>
        <p:nvPicPr>
          <p:cNvPr id="1026" name="Picture 2" descr="C:\Users\elifgokhan\Desktop\tim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386" y="2276872"/>
            <a:ext cx="3942838" cy="2376264"/>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128611" y="-50140"/>
            <a:ext cx="8496944" cy="646331"/>
          </a:xfrm>
          <a:prstGeom prst="rect">
            <a:avLst/>
          </a:prstGeom>
          <a:noFill/>
        </p:spPr>
        <p:txBody>
          <a:bodyPr wrap="square" rtlCol="0">
            <a:spAutoFit/>
          </a:bodyPr>
          <a:lstStyle/>
          <a:p>
            <a:r>
              <a:rPr kumimoji="0" lang="tr-TR" sz="3600" b="0" i="0" u="none" strike="noStrike" kern="1200" cap="none" spc="0" normalizeH="0" baseline="0" noProof="0" dirty="0">
                <a:ln>
                  <a:noFill/>
                </a:ln>
                <a:solidFill>
                  <a:srgbClr val="FF0000"/>
                </a:solidFill>
                <a:effectLst/>
                <a:uLnTx/>
                <a:uFillTx/>
                <a:latin typeface="Calibri"/>
                <a:ea typeface="+mj-ea"/>
                <a:cs typeface="+mj-cs"/>
              </a:rPr>
              <a:t>Seramik Tarihçesi</a:t>
            </a:r>
            <a:endParaRPr lang="tr-TR" sz="3600" b="1" i="1" dirty="0"/>
          </a:p>
        </p:txBody>
      </p:sp>
      <p:cxnSp>
        <p:nvCxnSpPr>
          <p:cNvPr id="7" name="Düz Bağlayıcı 6"/>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Dikdörtgen 4"/>
          <p:cNvSpPr/>
          <p:nvPr/>
        </p:nvSpPr>
        <p:spPr>
          <a:xfrm>
            <a:off x="4453217" y="3244334"/>
            <a:ext cx="237566" cy="369332"/>
          </a:xfrm>
          <a:prstGeom prst="rect">
            <a:avLst/>
          </a:prstGeom>
        </p:spPr>
        <p:txBody>
          <a:bodyPr wrap="none">
            <a:spAutoFit/>
          </a:bodyPr>
          <a:lstStyle/>
          <a:p>
            <a:r>
              <a:rPr lang="tr-TR" b="1" dirty="0"/>
              <a:t> </a:t>
            </a:r>
            <a:endParaRPr lang="tr-TR" dirty="0"/>
          </a:p>
        </p:txBody>
      </p:sp>
      <p:sp>
        <p:nvSpPr>
          <p:cNvPr id="9" name="Dikdörtgen 8"/>
          <p:cNvSpPr/>
          <p:nvPr/>
        </p:nvSpPr>
        <p:spPr>
          <a:xfrm>
            <a:off x="539552" y="6156878"/>
            <a:ext cx="288862" cy="646331"/>
          </a:xfrm>
          <a:prstGeom prst="rect">
            <a:avLst/>
          </a:prstGeom>
        </p:spPr>
        <p:txBody>
          <a:bodyPr wrap="none">
            <a:spAutoFit/>
          </a:bodyPr>
          <a:lstStyle/>
          <a:p>
            <a:r>
              <a:rPr lang="tr-TR" sz="3600" b="1" dirty="0">
                <a:solidFill>
                  <a:prstClr val="black">
                    <a:tint val="75000"/>
                  </a:prstClr>
                </a:solidFill>
              </a:rPr>
              <a:t> </a:t>
            </a:r>
            <a:endParaRPr lang="tr-TR"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1693" y="632850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072850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8611" y="70579"/>
            <a:ext cx="8229600" cy="362337"/>
          </a:xfrm>
        </p:spPr>
        <p:txBody>
          <a:bodyPr>
            <a:normAutofit fontScale="90000"/>
          </a:bodyPr>
          <a:lstStyle/>
          <a:p>
            <a:pPr algn="l"/>
            <a:r>
              <a:rPr lang="tr-TR" sz="3200" dirty="0" err="1">
                <a:solidFill>
                  <a:srgbClr val="FF0000"/>
                </a:solidFill>
              </a:rPr>
              <a:t>Kalesinterfleks</a:t>
            </a:r>
            <a:endParaRPr lang="tr-TR" sz="32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642" y="6405145"/>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Resim 10">
            <a:extLst>
              <a:ext uri="{FF2B5EF4-FFF2-40B4-BE49-F238E27FC236}">
                <a16:creationId xmlns:a16="http://schemas.microsoft.com/office/drawing/2014/main" id="{0A564696-0094-E62D-D542-F9274A90F16B}"/>
              </a:ext>
            </a:extLst>
          </p:cNvPr>
          <p:cNvPicPr>
            <a:picLocks noChangeAspect="1"/>
          </p:cNvPicPr>
          <p:nvPr/>
        </p:nvPicPr>
        <p:blipFill>
          <a:blip r:embed="rId4"/>
          <a:stretch>
            <a:fillRect/>
          </a:stretch>
        </p:blipFill>
        <p:spPr>
          <a:xfrm>
            <a:off x="739712" y="613226"/>
            <a:ext cx="7792728" cy="5450923"/>
          </a:xfrm>
          <a:prstGeom prst="rect">
            <a:avLst/>
          </a:prstGeom>
        </p:spPr>
      </p:pic>
      <p:sp>
        <p:nvSpPr>
          <p:cNvPr id="4" name="Metin kutusu 3">
            <a:extLst>
              <a:ext uri="{FF2B5EF4-FFF2-40B4-BE49-F238E27FC236}">
                <a16:creationId xmlns:a16="http://schemas.microsoft.com/office/drawing/2014/main" id="{1950C1F5-20E4-74E5-C312-66EF15ECCAA4}"/>
              </a:ext>
            </a:extLst>
          </p:cNvPr>
          <p:cNvSpPr txBox="1"/>
          <p:nvPr/>
        </p:nvSpPr>
        <p:spPr>
          <a:xfrm>
            <a:off x="6012160" y="5789429"/>
            <a:ext cx="657552" cy="369332"/>
          </a:xfrm>
          <a:prstGeom prst="rect">
            <a:avLst/>
          </a:prstGeom>
          <a:noFill/>
        </p:spPr>
        <p:txBody>
          <a:bodyPr wrap="none" rtlCol="0">
            <a:spAutoFit/>
          </a:bodyPr>
          <a:lstStyle/>
          <a:p>
            <a:r>
              <a:rPr lang="tr-TR" dirty="0" err="1"/>
              <a:t>Odtü</a:t>
            </a:r>
            <a:endParaRPr lang="tr-TR" dirty="0"/>
          </a:p>
        </p:txBody>
      </p:sp>
      <p:sp>
        <p:nvSpPr>
          <p:cNvPr id="12" name="Metin kutusu 11">
            <a:extLst>
              <a:ext uri="{FF2B5EF4-FFF2-40B4-BE49-F238E27FC236}">
                <a16:creationId xmlns:a16="http://schemas.microsoft.com/office/drawing/2014/main" id="{9BDB9C03-EA2C-5FF1-CE93-06EA6EFCDB5A}"/>
              </a:ext>
            </a:extLst>
          </p:cNvPr>
          <p:cNvSpPr txBox="1"/>
          <p:nvPr/>
        </p:nvSpPr>
        <p:spPr>
          <a:xfrm>
            <a:off x="1979712" y="5760524"/>
            <a:ext cx="1955664" cy="369332"/>
          </a:xfrm>
          <a:prstGeom prst="rect">
            <a:avLst/>
          </a:prstGeom>
          <a:noFill/>
        </p:spPr>
        <p:txBody>
          <a:bodyPr wrap="none" rtlCol="0">
            <a:spAutoFit/>
          </a:bodyPr>
          <a:lstStyle/>
          <a:p>
            <a:r>
              <a:rPr lang="tr-TR" dirty="0" err="1"/>
              <a:t>Darüşşafaka</a:t>
            </a:r>
            <a:r>
              <a:rPr lang="tr-TR" dirty="0"/>
              <a:t> Metro</a:t>
            </a:r>
          </a:p>
        </p:txBody>
      </p:sp>
    </p:spTree>
    <p:extLst>
      <p:ext uri="{BB962C8B-B14F-4D97-AF65-F5344CB8AC3E}">
        <p14:creationId xmlns:p14="http://schemas.microsoft.com/office/powerpoint/2010/main" val="2296164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8611" y="70579"/>
            <a:ext cx="8229600" cy="362337"/>
          </a:xfrm>
        </p:spPr>
        <p:txBody>
          <a:bodyPr>
            <a:normAutofit fontScale="90000"/>
          </a:bodyPr>
          <a:lstStyle/>
          <a:p>
            <a:pPr algn="l"/>
            <a:r>
              <a:rPr lang="tr-TR" sz="3200" dirty="0" err="1">
                <a:solidFill>
                  <a:srgbClr val="FF0000"/>
                </a:solidFill>
              </a:rPr>
              <a:t>Kalesinterfleks</a:t>
            </a:r>
            <a:endParaRPr lang="tr-TR" sz="32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642" y="6405145"/>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Resim 4">
            <a:extLst>
              <a:ext uri="{FF2B5EF4-FFF2-40B4-BE49-F238E27FC236}">
                <a16:creationId xmlns:a16="http://schemas.microsoft.com/office/drawing/2014/main" id="{C251B28C-C8A4-21BB-2A7F-265218EC604C}"/>
              </a:ext>
            </a:extLst>
          </p:cNvPr>
          <p:cNvPicPr>
            <a:picLocks noChangeAspect="1"/>
          </p:cNvPicPr>
          <p:nvPr/>
        </p:nvPicPr>
        <p:blipFill rotWithShape="1">
          <a:blip r:embed="rId4"/>
          <a:srcRect l="20861" t="18583" r="22439" b="10780"/>
          <a:stretch/>
        </p:blipFill>
        <p:spPr>
          <a:xfrm>
            <a:off x="674268" y="601563"/>
            <a:ext cx="7716408" cy="5404775"/>
          </a:xfrm>
          <a:prstGeom prst="rect">
            <a:avLst/>
          </a:prstGeom>
        </p:spPr>
      </p:pic>
      <p:sp>
        <p:nvSpPr>
          <p:cNvPr id="6" name="Metin kutusu 5">
            <a:extLst>
              <a:ext uri="{FF2B5EF4-FFF2-40B4-BE49-F238E27FC236}">
                <a16:creationId xmlns:a16="http://schemas.microsoft.com/office/drawing/2014/main" id="{184EEC3D-A64D-CE23-E764-D91BCE680FDF}"/>
              </a:ext>
            </a:extLst>
          </p:cNvPr>
          <p:cNvSpPr txBox="1"/>
          <p:nvPr/>
        </p:nvSpPr>
        <p:spPr>
          <a:xfrm>
            <a:off x="1979712" y="5731618"/>
            <a:ext cx="1139992" cy="369332"/>
          </a:xfrm>
          <a:prstGeom prst="rect">
            <a:avLst/>
          </a:prstGeom>
          <a:noFill/>
        </p:spPr>
        <p:txBody>
          <a:bodyPr wrap="none" rtlCol="0">
            <a:spAutoFit/>
          </a:bodyPr>
          <a:lstStyle/>
          <a:p>
            <a:r>
              <a:rPr lang="tr-TR" dirty="0"/>
              <a:t>Zorlu PSM</a:t>
            </a:r>
          </a:p>
        </p:txBody>
      </p:sp>
      <p:sp>
        <p:nvSpPr>
          <p:cNvPr id="13" name="Metin kutusu 12">
            <a:extLst>
              <a:ext uri="{FF2B5EF4-FFF2-40B4-BE49-F238E27FC236}">
                <a16:creationId xmlns:a16="http://schemas.microsoft.com/office/drawing/2014/main" id="{31480411-7760-F9FF-E699-ED6C5A6C64C5}"/>
              </a:ext>
            </a:extLst>
          </p:cNvPr>
          <p:cNvSpPr txBox="1"/>
          <p:nvPr/>
        </p:nvSpPr>
        <p:spPr>
          <a:xfrm>
            <a:off x="5185194" y="5684312"/>
            <a:ext cx="1811971" cy="369332"/>
          </a:xfrm>
          <a:prstGeom prst="rect">
            <a:avLst/>
          </a:prstGeom>
          <a:noFill/>
        </p:spPr>
        <p:txBody>
          <a:bodyPr wrap="none" rtlCol="0">
            <a:spAutoFit/>
          </a:bodyPr>
          <a:lstStyle/>
          <a:p>
            <a:r>
              <a:rPr lang="tr-TR" dirty="0"/>
              <a:t>Greyder Fabrikası</a:t>
            </a:r>
          </a:p>
        </p:txBody>
      </p:sp>
    </p:spTree>
    <p:extLst>
      <p:ext uri="{BB962C8B-B14F-4D97-AF65-F5344CB8AC3E}">
        <p14:creationId xmlns:p14="http://schemas.microsoft.com/office/powerpoint/2010/main" val="2531103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8611" y="70579"/>
            <a:ext cx="8229600" cy="362337"/>
          </a:xfrm>
        </p:spPr>
        <p:txBody>
          <a:bodyPr>
            <a:normAutofit fontScale="90000"/>
          </a:bodyPr>
          <a:lstStyle/>
          <a:p>
            <a:pPr algn="l"/>
            <a:r>
              <a:rPr lang="tr-TR" sz="3200" dirty="0" err="1">
                <a:solidFill>
                  <a:srgbClr val="FF0000"/>
                </a:solidFill>
              </a:rPr>
              <a:t>Kalesinterfleks</a:t>
            </a:r>
            <a:endParaRPr lang="tr-TR" sz="32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642" y="6405145"/>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 name="Resim 3">
            <a:extLst>
              <a:ext uri="{FF2B5EF4-FFF2-40B4-BE49-F238E27FC236}">
                <a16:creationId xmlns:a16="http://schemas.microsoft.com/office/drawing/2014/main" id="{42C6BDD0-9E14-5123-CB7B-17564171610E}"/>
              </a:ext>
            </a:extLst>
          </p:cNvPr>
          <p:cNvPicPr>
            <a:picLocks noChangeAspect="1"/>
          </p:cNvPicPr>
          <p:nvPr/>
        </p:nvPicPr>
        <p:blipFill rotWithShape="1">
          <a:blip r:embed="rId4"/>
          <a:srcRect l="21092" t="20827" r="22994" b="14742"/>
          <a:stretch/>
        </p:blipFill>
        <p:spPr>
          <a:xfrm>
            <a:off x="414544" y="619222"/>
            <a:ext cx="8314912" cy="5387116"/>
          </a:xfrm>
          <a:prstGeom prst="rect">
            <a:avLst/>
          </a:prstGeom>
        </p:spPr>
      </p:pic>
      <p:sp>
        <p:nvSpPr>
          <p:cNvPr id="11" name="Metin kutusu 10">
            <a:extLst>
              <a:ext uri="{FF2B5EF4-FFF2-40B4-BE49-F238E27FC236}">
                <a16:creationId xmlns:a16="http://schemas.microsoft.com/office/drawing/2014/main" id="{636C35F3-D8B2-BA61-4914-7C0FA263607D}"/>
              </a:ext>
            </a:extLst>
          </p:cNvPr>
          <p:cNvSpPr txBox="1"/>
          <p:nvPr/>
        </p:nvSpPr>
        <p:spPr>
          <a:xfrm>
            <a:off x="1619999" y="5787882"/>
            <a:ext cx="1664174" cy="369332"/>
          </a:xfrm>
          <a:prstGeom prst="rect">
            <a:avLst/>
          </a:prstGeom>
          <a:noFill/>
        </p:spPr>
        <p:txBody>
          <a:bodyPr wrap="none" rtlCol="0">
            <a:spAutoFit/>
          </a:bodyPr>
          <a:lstStyle/>
          <a:p>
            <a:r>
              <a:rPr lang="tr-TR" dirty="0"/>
              <a:t>Koç Üniversitesi</a:t>
            </a:r>
          </a:p>
        </p:txBody>
      </p:sp>
      <p:sp>
        <p:nvSpPr>
          <p:cNvPr id="14" name="Metin kutusu 13">
            <a:extLst>
              <a:ext uri="{FF2B5EF4-FFF2-40B4-BE49-F238E27FC236}">
                <a16:creationId xmlns:a16="http://schemas.microsoft.com/office/drawing/2014/main" id="{7D4ED441-E8CC-6125-BC4A-5D0E9B9B3A7E}"/>
              </a:ext>
            </a:extLst>
          </p:cNvPr>
          <p:cNvSpPr txBox="1"/>
          <p:nvPr/>
        </p:nvSpPr>
        <p:spPr>
          <a:xfrm>
            <a:off x="5724128" y="5821401"/>
            <a:ext cx="1397306" cy="369332"/>
          </a:xfrm>
          <a:prstGeom prst="rect">
            <a:avLst/>
          </a:prstGeom>
          <a:noFill/>
        </p:spPr>
        <p:txBody>
          <a:bodyPr wrap="none" rtlCol="0">
            <a:spAutoFit/>
          </a:bodyPr>
          <a:lstStyle/>
          <a:p>
            <a:r>
              <a:rPr lang="tr-TR" dirty="0"/>
              <a:t>TOBB Ankara</a:t>
            </a:r>
          </a:p>
        </p:txBody>
      </p:sp>
    </p:spTree>
    <p:extLst>
      <p:ext uri="{BB962C8B-B14F-4D97-AF65-F5344CB8AC3E}">
        <p14:creationId xmlns:p14="http://schemas.microsoft.com/office/powerpoint/2010/main" val="3041627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5708" y="104970"/>
            <a:ext cx="8229600" cy="225227"/>
          </a:xfrm>
        </p:spPr>
        <p:txBody>
          <a:bodyPr>
            <a:normAutofit fontScale="90000"/>
          </a:bodyPr>
          <a:lstStyle/>
          <a:p>
            <a:pPr algn="l"/>
            <a:r>
              <a:rPr lang="tr-TR" sz="4000" dirty="0">
                <a:solidFill>
                  <a:srgbClr val="FF0000"/>
                </a:solidFill>
              </a:rPr>
              <a:t>Smart Çözümler</a:t>
            </a: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198" y="640901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 name="Metin kutusu 11"/>
          <p:cNvSpPr txBox="1"/>
          <p:nvPr/>
        </p:nvSpPr>
        <p:spPr>
          <a:xfrm>
            <a:off x="0" y="1052736"/>
            <a:ext cx="4788024" cy="4524315"/>
          </a:xfrm>
          <a:prstGeom prst="rect">
            <a:avLst/>
          </a:prstGeom>
          <a:noFill/>
        </p:spPr>
        <p:txBody>
          <a:bodyPr wrap="square" rtlCol="0">
            <a:spAutoFit/>
          </a:bodyPr>
          <a:lstStyle/>
          <a:p>
            <a:r>
              <a:rPr lang="tr-TR" sz="2400" dirty="0"/>
              <a:t>%55 su tasarrufu ve %100 temizlik sağlayan Kale </a:t>
            </a:r>
            <a:r>
              <a:rPr lang="tr-TR" sz="2400" dirty="0" err="1"/>
              <a:t>Aquasmart</a:t>
            </a:r>
            <a:r>
              <a:rPr lang="tr-TR" sz="2400" dirty="0"/>
              <a:t> </a:t>
            </a:r>
          </a:p>
          <a:p>
            <a:pPr marL="285750" indent="-285750">
              <a:buFont typeface="Arial" pitchFamily="34" charset="0"/>
              <a:buChar char="•"/>
            </a:pPr>
            <a:r>
              <a:rPr lang="tr-TR" sz="2400" dirty="0"/>
              <a:t>2,7 litre su tüketimi ilk.</a:t>
            </a:r>
          </a:p>
          <a:p>
            <a:pPr marL="285750" indent="-285750">
              <a:buFont typeface="Arial" pitchFamily="34" charset="0"/>
              <a:buChar char="•"/>
            </a:pPr>
            <a:r>
              <a:rPr lang="tr-TR" sz="2400" dirty="0"/>
              <a:t>Bu proje ile 13 Keban Barajı büyüklüğünde su tasarrufu imkanı</a:t>
            </a:r>
          </a:p>
          <a:p>
            <a:pPr marL="285750" indent="-285750">
              <a:buFont typeface="Arial" pitchFamily="34" charset="0"/>
              <a:buChar char="•"/>
            </a:pPr>
            <a:r>
              <a:rPr lang="tr-TR" sz="2400" i="1" dirty="0">
                <a:solidFill>
                  <a:schemeClr val="bg2">
                    <a:lumMod val="25000"/>
                  </a:schemeClr>
                </a:solidFill>
              </a:rPr>
              <a:t>2014 Altın Çekül Yapı Ürün Ödülü Kale – Smart Yıkama Sistemli Asma Klozet ve Asma Klozet Entegre Kolay Montaj Kiti</a:t>
            </a:r>
          </a:p>
          <a:p>
            <a:pPr marL="285750" indent="-285750">
              <a:buFont typeface="Arial" pitchFamily="34" charset="0"/>
              <a:buChar char="•"/>
            </a:pPr>
            <a:r>
              <a:rPr lang="tr-TR" sz="2400" i="1" dirty="0">
                <a:solidFill>
                  <a:schemeClr val="bg2">
                    <a:lumMod val="25000"/>
                  </a:schemeClr>
                </a:solidFill>
              </a:rPr>
              <a:t>2014 İstanbul Sanayi Odası Çevre ve Enerji Ödülleri: Çevre Dostu Uygulama İkincilik Ödülü</a:t>
            </a:r>
          </a:p>
        </p:txBody>
      </p:sp>
      <p:pic>
        <p:nvPicPr>
          <p:cNvPr id="15" name="Picture 2" descr="C:\Users\filhan\Desktop\cevreYonetimi\cevreSunum\ilanlar\220x220 Aquasmart Fe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268759"/>
            <a:ext cx="4255302" cy="4695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893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4394" y="-315297"/>
            <a:ext cx="8229600" cy="1143000"/>
          </a:xfrm>
        </p:spPr>
        <p:txBody>
          <a:bodyPr>
            <a:normAutofit/>
          </a:bodyPr>
          <a:lstStyle/>
          <a:p>
            <a:pPr algn="l"/>
            <a:r>
              <a:rPr lang="tr-TR" sz="3200" dirty="0">
                <a:solidFill>
                  <a:srgbClr val="FF0000"/>
                </a:solidFill>
              </a:rPr>
              <a:t>Kale </a:t>
            </a:r>
            <a:r>
              <a:rPr lang="tr-TR" sz="3200" dirty="0" err="1">
                <a:solidFill>
                  <a:srgbClr val="FF0000"/>
                </a:solidFill>
              </a:rPr>
              <a:t>Guard</a:t>
            </a:r>
            <a:r>
              <a:rPr lang="tr-TR" sz="3200" dirty="0">
                <a:solidFill>
                  <a:srgbClr val="FF0000"/>
                </a:solidFill>
              </a:rPr>
              <a:t> </a:t>
            </a:r>
            <a:r>
              <a:rPr lang="tr-TR" sz="3200" dirty="0" err="1">
                <a:solidFill>
                  <a:srgbClr val="FF0000"/>
                </a:solidFill>
              </a:rPr>
              <a:t>Defence</a:t>
            </a:r>
            <a:endParaRPr lang="tr-TR" sz="32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6405145"/>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 name="Metin kutusu 11">
            <a:extLst>
              <a:ext uri="{FF2B5EF4-FFF2-40B4-BE49-F238E27FC236}">
                <a16:creationId xmlns:a16="http://schemas.microsoft.com/office/drawing/2014/main" id="{8CD34CA9-D2A8-D904-8378-AF0AB4ED1AA9}"/>
              </a:ext>
            </a:extLst>
          </p:cNvPr>
          <p:cNvSpPr txBox="1"/>
          <p:nvPr/>
        </p:nvSpPr>
        <p:spPr>
          <a:xfrm>
            <a:off x="128611" y="1230616"/>
            <a:ext cx="2931221" cy="3785652"/>
          </a:xfrm>
          <a:prstGeom prst="rect">
            <a:avLst/>
          </a:prstGeom>
          <a:noFill/>
        </p:spPr>
        <p:txBody>
          <a:bodyPr wrap="square">
            <a:spAutoFit/>
          </a:bodyPr>
          <a:lstStyle/>
          <a:p>
            <a:r>
              <a:rPr lang="tr-TR" sz="2000" dirty="0"/>
              <a:t>Yeni çağın hijyen teknolojisine sahip </a:t>
            </a:r>
            <a:r>
              <a:rPr lang="tr-TR" sz="2000" dirty="0" err="1"/>
              <a:t>Nano</a:t>
            </a:r>
            <a:r>
              <a:rPr lang="tr-TR" sz="2000" dirty="0"/>
              <a:t> Gümüş İyonların yer aldığı </a:t>
            </a:r>
            <a:r>
              <a:rPr lang="tr-TR" sz="2000" dirty="0" err="1"/>
              <a:t>Kaleguard</a:t>
            </a:r>
            <a:r>
              <a:rPr lang="tr-TR" sz="2000" dirty="0"/>
              <a:t> </a:t>
            </a:r>
            <a:r>
              <a:rPr lang="tr-TR" sz="2000" dirty="0" err="1"/>
              <a:t>Defence</a:t>
            </a:r>
            <a:r>
              <a:rPr lang="tr-TR" sz="2000" dirty="0"/>
              <a:t> uygulamalı mat yüzeyli seramikler, gözle görünmeyen tehlikeli mikroorganizmaların çoğalmalarını engelliyor, gelişimlerini durduruyor ve uzun süreli hijyen sağlıyor. </a:t>
            </a:r>
          </a:p>
        </p:txBody>
      </p:sp>
      <p:pic>
        <p:nvPicPr>
          <p:cNvPr id="6" name="Resim 5">
            <a:extLst>
              <a:ext uri="{FF2B5EF4-FFF2-40B4-BE49-F238E27FC236}">
                <a16:creationId xmlns:a16="http://schemas.microsoft.com/office/drawing/2014/main" id="{66F2A1BE-A000-DF14-6846-BB79E1CF7D6E}"/>
              </a:ext>
            </a:extLst>
          </p:cNvPr>
          <p:cNvPicPr>
            <a:picLocks noChangeAspect="1"/>
          </p:cNvPicPr>
          <p:nvPr/>
        </p:nvPicPr>
        <p:blipFill rotWithShape="1">
          <a:blip r:embed="rId4"/>
          <a:srcRect l="39775" t="29466" r="44898" b="14022"/>
          <a:stretch/>
        </p:blipFill>
        <p:spPr>
          <a:xfrm>
            <a:off x="3555448" y="488703"/>
            <a:ext cx="2816752" cy="5537992"/>
          </a:xfrm>
          <a:prstGeom prst="rect">
            <a:avLst/>
          </a:prstGeom>
        </p:spPr>
      </p:pic>
      <p:pic>
        <p:nvPicPr>
          <p:cNvPr id="16" name="Resim 15">
            <a:extLst>
              <a:ext uri="{FF2B5EF4-FFF2-40B4-BE49-F238E27FC236}">
                <a16:creationId xmlns:a16="http://schemas.microsoft.com/office/drawing/2014/main" id="{496E9A01-125D-DB0D-E06B-727F680A4BF0}"/>
              </a:ext>
            </a:extLst>
          </p:cNvPr>
          <p:cNvPicPr>
            <a:picLocks noChangeAspect="1"/>
          </p:cNvPicPr>
          <p:nvPr/>
        </p:nvPicPr>
        <p:blipFill rotWithShape="1">
          <a:blip r:embed="rId5"/>
          <a:srcRect l="40550" t="20586" r="42125" b="23387"/>
          <a:stretch/>
        </p:blipFill>
        <p:spPr>
          <a:xfrm>
            <a:off x="6239609" y="848059"/>
            <a:ext cx="2848249" cy="5178634"/>
          </a:xfrm>
          <a:prstGeom prst="rect">
            <a:avLst/>
          </a:prstGeom>
        </p:spPr>
      </p:pic>
    </p:spTree>
    <p:extLst>
      <p:ext uri="{BB962C8B-B14F-4D97-AF65-F5344CB8AC3E}">
        <p14:creationId xmlns:p14="http://schemas.microsoft.com/office/powerpoint/2010/main" val="3071736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8611" y="23748"/>
            <a:ext cx="8229600" cy="453439"/>
          </a:xfrm>
        </p:spPr>
        <p:txBody>
          <a:bodyPr>
            <a:normAutofit fontScale="90000"/>
          </a:bodyPr>
          <a:lstStyle/>
          <a:p>
            <a:pPr algn="l"/>
            <a:r>
              <a:rPr lang="tr-TR" sz="4000" dirty="0">
                <a:solidFill>
                  <a:srgbClr val="FF0000"/>
                </a:solidFill>
              </a:rPr>
              <a:t>Cura </a:t>
            </a:r>
            <a:r>
              <a:rPr lang="tr-TR" sz="4000" dirty="0" err="1">
                <a:solidFill>
                  <a:srgbClr val="FF0000"/>
                </a:solidFill>
              </a:rPr>
              <a:t>Tiles</a:t>
            </a:r>
            <a:endParaRPr lang="tr-TR" sz="40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553" y="640901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 name="Metin kutusu 12"/>
          <p:cNvSpPr txBox="1"/>
          <p:nvPr/>
        </p:nvSpPr>
        <p:spPr>
          <a:xfrm>
            <a:off x="128611" y="1031447"/>
            <a:ext cx="5252858" cy="5016758"/>
          </a:xfrm>
          <a:prstGeom prst="rect">
            <a:avLst/>
          </a:prstGeom>
          <a:noFill/>
        </p:spPr>
        <p:txBody>
          <a:bodyPr wrap="square" rtlCol="0">
            <a:spAutoFit/>
          </a:bodyPr>
          <a:lstStyle/>
          <a:p>
            <a:r>
              <a:rPr lang="tr-TR" sz="2000" b="1" dirty="0"/>
              <a:t>PİŞİRİMSİZ ve NEM KONTROLLÜ KARO :</a:t>
            </a:r>
            <a:endParaRPr lang="tr-TR" sz="2000" dirty="0"/>
          </a:p>
          <a:p>
            <a:pPr marL="285750" indent="-285750" algn="just">
              <a:buFont typeface="Arial" pitchFamily="34" charset="0"/>
              <a:buChar char="•"/>
            </a:pPr>
            <a:r>
              <a:rPr lang="tr-TR" sz="2000" dirty="0"/>
              <a:t>Yaşanılan ortamda nem değerinin, ideal nem değeri olarak kabul edilen % 40 ile % 70 arasında olması sağlığımız için önemlidir</a:t>
            </a:r>
          </a:p>
          <a:p>
            <a:pPr marL="285750" indent="-285750" algn="just">
              <a:buFont typeface="Arial" pitchFamily="34" charset="0"/>
              <a:buChar char="•"/>
            </a:pPr>
            <a:r>
              <a:rPr lang="tr-TR" sz="2000" dirty="0"/>
              <a:t>Nem kontrollü karoların havadaki nem oranı yaklaşık olarak % 70’in üzerine çıktığında havadaki nemi </a:t>
            </a:r>
            <a:r>
              <a:rPr lang="tr-TR" sz="2000" dirty="0" err="1"/>
              <a:t>absorblaması</a:t>
            </a:r>
            <a:r>
              <a:rPr lang="tr-TR" sz="2000" dirty="0"/>
              <a:t>, nem oranı % 40’ın altına düştüğünde ise </a:t>
            </a:r>
            <a:r>
              <a:rPr lang="tr-TR" sz="2000" dirty="0" err="1"/>
              <a:t>absorbladığı</a:t>
            </a:r>
            <a:r>
              <a:rPr lang="tr-TR" sz="2000" dirty="0"/>
              <a:t> nemi ortama vermesi ve bu sayede ortamın nemini %40-70 arasında tutması sağlanmıştır.</a:t>
            </a:r>
          </a:p>
          <a:p>
            <a:pPr marL="285750" indent="-285750">
              <a:buFont typeface="Arial" pitchFamily="34" charset="0"/>
              <a:buChar char="•"/>
            </a:pPr>
            <a:r>
              <a:rPr lang="tr-TR" sz="2000" dirty="0"/>
              <a:t>Karo hazırlanmasında </a:t>
            </a:r>
            <a:r>
              <a:rPr lang="tr-TR" sz="2000" dirty="0" err="1"/>
              <a:t>jeopolimerizasyon</a:t>
            </a:r>
            <a:r>
              <a:rPr lang="tr-TR" sz="2000" dirty="0"/>
              <a:t> tekniğinden yararlanılmıştır. </a:t>
            </a:r>
          </a:p>
          <a:p>
            <a:pPr marL="285750" indent="-285750" algn="just">
              <a:buFont typeface="Arial" pitchFamily="34" charset="0"/>
              <a:buChar char="•"/>
            </a:pPr>
            <a:r>
              <a:rPr lang="tr-TR" sz="2000" i="1" dirty="0">
                <a:solidFill>
                  <a:schemeClr val="bg2">
                    <a:lumMod val="25000"/>
                  </a:schemeClr>
                </a:solidFill>
              </a:rPr>
              <a:t>2014 İstanbul Sanayi Odası Çevre ve Enerji Ödülleri </a:t>
            </a:r>
            <a:r>
              <a:rPr lang="tr-TR" sz="2000" i="1" dirty="0" err="1">
                <a:solidFill>
                  <a:schemeClr val="bg2">
                    <a:lumMod val="25000"/>
                  </a:schemeClr>
                </a:solidFill>
              </a:rPr>
              <a:t>İnovatif</a:t>
            </a:r>
            <a:r>
              <a:rPr lang="tr-TR" sz="2000" i="1" dirty="0">
                <a:solidFill>
                  <a:schemeClr val="bg2">
                    <a:lumMod val="25000"/>
                  </a:schemeClr>
                </a:solidFill>
              </a:rPr>
              <a:t> Çevre Dostu Ürün İkincilik Ödülü</a:t>
            </a:r>
          </a:p>
          <a:p>
            <a:pPr marL="285750" indent="-285750">
              <a:buFont typeface="Arial" pitchFamily="34" charset="0"/>
              <a:buChar char="•"/>
            </a:pPr>
            <a:endParaRPr lang="tr-TR" sz="2000" dirty="0"/>
          </a:p>
        </p:txBody>
      </p:sp>
      <p:pic>
        <p:nvPicPr>
          <p:cNvPr id="4" name="Resim 3">
            <a:extLst>
              <a:ext uri="{FF2B5EF4-FFF2-40B4-BE49-F238E27FC236}">
                <a16:creationId xmlns:a16="http://schemas.microsoft.com/office/drawing/2014/main" id="{91DEA80E-2533-4481-1658-9EFC5A05CA85}"/>
              </a:ext>
            </a:extLst>
          </p:cNvPr>
          <p:cNvPicPr>
            <a:picLocks noChangeAspect="1"/>
          </p:cNvPicPr>
          <p:nvPr/>
        </p:nvPicPr>
        <p:blipFill rotWithShape="1">
          <a:blip r:embed="rId4"/>
          <a:srcRect l="38976" t="17122" r="18500" b="9398"/>
          <a:stretch/>
        </p:blipFill>
        <p:spPr>
          <a:xfrm>
            <a:off x="5712731" y="1772816"/>
            <a:ext cx="2645480" cy="2570023"/>
          </a:xfrm>
          <a:prstGeom prst="rect">
            <a:avLst/>
          </a:prstGeom>
          <a:ln>
            <a:solidFill>
              <a:schemeClr val="tx1">
                <a:lumMod val="95000"/>
                <a:lumOff val="5000"/>
              </a:schemeClr>
            </a:solidFill>
          </a:ln>
        </p:spPr>
      </p:pic>
    </p:spTree>
    <p:extLst>
      <p:ext uri="{BB962C8B-B14F-4D97-AF65-F5344CB8AC3E}">
        <p14:creationId xmlns:p14="http://schemas.microsoft.com/office/powerpoint/2010/main" val="623500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8611" y="23748"/>
            <a:ext cx="8229600" cy="453439"/>
          </a:xfrm>
        </p:spPr>
        <p:txBody>
          <a:bodyPr>
            <a:normAutofit fontScale="90000"/>
          </a:bodyPr>
          <a:lstStyle/>
          <a:p>
            <a:pPr algn="l"/>
            <a:r>
              <a:rPr lang="tr-TR" sz="4000" dirty="0">
                <a:solidFill>
                  <a:srgbClr val="FF0000"/>
                </a:solidFill>
              </a:rPr>
              <a:t>Cura </a:t>
            </a:r>
            <a:r>
              <a:rPr lang="tr-TR" sz="4000" dirty="0" err="1">
                <a:solidFill>
                  <a:srgbClr val="FF0000"/>
                </a:solidFill>
              </a:rPr>
              <a:t>Tiles</a:t>
            </a:r>
            <a:endParaRPr lang="tr-TR" sz="40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553" y="640901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 name="Resim 3">
            <a:extLst>
              <a:ext uri="{FF2B5EF4-FFF2-40B4-BE49-F238E27FC236}">
                <a16:creationId xmlns:a16="http://schemas.microsoft.com/office/drawing/2014/main" id="{8C5BD374-3A51-96A7-2BF5-CDB6B77E3A73}"/>
              </a:ext>
            </a:extLst>
          </p:cNvPr>
          <p:cNvPicPr>
            <a:picLocks noChangeAspect="1"/>
          </p:cNvPicPr>
          <p:nvPr/>
        </p:nvPicPr>
        <p:blipFill rotWithShape="1">
          <a:blip r:embed="rId4"/>
          <a:srcRect l="37400" t="14983" r="16926" b="5179"/>
          <a:stretch/>
        </p:blipFill>
        <p:spPr>
          <a:xfrm>
            <a:off x="1757878" y="633456"/>
            <a:ext cx="5454433" cy="5360391"/>
          </a:xfrm>
          <a:prstGeom prst="rect">
            <a:avLst/>
          </a:prstGeom>
        </p:spPr>
      </p:pic>
    </p:spTree>
    <p:extLst>
      <p:ext uri="{BB962C8B-B14F-4D97-AF65-F5344CB8AC3E}">
        <p14:creationId xmlns:p14="http://schemas.microsoft.com/office/powerpoint/2010/main" val="2930557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8611" y="23748"/>
            <a:ext cx="8229600" cy="453439"/>
          </a:xfrm>
        </p:spPr>
        <p:txBody>
          <a:bodyPr>
            <a:normAutofit fontScale="90000"/>
          </a:bodyPr>
          <a:lstStyle/>
          <a:p>
            <a:pPr algn="l"/>
            <a:r>
              <a:rPr lang="tr-TR" sz="4000" dirty="0">
                <a:solidFill>
                  <a:srgbClr val="FF0000"/>
                </a:solidFill>
              </a:rPr>
              <a:t>Cura </a:t>
            </a:r>
            <a:r>
              <a:rPr lang="tr-TR" sz="4000" dirty="0" err="1">
                <a:solidFill>
                  <a:srgbClr val="FF0000"/>
                </a:solidFill>
              </a:rPr>
              <a:t>Tiles</a:t>
            </a:r>
            <a:endParaRPr lang="tr-TR" sz="40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553" y="640901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 name="Resim 4">
            <a:extLst>
              <a:ext uri="{FF2B5EF4-FFF2-40B4-BE49-F238E27FC236}">
                <a16:creationId xmlns:a16="http://schemas.microsoft.com/office/drawing/2014/main" id="{094B24F1-FC53-6750-6486-D034FBF4E263}"/>
              </a:ext>
            </a:extLst>
          </p:cNvPr>
          <p:cNvPicPr>
            <a:picLocks noChangeAspect="1"/>
          </p:cNvPicPr>
          <p:nvPr/>
        </p:nvPicPr>
        <p:blipFill rotWithShape="1">
          <a:blip r:embed="rId4"/>
          <a:srcRect l="39346" t="16249" r="18501" b="7469"/>
          <a:stretch/>
        </p:blipFill>
        <p:spPr>
          <a:xfrm>
            <a:off x="395536" y="1111565"/>
            <a:ext cx="3854589" cy="3921645"/>
          </a:xfrm>
          <a:prstGeom prst="rect">
            <a:avLst/>
          </a:prstGeom>
        </p:spPr>
      </p:pic>
      <p:pic>
        <p:nvPicPr>
          <p:cNvPr id="11" name="Resim 10">
            <a:extLst>
              <a:ext uri="{FF2B5EF4-FFF2-40B4-BE49-F238E27FC236}">
                <a16:creationId xmlns:a16="http://schemas.microsoft.com/office/drawing/2014/main" id="{E9FB9E8B-C530-B688-4647-6AAB90F406F1}"/>
              </a:ext>
            </a:extLst>
          </p:cNvPr>
          <p:cNvPicPr>
            <a:picLocks noChangeAspect="1"/>
          </p:cNvPicPr>
          <p:nvPr/>
        </p:nvPicPr>
        <p:blipFill rotWithShape="1">
          <a:blip r:embed="rId5"/>
          <a:srcRect l="46480" t="17785" r="25588" b="5934"/>
          <a:stretch/>
        </p:blipFill>
        <p:spPr>
          <a:xfrm>
            <a:off x="4716016" y="659482"/>
            <a:ext cx="3376159" cy="5183813"/>
          </a:xfrm>
          <a:prstGeom prst="rect">
            <a:avLst/>
          </a:prstGeom>
        </p:spPr>
      </p:pic>
    </p:spTree>
    <p:extLst>
      <p:ext uri="{BB962C8B-B14F-4D97-AF65-F5344CB8AC3E}">
        <p14:creationId xmlns:p14="http://schemas.microsoft.com/office/powerpoint/2010/main" val="3148487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8611" y="-81635"/>
            <a:ext cx="8229600" cy="453436"/>
          </a:xfrm>
        </p:spPr>
        <p:txBody>
          <a:bodyPr>
            <a:normAutofit fontScale="90000"/>
          </a:bodyPr>
          <a:lstStyle/>
          <a:p>
            <a:pPr algn="l"/>
            <a:r>
              <a:rPr lang="tr-TR" sz="4000" dirty="0">
                <a:solidFill>
                  <a:srgbClr val="FF0000"/>
                </a:solidFill>
              </a:rPr>
              <a:t>Smart </a:t>
            </a:r>
            <a:r>
              <a:rPr lang="tr-TR" sz="4000" dirty="0" err="1">
                <a:solidFill>
                  <a:srgbClr val="FF0000"/>
                </a:solidFill>
              </a:rPr>
              <a:t>Edge</a:t>
            </a:r>
            <a:endParaRPr lang="tr-TR" sz="40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467" y="640901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 name="Metin kutusu 11"/>
          <p:cNvSpPr txBox="1"/>
          <p:nvPr/>
        </p:nvSpPr>
        <p:spPr>
          <a:xfrm>
            <a:off x="253658" y="1100440"/>
            <a:ext cx="3816424" cy="1569660"/>
          </a:xfrm>
          <a:prstGeom prst="rect">
            <a:avLst/>
          </a:prstGeom>
          <a:noFill/>
        </p:spPr>
        <p:txBody>
          <a:bodyPr wrap="square" rtlCol="0">
            <a:spAutoFit/>
          </a:bodyPr>
          <a:lstStyle/>
          <a:p>
            <a:r>
              <a:rPr lang="tr-TR" sz="2400" b="1" dirty="0"/>
              <a:t>İNCE KESİTLİ LAVABO :</a:t>
            </a:r>
            <a:endParaRPr lang="tr-TR" sz="2400" dirty="0"/>
          </a:p>
          <a:p>
            <a:pPr marL="285750" indent="-285750" algn="just">
              <a:buFont typeface="Arial" pitchFamily="34" charset="0"/>
              <a:buChar char="•"/>
            </a:pPr>
            <a:endParaRPr lang="tr-TR" sz="2400" dirty="0"/>
          </a:p>
          <a:p>
            <a:pPr marL="285750" indent="-285750" algn="just">
              <a:buFont typeface="Arial" pitchFamily="34" charset="0"/>
              <a:buChar char="•"/>
            </a:pPr>
            <a:endParaRPr lang="tr-TR" sz="2400" dirty="0"/>
          </a:p>
          <a:p>
            <a:endParaRPr lang="tr-TR" sz="2400" dirty="0"/>
          </a:p>
        </p:txBody>
      </p:sp>
      <p:pic>
        <p:nvPicPr>
          <p:cNvPr id="14" name="Resim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765" y="2036637"/>
            <a:ext cx="5753100" cy="2867025"/>
          </a:xfrm>
          <a:prstGeom prst="rect">
            <a:avLst/>
          </a:prstGeom>
          <a:noFill/>
          <a:ln>
            <a:noFill/>
          </a:ln>
        </p:spPr>
      </p:pic>
      <p:sp>
        <p:nvSpPr>
          <p:cNvPr id="15" name="Dikdörtgen 14"/>
          <p:cNvSpPr/>
          <p:nvPr/>
        </p:nvSpPr>
        <p:spPr>
          <a:xfrm>
            <a:off x="1027893" y="5055029"/>
            <a:ext cx="5458122"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sysClr val="windowText" lastClr="000000"/>
                </a:solidFill>
                <a:effectLst/>
                <a:uLnTx/>
                <a:uFillTx/>
                <a:ea typeface="Calibri"/>
                <a:cs typeface="Times New Roman"/>
              </a:rPr>
              <a:t>Standart ve ince kesitli ürünlerin kesit görüntüsü</a:t>
            </a:r>
            <a:endParaRPr kumimoji="0" lang="tr-T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17475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8611" y="38666"/>
            <a:ext cx="8229600" cy="424369"/>
          </a:xfrm>
        </p:spPr>
        <p:txBody>
          <a:bodyPr>
            <a:normAutofit fontScale="90000"/>
          </a:bodyPr>
          <a:lstStyle/>
          <a:p>
            <a:pPr algn="l"/>
            <a:r>
              <a:rPr lang="tr-TR" sz="4000" dirty="0">
                <a:solidFill>
                  <a:srgbClr val="FF0000"/>
                </a:solidFill>
              </a:rPr>
              <a:t>Smart </a:t>
            </a:r>
            <a:r>
              <a:rPr lang="tr-TR" sz="4000" dirty="0" err="1">
                <a:solidFill>
                  <a:srgbClr val="FF0000"/>
                </a:solidFill>
              </a:rPr>
              <a:t>Edge</a:t>
            </a:r>
            <a:endParaRPr lang="tr-TR" sz="40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467" y="6412855"/>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 name="Metin kutusu 11"/>
          <p:cNvSpPr txBox="1"/>
          <p:nvPr/>
        </p:nvSpPr>
        <p:spPr>
          <a:xfrm>
            <a:off x="179512" y="1251807"/>
            <a:ext cx="8640960" cy="4154984"/>
          </a:xfrm>
          <a:prstGeom prst="rect">
            <a:avLst/>
          </a:prstGeom>
          <a:noFill/>
        </p:spPr>
        <p:txBody>
          <a:bodyPr wrap="square" rtlCol="0">
            <a:spAutoFit/>
          </a:bodyPr>
          <a:lstStyle/>
          <a:p>
            <a:r>
              <a:rPr lang="tr-TR" sz="2400" b="1" dirty="0"/>
              <a:t>İNCE KESİTLİ LAVABO :</a:t>
            </a:r>
            <a:endParaRPr lang="tr-TR" sz="2400" dirty="0"/>
          </a:p>
          <a:p>
            <a:pPr marL="285750" indent="-285750" algn="just">
              <a:buFont typeface="Arial" pitchFamily="34" charset="0"/>
              <a:buChar char="•"/>
            </a:pPr>
            <a:endParaRPr lang="tr-TR" sz="2400" dirty="0"/>
          </a:p>
          <a:p>
            <a:pPr marL="285750" indent="-285750" algn="just">
              <a:buFont typeface="Arial" pitchFamily="34" charset="0"/>
              <a:buChar char="•"/>
            </a:pPr>
            <a:r>
              <a:rPr lang="tr-TR" sz="2400" dirty="0">
                <a:solidFill>
                  <a:prstClr val="black"/>
                </a:solidFill>
                <a:ea typeface="Calibri"/>
                <a:cs typeface="Times New Roman"/>
              </a:rPr>
              <a:t>Düz ve ince tasarımlar yönünde müşteri beklentisi</a:t>
            </a:r>
          </a:p>
          <a:p>
            <a:pPr marL="285750" indent="-285750" algn="just">
              <a:buFont typeface="Arial" pitchFamily="34" charset="0"/>
              <a:buChar char="•"/>
            </a:pPr>
            <a:r>
              <a:rPr lang="tr-TR" sz="2400" dirty="0">
                <a:solidFill>
                  <a:prstClr val="black"/>
                </a:solidFill>
                <a:ea typeface="Calibri"/>
                <a:cs typeface="Times New Roman"/>
              </a:rPr>
              <a:t>Yeni yapılan yüksek mukavemetli ve düşük deformasyonlu sağlık gereçleri çamur </a:t>
            </a:r>
            <a:r>
              <a:rPr lang="tr-TR" sz="2400" dirty="0" err="1">
                <a:solidFill>
                  <a:prstClr val="black"/>
                </a:solidFill>
                <a:ea typeface="Calibri"/>
                <a:cs typeface="Times New Roman"/>
              </a:rPr>
              <a:t>formulasyonu</a:t>
            </a:r>
            <a:endParaRPr lang="tr-TR" sz="2400" dirty="0">
              <a:solidFill>
                <a:prstClr val="black"/>
              </a:solidFill>
              <a:ea typeface="Calibri"/>
              <a:cs typeface="Times New Roman"/>
            </a:endParaRPr>
          </a:p>
          <a:p>
            <a:pPr marL="285750" indent="-285750" algn="just">
              <a:buFont typeface="Arial" pitchFamily="34" charset="0"/>
              <a:buChar char="•"/>
            </a:pPr>
            <a:r>
              <a:rPr lang="tr-TR" sz="2400" dirty="0">
                <a:solidFill>
                  <a:prstClr val="black"/>
                </a:solidFill>
                <a:ea typeface="Calibri"/>
                <a:cs typeface="Times New Roman"/>
              </a:rPr>
              <a:t>Ürün çeşidi ile değişmekle birlikte %38 civarında daha az hammadde kullanımı</a:t>
            </a:r>
          </a:p>
          <a:p>
            <a:pPr marL="285750" indent="-285750" algn="just">
              <a:buFont typeface="Arial" pitchFamily="34" charset="0"/>
              <a:buChar char="•"/>
            </a:pPr>
            <a:r>
              <a:rPr lang="tr-TR" sz="2400" dirty="0">
                <a:solidFill>
                  <a:prstClr val="black"/>
                </a:solidFill>
                <a:ea typeface="Calibri"/>
                <a:cs typeface="Times New Roman"/>
              </a:rPr>
              <a:t>Hafif ürünler sayesinde montaj ve nakliye kolaylığı</a:t>
            </a:r>
          </a:p>
          <a:p>
            <a:pPr marL="285750" indent="-285750" algn="just">
              <a:buFont typeface="Arial" pitchFamily="34" charset="0"/>
              <a:buChar char="•"/>
            </a:pPr>
            <a:r>
              <a:rPr lang="tr-TR" sz="2400" dirty="0">
                <a:solidFill>
                  <a:prstClr val="black"/>
                </a:solidFill>
                <a:ea typeface="Calibri"/>
                <a:cs typeface="Times New Roman"/>
              </a:rPr>
              <a:t>Daha hızlı pişirim, daha az doğal gaz tüketimi, daha az sera gazı emisyonu</a:t>
            </a:r>
            <a:endParaRPr lang="tr-TR" sz="2400" dirty="0"/>
          </a:p>
          <a:p>
            <a:pPr marL="285750" indent="-285750" algn="just">
              <a:buFont typeface="Arial" pitchFamily="34" charset="0"/>
              <a:buChar char="•"/>
            </a:pPr>
            <a:r>
              <a:rPr lang="tr-TR" sz="2400" i="1" dirty="0">
                <a:solidFill>
                  <a:schemeClr val="bg2">
                    <a:lumMod val="25000"/>
                  </a:schemeClr>
                </a:solidFill>
              </a:rPr>
              <a:t>2015 Altın Çekül Yapı Ürün Ödülü</a:t>
            </a:r>
            <a:r>
              <a:rPr lang="tr-TR" sz="2400" dirty="0">
                <a:solidFill>
                  <a:prstClr val="black"/>
                </a:solidFill>
              </a:rPr>
              <a:t> </a:t>
            </a:r>
            <a:endParaRPr lang="tr-TR" sz="2400" dirty="0"/>
          </a:p>
        </p:txBody>
      </p:sp>
    </p:spTree>
    <p:extLst>
      <p:ext uri="{BB962C8B-B14F-4D97-AF65-F5344CB8AC3E}">
        <p14:creationId xmlns:p14="http://schemas.microsoft.com/office/powerpoint/2010/main" val="349011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128611" y="-50140"/>
            <a:ext cx="8496944" cy="646331"/>
          </a:xfrm>
          <a:prstGeom prst="rect">
            <a:avLst/>
          </a:prstGeom>
          <a:noFill/>
        </p:spPr>
        <p:txBody>
          <a:bodyPr wrap="square" rtlCol="0">
            <a:spAutoFit/>
          </a:bodyPr>
          <a:lstStyle/>
          <a:p>
            <a:r>
              <a:rPr kumimoji="0" lang="tr-TR" sz="3600" b="0" i="0" u="none" strike="noStrike" kern="1200" cap="none" spc="0" normalizeH="0" baseline="0" noProof="0" dirty="0">
                <a:ln>
                  <a:noFill/>
                </a:ln>
                <a:solidFill>
                  <a:srgbClr val="FF0000"/>
                </a:solidFill>
                <a:effectLst/>
                <a:uLnTx/>
                <a:uFillTx/>
                <a:latin typeface="Calibri"/>
                <a:ea typeface="+mj-ea"/>
                <a:cs typeface="+mj-cs"/>
              </a:rPr>
              <a:t>Seramik </a:t>
            </a:r>
            <a:r>
              <a:rPr lang="tr-TR" sz="3600" dirty="0">
                <a:solidFill>
                  <a:srgbClr val="FF0000"/>
                </a:solidFill>
                <a:latin typeface="Calibri"/>
                <a:ea typeface="+mj-ea"/>
                <a:cs typeface="+mj-cs"/>
              </a:rPr>
              <a:t>Endüstrisi</a:t>
            </a:r>
            <a:endParaRPr lang="tr-TR" sz="3600" b="1" i="1" dirty="0"/>
          </a:p>
        </p:txBody>
      </p:sp>
      <p:cxnSp>
        <p:nvCxnSpPr>
          <p:cNvPr id="7" name="Düz Bağlayıcı 6"/>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Dikdörtgen 4"/>
          <p:cNvSpPr/>
          <p:nvPr/>
        </p:nvSpPr>
        <p:spPr>
          <a:xfrm>
            <a:off x="4453217" y="3244334"/>
            <a:ext cx="237566" cy="369332"/>
          </a:xfrm>
          <a:prstGeom prst="rect">
            <a:avLst/>
          </a:prstGeom>
        </p:spPr>
        <p:txBody>
          <a:bodyPr wrap="none">
            <a:spAutoFit/>
          </a:bodyPr>
          <a:lstStyle/>
          <a:p>
            <a:r>
              <a:rPr lang="tr-TR" b="1" dirty="0"/>
              <a:t> </a:t>
            </a:r>
            <a:endParaRPr lang="tr-TR" dirty="0"/>
          </a:p>
        </p:txBody>
      </p:sp>
      <p:sp>
        <p:nvSpPr>
          <p:cNvPr id="9" name="Dikdörtgen 8"/>
          <p:cNvSpPr/>
          <p:nvPr/>
        </p:nvSpPr>
        <p:spPr>
          <a:xfrm>
            <a:off x="539552" y="6156878"/>
            <a:ext cx="288862" cy="646331"/>
          </a:xfrm>
          <a:prstGeom prst="rect">
            <a:avLst/>
          </a:prstGeom>
        </p:spPr>
        <p:txBody>
          <a:bodyPr wrap="none">
            <a:spAutoFit/>
          </a:bodyPr>
          <a:lstStyle/>
          <a:p>
            <a:r>
              <a:rPr lang="tr-TR" sz="3600" b="1" dirty="0">
                <a:solidFill>
                  <a:prstClr val="black">
                    <a:tint val="75000"/>
                  </a:prstClr>
                </a:solidFill>
              </a:rPr>
              <a:t> </a:t>
            </a:r>
            <a:endParaRPr lang="tr-TR"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693" y="632850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 name="Metin kutusu 13">
            <a:extLst>
              <a:ext uri="{FF2B5EF4-FFF2-40B4-BE49-F238E27FC236}">
                <a16:creationId xmlns:a16="http://schemas.microsoft.com/office/drawing/2014/main" id="{A3141B5A-42DF-B24C-6789-1EBC6105EB10}"/>
              </a:ext>
            </a:extLst>
          </p:cNvPr>
          <p:cNvSpPr txBox="1"/>
          <p:nvPr/>
        </p:nvSpPr>
        <p:spPr>
          <a:xfrm>
            <a:off x="358346" y="1012954"/>
            <a:ext cx="4441091" cy="4832092"/>
          </a:xfrm>
          <a:prstGeom prst="rect">
            <a:avLst/>
          </a:prstGeom>
          <a:noFill/>
        </p:spPr>
        <p:txBody>
          <a:bodyPr wrap="square" rtlCol="0">
            <a:spAutoFit/>
          </a:bodyPr>
          <a:lstStyle/>
          <a:p>
            <a:r>
              <a:rPr lang="tr-TR" sz="2800" b="1" dirty="0"/>
              <a:t>Seramik</a:t>
            </a:r>
            <a:r>
              <a:rPr lang="tr-TR" sz="2800" dirty="0"/>
              <a:t>;</a:t>
            </a:r>
          </a:p>
          <a:p>
            <a:r>
              <a:rPr lang="tr-TR" sz="2800" dirty="0"/>
              <a:t>Ürün yelpazesi inşaat tuğlasından en ince porselene kadar uzanan geniş bir alanı kapsar ve teknik isim olarak alüminyum silikat endüstrisi olarak tanımlanır.</a:t>
            </a:r>
          </a:p>
          <a:p>
            <a:r>
              <a:rPr lang="tr-TR" sz="2800" dirty="0"/>
              <a:t>Bu ürünlerden bir kısmı sır denilen parlak, renkli ve </a:t>
            </a:r>
            <a:r>
              <a:rPr lang="tr-TR" sz="2800" dirty="0" err="1"/>
              <a:t>opak</a:t>
            </a:r>
            <a:r>
              <a:rPr lang="tr-TR" sz="2800" dirty="0"/>
              <a:t> camsı bir madde ile kaplanır.</a:t>
            </a:r>
          </a:p>
        </p:txBody>
      </p:sp>
      <p:pic>
        <p:nvPicPr>
          <p:cNvPr id="16" name="Picture 2" descr="11.jpg">
            <a:extLst>
              <a:ext uri="{FF2B5EF4-FFF2-40B4-BE49-F238E27FC236}">
                <a16:creationId xmlns:a16="http://schemas.microsoft.com/office/drawing/2014/main" id="{AB7789D1-03B2-1864-DCD8-BC31E4DB287E}"/>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35420" y="1268760"/>
            <a:ext cx="3574385" cy="446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217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Düz Bağlayıcı 6"/>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Dikdörtgen 4"/>
          <p:cNvSpPr/>
          <p:nvPr/>
        </p:nvSpPr>
        <p:spPr>
          <a:xfrm>
            <a:off x="4453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 </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Dikdörtgen 8"/>
          <p:cNvSpPr/>
          <p:nvPr/>
        </p:nvSpPr>
        <p:spPr>
          <a:xfrm>
            <a:off x="539552" y="6156878"/>
            <a:ext cx="28886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tint val="75000"/>
                  </a:prstClr>
                </a:solidFill>
                <a:effectLst/>
                <a:uLnTx/>
                <a:uFillTx/>
                <a:latin typeface="Calibri"/>
                <a:ea typeface="+mn-ea"/>
                <a:cs typeface="+mn-cs"/>
              </a:rPr>
              <a:t> </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1693" y="632850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 name="Başlık 1">
            <a:extLst>
              <a:ext uri="{FF2B5EF4-FFF2-40B4-BE49-F238E27FC236}">
                <a16:creationId xmlns:a16="http://schemas.microsoft.com/office/drawing/2014/main" id="{362D8F9C-797F-9E50-F2DF-EA46844A935C}"/>
              </a:ext>
            </a:extLst>
          </p:cNvPr>
          <p:cNvSpPr>
            <a:spLocks noGrp="1"/>
          </p:cNvSpPr>
          <p:nvPr>
            <p:ph type="title"/>
          </p:nvPr>
        </p:nvSpPr>
        <p:spPr>
          <a:xfrm>
            <a:off x="0" y="58738"/>
            <a:ext cx="8229600" cy="276225"/>
          </a:xfrm>
        </p:spPr>
        <p:txBody>
          <a:bodyPr>
            <a:normAutofit fontScale="90000"/>
          </a:bodyPr>
          <a:lstStyle/>
          <a:p>
            <a:pPr algn="l"/>
            <a:r>
              <a:rPr lang="tr-TR" sz="4000" dirty="0">
                <a:solidFill>
                  <a:srgbClr val="FF0000"/>
                </a:solidFill>
              </a:rPr>
              <a:t>T-ONE </a:t>
            </a:r>
            <a:r>
              <a:rPr lang="tr-TR" sz="4000" dirty="0" err="1">
                <a:solidFill>
                  <a:srgbClr val="FF0000"/>
                </a:solidFill>
              </a:rPr>
              <a:t>By</a:t>
            </a:r>
            <a:r>
              <a:rPr lang="tr-TR" sz="4000" dirty="0">
                <a:solidFill>
                  <a:srgbClr val="FF0000"/>
                </a:solidFill>
              </a:rPr>
              <a:t> Kale </a:t>
            </a:r>
            <a:r>
              <a:rPr lang="tr-TR" sz="4000" dirty="0" err="1">
                <a:solidFill>
                  <a:srgbClr val="FF0000"/>
                </a:solidFill>
              </a:rPr>
              <a:t>Porcelain</a:t>
            </a:r>
            <a:r>
              <a:rPr lang="tr-TR" sz="4000" dirty="0">
                <a:solidFill>
                  <a:srgbClr val="FF0000"/>
                </a:solidFill>
              </a:rPr>
              <a:t> Mutfak Tezgahı</a:t>
            </a:r>
          </a:p>
        </p:txBody>
      </p:sp>
      <p:pic>
        <p:nvPicPr>
          <p:cNvPr id="3" name="Resim 2">
            <a:extLst>
              <a:ext uri="{FF2B5EF4-FFF2-40B4-BE49-F238E27FC236}">
                <a16:creationId xmlns:a16="http://schemas.microsoft.com/office/drawing/2014/main" id="{FB5557AC-0B7A-7128-5541-43147DD4295C}"/>
              </a:ext>
            </a:extLst>
          </p:cNvPr>
          <p:cNvPicPr>
            <a:picLocks noChangeAspect="1"/>
          </p:cNvPicPr>
          <p:nvPr/>
        </p:nvPicPr>
        <p:blipFill rotWithShape="1">
          <a:blip r:embed="rId3"/>
          <a:srcRect l="26376" t="17309" r="27162" b="6579"/>
          <a:stretch/>
        </p:blipFill>
        <p:spPr>
          <a:xfrm>
            <a:off x="179512" y="951467"/>
            <a:ext cx="4248472" cy="3912866"/>
          </a:xfrm>
          <a:prstGeom prst="rect">
            <a:avLst/>
          </a:prstGeom>
        </p:spPr>
      </p:pic>
      <p:pic>
        <p:nvPicPr>
          <p:cNvPr id="6" name="Resim 5">
            <a:extLst>
              <a:ext uri="{FF2B5EF4-FFF2-40B4-BE49-F238E27FC236}">
                <a16:creationId xmlns:a16="http://schemas.microsoft.com/office/drawing/2014/main" id="{8B270606-9F5C-E831-EA3D-BAC8AE417C16}"/>
              </a:ext>
            </a:extLst>
          </p:cNvPr>
          <p:cNvPicPr>
            <a:picLocks noChangeAspect="1"/>
          </p:cNvPicPr>
          <p:nvPr/>
        </p:nvPicPr>
        <p:blipFill rotWithShape="1">
          <a:blip r:embed="rId4"/>
          <a:srcRect l="44488" t="18126" r="1963" b="9183"/>
          <a:stretch/>
        </p:blipFill>
        <p:spPr>
          <a:xfrm>
            <a:off x="3779912" y="2169512"/>
            <a:ext cx="4896544" cy="3737021"/>
          </a:xfrm>
          <a:prstGeom prst="rect">
            <a:avLst/>
          </a:prstGeom>
        </p:spPr>
      </p:pic>
      <p:sp>
        <p:nvSpPr>
          <p:cNvPr id="18" name="Metin kutusu 17">
            <a:extLst>
              <a:ext uri="{FF2B5EF4-FFF2-40B4-BE49-F238E27FC236}">
                <a16:creationId xmlns:a16="http://schemas.microsoft.com/office/drawing/2014/main" id="{ECB5A89A-A4F5-FC7F-E7BF-160AF6845679}"/>
              </a:ext>
            </a:extLst>
          </p:cNvPr>
          <p:cNvSpPr txBox="1"/>
          <p:nvPr/>
        </p:nvSpPr>
        <p:spPr>
          <a:xfrm>
            <a:off x="179512" y="5013176"/>
            <a:ext cx="4369594"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Hijyenik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400" dirty="0">
                <a:solidFill>
                  <a:prstClr val="black"/>
                </a:solidFill>
                <a:latin typeface="Calibri"/>
              </a:rPr>
              <a:t>Aşınmaya karşı yüksek dayanım</a:t>
            </a: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r-TR" sz="2400" dirty="0">
                <a:solidFill>
                  <a:prstClr val="black"/>
                </a:solidFill>
                <a:latin typeface="Calibri"/>
              </a:rPr>
              <a:t>Kolay temizlenir</a:t>
            </a:r>
            <a:endParaRPr kumimoji="0" lang="tr-TR"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3302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191" y="-20668"/>
            <a:ext cx="8229600" cy="489011"/>
          </a:xfrm>
        </p:spPr>
        <p:txBody>
          <a:bodyPr>
            <a:normAutofit fontScale="90000"/>
          </a:bodyPr>
          <a:lstStyle/>
          <a:p>
            <a:pPr algn="l"/>
            <a:r>
              <a:rPr lang="tr-TR" sz="4000" dirty="0" err="1">
                <a:solidFill>
                  <a:srgbClr val="FF0000"/>
                </a:solidFill>
              </a:rPr>
              <a:t>Kalecore</a:t>
            </a:r>
            <a:endParaRPr lang="tr-TR" sz="4000" dirty="0">
              <a:solidFill>
                <a:srgbClr val="FF0000"/>
              </a:solidFill>
            </a:endParaRP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735" y="640949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Metin kutusu 4">
            <a:extLst>
              <a:ext uri="{FF2B5EF4-FFF2-40B4-BE49-F238E27FC236}">
                <a16:creationId xmlns:a16="http://schemas.microsoft.com/office/drawing/2014/main" id="{824FEC88-291F-3524-7F9D-BC655207973A}"/>
              </a:ext>
            </a:extLst>
          </p:cNvPr>
          <p:cNvSpPr txBox="1"/>
          <p:nvPr/>
        </p:nvSpPr>
        <p:spPr>
          <a:xfrm>
            <a:off x="895685" y="5358265"/>
            <a:ext cx="2847446" cy="461665"/>
          </a:xfrm>
          <a:prstGeom prst="rect">
            <a:avLst/>
          </a:prstGeom>
          <a:noFill/>
        </p:spPr>
        <p:txBody>
          <a:bodyPr wrap="none" rtlCol="0">
            <a:spAutoFit/>
          </a:bodyPr>
          <a:lstStyle/>
          <a:p>
            <a:r>
              <a:rPr lang="tr-TR" sz="2400" dirty="0"/>
              <a:t>www.kalecore.com.tr</a:t>
            </a:r>
          </a:p>
        </p:txBody>
      </p:sp>
      <p:pic>
        <p:nvPicPr>
          <p:cNvPr id="13" name="Resim 12">
            <a:extLst>
              <a:ext uri="{FF2B5EF4-FFF2-40B4-BE49-F238E27FC236}">
                <a16:creationId xmlns:a16="http://schemas.microsoft.com/office/drawing/2014/main" id="{776BA966-F0BF-F800-9775-2B678184E6D8}"/>
              </a:ext>
            </a:extLst>
          </p:cNvPr>
          <p:cNvPicPr>
            <a:picLocks noChangeAspect="1"/>
          </p:cNvPicPr>
          <p:nvPr/>
        </p:nvPicPr>
        <p:blipFill rotWithShape="1">
          <a:blip r:embed="rId4"/>
          <a:srcRect l="12201" t="16960" r="12201" b="20340"/>
          <a:stretch/>
        </p:blipFill>
        <p:spPr>
          <a:xfrm>
            <a:off x="543375" y="865610"/>
            <a:ext cx="8264792" cy="3853856"/>
          </a:xfrm>
          <a:prstGeom prst="rect">
            <a:avLst/>
          </a:prstGeom>
        </p:spPr>
      </p:pic>
    </p:spTree>
    <p:extLst>
      <p:ext uri="{BB962C8B-B14F-4D97-AF65-F5344CB8AC3E}">
        <p14:creationId xmlns:p14="http://schemas.microsoft.com/office/powerpoint/2010/main" val="3888078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191" y="-20668"/>
            <a:ext cx="8229600" cy="489011"/>
          </a:xfrm>
        </p:spPr>
        <p:txBody>
          <a:bodyPr>
            <a:normAutofit fontScale="90000"/>
          </a:bodyPr>
          <a:lstStyle/>
          <a:p>
            <a:pPr algn="l"/>
            <a:r>
              <a:rPr lang="tr-TR" sz="4000" dirty="0">
                <a:solidFill>
                  <a:srgbClr val="FF0000"/>
                </a:solidFill>
              </a:rPr>
              <a:t>Standartlar</a:t>
            </a: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764" y="6400303"/>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 name="İçerik Yer Tutucusu 2"/>
          <p:cNvSpPr>
            <a:spLocks noGrp="1"/>
          </p:cNvSpPr>
          <p:nvPr>
            <p:ph idx="1"/>
          </p:nvPr>
        </p:nvSpPr>
        <p:spPr>
          <a:xfrm>
            <a:off x="142773" y="1166018"/>
            <a:ext cx="8516483" cy="4525963"/>
          </a:xfrm>
        </p:spPr>
        <p:txBody>
          <a:bodyPr>
            <a:noAutofit/>
          </a:bodyPr>
          <a:lstStyle/>
          <a:p>
            <a:pPr lvl="0" algn="just"/>
            <a:r>
              <a:rPr lang="tr-TR" sz="2400" dirty="0">
                <a:solidFill>
                  <a:prstClr val="black"/>
                </a:solidFill>
              </a:rPr>
              <a:t>STANDARD: İmalatta, anlayışta, ölçme ve deneyde bir örnekliktir.</a:t>
            </a:r>
          </a:p>
          <a:p>
            <a:pPr lvl="0" algn="just"/>
            <a:r>
              <a:rPr lang="tr-TR" sz="2400" dirty="0">
                <a:solidFill>
                  <a:prstClr val="black"/>
                </a:solidFill>
              </a:rPr>
              <a:t>STANDARDİZASYON: Belirli bir faaliyetle ilgili olarak ekonomik fayda sağlamak üzere bütün ilgili tarafların yardım ve işbirliği ile belirli kurallar koyma ve bu kuralları uygulama işlemidir.</a:t>
            </a:r>
            <a:endParaRPr lang="tr-TR" sz="2400" dirty="0">
              <a:ea typeface="Calibri"/>
              <a:cs typeface="Times New Roman"/>
            </a:endParaRPr>
          </a:p>
          <a:p>
            <a:pPr marL="0" indent="0">
              <a:lnSpc>
                <a:spcPct val="115000"/>
              </a:lnSpc>
              <a:spcAft>
                <a:spcPts val="1000"/>
              </a:spcAft>
              <a:buNone/>
            </a:pPr>
            <a:r>
              <a:rPr lang="tr-TR" sz="2400" dirty="0">
                <a:ea typeface="Calibri"/>
                <a:cs typeface="Times New Roman"/>
              </a:rPr>
              <a:t>Standartlar bir kuruluşun:</a:t>
            </a:r>
          </a:p>
          <a:p>
            <a:pPr>
              <a:lnSpc>
                <a:spcPct val="115000"/>
              </a:lnSpc>
              <a:spcAft>
                <a:spcPts val="1000"/>
              </a:spcAft>
            </a:pPr>
            <a:r>
              <a:rPr lang="tr-TR" sz="2400" dirty="0">
                <a:ea typeface="Calibri"/>
                <a:cs typeface="Times New Roman"/>
              </a:rPr>
              <a:t>müşteri güvenini sağlamasına </a:t>
            </a:r>
          </a:p>
          <a:p>
            <a:pPr>
              <a:lnSpc>
                <a:spcPct val="115000"/>
              </a:lnSpc>
              <a:spcAft>
                <a:spcPts val="1000"/>
              </a:spcAft>
            </a:pPr>
            <a:r>
              <a:rPr lang="tr-TR" sz="2400" dirty="0">
                <a:ea typeface="Calibri"/>
                <a:cs typeface="Times New Roman"/>
              </a:rPr>
              <a:t>pazardaki liderliğini göstermesine </a:t>
            </a:r>
          </a:p>
          <a:p>
            <a:pPr>
              <a:lnSpc>
                <a:spcPct val="115000"/>
              </a:lnSpc>
              <a:spcAft>
                <a:spcPts val="1000"/>
              </a:spcAft>
            </a:pPr>
            <a:r>
              <a:rPr lang="tr-TR" sz="2400" dirty="0">
                <a:ea typeface="Calibri"/>
                <a:cs typeface="Times New Roman"/>
              </a:rPr>
              <a:t>rekabetçi avantajlar sağlamasına </a:t>
            </a:r>
          </a:p>
          <a:p>
            <a:pPr>
              <a:lnSpc>
                <a:spcPct val="115000"/>
              </a:lnSpc>
              <a:spcAft>
                <a:spcPts val="1000"/>
              </a:spcAft>
            </a:pPr>
            <a:r>
              <a:rPr lang="tr-TR" sz="2400" dirty="0">
                <a:ea typeface="Calibri"/>
                <a:cs typeface="Times New Roman"/>
              </a:rPr>
              <a:t>en iyi uygulamaları geliştirmesine ve sürdürmesine yardım eder.</a:t>
            </a:r>
          </a:p>
          <a:p>
            <a:pPr marL="0" indent="0">
              <a:buNone/>
            </a:pPr>
            <a:r>
              <a:rPr lang="tr-TR" sz="2400" dirty="0"/>
              <a:t>    </a:t>
            </a:r>
          </a:p>
          <a:p>
            <a:endParaRPr lang="tr-TR" sz="2400" dirty="0">
              <a:effectLst/>
            </a:endParaRPr>
          </a:p>
          <a:p>
            <a:endParaRPr lang="tr-TR" sz="2400" dirty="0">
              <a:effectLst/>
            </a:endParaRPr>
          </a:p>
          <a:p>
            <a:endParaRPr lang="tr-TR" sz="2400" dirty="0"/>
          </a:p>
        </p:txBody>
      </p:sp>
    </p:spTree>
    <p:extLst>
      <p:ext uri="{BB962C8B-B14F-4D97-AF65-F5344CB8AC3E}">
        <p14:creationId xmlns:p14="http://schemas.microsoft.com/office/powerpoint/2010/main" val="2696818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191" y="-20668"/>
            <a:ext cx="8229600" cy="489011"/>
          </a:xfrm>
        </p:spPr>
        <p:txBody>
          <a:bodyPr>
            <a:normAutofit fontScale="90000"/>
          </a:bodyPr>
          <a:lstStyle/>
          <a:p>
            <a:pPr algn="l"/>
            <a:r>
              <a:rPr lang="tr-TR" sz="4000" dirty="0">
                <a:solidFill>
                  <a:srgbClr val="FF0000"/>
                </a:solidFill>
              </a:rPr>
              <a:t>Standartlar-Yönetim Sistemleri</a:t>
            </a: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735" y="640949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 name="İçerik Yer Tutucusu 2"/>
          <p:cNvSpPr>
            <a:spLocks noGrp="1"/>
          </p:cNvSpPr>
          <p:nvPr>
            <p:ph idx="1"/>
          </p:nvPr>
        </p:nvSpPr>
        <p:spPr>
          <a:xfrm>
            <a:off x="159972" y="1412776"/>
            <a:ext cx="8516483" cy="4525963"/>
          </a:xfrm>
        </p:spPr>
        <p:txBody>
          <a:bodyPr>
            <a:noAutofit/>
          </a:bodyPr>
          <a:lstStyle/>
          <a:p>
            <a:endParaRPr lang="tr-TR" sz="2400" dirty="0">
              <a:effectLst/>
            </a:endParaRPr>
          </a:p>
          <a:p>
            <a:endParaRPr lang="tr-TR" sz="2400" dirty="0">
              <a:effectLst/>
            </a:endParaRPr>
          </a:p>
          <a:p>
            <a:endParaRPr lang="tr-TR" sz="2400" dirty="0"/>
          </a:p>
        </p:txBody>
      </p:sp>
      <p:sp>
        <p:nvSpPr>
          <p:cNvPr id="11" name="Metin kutusu 10">
            <a:extLst>
              <a:ext uri="{FF2B5EF4-FFF2-40B4-BE49-F238E27FC236}">
                <a16:creationId xmlns:a16="http://schemas.microsoft.com/office/drawing/2014/main" id="{653B1E2C-846B-AE14-B8A1-D23E7A4C0032}"/>
              </a:ext>
            </a:extLst>
          </p:cNvPr>
          <p:cNvSpPr txBox="1"/>
          <p:nvPr/>
        </p:nvSpPr>
        <p:spPr>
          <a:xfrm>
            <a:off x="611560" y="946504"/>
            <a:ext cx="5832648" cy="3108543"/>
          </a:xfrm>
          <a:prstGeom prst="rect">
            <a:avLst/>
          </a:prstGeom>
          <a:noFill/>
        </p:spPr>
        <p:txBody>
          <a:bodyPr wrap="square">
            <a:spAutoFit/>
          </a:bodyPr>
          <a:lstStyle/>
          <a:p>
            <a:pPr marL="457200" marR="0" lvl="0"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ISO </a:t>
            </a:r>
            <a:r>
              <a:rPr kumimoji="0" lang="en-US" sz="2800" b="0" i="0" u="none" strike="noStrike" kern="1200" cap="none" spc="0" normalizeH="0" baseline="0" noProof="0" dirty="0">
                <a:ln>
                  <a:noFill/>
                </a:ln>
                <a:solidFill>
                  <a:prstClr val="black"/>
                </a:solidFill>
                <a:effectLst/>
                <a:uLnTx/>
                <a:uFillTx/>
                <a:latin typeface="Calibri"/>
                <a:ea typeface="+mn-ea"/>
                <a:cs typeface="+mn-cs"/>
              </a:rPr>
              <a:t>900</a:t>
            </a:r>
            <a:r>
              <a:rPr kumimoji="0" lang="tr-TR" sz="2800" b="0" i="0" u="none" strike="noStrike" kern="1200" cap="none" spc="0" normalizeH="0" baseline="0" noProof="0" dirty="0">
                <a:ln>
                  <a:noFill/>
                </a:ln>
                <a:solidFill>
                  <a:prstClr val="black"/>
                </a:solidFill>
                <a:effectLst/>
                <a:uLnTx/>
                <a:uFillTx/>
                <a:latin typeface="Calibri"/>
                <a:ea typeface="+mn-ea"/>
                <a:cs typeface="+mn-cs"/>
              </a:rPr>
              <a:t>1</a:t>
            </a:r>
            <a:r>
              <a:rPr lang="tr-TR" sz="2800" dirty="0">
                <a:solidFill>
                  <a:prstClr val="black"/>
                </a:solidFill>
                <a:latin typeface="Calibri"/>
              </a:rPr>
              <a:t> Kalite</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endParaRPr kumimoji="0" lang="tr-TR"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ISO 14001 </a:t>
            </a:r>
            <a:r>
              <a:rPr lang="tr-TR" sz="2800" dirty="0">
                <a:solidFill>
                  <a:prstClr val="black"/>
                </a:solidFill>
                <a:latin typeface="Calibri"/>
              </a:rPr>
              <a:t>Çevre</a:t>
            </a:r>
            <a:r>
              <a:rPr kumimoji="0" lang="tr-TR" sz="2800" b="0" i="0" u="none" strike="noStrike" kern="1200" cap="none" spc="0" normalizeH="0" baseline="0" noProof="0" dirty="0">
                <a:ln>
                  <a:noFill/>
                </a:ln>
                <a:solidFill>
                  <a:prstClr val="black"/>
                </a:solidFill>
                <a:effectLst/>
                <a:uLnTx/>
                <a:uFillTx/>
                <a:latin typeface="Calibri"/>
                <a:ea typeface="+mn-ea"/>
                <a:cs typeface="+mn-cs"/>
              </a:rPr>
              <a:t>,</a:t>
            </a:r>
          </a:p>
          <a:p>
            <a:pPr marL="457200" marR="0" lvl="0"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ISO </a:t>
            </a:r>
            <a:r>
              <a:rPr kumimoji="0" lang="en-US" sz="2800" b="0" i="0" u="none" strike="noStrike" kern="1200" cap="none" spc="0" normalizeH="0" baseline="0" noProof="0" dirty="0">
                <a:ln>
                  <a:noFill/>
                </a:ln>
                <a:solidFill>
                  <a:prstClr val="black"/>
                </a:solidFill>
                <a:effectLst/>
                <a:uLnTx/>
                <a:uFillTx/>
                <a:latin typeface="Calibri"/>
                <a:ea typeface="+mn-ea"/>
                <a:cs typeface="+mn-cs"/>
              </a:rPr>
              <a:t>4500</a:t>
            </a:r>
            <a:r>
              <a:rPr kumimoji="0" lang="tr-TR" sz="2800" b="0" i="0" u="none" strike="noStrike" kern="1200" cap="none" spc="0" normalizeH="0" baseline="0" noProof="0" dirty="0">
                <a:ln>
                  <a:noFill/>
                </a:ln>
                <a:solidFill>
                  <a:prstClr val="black"/>
                </a:solidFill>
                <a:effectLst/>
                <a:uLnTx/>
                <a:uFillTx/>
                <a:latin typeface="Calibri"/>
                <a:ea typeface="+mn-ea"/>
                <a:cs typeface="+mn-cs"/>
              </a:rPr>
              <a:t>1</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lang="tr-TR" sz="2800" dirty="0">
                <a:solidFill>
                  <a:prstClr val="black"/>
                </a:solidFill>
                <a:latin typeface="Calibri"/>
              </a:rPr>
              <a:t>İş Sağlığı </a:t>
            </a:r>
            <a:r>
              <a:rPr lang="tr-TR" sz="2800" dirty="0" err="1">
                <a:solidFill>
                  <a:prstClr val="black"/>
                </a:solidFill>
                <a:latin typeface="Calibri"/>
              </a:rPr>
              <a:t>Güvenliğ</a:t>
            </a:r>
            <a:r>
              <a:rPr kumimoji="0" lang="en-US" sz="2800" b="0" i="0" u="none" strike="noStrike" kern="1200" cap="none" spc="0" normalizeH="0" baseline="0" noProof="0" dirty="0">
                <a:ln>
                  <a:noFill/>
                </a:ln>
                <a:solidFill>
                  <a:prstClr val="black"/>
                </a:solidFill>
                <a:effectLst/>
                <a:uLnTx/>
                <a:uFillTx/>
                <a:latin typeface="Calibri"/>
                <a:ea typeface="+mn-ea"/>
                <a:cs typeface="+mn-cs"/>
              </a:rPr>
              <a:t> , </a:t>
            </a:r>
            <a:endParaRPr kumimoji="0" lang="tr-TR"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ISO </a:t>
            </a:r>
            <a:r>
              <a:rPr kumimoji="0" lang="en-US" sz="2800" b="0" i="0" u="none" strike="noStrike" kern="1200" cap="none" spc="0" normalizeH="0" baseline="0" noProof="0" dirty="0">
                <a:ln>
                  <a:noFill/>
                </a:ln>
                <a:solidFill>
                  <a:prstClr val="black"/>
                </a:solidFill>
                <a:effectLst/>
                <a:uLnTx/>
                <a:uFillTx/>
                <a:latin typeface="Calibri"/>
                <a:ea typeface="+mn-ea"/>
                <a:cs typeface="+mn-cs"/>
              </a:rPr>
              <a:t>5000</a:t>
            </a:r>
            <a:r>
              <a:rPr kumimoji="0" lang="tr-TR" sz="2800" b="0" i="0" u="none" strike="noStrike" kern="1200" cap="none" spc="0" normalizeH="0" baseline="0" noProof="0" dirty="0">
                <a:ln>
                  <a:noFill/>
                </a:ln>
                <a:solidFill>
                  <a:prstClr val="black"/>
                </a:solidFill>
                <a:effectLst/>
                <a:uLnTx/>
                <a:uFillTx/>
                <a:latin typeface="Calibri"/>
                <a:ea typeface="+mn-ea"/>
                <a:cs typeface="+mn-cs"/>
              </a:rPr>
              <a:t>1</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En</a:t>
            </a:r>
            <a:r>
              <a:rPr kumimoji="0" lang="tr-TR" sz="2800" b="0" i="0" u="none" strike="noStrike" kern="1200" cap="none" spc="0" normalizeH="0" baseline="0" noProof="0" dirty="0" err="1">
                <a:ln>
                  <a:noFill/>
                </a:ln>
                <a:solidFill>
                  <a:prstClr val="black"/>
                </a:solidFill>
                <a:effectLst/>
                <a:uLnTx/>
                <a:uFillTx/>
                <a:latin typeface="Calibri"/>
                <a:ea typeface="+mn-ea"/>
                <a:cs typeface="+mn-cs"/>
              </a:rPr>
              <a:t>erji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endParaRPr kumimoji="0" lang="tr-TR"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ISO </a:t>
            </a:r>
            <a:r>
              <a:rPr kumimoji="0" lang="en-US" sz="2800" b="0" i="0" u="none" strike="noStrike" kern="1200" cap="none" spc="0" normalizeH="0" baseline="0" noProof="0" dirty="0">
                <a:ln>
                  <a:noFill/>
                </a:ln>
                <a:solidFill>
                  <a:prstClr val="black"/>
                </a:solidFill>
                <a:effectLst/>
                <a:uLnTx/>
                <a:uFillTx/>
                <a:latin typeface="Calibri"/>
                <a:ea typeface="+mn-ea"/>
                <a:cs typeface="+mn-cs"/>
              </a:rPr>
              <a:t>10002 </a:t>
            </a:r>
            <a:r>
              <a:rPr lang="tr-TR" sz="2800" dirty="0">
                <a:solidFill>
                  <a:prstClr val="black"/>
                </a:solidFill>
                <a:latin typeface="Calibri"/>
              </a:rPr>
              <a:t>Müşteri Memnuniyeti</a:t>
            </a:r>
            <a:r>
              <a:rPr kumimoji="0" lang="en-US" sz="2800" b="0" i="0" u="none" strike="noStrike" kern="1200" cap="none" spc="0" normalizeH="0" baseline="0" noProof="0" dirty="0">
                <a:ln>
                  <a:noFill/>
                </a:ln>
                <a:solidFill>
                  <a:prstClr val="black"/>
                </a:solidFill>
                <a:effectLst/>
                <a:uLnTx/>
                <a:uFillTx/>
                <a:latin typeface="Calibri"/>
                <a:ea typeface="+mn-ea"/>
                <a:cs typeface="+mn-cs"/>
              </a:rPr>
              <a:t> , </a:t>
            </a:r>
            <a:endParaRPr kumimoji="0" lang="tr-TR" sz="2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a:ea typeface="+mn-ea"/>
                <a:cs typeface="+mn-cs"/>
              </a:rPr>
              <a:t>ISO </a:t>
            </a:r>
            <a:r>
              <a:rPr kumimoji="0" lang="en-US" sz="2800" b="0" i="0" u="none" strike="noStrike" kern="1200" cap="none" spc="0" normalizeH="0" baseline="0" noProof="0" dirty="0">
                <a:ln>
                  <a:noFill/>
                </a:ln>
                <a:solidFill>
                  <a:prstClr val="black"/>
                </a:solidFill>
                <a:effectLst/>
                <a:uLnTx/>
                <a:uFillTx/>
                <a:latin typeface="Calibri"/>
                <a:ea typeface="+mn-ea"/>
                <a:cs typeface="+mn-cs"/>
              </a:rPr>
              <a:t>2700</a:t>
            </a:r>
            <a:r>
              <a:rPr kumimoji="0" lang="tr-TR" sz="2800" b="0" i="0" u="none" strike="noStrike" kern="1200" cap="none" spc="0" normalizeH="0" baseline="0" noProof="0" dirty="0">
                <a:ln>
                  <a:noFill/>
                </a:ln>
                <a:solidFill>
                  <a:prstClr val="black"/>
                </a:solidFill>
                <a:effectLst/>
                <a:uLnTx/>
                <a:uFillTx/>
                <a:latin typeface="Calibri"/>
                <a:ea typeface="+mn-ea"/>
                <a:cs typeface="+mn-cs"/>
              </a:rPr>
              <a:t>1</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tr-TR" sz="2800" b="0" i="0" u="none" strike="noStrike" kern="1200" cap="none" spc="0" normalizeH="0" baseline="0" noProof="0" dirty="0">
                <a:ln>
                  <a:noFill/>
                </a:ln>
                <a:solidFill>
                  <a:prstClr val="black"/>
                </a:solidFill>
                <a:effectLst/>
                <a:uLnTx/>
                <a:uFillTx/>
                <a:latin typeface="Calibri"/>
                <a:ea typeface="+mn-ea"/>
                <a:cs typeface="+mn-cs"/>
              </a:rPr>
              <a:t>Bilgi Güvenliği</a:t>
            </a:r>
          </a:p>
        </p:txBody>
      </p:sp>
    </p:spTree>
    <p:extLst>
      <p:ext uri="{BB962C8B-B14F-4D97-AF65-F5344CB8AC3E}">
        <p14:creationId xmlns:p14="http://schemas.microsoft.com/office/powerpoint/2010/main" val="1866251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191" y="-20668"/>
            <a:ext cx="8229600" cy="489011"/>
          </a:xfrm>
        </p:spPr>
        <p:txBody>
          <a:bodyPr>
            <a:normAutofit fontScale="90000"/>
          </a:bodyPr>
          <a:lstStyle/>
          <a:p>
            <a:pPr algn="l"/>
            <a:r>
              <a:rPr lang="tr-TR" sz="4000" dirty="0">
                <a:solidFill>
                  <a:srgbClr val="FF0000"/>
                </a:solidFill>
              </a:rPr>
              <a:t>Standartlar-Ürün Uygunluk Belgeleri</a:t>
            </a: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4735" y="640949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3" name="İçerik Yer Tutucusu 2"/>
          <p:cNvSpPr>
            <a:spLocks noGrp="1"/>
          </p:cNvSpPr>
          <p:nvPr>
            <p:ph idx="1"/>
          </p:nvPr>
        </p:nvSpPr>
        <p:spPr>
          <a:xfrm>
            <a:off x="159972" y="1412776"/>
            <a:ext cx="8516483" cy="4525963"/>
          </a:xfrm>
        </p:spPr>
        <p:txBody>
          <a:bodyPr>
            <a:noAutofit/>
          </a:bodyPr>
          <a:lstStyle/>
          <a:p>
            <a:endParaRPr lang="tr-TR" sz="2400" dirty="0">
              <a:effectLst/>
            </a:endParaRPr>
          </a:p>
          <a:p>
            <a:endParaRPr lang="tr-TR" sz="2400" dirty="0">
              <a:effectLst/>
            </a:endParaRPr>
          </a:p>
          <a:p>
            <a:endParaRPr lang="tr-TR" sz="2400" dirty="0"/>
          </a:p>
        </p:txBody>
      </p:sp>
      <p:graphicFrame>
        <p:nvGraphicFramePr>
          <p:cNvPr id="3" name="Nesne 2">
            <a:extLst>
              <a:ext uri="{FF2B5EF4-FFF2-40B4-BE49-F238E27FC236}">
                <a16:creationId xmlns:a16="http://schemas.microsoft.com/office/drawing/2014/main" id="{1CA7D93E-6496-F68B-AB48-F026952CCEE0}"/>
              </a:ext>
            </a:extLst>
          </p:cNvPr>
          <p:cNvGraphicFramePr>
            <a:graphicFrameLocks noChangeAspect="1"/>
          </p:cNvGraphicFramePr>
          <p:nvPr>
            <p:extLst>
              <p:ext uri="{D42A27DB-BD31-4B8C-83A1-F6EECF244321}">
                <p14:modId xmlns:p14="http://schemas.microsoft.com/office/powerpoint/2010/main" val="246213054"/>
              </p:ext>
            </p:extLst>
          </p:nvPr>
        </p:nvGraphicFramePr>
        <p:xfrm>
          <a:off x="149725" y="773978"/>
          <a:ext cx="2871788" cy="4064000"/>
        </p:xfrm>
        <a:graphic>
          <a:graphicData uri="http://schemas.openxmlformats.org/presentationml/2006/ole">
            <mc:AlternateContent xmlns:mc="http://schemas.openxmlformats.org/markup-compatibility/2006">
              <mc:Choice xmlns:v="urn:schemas-microsoft-com:vml" Requires="v">
                <p:oleObj spid="_x0000_s21512" name="Acrobat Document" r:id="rId5" imgW="5667177" imgH="8019957" progId="Acrobat.Document.DC">
                  <p:embed/>
                </p:oleObj>
              </mc:Choice>
              <mc:Fallback>
                <p:oleObj name="Acrobat Document" r:id="rId5" imgW="5667177" imgH="8019957" progId="Acrobat.Document.DC">
                  <p:embed/>
                  <p:pic>
                    <p:nvPicPr>
                      <p:cNvPr id="0" name=""/>
                      <p:cNvPicPr/>
                      <p:nvPr/>
                    </p:nvPicPr>
                    <p:blipFill>
                      <a:blip r:embed="rId6"/>
                      <a:stretch>
                        <a:fillRect/>
                      </a:stretch>
                    </p:blipFill>
                    <p:spPr>
                      <a:xfrm>
                        <a:off x="149725" y="773978"/>
                        <a:ext cx="2871788" cy="4064000"/>
                      </a:xfrm>
                      <a:prstGeom prst="rect">
                        <a:avLst/>
                      </a:prstGeom>
                      <a:ln>
                        <a:solidFill>
                          <a:schemeClr val="tx1">
                            <a:lumMod val="95000"/>
                            <a:lumOff val="5000"/>
                          </a:schemeClr>
                        </a:solidFill>
                      </a:ln>
                    </p:spPr>
                  </p:pic>
                </p:oleObj>
              </mc:Fallback>
            </mc:AlternateContent>
          </a:graphicData>
        </a:graphic>
      </p:graphicFrame>
      <p:graphicFrame>
        <p:nvGraphicFramePr>
          <p:cNvPr id="4" name="Nesne 3">
            <a:extLst>
              <a:ext uri="{FF2B5EF4-FFF2-40B4-BE49-F238E27FC236}">
                <a16:creationId xmlns:a16="http://schemas.microsoft.com/office/drawing/2014/main" id="{F6B88BCA-547D-2099-4A22-BC6E44D2BA9A}"/>
              </a:ext>
            </a:extLst>
          </p:cNvPr>
          <p:cNvGraphicFramePr>
            <a:graphicFrameLocks noChangeAspect="1"/>
          </p:cNvGraphicFramePr>
          <p:nvPr>
            <p:extLst>
              <p:ext uri="{D42A27DB-BD31-4B8C-83A1-F6EECF244321}">
                <p14:modId xmlns:p14="http://schemas.microsoft.com/office/powerpoint/2010/main" val="1774903095"/>
              </p:ext>
            </p:extLst>
          </p:nvPr>
        </p:nvGraphicFramePr>
        <p:xfrm>
          <a:off x="3090630" y="791645"/>
          <a:ext cx="2876550" cy="4064000"/>
        </p:xfrm>
        <a:graphic>
          <a:graphicData uri="http://schemas.openxmlformats.org/presentationml/2006/ole">
            <mc:AlternateContent xmlns:mc="http://schemas.openxmlformats.org/markup-compatibility/2006">
              <mc:Choice xmlns:v="urn:schemas-microsoft-com:vml" Requires="v">
                <p:oleObj spid="_x0000_s21513" name="Acrobat Document" r:id="rId7" imgW="5676503" imgH="8019957" progId="Acrobat.Document.DC">
                  <p:embed/>
                </p:oleObj>
              </mc:Choice>
              <mc:Fallback>
                <p:oleObj name="Acrobat Document" r:id="rId7" imgW="5676503" imgH="8019957" progId="Acrobat.Document.DC">
                  <p:embed/>
                  <p:pic>
                    <p:nvPicPr>
                      <p:cNvPr id="0" name=""/>
                      <p:cNvPicPr/>
                      <p:nvPr/>
                    </p:nvPicPr>
                    <p:blipFill>
                      <a:blip r:embed="rId8"/>
                      <a:stretch>
                        <a:fillRect/>
                      </a:stretch>
                    </p:blipFill>
                    <p:spPr>
                      <a:xfrm>
                        <a:off x="3090630" y="791645"/>
                        <a:ext cx="2876550" cy="4064000"/>
                      </a:xfrm>
                      <a:prstGeom prst="rect">
                        <a:avLst/>
                      </a:prstGeom>
                      <a:ln>
                        <a:solidFill>
                          <a:schemeClr val="tx1">
                            <a:lumMod val="95000"/>
                            <a:lumOff val="5000"/>
                          </a:schemeClr>
                        </a:solidFill>
                      </a:ln>
                    </p:spPr>
                  </p:pic>
                </p:oleObj>
              </mc:Fallback>
            </mc:AlternateContent>
          </a:graphicData>
        </a:graphic>
      </p:graphicFrame>
      <p:graphicFrame>
        <p:nvGraphicFramePr>
          <p:cNvPr id="5" name="Nesne 4">
            <a:extLst>
              <a:ext uri="{FF2B5EF4-FFF2-40B4-BE49-F238E27FC236}">
                <a16:creationId xmlns:a16="http://schemas.microsoft.com/office/drawing/2014/main" id="{0DD4F77A-E300-8FB6-1167-EA82313A65C8}"/>
              </a:ext>
            </a:extLst>
          </p:cNvPr>
          <p:cNvGraphicFramePr>
            <a:graphicFrameLocks noChangeAspect="1"/>
          </p:cNvGraphicFramePr>
          <p:nvPr>
            <p:extLst>
              <p:ext uri="{D42A27DB-BD31-4B8C-83A1-F6EECF244321}">
                <p14:modId xmlns:p14="http://schemas.microsoft.com/office/powerpoint/2010/main" val="4282616340"/>
              </p:ext>
            </p:extLst>
          </p:nvPr>
        </p:nvGraphicFramePr>
        <p:xfrm>
          <a:off x="6052436" y="791645"/>
          <a:ext cx="2876550" cy="4064000"/>
        </p:xfrm>
        <a:graphic>
          <a:graphicData uri="http://schemas.openxmlformats.org/presentationml/2006/ole">
            <mc:AlternateContent xmlns:mc="http://schemas.openxmlformats.org/markup-compatibility/2006">
              <mc:Choice xmlns:v="urn:schemas-microsoft-com:vml" Requires="v">
                <p:oleObj spid="_x0000_s21514" name="Acrobat Document" r:id="rId9" imgW="5676503" imgH="8019957" progId="Acrobat.Document.DC">
                  <p:embed/>
                </p:oleObj>
              </mc:Choice>
              <mc:Fallback>
                <p:oleObj name="Acrobat Document" r:id="rId9" imgW="5676503" imgH="8019957" progId="Acrobat.Document.DC">
                  <p:embed/>
                  <p:pic>
                    <p:nvPicPr>
                      <p:cNvPr id="0" name=""/>
                      <p:cNvPicPr/>
                      <p:nvPr/>
                    </p:nvPicPr>
                    <p:blipFill>
                      <a:blip r:embed="rId10"/>
                      <a:stretch>
                        <a:fillRect/>
                      </a:stretch>
                    </p:blipFill>
                    <p:spPr>
                      <a:xfrm>
                        <a:off x="6052436" y="791645"/>
                        <a:ext cx="2876550" cy="4064000"/>
                      </a:xfrm>
                      <a:prstGeom prst="rect">
                        <a:avLst/>
                      </a:prstGeom>
                      <a:ln>
                        <a:solidFill>
                          <a:schemeClr val="tx1">
                            <a:lumMod val="95000"/>
                            <a:lumOff val="5000"/>
                          </a:schemeClr>
                        </a:solidFill>
                      </a:ln>
                    </p:spPr>
                  </p:pic>
                </p:oleObj>
              </mc:Fallback>
            </mc:AlternateContent>
          </a:graphicData>
        </a:graphic>
      </p:graphicFrame>
    </p:spTree>
    <p:extLst>
      <p:ext uri="{BB962C8B-B14F-4D97-AF65-F5344CB8AC3E}">
        <p14:creationId xmlns:p14="http://schemas.microsoft.com/office/powerpoint/2010/main" val="931203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191" y="-20668"/>
            <a:ext cx="8229600" cy="489011"/>
          </a:xfrm>
        </p:spPr>
        <p:txBody>
          <a:bodyPr>
            <a:normAutofit fontScale="90000"/>
          </a:bodyPr>
          <a:lstStyle/>
          <a:p>
            <a:pPr algn="l"/>
            <a:r>
              <a:rPr lang="tr-TR" sz="4000" dirty="0">
                <a:solidFill>
                  <a:srgbClr val="FF0000"/>
                </a:solidFill>
              </a:rPr>
              <a:t>Standartlar-Çevre Etiketleri</a:t>
            </a: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4735" y="640949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aphicFrame>
        <p:nvGraphicFramePr>
          <p:cNvPr id="11" name="Nesne 1">
            <a:extLst>
              <a:ext uri="{FF2B5EF4-FFF2-40B4-BE49-F238E27FC236}">
                <a16:creationId xmlns:a16="http://schemas.microsoft.com/office/drawing/2014/main" id="{7FBA6B15-D4B6-276F-7FDE-09441F64867F}"/>
              </a:ext>
            </a:extLst>
          </p:cNvPr>
          <p:cNvGraphicFramePr>
            <a:graphicFrameLocks noChangeAspect="1"/>
          </p:cNvGraphicFramePr>
          <p:nvPr>
            <p:extLst>
              <p:ext uri="{D42A27DB-BD31-4B8C-83A1-F6EECF244321}">
                <p14:modId xmlns:p14="http://schemas.microsoft.com/office/powerpoint/2010/main" val="2819402448"/>
              </p:ext>
            </p:extLst>
          </p:nvPr>
        </p:nvGraphicFramePr>
        <p:xfrm>
          <a:off x="189582" y="633784"/>
          <a:ext cx="3255529" cy="4607049"/>
        </p:xfrm>
        <a:graphic>
          <a:graphicData uri="http://schemas.openxmlformats.org/presentationml/2006/ole">
            <mc:AlternateContent xmlns:mc="http://schemas.openxmlformats.org/markup-compatibility/2006">
              <mc:Choice xmlns:v="urn:schemas-microsoft-com:vml" Requires="v">
                <p:oleObj spid="_x0000_s16437" name="Acrobat Document" r:id="rId5" imgW="5667177" imgH="8019957" progId="Acrobat.Document.DC">
                  <p:embed/>
                </p:oleObj>
              </mc:Choice>
              <mc:Fallback>
                <p:oleObj name="Acrobat Document" r:id="rId5" imgW="5667177" imgH="8019957" progId="Acrobat.Document.DC">
                  <p:embed/>
                  <p:pic>
                    <p:nvPicPr>
                      <p:cNvPr id="6" name="Nesne 1"/>
                      <p:cNvPicPr/>
                      <p:nvPr/>
                    </p:nvPicPr>
                    <p:blipFill>
                      <a:blip r:embed="rId6"/>
                      <a:stretch>
                        <a:fillRect/>
                      </a:stretch>
                    </p:blipFill>
                    <p:spPr>
                      <a:xfrm>
                        <a:off x="189582" y="633784"/>
                        <a:ext cx="3255529" cy="4607049"/>
                      </a:xfrm>
                      <a:prstGeom prst="rect">
                        <a:avLst/>
                      </a:prstGeom>
                      <a:ln>
                        <a:solidFill>
                          <a:schemeClr val="bg1">
                            <a:lumMod val="65000"/>
                          </a:schemeClr>
                        </a:solidFill>
                      </a:ln>
                    </p:spPr>
                  </p:pic>
                </p:oleObj>
              </mc:Fallback>
            </mc:AlternateContent>
          </a:graphicData>
        </a:graphic>
      </p:graphicFrame>
      <p:pic>
        <p:nvPicPr>
          <p:cNvPr id="12" name="Resim 11">
            <a:extLst>
              <a:ext uri="{FF2B5EF4-FFF2-40B4-BE49-F238E27FC236}">
                <a16:creationId xmlns:a16="http://schemas.microsoft.com/office/drawing/2014/main" id="{625F546D-D55A-15E7-B749-D7CCC4C1B829}"/>
              </a:ext>
            </a:extLst>
          </p:cNvPr>
          <p:cNvPicPr>
            <a:picLocks noChangeAspect="1"/>
          </p:cNvPicPr>
          <p:nvPr/>
        </p:nvPicPr>
        <p:blipFill>
          <a:blip r:embed="rId7"/>
          <a:stretch>
            <a:fillRect/>
          </a:stretch>
        </p:blipFill>
        <p:spPr>
          <a:xfrm>
            <a:off x="1817346" y="3065710"/>
            <a:ext cx="4515437" cy="3343780"/>
          </a:xfrm>
          <a:prstGeom prst="rect">
            <a:avLst/>
          </a:prstGeom>
          <a:ln>
            <a:solidFill>
              <a:schemeClr val="bg2">
                <a:lumMod val="50000"/>
              </a:schemeClr>
            </a:solidFill>
          </a:ln>
        </p:spPr>
      </p:pic>
      <p:pic>
        <p:nvPicPr>
          <p:cNvPr id="14" name="Resim 13">
            <a:extLst>
              <a:ext uri="{FF2B5EF4-FFF2-40B4-BE49-F238E27FC236}">
                <a16:creationId xmlns:a16="http://schemas.microsoft.com/office/drawing/2014/main" id="{1B38B743-7E19-2A83-0ED9-0B831FF4EBA0}"/>
              </a:ext>
            </a:extLst>
          </p:cNvPr>
          <p:cNvPicPr>
            <a:picLocks noChangeAspect="1"/>
          </p:cNvPicPr>
          <p:nvPr/>
        </p:nvPicPr>
        <p:blipFill>
          <a:blip r:embed="rId8"/>
          <a:stretch>
            <a:fillRect/>
          </a:stretch>
        </p:blipFill>
        <p:spPr>
          <a:xfrm>
            <a:off x="5574912" y="642079"/>
            <a:ext cx="3396705" cy="4812762"/>
          </a:xfrm>
          <a:prstGeom prst="rect">
            <a:avLst/>
          </a:prstGeom>
        </p:spPr>
      </p:pic>
    </p:spTree>
    <p:extLst>
      <p:ext uri="{BB962C8B-B14F-4D97-AF65-F5344CB8AC3E}">
        <p14:creationId xmlns:p14="http://schemas.microsoft.com/office/powerpoint/2010/main" val="4110980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191" y="-20668"/>
            <a:ext cx="8229600" cy="489011"/>
          </a:xfrm>
        </p:spPr>
        <p:txBody>
          <a:bodyPr>
            <a:normAutofit fontScale="90000"/>
          </a:bodyPr>
          <a:lstStyle/>
          <a:p>
            <a:pPr algn="l"/>
            <a:r>
              <a:rPr lang="tr-TR" sz="4000" dirty="0">
                <a:solidFill>
                  <a:srgbClr val="FF0000"/>
                </a:solidFill>
              </a:rPr>
              <a:t>Yeşil Bina Sistemleri-Yeşil Ürün Rehberi</a:t>
            </a:r>
          </a:p>
        </p:txBody>
      </p:sp>
      <p:cxnSp>
        <p:nvCxnSpPr>
          <p:cNvPr id="7" name="Düz Bağlayıcı 6"/>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735" y="640949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 name="Resim 12">
            <a:extLst>
              <a:ext uri="{FF2B5EF4-FFF2-40B4-BE49-F238E27FC236}">
                <a16:creationId xmlns:a16="http://schemas.microsoft.com/office/drawing/2014/main" id="{952A3847-5258-01F2-FA56-B286A1E518FC}"/>
              </a:ext>
            </a:extLst>
          </p:cNvPr>
          <p:cNvPicPr>
            <a:picLocks noChangeAspect="1"/>
          </p:cNvPicPr>
          <p:nvPr/>
        </p:nvPicPr>
        <p:blipFill rotWithShape="1">
          <a:blip r:embed="rId4"/>
          <a:srcRect l="11413" t="17785" r="11413" b="6580"/>
          <a:stretch/>
        </p:blipFill>
        <p:spPr>
          <a:xfrm>
            <a:off x="611560" y="702674"/>
            <a:ext cx="7430714" cy="4094473"/>
          </a:xfrm>
          <a:prstGeom prst="rect">
            <a:avLst/>
          </a:prstGeom>
        </p:spPr>
      </p:pic>
      <p:sp>
        <p:nvSpPr>
          <p:cNvPr id="15" name="Metin kutusu 14">
            <a:extLst>
              <a:ext uri="{FF2B5EF4-FFF2-40B4-BE49-F238E27FC236}">
                <a16:creationId xmlns:a16="http://schemas.microsoft.com/office/drawing/2014/main" id="{D38B6502-A87B-3436-D452-D90B7C8D67C1}"/>
              </a:ext>
            </a:extLst>
          </p:cNvPr>
          <p:cNvSpPr txBox="1"/>
          <p:nvPr/>
        </p:nvSpPr>
        <p:spPr>
          <a:xfrm>
            <a:off x="532286" y="5183169"/>
            <a:ext cx="5983930" cy="400110"/>
          </a:xfrm>
          <a:prstGeom prst="rect">
            <a:avLst/>
          </a:prstGeom>
          <a:noFill/>
        </p:spPr>
        <p:txBody>
          <a:bodyPr wrap="square">
            <a:spAutoFit/>
          </a:bodyPr>
          <a:lstStyle/>
          <a:p>
            <a:r>
              <a:rPr lang="tr-TR" sz="2000" dirty="0"/>
              <a:t>https://www.kale.com.tr/tr/destek/katalog-brosurler</a:t>
            </a:r>
          </a:p>
        </p:txBody>
      </p:sp>
    </p:spTree>
    <p:extLst>
      <p:ext uri="{BB962C8B-B14F-4D97-AF65-F5344CB8AC3E}">
        <p14:creationId xmlns:p14="http://schemas.microsoft.com/office/powerpoint/2010/main" val="2016933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Düz Bağlayıcı 10"/>
          <p:cNvCxnSpPr/>
          <p:nvPr/>
        </p:nvCxnSpPr>
        <p:spPr>
          <a:xfrm>
            <a:off x="128611" y="468345"/>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a:off x="132020" y="6215920"/>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467" y="640899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7" name="Başlık 2"/>
          <p:cNvSpPr txBox="1">
            <a:spLocks/>
          </p:cNvSpPr>
          <p:nvPr/>
        </p:nvSpPr>
        <p:spPr>
          <a:xfrm>
            <a:off x="507876" y="485964"/>
            <a:ext cx="8128248" cy="60721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endParaRPr lang="en-US" sz="3100" dirty="0"/>
          </a:p>
        </p:txBody>
      </p:sp>
      <p:sp>
        <p:nvSpPr>
          <p:cNvPr id="19" name="Metin kutusu 18"/>
          <p:cNvSpPr txBox="1"/>
          <p:nvPr/>
        </p:nvSpPr>
        <p:spPr>
          <a:xfrm>
            <a:off x="300489" y="2765853"/>
            <a:ext cx="3888432" cy="584775"/>
          </a:xfrm>
          <a:prstGeom prst="rect">
            <a:avLst/>
          </a:prstGeom>
          <a:noFill/>
        </p:spPr>
        <p:txBody>
          <a:bodyPr wrap="square" rtlCol="0">
            <a:spAutoFit/>
          </a:bodyPr>
          <a:lstStyle/>
          <a:p>
            <a:r>
              <a:rPr lang="tr-TR" sz="3200" i="1" dirty="0"/>
              <a:t>Teşekkürler</a:t>
            </a:r>
          </a:p>
        </p:txBody>
      </p:sp>
      <p:pic>
        <p:nvPicPr>
          <p:cNvPr id="8" name="Resim 7" descr="metin içeren bir resim&#10;&#10;Açıklama otomatik olarak oluşturuldu">
            <a:extLst>
              <a:ext uri="{FF2B5EF4-FFF2-40B4-BE49-F238E27FC236}">
                <a16:creationId xmlns:a16="http://schemas.microsoft.com/office/drawing/2014/main" id="{F32B3CC4-B66D-7A26-5BB2-A659F8CB66EB}"/>
              </a:ext>
            </a:extLst>
          </p:cNvPr>
          <p:cNvPicPr>
            <a:picLocks noChangeAspect="1"/>
          </p:cNvPicPr>
          <p:nvPr/>
        </p:nvPicPr>
        <p:blipFill rotWithShape="1">
          <a:blip r:embed="rId4">
            <a:extLst>
              <a:ext uri="{28A0092B-C50C-407E-A947-70E740481C1C}">
                <a14:useLocalDpi xmlns:a14="http://schemas.microsoft.com/office/drawing/2010/main" val="0"/>
              </a:ext>
            </a:extLst>
          </a:blip>
          <a:srcRect l="-1333" t="54763" r="-1333" b="12186"/>
          <a:stretch/>
        </p:blipFill>
        <p:spPr>
          <a:xfrm>
            <a:off x="3061411" y="1441808"/>
            <a:ext cx="5780168" cy="4135311"/>
          </a:xfrm>
          <a:prstGeom prst="rect">
            <a:avLst/>
          </a:prstGeom>
        </p:spPr>
      </p:pic>
    </p:spTree>
    <p:extLst>
      <p:ext uri="{BB962C8B-B14F-4D97-AF65-F5344CB8AC3E}">
        <p14:creationId xmlns:p14="http://schemas.microsoft.com/office/powerpoint/2010/main" val="219939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7383" y="1010987"/>
            <a:ext cx="8229600" cy="5184576"/>
          </a:xfrm>
        </p:spPr>
        <p:txBody>
          <a:bodyPr>
            <a:normAutofit/>
          </a:bodyPr>
          <a:lstStyle/>
          <a:p>
            <a:endParaRPr lang="tr-TR" sz="2800" dirty="0">
              <a:effectLst/>
            </a:endParaRPr>
          </a:p>
          <a:p>
            <a:endParaRPr lang="tr-TR" sz="2800" dirty="0">
              <a:effectLst/>
            </a:endParaRPr>
          </a:p>
          <a:p>
            <a:endParaRPr lang="tr-TR" sz="2800" dirty="0">
              <a:effectLst/>
            </a:endParaRPr>
          </a:p>
          <a:p>
            <a:endParaRPr lang="tr-TR" sz="2800" dirty="0"/>
          </a:p>
        </p:txBody>
      </p:sp>
      <p:pic>
        <p:nvPicPr>
          <p:cNvPr id="4"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644566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cxnSp>
        <p:nvCxnSpPr>
          <p:cNvPr id="5" name="Düz Bağlayıcı 4"/>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Metin kutusu 10">
            <a:extLst>
              <a:ext uri="{FF2B5EF4-FFF2-40B4-BE49-F238E27FC236}">
                <a16:creationId xmlns:a16="http://schemas.microsoft.com/office/drawing/2014/main" id="{CC0927DA-C496-28D5-ADA2-944798DE3844}"/>
              </a:ext>
            </a:extLst>
          </p:cNvPr>
          <p:cNvSpPr txBox="1"/>
          <p:nvPr/>
        </p:nvSpPr>
        <p:spPr>
          <a:xfrm>
            <a:off x="467544" y="-84235"/>
            <a:ext cx="7272808" cy="584775"/>
          </a:xfrm>
          <a:prstGeom prst="rect">
            <a:avLst/>
          </a:prstGeom>
          <a:noFill/>
        </p:spPr>
        <p:txBody>
          <a:bodyPr wrap="square">
            <a:spAutoFit/>
          </a:bodyPr>
          <a:lstStyle/>
          <a:p>
            <a:r>
              <a:rPr kumimoji="0" lang="tr-TR" sz="3200" b="0" i="0" u="none" strike="noStrike" kern="1200" cap="none" spc="0" normalizeH="0" baseline="0" noProof="0" dirty="0">
                <a:ln>
                  <a:noFill/>
                </a:ln>
                <a:solidFill>
                  <a:srgbClr val="FF0000"/>
                </a:solidFill>
                <a:effectLst/>
                <a:uLnTx/>
                <a:uFillTx/>
                <a:latin typeface="Calibri"/>
                <a:ea typeface="+mj-ea"/>
                <a:cs typeface="+mj-cs"/>
              </a:rPr>
              <a:t>Seramik Endüstrisi</a:t>
            </a:r>
            <a:endParaRPr lang="tr-TR" sz="3200" dirty="0"/>
          </a:p>
        </p:txBody>
      </p:sp>
      <p:sp>
        <p:nvSpPr>
          <p:cNvPr id="9" name="İçerik Yer Tutucusu 2">
            <a:extLst>
              <a:ext uri="{FF2B5EF4-FFF2-40B4-BE49-F238E27FC236}">
                <a16:creationId xmlns:a16="http://schemas.microsoft.com/office/drawing/2014/main" id="{472A687B-8F32-5DC3-75FA-30023AA98213}"/>
              </a:ext>
            </a:extLst>
          </p:cNvPr>
          <p:cNvSpPr txBox="1">
            <a:spLocks/>
          </p:cNvSpPr>
          <p:nvPr/>
        </p:nvSpPr>
        <p:spPr>
          <a:xfrm>
            <a:off x="53752" y="945532"/>
            <a:ext cx="9036496" cy="50405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tr-TR" sz="2200" dirty="0"/>
              <a:t>Seramik Ürünlerin Gruplandırılması</a:t>
            </a:r>
          </a:p>
          <a:p>
            <a:pPr marL="514350" indent="-514350" algn="just">
              <a:buFont typeface="Arial" pitchFamily="34" charset="0"/>
              <a:buAutoNum type="alphaUcParenR"/>
            </a:pPr>
            <a:r>
              <a:rPr lang="tr-TR" sz="2200" dirty="0"/>
              <a:t>Bileşime Bağlı Olarak </a:t>
            </a:r>
          </a:p>
          <a:p>
            <a:pPr marL="0" indent="0" algn="just">
              <a:buFont typeface="Arial" pitchFamily="34" charset="0"/>
              <a:buNone/>
            </a:pPr>
            <a:r>
              <a:rPr lang="tr-TR" sz="2200" dirty="0"/>
              <a:t>         1. Silikat Seramikler: Kil, </a:t>
            </a:r>
            <a:r>
              <a:rPr lang="tr-TR" sz="2200" dirty="0" err="1"/>
              <a:t>Kaolen</a:t>
            </a:r>
            <a:r>
              <a:rPr lang="tr-TR" sz="2200" dirty="0"/>
              <a:t>, Feldspat, Kuvars, Pegmatit, Kalsit </a:t>
            </a:r>
          </a:p>
          <a:p>
            <a:pPr marL="0" indent="0" algn="just">
              <a:buFont typeface="Arial" pitchFamily="34" charset="0"/>
              <a:buNone/>
            </a:pPr>
            <a:r>
              <a:rPr lang="tr-TR" sz="2200" dirty="0"/>
              <a:t>         2. Oksit Seramikler: Tek Oksit veya Oksit karışımları</a:t>
            </a:r>
          </a:p>
          <a:p>
            <a:pPr marL="0" indent="0" algn="just">
              <a:buFont typeface="Arial" pitchFamily="34" charset="0"/>
              <a:buNone/>
            </a:pPr>
            <a:r>
              <a:rPr lang="tr-TR" sz="2200" dirty="0"/>
              <a:t>         3. Silikat ve Oksit olmayan Seramikler: Oksijen bileşeni ihtiva etmezler</a:t>
            </a:r>
          </a:p>
          <a:p>
            <a:pPr marL="0" indent="0" algn="just">
              <a:buFont typeface="Arial" pitchFamily="34" charset="0"/>
              <a:buNone/>
            </a:pPr>
            <a:r>
              <a:rPr lang="tr-TR" sz="2200" dirty="0"/>
              <a:t>B)      Kullanım Alanlarına Bağlı Olarak </a:t>
            </a:r>
          </a:p>
          <a:p>
            <a:pPr marL="0" indent="0" algn="just">
              <a:buFont typeface="Arial" pitchFamily="34" charset="0"/>
              <a:buNone/>
            </a:pPr>
            <a:r>
              <a:rPr lang="tr-TR" sz="2200" dirty="0"/>
              <a:t>         1. Geleneksel (silikat) Seramikler: Yapı Malzemeleri ve Mutfak Seramikleri</a:t>
            </a:r>
          </a:p>
          <a:p>
            <a:pPr marL="0" indent="0" algn="just">
              <a:buFont typeface="Arial" pitchFamily="34" charset="0"/>
              <a:buNone/>
            </a:pPr>
            <a:r>
              <a:rPr lang="tr-TR" sz="2200" dirty="0"/>
              <a:t>         2. </a:t>
            </a:r>
            <a:r>
              <a:rPr lang="tr-TR" sz="2200" dirty="0" err="1"/>
              <a:t>Refrakterler</a:t>
            </a:r>
            <a:r>
              <a:rPr lang="tr-TR" sz="2200" dirty="0"/>
              <a:t>: Endüstri Fırınları </a:t>
            </a:r>
          </a:p>
          <a:p>
            <a:pPr marL="0" indent="0" algn="just">
              <a:buFont typeface="Arial" pitchFamily="34" charset="0"/>
              <a:buNone/>
            </a:pPr>
            <a:r>
              <a:rPr lang="tr-TR" sz="2200" dirty="0"/>
              <a:t>         3. İleri Teknoloji Seramikleri: Teknik Cihazların yapımı</a:t>
            </a:r>
          </a:p>
          <a:p>
            <a:pPr marL="0" indent="0" algn="just">
              <a:buFont typeface="Arial" pitchFamily="34" charset="0"/>
              <a:buNone/>
            </a:pPr>
            <a:r>
              <a:rPr lang="tr-TR" sz="2200" dirty="0"/>
              <a:t>C)      Yapı Öğelerinin Büyüklüğüne Bağlı olarak</a:t>
            </a:r>
          </a:p>
          <a:p>
            <a:pPr marL="0" indent="0" algn="just">
              <a:buFont typeface="Arial" pitchFamily="34" charset="0"/>
              <a:buNone/>
            </a:pPr>
            <a:r>
              <a:rPr lang="tr-TR" sz="2200" dirty="0"/>
              <a:t>         1. İnce Seramik Ürünler </a:t>
            </a:r>
          </a:p>
          <a:p>
            <a:pPr marL="0" indent="0" algn="just">
              <a:buFont typeface="Arial" pitchFamily="34" charset="0"/>
              <a:buNone/>
            </a:pPr>
            <a:r>
              <a:rPr lang="tr-TR" sz="2200" dirty="0"/>
              <a:t>         2. Kaba seramik Ürünler</a:t>
            </a:r>
          </a:p>
          <a:p>
            <a:pPr marL="0" indent="0" algn="just">
              <a:buFont typeface="Arial" pitchFamily="34" charset="0"/>
              <a:buNone/>
            </a:pPr>
            <a:endParaRPr lang="tr-TR" sz="2200" dirty="0"/>
          </a:p>
          <a:p>
            <a:pPr marL="0" indent="0">
              <a:spcBef>
                <a:spcPts val="0"/>
              </a:spcBef>
              <a:buFont typeface="Arial" pitchFamily="34" charset="0"/>
              <a:buNone/>
            </a:pPr>
            <a:endParaRPr lang="tr-TR" sz="1800" dirty="0">
              <a:solidFill>
                <a:prstClr val="black"/>
              </a:solidFill>
            </a:endParaRPr>
          </a:p>
          <a:p>
            <a:pPr marL="0" indent="0" algn="just">
              <a:buFont typeface="Arial" pitchFamily="34" charset="0"/>
              <a:buNone/>
            </a:pPr>
            <a:endParaRPr lang="tr-TR" sz="2200" dirty="0"/>
          </a:p>
          <a:p>
            <a:pPr marL="0" indent="0" algn="just">
              <a:buFont typeface="Arial" pitchFamily="34" charset="0"/>
              <a:buNone/>
            </a:pPr>
            <a:endParaRPr lang="tr-TR" sz="2200" dirty="0"/>
          </a:p>
          <a:p>
            <a:pPr marL="0" indent="0">
              <a:buFont typeface="Arial" pitchFamily="34" charset="0"/>
              <a:buNone/>
            </a:pPr>
            <a:endParaRPr lang="tr-TR" sz="2200" dirty="0">
              <a:solidFill>
                <a:srgbClr val="00B050"/>
              </a:solidFill>
            </a:endParaRPr>
          </a:p>
          <a:p>
            <a:pPr marL="0" indent="0" algn="just">
              <a:buFont typeface="Arial" pitchFamily="34" charset="0"/>
              <a:buNone/>
            </a:pPr>
            <a:endParaRPr lang="tr-TR" sz="2200" dirty="0"/>
          </a:p>
          <a:p>
            <a:pPr marL="0" indent="0" algn="just">
              <a:buFont typeface="Arial" pitchFamily="34" charset="0"/>
              <a:buNone/>
            </a:pPr>
            <a:endParaRPr lang="tr-TR" sz="2200" dirty="0"/>
          </a:p>
        </p:txBody>
      </p:sp>
    </p:spTree>
    <p:extLst>
      <p:ext uri="{BB962C8B-B14F-4D97-AF65-F5344CB8AC3E}">
        <p14:creationId xmlns:p14="http://schemas.microsoft.com/office/powerpoint/2010/main" val="147192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7383" y="1010987"/>
            <a:ext cx="8229600" cy="5184576"/>
          </a:xfrm>
        </p:spPr>
        <p:txBody>
          <a:bodyPr>
            <a:normAutofit/>
          </a:bodyPr>
          <a:lstStyle/>
          <a:p>
            <a:endParaRPr lang="tr-TR" sz="2800" dirty="0">
              <a:effectLst/>
            </a:endParaRPr>
          </a:p>
          <a:p>
            <a:endParaRPr lang="tr-TR" sz="2800" dirty="0">
              <a:effectLst/>
            </a:endParaRPr>
          </a:p>
          <a:p>
            <a:endParaRPr lang="tr-TR" sz="2800" dirty="0">
              <a:effectLst/>
            </a:endParaRPr>
          </a:p>
          <a:p>
            <a:endParaRPr lang="tr-TR" sz="2800" dirty="0"/>
          </a:p>
        </p:txBody>
      </p:sp>
      <p:pic>
        <p:nvPicPr>
          <p:cNvPr id="4"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644566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cxnSp>
        <p:nvCxnSpPr>
          <p:cNvPr id="5" name="Düz Bağlayıcı 4"/>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Metin kutusu 10">
            <a:extLst>
              <a:ext uri="{FF2B5EF4-FFF2-40B4-BE49-F238E27FC236}">
                <a16:creationId xmlns:a16="http://schemas.microsoft.com/office/drawing/2014/main" id="{CC0927DA-C496-28D5-ADA2-944798DE3844}"/>
              </a:ext>
            </a:extLst>
          </p:cNvPr>
          <p:cNvSpPr txBox="1"/>
          <p:nvPr/>
        </p:nvSpPr>
        <p:spPr>
          <a:xfrm>
            <a:off x="467544" y="-84235"/>
            <a:ext cx="7272808" cy="584775"/>
          </a:xfrm>
          <a:prstGeom prst="rect">
            <a:avLst/>
          </a:prstGeom>
          <a:noFill/>
        </p:spPr>
        <p:txBody>
          <a:bodyPr wrap="square">
            <a:spAutoFit/>
          </a:bodyPr>
          <a:lstStyle/>
          <a:p>
            <a:r>
              <a:rPr kumimoji="0" lang="tr-TR" sz="3200" b="0" i="0" u="none" strike="noStrike" kern="1200" cap="none" spc="0" normalizeH="0" baseline="0" noProof="0" dirty="0">
                <a:ln>
                  <a:noFill/>
                </a:ln>
                <a:solidFill>
                  <a:srgbClr val="FF0000"/>
                </a:solidFill>
                <a:effectLst/>
                <a:uLnTx/>
                <a:uFillTx/>
                <a:latin typeface="Calibri"/>
                <a:ea typeface="+mj-ea"/>
                <a:cs typeface="+mj-cs"/>
              </a:rPr>
              <a:t>Seramik Endüstrisi</a:t>
            </a:r>
            <a:endParaRPr lang="tr-TR" sz="3200" dirty="0"/>
          </a:p>
        </p:txBody>
      </p:sp>
      <p:sp>
        <p:nvSpPr>
          <p:cNvPr id="2" name="Metin kutusu 1">
            <a:extLst>
              <a:ext uri="{FF2B5EF4-FFF2-40B4-BE49-F238E27FC236}">
                <a16:creationId xmlns:a16="http://schemas.microsoft.com/office/drawing/2014/main" id="{1B72B144-B62B-3FA2-F2DF-681CCAF8436E}"/>
              </a:ext>
            </a:extLst>
          </p:cNvPr>
          <p:cNvSpPr txBox="1"/>
          <p:nvPr/>
        </p:nvSpPr>
        <p:spPr>
          <a:xfrm>
            <a:off x="174272" y="813349"/>
            <a:ext cx="8142144" cy="5632311"/>
          </a:xfrm>
          <a:prstGeom prst="rect">
            <a:avLst/>
          </a:prstGeom>
          <a:noFill/>
        </p:spPr>
        <p:txBody>
          <a:bodyPr wrap="square" rtlCol="0">
            <a:spAutoFit/>
          </a:bodyPr>
          <a:lstStyle/>
          <a:p>
            <a:r>
              <a:rPr lang="tr-TR" sz="2400" dirty="0"/>
              <a:t>Seramik Nerede Kullanılır?</a:t>
            </a:r>
          </a:p>
          <a:p>
            <a:endParaRPr lang="tr-TR" sz="2400" dirty="0"/>
          </a:p>
          <a:p>
            <a:pPr marL="285750" indent="-285750">
              <a:buFont typeface="Arial" panose="020B0604020202020204" pitchFamily="34" charset="0"/>
              <a:buChar char="•"/>
            </a:pPr>
            <a:r>
              <a:rPr lang="tr-TR" sz="2400" dirty="0"/>
              <a:t>Her tür inşaatta, dış cephede, iç mekanlarda yer ve duvar kaplamalarında, duvar panolarında</a:t>
            </a:r>
          </a:p>
          <a:p>
            <a:pPr marL="285750" indent="-285750">
              <a:buFont typeface="Arial" panose="020B0604020202020204" pitchFamily="34" charset="0"/>
              <a:buChar char="•"/>
            </a:pPr>
            <a:r>
              <a:rPr lang="tr-TR" sz="2400" dirty="0"/>
              <a:t>Uzay çalışmalarında</a:t>
            </a:r>
          </a:p>
          <a:p>
            <a:pPr marL="285750" indent="-285750">
              <a:buFont typeface="Arial" panose="020B0604020202020204" pitchFamily="34" charset="0"/>
              <a:buChar char="•"/>
            </a:pPr>
            <a:r>
              <a:rPr lang="tr-TR" sz="2400" dirty="0"/>
              <a:t>Elektrik ve elektronikte</a:t>
            </a:r>
          </a:p>
          <a:p>
            <a:pPr marL="285750" indent="-285750">
              <a:buFont typeface="Arial" panose="020B0604020202020204" pitchFamily="34" charset="0"/>
              <a:buChar char="•"/>
            </a:pPr>
            <a:r>
              <a:rPr lang="tr-TR" sz="2400" dirty="0"/>
              <a:t>Motor ve makine parçalarında</a:t>
            </a:r>
          </a:p>
          <a:p>
            <a:pPr marL="285750" indent="-285750">
              <a:buFont typeface="Arial" panose="020B0604020202020204" pitchFamily="34" charset="0"/>
              <a:buChar char="•"/>
            </a:pPr>
            <a:r>
              <a:rPr lang="tr-TR" sz="2400" dirty="0"/>
              <a:t>Nükleer kimyada</a:t>
            </a:r>
          </a:p>
          <a:p>
            <a:pPr marL="285750" indent="-285750">
              <a:buFont typeface="Arial" panose="020B0604020202020204" pitchFamily="34" charset="0"/>
              <a:buChar char="•"/>
            </a:pPr>
            <a:r>
              <a:rPr lang="tr-TR" sz="2400" dirty="0" err="1"/>
              <a:t>Metalurjide</a:t>
            </a:r>
            <a:r>
              <a:rPr lang="tr-TR" sz="2400" dirty="0"/>
              <a:t>, </a:t>
            </a:r>
            <a:r>
              <a:rPr lang="tr-TR" sz="2400" dirty="0" err="1"/>
              <a:t>ferro</a:t>
            </a:r>
            <a:r>
              <a:rPr lang="tr-TR" sz="2400" dirty="0"/>
              <a:t> elektrik, </a:t>
            </a:r>
            <a:r>
              <a:rPr lang="tr-TR" sz="2400" dirty="0" err="1"/>
              <a:t>ferro</a:t>
            </a:r>
            <a:r>
              <a:rPr lang="tr-TR" sz="2400" dirty="0"/>
              <a:t> </a:t>
            </a:r>
            <a:r>
              <a:rPr lang="tr-TR" sz="2400" dirty="0" err="1"/>
              <a:t>magnetik</a:t>
            </a:r>
            <a:r>
              <a:rPr lang="tr-TR" sz="2400" dirty="0"/>
              <a:t>, </a:t>
            </a:r>
            <a:r>
              <a:rPr lang="tr-TR" sz="2400" dirty="0" err="1"/>
              <a:t>kompozit</a:t>
            </a:r>
            <a:r>
              <a:rPr lang="tr-TR" sz="2400" dirty="0"/>
              <a:t> ve fiber optik malzemelerde</a:t>
            </a:r>
          </a:p>
          <a:p>
            <a:pPr marL="285750" indent="-285750">
              <a:buFont typeface="Arial" panose="020B0604020202020204" pitchFamily="34" charset="0"/>
              <a:buChar char="•"/>
            </a:pPr>
            <a:r>
              <a:rPr lang="tr-TR" sz="2400" dirty="0"/>
              <a:t>Sağlık ve biyolojide</a:t>
            </a:r>
          </a:p>
          <a:p>
            <a:pPr marL="285750" indent="-285750">
              <a:buFont typeface="Arial" panose="020B0604020202020204" pitchFamily="34" charset="0"/>
              <a:buChar char="•"/>
            </a:pPr>
            <a:r>
              <a:rPr lang="tr-TR" sz="2400" dirty="0"/>
              <a:t>Sofra eşyalarında</a:t>
            </a:r>
          </a:p>
          <a:p>
            <a:pPr marL="285750" indent="-285750">
              <a:buFont typeface="Arial" panose="020B0604020202020204" pitchFamily="34" charset="0"/>
              <a:buChar char="•"/>
            </a:pPr>
            <a:r>
              <a:rPr lang="tr-TR" sz="2400" dirty="0"/>
              <a:t>Sağlık gereçlerinde (lavabo, klozet, bide, </a:t>
            </a:r>
            <a:r>
              <a:rPr lang="tr-TR" sz="2400" dirty="0" err="1"/>
              <a:t>rezervuarvb</a:t>
            </a:r>
            <a:r>
              <a:rPr lang="tr-TR" sz="2400" dirty="0"/>
              <a:t>.)</a:t>
            </a:r>
          </a:p>
          <a:p>
            <a:endParaRPr lang="tr-TR" sz="2400" dirty="0"/>
          </a:p>
          <a:p>
            <a:pPr marL="285750" indent="-285750">
              <a:buFont typeface="Arial" panose="020B0604020202020204" pitchFamily="34" charset="0"/>
              <a:buChar char="•"/>
            </a:pPr>
            <a:endParaRPr lang="tr-TR" sz="2400" dirty="0"/>
          </a:p>
        </p:txBody>
      </p:sp>
    </p:spTree>
    <p:extLst>
      <p:ext uri="{BB962C8B-B14F-4D97-AF65-F5344CB8AC3E}">
        <p14:creationId xmlns:p14="http://schemas.microsoft.com/office/powerpoint/2010/main" val="273122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128611" y="-50140"/>
            <a:ext cx="8496944" cy="646331"/>
          </a:xfrm>
          <a:prstGeom prst="rect">
            <a:avLst/>
          </a:prstGeom>
          <a:noFill/>
        </p:spPr>
        <p:txBody>
          <a:bodyPr wrap="square" rtlCol="0">
            <a:spAutoFit/>
          </a:bodyPr>
          <a:lstStyle/>
          <a:p>
            <a:r>
              <a:rPr kumimoji="0" lang="tr-TR" sz="3600" b="0" i="0" u="none" strike="noStrike" kern="1200" cap="none" spc="0" normalizeH="0" baseline="0" noProof="0" dirty="0">
                <a:ln>
                  <a:noFill/>
                </a:ln>
                <a:solidFill>
                  <a:srgbClr val="FF0000"/>
                </a:solidFill>
                <a:effectLst/>
                <a:uLnTx/>
                <a:uFillTx/>
                <a:latin typeface="Calibri"/>
                <a:ea typeface="+mj-ea"/>
                <a:cs typeface="+mj-cs"/>
              </a:rPr>
              <a:t>Seramik </a:t>
            </a:r>
            <a:r>
              <a:rPr lang="tr-TR" sz="3600" dirty="0">
                <a:solidFill>
                  <a:srgbClr val="FF0000"/>
                </a:solidFill>
                <a:latin typeface="Calibri"/>
                <a:ea typeface="+mj-ea"/>
                <a:cs typeface="+mj-cs"/>
              </a:rPr>
              <a:t>Endüstrisi</a:t>
            </a:r>
            <a:endParaRPr lang="tr-TR" sz="3600" b="1" i="1" dirty="0"/>
          </a:p>
        </p:txBody>
      </p:sp>
      <p:cxnSp>
        <p:nvCxnSpPr>
          <p:cNvPr id="7" name="Düz Bağlayıcı 6"/>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Dikdörtgen 4"/>
          <p:cNvSpPr/>
          <p:nvPr/>
        </p:nvSpPr>
        <p:spPr>
          <a:xfrm>
            <a:off x="4453217" y="3244334"/>
            <a:ext cx="237566" cy="369332"/>
          </a:xfrm>
          <a:prstGeom prst="rect">
            <a:avLst/>
          </a:prstGeom>
        </p:spPr>
        <p:txBody>
          <a:bodyPr wrap="none">
            <a:spAutoFit/>
          </a:bodyPr>
          <a:lstStyle/>
          <a:p>
            <a:r>
              <a:rPr lang="tr-TR" b="1" dirty="0"/>
              <a:t> </a:t>
            </a:r>
            <a:endParaRPr lang="tr-TR" dirty="0"/>
          </a:p>
        </p:txBody>
      </p:sp>
      <p:sp>
        <p:nvSpPr>
          <p:cNvPr id="9" name="Dikdörtgen 8"/>
          <p:cNvSpPr/>
          <p:nvPr/>
        </p:nvSpPr>
        <p:spPr>
          <a:xfrm>
            <a:off x="539552" y="6156878"/>
            <a:ext cx="288862" cy="646331"/>
          </a:xfrm>
          <a:prstGeom prst="rect">
            <a:avLst/>
          </a:prstGeom>
        </p:spPr>
        <p:txBody>
          <a:bodyPr wrap="none">
            <a:spAutoFit/>
          </a:bodyPr>
          <a:lstStyle/>
          <a:p>
            <a:r>
              <a:rPr lang="tr-TR" sz="3600" b="1" dirty="0">
                <a:solidFill>
                  <a:prstClr val="black">
                    <a:tint val="75000"/>
                  </a:prstClr>
                </a:solidFill>
              </a:rPr>
              <a:t> </a:t>
            </a:r>
            <a:endParaRPr lang="tr-TR"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693" y="632850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434" name="Picture 2" descr="1 CONF Ceramiche 1 minuto 30 sec DEF INGLESE">
            <a:extLst>
              <a:ext uri="{FF2B5EF4-FFF2-40B4-BE49-F238E27FC236}">
                <a16:creationId xmlns:a16="http://schemas.microsoft.com/office/drawing/2014/main" id="{D968FCFE-B3C7-6D3E-75CB-7944A6321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571750"/>
            <a:ext cx="3048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4">
            <a:extLst>
              <a:ext uri="{FF2B5EF4-FFF2-40B4-BE49-F238E27FC236}">
                <a16:creationId xmlns:a16="http://schemas.microsoft.com/office/drawing/2014/main" id="{E6809002-72D7-B333-FECA-4ADD88AC1E3B}"/>
              </a:ext>
            </a:extLst>
          </p:cNvPr>
          <p:cNvSpPr txBox="1"/>
          <p:nvPr/>
        </p:nvSpPr>
        <p:spPr>
          <a:xfrm>
            <a:off x="1403648" y="5308054"/>
            <a:ext cx="4601980" cy="369332"/>
          </a:xfrm>
          <a:prstGeom prst="rect">
            <a:avLst/>
          </a:prstGeom>
          <a:noFill/>
        </p:spPr>
        <p:txBody>
          <a:bodyPr wrap="square">
            <a:spAutoFit/>
          </a:bodyPr>
          <a:lstStyle/>
          <a:p>
            <a:r>
              <a:rPr lang="tr-TR" dirty="0"/>
              <a:t>https://www.serfed.com/videolar</a:t>
            </a:r>
          </a:p>
        </p:txBody>
      </p:sp>
    </p:spTree>
    <p:extLst>
      <p:ext uri="{BB962C8B-B14F-4D97-AF65-F5344CB8AC3E}">
        <p14:creationId xmlns:p14="http://schemas.microsoft.com/office/powerpoint/2010/main" val="3674684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7383" y="1010987"/>
            <a:ext cx="8229600" cy="5184576"/>
          </a:xfrm>
        </p:spPr>
        <p:txBody>
          <a:bodyPr>
            <a:normAutofit/>
          </a:bodyPr>
          <a:lstStyle/>
          <a:p>
            <a:endParaRPr lang="tr-TR" sz="2800" dirty="0">
              <a:effectLst/>
            </a:endParaRPr>
          </a:p>
          <a:p>
            <a:endParaRPr lang="tr-TR" sz="2800" dirty="0">
              <a:effectLst/>
            </a:endParaRPr>
          </a:p>
          <a:p>
            <a:endParaRPr lang="tr-TR" sz="2800" dirty="0">
              <a:effectLst/>
            </a:endParaRPr>
          </a:p>
          <a:p>
            <a:endParaRPr lang="tr-TR" sz="2800" dirty="0"/>
          </a:p>
        </p:txBody>
      </p:sp>
      <p:pic>
        <p:nvPicPr>
          <p:cNvPr id="4"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644566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cxnSp>
        <p:nvCxnSpPr>
          <p:cNvPr id="5" name="Düz Bağlayıcı 4"/>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Metin kutusu 10">
            <a:extLst>
              <a:ext uri="{FF2B5EF4-FFF2-40B4-BE49-F238E27FC236}">
                <a16:creationId xmlns:a16="http://schemas.microsoft.com/office/drawing/2014/main" id="{CC0927DA-C496-28D5-ADA2-944798DE3844}"/>
              </a:ext>
            </a:extLst>
          </p:cNvPr>
          <p:cNvSpPr txBox="1"/>
          <p:nvPr/>
        </p:nvSpPr>
        <p:spPr>
          <a:xfrm>
            <a:off x="467544" y="-84235"/>
            <a:ext cx="7272808" cy="584775"/>
          </a:xfrm>
          <a:prstGeom prst="rect">
            <a:avLst/>
          </a:prstGeom>
          <a:noFill/>
        </p:spPr>
        <p:txBody>
          <a:bodyPr wrap="square">
            <a:spAutoFit/>
          </a:bodyPr>
          <a:lstStyle/>
          <a:p>
            <a:r>
              <a:rPr kumimoji="0" lang="tr-TR" sz="3200" b="0" i="0" u="none" strike="noStrike" kern="1200" cap="none" spc="0" normalizeH="0" baseline="0" noProof="0" dirty="0">
                <a:ln>
                  <a:noFill/>
                </a:ln>
                <a:solidFill>
                  <a:srgbClr val="FF0000"/>
                </a:solidFill>
                <a:effectLst/>
                <a:uLnTx/>
                <a:uFillTx/>
                <a:latin typeface="Calibri"/>
                <a:ea typeface="+mj-ea"/>
                <a:cs typeface="+mj-cs"/>
              </a:rPr>
              <a:t>Türkiye’de Seramik Endüstrisi</a:t>
            </a:r>
            <a:endParaRPr lang="tr-TR" sz="3200" dirty="0"/>
          </a:p>
        </p:txBody>
      </p:sp>
      <p:sp>
        <p:nvSpPr>
          <p:cNvPr id="2" name="Metin kutusu 1">
            <a:extLst>
              <a:ext uri="{FF2B5EF4-FFF2-40B4-BE49-F238E27FC236}">
                <a16:creationId xmlns:a16="http://schemas.microsoft.com/office/drawing/2014/main" id="{2876206C-6108-BFCC-DA70-CB0852010976}"/>
              </a:ext>
            </a:extLst>
          </p:cNvPr>
          <p:cNvSpPr txBox="1"/>
          <p:nvPr/>
        </p:nvSpPr>
        <p:spPr>
          <a:xfrm>
            <a:off x="477383" y="1340767"/>
            <a:ext cx="7695017" cy="3785652"/>
          </a:xfrm>
          <a:prstGeom prst="rect">
            <a:avLst/>
          </a:prstGeom>
          <a:noFill/>
        </p:spPr>
        <p:txBody>
          <a:bodyPr wrap="square" rtlCol="0">
            <a:spAutoFit/>
          </a:bodyPr>
          <a:lstStyle/>
          <a:p>
            <a:r>
              <a:rPr lang="tr-TR" sz="2400" dirty="0"/>
              <a:t>Seramik sektörü üretim ve seramik hammaddeleri alt sektörleri ile inşaat sektörüne önemli oranda girdi sağlayan bir sanayi dalıdır.</a:t>
            </a:r>
          </a:p>
          <a:p>
            <a:endParaRPr lang="tr-TR" sz="2400" dirty="0"/>
          </a:p>
          <a:p>
            <a:r>
              <a:rPr lang="tr-TR" sz="2400" dirty="0"/>
              <a:t>Büyük oranda yerli girdiler kullanan seramik sektörünün yarattığı katma değer çok yüksektir. </a:t>
            </a:r>
          </a:p>
          <a:p>
            <a:endParaRPr lang="tr-TR" sz="2400" dirty="0"/>
          </a:p>
          <a:p>
            <a:r>
              <a:rPr lang="tr-TR" sz="2400" dirty="0"/>
              <a:t>Ülkemizde 1950’li yıllarda endüstriyel anlamda üretime başlayan Türk Seramik Sektörü 1980’lerden sonra hızlı bir gelişim temposuna girmiştir.</a:t>
            </a:r>
          </a:p>
        </p:txBody>
      </p:sp>
    </p:spTree>
    <p:extLst>
      <p:ext uri="{BB962C8B-B14F-4D97-AF65-F5344CB8AC3E}">
        <p14:creationId xmlns:p14="http://schemas.microsoft.com/office/powerpoint/2010/main" val="3994774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7383" y="1010987"/>
            <a:ext cx="8229600" cy="5184576"/>
          </a:xfrm>
        </p:spPr>
        <p:txBody>
          <a:bodyPr>
            <a:normAutofit fontScale="92500" lnSpcReduction="10000"/>
          </a:bodyPr>
          <a:lstStyle/>
          <a:p>
            <a:pPr marL="0" indent="0">
              <a:buNone/>
            </a:pPr>
            <a:r>
              <a:rPr lang="tr-TR" dirty="0"/>
              <a:t>    </a:t>
            </a:r>
            <a:r>
              <a:rPr lang="tr-TR" b="1" dirty="0">
                <a:effectLst/>
              </a:rPr>
              <a:t>TÜRKİYE</a:t>
            </a:r>
          </a:p>
          <a:p>
            <a:r>
              <a:rPr lang="tr-TR" sz="2800" dirty="0">
                <a:effectLst/>
              </a:rPr>
              <a:t>Avrupa’nın </a:t>
            </a:r>
            <a:r>
              <a:rPr lang="tr-TR" sz="2800" b="1" dirty="0">
                <a:effectLst/>
              </a:rPr>
              <a:t>üçüncü</a:t>
            </a:r>
            <a:r>
              <a:rPr lang="tr-TR" sz="2800" dirty="0">
                <a:effectLst/>
              </a:rPr>
              <a:t> ve dünyanın </a:t>
            </a:r>
            <a:r>
              <a:rPr lang="tr-TR" sz="2800" b="1" dirty="0">
                <a:effectLst/>
              </a:rPr>
              <a:t>altıncı</a:t>
            </a:r>
            <a:r>
              <a:rPr lang="tr-TR" sz="2800" dirty="0">
                <a:effectLst/>
              </a:rPr>
              <a:t> en büyük  seramik karo üreticisi</a:t>
            </a:r>
          </a:p>
          <a:p>
            <a:r>
              <a:rPr lang="tr-TR" sz="2800" dirty="0"/>
              <a:t>D</a:t>
            </a:r>
            <a:r>
              <a:rPr lang="tr-TR" sz="2800" dirty="0">
                <a:effectLst/>
              </a:rPr>
              <a:t>ünya üretiminin %3.2’sini, Avrupa üretiminin ise %11’ini gerçekleştiriyor</a:t>
            </a:r>
          </a:p>
          <a:p>
            <a:r>
              <a:rPr lang="tr-TR" sz="2800" dirty="0">
                <a:effectLst/>
              </a:rPr>
              <a:t>104 milyon m²’yi aşan ihracatı ile dünyanın </a:t>
            </a:r>
            <a:r>
              <a:rPr lang="tr-TR" sz="2800" b="1" dirty="0">
                <a:effectLst/>
              </a:rPr>
              <a:t>dördüncü</a:t>
            </a:r>
            <a:r>
              <a:rPr lang="tr-TR" sz="2800" dirty="0">
                <a:effectLst/>
              </a:rPr>
              <a:t>  büyük ihracatçı ülkesi</a:t>
            </a:r>
          </a:p>
          <a:p>
            <a:r>
              <a:rPr lang="tr-TR" sz="2800" dirty="0">
                <a:effectLst/>
              </a:rPr>
              <a:t>17 milyon adet üretimi ile Avrupa’nın </a:t>
            </a:r>
            <a:r>
              <a:rPr lang="tr-TR" sz="2800" b="1" dirty="0">
                <a:effectLst/>
              </a:rPr>
              <a:t>en büyük </a:t>
            </a:r>
            <a:r>
              <a:rPr lang="tr-TR" sz="2800" dirty="0">
                <a:effectLst/>
              </a:rPr>
              <a:t>seramik sağlık gereci üreticisi ülkesi</a:t>
            </a:r>
          </a:p>
          <a:p>
            <a:r>
              <a:rPr lang="tr-TR" sz="2800" dirty="0">
                <a:effectLst/>
              </a:rPr>
              <a:t>Avrupa’da en fazla </a:t>
            </a:r>
            <a:r>
              <a:rPr lang="tr-TR" sz="2800" dirty="0"/>
              <a:t>seramik sağlık gereci</a:t>
            </a:r>
            <a:r>
              <a:rPr lang="tr-TR" sz="2800" dirty="0">
                <a:effectLst/>
              </a:rPr>
              <a:t> ihracatı yapan ülke.</a:t>
            </a:r>
          </a:p>
          <a:p>
            <a:r>
              <a:rPr lang="tr-TR" sz="2800" dirty="0">
                <a:effectLst/>
              </a:rPr>
              <a:t>220.000 kişiye varan istihdam kapasitesi</a:t>
            </a:r>
          </a:p>
          <a:p>
            <a:endParaRPr lang="tr-TR" sz="2800" dirty="0">
              <a:effectLst/>
            </a:endParaRPr>
          </a:p>
          <a:p>
            <a:endParaRPr lang="tr-TR" sz="2800" dirty="0">
              <a:effectLst/>
            </a:endParaRPr>
          </a:p>
          <a:p>
            <a:endParaRPr lang="tr-TR" sz="2800" dirty="0">
              <a:effectLst/>
            </a:endParaRPr>
          </a:p>
          <a:p>
            <a:endParaRPr lang="tr-TR" sz="2800" dirty="0"/>
          </a:p>
        </p:txBody>
      </p:sp>
      <p:pic>
        <p:nvPicPr>
          <p:cNvPr id="4"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60" y="644566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cxnSp>
        <p:nvCxnSpPr>
          <p:cNvPr id="5" name="Düz Bağlayıcı 4"/>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Düz Bağlayıcı 6"/>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Metin kutusu 10">
            <a:extLst>
              <a:ext uri="{FF2B5EF4-FFF2-40B4-BE49-F238E27FC236}">
                <a16:creationId xmlns:a16="http://schemas.microsoft.com/office/drawing/2014/main" id="{CC0927DA-C496-28D5-ADA2-944798DE3844}"/>
              </a:ext>
            </a:extLst>
          </p:cNvPr>
          <p:cNvSpPr txBox="1"/>
          <p:nvPr/>
        </p:nvSpPr>
        <p:spPr>
          <a:xfrm>
            <a:off x="467544" y="-84235"/>
            <a:ext cx="7272808" cy="584775"/>
          </a:xfrm>
          <a:prstGeom prst="rect">
            <a:avLst/>
          </a:prstGeom>
          <a:noFill/>
        </p:spPr>
        <p:txBody>
          <a:bodyPr wrap="square">
            <a:spAutoFit/>
          </a:bodyPr>
          <a:lstStyle/>
          <a:p>
            <a:r>
              <a:rPr kumimoji="0" lang="tr-TR" sz="3200" b="0" i="0" u="none" strike="noStrike" kern="1200" cap="none" spc="0" normalizeH="0" baseline="0" noProof="0" dirty="0">
                <a:ln>
                  <a:noFill/>
                </a:ln>
                <a:solidFill>
                  <a:srgbClr val="FF0000"/>
                </a:solidFill>
                <a:effectLst/>
                <a:uLnTx/>
                <a:uFillTx/>
                <a:latin typeface="Calibri"/>
                <a:ea typeface="+mj-ea"/>
                <a:cs typeface="+mj-cs"/>
              </a:rPr>
              <a:t>Türkiye’de Seramik </a:t>
            </a:r>
            <a:r>
              <a:rPr lang="tr-TR" sz="3200" dirty="0">
                <a:solidFill>
                  <a:srgbClr val="FF0000"/>
                </a:solidFill>
                <a:latin typeface="Calibri"/>
                <a:ea typeface="+mj-ea"/>
                <a:cs typeface="+mj-cs"/>
              </a:rPr>
              <a:t>Endüstrisi</a:t>
            </a:r>
            <a:endParaRPr lang="tr-TR" sz="3200" dirty="0"/>
          </a:p>
        </p:txBody>
      </p:sp>
    </p:spTree>
    <p:extLst>
      <p:ext uri="{BB962C8B-B14F-4D97-AF65-F5344CB8AC3E}">
        <p14:creationId xmlns:p14="http://schemas.microsoft.com/office/powerpoint/2010/main" val="3568151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128611" y="-50140"/>
            <a:ext cx="8496944" cy="646331"/>
          </a:xfrm>
          <a:prstGeom prst="rect">
            <a:avLst/>
          </a:prstGeom>
          <a:noFill/>
        </p:spPr>
        <p:txBody>
          <a:bodyPr wrap="square" rtlCol="0">
            <a:spAutoFit/>
          </a:bodyPr>
          <a:lstStyle/>
          <a:p>
            <a:r>
              <a:rPr kumimoji="0" lang="tr-TR" sz="3600" b="0" i="0" u="none" strike="noStrike" kern="1200" cap="none" spc="0" normalizeH="0" baseline="0" noProof="0" dirty="0">
                <a:ln>
                  <a:noFill/>
                </a:ln>
                <a:solidFill>
                  <a:srgbClr val="FF0000"/>
                </a:solidFill>
                <a:effectLst/>
                <a:uLnTx/>
                <a:uFillTx/>
                <a:latin typeface="Calibri"/>
                <a:ea typeface="+mj-ea"/>
                <a:cs typeface="+mj-cs"/>
              </a:rPr>
              <a:t>Seramik </a:t>
            </a:r>
            <a:r>
              <a:rPr lang="tr-TR" sz="3600" dirty="0">
                <a:solidFill>
                  <a:srgbClr val="FF0000"/>
                </a:solidFill>
                <a:latin typeface="Calibri"/>
                <a:ea typeface="+mj-ea"/>
                <a:cs typeface="+mj-cs"/>
              </a:rPr>
              <a:t>Endüstrisi</a:t>
            </a:r>
            <a:endParaRPr lang="tr-TR" sz="3600" b="1" i="1" dirty="0"/>
          </a:p>
        </p:txBody>
      </p:sp>
      <p:cxnSp>
        <p:nvCxnSpPr>
          <p:cNvPr id="7" name="Düz Bağlayıcı 6"/>
          <p:cNvCxnSpPr/>
          <p:nvPr/>
        </p:nvCxnSpPr>
        <p:spPr>
          <a:xfrm>
            <a:off x="128611" y="48596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p:cNvCxnSpPr/>
          <p:nvPr/>
        </p:nvCxnSpPr>
        <p:spPr>
          <a:xfrm>
            <a:off x="107504" y="6165304"/>
            <a:ext cx="8712968" cy="0"/>
          </a:xfrm>
          <a:prstGeom prst="line">
            <a:avLst/>
          </a:prstGeom>
          <a:ln w="381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Dikdörtgen 4"/>
          <p:cNvSpPr/>
          <p:nvPr/>
        </p:nvSpPr>
        <p:spPr>
          <a:xfrm>
            <a:off x="4453217" y="3244334"/>
            <a:ext cx="237566" cy="369332"/>
          </a:xfrm>
          <a:prstGeom prst="rect">
            <a:avLst/>
          </a:prstGeom>
        </p:spPr>
        <p:txBody>
          <a:bodyPr wrap="none">
            <a:spAutoFit/>
          </a:bodyPr>
          <a:lstStyle/>
          <a:p>
            <a:r>
              <a:rPr lang="tr-TR" b="1" dirty="0"/>
              <a:t> </a:t>
            </a:r>
            <a:endParaRPr lang="tr-TR" dirty="0"/>
          </a:p>
        </p:txBody>
      </p:sp>
      <p:sp>
        <p:nvSpPr>
          <p:cNvPr id="9" name="Dikdörtgen 8"/>
          <p:cNvSpPr/>
          <p:nvPr/>
        </p:nvSpPr>
        <p:spPr>
          <a:xfrm>
            <a:off x="539552" y="6156878"/>
            <a:ext cx="288862" cy="646331"/>
          </a:xfrm>
          <a:prstGeom prst="rect">
            <a:avLst/>
          </a:prstGeom>
        </p:spPr>
        <p:txBody>
          <a:bodyPr wrap="none">
            <a:spAutoFit/>
          </a:bodyPr>
          <a:lstStyle/>
          <a:p>
            <a:r>
              <a:rPr lang="tr-TR" sz="3600" b="1" dirty="0">
                <a:solidFill>
                  <a:prstClr val="black">
                    <a:tint val="75000"/>
                  </a:prstClr>
                </a:solidFill>
              </a:rPr>
              <a:t> </a:t>
            </a:r>
            <a:endParaRPr lang="tr-TR"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11" y="6195563"/>
            <a:ext cx="1495159" cy="659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693" y="6328500"/>
            <a:ext cx="10081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 name="Resim 2">
            <a:extLst>
              <a:ext uri="{FF2B5EF4-FFF2-40B4-BE49-F238E27FC236}">
                <a16:creationId xmlns:a16="http://schemas.microsoft.com/office/drawing/2014/main" id="{5D7EB1D2-FC93-9A30-E8E5-6823360F3E6F}"/>
              </a:ext>
            </a:extLst>
          </p:cNvPr>
          <p:cNvPicPr>
            <a:picLocks noChangeAspect="1"/>
          </p:cNvPicPr>
          <p:nvPr/>
        </p:nvPicPr>
        <p:blipFill rotWithShape="1">
          <a:blip r:embed="rId4"/>
          <a:srcRect l="20719" t="25932" r="44107" b="5875"/>
          <a:stretch/>
        </p:blipFill>
        <p:spPr>
          <a:xfrm>
            <a:off x="538414" y="945774"/>
            <a:ext cx="3898260" cy="4249146"/>
          </a:xfrm>
          <a:prstGeom prst="rect">
            <a:avLst/>
          </a:prstGeom>
        </p:spPr>
      </p:pic>
      <p:pic>
        <p:nvPicPr>
          <p:cNvPr id="10" name="Resim 9">
            <a:extLst>
              <a:ext uri="{FF2B5EF4-FFF2-40B4-BE49-F238E27FC236}">
                <a16:creationId xmlns:a16="http://schemas.microsoft.com/office/drawing/2014/main" id="{0DC51E9A-0ABE-2B47-736D-8E0CDE20DDBF}"/>
              </a:ext>
            </a:extLst>
          </p:cNvPr>
          <p:cNvPicPr>
            <a:picLocks noChangeAspect="1"/>
          </p:cNvPicPr>
          <p:nvPr/>
        </p:nvPicPr>
        <p:blipFill rotWithShape="1">
          <a:blip r:embed="rId5"/>
          <a:srcRect l="20075" t="18000" r="45816" b="9649"/>
          <a:stretch/>
        </p:blipFill>
        <p:spPr>
          <a:xfrm>
            <a:off x="4436674" y="911494"/>
            <a:ext cx="3591710" cy="4283426"/>
          </a:xfrm>
          <a:prstGeom prst="rect">
            <a:avLst/>
          </a:prstGeom>
        </p:spPr>
      </p:pic>
    </p:spTree>
    <p:extLst>
      <p:ext uri="{BB962C8B-B14F-4D97-AF65-F5344CB8AC3E}">
        <p14:creationId xmlns:p14="http://schemas.microsoft.com/office/powerpoint/2010/main" val="3129450509"/>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3652</TotalTime>
  <Words>1414</Words>
  <Application>Microsoft Office PowerPoint</Application>
  <PresentationFormat>Ekran Gösterisi (4:3)</PresentationFormat>
  <Paragraphs>232</Paragraphs>
  <Slides>37</Slides>
  <Notes>2</Notes>
  <HiddenSlides>0</HiddenSlides>
  <MMClips>0</MMClips>
  <ScaleCrop>false</ScaleCrop>
  <HeadingPairs>
    <vt:vector size="8" baseType="variant">
      <vt:variant>
        <vt:lpstr>Kullanılan Yazı Tipleri</vt:lpstr>
      </vt:variant>
      <vt:variant>
        <vt:i4>3</vt:i4>
      </vt:variant>
      <vt:variant>
        <vt:lpstr>Tema</vt:lpstr>
      </vt:variant>
      <vt:variant>
        <vt:i4>2</vt:i4>
      </vt:variant>
      <vt:variant>
        <vt:lpstr>Eklenmiş OLE Hizmet Programları</vt:lpstr>
      </vt:variant>
      <vt:variant>
        <vt:i4>1</vt:i4>
      </vt:variant>
      <vt:variant>
        <vt:lpstr>Slayt Başlıkları</vt:lpstr>
      </vt:variant>
      <vt:variant>
        <vt:i4>37</vt:i4>
      </vt:variant>
    </vt:vector>
  </HeadingPairs>
  <TitlesOfParts>
    <vt:vector size="43" baseType="lpstr">
      <vt:lpstr>Arial</vt:lpstr>
      <vt:lpstr>Bodoni MT</vt:lpstr>
      <vt:lpstr>Calibri</vt:lpstr>
      <vt:lpstr>Ofis Teması</vt:lpstr>
      <vt:lpstr>1_Ofis Teması</vt:lpstr>
      <vt:lpstr>Acrobat Document</vt:lpstr>
      <vt:lpstr>Seramik Ürünler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Seramik Üretimi</vt:lpstr>
      <vt:lpstr>Seramik Üretimi</vt:lpstr>
      <vt:lpstr>Seramik Üretimi</vt:lpstr>
      <vt:lpstr>Seramik Üretimi</vt:lpstr>
      <vt:lpstr>Seramik Üretimi</vt:lpstr>
      <vt:lpstr>PowerPoint Sunusu</vt:lpstr>
      <vt:lpstr>Verimlilik ve İnovasyon-Enerji </vt:lpstr>
      <vt:lpstr>Verimlilik ve İnovasyon</vt:lpstr>
      <vt:lpstr>Kalesinterfleks</vt:lpstr>
      <vt:lpstr>Kalesinterfleks</vt:lpstr>
      <vt:lpstr>Kalesinterfleks</vt:lpstr>
      <vt:lpstr>Kalesinterfleks</vt:lpstr>
      <vt:lpstr>Smart Çözümler</vt:lpstr>
      <vt:lpstr>Kale Guard Defence</vt:lpstr>
      <vt:lpstr>Cura Tiles</vt:lpstr>
      <vt:lpstr>Cura Tiles</vt:lpstr>
      <vt:lpstr>Cura Tiles</vt:lpstr>
      <vt:lpstr>Smart Edge</vt:lpstr>
      <vt:lpstr>Smart Edge</vt:lpstr>
      <vt:lpstr>T-ONE By Kale Porcelain Mutfak Tezgahı</vt:lpstr>
      <vt:lpstr>Kalecore</vt:lpstr>
      <vt:lpstr>Standartlar</vt:lpstr>
      <vt:lpstr>Standartlar-Yönetim Sistemleri</vt:lpstr>
      <vt:lpstr>Standartlar-Ürün Uygunluk Belgeleri</vt:lpstr>
      <vt:lpstr>Standartlar-Çevre Etiketleri</vt:lpstr>
      <vt:lpstr>Yeşil Bina Sistemleri-Yeşil Ürün Rehberi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Seramik Endüstrisinde Çevre Yönetimi</dc:title>
  <dc:creator>Elif Gokhan</dc:creator>
  <cp:lastModifiedBy>Elif Gokhan</cp:lastModifiedBy>
  <cp:revision>189</cp:revision>
  <cp:lastPrinted>2015-07-02T08:35:18Z</cp:lastPrinted>
  <dcterms:created xsi:type="dcterms:W3CDTF">2014-10-26T16:07:31Z</dcterms:created>
  <dcterms:modified xsi:type="dcterms:W3CDTF">2022-05-26T11:55:11Z</dcterms:modified>
</cp:coreProperties>
</file>