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notesMasterIdLst>
    <p:notesMasterId r:id="rId24"/>
  </p:notesMasterIdLst>
  <p:sldIdLst>
    <p:sldId id="286" r:id="rId2"/>
    <p:sldId id="257" r:id="rId3"/>
    <p:sldId id="258" r:id="rId4"/>
    <p:sldId id="279" r:id="rId5"/>
    <p:sldId id="280" r:id="rId6"/>
    <p:sldId id="287" r:id="rId7"/>
    <p:sldId id="261" r:id="rId8"/>
    <p:sldId id="262" r:id="rId9"/>
    <p:sldId id="282" r:id="rId10"/>
    <p:sldId id="265" r:id="rId11"/>
    <p:sldId id="266" r:id="rId12"/>
    <p:sldId id="283" r:id="rId13"/>
    <p:sldId id="268" r:id="rId14"/>
    <p:sldId id="269" r:id="rId15"/>
    <p:sldId id="270" r:id="rId16"/>
    <p:sldId id="272" r:id="rId17"/>
    <p:sldId id="273" r:id="rId18"/>
    <p:sldId id="274" r:id="rId19"/>
    <p:sldId id="275" r:id="rId20"/>
    <p:sldId id="276" r:id="rId21"/>
    <p:sldId id="277" r:id="rId22"/>
    <p:sldId id="288"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53" y="8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al__ma_Sayfas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28184281842799"/>
          <c:y val="7.1895424836601302E-2"/>
          <c:w val="0.75338753387533897"/>
          <c:h val="0.71895424836601296"/>
        </c:manualLayout>
      </c:layout>
      <c:scatterChart>
        <c:scatterStyle val="lineMarker"/>
        <c:varyColors val="0"/>
        <c:ser>
          <c:idx val="0"/>
          <c:order val="0"/>
          <c:tx>
            <c:strRef>
              <c:f>Sayfa1!$B$1</c:f>
              <c:strCache>
                <c:ptCount val="1"/>
                <c:pt idx="0">
                  <c:v>%'si</c:v>
                </c:pt>
              </c:strCache>
            </c:strRef>
          </c:tx>
          <c:spPr>
            <a:ln w="11735">
              <a:solidFill>
                <a:srgbClr val="000080"/>
              </a:solidFill>
              <a:prstDash val="solid"/>
            </a:ln>
          </c:spPr>
          <c:marker>
            <c:symbol val="diamond"/>
            <c:size val="4"/>
            <c:spPr>
              <a:solidFill>
                <a:srgbClr val="000080"/>
              </a:solidFill>
              <a:ln>
                <a:solidFill>
                  <a:srgbClr val="000080"/>
                </a:solidFill>
                <a:prstDash val="solid"/>
              </a:ln>
            </c:spPr>
          </c:marker>
          <c:xVal>
            <c:numRef>
              <c:f>Sayfa1!$B$2:$B$6</c:f>
              <c:numCache>
                <c:formatCode>General</c:formatCode>
                <c:ptCount val="5"/>
                <c:pt idx="0">
                  <c:v>1.478</c:v>
                </c:pt>
                <c:pt idx="1">
                  <c:v>1.468</c:v>
                </c:pt>
                <c:pt idx="2">
                  <c:v>1.4567000000000001</c:v>
                </c:pt>
                <c:pt idx="3">
                  <c:v>1.4422999999999999</c:v>
                </c:pt>
                <c:pt idx="4">
                  <c:v>1.4241999999999999</c:v>
                </c:pt>
              </c:numCache>
            </c:numRef>
          </c:xVal>
          <c:yVal>
            <c:numRef>
              <c:f>Sayfa1!$A$2:$A$6</c:f>
              <c:numCache>
                <c:formatCode>General</c:formatCode>
                <c:ptCount val="5"/>
                <c:pt idx="0">
                  <c:v>0</c:v>
                </c:pt>
                <c:pt idx="1">
                  <c:v>25</c:v>
                </c:pt>
                <c:pt idx="2">
                  <c:v>50</c:v>
                </c:pt>
                <c:pt idx="3">
                  <c:v>75</c:v>
                </c:pt>
                <c:pt idx="4">
                  <c:v>100</c:v>
                </c:pt>
              </c:numCache>
            </c:numRef>
          </c:yVal>
          <c:smooth val="0"/>
          <c:extLst>
            <c:ext xmlns:c16="http://schemas.microsoft.com/office/drawing/2014/chart" uri="{C3380CC4-5D6E-409C-BE32-E72D297353CC}">
              <c16:uniqueId val="{00000000-74CF-4203-A5F3-79594B2BE7CC}"/>
            </c:ext>
          </c:extLst>
        </c:ser>
        <c:dLbls>
          <c:showLegendKey val="0"/>
          <c:showVal val="0"/>
          <c:showCatName val="0"/>
          <c:showSerName val="0"/>
          <c:showPercent val="0"/>
          <c:showBubbleSize val="0"/>
        </c:dLbls>
        <c:axId val="368908520"/>
        <c:axId val="368907344"/>
      </c:scatterChart>
      <c:valAx>
        <c:axId val="368908520"/>
        <c:scaling>
          <c:orientation val="minMax"/>
        </c:scaling>
        <c:delete val="0"/>
        <c:axPos val="b"/>
        <c:majorGridlines>
          <c:spPr>
            <a:ln w="2934">
              <a:solidFill>
                <a:srgbClr val="000000"/>
              </a:solidFill>
              <a:prstDash val="solid"/>
            </a:ln>
          </c:spPr>
        </c:majorGridlines>
        <c:title>
          <c:tx>
            <c:rich>
              <a:bodyPr/>
              <a:lstStyle/>
              <a:p>
                <a:pPr>
                  <a:defRPr sz="924" b="1" i="0" u="none" strike="noStrike" baseline="0">
                    <a:solidFill>
                      <a:srgbClr val="000000"/>
                    </a:solidFill>
                    <a:latin typeface="Arial Tur"/>
                    <a:ea typeface="Arial Tur"/>
                    <a:cs typeface="Arial Tur"/>
                  </a:defRPr>
                </a:pPr>
                <a:r>
                  <a:rPr lang="tr-TR"/>
                  <a:t>Refractive index, n</a:t>
                </a:r>
              </a:p>
            </c:rich>
          </c:tx>
          <c:layout>
            <c:manualLayout>
              <c:xMode val="edge"/>
              <c:yMode val="edge"/>
              <c:x val="0.39024390243902402"/>
              <c:y val="0.88888888888888895"/>
            </c:manualLayout>
          </c:layout>
          <c:overlay val="0"/>
          <c:spPr>
            <a:noFill/>
            <a:ln w="23470">
              <a:noFill/>
            </a:ln>
          </c:spPr>
        </c:title>
        <c:numFmt formatCode="General" sourceLinked="1"/>
        <c:majorTickMark val="out"/>
        <c:minorTickMark val="none"/>
        <c:tickLblPos val="nextTo"/>
        <c:spPr>
          <a:ln w="2934">
            <a:solidFill>
              <a:srgbClr val="000000"/>
            </a:solidFill>
            <a:prstDash val="solid"/>
          </a:ln>
        </c:spPr>
        <c:txPr>
          <a:bodyPr rot="0" vert="horz"/>
          <a:lstStyle/>
          <a:p>
            <a:pPr>
              <a:defRPr sz="924" b="0" i="0" u="none" strike="noStrike" baseline="0">
                <a:solidFill>
                  <a:srgbClr val="000000"/>
                </a:solidFill>
                <a:latin typeface="Arial Tur"/>
                <a:ea typeface="Arial Tur"/>
                <a:cs typeface="Arial Tur"/>
              </a:defRPr>
            </a:pPr>
            <a:endParaRPr lang="tr-TR"/>
          </a:p>
        </c:txPr>
        <c:crossAx val="368907344"/>
        <c:crosses val="autoZero"/>
        <c:crossBetween val="midCat"/>
      </c:valAx>
      <c:valAx>
        <c:axId val="368907344"/>
        <c:scaling>
          <c:orientation val="minMax"/>
          <c:max val="100"/>
        </c:scaling>
        <c:delete val="0"/>
        <c:axPos val="l"/>
        <c:majorGridlines>
          <c:spPr>
            <a:ln w="2934">
              <a:solidFill>
                <a:srgbClr val="000000"/>
              </a:solidFill>
              <a:prstDash val="solid"/>
            </a:ln>
          </c:spPr>
        </c:majorGridlines>
        <c:title>
          <c:tx>
            <c:rich>
              <a:bodyPr/>
              <a:lstStyle/>
              <a:p>
                <a:pPr>
                  <a:defRPr sz="924" b="1" i="0" u="none" strike="noStrike" baseline="0">
                    <a:solidFill>
                      <a:srgbClr val="000000"/>
                    </a:solidFill>
                    <a:latin typeface="Arial Tur"/>
                    <a:ea typeface="Arial Tur"/>
                    <a:cs typeface="Arial Tur"/>
                  </a:defRPr>
                </a:pPr>
                <a:r>
                  <a:rPr lang="tr-TR"/>
                  <a:t>Methylene chloride %</a:t>
                </a:r>
              </a:p>
            </c:rich>
          </c:tx>
          <c:layout>
            <c:manualLayout>
              <c:xMode val="edge"/>
              <c:yMode val="edge"/>
              <c:x val="2.9810298102981001E-2"/>
              <c:y val="0.19934640522875799"/>
            </c:manualLayout>
          </c:layout>
          <c:overlay val="0"/>
          <c:spPr>
            <a:noFill/>
            <a:ln w="23470">
              <a:noFill/>
            </a:ln>
          </c:spPr>
        </c:title>
        <c:numFmt formatCode="General" sourceLinked="1"/>
        <c:majorTickMark val="out"/>
        <c:minorTickMark val="none"/>
        <c:tickLblPos val="nextTo"/>
        <c:spPr>
          <a:ln w="2934">
            <a:solidFill>
              <a:srgbClr val="000000"/>
            </a:solidFill>
            <a:prstDash val="solid"/>
          </a:ln>
        </c:spPr>
        <c:txPr>
          <a:bodyPr rot="0" vert="horz"/>
          <a:lstStyle/>
          <a:p>
            <a:pPr>
              <a:defRPr sz="924" b="0" i="0" u="none" strike="noStrike" baseline="0">
                <a:solidFill>
                  <a:srgbClr val="000000"/>
                </a:solidFill>
                <a:latin typeface="Arial Tur"/>
                <a:ea typeface="Arial Tur"/>
                <a:cs typeface="Arial Tur"/>
              </a:defRPr>
            </a:pPr>
            <a:endParaRPr lang="tr-TR"/>
          </a:p>
        </c:txPr>
        <c:crossAx val="368908520"/>
        <c:crosses val="autoZero"/>
        <c:crossBetween val="midCat"/>
      </c:valAx>
      <c:spPr>
        <a:noFill/>
        <a:ln w="2934">
          <a:solidFill>
            <a:srgbClr val="000000"/>
          </a:solidFill>
          <a:prstDash val="solid"/>
        </a:ln>
      </c:spPr>
    </c:plotArea>
    <c:plotVisOnly val="1"/>
    <c:dispBlanksAs val="gap"/>
    <c:showDLblsOverMax val="0"/>
  </c:chart>
  <c:spPr>
    <a:solidFill>
      <a:srgbClr val="FFFFFF"/>
    </a:solidFill>
    <a:ln w="2934">
      <a:solidFill>
        <a:srgbClr val="000000"/>
      </a:solidFill>
      <a:prstDash val="solid"/>
    </a:ln>
  </c:spPr>
  <c:txPr>
    <a:bodyPr/>
    <a:lstStyle/>
    <a:p>
      <a:pPr>
        <a:defRPr sz="924" b="0" i="0" u="none" strike="noStrike" baseline="0">
          <a:solidFill>
            <a:srgbClr val="000000"/>
          </a:solidFill>
          <a:latin typeface="Arial Tur"/>
          <a:ea typeface="Arial Tur"/>
          <a:cs typeface="Arial Tur"/>
        </a:defRPr>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Sayfa1!$B$1</c:f>
              <c:strCache>
                <c:ptCount val="1"/>
                <c:pt idx="0">
                  <c:v>Y-Değerleri</c:v>
                </c:pt>
              </c:strCache>
            </c:strRef>
          </c:tx>
          <c:spPr>
            <a:ln w="38100"/>
          </c:spPr>
          <c:marker>
            <c:symbol val="none"/>
          </c:marker>
          <c:xVal>
            <c:numRef>
              <c:f>Sayfa1!$A$2:$A$14</c:f>
              <c:numCache>
                <c:formatCode>General</c:formatCode>
                <c:ptCount val="13"/>
                <c:pt idx="0">
                  <c:v>0.05</c:v>
                </c:pt>
                <c:pt idx="1">
                  <c:v>0.06</c:v>
                </c:pt>
                <c:pt idx="2">
                  <c:v>7.0000000000000007E-2</c:v>
                </c:pt>
                <c:pt idx="3">
                  <c:v>0.09</c:v>
                </c:pt>
                <c:pt idx="4">
                  <c:v>0.11</c:v>
                </c:pt>
                <c:pt idx="5">
                  <c:v>0.12</c:v>
                </c:pt>
                <c:pt idx="6">
                  <c:v>0.13</c:v>
                </c:pt>
                <c:pt idx="7">
                  <c:v>0.15</c:v>
                </c:pt>
                <c:pt idx="8">
                  <c:v>0.17</c:v>
                </c:pt>
                <c:pt idx="9">
                  <c:v>0.19</c:v>
                </c:pt>
                <c:pt idx="10">
                  <c:v>0.2</c:v>
                </c:pt>
              </c:numCache>
            </c:numRef>
          </c:xVal>
          <c:yVal>
            <c:numRef>
              <c:f>Sayfa1!$B$2:$B$14</c:f>
              <c:numCache>
                <c:formatCode>General</c:formatCode>
                <c:ptCount val="13"/>
                <c:pt idx="0">
                  <c:v>1.8</c:v>
                </c:pt>
                <c:pt idx="1">
                  <c:v>1.8</c:v>
                </c:pt>
                <c:pt idx="2">
                  <c:v>1.8</c:v>
                </c:pt>
                <c:pt idx="3">
                  <c:v>1.8</c:v>
                </c:pt>
                <c:pt idx="4">
                  <c:v>1.8</c:v>
                </c:pt>
                <c:pt idx="5">
                  <c:v>1.8</c:v>
                </c:pt>
                <c:pt idx="6">
                  <c:v>1.8</c:v>
                </c:pt>
                <c:pt idx="7">
                  <c:v>1.8</c:v>
                </c:pt>
                <c:pt idx="8">
                  <c:v>1.8</c:v>
                </c:pt>
                <c:pt idx="9">
                  <c:v>1.8</c:v>
                </c:pt>
                <c:pt idx="10">
                  <c:v>1.8</c:v>
                </c:pt>
              </c:numCache>
            </c:numRef>
          </c:yVal>
          <c:smooth val="1"/>
          <c:extLst>
            <c:ext xmlns:c16="http://schemas.microsoft.com/office/drawing/2014/chart" uri="{C3380CC4-5D6E-409C-BE32-E72D297353CC}">
              <c16:uniqueId val="{00000000-1CD5-439B-9C99-14CF4442714D}"/>
            </c:ext>
          </c:extLst>
        </c:ser>
        <c:dLbls>
          <c:showLegendKey val="0"/>
          <c:showVal val="0"/>
          <c:showCatName val="0"/>
          <c:showSerName val="0"/>
          <c:showPercent val="0"/>
          <c:showBubbleSize val="0"/>
        </c:dLbls>
        <c:axId val="240033216"/>
        <c:axId val="356938952"/>
      </c:scatterChart>
      <c:valAx>
        <c:axId val="240033216"/>
        <c:scaling>
          <c:orientation val="minMax"/>
          <c:min val="0"/>
        </c:scaling>
        <c:delete val="0"/>
        <c:axPos val="b"/>
        <c:majorGridlines/>
        <c:minorGridlines>
          <c:spPr>
            <a:ln w="12700">
              <a:noFill/>
            </a:ln>
          </c:spPr>
        </c:minorGridlines>
        <c:title>
          <c:tx>
            <c:rich>
              <a:bodyPr/>
              <a:lstStyle/>
              <a:p>
                <a:pPr>
                  <a:defRPr/>
                </a:pPr>
                <a:r>
                  <a:rPr lang="tr-TR"/>
                  <a:t>Xw</a:t>
                </a:r>
              </a:p>
            </c:rich>
          </c:tx>
          <c:overlay val="0"/>
        </c:title>
        <c:numFmt formatCode="General" sourceLinked="1"/>
        <c:majorTickMark val="out"/>
        <c:minorTickMark val="none"/>
        <c:tickLblPos val="nextTo"/>
        <c:crossAx val="356938952"/>
        <c:crosses val="autoZero"/>
        <c:crossBetween val="midCat"/>
        <c:majorUnit val="2.0000000000000021E-2"/>
      </c:valAx>
      <c:valAx>
        <c:axId val="356938952"/>
        <c:scaling>
          <c:orientation val="minMax"/>
          <c:max val="2"/>
          <c:min val="0"/>
        </c:scaling>
        <c:delete val="0"/>
        <c:axPos val="l"/>
        <c:majorGridlines/>
        <c:minorGridlines/>
        <c:title>
          <c:tx>
            <c:rich>
              <a:bodyPr/>
              <a:lstStyle/>
              <a:p>
                <a:pPr>
                  <a:defRPr/>
                </a:pPr>
                <a:r>
                  <a:rPr lang="tr-TR"/>
                  <a:t>1/(Xd-Xw)</a:t>
                </a:r>
              </a:p>
            </c:rich>
          </c:tx>
          <c:overlay val="0"/>
        </c:title>
        <c:numFmt formatCode="General" sourceLinked="1"/>
        <c:majorTickMark val="out"/>
        <c:minorTickMark val="none"/>
        <c:tickLblPos val="nextTo"/>
        <c:crossAx val="240033216"/>
        <c:crosses val="autoZero"/>
        <c:crossBetween val="midCat"/>
        <c:majorUnit val="0.30000000000000004"/>
        <c:minorUnit val="0.1"/>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B8582-366B-49DD-9051-DE5CEA97649B}" type="datetimeFigureOut">
              <a:rPr lang="tr-TR" smtClean="0"/>
              <a:t>30.11.2021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2B0A0-2959-4339-A075-B3F5BD433BC5}" type="slidenum">
              <a:rPr lang="tr-TR" smtClean="0"/>
              <a:t>‹#›</a:t>
            </a:fld>
            <a:endParaRPr lang="tr-TR"/>
          </a:p>
        </p:txBody>
      </p:sp>
    </p:spTree>
    <p:extLst>
      <p:ext uri="{BB962C8B-B14F-4D97-AF65-F5344CB8AC3E}">
        <p14:creationId xmlns:p14="http://schemas.microsoft.com/office/powerpoint/2010/main" val="4023060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672B0A0-2959-4339-A075-B3F5BD433BC5}" type="slidenum">
              <a:rPr lang="tr-TR" smtClean="0"/>
              <a:t>1</a:t>
            </a:fld>
            <a:endParaRPr lang="tr-TR"/>
          </a:p>
        </p:txBody>
      </p:sp>
    </p:spTree>
    <p:extLst>
      <p:ext uri="{BB962C8B-B14F-4D97-AF65-F5344CB8AC3E}">
        <p14:creationId xmlns:p14="http://schemas.microsoft.com/office/powerpoint/2010/main" val="1701580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672B0A0-2959-4339-A075-B3F5BD433BC5}" type="slidenum">
              <a:rPr lang="tr-TR" smtClean="0"/>
              <a:t>7</a:t>
            </a:fld>
            <a:endParaRPr lang="tr-TR"/>
          </a:p>
        </p:txBody>
      </p:sp>
    </p:spTree>
    <p:extLst>
      <p:ext uri="{BB962C8B-B14F-4D97-AF65-F5344CB8AC3E}">
        <p14:creationId xmlns:p14="http://schemas.microsoft.com/office/powerpoint/2010/main" val="4023229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9352E5C6-517A-4B31-8C0A-D465FE816971}" type="datetimeFigureOut">
              <a:rPr lang="tr-TR" smtClean="0"/>
              <a:t>30.11.2021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2563607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352E5C6-517A-4B31-8C0A-D465FE816971}" type="datetimeFigureOut">
              <a:rPr lang="tr-TR" smtClean="0"/>
              <a:t>30.11.2021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44087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352E5C6-517A-4B31-8C0A-D465FE816971}" type="datetimeFigureOut">
              <a:rPr lang="tr-TR" smtClean="0"/>
              <a:t>30.11.2021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FED863-4B71-40ED-9D2A-E2A68BFA7A2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21930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9352E5C6-517A-4B31-8C0A-D465FE816971}" type="datetimeFigureOut">
              <a:rPr lang="tr-TR" smtClean="0"/>
              <a:t>30.11.2021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2446200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9352E5C6-517A-4B31-8C0A-D465FE816971}" type="datetimeFigureOut">
              <a:rPr lang="tr-TR" smtClean="0"/>
              <a:t>30.11.2021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FED863-4B71-40ED-9D2A-E2A68BFA7A2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4212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9352E5C6-517A-4B31-8C0A-D465FE816971}" type="datetimeFigureOut">
              <a:rPr lang="tr-TR" smtClean="0"/>
              <a:t>30.11.2021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2604147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52E5C6-517A-4B31-8C0A-D465FE816971}" type="datetimeFigureOut">
              <a:rPr lang="tr-TR" smtClean="0"/>
              <a:t>30.11.2021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2830833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52E5C6-517A-4B31-8C0A-D465FE816971}" type="datetimeFigureOut">
              <a:rPr lang="tr-TR" smtClean="0"/>
              <a:t>30.11.2021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341356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52E5C6-517A-4B31-8C0A-D465FE816971}" type="datetimeFigureOut">
              <a:rPr lang="tr-TR" smtClean="0"/>
              <a:t>30.11.2021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333660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352E5C6-517A-4B31-8C0A-D465FE816971}" type="datetimeFigureOut">
              <a:rPr lang="tr-TR" smtClean="0"/>
              <a:t>30.11.2021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2684027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352E5C6-517A-4B31-8C0A-D465FE816971}" type="datetimeFigureOut">
              <a:rPr lang="tr-TR" smtClean="0"/>
              <a:t>30.11.2021</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353810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352E5C6-517A-4B31-8C0A-D465FE816971}" type="datetimeFigureOut">
              <a:rPr lang="tr-TR" smtClean="0"/>
              <a:t>30.11.2021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191538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9352E5C6-517A-4B31-8C0A-D465FE816971}" type="datetimeFigureOut">
              <a:rPr lang="tr-TR" smtClean="0"/>
              <a:t>30.11.2021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345737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2E5C6-517A-4B31-8C0A-D465FE816971}" type="datetimeFigureOut">
              <a:rPr lang="tr-TR" smtClean="0"/>
              <a:t>30.11.2021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1002098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9352E5C6-517A-4B31-8C0A-D465FE816971}" type="datetimeFigureOut">
              <a:rPr lang="tr-TR" smtClean="0"/>
              <a:t>30.11.2021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4352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9352E5C6-517A-4B31-8C0A-D465FE816971}" type="datetimeFigureOut">
              <a:rPr lang="tr-TR" smtClean="0"/>
              <a:t>30.11.2021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FED863-4B71-40ED-9D2A-E2A68BFA7A2A}" type="slidenum">
              <a:rPr lang="tr-TR" smtClean="0"/>
              <a:t>‹#›</a:t>
            </a:fld>
            <a:endParaRPr lang="tr-TR"/>
          </a:p>
        </p:txBody>
      </p:sp>
    </p:spTree>
    <p:extLst>
      <p:ext uri="{BB962C8B-B14F-4D97-AF65-F5344CB8AC3E}">
        <p14:creationId xmlns:p14="http://schemas.microsoft.com/office/powerpoint/2010/main" val="4119543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352E5C6-517A-4B31-8C0A-D465FE816971}" type="datetimeFigureOut">
              <a:rPr lang="tr-TR" smtClean="0"/>
              <a:t>30.11.2021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9FED863-4B71-40ED-9D2A-E2A68BFA7A2A}" type="slidenum">
              <a:rPr lang="tr-TR" smtClean="0"/>
              <a:t>‹#›</a:t>
            </a:fld>
            <a:endParaRPr lang="tr-TR"/>
          </a:p>
        </p:txBody>
      </p:sp>
    </p:spTree>
    <p:extLst>
      <p:ext uri="{BB962C8B-B14F-4D97-AF65-F5344CB8AC3E}">
        <p14:creationId xmlns:p14="http://schemas.microsoft.com/office/powerpoint/2010/main" val="3036124382"/>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 id="2147483944" r:id="rId15"/>
    <p:sldLayoutId id="214748394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73480" y="558800"/>
            <a:ext cx="11018520" cy="4013200"/>
          </a:xfrm>
        </p:spPr>
        <p:txBody>
          <a:bodyPr>
            <a:normAutofit/>
          </a:bodyPr>
          <a:lstStyle/>
          <a:p>
            <a:pPr algn="ctr"/>
            <a:r>
              <a:rPr lang="tr-TR" sz="3000" dirty="0">
                <a:solidFill>
                  <a:schemeClr val="tx1"/>
                </a:solidFill>
                <a:latin typeface="Times New Roman" panose="02020603050405020304" pitchFamily="18" charset="0"/>
                <a:cs typeface="Times New Roman" panose="02020603050405020304" pitchFamily="18" charset="0"/>
              </a:rPr>
              <a:t>CHEMICAL ENGINEERING LABORATORY - II</a:t>
            </a:r>
            <a:br>
              <a:rPr lang="tr-TR" sz="3000" dirty="0">
                <a:solidFill>
                  <a:schemeClr val="tx1"/>
                </a:solidFill>
                <a:latin typeface="Times New Roman" panose="02020603050405020304" pitchFamily="18" charset="0"/>
                <a:cs typeface="Times New Roman" panose="02020603050405020304" pitchFamily="18" charset="0"/>
              </a:rPr>
            </a:br>
            <a:r>
              <a:rPr lang="tr-TR" sz="3500" dirty="0">
                <a:solidFill>
                  <a:schemeClr val="tx1"/>
                </a:solidFill>
                <a:latin typeface="Times New Roman" panose="02020603050405020304" pitchFamily="18" charset="0"/>
                <a:cs typeface="Times New Roman" panose="02020603050405020304" pitchFamily="18" charset="0"/>
              </a:rPr>
              <a:t>EXPERIMENT 8: DISTILLATION COLUMN APPLICATIONS</a:t>
            </a:r>
          </a:p>
        </p:txBody>
      </p:sp>
      <p:sp>
        <p:nvSpPr>
          <p:cNvPr id="3" name="Metin kutusu 2"/>
          <p:cNvSpPr txBox="1"/>
          <p:nvPr/>
        </p:nvSpPr>
        <p:spPr>
          <a:xfrm>
            <a:off x="3329305" y="700255"/>
            <a:ext cx="7924800" cy="1015663"/>
          </a:xfrm>
          <a:prstGeom prst="rect">
            <a:avLst/>
          </a:prstGeom>
          <a:noFill/>
        </p:spPr>
        <p:txBody>
          <a:bodyPr wrap="square" rtlCol="0">
            <a:spAutoFit/>
          </a:bodyPr>
          <a:lstStyle/>
          <a:p>
            <a:pPr algn="ctr"/>
            <a:r>
              <a:rPr lang="en-GB" sz="2000" dirty="0">
                <a:latin typeface="Times New Roman" panose="02020603050405020304" pitchFamily="18" charset="0"/>
                <a:cs typeface="Times New Roman" panose="02020603050405020304" pitchFamily="18" charset="0"/>
              </a:rPr>
              <a:t>YILDIZ TECHNICAL UNIVERSITY</a:t>
            </a:r>
            <a:endParaRPr lang="tr-TR" sz="2000" dirty="0">
              <a:latin typeface="Times New Roman" panose="02020603050405020304" pitchFamily="18" charset="0"/>
              <a:cs typeface="Times New Roman" panose="02020603050405020304" pitchFamily="18" charset="0"/>
            </a:endParaRPr>
          </a:p>
          <a:p>
            <a:pPr algn="ctr"/>
            <a:r>
              <a:rPr lang="en-GB" sz="2000" dirty="0">
                <a:latin typeface="Times New Roman" panose="02020603050405020304" pitchFamily="18" charset="0"/>
                <a:cs typeface="Times New Roman" panose="02020603050405020304" pitchFamily="18" charset="0"/>
              </a:rPr>
              <a:t>FACULTY OF CHEMICAL AND METALLURGICAL ENGINEERING</a:t>
            </a:r>
            <a:endParaRPr lang="tr-TR" sz="2000" dirty="0">
              <a:latin typeface="Times New Roman" panose="02020603050405020304" pitchFamily="18" charset="0"/>
              <a:cs typeface="Times New Roman" panose="02020603050405020304" pitchFamily="18" charset="0"/>
            </a:endParaRPr>
          </a:p>
          <a:p>
            <a:pPr algn="ctr"/>
            <a:r>
              <a:rPr lang="en-GB" sz="2000" dirty="0">
                <a:latin typeface="Times New Roman" panose="02020603050405020304" pitchFamily="18" charset="0"/>
                <a:cs typeface="Times New Roman" panose="02020603050405020304" pitchFamily="18" charset="0"/>
              </a:rPr>
              <a:t>DEPARTMENT OF CHEMICAL ENGINEERING</a:t>
            </a:r>
            <a:endParaRPr lang="tr-TR" sz="2000" dirty="0">
              <a:latin typeface="Times New Roman" panose="02020603050405020304" pitchFamily="18" charset="0"/>
              <a:cs typeface="Times New Roman" panose="02020603050405020304" pitchFamily="18" charset="0"/>
            </a:endParaRPr>
          </a:p>
        </p:txBody>
      </p:sp>
      <p:pic>
        <p:nvPicPr>
          <p:cNvPr id="4" name="Picture 2" descr="Yıldız Teknik Üniversitesi - Vikiped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795" y="219075"/>
            <a:ext cx="2155825" cy="1978025"/>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7749306" y="5306291"/>
            <a:ext cx="3364739" cy="369332"/>
          </a:xfrm>
          <a:prstGeom prst="rect">
            <a:avLst/>
          </a:prstGeom>
          <a:noFill/>
        </p:spPr>
        <p:txBody>
          <a:bodyPr wrap="square" rtlCol="0">
            <a:spAutoFit/>
          </a:bodyPr>
          <a:lstStyle/>
          <a:p>
            <a:r>
              <a:rPr lang="tr-TR" dirty="0" err="1">
                <a:latin typeface="Times New Roman" panose="02020603050405020304" pitchFamily="18" charset="0"/>
                <a:cs typeface="Times New Roman" panose="02020603050405020304" pitchFamily="18" charset="0"/>
              </a:rPr>
              <a:t>Res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Assist</a:t>
            </a:r>
            <a:r>
              <a:rPr lang="tr-TR" dirty="0">
                <a:latin typeface="Times New Roman" panose="02020603050405020304" pitchFamily="18" charset="0"/>
                <a:cs typeface="Times New Roman" panose="02020603050405020304" pitchFamily="18" charset="0"/>
              </a:rPr>
              <a:t>. Enis Muhammet GÜL</a:t>
            </a:r>
          </a:p>
        </p:txBody>
      </p:sp>
      <p:sp>
        <p:nvSpPr>
          <p:cNvPr id="6" name="Metin kutusu 5"/>
          <p:cNvSpPr txBox="1"/>
          <p:nvPr/>
        </p:nvSpPr>
        <p:spPr>
          <a:xfrm>
            <a:off x="4417849" y="6311592"/>
            <a:ext cx="2663174" cy="369332"/>
          </a:xfrm>
          <a:prstGeom prst="rect">
            <a:avLst/>
          </a:prstGeom>
          <a:noFill/>
        </p:spPr>
        <p:txBody>
          <a:bodyPr wrap="square" rtlCol="0">
            <a:spAutoFit/>
          </a:bodyPr>
          <a:lstStyle/>
          <a:p>
            <a:pPr algn="ctr"/>
            <a:r>
              <a:rPr lang="tr-TR" dirty="0">
                <a:latin typeface="Times New Roman" panose="02020603050405020304" pitchFamily="18" charset="0"/>
                <a:cs typeface="Times New Roman" panose="02020603050405020304" pitchFamily="18" charset="0"/>
              </a:rPr>
              <a:t>2021-2022 FALL</a:t>
            </a:r>
          </a:p>
        </p:txBody>
      </p:sp>
    </p:spTree>
    <p:extLst>
      <p:ext uri="{BB962C8B-B14F-4D97-AF65-F5344CB8AC3E}">
        <p14:creationId xmlns:p14="http://schemas.microsoft.com/office/powerpoint/2010/main" val="3248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7212" y="662210"/>
            <a:ext cx="8911687" cy="5315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DISTILLATION PROCESS</a:t>
            </a:r>
          </a:p>
        </p:txBody>
      </p:sp>
      <p:sp>
        <p:nvSpPr>
          <p:cNvPr id="3" name="İçerik Yer Tutucusu 2"/>
          <p:cNvSpPr>
            <a:spLocks noGrp="1"/>
          </p:cNvSpPr>
          <p:nvPr>
            <p:ph idx="1"/>
          </p:nvPr>
        </p:nvSpPr>
        <p:spPr>
          <a:xfrm>
            <a:off x="891905" y="1447800"/>
            <a:ext cx="10782300" cy="4521200"/>
          </a:xfrm>
        </p:spPr>
        <p:txBody>
          <a:bodyPr>
            <a:noAutofit/>
          </a:bodyPr>
          <a:lstStyle/>
          <a:p>
            <a:pPr algn="just">
              <a:buFont typeface="Courier New" panose="02070309020205020404" pitchFamily="49" charset="0"/>
              <a:buChar char="o"/>
            </a:pPr>
            <a:r>
              <a:rPr lang="en-US" sz="2000" b="1" dirty="0">
                <a:solidFill>
                  <a:schemeClr val="tx1"/>
                </a:solidFill>
                <a:latin typeface="Times New Roman" panose="02020603050405020304" pitchFamily="18" charset="0"/>
                <a:cs typeface="Times New Roman" panose="02020603050405020304" pitchFamily="18" charset="0"/>
              </a:rPr>
              <a:t>Total Backflow: </a:t>
            </a:r>
            <a:r>
              <a:rPr lang="en-US" sz="2000" dirty="0">
                <a:solidFill>
                  <a:schemeClr val="tx1"/>
                </a:solidFill>
                <a:latin typeface="Times New Roman" panose="02020603050405020304" pitchFamily="18" charset="0"/>
                <a:cs typeface="Times New Roman" panose="02020603050405020304" pitchFamily="18" charset="0"/>
              </a:rPr>
              <a:t>When all of the product taken from the top of the column is condensed and sent back to the column, that is, when the top product is not taken and no feeding is made, it is classified as total backflow.</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In the case of total backflow, the number of steps required for a desired separation process is minimal.</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b="1" dirty="0">
                <a:solidFill>
                  <a:schemeClr val="tx1"/>
                </a:solidFill>
                <a:latin typeface="Times New Roman" panose="02020603050405020304" pitchFamily="18" charset="0"/>
                <a:cs typeface="Times New Roman" panose="02020603050405020304" pitchFamily="18" charset="0"/>
              </a:rPr>
              <a:t>Lowest Backflow: </a:t>
            </a:r>
            <a:r>
              <a:rPr lang="en-US" sz="2000" dirty="0">
                <a:solidFill>
                  <a:schemeClr val="tx1"/>
                </a:solidFill>
                <a:latin typeface="Times New Roman" panose="02020603050405020304" pitchFamily="18" charset="0"/>
                <a:cs typeface="Times New Roman" panose="02020603050405020304" pitchFamily="18" charset="0"/>
              </a:rPr>
              <a:t>The backflow rate can only be reduced to a value that separation can be achieved with an infinite number of steps. This corresponds to the lowest possible backflow rate for the specified separation process.</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b="1" dirty="0">
                <a:solidFill>
                  <a:schemeClr val="tx1"/>
                </a:solidFill>
                <a:latin typeface="Times New Roman" panose="02020603050405020304" pitchFamily="18" charset="0"/>
                <a:cs typeface="Times New Roman" panose="02020603050405020304" pitchFamily="18" charset="0"/>
              </a:rPr>
              <a:t>Optimal Backflow Rate: </a:t>
            </a:r>
            <a:r>
              <a:rPr lang="en-US" sz="2000" dirty="0">
                <a:solidFill>
                  <a:schemeClr val="tx1"/>
                </a:solidFill>
                <a:latin typeface="Times New Roman" panose="02020603050405020304" pitchFamily="18" charset="0"/>
                <a:cs typeface="Times New Roman" panose="02020603050405020304" pitchFamily="18" charset="0"/>
              </a:rPr>
              <a:t>The optimum backflow rate should be between the lowest and total backflow rates.</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Increasing the reflux rate will reduce the number of stages and, accordingly, the cost will decrease. However, this increases operating costs as this will increase auxiliary requirements such as steam and cooling water.</a:t>
            </a:r>
            <a:endParaRPr lang="tr-TR"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345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65312" y="674910"/>
            <a:ext cx="8911687" cy="5569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DISTILLATION PROCESS</a:t>
            </a:r>
          </a:p>
        </p:txBody>
      </p:sp>
      <p:sp>
        <p:nvSpPr>
          <p:cNvPr id="3" name="İçerik Yer Tutucusu 2"/>
          <p:cNvSpPr>
            <a:spLocks noGrp="1"/>
          </p:cNvSpPr>
          <p:nvPr>
            <p:ph idx="1"/>
          </p:nvPr>
        </p:nvSpPr>
        <p:spPr>
          <a:xfrm>
            <a:off x="471055" y="1435099"/>
            <a:ext cx="7610763" cy="5344391"/>
          </a:xfrm>
        </p:spPr>
        <p:txBody>
          <a:bodyPr>
            <a:normAutofit lnSpcReduction="10000"/>
          </a:bodyPr>
          <a:lstStyle/>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The Importance of </a:t>
            </a:r>
            <a:r>
              <a:rPr lang="tr-TR" sz="2000" b="1" dirty="0">
                <a:solidFill>
                  <a:schemeClr val="tx1"/>
                </a:solidFill>
                <a:latin typeface="Times New Roman" panose="02020603050405020304" pitchFamily="18" charset="0"/>
                <a:cs typeface="Times New Roman" panose="02020603050405020304" pitchFamily="18" charset="0"/>
              </a:rPr>
              <a:t>S</a:t>
            </a:r>
            <a:r>
              <a:rPr lang="en-US" sz="2000" b="1" dirty="0" err="1">
                <a:solidFill>
                  <a:schemeClr val="tx1"/>
                </a:solidFill>
                <a:latin typeface="Times New Roman" panose="02020603050405020304" pitchFamily="18" charset="0"/>
                <a:cs typeface="Times New Roman" panose="02020603050405020304" pitchFamily="18" charset="0"/>
              </a:rPr>
              <a:t>helf</a:t>
            </a:r>
            <a:r>
              <a:rPr lang="en-US" sz="2000" b="1" dirty="0">
                <a:solidFill>
                  <a:schemeClr val="tx1"/>
                </a:solidFill>
                <a:latin typeface="Times New Roman" panose="02020603050405020304" pitchFamily="18" charset="0"/>
                <a:cs typeface="Times New Roman" panose="02020603050405020304" pitchFamily="18" charset="0"/>
              </a:rPr>
              <a:t> Number in Distillation Column:</a:t>
            </a:r>
            <a:endParaRPr lang="tr-TR" sz="2000" b="1"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The contact of liquid and vapor phases in the distillation column takes place on the shelves of the column.</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Let's consider a mixture of A (volatile component) and B components. The mixture consisting of gaseous A and B components rises in the column, while the </a:t>
            </a:r>
            <a:r>
              <a:rPr lang="tr-TR" sz="2000" dirty="0" err="1">
                <a:solidFill>
                  <a:schemeClr val="tx1"/>
                </a:solidFill>
                <a:latin typeface="Times New Roman" panose="02020603050405020304" pitchFamily="18" charset="0"/>
                <a:cs typeface="Times New Roman" panose="02020603050405020304" pitchFamily="18" charset="0"/>
              </a:rPr>
              <a:t>return</a:t>
            </a:r>
            <a:r>
              <a:rPr lang="en-US" sz="2000" dirty="0">
                <a:solidFill>
                  <a:schemeClr val="tx1"/>
                </a:solidFill>
                <a:latin typeface="Times New Roman" panose="02020603050405020304" pitchFamily="18" charset="0"/>
                <a:cs typeface="Times New Roman" panose="02020603050405020304" pitchFamily="18" charset="0"/>
              </a:rPr>
              <a:t> current goes down in the column. The liquid and vapor phase will come into contact on the </a:t>
            </a:r>
            <a:r>
              <a:rPr lang="tr-TR" sz="2000" dirty="0" err="1">
                <a:solidFill>
                  <a:schemeClr val="tx1"/>
                </a:solidFill>
                <a:latin typeface="Times New Roman" panose="02020603050405020304" pitchFamily="18" charset="0"/>
                <a:cs typeface="Times New Roman" panose="02020603050405020304" pitchFamily="18" charset="0"/>
              </a:rPr>
              <a:t>trays</a:t>
            </a:r>
            <a:r>
              <a:rPr lang="en-US" sz="2000" dirty="0">
                <a:solidFill>
                  <a:schemeClr val="tx1"/>
                </a:solidFill>
                <a:latin typeface="Times New Roman" panose="02020603050405020304" pitchFamily="18" charset="0"/>
                <a:cs typeface="Times New Roman" panose="02020603050405020304" pitchFamily="18" charset="0"/>
              </a:rPr>
              <a:t> of the column.</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With increasing the temperature, the vapor pressure of the volatile component tends to increase more than the other component.</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Therefore, when the volatile component (A) in the liquid phase comes into contact with the vapor phase, it will </a:t>
            </a:r>
            <a:r>
              <a:rPr lang="tr-TR" sz="2000" dirty="0" err="1">
                <a:solidFill>
                  <a:schemeClr val="tx1"/>
                </a:solidFill>
                <a:latin typeface="Times New Roman" panose="02020603050405020304" pitchFamily="18" charset="0"/>
                <a:cs typeface="Times New Roman" panose="02020603050405020304" pitchFamily="18" charset="0"/>
              </a:rPr>
              <a:t>pass</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into</a:t>
            </a:r>
            <a:r>
              <a:rPr lang="en-US" sz="2000" dirty="0">
                <a:solidFill>
                  <a:schemeClr val="tx1"/>
                </a:solidFill>
                <a:latin typeface="Times New Roman" panose="02020603050405020304" pitchFamily="18" charset="0"/>
                <a:cs typeface="Times New Roman" panose="02020603050405020304" pitchFamily="18" charset="0"/>
              </a:rPr>
              <a:t> to the gas phase faster than component B.</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While A, which leaves the liquid phase, travels towards the distillate; The liquid, which has become more pure than component B, travels towards the boiler.</a:t>
            </a:r>
            <a:endParaRPr lang="tr-TR" sz="2000" dirty="0">
              <a:solidFill>
                <a:schemeClr val="tx1"/>
              </a:solidFill>
              <a:latin typeface="Times New Roman" panose="02020603050405020304" pitchFamily="18" charset="0"/>
              <a:cs typeface="Times New Roman" panose="02020603050405020304" pitchFamily="18" charset="0"/>
            </a:endParaRPr>
          </a:p>
        </p:txBody>
      </p:sp>
      <p:pic>
        <p:nvPicPr>
          <p:cNvPr id="4" name="İçerik Yer Tutucusu 6" descr="Ekran Kırpma"/>
          <p:cNvPicPr>
            <a:picLocks noChangeAspect="1"/>
          </p:cNvPicPr>
          <p:nvPr/>
        </p:nvPicPr>
        <p:blipFill rotWithShape="1">
          <a:blip r:embed="rId2">
            <a:extLst>
              <a:ext uri="{28A0092B-C50C-407E-A947-70E740481C1C}">
                <a14:useLocalDpi xmlns:a14="http://schemas.microsoft.com/office/drawing/2010/main" val="0"/>
              </a:ext>
            </a:extLst>
          </a:blip>
          <a:srcRect l="8975" t="1" r="6523" b="928"/>
          <a:stretch/>
        </p:blipFill>
        <p:spPr>
          <a:xfrm>
            <a:off x="10383195" y="1994823"/>
            <a:ext cx="1616342" cy="3827781"/>
          </a:xfrm>
          <a:prstGeom prst="rect">
            <a:avLst/>
          </a:prstGeom>
        </p:spPr>
      </p:pic>
      <p:pic>
        <p:nvPicPr>
          <p:cNvPr id="5" name="Resim 4"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5091" y="1324658"/>
            <a:ext cx="3947502" cy="2057578"/>
          </a:xfrm>
          <a:prstGeom prst="rect">
            <a:avLst/>
          </a:prstGeom>
        </p:spPr>
      </p:pic>
    </p:spTree>
    <p:extLst>
      <p:ext uri="{BB962C8B-B14F-4D97-AF65-F5344CB8AC3E}">
        <p14:creationId xmlns:p14="http://schemas.microsoft.com/office/powerpoint/2010/main" val="292808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81725" y="687610"/>
            <a:ext cx="8911687" cy="442690"/>
          </a:xfrm>
        </p:spPr>
        <p:txBody>
          <a:bodyPr>
            <a:normAutofit fontScale="90000"/>
          </a:bodyPr>
          <a:lstStyle/>
          <a:p>
            <a:pPr algn="ctr"/>
            <a:r>
              <a:rPr lang="tr-TR" sz="2500" dirty="0">
                <a:solidFill>
                  <a:schemeClr val="tx1"/>
                </a:solidFill>
                <a:latin typeface="Times New Roman" panose="02020603050405020304" pitchFamily="18" charset="0"/>
                <a:cs typeface="Times New Roman" panose="02020603050405020304" pitchFamily="18" charset="0"/>
              </a:rPr>
              <a:t>REFRACTOMETER</a:t>
            </a:r>
          </a:p>
        </p:txBody>
      </p:sp>
      <p:sp>
        <p:nvSpPr>
          <p:cNvPr id="3" name="İçerik Yer Tutucusu 2"/>
          <p:cNvSpPr>
            <a:spLocks noGrp="1"/>
          </p:cNvSpPr>
          <p:nvPr>
            <p:ph idx="1"/>
          </p:nvPr>
        </p:nvSpPr>
        <p:spPr>
          <a:xfrm>
            <a:off x="1066274" y="1320800"/>
            <a:ext cx="10542588" cy="4559300"/>
          </a:xfrm>
        </p:spPr>
        <p:txBody>
          <a:bodyPr>
            <a:normAutofit/>
          </a:bodyPr>
          <a:lstStyle/>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When the light passes from one medium to another, it refracts with a certain refraction angle. The instrument that measures the angle of refraction of light is called a </a:t>
            </a:r>
            <a:r>
              <a:rPr lang="en-US" sz="2000" dirty="0" err="1">
                <a:solidFill>
                  <a:schemeClr val="tx1"/>
                </a:solidFill>
                <a:latin typeface="Times New Roman" panose="02020603050405020304" pitchFamily="18" charset="0"/>
                <a:cs typeface="Times New Roman" panose="02020603050405020304" pitchFamily="18" charset="0"/>
              </a:rPr>
              <a:t>refractometer</a:t>
            </a:r>
            <a:r>
              <a:rPr lang="en-US" sz="2000" dirty="0">
                <a:solidFill>
                  <a:schemeClr val="tx1"/>
                </a:solidFill>
                <a:latin typeface="Times New Roman" panose="02020603050405020304" pitchFamily="18" charset="0"/>
                <a:cs typeface="Times New Roman" panose="02020603050405020304" pitchFamily="18" charset="0"/>
              </a:rPr>
              <a:t>. Refractive index is generally a distinctive feature for substances</a:t>
            </a:r>
            <a:r>
              <a:rPr lang="tr-TR" sz="2000" dirty="0">
                <a:solidFill>
                  <a:schemeClr val="tx1"/>
                </a:solidFill>
                <a:latin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Refractometer</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measures</a:t>
            </a:r>
            <a:r>
              <a:rPr lang="tr-TR" sz="2000" dirty="0">
                <a:solidFill>
                  <a:schemeClr val="tx1"/>
                </a:solidFill>
                <a:latin typeface="Times New Roman" panose="02020603050405020304" pitchFamily="18" charset="0"/>
                <a:cs typeface="Times New Roman" panose="02020603050405020304" pitchFamily="18" charset="0"/>
              </a:rPr>
              <a:t> the </a:t>
            </a:r>
            <a:r>
              <a:rPr lang="tr-TR" sz="2000" dirty="0" err="1">
                <a:solidFill>
                  <a:schemeClr val="tx1"/>
                </a:solidFill>
                <a:latin typeface="Times New Roman" panose="02020603050405020304" pitchFamily="18" charset="0"/>
                <a:cs typeface="Times New Roman" panose="02020603050405020304" pitchFamily="18" charset="0"/>
              </a:rPr>
              <a:t>critical</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angle</a:t>
            </a:r>
            <a:r>
              <a:rPr lang="tr-TR" sz="2000" dirty="0">
                <a:solidFill>
                  <a:schemeClr val="tx1"/>
                </a:solidFill>
                <a:latin typeface="Times New Roman" panose="02020603050405020304" pitchFamily="18" charset="0"/>
                <a:cs typeface="Times New Roman" panose="02020603050405020304" pitchFamily="18" charset="0"/>
              </a:rPr>
              <a:t> of the </a:t>
            </a:r>
            <a:r>
              <a:rPr lang="tr-TR" sz="2000" dirty="0" err="1">
                <a:solidFill>
                  <a:schemeClr val="tx1"/>
                </a:solidFill>
                <a:latin typeface="Times New Roman" panose="02020603050405020304" pitchFamily="18" charset="0"/>
                <a:cs typeface="Times New Roman" panose="02020603050405020304" pitchFamily="18" charset="0"/>
              </a:rPr>
              <a:t>liquid</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under</a:t>
            </a:r>
            <a:r>
              <a:rPr lang="tr-TR" sz="2000" dirty="0">
                <a:solidFill>
                  <a:schemeClr val="tx1"/>
                </a:solidFill>
                <a:latin typeface="Times New Roman" panose="02020603050405020304" pitchFamily="18" charset="0"/>
                <a:cs typeface="Times New Roman" panose="02020603050405020304" pitchFamily="18" charset="0"/>
              </a:rPr>
              <a:t> test and </a:t>
            </a:r>
            <a:r>
              <a:rPr lang="tr-TR" sz="2000" dirty="0" err="1">
                <a:solidFill>
                  <a:schemeClr val="tx1"/>
                </a:solidFill>
                <a:latin typeface="Times New Roman" panose="02020603050405020304" pitchFamily="18" charset="0"/>
                <a:cs typeface="Times New Roman" panose="02020603050405020304" pitchFamily="18" charset="0"/>
              </a:rPr>
              <a:t>each</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concentration</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shows</a:t>
            </a:r>
            <a:r>
              <a:rPr lang="tr-TR" sz="2000" dirty="0">
                <a:solidFill>
                  <a:schemeClr val="tx1"/>
                </a:solidFill>
                <a:latin typeface="Times New Roman" panose="02020603050405020304" pitchFamily="18" charset="0"/>
                <a:cs typeface="Times New Roman" panose="02020603050405020304" pitchFamily="18" charset="0"/>
              </a:rPr>
              <a:t> a </a:t>
            </a:r>
            <a:r>
              <a:rPr lang="tr-TR" sz="2000" dirty="0" err="1">
                <a:solidFill>
                  <a:schemeClr val="tx1"/>
                </a:solidFill>
                <a:latin typeface="Times New Roman" panose="02020603050405020304" pitchFamily="18" charset="0"/>
                <a:cs typeface="Times New Roman" panose="02020603050405020304" pitchFamily="18" charset="0"/>
              </a:rPr>
              <a:t>different</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critical</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angle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Area</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under</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critical</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angle</a:t>
            </a:r>
            <a:r>
              <a:rPr lang="tr-TR" sz="2000" dirty="0">
                <a:solidFill>
                  <a:schemeClr val="tx1"/>
                </a:solidFill>
                <a:latin typeface="Times New Roman" panose="02020603050405020304" pitchFamily="18" charset="0"/>
                <a:cs typeface="Times New Roman" panose="02020603050405020304" pitchFamily="18" charset="0"/>
              </a:rPr>
              <a:t> is </a:t>
            </a:r>
            <a:r>
              <a:rPr lang="tr-TR" sz="2000" dirty="0" err="1">
                <a:solidFill>
                  <a:schemeClr val="tx1"/>
                </a:solidFill>
                <a:latin typeface="Times New Roman" panose="02020603050405020304" pitchFamily="18" charset="0"/>
                <a:cs typeface="Times New Roman" panose="02020603050405020304" pitchFamily="18" charset="0"/>
              </a:rPr>
              <a:t>dark</a:t>
            </a:r>
            <a:r>
              <a:rPr lang="tr-TR" sz="2000" dirty="0">
                <a:solidFill>
                  <a:schemeClr val="tx1"/>
                </a:solidFill>
                <a:latin typeface="Times New Roman" panose="02020603050405020304" pitchFamily="18" charset="0"/>
                <a:cs typeface="Times New Roman" panose="02020603050405020304" pitchFamily="18" charset="0"/>
              </a:rPr>
              <a:t> and they are </a:t>
            </a:r>
            <a:r>
              <a:rPr lang="tr-TR" sz="2000" dirty="0" err="1">
                <a:solidFill>
                  <a:schemeClr val="tx1"/>
                </a:solidFill>
                <a:latin typeface="Times New Roman" panose="02020603050405020304" pitchFamily="18" charset="0"/>
                <a:cs typeface="Times New Roman" panose="02020603050405020304" pitchFamily="18" charset="0"/>
              </a:rPr>
              <a:t>calibrated</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along</a:t>
            </a:r>
            <a:r>
              <a:rPr lang="tr-TR" sz="2000" dirty="0">
                <a:solidFill>
                  <a:schemeClr val="tx1"/>
                </a:solidFill>
                <a:latin typeface="Times New Roman" panose="02020603050405020304" pitchFamily="18" charset="0"/>
                <a:cs typeface="Times New Roman" panose="02020603050405020304" pitchFamily="18" charset="0"/>
              </a:rPr>
              <a:t> the </a:t>
            </a:r>
            <a:r>
              <a:rPr lang="tr-TR" sz="2000" dirty="0" err="1">
                <a:solidFill>
                  <a:schemeClr val="tx1"/>
                </a:solidFill>
                <a:latin typeface="Times New Roman" panose="02020603050405020304" pitchFamily="18" charset="0"/>
                <a:cs typeface="Times New Roman" panose="02020603050405020304" pitchFamily="18" charset="0"/>
              </a:rPr>
              <a:t>light</a:t>
            </a:r>
            <a:r>
              <a:rPr lang="tr-TR" sz="2000" dirty="0">
                <a:solidFill>
                  <a:schemeClr val="tx1"/>
                </a:solidFill>
                <a:latin typeface="Times New Roman" panose="02020603050405020304" pitchFamily="18" charset="0"/>
                <a:cs typeface="Times New Roman" panose="02020603050405020304" pitchFamily="18" charset="0"/>
              </a:rPr>
              <a:t>/</a:t>
            </a:r>
            <a:r>
              <a:rPr lang="tr-TR" sz="2000" dirty="0" err="1">
                <a:solidFill>
                  <a:schemeClr val="tx1"/>
                </a:solidFill>
                <a:latin typeface="Times New Roman" panose="02020603050405020304" pitchFamily="18" charset="0"/>
                <a:cs typeface="Times New Roman" panose="02020603050405020304" pitchFamily="18" charset="0"/>
              </a:rPr>
              <a:t>dark</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border</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Thus</a:t>
            </a:r>
            <a:r>
              <a:rPr lang="tr-TR" sz="2000" dirty="0">
                <a:solidFill>
                  <a:schemeClr val="tx1"/>
                </a:solidFill>
                <a:latin typeface="Times New Roman" panose="02020603050405020304" pitchFamily="18" charset="0"/>
                <a:cs typeface="Times New Roman" panose="02020603050405020304" pitchFamily="18" charset="0"/>
              </a:rPr>
              <a:t>, the </a:t>
            </a:r>
            <a:r>
              <a:rPr lang="tr-TR" sz="2000" dirty="0" err="1">
                <a:solidFill>
                  <a:schemeClr val="tx1"/>
                </a:solidFill>
                <a:latin typeface="Times New Roman" panose="02020603050405020304" pitchFamily="18" charset="0"/>
                <a:cs typeface="Times New Roman" panose="02020603050405020304" pitchFamily="18" charset="0"/>
              </a:rPr>
              <a:t>refractive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index</a:t>
            </a:r>
            <a:r>
              <a:rPr lang="tr-TR" sz="2000" dirty="0">
                <a:solidFill>
                  <a:schemeClr val="tx1"/>
                </a:solidFill>
                <a:latin typeface="Times New Roman" panose="02020603050405020304" pitchFamily="18" charset="0"/>
                <a:cs typeface="Times New Roman" panose="02020603050405020304" pitchFamily="18" charset="0"/>
              </a:rPr>
              <a:t> can be </a:t>
            </a:r>
            <a:r>
              <a:rPr lang="tr-TR" sz="2000" dirty="0" err="1">
                <a:solidFill>
                  <a:schemeClr val="tx1"/>
                </a:solidFill>
                <a:latin typeface="Times New Roman" panose="02020603050405020304" pitchFamily="18" charset="0"/>
                <a:cs typeface="Times New Roman" panose="02020603050405020304" pitchFamily="18" charset="0"/>
              </a:rPr>
              <a:t>read</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from</a:t>
            </a:r>
            <a:r>
              <a:rPr lang="tr-TR" sz="2000" dirty="0">
                <a:solidFill>
                  <a:schemeClr val="tx1"/>
                </a:solidFill>
                <a:latin typeface="Times New Roman" panose="02020603050405020304" pitchFamily="18" charset="0"/>
                <a:cs typeface="Times New Roman" panose="02020603050405020304" pitchFamily="18" charset="0"/>
              </a:rPr>
              <a:t> the </a:t>
            </a:r>
            <a:r>
              <a:rPr lang="tr-TR" sz="2000" dirty="0" err="1">
                <a:solidFill>
                  <a:schemeClr val="tx1"/>
                </a:solidFill>
                <a:latin typeface="Times New Roman" panose="02020603050405020304" pitchFamily="18" charset="0"/>
                <a:cs typeface="Times New Roman" panose="02020603050405020304" pitchFamily="18" charset="0"/>
              </a:rPr>
              <a:t>refractometer</a:t>
            </a:r>
            <a:r>
              <a:rPr lang="tr-TR" sz="2000" dirty="0">
                <a:solidFill>
                  <a:schemeClr val="tx1"/>
                </a:solidFill>
                <a:latin typeface="Times New Roman" panose="02020603050405020304" pitchFamily="18" charset="0"/>
                <a:cs typeface="Times New Roman" panose="02020603050405020304" pitchFamily="18" charset="0"/>
              </a:rPr>
              <a:t>. </a:t>
            </a:r>
          </a:p>
          <a:p>
            <a:pPr algn="just">
              <a:buFont typeface="Courier New" panose="02070309020205020404" pitchFamily="49" charset="0"/>
              <a:buChar char="o"/>
            </a:pPr>
            <a:endParaRPr lang="tr-TR" sz="2000" dirty="0">
              <a:solidFill>
                <a:schemeClr val="tx1"/>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3306522" y="3428934"/>
            <a:ext cx="1112079" cy="1080000"/>
          </a:xfrm>
          <a:prstGeom prst="rect">
            <a:avLst/>
          </a:prstGeom>
        </p:spPr>
      </p:pic>
      <p:pic>
        <p:nvPicPr>
          <p:cNvPr id="5" name="Resim 4"/>
          <p:cNvPicPr>
            <a:picLocks noChangeAspect="1"/>
          </p:cNvPicPr>
          <p:nvPr/>
        </p:nvPicPr>
        <p:blipFill>
          <a:blip r:embed="rId3"/>
          <a:stretch>
            <a:fillRect/>
          </a:stretch>
        </p:blipFill>
        <p:spPr>
          <a:xfrm>
            <a:off x="4418601" y="3428934"/>
            <a:ext cx="1058824" cy="1080000"/>
          </a:xfrm>
          <a:prstGeom prst="rect">
            <a:avLst/>
          </a:prstGeom>
        </p:spPr>
      </p:pic>
      <p:pic>
        <p:nvPicPr>
          <p:cNvPr id="6" name="Resim 5"/>
          <p:cNvPicPr>
            <a:picLocks noChangeAspect="1"/>
          </p:cNvPicPr>
          <p:nvPr/>
        </p:nvPicPr>
        <p:blipFill>
          <a:blip r:embed="rId4"/>
          <a:stretch>
            <a:fillRect/>
          </a:stretch>
        </p:blipFill>
        <p:spPr>
          <a:xfrm>
            <a:off x="5498016" y="3410068"/>
            <a:ext cx="1058400" cy="1080000"/>
          </a:xfrm>
          <a:prstGeom prst="rect">
            <a:avLst/>
          </a:prstGeom>
        </p:spPr>
      </p:pic>
      <p:pic>
        <p:nvPicPr>
          <p:cNvPr id="7" name="Resim 6"/>
          <p:cNvPicPr>
            <a:picLocks noChangeAspect="1"/>
          </p:cNvPicPr>
          <p:nvPr/>
        </p:nvPicPr>
        <p:blipFill>
          <a:blip r:embed="rId5"/>
          <a:stretch>
            <a:fillRect/>
          </a:stretch>
        </p:blipFill>
        <p:spPr>
          <a:xfrm>
            <a:off x="6577007" y="3410068"/>
            <a:ext cx="1080000" cy="1080000"/>
          </a:xfrm>
          <a:prstGeom prst="rect">
            <a:avLst/>
          </a:prstGeom>
        </p:spPr>
      </p:pic>
      <p:pic>
        <p:nvPicPr>
          <p:cNvPr id="8" name="Resim 7"/>
          <p:cNvPicPr>
            <a:picLocks noChangeAspect="1"/>
          </p:cNvPicPr>
          <p:nvPr/>
        </p:nvPicPr>
        <p:blipFill>
          <a:blip r:embed="rId6"/>
          <a:stretch>
            <a:fillRect/>
          </a:stretch>
        </p:blipFill>
        <p:spPr>
          <a:xfrm>
            <a:off x="7677598" y="3404336"/>
            <a:ext cx="1101176" cy="1080000"/>
          </a:xfrm>
          <a:prstGeom prst="rect">
            <a:avLst/>
          </a:prstGeom>
        </p:spPr>
      </p:pic>
      <p:sp>
        <p:nvSpPr>
          <p:cNvPr id="9" name="Metin kutusu 8"/>
          <p:cNvSpPr txBox="1"/>
          <p:nvPr/>
        </p:nvSpPr>
        <p:spPr>
          <a:xfrm>
            <a:off x="3092040" y="4548185"/>
            <a:ext cx="6121400" cy="646331"/>
          </a:xfrm>
          <a:prstGeom prst="rect">
            <a:avLst/>
          </a:prstGeom>
          <a:noFill/>
        </p:spPr>
        <p:txBody>
          <a:bodyPr wrap="square" rtlCol="0">
            <a:spAutoFit/>
          </a:bodyPr>
          <a:lstStyle/>
          <a:p>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during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calibration</a:t>
            </a:r>
            <a:r>
              <a:rPr lang="tr-TR" dirty="0">
                <a:latin typeface="Times New Roman" panose="02020603050405020304" pitchFamily="18" charset="0"/>
                <a:cs typeface="Times New Roman" panose="02020603050405020304" pitchFamily="18" charset="0"/>
              </a:rPr>
              <a:t> and </a:t>
            </a:r>
            <a:r>
              <a:rPr lang="tr-TR" dirty="0" err="1">
                <a:latin typeface="Times New Roman" panose="02020603050405020304" pitchFamily="18" charset="0"/>
                <a:cs typeface="Times New Roman" panose="02020603050405020304" pitchFamily="18" charset="0"/>
              </a:rPr>
              <a:t>value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critical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angle</a:t>
            </a:r>
            <a:endParaRPr lang="tr-TR" dirty="0">
              <a:latin typeface="Times New Roman" panose="02020603050405020304" pitchFamily="18" charset="0"/>
              <a:cs typeface="Times New Roman" panose="02020603050405020304" pitchFamily="18" charset="0"/>
            </a:endParaRPr>
          </a:p>
          <a:p>
            <a:endParaRPr lang="tr-TR" dirty="0"/>
          </a:p>
        </p:txBody>
      </p:sp>
      <p:pic>
        <p:nvPicPr>
          <p:cNvPr id="10" name="Resim 9"/>
          <p:cNvPicPr>
            <a:picLocks noChangeAspect="1"/>
          </p:cNvPicPr>
          <p:nvPr/>
        </p:nvPicPr>
        <p:blipFill>
          <a:blip r:embed="rId7"/>
          <a:stretch>
            <a:fillRect/>
          </a:stretch>
        </p:blipFill>
        <p:spPr>
          <a:xfrm>
            <a:off x="5227116" y="5003800"/>
            <a:ext cx="1600200" cy="1752600"/>
          </a:xfrm>
          <a:prstGeom prst="rect">
            <a:avLst/>
          </a:prstGeom>
        </p:spPr>
      </p:pic>
      <p:sp>
        <p:nvSpPr>
          <p:cNvPr id="11" name="Metin kutusu 10"/>
          <p:cNvSpPr txBox="1"/>
          <p:nvPr/>
        </p:nvSpPr>
        <p:spPr>
          <a:xfrm>
            <a:off x="6975763" y="5668894"/>
            <a:ext cx="3148007" cy="369332"/>
          </a:xfrm>
          <a:prstGeom prst="rect">
            <a:avLst/>
          </a:prstGeom>
          <a:noFill/>
        </p:spPr>
        <p:txBody>
          <a:bodyPr wrap="square" rtlCol="0">
            <a:spAutoFit/>
          </a:bodyPr>
          <a:lstStyle/>
          <a:p>
            <a:r>
              <a:rPr lang="tr-TR" dirty="0" err="1">
                <a:latin typeface="Times New Roman" panose="02020603050405020304" pitchFamily="18" charset="0"/>
                <a:cs typeface="Times New Roman" panose="02020603050405020304" pitchFamily="18" charset="0"/>
              </a:rPr>
              <a:t>Refractometer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3640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81725" y="611410"/>
            <a:ext cx="8911687" cy="5950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THE EXPERIMENTAL SETUP</a:t>
            </a:r>
          </a:p>
        </p:txBody>
      </p:sp>
      <p:sp>
        <p:nvSpPr>
          <p:cNvPr id="5" name="Metin kutusu 4"/>
          <p:cNvSpPr txBox="1"/>
          <p:nvPr/>
        </p:nvSpPr>
        <p:spPr>
          <a:xfrm>
            <a:off x="4785586" y="1587122"/>
            <a:ext cx="6822214" cy="4093428"/>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The test setup consists of a boiler, top product container (distillate), distillation column, condenser, flow meters, control panel, pipes and valves as shown in the figure.</a:t>
            </a:r>
            <a:endParaRPr lang="tr-TR" sz="2000"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1. </a:t>
            </a:r>
            <a:r>
              <a:rPr lang="tr-TR" dirty="0" err="1">
                <a:latin typeface="Times New Roman" panose="02020603050405020304" pitchFamily="18" charset="0"/>
                <a:cs typeface="Times New Roman" panose="02020603050405020304" pitchFamily="18" charset="0"/>
              </a:rPr>
              <a:t>Feed</a:t>
            </a:r>
            <a:r>
              <a:rPr lang="tr-TR" dirty="0">
                <a:latin typeface="Times New Roman" panose="02020603050405020304" pitchFamily="18" charset="0"/>
                <a:cs typeface="Times New Roman" panose="02020603050405020304" pitchFamily="18" charset="0"/>
              </a:rPr>
              <a:t> tank,</a:t>
            </a:r>
          </a:p>
          <a:p>
            <a:r>
              <a:rPr lang="tr-TR" dirty="0">
                <a:latin typeface="Times New Roman" panose="02020603050405020304" pitchFamily="18" charset="0"/>
                <a:cs typeface="Times New Roman" panose="02020603050405020304" pitchFamily="18" charset="0"/>
              </a:rPr>
              <a:t>2. </a:t>
            </a:r>
            <a:r>
              <a:rPr lang="tr-TR" dirty="0" err="1">
                <a:latin typeface="Times New Roman" panose="02020603050405020304" pitchFamily="18" charset="0"/>
                <a:cs typeface="Times New Roman" panose="02020603050405020304" pitchFamily="18" charset="0"/>
              </a:rPr>
              <a:t>Boiling</a:t>
            </a:r>
            <a:r>
              <a:rPr lang="tr-TR" dirty="0">
                <a:latin typeface="Times New Roman" panose="02020603050405020304" pitchFamily="18" charset="0"/>
                <a:cs typeface="Times New Roman" panose="02020603050405020304" pitchFamily="18" charset="0"/>
              </a:rPr>
              <a:t> tank,</a:t>
            </a:r>
          </a:p>
          <a:p>
            <a:r>
              <a:rPr lang="tr-TR" dirty="0">
                <a:latin typeface="Times New Roman" panose="02020603050405020304" pitchFamily="18" charset="0"/>
                <a:cs typeface="Times New Roman" panose="02020603050405020304" pitchFamily="18" charset="0"/>
              </a:rPr>
              <a:t>3. Top </a:t>
            </a:r>
            <a:r>
              <a:rPr lang="tr-TR" dirty="0" err="1">
                <a:latin typeface="Times New Roman" panose="02020603050405020304" pitchFamily="18" charset="0"/>
                <a:cs typeface="Times New Roman" panose="02020603050405020304" pitchFamily="18" charset="0"/>
              </a:rPr>
              <a:t>product</a:t>
            </a:r>
            <a:r>
              <a:rPr lang="tr-TR" dirty="0">
                <a:latin typeface="Times New Roman" panose="02020603050405020304" pitchFamily="18" charset="0"/>
                <a:cs typeface="Times New Roman" panose="02020603050405020304" pitchFamily="18" charset="0"/>
              </a:rPr>
              <a:t> tank,</a:t>
            </a:r>
          </a:p>
          <a:p>
            <a:r>
              <a:rPr lang="tr-TR" dirty="0">
                <a:latin typeface="Times New Roman" panose="02020603050405020304" pitchFamily="18" charset="0"/>
                <a:cs typeface="Times New Roman" panose="02020603050405020304" pitchFamily="18" charset="0"/>
              </a:rPr>
              <a:t>4. </a:t>
            </a:r>
            <a:r>
              <a:rPr lang="tr-TR" dirty="0" err="1">
                <a:latin typeface="Times New Roman" panose="02020603050405020304" pitchFamily="18" charset="0"/>
                <a:cs typeface="Times New Roman" panose="02020603050405020304" pitchFamily="18" charset="0"/>
              </a:rPr>
              <a:t>Bottom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product</a:t>
            </a:r>
            <a:r>
              <a:rPr lang="tr-TR" dirty="0">
                <a:latin typeface="Times New Roman" panose="02020603050405020304" pitchFamily="18" charset="0"/>
                <a:cs typeface="Times New Roman" panose="02020603050405020304" pitchFamily="18" charset="0"/>
              </a:rPr>
              <a:t> tank,</a:t>
            </a:r>
          </a:p>
          <a:p>
            <a:r>
              <a:rPr lang="tr-TR" dirty="0">
                <a:latin typeface="Times New Roman" panose="02020603050405020304" pitchFamily="18" charset="0"/>
                <a:cs typeface="Times New Roman" panose="02020603050405020304" pitchFamily="18" charset="0"/>
              </a:rPr>
              <a:t>5. </a:t>
            </a:r>
            <a:r>
              <a:rPr lang="tr-TR" dirty="0" err="1">
                <a:latin typeface="Times New Roman" panose="02020603050405020304" pitchFamily="18" charset="0"/>
                <a:cs typeface="Times New Roman" panose="02020603050405020304" pitchFamily="18" charset="0"/>
              </a:rPr>
              <a:t>Distillation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column</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6. </a:t>
            </a:r>
            <a:r>
              <a:rPr lang="tr-TR" dirty="0" err="1">
                <a:latin typeface="Times New Roman" panose="02020603050405020304" pitchFamily="18" charset="0"/>
                <a:cs typeface="Times New Roman" panose="02020603050405020304" pitchFamily="18" charset="0"/>
              </a:rPr>
              <a:t>Condenser</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 </a:t>
            </a:r>
          </a:p>
          <a:p>
            <a:r>
              <a:rPr lang="tr-TR" dirty="0" err="1">
                <a:latin typeface="Times New Roman" panose="02020603050405020304" pitchFamily="18" charset="0"/>
                <a:cs typeface="Times New Roman" panose="02020603050405020304" pitchFamily="18" charset="0"/>
              </a:rPr>
              <a:t>F.Flowmeters</a:t>
            </a:r>
            <a:r>
              <a:rPr lang="tr-TR" dirty="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L. Level </a:t>
            </a:r>
            <a:r>
              <a:rPr lang="tr-TR" dirty="0" err="1">
                <a:latin typeface="Times New Roman" panose="02020603050405020304" pitchFamily="18" charset="0"/>
                <a:cs typeface="Times New Roman" panose="02020603050405020304" pitchFamily="18" charset="0"/>
              </a:rPr>
              <a:t>sight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gauges</a:t>
            </a:r>
            <a:r>
              <a:rPr lang="tr-TR" dirty="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C,V. </a:t>
            </a:r>
            <a:r>
              <a:rPr lang="tr-TR" dirty="0" err="1">
                <a:latin typeface="Times New Roman" panose="02020603050405020304" pitchFamily="18" charset="0"/>
                <a:cs typeface="Times New Roman" panose="02020603050405020304" pitchFamily="18" charset="0"/>
              </a:rPr>
              <a:t>Valves</a:t>
            </a:r>
            <a:r>
              <a:rPr lang="tr-TR" dirty="0">
                <a:latin typeface="Times New Roman" panose="02020603050405020304" pitchFamily="18" charset="0"/>
                <a:cs typeface="Times New Roman" panose="02020603050405020304" pitchFamily="18" charset="0"/>
              </a:rPr>
              <a:t>.</a:t>
            </a:r>
          </a:p>
          <a:p>
            <a:pPr algn="just"/>
            <a:endParaRPr lang="tr-TR" sz="2000" dirty="0">
              <a:latin typeface="Times New Roman" panose="02020603050405020304" pitchFamily="18" charset="0"/>
              <a:cs typeface="Times New Roman" panose="02020603050405020304" pitchFamily="18" charset="0"/>
            </a:endParaRPr>
          </a:p>
        </p:txBody>
      </p:sp>
      <p:pic>
        <p:nvPicPr>
          <p:cNvPr id="6" name="İçerik Yer Tutucusu 5" descr="C:\Users\BORA\Desktop\Adsız.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246047"/>
            <a:ext cx="3921125" cy="4775578"/>
          </a:xfrm>
          <a:prstGeom prst="rect">
            <a:avLst/>
          </a:prstGeom>
          <a:noFill/>
          <a:ln>
            <a:noFill/>
          </a:ln>
        </p:spPr>
      </p:pic>
      <p:sp>
        <p:nvSpPr>
          <p:cNvPr id="7" name="Metin kutusu 6"/>
          <p:cNvSpPr txBox="1"/>
          <p:nvPr/>
        </p:nvSpPr>
        <p:spPr>
          <a:xfrm>
            <a:off x="812800" y="6151420"/>
            <a:ext cx="3641725" cy="369332"/>
          </a:xfrm>
          <a:prstGeom prst="rect">
            <a:avLst/>
          </a:prstGeom>
          <a:noFill/>
        </p:spPr>
        <p:txBody>
          <a:bodyPr wrap="square" rtlCol="0">
            <a:spAutoFit/>
          </a:bodyPr>
          <a:lstStyle/>
          <a:p>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Experimental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Setup</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455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0412" y="649510"/>
            <a:ext cx="8911687" cy="556990"/>
          </a:xfrm>
        </p:spPr>
        <p:txBody>
          <a:bodyPr>
            <a:normAutofit/>
          </a:bodyPr>
          <a:lstStyle/>
          <a:p>
            <a:pPr algn="ctr"/>
            <a:r>
              <a:rPr lang="tr-TR" sz="2500" dirty="0" smtClean="0">
                <a:solidFill>
                  <a:schemeClr val="tx1"/>
                </a:solidFill>
                <a:latin typeface="Times New Roman" panose="02020603050405020304" pitchFamily="18" charset="0"/>
                <a:cs typeface="Times New Roman" panose="02020603050405020304" pitchFamily="18" charset="0"/>
              </a:rPr>
              <a:t>EXPERIMENTAL </a:t>
            </a:r>
            <a:r>
              <a:rPr lang="tr-TR" sz="2500" dirty="0">
                <a:solidFill>
                  <a:schemeClr val="tx1"/>
                </a:solidFill>
                <a:latin typeface="Times New Roman" panose="02020603050405020304" pitchFamily="18" charset="0"/>
                <a:cs typeface="Times New Roman" panose="02020603050405020304" pitchFamily="18" charset="0"/>
              </a:rPr>
              <a:t>STUDY</a:t>
            </a:r>
          </a:p>
        </p:txBody>
      </p:sp>
      <p:sp>
        <p:nvSpPr>
          <p:cNvPr id="3" name="İçerik Yer Tutucusu 2"/>
          <p:cNvSpPr>
            <a:spLocks noGrp="1"/>
          </p:cNvSpPr>
          <p:nvPr>
            <p:ph idx="1"/>
          </p:nvPr>
        </p:nvSpPr>
        <p:spPr>
          <a:xfrm>
            <a:off x="1181100" y="1447800"/>
            <a:ext cx="10274300" cy="5143500"/>
          </a:xfrm>
        </p:spPr>
        <p:txBody>
          <a:bodyPr>
            <a:normAutofit/>
          </a:bodyPr>
          <a:lstStyle/>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In the experiment, methylene chloride </a:t>
            </a:r>
            <a:r>
              <a:rPr lang="en-US" sz="2000">
                <a:solidFill>
                  <a:schemeClr val="tx1"/>
                </a:solidFill>
                <a:latin typeface="Times New Roman" panose="02020603050405020304" pitchFamily="18" charset="0"/>
                <a:cs typeface="Times New Roman" panose="02020603050405020304" pitchFamily="18" charset="0"/>
              </a:rPr>
              <a:t>(</a:t>
            </a:r>
            <a:r>
              <a:rPr lang="en-US" sz="2000" smtClean="0">
                <a:solidFill>
                  <a:schemeClr val="tx1"/>
                </a:solidFill>
                <a:latin typeface="Times New Roman" panose="02020603050405020304" pitchFamily="18" charset="0"/>
                <a:cs typeface="Times New Roman" panose="02020603050405020304" pitchFamily="18" charset="0"/>
              </a:rPr>
              <a:t>M</a:t>
            </a:r>
            <a:r>
              <a:rPr lang="tr-TR" sz="2000" smtClean="0">
                <a:solidFill>
                  <a:schemeClr val="tx1"/>
                </a:solidFill>
                <a:latin typeface="Times New Roman" panose="02020603050405020304" pitchFamily="18" charset="0"/>
                <a:cs typeface="Times New Roman" panose="02020603050405020304" pitchFamily="18" charset="0"/>
              </a:rPr>
              <a:t>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and 3-chlor ethylene (</a:t>
            </a:r>
            <a:r>
              <a:rPr lang="en-US" sz="2000" dirty="0" smtClean="0">
                <a:solidFill>
                  <a:schemeClr val="tx1"/>
                </a:solidFill>
                <a:latin typeface="Times New Roman" panose="02020603050405020304" pitchFamily="18" charset="0"/>
                <a:cs typeface="Times New Roman" panose="02020603050405020304" pitchFamily="18" charset="0"/>
              </a:rPr>
              <a:t>T</a:t>
            </a:r>
            <a:r>
              <a:rPr lang="tr-TR" sz="2000" dirty="0" smtClean="0">
                <a:solidFill>
                  <a:schemeClr val="tx1"/>
                </a:solidFill>
                <a:latin typeface="Times New Roman" panose="02020603050405020304" pitchFamily="18" charset="0"/>
                <a:cs typeface="Times New Roman" panose="02020603050405020304" pitchFamily="18" charset="0"/>
              </a:rPr>
              <a:t>C</a:t>
            </a:r>
            <a:r>
              <a:rPr lang="en-US" sz="2000" dirty="0" smtClean="0">
                <a:solidFill>
                  <a:schemeClr val="tx1"/>
                </a:solidFill>
                <a:latin typeface="Times New Roman" panose="02020603050405020304" pitchFamily="18" charset="0"/>
                <a:cs typeface="Times New Roman" panose="02020603050405020304" pitchFamily="18" charset="0"/>
              </a:rPr>
              <a:t>E</a:t>
            </a:r>
            <a:r>
              <a:rPr lang="en-US" sz="2000" dirty="0">
                <a:solidFill>
                  <a:schemeClr val="tx1"/>
                </a:solidFill>
                <a:latin typeface="Times New Roman" panose="02020603050405020304" pitchFamily="18" charset="0"/>
                <a:cs typeface="Times New Roman" panose="02020603050405020304" pitchFamily="18" charset="0"/>
              </a:rPr>
              <a:t>) components will be separated by distillation.</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During the distillation process, the change of components in the bottom and top product collection vessel will be followed both experimentally and theoretically.</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In order to obtain experimental data, a previously prepared calibration curve will be used.</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The refractive index of the samples taken from the bottom and top product at certain time intervals is measured with a </a:t>
            </a:r>
            <a:r>
              <a:rPr lang="en-US" sz="2000" dirty="0" err="1">
                <a:solidFill>
                  <a:schemeClr val="tx1"/>
                </a:solidFill>
                <a:latin typeface="Times New Roman" panose="02020603050405020304" pitchFamily="18" charset="0"/>
                <a:cs typeface="Times New Roman" panose="02020603050405020304" pitchFamily="18" charset="0"/>
              </a:rPr>
              <a:t>refractometer</a:t>
            </a:r>
            <a:r>
              <a:rPr lang="en-US" sz="2000" dirty="0">
                <a:solidFill>
                  <a:schemeClr val="tx1"/>
                </a:solidFill>
                <a:latin typeface="Times New Roman" panose="02020603050405020304" pitchFamily="18" charset="0"/>
                <a:cs typeface="Times New Roman" panose="02020603050405020304" pitchFamily="18" charset="0"/>
              </a:rPr>
              <a:t>.</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The value corresponding to the refractive index is read using the calibration curve</a:t>
            </a:r>
            <a:r>
              <a:rPr lang="tr-TR" sz="2000" dirty="0">
                <a:solidFill>
                  <a:schemeClr val="tx1"/>
                </a:solidFill>
                <a:latin typeface="Times New Roman" panose="02020603050405020304" pitchFamily="18" charset="0"/>
                <a:cs typeface="Times New Roman" panose="02020603050405020304" pitchFamily="18" charset="0"/>
              </a:rPr>
              <a:t>(</a:t>
            </a:r>
            <a:r>
              <a:rPr lang="tr-TR" sz="2000" dirty="0" err="1">
                <a:solidFill>
                  <a:schemeClr val="tx1"/>
                </a:solidFill>
                <a:latin typeface="Times New Roman" panose="02020603050405020304" pitchFamily="18" charset="0"/>
                <a:cs typeface="Times New Roman" panose="02020603050405020304" pitchFamily="18" charset="0"/>
              </a:rPr>
              <a:t>experimental</a:t>
            </a:r>
            <a:r>
              <a:rPr lang="tr-TR" sz="2000" dirty="0">
                <a:solidFill>
                  <a:schemeClr val="tx1"/>
                </a:solidFill>
                <a:latin typeface="Times New Roman" panose="02020603050405020304" pitchFamily="18" charset="0"/>
                <a:cs typeface="Times New Roman" panose="02020603050405020304" pitchFamily="18" charset="0"/>
              </a:rPr>
              <a:t> data).</a:t>
            </a: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Rayleigh equation is used to find the composition of the product in the bottom and top product container.</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The experimental and theoretical data obtained are compared.</a:t>
            </a: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286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37325" y="687610"/>
            <a:ext cx="8911687" cy="4807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CALIBRATION CURVE</a:t>
            </a:r>
          </a:p>
        </p:txBody>
      </p:sp>
      <p:sp>
        <p:nvSpPr>
          <p:cNvPr id="3" name="Metin kutusu 2"/>
          <p:cNvSpPr txBox="1"/>
          <p:nvPr/>
        </p:nvSpPr>
        <p:spPr>
          <a:xfrm>
            <a:off x="5105400" y="5874378"/>
            <a:ext cx="3111500" cy="369332"/>
          </a:xfrm>
          <a:prstGeom prst="rect">
            <a:avLst/>
          </a:prstGeom>
          <a:noFill/>
        </p:spPr>
        <p:txBody>
          <a:bodyPr wrap="square" rtlCol="0">
            <a:spAutoFit/>
          </a:bodyPr>
          <a:lstStyle/>
          <a:p>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Calibration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curve</a:t>
            </a:r>
            <a:endParaRPr lang="tr-TR" dirty="0">
              <a:latin typeface="Times New Roman" panose="02020603050405020304" pitchFamily="18" charset="0"/>
              <a:cs typeface="Times New Roman" panose="02020603050405020304" pitchFamily="18" charset="0"/>
            </a:endParaRPr>
          </a:p>
        </p:txBody>
      </p:sp>
      <p:sp>
        <p:nvSpPr>
          <p:cNvPr id="5" name="İçerik Yer Tutucusu 4"/>
          <p:cNvSpPr>
            <a:spLocks noGrp="1"/>
          </p:cNvSpPr>
          <p:nvPr>
            <p:ph idx="1"/>
          </p:nvPr>
        </p:nvSpPr>
        <p:spPr>
          <a:xfrm>
            <a:off x="1193800" y="1385444"/>
            <a:ext cx="10272712" cy="4456556"/>
          </a:xfrm>
        </p:spPr>
        <p:txBody>
          <a:bodyPr>
            <a:normAutofit/>
          </a:bodyPr>
          <a:lstStyle/>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In </a:t>
            </a:r>
            <a:r>
              <a:rPr lang="tr-TR" sz="2000" dirty="0" err="1">
                <a:solidFill>
                  <a:schemeClr val="tx1"/>
                </a:solidFill>
                <a:latin typeface="Times New Roman" panose="02020603050405020304" pitchFamily="18" charset="0"/>
                <a:cs typeface="Times New Roman" panose="02020603050405020304" pitchFamily="18" charset="0"/>
              </a:rPr>
              <a:t>order</a:t>
            </a:r>
            <a:r>
              <a:rPr lang="tr-TR" sz="2000" dirty="0">
                <a:solidFill>
                  <a:schemeClr val="tx1"/>
                </a:solidFill>
                <a:latin typeface="Times New Roman" panose="02020603050405020304" pitchFamily="18" charset="0"/>
                <a:cs typeface="Times New Roman" panose="02020603050405020304" pitchFamily="18" charset="0"/>
              </a:rPr>
              <a:t> to be </a:t>
            </a:r>
            <a:r>
              <a:rPr lang="tr-TR" sz="2000" dirty="0" err="1">
                <a:solidFill>
                  <a:schemeClr val="tx1"/>
                </a:solidFill>
                <a:latin typeface="Times New Roman" panose="02020603050405020304" pitchFamily="18" charset="0"/>
                <a:cs typeface="Times New Roman" panose="02020603050405020304" pitchFamily="18" charset="0"/>
              </a:rPr>
              <a:t>able</a:t>
            </a:r>
            <a:r>
              <a:rPr lang="tr-TR" sz="2000" dirty="0">
                <a:solidFill>
                  <a:schemeClr val="tx1"/>
                </a:solidFill>
                <a:latin typeface="Times New Roman" panose="02020603050405020304" pitchFamily="18" charset="0"/>
                <a:cs typeface="Times New Roman" panose="02020603050405020304" pitchFamily="18" charset="0"/>
              </a:rPr>
              <a:t> to </a:t>
            </a:r>
            <a:r>
              <a:rPr lang="tr-TR" sz="2000" dirty="0" err="1">
                <a:solidFill>
                  <a:schemeClr val="tx1"/>
                </a:solidFill>
                <a:latin typeface="Times New Roman" panose="02020603050405020304" pitchFamily="18" charset="0"/>
                <a:cs typeface="Times New Roman" panose="02020603050405020304" pitchFamily="18" charset="0"/>
              </a:rPr>
              <a:t>estimate</a:t>
            </a:r>
            <a:r>
              <a:rPr lang="tr-TR" sz="2000" dirty="0">
                <a:solidFill>
                  <a:schemeClr val="tx1"/>
                </a:solidFill>
                <a:latin typeface="Times New Roman" panose="02020603050405020304" pitchFamily="18" charset="0"/>
                <a:cs typeface="Times New Roman" panose="02020603050405020304" pitchFamily="18" charset="0"/>
              </a:rPr>
              <a:t> the </a:t>
            </a:r>
            <a:r>
              <a:rPr lang="tr-TR" sz="2000" dirty="0" err="1">
                <a:solidFill>
                  <a:schemeClr val="tx1"/>
                </a:solidFill>
                <a:latin typeface="Times New Roman" panose="02020603050405020304" pitchFamily="18" charset="0"/>
                <a:cs typeface="Times New Roman" panose="02020603050405020304" pitchFamily="18" charset="0"/>
              </a:rPr>
              <a:t>concentration</a:t>
            </a:r>
            <a:r>
              <a:rPr lang="tr-TR" sz="2000" dirty="0">
                <a:solidFill>
                  <a:schemeClr val="tx1"/>
                </a:solidFill>
                <a:latin typeface="Times New Roman" panose="02020603050405020304" pitchFamily="18" charset="0"/>
                <a:cs typeface="Times New Roman" panose="02020603050405020304" pitchFamily="18" charset="0"/>
              </a:rPr>
              <a:t> of a </a:t>
            </a:r>
            <a:r>
              <a:rPr lang="tr-TR" sz="2000" dirty="0" err="1">
                <a:solidFill>
                  <a:schemeClr val="tx1"/>
                </a:solidFill>
                <a:latin typeface="Times New Roman" panose="02020603050405020304" pitchFamily="18" charset="0"/>
                <a:cs typeface="Times New Roman" panose="02020603050405020304" pitchFamily="18" charset="0"/>
              </a:rPr>
              <a:t>liquid</a:t>
            </a:r>
            <a:r>
              <a:rPr lang="tr-TR" sz="2000" dirty="0">
                <a:solidFill>
                  <a:schemeClr val="tx1"/>
                </a:solidFill>
                <a:latin typeface="Times New Roman" panose="02020603050405020304" pitchFamily="18" charset="0"/>
                <a:cs typeface="Times New Roman" panose="02020603050405020304" pitchFamily="18" charset="0"/>
              </a:rPr>
              <a:t> in a </a:t>
            </a:r>
            <a:r>
              <a:rPr lang="tr-TR" sz="2000" dirty="0" err="1">
                <a:solidFill>
                  <a:schemeClr val="tx1"/>
                </a:solidFill>
                <a:latin typeface="Times New Roman" panose="02020603050405020304" pitchFamily="18" charset="0"/>
                <a:cs typeface="Times New Roman" panose="02020603050405020304" pitchFamily="18" charset="0"/>
              </a:rPr>
              <a:t>mixture</a:t>
            </a:r>
            <a:r>
              <a:rPr lang="tr-TR" sz="2000" dirty="0">
                <a:solidFill>
                  <a:schemeClr val="tx1"/>
                </a:solidFill>
                <a:latin typeface="Times New Roman" panose="02020603050405020304" pitchFamily="18" charset="0"/>
                <a:cs typeface="Times New Roman" panose="02020603050405020304" pitchFamily="18" charset="0"/>
              </a:rPr>
              <a:t> of </a:t>
            </a:r>
            <a:r>
              <a:rPr lang="tr-TR" sz="2000" dirty="0" err="1">
                <a:solidFill>
                  <a:schemeClr val="tx1"/>
                </a:solidFill>
                <a:latin typeface="Times New Roman" panose="02020603050405020304" pitchFamily="18" charset="0"/>
                <a:cs typeface="Times New Roman" panose="02020603050405020304" pitchFamily="18" charset="0"/>
              </a:rPr>
              <a:t>two</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liquids</a:t>
            </a:r>
            <a:r>
              <a:rPr lang="tr-TR" sz="2000" dirty="0">
                <a:solidFill>
                  <a:schemeClr val="tx1"/>
                </a:solidFill>
                <a:latin typeface="Times New Roman" panose="02020603050405020304" pitchFamily="18" charset="0"/>
                <a:cs typeface="Times New Roman" panose="02020603050405020304" pitchFamily="18" charset="0"/>
              </a:rPr>
              <a:t>, it is </a:t>
            </a:r>
            <a:r>
              <a:rPr lang="tr-TR" sz="2000" dirty="0" err="1">
                <a:solidFill>
                  <a:schemeClr val="tx1"/>
                </a:solidFill>
                <a:latin typeface="Times New Roman" panose="02020603050405020304" pitchFamily="18" charset="0"/>
                <a:cs typeface="Times New Roman" panose="02020603050405020304" pitchFamily="18" charset="0"/>
              </a:rPr>
              <a:t>necessary</a:t>
            </a:r>
            <a:r>
              <a:rPr lang="tr-TR" sz="2000" dirty="0">
                <a:solidFill>
                  <a:schemeClr val="tx1"/>
                </a:solidFill>
                <a:latin typeface="Times New Roman" panose="02020603050405020304" pitchFamily="18" charset="0"/>
                <a:cs typeface="Times New Roman" panose="02020603050405020304" pitchFamily="18" charset="0"/>
              </a:rPr>
              <a:t> to </a:t>
            </a:r>
            <a:r>
              <a:rPr lang="tr-TR" sz="2000" dirty="0" err="1">
                <a:solidFill>
                  <a:schemeClr val="tx1"/>
                </a:solidFill>
                <a:latin typeface="Times New Roman" panose="02020603050405020304" pitchFamily="18" charset="0"/>
                <a:cs typeface="Times New Roman" panose="02020603050405020304" pitchFamily="18" charset="0"/>
              </a:rPr>
              <a:t>draw</a:t>
            </a:r>
            <a:r>
              <a:rPr lang="tr-TR" sz="2000" dirty="0">
                <a:solidFill>
                  <a:schemeClr val="tx1"/>
                </a:solidFill>
                <a:latin typeface="Times New Roman" panose="02020603050405020304" pitchFamily="18" charset="0"/>
                <a:cs typeface="Times New Roman" panose="02020603050405020304" pitchFamily="18" charset="0"/>
              </a:rPr>
              <a:t> a </a:t>
            </a:r>
            <a:r>
              <a:rPr lang="tr-TR" sz="2000" dirty="0" err="1">
                <a:solidFill>
                  <a:schemeClr val="tx1"/>
                </a:solidFill>
                <a:latin typeface="Times New Roman" panose="02020603050405020304" pitchFamily="18" charset="0"/>
                <a:cs typeface="Times New Roman" panose="02020603050405020304" pitchFamily="18" charset="0"/>
              </a:rPr>
              <a:t>calibration</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curve</a:t>
            </a:r>
            <a:r>
              <a:rPr lang="tr-TR" sz="2000" dirty="0">
                <a:solidFill>
                  <a:schemeClr val="tx1"/>
                </a:solidFill>
                <a:latin typeface="Times New Roman" panose="02020603050405020304" pitchFamily="18" charset="0"/>
                <a:cs typeface="Times New Roman" panose="02020603050405020304" pitchFamily="18" charset="0"/>
              </a:rPr>
              <a:t> for the </a:t>
            </a:r>
            <a:r>
              <a:rPr lang="tr-TR" sz="2000" dirty="0" err="1">
                <a:solidFill>
                  <a:schemeClr val="tx1"/>
                </a:solidFill>
                <a:latin typeface="Times New Roman" panose="02020603050405020304" pitchFamily="18" charset="0"/>
                <a:cs typeface="Times New Roman" panose="02020603050405020304" pitchFamily="18" charset="0"/>
              </a:rPr>
              <a:t>particular</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mixture</a:t>
            </a:r>
            <a:r>
              <a:rPr lang="tr-TR" sz="2000" dirty="0">
                <a:solidFill>
                  <a:schemeClr val="tx1"/>
                </a:solidFill>
                <a:latin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For the </a:t>
            </a:r>
            <a:r>
              <a:rPr lang="tr-TR" sz="2000" dirty="0" err="1">
                <a:solidFill>
                  <a:schemeClr val="tx1"/>
                </a:solidFill>
                <a:latin typeface="Times New Roman" panose="02020603050405020304" pitchFamily="18" charset="0"/>
                <a:cs typeface="Times New Roman" panose="02020603050405020304" pitchFamily="18" charset="0"/>
              </a:rPr>
              <a:t>mixture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methylene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chloride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trichloroethylene</a:t>
            </a:r>
            <a:r>
              <a:rPr lang="tr-TR" sz="2000" dirty="0">
                <a:solidFill>
                  <a:schemeClr val="tx1"/>
                </a:solidFill>
                <a:latin typeface="Times New Roman" panose="02020603050405020304" pitchFamily="18" charset="0"/>
                <a:cs typeface="Times New Roman" panose="02020603050405020304" pitchFamily="18" charset="0"/>
              </a:rPr>
              <a:t>, mixtures of known </a:t>
            </a:r>
            <a:r>
              <a:rPr lang="tr-TR" sz="2000" dirty="0" err="1">
                <a:solidFill>
                  <a:schemeClr val="tx1"/>
                </a:solidFill>
                <a:latin typeface="Times New Roman" panose="02020603050405020304" pitchFamily="18" charset="0"/>
                <a:cs typeface="Times New Roman" panose="02020603050405020304" pitchFamily="18" charset="0"/>
              </a:rPr>
              <a:t>concentrations</a:t>
            </a:r>
            <a:r>
              <a:rPr lang="tr-TR" sz="2000" dirty="0">
                <a:solidFill>
                  <a:schemeClr val="tx1"/>
                </a:solidFill>
                <a:latin typeface="Times New Roman" panose="02020603050405020304" pitchFamily="18" charset="0"/>
                <a:cs typeface="Times New Roman" panose="02020603050405020304" pitchFamily="18" charset="0"/>
              </a:rPr>
              <a:t> can be </a:t>
            </a:r>
            <a:r>
              <a:rPr lang="tr-TR" sz="2000" dirty="0" err="1">
                <a:solidFill>
                  <a:schemeClr val="tx1"/>
                </a:solidFill>
                <a:latin typeface="Times New Roman" panose="02020603050405020304" pitchFamily="18" charset="0"/>
                <a:cs typeface="Times New Roman" panose="02020603050405020304" pitchFamily="18" charset="0"/>
              </a:rPr>
              <a:t>prepared</a:t>
            </a:r>
            <a:r>
              <a:rPr lang="tr-TR" sz="2000" dirty="0">
                <a:solidFill>
                  <a:schemeClr val="tx1"/>
                </a:solidFill>
                <a:latin typeface="Times New Roman" panose="02020603050405020304" pitchFamily="18" charset="0"/>
                <a:cs typeface="Times New Roman" panose="02020603050405020304" pitchFamily="18" charset="0"/>
              </a:rPr>
              <a:t> and their </a:t>
            </a:r>
            <a:r>
              <a:rPr lang="tr-TR" sz="2000" dirty="0" err="1">
                <a:solidFill>
                  <a:schemeClr val="tx1"/>
                </a:solidFill>
                <a:latin typeface="Times New Roman" panose="02020603050405020304" pitchFamily="18" charset="0"/>
                <a:cs typeface="Times New Roman" panose="02020603050405020304" pitchFamily="18" charset="0"/>
              </a:rPr>
              <a:t>refractive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indixes</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are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measured</a:t>
            </a:r>
            <a:r>
              <a:rPr lang="tr-TR" sz="2000" dirty="0">
                <a:solidFill>
                  <a:schemeClr val="tx1"/>
                </a:solidFill>
                <a:latin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endParaRPr lang="tr-TR"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Grafik 5"/>
          <p:cNvGraphicFramePr>
            <a:graphicFrameLocks noChangeAspect="1"/>
          </p:cNvGraphicFramePr>
          <p:nvPr>
            <p:extLst>
              <p:ext uri="{D42A27DB-BD31-4B8C-83A1-F6EECF244321}">
                <p14:modId xmlns:p14="http://schemas.microsoft.com/office/powerpoint/2010/main" val="3342605066"/>
              </p:ext>
            </p:extLst>
          </p:nvPr>
        </p:nvGraphicFramePr>
        <p:xfrm>
          <a:off x="4017962" y="2945256"/>
          <a:ext cx="4867275" cy="2781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1805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25880" y="693003"/>
            <a:ext cx="10058400" cy="475397"/>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CALCULATIONS</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965200" y="1422400"/>
                <a:ext cx="11226800" cy="4368800"/>
              </a:xfrm>
            </p:spPr>
            <p:txBody>
              <a:bodyPr>
                <a:normAutofit/>
              </a:bodyPr>
              <a:lstStyle/>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The material quantities and compositions of the boiler and distillate for the </a:t>
                </a:r>
                <a:r>
                  <a:rPr lang="tr-TR" sz="2000" dirty="0" err="1">
                    <a:solidFill>
                      <a:schemeClr val="tx1"/>
                    </a:solidFill>
                    <a:latin typeface="Times New Roman" panose="02020603050405020304" pitchFamily="18" charset="0"/>
                    <a:cs typeface="Times New Roman" panose="02020603050405020304" pitchFamily="18" charset="0"/>
                  </a:rPr>
                  <a:t>batch</a:t>
                </a:r>
                <a:r>
                  <a:rPr lang="en-US" sz="2000" dirty="0">
                    <a:solidFill>
                      <a:schemeClr val="tx1"/>
                    </a:solidFill>
                    <a:latin typeface="Times New Roman" panose="02020603050405020304" pitchFamily="18" charset="0"/>
                    <a:cs typeface="Times New Roman" panose="02020603050405020304" pitchFamily="18" charset="0"/>
                  </a:rPr>
                  <a:t> distillation processes are found using the Rayleigh equation.</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b="1" dirty="0">
                    <a:solidFill>
                      <a:schemeClr val="tx1"/>
                    </a:solidFill>
                    <a:latin typeface="Times New Roman" panose="02020603050405020304" pitchFamily="18" charset="0"/>
                    <a:cs typeface="Times New Roman" panose="02020603050405020304" pitchFamily="18" charset="0"/>
                  </a:rPr>
                  <a:t>Rayleigh equation inference: </a:t>
                </a:r>
                <a:r>
                  <a:rPr lang="en-US" sz="2000" dirty="0">
                    <a:solidFill>
                      <a:schemeClr val="tx1"/>
                    </a:solidFill>
                    <a:latin typeface="Times New Roman" panose="02020603050405020304" pitchFamily="18" charset="0"/>
                    <a:cs typeface="Times New Roman" panose="02020603050405020304" pitchFamily="18" charset="0"/>
                  </a:rPr>
                  <a:t>The replacement of the volatile component in the boiler can be written as follows.</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14:m>
                  <m:oMath xmlns:m="http://schemas.openxmlformats.org/officeDocument/2006/math">
                    <m:r>
                      <a:rPr lang="tr-TR" sz="2000" b="1" i="0" smtClean="0">
                        <a:solidFill>
                          <a:schemeClr val="tx1"/>
                        </a:solidFill>
                        <a:latin typeface="Cambria Math" panose="02040503050406030204" pitchFamily="18" charset="0"/>
                      </a:rPr>
                      <m:t>−</m:t>
                    </m:r>
                    <m:f>
                      <m:fPr>
                        <m:ctrlPr>
                          <a:rPr lang="tr-TR" sz="2000" i="1" smtClean="0">
                            <a:solidFill>
                              <a:schemeClr val="tx1"/>
                            </a:solidFill>
                            <a:latin typeface="Cambria Math" panose="02040503050406030204" pitchFamily="18" charset="0"/>
                          </a:rPr>
                        </m:ctrlPr>
                      </m:fPr>
                      <m:num>
                        <m:r>
                          <m:rPr>
                            <m:sty m:val="p"/>
                          </m:rPr>
                          <a:rPr lang="tr-TR" sz="2000" b="0" i="0" smtClean="0">
                            <a:solidFill>
                              <a:schemeClr val="tx1"/>
                            </a:solidFill>
                            <a:latin typeface="Cambria Math" panose="02040503050406030204" pitchFamily="18" charset="0"/>
                          </a:rPr>
                          <m:t>d</m:t>
                        </m:r>
                        <m:r>
                          <a:rPr lang="tr-TR" sz="2000" b="0" i="0" smtClean="0">
                            <a:solidFill>
                              <a:schemeClr val="tx1"/>
                            </a:solidFill>
                            <a:latin typeface="Cambria Math" panose="02040503050406030204" pitchFamily="18" charset="0"/>
                          </a:rPr>
                          <m:t>(</m:t>
                        </m:r>
                        <m:r>
                          <m:rPr>
                            <m:sty m:val="p"/>
                          </m:rPr>
                          <a:rPr lang="tr-TR" sz="2000" b="0" i="0" smtClean="0">
                            <a:solidFill>
                              <a:schemeClr val="tx1"/>
                            </a:solidFill>
                            <a:latin typeface="Cambria Math" panose="02040503050406030204" pitchFamily="18" charset="0"/>
                          </a:rPr>
                          <m:t>W</m:t>
                        </m:r>
                        <m:r>
                          <a:rPr lang="tr-TR" sz="2000" b="0" i="0" smtClean="0">
                            <a:solidFill>
                              <a:schemeClr val="tx1"/>
                            </a:solidFill>
                            <a:latin typeface="Cambria Math" panose="02040503050406030204" pitchFamily="18" charset="0"/>
                          </a:rPr>
                          <m:t>∗</m:t>
                        </m:r>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w</m:t>
                            </m:r>
                          </m:sub>
                        </m:sSub>
                        <m:r>
                          <a:rPr lang="tr-TR" sz="2000" b="0" i="0" smtClean="0">
                            <a:solidFill>
                              <a:schemeClr val="tx1"/>
                            </a:solidFill>
                            <a:latin typeface="Cambria Math" panose="02040503050406030204" pitchFamily="18" charset="0"/>
                          </a:rPr>
                          <m:t>)</m:t>
                        </m:r>
                      </m:num>
                      <m:den>
                        <m:r>
                          <m:rPr>
                            <m:sty m:val="p"/>
                          </m:rPr>
                          <a:rPr lang="tr-TR" sz="2000" b="0" i="0" smtClean="0">
                            <a:solidFill>
                              <a:schemeClr val="tx1"/>
                            </a:solidFill>
                            <a:latin typeface="Cambria Math" panose="02040503050406030204" pitchFamily="18" charset="0"/>
                          </a:rPr>
                          <m:t>dt</m:t>
                        </m:r>
                      </m:den>
                    </m:f>
                  </m:oMath>
                </a14:m>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a:t>
                </a:r>
                <a14:m>
                  <m:oMath xmlns:m="http://schemas.openxmlformats.org/officeDocument/2006/math">
                    <m:r>
                      <a:rPr lang="tr-TR" sz="2000" b="0" i="0" dirty="0" smtClean="0">
                        <a:solidFill>
                          <a:schemeClr val="tx1"/>
                        </a:solidFill>
                        <a:latin typeface="Cambria Math" panose="02040503050406030204" pitchFamily="18" charset="0"/>
                      </a:rPr>
                      <m:t>−</m:t>
                    </m:r>
                    <m:r>
                      <m:rPr>
                        <m:sty m:val="p"/>
                      </m:rPr>
                      <a:rPr lang="tr-TR" sz="2000" b="0" i="0" dirty="0" smtClean="0">
                        <a:solidFill>
                          <a:schemeClr val="tx1"/>
                        </a:solidFill>
                        <a:latin typeface="Cambria Math" panose="02040503050406030204" pitchFamily="18" charset="0"/>
                      </a:rPr>
                      <m:t>W</m:t>
                    </m:r>
                    <m:f>
                      <m:fPr>
                        <m:ctrlPr>
                          <a:rPr lang="tr-TR" sz="2000" b="0" i="1" dirty="0" smtClean="0">
                            <a:solidFill>
                              <a:schemeClr val="tx1"/>
                            </a:solidFill>
                            <a:latin typeface="Cambria Math" panose="02040503050406030204" pitchFamily="18" charset="0"/>
                          </a:rPr>
                        </m:ctrlPr>
                      </m:fPr>
                      <m:num>
                        <m:r>
                          <m:rPr>
                            <m:sty m:val="p"/>
                          </m:rPr>
                          <a:rPr lang="tr-TR" sz="2000" b="0" i="0" dirty="0" smtClean="0">
                            <a:solidFill>
                              <a:schemeClr val="tx1"/>
                            </a:solidFill>
                            <a:latin typeface="Cambria Math" panose="02040503050406030204" pitchFamily="18" charset="0"/>
                          </a:rPr>
                          <m:t>d</m:t>
                        </m:r>
                        <m:sSub>
                          <m:sSubPr>
                            <m:ctrlPr>
                              <a:rPr lang="tr-TR" sz="2000" b="0" i="1" dirty="0" smtClean="0">
                                <a:solidFill>
                                  <a:schemeClr val="tx1"/>
                                </a:solidFill>
                                <a:latin typeface="Cambria Math" panose="02040503050406030204" pitchFamily="18" charset="0"/>
                              </a:rPr>
                            </m:ctrlPr>
                          </m:sSubPr>
                          <m:e>
                            <m:r>
                              <m:rPr>
                                <m:sty m:val="p"/>
                              </m:rPr>
                              <a:rPr lang="tr-TR" sz="2000" b="0" i="0" dirty="0" smtClean="0">
                                <a:solidFill>
                                  <a:schemeClr val="tx1"/>
                                </a:solidFill>
                                <a:latin typeface="Cambria Math" panose="02040503050406030204" pitchFamily="18" charset="0"/>
                              </a:rPr>
                              <m:t>x</m:t>
                            </m:r>
                          </m:e>
                          <m:sub>
                            <m:r>
                              <m:rPr>
                                <m:sty m:val="p"/>
                              </m:rPr>
                              <a:rPr lang="tr-TR" sz="2000" b="0" i="0" dirty="0" smtClean="0">
                                <a:solidFill>
                                  <a:schemeClr val="tx1"/>
                                </a:solidFill>
                                <a:latin typeface="Cambria Math" panose="02040503050406030204" pitchFamily="18" charset="0"/>
                              </a:rPr>
                              <m:t>w</m:t>
                            </m:r>
                          </m:sub>
                        </m:sSub>
                      </m:num>
                      <m:den>
                        <m:r>
                          <m:rPr>
                            <m:sty m:val="p"/>
                          </m:rPr>
                          <a:rPr lang="tr-TR" sz="2000" b="0" i="0" dirty="0" smtClean="0">
                            <a:solidFill>
                              <a:schemeClr val="tx1"/>
                            </a:solidFill>
                            <a:latin typeface="Cambria Math" panose="02040503050406030204" pitchFamily="18" charset="0"/>
                          </a:rPr>
                          <m:t>dt</m:t>
                        </m:r>
                      </m:den>
                    </m:f>
                    <m:r>
                      <a:rPr lang="tr-TR" sz="2000" b="0" i="0" dirty="0" smtClean="0">
                        <a:solidFill>
                          <a:schemeClr val="tx1"/>
                        </a:solidFill>
                        <a:latin typeface="Cambria Math" panose="02040503050406030204" pitchFamily="18" charset="0"/>
                      </a:rPr>
                      <m:t> −</m:t>
                    </m:r>
                    <m:sSub>
                      <m:sSubPr>
                        <m:ctrlPr>
                          <a:rPr lang="tr-TR" sz="2000" b="0" i="1" dirty="0" smtClean="0">
                            <a:solidFill>
                              <a:schemeClr val="tx1"/>
                            </a:solidFill>
                            <a:latin typeface="Cambria Math" panose="02040503050406030204" pitchFamily="18" charset="0"/>
                          </a:rPr>
                        </m:ctrlPr>
                      </m:sSubPr>
                      <m:e>
                        <m:r>
                          <m:rPr>
                            <m:sty m:val="p"/>
                          </m:rPr>
                          <a:rPr lang="tr-TR" sz="2000" b="0" i="0" dirty="0" smtClean="0">
                            <a:solidFill>
                              <a:schemeClr val="tx1"/>
                            </a:solidFill>
                            <a:latin typeface="Cambria Math" panose="02040503050406030204" pitchFamily="18" charset="0"/>
                          </a:rPr>
                          <m:t>x</m:t>
                        </m:r>
                      </m:e>
                      <m:sub>
                        <m:r>
                          <m:rPr>
                            <m:sty m:val="p"/>
                          </m:rPr>
                          <a:rPr lang="tr-TR" sz="2000" b="0" i="0" dirty="0" smtClean="0">
                            <a:solidFill>
                              <a:schemeClr val="tx1"/>
                            </a:solidFill>
                            <a:latin typeface="Cambria Math" panose="02040503050406030204" pitchFamily="18" charset="0"/>
                          </a:rPr>
                          <m:t>w</m:t>
                        </m:r>
                      </m:sub>
                    </m:sSub>
                    <m:f>
                      <m:fPr>
                        <m:ctrlPr>
                          <a:rPr lang="tr-TR" sz="2000" b="0" i="1" dirty="0" smtClean="0">
                            <a:solidFill>
                              <a:schemeClr val="tx1"/>
                            </a:solidFill>
                            <a:latin typeface="Cambria Math" panose="02040503050406030204" pitchFamily="18" charset="0"/>
                          </a:rPr>
                        </m:ctrlPr>
                      </m:fPr>
                      <m:num>
                        <m:r>
                          <m:rPr>
                            <m:sty m:val="p"/>
                          </m:rPr>
                          <a:rPr lang="tr-TR" sz="2000" b="0" i="0" dirty="0" smtClean="0">
                            <a:solidFill>
                              <a:schemeClr val="tx1"/>
                            </a:solidFill>
                            <a:latin typeface="Cambria Math" panose="02040503050406030204" pitchFamily="18" charset="0"/>
                          </a:rPr>
                          <m:t>dW</m:t>
                        </m:r>
                      </m:num>
                      <m:den>
                        <m:r>
                          <m:rPr>
                            <m:sty m:val="p"/>
                          </m:rPr>
                          <a:rPr lang="tr-TR" sz="2000" b="0" i="0" dirty="0" smtClean="0">
                            <a:solidFill>
                              <a:schemeClr val="tx1"/>
                            </a:solidFill>
                            <a:latin typeface="Cambria Math" panose="02040503050406030204" pitchFamily="18" charset="0"/>
                          </a:rPr>
                          <m:t>dt</m:t>
                        </m:r>
                      </m:den>
                    </m:f>
                  </m:oMath>
                </a14:m>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 Here;</a:t>
                </a:r>
              </a:p>
              <a:p>
                <a:pPr lvl="1" algn="just">
                  <a:buFont typeface="Wingdings" panose="05000000000000000000" pitchFamily="2" charset="2"/>
                  <a:buChar char="v"/>
                </a:pPr>
                <a:r>
                  <a:rPr lang="en-US" sz="2000" dirty="0">
                    <a:solidFill>
                      <a:schemeClr val="tx1"/>
                    </a:solidFill>
                    <a:latin typeface="Times New Roman" panose="02020603050405020304" pitchFamily="18" charset="0"/>
                    <a:cs typeface="Times New Roman" panose="02020603050405020304" pitchFamily="18" charset="0"/>
                  </a:rPr>
                  <a:t>W: The total amount of moles in the boiler</a:t>
                </a:r>
                <a:endParaRPr lang="tr-TR" sz="2000" dirty="0">
                  <a:solidFill>
                    <a:schemeClr val="tx1"/>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v"/>
                </a:pPr>
                <a14:m>
                  <m:oMath xmlns:m="http://schemas.openxmlformats.org/officeDocument/2006/math">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w</m:t>
                        </m:r>
                      </m:sub>
                    </m:sSub>
                  </m:oMath>
                </a14:m>
                <a:r>
                  <a:rPr lang="tr-TR"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Mole fraction of the volatile component in the boiling pot</a:t>
                </a:r>
                <a:endParaRPr lang="tr-TR" sz="2000" dirty="0">
                  <a:solidFill>
                    <a:schemeClr val="tx1"/>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v"/>
                </a:pPr>
                <a14:m>
                  <m:oMath xmlns:m="http://schemas.openxmlformats.org/officeDocument/2006/math">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D</m:t>
                        </m:r>
                      </m:sub>
                    </m:sSub>
                  </m:oMath>
                </a14:m>
                <a:r>
                  <a:rPr lang="tr-TR"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Mole fraction of the volatile component in distillate</a:t>
                </a:r>
                <a:endParaRPr lang="tr-TR" sz="20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965200" y="1422400"/>
                <a:ext cx="11226800" cy="4368800"/>
              </a:xfrm>
              <a:blipFill>
                <a:blip r:embed="rId2"/>
                <a:stretch>
                  <a:fillRect l="-489" t="-697" r="-543"/>
                </a:stretch>
              </a:blipFill>
            </p:spPr>
            <p:txBody>
              <a:bodyPr/>
              <a:lstStyle/>
              <a:p>
                <a:r>
                  <a:rPr lang="tr-TR">
                    <a:noFill/>
                  </a:rPr>
                  <a:t> </a:t>
                </a:r>
              </a:p>
            </p:txBody>
          </p:sp>
        </mc:Fallback>
      </mc:AlternateContent>
    </p:spTree>
    <p:extLst>
      <p:ext uri="{BB962C8B-B14F-4D97-AF65-F5344CB8AC3E}">
        <p14:creationId xmlns:p14="http://schemas.microsoft.com/office/powerpoint/2010/main" val="4233153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05525" y="624110"/>
            <a:ext cx="8911687" cy="6331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CALCULATIONS</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990600" y="1524000"/>
                <a:ext cx="10820399" cy="4483100"/>
              </a:xfrm>
            </p:spPr>
            <p:txBody>
              <a:bodyPr>
                <a:normAutofit/>
              </a:bodyPr>
              <a:lstStyle/>
              <a:p>
                <a:pPr>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For an ideal system, the rate of reduction of the volatile component in the boiling vessel is equal to the rate at which it occurs in distillate. This equation can be expressed as follows.</a:t>
                </a:r>
                <a:endParaRPr lang="tr-TR" sz="2000" dirty="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14:m>
                  <m:oMath xmlns:m="http://schemas.openxmlformats.org/officeDocument/2006/math">
                    <m:r>
                      <a:rPr lang="tr-TR" sz="2000" b="1">
                        <a:solidFill>
                          <a:schemeClr val="tx1"/>
                        </a:solidFill>
                        <a:latin typeface="Cambria Math" panose="02040503050406030204" pitchFamily="18" charset="0"/>
                      </a:rPr>
                      <m:t>−</m:t>
                    </m:r>
                    <m:f>
                      <m:fPr>
                        <m:ctrlPr>
                          <a:rPr lang="tr-TR" sz="2000" i="1">
                            <a:solidFill>
                              <a:schemeClr val="tx1"/>
                            </a:solidFill>
                            <a:latin typeface="Cambria Math" panose="02040503050406030204" pitchFamily="18" charset="0"/>
                          </a:rPr>
                        </m:ctrlPr>
                      </m:fPr>
                      <m:num>
                        <m:r>
                          <m:rPr>
                            <m:sty m:val="p"/>
                          </m:rPr>
                          <a:rPr lang="tr-TR" sz="2000" b="0" i="1">
                            <a:solidFill>
                              <a:schemeClr val="tx1"/>
                            </a:solidFill>
                            <a:latin typeface="Cambria Math" panose="02040503050406030204" pitchFamily="18" charset="0"/>
                          </a:rPr>
                          <m:t>d</m:t>
                        </m:r>
                        <m:r>
                          <a:rPr lang="tr-TR" sz="2000" b="0">
                            <a:solidFill>
                              <a:schemeClr val="tx1"/>
                            </a:solidFill>
                            <a:latin typeface="Cambria Math" panose="02040503050406030204" pitchFamily="18" charset="0"/>
                          </a:rPr>
                          <m:t>(</m:t>
                        </m:r>
                        <m:r>
                          <m:rPr>
                            <m:sty m:val="p"/>
                          </m:rPr>
                          <a:rPr lang="tr-TR" sz="2000" b="0" i="1">
                            <a:solidFill>
                              <a:schemeClr val="tx1"/>
                            </a:solidFill>
                            <a:latin typeface="Cambria Math" panose="02040503050406030204" pitchFamily="18" charset="0"/>
                          </a:rPr>
                          <m:t>W</m:t>
                        </m:r>
                        <m:r>
                          <a:rPr lang="tr-TR" sz="2000" b="0">
                            <a:solidFill>
                              <a:schemeClr val="tx1"/>
                            </a:solidFill>
                            <a:latin typeface="Cambria Math" panose="02040503050406030204" pitchFamily="18" charset="0"/>
                          </a:rPr>
                          <m:t>∗</m:t>
                        </m:r>
                        <m:sSub>
                          <m:sSubPr>
                            <m:ctrlPr>
                              <a:rPr lang="tr-TR" sz="2000" i="1">
                                <a:solidFill>
                                  <a:schemeClr val="tx1"/>
                                </a:solidFill>
                                <a:latin typeface="Cambria Math" panose="02040503050406030204" pitchFamily="18" charset="0"/>
                              </a:rPr>
                            </m:ctrlPr>
                          </m:sSubPr>
                          <m:e>
                            <m:r>
                              <m:rPr>
                                <m:sty m:val="p"/>
                              </m:rPr>
                              <a:rPr lang="tr-TR" sz="2000" b="0" i="1">
                                <a:solidFill>
                                  <a:schemeClr val="tx1"/>
                                </a:solidFill>
                                <a:latin typeface="Cambria Math" panose="02040503050406030204" pitchFamily="18" charset="0"/>
                              </a:rPr>
                              <m:t>x</m:t>
                            </m:r>
                          </m:e>
                          <m:sub>
                            <m:r>
                              <m:rPr>
                                <m:sty m:val="p"/>
                              </m:rPr>
                              <a:rPr lang="tr-TR" sz="2000" b="0" i="1">
                                <a:solidFill>
                                  <a:schemeClr val="tx1"/>
                                </a:solidFill>
                                <a:latin typeface="Cambria Math" panose="02040503050406030204" pitchFamily="18" charset="0"/>
                              </a:rPr>
                              <m:t>w</m:t>
                            </m:r>
                          </m:sub>
                        </m:sSub>
                        <m:r>
                          <a:rPr lang="tr-TR" sz="2000" b="0">
                            <a:solidFill>
                              <a:schemeClr val="tx1"/>
                            </a:solidFill>
                            <a:latin typeface="Cambria Math" panose="02040503050406030204" pitchFamily="18" charset="0"/>
                          </a:rPr>
                          <m:t>)</m:t>
                        </m:r>
                      </m:num>
                      <m:den>
                        <m:r>
                          <m:rPr>
                            <m:sty m:val="p"/>
                          </m:rPr>
                          <a:rPr lang="tr-TR" sz="2000" b="0" i="1">
                            <a:solidFill>
                              <a:schemeClr val="tx1"/>
                            </a:solidFill>
                            <a:latin typeface="Cambria Math" panose="02040503050406030204" pitchFamily="18" charset="0"/>
                          </a:rPr>
                          <m:t>dt</m:t>
                        </m:r>
                      </m:den>
                    </m:f>
                  </m:oMath>
                </a14:m>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 D*</a:t>
                </a:r>
                <a14:m>
                  <m:oMath xmlns:m="http://schemas.openxmlformats.org/officeDocument/2006/math">
                    <m:sSub>
                      <m:sSubPr>
                        <m:ctrlPr>
                          <a:rPr lang="tr-TR" sz="2000" i="1">
                            <a:solidFill>
                              <a:schemeClr val="tx1"/>
                            </a:solidFill>
                            <a:latin typeface="Cambria Math" panose="02040503050406030204" pitchFamily="18" charset="0"/>
                          </a:rPr>
                        </m:ctrlPr>
                      </m:sSubPr>
                      <m:e>
                        <m:r>
                          <m:rPr>
                            <m:sty m:val="p"/>
                          </m:rPr>
                          <a:rPr lang="tr-TR" sz="2000">
                            <a:solidFill>
                              <a:schemeClr val="tx1"/>
                            </a:solidFill>
                            <a:latin typeface="Cambria Math" panose="02040503050406030204" pitchFamily="18" charset="0"/>
                          </a:rPr>
                          <m:t>x</m:t>
                        </m:r>
                      </m:e>
                      <m:sub>
                        <m:r>
                          <m:rPr>
                            <m:sty m:val="p"/>
                          </m:rPr>
                          <a:rPr lang="tr-TR" sz="2000">
                            <a:solidFill>
                              <a:schemeClr val="tx1"/>
                            </a:solidFill>
                            <a:latin typeface="Cambria Math" panose="02040503050406030204" pitchFamily="18" charset="0"/>
                          </a:rPr>
                          <m:t>D</m:t>
                        </m:r>
                      </m:sub>
                    </m:sSub>
                  </m:oMath>
                </a14:m>
                <a:endParaRPr lang="tr-TR" sz="2000" dirty="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14:m>
                  <m:oMath xmlns:m="http://schemas.openxmlformats.org/officeDocument/2006/math">
                    <m:r>
                      <a:rPr lang="tr-TR" sz="2000" i="0" dirty="0">
                        <a:solidFill>
                          <a:schemeClr val="tx1"/>
                        </a:solidFill>
                        <a:latin typeface="Cambria Math" panose="02040503050406030204" pitchFamily="18" charset="0"/>
                      </a:rPr>
                      <m:t>−</m:t>
                    </m:r>
                    <m:r>
                      <m:rPr>
                        <m:sty m:val="p"/>
                      </m:rPr>
                      <a:rPr lang="tr-TR" sz="2000" i="0" dirty="0">
                        <a:solidFill>
                          <a:schemeClr val="tx1"/>
                        </a:solidFill>
                        <a:latin typeface="Cambria Math" panose="02040503050406030204" pitchFamily="18" charset="0"/>
                      </a:rPr>
                      <m:t>W</m:t>
                    </m:r>
                    <m:f>
                      <m:fPr>
                        <m:ctrlPr>
                          <a:rPr lang="tr-TR" sz="2000" i="1" dirty="0">
                            <a:solidFill>
                              <a:schemeClr val="tx1"/>
                            </a:solidFill>
                            <a:latin typeface="Cambria Math" panose="02040503050406030204" pitchFamily="18" charset="0"/>
                          </a:rPr>
                        </m:ctrlPr>
                      </m:fPr>
                      <m:num>
                        <m:r>
                          <m:rPr>
                            <m:sty m:val="p"/>
                          </m:rPr>
                          <a:rPr lang="tr-TR" sz="2000" i="0" dirty="0">
                            <a:solidFill>
                              <a:schemeClr val="tx1"/>
                            </a:solidFill>
                            <a:latin typeface="Cambria Math" panose="02040503050406030204" pitchFamily="18" charset="0"/>
                          </a:rPr>
                          <m:t>d</m:t>
                        </m:r>
                        <m:sSub>
                          <m:sSubPr>
                            <m:ctrlPr>
                              <a:rPr lang="tr-TR" sz="2000" i="1" dirty="0">
                                <a:solidFill>
                                  <a:schemeClr val="tx1"/>
                                </a:solidFill>
                                <a:latin typeface="Cambria Math" panose="02040503050406030204" pitchFamily="18" charset="0"/>
                              </a:rPr>
                            </m:ctrlPr>
                          </m:sSubPr>
                          <m:e>
                            <m:r>
                              <m:rPr>
                                <m:sty m:val="p"/>
                              </m:rPr>
                              <a:rPr lang="tr-TR" sz="2000" i="0" dirty="0">
                                <a:solidFill>
                                  <a:schemeClr val="tx1"/>
                                </a:solidFill>
                                <a:latin typeface="Cambria Math" panose="02040503050406030204" pitchFamily="18" charset="0"/>
                              </a:rPr>
                              <m:t>x</m:t>
                            </m:r>
                          </m:e>
                          <m:sub>
                            <m:r>
                              <m:rPr>
                                <m:sty m:val="p"/>
                              </m:rPr>
                              <a:rPr lang="tr-TR" sz="2000" i="0" dirty="0">
                                <a:solidFill>
                                  <a:schemeClr val="tx1"/>
                                </a:solidFill>
                                <a:latin typeface="Cambria Math" panose="02040503050406030204" pitchFamily="18" charset="0"/>
                              </a:rPr>
                              <m:t>w</m:t>
                            </m:r>
                          </m:sub>
                        </m:sSub>
                      </m:num>
                      <m:den>
                        <m:r>
                          <m:rPr>
                            <m:sty m:val="p"/>
                          </m:rPr>
                          <a:rPr lang="tr-TR" sz="2000" i="0" dirty="0">
                            <a:solidFill>
                              <a:schemeClr val="tx1"/>
                            </a:solidFill>
                            <a:latin typeface="Cambria Math" panose="02040503050406030204" pitchFamily="18" charset="0"/>
                          </a:rPr>
                          <m:t>dt</m:t>
                        </m:r>
                      </m:den>
                    </m:f>
                    <m:r>
                      <a:rPr lang="tr-TR" sz="2000" i="0" dirty="0">
                        <a:solidFill>
                          <a:schemeClr val="tx1"/>
                        </a:solidFill>
                        <a:latin typeface="Cambria Math" panose="02040503050406030204" pitchFamily="18" charset="0"/>
                      </a:rPr>
                      <m:t> −</m:t>
                    </m:r>
                    <m:sSub>
                      <m:sSubPr>
                        <m:ctrlPr>
                          <a:rPr lang="tr-TR" sz="2000" i="1" dirty="0">
                            <a:solidFill>
                              <a:schemeClr val="tx1"/>
                            </a:solidFill>
                            <a:latin typeface="Cambria Math" panose="02040503050406030204" pitchFamily="18" charset="0"/>
                          </a:rPr>
                        </m:ctrlPr>
                      </m:sSubPr>
                      <m:e>
                        <m:r>
                          <m:rPr>
                            <m:sty m:val="p"/>
                          </m:rPr>
                          <a:rPr lang="tr-TR" sz="2000" i="0" dirty="0">
                            <a:solidFill>
                              <a:schemeClr val="tx1"/>
                            </a:solidFill>
                            <a:latin typeface="Cambria Math" panose="02040503050406030204" pitchFamily="18" charset="0"/>
                          </a:rPr>
                          <m:t>x</m:t>
                        </m:r>
                      </m:e>
                      <m:sub>
                        <m:r>
                          <m:rPr>
                            <m:sty m:val="p"/>
                          </m:rPr>
                          <a:rPr lang="tr-TR" sz="2000" i="0" dirty="0">
                            <a:solidFill>
                              <a:schemeClr val="tx1"/>
                            </a:solidFill>
                            <a:latin typeface="Cambria Math" panose="02040503050406030204" pitchFamily="18" charset="0"/>
                          </a:rPr>
                          <m:t>w</m:t>
                        </m:r>
                      </m:sub>
                    </m:sSub>
                    <m:f>
                      <m:fPr>
                        <m:ctrlPr>
                          <a:rPr lang="tr-TR" sz="2000" i="1" dirty="0">
                            <a:solidFill>
                              <a:schemeClr val="tx1"/>
                            </a:solidFill>
                            <a:latin typeface="Cambria Math" panose="02040503050406030204" pitchFamily="18" charset="0"/>
                          </a:rPr>
                        </m:ctrlPr>
                      </m:fPr>
                      <m:num>
                        <m:r>
                          <m:rPr>
                            <m:sty m:val="p"/>
                          </m:rPr>
                          <a:rPr lang="tr-TR" sz="2000" i="0" dirty="0">
                            <a:solidFill>
                              <a:schemeClr val="tx1"/>
                            </a:solidFill>
                            <a:latin typeface="Cambria Math" panose="02040503050406030204" pitchFamily="18" charset="0"/>
                          </a:rPr>
                          <m:t>dW</m:t>
                        </m:r>
                      </m:num>
                      <m:den>
                        <m:r>
                          <m:rPr>
                            <m:sty m:val="p"/>
                          </m:rPr>
                          <a:rPr lang="tr-TR" sz="2000" i="0" dirty="0">
                            <a:solidFill>
                              <a:schemeClr val="tx1"/>
                            </a:solidFill>
                            <a:latin typeface="Cambria Math" panose="02040503050406030204" pitchFamily="18" charset="0"/>
                          </a:rPr>
                          <m:t>dt</m:t>
                        </m:r>
                      </m:den>
                    </m:f>
                  </m:oMath>
                </a14:m>
                <a:r>
                  <a:rPr lang="tr-TR" sz="2000" dirty="0">
                    <a:solidFill>
                      <a:schemeClr val="tx1"/>
                    </a:solidFill>
                    <a:latin typeface="Times New Roman" panose="02020603050405020304" pitchFamily="18" charset="0"/>
                    <a:cs typeface="Times New Roman" panose="02020603050405020304" pitchFamily="18" charset="0"/>
                  </a:rPr>
                  <a:t>=D*</a:t>
                </a:r>
                <a14:m>
                  <m:oMath xmlns:m="http://schemas.openxmlformats.org/officeDocument/2006/math">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D</m:t>
                        </m:r>
                      </m:sub>
                    </m:sSub>
                  </m:oMath>
                </a14:m>
                <a:endParaRPr lang="tr-TR" sz="2000" dirty="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If all sides of the equality are multiplied by </a:t>
                </a:r>
                <a:r>
                  <a:rPr lang="en-US" sz="2000" dirty="0" err="1">
                    <a:solidFill>
                      <a:schemeClr val="tx1"/>
                    </a:solidFill>
                    <a:latin typeface="Times New Roman" panose="02020603050405020304" pitchFamily="18" charset="0"/>
                    <a:cs typeface="Times New Roman" panose="02020603050405020304" pitchFamily="18" charset="0"/>
                  </a:rPr>
                  <a:t>dt</a:t>
                </a:r>
                <a:r>
                  <a:rPr lang="en-US" sz="2000" dirty="0">
                    <a:solidFill>
                      <a:schemeClr val="tx1"/>
                    </a:solidFill>
                    <a:latin typeface="Times New Roman" panose="02020603050405020304" pitchFamily="18" charset="0"/>
                    <a:cs typeface="Times New Roman" panose="02020603050405020304" pitchFamily="18" charset="0"/>
                  </a:rPr>
                  <a:t> and </a:t>
                </a:r>
                <a:r>
                  <a:rPr lang="en-US" sz="2000" dirty="0" err="1">
                    <a:solidFill>
                      <a:schemeClr val="tx1"/>
                    </a:solidFill>
                    <a:latin typeface="Times New Roman" panose="02020603050405020304" pitchFamily="18" charset="0"/>
                    <a:cs typeface="Times New Roman" panose="02020603050405020304" pitchFamily="18" charset="0"/>
                  </a:rPr>
                  <a:t>dW</a:t>
                </a:r>
                <a:r>
                  <a:rPr lang="en-US" sz="2000" dirty="0">
                    <a:solidFill>
                      <a:schemeClr val="tx1"/>
                    </a:solidFill>
                    <a:latin typeface="Times New Roman" panose="02020603050405020304" pitchFamily="18" charset="0"/>
                    <a:cs typeface="Times New Roman" panose="02020603050405020304" pitchFamily="18" charset="0"/>
                  </a:rPr>
                  <a:t> is written instead of –D*</a:t>
                </a:r>
                <a:r>
                  <a:rPr lang="en-US" sz="2000" dirty="0" err="1">
                    <a:solidFill>
                      <a:schemeClr val="tx1"/>
                    </a:solidFill>
                    <a:latin typeface="Times New Roman" panose="02020603050405020304" pitchFamily="18" charset="0"/>
                    <a:cs typeface="Times New Roman" panose="02020603050405020304" pitchFamily="18" charset="0"/>
                  </a:rPr>
                  <a:t>dt</a:t>
                </a:r>
                <a:r>
                  <a:rPr lang="en-US" sz="2000" dirty="0">
                    <a:solidFill>
                      <a:schemeClr val="tx1"/>
                    </a:solidFill>
                    <a:latin typeface="Times New Roman" panose="02020603050405020304" pitchFamily="18" charset="0"/>
                    <a:cs typeface="Times New Roman" panose="02020603050405020304" pitchFamily="18" charset="0"/>
                  </a:rPr>
                  <a:t>, the following equation is obtained.</a:t>
                </a:r>
                <a:endParaRPr lang="tr-TR" sz="2000" dirty="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-W*d</a:t>
                </a:r>
                <a14:m>
                  <m:oMath xmlns:m="http://schemas.openxmlformats.org/officeDocument/2006/math">
                    <m:sSub>
                      <m:sSubPr>
                        <m:ctrlPr>
                          <a:rPr lang="tr-TR" sz="2000" i="1" dirty="0">
                            <a:solidFill>
                              <a:schemeClr val="tx1"/>
                            </a:solidFill>
                            <a:latin typeface="Cambria Math" panose="02040503050406030204" pitchFamily="18" charset="0"/>
                          </a:rPr>
                        </m:ctrlPr>
                      </m:sSubPr>
                      <m:e>
                        <m:r>
                          <m:rPr>
                            <m:sty m:val="p"/>
                          </m:rPr>
                          <a:rPr lang="tr-TR" sz="2000" i="0" dirty="0">
                            <a:solidFill>
                              <a:schemeClr val="tx1"/>
                            </a:solidFill>
                            <a:latin typeface="Cambria Math" panose="02040503050406030204" pitchFamily="18" charset="0"/>
                          </a:rPr>
                          <m:t>x</m:t>
                        </m:r>
                      </m:e>
                      <m:sub>
                        <m:r>
                          <m:rPr>
                            <m:sty m:val="p"/>
                          </m:rPr>
                          <a:rPr lang="tr-TR" sz="2000" i="0" dirty="0">
                            <a:solidFill>
                              <a:schemeClr val="tx1"/>
                            </a:solidFill>
                            <a:latin typeface="Cambria Math" panose="02040503050406030204" pitchFamily="18" charset="0"/>
                          </a:rPr>
                          <m:t>w</m:t>
                        </m:r>
                      </m:sub>
                    </m:sSub>
                  </m:oMath>
                </a14:m>
                <a:r>
                  <a:rPr lang="tr-TR" sz="20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tr-TR" sz="2000" i="1" dirty="0">
                            <a:solidFill>
                              <a:schemeClr val="tx1"/>
                            </a:solidFill>
                            <a:latin typeface="Cambria Math" panose="02040503050406030204" pitchFamily="18" charset="0"/>
                          </a:rPr>
                        </m:ctrlPr>
                      </m:sSubPr>
                      <m:e>
                        <m:r>
                          <m:rPr>
                            <m:sty m:val="p"/>
                          </m:rPr>
                          <a:rPr lang="tr-TR" sz="2000" i="0" dirty="0">
                            <a:solidFill>
                              <a:schemeClr val="tx1"/>
                            </a:solidFill>
                            <a:latin typeface="Cambria Math" panose="02040503050406030204" pitchFamily="18" charset="0"/>
                          </a:rPr>
                          <m:t>x</m:t>
                        </m:r>
                      </m:e>
                      <m:sub>
                        <m:r>
                          <m:rPr>
                            <m:sty m:val="p"/>
                          </m:rPr>
                          <a:rPr lang="tr-TR" sz="2000" i="0" dirty="0">
                            <a:solidFill>
                              <a:schemeClr val="tx1"/>
                            </a:solidFill>
                            <a:latin typeface="Cambria Math" panose="02040503050406030204" pitchFamily="18" charset="0"/>
                          </a:rPr>
                          <m:t>w</m:t>
                        </m:r>
                      </m:sub>
                    </m:sSub>
                  </m:oMath>
                </a14:m>
                <a:r>
                  <a:rPr lang="tr-TR" sz="2000" dirty="0">
                    <a:solidFill>
                      <a:schemeClr val="tx1"/>
                    </a:solidFill>
                    <a:latin typeface="Times New Roman" panose="02020603050405020304" pitchFamily="18" charset="0"/>
                    <a:cs typeface="Times New Roman" panose="02020603050405020304" pitchFamily="18" charset="0"/>
                  </a:rPr>
                  <a:t>*</a:t>
                </a:r>
                <a:r>
                  <a:rPr lang="tr-TR" sz="2000" dirty="0" err="1">
                    <a:solidFill>
                      <a:schemeClr val="tx1"/>
                    </a:solidFill>
                    <a:latin typeface="Times New Roman" panose="02020603050405020304" pitchFamily="18" charset="0"/>
                    <a:cs typeface="Times New Roman" panose="02020603050405020304" pitchFamily="18" charset="0"/>
                  </a:rPr>
                  <a:t>dW</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dW</a:t>
                </a:r>
                <a:r>
                  <a:rPr lang="tr-TR" sz="2000" dirty="0">
                    <a:solidFill>
                      <a:schemeClr val="tx1"/>
                    </a:solidFill>
                    <a:latin typeface="Times New Roman" panose="02020603050405020304" pitchFamily="18" charset="0"/>
                    <a:cs typeface="Times New Roman" panose="02020603050405020304" pitchFamily="18" charset="0"/>
                  </a:rPr>
                  <a:t>*</a:t>
                </a:r>
                <a14:m>
                  <m:oMath xmlns:m="http://schemas.openxmlformats.org/officeDocument/2006/math">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D</m:t>
                        </m:r>
                      </m:sub>
                    </m:sSub>
                  </m:oMath>
                </a14:m>
                <a:endParaRPr lang="tr-TR" sz="2000" dirty="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 W*d</a:t>
                </a:r>
                <a14:m>
                  <m:oMath xmlns:m="http://schemas.openxmlformats.org/officeDocument/2006/math">
                    <m:sSub>
                      <m:sSubPr>
                        <m:ctrlPr>
                          <a:rPr lang="tr-TR" sz="2000" i="1" dirty="0">
                            <a:solidFill>
                              <a:schemeClr val="tx1"/>
                            </a:solidFill>
                            <a:latin typeface="Cambria Math" panose="02040503050406030204" pitchFamily="18" charset="0"/>
                          </a:rPr>
                        </m:ctrlPr>
                      </m:sSubPr>
                      <m:e>
                        <m:r>
                          <m:rPr>
                            <m:sty m:val="p"/>
                          </m:rPr>
                          <a:rPr lang="tr-TR" sz="2000" i="0" dirty="0">
                            <a:solidFill>
                              <a:schemeClr val="tx1"/>
                            </a:solidFill>
                            <a:latin typeface="Cambria Math" panose="02040503050406030204" pitchFamily="18" charset="0"/>
                          </a:rPr>
                          <m:t>x</m:t>
                        </m:r>
                      </m:e>
                      <m:sub>
                        <m:r>
                          <m:rPr>
                            <m:sty m:val="p"/>
                          </m:rPr>
                          <a:rPr lang="tr-TR" sz="2000" i="0" dirty="0">
                            <a:solidFill>
                              <a:schemeClr val="tx1"/>
                            </a:solidFill>
                            <a:latin typeface="Cambria Math" panose="02040503050406030204" pitchFamily="18" charset="0"/>
                          </a:rPr>
                          <m:t>w</m:t>
                        </m:r>
                      </m:sub>
                    </m:sSub>
                  </m:oMath>
                </a14:m>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dW</a:t>
                </a:r>
                <a:r>
                  <a:rPr lang="tr-TR" sz="2000" dirty="0">
                    <a:solidFill>
                      <a:schemeClr val="tx1"/>
                    </a:solidFill>
                    <a:latin typeface="Times New Roman" panose="02020603050405020304" pitchFamily="18" charset="0"/>
                    <a:cs typeface="Times New Roman" panose="02020603050405020304" pitchFamily="18" charset="0"/>
                  </a:rPr>
                  <a:t>(</a:t>
                </a:r>
                <a14:m>
                  <m:oMath xmlns:m="http://schemas.openxmlformats.org/officeDocument/2006/math">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D</m:t>
                        </m:r>
                      </m:sub>
                    </m:sSub>
                    <m:r>
                      <a:rPr lang="tr-TR" sz="2000" b="0" i="0" smtClean="0">
                        <a:solidFill>
                          <a:schemeClr val="tx1"/>
                        </a:solidFill>
                        <a:latin typeface="Cambria Math" panose="02040503050406030204" pitchFamily="18" charset="0"/>
                      </a:rPr>
                      <m:t>−</m:t>
                    </m:r>
                    <m:sSub>
                      <m:sSubPr>
                        <m:ctrlPr>
                          <a:rPr lang="tr-TR" sz="2000" b="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W</m:t>
                        </m:r>
                      </m:sub>
                    </m:sSub>
                  </m:oMath>
                </a14:m>
                <a:r>
                  <a:rPr lang="tr-TR" sz="2000" dirty="0">
                    <a:solidFill>
                      <a:schemeClr val="tx1"/>
                    </a:solidFill>
                    <a:latin typeface="Times New Roman" panose="02020603050405020304" pitchFamily="18" charset="0"/>
                    <a:cs typeface="Times New Roman" panose="02020603050405020304" pitchFamily="18" charset="0"/>
                  </a:rPr>
                  <a:t>)</a:t>
                </a:r>
              </a:p>
              <a:p>
                <a:pPr>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ln</a:t>
                </a:r>
                <a:r>
                  <a:rPr lang="tr-TR" sz="2000" dirty="0">
                    <a:solidFill>
                      <a:schemeClr val="tx1"/>
                    </a:solidFill>
                    <a:latin typeface="Times New Roman" panose="02020603050405020304" pitchFamily="18" charset="0"/>
                    <a:cs typeface="Times New Roman" panose="02020603050405020304" pitchFamily="18" charset="0"/>
                  </a:rPr>
                  <a:t>(</a:t>
                </a:r>
                <a14:m>
                  <m:oMath xmlns:m="http://schemas.openxmlformats.org/officeDocument/2006/math">
                    <m:f>
                      <m:fPr>
                        <m:ctrlPr>
                          <a:rPr lang="tr-TR" sz="2000" i="1" smtClean="0">
                            <a:solidFill>
                              <a:schemeClr val="tx1"/>
                            </a:solidFill>
                            <a:latin typeface="Cambria Math" panose="02040503050406030204" pitchFamily="18" charset="0"/>
                          </a:rPr>
                        </m:ctrlPr>
                      </m:fPr>
                      <m:num>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W</m:t>
                            </m:r>
                          </m:e>
                          <m:sub>
                            <m:r>
                              <a:rPr lang="tr-TR" sz="2000" b="0" i="0" smtClean="0">
                                <a:solidFill>
                                  <a:schemeClr val="tx1"/>
                                </a:solidFill>
                                <a:latin typeface="Cambria Math" panose="02040503050406030204" pitchFamily="18" charset="0"/>
                              </a:rPr>
                              <m:t>1</m:t>
                            </m:r>
                          </m:sub>
                        </m:sSub>
                      </m:num>
                      <m:den>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W</m:t>
                            </m:r>
                          </m:e>
                          <m:sub>
                            <m:r>
                              <a:rPr lang="tr-TR" sz="2000" b="0" i="0" smtClean="0">
                                <a:solidFill>
                                  <a:schemeClr val="tx1"/>
                                </a:solidFill>
                                <a:latin typeface="Cambria Math" panose="02040503050406030204" pitchFamily="18" charset="0"/>
                              </a:rPr>
                              <m:t>2</m:t>
                            </m:r>
                          </m:sub>
                        </m:sSub>
                      </m:den>
                    </m:f>
                  </m:oMath>
                </a14:m>
                <a:r>
                  <a:rPr lang="tr-TR" sz="20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nary>
                      <m:naryPr>
                        <m:limLoc m:val="undOvr"/>
                        <m:ctrlPr>
                          <a:rPr lang="tr-TR" sz="2000" i="1" smtClean="0">
                            <a:solidFill>
                              <a:schemeClr val="tx1"/>
                            </a:solidFill>
                            <a:latin typeface="Cambria Math" panose="02040503050406030204" pitchFamily="18" charset="0"/>
                          </a:rPr>
                        </m:ctrlPr>
                      </m:naryPr>
                      <m:sub>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W</m:t>
                            </m:r>
                            <m:r>
                              <a:rPr lang="tr-TR" sz="2000" b="0" i="0" smtClean="0">
                                <a:solidFill>
                                  <a:schemeClr val="tx1"/>
                                </a:solidFill>
                                <a:latin typeface="Cambria Math" panose="02040503050406030204" pitchFamily="18" charset="0"/>
                              </a:rPr>
                              <m:t>2</m:t>
                            </m:r>
                          </m:sub>
                        </m:sSub>
                      </m:sub>
                      <m:sup>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W</m:t>
                            </m:r>
                            <m:r>
                              <a:rPr lang="tr-TR" sz="2000" b="0" i="0" smtClean="0">
                                <a:solidFill>
                                  <a:schemeClr val="tx1"/>
                                </a:solidFill>
                                <a:latin typeface="Cambria Math" panose="02040503050406030204" pitchFamily="18" charset="0"/>
                              </a:rPr>
                              <m:t>1</m:t>
                            </m:r>
                          </m:sub>
                        </m:sSub>
                      </m:sup>
                      <m:e>
                        <m:f>
                          <m:fPr>
                            <m:ctrlPr>
                              <a:rPr lang="tr-TR" sz="2000" i="1" smtClean="0">
                                <a:solidFill>
                                  <a:schemeClr val="tx1"/>
                                </a:solidFill>
                                <a:latin typeface="Cambria Math" panose="02040503050406030204" pitchFamily="18" charset="0"/>
                              </a:rPr>
                            </m:ctrlPr>
                          </m:fPr>
                          <m:num>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dx</m:t>
                                </m:r>
                              </m:e>
                              <m:sub>
                                <m:r>
                                  <m:rPr>
                                    <m:sty m:val="p"/>
                                  </m:rPr>
                                  <a:rPr lang="tr-TR" sz="2000" b="0" i="0" smtClean="0">
                                    <a:solidFill>
                                      <a:schemeClr val="tx1"/>
                                    </a:solidFill>
                                    <a:latin typeface="Cambria Math" panose="02040503050406030204" pitchFamily="18" charset="0"/>
                                  </a:rPr>
                                  <m:t>W</m:t>
                                </m:r>
                              </m:sub>
                            </m:sSub>
                          </m:num>
                          <m:den>
                            <m:sSub>
                              <m:sSubPr>
                                <m:ctrlPr>
                                  <a:rPr lang="tr-TR" sz="200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D</m:t>
                                </m:r>
                              </m:sub>
                            </m:sSub>
                            <m:r>
                              <a:rPr lang="tr-TR" sz="2000" b="0" i="0" smtClean="0">
                                <a:solidFill>
                                  <a:schemeClr val="tx1"/>
                                </a:solidFill>
                                <a:latin typeface="Cambria Math" panose="02040503050406030204" pitchFamily="18" charset="0"/>
                              </a:rPr>
                              <m:t>−</m:t>
                            </m:r>
                            <m:sSub>
                              <m:sSubPr>
                                <m:ctrlPr>
                                  <a:rPr lang="tr-TR" sz="2000" b="0" i="1" smtClean="0">
                                    <a:solidFill>
                                      <a:schemeClr val="tx1"/>
                                    </a:solidFill>
                                    <a:latin typeface="Cambria Math" panose="02040503050406030204" pitchFamily="18" charset="0"/>
                                  </a:rPr>
                                </m:ctrlPr>
                              </m:sSubPr>
                              <m:e>
                                <m:r>
                                  <m:rPr>
                                    <m:sty m:val="p"/>
                                  </m:rPr>
                                  <a:rPr lang="tr-TR" sz="2000" b="0" i="0" smtClean="0">
                                    <a:solidFill>
                                      <a:schemeClr val="tx1"/>
                                    </a:solidFill>
                                    <a:latin typeface="Cambria Math" panose="02040503050406030204" pitchFamily="18" charset="0"/>
                                  </a:rPr>
                                  <m:t>x</m:t>
                                </m:r>
                              </m:e>
                              <m:sub>
                                <m:r>
                                  <m:rPr>
                                    <m:sty m:val="p"/>
                                  </m:rPr>
                                  <a:rPr lang="tr-TR" sz="2000" b="0" i="0" smtClean="0">
                                    <a:solidFill>
                                      <a:schemeClr val="tx1"/>
                                    </a:solidFill>
                                    <a:latin typeface="Cambria Math" panose="02040503050406030204" pitchFamily="18" charset="0"/>
                                  </a:rPr>
                                  <m:t>W</m:t>
                                </m:r>
                              </m:sub>
                            </m:sSub>
                          </m:den>
                        </m:f>
                      </m:e>
                    </m:nary>
                  </m:oMath>
                </a14:m>
                <a:r>
                  <a:rPr lang="tr-TR" sz="2000" dirty="0">
                    <a:solidFill>
                      <a:schemeClr val="tx1"/>
                    </a:solidFill>
                    <a:latin typeface="Times New Roman" panose="02020603050405020304" pitchFamily="18" charset="0"/>
                    <a:cs typeface="Times New Roman" panose="02020603050405020304" pitchFamily="18" charset="0"/>
                  </a:rPr>
                  <a:t>             (Rayleigh equation)</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990600" y="1524000"/>
                <a:ext cx="10820399" cy="4483100"/>
              </a:xfrm>
              <a:blipFill>
                <a:blip r:embed="rId2"/>
                <a:stretch>
                  <a:fillRect l="-564" t="-680"/>
                </a:stretch>
              </a:blipFill>
            </p:spPr>
            <p:txBody>
              <a:bodyPr/>
              <a:lstStyle/>
              <a:p>
                <a:r>
                  <a:rPr lang="tr-TR">
                    <a:noFill/>
                  </a:rPr>
                  <a:t> </a:t>
                </a:r>
              </a:p>
            </p:txBody>
          </p:sp>
        </mc:Fallback>
      </mc:AlternateContent>
    </p:spTree>
    <p:extLst>
      <p:ext uri="{BB962C8B-B14F-4D97-AF65-F5344CB8AC3E}">
        <p14:creationId xmlns:p14="http://schemas.microsoft.com/office/powerpoint/2010/main" val="1653719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46825" y="535210"/>
            <a:ext cx="8911687" cy="5315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CALCULATIONS</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1117600" y="1219199"/>
                <a:ext cx="10833100" cy="5458692"/>
              </a:xfrm>
            </p:spPr>
            <p:txBody>
              <a:bodyPr>
                <a:normAutofit fontScale="85000" lnSpcReduction="20000"/>
              </a:bodyPr>
              <a:lstStyle/>
              <a:p>
                <a:pPr marL="0" indent="0" algn="just">
                  <a:buNone/>
                </a:pPr>
                <a:r>
                  <a:rPr lang="tr-TR" sz="1900" b="1" u="sng" dirty="0" err="1">
                    <a:solidFill>
                      <a:schemeClr val="tx1"/>
                    </a:solidFill>
                    <a:latin typeface="Times New Roman" panose="02020603050405020304" pitchFamily="18" charset="0"/>
                    <a:cs typeface="Times New Roman" panose="02020603050405020304" pitchFamily="18" charset="0"/>
                  </a:rPr>
                  <a:t>Experimental</a:t>
                </a:r>
                <a:r>
                  <a:rPr lang="tr-TR" sz="1900" b="1" u="sng" dirty="0">
                    <a:solidFill>
                      <a:schemeClr val="tx1"/>
                    </a:solidFill>
                    <a:latin typeface="Times New Roman" panose="02020603050405020304" pitchFamily="18" charset="0"/>
                    <a:cs typeface="Times New Roman" panose="02020603050405020304" pitchFamily="18" charset="0"/>
                  </a:rPr>
                  <a:t> Data</a:t>
                </a:r>
              </a:p>
              <a:p>
                <a:r>
                  <a:rPr lang="tr-TR" sz="1900" dirty="0">
                    <a:solidFill>
                      <a:schemeClr val="tx1"/>
                    </a:solidFill>
                    <a:latin typeface="Times New Roman" panose="02020603050405020304" pitchFamily="18" charset="0"/>
                    <a:cs typeface="Times New Roman" panose="02020603050405020304" pitchFamily="18" charset="0"/>
                  </a:rPr>
                  <a:t>Initial </a:t>
                </a:r>
                <a:r>
                  <a:rPr lang="tr-TR" sz="1900" dirty="0" err="1">
                    <a:solidFill>
                      <a:schemeClr val="tx1"/>
                    </a:solidFill>
                    <a:latin typeface="Times New Roman" panose="02020603050405020304" pitchFamily="18" charset="0"/>
                    <a:cs typeface="Times New Roman" panose="02020603050405020304" pitchFamily="18" charset="0"/>
                  </a:rPr>
                  <a:t>volume</a:t>
                </a:r>
                <a:r>
                  <a:rPr lang="tr-TR" sz="1900" dirty="0">
                    <a:solidFill>
                      <a:schemeClr val="tx1"/>
                    </a:solidFill>
                    <a:latin typeface="Times New Roman" panose="02020603050405020304" pitchFamily="18" charset="0"/>
                    <a:cs typeface="Times New Roman" panose="02020603050405020304" pitchFamily="18" charset="0"/>
                  </a:rPr>
                  <a:t> of </a:t>
                </a:r>
                <a:r>
                  <a:rPr lang="tr-TR" sz="1900" dirty="0" err="1">
                    <a:solidFill>
                      <a:schemeClr val="tx1"/>
                    </a:solidFill>
                    <a:latin typeface="Times New Roman" panose="02020603050405020304" pitchFamily="18" charset="0"/>
                    <a:cs typeface="Times New Roman" panose="02020603050405020304" pitchFamily="18" charset="0"/>
                  </a:rPr>
                  <a:t>the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boiler</a:t>
                </a:r>
                <a:r>
                  <a:rPr lang="tr-TR" sz="1900" dirty="0">
                    <a:solidFill>
                      <a:schemeClr val="tx1"/>
                    </a:solidFill>
                    <a:latin typeface="Times New Roman" panose="02020603050405020304" pitchFamily="18" charset="0"/>
                    <a:cs typeface="Times New Roman" panose="02020603050405020304" pitchFamily="18" charset="0"/>
                  </a:rPr>
                  <a:t> (V)</a:t>
                </a:r>
              </a:p>
              <a:p>
                <a:r>
                  <a:rPr lang="tr-TR" sz="1900" dirty="0" err="1">
                    <a:solidFill>
                      <a:schemeClr val="tx1"/>
                    </a:solidFill>
                    <a:latin typeface="Times New Roman" panose="02020603050405020304" pitchFamily="18" charset="0"/>
                    <a:cs typeface="Times New Roman" panose="02020603050405020304" pitchFamily="18" charset="0"/>
                  </a:rPr>
                  <a:t>Refractive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index</a:t>
                </a:r>
                <a:r>
                  <a:rPr lang="tr-TR" sz="1900" dirty="0">
                    <a:solidFill>
                      <a:schemeClr val="tx1"/>
                    </a:solidFill>
                    <a:latin typeface="Times New Roman" panose="02020603050405020304" pitchFamily="18" charset="0"/>
                    <a:cs typeface="Times New Roman" panose="02020603050405020304" pitchFamily="18" charset="0"/>
                  </a:rPr>
                  <a:t> of </a:t>
                </a:r>
                <a:r>
                  <a:rPr lang="tr-TR" sz="1900" dirty="0" err="1">
                    <a:solidFill>
                      <a:schemeClr val="tx1"/>
                    </a:solidFill>
                    <a:latin typeface="Times New Roman" panose="02020603050405020304" pitchFamily="18" charset="0"/>
                    <a:cs typeface="Times New Roman" panose="02020603050405020304" pitchFamily="18" charset="0"/>
                  </a:rPr>
                  <a:t>the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sample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taken</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from</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the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boiler</a:t>
                </a:r>
                <a:r>
                  <a:rPr lang="tr-TR" sz="1900" dirty="0">
                    <a:solidFill>
                      <a:schemeClr val="tx1"/>
                    </a:solidFill>
                    <a:latin typeface="Times New Roman" panose="02020603050405020304" pitchFamily="18" charset="0"/>
                    <a:cs typeface="Times New Roman" panose="02020603050405020304" pitchFamily="18" charset="0"/>
                  </a:rPr>
                  <a:t> at </a:t>
                </a:r>
                <a:r>
                  <a:rPr lang="tr-TR" sz="1900" dirty="0" err="1">
                    <a:solidFill>
                      <a:schemeClr val="tx1"/>
                    </a:solidFill>
                    <a:latin typeface="Times New Roman" panose="02020603050405020304" pitchFamily="18" charset="0"/>
                    <a:cs typeface="Times New Roman" panose="02020603050405020304" pitchFamily="18" charset="0"/>
                  </a:rPr>
                  <a:t>the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beginning</a:t>
                </a:r>
                <a:endParaRPr lang="tr-TR" sz="1900" dirty="0">
                  <a:solidFill>
                    <a:schemeClr val="tx1"/>
                  </a:solidFill>
                  <a:latin typeface="Times New Roman" panose="02020603050405020304" pitchFamily="18" charset="0"/>
                  <a:cs typeface="Times New Roman" panose="02020603050405020304" pitchFamily="18" charset="0"/>
                </a:endParaRPr>
              </a:p>
              <a:p>
                <a:r>
                  <a:rPr lang="tr-TR" sz="1900" dirty="0" err="1">
                    <a:solidFill>
                      <a:schemeClr val="tx1"/>
                    </a:solidFill>
                    <a:latin typeface="Times New Roman" panose="02020603050405020304" pitchFamily="18" charset="0"/>
                    <a:cs typeface="Times New Roman" panose="02020603050405020304" pitchFamily="18" charset="0"/>
                  </a:rPr>
                  <a:t>Methylene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chloride</a:t>
                </a:r>
                <a:r>
                  <a:rPr lang="tr-TR" sz="1900" dirty="0">
                    <a:solidFill>
                      <a:schemeClr val="tx1"/>
                    </a:solidFill>
                    <a:latin typeface="Times New Roman" panose="02020603050405020304" pitchFamily="18" charset="0"/>
                    <a:cs typeface="Times New Roman" panose="02020603050405020304" pitchFamily="18" charset="0"/>
                  </a:rPr>
                  <a:t>: M</a:t>
                </a:r>
                <a:r>
                  <a:rPr lang="tr-TR" sz="1900" baseline="-25000" dirty="0">
                    <a:solidFill>
                      <a:schemeClr val="tx1"/>
                    </a:solidFill>
                    <a:latin typeface="Times New Roman" panose="02020603050405020304" pitchFamily="18" charset="0"/>
                    <a:cs typeface="Times New Roman" panose="02020603050405020304" pitchFamily="18" charset="0"/>
                  </a:rPr>
                  <a:t>A</a:t>
                </a:r>
                <a:r>
                  <a:rPr lang="tr-TR" sz="1900" dirty="0">
                    <a:solidFill>
                      <a:schemeClr val="tx1"/>
                    </a:solidFill>
                    <a:latin typeface="Times New Roman" panose="02020603050405020304" pitchFamily="18" charset="0"/>
                    <a:cs typeface="Times New Roman" panose="02020603050405020304" pitchFamily="18" charset="0"/>
                  </a:rPr>
                  <a:t>=84,9 gr/ </a:t>
                </a:r>
                <a:r>
                  <a:rPr lang="tr-TR" sz="1900" dirty="0" err="1">
                    <a:solidFill>
                      <a:schemeClr val="tx1"/>
                    </a:solidFill>
                    <a:latin typeface="Times New Roman" panose="02020603050405020304" pitchFamily="18" charset="0"/>
                    <a:cs typeface="Times New Roman" panose="02020603050405020304" pitchFamily="18" charset="0"/>
                  </a:rPr>
                  <a:t>mol</a:t>
                </a:r>
                <a:r>
                  <a:rPr lang="tr-TR" sz="19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
                      <a:rPr lang="tr-TR" sz="1900" i="1">
                        <a:solidFill>
                          <a:schemeClr val="tx1"/>
                        </a:solidFill>
                        <a:latin typeface="Cambria Math" panose="02040503050406030204" pitchFamily="18" charset="0"/>
                      </a:rPr>
                      <m:t>𝜌</m:t>
                    </m:r>
                  </m:oMath>
                </a14:m>
                <a:r>
                  <a:rPr lang="tr-TR" sz="1900" dirty="0">
                    <a:solidFill>
                      <a:schemeClr val="tx1"/>
                    </a:solidFill>
                    <a:latin typeface="Times New Roman" panose="02020603050405020304" pitchFamily="18" charset="0"/>
                    <a:cs typeface="Times New Roman" panose="02020603050405020304" pitchFamily="18" charset="0"/>
                  </a:rPr>
                  <a:t>=1,33 gr/</a:t>
                </a:r>
                <a14:m>
                  <m:oMath xmlns:m="http://schemas.openxmlformats.org/officeDocument/2006/math">
                    <m:sSup>
                      <m:sSupPr>
                        <m:ctrlPr>
                          <a:rPr lang="tr-TR" sz="1900" i="1">
                            <a:solidFill>
                              <a:schemeClr val="tx1"/>
                            </a:solidFill>
                            <a:latin typeface="Cambria Math" panose="02040503050406030204" pitchFamily="18" charset="0"/>
                          </a:rPr>
                        </m:ctrlPr>
                      </m:sSupPr>
                      <m:e>
                        <m:r>
                          <a:rPr lang="tr-TR" sz="1900" i="1">
                            <a:solidFill>
                              <a:schemeClr val="tx1"/>
                            </a:solidFill>
                            <a:latin typeface="Cambria Math" panose="02040503050406030204" pitchFamily="18" charset="0"/>
                          </a:rPr>
                          <m:t>𝑐𝑚</m:t>
                        </m:r>
                      </m:e>
                      <m:sup>
                        <m:r>
                          <a:rPr lang="tr-TR" sz="1900" i="1">
                            <a:solidFill>
                              <a:schemeClr val="tx1"/>
                            </a:solidFill>
                            <a:latin typeface="Cambria Math" panose="02040503050406030204" pitchFamily="18" charset="0"/>
                          </a:rPr>
                          <m:t>3</m:t>
                        </m:r>
                      </m:sup>
                    </m:sSup>
                  </m:oMath>
                </a14:m>
                <a:endParaRPr lang="tr-TR" sz="1900" dirty="0">
                  <a:solidFill>
                    <a:schemeClr val="tx1"/>
                  </a:solidFill>
                  <a:latin typeface="Times New Roman" panose="02020603050405020304" pitchFamily="18" charset="0"/>
                  <a:cs typeface="Times New Roman" panose="02020603050405020304" pitchFamily="18" charset="0"/>
                </a:endParaRPr>
              </a:p>
              <a:p>
                <a:r>
                  <a:rPr lang="tr-TR" sz="1900" dirty="0" err="1">
                    <a:solidFill>
                      <a:schemeClr val="tx1"/>
                    </a:solidFill>
                    <a:latin typeface="Times New Roman" panose="02020603050405020304" pitchFamily="18" charset="0"/>
                    <a:cs typeface="Times New Roman" panose="02020603050405020304" pitchFamily="18" charset="0"/>
                  </a:rPr>
                  <a:t>Trichlorethylene</a:t>
                </a:r>
                <a:r>
                  <a:rPr lang="tr-TR" sz="1900" dirty="0">
                    <a:solidFill>
                      <a:schemeClr val="tx1"/>
                    </a:solidFill>
                    <a:latin typeface="Times New Roman" panose="02020603050405020304" pitchFamily="18" charset="0"/>
                    <a:cs typeface="Times New Roman" panose="02020603050405020304" pitchFamily="18" charset="0"/>
                  </a:rPr>
                  <a:t>: M</a:t>
                </a:r>
                <a:r>
                  <a:rPr lang="tr-TR" sz="1900" baseline="-25000" dirty="0">
                    <a:solidFill>
                      <a:schemeClr val="tx1"/>
                    </a:solidFill>
                    <a:latin typeface="Times New Roman" panose="02020603050405020304" pitchFamily="18" charset="0"/>
                    <a:cs typeface="Times New Roman" panose="02020603050405020304" pitchFamily="18" charset="0"/>
                  </a:rPr>
                  <a:t>A</a:t>
                </a:r>
                <a:r>
                  <a:rPr lang="tr-TR" sz="1900" dirty="0">
                    <a:solidFill>
                      <a:schemeClr val="tx1"/>
                    </a:solidFill>
                    <a:latin typeface="Times New Roman" panose="02020603050405020304" pitchFamily="18" charset="0"/>
                    <a:cs typeface="Times New Roman" panose="02020603050405020304" pitchFamily="18" charset="0"/>
                  </a:rPr>
                  <a:t>=131,4 gr/</a:t>
                </a:r>
                <a:r>
                  <a:rPr lang="tr-TR" sz="1900" dirty="0" err="1">
                    <a:solidFill>
                      <a:schemeClr val="tx1"/>
                    </a:solidFill>
                    <a:latin typeface="Times New Roman" panose="02020603050405020304" pitchFamily="18" charset="0"/>
                    <a:cs typeface="Times New Roman" panose="02020603050405020304" pitchFamily="18" charset="0"/>
                  </a:rPr>
                  <a:t>mol</a:t>
                </a:r>
                <a:r>
                  <a:rPr lang="tr-TR" sz="19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
                      <a:rPr lang="tr-TR" sz="1900" i="1">
                        <a:solidFill>
                          <a:schemeClr val="tx1"/>
                        </a:solidFill>
                        <a:latin typeface="Cambria Math" panose="02040503050406030204" pitchFamily="18" charset="0"/>
                      </a:rPr>
                      <m:t>𝜌</m:t>
                    </m:r>
                  </m:oMath>
                </a14:m>
                <a:r>
                  <a:rPr lang="tr-TR" sz="1900" dirty="0">
                    <a:solidFill>
                      <a:schemeClr val="tx1"/>
                    </a:solidFill>
                    <a:latin typeface="Times New Roman" panose="02020603050405020304" pitchFamily="18" charset="0"/>
                    <a:cs typeface="Times New Roman" panose="02020603050405020304" pitchFamily="18" charset="0"/>
                  </a:rPr>
                  <a:t>=1,46 gr/</a:t>
                </a:r>
                <a14:m>
                  <m:oMath xmlns:m="http://schemas.openxmlformats.org/officeDocument/2006/math">
                    <m:sSup>
                      <m:sSupPr>
                        <m:ctrlPr>
                          <a:rPr lang="tr-TR" sz="1900" i="1">
                            <a:solidFill>
                              <a:schemeClr val="tx1"/>
                            </a:solidFill>
                            <a:latin typeface="Cambria Math" panose="02040503050406030204" pitchFamily="18" charset="0"/>
                          </a:rPr>
                        </m:ctrlPr>
                      </m:sSupPr>
                      <m:e>
                        <m:r>
                          <a:rPr lang="tr-TR" sz="1900" i="1">
                            <a:solidFill>
                              <a:schemeClr val="tx1"/>
                            </a:solidFill>
                            <a:latin typeface="Cambria Math" panose="02040503050406030204" pitchFamily="18" charset="0"/>
                          </a:rPr>
                          <m:t>𝑐𝑚</m:t>
                        </m:r>
                      </m:e>
                      <m:sup>
                        <m:r>
                          <a:rPr lang="tr-TR" sz="1900" i="1">
                            <a:solidFill>
                              <a:schemeClr val="tx1"/>
                            </a:solidFill>
                            <a:latin typeface="Cambria Math" panose="02040503050406030204" pitchFamily="18" charset="0"/>
                          </a:rPr>
                          <m:t>3</m:t>
                        </m:r>
                      </m:sup>
                    </m:sSup>
                  </m:oMath>
                </a14:m>
                <a:endParaRPr lang="tr-TR" sz="1900" dirty="0">
                  <a:solidFill>
                    <a:schemeClr val="tx1"/>
                  </a:solidFill>
                  <a:latin typeface="Times New Roman" panose="02020603050405020304" pitchFamily="18" charset="0"/>
                  <a:cs typeface="Times New Roman" panose="02020603050405020304" pitchFamily="18" charset="0"/>
                </a:endParaRPr>
              </a:p>
              <a:p>
                <a:r>
                  <a:rPr lang="tr-TR" sz="1900" dirty="0">
                    <a:solidFill>
                      <a:schemeClr val="tx1"/>
                    </a:solidFill>
                    <a:latin typeface="Times New Roman" panose="02020603050405020304" pitchFamily="18" charset="0"/>
                    <a:cs typeface="Times New Roman" panose="02020603050405020304" pitchFamily="18" charset="0"/>
                  </a:rPr>
                  <a:t>W</a:t>
                </a:r>
                <a:r>
                  <a:rPr lang="tr-TR" sz="1900" baseline="-25000" dirty="0">
                    <a:solidFill>
                      <a:schemeClr val="tx1"/>
                    </a:solidFill>
                    <a:latin typeface="Times New Roman" panose="02020603050405020304" pitchFamily="18" charset="0"/>
                    <a:cs typeface="Times New Roman" panose="02020603050405020304" pitchFamily="18" charset="0"/>
                  </a:rPr>
                  <a:t>2</a:t>
                </a:r>
                <a:r>
                  <a:rPr lang="tr-TR" sz="1900" dirty="0">
                    <a:solidFill>
                      <a:schemeClr val="tx1"/>
                    </a:solidFill>
                    <a:latin typeface="Times New Roman" panose="02020603050405020304" pitchFamily="18" charset="0"/>
                    <a:cs typeface="Times New Roman" panose="02020603050405020304" pitchFamily="18" charset="0"/>
                  </a:rPr>
                  <a:t>(final </a:t>
                </a:r>
                <a:r>
                  <a:rPr lang="tr-TR" sz="1900" dirty="0" err="1">
                    <a:solidFill>
                      <a:schemeClr val="tx1"/>
                    </a:solidFill>
                    <a:latin typeface="Times New Roman" panose="02020603050405020304" pitchFamily="18" charset="0"/>
                    <a:cs typeface="Times New Roman" panose="02020603050405020304" pitchFamily="18" charset="0"/>
                  </a:rPr>
                  <a:t>still</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contents</a:t>
                </a:r>
                <a:r>
                  <a:rPr lang="tr-TR" sz="1900" dirty="0">
                    <a:solidFill>
                      <a:schemeClr val="tx1"/>
                    </a:solidFill>
                    <a:latin typeface="Times New Roman" panose="02020603050405020304" pitchFamily="18" charset="0"/>
                    <a:cs typeface="Times New Roman" panose="02020603050405020304" pitchFamily="18" charset="0"/>
                  </a:rPr>
                  <a:t> in </a:t>
                </a:r>
                <a:r>
                  <a:rPr lang="tr-TR" sz="1900" dirty="0" err="1">
                    <a:solidFill>
                      <a:schemeClr val="tx1"/>
                    </a:solidFill>
                    <a:latin typeface="Times New Roman" panose="02020603050405020304" pitchFamily="18" charset="0"/>
                    <a:cs typeface="Times New Roman" panose="02020603050405020304" pitchFamily="18" charset="0"/>
                  </a:rPr>
                  <a:t>moles</a:t>
                </a:r>
                <a:r>
                  <a:rPr lang="tr-TR" sz="1900" dirty="0">
                    <a:solidFill>
                      <a:schemeClr val="tx1"/>
                    </a:solidFill>
                    <a:latin typeface="Times New Roman" panose="02020603050405020304" pitchFamily="18" charset="0"/>
                    <a:cs typeface="Times New Roman" panose="02020603050405020304" pitchFamily="18" charset="0"/>
                  </a:rPr>
                  <a:t>)</a:t>
                </a:r>
              </a:p>
              <a:p>
                <a:pPr marL="0" indent="0">
                  <a:buNone/>
                </a:pPr>
                <a:endParaRPr lang="tr-TR" sz="19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sz="1900" b="1" u="sng" dirty="0" err="1">
                    <a:solidFill>
                      <a:schemeClr val="tx1"/>
                    </a:solidFill>
                    <a:latin typeface="Times New Roman" panose="02020603050405020304" pitchFamily="18" charset="0"/>
                    <a:cs typeface="Times New Roman" panose="02020603050405020304" pitchFamily="18" charset="0"/>
                  </a:rPr>
                  <a:t>Values</a:t>
                </a:r>
                <a:r>
                  <a:rPr lang="tr-TR" sz="1900" b="1" u="sng" dirty="0">
                    <a:solidFill>
                      <a:schemeClr val="tx1"/>
                    </a:solidFill>
                    <a:latin typeface="Times New Roman" panose="02020603050405020304" pitchFamily="18" charset="0"/>
                    <a:cs typeface="Times New Roman" panose="02020603050405020304" pitchFamily="18" charset="0"/>
                  </a:rPr>
                  <a:t> </a:t>
                </a:r>
                <a:r>
                  <a:rPr lang="tr-TR" sz="1900" b="1" u="sng" dirty="0" err="1">
                    <a:solidFill>
                      <a:schemeClr val="tx1"/>
                    </a:solidFill>
                    <a:latin typeface="Times New Roman" panose="02020603050405020304" pitchFamily="18" charset="0"/>
                    <a:cs typeface="Times New Roman" panose="02020603050405020304" pitchFamily="18" charset="0"/>
                  </a:rPr>
                  <a:t>to</a:t>
                </a:r>
                <a:r>
                  <a:rPr lang="tr-TR" sz="1900" b="1" u="sng" dirty="0">
                    <a:solidFill>
                      <a:schemeClr val="tx1"/>
                    </a:solidFill>
                    <a:latin typeface="Times New Roman" panose="02020603050405020304" pitchFamily="18" charset="0"/>
                    <a:cs typeface="Times New Roman" panose="02020603050405020304" pitchFamily="18" charset="0"/>
                  </a:rPr>
                  <a:t> be </a:t>
                </a:r>
                <a:r>
                  <a:rPr lang="tr-TR" sz="1900" b="1" u="sng" dirty="0" err="1">
                    <a:solidFill>
                      <a:schemeClr val="tx1"/>
                    </a:solidFill>
                    <a:latin typeface="Times New Roman" panose="02020603050405020304" pitchFamily="18" charset="0"/>
                    <a:cs typeface="Times New Roman" panose="02020603050405020304" pitchFamily="18" charset="0"/>
                  </a:rPr>
                  <a:t>calculated</a:t>
                </a:r>
                <a:r>
                  <a:rPr lang="tr-TR" sz="1900" b="1" u="sng" dirty="0">
                    <a:solidFill>
                      <a:schemeClr val="tx1"/>
                    </a:solidFill>
                    <a:latin typeface="Times New Roman" panose="02020603050405020304" pitchFamily="18" charset="0"/>
                    <a:cs typeface="Times New Roman" panose="02020603050405020304" pitchFamily="18" charset="0"/>
                  </a:rPr>
                  <a:t>:</a:t>
                </a:r>
              </a:p>
              <a:p>
                <a:r>
                  <a:rPr lang="tr-TR" sz="1900" dirty="0" err="1">
                    <a:solidFill>
                      <a:schemeClr val="tx1"/>
                    </a:solidFill>
                    <a:latin typeface="Times New Roman" panose="02020603050405020304" pitchFamily="18" charset="0"/>
                    <a:cs typeface="Times New Roman" panose="02020603050405020304" pitchFamily="18" charset="0"/>
                  </a:rPr>
                  <a:t>Mass</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fraction</a:t>
                </a:r>
                <a:r>
                  <a:rPr lang="tr-TR" sz="1900" dirty="0">
                    <a:solidFill>
                      <a:schemeClr val="tx1"/>
                    </a:solidFill>
                    <a:latin typeface="Times New Roman" panose="02020603050405020304" pitchFamily="18" charset="0"/>
                    <a:cs typeface="Times New Roman" panose="02020603050405020304" pitchFamily="18" charset="0"/>
                  </a:rPr>
                  <a:t> (w/w) of M.C. in </a:t>
                </a:r>
                <a:r>
                  <a:rPr lang="tr-TR" sz="1900" dirty="0" err="1">
                    <a:solidFill>
                      <a:schemeClr val="tx1"/>
                    </a:solidFill>
                    <a:latin typeface="Times New Roman" panose="02020603050405020304" pitchFamily="18" charset="0"/>
                    <a:cs typeface="Times New Roman" panose="02020603050405020304" pitchFamily="18" charset="0"/>
                  </a:rPr>
                  <a:t>the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boiler</a:t>
                </a:r>
                <a:r>
                  <a:rPr lang="tr-TR" sz="1900" dirty="0">
                    <a:solidFill>
                      <a:schemeClr val="tx1"/>
                    </a:solidFill>
                    <a:latin typeface="Times New Roman" panose="02020603050405020304" pitchFamily="18" charset="0"/>
                    <a:cs typeface="Times New Roman" panose="02020603050405020304" pitchFamily="18" charset="0"/>
                  </a:rPr>
                  <a:t> (%)		</a:t>
                </a:r>
              </a:p>
              <a:p>
                <a:r>
                  <a:rPr lang="tr-TR" sz="1900" dirty="0" err="1">
                    <a:solidFill>
                      <a:schemeClr val="tx1"/>
                    </a:solidFill>
                    <a:latin typeface="Times New Roman" panose="02020603050405020304" pitchFamily="18" charset="0"/>
                    <a:cs typeface="Times New Roman" panose="02020603050405020304" pitchFamily="18" charset="0"/>
                  </a:rPr>
                  <a:t>Mass</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fraction</a:t>
                </a:r>
                <a:r>
                  <a:rPr lang="tr-TR" sz="1900" dirty="0">
                    <a:solidFill>
                      <a:schemeClr val="tx1"/>
                    </a:solidFill>
                    <a:latin typeface="Times New Roman" panose="02020603050405020304" pitchFamily="18" charset="0"/>
                    <a:cs typeface="Times New Roman" panose="02020603050405020304" pitchFamily="18" charset="0"/>
                  </a:rPr>
                  <a:t> (w/w) of T.C.E. in </a:t>
                </a:r>
                <a:r>
                  <a:rPr lang="tr-TR" sz="1900" dirty="0" err="1">
                    <a:solidFill>
                      <a:schemeClr val="tx1"/>
                    </a:solidFill>
                    <a:latin typeface="Times New Roman" panose="02020603050405020304" pitchFamily="18" charset="0"/>
                    <a:cs typeface="Times New Roman" panose="02020603050405020304" pitchFamily="18" charset="0"/>
                  </a:rPr>
                  <a:t>the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boiler</a:t>
                </a:r>
                <a:r>
                  <a:rPr lang="tr-TR" sz="1900" dirty="0">
                    <a:solidFill>
                      <a:schemeClr val="tx1"/>
                    </a:solidFill>
                    <a:latin typeface="Times New Roman" panose="02020603050405020304" pitchFamily="18" charset="0"/>
                    <a:cs typeface="Times New Roman" panose="02020603050405020304" pitchFamily="18" charset="0"/>
                  </a:rPr>
                  <a:t> (%)	             </a:t>
                </a:r>
              </a:p>
              <a:p>
                <a:r>
                  <a:rPr lang="tr-TR" sz="1900" dirty="0" err="1">
                    <a:solidFill>
                      <a:schemeClr val="tx1"/>
                    </a:solidFill>
                    <a:latin typeface="Times New Roman" panose="02020603050405020304" pitchFamily="18" charset="0"/>
                    <a:cs typeface="Times New Roman" panose="02020603050405020304" pitchFamily="18" charset="0"/>
                  </a:rPr>
                  <a:t>Density</a:t>
                </a:r>
                <a:r>
                  <a:rPr lang="tr-TR" sz="1900" dirty="0">
                    <a:solidFill>
                      <a:schemeClr val="tx1"/>
                    </a:solidFill>
                    <a:latin typeface="Times New Roman" panose="02020603050405020304" pitchFamily="18" charset="0"/>
                    <a:cs typeface="Times New Roman" panose="02020603050405020304" pitchFamily="18" charset="0"/>
                  </a:rPr>
                  <a:t> of </a:t>
                </a:r>
                <a:r>
                  <a:rPr lang="tr-TR" sz="1900" dirty="0" err="1">
                    <a:solidFill>
                      <a:schemeClr val="tx1"/>
                    </a:solidFill>
                    <a:latin typeface="Times New Roman" panose="02020603050405020304" pitchFamily="18" charset="0"/>
                    <a:cs typeface="Times New Roman" panose="02020603050405020304" pitchFamily="18" charset="0"/>
                  </a:rPr>
                  <a:t>mixture</a:t>
                </a:r>
                <a:r>
                  <a:rPr lang="tr-TR" sz="1900" dirty="0">
                    <a:solidFill>
                      <a:schemeClr val="tx1"/>
                    </a:solidFill>
                    <a:latin typeface="Times New Roman" panose="02020603050405020304" pitchFamily="18" charset="0"/>
                    <a:cs typeface="Times New Roman" panose="02020603050405020304" pitchFamily="18" charset="0"/>
                  </a:rPr>
                  <a:t>  (g/L)			</a:t>
                </a:r>
              </a:p>
              <a:p>
                <a:r>
                  <a:rPr lang="tr-TR" sz="1900" dirty="0" err="1">
                    <a:solidFill>
                      <a:schemeClr val="tx1"/>
                    </a:solidFill>
                    <a:latin typeface="Times New Roman" panose="02020603050405020304" pitchFamily="18" charset="0"/>
                    <a:cs typeface="Times New Roman" panose="02020603050405020304" pitchFamily="18" charset="0"/>
                  </a:rPr>
                  <a:t>Weight</a:t>
                </a:r>
                <a:r>
                  <a:rPr lang="tr-TR" sz="1900" dirty="0">
                    <a:solidFill>
                      <a:schemeClr val="tx1"/>
                    </a:solidFill>
                    <a:latin typeface="Times New Roman" panose="02020603050405020304" pitchFamily="18" charset="0"/>
                    <a:cs typeface="Times New Roman" panose="02020603050405020304" pitchFamily="18" charset="0"/>
                  </a:rPr>
                  <a:t> of </a:t>
                </a:r>
                <a:r>
                  <a:rPr lang="tr-TR" sz="1900" dirty="0" err="1">
                    <a:solidFill>
                      <a:schemeClr val="tx1"/>
                    </a:solidFill>
                    <a:latin typeface="Times New Roman" panose="02020603050405020304" pitchFamily="18" charset="0"/>
                    <a:cs typeface="Times New Roman" panose="02020603050405020304" pitchFamily="18" charset="0"/>
                  </a:rPr>
                  <a:t>mixture</a:t>
                </a:r>
                <a:r>
                  <a:rPr lang="tr-TR" sz="1900" dirty="0">
                    <a:solidFill>
                      <a:schemeClr val="tx1"/>
                    </a:solidFill>
                    <a:latin typeface="Times New Roman" panose="02020603050405020304" pitchFamily="18" charset="0"/>
                    <a:cs typeface="Times New Roman" panose="02020603050405020304" pitchFamily="18" charset="0"/>
                  </a:rPr>
                  <a:t> (kg)				                      At </a:t>
                </a:r>
                <a:r>
                  <a:rPr lang="tr-TR" sz="1900" dirty="0" err="1">
                    <a:solidFill>
                      <a:schemeClr val="tx1"/>
                    </a:solidFill>
                    <a:latin typeface="Times New Roman" panose="02020603050405020304" pitchFamily="18" charset="0"/>
                    <a:cs typeface="Times New Roman" panose="02020603050405020304" pitchFamily="18" charset="0"/>
                  </a:rPr>
                  <a:t>the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initial</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state</a:t>
                </a:r>
                <a:r>
                  <a:rPr lang="tr-TR" sz="1900" dirty="0">
                    <a:solidFill>
                      <a:schemeClr val="tx1"/>
                    </a:solidFill>
                    <a:latin typeface="Times New Roman" panose="02020603050405020304" pitchFamily="18" charset="0"/>
                    <a:cs typeface="Times New Roman" panose="02020603050405020304" pitchFamily="18" charset="0"/>
                  </a:rPr>
                  <a:t>!</a:t>
                </a:r>
              </a:p>
              <a:p>
                <a:r>
                  <a:rPr lang="tr-TR" sz="1900" dirty="0" err="1">
                    <a:solidFill>
                      <a:schemeClr val="tx1"/>
                    </a:solidFill>
                    <a:latin typeface="Times New Roman" panose="02020603050405020304" pitchFamily="18" charset="0"/>
                    <a:cs typeface="Times New Roman" panose="02020603050405020304" pitchFamily="18" charset="0"/>
                  </a:rPr>
                  <a:t>Number</a:t>
                </a:r>
                <a:r>
                  <a:rPr lang="tr-TR" sz="1900" dirty="0">
                    <a:solidFill>
                      <a:schemeClr val="tx1"/>
                    </a:solidFill>
                    <a:latin typeface="Times New Roman" panose="02020603050405020304" pitchFamily="18" charset="0"/>
                    <a:cs typeface="Times New Roman" panose="02020603050405020304" pitchFamily="18" charset="0"/>
                  </a:rPr>
                  <a:t> of M.C. </a:t>
                </a:r>
                <a:r>
                  <a:rPr lang="tr-TR" sz="1900" dirty="0" err="1">
                    <a:solidFill>
                      <a:schemeClr val="tx1"/>
                    </a:solidFill>
                    <a:latin typeface="Times New Roman" panose="02020603050405020304" pitchFamily="18" charset="0"/>
                    <a:cs typeface="Times New Roman" panose="02020603050405020304" pitchFamily="18" charset="0"/>
                  </a:rPr>
                  <a:t>moles</a:t>
                </a:r>
                <a:r>
                  <a:rPr lang="tr-TR" sz="1900" dirty="0">
                    <a:solidFill>
                      <a:schemeClr val="tx1"/>
                    </a:solidFill>
                    <a:latin typeface="Times New Roman" panose="02020603050405020304" pitchFamily="18" charset="0"/>
                    <a:cs typeface="Times New Roman" panose="02020603050405020304" pitchFamily="18" charset="0"/>
                  </a:rPr>
                  <a:t> in </a:t>
                </a:r>
                <a:r>
                  <a:rPr lang="tr-TR" sz="1900" dirty="0" err="1">
                    <a:solidFill>
                      <a:schemeClr val="tx1"/>
                    </a:solidFill>
                    <a:latin typeface="Times New Roman" panose="02020603050405020304" pitchFamily="18" charset="0"/>
                    <a:cs typeface="Times New Roman" panose="02020603050405020304" pitchFamily="18" charset="0"/>
                  </a:rPr>
                  <a:t>the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boiler</a:t>
                </a:r>
                <a:r>
                  <a:rPr lang="tr-TR" sz="1900" dirty="0">
                    <a:solidFill>
                      <a:schemeClr val="tx1"/>
                    </a:solidFill>
                    <a:latin typeface="Times New Roman" panose="02020603050405020304" pitchFamily="18" charset="0"/>
                    <a:cs typeface="Times New Roman" panose="02020603050405020304" pitchFamily="18" charset="0"/>
                  </a:rPr>
                  <a:t>		</a:t>
                </a:r>
              </a:p>
              <a:p>
                <a:r>
                  <a:rPr lang="tr-TR" sz="1900" dirty="0" err="1">
                    <a:solidFill>
                      <a:schemeClr val="tx1"/>
                    </a:solidFill>
                    <a:latin typeface="Times New Roman" panose="02020603050405020304" pitchFamily="18" charset="0"/>
                    <a:cs typeface="Times New Roman" panose="02020603050405020304" pitchFamily="18" charset="0"/>
                  </a:rPr>
                  <a:t>Number</a:t>
                </a:r>
                <a:r>
                  <a:rPr lang="tr-TR" sz="1900" dirty="0">
                    <a:solidFill>
                      <a:schemeClr val="tx1"/>
                    </a:solidFill>
                    <a:latin typeface="Times New Roman" panose="02020603050405020304" pitchFamily="18" charset="0"/>
                    <a:cs typeface="Times New Roman" panose="02020603050405020304" pitchFamily="18" charset="0"/>
                  </a:rPr>
                  <a:t> of T.C.E. </a:t>
                </a:r>
                <a:r>
                  <a:rPr lang="tr-TR" sz="1900" dirty="0" err="1">
                    <a:solidFill>
                      <a:schemeClr val="tx1"/>
                    </a:solidFill>
                    <a:latin typeface="Times New Roman" panose="02020603050405020304" pitchFamily="18" charset="0"/>
                    <a:cs typeface="Times New Roman" panose="02020603050405020304" pitchFamily="18" charset="0"/>
                  </a:rPr>
                  <a:t>moles</a:t>
                </a:r>
                <a:r>
                  <a:rPr lang="tr-TR" sz="1900" dirty="0">
                    <a:solidFill>
                      <a:schemeClr val="tx1"/>
                    </a:solidFill>
                    <a:latin typeface="Times New Roman" panose="02020603050405020304" pitchFamily="18" charset="0"/>
                    <a:cs typeface="Times New Roman" panose="02020603050405020304" pitchFamily="18" charset="0"/>
                  </a:rPr>
                  <a:t> in </a:t>
                </a:r>
                <a:r>
                  <a:rPr lang="tr-TR" sz="1900" dirty="0" err="1">
                    <a:solidFill>
                      <a:schemeClr val="tx1"/>
                    </a:solidFill>
                    <a:latin typeface="Times New Roman" panose="02020603050405020304" pitchFamily="18" charset="0"/>
                    <a:cs typeface="Times New Roman" panose="02020603050405020304" pitchFamily="18" charset="0"/>
                  </a:rPr>
                  <a:t>the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boiler</a:t>
                </a:r>
                <a:r>
                  <a:rPr lang="tr-TR" sz="1900" dirty="0">
                    <a:solidFill>
                      <a:schemeClr val="tx1"/>
                    </a:solidFill>
                    <a:latin typeface="Times New Roman" panose="02020603050405020304" pitchFamily="18" charset="0"/>
                    <a:cs typeface="Times New Roman" panose="02020603050405020304" pitchFamily="18" charset="0"/>
                  </a:rPr>
                  <a:t>		</a:t>
                </a:r>
              </a:p>
              <a:p>
                <a:r>
                  <a:rPr lang="tr-TR" sz="1900" dirty="0" err="1">
                    <a:solidFill>
                      <a:schemeClr val="tx1"/>
                    </a:solidFill>
                    <a:latin typeface="Times New Roman" panose="02020603050405020304" pitchFamily="18" charset="0"/>
                    <a:cs typeface="Times New Roman" panose="02020603050405020304" pitchFamily="18" charset="0"/>
                  </a:rPr>
                  <a:t>Number</a:t>
                </a:r>
                <a:r>
                  <a:rPr lang="tr-TR" sz="1900" dirty="0">
                    <a:solidFill>
                      <a:schemeClr val="tx1"/>
                    </a:solidFill>
                    <a:latin typeface="Times New Roman" panose="02020603050405020304" pitchFamily="18" charset="0"/>
                    <a:cs typeface="Times New Roman" panose="02020603050405020304" pitchFamily="18" charset="0"/>
                  </a:rPr>
                  <a:t> of </a:t>
                </a:r>
                <a:r>
                  <a:rPr lang="tr-TR" sz="1900" dirty="0" err="1">
                    <a:solidFill>
                      <a:schemeClr val="tx1"/>
                    </a:solidFill>
                    <a:latin typeface="Times New Roman" panose="02020603050405020304" pitchFamily="18" charset="0"/>
                    <a:cs typeface="Times New Roman" panose="02020603050405020304" pitchFamily="18" charset="0"/>
                  </a:rPr>
                  <a:t>mixture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moles</a:t>
                </a:r>
                <a:r>
                  <a:rPr lang="tr-TR" sz="1900" dirty="0">
                    <a:solidFill>
                      <a:schemeClr val="tx1"/>
                    </a:solidFill>
                    <a:latin typeface="Times New Roman" panose="02020603050405020304" pitchFamily="18" charset="0"/>
                    <a:cs typeface="Times New Roman" panose="02020603050405020304" pitchFamily="18" charset="0"/>
                  </a:rPr>
                  <a:t> = W</a:t>
                </a:r>
                <a:r>
                  <a:rPr lang="tr-TR" sz="1900" baseline="-25000" dirty="0">
                    <a:solidFill>
                      <a:schemeClr val="tx1"/>
                    </a:solidFill>
                    <a:latin typeface="Times New Roman" panose="02020603050405020304" pitchFamily="18" charset="0"/>
                    <a:cs typeface="Times New Roman" panose="02020603050405020304" pitchFamily="18" charset="0"/>
                  </a:rPr>
                  <a:t>1</a:t>
                </a:r>
              </a:p>
              <a:p>
                <a:r>
                  <a:rPr lang="tr-TR" sz="1900" dirty="0">
                    <a:solidFill>
                      <a:schemeClr val="tx1"/>
                    </a:solidFill>
                    <a:latin typeface="Times New Roman" panose="02020603050405020304" pitchFamily="18" charset="0"/>
                    <a:cs typeface="Times New Roman" panose="02020603050405020304" pitchFamily="18" charset="0"/>
                  </a:rPr>
                  <a:t>M.C. </a:t>
                </a:r>
                <a:r>
                  <a:rPr lang="tr-TR" sz="1900" dirty="0" err="1">
                    <a:solidFill>
                      <a:schemeClr val="tx1"/>
                    </a:solidFill>
                    <a:latin typeface="Times New Roman" panose="02020603050405020304" pitchFamily="18" charset="0"/>
                    <a:cs typeface="Times New Roman" panose="02020603050405020304" pitchFamily="18" charset="0"/>
                  </a:rPr>
                  <a:t>mole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fraction</a:t>
                </a:r>
                <a:r>
                  <a:rPr lang="tr-TR" sz="1900" dirty="0">
                    <a:solidFill>
                      <a:schemeClr val="tx1"/>
                    </a:solidFill>
                    <a:latin typeface="Times New Roman" panose="02020603050405020304" pitchFamily="18" charset="0"/>
                    <a:cs typeface="Times New Roman" panose="02020603050405020304" pitchFamily="18" charset="0"/>
                  </a:rPr>
                  <a:t> at </a:t>
                </a:r>
                <a:r>
                  <a:rPr lang="tr-TR" sz="1900" dirty="0" err="1">
                    <a:solidFill>
                      <a:schemeClr val="tx1"/>
                    </a:solidFill>
                    <a:latin typeface="Times New Roman" panose="02020603050405020304" pitchFamily="18" charset="0"/>
                    <a:cs typeface="Times New Roman" panose="02020603050405020304" pitchFamily="18" charset="0"/>
                  </a:rPr>
                  <a:t>the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end</a:t>
                </a:r>
                <a:r>
                  <a:rPr lang="tr-TR" sz="1900" dirty="0">
                    <a:solidFill>
                      <a:schemeClr val="tx1"/>
                    </a:solidFill>
                    <a:latin typeface="Times New Roman" panose="02020603050405020304" pitchFamily="18" charset="0"/>
                    <a:cs typeface="Times New Roman" panose="02020603050405020304" pitchFamily="18" charset="0"/>
                  </a:rPr>
                  <a:t> of </a:t>
                </a:r>
                <a:r>
                  <a:rPr lang="tr-TR" sz="1900" dirty="0" err="1">
                    <a:solidFill>
                      <a:schemeClr val="tx1"/>
                    </a:solidFill>
                    <a:latin typeface="Times New Roman" panose="02020603050405020304" pitchFamily="18" charset="0"/>
                    <a:cs typeface="Times New Roman" panose="02020603050405020304" pitchFamily="18" charset="0"/>
                  </a:rPr>
                  <a:t>the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distillation</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process</a:t>
                </a:r>
                <a:r>
                  <a:rPr lang="tr-TR" sz="1900" dirty="0">
                    <a:solidFill>
                      <a:schemeClr val="tx1"/>
                    </a:solidFill>
                    <a:latin typeface="Times New Roman" panose="02020603050405020304" pitchFamily="18" charset="0"/>
                    <a:cs typeface="Times New Roman" panose="02020603050405020304" pitchFamily="18" charset="0"/>
                  </a:rPr>
                  <a:t> = x</a:t>
                </a:r>
                <a:r>
                  <a:rPr lang="tr-TR" sz="1900" baseline="-25000" dirty="0">
                    <a:solidFill>
                      <a:schemeClr val="tx1"/>
                    </a:solidFill>
                    <a:latin typeface="Times New Roman" panose="02020603050405020304" pitchFamily="18" charset="0"/>
                    <a:cs typeface="Times New Roman" panose="02020603050405020304" pitchFamily="18" charset="0"/>
                  </a:rPr>
                  <a:t>w2  </a:t>
                </a:r>
                <a:r>
                  <a:rPr lang="tr-TR" sz="1900" dirty="0">
                    <a:solidFill>
                      <a:schemeClr val="tx1"/>
                    </a:solidFill>
                    <a:latin typeface="Times New Roman" panose="02020603050405020304" pitchFamily="18" charset="0"/>
                    <a:cs typeface="Times New Roman" panose="02020603050405020304" pitchFamily="18" charset="0"/>
                  </a:rPr>
                  <a:t>(</a:t>
                </a:r>
                <a:r>
                  <a:rPr lang="tr-TR" sz="1900" dirty="0" err="1">
                    <a:solidFill>
                      <a:schemeClr val="tx1"/>
                    </a:solidFill>
                    <a:latin typeface="Times New Roman" panose="02020603050405020304" pitchFamily="18" charset="0"/>
                    <a:cs typeface="Times New Roman" panose="02020603050405020304" pitchFamily="18" charset="0"/>
                  </a:rPr>
                  <a:t>from</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Rayleigh</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equation</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and</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the</a:t>
                </a:r>
                <a:r>
                  <a:rPr lang="tr-TR" sz="1900" dirty="0">
                    <a:solidFill>
                      <a:schemeClr val="tx1"/>
                    </a:solidFill>
                    <a:latin typeface="Times New Roman" panose="02020603050405020304" pitchFamily="18" charset="0"/>
                    <a:cs typeface="Times New Roman" panose="02020603050405020304" pitchFamily="18" charset="0"/>
                  </a:rPr>
                  <a:t> </a:t>
                </a:r>
                <a:r>
                  <a:rPr lang="tr-TR" sz="1900" dirty="0" err="1">
                    <a:solidFill>
                      <a:schemeClr val="tx1"/>
                    </a:solidFill>
                    <a:latin typeface="Times New Roman" panose="02020603050405020304" pitchFamily="18" charset="0"/>
                    <a:cs typeface="Times New Roman" panose="02020603050405020304" pitchFamily="18" charset="0"/>
                  </a:rPr>
                  <a:t>graph</a:t>
                </a:r>
                <a:r>
                  <a:rPr lang="tr-TR" sz="1900" dirty="0">
                    <a:solidFill>
                      <a:schemeClr val="tx1"/>
                    </a:solidFill>
                    <a:latin typeface="Times New Roman" panose="02020603050405020304" pitchFamily="18" charset="0"/>
                    <a:cs typeface="Times New Roman" panose="02020603050405020304" pitchFamily="18" charset="0"/>
                  </a:rPr>
                  <a:t>)</a:t>
                </a:r>
                <a:r>
                  <a:rPr lang="tr-TR" sz="1900" baseline="-25000" dirty="0">
                    <a:solidFill>
                      <a:schemeClr val="tx1"/>
                    </a:solidFill>
                    <a:latin typeface="Times New Roman" panose="02020603050405020304" pitchFamily="18" charset="0"/>
                    <a:cs typeface="Times New Roman" panose="02020603050405020304" pitchFamily="18" charset="0"/>
                  </a:rPr>
                  <a:t>      </a:t>
                </a:r>
                <a:endParaRPr lang="tr-TR" sz="1900" dirty="0">
                  <a:latin typeface="Times New Roman" panose="02020603050405020304" pitchFamily="18" charset="0"/>
                  <a:cs typeface="Times New Roman" panose="02020603050405020304" pitchFamily="18" charset="0"/>
                </a:endParaRPr>
              </a:p>
              <a:p>
                <a:pPr marL="0" indent="0" algn="just">
                  <a:buNone/>
                </a:pPr>
                <a:endParaRPr lang="tr-TR" sz="20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1117600" y="1219199"/>
                <a:ext cx="10833100" cy="5458692"/>
              </a:xfrm>
              <a:blipFill>
                <a:blip r:embed="rId2"/>
                <a:stretch>
                  <a:fillRect l="-281" t="-1229"/>
                </a:stretch>
              </a:blipFill>
            </p:spPr>
            <p:txBody>
              <a:bodyPr/>
              <a:lstStyle/>
              <a:p>
                <a:r>
                  <a:rPr lang="tr-TR">
                    <a:noFill/>
                  </a:rPr>
                  <a:t> </a:t>
                </a:r>
              </a:p>
            </p:txBody>
          </p:sp>
        </mc:Fallback>
      </mc:AlternateContent>
      <p:sp>
        <p:nvSpPr>
          <p:cNvPr id="4" name="Sağ Ayraç 3"/>
          <p:cNvSpPr/>
          <p:nvPr/>
        </p:nvSpPr>
        <p:spPr>
          <a:xfrm>
            <a:off x="5292436" y="3823855"/>
            <a:ext cx="535709" cy="20874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1455581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8225" y="725710"/>
            <a:ext cx="8911687" cy="455390"/>
          </a:xfrm>
        </p:spPr>
        <p:txBody>
          <a:bodyPr>
            <a:normAutofit fontScale="90000"/>
          </a:bodyPr>
          <a:lstStyle/>
          <a:p>
            <a:pPr algn="ctr"/>
            <a:r>
              <a:rPr lang="tr-TR" sz="2800" dirty="0">
                <a:solidFill>
                  <a:schemeClr val="tx1"/>
                </a:solidFill>
                <a:latin typeface="Times New Roman" panose="02020603050405020304" pitchFamily="18" charset="0"/>
                <a:cs typeface="Times New Roman" panose="02020603050405020304" pitchFamily="18" charset="0"/>
              </a:rPr>
              <a:t>CALCULATIONS</a:t>
            </a:r>
          </a:p>
        </p:txBody>
      </p:sp>
      <p:sp>
        <p:nvSpPr>
          <p:cNvPr id="3" name="İçerik Yer Tutucusu 2"/>
          <p:cNvSpPr>
            <a:spLocks noGrp="1"/>
          </p:cNvSpPr>
          <p:nvPr>
            <p:ph idx="1"/>
          </p:nvPr>
        </p:nvSpPr>
        <p:spPr>
          <a:xfrm>
            <a:off x="1143000" y="1397000"/>
            <a:ext cx="10780712" cy="5321300"/>
          </a:xfrm>
        </p:spPr>
        <p:txBody>
          <a:bodyPr>
            <a:normAutofit/>
          </a:bodyPr>
          <a:lstStyle/>
          <a:p>
            <a:pPr marL="0" indent="0" algn="just" hangingPunct="0">
              <a:buNone/>
            </a:pPr>
            <a:r>
              <a:rPr lang="tr-TR" sz="2000" b="1" u="sng" dirty="0">
                <a:solidFill>
                  <a:schemeClr val="tx1"/>
                </a:solidFill>
                <a:latin typeface="Times New Roman" panose="02020603050405020304" pitchFamily="18" charset="0"/>
                <a:cs typeface="Times New Roman" panose="02020603050405020304" pitchFamily="18" charset="0"/>
              </a:rPr>
              <a:t>HOMEWORK QUESTION:</a:t>
            </a:r>
          </a:p>
          <a:p>
            <a:pPr marL="0" indent="0" algn="just" hangingPunct="0">
              <a:buNone/>
            </a:pPr>
            <a:r>
              <a:rPr lang="en-US" sz="2000" dirty="0">
                <a:solidFill>
                  <a:schemeClr val="tx1"/>
                </a:solidFill>
                <a:latin typeface="Times New Roman" panose="02020603050405020304" pitchFamily="18" charset="0"/>
                <a:cs typeface="Times New Roman" panose="02020603050405020304" pitchFamily="18" charset="0"/>
              </a:rPr>
              <a:t>A mixture of substances A</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more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volatile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component</a:t>
            </a:r>
            <a:r>
              <a:rPr lang="tr-TR" sz="2000" dirty="0">
                <a:solidFill>
                  <a:schemeClr val="tx1"/>
                </a:solidFill>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 and B is separated from each other by </a:t>
            </a:r>
            <a:r>
              <a:rPr lang="tr-TR" sz="2000" dirty="0" err="1">
                <a:solidFill>
                  <a:schemeClr val="tx1"/>
                </a:solidFill>
                <a:latin typeface="Times New Roman" panose="02020603050405020304" pitchFamily="18" charset="0"/>
                <a:cs typeface="Times New Roman" panose="02020603050405020304" pitchFamily="18" charset="0"/>
              </a:rPr>
              <a:t>batch</a:t>
            </a:r>
            <a:r>
              <a:rPr lang="en-US" sz="2000" dirty="0">
                <a:solidFill>
                  <a:schemeClr val="tx1"/>
                </a:solidFill>
                <a:latin typeface="Times New Roman" panose="02020603050405020304" pitchFamily="18" charset="0"/>
                <a:cs typeface="Times New Roman" panose="02020603050405020304" pitchFamily="18" charset="0"/>
              </a:rPr>
              <a:t> distillation. The molecular weights of A and B are 75 g/</a:t>
            </a:r>
            <a:r>
              <a:rPr lang="en-US" sz="2000" dirty="0" err="1">
                <a:solidFill>
                  <a:schemeClr val="tx1"/>
                </a:solidFill>
                <a:latin typeface="Times New Roman" panose="02020603050405020304" pitchFamily="18" charset="0"/>
                <a:cs typeface="Times New Roman" panose="02020603050405020304" pitchFamily="18" charset="0"/>
              </a:rPr>
              <a:t>mol</a:t>
            </a:r>
            <a:r>
              <a:rPr lang="en-US" sz="2000" dirty="0">
                <a:solidFill>
                  <a:schemeClr val="tx1"/>
                </a:solidFill>
                <a:latin typeface="Times New Roman" panose="02020603050405020304" pitchFamily="18" charset="0"/>
                <a:cs typeface="Times New Roman" panose="02020603050405020304" pitchFamily="18" charset="0"/>
              </a:rPr>
              <a:t> and 150 g/</a:t>
            </a:r>
            <a:r>
              <a:rPr lang="en-US" sz="2000" dirty="0" err="1">
                <a:solidFill>
                  <a:schemeClr val="tx1"/>
                </a:solidFill>
                <a:latin typeface="Times New Roman" panose="02020603050405020304" pitchFamily="18" charset="0"/>
                <a:cs typeface="Times New Roman" panose="02020603050405020304" pitchFamily="18" charset="0"/>
              </a:rPr>
              <a:t>mol</a:t>
            </a:r>
            <a:r>
              <a:rPr lang="en-US" sz="2000" dirty="0">
                <a:solidFill>
                  <a:schemeClr val="tx1"/>
                </a:solidFill>
                <a:latin typeface="Times New Roman" panose="02020603050405020304" pitchFamily="18" charset="0"/>
                <a:cs typeface="Times New Roman" panose="02020603050405020304" pitchFamily="18" charset="0"/>
              </a:rPr>
              <a:t>, respectively. The boiler container initially contains 120 moles of mixture, and it is known that the starting mole fraction of A in the same container is 0.20. Accordingly, </a:t>
            </a:r>
            <a:r>
              <a:rPr lang="en-US" sz="2000" b="1" dirty="0">
                <a:solidFill>
                  <a:schemeClr val="tx1"/>
                </a:solidFill>
                <a:latin typeface="Times New Roman" panose="02020603050405020304" pitchFamily="18" charset="0"/>
                <a:cs typeface="Times New Roman" panose="02020603050405020304" pitchFamily="18" charset="0"/>
              </a:rPr>
              <a:t>when 100 </a:t>
            </a:r>
            <a:r>
              <a:rPr lang="en-US" sz="2000" b="1" dirty="0" err="1">
                <a:solidFill>
                  <a:schemeClr val="tx1"/>
                </a:solidFill>
                <a:latin typeface="Times New Roman" panose="02020603050405020304" pitchFamily="18" charset="0"/>
                <a:cs typeface="Times New Roman" panose="02020603050405020304" pitchFamily="18" charset="0"/>
              </a:rPr>
              <a:t>mol</a:t>
            </a:r>
            <a:r>
              <a:rPr lang="en-US" sz="2000" b="1" dirty="0">
                <a:solidFill>
                  <a:schemeClr val="tx1"/>
                </a:solidFill>
                <a:latin typeface="Times New Roman" panose="02020603050405020304" pitchFamily="18" charset="0"/>
                <a:cs typeface="Times New Roman" panose="02020603050405020304" pitchFamily="18" charset="0"/>
              </a:rPr>
              <a:t> mixture remains in the boiler;</a:t>
            </a:r>
            <a:endParaRPr lang="en-US" sz="2000" dirty="0">
              <a:solidFill>
                <a:schemeClr val="tx1"/>
              </a:solidFill>
              <a:latin typeface="Times New Roman" panose="02020603050405020304" pitchFamily="18" charset="0"/>
              <a:cs typeface="Times New Roman" panose="02020603050405020304" pitchFamily="18" charset="0"/>
            </a:endParaRPr>
          </a:p>
          <a:p>
            <a:pPr lvl="1" algn="just" hangingPunct="0"/>
            <a:r>
              <a:rPr lang="tr-TR" sz="1800" dirty="0" err="1">
                <a:solidFill>
                  <a:schemeClr val="tx1"/>
                </a:solidFill>
                <a:latin typeface="Times New Roman" panose="02020603050405020304" pitchFamily="18" charset="0"/>
                <a:cs typeface="Times New Roman" panose="02020603050405020304" pitchFamily="18" charset="0"/>
              </a:rPr>
              <a:t>Calculate</a:t>
            </a:r>
            <a:r>
              <a:rPr lang="tr-TR" sz="1800" dirty="0">
                <a:solidFill>
                  <a:schemeClr val="tx1"/>
                </a:solidFill>
                <a:latin typeface="Times New Roman" panose="02020603050405020304" pitchFamily="18" charset="0"/>
                <a:cs typeface="Times New Roman" panose="02020603050405020304" pitchFamily="18" charset="0"/>
              </a:rPr>
              <a:t> </a:t>
            </a:r>
            <a:r>
              <a:rPr lang="tr-TR" sz="1800" dirty="0" err="1">
                <a:solidFill>
                  <a:schemeClr val="tx1"/>
                </a:solidFill>
                <a:latin typeface="Times New Roman" panose="02020603050405020304" pitchFamily="18" charset="0"/>
                <a:cs typeface="Times New Roman" panose="02020603050405020304" pitchFamily="18" charset="0"/>
              </a:rPr>
              <a:t>the</a:t>
            </a:r>
            <a:r>
              <a:rPr lang="tr-TR" sz="1800" dirty="0">
                <a:solidFill>
                  <a:schemeClr val="tx1"/>
                </a:solidFill>
                <a:latin typeface="Times New Roman" panose="02020603050405020304" pitchFamily="18" charset="0"/>
                <a:cs typeface="Times New Roman" panose="02020603050405020304" pitchFamily="18" charset="0"/>
              </a:rPr>
              <a:t> </a:t>
            </a:r>
            <a:r>
              <a:rPr lang="en-US" sz="1800" dirty="0">
                <a:solidFill>
                  <a:schemeClr val="tx1"/>
                </a:solidFill>
                <a:latin typeface="Times New Roman" panose="02020603050405020304" pitchFamily="18" charset="0"/>
                <a:cs typeface="Times New Roman" panose="02020603050405020304" pitchFamily="18" charset="0"/>
              </a:rPr>
              <a:t>molar fraction of component A (X</a:t>
            </a:r>
            <a:r>
              <a:rPr lang="tr-TR" sz="1800" dirty="0" err="1">
                <a:solidFill>
                  <a:schemeClr val="tx1"/>
                </a:solidFill>
                <a:latin typeface="Times New Roman" panose="02020603050405020304" pitchFamily="18" charset="0"/>
                <a:cs typeface="Times New Roman" panose="02020603050405020304" pitchFamily="18" charset="0"/>
              </a:rPr>
              <a:t>w</a:t>
            </a:r>
            <a:r>
              <a:rPr lang="tr-TR" sz="1800" baseline="-25000" dirty="0" err="1">
                <a:solidFill>
                  <a:schemeClr val="tx1"/>
                </a:solidFill>
                <a:latin typeface="Times New Roman" panose="02020603050405020304" pitchFamily="18" charset="0"/>
                <a:cs typeface="Times New Roman" panose="02020603050405020304" pitchFamily="18" charset="0"/>
              </a:rPr>
              <a:t>A</a:t>
            </a:r>
            <a:r>
              <a:rPr lang="en-US" sz="1800" dirty="0">
                <a:solidFill>
                  <a:schemeClr val="tx1"/>
                </a:solidFill>
                <a:latin typeface="Times New Roman" panose="02020603050405020304" pitchFamily="18" charset="0"/>
                <a:cs typeface="Times New Roman" panose="02020603050405020304" pitchFamily="18" charset="0"/>
              </a:rPr>
              <a:t>) in the boiler.</a:t>
            </a:r>
            <a:endParaRPr lang="tr-TR" sz="1800" dirty="0">
              <a:solidFill>
                <a:schemeClr val="tx1"/>
              </a:solidFill>
              <a:latin typeface="Times New Roman" panose="02020603050405020304" pitchFamily="18" charset="0"/>
              <a:cs typeface="Times New Roman" panose="02020603050405020304" pitchFamily="18" charset="0"/>
            </a:endParaRPr>
          </a:p>
          <a:p>
            <a:pPr lvl="1" algn="just" hangingPunct="0"/>
            <a:r>
              <a:rPr lang="tr-TR" sz="1800" dirty="0" err="1">
                <a:solidFill>
                  <a:schemeClr val="tx1"/>
                </a:solidFill>
                <a:latin typeface="Times New Roman" panose="02020603050405020304" pitchFamily="18" charset="0"/>
                <a:cs typeface="Times New Roman" panose="02020603050405020304" pitchFamily="18" charset="0"/>
              </a:rPr>
              <a:t>Calculate</a:t>
            </a:r>
            <a:r>
              <a:rPr lang="tr-TR" sz="1800" dirty="0">
                <a:solidFill>
                  <a:schemeClr val="tx1"/>
                </a:solidFill>
                <a:latin typeface="Times New Roman" panose="02020603050405020304" pitchFamily="18" charset="0"/>
                <a:cs typeface="Times New Roman" panose="02020603050405020304" pitchFamily="18" charset="0"/>
              </a:rPr>
              <a:t> </a:t>
            </a:r>
            <a:r>
              <a:rPr lang="tr-TR" sz="1800" dirty="0" err="1">
                <a:solidFill>
                  <a:schemeClr val="tx1"/>
                </a:solidFill>
                <a:latin typeface="Times New Roman" panose="02020603050405020304" pitchFamily="18" charset="0"/>
                <a:cs typeface="Times New Roman" panose="02020603050405020304" pitchFamily="18" charset="0"/>
              </a:rPr>
              <a:t>the</a:t>
            </a:r>
            <a:r>
              <a:rPr lang="tr-TR" sz="1800" dirty="0">
                <a:solidFill>
                  <a:schemeClr val="tx1"/>
                </a:solidFill>
                <a:latin typeface="Times New Roman" panose="02020603050405020304" pitchFamily="18" charset="0"/>
                <a:cs typeface="Times New Roman" panose="02020603050405020304" pitchFamily="18" charset="0"/>
              </a:rPr>
              <a:t> </a:t>
            </a:r>
            <a:r>
              <a:rPr lang="en-US" sz="1800" dirty="0">
                <a:solidFill>
                  <a:schemeClr val="tx1"/>
                </a:solidFill>
                <a:latin typeface="Times New Roman" panose="02020603050405020304" pitchFamily="18" charset="0"/>
                <a:cs typeface="Times New Roman" panose="02020603050405020304" pitchFamily="18" charset="0"/>
              </a:rPr>
              <a:t>molar fraction </a:t>
            </a:r>
            <a:r>
              <a:rPr lang="tr-TR" sz="1800" dirty="0">
                <a:solidFill>
                  <a:schemeClr val="tx1"/>
                </a:solidFill>
                <a:latin typeface="Times New Roman" panose="02020603050405020304" pitchFamily="18" charset="0"/>
                <a:cs typeface="Times New Roman" panose="02020603050405020304" pitchFamily="18" charset="0"/>
              </a:rPr>
              <a:t>of</a:t>
            </a:r>
            <a:r>
              <a:rPr lang="en-US" sz="1800" dirty="0">
                <a:solidFill>
                  <a:schemeClr val="tx1"/>
                </a:solidFill>
                <a:latin typeface="Times New Roman" panose="02020603050405020304" pitchFamily="18" charset="0"/>
                <a:cs typeface="Times New Roman" panose="02020603050405020304" pitchFamily="18" charset="0"/>
              </a:rPr>
              <a:t> component</a:t>
            </a:r>
            <a:r>
              <a:rPr lang="tr-TR" sz="1800" dirty="0">
                <a:solidFill>
                  <a:schemeClr val="tx1"/>
                </a:solidFill>
                <a:latin typeface="Times New Roman" panose="02020603050405020304" pitchFamily="18" charset="0"/>
                <a:cs typeface="Times New Roman" panose="02020603050405020304" pitchFamily="18" charset="0"/>
              </a:rPr>
              <a:t> A</a:t>
            </a:r>
            <a:r>
              <a:rPr lang="en-US" sz="1800" dirty="0">
                <a:solidFill>
                  <a:schemeClr val="tx1"/>
                </a:solidFill>
                <a:latin typeface="Times New Roman" panose="02020603050405020304" pitchFamily="18" charset="0"/>
                <a:cs typeface="Times New Roman" panose="02020603050405020304" pitchFamily="18" charset="0"/>
              </a:rPr>
              <a:t> in the </a:t>
            </a:r>
            <a:r>
              <a:rPr lang="tr-TR" sz="1800" dirty="0">
                <a:solidFill>
                  <a:schemeClr val="tx1"/>
                </a:solidFill>
                <a:latin typeface="Times New Roman" panose="02020603050405020304" pitchFamily="18" charset="0"/>
                <a:cs typeface="Times New Roman" panose="02020603050405020304" pitchFamily="18" charset="0"/>
              </a:rPr>
              <a:t>top</a:t>
            </a:r>
            <a:r>
              <a:rPr lang="en-US" sz="1800" dirty="0">
                <a:solidFill>
                  <a:schemeClr val="tx1"/>
                </a:solidFill>
                <a:latin typeface="Times New Roman" panose="02020603050405020304" pitchFamily="18" charset="0"/>
                <a:cs typeface="Times New Roman" panose="02020603050405020304" pitchFamily="18" charset="0"/>
              </a:rPr>
              <a:t> product (X</a:t>
            </a:r>
            <a:r>
              <a:rPr lang="tr-TR" sz="1800" dirty="0" err="1">
                <a:solidFill>
                  <a:schemeClr val="tx1"/>
                </a:solidFill>
                <a:latin typeface="Times New Roman" panose="02020603050405020304" pitchFamily="18" charset="0"/>
                <a:cs typeface="Times New Roman" panose="02020603050405020304" pitchFamily="18" charset="0"/>
              </a:rPr>
              <a:t>d</a:t>
            </a:r>
            <a:r>
              <a:rPr lang="tr-TR" sz="1800" baseline="-25000" dirty="0" err="1">
                <a:solidFill>
                  <a:schemeClr val="tx1"/>
                </a:solidFill>
                <a:latin typeface="Times New Roman" panose="02020603050405020304" pitchFamily="18" charset="0"/>
                <a:cs typeface="Times New Roman" panose="02020603050405020304" pitchFamily="18" charset="0"/>
              </a:rPr>
              <a:t>A</a:t>
            </a:r>
            <a:r>
              <a:rPr lang="en-US" sz="1800" dirty="0">
                <a:solidFill>
                  <a:schemeClr val="tx1"/>
                </a:solidFill>
                <a:latin typeface="Times New Roman" panose="02020603050405020304" pitchFamily="18" charset="0"/>
                <a:cs typeface="Times New Roman" panose="02020603050405020304" pitchFamily="18" charset="0"/>
              </a:rPr>
              <a:t>).</a:t>
            </a:r>
            <a:endParaRPr lang="tr-TR" sz="1800" dirty="0">
              <a:solidFill>
                <a:schemeClr val="tx1"/>
              </a:solidFill>
              <a:latin typeface="Times New Roman" panose="02020603050405020304" pitchFamily="18" charset="0"/>
              <a:cs typeface="Times New Roman" panose="02020603050405020304" pitchFamily="18" charset="0"/>
            </a:endParaRPr>
          </a:p>
          <a:p>
            <a:pPr lvl="1" algn="just" hangingPunct="0"/>
            <a:r>
              <a:rPr lang="tr-TR" sz="1800" dirty="0" err="1">
                <a:solidFill>
                  <a:schemeClr val="tx1"/>
                </a:solidFill>
                <a:latin typeface="Times New Roman" panose="02020603050405020304" pitchFamily="18" charset="0"/>
                <a:cs typeface="Times New Roman" panose="02020603050405020304" pitchFamily="18" charset="0"/>
              </a:rPr>
              <a:t>Calculate</a:t>
            </a:r>
            <a:r>
              <a:rPr lang="tr-TR" sz="1800" dirty="0">
                <a:solidFill>
                  <a:schemeClr val="tx1"/>
                </a:solidFill>
                <a:latin typeface="Times New Roman" panose="02020603050405020304" pitchFamily="18" charset="0"/>
                <a:cs typeface="Times New Roman" panose="02020603050405020304" pitchFamily="18" charset="0"/>
              </a:rPr>
              <a:t> </a:t>
            </a:r>
            <a:r>
              <a:rPr lang="tr-TR" sz="1800" dirty="0" err="1">
                <a:solidFill>
                  <a:schemeClr val="tx1"/>
                </a:solidFill>
                <a:latin typeface="Times New Roman" panose="02020603050405020304" pitchFamily="18" charset="0"/>
                <a:cs typeface="Times New Roman" panose="02020603050405020304" pitchFamily="18" charset="0"/>
              </a:rPr>
              <a:t>the</a:t>
            </a:r>
            <a:r>
              <a:rPr lang="tr-TR" sz="1800" dirty="0">
                <a:solidFill>
                  <a:schemeClr val="tx1"/>
                </a:solidFill>
                <a:latin typeface="Times New Roman" panose="02020603050405020304" pitchFamily="18" charset="0"/>
                <a:cs typeface="Times New Roman" panose="02020603050405020304" pitchFamily="18" charset="0"/>
              </a:rPr>
              <a:t> </a:t>
            </a:r>
            <a:r>
              <a:rPr lang="tr-TR" sz="1800" dirty="0" err="1">
                <a:solidFill>
                  <a:schemeClr val="tx1"/>
                </a:solidFill>
                <a:latin typeface="Times New Roman" panose="02020603050405020304" pitchFamily="18" charset="0"/>
                <a:cs typeface="Times New Roman" panose="02020603050405020304" pitchFamily="18" charset="0"/>
              </a:rPr>
              <a:t>mass</a:t>
            </a:r>
            <a:r>
              <a:rPr lang="tr-TR" sz="1800" dirty="0">
                <a:solidFill>
                  <a:schemeClr val="tx1"/>
                </a:solidFill>
                <a:latin typeface="Times New Roman" panose="02020603050405020304" pitchFamily="18" charset="0"/>
                <a:cs typeface="Times New Roman" panose="02020603050405020304" pitchFamily="18" charset="0"/>
              </a:rPr>
              <a:t> of top </a:t>
            </a:r>
            <a:r>
              <a:rPr lang="tr-TR" sz="1800" dirty="0" err="1">
                <a:solidFill>
                  <a:schemeClr val="tx1"/>
                </a:solidFill>
                <a:latin typeface="Times New Roman" panose="02020603050405020304" pitchFamily="18" charset="0"/>
                <a:cs typeface="Times New Roman" panose="02020603050405020304" pitchFamily="18" charset="0"/>
              </a:rPr>
              <a:t>product</a:t>
            </a:r>
            <a:r>
              <a:rPr lang="tr-TR" sz="1800" dirty="0">
                <a:solidFill>
                  <a:schemeClr val="tx1"/>
                </a:solidFill>
                <a:latin typeface="Times New Roman" panose="02020603050405020304" pitchFamily="18" charset="0"/>
                <a:cs typeface="Times New Roman" panose="02020603050405020304" pitchFamily="18" charset="0"/>
              </a:rPr>
              <a:t> </a:t>
            </a:r>
            <a:r>
              <a:rPr lang="tr-TR" sz="1800" dirty="0" err="1">
                <a:solidFill>
                  <a:schemeClr val="tx1"/>
                </a:solidFill>
                <a:latin typeface="Times New Roman" panose="02020603050405020304" pitchFamily="18" charset="0"/>
                <a:cs typeface="Times New Roman" panose="02020603050405020304" pitchFamily="18" charset="0"/>
              </a:rPr>
              <a:t>mixture</a:t>
            </a:r>
            <a:r>
              <a:rPr lang="tr-TR" sz="18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39632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1312" y="680303"/>
            <a:ext cx="10058400" cy="589697"/>
          </a:xfrm>
        </p:spPr>
        <p:txBody>
          <a:bodyPr>
            <a:normAutofit fontScale="90000"/>
          </a:bodyPr>
          <a:lstStyle/>
          <a:p>
            <a:pPr algn="ctr"/>
            <a:r>
              <a:rPr lang="tr-TR" sz="2800" dirty="0">
                <a:solidFill>
                  <a:schemeClr val="tx1"/>
                </a:solidFill>
                <a:latin typeface="Times New Roman" panose="02020603050405020304" pitchFamily="18" charset="0"/>
                <a:cs typeface="Times New Roman" panose="02020603050405020304" pitchFamily="18" charset="0"/>
              </a:rPr>
              <a:t>DISTILLATION COLUMN APPLICATIONS </a:t>
            </a:r>
            <a:r>
              <a:rPr lang="en-US" sz="2800" dirty="0">
                <a:solidFill>
                  <a:schemeClr val="tx1"/>
                </a:solidFill>
                <a:latin typeface="Times New Roman" panose="02020603050405020304" pitchFamily="18" charset="0"/>
                <a:cs typeface="Times New Roman" panose="02020603050405020304" pitchFamily="18" charset="0"/>
              </a:rPr>
              <a:t>FOR B</a:t>
            </a:r>
            <a:r>
              <a:rPr lang="tr-TR" sz="2800" dirty="0">
                <a:solidFill>
                  <a:schemeClr val="tx1"/>
                </a:solidFill>
                <a:latin typeface="Times New Roman" panose="02020603050405020304" pitchFamily="18" charset="0"/>
                <a:cs typeface="Times New Roman" panose="02020603050405020304" pitchFamily="18" charset="0"/>
              </a:rPr>
              <a:t>ATCH</a:t>
            </a:r>
            <a:r>
              <a:rPr lang="en-US" sz="2800" dirty="0">
                <a:solidFill>
                  <a:schemeClr val="tx1"/>
                </a:solidFill>
                <a:latin typeface="Times New Roman" panose="02020603050405020304" pitchFamily="18" charset="0"/>
                <a:cs typeface="Times New Roman" panose="02020603050405020304" pitchFamily="18" charset="0"/>
              </a:rPr>
              <a:t> PROCESSING</a:t>
            </a:r>
            <a:endParaRPr lang="tr-TR" sz="28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223962" y="1358900"/>
            <a:ext cx="10833100" cy="5041900"/>
          </a:xfrm>
        </p:spPr>
        <p:txBody>
          <a:bodyPr>
            <a:normAutofit/>
          </a:bodyPr>
          <a:lstStyle/>
          <a:p>
            <a:pPr algn="just">
              <a:buFont typeface="Wingdings" panose="05000000000000000000" pitchFamily="2" charset="2"/>
              <a:buChar char="v"/>
            </a:pP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tr-TR" sz="2000" b="1" dirty="0">
                <a:solidFill>
                  <a:schemeClr val="tx1"/>
                </a:solidFill>
                <a:latin typeface="Times New Roman" panose="02020603050405020304" pitchFamily="18" charset="0"/>
                <a:cs typeface="Times New Roman" panose="02020603050405020304" pitchFamily="18" charset="0"/>
              </a:rPr>
              <a:t>Experiment Name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Distillation</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Column</a:t>
            </a:r>
            <a:r>
              <a:rPr lang="tr-TR" sz="2000" dirty="0">
                <a:solidFill>
                  <a:schemeClr val="tx1"/>
                </a:solidFill>
                <a:latin typeface="Times New Roman" panose="02020603050405020304" pitchFamily="18" charset="0"/>
                <a:cs typeface="Times New Roman" panose="02020603050405020304" pitchFamily="18" charset="0"/>
              </a:rPr>
              <a:t> Applications</a:t>
            </a:r>
          </a:p>
          <a:p>
            <a:pPr algn="just">
              <a:buFont typeface="Wingdings" panose="05000000000000000000" pitchFamily="2" charset="2"/>
              <a:buChar char="v"/>
            </a:pPr>
            <a:r>
              <a:rPr lang="tr-TR" sz="2000" b="1" dirty="0" err="1">
                <a:solidFill>
                  <a:schemeClr val="tx1"/>
                </a:solidFill>
                <a:latin typeface="Times New Roman" panose="02020603050405020304" pitchFamily="18" charset="0"/>
                <a:cs typeface="Times New Roman" panose="02020603050405020304" pitchFamily="18" charset="0"/>
              </a:rPr>
              <a:t>Aim</a:t>
            </a:r>
            <a:r>
              <a:rPr lang="tr-TR" sz="2000" b="1" dirty="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of the Experiment</a:t>
            </a:r>
            <a:r>
              <a:rPr lang="en-US" sz="2000" dirty="0">
                <a:solidFill>
                  <a:schemeClr val="tx1"/>
                </a:solidFill>
                <a:latin typeface="Times New Roman" panose="02020603050405020304" pitchFamily="18" charset="0"/>
                <a:cs typeface="Times New Roman" panose="02020603050405020304" pitchFamily="18" charset="0"/>
              </a:rPr>
              <a:t>: To </a:t>
            </a:r>
            <a:r>
              <a:rPr lang="en-US" sz="2000" dirty="0" err="1">
                <a:solidFill>
                  <a:schemeClr val="tx1"/>
                </a:solidFill>
                <a:latin typeface="Times New Roman" panose="02020603050405020304" pitchFamily="18" charset="0"/>
                <a:cs typeface="Times New Roman" panose="02020603050405020304" pitchFamily="18" charset="0"/>
              </a:rPr>
              <a:t>analyse</a:t>
            </a:r>
            <a:r>
              <a:rPr lang="en-US" sz="2000" dirty="0">
                <a:solidFill>
                  <a:schemeClr val="tx1"/>
                </a:solidFill>
                <a:latin typeface="Times New Roman" panose="02020603050405020304" pitchFamily="18" charset="0"/>
                <a:cs typeface="Times New Roman" panose="02020603050405020304" pitchFamily="18" charset="0"/>
              </a:rPr>
              <a:t> mixture concentrations by </a:t>
            </a:r>
            <a:r>
              <a:rPr lang="en-US" sz="2000" dirty="0" err="1">
                <a:solidFill>
                  <a:schemeClr val="tx1"/>
                </a:solidFill>
                <a:latin typeface="Times New Roman" panose="02020603050405020304" pitchFamily="18" charset="0"/>
                <a:cs typeface="Times New Roman" panose="02020603050405020304" pitchFamily="18" charset="0"/>
              </a:rPr>
              <a:t>refractometer</a:t>
            </a:r>
            <a:r>
              <a:rPr lang="en-US" sz="2000" dirty="0">
                <a:solidFill>
                  <a:schemeClr val="tx1"/>
                </a:solidFill>
                <a:latin typeface="Times New Roman" panose="02020603050405020304" pitchFamily="18" charset="0"/>
                <a:cs typeface="Times New Roman" panose="02020603050405020304" pitchFamily="18" charset="0"/>
              </a:rPr>
              <a:t>, and to compare quantity and composition of products, distillation time and quantity of heat required experimentally with those theoretically predicted.</a:t>
            </a:r>
          </a:p>
          <a:p>
            <a:pPr algn="just">
              <a:buFont typeface="Wingdings" panose="05000000000000000000" pitchFamily="2" charset="2"/>
              <a:buChar char="v"/>
            </a:pPr>
            <a:r>
              <a:rPr lang="tr-TR" sz="2000" b="1" dirty="0">
                <a:solidFill>
                  <a:schemeClr val="tx1"/>
                </a:solidFill>
                <a:latin typeface="Times New Roman" panose="02020603050405020304" pitchFamily="18" charset="0"/>
                <a:cs typeface="Times New Roman" panose="02020603050405020304" pitchFamily="18" charset="0"/>
              </a:rPr>
              <a:t>Content of the Presentation</a:t>
            </a:r>
            <a:r>
              <a:rPr lang="tr-TR" sz="2000" dirty="0">
                <a:solidFill>
                  <a:schemeClr val="tx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tr-TR" sz="2000" dirty="0" err="1">
                <a:solidFill>
                  <a:schemeClr val="tx1"/>
                </a:solidFill>
                <a:latin typeface="Times New Roman" panose="02020603050405020304" pitchFamily="18" charset="0"/>
                <a:cs typeface="Times New Roman" panose="02020603050405020304" pitchFamily="18" charset="0"/>
              </a:rPr>
              <a:t>Distillation</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process</a:t>
            </a:r>
            <a:r>
              <a:rPr lang="tr-TR" sz="2000" dirty="0">
                <a:solidFill>
                  <a:schemeClr val="tx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Refractometer</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000" dirty="0" err="1">
                <a:solidFill>
                  <a:schemeClr val="tx1"/>
                </a:solidFill>
                <a:latin typeface="Times New Roman" panose="02020603050405020304" pitchFamily="18" charset="0"/>
                <a:cs typeface="Times New Roman" panose="02020603050405020304" pitchFamily="18" charset="0"/>
              </a:rPr>
              <a:t>Experimental</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setup</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000" dirty="0" err="1">
                <a:solidFill>
                  <a:schemeClr val="tx1"/>
                </a:solidFill>
                <a:latin typeface="Times New Roman" panose="02020603050405020304" pitchFamily="18" charset="0"/>
                <a:cs typeface="Times New Roman" panose="02020603050405020304" pitchFamily="18" charset="0"/>
              </a:rPr>
              <a:t>Experimental</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study</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Calibration Curve</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Calculations</a:t>
            </a: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0775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8525" y="700310"/>
            <a:ext cx="8911687" cy="468090"/>
          </a:xfrm>
        </p:spPr>
        <p:txBody>
          <a:bodyPr>
            <a:normAutofit fontScale="90000"/>
          </a:bodyPr>
          <a:lstStyle/>
          <a:p>
            <a:pPr algn="ctr"/>
            <a:r>
              <a:rPr lang="tr-TR" sz="2500" dirty="0">
                <a:solidFill>
                  <a:schemeClr val="tx1"/>
                </a:solidFill>
                <a:latin typeface="Times New Roman" panose="02020603050405020304" pitchFamily="18" charset="0"/>
                <a:cs typeface="Times New Roman" panose="02020603050405020304" pitchFamily="18" charset="0"/>
              </a:rPr>
              <a:t>CALCULATIONS</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815631312"/>
              </p:ext>
            </p:extLst>
          </p:nvPr>
        </p:nvGraphicFramePr>
        <p:xfrm>
          <a:off x="1738312" y="1727200"/>
          <a:ext cx="8915400" cy="3778250"/>
        </p:xfrm>
        <a:graphic>
          <a:graphicData uri="http://schemas.openxmlformats.org/drawingml/2006/chart">
            <c:chart xmlns:c="http://schemas.openxmlformats.org/drawingml/2006/chart" xmlns:r="http://schemas.openxmlformats.org/officeDocument/2006/relationships" r:id="rId2"/>
          </a:graphicData>
        </a:graphic>
      </p:graphicFrame>
      <p:sp>
        <p:nvSpPr>
          <p:cNvPr id="3" name="Metin kutusu 2"/>
          <p:cNvSpPr txBox="1"/>
          <p:nvPr/>
        </p:nvSpPr>
        <p:spPr>
          <a:xfrm>
            <a:off x="4830618" y="5597236"/>
            <a:ext cx="4922982" cy="646331"/>
          </a:xfrm>
          <a:prstGeom prst="rect">
            <a:avLst/>
          </a:prstGeom>
          <a:noFill/>
        </p:spPr>
        <p:txBody>
          <a:bodyPr wrap="square" rtlCol="0">
            <a:spAutoFit/>
          </a:bodyPr>
          <a:lstStyle/>
          <a:p>
            <a:r>
              <a:rPr lang="tr-TR" i="1" dirty="0" err="1">
                <a:latin typeface="Times New Roman" panose="02020603050405020304" pitchFamily="18" charset="0"/>
                <a:cs typeface="Times New Roman" panose="02020603050405020304" pitchFamily="18" charset="0"/>
              </a:rPr>
              <a:t>Distillation</a:t>
            </a:r>
            <a:r>
              <a:rPr lang="tr-TR" i="1" dirty="0">
                <a:latin typeface="Times New Roman" panose="02020603050405020304" pitchFamily="18" charset="0"/>
                <a:cs typeface="Times New Roman" panose="02020603050405020304" pitchFamily="18" charset="0"/>
              </a:rPr>
              <a:t> data </a:t>
            </a:r>
            <a:r>
              <a:rPr lang="tr-TR" i="1" dirty="0" err="1">
                <a:latin typeface="Times New Roman" panose="02020603050405020304" pitchFamily="18" charset="0"/>
                <a:cs typeface="Times New Roman" panose="02020603050405020304" pitchFamily="18" charset="0"/>
              </a:rPr>
              <a:t>for</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the</a:t>
            </a:r>
            <a:r>
              <a:rPr lang="tr-TR" i="1" dirty="0">
                <a:latin typeface="Times New Roman" panose="02020603050405020304" pitchFamily="18" charset="0"/>
                <a:cs typeface="Times New Roman" panose="02020603050405020304" pitchFamily="18" charset="0"/>
              </a:rPr>
              <a:t> A-B </a:t>
            </a:r>
            <a:r>
              <a:rPr lang="tr-TR" i="1" dirty="0" err="1">
                <a:latin typeface="Times New Roman" panose="02020603050405020304" pitchFamily="18" charset="0"/>
                <a:cs typeface="Times New Roman" panose="02020603050405020304" pitchFamily="18" charset="0"/>
              </a:rPr>
              <a:t>system</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26941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16625" y="687610"/>
            <a:ext cx="8911687" cy="5696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REFERENCES</a:t>
            </a:r>
          </a:p>
        </p:txBody>
      </p:sp>
      <p:sp>
        <p:nvSpPr>
          <p:cNvPr id="3" name="İçerik Yer Tutucusu 2"/>
          <p:cNvSpPr>
            <a:spLocks noGrp="1"/>
          </p:cNvSpPr>
          <p:nvPr>
            <p:ph idx="1"/>
          </p:nvPr>
        </p:nvSpPr>
        <p:spPr>
          <a:xfrm>
            <a:off x="858982" y="1485900"/>
            <a:ext cx="11333018" cy="4749800"/>
          </a:xfrm>
        </p:spPr>
        <p:txBody>
          <a:bodyPr>
            <a:normAutofit/>
          </a:bodyPr>
          <a:lstStyle/>
          <a:p>
            <a:r>
              <a:rPr lang="tr-TR" sz="2000" dirty="0" err="1">
                <a:solidFill>
                  <a:schemeClr val="tx1"/>
                </a:solidFill>
                <a:latin typeface="Times New Roman" panose="02020603050405020304" pitchFamily="18" charset="0"/>
                <a:cs typeface="Times New Roman" panose="02020603050405020304" pitchFamily="18" charset="0"/>
              </a:rPr>
              <a:t>Sinnott</a:t>
            </a:r>
            <a:r>
              <a:rPr lang="tr-TR" sz="2000" dirty="0">
                <a:solidFill>
                  <a:schemeClr val="tx1"/>
                </a:solidFill>
                <a:latin typeface="Times New Roman" panose="02020603050405020304" pitchFamily="18" charset="0"/>
                <a:cs typeface="Times New Roman" panose="02020603050405020304" pitchFamily="18" charset="0"/>
              </a:rPr>
              <a:t>, R., &amp; </a:t>
            </a:r>
            <a:r>
              <a:rPr lang="tr-TR" sz="2000" dirty="0" err="1">
                <a:solidFill>
                  <a:schemeClr val="tx1"/>
                </a:solidFill>
                <a:latin typeface="Times New Roman" panose="02020603050405020304" pitchFamily="18" charset="0"/>
                <a:cs typeface="Times New Roman" panose="02020603050405020304" pitchFamily="18" charset="0"/>
              </a:rPr>
              <a:t>Towler</a:t>
            </a:r>
            <a:r>
              <a:rPr lang="tr-TR" sz="2000" dirty="0">
                <a:solidFill>
                  <a:schemeClr val="tx1"/>
                </a:solidFill>
                <a:latin typeface="Times New Roman" panose="02020603050405020304" pitchFamily="18" charset="0"/>
                <a:cs typeface="Times New Roman" panose="02020603050405020304" pitchFamily="18" charset="0"/>
              </a:rPr>
              <a:t>, G. (2013). Kimya Mühendisliği Tasarımı. Ankara: Nobel Yayıncılık</a:t>
            </a:r>
          </a:p>
          <a:p>
            <a:r>
              <a:rPr lang="en-US" sz="2000" dirty="0">
                <a:solidFill>
                  <a:schemeClr val="tx1"/>
                </a:solidFill>
                <a:latin typeface="Times New Roman" panose="02020603050405020304" pitchFamily="18" charset="0"/>
                <a:cs typeface="Times New Roman" panose="02020603050405020304" pitchFamily="18" charset="0"/>
              </a:rPr>
              <a:t>King, C.</a:t>
            </a:r>
            <a:r>
              <a:rPr lang="tr-TR" sz="2000" dirty="0">
                <a:solidFill>
                  <a:schemeClr val="tx1"/>
                </a:solidFill>
                <a:latin typeface="Times New Roman" panose="02020603050405020304" pitchFamily="18" charset="0"/>
                <a:cs typeface="Times New Roman" panose="02020603050405020304" pitchFamily="18" charset="0"/>
              </a:rPr>
              <a:t> J. (1980). </a:t>
            </a:r>
            <a:r>
              <a:rPr lang="en-US" sz="2000" dirty="0">
                <a:solidFill>
                  <a:schemeClr val="tx1"/>
                </a:solidFill>
                <a:latin typeface="Times New Roman" panose="02020603050405020304" pitchFamily="18" charset="0"/>
                <a:cs typeface="Times New Roman" panose="02020603050405020304" pitchFamily="18" charset="0"/>
              </a:rPr>
              <a:t>Separation Processes</a:t>
            </a:r>
            <a:r>
              <a:rPr lang="tr-TR"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2nd </a:t>
            </a:r>
            <a:r>
              <a:rPr lang="tr-TR" sz="2000" dirty="0">
                <a:solidFill>
                  <a:schemeClr val="tx1"/>
                </a:solidFill>
                <a:latin typeface="Times New Roman" panose="02020603050405020304" pitchFamily="18" charset="0"/>
                <a:cs typeface="Times New Roman" panose="02020603050405020304" pitchFamily="18" charset="0"/>
              </a:rPr>
              <a:t>ed.). </a:t>
            </a:r>
            <a:r>
              <a:rPr lang="en-US" sz="2000" dirty="0">
                <a:solidFill>
                  <a:schemeClr val="tx1"/>
                </a:solidFill>
                <a:latin typeface="Times New Roman" panose="02020603050405020304" pitchFamily="18" charset="0"/>
                <a:cs typeface="Times New Roman" panose="02020603050405020304" pitchFamily="18" charset="0"/>
              </a:rPr>
              <a:t>New York</a:t>
            </a:r>
            <a:r>
              <a:rPr lang="tr-TR"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McGraw-Hill</a:t>
            </a:r>
            <a:endParaRPr lang="tr-TR" sz="2000" dirty="0">
              <a:solidFill>
                <a:schemeClr val="tx1"/>
              </a:solidFill>
              <a:latin typeface="Times New Roman" panose="02020603050405020304" pitchFamily="18" charset="0"/>
              <a:cs typeface="Times New Roman" panose="02020603050405020304" pitchFamily="18" charset="0"/>
            </a:endParaRPr>
          </a:p>
          <a:p>
            <a:r>
              <a:rPr lang="tr-TR" sz="2000" dirty="0" err="1">
                <a:solidFill>
                  <a:schemeClr val="tx1"/>
                </a:solidFill>
                <a:latin typeface="Times New Roman" panose="02020603050405020304" pitchFamily="18" charset="0"/>
                <a:cs typeface="Times New Roman" panose="02020603050405020304" pitchFamily="18" charset="0"/>
              </a:rPr>
              <a:t>Geankoplis</a:t>
            </a:r>
            <a:r>
              <a:rPr lang="tr-TR" sz="2000" dirty="0">
                <a:solidFill>
                  <a:schemeClr val="tx1"/>
                </a:solidFill>
                <a:latin typeface="Times New Roman" panose="02020603050405020304" pitchFamily="18" charset="0"/>
                <a:cs typeface="Times New Roman" panose="02020603050405020304" pitchFamily="18" charset="0"/>
              </a:rPr>
              <a:t>, C. J. (1993). Transport </a:t>
            </a:r>
            <a:r>
              <a:rPr lang="tr-TR" sz="2000" dirty="0" err="1">
                <a:solidFill>
                  <a:schemeClr val="tx1"/>
                </a:solidFill>
                <a:latin typeface="Times New Roman" panose="02020603050405020304" pitchFamily="18" charset="0"/>
                <a:cs typeface="Times New Roman" panose="02020603050405020304" pitchFamily="18" charset="0"/>
              </a:rPr>
              <a:t>Processes</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and</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Unit</a:t>
            </a:r>
            <a:r>
              <a:rPr lang="tr-TR" sz="2000" dirty="0">
                <a:solidFill>
                  <a:schemeClr val="tx1"/>
                </a:solidFill>
                <a:latin typeface="Times New Roman" panose="02020603050405020304" pitchFamily="18" charset="0"/>
                <a:cs typeface="Times New Roman" panose="02020603050405020304" pitchFamily="18" charset="0"/>
              </a:rPr>
              <a:t> Operations (3rd ed.). New Jersey: </a:t>
            </a:r>
            <a:r>
              <a:rPr lang="tr-TR" sz="2000" dirty="0" err="1">
                <a:solidFill>
                  <a:schemeClr val="tx1"/>
                </a:solidFill>
                <a:latin typeface="Times New Roman" panose="02020603050405020304" pitchFamily="18" charset="0"/>
                <a:cs typeface="Times New Roman" panose="02020603050405020304" pitchFamily="18" charset="0"/>
              </a:rPr>
              <a:t>Prentice-Hall</a:t>
            </a:r>
            <a:endParaRPr lang="tr-TR" sz="2000" dirty="0">
              <a:solidFill>
                <a:schemeClr val="tx1"/>
              </a:solidFill>
              <a:latin typeface="Times New Roman" panose="02020603050405020304" pitchFamily="18" charset="0"/>
              <a:cs typeface="Times New Roman" panose="02020603050405020304" pitchFamily="18" charset="0"/>
            </a:endParaRPr>
          </a:p>
          <a:p>
            <a:pPr marL="0" indent="0">
              <a:buNone/>
            </a:pPr>
            <a:endParaRPr lang="tr-TR" sz="2000" dirty="0">
              <a:solidFill>
                <a:schemeClr val="tx1"/>
              </a:solidFill>
              <a:latin typeface="Times New Roman" panose="02020603050405020304" pitchFamily="18" charset="0"/>
              <a:cs typeface="Times New Roman" panose="02020603050405020304" pitchFamily="18" charset="0"/>
            </a:endParaRPr>
          </a:p>
          <a:p>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3837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8982" y="1485900"/>
            <a:ext cx="11333018" cy="4749800"/>
          </a:xfrm>
        </p:spPr>
        <p:txBody>
          <a:bodyPr>
            <a:normAutofit/>
          </a:bodyPr>
          <a:lstStyle/>
          <a:p>
            <a:pPr marL="0" indent="0" algn="ctr">
              <a:buNone/>
            </a:pPr>
            <a:endParaRPr lang="tr-TR" sz="3500" dirty="0">
              <a:solidFill>
                <a:schemeClr val="tx1"/>
              </a:solidFill>
              <a:latin typeface="Times New Roman" panose="02020603050405020304" pitchFamily="18" charset="0"/>
              <a:cs typeface="Times New Roman" panose="02020603050405020304" pitchFamily="18" charset="0"/>
            </a:endParaRPr>
          </a:p>
          <a:p>
            <a:pPr marL="0" indent="0" algn="ctr">
              <a:buNone/>
            </a:pPr>
            <a:endParaRPr lang="tr-TR" sz="3500" dirty="0">
              <a:solidFill>
                <a:schemeClr val="tx1"/>
              </a:solidFill>
              <a:latin typeface="Times New Roman" panose="02020603050405020304" pitchFamily="18" charset="0"/>
              <a:cs typeface="Times New Roman" panose="02020603050405020304" pitchFamily="18" charset="0"/>
            </a:endParaRPr>
          </a:p>
          <a:p>
            <a:pPr marL="0" indent="0" algn="ctr">
              <a:buNone/>
            </a:pPr>
            <a:r>
              <a:rPr lang="tr-TR" sz="3500" b="1" dirty="0">
                <a:solidFill>
                  <a:schemeClr val="tx1"/>
                </a:solidFill>
                <a:latin typeface="Times New Roman" panose="02020603050405020304" pitchFamily="18" charset="0"/>
                <a:cs typeface="Times New Roman" panose="02020603050405020304" pitchFamily="18" charset="0"/>
              </a:rPr>
              <a:t>THANK YOU FOR LISTENING…</a:t>
            </a:r>
          </a:p>
        </p:txBody>
      </p:sp>
    </p:spTree>
    <p:extLst>
      <p:ext uri="{BB962C8B-B14F-4D97-AF65-F5344CB8AC3E}">
        <p14:creationId xmlns:p14="http://schemas.microsoft.com/office/powerpoint/2010/main" val="18761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2255" y="713010"/>
            <a:ext cx="8911687" cy="480790"/>
          </a:xfrm>
        </p:spPr>
        <p:txBody>
          <a:bodyPr>
            <a:no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DISTILLATION PROCESS</a:t>
            </a:r>
          </a:p>
        </p:txBody>
      </p:sp>
      <p:sp>
        <p:nvSpPr>
          <p:cNvPr id="3" name="İçerik Yer Tutucusu 2"/>
          <p:cNvSpPr>
            <a:spLocks noGrp="1"/>
          </p:cNvSpPr>
          <p:nvPr>
            <p:ph idx="1"/>
          </p:nvPr>
        </p:nvSpPr>
        <p:spPr>
          <a:xfrm>
            <a:off x="1041400" y="1574800"/>
            <a:ext cx="10693399" cy="4445000"/>
          </a:xfrm>
        </p:spPr>
        <p:txBody>
          <a:bodyPr>
            <a:normAutofit/>
          </a:bodyPr>
          <a:lstStyle/>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Distillation is a process used to separate homogeneous liquid mixtures.</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Distillation is the most used separation process in chemistry and related industries.</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Its</a:t>
            </a:r>
            <a:r>
              <a:rPr lang="tr-TR" sz="2000" dirty="0">
                <a:solidFill>
                  <a:schemeClr val="tx1"/>
                </a:solidFill>
                <a:latin typeface="Times New Roman" panose="02020603050405020304" pitchFamily="18" charset="0"/>
                <a:cs typeface="Times New Roman" panose="02020603050405020304" pitchFamily="18" charset="0"/>
              </a:rPr>
              <a:t> most </a:t>
            </a:r>
            <a:r>
              <a:rPr lang="tr-TR" sz="2000" dirty="0" err="1">
                <a:solidFill>
                  <a:schemeClr val="tx1"/>
                </a:solidFill>
                <a:latin typeface="Times New Roman" panose="02020603050405020304" pitchFamily="18" charset="0"/>
                <a:cs typeface="Times New Roman" panose="02020603050405020304" pitchFamily="18" charset="0"/>
              </a:rPr>
              <a:t>basic</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definition</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distillation</a:t>
            </a:r>
            <a:r>
              <a:rPr lang="tr-TR" sz="2000" dirty="0">
                <a:solidFill>
                  <a:schemeClr val="tx1"/>
                </a:solidFill>
                <a:latin typeface="Times New Roman" panose="02020603050405020304" pitchFamily="18" charset="0"/>
                <a:cs typeface="Times New Roman" panose="02020603050405020304" pitchFamily="18" charset="0"/>
              </a:rPr>
              <a:t> is the </a:t>
            </a:r>
            <a:r>
              <a:rPr lang="tr-TR" sz="2000" dirty="0" err="1">
                <a:solidFill>
                  <a:schemeClr val="tx1"/>
                </a:solidFill>
                <a:latin typeface="Times New Roman" panose="02020603050405020304" pitchFamily="18" charset="0"/>
                <a:cs typeface="Times New Roman" panose="02020603050405020304" pitchFamily="18" charset="0"/>
              </a:rPr>
              <a:t>separation</a:t>
            </a:r>
            <a:r>
              <a:rPr lang="tr-TR" sz="2000" dirty="0">
                <a:solidFill>
                  <a:schemeClr val="tx1"/>
                </a:solidFill>
                <a:latin typeface="Times New Roman" panose="02020603050405020304" pitchFamily="18" charset="0"/>
                <a:cs typeface="Times New Roman" panose="02020603050405020304" pitchFamily="18" charset="0"/>
              </a:rPr>
              <a:t> of </a:t>
            </a:r>
            <a:r>
              <a:rPr lang="tr-TR" sz="2000" dirty="0" err="1">
                <a:solidFill>
                  <a:schemeClr val="tx1"/>
                </a:solidFill>
                <a:latin typeface="Times New Roman" panose="02020603050405020304" pitchFamily="18" charset="0"/>
                <a:cs typeface="Times New Roman" panose="02020603050405020304" pitchFamily="18" charset="0"/>
              </a:rPr>
              <a:t>components</a:t>
            </a:r>
            <a:r>
              <a:rPr lang="tr-TR" sz="2000" dirty="0">
                <a:solidFill>
                  <a:schemeClr val="tx1"/>
                </a:solidFill>
                <a:latin typeface="Times New Roman" panose="02020603050405020304" pitchFamily="18" charset="0"/>
                <a:cs typeface="Times New Roman" panose="02020603050405020304" pitchFamily="18" charset="0"/>
              </a:rPr>
              <a:t> in a </a:t>
            </a:r>
            <a:r>
              <a:rPr lang="tr-TR" sz="2000" dirty="0" err="1">
                <a:solidFill>
                  <a:schemeClr val="tx1"/>
                </a:solidFill>
                <a:latin typeface="Times New Roman" panose="02020603050405020304" pitchFamily="18" charset="0"/>
                <a:cs typeface="Times New Roman" panose="02020603050405020304" pitchFamily="18" charset="0"/>
              </a:rPr>
              <a:t>solution</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based</a:t>
            </a:r>
            <a:r>
              <a:rPr lang="tr-TR" sz="2000" dirty="0">
                <a:solidFill>
                  <a:schemeClr val="tx1"/>
                </a:solidFill>
                <a:latin typeface="Times New Roman" panose="02020603050405020304" pitchFamily="18" charset="0"/>
                <a:cs typeface="Times New Roman" panose="02020603050405020304" pitchFamily="18" charset="0"/>
              </a:rPr>
              <a:t> on their </a:t>
            </a:r>
            <a:r>
              <a:rPr lang="tr-TR" sz="2000" dirty="0" err="1">
                <a:solidFill>
                  <a:schemeClr val="tx1"/>
                </a:solidFill>
                <a:latin typeface="Times New Roman" panose="02020603050405020304" pitchFamily="18" charset="0"/>
                <a:cs typeface="Times New Roman" panose="02020603050405020304" pitchFamily="18" charset="0"/>
              </a:rPr>
              <a:t>relative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volatility</a:t>
            </a:r>
            <a:r>
              <a:rPr lang="en-US" sz="2000" dirty="0">
                <a:solidFill>
                  <a:schemeClr val="tx1"/>
                </a:solidFill>
                <a:latin typeface="Times New Roman" panose="02020603050405020304" pitchFamily="18" charset="0"/>
                <a:cs typeface="Times New Roman" panose="02020603050405020304" pitchFamily="18" charset="0"/>
              </a:rPr>
              <a:t>.</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Compounds</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separated</a:t>
            </a:r>
            <a:r>
              <a:rPr lang="tr-TR" sz="2000" dirty="0">
                <a:solidFill>
                  <a:schemeClr val="tx1"/>
                </a:solidFill>
                <a:latin typeface="Times New Roman" panose="02020603050405020304" pitchFamily="18" charset="0"/>
                <a:cs typeface="Times New Roman" panose="02020603050405020304" pitchFamily="18" charset="0"/>
              </a:rPr>
              <a:t> by </a:t>
            </a:r>
            <a:r>
              <a:rPr lang="tr-TR" sz="2000" dirty="0" err="1">
                <a:solidFill>
                  <a:schemeClr val="tx1"/>
                </a:solidFill>
                <a:latin typeface="Times New Roman" panose="02020603050405020304" pitchFamily="18" charset="0"/>
                <a:cs typeface="Times New Roman" panose="02020603050405020304" pitchFamily="18" charset="0"/>
              </a:rPr>
              <a:t>distillation</a:t>
            </a:r>
            <a:r>
              <a:rPr lang="tr-TR" sz="2000" dirty="0">
                <a:solidFill>
                  <a:schemeClr val="tx1"/>
                </a:solidFill>
                <a:latin typeface="Times New Roman" panose="02020603050405020304" pitchFamily="18" charset="0"/>
                <a:cs typeface="Times New Roman" panose="02020603050405020304" pitchFamily="18" charset="0"/>
              </a:rPr>
              <a:t> are </a:t>
            </a:r>
            <a:r>
              <a:rPr lang="tr-TR" sz="2000" dirty="0" err="1">
                <a:solidFill>
                  <a:schemeClr val="tx1"/>
                </a:solidFill>
                <a:latin typeface="Times New Roman" panose="02020603050405020304" pitchFamily="18" charset="0"/>
                <a:cs typeface="Times New Roman" panose="02020603050405020304" pitchFamily="18" charset="0"/>
              </a:rPr>
              <a:t>characterized</a:t>
            </a:r>
            <a:r>
              <a:rPr lang="tr-TR" sz="2000" dirty="0">
                <a:solidFill>
                  <a:schemeClr val="tx1"/>
                </a:solidFill>
                <a:latin typeface="Times New Roman" panose="02020603050405020304" pitchFamily="18" charset="0"/>
                <a:cs typeface="Times New Roman" panose="02020603050405020304" pitchFamily="18" charset="0"/>
              </a:rPr>
              <a:t> by their </a:t>
            </a:r>
            <a:r>
              <a:rPr lang="tr-TR" sz="2000" dirty="0" err="1">
                <a:solidFill>
                  <a:schemeClr val="tx1"/>
                </a:solidFill>
                <a:latin typeface="Times New Roman" panose="02020603050405020304" pitchFamily="18" charset="0"/>
                <a:cs typeface="Times New Roman" panose="02020603050405020304" pitchFamily="18" charset="0"/>
              </a:rPr>
              <a:t>volatility</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which</a:t>
            </a:r>
            <a:r>
              <a:rPr lang="tr-TR" sz="2000" dirty="0">
                <a:solidFill>
                  <a:schemeClr val="tx1"/>
                </a:solidFill>
                <a:latin typeface="Times New Roman" panose="02020603050405020304" pitchFamily="18" charset="0"/>
                <a:cs typeface="Times New Roman" panose="02020603050405020304" pitchFamily="18" charset="0"/>
              </a:rPr>
              <a:t> is </a:t>
            </a:r>
            <a:r>
              <a:rPr lang="tr-TR" sz="2000" dirty="0" err="1">
                <a:solidFill>
                  <a:schemeClr val="tx1"/>
                </a:solidFill>
                <a:latin typeface="Times New Roman" panose="02020603050405020304" pitchFamily="18" charset="0"/>
                <a:cs typeface="Times New Roman" panose="02020603050405020304" pitchFamily="18" charset="0"/>
              </a:rPr>
              <a:t>related</a:t>
            </a:r>
            <a:r>
              <a:rPr lang="tr-TR" sz="2000" dirty="0">
                <a:solidFill>
                  <a:schemeClr val="tx1"/>
                </a:solidFill>
                <a:latin typeface="Times New Roman" panose="02020603050405020304" pitchFamily="18" charset="0"/>
                <a:cs typeface="Times New Roman" panose="02020603050405020304" pitchFamily="18" charset="0"/>
              </a:rPr>
              <a:t> to the </a:t>
            </a:r>
            <a:r>
              <a:rPr lang="tr-TR" sz="2000" dirty="0" err="1">
                <a:solidFill>
                  <a:schemeClr val="tx1"/>
                </a:solidFill>
                <a:latin typeface="Times New Roman" panose="02020603050405020304" pitchFamily="18" charset="0"/>
                <a:cs typeface="Times New Roman" panose="02020603050405020304" pitchFamily="18" charset="0"/>
              </a:rPr>
              <a:t>chemical’s</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vapor</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pressure</a:t>
            </a:r>
            <a:r>
              <a:rPr lang="tr-TR" sz="2000" dirty="0">
                <a:solidFill>
                  <a:schemeClr val="tx1"/>
                </a:solidFill>
                <a:latin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Distillation</a:t>
            </a:r>
            <a:r>
              <a:rPr lang="tr-TR" sz="2000" dirty="0">
                <a:solidFill>
                  <a:schemeClr val="tx1"/>
                </a:solidFill>
                <a:latin typeface="Times New Roman" panose="02020603050405020304" pitchFamily="18" charset="0"/>
                <a:cs typeface="Times New Roman" panose="02020603050405020304" pitchFamily="18" charset="0"/>
              </a:rPr>
              <a:t> is a </a:t>
            </a:r>
            <a:r>
              <a:rPr lang="tr-TR" sz="2000" dirty="0" err="1">
                <a:solidFill>
                  <a:schemeClr val="tx1"/>
                </a:solidFill>
                <a:latin typeface="Times New Roman" panose="02020603050405020304" pitchFamily="18" charset="0"/>
                <a:cs typeface="Times New Roman" panose="02020603050405020304" pitchFamily="18" charset="0"/>
              </a:rPr>
              <a:t>a</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physical</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separation</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process</a:t>
            </a:r>
            <a:r>
              <a:rPr lang="tr-TR" sz="2000" dirty="0">
                <a:solidFill>
                  <a:schemeClr val="tx1"/>
                </a:solidFill>
                <a:latin typeface="Times New Roman" panose="02020603050405020304" pitchFamily="18" charset="0"/>
                <a:cs typeface="Times New Roman" panose="02020603050405020304" pitchFamily="18" charset="0"/>
              </a:rPr>
              <a:t>, not a </a:t>
            </a:r>
            <a:r>
              <a:rPr lang="tr-TR" sz="2000" dirty="0" err="1">
                <a:solidFill>
                  <a:schemeClr val="tx1"/>
                </a:solidFill>
                <a:latin typeface="Times New Roman" panose="02020603050405020304" pitchFamily="18" charset="0"/>
                <a:cs typeface="Times New Roman" panose="02020603050405020304" pitchFamily="18" charset="0"/>
              </a:rPr>
              <a:t>chemical</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reaction</a:t>
            </a:r>
            <a:r>
              <a:rPr lang="tr-TR" sz="2000" dirty="0">
                <a:solidFill>
                  <a:schemeClr val="tx1"/>
                </a:solidFill>
                <a:latin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Distillation</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may</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result</a:t>
            </a:r>
            <a:r>
              <a:rPr lang="tr-TR" sz="2000" dirty="0">
                <a:solidFill>
                  <a:schemeClr val="tx1"/>
                </a:solidFill>
                <a:latin typeface="Times New Roman" panose="02020603050405020304" pitchFamily="18" charset="0"/>
                <a:cs typeface="Times New Roman" panose="02020603050405020304" pitchFamily="18" charset="0"/>
              </a:rPr>
              <a:t> in </a:t>
            </a:r>
            <a:r>
              <a:rPr lang="tr-TR" sz="2000" dirty="0" err="1">
                <a:solidFill>
                  <a:schemeClr val="tx1"/>
                </a:solidFill>
                <a:latin typeface="Times New Roman" panose="02020603050405020304" pitchFamily="18" charset="0"/>
                <a:cs typeface="Times New Roman" panose="02020603050405020304" pitchFamily="18" charset="0"/>
              </a:rPr>
              <a:t>essentially</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complete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separation</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nearly</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pure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components</a:t>
            </a:r>
            <a:r>
              <a:rPr lang="tr-TR" sz="2000" dirty="0">
                <a:solidFill>
                  <a:schemeClr val="tx1"/>
                </a:solidFill>
                <a:latin typeface="Times New Roman" panose="02020603050405020304" pitchFamily="18" charset="0"/>
                <a:cs typeface="Times New Roman" panose="02020603050405020304" pitchFamily="18" charset="0"/>
              </a:rPr>
              <a:t>), or it </a:t>
            </a:r>
            <a:r>
              <a:rPr lang="tr-TR" sz="2000" dirty="0" err="1">
                <a:solidFill>
                  <a:schemeClr val="tx1"/>
                </a:solidFill>
                <a:latin typeface="Times New Roman" panose="02020603050405020304" pitchFamily="18" charset="0"/>
                <a:cs typeface="Times New Roman" panose="02020603050405020304" pitchFamily="18" charset="0"/>
              </a:rPr>
              <a:t>may</a:t>
            </a:r>
            <a:r>
              <a:rPr lang="tr-TR" sz="2000" dirty="0">
                <a:solidFill>
                  <a:schemeClr val="tx1"/>
                </a:solidFill>
                <a:latin typeface="Times New Roman" panose="02020603050405020304" pitchFamily="18" charset="0"/>
                <a:cs typeface="Times New Roman" panose="02020603050405020304" pitchFamily="18" charset="0"/>
              </a:rPr>
              <a:t> be a </a:t>
            </a:r>
            <a:r>
              <a:rPr lang="tr-TR" sz="2000" dirty="0" err="1">
                <a:solidFill>
                  <a:schemeClr val="tx1"/>
                </a:solidFill>
                <a:latin typeface="Times New Roman" panose="02020603050405020304" pitchFamily="18" charset="0"/>
                <a:cs typeface="Times New Roman" panose="02020603050405020304" pitchFamily="18" charset="0"/>
              </a:rPr>
              <a:t>partial</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separation</a:t>
            </a:r>
            <a:r>
              <a:rPr lang="tr-TR" sz="2000" dirty="0">
                <a:solidFill>
                  <a:schemeClr val="tx1"/>
                </a:solidFill>
                <a:latin typeface="Times New Roman" panose="02020603050405020304" pitchFamily="18" charset="0"/>
                <a:cs typeface="Times New Roman" panose="02020603050405020304" pitchFamily="18" charset="0"/>
              </a:rPr>
              <a:t> that </a:t>
            </a:r>
            <a:r>
              <a:rPr lang="tr-TR" sz="2000" dirty="0" err="1">
                <a:solidFill>
                  <a:schemeClr val="tx1"/>
                </a:solidFill>
                <a:latin typeface="Times New Roman" panose="02020603050405020304" pitchFamily="18" charset="0"/>
                <a:cs typeface="Times New Roman" panose="02020603050405020304" pitchFamily="18" charset="0"/>
              </a:rPr>
              <a:t>increases</a:t>
            </a:r>
            <a:r>
              <a:rPr lang="tr-TR" sz="2000" dirty="0">
                <a:solidFill>
                  <a:schemeClr val="tx1"/>
                </a:solidFill>
                <a:latin typeface="Times New Roman" panose="02020603050405020304" pitchFamily="18" charset="0"/>
                <a:cs typeface="Times New Roman" panose="02020603050405020304" pitchFamily="18" charset="0"/>
              </a:rPr>
              <a:t> the </a:t>
            </a:r>
            <a:r>
              <a:rPr lang="tr-TR" sz="2000" dirty="0" err="1">
                <a:solidFill>
                  <a:schemeClr val="tx1"/>
                </a:solidFill>
                <a:latin typeface="Times New Roman" panose="02020603050405020304" pitchFamily="18" charset="0"/>
                <a:cs typeface="Times New Roman" panose="02020603050405020304" pitchFamily="18" charset="0"/>
              </a:rPr>
              <a:t>concentration</a:t>
            </a:r>
            <a:r>
              <a:rPr lang="tr-TR" sz="2000" dirty="0">
                <a:solidFill>
                  <a:schemeClr val="tx1"/>
                </a:solidFill>
                <a:latin typeface="Times New Roman" panose="02020603050405020304" pitchFamily="18" charset="0"/>
                <a:cs typeface="Times New Roman" panose="02020603050405020304" pitchFamily="18" charset="0"/>
              </a:rPr>
              <a:t> of </a:t>
            </a:r>
            <a:r>
              <a:rPr lang="tr-TR" sz="2000" dirty="0" err="1">
                <a:solidFill>
                  <a:schemeClr val="tx1"/>
                </a:solidFill>
                <a:latin typeface="Times New Roman" panose="02020603050405020304" pitchFamily="18" charset="0"/>
                <a:cs typeface="Times New Roman" panose="02020603050405020304" pitchFamily="18" charset="0"/>
              </a:rPr>
              <a:t>selected</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components</a:t>
            </a:r>
            <a:r>
              <a:rPr lang="tr-TR" sz="2000" dirty="0">
                <a:solidFill>
                  <a:schemeClr val="tx1"/>
                </a:solidFill>
                <a:latin typeface="Times New Roman" panose="02020603050405020304" pitchFamily="18" charset="0"/>
                <a:cs typeface="Times New Roman" panose="02020603050405020304" pitchFamily="18" charset="0"/>
              </a:rPr>
              <a:t> in the </a:t>
            </a:r>
            <a:r>
              <a:rPr lang="tr-TR" sz="2000" dirty="0" err="1">
                <a:solidFill>
                  <a:schemeClr val="tx1"/>
                </a:solidFill>
                <a:latin typeface="Times New Roman" panose="02020603050405020304" pitchFamily="18" charset="0"/>
                <a:cs typeface="Times New Roman" panose="02020603050405020304" pitchFamily="18" charset="0"/>
              </a:rPr>
              <a:t>mixture</a:t>
            </a:r>
            <a:r>
              <a:rPr lang="tr-TR" sz="2000" dirty="0">
                <a:solidFill>
                  <a:schemeClr val="tx1"/>
                </a:solidFill>
                <a:latin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637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97625" y="674910"/>
            <a:ext cx="8911687" cy="5442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DISTILLATION PROCESS</a:t>
            </a:r>
          </a:p>
        </p:txBody>
      </p:sp>
      <p:sp>
        <p:nvSpPr>
          <p:cNvPr id="3" name="İçerik Yer Tutucusu 2"/>
          <p:cNvSpPr>
            <a:spLocks noGrp="1"/>
          </p:cNvSpPr>
          <p:nvPr>
            <p:ph idx="1"/>
          </p:nvPr>
        </p:nvSpPr>
        <p:spPr>
          <a:xfrm>
            <a:off x="1066800" y="1409700"/>
            <a:ext cx="10437812" cy="4742822"/>
          </a:xfrm>
        </p:spPr>
        <p:txBody>
          <a:bodyPr>
            <a:normAutofit/>
          </a:bodyPr>
          <a:lstStyle/>
          <a:p>
            <a:pPr algn="just">
              <a:buFont typeface="Courier New" panose="02070309020205020404" pitchFamily="49" charset="0"/>
              <a:buChar char="o"/>
            </a:pPr>
            <a:r>
              <a:rPr lang="en-US" sz="2000" b="1" dirty="0">
                <a:solidFill>
                  <a:schemeClr val="tx1"/>
                </a:solidFill>
                <a:latin typeface="Times New Roman" panose="02020603050405020304" pitchFamily="18" charset="0"/>
                <a:cs typeface="Times New Roman" panose="02020603050405020304" pitchFamily="18" charset="0"/>
              </a:rPr>
              <a:t>Distillation Methods: </a:t>
            </a:r>
            <a:r>
              <a:rPr lang="en-US" sz="2000" dirty="0">
                <a:solidFill>
                  <a:schemeClr val="tx1"/>
                </a:solidFill>
                <a:latin typeface="Times New Roman" panose="02020603050405020304" pitchFamily="18" charset="0"/>
                <a:cs typeface="Times New Roman" panose="02020603050405020304" pitchFamily="18" charset="0"/>
              </a:rPr>
              <a:t>Distillation, which is based on the process of separating a homogeneous liquid mixture from high boiling points by heating it, allowing the low-boiling ones to partially evaporate, then condensing them again, is done by various methods in today's technology. Single-stage distillation methods</a:t>
            </a:r>
            <a:r>
              <a:rPr lang="tr-TR" sz="2000" dirty="0">
                <a:solidFill>
                  <a:schemeClr val="tx1"/>
                </a:solidFill>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Flash (</a:t>
            </a:r>
            <a:r>
              <a:rPr lang="tr-TR" sz="2000" dirty="0">
                <a:solidFill>
                  <a:schemeClr val="tx1"/>
                </a:solidFill>
                <a:latin typeface="Times New Roman" panose="02020603050405020304" pitchFamily="18" charset="0"/>
                <a:cs typeface="Times New Roman" panose="02020603050405020304" pitchFamily="18" charset="0"/>
              </a:rPr>
              <a:t>E</a:t>
            </a:r>
            <a:r>
              <a:rPr lang="en-US" sz="2000" dirty="0" err="1">
                <a:solidFill>
                  <a:schemeClr val="tx1"/>
                </a:solidFill>
                <a:latin typeface="Times New Roman" panose="02020603050405020304" pitchFamily="18" charset="0"/>
                <a:cs typeface="Times New Roman" panose="02020603050405020304" pitchFamily="18" charset="0"/>
              </a:rPr>
              <a:t>quilibrium</a:t>
            </a:r>
            <a:r>
              <a:rPr lang="en-US" sz="2000" dirty="0">
                <a:solidFill>
                  <a:schemeClr val="tx1"/>
                </a:solidFill>
                <a:latin typeface="Times New Roman" panose="02020603050405020304" pitchFamily="18" charset="0"/>
                <a:cs typeface="Times New Roman" panose="02020603050405020304" pitchFamily="18" charset="0"/>
              </a:rPr>
              <a:t>) distillation,</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Batch (Differential) distillation,</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Continuous distillation,</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sz="2000" dirty="0" err="1">
                <a:solidFill>
                  <a:schemeClr val="tx1"/>
                </a:solidFill>
                <a:latin typeface="Times New Roman" panose="02020603050405020304" pitchFamily="18" charset="0"/>
                <a:cs typeface="Times New Roman" panose="02020603050405020304" pitchFamily="18" charset="0"/>
              </a:rPr>
              <a:t>Steam</a:t>
            </a:r>
            <a:r>
              <a:rPr lang="en-US" sz="2000" dirty="0">
                <a:solidFill>
                  <a:schemeClr val="tx1"/>
                </a:solidFill>
                <a:latin typeface="Times New Roman" panose="02020603050405020304" pitchFamily="18" charset="0"/>
                <a:cs typeface="Times New Roman" panose="02020603050405020304" pitchFamily="18" charset="0"/>
              </a:rPr>
              <a:t> distillation,</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sz="2000" dirty="0">
                <a:solidFill>
                  <a:schemeClr val="tx1"/>
                </a:solidFill>
                <a:latin typeface="Times New Roman" panose="02020603050405020304" pitchFamily="18" charset="0"/>
                <a:cs typeface="Times New Roman" panose="02020603050405020304" pitchFamily="18" charset="0"/>
              </a:rPr>
              <a:t>V</a:t>
            </a:r>
            <a:r>
              <a:rPr lang="en-US" sz="2000" dirty="0" err="1">
                <a:solidFill>
                  <a:schemeClr val="tx1"/>
                </a:solidFill>
                <a:latin typeface="Times New Roman" panose="02020603050405020304" pitchFamily="18" charset="0"/>
                <a:cs typeface="Times New Roman" panose="02020603050405020304" pitchFamily="18" charset="0"/>
              </a:rPr>
              <a:t>acuum</a:t>
            </a:r>
            <a:r>
              <a:rPr lang="en-US" sz="2000" dirty="0">
                <a:solidFill>
                  <a:schemeClr val="tx1"/>
                </a:solidFill>
                <a:latin typeface="Times New Roman" panose="02020603050405020304" pitchFamily="18" charset="0"/>
                <a:cs typeface="Times New Roman" panose="02020603050405020304" pitchFamily="18" charset="0"/>
              </a:rPr>
              <a:t> distillation.</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endParaRPr lang="tr-TR" sz="2000" dirty="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275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3325" y="624110"/>
            <a:ext cx="8911687" cy="6458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DISTILLATION PROCESS</a:t>
            </a:r>
            <a:endParaRPr lang="tr-TR" sz="2500" dirty="0"/>
          </a:p>
        </p:txBody>
      </p:sp>
      <p:sp>
        <p:nvSpPr>
          <p:cNvPr id="3" name="İçerik Yer Tutucusu 2"/>
          <p:cNvSpPr>
            <a:spLocks noGrp="1"/>
          </p:cNvSpPr>
          <p:nvPr>
            <p:ph idx="1"/>
          </p:nvPr>
        </p:nvSpPr>
        <p:spPr>
          <a:xfrm>
            <a:off x="711200" y="1473200"/>
            <a:ext cx="7564582" cy="4953000"/>
          </a:xfrm>
        </p:spPr>
        <p:txBody>
          <a:bodyPr>
            <a:normAutofit/>
          </a:bodyPr>
          <a:lstStyle/>
          <a:p>
            <a:pPr algn="just">
              <a:buFont typeface="Courier New" panose="02070309020205020404" pitchFamily="49" charset="0"/>
              <a:buChar char="o"/>
            </a:pPr>
            <a:r>
              <a:rPr lang="en-US" sz="2000" b="1" dirty="0">
                <a:solidFill>
                  <a:schemeClr val="tx1"/>
                </a:solidFill>
                <a:latin typeface="Times New Roman" panose="02020603050405020304" pitchFamily="18" charset="0"/>
                <a:cs typeface="Times New Roman" panose="02020603050405020304" pitchFamily="18" charset="0"/>
              </a:rPr>
              <a:t>Flash (Equilibrium) Distillation: </a:t>
            </a:r>
            <a:r>
              <a:rPr lang="en-US" sz="2000" dirty="0">
                <a:solidFill>
                  <a:schemeClr val="tx1"/>
                </a:solidFill>
                <a:latin typeface="Times New Roman" panose="02020603050405020304" pitchFamily="18" charset="0"/>
                <a:cs typeface="Times New Roman" panose="02020603050405020304" pitchFamily="18" charset="0"/>
              </a:rPr>
              <a:t>In equilibrium distillation, a certain part of the liquid mixture is evaporated in a tank. The vapor phase is left in contact with the liquid phase, allowing the phases to reach equilibrium. The vapor phase is taken and condensed in a condenser.</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b="1" dirty="0">
                <a:solidFill>
                  <a:schemeClr val="tx1"/>
                </a:solidFill>
                <a:latin typeface="Times New Roman" panose="02020603050405020304" pitchFamily="18" charset="0"/>
                <a:cs typeface="Times New Roman" panose="02020603050405020304" pitchFamily="18" charset="0"/>
              </a:rPr>
              <a:t>Batch (Differential) Distillation: </a:t>
            </a:r>
            <a:r>
              <a:rPr lang="en-US" sz="2000" dirty="0">
                <a:solidFill>
                  <a:schemeClr val="tx1"/>
                </a:solidFill>
                <a:latin typeface="Times New Roman" panose="02020603050405020304" pitchFamily="18" charset="0"/>
                <a:cs typeface="Times New Roman" panose="02020603050405020304" pitchFamily="18" charset="0"/>
              </a:rPr>
              <a:t>In batch distillation, the mixture to be distilled is fed to the system intermittently and the distillation process is continued until suitable top and bottom products are obtained. Batch distillation may be considered in the following situations:</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When the amount of distillation is small,  </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When products need to be produced at certain intervals,  </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When the feed is produced at irregular intervals.</a:t>
            </a:r>
            <a:endParaRPr lang="tr-TR" sz="2000" dirty="0">
              <a:solidFill>
                <a:schemeClr val="tx1"/>
              </a:solidFill>
              <a:latin typeface="Times New Roman" panose="02020603050405020304" pitchFamily="18" charset="0"/>
              <a:cs typeface="Times New Roman" panose="02020603050405020304" pitchFamily="18" charset="0"/>
            </a:endParaRPr>
          </a:p>
        </p:txBody>
      </p:sp>
      <p:pic>
        <p:nvPicPr>
          <p:cNvPr id="4" name="Picture 2" descr="09fig02_al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07399" y="1473200"/>
            <a:ext cx="36703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etin kutusu 4"/>
          <p:cNvSpPr txBox="1"/>
          <p:nvPr/>
        </p:nvSpPr>
        <p:spPr>
          <a:xfrm>
            <a:off x="8368142" y="5406207"/>
            <a:ext cx="4584700" cy="369332"/>
          </a:xfrm>
          <a:prstGeom prst="rect">
            <a:avLst/>
          </a:prstGeom>
          <a:noFill/>
        </p:spPr>
        <p:txBody>
          <a:bodyPr wrap="square" rtlCol="0">
            <a:spAutoFit/>
          </a:bodyPr>
          <a:lstStyle/>
          <a:p>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Batch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Distillation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System</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420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97625" y="674910"/>
            <a:ext cx="8911687" cy="5442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DISTILLATION PROCESS</a:t>
            </a:r>
          </a:p>
        </p:txBody>
      </p:sp>
      <p:sp>
        <p:nvSpPr>
          <p:cNvPr id="3" name="İçerik Yer Tutucusu 2"/>
          <p:cNvSpPr>
            <a:spLocks noGrp="1"/>
          </p:cNvSpPr>
          <p:nvPr>
            <p:ph idx="1"/>
          </p:nvPr>
        </p:nvSpPr>
        <p:spPr>
          <a:xfrm>
            <a:off x="1066800" y="1409700"/>
            <a:ext cx="10437812" cy="4742822"/>
          </a:xfrm>
        </p:spPr>
        <p:txBody>
          <a:bodyPr>
            <a:normAutofit/>
          </a:bodyPr>
          <a:lstStyle/>
          <a:p>
            <a:pPr algn="just">
              <a:buFont typeface="Courier New" panose="02070309020205020404" pitchFamily="49" charset="0"/>
              <a:buChar char="o"/>
            </a:pPr>
            <a:r>
              <a:rPr lang="tr-TR" sz="2000" b="1" dirty="0" err="1">
                <a:solidFill>
                  <a:schemeClr val="tx1"/>
                </a:solidFill>
                <a:latin typeface="Times New Roman" panose="02020603050405020304" pitchFamily="18" charset="0"/>
                <a:cs typeface="Times New Roman" panose="02020603050405020304" pitchFamily="18" charset="0"/>
              </a:rPr>
              <a:t>Steam</a:t>
            </a:r>
            <a:r>
              <a:rPr lang="en-US" sz="2000" b="1" dirty="0">
                <a:solidFill>
                  <a:schemeClr val="tx1"/>
                </a:solidFill>
                <a:latin typeface="Times New Roman" panose="02020603050405020304" pitchFamily="18" charset="0"/>
                <a:cs typeface="Times New Roman" panose="02020603050405020304" pitchFamily="18" charset="0"/>
              </a:rPr>
              <a:t> Distillation: </a:t>
            </a:r>
            <a:r>
              <a:rPr lang="en-US" sz="2000" dirty="0">
                <a:solidFill>
                  <a:schemeClr val="tx1"/>
                </a:solidFill>
                <a:latin typeface="Times New Roman" panose="02020603050405020304" pitchFamily="18" charset="0"/>
                <a:cs typeface="Times New Roman" panose="02020603050405020304" pitchFamily="18" charset="0"/>
              </a:rPr>
              <a:t>The process is very similar to the simple distillation process. The main difference is that the system is constantly supplied with hot water. Heating in the presence of water vapor allows the compound to be purified at a lower temperature.</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b="1" dirty="0">
                <a:solidFill>
                  <a:schemeClr val="tx1"/>
                </a:solidFill>
                <a:latin typeface="Times New Roman" panose="02020603050405020304" pitchFamily="18" charset="0"/>
                <a:cs typeface="Times New Roman" panose="02020603050405020304" pitchFamily="18" charset="0"/>
              </a:rPr>
              <a:t>Vacuum Distillation: </a:t>
            </a:r>
            <a:r>
              <a:rPr lang="en-US" sz="2000" dirty="0">
                <a:solidFill>
                  <a:schemeClr val="tx1"/>
                </a:solidFill>
                <a:latin typeface="Times New Roman" panose="02020603050405020304" pitchFamily="18" charset="0"/>
                <a:cs typeface="Times New Roman" panose="02020603050405020304" pitchFamily="18" charset="0"/>
              </a:rPr>
              <a:t>In the vacuum distillation process, distillation takes place under low pressure conditions. The vacuum distillation process has the same working principle as the normal distillation process. It is applied to components that are sensitive to temperature since components boil at lower temperatures under vacuum.</a:t>
            </a:r>
            <a:endParaRPr lang="tr-TR" sz="2000" dirty="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tr-T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1730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69025" y="727228"/>
            <a:ext cx="8911687" cy="477094"/>
          </a:xfrm>
        </p:spPr>
        <p:txBody>
          <a:bodyPr>
            <a:normAutofit/>
          </a:bodyPr>
          <a:lstStyle/>
          <a:p>
            <a:pPr algn="ctr"/>
            <a:r>
              <a:rPr lang="tr-TR" sz="2500">
                <a:solidFill>
                  <a:schemeClr val="tx1"/>
                </a:solidFill>
                <a:latin typeface="Times New Roman" panose="02020603050405020304" pitchFamily="18" charset="0"/>
                <a:cs typeface="Times New Roman" panose="02020603050405020304" pitchFamily="18" charset="0"/>
              </a:rPr>
              <a:t>CONTINUOUS DISTILLATION</a:t>
            </a:r>
            <a:endParaRPr lang="tr-TR" sz="25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914400" y="1204322"/>
            <a:ext cx="10960100" cy="5737168"/>
          </a:xfrm>
        </p:spPr>
        <p:txBody>
          <a:bodyPr>
            <a:normAutofit/>
          </a:bodyPr>
          <a:lstStyle/>
          <a:p>
            <a:pPr algn="just">
              <a:buFont typeface="Courier New" panose="02070309020205020404" pitchFamily="49" charset="0"/>
              <a:buChar char="o"/>
            </a:pPr>
            <a:r>
              <a:rPr lang="tr-TR" sz="2000" dirty="0" err="1">
                <a:solidFill>
                  <a:schemeClr val="tx1"/>
                </a:solidFill>
                <a:latin typeface="Times New Roman" panose="02020603050405020304" pitchFamily="18" charset="0"/>
                <a:cs typeface="Times New Roman" panose="02020603050405020304" pitchFamily="18" charset="0"/>
              </a:rPr>
              <a:t>Continuous</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distillation</a:t>
            </a:r>
            <a:r>
              <a:rPr lang="tr-TR" sz="2000" dirty="0">
                <a:solidFill>
                  <a:schemeClr val="tx1"/>
                </a:solidFill>
                <a:latin typeface="Times New Roman" panose="02020603050405020304" pitchFamily="18" charset="0"/>
                <a:cs typeface="Times New Roman" panose="02020603050405020304" pitchFamily="18" charset="0"/>
              </a:rPr>
              <a:t> is an </a:t>
            </a:r>
            <a:r>
              <a:rPr lang="tr-TR" sz="2000" dirty="0" err="1">
                <a:solidFill>
                  <a:schemeClr val="tx1"/>
                </a:solidFill>
                <a:latin typeface="Times New Roman" panose="02020603050405020304" pitchFamily="18" charset="0"/>
                <a:cs typeface="Times New Roman" panose="02020603050405020304" pitchFamily="18" charset="0"/>
              </a:rPr>
              <a:t>ongoing</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separation</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process</a:t>
            </a:r>
            <a:r>
              <a:rPr lang="tr-TR" sz="2000" dirty="0">
                <a:solidFill>
                  <a:schemeClr val="tx1"/>
                </a:solidFill>
                <a:latin typeface="Times New Roman" panose="02020603050405020304" pitchFamily="18" charset="0"/>
                <a:cs typeface="Times New Roman" panose="02020603050405020304" pitchFamily="18" charset="0"/>
              </a:rPr>
              <a:t> in </a:t>
            </a:r>
            <a:r>
              <a:rPr lang="tr-TR" sz="2000" dirty="0" err="1">
                <a:solidFill>
                  <a:schemeClr val="tx1"/>
                </a:solidFill>
                <a:latin typeface="Times New Roman" panose="02020603050405020304" pitchFamily="18" charset="0"/>
                <a:cs typeface="Times New Roman" panose="02020603050405020304" pitchFamily="18" charset="0"/>
              </a:rPr>
              <a:t>which</a:t>
            </a:r>
            <a:r>
              <a:rPr lang="tr-TR" sz="2000" dirty="0">
                <a:solidFill>
                  <a:schemeClr val="tx1"/>
                </a:solidFill>
                <a:latin typeface="Times New Roman" panose="02020603050405020304" pitchFamily="18" charset="0"/>
                <a:cs typeface="Times New Roman" panose="02020603050405020304" pitchFamily="18" charset="0"/>
              </a:rPr>
              <a:t> a </a:t>
            </a:r>
            <a:r>
              <a:rPr lang="tr-TR" sz="2000" dirty="0" err="1">
                <a:solidFill>
                  <a:schemeClr val="tx1"/>
                </a:solidFill>
                <a:latin typeface="Times New Roman" panose="02020603050405020304" pitchFamily="18" charset="0"/>
                <a:cs typeface="Times New Roman" panose="02020603050405020304" pitchFamily="18" charset="0"/>
              </a:rPr>
              <a:t>liquid</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mixture</a:t>
            </a:r>
            <a:r>
              <a:rPr lang="tr-TR" sz="2000" dirty="0">
                <a:solidFill>
                  <a:schemeClr val="tx1"/>
                </a:solidFill>
                <a:latin typeface="Times New Roman" panose="02020603050405020304" pitchFamily="18" charset="0"/>
                <a:cs typeface="Times New Roman" panose="02020603050405020304" pitchFamily="18" charset="0"/>
              </a:rPr>
              <a:t> of </a:t>
            </a:r>
            <a:r>
              <a:rPr lang="tr-TR" sz="2000" dirty="0" err="1">
                <a:solidFill>
                  <a:schemeClr val="tx1"/>
                </a:solidFill>
                <a:latin typeface="Times New Roman" panose="02020603050405020304" pitchFamily="18" charset="0"/>
                <a:cs typeface="Times New Roman" panose="02020603050405020304" pitchFamily="18" charset="0"/>
              </a:rPr>
              <a:t>two</a:t>
            </a:r>
            <a:r>
              <a:rPr lang="tr-TR" sz="2000" dirty="0">
                <a:solidFill>
                  <a:schemeClr val="tx1"/>
                </a:solidFill>
                <a:latin typeface="Times New Roman" panose="02020603050405020304" pitchFamily="18" charset="0"/>
                <a:cs typeface="Times New Roman" panose="02020603050405020304" pitchFamily="18" charset="0"/>
              </a:rPr>
              <a:t> or more </a:t>
            </a:r>
            <a:r>
              <a:rPr lang="tr-TR" sz="2000" dirty="0" err="1">
                <a:solidFill>
                  <a:schemeClr val="tx1"/>
                </a:solidFill>
                <a:latin typeface="Times New Roman" panose="02020603050405020304" pitchFamily="18" charset="0"/>
                <a:cs typeface="Times New Roman" panose="02020603050405020304" pitchFamily="18" charset="0"/>
              </a:rPr>
              <a:t>miscible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components</a:t>
            </a:r>
            <a:r>
              <a:rPr lang="tr-TR" sz="2000" dirty="0">
                <a:solidFill>
                  <a:schemeClr val="tx1"/>
                </a:solidFill>
                <a:latin typeface="Times New Roman" panose="02020603050405020304" pitchFamily="18" charset="0"/>
                <a:cs typeface="Times New Roman" panose="02020603050405020304" pitchFamily="18" charset="0"/>
              </a:rPr>
              <a:t> is </a:t>
            </a:r>
            <a:r>
              <a:rPr lang="tr-TR" sz="2000" dirty="0" err="1">
                <a:solidFill>
                  <a:schemeClr val="tx1"/>
                </a:solidFill>
                <a:latin typeface="Times New Roman" panose="02020603050405020304" pitchFamily="18" charset="0"/>
                <a:cs typeface="Times New Roman" panose="02020603050405020304" pitchFamily="18" charset="0"/>
              </a:rPr>
              <a:t>continuously</a:t>
            </a:r>
            <a:r>
              <a:rPr lang="tr-TR" sz="2000" dirty="0">
                <a:solidFill>
                  <a:schemeClr val="tx1"/>
                </a:solidFill>
                <a:latin typeface="Times New Roman" panose="02020603050405020304" pitchFamily="18" charset="0"/>
                <a:cs typeface="Times New Roman" panose="02020603050405020304" pitchFamily="18" charset="0"/>
              </a:rPr>
              <a:t> fed </a:t>
            </a:r>
            <a:r>
              <a:rPr lang="tr-TR" sz="2000" dirty="0" err="1">
                <a:solidFill>
                  <a:schemeClr val="tx1"/>
                </a:solidFill>
                <a:latin typeface="Times New Roman" panose="02020603050405020304" pitchFamily="18" charset="0"/>
                <a:cs typeface="Times New Roman" panose="02020603050405020304" pitchFamily="18" charset="0"/>
              </a:rPr>
              <a:t>into</a:t>
            </a:r>
            <a:r>
              <a:rPr lang="tr-TR" sz="2000" dirty="0">
                <a:solidFill>
                  <a:schemeClr val="tx1"/>
                </a:solidFill>
                <a:latin typeface="Times New Roman" panose="02020603050405020304" pitchFamily="18" charset="0"/>
                <a:cs typeface="Times New Roman" panose="02020603050405020304" pitchFamily="18" charset="0"/>
              </a:rPr>
              <a:t> the </a:t>
            </a:r>
            <a:r>
              <a:rPr lang="tr-TR" sz="2000" dirty="0" err="1">
                <a:solidFill>
                  <a:schemeClr val="tx1"/>
                </a:solidFill>
                <a:latin typeface="Times New Roman" panose="02020603050405020304" pitchFamily="18" charset="0"/>
                <a:cs typeface="Times New Roman" panose="02020603050405020304" pitchFamily="18" charset="0"/>
              </a:rPr>
              <a:t>process</a:t>
            </a:r>
            <a:r>
              <a:rPr lang="tr-TR" sz="2000" dirty="0">
                <a:solidFill>
                  <a:schemeClr val="tx1"/>
                </a:solidFill>
                <a:latin typeface="Times New Roman" panose="02020603050405020304" pitchFamily="18" charset="0"/>
                <a:cs typeface="Times New Roman" panose="02020603050405020304" pitchFamily="18" charset="0"/>
              </a:rPr>
              <a:t> and </a:t>
            </a:r>
            <a:r>
              <a:rPr lang="tr-TR" sz="2000" dirty="0" err="1">
                <a:solidFill>
                  <a:schemeClr val="tx1"/>
                </a:solidFill>
                <a:latin typeface="Times New Roman" panose="02020603050405020304" pitchFamily="18" charset="0"/>
                <a:cs typeface="Times New Roman" panose="02020603050405020304" pitchFamily="18" charset="0"/>
              </a:rPr>
              <a:t>physically</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separated</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into</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two</a:t>
            </a:r>
            <a:r>
              <a:rPr lang="tr-TR" sz="2000" dirty="0">
                <a:solidFill>
                  <a:schemeClr val="tx1"/>
                </a:solidFill>
                <a:latin typeface="Times New Roman" panose="02020603050405020304" pitchFamily="18" charset="0"/>
                <a:cs typeface="Times New Roman" panose="02020603050405020304" pitchFamily="18" charset="0"/>
              </a:rPr>
              <a:t> or more products by </a:t>
            </a:r>
            <a:r>
              <a:rPr lang="tr-TR" sz="2000" dirty="0" err="1">
                <a:solidFill>
                  <a:schemeClr val="tx1"/>
                </a:solidFill>
                <a:latin typeface="Times New Roman" panose="02020603050405020304" pitchFamily="18" charset="0"/>
                <a:cs typeface="Times New Roman" panose="02020603050405020304" pitchFamily="18" charset="0"/>
              </a:rPr>
              <a:t>preferentially</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boiling</a:t>
            </a:r>
            <a:r>
              <a:rPr lang="tr-TR" sz="2000" dirty="0">
                <a:solidFill>
                  <a:schemeClr val="tx1"/>
                </a:solidFill>
                <a:latin typeface="Times New Roman" panose="02020603050405020304" pitchFamily="18" charset="0"/>
                <a:cs typeface="Times New Roman" panose="02020603050405020304" pitchFamily="18" charset="0"/>
              </a:rPr>
              <a:t> the more </a:t>
            </a:r>
            <a:r>
              <a:rPr lang="tr-TR" sz="2000" dirty="0" err="1">
                <a:solidFill>
                  <a:schemeClr val="tx1"/>
                </a:solidFill>
                <a:latin typeface="Times New Roman" panose="02020603050405020304" pitchFamily="18" charset="0"/>
                <a:cs typeface="Times New Roman" panose="02020603050405020304" pitchFamily="18" charset="0"/>
              </a:rPr>
              <a:t>volatile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i.e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lower</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boiling</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point</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components</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out</a:t>
            </a:r>
            <a:r>
              <a:rPr lang="tr-TR" sz="2000" dirty="0">
                <a:solidFill>
                  <a:schemeClr val="tx1"/>
                </a:solidFill>
                <a:latin typeface="Times New Roman" panose="02020603050405020304" pitchFamily="18" charset="0"/>
                <a:cs typeface="Times New Roman" panose="02020603050405020304" pitchFamily="18" charset="0"/>
              </a:rPr>
              <a:t> of the </a:t>
            </a:r>
            <a:r>
              <a:rPr lang="tr-TR" sz="2000" dirty="0" err="1">
                <a:solidFill>
                  <a:schemeClr val="tx1"/>
                </a:solidFill>
                <a:latin typeface="Times New Roman" panose="02020603050405020304" pitchFamily="18" charset="0"/>
                <a:cs typeface="Times New Roman" panose="02020603050405020304" pitchFamily="18" charset="0"/>
              </a:rPr>
              <a:t>mixture</a:t>
            </a:r>
            <a:r>
              <a:rPr lang="tr-TR" sz="2000" dirty="0">
                <a:solidFill>
                  <a:schemeClr val="tx1"/>
                </a:solidFill>
                <a:latin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Large-</a:t>
            </a:r>
            <a:r>
              <a:rPr lang="tr-TR" sz="2000" dirty="0" err="1">
                <a:solidFill>
                  <a:schemeClr val="tx1"/>
                </a:solidFill>
                <a:latin typeface="Times New Roman" panose="02020603050405020304" pitchFamily="18" charset="0"/>
                <a:cs typeface="Times New Roman" panose="02020603050405020304" pitchFamily="18" charset="0"/>
              </a:rPr>
              <a:t>scale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continuous</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distillation</a:t>
            </a:r>
            <a:r>
              <a:rPr lang="tr-TR" sz="2000" dirty="0">
                <a:solidFill>
                  <a:schemeClr val="tx1"/>
                </a:solidFill>
                <a:latin typeface="Times New Roman" panose="02020603050405020304" pitchFamily="18" charset="0"/>
                <a:cs typeface="Times New Roman" panose="02020603050405020304" pitchFamily="18" charset="0"/>
              </a:rPr>
              <a:t> is very commonly used in the </a:t>
            </a:r>
            <a:r>
              <a:rPr lang="tr-TR" sz="2000" dirty="0" err="1">
                <a:solidFill>
                  <a:schemeClr val="tx1"/>
                </a:solidFill>
                <a:latin typeface="Times New Roman" panose="02020603050405020304" pitchFamily="18" charset="0"/>
                <a:cs typeface="Times New Roman" panose="02020603050405020304" pitchFamily="18" charset="0"/>
              </a:rPr>
              <a:t>chemical</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process</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industries</a:t>
            </a:r>
            <a:r>
              <a:rPr lang="tr-TR" sz="2000" dirty="0">
                <a:solidFill>
                  <a:schemeClr val="tx1"/>
                </a:solidFill>
                <a:latin typeface="Times New Roman" panose="02020603050405020304" pitchFamily="18" charset="0"/>
                <a:cs typeface="Times New Roman" panose="02020603050405020304" pitchFamily="18" charset="0"/>
              </a:rPr>
              <a:t>.</a:t>
            </a:r>
          </a:p>
        </p:txBody>
      </p:sp>
      <p:pic>
        <p:nvPicPr>
          <p:cNvPr id="6" name="Picture 3" descr="https://en.citizendium.org/images/thumb/8/80/Binary_Distillation_Column_Schematic.png/210px-Binary_Distillation_Column_Schematic.png"/>
          <p:cNvPicPr/>
          <p:nvPr/>
        </p:nvPicPr>
        <p:blipFill>
          <a:blip r:embed="rId3"/>
          <a:srcRect/>
          <a:stretch>
            <a:fillRect/>
          </a:stretch>
        </p:blipFill>
        <p:spPr bwMode="auto">
          <a:xfrm>
            <a:off x="1359168" y="3127546"/>
            <a:ext cx="2755900" cy="3347390"/>
          </a:xfrm>
          <a:prstGeom prst="rect">
            <a:avLst/>
          </a:prstGeom>
          <a:noFill/>
          <a:ln w="9525">
            <a:noFill/>
            <a:miter lim="800000"/>
            <a:headEnd/>
            <a:tailEnd/>
          </a:ln>
        </p:spPr>
      </p:pic>
      <p:sp>
        <p:nvSpPr>
          <p:cNvPr id="7" name="Metin kutusu 6"/>
          <p:cNvSpPr txBox="1"/>
          <p:nvPr/>
        </p:nvSpPr>
        <p:spPr>
          <a:xfrm>
            <a:off x="781318" y="6474936"/>
            <a:ext cx="4914900" cy="369332"/>
          </a:xfrm>
          <a:prstGeom prst="rect">
            <a:avLst/>
          </a:prstGeom>
          <a:noFill/>
        </p:spPr>
        <p:txBody>
          <a:bodyPr wrap="square" rtlCol="0">
            <a:spAutoFit/>
          </a:bodyPr>
          <a:lstStyle/>
          <a:p>
            <a:r>
              <a:rPr lang="tr-TR" b="1"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Continuous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Distillation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System</a:t>
            </a:r>
            <a:endParaRPr lang="tr-TR" b="1"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4420136" y="3508579"/>
            <a:ext cx="6360576" cy="2585323"/>
          </a:xfrm>
          <a:prstGeom prst="rect">
            <a:avLst/>
          </a:prstGeom>
          <a:noFill/>
        </p:spPr>
        <p:txBody>
          <a:bodyPr wrap="square" rtlCol="0">
            <a:spAutoFit/>
          </a:bodyPr>
          <a:lstStyle/>
          <a:p>
            <a:pPr marL="285750" indent="-285750"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In a continuous distillation device, the feed liquid enters the column continuously. While the mixture consisting of substances A and B flows downward in the column; the vapor phase rises upward in the col</a:t>
            </a:r>
            <a:r>
              <a:rPr lang="tr-TR" dirty="0" err="1">
                <a:latin typeface="Times New Roman" panose="02020603050405020304" pitchFamily="18" charset="0"/>
                <a:cs typeface="Times New Roman" panose="02020603050405020304" pitchFamily="18" charset="0"/>
              </a:rPr>
              <a:t>umn</a:t>
            </a:r>
            <a:r>
              <a:rPr lang="en-US"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vapor and liquid phase</a:t>
            </a:r>
            <a:r>
              <a:rPr lang="tr-TR" dirty="0">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 are contacted in the trays or fillers of the column.</a:t>
            </a:r>
            <a:endParaRPr lang="tr-TR"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In the continuous system, the boiler (</a:t>
            </a:r>
            <a:r>
              <a:rPr lang="en-US" dirty="0" err="1">
                <a:latin typeface="Times New Roman" panose="02020603050405020304" pitchFamily="18" charset="0"/>
                <a:cs typeface="Times New Roman" panose="02020603050405020304" pitchFamily="18" charset="0"/>
              </a:rPr>
              <a:t>reboiler</a:t>
            </a:r>
            <a:r>
              <a:rPr lang="en-US" dirty="0">
                <a:latin typeface="Times New Roman" panose="02020603050405020304" pitchFamily="18" charset="0"/>
                <a:cs typeface="Times New Roman" panose="02020603050405020304" pitchFamily="18" charset="0"/>
              </a:rPr>
              <a:t>) is separate from the distillation column.</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553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12912" y="649510"/>
            <a:ext cx="8911687" cy="5696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DISTILLATION PROCESS</a:t>
            </a:r>
          </a:p>
        </p:txBody>
      </p:sp>
      <p:sp>
        <p:nvSpPr>
          <p:cNvPr id="3" name="İçerik Yer Tutucusu 2"/>
          <p:cNvSpPr>
            <a:spLocks noGrp="1"/>
          </p:cNvSpPr>
          <p:nvPr>
            <p:ph idx="1"/>
          </p:nvPr>
        </p:nvSpPr>
        <p:spPr>
          <a:xfrm>
            <a:off x="927100" y="1308100"/>
            <a:ext cx="10795000" cy="5765800"/>
          </a:xfrm>
        </p:spPr>
        <p:txBody>
          <a:bodyPr>
            <a:normAutofit/>
          </a:bodyPr>
          <a:lstStyle/>
          <a:p>
            <a:pPr marL="0" indent="0" algn="just">
              <a:buNone/>
            </a:pPr>
            <a:r>
              <a:rPr lang="tr-TR" sz="2000" b="1" dirty="0">
                <a:solidFill>
                  <a:schemeClr val="tx1"/>
                </a:solidFill>
                <a:latin typeface="Times New Roman" panose="02020603050405020304" pitchFamily="18" charset="0"/>
                <a:cs typeface="Times New Roman" panose="02020603050405020304" pitchFamily="18" charset="0"/>
              </a:rPr>
              <a:t>Reflux(R): </a:t>
            </a:r>
            <a:r>
              <a:rPr lang="en-US" sz="2000" dirty="0">
                <a:solidFill>
                  <a:schemeClr val="tx1"/>
                </a:solidFill>
                <a:latin typeface="Times New Roman" panose="02020603050405020304" pitchFamily="18" charset="0"/>
                <a:cs typeface="Times New Roman" panose="02020603050405020304" pitchFamily="18" charset="0"/>
              </a:rPr>
              <a:t>Reflux is a technique involving the condensation of vapors and the return of this condensate to the system from which it originated</a:t>
            </a:r>
            <a:r>
              <a:rPr lang="tr-TR" sz="2000" dirty="0">
                <a:solidFill>
                  <a:schemeClr val="tx1"/>
                </a:solidFill>
                <a:latin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The procedure is introduced by first considering a binary mixture; </a:t>
            </a:r>
            <a:r>
              <a:rPr lang="tr-TR" sz="2000" dirty="0" err="1">
                <a:solidFill>
                  <a:schemeClr val="tx1"/>
                </a:solidFill>
                <a:latin typeface="Times New Roman" panose="02020603050405020304" pitchFamily="18" charset="0"/>
                <a:cs typeface="Times New Roman" panose="02020603050405020304" pitchFamily="18" charset="0"/>
              </a:rPr>
              <a:t>the</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figure</a:t>
            </a:r>
            <a:r>
              <a:rPr lang="tr-TR"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shows a distillation column. Some of the liquid from the condenser at the top of the column, </a:t>
            </a:r>
            <a:r>
              <a:rPr lang="en-US" sz="2000" dirty="0" err="1">
                <a:solidFill>
                  <a:schemeClr val="tx1"/>
                </a:solidFill>
                <a:latin typeface="Times New Roman" panose="02020603050405020304" pitchFamily="18" charset="0"/>
                <a:cs typeface="Times New Roman" panose="02020603050405020304" pitchFamily="18" charset="0"/>
              </a:rPr>
              <a:t>Lc</a:t>
            </a:r>
            <a:r>
              <a:rPr lang="en-US" sz="2000" dirty="0">
                <a:solidFill>
                  <a:schemeClr val="tx1"/>
                </a:solidFill>
                <a:latin typeface="Times New Roman" panose="02020603050405020304" pitchFamily="18" charset="0"/>
                <a:cs typeface="Times New Roman" panose="02020603050405020304" pitchFamily="18" charset="0"/>
              </a:rPr>
              <a:t>, is returned as reflux. The reflux ratio is defined as the ratio of the liquid returned to the column divided by the liquid removed as product, R = </a:t>
            </a:r>
            <a:r>
              <a:rPr lang="en-US" sz="2000" dirty="0" err="1">
                <a:solidFill>
                  <a:schemeClr val="tx1"/>
                </a:solidFill>
                <a:latin typeface="Times New Roman" panose="02020603050405020304" pitchFamily="18" charset="0"/>
                <a:cs typeface="Times New Roman" panose="02020603050405020304" pitchFamily="18" charset="0"/>
              </a:rPr>
              <a:t>Lc</a:t>
            </a:r>
            <a:r>
              <a:rPr lang="en-US" sz="2000" dirty="0">
                <a:solidFill>
                  <a:schemeClr val="tx1"/>
                </a:solidFill>
                <a:latin typeface="Times New Roman" panose="02020603050405020304" pitchFamily="18" charset="0"/>
                <a:cs typeface="Times New Roman" panose="02020603050405020304" pitchFamily="18" charset="0"/>
              </a:rPr>
              <a:t>/D. </a:t>
            </a:r>
            <a:endParaRPr lang="tr-TR" sz="20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tr-TR" sz="20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endParaRPr lang="tr-TR" sz="2000" dirty="0">
              <a:solidFill>
                <a:schemeClr val="tx1"/>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5489016" y="3099662"/>
            <a:ext cx="3174693" cy="3262006"/>
          </a:xfrm>
          <a:prstGeom prst="rect">
            <a:avLst/>
          </a:prstGeom>
        </p:spPr>
      </p:pic>
      <p:sp>
        <p:nvSpPr>
          <p:cNvPr id="5" name="Metin kutusu 4"/>
          <p:cNvSpPr txBox="1"/>
          <p:nvPr/>
        </p:nvSpPr>
        <p:spPr>
          <a:xfrm>
            <a:off x="5464906" y="6361668"/>
            <a:ext cx="3352800" cy="369332"/>
          </a:xfrm>
          <a:prstGeom prst="rect">
            <a:avLst/>
          </a:prstGeom>
          <a:noFill/>
        </p:spPr>
        <p:txBody>
          <a:bodyPr wrap="square" rtlCol="0">
            <a:spAutoFit/>
          </a:bodyPr>
          <a:lstStyle/>
          <a:p>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Distillation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column</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7610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72225" y="662210"/>
            <a:ext cx="8911687" cy="582390"/>
          </a:xfrm>
        </p:spPr>
        <p:txBody>
          <a:bodyPr>
            <a:normAutofit/>
          </a:bodyPr>
          <a:lstStyle/>
          <a:p>
            <a:pPr algn="ctr"/>
            <a:r>
              <a:rPr lang="tr-TR" sz="2500" dirty="0">
                <a:solidFill>
                  <a:schemeClr val="tx1"/>
                </a:solidFill>
                <a:latin typeface="Times New Roman" panose="02020603050405020304" pitchFamily="18" charset="0"/>
                <a:cs typeface="Times New Roman" panose="02020603050405020304" pitchFamily="18" charset="0"/>
              </a:rPr>
              <a:t>DISTILLATION PROCESS</a:t>
            </a:r>
            <a:endParaRPr lang="tr-TR" sz="2500" dirty="0"/>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1077912" y="1524000"/>
                <a:ext cx="10847388" cy="4419600"/>
              </a:xfrm>
            </p:spPr>
            <p:txBody>
              <a:bodyPr>
                <a:normAutofit/>
              </a:bodyPr>
              <a:lstStyle/>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R</a:t>
                </a:r>
                <a:r>
                  <a:rPr lang="en-US" sz="2000" dirty="0" err="1">
                    <a:solidFill>
                      <a:schemeClr val="tx1"/>
                    </a:solidFill>
                    <a:latin typeface="Times New Roman" panose="02020603050405020304" pitchFamily="18" charset="0"/>
                    <a:cs typeface="Times New Roman" panose="02020603050405020304" pitchFamily="18" charset="0"/>
                  </a:rPr>
                  <a:t>eflux</a:t>
                </a:r>
                <a:r>
                  <a:rPr lang="en-US" sz="2000" dirty="0">
                    <a:solidFill>
                      <a:schemeClr val="tx1"/>
                    </a:solidFill>
                    <a:latin typeface="Times New Roman" panose="02020603050405020304" pitchFamily="18" charset="0"/>
                    <a:cs typeface="Times New Roman" panose="02020603050405020304" pitchFamily="18" charset="0"/>
                  </a:rPr>
                  <a:t> refers to the portion of the overhead liquid product from a distillation column or fractionator that is returned to the upper part of the column as shown in the schematic diagram of a typical industrial distillation column. </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Inside the column, the </a:t>
                </a:r>
                <a:r>
                  <a:rPr lang="en-US" sz="2000" dirty="0" err="1">
                    <a:solidFill>
                      <a:schemeClr val="tx1"/>
                    </a:solidFill>
                    <a:latin typeface="Times New Roman" panose="02020603050405020304" pitchFamily="18" charset="0"/>
                    <a:cs typeface="Times New Roman" panose="02020603050405020304" pitchFamily="18" charset="0"/>
                  </a:rPr>
                  <a:t>downflowing</a:t>
                </a:r>
                <a:r>
                  <a:rPr lang="en-US" sz="2000" dirty="0">
                    <a:solidFill>
                      <a:schemeClr val="tx1"/>
                    </a:solidFill>
                    <a:latin typeface="Times New Roman" panose="02020603050405020304" pitchFamily="18" charset="0"/>
                    <a:cs typeface="Times New Roman" panose="02020603050405020304" pitchFamily="18" charset="0"/>
                  </a:rPr>
                  <a:t> reflux liquid provides cooling and condensation of the </a:t>
                </a:r>
                <a:r>
                  <a:rPr lang="en-US" sz="2000" dirty="0" err="1">
                    <a:solidFill>
                      <a:schemeClr val="tx1"/>
                    </a:solidFill>
                    <a:latin typeface="Times New Roman" panose="02020603050405020304" pitchFamily="18" charset="0"/>
                    <a:cs typeface="Times New Roman" panose="02020603050405020304" pitchFamily="18" charset="0"/>
                  </a:rPr>
                  <a:t>upflowing</a:t>
                </a:r>
                <a:r>
                  <a:rPr lang="en-US" sz="2000" dirty="0">
                    <a:solidFill>
                      <a:schemeClr val="tx1"/>
                    </a:solidFill>
                    <a:latin typeface="Times New Roman" panose="02020603050405020304" pitchFamily="18" charset="0"/>
                    <a:cs typeface="Times New Roman" panose="02020603050405020304" pitchFamily="18" charset="0"/>
                  </a:rPr>
                  <a:t> vapors thereby increasing the efficiency of the distillation column.</a:t>
                </a:r>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tr-TR" sz="2000" dirty="0">
                    <a:solidFill>
                      <a:schemeClr val="tx1"/>
                    </a:solidFill>
                    <a:latin typeface="Times New Roman" panose="02020603050405020304" pitchFamily="18" charset="0"/>
                    <a:cs typeface="Times New Roman" panose="02020603050405020304" pitchFamily="18" charset="0"/>
                  </a:rPr>
                  <a:t>R=</a:t>
                </a:r>
                <a14:m>
                  <m:oMath xmlns:m="http://schemas.openxmlformats.org/officeDocument/2006/math">
                    <m:f>
                      <m:fPr>
                        <m:ctrlPr>
                          <a:rPr lang="tr-TR" sz="2000" i="1">
                            <a:solidFill>
                              <a:schemeClr val="tx1"/>
                            </a:solidFill>
                            <a:latin typeface="Cambria Math" panose="02040503050406030204" pitchFamily="18" charset="0"/>
                            <a:cs typeface="Times New Roman" panose="02020603050405020304" pitchFamily="18" charset="0"/>
                          </a:rPr>
                        </m:ctrlPr>
                      </m:fPr>
                      <m:num>
                        <m:r>
                          <m:rPr>
                            <m:sty m:val="p"/>
                          </m:rPr>
                          <a:rPr lang="tr-TR" sz="2000">
                            <a:solidFill>
                              <a:schemeClr val="tx1"/>
                            </a:solidFill>
                            <a:latin typeface="Cambria Math" panose="02040503050406030204" pitchFamily="18" charset="0"/>
                            <a:cs typeface="Times New Roman" panose="02020603050405020304" pitchFamily="18" charset="0"/>
                          </a:rPr>
                          <m:t>Return</m:t>
                        </m:r>
                        <m:r>
                          <a:rPr lang="tr-TR" sz="2000">
                            <a:solidFill>
                              <a:schemeClr val="tx1"/>
                            </a:solidFill>
                            <a:latin typeface="Cambria Math" panose="02040503050406030204" pitchFamily="18" charset="0"/>
                            <a:cs typeface="Times New Roman" panose="02020603050405020304" pitchFamily="18" charset="0"/>
                          </a:rPr>
                          <m:t> </m:t>
                        </m:r>
                        <m:r>
                          <m:rPr>
                            <m:sty m:val="p"/>
                          </m:rPr>
                          <a:rPr lang="tr-TR" sz="2000">
                            <a:solidFill>
                              <a:schemeClr val="tx1"/>
                            </a:solidFill>
                            <a:latin typeface="Cambria Math" panose="02040503050406030204" pitchFamily="18" charset="0"/>
                            <a:cs typeface="Times New Roman" panose="02020603050405020304" pitchFamily="18" charset="0"/>
                          </a:rPr>
                          <m:t>flow</m:t>
                        </m:r>
                        <m:r>
                          <a:rPr lang="tr-TR" sz="2000">
                            <a:solidFill>
                              <a:schemeClr val="tx1"/>
                            </a:solidFill>
                            <a:latin typeface="Cambria Math" panose="02040503050406030204" pitchFamily="18" charset="0"/>
                            <a:cs typeface="Times New Roman" panose="02020603050405020304" pitchFamily="18" charset="0"/>
                          </a:rPr>
                          <m:t> </m:t>
                        </m:r>
                        <m:r>
                          <m:rPr>
                            <m:sty m:val="p"/>
                          </m:rPr>
                          <a:rPr lang="tr-TR" sz="2000">
                            <a:solidFill>
                              <a:schemeClr val="tx1"/>
                            </a:solidFill>
                            <a:latin typeface="Cambria Math" panose="02040503050406030204" pitchFamily="18" charset="0"/>
                            <a:cs typeface="Times New Roman" panose="02020603050405020304" pitchFamily="18" charset="0"/>
                          </a:rPr>
                          <m:t>as</m:t>
                        </m:r>
                        <m:r>
                          <a:rPr lang="tr-TR" sz="2000">
                            <a:solidFill>
                              <a:schemeClr val="tx1"/>
                            </a:solidFill>
                            <a:latin typeface="Cambria Math" panose="02040503050406030204" pitchFamily="18" charset="0"/>
                            <a:cs typeface="Times New Roman" panose="02020603050405020304" pitchFamily="18" charset="0"/>
                          </a:rPr>
                          <m:t> </m:t>
                        </m:r>
                        <m:r>
                          <m:rPr>
                            <m:sty m:val="p"/>
                          </m:rPr>
                          <a:rPr lang="tr-TR" sz="2000">
                            <a:solidFill>
                              <a:schemeClr val="tx1"/>
                            </a:solidFill>
                            <a:latin typeface="Cambria Math" panose="02040503050406030204" pitchFamily="18" charset="0"/>
                            <a:cs typeface="Times New Roman" panose="02020603050405020304" pitchFamily="18" charset="0"/>
                          </a:rPr>
                          <m:t>reflux</m:t>
                        </m:r>
                      </m:num>
                      <m:den>
                        <m:r>
                          <m:rPr>
                            <m:sty m:val="p"/>
                          </m:rPr>
                          <a:rPr lang="tr-TR" sz="2000">
                            <a:solidFill>
                              <a:schemeClr val="tx1"/>
                            </a:solidFill>
                            <a:latin typeface="Cambria Math" panose="02040503050406030204" pitchFamily="18" charset="0"/>
                            <a:cs typeface="Times New Roman" panose="02020603050405020304" pitchFamily="18" charset="0"/>
                          </a:rPr>
                          <m:t>Distillate</m:t>
                        </m:r>
                      </m:den>
                    </m:f>
                  </m:oMath>
                </a14:m>
                <a:r>
                  <a:rPr lang="tr-TR" sz="2000" dirty="0">
                    <a:solidFill>
                      <a:schemeClr val="tx1"/>
                    </a:solidFill>
                    <a:latin typeface="Times New Roman" panose="02020603050405020304" pitchFamily="18" charset="0"/>
                    <a:cs typeface="Times New Roman" panose="02020603050405020304" pitchFamily="18" charset="0"/>
                  </a:rPr>
                  <a:t>=</a:t>
                </a:r>
                <a14:m>
                  <m:oMath xmlns:m="http://schemas.openxmlformats.org/officeDocument/2006/math">
                    <m:f>
                      <m:fPr>
                        <m:ctrlPr>
                          <a:rPr lang="tr-TR" sz="2000" i="1" dirty="0" smtClean="0">
                            <a:solidFill>
                              <a:schemeClr val="tx1"/>
                            </a:solidFill>
                            <a:latin typeface="Cambria Math" panose="02040503050406030204" pitchFamily="18" charset="0"/>
                            <a:cs typeface="Times New Roman" panose="02020603050405020304" pitchFamily="18" charset="0"/>
                          </a:rPr>
                        </m:ctrlPr>
                      </m:fPr>
                      <m:num>
                        <m:r>
                          <m:rPr>
                            <m:sty m:val="p"/>
                          </m:rPr>
                          <a:rPr lang="tr-TR" sz="2000" b="0" i="0" dirty="0" smtClean="0">
                            <a:solidFill>
                              <a:schemeClr val="tx1"/>
                            </a:solidFill>
                            <a:latin typeface="Cambria Math" panose="02040503050406030204" pitchFamily="18" charset="0"/>
                            <a:cs typeface="Times New Roman" panose="02020603050405020304" pitchFamily="18" charset="0"/>
                          </a:rPr>
                          <m:t>L</m:t>
                        </m:r>
                      </m:num>
                      <m:den>
                        <m:r>
                          <m:rPr>
                            <m:sty m:val="p"/>
                          </m:rPr>
                          <a:rPr lang="tr-TR" sz="2000" b="0" i="0" dirty="0" smtClean="0">
                            <a:solidFill>
                              <a:schemeClr val="tx1"/>
                            </a:solidFill>
                            <a:latin typeface="Cambria Math" panose="02040503050406030204" pitchFamily="18" charset="0"/>
                            <a:cs typeface="Times New Roman" panose="02020603050405020304" pitchFamily="18" charset="0"/>
                          </a:rPr>
                          <m:t>D</m:t>
                        </m:r>
                      </m:den>
                    </m:f>
                  </m:oMath>
                </a14:m>
                <a:endParaRPr lang="tr-TR" sz="2000" dirty="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000" dirty="0">
                    <a:solidFill>
                      <a:schemeClr val="tx1"/>
                    </a:solidFill>
                    <a:latin typeface="Times New Roman" panose="02020603050405020304" pitchFamily="18" charset="0"/>
                    <a:cs typeface="Times New Roman" panose="02020603050405020304" pitchFamily="18" charset="0"/>
                  </a:rPr>
                  <a:t>The ratio of r</a:t>
                </a:r>
                <a:r>
                  <a:rPr lang="tr-TR" sz="2000" dirty="0" err="1">
                    <a:solidFill>
                      <a:schemeClr val="tx1"/>
                    </a:solidFill>
                    <a:latin typeface="Times New Roman" panose="02020603050405020304" pitchFamily="18" charset="0"/>
                    <a:cs typeface="Times New Roman" panose="02020603050405020304" pitchFamily="18" charset="0"/>
                  </a:rPr>
                  <a:t>eflu</a:t>
                </a:r>
                <a:r>
                  <a:rPr lang="en-US" sz="2000" dirty="0">
                    <a:solidFill>
                      <a:schemeClr val="tx1"/>
                    </a:solidFill>
                    <a:latin typeface="Times New Roman" panose="02020603050405020304" pitchFamily="18" charset="0"/>
                    <a:cs typeface="Times New Roman" panose="02020603050405020304" pitchFamily="18" charset="0"/>
                  </a:rPr>
                  <a:t>x in the distillation column is inversely proportional to the number of shelves in the column.</a:t>
                </a:r>
                <a:endParaRPr lang="tr-TR" sz="2000" dirty="0">
                  <a:solidFill>
                    <a:schemeClr val="tx1"/>
                  </a:solidFill>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1077912" y="1524000"/>
                <a:ext cx="10847388" cy="4419600"/>
              </a:xfrm>
              <a:blipFill>
                <a:blip r:embed="rId2"/>
                <a:stretch>
                  <a:fillRect l="-562" t="-690" r="-562"/>
                </a:stretch>
              </a:blipFill>
            </p:spPr>
            <p:txBody>
              <a:bodyPr/>
              <a:lstStyle/>
              <a:p>
                <a:r>
                  <a:rPr lang="tr-TR">
                    <a:noFill/>
                  </a:rPr>
                  <a:t> </a:t>
                </a:r>
              </a:p>
            </p:txBody>
          </p:sp>
        </mc:Fallback>
      </mc:AlternateContent>
    </p:spTree>
    <p:extLst>
      <p:ext uri="{BB962C8B-B14F-4D97-AF65-F5344CB8AC3E}">
        <p14:creationId xmlns:p14="http://schemas.microsoft.com/office/powerpoint/2010/main" val="66360017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1739</TotalTime>
  <Words>2296</Words>
  <Application>Microsoft Office PowerPoint</Application>
  <PresentationFormat>Geniş ekran</PresentationFormat>
  <Paragraphs>156</Paragraphs>
  <Slides>22</Slides>
  <Notes>2</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22</vt:i4>
      </vt:variant>
    </vt:vector>
  </HeadingPairs>
  <TitlesOfParts>
    <vt:vector size="32" baseType="lpstr">
      <vt:lpstr>Arial</vt:lpstr>
      <vt:lpstr>Arial Tur</vt:lpstr>
      <vt:lpstr>Calibri</vt:lpstr>
      <vt:lpstr>Cambria Math</vt:lpstr>
      <vt:lpstr>Century Gothic</vt:lpstr>
      <vt:lpstr>Courier New</vt:lpstr>
      <vt:lpstr>Times New Roman</vt:lpstr>
      <vt:lpstr>Wingdings</vt:lpstr>
      <vt:lpstr>Wingdings 3</vt:lpstr>
      <vt:lpstr>Duman</vt:lpstr>
      <vt:lpstr>CHEMICAL ENGINEERING LABORATORY - II EXPERIMENT 8: DISTILLATION COLUMN APPLICATIONS</vt:lpstr>
      <vt:lpstr>DISTILLATION COLUMN APPLICATIONS FOR BATCH PROCESSING</vt:lpstr>
      <vt:lpstr>DISTILLATION PROCESS</vt:lpstr>
      <vt:lpstr>DISTILLATION PROCESS</vt:lpstr>
      <vt:lpstr>DISTILLATION PROCESS</vt:lpstr>
      <vt:lpstr>DISTILLATION PROCESS</vt:lpstr>
      <vt:lpstr>CONTINUOUS DISTILLATION</vt:lpstr>
      <vt:lpstr>DISTILLATION PROCESS</vt:lpstr>
      <vt:lpstr>DISTILLATION PROCESS</vt:lpstr>
      <vt:lpstr>DISTILLATION PROCESS</vt:lpstr>
      <vt:lpstr>DISTILLATION PROCESS</vt:lpstr>
      <vt:lpstr>REFRACTOMETER</vt:lpstr>
      <vt:lpstr>THE EXPERIMENTAL SETUP</vt:lpstr>
      <vt:lpstr>EXPERIMENTAL STUDY</vt:lpstr>
      <vt:lpstr>CALIBRATION CURVE</vt:lpstr>
      <vt:lpstr>CALCULATIONS</vt:lpstr>
      <vt:lpstr>CALCULATIONS</vt:lpstr>
      <vt:lpstr>CALCULATIONS</vt:lpstr>
      <vt:lpstr>CALCULATIONS</vt:lpstr>
      <vt:lpstr>CALCULATIONS</vt:lpstr>
      <vt:lpstr>REFERENCES</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KİMYA MÜHENDİSLİĞİ LABORATUVAR 2 DENEY 1:DİSTİLASYON KOLONU UYGULAMALARI</dc:title>
  <dc:creator>dilara sezgin</dc:creator>
  <cp:lastModifiedBy>Supervisor</cp:lastModifiedBy>
  <cp:revision>104</cp:revision>
  <dcterms:created xsi:type="dcterms:W3CDTF">2020-07-15T10:56:59Z</dcterms:created>
  <dcterms:modified xsi:type="dcterms:W3CDTF">2021-11-30T07:32:05Z</dcterms:modified>
</cp:coreProperties>
</file>