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9" r:id="rId1"/>
  </p:sldMasterIdLst>
  <p:notesMasterIdLst>
    <p:notesMasterId r:id="rId24"/>
  </p:notesMasterIdLst>
  <p:sldIdLst>
    <p:sldId id="256" r:id="rId2"/>
    <p:sldId id="257" r:id="rId3"/>
    <p:sldId id="258" r:id="rId4"/>
    <p:sldId id="259" r:id="rId5"/>
    <p:sldId id="260" r:id="rId6"/>
    <p:sldId id="278" r:id="rId7"/>
    <p:sldId id="261" r:id="rId8"/>
    <p:sldId id="262" r:id="rId9"/>
    <p:sldId id="263" r:id="rId10"/>
    <p:sldId id="265" r:id="rId11"/>
    <p:sldId id="266" r:id="rId12"/>
    <p:sldId id="279" r:id="rId13"/>
    <p:sldId id="268" r:id="rId14"/>
    <p:sldId id="282" r:id="rId15"/>
    <p:sldId id="269" r:id="rId16"/>
    <p:sldId id="272" r:id="rId17"/>
    <p:sldId id="273" r:id="rId18"/>
    <p:sldId id="281" r:id="rId19"/>
    <p:sldId id="275" r:id="rId20"/>
    <p:sldId id="276" r:id="rId21"/>
    <p:sldId id="277" r:id="rId22"/>
    <p:sldId id="283" r:id="rId2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30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_al__ma_Sayfas_.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al__ma_Sayfas_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690316143046601"/>
          <c:y val="7.0063694267516005E-2"/>
          <c:w val="0.80816741779507095"/>
          <c:h val="0.72611464968152895"/>
        </c:manualLayout>
      </c:layout>
      <c:scatterChart>
        <c:scatterStyle val="lineMarker"/>
        <c:varyColors val="0"/>
        <c:ser>
          <c:idx val="0"/>
          <c:order val="0"/>
          <c:tx>
            <c:strRef>
              <c:f>Sayfa1!$B$1</c:f>
              <c:strCache>
                <c:ptCount val="1"/>
                <c:pt idx="0">
                  <c:v>%'si</c:v>
                </c:pt>
              </c:strCache>
            </c:strRef>
          </c:tx>
          <c:spPr>
            <a:ln w="11616">
              <a:solidFill>
                <a:srgbClr val="000080"/>
              </a:solidFill>
              <a:prstDash val="solid"/>
            </a:ln>
          </c:spPr>
          <c:marker>
            <c:symbol val="diamond"/>
            <c:size val="3"/>
            <c:spPr>
              <a:solidFill>
                <a:srgbClr val="000080"/>
              </a:solidFill>
              <a:ln>
                <a:solidFill>
                  <a:srgbClr val="000080"/>
                </a:solidFill>
                <a:prstDash val="solid"/>
              </a:ln>
            </c:spPr>
          </c:marker>
          <c:dPt>
            <c:idx val="0"/>
            <c:marker>
              <c:symbol val="diamond"/>
              <c:size val="7"/>
            </c:marker>
            <c:bubble3D val="0"/>
            <c:extLst>
              <c:ext xmlns:c16="http://schemas.microsoft.com/office/drawing/2014/chart" uri="{C3380CC4-5D6E-409C-BE32-E72D297353CC}">
                <c16:uniqueId val="{00000000-81A5-4248-BF51-26C8B7F882B6}"/>
              </c:ext>
            </c:extLst>
          </c:dPt>
          <c:dPt>
            <c:idx val="1"/>
            <c:marker>
              <c:symbol val="diamond"/>
              <c:size val="7"/>
            </c:marker>
            <c:bubble3D val="0"/>
            <c:spPr>
              <a:ln w="25113">
                <a:solidFill>
                  <a:srgbClr val="000080"/>
                </a:solidFill>
                <a:prstDash val="solid"/>
              </a:ln>
            </c:spPr>
            <c:extLst>
              <c:ext xmlns:c16="http://schemas.microsoft.com/office/drawing/2014/chart" uri="{C3380CC4-5D6E-409C-BE32-E72D297353CC}">
                <c16:uniqueId val="{00000002-81A5-4248-BF51-26C8B7F882B6}"/>
              </c:ext>
            </c:extLst>
          </c:dPt>
          <c:dPt>
            <c:idx val="2"/>
            <c:marker>
              <c:symbol val="diamond"/>
              <c:size val="7"/>
            </c:marker>
            <c:bubble3D val="0"/>
            <c:spPr>
              <a:ln w="25113">
                <a:solidFill>
                  <a:srgbClr val="000080"/>
                </a:solidFill>
                <a:prstDash val="solid"/>
              </a:ln>
            </c:spPr>
            <c:extLst>
              <c:ext xmlns:c16="http://schemas.microsoft.com/office/drawing/2014/chart" uri="{C3380CC4-5D6E-409C-BE32-E72D297353CC}">
                <c16:uniqueId val="{00000004-81A5-4248-BF51-26C8B7F882B6}"/>
              </c:ext>
            </c:extLst>
          </c:dPt>
          <c:dPt>
            <c:idx val="3"/>
            <c:marker>
              <c:symbol val="diamond"/>
              <c:size val="7"/>
            </c:marker>
            <c:bubble3D val="0"/>
            <c:spPr>
              <a:ln w="25113">
                <a:solidFill>
                  <a:srgbClr val="000080"/>
                </a:solidFill>
                <a:prstDash val="solid"/>
              </a:ln>
            </c:spPr>
            <c:extLst>
              <c:ext xmlns:c16="http://schemas.microsoft.com/office/drawing/2014/chart" uri="{C3380CC4-5D6E-409C-BE32-E72D297353CC}">
                <c16:uniqueId val="{00000006-81A5-4248-BF51-26C8B7F882B6}"/>
              </c:ext>
            </c:extLst>
          </c:dPt>
          <c:dPt>
            <c:idx val="4"/>
            <c:marker>
              <c:symbol val="diamond"/>
              <c:size val="7"/>
            </c:marker>
            <c:bubble3D val="0"/>
            <c:spPr>
              <a:ln w="25113">
                <a:solidFill>
                  <a:srgbClr val="000080"/>
                </a:solidFill>
                <a:prstDash val="solid"/>
              </a:ln>
            </c:spPr>
            <c:extLst>
              <c:ext xmlns:c16="http://schemas.microsoft.com/office/drawing/2014/chart" uri="{C3380CC4-5D6E-409C-BE32-E72D297353CC}">
                <c16:uniqueId val="{00000008-81A5-4248-BF51-26C8B7F882B6}"/>
              </c:ext>
            </c:extLst>
          </c:dPt>
          <c:xVal>
            <c:numRef>
              <c:f>Sayfa1!$B$2:$B$6</c:f>
              <c:numCache>
                <c:formatCode>General</c:formatCode>
                <c:ptCount val="5"/>
                <c:pt idx="0">
                  <c:v>1.478</c:v>
                </c:pt>
                <c:pt idx="1">
                  <c:v>1.468</c:v>
                </c:pt>
                <c:pt idx="2">
                  <c:v>1.4567000000000001</c:v>
                </c:pt>
                <c:pt idx="3">
                  <c:v>1.4422999999999999</c:v>
                </c:pt>
                <c:pt idx="4">
                  <c:v>1.4241999999999999</c:v>
                </c:pt>
              </c:numCache>
            </c:numRef>
          </c:xVal>
          <c:yVal>
            <c:numRef>
              <c:f>Sayfa1!$A$2:$A$6</c:f>
              <c:numCache>
                <c:formatCode>General</c:formatCode>
                <c:ptCount val="5"/>
                <c:pt idx="0">
                  <c:v>0</c:v>
                </c:pt>
                <c:pt idx="1">
                  <c:v>25</c:v>
                </c:pt>
                <c:pt idx="2">
                  <c:v>50</c:v>
                </c:pt>
                <c:pt idx="3">
                  <c:v>75</c:v>
                </c:pt>
                <c:pt idx="4">
                  <c:v>100</c:v>
                </c:pt>
              </c:numCache>
            </c:numRef>
          </c:yVal>
          <c:smooth val="0"/>
          <c:extLst>
            <c:ext xmlns:c16="http://schemas.microsoft.com/office/drawing/2014/chart" uri="{C3380CC4-5D6E-409C-BE32-E72D297353CC}">
              <c16:uniqueId val="{00000009-81A5-4248-BF51-26C8B7F882B6}"/>
            </c:ext>
          </c:extLst>
        </c:ser>
        <c:dLbls>
          <c:showLegendKey val="0"/>
          <c:showVal val="0"/>
          <c:showCatName val="0"/>
          <c:showSerName val="0"/>
          <c:showPercent val="0"/>
          <c:showBubbleSize val="0"/>
        </c:dLbls>
        <c:axId val="368931872"/>
        <c:axId val="368932656"/>
      </c:scatterChart>
      <c:valAx>
        <c:axId val="368931872"/>
        <c:scaling>
          <c:orientation val="minMax"/>
        </c:scaling>
        <c:delete val="0"/>
        <c:axPos val="b"/>
        <c:majorGridlines>
          <c:spPr>
            <a:ln w="2904">
              <a:solidFill>
                <a:srgbClr val="000000"/>
              </a:solidFill>
              <a:prstDash val="solid"/>
            </a:ln>
          </c:spPr>
        </c:majorGridlines>
        <c:title>
          <c:tx>
            <c:rich>
              <a:bodyPr/>
              <a:lstStyle/>
              <a:p>
                <a:pPr>
                  <a:defRPr sz="865" b="1" i="0" u="none" strike="noStrike" baseline="0">
                    <a:solidFill>
                      <a:srgbClr val="000000"/>
                    </a:solidFill>
                    <a:latin typeface="Arial Tur"/>
                    <a:ea typeface="Arial Tur"/>
                    <a:cs typeface="Arial Tur"/>
                  </a:defRPr>
                </a:pPr>
                <a:r>
                  <a:rPr lang="tr-TR"/>
                  <a:t>Kırılma İndisi, n</a:t>
                </a:r>
              </a:p>
            </c:rich>
          </c:tx>
          <c:layout>
            <c:manualLayout>
              <c:xMode val="edge"/>
              <c:yMode val="edge"/>
              <c:x val="0.412429314599148"/>
              <c:y val="0.89171979364648402"/>
            </c:manualLayout>
          </c:layout>
          <c:overlay val="0"/>
          <c:spPr>
            <a:noFill/>
            <a:ln w="25113">
              <a:noFill/>
            </a:ln>
          </c:spPr>
        </c:title>
        <c:numFmt formatCode="General" sourceLinked="1"/>
        <c:majorTickMark val="out"/>
        <c:minorTickMark val="none"/>
        <c:tickLblPos val="nextTo"/>
        <c:spPr>
          <a:ln w="2904">
            <a:solidFill>
              <a:srgbClr val="000000"/>
            </a:solidFill>
            <a:prstDash val="solid"/>
          </a:ln>
        </c:spPr>
        <c:txPr>
          <a:bodyPr rot="0" vert="horz"/>
          <a:lstStyle/>
          <a:p>
            <a:pPr>
              <a:defRPr sz="870" b="0" i="0" u="none" strike="noStrike" baseline="0">
                <a:solidFill>
                  <a:srgbClr val="000000"/>
                </a:solidFill>
                <a:latin typeface="Arial Tur"/>
                <a:ea typeface="Arial Tur"/>
                <a:cs typeface="Arial Tur"/>
              </a:defRPr>
            </a:pPr>
            <a:endParaRPr lang="en-US"/>
          </a:p>
        </c:txPr>
        <c:crossAx val="368932656"/>
        <c:crosses val="autoZero"/>
        <c:crossBetween val="midCat"/>
      </c:valAx>
      <c:valAx>
        <c:axId val="368932656"/>
        <c:scaling>
          <c:orientation val="minMax"/>
          <c:max val="100"/>
        </c:scaling>
        <c:delete val="0"/>
        <c:axPos val="l"/>
        <c:majorGridlines>
          <c:spPr>
            <a:ln w="2904">
              <a:solidFill>
                <a:srgbClr val="000000"/>
              </a:solidFill>
              <a:prstDash val="solid"/>
            </a:ln>
          </c:spPr>
        </c:majorGridlines>
        <c:title>
          <c:tx>
            <c:rich>
              <a:bodyPr/>
              <a:lstStyle/>
              <a:p>
                <a:pPr>
                  <a:defRPr sz="865" b="1" i="0" u="none" strike="noStrike" baseline="0">
                    <a:solidFill>
                      <a:srgbClr val="000000"/>
                    </a:solidFill>
                    <a:latin typeface="Arial Tur"/>
                    <a:ea typeface="Arial Tur"/>
                    <a:cs typeface="Arial Tur"/>
                  </a:defRPr>
                </a:pPr>
                <a:r>
                  <a:rPr lang="tr-TR"/>
                  <a:t>Metilen Klorür %'si</a:t>
                </a:r>
              </a:p>
            </c:rich>
          </c:tx>
          <c:layout>
            <c:manualLayout>
              <c:xMode val="edge"/>
              <c:yMode val="edge"/>
              <c:x val="3.3682137038259397E-2"/>
              <c:y val="0.23442193863698099"/>
            </c:manualLayout>
          </c:layout>
          <c:overlay val="0"/>
          <c:spPr>
            <a:noFill/>
            <a:ln w="25113">
              <a:noFill/>
            </a:ln>
          </c:spPr>
        </c:title>
        <c:numFmt formatCode="General" sourceLinked="1"/>
        <c:majorTickMark val="out"/>
        <c:minorTickMark val="none"/>
        <c:tickLblPos val="nextTo"/>
        <c:spPr>
          <a:ln w="2904">
            <a:solidFill>
              <a:srgbClr val="000000"/>
            </a:solidFill>
            <a:prstDash val="solid"/>
          </a:ln>
        </c:spPr>
        <c:txPr>
          <a:bodyPr rot="0" vert="horz"/>
          <a:lstStyle/>
          <a:p>
            <a:pPr>
              <a:defRPr sz="870" b="0" i="0" u="none" strike="noStrike" baseline="0">
                <a:solidFill>
                  <a:srgbClr val="000000"/>
                </a:solidFill>
                <a:latin typeface="Arial Tur"/>
                <a:ea typeface="Arial Tur"/>
                <a:cs typeface="Arial Tur"/>
              </a:defRPr>
            </a:pPr>
            <a:endParaRPr lang="en-US"/>
          </a:p>
        </c:txPr>
        <c:crossAx val="368931872"/>
        <c:crosses val="autoZero"/>
        <c:crossBetween val="midCat"/>
      </c:valAx>
      <c:spPr>
        <a:noFill/>
        <a:ln w="2904">
          <a:solidFill>
            <a:srgbClr val="000000"/>
          </a:solidFill>
          <a:prstDash val="solid"/>
        </a:ln>
      </c:spPr>
    </c:plotArea>
    <c:plotVisOnly val="1"/>
    <c:dispBlanksAs val="gap"/>
    <c:showDLblsOverMax val="0"/>
  </c:chart>
  <c:spPr>
    <a:solidFill>
      <a:srgbClr val="FFFFFF"/>
    </a:solidFill>
    <a:ln>
      <a:noFill/>
    </a:ln>
  </c:spPr>
  <c:txPr>
    <a:bodyPr/>
    <a:lstStyle/>
    <a:p>
      <a:pPr>
        <a:defRPr sz="870" b="0" i="0" u="none" strike="noStrike" baseline="0">
          <a:solidFill>
            <a:srgbClr val="000000"/>
          </a:solidFill>
          <a:latin typeface="Arial Tur"/>
          <a:ea typeface="Arial Tur"/>
          <a:cs typeface="Arial Tur"/>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tx>
            <c:strRef>
              <c:f>Sayfa1!$B$1</c:f>
              <c:strCache>
                <c:ptCount val="1"/>
                <c:pt idx="0">
                  <c:v>Y-Değerleri</c:v>
                </c:pt>
              </c:strCache>
            </c:strRef>
          </c:tx>
          <c:spPr>
            <a:ln w="38100"/>
          </c:spPr>
          <c:marker>
            <c:symbol val="none"/>
          </c:marker>
          <c:xVal>
            <c:numRef>
              <c:f>Sayfa1!$A$2:$A$14</c:f>
              <c:numCache>
                <c:formatCode>General</c:formatCode>
                <c:ptCount val="13"/>
                <c:pt idx="0">
                  <c:v>0.05</c:v>
                </c:pt>
                <c:pt idx="1">
                  <c:v>0.06</c:v>
                </c:pt>
                <c:pt idx="2">
                  <c:v>7.0000000000000007E-2</c:v>
                </c:pt>
                <c:pt idx="3">
                  <c:v>0.09</c:v>
                </c:pt>
                <c:pt idx="4">
                  <c:v>0.11</c:v>
                </c:pt>
                <c:pt idx="5">
                  <c:v>0.12</c:v>
                </c:pt>
                <c:pt idx="6">
                  <c:v>0.13</c:v>
                </c:pt>
                <c:pt idx="7">
                  <c:v>0.15</c:v>
                </c:pt>
                <c:pt idx="8">
                  <c:v>0.17</c:v>
                </c:pt>
                <c:pt idx="9">
                  <c:v>0.19</c:v>
                </c:pt>
                <c:pt idx="10">
                  <c:v>0.2</c:v>
                </c:pt>
              </c:numCache>
            </c:numRef>
          </c:xVal>
          <c:yVal>
            <c:numRef>
              <c:f>Sayfa1!$B$2:$B$14</c:f>
              <c:numCache>
                <c:formatCode>General</c:formatCode>
                <c:ptCount val="13"/>
                <c:pt idx="0">
                  <c:v>1.8</c:v>
                </c:pt>
                <c:pt idx="1">
                  <c:v>1.8</c:v>
                </c:pt>
                <c:pt idx="2">
                  <c:v>1.8</c:v>
                </c:pt>
                <c:pt idx="3">
                  <c:v>1.8</c:v>
                </c:pt>
                <c:pt idx="4">
                  <c:v>1.8</c:v>
                </c:pt>
                <c:pt idx="5">
                  <c:v>1.8</c:v>
                </c:pt>
                <c:pt idx="6">
                  <c:v>1.8</c:v>
                </c:pt>
                <c:pt idx="7">
                  <c:v>1.8</c:v>
                </c:pt>
                <c:pt idx="8">
                  <c:v>1.8</c:v>
                </c:pt>
                <c:pt idx="9">
                  <c:v>1.8</c:v>
                </c:pt>
                <c:pt idx="10">
                  <c:v>1.8</c:v>
                </c:pt>
              </c:numCache>
            </c:numRef>
          </c:yVal>
          <c:smooth val="1"/>
          <c:extLst>
            <c:ext xmlns:c16="http://schemas.microsoft.com/office/drawing/2014/chart" uri="{C3380CC4-5D6E-409C-BE32-E72D297353CC}">
              <c16:uniqueId val="{00000000-74C4-4DD8-A1C7-2D01126B5F77}"/>
            </c:ext>
          </c:extLst>
        </c:ser>
        <c:dLbls>
          <c:showLegendKey val="0"/>
          <c:showVal val="0"/>
          <c:showCatName val="0"/>
          <c:showSerName val="0"/>
          <c:showPercent val="0"/>
          <c:showBubbleSize val="0"/>
        </c:dLbls>
        <c:axId val="368934224"/>
        <c:axId val="536179048"/>
      </c:scatterChart>
      <c:valAx>
        <c:axId val="368934224"/>
        <c:scaling>
          <c:orientation val="minMax"/>
          <c:min val="0"/>
        </c:scaling>
        <c:delete val="0"/>
        <c:axPos val="b"/>
        <c:majorGridlines/>
        <c:minorGridlines>
          <c:spPr>
            <a:ln w="12700">
              <a:noFill/>
            </a:ln>
          </c:spPr>
        </c:minorGridlines>
        <c:title>
          <c:tx>
            <c:rich>
              <a:bodyPr/>
              <a:lstStyle/>
              <a:p>
                <a:pPr>
                  <a:defRPr/>
                </a:pPr>
                <a:r>
                  <a:rPr lang="tr-TR"/>
                  <a:t>Xw</a:t>
                </a:r>
              </a:p>
            </c:rich>
          </c:tx>
          <c:overlay val="0"/>
        </c:title>
        <c:numFmt formatCode="General" sourceLinked="1"/>
        <c:majorTickMark val="out"/>
        <c:minorTickMark val="none"/>
        <c:tickLblPos val="nextTo"/>
        <c:crossAx val="536179048"/>
        <c:crosses val="autoZero"/>
        <c:crossBetween val="midCat"/>
        <c:majorUnit val="2.0000000000000021E-2"/>
      </c:valAx>
      <c:valAx>
        <c:axId val="536179048"/>
        <c:scaling>
          <c:orientation val="minMax"/>
          <c:max val="2"/>
          <c:min val="0"/>
        </c:scaling>
        <c:delete val="0"/>
        <c:axPos val="l"/>
        <c:majorGridlines/>
        <c:minorGridlines/>
        <c:title>
          <c:tx>
            <c:rich>
              <a:bodyPr/>
              <a:lstStyle/>
              <a:p>
                <a:pPr>
                  <a:defRPr/>
                </a:pPr>
                <a:r>
                  <a:rPr lang="tr-TR"/>
                  <a:t>1/(Xd-Xw)</a:t>
                </a:r>
              </a:p>
            </c:rich>
          </c:tx>
          <c:overlay val="0"/>
        </c:title>
        <c:numFmt formatCode="General" sourceLinked="1"/>
        <c:majorTickMark val="out"/>
        <c:minorTickMark val="none"/>
        <c:tickLblPos val="nextTo"/>
        <c:crossAx val="368934224"/>
        <c:crosses val="autoZero"/>
        <c:crossBetween val="midCat"/>
        <c:majorUnit val="0.30000000000000004"/>
        <c:minorUnit val="0.1"/>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3541CF-C0A5-49CD-A4E9-8A36F533F2BE}" type="datetimeFigureOut">
              <a:rPr lang="tr-TR" smtClean="0"/>
              <a:t>13.12.2022</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1552EE-D251-42BD-A01B-D865A33F48AA}" type="slidenum">
              <a:rPr lang="tr-TR" smtClean="0"/>
              <a:t>‹#›</a:t>
            </a:fld>
            <a:endParaRPr lang="tr-TR"/>
          </a:p>
        </p:txBody>
      </p:sp>
    </p:spTree>
    <p:extLst>
      <p:ext uri="{BB962C8B-B14F-4D97-AF65-F5344CB8AC3E}">
        <p14:creationId xmlns:p14="http://schemas.microsoft.com/office/powerpoint/2010/main" val="4285863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6F1552EE-D251-42BD-A01B-D865A33F48AA}" type="slidenum">
              <a:rPr lang="tr-TR" smtClean="0"/>
              <a:t>1</a:t>
            </a:fld>
            <a:endParaRPr lang="tr-TR"/>
          </a:p>
        </p:txBody>
      </p:sp>
    </p:spTree>
    <p:extLst>
      <p:ext uri="{BB962C8B-B14F-4D97-AF65-F5344CB8AC3E}">
        <p14:creationId xmlns:p14="http://schemas.microsoft.com/office/powerpoint/2010/main" val="2575143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9352E5C6-517A-4B31-8C0A-D465FE816971}" type="datetimeFigureOut">
              <a:rPr lang="tr-TR" smtClean="0"/>
              <a:t>13.12.2022</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9FED863-4B71-40ED-9D2A-E2A68BFA7A2A}" type="slidenum">
              <a:rPr lang="tr-TR" smtClean="0"/>
              <a:t>‹#›</a:t>
            </a:fld>
            <a:endParaRPr lang="tr-TR"/>
          </a:p>
        </p:txBody>
      </p:sp>
    </p:spTree>
    <p:extLst>
      <p:ext uri="{BB962C8B-B14F-4D97-AF65-F5344CB8AC3E}">
        <p14:creationId xmlns:p14="http://schemas.microsoft.com/office/powerpoint/2010/main" val="2563607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9352E5C6-517A-4B31-8C0A-D465FE816971}" type="datetimeFigureOut">
              <a:rPr lang="tr-TR" smtClean="0"/>
              <a:t>13.12.2022</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9FED863-4B71-40ED-9D2A-E2A68BFA7A2A}" type="slidenum">
              <a:rPr lang="tr-TR" smtClean="0"/>
              <a:t>‹#›</a:t>
            </a:fld>
            <a:endParaRPr lang="tr-TR"/>
          </a:p>
        </p:txBody>
      </p:sp>
    </p:spTree>
    <p:extLst>
      <p:ext uri="{BB962C8B-B14F-4D97-AF65-F5344CB8AC3E}">
        <p14:creationId xmlns:p14="http://schemas.microsoft.com/office/powerpoint/2010/main" val="440876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9352E5C6-517A-4B31-8C0A-D465FE816971}" type="datetimeFigureOut">
              <a:rPr lang="tr-TR" smtClean="0"/>
              <a:t>13.12.2022</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9FED863-4B71-40ED-9D2A-E2A68BFA7A2A}"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219301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9352E5C6-517A-4B31-8C0A-D465FE816971}" type="datetimeFigureOut">
              <a:rPr lang="tr-TR" smtClean="0"/>
              <a:t>13.12.2022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9FED863-4B71-40ED-9D2A-E2A68BFA7A2A}" type="slidenum">
              <a:rPr lang="tr-TR" smtClean="0"/>
              <a:t>‹#›</a:t>
            </a:fld>
            <a:endParaRPr lang="tr-TR"/>
          </a:p>
        </p:txBody>
      </p:sp>
    </p:spTree>
    <p:extLst>
      <p:ext uri="{BB962C8B-B14F-4D97-AF65-F5344CB8AC3E}">
        <p14:creationId xmlns:p14="http://schemas.microsoft.com/office/powerpoint/2010/main" val="24462001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9352E5C6-517A-4B31-8C0A-D465FE816971}" type="datetimeFigureOut">
              <a:rPr lang="tr-TR" smtClean="0"/>
              <a:t>13.12.2022</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9FED863-4B71-40ED-9D2A-E2A68BFA7A2A}"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421237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9352E5C6-517A-4B31-8C0A-D465FE816971}" type="datetimeFigureOut">
              <a:rPr lang="tr-TR" smtClean="0"/>
              <a:t>13.12.2022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9FED863-4B71-40ED-9D2A-E2A68BFA7A2A}" type="slidenum">
              <a:rPr lang="tr-TR" smtClean="0"/>
              <a:t>‹#›</a:t>
            </a:fld>
            <a:endParaRPr lang="tr-TR"/>
          </a:p>
        </p:txBody>
      </p:sp>
    </p:spTree>
    <p:extLst>
      <p:ext uri="{BB962C8B-B14F-4D97-AF65-F5344CB8AC3E}">
        <p14:creationId xmlns:p14="http://schemas.microsoft.com/office/powerpoint/2010/main" val="26041474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352E5C6-517A-4B31-8C0A-D465FE816971}" type="datetimeFigureOut">
              <a:rPr lang="tr-TR" smtClean="0"/>
              <a:t>13.12.2022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9FED863-4B71-40ED-9D2A-E2A68BFA7A2A}" type="slidenum">
              <a:rPr lang="tr-TR" smtClean="0"/>
              <a:t>‹#›</a:t>
            </a:fld>
            <a:endParaRPr lang="tr-TR"/>
          </a:p>
        </p:txBody>
      </p:sp>
    </p:spTree>
    <p:extLst>
      <p:ext uri="{BB962C8B-B14F-4D97-AF65-F5344CB8AC3E}">
        <p14:creationId xmlns:p14="http://schemas.microsoft.com/office/powerpoint/2010/main" val="28308334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352E5C6-517A-4B31-8C0A-D465FE816971}" type="datetimeFigureOut">
              <a:rPr lang="tr-TR" smtClean="0"/>
              <a:t>13.12.2022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9FED863-4B71-40ED-9D2A-E2A68BFA7A2A}" type="slidenum">
              <a:rPr lang="tr-TR" smtClean="0"/>
              <a:t>‹#›</a:t>
            </a:fld>
            <a:endParaRPr lang="tr-TR"/>
          </a:p>
        </p:txBody>
      </p:sp>
    </p:spTree>
    <p:extLst>
      <p:ext uri="{BB962C8B-B14F-4D97-AF65-F5344CB8AC3E}">
        <p14:creationId xmlns:p14="http://schemas.microsoft.com/office/powerpoint/2010/main" val="3413563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352E5C6-517A-4B31-8C0A-D465FE816971}" type="datetimeFigureOut">
              <a:rPr lang="tr-TR" smtClean="0"/>
              <a:t>13.12.2022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9FED863-4B71-40ED-9D2A-E2A68BFA7A2A}" type="slidenum">
              <a:rPr lang="tr-TR" smtClean="0"/>
              <a:t>‹#›</a:t>
            </a:fld>
            <a:endParaRPr lang="tr-TR"/>
          </a:p>
        </p:txBody>
      </p:sp>
    </p:spTree>
    <p:extLst>
      <p:ext uri="{BB962C8B-B14F-4D97-AF65-F5344CB8AC3E}">
        <p14:creationId xmlns:p14="http://schemas.microsoft.com/office/powerpoint/2010/main" val="3336601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9352E5C6-517A-4B31-8C0A-D465FE816971}" type="datetimeFigureOut">
              <a:rPr lang="tr-TR" smtClean="0"/>
              <a:t>13.12.2022</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9FED863-4B71-40ED-9D2A-E2A68BFA7A2A}" type="slidenum">
              <a:rPr lang="tr-TR" smtClean="0"/>
              <a:t>‹#›</a:t>
            </a:fld>
            <a:endParaRPr lang="tr-TR"/>
          </a:p>
        </p:txBody>
      </p:sp>
    </p:spTree>
    <p:extLst>
      <p:ext uri="{BB962C8B-B14F-4D97-AF65-F5344CB8AC3E}">
        <p14:creationId xmlns:p14="http://schemas.microsoft.com/office/powerpoint/2010/main" val="2684027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9352E5C6-517A-4B31-8C0A-D465FE816971}" type="datetimeFigureOut">
              <a:rPr lang="tr-TR" smtClean="0"/>
              <a:t>13.12.2022</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9FED863-4B71-40ED-9D2A-E2A68BFA7A2A}" type="slidenum">
              <a:rPr lang="tr-TR" smtClean="0"/>
              <a:t>‹#›</a:t>
            </a:fld>
            <a:endParaRPr lang="tr-TR"/>
          </a:p>
        </p:txBody>
      </p:sp>
    </p:spTree>
    <p:extLst>
      <p:ext uri="{BB962C8B-B14F-4D97-AF65-F5344CB8AC3E}">
        <p14:creationId xmlns:p14="http://schemas.microsoft.com/office/powerpoint/2010/main" val="353810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352E5C6-517A-4B31-8C0A-D465FE816971}" type="datetimeFigureOut">
              <a:rPr lang="tr-TR" smtClean="0"/>
              <a:t>13.12.2022</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9FED863-4B71-40ED-9D2A-E2A68BFA7A2A}" type="slidenum">
              <a:rPr lang="tr-TR" smtClean="0"/>
              <a:t>‹#›</a:t>
            </a:fld>
            <a:endParaRPr lang="tr-TR"/>
          </a:p>
        </p:txBody>
      </p:sp>
    </p:spTree>
    <p:extLst>
      <p:ext uri="{BB962C8B-B14F-4D97-AF65-F5344CB8AC3E}">
        <p14:creationId xmlns:p14="http://schemas.microsoft.com/office/powerpoint/2010/main" val="1915384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9352E5C6-517A-4B31-8C0A-D465FE816971}" type="datetimeFigureOut">
              <a:rPr lang="tr-TR" smtClean="0"/>
              <a:t>13.12.2022</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9FED863-4B71-40ED-9D2A-E2A68BFA7A2A}" type="slidenum">
              <a:rPr lang="tr-TR" smtClean="0"/>
              <a:t>‹#›</a:t>
            </a:fld>
            <a:endParaRPr lang="tr-TR"/>
          </a:p>
        </p:txBody>
      </p:sp>
    </p:spTree>
    <p:extLst>
      <p:ext uri="{BB962C8B-B14F-4D97-AF65-F5344CB8AC3E}">
        <p14:creationId xmlns:p14="http://schemas.microsoft.com/office/powerpoint/2010/main" val="3457373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52E5C6-517A-4B31-8C0A-D465FE816971}" type="datetimeFigureOut">
              <a:rPr lang="tr-TR" smtClean="0"/>
              <a:t>13.12.2022</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9FED863-4B71-40ED-9D2A-E2A68BFA7A2A}" type="slidenum">
              <a:rPr lang="tr-TR" smtClean="0"/>
              <a:t>‹#›</a:t>
            </a:fld>
            <a:endParaRPr lang="tr-TR"/>
          </a:p>
        </p:txBody>
      </p:sp>
    </p:spTree>
    <p:extLst>
      <p:ext uri="{BB962C8B-B14F-4D97-AF65-F5344CB8AC3E}">
        <p14:creationId xmlns:p14="http://schemas.microsoft.com/office/powerpoint/2010/main" val="1002098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9352E5C6-517A-4B31-8C0A-D465FE816971}" type="datetimeFigureOut">
              <a:rPr lang="tr-TR" smtClean="0"/>
              <a:t>13.12.2022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9FED863-4B71-40ED-9D2A-E2A68BFA7A2A}" type="slidenum">
              <a:rPr lang="tr-TR" smtClean="0"/>
              <a:t>‹#›</a:t>
            </a:fld>
            <a:endParaRPr lang="tr-TR"/>
          </a:p>
        </p:txBody>
      </p:sp>
    </p:spTree>
    <p:extLst>
      <p:ext uri="{BB962C8B-B14F-4D97-AF65-F5344CB8AC3E}">
        <p14:creationId xmlns:p14="http://schemas.microsoft.com/office/powerpoint/2010/main" val="43529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9352E5C6-517A-4B31-8C0A-D465FE816971}" type="datetimeFigureOut">
              <a:rPr lang="tr-TR" smtClean="0"/>
              <a:t>13.12.2022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9FED863-4B71-40ED-9D2A-E2A68BFA7A2A}" type="slidenum">
              <a:rPr lang="tr-TR" smtClean="0"/>
              <a:t>‹#›</a:t>
            </a:fld>
            <a:endParaRPr lang="tr-TR"/>
          </a:p>
        </p:txBody>
      </p:sp>
    </p:spTree>
    <p:extLst>
      <p:ext uri="{BB962C8B-B14F-4D97-AF65-F5344CB8AC3E}">
        <p14:creationId xmlns:p14="http://schemas.microsoft.com/office/powerpoint/2010/main" val="4119543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352E5C6-517A-4B31-8C0A-D465FE816971}" type="datetimeFigureOut">
              <a:rPr lang="tr-TR" smtClean="0"/>
              <a:t>13.12.2022</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9FED863-4B71-40ED-9D2A-E2A68BFA7A2A}" type="slidenum">
              <a:rPr lang="tr-TR" smtClean="0"/>
              <a:t>‹#›</a:t>
            </a:fld>
            <a:endParaRPr lang="tr-TR"/>
          </a:p>
        </p:txBody>
      </p:sp>
    </p:spTree>
    <p:extLst>
      <p:ext uri="{BB962C8B-B14F-4D97-AF65-F5344CB8AC3E}">
        <p14:creationId xmlns:p14="http://schemas.microsoft.com/office/powerpoint/2010/main" val="3036124382"/>
      </p:ext>
    </p:extLst>
  </p:cSld>
  <p:clrMap bg1="lt1" tx1="dk1" bg2="lt2" tx2="dk2" accent1="accent1" accent2="accent2" accent3="accent3" accent4="accent4" accent5="accent5" accent6="accent6" hlink="hlink" folHlink="folHlink"/>
  <p:sldLayoutIdLst>
    <p:sldLayoutId id="2147483930" r:id="rId1"/>
    <p:sldLayoutId id="2147483931" r:id="rId2"/>
    <p:sldLayoutId id="2147483932" r:id="rId3"/>
    <p:sldLayoutId id="2147483933" r:id="rId4"/>
    <p:sldLayoutId id="2147483934" r:id="rId5"/>
    <p:sldLayoutId id="2147483935" r:id="rId6"/>
    <p:sldLayoutId id="2147483936" r:id="rId7"/>
    <p:sldLayoutId id="2147483937" r:id="rId8"/>
    <p:sldLayoutId id="2147483938" r:id="rId9"/>
    <p:sldLayoutId id="2147483939" r:id="rId10"/>
    <p:sldLayoutId id="2147483940" r:id="rId11"/>
    <p:sldLayoutId id="2147483941" r:id="rId12"/>
    <p:sldLayoutId id="2147483942" r:id="rId13"/>
    <p:sldLayoutId id="2147483943" r:id="rId14"/>
    <p:sldLayoutId id="2147483944" r:id="rId15"/>
    <p:sldLayoutId id="2147483945"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508000" y="2070100"/>
            <a:ext cx="11320780" cy="2360120"/>
          </a:xfrm>
        </p:spPr>
        <p:txBody>
          <a:bodyPr>
            <a:noAutofit/>
          </a:bodyPr>
          <a:lstStyle/>
          <a:p>
            <a:pPr algn="ctr"/>
            <a:r>
              <a:rPr lang="tr-TR" sz="3000" dirty="0">
                <a:solidFill>
                  <a:schemeClr val="tx1"/>
                </a:solidFill>
                <a:latin typeface="Times New Roman" panose="02020603050405020304" pitchFamily="18" charset="0"/>
                <a:cs typeface="Times New Roman" panose="02020603050405020304" pitchFamily="18" charset="0"/>
              </a:rPr>
              <a:t>KİMYA MÜHENDİSLİĞİ LABORATUVARI - II</a:t>
            </a:r>
            <a:br>
              <a:rPr lang="tr-TR" sz="3000" dirty="0">
                <a:solidFill>
                  <a:schemeClr val="tx1"/>
                </a:solidFill>
                <a:latin typeface="Times New Roman" panose="02020603050405020304" pitchFamily="18" charset="0"/>
                <a:cs typeface="Times New Roman" panose="02020603050405020304" pitchFamily="18" charset="0"/>
              </a:rPr>
            </a:br>
            <a:r>
              <a:rPr lang="tr-TR" sz="3500" dirty="0">
                <a:solidFill>
                  <a:schemeClr val="tx1"/>
                </a:solidFill>
                <a:latin typeface="Times New Roman" panose="02020603050405020304" pitchFamily="18" charset="0"/>
                <a:cs typeface="Times New Roman" panose="02020603050405020304" pitchFamily="18" charset="0"/>
              </a:rPr>
              <a:t>DENEY 8: DİSTİLASYON KOLONU UYGULAMALARI</a:t>
            </a:r>
            <a:r>
              <a:rPr lang="tr-TR" sz="3000" dirty="0">
                <a:solidFill>
                  <a:schemeClr val="tx1"/>
                </a:solidFill>
                <a:latin typeface="Times New Roman" panose="02020603050405020304" pitchFamily="18" charset="0"/>
                <a:cs typeface="Times New Roman" panose="02020603050405020304" pitchFamily="18" charset="0"/>
              </a:rPr>
              <a:t/>
            </a:r>
            <a:br>
              <a:rPr lang="tr-TR" sz="3000" dirty="0">
                <a:solidFill>
                  <a:schemeClr val="tx1"/>
                </a:solidFill>
                <a:latin typeface="Times New Roman" panose="02020603050405020304" pitchFamily="18" charset="0"/>
                <a:cs typeface="Times New Roman" panose="02020603050405020304" pitchFamily="18" charset="0"/>
              </a:rPr>
            </a:br>
            <a:endParaRPr lang="tr-TR" sz="3000" dirty="0">
              <a:solidFill>
                <a:schemeClr val="tx1"/>
              </a:solidFill>
              <a:latin typeface="Times New Roman" panose="02020603050405020304" pitchFamily="18" charset="0"/>
              <a:cs typeface="Times New Roman" panose="02020603050405020304" pitchFamily="18" charset="0"/>
            </a:endParaRPr>
          </a:p>
        </p:txBody>
      </p:sp>
      <p:pic>
        <p:nvPicPr>
          <p:cNvPr id="1026" name="Picture 2" descr="Yıldız Teknik Üniversitesi - Vikiped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9475" y="66675"/>
            <a:ext cx="2155825" cy="1978025"/>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135630" y="457200"/>
            <a:ext cx="7962900" cy="1015663"/>
          </a:xfrm>
          <a:prstGeom prst="rect">
            <a:avLst/>
          </a:prstGeom>
          <a:noFill/>
        </p:spPr>
        <p:txBody>
          <a:bodyPr wrap="square" rtlCol="0">
            <a:spAutoFit/>
          </a:bodyPr>
          <a:lstStyle/>
          <a:p>
            <a:pPr algn="ctr"/>
            <a:r>
              <a:rPr lang="tr-TR" sz="2000" dirty="0">
                <a:latin typeface="Times New Roman" panose="02020603050405020304" pitchFamily="18" charset="0"/>
                <a:cs typeface="Times New Roman" panose="02020603050405020304" pitchFamily="18" charset="0"/>
              </a:rPr>
              <a:t>YILDIZ TEKNİK ÜNİVERSİTESİ</a:t>
            </a:r>
          </a:p>
          <a:p>
            <a:pPr algn="ctr"/>
            <a:r>
              <a:rPr lang="tr-TR" sz="2000" dirty="0">
                <a:latin typeface="Times New Roman" panose="02020603050405020304" pitchFamily="18" charset="0"/>
                <a:cs typeface="Times New Roman" panose="02020603050405020304" pitchFamily="18" charset="0"/>
              </a:rPr>
              <a:t>KİMYA-METALÜRJİ FAKÜLTESİ</a:t>
            </a:r>
          </a:p>
          <a:p>
            <a:pPr algn="ctr"/>
            <a:r>
              <a:rPr lang="tr-TR" sz="2000" dirty="0">
                <a:latin typeface="Times New Roman" panose="02020603050405020304" pitchFamily="18" charset="0"/>
                <a:cs typeface="Times New Roman" panose="02020603050405020304" pitchFamily="18" charset="0"/>
              </a:rPr>
              <a:t>KİMYA MÜHENDİSLİĞİ BÖLÜMÜ</a:t>
            </a:r>
          </a:p>
        </p:txBody>
      </p:sp>
      <p:sp>
        <p:nvSpPr>
          <p:cNvPr id="4" name="Metin kutusu 3"/>
          <p:cNvSpPr txBox="1"/>
          <p:nvPr/>
        </p:nvSpPr>
        <p:spPr>
          <a:xfrm>
            <a:off x="8137238" y="4914900"/>
            <a:ext cx="3469871" cy="400110"/>
          </a:xfrm>
          <a:prstGeom prst="rect">
            <a:avLst/>
          </a:prstGeom>
          <a:noFill/>
        </p:spPr>
        <p:txBody>
          <a:bodyPr wrap="square" rtlCol="0">
            <a:spAutoFit/>
          </a:bodyPr>
          <a:lstStyle/>
          <a:p>
            <a:r>
              <a:rPr lang="tr-TR" sz="2000" dirty="0">
                <a:latin typeface="Times New Roman" panose="02020603050405020304" pitchFamily="18" charset="0"/>
                <a:cs typeface="Times New Roman" panose="02020603050405020304" pitchFamily="18" charset="0"/>
              </a:rPr>
              <a:t>Arş. Gör. </a:t>
            </a:r>
            <a:r>
              <a:rPr lang="tr-TR" sz="2000" dirty="0" smtClean="0">
                <a:latin typeface="Times New Roman" panose="02020603050405020304" pitchFamily="18" charset="0"/>
                <a:cs typeface="Times New Roman" panose="02020603050405020304" pitchFamily="18" charset="0"/>
              </a:rPr>
              <a:t>Elena BORUCU</a:t>
            </a:r>
            <a:endParaRPr lang="tr-TR" sz="2000" dirty="0">
              <a:latin typeface="Times New Roman" panose="02020603050405020304" pitchFamily="18" charset="0"/>
              <a:cs typeface="Times New Roman" panose="02020603050405020304" pitchFamily="18" charset="0"/>
            </a:endParaRPr>
          </a:p>
        </p:txBody>
      </p:sp>
      <p:sp>
        <p:nvSpPr>
          <p:cNvPr id="5" name="Metin kutusu 4"/>
          <p:cNvSpPr txBox="1"/>
          <p:nvPr/>
        </p:nvSpPr>
        <p:spPr>
          <a:xfrm>
            <a:off x="5143314" y="6356195"/>
            <a:ext cx="1973766" cy="369332"/>
          </a:xfrm>
          <a:prstGeom prst="rect">
            <a:avLst/>
          </a:prstGeom>
          <a:noFill/>
        </p:spPr>
        <p:txBody>
          <a:bodyPr wrap="square" rtlCol="0">
            <a:spAutoFit/>
          </a:bodyPr>
          <a:lstStyle/>
          <a:p>
            <a:pPr algn="ctr"/>
            <a:r>
              <a:rPr lang="tr-TR" dirty="0" smtClean="0">
                <a:solidFill>
                  <a:schemeClr val="tx1">
                    <a:lumMod val="75000"/>
                    <a:lumOff val="25000"/>
                  </a:schemeClr>
                </a:solidFill>
                <a:latin typeface="Times New Roman" panose="02020603050405020304" pitchFamily="18" charset="0"/>
                <a:cs typeface="Times New Roman" panose="02020603050405020304" pitchFamily="18" charset="0"/>
              </a:rPr>
              <a:t>2022-2023 </a:t>
            </a:r>
            <a:r>
              <a:rPr lang="tr-TR" dirty="0">
                <a:solidFill>
                  <a:schemeClr val="tx1">
                    <a:lumMod val="75000"/>
                    <a:lumOff val="25000"/>
                  </a:schemeClr>
                </a:solidFill>
                <a:latin typeface="Times New Roman" panose="02020603050405020304" pitchFamily="18" charset="0"/>
                <a:cs typeface="Times New Roman" panose="02020603050405020304" pitchFamily="18" charset="0"/>
              </a:rPr>
              <a:t>GÜZ</a:t>
            </a:r>
          </a:p>
        </p:txBody>
      </p:sp>
    </p:spTree>
    <p:extLst>
      <p:ext uri="{BB962C8B-B14F-4D97-AF65-F5344CB8AC3E}">
        <p14:creationId xmlns:p14="http://schemas.microsoft.com/office/powerpoint/2010/main" val="1163189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03925" y="674910"/>
            <a:ext cx="8911687" cy="531590"/>
          </a:xfrm>
        </p:spPr>
        <p:txBody>
          <a:bodyPr>
            <a:normAutofit/>
          </a:bodyPr>
          <a:lstStyle/>
          <a:p>
            <a:pPr algn="ctr"/>
            <a:r>
              <a:rPr lang="tr-TR" sz="2500" dirty="0">
                <a:solidFill>
                  <a:schemeClr val="tx1"/>
                </a:solidFill>
                <a:latin typeface="Times New Roman" panose="02020603050405020304" pitchFamily="18" charset="0"/>
                <a:cs typeface="Times New Roman" panose="02020603050405020304" pitchFamily="18" charset="0"/>
              </a:rPr>
              <a:t>DİSTİLASYON PROSESİ</a:t>
            </a:r>
          </a:p>
        </p:txBody>
      </p:sp>
      <p:sp>
        <p:nvSpPr>
          <p:cNvPr id="3" name="İçerik Yer Tutucusu 2"/>
          <p:cNvSpPr>
            <a:spLocks noGrp="1"/>
          </p:cNvSpPr>
          <p:nvPr>
            <p:ph idx="1"/>
          </p:nvPr>
        </p:nvSpPr>
        <p:spPr>
          <a:xfrm>
            <a:off x="977900" y="1346200"/>
            <a:ext cx="11214100" cy="5422900"/>
          </a:xfrm>
        </p:spPr>
        <p:txBody>
          <a:bodyPr>
            <a:normAutofit/>
          </a:bodyPr>
          <a:lstStyle/>
          <a:p>
            <a:pPr algn="just">
              <a:buFont typeface="Courier New" panose="02070309020205020404" pitchFamily="49" charset="0"/>
              <a:buChar char="o"/>
            </a:pPr>
            <a:r>
              <a:rPr lang="tr-TR" sz="2000" b="1" dirty="0">
                <a:solidFill>
                  <a:schemeClr val="tx1"/>
                </a:solidFill>
                <a:latin typeface="Times New Roman" panose="02020603050405020304" pitchFamily="18" charset="0"/>
                <a:cs typeface="Times New Roman" panose="02020603050405020304" pitchFamily="18" charset="0"/>
              </a:rPr>
              <a:t>Toplam </a:t>
            </a:r>
            <a:r>
              <a:rPr lang="tr-TR" sz="2000" b="1" dirty="0" err="1">
                <a:solidFill>
                  <a:schemeClr val="tx1"/>
                </a:solidFill>
                <a:latin typeface="Times New Roman" panose="02020603050405020304" pitchFamily="18" charset="0"/>
                <a:cs typeface="Times New Roman" panose="02020603050405020304" pitchFamily="18" charset="0"/>
              </a:rPr>
              <a:t>Geriakış</a:t>
            </a:r>
            <a:r>
              <a:rPr lang="tr-TR" sz="2000" b="1" dirty="0">
                <a:solidFill>
                  <a:schemeClr val="tx1"/>
                </a:solidFill>
                <a:latin typeface="Times New Roman" panose="02020603050405020304" pitchFamily="18" charset="0"/>
                <a:cs typeface="Times New Roman" panose="02020603050405020304" pitchFamily="18" charset="0"/>
              </a:rPr>
              <a:t>: </a:t>
            </a:r>
            <a:r>
              <a:rPr lang="tr-TR" sz="2000" dirty="0">
                <a:solidFill>
                  <a:schemeClr val="tx1"/>
                </a:solidFill>
                <a:latin typeface="Times New Roman" panose="02020603050405020304" pitchFamily="18" charset="0"/>
                <a:cs typeface="Times New Roman" panose="02020603050405020304" pitchFamily="18" charset="0"/>
              </a:rPr>
              <a:t>Kolonun tepesinden alınan ürünün tümü </a:t>
            </a:r>
            <a:r>
              <a:rPr lang="tr-TR" sz="2000" dirty="0" err="1">
                <a:solidFill>
                  <a:schemeClr val="tx1"/>
                </a:solidFill>
                <a:latin typeface="Times New Roman" panose="02020603050405020304" pitchFamily="18" charset="0"/>
                <a:cs typeface="Times New Roman" panose="02020603050405020304" pitchFamily="18" charset="0"/>
              </a:rPr>
              <a:t>yoğuşturulup</a:t>
            </a:r>
            <a:r>
              <a:rPr lang="tr-TR" sz="2000" dirty="0">
                <a:solidFill>
                  <a:schemeClr val="tx1"/>
                </a:solidFill>
                <a:latin typeface="Times New Roman" panose="02020603050405020304" pitchFamily="18" charset="0"/>
                <a:cs typeface="Times New Roman" panose="02020603050405020304" pitchFamily="18" charset="0"/>
              </a:rPr>
              <a:t> kolona geri gönderildiğinde yani üst ürün alınmadığı ve besleme yapılmadığı koşullardaki </a:t>
            </a:r>
            <a:r>
              <a:rPr lang="tr-TR" sz="2000" dirty="0" err="1">
                <a:solidFill>
                  <a:schemeClr val="tx1"/>
                </a:solidFill>
                <a:latin typeface="Times New Roman" panose="02020603050405020304" pitchFamily="18" charset="0"/>
                <a:cs typeface="Times New Roman" panose="02020603050405020304" pitchFamily="18" charset="0"/>
              </a:rPr>
              <a:t>geriakış</a:t>
            </a:r>
            <a:r>
              <a:rPr lang="tr-TR" sz="2000" dirty="0">
                <a:solidFill>
                  <a:schemeClr val="tx1"/>
                </a:solidFill>
                <a:latin typeface="Times New Roman" panose="02020603050405020304" pitchFamily="18" charset="0"/>
                <a:cs typeface="Times New Roman" panose="02020603050405020304" pitchFamily="18" charset="0"/>
              </a:rPr>
              <a:t>, toplam </a:t>
            </a:r>
            <a:r>
              <a:rPr lang="tr-TR" sz="2000" dirty="0" err="1">
                <a:solidFill>
                  <a:schemeClr val="tx1"/>
                </a:solidFill>
                <a:latin typeface="Times New Roman" panose="02020603050405020304" pitchFamily="18" charset="0"/>
                <a:cs typeface="Times New Roman" panose="02020603050405020304" pitchFamily="18" charset="0"/>
              </a:rPr>
              <a:t>geriakış</a:t>
            </a:r>
            <a:r>
              <a:rPr lang="tr-TR" sz="2000" dirty="0">
                <a:solidFill>
                  <a:schemeClr val="tx1"/>
                </a:solidFill>
                <a:latin typeface="Times New Roman" panose="02020603050405020304" pitchFamily="18" charset="0"/>
                <a:cs typeface="Times New Roman" panose="02020603050405020304" pitchFamily="18" charset="0"/>
              </a:rPr>
              <a:t> olarak sınıflandırılmaktadır.</a:t>
            </a:r>
          </a:p>
          <a:p>
            <a:pPr algn="just">
              <a:buFont typeface="Courier New" panose="02070309020205020404" pitchFamily="49" charset="0"/>
              <a:buChar char="o"/>
            </a:pPr>
            <a:r>
              <a:rPr lang="tr-TR" sz="2000" dirty="0">
                <a:solidFill>
                  <a:schemeClr val="tx1"/>
                </a:solidFill>
                <a:latin typeface="Times New Roman" panose="02020603050405020304" pitchFamily="18" charset="0"/>
                <a:cs typeface="Times New Roman" panose="02020603050405020304" pitchFamily="18" charset="0"/>
              </a:rPr>
              <a:t>Toplam </a:t>
            </a:r>
            <a:r>
              <a:rPr lang="tr-TR" sz="2000" dirty="0" err="1">
                <a:solidFill>
                  <a:schemeClr val="tx1"/>
                </a:solidFill>
                <a:latin typeface="Times New Roman" panose="02020603050405020304" pitchFamily="18" charset="0"/>
                <a:cs typeface="Times New Roman" panose="02020603050405020304" pitchFamily="18" charset="0"/>
              </a:rPr>
              <a:t>geriakış</a:t>
            </a:r>
            <a:r>
              <a:rPr lang="tr-TR" sz="2000" dirty="0">
                <a:solidFill>
                  <a:schemeClr val="tx1"/>
                </a:solidFill>
                <a:latin typeface="Times New Roman" panose="02020603050405020304" pitchFamily="18" charset="0"/>
                <a:cs typeface="Times New Roman" panose="02020603050405020304" pitchFamily="18" charset="0"/>
              </a:rPr>
              <a:t> durumunda istenen bir ayırma işlemi için gerekli kademe sayısı en azdır. </a:t>
            </a:r>
          </a:p>
          <a:p>
            <a:pPr algn="just">
              <a:buFont typeface="Courier New" panose="02070309020205020404" pitchFamily="49" charset="0"/>
              <a:buChar char="o"/>
            </a:pPr>
            <a:r>
              <a:rPr lang="tr-TR" sz="2000" b="1" dirty="0">
                <a:solidFill>
                  <a:schemeClr val="tx1"/>
                </a:solidFill>
                <a:latin typeface="Times New Roman" panose="02020603050405020304" pitchFamily="18" charset="0"/>
                <a:cs typeface="Times New Roman" panose="02020603050405020304" pitchFamily="18" charset="0"/>
              </a:rPr>
              <a:t>En Düşük </a:t>
            </a:r>
            <a:r>
              <a:rPr lang="tr-TR" sz="2000" b="1" dirty="0" err="1">
                <a:solidFill>
                  <a:schemeClr val="tx1"/>
                </a:solidFill>
                <a:latin typeface="Times New Roman" panose="02020603050405020304" pitchFamily="18" charset="0"/>
                <a:cs typeface="Times New Roman" panose="02020603050405020304" pitchFamily="18" charset="0"/>
              </a:rPr>
              <a:t>Geriakış</a:t>
            </a:r>
            <a:r>
              <a:rPr lang="tr-TR" sz="2000" b="1"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Geriakış</a:t>
            </a:r>
            <a:r>
              <a:rPr lang="tr-TR" sz="2000" dirty="0">
                <a:solidFill>
                  <a:schemeClr val="tx1"/>
                </a:solidFill>
                <a:latin typeface="Times New Roman" panose="02020603050405020304" pitchFamily="18" charset="0"/>
                <a:cs typeface="Times New Roman" panose="02020603050405020304" pitchFamily="18" charset="0"/>
              </a:rPr>
              <a:t> oranı yalnız sonsuz sayıda kademe ile ayırmanın başarılabileceği bir değere kadar kısılabilir. Bu, belirlenen ayırma işlemi için olası en düşük geri akış oranına karşılık gelmektedir.</a:t>
            </a:r>
          </a:p>
          <a:p>
            <a:pPr algn="just">
              <a:buFont typeface="Courier New" panose="02070309020205020404" pitchFamily="49" charset="0"/>
              <a:buChar char="o"/>
            </a:pPr>
            <a:r>
              <a:rPr lang="tr-TR" sz="2000" b="1" dirty="0">
                <a:solidFill>
                  <a:schemeClr val="tx1"/>
                </a:solidFill>
                <a:latin typeface="Times New Roman" panose="02020603050405020304" pitchFamily="18" charset="0"/>
                <a:cs typeface="Times New Roman" panose="02020603050405020304" pitchFamily="18" charset="0"/>
              </a:rPr>
              <a:t>En Uygun </a:t>
            </a:r>
            <a:r>
              <a:rPr lang="tr-TR" sz="2000" b="1" dirty="0" err="1">
                <a:solidFill>
                  <a:schemeClr val="tx1"/>
                </a:solidFill>
                <a:latin typeface="Times New Roman" panose="02020603050405020304" pitchFamily="18" charset="0"/>
                <a:cs typeface="Times New Roman" panose="02020603050405020304" pitchFamily="18" charset="0"/>
              </a:rPr>
              <a:t>Geriakış</a:t>
            </a:r>
            <a:r>
              <a:rPr lang="tr-TR" sz="2000" b="1" dirty="0">
                <a:solidFill>
                  <a:schemeClr val="tx1"/>
                </a:solidFill>
                <a:latin typeface="Times New Roman" panose="02020603050405020304" pitchFamily="18" charset="0"/>
                <a:cs typeface="Times New Roman" panose="02020603050405020304" pitchFamily="18" charset="0"/>
              </a:rPr>
              <a:t> Oranı: </a:t>
            </a:r>
            <a:r>
              <a:rPr lang="tr-TR" sz="2000" dirty="0">
                <a:solidFill>
                  <a:schemeClr val="tx1"/>
                </a:solidFill>
                <a:latin typeface="Times New Roman" panose="02020603050405020304" pitchFamily="18" charset="0"/>
                <a:cs typeface="Times New Roman" panose="02020603050405020304" pitchFamily="18" charset="0"/>
              </a:rPr>
              <a:t>Optimum geri akış oranı en düşük ve toplam </a:t>
            </a:r>
            <a:r>
              <a:rPr lang="tr-TR" sz="2000" dirty="0" err="1">
                <a:solidFill>
                  <a:schemeClr val="tx1"/>
                </a:solidFill>
                <a:latin typeface="Times New Roman" panose="02020603050405020304" pitchFamily="18" charset="0"/>
                <a:cs typeface="Times New Roman" panose="02020603050405020304" pitchFamily="18" charset="0"/>
              </a:rPr>
              <a:t>geriakış</a:t>
            </a:r>
            <a:r>
              <a:rPr lang="tr-TR" sz="2000" dirty="0">
                <a:solidFill>
                  <a:schemeClr val="tx1"/>
                </a:solidFill>
                <a:latin typeface="Times New Roman" panose="02020603050405020304" pitchFamily="18" charset="0"/>
                <a:cs typeface="Times New Roman" panose="02020603050405020304" pitchFamily="18" charset="0"/>
              </a:rPr>
              <a:t> oranları arasında olmalıdır.</a:t>
            </a:r>
          </a:p>
          <a:p>
            <a:pPr algn="just">
              <a:buFont typeface="Courier New" panose="02070309020205020404" pitchFamily="49" charset="0"/>
              <a:buChar char="o"/>
            </a:pPr>
            <a:r>
              <a:rPr lang="tr-TR" sz="2000" dirty="0" err="1">
                <a:solidFill>
                  <a:schemeClr val="tx1"/>
                </a:solidFill>
                <a:latin typeface="Times New Roman" panose="02020603050405020304" pitchFamily="18" charset="0"/>
                <a:cs typeface="Times New Roman" panose="02020603050405020304" pitchFamily="18" charset="0"/>
              </a:rPr>
              <a:t>Geriakış</a:t>
            </a:r>
            <a:r>
              <a:rPr lang="tr-TR" sz="2000" dirty="0">
                <a:solidFill>
                  <a:schemeClr val="tx1"/>
                </a:solidFill>
                <a:latin typeface="Times New Roman" panose="02020603050405020304" pitchFamily="18" charset="0"/>
                <a:cs typeface="Times New Roman" panose="02020603050405020304" pitchFamily="18" charset="0"/>
              </a:rPr>
              <a:t> oranının arttırılması kademe sayısını azaltacaktır ve buna bağlı olarak yatırım maliyeti düşecektir. Fakat bu durum buhar ve soğutma suyu gibi yardımcı gereksinimleri arttıracağından işletme maliyetini arttırır.</a:t>
            </a:r>
            <a:r>
              <a:rPr lang="tr-TR" sz="2000" b="1" dirty="0">
                <a:solidFill>
                  <a:schemeClr val="tx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984345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52612" y="674910"/>
            <a:ext cx="8911687" cy="556990"/>
          </a:xfrm>
        </p:spPr>
        <p:txBody>
          <a:bodyPr>
            <a:normAutofit/>
          </a:bodyPr>
          <a:lstStyle/>
          <a:p>
            <a:pPr algn="ctr"/>
            <a:r>
              <a:rPr lang="tr-TR" sz="2500" dirty="0">
                <a:solidFill>
                  <a:schemeClr val="tx1"/>
                </a:solidFill>
                <a:latin typeface="Times New Roman" panose="02020603050405020304" pitchFamily="18" charset="0"/>
                <a:cs typeface="Times New Roman" panose="02020603050405020304" pitchFamily="18" charset="0"/>
              </a:rPr>
              <a:t>DİSTİLASYON PROSESİ</a:t>
            </a:r>
          </a:p>
        </p:txBody>
      </p:sp>
      <p:sp>
        <p:nvSpPr>
          <p:cNvPr id="3" name="İçerik Yer Tutucusu 2"/>
          <p:cNvSpPr>
            <a:spLocks noGrp="1"/>
          </p:cNvSpPr>
          <p:nvPr>
            <p:ph idx="1"/>
          </p:nvPr>
        </p:nvSpPr>
        <p:spPr>
          <a:xfrm>
            <a:off x="794327" y="1231900"/>
            <a:ext cx="7342909" cy="5410200"/>
          </a:xfrm>
        </p:spPr>
        <p:txBody>
          <a:bodyPr>
            <a:noAutofit/>
          </a:bodyPr>
          <a:lstStyle/>
          <a:p>
            <a:pPr marL="0" indent="0" algn="just">
              <a:buNone/>
            </a:pPr>
            <a:r>
              <a:rPr lang="tr-TR" sz="2000" b="1" dirty="0" err="1">
                <a:solidFill>
                  <a:schemeClr val="tx1"/>
                </a:solidFill>
                <a:latin typeface="Times New Roman" panose="02020603050405020304" pitchFamily="18" charset="0"/>
                <a:cs typeface="Times New Roman" panose="02020603050405020304" pitchFamily="18" charset="0"/>
              </a:rPr>
              <a:t>Distilasyon</a:t>
            </a:r>
            <a:r>
              <a:rPr lang="tr-TR" sz="2000" b="1" dirty="0">
                <a:solidFill>
                  <a:schemeClr val="tx1"/>
                </a:solidFill>
                <a:latin typeface="Times New Roman" panose="02020603050405020304" pitchFamily="18" charset="0"/>
                <a:cs typeface="Times New Roman" panose="02020603050405020304" pitchFamily="18" charset="0"/>
              </a:rPr>
              <a:t> Kolonunda Raf Sayısının Önemi: </a:t>
            </a:r>
          </a:p>
          <a:p>
            <a:pPr algn="just">
              <a:buFont typeface="Courier New" panose="02070309020205020404" pitchFamily="49" charset="0"/>
              <a:buChar char="o"/>
            </a:pPr>
            <a:r>
              <a:rPr lang="tr-TR" sz="2000" dirty="0" err="1">
                <a:solidFill>
                  <a:schemeClr val="tx1"/>
                </a:solidFill>
                <a:latin typeface="Times New Roman" panose="02020603050405020304" pitchFamily="18" charset="0"/>
                <a:cs typeface="Times New Roman" panose="02020603050405020304" pitchFamily="18" charset="0"/>
              </a:rPr>
              <a:t>Distilasyon</a:t>
            </a:r>
            <a:r>
              <a:rPr lang="tr-TR" sz="2000" dirty="0">
                <a:solidFill>
                  <a:schemeClr val="tx1"/>
                </a:solidFill>
                <a:latin typeface="Times New Roman" panose="02020603050405020304" pitchFamily="18" charset="0"/>
                <a:cs typeface="Times New Roman" panose="02020603050405020304" pitchFamily="18" charset="0"/>
              </a:rPr>
              <a:t> kolonunda sıvı ve buhar fazlarının temas etmesi, kolonun raflarında gerçekleşmektedir.</a:t>
            </a:r>
          </a:p>
          <a:p>
            <a:pPr algn="just">
              <a:buFont typeface="Courier New" panose="02070309020205020404" pitchFamily="49" charset="0"/>
              <a:buChar char="o"/>
            </a:pPr>
            <a:r>
              <a:rPr lang="tr-TR" sz="2000" dirty="0">
                <a:solidFill>
                  <a:schemeClr val="tx1"/>
                </a:solidFill>
                <a:latin typeface="Times New Roman" panose="02020603050405020304" pitchFamily="18" charset="0"/>
                <a:cs typeface="Times New Roman" panose="02020603050405020304" pitchFamily="18" charset="0"/>
              </a:rPr>
              <a:t>A (uçucu bileşen) ve B bileşenlerinden oluşan bir karışımı düşünelim. Gaz faza geçmiş A ve B bileşenlerinden oluşan karışım kolonda yükselirken, geri döngü akımı kolonda aşağı doğru inmektedir. Sıvı ve buhar faz kolonun raflarında temas edecektir. </a:t>
            </a:r>
          </a:p>
          <a:p>
            <a:pPr algn="just">
              <a:buFont typeface="Courier New" panose="02070309020205020404" pitchFamily="49" charset="0"/>
              <a:buChar char="o"/>
            </a:pPr>
            <a:r>
              <a:rPr lang="tr-TR" sz="2000" dirty="0">
                <a:solidFill>
                  <a:schemeClr val="tx1"/>
                </a:solidFill>
                <a:latin typeface="Times New Roman" panose="02020603050405020304" pitchFamily="18" charset="0"/>
                <a:cs typeface="Times New Roman" panose="02020603050405020304" pitchFamily="18" charset="0"/>
              </a:rPr>
              <a:t>Sıcaklığın arttırılması ile uçucu olan bileşenin buhar basıncı diğer bileşene oranla daha fazla artma eğilimi gösterir. </a:t>
            </a:r>
          </a:p>
          <a:p>
            <a:pPr algn="just">
              <a:buFont typeface="Courier New" panose="02070309020205020404" pitchFamily="49" charset="0"/>
              <a:buChar char="o"/>
            </a:pPr>
            <a:r>
              <a:rPr lang="tr-TR" sz="2000" dirty="0">
                <a:solidFill>
                  <a:schemeClr val="tx1"/>
                </a:solidFill>
                <a:latin typeface="Times New Roman" panose="02020603050405020304" pitchFamily="18" charset="0"/>
                <a:cs typeface="Times New Roman" panose="02020603050405020304" pitchFamily="18" charset="0"/>
              </a:rPr>
              <a:t>Dolayısıyla sıvı faz içerisinde bulunan uçucu bileşen (A) buhar faz ile temas ettiğinde, sıvı karışımın sıcaklığı artacak ve A bileşeni B bileşenine göre daha hızlı bir şekilde gaz faza geçiş yapacaktır. </a:t>
            </a:r>
          </a:p>
          <a:p>
            <a:pPr algn="just">
              <a:buFont typeface="Courier New" panose="02070309020205020404" pitchFamily="49" charset="0"/>
              <a:buChar char="o"/>
            </a:pPr>
            <a:r>
              <a:rPr lang="tr-TR" sz="2000" dirty="0">
                <a:solidFill>
                  <a:schemeClr val="tx1"/>
                </a:solidFill>
                <a:latin typeface="Times New Roman" panose="02020603050405020304" pitchFamily="18" charset="0"/>
                <a:cs typeface="Times New Roman" panose="02020603050405020304" pitchFamily="18" charset="0"/>
              </a:rPr>
              <a:t>Böylece raflarda temas eden sıvı ve buhar faz daha saf bir şekilde bileşenlerine ayrılacaktır.</a:t>
            </a:r>
          </a:p>
        </p:txBody>
      </p:sp>
      <p:pic>
        <p:nvPicPr>
          <p:cNvPr id="4" name="İçerik Yer Tutucusu 6" descr="Ekran Kırpma"/>
          <p:cNvPicPr>
            <a:picLocks noChangeAspect="1"/>
          </p:cNvPicPr>
          <p:nvPr/>
        </p:nvPicPr>
        <p:blipFill rotWithShape="1">
          <a:blip r:embed="rId2">
            <a:extLst>
              <a:ext uri="{28A0092B-C50C-407E-A947-70E740481C1C}">
                <a14:useLocalDpi xmlns:a14="http://schemas.microsoft.com/office/drawing/2010/main" val="0"/>
              </a:ext>
            </a:extLst>
          </a:blip>
          <a:srcRect l="8975" t="1" r="6523" b="928"/>
          <a:stretch/>
        </p:blipFill>
        <p:spPr>
          <a:xfrm>
            <a:off x="10464815" y="1935675"/>
            <a:ext cx="1616364" cy="3827817"/>
          </a:xfrm>
          <a:prstGeom prst="rect">
            <a:avLst/>
          </a:prstGeom>
        </p:spPr>
      </p:pic>
      <p:pic>
        <p:nvPicPr>
          <p:cNvPr id="5" name="Resim 4" descr="Ekran Kırpm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00292" y="1268845"/>
            <a:ext cx="3947502" cy="2057578"/>
          </a:xfrm>
          <a:prstGeom prst="rect">
            <a:avLst/>
          </a:prstGeom>
        </p:spPr>
      </p:pic>
    </p:spTree>
    <p:extLst>
      <p:ext uri="{BB962C8B-B14F-4D97-AF65-F5344CB8AC3E}">
        <p14:creationId xmlns:p14="http://schemas.microsoft.com/office/powerpoint/2010/main" val="2928085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40962" y="624110"/>
            <a:ext cx="8911687" cy="696690"/>
          </a:xfrm>
        </p:spPr>
        <p:txBody>
          <a:bodyPr>
            <a:normAutofit/>
          </a:bodyPr>
          <a:lstStyle/>
          <a:p>
            <a:pPr algn="ctr"/>
            <a:r>
              <a:rPr lang="tr-TR" sz="2500" dirty="0">
                <a:solidFill>
                  <a:schemeClr val="tx1"/>
                </a:solidFill>
                <a:latin typeface="Times New Roman" panose="02020603050405020304" pitchFamily="18" charset="0"/>
                <a:cs typeface="Times New Roman" panose="02020603050405020304" pitchFamily="18" charset="0"/>
              </a:rPr>
              <a:t>REFRAKTOMETRE</a:t>
            </a:r>
          </a:p>
        </p:txBody>
      </p:sp>
      <p:sp>
        <p:nvSpPr>
          <p:cNvPr id="3" name="İçerik Yer Tutucusu 2"/>
          <p:cNvSpPr>
            <a:spLocks noGrp="1"/>
          </p:cNvSpPr>
          <p:nvPr>
            <p:ph idx="1"/>
          </p:nvPr>
        </p:nvSpPr>
        <p:spPr>
          <a:xfrm>
            <a:off x="889000" y="1320800"/>
            <a:ext cx="10615612" cy="6489700"/>
          </a:xfrm>
        </p:spPr>
        <p:txBody>
          <a:bodyPr>
            <a:normAutofit/>
          </a:bodyPr>
          <a:lstStyle/>
          <a:p>
            <a:pPr algn="just">
              <a:buFont typeface="Courier New" panose="02070309020205020404" pitchFamily="49" charset="0"/>
              <a:buChar char="o"/>
            </a:pPr>
            <a:r>
              <a:rPr lang="tr-TR" sz="2000" dirty="0">
                <a:solidFill>
                  <a:schemeClr val="tx1"/>
                </a:solidFill>
                <a:latin typeface="Times New Roman" panose="02020603050405020304" pitchFamily="18" charset="0"/>
                <a:cs typeface="Times New Roman" panose="02020603050405020304" pitchFamily="18" charset="0"/>
              </a:rPr>
              <a:t>Işık bir ortamdan başka bir ortama geçerken belli bir kırılma açısı ile kırılır. Işığın kırılma açısını ölçen alete </a:t>
            </a:r>
            <a:r>
              <a:rPr lang="tr-TR" sz="2000" dirty="0" err="1">
                <a:solidFill>
                  <a:schemeClr val="tx1"/>
                </a:solidFill>
                <a:latin typeface="Times New Roman" panose="02020603050405020304" pitchFamily="18" charset="0"/>
                <a:cs typeface="Times New Roman" panose="02020603050405020304" pitchFamily="18" charset="0"/>
              </a:rPr>
              <a:t>refraktometre</a:t>
            </a:r>
            <a:r>
              <a:rPr lang="tr-TR" sz="2000" dirty="0">
                <a:solidFill>
                  <a:schemeClr val="tx1"/>
                </a:solidFill>
                <a:latin typeface="Times New Roman" panose="02020603050405020304" pitchFamily="18" charset="0"/>
                <a:cs typeface="Times New Roman" panose="02020603050405020304" pitchFamily="18" charset="0"/>
              </a:rPr>
              <a:t> denir. Kırılma indisi genellikle maddeler için ayırt edici bir özelliktir.</a:t>
            </a:r>
          </a:p>
          <a:p>
            <a:pPr algn="just">
              <a:buFont typeface="Courier New" panose="02070309020205020404" pitchFamily="49" charset="0"/>
              <a:buChar char="o"/>
            </a:pPr>
            <a:r>
              <a:rPr lang="tr-TR" sz="2000" dirty="0" err="1">
                <a:solidFill>
                  <a:schemeClr val="tx1"/>
                </a:solidFill>
                <a:latin typeface="Times New Roman" panose="02020603050405020304" pitchFamily="18" charset="0"/>
                <a:cs typeface="Times New Roman" panose="02020603050405020304" pitchFamily="18" charset="0"/>
              </a:rPr>
              <a:t>Refraktometre</a:t>
            </a:r>
            <a:r>
              <a:rPr lang="tr-TR" sz="2000" dirty="0">
                <a:solidFill>
                  <a:schemeClr val="tx1"/>
                </a:solidFill>
                <a:latin typeface="Times New Roman" panose="02020603050405020304" pitchFamily="18" charset="0"/>
                <a:cs typeface="Times New Roman" panose="02020603050405020304" pitchFamily="18" charset="0"/>
              </a:rPr>
              <a:t>, test altındaki sıvının kritik açısını ölçer ve her bir konsantrasyon farklı bir kritik açıyı gösterir. Kritik açı altındaki bölge koyu renktedir ve </a:t>
            </a:r>
            <a:r>
              <a:rPr lang="tr-TR" sz="2000" dirty="0" err="1">
                <a:solidFill>
                  <a:schemeClr val="tx1"/>
                </a:solidFill>
                <a:latin typeface="Times New Roman" panose="02020603050405020304" pitchFamily="18" charset="0"/>
                <a:cs typeface="Times New Roman" panose="02020603050405020304" pitchFamily="18" charset="0"/>
              </a:rPr>
              <a:t>refraktometreler</a:t>
            </a:r>
            <a:r>
              <a:rPr lang="tr-TR" sz="2000" dirty="0">
                <a:solidFill>
                  <a:schemeClr val="tx1"/>
                </a:solidFill>
                <a:latin typeface="Times New Roman" panose="02020603050405020304" pitchFamily="18" charset="0"/>
                <a:cs typeface="Times New Roman" panose="02020603050405020304" pitchFamily="18" charset="0"/>
              </a:rPr>
              <a:t> bu açık/koyu sınır boyunca kalibre edilirler. Böylelikle </a:t>
            </a:r>
            <a:r>
              <a:rPr lang="tr-TR" sz="2000" dirty="0" err="1">
                <a:solidFill>
                  <a:schemeClr val="tx1"/>
                </a:solidFill>
                <a:latin typeface="Times New Roman" panose="02020603050405020304" pitchFamily="18" charset="0"/>
                <a:cs typeface="Times New Roman" panose="02020603050405020304" pitchFamily="18" charset="0"/>
              </a:rPr>
              <a:t>refraktometreden</a:t>
            </a:r>
            <a:r>
              <a:rPr lang="tr-TR" sz="2000" dirty="0">
                <a:solidFill>
                  <a:schemeClr val="tx1"/>
                </a:solidFill>
                <a:latin typeface="Times New Roman" panose="02020603050405020304" pitchFamily="18" charset="0"/>
                <a:cs typeface="Times New Roman" panose="02020603050405020304" pitchFamily="18" charset="0"/>
              </a:rPr>
              <a:t> kırılma indisi okunabilmektedir.</a:t>
            </a:r>
          </a:p>
          <a:p>
            <a:pPr marL="0" indent="0" algn="just">
              <a:buNone/>
            </a:pPr>
            <a:r>
              <a:rPr lang="tr-TR" sz="2000" dirty="0">
                <a:latin typeface="Times New Roman" panose="02020603050405020304" pitchFamily="18" charset="0"/>
                <a:cs typeface="Times New Roman" panose="02020603050405020304" pitchFamily="18" charset="0"/>
              </a:rPr>
              <a:t>    </a:t>
            </a:r>
            <a:br>
              <a:rPr lang="tr-TR" sz="2000" dirty="0">
                <a:latin typeface="Times New Roman" panose="02020603050405020304" pitchFamily="18" charset="0"/>
                <a:cs typeface="Times New Roman" panose="02020603050405020304" pitchFamily="18" charset="0"/>
              </a:rPr>
            </a:br>
            <a:endParaRPr lang="tr-TR" sz="2000" dirty="0">
              <a:latin typeface="Times New Roman" panose="02020603050405020304" pitchFamily="18" charset="0"/>
              <a:cs typeface="Times New Roman" panose="02020603050405020304" pitchFamily="18" charset="0"/>
            </a:endParaRPr>
          </a:p>
          <a:p>
            <a:pPr marL="0" indent="0">
              <a:buNone/>
            </a:pPr>
            <a:r>
              <a:rPr lang="tr-TR" sz="2000" dirty="0"/>
              <a:t/>
            </a:r>
            <a:br>
              <a:rPr lang="tr-TR" sz="2000" dirty="0"/>
            </a:br>
            <a:endParaRPr lang="tr-TR" sz="2000"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a:stretch>
            <a:fillRect/>
          </a:stretch>
        </p:blipFill>
        <p:spPr>
          <a:xfrm>
            <a:off x="3757044" y="3183658"/>
            <a:ext cx="1112079" cy="1080000"/>
          </a:xfrm>
          <a:prstGeom prst="rect">
            <a:avLst/>
          </a:prstGeom>
        </p:spPr>
      </p:pic>
      <p:pic>
        <p:nvPicPr>
          <p:cNvPr id="5" name="Resim 4"/>
          <p:cNvPicPr>
            <a:picLocks noChangeAspect="1"/>
          </p:cNvPicPr>
          <p:nvPr/>
        </p:nvPicPr>
        <p:blipFill>
          <a:blip r:embed="rId3"/>
          <a:stretch>
            <a:fillRect/>
          </a:stretch>
        </p:blipFill>
        <p:spPr>
          <a:xfrm>
            <a:off x="4896844" y="3183658"/>
            <a:ext cx="1058824" cy="1080000"/>
          </a:xfrm>
          <a:prstGeom prst="rect">
            <a:avLst/>
          </a:prstGeom>
        </p:spPr>
      </p:pic>
      <p:pic>
        <p:nvPicPr>
          <p:cNvPr id="6" name="Resim 5"/>
          <p:cNvPicPr>
            <a:picLocks noChangeAspect="1"/>
          </p:cNvPicPr>
          <p:nvPr/>
        </p:nvPicPr>
        <p:blipFill>
          <a:blip r:embed="rId4"/>
          <a:stretch>
            <a:fillRect/>
          </a:stretch>
        </p:blipFill>
        <p:spPr>
          <a:xfrm>
            <a:off x="7095449" y="3194906"/>
            <a:ext cx="1080000" cy="1080000"/>
          </a:xfrm>
          <a:prstGeom prst="rect">
            <a:avLst/>
          </a:prstGeom>
        </p:spPr>
      </p:pic>
      <p:pic>
        <p:nvPicPr>
          <p:cNvPr id="8" name="Resim 7"/>
          <p:cNvPicPr>
            <a:picLocks noChangeAspect="1"/>
          </p:cNvPicPr>
          <p:nvPr/>
        </p:nvPicPr>
        <p:blipFill>
          <a:blip r:embed="rId5"/>
          <a:stretch>
            <a:fillRect/>
          </a:stretch>
        </p:blipFill>
        <p:spPr>
          <a:xfrm>
            <a:off x="8220862" y="3206154"/>
            <a:ext cx="1101176" cy="1080000"/>
          </a:xfrm>
          <a:prstGeom prst="rect">
            <a:avLst/>
          </a:prstGeom>
        </p:spPr>
      </p:pic>
      <p:pic>
        <p:nvPicPr>
          <p:cNvPr id="9" name="Resim 8"/>
          <p:cNvPicPr>
            <a:picLocks noChangeAspect="1"/>
          </p:cNvPicPr>
          <p:nvPr/>
        </p:nvPicPr>
        <p:blipFill>
          <a:blip r:embed="rId6"/>
          <a:stretch>
            <a:fillRect/>
          </a:stretch>
        </p:blipFill>
        <p:spPr>
          <a:xfrm>
            <a:off x="5995305" y="3183658"/>
            <a:ext cx="1058400" cy="1080000"/>
          </a:xfrm>
          <a:prstGeom prst="rect">
            <a:avLst/>
          </a:prstGeom>
        </p:spPr>
      </p:pic>
      <p:sp>
        <p:nvSpPr>
          <p:cNvPr id="10" name="Metin kutusu 9"/>
          <p:cNvSpPr txBox="1"/>
          <p:nvPr/>
        </p:nvSpPr>
        <p:spPr>
          <a:xfrm>
            <a:off x="1016000" y="4286154"/>
            <a:ext cx="9373662" cy="369332"/>
          </a:xfrm>
          <a:prstGeom prst="rect">
            <a:avLst/>
          </a:prstGeom>
          <a:noFill/>
        </p:spPr>
        <p:txBody>
          <a:bodyPr wrap="square" rtlCol="0">
            <a:spAutoFit/>
          </a:bodyPr>
          <a:lstStyle/>
          <a:p>
            <a:r>
              <a:rPr lang="tr-TR" dirty="0">
                <a:latin typeface="Times New Roman" panose="02020603050405020304" pitchFamily="18" charset="0"/>
                <a:cs typeface="Times New Roman" panose="02020603050405020304" pitchFamily="18" charset="0"/>
              </a:rPr>
              <a:t>                                 Kalibrasyon boyunca bölgeler ve sonuç alınan bölgede okunan değer örneği</a:t>
            </a:r>
            <a:r>
              <a:rPr lang="tr-TR" b="1" dirty="0">
                <a:latin typeface="Times New Roman" panose="02020603050405020304" pitchFamily="18" charset="0"/>
                <a:cs typeface="Times New Roman" panose="02020603050405020304" pitchFamily="18" charset="0"/>
              </a:rPr>
              <a:t> </a:t>
            </a:r>
          </a:p>
        </p:txBody>
      </p:sp>
      <p:pic>
        <p:nvPicPr>
          <p:cNvPr id="11" name="Resim 10"/>
          <p:cNvPicPr>
            <a:picLocks noChangeAspect="1"/>
          </p:cNvPicPr>
          <p:nvPr/>
        </p:nvPicPr>
        <p:blipFill>
          <a:blip r:embed="rId7"/>
          <a:stretch>
            <a:fillRect/>
          </a:stretch>
        </p:blipFill>
        <p:spPr>
          <a:xfrm>
            <a:off x="5677262" y="4677982"/>
            <a:ext cx="1600200" cy="1752600"/>
          </a:xfrm>
          <a:prstGeom prst="rect">
            <a:avLst/>
          </a:prstGeom>
        </p:spPr>
      </p:pic>
      <p:sp>
        <p:nvSpPr>
          <p:cNvPr id="12" name="Metin kutusu 11"/>
          <p:cNvSpPr txBox="1"/>
          <p:nvPr/>
        </p:nvSpPr>
        <p:spPr>
          <a:xfrm>
            <a:off x="4120330" y="6432060"/>
            <a:ext cx="3314700" cy="369332"/>
          </a:xfrm>
          <a:prstGeom prst="rect">
            <a:avLst/>
          </a:prstGeom>
          <a:noFill/>
        </p:spPr>
        <p:txBody>
          <a:bodyPr wrap="square" rtlCol="0">
            <a:spAutoFit/>
          </a:bodyPr>
          <a:lstStyle/>
          <a:p>
            <a:r>
              <a:rPr lang="tr-TR" b="1"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Refraktometre</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2233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05525" y="687610"/>
            <a:ext cx="8911687" cy="569690"/>
          </a:xfrm>
        </p:spPr>
        <p:txBody>
          <a:bodyPr>
            <a:normAutofit/>
          </a:bodyPr>
          <a:lstStyle/>
          <a:p>
            <a:pPr algn="ctr"/>
            <a:r>
              <a:rPr lang="tr-TR" sz="2500" dirty="0">
                <a:solidFill>
                  <a:schemeClr val="tx1"/>
                </a:solidFill>
                <a:latin typeface="Times New Roman" panose="02020603050405020304" pitchFamily="18" charset="0"/>
                <a:cs typeface="Times New Roman" panose="02020603050405020304" pitchFamily="18" charset="0"/>
              </a:rPr>
              <a:t>DENEY DÜZENEĞİ</a:t>
            </a:r>
          </a:p>
        </p:txBody>
      </p:sp>
      <p:sp>
        <p:nvSpPr>
          <p:cNvPr id="5" name="Metin kutusu 4"/>
          <p:cNvSpPr txBox="1"/>
          <p:nvPr/>
        </p:nvSpPr>
        <p:spPr>
          <a:xfrm>
            <a:off x="4648200" y="1687473"/>
            <a:ext cx="7251700" cy="4370427"/>
          </a:xfrm>
          <a:prstGeom prst="rect">
            <a:avLst/>
          </a:prstGeom>
          <a:noFill/>
        </p:spPr>
        <p:txBody>
          <a:bodyPr wrap="square" rtlCol="0">
            <a:spAutoFit/>
          </a:bodyPr>
          <a:lstStyle/>
          <a:p>
            <a:pPr algn="just"/>
            <a:r>
              <a:rPr lang="tr-TR" sz="2000" dirty="0">
                <a:latin typeface="Times New Roman" panose="02020603050405020304" pitchFamily="18" charset="0"/>
                <a:cs typeface="Times New Roman" panose="02020603050405020304" pitchFamily="18" charset="0"/>
              </a:rPr>
              <a:t>Deney düzeneği şekilde görüldüğü gibi kaynatıcı, tepe ürün toplama kabı (</a:t>
            </a:r>
            <a:r>
              <a:rPr lang="tr-TR" sz="2000" dirty="0" err="1">
                <a:latin typeface="Times New Roman" panose="02020603050405020304" pitchFamily="18" charset="0"/>
                <a:cs typeface="Times New Roman" panose="02020603050405020304" pitchFamily="18" charset="0"/>
              </a:rPr>
              <a:t>destilat</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destilasyon</a:t>
            </a:r>
            <a:r>
              <a:rPr lang="tr-TR" sz="2000" dirty="0">
                <a:latin typeface="Times New Roman" panose="02020603050405020304" pitchFamily="18" charset="0"/>
                <a:cs typeface="Times New Roman" panose="02020603050405020304" pitchFamily="18" charset="0"/>
              </a:rPr>
              <a:t> kolonu, </a:t>
            </a:r>
            <a:r>
              <a:rPr lang="tr-TR" sz="2000" dirty="0" err="1">
                <a:latin typeface="Times New Roman" panose="02020603050405020304" pitchFamily="18" charset="0"/>
                <a:cs typeface="Times New Roman" panose="02020603050405020304" pitchFamily="18" charset="0"/>
              </a:rPr>
              <a:t>yoğuşturucu</a:t>
            </a:r>
            <a:r>
              <a:rPr lang="tr-TR" sz="2000" dirty="0">
                <a:latin typeface="Times New Roman" panose="02020603050405020304" pitchFamily="18" charset="0"/>
                <a:cs typeface="Times New Roman" panose="02020603050405020304" pitchFamily="18" charset="0"/>
              </a:rPr>
              <a:t>, debi ölçerler, kontrol paneli, boru ve vanalardan oluşmaktadır.</a:t>
            </a:r>
          </a:p>
          <a:p>
            <a:pPr algn="just"/>
            <a:r>
              <a:rPr lang="tr-TR" sz="2000" dirty="0">
                <a:latin typeface="Times New Roman" panose="02020603050405020304" pitchFamily="18" charset="0"/>
                <a:cs typeface="Times New Roman" panose="02020603050405020304" pitchFamily="18" charset="0"/>
              </a:rPr>
              <a:t>1.  Besleme kabı,</a:t>
            </a:r>
          </a:p>
          <a:p>
            <a:pPr algn="just"/>
            <a:r>
              <a:rPr lang="tr-TR" sz="2000" dirty="0">
                <a:latin typeface="Times New Roman" panose="02020603050405020304" pitchFamily="18" charset="0"/>
                <a:cs typeface="Times New Roman" panose="02020603050405020304" pitchFamily="18" charset="0"/>
              </a:rPr>
              <a:t>2.  Kaynatıcı,</a:t>
            </a:r>
          </a:p>
          <a:p>
            <a:pPr algn="just"/>
            <a:r>
              <a:rPr lang="tr-TR" sz="2000" dirty="0">
                <a:latin typeface="Times New Roman" panose="02020603050405020304" pitchFamily="18" charset="0"/>
                <a:cs typeface="Times New Roman" panose="02020603050405020304" pitchFamily="18" charset="0"/>
              </a:rPr>
              <a:t>3.  Tepe ürün (</a:t>
            </a:r>
            <a:r>
              <a:rPr lang="tr-TR" sz="2000" dirty="0" err="1">
                <a:latin typeface="Times New Roman" panose="02020603050405020304" pitchFamily="18" charset="0"/>
                <a:cs typeface="Times New Roman" panose="02020603050405020304" pitchFamily="18" charset="0"/>
              </a:rPr>
              <a:t>destilat</a:t>
            </a:r>
            <a:r>
              <a:rPr lang="tr-TR" sz="2000" dirty="0">
                <a:latin typeface="Times New Roman" panose="02020603050405020304" pitchFamily="18" charset="0"/>
                <a:cs typeface="Times New Roman" panose="02020603050405020304" pitchFamily="18" charset="0"/>
              </a:rPr>
              <a:t>)kabı,</a:t>
            </a:r>
          </a:p>
          <a:p>
            <a:pPr algn="just"/>
            <a:r>
              <a:rPr lang="tr-TR" sz="2000" dirty="0">
                <a:latin typeface="Times New Roman" panose="02020603050405020304" pitchFamily="18" charset="0"/>
                <a:cs typeface="Times New Roman" panose="02020603050405020304" pitchFamily="18" charset="0"/>
              </a:rPr>
              <a:t>4.  Dip ürün toplama kabı,</a:t>
            </a:r>
          </a:p>
          <a:p>
            <a:pPr algn="just"/>
            <a:r>
              <a:rPr lang="tr-TR" sz="2000" dirty="0">
                <a:latin typeface="Times New Roman" panose="02020603050405020304" pitchFamily="18" charset="0"/>
                <a:cs typeface="Times New Roman" panose="02020603050405020304" pitchFamily="18" charset="0"/>
              </a:rPr>
              <a:t>5.  </a:t>
            </a:r>
            <a:r>
              <a:rPr lang="tr-TR" sz="2000" dirty="0" err="1">
                <a:latin typeface="Times New Roman" panose="02020603050405020304" pitchFamily="18" charset="0"/>
                <a:cs typeface="Times New Roman" panose="02020603050405020304" pitchFamily="18" charset="0"/>
              </a:rPr>
              <a:t>Destilasyon</a:t>
            </a:r>
            <a:r>
              <a:rPr lang="tr-TR" sz="2000" dirty="0">
                <a:latin typeface="Times New Roman" panose="02020603050405020304" pitchFamily="18" charset="0"/>
                <a:cs typeface="Times New Roman" panose="02020603050405020304" pitchFamily="18" charset="0"/>
              </a:rPr>
              <a:t> kolonu,</a:t>
            </a:r>
          </a:p>
          <a:p>
            <a:pPr algn="just"/>
            <a:r>
              <a:rPr lang="tr-TR" sz="2000" dirty="0">
                <a:latin typeface="Times New Roman" panose="02020603050405020304" pitchFamily="18" charset="0"/>
                <a:cs typeface="Times New Roman" panose="02020603050405020304" pitchFamily="18" charset="0"/>
              </a:rPr>
              <a:t>6.  </a:t>
            </a:r>
            <a:r>
              <a:rPr lang="tr-TR" sz="2000" dirty="0" err="1">
                <a:latin typeface="Times New Roman" panose="02020603050405020304" pitchFamily="18" charset="0"/>
                <a:cs typeface="Times New Roman" panose="02020603050405020304" pitchFamily="18" charset="0"/>
              </a:rPr>
              <a:t>Yoğuşturucu</a:t>
            </a:r>
            <a:r>
              <a:rPr lang="tr-TR" sz="2000" dirty="0">
                <a:latin typeface="Times New Roman" panose="02020603050405020304" pitchFamily="18" charset="0"/>
                <a:cs typeface="Times New Roman" panose="02020603050405020304" pitchFamily="18" charset="0"/>
              </a:rPr>
              <a:t>,</a:t>
            </a:r>
          </a:p>
          <a:p>
            <a:pPr algn="just"/>
            <a:r>
              <a:rPr lang="tr-TR" sz="2000" dirty="0">
                <a:latin typeface="Times New Roman" panose="02020603050405020304" pitchFamily="18" charset="0"/>
                <a:cs typeface="Times New Roman" panose="02020603050405020304" pitchFamily="18" charset="0"/>
              </a:rPr>
              <a:t>F.  Debi ölçerler,</a:t>
            </a:r>
          </a:p>
          <a:p>
            <a:pPr algn="just"/>
            <a:r>
              <a:rPr lang="tr-TR" sz="2000" dirty="0">
                <a:latin typeface="Times New Roman" panose="02020603050405020304" pitchFamily="18" charset="0"/>
                <a:cs typeface="Times New Roman" panose="02020603050405020304" pitchFamily="18" charset="0"/>
              </a:rPr>
              <a:t>L.  Sıvı seviye göstergeleri,</a:t>
            </a:r>
          </a:p>
          <a:p>
            <a:pPr algn="just"/>
            <a:r>
              <a:rPr lang="tr-TR" sz="2000" dirty="0">
                <a:latin typeface="Times New Roman" panose="02020603050405020304" pitchFamily="18" charset="0"/>
                <a:cs typeface="Times New Roman" panose="02020603050405020304" pitchFamily="18" charset="0"/>
              </a:rPr>
              <a:t>C.  Vanalar,</a:t>
            </a:r>
          </a:p>
          <a:p>
            <a:pPr algn="just"/>
            <a:r>
              <a:rPr lang="tr-TR" sz="2000" dirty="0">
                <a:latin typeface="Times New Roman" panose="02020603050405020304" pitchFamily="18" charset="0"/>
                <a:cs typeface="Times New Roman" panose="02020603050405020304" pitchFamily="18" charset="0"/>
              </a:rPr>
              <a:t>V.  Vanalar.</a:t>
            </a:r>
          </a:p>
          <a:p>
            <a:endParaRPr lang="tr-TR" dirty="0">
              <a:latin typeface="Times New Roman" panose="02020603050405020304" pitchFamily="18" charset="0"/>
              <a:cs typeface="Times New Roman" panose="02020603050405020304" pitchFamily="18" charset="0"/>
            </a:endParaRPr>
          </a:p>
        </p:txBody>
      </p:sp>
      <p:pic>
        <p:nvPicPr>
          <p:cNvPr id="6" name="İçerik Yer Tutucusu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370" y="1562100"/>
            <a:ext cx="4180830" cy="4495800"/>
          </a:xfrm>
        </p:spPr>
      </p:pic>
      <p:sp>
        <p:nvSpPr>
          <p:cNvPr id="7" name="Metin kutusu 6"/>
          <p:cNvSpPr txBox="1"/>
          <p:nvPr/>
        </p:nvSpPr>
        <p:spPr>
          <a:xfrm>
            <a:off x="1536700" y="6183273"/>
            <a:ext cx="3746500" cy="369332"/>
          </a:xfrm>
          <a:prstGeom prst="rect">
            <a:avLst/>
          </a:prstGeom>
          <a:noFill/>
        </p:spPr>
        <p:txBody>
          <a:bodyPr wrap="square" rtlCol="0">
            <a:spAutoFit/>
          </a:bodyPr>
          <a:lstStyle/>
          <a:p>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Deney düzeneği</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7455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620490"/>
          </a:xfrm>
        </p:spPr>
        <p:txBody>
          <a:bodyPr>
            <a:normAutofit/>
          </a:bodyPr>
          <a:lstStyle/>
          <a:p>
            <a:pPr algn="ctr"/>
            <a:r>
              <a:rPr lang="tr-TR" sz="2500" dirty="0">
                <a:solidFill>
                  <a:schemeClr val="tx1"/>
                </a:solidFill>
                <a:latin typeface="Times New Roman" panose="02020603050405020304" pitchFamily="18" charset="0"/>
                <a:cs typeface="Times New Roman" panose="02020603050405020304" pitchFamily="18" charset="0"/>
              </a:rPr>
              <a:t>DENEYSEL ÇALIŞMA</a:t>
            </a:r>
          </a:p>
        </p:txBody>
      </p:sp>
      <p:sp>
        <p:nvSpPr>
          <p:cNvPr id="3" name="İçerik Yer Tutucusu 2"/>
          <p:cNvSpPr>
            <a:spLocks noGrp="1"/>
          </p:cNvSpPr>
          <p:nvPr>
            <p:ph idx="1"/>
          </p:nvPr>
        </p:nvSpPr>
        <p:spPr>
          <a:xfrm>
            <a:off x="1193800" y="1244600"/>
            <a:ext cx="10310812" cy="5207000"/>
          </a:xfrm>
        </p:spPr>
        <p:txBody>
          <a:bodyPr>
            <a:normAutofit/>
          </a:bodyPr>
          <a:lstStyle/>
          <a:p>
            <a:pPr algn="just">
              <a:buFont typeface="Courier New" panose="02070309020205020404" pitchFamily="49" charset="0"/>
              <a:buChar char="o"/>
            </a:pPr>
            <a:r>
              <a:rPr lang="tr-TR" sz="2000" dirty="0">
                <a:solidFill>
                  <a:schemeClr val="tx1"/>
                </a:solidFill>
                <a:latin typeface="Times New Roman" panose="02020603050405020304" pitchFamily="18" charset="0"/>
                <a:cs typeface="Times New Roman" panose="02020603050405020304" pitchFamily="18" charset="0"/>
              </a:rPr>
              <a:t>Deneyde Metilen klorür (M.K) ve 3-klor etilen (T.K.E) bileşenleri </a:t>
            </a:r>
            <a:r>
              <a:rPr lang="tr-TR" sz="2000" dirty="0" err="1">
                <a:solidFill>
                  <a:schemeClr val="tx1"/>
                </a:solidFill>
                <a:latin typeface="Times New Roman" panose="02020603050405020304" pitchFamily="18" charset="0"/>
                <a:cs typeface="Times New Roman" panose="02020603050405020304" pitchFamily="18" charset="0"/>
              </a:rPr>
              <a:t>distilasyon</a:t>
            </a:r>
            <a:r>
              <a:rPr lang="tr-TR" sz="2000" dirty="0">
                <a:solidFill>
                  <a:schemeClr val="tx1"/>
                </a:solidFill>
                <a:latin typeface="Times New Roman" panose="02020603050405020304" pitchFamily="18" charset="0"/>
                <a:cs typeface="Times New Roman" panose="02020603050405020304" pitchFamily="18" charset="0"/>
              </a:rPr>
              <a:t> ile ayrılacaktır.</a:t>
            </a:r>
          </a:p>
          <a:p>
            <a:pPr algn="just">
              <a:buFont typeface="Courier New" panose="02070309020205020404" pitchFamily="49" charset="0"/>
              <a:buChar char="o"/>
            </a:pPr>
            <a:r>
              <a:rPr lang="tr-TR" sz="2000" dirty="0" err="1">
                <a:solidFill>
                  <a:schemeClr val="tx1"/>
                </a:solidFill>
                <a:latin typeface="Times New Roman" panose="02020603050405020304" pitchFamily="18" charset="0"/>
                <a:cs typeface="Times New Roman" panose="02020603050405020304" pitchFamily="18" charset="0"/>
              </a:rPr>
              <a:t>Distilasyon</a:t>
            </a:r>
            <a:r>
              <a:rPr lang="tr-TR" sz="2000" dirty="0">
                <a:solidFill>
                  <a:schemeClr val="tx1"/>
                </a:solidFill>
                <a:latin typeface="Times New Roman" panose="02020603050405020304" pitchFamily="18" charset="0"/>
                <a:cs typeface="Times New Roman" panose="02020603050405020304" pitchFamily="18" charset="0"/>
              </a:rPr>
              <a:t> prosesi boyunca, dip ve tepe ürün toplama kabında bileşenlerin değişimi hem deneysel hem de teorik olarak takip edilecektir.</a:t>
            </a:r>
          </a:p>
          <a:p>
            <a:pPr algn="just">
              <a:buFont typeface="Courier New" panose="02070309020205020404" pitchFamily="49" charset="0"/>
              <a:buChar char="o"/>
            </a:pPr>
            <a:r>
              <a:rPr lang="tr-TR" sz="2000" dirty="0">
                <a:solidFill>
                  <a:schemeClr val="tx1"/>
                </a:solidFill>
                <a:latin typeface="Times New Roman" panose="02020603050405020304" pitchFamily="18" charset="0"/>
                <a:cs typeface="Times New Roman" panose="02020603050405020304" pitchFamily="18" charset="0"/>
              </a:rPr>
              <a:t>Deneysel verilerin elde edilebilmesi için daha önceden hazırlanmış olan kalibrasyon eğrisi kullanılacaktır.</a:t>
            </a:r>
          </a:p>
          <a:p>
            <a:pPr algn="just">
              <a:buFont typeface="Courier New" panose="02070309020205020404" pitchFamily="49" charset="0"/>
              <a:buChar char="o"/>
            </a:pPr>
            <a:r>
              <a:rPr lang="tr-TR" sz="2000" dirty="0">
                <a:solidFill>
                  <a:schemeClr val="tx1"/>
                </a:solidFill>
                <a:latin typeface="Times New Roman" panose="02020603050405020304" pitchFamily="18" charset="0"/>
                <a:cs typeface="Times New Roman" panose="02020603050405020304" pitchFamily="18" charset="0"/>
              </a:rPr>
              <a:t>Dip ve tepe ürün toplama kabından belli zaman aralıkları ile alınan numunelerin kırılma indisi </a:t>
            </a:r>
            <a:r>
              <a:rPr lang="tr-TR" sz="2000" dirty="0" err="1">
                <a:solidFill>
                  <a:schemeClr val="tx1"/>
                </a:solidFill>
                <a:latin typeface="Times New Roman" panose="02020603050405020304" pitchFamily="18" charset="0"/>
                <a:cs typeface="Times New Roman" panose="02020603050405020304" pitchFamily="18" charset="0"/>
              </a:rPr>
              <a:t>refraktometre</a:t>
            </a:r>
            <a:r>
              <a:rPr lang="tr-TR" sz="2000" dirty="0">
                <a:solidFill>
                  <a:schemeClr val="tx1"/>
                </a:solidFill>
                <a:latin typeface="Times New Roman" panose="02020603050405020304" pitchFamily="18" charset="0"/>
                <a:cs typeface="Times New Roman" panose="02020603050405020304" pitchFamily="18" charset="0"/>
              </a:rPr>
              <a:t> ile ölçülür.</a:t>
            </a:r>
          </a:p>
          <a:p>
            <a:pPr algn="just">
              <a:buFont typeface="Courier New" panose="02070309020205020404" pitchFamily="49" charset="0"/>
              <a:buChar char="o"/>
            </a:pPr>
            <a:r>
              <a:rPr lang="tr-TR" sz="2000" dirty="0">
                <a:solidFill>
                  <a:schemeClr val="tx1"/>
                </a:solidFill>
                <a:latin typeface="Times New Roman" panose="02020603050405020304" pitchFamily="18" charset="0"/>
                <a:cs typeface="Times New Roman" panose="02020603050405020304" pitchFamily="18" charset="0"/>
              </a:rPr>
              <a:t>Ölçülen kırılma indisine karşılık gelen konsantrasyon değeri kalibrasyon eğrisinden okunur (Bulunan değer deneyseldir.).</a:t>
            </a:r>
          </a:p>
          <a:p>
            <a:pPr algn="just">
              <a:buFont typeface="Courier New" panose="02070309020205020404" pitchFamily="49" charset="0"/>
              <a:buChar char="o"/>
            </a:pPr>
            <a:r>
              <a:rPr lang="tr-TR" sz="2000" dirty="0">
                <a:solidFill>
                  <a:schemeClr val="tx1"/>
                </a:solidFill>
                <a:latin typeface="Times New Roman" panose="02020603050405020304" pitchFamily="18" charset="0"/>
                <a:cs typeface="Times New Roman" panose="02020603050405020304" pitchFamily="18" charset="0"/>
              </a:rPr>
              <a:t>Dip ve tepe ürün toplama kabındaki ürünün bileşiminin teorik olarak bulunabilmesi için ‘</a:t>
            </a:r>
            <a:r>
              <a:rPr lang="tr-TR" sz="2000" dirty="0" err="1">
                <a:solidFill>
                  <a:schemeClr val="tx1"/>
                </a:solidFill>
                <a:latin typeface="Times New Roman" panose="02020603050405020304" pitchFamily="18" charset="0"/>
                <a:cs typeface="Times New Roman" panose="02020603050405020304" pitchFamily="18" charset="0"/>
              </a:rPr>
              <a:t>Rayleigh</a:t>
            </a:r>
            <a:r>
              <a:rPr lang="tr-TR" sz="2000" dirty="0">
                <a:solidFill>
                  <a:schemeClr val="tx1"/>
                </a:solidFill>
                <a:latin typeface="Times New Roman" panose="02020603050405020304" pitchFamily="18" charset="0"/>
                <a:cs typeface="Times New Roman" panose="02020603050405020304" pitchFamily="18" charset="0"/>
              </a:rPr>
              <a:t> Eşitliği’ kullanılmaktadır.</a:t>
            </a:r>
          </a:p>
          <a:p>
            <a:pPr algn="just">
              <a:buFont typeface="Courier New" panose="02070309020205020404" pitchFamily="49" charset="0"/>
              <a:buChar char="o"/>
            </a:pPr>
            <a:r>
              <a:rPr lang="tr-TR" sz="2000" dirty="0">
                <a:solidFill>
                  <a:schemeClr val="tx1"/>
                </a:solidFill>
                <a:latin typeface="Times New Roman" panose="02020603050405020304" pitchFamily="18" charset="0"/>
                <a:cs typeface="Times New Roman" panose="02020603050405020304" pitchFamily="18" charset="0"/>
              </a:rPr>
              <a:t>Elde edilen teorik ve deneysel veriler karşılaştırılır.</a:t>
            </a:r>
          </a:p>
        </p:txBody>
      </p:sp>
    </p:spTree>
    <p:extLst>
      <p:ext uri="{BB962C8B-B14F-4D97-AF65-F5344CB8AC3E}">
        <p14:creationId xmlns:p14="http://schemas.microsoft.com/office/powerpoint/2010/main" val="1248648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51012" y="713010"/>
            <a:ext cx="8911687" cy="556990"/>
          </a:xfrm>
        </p:spPr>
        <p:txBody>
          <a:bodyPr>
            <a:normAutofit/>
          </a:bodyPr>
          <a:lstStyle/>
          <a:p>
            <a:pPr algn="ctr"/>
            <a:r>
              <a:rPr lang="tr-TR" sz="2500" dirty="0">
                <a:solidFill>
                  <a:schemeClr val="tx1"/>
                </a:solidFill>
                <a:latin typeface="Times New Roman" panose="02020603050405020304" pitchFamily="18" charset="0"/>
                <a:cs typeface="Times New Roman" panose="02020603050405020304" pitchFamily="18" charset="0"/>
              </a:rPr>
              <a:t>KALİBRASYON EĞRİSİNİN ÇİZİMİ</a:t>
            </a:r>
          </a:p>
        </p:txBody>
      </p:sp>
      <p:sp>
        <p:nvSpPr>
          <p:cNvPr id="3" name="İçerik Yer Tutucusu 2"/>
          <p:cNvSpPr>
            <a:spLocks noGrp="1"/>
          </p:cNvSpPr>
          <p:nvPr>
            <p:ph idx="1"/>
          </p:nvPr>
        </p:nvSpPr>
        <p:spPr>
          <a:xfrm>
            <a:off x="1128712" y="1498600"/>
            <a:ext cx="10390188" cy="5245100"/>
          </a:xfrm>
        </p:spPr>
        <p:txBody>
          <a:bodyPr>
            <a:normAutofit/>
          </a:bodyPr>
          <a:lstStyle/>
          <a:p>
            <a:pPr algn="just">
              <a:buFont typeface="Courier New" panose="02070309020205020404" pitchFamily="49" charset="0"/>
              <a:buChar char="o"/>
            </a:pPr>
            <a:r>
              <a:rPr lang="tr-TR" sz="2000" dirty="0">
                <a:solidFill>
                  <a:schemeClr val="tx1"/>
                </a:solidFill>
                <a:latin typeface="Times New Roman" panose="02020603050405020304" pitchFamily="18" charset="0"/>
                <a:cs typeface="Times New Roman" panose="02020603050405020304" pitchFamily="18" charset="0"/>
              </a:rPr>
              <a:t>Bu grafiği çizebilmek için, konsantrasyonu bilinen ikili karışımlar hazırlanır ve bu karışımların kırılma indisleri ölçülür. Kırılma indisi değerlerinin konsantrasyon değerlerine karşılık çizilmesiyle kalibrasyon eğrisi çizilmiş olur. Şekil 7’de Metilen klorür (M.K) ve 3-klor etilen (T.K.E) karşımı için kalibrasyon eğrisi çizilmiştir.</a:t>
            </a:r>
            <a:endParaRPr lang="tr-TR" sz="2000" b="1" dirty="0">
              <a:solidFill>
                <a:schemeClr val="tx1"/>
              </a:solidFill>
              <a:latin typeface="Times New Roman" panose="02020603050405020304" pitchFamily="18" charset="0"/>
              <a:cs typeface="Times New Roman" panose="02020603050405020304" pitchFamily="18" charset="0"/>
            </a:endParaRPr>
          </a:p>
        </p:txBody>
      </p:sp>
      <p:graphicFrame>
        <p:nvGraphicFramePr>
          <p:cNvPr id="4" name="Nesnesi 21"/>
          <p:cNvGraphicFramePr>
            <a:graphicFrameLocks/>
          </p:cNvGraphicFramePr>
          <p:nvPr>
            <p:extLst>
              <p:ext uri="{D42A27DB-BD31-4B8C-83A1-F6EECF244321}">
                <p14:modId xmlns:p14="http://schemas.microsoft.com/office/powerpoint/2010/main" val="2253873259"/>
              </p:ext>
            </p:extLst>
          </p:nvPr>
        </p:nvGraphicFramePr>
        <p:xfrm>
          <a:off x="2220912" y="2946400"/>
          <a:ext cx="8458199" cy="2768600"/>
        </p:xfrm>
        <a:graphic>
          <a:graphicData uri="http://schemas.openxmlformats.org/drawingml/2006/chart">
            <c:chart xmlns:c="http://schemas.openxmlformats.org/drawingml/2006/chart" xmlns:r="http://schemas.openxmlformats.org/officeDocument/2006/relationships" r:id="rId2"/>
          </a:graphicData>
        </a:graphic>
      </p:graphicFrame>
      <p:sp>
        <p:nvSpPr>
          <p:cNvPr id="5" name="Metin kutusu 4"/>
          <p:cNvSpPr txBox="1"/>
          <p:nvPr/>
        </p:nvSpPr>
        <p:spPr>
          <a:xfrm>
            <a:off x="3098800" y="5969000"/>
            <a:ext cx="7797800" cy="646331"/>
          </a:xfrm>
          <a:prstGeom prst="rect">
            <a:avLst/>
          </a:prstGeom>
          <a:noFill/>
        </p:spPr>
        <p:txBody>
          <a:bodyPr wrap="square" rtlCol="0">
            <a:spAutoFit/>
          </a:bodyPr>
          <a:lstStyle/>
          <a:p>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Metilen klorür ve 3-Klor etilen karışımı için kalibrasyon eğrisi</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02868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20324" y="654903"/>
            <a:ext cx="10058400" cy="526197"/>
          </a:xfrm>
        </p:spPr>
        <p:txBody>
          <a:bodyPr>
            <a:normAutofit/>
          </a:bodyPr>
          <a:lstStyle/>
          <a:p>
            <a:pPr algn="ctr"/>
            <a:r>
              <a:rPr lang="tr-TR" sz="2500" dirty="0">
                <a:solidFill>
                  <a:schemeClr val="tx1"/>
                </a:solidFill>
                <a:latin typeface="Times New Roman" panose="02020603050405020304" pitchFamily="18" charset="0"/>
                <a:cs typeface="Times New Roman" panose="02020603050405020304" pitchFamily="18" charset="0"/>
              </a:rPr>
              <a:t>HESAPLAMALAR</a:t>
            </a:r>
          </a:p>
        </p:txBody>
      </p:sp>
      <mc:AlternateContent xmlns:mc="http://schemas.openxmlformats.org/markup-compatibility/2006" xmlns:a14="http://schemas.microsoft.com/office/drawing/2010/main">
        <mc:Choice Requires="a14">
          <p:sp>
            <p:nvSpPr>
              <p:cNvPr id="3" name="İçerik Yer Tutucusu 2"/>
              <p:cNvSpPr>
                <a:spLocks noGrp="1"/>
              </p:cNvSpPr>
              <p:nvPr>
                <p:ph idx="1"/>
              </p:nvPr>
            </p:nvSpPr>
            <p:spPr>
              <a:xfrm>
                <a:off x="1021080" y="1498600"/>
                <a:ext cx="10656888" cy="4318000"/>
              </a:xfrm>
            </p:spPr>
            <p:txBody>
              <a:bodyPr>
                <a:normAutofit/>
              </a:bodyPr>
              <a:lstStyle/>
              <a:p>
                <a:pPr>
                  <a:buFont typeface="Courier New" panose="02070309020205020404" pitchFamily="49" charset="0"/>
                  <a:buChar char="o"/>
                </a:pPr>
                <a:r>
                  <a:rPr lang="tr-TR" sz="2000" dirty="0">
                    <a:solidFill>
                      <a:schemeClr val="tx1"/>
                    </a:solidFill>
                    <a:latin typeface="Times New Roman" panose="02020603050405020304" pitchFamily="18" charset="0"/>
                    <a:cs typeface="Times New Roman" panose="02020603050405020304" pitchFamily="18" charset="0"/>
                  </a:rPr>
                  <a:t>Kesikli </a:t>
                </a:r>
                <a:r>
                  <a:rPr lang="tr-TR" sz="2000" dirty="0" err="1">
                    <a:solidFill>
                      <a:schemeClr val="tx1"/>
                    </a:solidFill>
                    <a:latin typeface="Times New Roman" panose="02020603050405020304" pitchFamily="18" charset="0"/>
                    <a:cs typeface="Times New Roman" panose="02020603050405020304" pitchFamily="18" charset="0"/>
                  </a:rPr>
                  <a:t>distilasyon</a:t>
                </a:r>
                <a:r>
                  <a:rPr lang="tr-TR" sz="2000" dirty="0">
                    <a:solidFill>
                      <a:schemeClr val="tx1"/>
                    </a:solidFill>
                    <a:latin typeface="Times New Roman" panose="02020603050405020304" pitchFamily="18" charset="0"/>
                    <a:cs typeface="Times New Roman" panose="02020603050405020304" pitchFamily="18" charset="0"/>
                  </a:rPr>
                  <a:t> işlemleri için kaynatıcı ve </a:t>
                </a:r>
                <a:r>
                  <a:rPr lang="tr-TR" sz="2000" dirty="0" err="1">
                    <a:solidFill>
                      <a:schemeClr val="tx1"/>
                    </a:solidFill>
                    <a:latin typeface="Times New Roman" panose="02020603050405020304" pitchFamily="18" charset="0"/>
                    <a:cs typeface="Times New Roman" panose="02020603050405020304" pitchFamily="18" charset="0"/>
                  </a:rPr>
                  <a:t>destilatın</a:t>
                </a:r>
                <a:r>
                  <a:rPr lang="tr-TR" sz="2000" dirty="0">
                    <a:solidFill>
                      <a:schemeClr val="tx1"/>
                    </a:solidFill>
                    <a:latin typeface="Times New Roman" panose="02020603050405020304" pitchFamily="18" charset="0"/>
                    <a:cs typeface="Times New Roman" panose="02020603050405020304" pitchFamily="18" charset="0"/>
                  </a:rPr>
                  <a:t> madde miktarları ve bileşimleri </a:t>
                </a:r>
                <a:r>
                  <a:rPr lang="tr-TR" sz="2000" dirty="0" err="1">
                    <a:solidFill>
                      <a:schemeClr val="tx1"/>
                    </a:solidFill>
                    <a:latin typeface="Times New Roman" panose="02020603050405020304" pitchFamily="18" charset="0"/>
                    <a:cs typeface="Times New Roman" panose="02020603050405020304" pitchFamily="18" charset="0"/>
                  </a:rPr>
                  <a:t>Rayleigh</a:t>
                </a:r>
                <a:r>
                  <a:rPr lang="tr-TR" sz="2000" dirty="0">
                    <a:solidFill>
                      <a:schemeClr val="tx1"/>
                    </a:solidFill>
                    <a:latin typeface="Times New Roman" panose="02020603050405020304" pitchFamily="18" charset="0"/>
                    <a:cs typeface="Times New Roman" panose="02020603050405020304" pitchFamily="18" charset="0"/>
                  </a:rPr>
                  <a:t> eşitliği kullanılarak bulunur.</a:t>
                </a:r>
              </a:p>
              <a:p>
                <a:pPr>
                  <a:buFont typeface="Courier New" panose="02070309020205020404" pitchFamily="49" charset="0"/>
                  <a:buChar char="o"/>
                </a:pPr>
                <a:r>
                  <a:rPr lang="tr-TR" sz="2000" b="1" dirty="0" err="1">
                    <a:solidFill>
                      <a:schemeClr val="tx1"/>
                    </a:solidFill>
                    <a:latin typeface="Times New Roman" panose="02020603050405020304" pitchFamily="18" charset="0"/>
                    <a:cs typeface="Times New Roman" panose="02020603050405020304" pitchFamily="18" charset="0"/>
                  </a:rPr>
                  <a:t>Rayleigh</a:t>
                </a:r>
                <a:r>
                  <a:rPr lang="tr-TR" sz="2000" b="1" dirty="0">
                    <a:solidFill>
                      <a:schemeClr val="tx1"/>
                    </a:solidFill>
                    <a:latin typeface="Times New Roman" panose="02020603050405020304" pitchFamily="18" charset="0"/>
                    <a:cs typeface="Times New Roman" panose="02020603050405020304" pitchFamily="18" charset="0"/>
                  </a:rPr>
                  <a:t> eşitliği çıkarımı: </a:t>
                </a:r>
                <a:r>
                  <a:rPr lang="tr-TR" sz="2000" dirty="0">
                    <a:solidFill>
                      <a:schemeClr val="tx1"/>
                    </a:solidFill>
                    <a:latin typeface="Times New Roman" panose="02020603050405020304" pitchFamily="18" charset="0"/>
                    <a:cs typeface="Times New Roman" panose="02020603050405020304" pitchFamily="18" charset="0"/>
                  </a:rPr>
                  <a:t>Kaynatıcı kaptaki uçucu bileşenin değişimi aşağıdaki gibi yazılabilir.</a:t>
                </a:r>
              </a:p>
              <a:p>
                <a:pPr marL="0" indent="0">
                  <a:buNone/>
                </a:pPr>
                <a14:m>
                  <m:oMath xmlns:m="http://schemas.openxmlformats.org/officeDocument/2006/math">
                    <m:r>
                      <a:rPr lang="tr-TR" sz="2000" b="1" i="0" smtClean="0">
                        <a:solidFill>
                          <a:schemeClr val="tx1"/>
                        </a:solidFill>
                        <a:latin typeface="Cambria Math" panose="02040503050406030204" pitchFamily="18" charset="0"/>
                      </a:rPr>
                      <m:t>−</m:t>
                    </m:r>
                    <m:f>
                      <m:fPr>
                        <m:ctrlPr>
                          <a:rPr lang="tr-TR" sz="2000" i="1" smtClean="0">
                            <a:solidFill>
                              <a:schemeClr val="tx1"/>
                            </a:solidFill>
                            <a:latin typeface="Cambria Math" panose="02040503050406030204" pitchFamily="18" charset="0"/>
                          </a:rPr>
                        </m:ctrlPr>
                      </m:fPr>
                      <m:num>
                        <m:r>
                          <m:rPr>
                            <m:sty m:val="p"/>
                          </m:rPr>
                          <a:rPr lang="tr-TR" sz="2000" b="0" i="0" smtClean="0">
                            <a:solidFill>
                              <a:schemeClr val="tx1"/>
                            </a:solidFill>
                            <a:latin typeface="Cambria Math" panose="02040503050406030204" pitchFamily="18" charset="0"/>
                          </a:rPr>
                          <m:t>d</m:t>
                        </m:r>
                        <m:r>
                          <a:rPr lang="tr-TR" sz="2000" b="0" i="0" smtClean="0">
                            <a:solidFill>
                              <a:schemeClr val="tx1"/>
                            </a:solidFill>
                            <a:latin typeface="Cambria Math" panose="02040503050406030204" pitchFamily="18" charset="0"/>
                          </a:rPr>
                          <m:t>(</m:t>
                        </m:r>
                        <m:r>
                          <m:rPr>
                            <m:sty m:val="p"/>
                          </m:rPr>
                          <a:rPr lang="tr-TR" sz="2000" b="0" i="0" smtClean="0">
                            <a:solidFill>
                              <a:schemeClr val="tx1"/>
                            </a:solidFill>
                            <a:latin typeface="Cambria Math" panose="02040503050406030204" pitchFamily="18" charset="0"/>
                          </a:rPr>
                          <m:t>W</m:t>
                        </m:r>
                        <m:r>
                          <a:rPr lang="tr-TR" sz="2000" b="0" i="0" smtClean="0">
                            <a:solidFill>
                              <a:schemeClr val="tx1"/>
                            </a:solidFill>
                            <a:latin typeface="Cambria Math" panose="02040503050406030204" pitchFamily="18" charset="0"/>
                          </a:rPr>
                          <m:t>∗</m:t>
                        </m:r>
                        <m:sSub>
                          <m:sSubPr>
                            <m:ctrlPr>
                              <a:rPr lang="tr-TR" sz="2000" i="1" smtClean="0">
                                <a:solidFill>
                                  <a:schemeClr val="tx1"/>
                                </a:solidFill>
                                <a:latin typeface="Cambria Math" panose="02040503050406030204" pitchFamily="18" charset="0"/>
                              </a:rPr>
                            </m:ctrlPr>
                          </m:sSubPr>
                          <m:e>
                            <m:r>
                              <m:rPr>
                                <m:sty m:val="p"/>
                              </m:rPr>
                              <a:rPr lang="tr-TR" sz="2000" b="0" i="0" smtClean="0">
                                <a:solidFill>
                                  <a:schemeClr val="tx1"/>
                                </a:solidFill>
                                <a:latin typeface="Cambria Math" panose="02040503050406030204" pitchFamily="18" charset="0"/>
                              </a:rPr>
                              <m:t>x</m:t>
                            </m:r>
                          </m:e>
                          <m:sub>
                            <m:r>
                              <m:rPr>
                                <m:sty m:val="p"/>
                              </m:rPr>
                              <a:rPr lang="tr-TR" sz="2000" b="0" i="0" smtClean="0">
                                <a:solidFill>
                                  <a:schemeClr val="tx1"/>
                                </a:solidFill>
                                <a:latin typeface="Cambria Math" panose="02040503050406030204" pitchFamily="18" charset="0"/>
                              </a:rPr>
                              <m:t>w</m:t>
                            </m:r>
                          </m:sub>
                        </m:sSub>
                        <m:r>
                          <a:rPr lang="tr-TR" sz="2000" b="0" i="0" smtClean="0">
                            <a:solidFill>
                              <a:schemeClr val="tx1"/>
                            </a:solidFill>
                            <a:latin typeface="Cambria Math" panose="02040503050406030204" pitchFamily="18" charset="0"/>
                          </a:rPr>
                          <m:t>)</m:t>
                        </m:r>
                      </m:num>
                      <m:den>
                        <m:r>
                          <m:rPr>
                            <m:sty m:val="p"/>
                          </m:rPr>
                          <a:rPr lang="tr-TR" sz="2000" b="0" i="0" smtClean="0">
                            <a:solidFill>
                              <a:schemeClr val="tx1"/>
                            </a:solidFill>
                            <a:latin typeface="Cambria Math" panose="02040503050406030204" pitchFamily="18" charset="0"/>
                          </a:rPr>
                          <m:t>dt</m:t>
                        </m:r>
                      </m:den>
                    </m:f>
                  </m:oMath>
                </a14:m>
                <a:r>
                  <a:rPr lang="tr-TR" sz="2000" b="1" dirty="0">
                    <a:solidFill>
                      <a:schemeClr val="tx1"/>
                    </a:solidFill>
                    <a:latin typeface="Times New Roman" panose="02020603050405020304" pitchFamily="18" charset="0"/>
                    <a:cs typeface="Times New Roman" panose="02020603050405020304" pitchFamily="18" charset="0"/>
                  </a:rPr>
                  <a:t> </a:t>
                </a:r>
                <a:r>
                  <a:rPr lang="tr-TR" sz="2000" dirty="0">
                    <a:solidFill>
                      <a:schemeClr val="tx1"/>
                    </a:solidFill>
                    <a:latin typeface="Times New Roman" panose="02020603050405020304" pitchFamily="18" charset="0"/>
                    <a:cs typeface="Times New Roman" panose="02020603050405020304" pitchFamily="18" charset="0"/>
                  </a:rPr>
                  <a:t>=</a:t>
                </a:r>
                <a14:m>
                  <m:oMath xmlns:m="http://schemas.openxmlformats.org/officeDocument/2006/math">
                    <m:r>
                      <a:rPr lang="tr-TR" sz="2000" b="0" i="0" dirty="0" smtClean="0">
                        <a:solidFill>
                          <a:schemeClr val="tx1"/>
                        </a:solidFill>
                        <a:latin typeface="Cambria Math" panose="02040503050406030204" pitchFamily="18" charset="0"/>
                      </a:rPr>
                      <m:t>−</m:t>
                    </m:r>
                    <m:r>
                      <m:rPr>
                        <m:sty m:val="p"/>
                      </m:rPr>
                      <a:rPr lang="tr-TR" sz="2000" b="0" i="0" dirty="0" smtClean="0">
                        <a:solidFill>
                          <a:schemeClr val="tx1"/>
                        </a:solidFill>
                        <a:latin typeface="Cambria Math" panose="02040503050406030204" pitchFamily="18" charset="0"/>
                      </a:rPr>
                      <m:t>W</m:t>
                    </m:r>
                    <m:f>
                      <m:fPr>
                        <m:ctrlPr>
                          <a:rPr lang="tr-TR" sz="2000" b="0" i="1" dirty="0" smtClean="0">
                            <a:solidFill>
                              <a:schemeClr val="tx1"/>
                            </a:solidFill>
                            <a:latin typeface="Cambria Math" panose="02040503050406030204" pitchFamily="18" charset="0"/>
                          </a:rPr>
                        </m:ctrlPr>
                      </m:fPr>
                      <m:num>
                        <m:r>
                          <m:rPr>
                            <m:sty m:val="p"/>
                          </m:rPr>
                          <a:rPr lang="tr-TR" sz="2000" b="0" i="0" dirty="0" smtClean="0">
                            <a:solidFill>
                              <a:schemeClr val="tx1"/>
                            </a:solidFill>
                            <a:latin typeface="Cambria Math" panose="02040503050406030204" pitchFamily="18" charset="0"/>
                          </a:rPr>
                          <m:t>d</m:t>
                        </m:r>
                        <m:sSub>
                          <m:sSubPr>
                            <m:ctrlPr>
                              <a:rPr lang="tr-TR" sz="2000" b="0" i="1" dirty="0" smtClean="0">
                                <a:solidFill>
                                  <a:schemeClr val="tx1"/>
                                </a:solidFill>
                                <a:latin typeface="Cambria Math" panose="02040503050406030204" pitchFamily="18" charset="0"/>
                              </a:rPr>
                            </m:ctrlPr>
                          </m:sSubPr>
                          <m:e>
                            <m:r>
                              <m:rPr>
                                <m:sty m:val="p"/>
                              </m:rPr>
                              <a:rPr lang="tr-TR" sz="2000" b="0" i="0" dirty="0" smtClean="0">
                                <a:solidFill>
                                  <a:schemeClr val="tx1"/>
                                </a:solidFill>
                                <a:latin typeface="Cambria Math" panose="02040503050406030204" pitchFamily="18" charset="0"/>
                              </a:rPr>
                              <m:t>x</m:t>
                            </m:r>
                          </m:e>
                          <m:sub>
                            <m:r>
                              <m:rPr>
                                <m:sty m:val="p"/>
                              </m:rPr>
                              <a:rPr lang="tr-TR" sz="2000" b="0" i="0" dirty="0" smtClean="0">
                                <a:solidFill>
                                  <a:schemeClr val="tx1"/>
                                </a:solidFill>
                                <a:latin typeface="Cambria Math" panose="02040503050406030204" pitchFamily="18" charset="0"/>
                              </a:rPr>
                              <m:t>w</m:t>
                            </m:r>
                          </m:sub>
                        </m:sSub>
                      </m:num>
                      <m:den>
                        <m:r>
                          <m:rPr>
                            <m:sty m:val="p"/>
                          </m:rPr>
                          <a:rPr lang="tr-TR" sz="2000" b="0" i="0" dirty="0" smtClean="0">
                            <a:solidFill>
                              <a:schemeClr val="tx1"/>
                            </a:solidFill>
                            <a:latin typeface="Cambria Math" panose="02040503050406030204" pitchFamily="18" charset="0"/>
                          </a:rPr>
                          <m:t>dt</m:t>
                        </m:r>
                      </m:den>
                    </m:f>
                    <m:r>
                      <a:rPr lang="tr-TR" sz="2000" b="0" i="0" dirty="0" smtClean="0">
                        <a:solidFill>
                          <a:schemeClr val="tx1"/>
                        </a:solidFill>
                        <a:latin typeface="Cambria Math" panose="02040503050406030204" pitchFamily="18" charset="0"/>
                      </a:rPr>
                      <m:t> −</m:t>
                    </m:r>
                    <m:sSub>
                      <m:sSubPr>
                        <m:ctrlPr>
                          <a:rPr lang="tr-TR" sz="2000" b="0" i="1" dirty="0" smtClean="0">
                            <a:solidFill>
                              <a:schemeClr val="tx1"/>
                            </a:solidFill>
                            <a:latin typeface="Cambria Math" panose="02040503050406030204" pitchFamily="18" charset="0"/>
                          </a:rPr>
                        </m:ctrlPr>
                      </m:sSubPr>
                      <m:e>
                        <m:r>
                          <m:rPr>
                            <m:sty m:val="p"/>
                          </m:rPr>
                          <a:rPr lang="tr-TR" sz="2000" b="0" i="0" dirty="0" smtClean="0">
                            <a:solidFill>
                              <a:schemeClr val="tx1"/>
                            </a:solidFill>
                            <a:latin typeface="Cambria Math" panose="02040503050406030204" pitchFamily="18" charset="0"/>
                          </a:rPr>
                          <m:t>x</m:t>
                        </m:r>
                      </m:e>
                      <m:sub>
                        <m:r>
                          <m:rPr>
                            <m:sty m:val="p"/>
                          </m:rPr>
                          <a:rPr lang="tr-TR" sz="2000" b="0" i="0" dirty="0" smtClean="0">
                            <a:solidFill>
                              <a:schemeClr val="tx1"/>
                            </a:solidFill>
                            <a:latin typeface="Cambria Math" panose="02040503050406030204" pitchFamily="18" charset="0"/>
                          </a:rPr>
                          <m:t>w</m:t>
                        </m:r>
                      </m:sub>
                    </m:sSub>
                    <m:f>
                      <m:fPr>
                        <m:ctrlPr>
                          <a:rPr lang="tr-TR" sz="2000" b="0" i="1" dirty="0" smtClean="0">
                            <a:solidFill>
                              <a:schemeClr val="tx1"/>
                            </a:solidFill>
                            <a:latin typeface="Cambria Math" panose="02040503050406030204" pitchFamily="18" charset="0"/>
                          </a:rPr>
                        </m:ctrlPr>
                      </m:fPr>
                      <m:num>
                        <m:r>
                          <m:rPr>
                            <m:sty m:val="p"/>
                          </m:rPr>
                          <a:rPr lang="tr-TR" sz="2000" b="0" i="0" dirty="0" smtClean="0">
                            <a:solidFill>
                              <a:schemeClr val="tx1"/>
                            </a:solidFill>
                            <a:latin typeface="Cambria Math" panose="02040503050406030204" pitchFamily="18" charset="0"/>
                          </a:rPr>
                          <m:t>dW</m:t>
                        </m:r>
                      </m:num>
                      <m:den>
                        <m:r>
                          <m:rPr>
                            <m:sty m:val="p"/>
                          </m:rPr>
                          <a:rPr lang="tr-TR" sz="2000" b="0" i="0" dirty="0" smtClean="0">
                            <a:solidFill>
                              <a:schemeClr val="tx1"/>
                            </a:solidFill>
                            <a:latin typeface="Cambria Math" panose="02040503050406030204" pitchFamily="18" charset="0"/>
                          </a:rPr>
                          <m:t>dt</m:t>
                        </m:r>
                      </m:den>
                    </m:f>
                  </m:oMath>
                </a14:m>
                <a:endParaRPr lang="tr-TR" sz="2000" dirty="0">
                  <a:solidFill>
                    <a:schemeClr val="tx1"/>
                  </a:solidFill>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r>
                  <a:rPr lang="tr-TR" sz="2000" dirty="0">
                    <a:solidFill>
                      <a:schemeClr val="tx1"/>
                    </a:solidFill>
                    <a:latin typeface="Times New Roman" panose="02020603050405020304" pitchFamily="18" charset="0"/>
                    <a:cs typeface="Times New Roman" panose="02020603050405020304" pitchFamily="18" charset="0"/>
                  </a:rPr>
                  <a:t> Burada;</a:t>
                </a:r>
              </a:p>
              <a:p>
                <a:pPr lvl="1">
                  <a:buFont typeface="Wingdings" panose="05000000000000000000" pitchFamily="2" charset="2"/>
                  <a:buChar char="v"/>
                </a:pPr>
                <a:r>
                  <a:rPr lang="tr-TR" sz="2000" dirty="0">
                    <a:solidFill>
                      <a:schemeClr val="tx1"/>
                    </a:solidFill>
                    <a:latin typeface="Times New Roman" panose="02020603050405020304" pitchFamily="18" charset="0"/>
                    <a:cs typeface="Times New Roman" panose="02020603050405020304" pitchFamily="18" charset="0"/>
                  </a:rPr>
                  <a:t>W: Kaynatıcı kaptaki toplam </a:t>
                </a:r>
                <a:r>
                  <a:rPr lang="tr-TR" sz="2000" dirty="0" err="1">
                    <a:solidFill>
                      <a:schemeClr val="tx1"/>
                    </a:solidFill>
                    <a:latin typeface="Times New Roman" panose="02020603050405020304" pitchFamily="18" charset="0"/>
                    <a:cs typeface="Times New Roman" panose="02020603050405020304" pitchFamily="18" charset="0"/>
                  </a:rPr>
                  <a:t>mol</a:t>
                </a:r>
                <a:r>
                  <a:rPr lang="tr-TR" sz="2000" dirty="0">
                    <a:solidFill>
                      <a:schemeClr val="tx1"/>
                    </a:solidFill>
                    <a:latin typeface="Times New Roman" panose="02020603050405020304" pitchFamily="18" charset="0"/>
                    <a:cs typeface="Times New Roman" panose="02020603050405020304" pitchFamily="18" charset="0"/>
                  </a:rPr>
                  <a:t> miktarı</a:t>
                </a:r>
              </a:p>
              <a:p>
                <a:pPr lvl="1">
                  <a:buFont typeface="Wingdings" panose="05000000000000000000" pitchFamily="2" charset="2"/>
                  <a:buChar char="v"/>
                </a:pPr>
                <a14:m>
                  <m:oMath xmlns:m="http://schemas.openxmlformats.org/officeDocument/2006/math">
                    <m:sSub>
                      <m:sSubPr>
                        <m:ctrlPr>
                          <a:rPr lang="tr-TR" sz="2000" i="1" smtClean="0">
                            <a:solidFill>
                              <a:schemeClr val="tx1"/>
                            </a:solidFill>
                            <a:latin typeface="Cambria Math" panose="02040503050406030204" pitchFamily="18" charset="0"/>
                          </a:rPr>
                        </m:ctrlPr>
                      </m:sSubPr>
                      <m:e>
                        <m:r>
                          <m:rPr>
                            <m:sty m:val="p"/>
                          </m:rPr>
                          <a:rPr lang="tr-TR" sz="2000" b="0" i="0" smtClean="0">
                            <a:solidFill>
                              <a:schemeClr val="tx1"/>
                            </a:solidFill>
                            <a:latin typeface="Cambria Math" panose="02040503050406030204" pitchFamily="18" charset="0"/>
                          </a:rPr>
                          <m:t>x</m:t>
                        </m:r>
                      </m:e>
                      <m:sub>
                        <m:r>
                          <m:rPr>
                            <m:sty m:val="p"/>
                          </m:rPr>
                          <a:rPr lang="tr-TR" sz="2000" b="0" i="0" smtClean="0">
                            <a:solidFill>
                              <a:schemeClr val="tx1"/>
                            </a:solidFill>
                            <a:latin typeface="Cambria Math" panose="02040503050406030204" pitchFamily="18" charset="0"/>
                          </a:rPr>
                          <m:t>w</m:t>
                        </m:r>
                      </m:sub>
                    </m:sSub>
                  </m:oMath>
                </a14:m>
                <a:r>
                  <a:rPr lang="tr-TR" sz="2000" dirty="0">
                    <a:solidFill>
                      <a:schemeClr val="tx1"/>
                    </a:solidFill>
                    <a:latin typeface="Times New Roman" panose="02020603050405020304" pitchFamily="18" charset="0"/>
                    <a:cs typeface="Times New Roman" panose="02020603050405020304" pitchFamily="18" charset="0"/>
                  </a:rPr>
                  <a:t>: Kaynatıcı kaptaki uçucu bileşenin </a:t>
                </a:r>
                <a:r>
                  <a:rPr lang="tr-TR" sz="2000" dirty="0" err="1">
                    <a:solidFill>
                      <a:schemeClr val="tx1"/>
                    </a:solidFill>
                    <a:latin typeface="Times New Roman" panose="02020603050405020304" pitchFamily="18" charset="0"/>
                    <a:cs typeface="Times New Roman" panose="02020603050405020304" pitchFamily="18" charset="0"/>
                  </a:rPr>
                  <a:t>mol</a:t>
                </a:r>
                <a:r>
                  <a:rPr lang="tr-TR" sz="2000" dirty="0">
                    <a:solidFill>
                      <a:schemeClr val="tx1"/>
                    </a:solidFill>
                    <a:latin typeface="Times New Roman" panose="02020603050405020304" pitchFamily="18" charset="0"/>
                    <a:cs typeface="Times New Roman" panose="02020603050405020304" pitchFamily="18" charset="0"/>
                  </a:rPr>
                  <a:t> kesri</a:t>
                </a:r>
              </a:p>
              <a:p>
                <a:pPr lvl="1">
                  <a:buFont typeface="Wingdings" panose="05000000000000000000" pitchFamily="2" charset="2"/>
                  <a:buChar char="v"/>
                </a:pPr>
                <a14:m>
                  <m:oMath xmlns:m="http://schemas.openxmlformats.org/officeDocument/2006/math">
                    <m:sSub>
                      <m:sSubPr>
                        <m:ctrlPr>
                          <a:rPr lang="tr-TR" sz="2000" i="1" smtClean="0">
                            <a:solidFill>
                              <a:schemeClr val="tx1"/>
                            </a:solidFill>
                            <a:latin typeface="Cambria Math" panose="02040503050406030204" pitchFamily="18" charset="0"/>
                          </a:rPr>
                        </m:ctrlPr>
                      </m:sSubPr>
                      <m:e>
                        <m:r>
                          <m:rPr>
                            <m:sty m:val="p"/>
                          </m:rPr>
                          <a:rPr lang="tr-TR" sz="2000" b="0" i="0" smtClean="0">
                            <a:solidFill>
                              <a:schemeClr val="tx1"/>
                            </a:solidFill>
                            <a:latin typeface="Cambria Math" panose="02040503050406030204" pitchFamily="18" charset="0"/>
                          </a:rPr>
                          <m:t>x</m:t>
                        </m:r>
                      </m:e>
                      <m:sub>
                        <m:r>
                          <m:rPr>
                            <m:sty m:val="p"/>
                          </m:rPr>
                          <a:rPr lang="tr-TR" sz="2000" b="0" i="0" smtClean="0">
                            <a:solidFill>
                              <a:schemeClr val="tx1"/>
                            </a:solidFill>
                            <a:latin typeface="Cambria Math" panose="02040503050406030204" pitchFamily="18" charset="0"/>
                          </a:rPr>
                          <m:t>D</m:t>
                        </m:r>
                      </m:sub>
                    </m:sSub>
                  </m:oMath>
                </a14:m>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Destilattaki</a:t>
                </a:r>
                <a:r>
                  <a:rPr lang="tr-TR" sz="2000" dirty="0">
                    <a:solidFill>
                      <a:schemeClr val="tx1"/>
                    </a:solidFill>
                    <a:latin typeface="Times New Roman" panose="02020603050405020304" pitchFamily="18" charset="0"/>
                    <a:cs typeface="Times New Roman" panose="02020603050405020304" pitchFamily="18" charset="0"/>
                  </a:rPr>
                  <a:t> uçucu bileşenin </a:t>
                </a:r>
                <a:r>
                  <a:rPr lang="tr-TR" sz="2000" dirty="0" err="1">
                    <a:solidFill>
                      <a:schemeClr val="tx1"/>
                    </a:solidFill>
                    <a:latin typeface="Times New Roman" panose="02020603050405020304" pitchFamily="18" charset="0"/>
                    <a:cs typeface="Times New Roman" panose="02020603050405020304" pitchFamily="18" charset="0"/>
                  </a:rPr>
                  <a:t>mol</a:t>
                </a:r>
                <a:r>
                  <a:rPr lang="tr-TR" sz="2000" dirty="0">
                    <a:solidFill>
                      <a:schemeClr val="tx1"/>
                    </a:solidFill>
                    <a:latin typeface="Times New Roman" panose="02020603050405020304" pitchFamily="18" charset="0"/>
                    <a:cs typeface="Times New Roman" panose="02020603050405020304" pitchFamily="18" charset="0"/>
                  </a:rPr>
                  <a:t> kesri</a:t>
                </a:r>
              </a:p>
              <a:p>
                <a:pPr>
                  <a:buFont typeface="Courier New" panose="02070309020205020404" pitchFamily="49" charset="0"/>
                  <a:buChar char="o"/>
                </a:pPr>
                <a:endParaRPr lang="tr-TR" sz="2000"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xfrm>
                <a:off x="1021080" y="1498600"/>
                <a:ext cx="10656888" cy="4318000"/>
              </a:xfrm>
              <a:blipFill>
                <a:blip r:embed="rId2"/>
                <a:stretch>
                  <a:fillRect l="-572" t="-847"/>
                </a:stretch>
              </a:blipFill>
            </p:spPr>
            <p:txBody>
              <a:bodyPr/>
              <a:lstStyle/>
              <a:p>
                <a:r>
                  <a:rPr lang="tr-TR">
                    <a:noFill/>
                  </a:rPr>
                  <a:t> </a:t>
                </a:r>
              </a:p>
            </p:txBody>
          </p:sp>
        </mc:Fallback>
      </mc:AlternateContent>
    </p:spTree>
    <p:extLst>
      <p:ext uri="{BB962C8B-B14F-4D97-AF65-F5344CB8AC3E}">
        <p14:creationId xmlns:p14="http://schemas.microsoft.com/office/powerpoint/2010/main" val="4233153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39412" y="700310"/>
            <a:ext cx="8911687" cy="518890"/>
          </a:xfrm>
        </p:spPr>
        <p:txBody>
          <a:bodyPr>
            <a:normAutofit/>
          </a:bodyPr>
          <a:lstStyle/>
          <a:p>
            <a:pPr algn="ctr"/>
            <a:r>
              <a:rPr lang="tr-TR" sz="2500" dirty="0">
                <a:solidFill>
                  <a:schemeClr val="tx1"/>
                </a:solidFill>
                <a:latin typeface="Times New Roman" panose="02020603050405020304" pitchFamily="18" charset="0"/>
                <a:cs typeface="Times New Roman" panose="02020603050405020304" pitchFamily="18" charset="0"/>
              </a:rPr>
              <a:t>HESAPLAMALAR</a:t>
            </a:r>
          </a:p>
        </p:txBody>
      </p:sp>
      <mc:AlternateContent xmlns:mc="http://schemas.openxmlformats.org/markup-compatibility/2006" xmlns:a14="http://schemas.microsoft.com/office/drawing/2010/main">
        <mc:Choice Requires="a14">
          <p:sp>
            <p:nvSpPr>
              <p:cNvPr id="3" name="İçerik Yer Tutucusu 2"/>
              <p:cNvSpPr>
                <a:spLocks noGrp="1"/>
              </p:cNvSpPr>
              <p:nvPr>
                <p:ph idx="1"/>
              </p:nvPr>
            </p:nvSpPr>
            <p:spPr>
              <a:xfrm>
                <a:off x="1179512" y="1447800"/>
                <a:ext cx="10631488" cy="4864100"/>
              </a:xfrm>
            </p:spPr>
            <p:txBody>
              <a:bodyPr>
                <a:normAutofit/>
              </a:bodyPr>
              <a:lstStyle/>
              <a:p>
                <a:pPr>
                  <a:buFont typeface="Courier New" panose="02070309020205020404" pitchFamily="49" charset="0"/>
                  <a:buChar char="o"/>
                </a:pPr>
                <a:r>
                  <a:rPr lang="tr-TR" sz="2000" dirty="0">
                    <a:solidFill>
                      <a:schemeClr val="tx1"/>
                    </a:solidFill>
                    <a:latin typeface="Times New Roman" panose="02020603050405020304" pitchFamily="18" charset="0"/>
                    <a:cs typeface="Times New Roman" panose="02020603050405020304" pitchFamily="18" charset="0"/>
                  </a:rPr>
                  <a:t>İdeal bir sistem için uçucu bileşenin kaynatıcı kapta azalma hızı </a:t>
                </a:r>
                <a:r>
                  <a:rPr lang="tr-TR" sz="2000" dirty="0" err="1">
                    <a:solidFill>
                      <a:schemeClr val="tx1"/>
                    </a:solidFill>
                    <a:latin typeface="Times New Roman" panose="02020603050405020304" pitchFamily="18" charset="0"/>
                    <a:cs typeface="Times New Roman" panose="02020603050405020304" pitchFamily="18" charset="0"/>
                  </a:rPr>
                  <a:t>destilatta</a:t>
                </a:r>
                <a:r>
                  <a:rPr lang="tr-TR" sz="2000" dirty="0">
                    <a:solidFill>
                      <a:schemeClr val="tx1"/>
                    </a:solidFill>
                    <a:latin typeface="Times New Roman" panose="02020603050405020304" pitchFamily="18" charset="0"/>
                    <a:cs typeface="Times New Roman" panose="02020603050405020304" pitchFamily="18" charset="0"/>
                  </a:rPr>
                  <a:t> oluşma hızına eşittir. Bu eşitlik aşağıdaki gibi ifade edilebilir.</a:t>
                </a:r>
              </a:p>
              <a:p>
                <a:pPr marL="0" indent="0">
                  <a:buNone/>
                </a:pPr>
                <a14:m>
                  <m:oMath xmlns:m="http://schemas.openxmlformats.org/officeDocument/2006/math">
                    <m:r>
                      <a:rPr lang="tr-TR" sz="2000" b="1">
                        <a:solidFill>
                          <a:schemeClr val="tx1"/>
                        </a:solidFill>
                        <a:latin typeface="Cambria Math" panose="02040503050406030204" pitchFamily="18" charset="0"/>
                      </a:rPr>
                      <m:t>−</m:t>
                    </m:r>
                    <m:f>
                      <m:fPr>
                        <m:ctrlPr>
                          <a:rPr lang="tr-TR" sz="2000" i="1">
                            <a:solidFill>
                              <a:schemeClr val="tx1"/>
                            </a:solidFill>
                            <a:latin typeface="Cambria Math" panose="02040503050406030204" pitchFamily="18" charset="0"/>
                          </a:rPr>
                        </m:ctrlPr>
                      </m:fPr>
                      <m:num>
                        <m:r>
                          <m:rPr>
                            <m:sty m:val="p"/>
                          </m:rPr>
                          <a:rPr lang="tr-TR" sz="2000" b="0" i="1">
                            <a:solidFill>
                              <a:schemeClr val="tx1"/>
                            </a:solidFill>
                            <a:latin typeface="Cambria Math" panose="02040503050406030204" pitchFamily="18" charset="0"/>
                          </a:rPr>
                          <m:t>d</m:t>
                        </m:r>
                        <m:r>
                          <a:rPr lang="tr-TR" sz="2000" b="0">
                            <a:solidFill>
                              <a:schemeClr val="tx1"/>
                            </a:solidFill>
                            <a:latin typeface="Cambria Math" panose="02040503050406030204" pitchFamily="18" charset="0"/>
                          </a:rPr>
                          <m:t>(</m:t>
                        </m:r>
                        <m:r>
                          <m:rPr>
                            <m:sty m:val="p"/>
                          </m:rPr>
                          <a:rPr lang="tr-TR" sz="2000" b="0" i="1">
                            <a:solidFill>
                              <a:schemeClr val="tx1"/>
                            </a:solidFill>
                            <a:latin typeface="Cambria Math" panose="02040503050406030204" pitchFamily="18" charset="0"/>
                          </a:rPr>
                          <m:t>W</m:t>
                        </m:r>
                        <m:r>
                          <a:rPr lang="tr-TR" sz="2000" b="0">
                            <a:solidFill>
                              <a:schemeClr val="tx1"/>
                            </a:solidFill>
                            <a:latin typeface="Cambria Math" panose="02040503050406030204" pitchFamily="18" charset="0"/>
                          </a:rPr>
                          <m:t>∗</m:t>
                        </m:r>
                        <m:sSub>
                          <m:sSubPr>
                            <m:ctrlPr>
                              <a:rPr lang="tr-TR" sz="2000" i="1">
                                <a:solidFill>
                                  <a:schemeClr val="tx1"/>
                                </a:solidFill>
                                <a:latin typeface="Cambria Math" panose="02040503050406030204" pitchFamily="18" charset="0"/>
                              </a:rPr>
                            </m:ctrlPr>
                          </m:sSubPr>
                          <m:e>
                            <m:r>
                              <m:rPr>
                                <m:sty m:val="p"/>
                              </m:rPr>
                              <a:rPr lang="tr-TR" sz="2000" b="0" i="1">
                                <a:solidFill>
                                  <a:schemeClr val="tx1"/>
                                </a:solidFill>
                                <a:latin typeface="Cambria Math" panose="02040503050406030204" pitchFamily="18" charset="0"/>
                              </a:rPr>
                              <m:t>x</m:t>
                            </m:r>
                          </m:e>
                          <m:sub>
                            <m:r>
                              <m:rPr>
                                <m:sty m:val="p"/>
                              </m:rPr>
                              <a:rPr lang="tr-TR" sz="2000" b="0" i="1">
                                <a:solidFill>
                                  <a:schemeClr val="tx1"/>
                                </a:solidFill>
                                <a:latin typeface="Cambria Math" panose="02040503050406030204" pitchFamily="18" charset="0"/>
                              </a:rPr>
                              <m:t>w</m:t>
                            </m:r>
                          </m:sub>
                        </m:sSub>
                        <m:r>
                          <a:rPr lang="tr-TR" sz="2000" b="0">
                            <a:solidFill>
                              <a:schemeClr val="tx1"/>
                            </a:solidFill>
                            <a:latin typeface="Cambria Math" panose="02040503050406030204" pitchFamily="18" charset="0"/>
                          </a:rPr>
                          <m:t>)</m:t>
                        </m:r>
                      </m:num>
                      <m:den>
                        <m:r>
                          <m:rPr>
                            <m:sty m:val="p"/>
                          </m:rPr>
                          <a:rPr lang="tr-TR" sz="2000" b="0" i="1">
                            <a:solidFill>
                              <a:schemeClr val="tx1"/>
                            </a:solidFill>
                            <a:latin typeface="Cambria Math" panose="02040503050406030204" pitchFamily="18" charset="0"/>
                          </a:rPr>
                          <m:t>dt</m:t>
                        </m:r>
                      </m:den>
                    </m:f>
                  </m:oMath>
                </a14:m>
                <a:r>
                  <a:rPr lang="tr-TR" sz="2000" b="1" dirty="0">
                    <a:solidFill>
                      <a:schemeClr val="tx1"/>
                    </a:solidFill>
                    <a:latin typeface="Times New Roman" panose="02020603050405020304" pitchFamily="18" charset="0"/>
                    <a:cs typeface="Times New Roman" panose="02020603050405020304" pitchFamily="18" charset="0"/>
                  </a:rPr>
                  <a:t> </a:t>
                </a:r>
                <a:r>
                  <a:rPr lang="tr-TR" sz="2000" dirty="0">
                    <a:solidFill>
                      <a:schemeClr val="tx1"/>
                    </a:solidFill>
                    <a:latin typeface="Times New Roman" panose="02020603050405020304" pitchFamily="18" charset="0"/>
                    <a:cs typeface="Times New Roman" panose="02020603050405020304" pitchFamily="18" charset="0"/>
                  </a:rPr>
                  <a:t>= D*</a:t>
                </a:r>
                <a14:m>
                  <m:oMath xmlns:m="http://schemas.openxmlformats.org/officeDocument/2006/math">
                    <m:sSub>
                      <m:sSubPr>
                        <m:ctrlPr>
                          <a:rPr lang="tr-TR" sz="2000" i="1">
                            <a:solidFill>
                              <a:schemeClr val="tx1"/>
                            </a:solidFill>
                            <a:latin typeface="Cambria Math" panose="02040503050406030204" pitchFamily="18" charset="0"/>
                          </a:rPr>
                        </m:ctrlPr>
                      </m:sSubPr>
                      <m:e>
                        <m:r>
                          <m:rPr>
                            <m:sty m:val="p"/>
                          </m:rPr>
                          <a:rPr lang="tr-TR" sz="2000">
                            <a:solidFill>
                              <a:schemeClr val="tx1"/>
                            </a:solidFill>
                            <a:latin typeface="Cambria Math" panose="02040503050406030204" pitchFamily="18" charset="0"/>
                          </a:rPr>
                          <m:t>x</m:t>
                        </m:r>
                      </m:e>
                      <m:sub>
                        <m:r>
                          <m:rPr>
                            <m:sty m:val="p"/>
                          </m:rPr>
                          <a:rPr lang="tr-TR" sz="2000">
                            <a:solidFill>
                              <a:schemeClr val="tx1"/>
                            </a:solidFill>
                            <a:latin typeface="Cambria Math" panose="02040503050406030204" pitchFamily="18" charset="0"/>
                          </a:rPr>
                          <m:t>D</m:t>
                        </m:r>
                      </m:sub>
                    </m:sSub>
                  </m:oMath>
                </a14:m>
                <a:endParaRPr lang="tr-TR" sz="2000" dirty="0">
                  <a:solidFill>
                    <a:schemeClr val="tx1"/>
                  </a:solidFill>
                  <a:latin typeface="Times New Roman" panose="02020603050405020304" pitchFamily="18" charset="0"/>
                  <a:cs typeface="Times New Roman" panose="02020603050405020304" pitchFamily="18" charset="0"/>
                </a:endParaRPr>
              </a:p>
              <a:p>
                <a:pPr marL="0" indent="0">
                  <a:buNone/>
                </a:pPr>
                <a14:m>
                  <m:oMath xmlns:m="http://schemas.openxmlformats.org/officeDocument/2006/math">
                    <m:r>
                      <a:rPr lang="tr-TR" sz="2000" i="0" dirty="0">
                        <a:solidFill>
                          <a:schemeClr val="tx1"/>
                        </a:solidFill>
                        <a:latin typeface="Cambria Math" panose="02040503050406030204" pitchFamily="18" charset="0"/>
                      </a:rPr>
                      <m:t>−</m:t>
                    </m:r>
                    <m:r>
                      <m:rPr>
                        <m:sty m:val="p"/>
                      </m:rPr>
                      <a:rPr lang="tr-TR" sz="2000" i="0" dirty="0">
                        <a:solidFill>
                          <a:schemeClr val="tx1"/>
                        </a:solidFill>
                        <a:latin typeface="Cambria Math" panose="02040503050406030204" pitchFamily="18" charset="0"/>
                      </a:rPr>
                      <m:t>W</m:t>
                    </m:r>
                    <m:f>
                      <m:fPr>
                        <m:ctrlPr>
                          <a:rPr lang="tr-TR" sz="2000" i="1" dirty="0">
                            <a:solidFill>
                              <a:schemeClr val="tx1"/>
                            </a:solidFill>
                            <a:latin typeface="Cambria Math" panose="02040503050406030204" pitchFamily="18" charset="0"/>
                          </a:rPr>
                        </m:ctrlPr>
                      </m:fPr>
                      <m:num>
                        <m:r>
                          <m:rPr>
                            <m:sty m:val="p"/>
                          </m:rPr>
                          <a:rPr lang="tr-TR" sz="2000" i="0" dirty="0">
                            <a:solidFill>
                              <a:schemeClr val="tx1"/>
                            </a:solidFill>
                            <a:latin typeface="Cambria Math" panose="02040503050406030204" pitchFamily="18" charset="0"/>
                          </a:rPr>
                          <m:t>d</m:t>
                        </m:r>
                        <m:sSub>
                          <m:sSubPr>
                            <m:ctrlPr>
                              <a:rPr lang="tr-TR" sz="2000" i="1" dirty="0">
                                <a:solidFill>
                                  <a:schemeClr val="tx1"/>
                                </a:solidFill>
                                <a:latin typeface="Cambria Math" panose="02040503050406030204" pitchFamily="18" charset="0"/>
                              </a:rPr>
                            </m:ctrlPr>
                          </m:sSubPr>
                          <m:e>
                            <m:r>
                              <m:rPr>
                                <m:sty m:val="p"/>
                              </m:rPr>
                              <a:rPr lang="tr-TR" sz="2000" i="0" dirty="0">
                                <a:solidFill>
                                  <a:schemeClr val="tx1"/>
                                </a:solidFill>
                                <a:latin typeface="Cambria Math" panose="02040503050406030204" pitchFamily="18" charset="0"/>
                              </a:rPr>
                              <m:t>x</m:t>
                            </m:r>
                          </m:e>
                          <m:sub>
                            <m:r>
                              <m:rPr>
                                <m:sty m:val="p"/>
                              </m:rPr>
                              <a:rPr lang="tr-TR" sz="2000" i="0" dirty="0">
                                <a:solidFill>
                                  <a:schemeClr val="tx1"/>
                                </a:solidFill>
                                <a:latin typeface="Cambria Math" panose="02040503050406030204" pitchFamily="18" charset="0"/>
                              </a:rPr>
                              <m:t>w</m:t>
                            </m:r>
                          </m:sub>
                        </m:sSub>
                      </m:num>
                      <m:den>
                        <m:r>
                          <m:rPr>
                            <m:sty m:val="p"/>
                          </m:rPr>
                          <a:rPr lang="tr-TR" sz="2000" i="0" dirty="0">
                            <a:solidFill>
                              <a:schemeClr val="tx1"/>
                            </a:solidFill>
                            <a:latin typeface="Cambria Math" panose="02040503050406030204" pitchFamily="18" charset="0"/>
                          </a:rPr>
                          <m:t>dt</m:t>
                        </m:r>
                      </m:den>
                    </m:f>
                    <m:r>
                      <a:rPr lang="tr-TR" sz="2000" i="0" dirty="0">
                        <a:solidFill>
                          <a:schemeClr val="tx1"/>
                        </a:solidFill>
                        <a:latin typeface="Cambria Math" panose="02040503050406030204" pitchFamily="18" charset="0"/>
                      </a:rPr>
                      <m:t> −</m:t>
                    </m:r>
                    <m:sSub>
                      <m:sSubPr>
                        <m:ctrlPr>
                          <a:rPr lang="tr-TR" sz="2000" i="1" dirty="0">
                            <a:solidFill>
                              <a:schemeClr val="tx1"/>
                            </a:solidFill>
                            <a:latin typeface="Cambria Math" panose="02040503050406030204" pitchFamily="18" charset="0"/>
                          </a:rPr>
                        </m:ctrlPr>
                      </m:sSubPr>
                      <m:e>
                        <m:r>
                          <m:rPr>
                            <m:sty m:val="p"/>
                          </m:rPr>
                          <a:rPr lang="tr-TR" sz="2000" i="0" dirty="0">
                            <a:solidFill>
                              <a:schemeClr val="tx1"/>
                            </a:solidFill>
                            <a:latin typeface="Cambria Math" panose="02040503050406030204" pitchFamily="18" charset="0"/>
                          </a:rPr>
                          <m:t>x</m:t>
                        </m:r>
                      </m:e>
                      <m:sub>
                        <m:r>
                          <m:rPr>
                            <m:sty m:val="p"/>
                          </m:rPr>
                          <a:rPr lang="tr-TR" sz="2000" i="0" dirty="0">
                            <a:solidFill>
                              <a:schemeClr val="tx1"/>
                            </a:solidFill>
                            <a:latin typeface="Cambria Math" panose="02040503050406030204" pitchFamily="18" charset="0"/>
                          </a:rPr>
                          <m:t>w</m:t>
                        </m:r>
                      </m:sub>
                    </m:sSub>
                    <m:f>
                      <m:fPr>
                        <m:ctrlPr>
                          <a:rPr lang="tr-TR" sz="2000" i="1" dirty="0">
                            <a:solidFill>
                              <a:schemeClr val="tx1"/>
                            </a:solidFill>
                            <a:latin typeface="Cambria Math" panose="02040503050406030204" pitchFamily="18" charset="0"/>
                          </a:rPr>
                        </m:ctrlPr>
                      </m:fPr>
                      <m:num>
                        <m:r>
                          <m:rPr>
                            <m:sty m:val="p"/>
                          </m:rPr>
                          <a:rPr lang="tr-TR" sz="2000" i="0" dirty="0">
                            <a:solidFill>
                              <a:schemeClr val="tx1"/>
                            </a:solidFill>
                            <a:latin typeface="Cambria Math" panose="02040503050406030204" pitchFamily="18" charset="0"/>
                          </a:rPr>
                          <m:t>dW</m:t>
                        </m:r>
                      </m:num>
                      <m:den>
                        <m:r>
                          <m:rPr>
                            <m:sty m:val="p"/>
                          </m:rPr>
                          <a:rPr lang="tr-TR" sz="2000" i="0" dirty="0">
                            <a:solidFill>
                              <a:schemeClr val="tx1"/>
                            </a:solidFill>
                            <a:latin typeface="Cambria Math" panose="02040503050406030204" pitchFamily="18" charset="0"/>
                          </a:rPr>
                          <m:t>dt</m:t>
                        </m:r>
                      </m:den>
                    </m:f>
                  </m:oMath>
                </a14:m>
                <a:r>
                  <a:rPr lang="tr-TR" sz="2000" dirty="0">
                    <a:solidFill>
                      <a:schemeClr val="tx1"/>
                    </a:solidFill>
                    <a:latin typeface="Times New Roman" panose="02020603050405020304" pitchFamily="18" charset="0"/>
                    <a:cs typeface="Times New Roman" panose="02020603050405020304" pitchFamily="18" charset="0"/>
                  </a:rPr>
                  <a:t>=D*</a:t>
                </a:r>
                <a14:m>
                  <m:oMath xmlns:m="http://schemas.openxmlformats.org/officeDocument/2006/math">
                    <m:sSub>
                      <m:sSubPr>
                        <m:ctrlPr>
                          <a:rPr lang="tr-TR" sz="2000" i="1" smtClean="0">
                            <a:solidFill>
                              <a:schemeClr val="tx1"/>
                            </a:solidFill>
                            <a:latin typeface="Cambria Math" panose="02040503050406030204" pitchFamily="18" charset="0"/>
                          </a:rPr>
                        </m:ctrlPr>
                      </m:sSubPr>
                      <m:e>
                        <m:r>
                          <m:rPr>
                            <m:sty m:val="p"/>
                          </m:rPr>
                          <a:rPr lang="tr-TR" sz="2000" b="0" i="0" smtClean="0">
                            <a:solidFill>
                              <a:schemeClr val="tx1"/>
                            </a:solidFill>
                            <a:latin typeface="Cambria Math" panose="02040503050406030204" pitchFamily="18" charset="0"/>
                          </a:rPr>
                          <m:t>x</m:t>
                        </m:r>
                      </m:e>
                      <m:sub>
                        <m:r>
                          <m:rPr>
                            <m:sty m:val="p"/>
                          </m:rPr>
                          <a:rPr lang="tr-TR" sz="2000" b="0" i="0" smtClean="0">
                            <a:solidFill>
                              <a:schemeClr val="tx1"/>
                            </a:solidFill>
                            <a:latin typeface="Cambria Math" panose="02040503050406030204" pitchFamily="18" charset="0"/>
                          </a:rPr>
                          <m:t>D</m:t>
                        </m:r>
                      </m:sub>
                    </m:sSub>
                  </m:oMath>
                </a14:m>
                <a:endParaRPr lang="tr-TR" sz="2000" dirty="0">
                  <a:solidFill>
                    <a:schemeClr val="tx1"/>
                  </a:solidFill>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r>
                  <a:rPr lang="tr-TR" sz="2000" dirty="0">
                    <a:solidFill>
                      <a:schemeClr val="tx1"/>
                    </a:solidFill>
                    <a:latin typeface="Times New Roman" panose="02020603050405020304" pitchFamily="18" charset="0"/>
                    <a:cs typeface="Times New Roman" panose="02020603050405020304" pitchFamily="18" charset="0"/>
                  </a:rPr>
                  <a:t>Eşitliğin her tarafı </a:t>
                </a:r>
                <a:r>
                  <a:rPr lang="tr-TR" sz="2000" dirty="0" err="1">
                    <a:solidFill>
                      <a:schemeClr val="tx1"/>
                    </a:solidFill>
                    <a:latin typeface="Times New Roman" panose="02020603050405020304" pitchFamily="18" charset="0"/>
                    <a:cs typeface="Times New Roman" panose="02020603050405020304" pitchFamily="18" charset="0"/>
                  </a:rPr>
                  <a:t>dt</a:t>
                </a:r>
                <a:r>
                  <a:rPr lang="tr-TR" sz="2000" dirty="0">
                    <a:solidFill>
                      <a:schemeClr val="tx1"/>
                    </a:solidFill>
                    <a:latin typeface="Times New Roman" panose="02020603050405020304" pitchFamily="18" charset="0"/>
                    <a:cs typeface="Times New Roman" panose="02020603050405020304" pitchFamily="18" charset="0"/>
                  </a:rPr>
                  <a:t> ile çarpılır ve –D*</a:t>
                </a:r>
                <a:r>
                  <a:rPr lang="tr-TR" sz="2000" dirty="0" err="1">
                    <a:solidFill>
                      <a:schemeClr val="tx1"/>
                    </a:solidFill>
                    <a:latin typeface="Times New Roman" panose="02020603050405020304" pitchFamily="18" charset="0"/>
                    <a:cs typeface="Times New Roman" panose="02020603050405020304" pitchFamily="18" charset="0"/>
                  </a:rPr>
                  <a:t>dt</a:t>
                </a:r>
                <a:r>
                  <a:rPr lang="tr-TR" sz="2000" dirty="0">
                    <a:solidFill>
                      <a:schemeClr val="tx1"/>
                    </a:solidFill>
                    <a:latin typeface="Times New Roman" panose="02020603050405020304" pitchFamily="18" charset="0"/>
                    <a:cs typeface="Times New Roman" panose="02020603050405020304" pitchFamily="18" charset="0"/>
                  </a:rPr>
                  <a:t> yerine </a:t>
                </a:r>
                <a:r>
                  <a:rPr lang="tr-TR" sz="2000" dirty="0" err="1">
                    <a:solidFill>
                      <a:schemeClr val="tx1"/>
                    </a:solidFill>
                    <a:latin typeface="Times New Roman" panose="02020603050405020304" pitchFamily="18" charset="0"/>
                    <a:cs typeface="Times New Roman" panose="02020603050405020304" pitchFamily="18" charset="0"/>
                  </a:rPr>
                  <a:t>dW</a:t>
                </a:r>
                <a:r>
                  <a:rPr lang="tr-TR" sz="2000" dirty="0">
                    <a:solidFill>
                      <a:schemeClr val="tx1"/>
                    </a:solidFill>
                    <a:latin typeface="Times New Roman" panose="02020603050405020304" pitchFamily="18" charset="0"/>
                    <a:cs typeface="Times New Roman" panose="02020603050405020304" pitchFamily="18" charset="0"/>
                  </a:rPr>
                  <a:t> yazılırsa aşağıdaki eşitlik elde edilir.</a:t>
                </a:r>
              </a:p>
              <a:p>
                <a:pPr>
                  <a:buFont typeface="Courier New" panose="02070309020205020404" pitchFamily="49" charset="0"/>
                  <a:buChar char="o"/>
                </a:pPr>
                <a:r>
                  <a:rPr lang="tr-TR" sz="2000" dirty="0">
                    <a:solidFill>
                      <a:schemeClr val="tx1"/>
                    </a:solidFill>
                    <a:latin typeface="Times New Roman" panose="02020603050405020304" pitchFamily="18" charset="0"/>
                    <a:cs typeface="Times New Roman" panose="02020603050405020304" pitchFamily="18" charset="0"/>
                  </a:rPr>
                  <a:t>-W*d</a:t>
                </a:r>
                <a14:m>
                  <m:oMath xmlns:m="http://schemas.openxmlformats.org/officeDocument/2006/math">
                    <m:sSub>
                      <m:sSubPr>
                        <m:ctrlPr>
                          <a:rPr lang="tr-TR" sz="2000" i="1" dirty="0">
                            <a:solidFill>
                              <a:schemeClr val="tx1"/>
                            </a:solidFill>
                            <a:latin typeface="Cambria Math" panose="02040503050406030204" pitchFamily="18" charset="0"/>
                          </a:rPr>
                        </m:ctrlPr>
                      </m:sSubPr>
                      <m:e>
                        <m:r>
                          <m:rPr>
                            <m:sty m:val="p"/>
                          </m:rPr>
                          <a:rPr lang="tr-TR" sz="2000" i="0" dirty="0">
                            <a:solidFill>
                              <a:schemeClr val="tx1"/>
                            </a:solidFill>
                            <a:latin typeface="Cambria Math" panose="02040503050406030204" pitchFamily="18" charset="0"/>
                          </a:rPr>
                          <m:t>x</m:t>
                        </m:r>
                      </m:e>
                      <m:sub>
                        <m:r>
                          <m:rPr>
                            <m:sty m:val="p"/>
                          </m:rPr>
                          <a:rPr lang="tr-TR" sz="2000" i="0" dirty="0">
                            <a:solidFill>
                              <a:schemeClr val="tx1"/>
                            </a:solidFill>
                            <a:latin typeface="Cambria Math" panose="02040503050406030204" pitchFamily="18" charset="0"/>
                          </a:rPr>
                          <m:t>w</m:t>
                        </m:r>
                      </m:sub>
                    </m:sSub>
                  </m:oMath>
                </a14:m>
                <a:r>
                  <a:rPr lang="tr-TR" sz="2000" dirty="0">
                    <a:solidFill>
                      <a:schemeClr val="tx1"/>
                    </a:solidFill>
                    <a:latin typeface="Times New Roman" panose="02020603050405020304" pitchFamily="18" charset="0"/>
                    <a:cs typeface="Times New Roman" panose="02020603050405020304" pitchFamily="18" charset="0"/>
                  </a:rPr>
                  <a:t>- </a:t>
                </a:r>
                <a14:m>
                  <m:oMath xmlns:m="http://schemas.openxmlformats.org/officeDocument/2006/math">
                    <m:sSub>
                      <m:sSubPr>
                        <m:ctrlPr>
                          <a:rPr lang="tr-TR" sz="2000" i="1" dirty="0">
                            <a:solidFill>
                              <a:schemeClr val="tx1"/>
                            </a:solidFill>
                            <a:latin typeface="Cambria Math" panose="02040503050406030204" pitchFamily="18" charset="0"/>
                          </a:rPr>
                        </m:ctrlPr>
                      </m:sSubPr>
                      <m:e>
                        <m:r>
                          <m:rPr>
                            <m:sty m:val="p"/>
                          </m:rPr>
                          <a:rPr lang="tr-TR" sz="2000" i="0" dirty="0">
                            <a:solidFill>
                              <a:schemeClr val="tx1"/>
                            </a:solidFill>
                            <a:latin typeface="Cambria Math" panose="02040503050406030204" pitchFamily="18" charset="0"/>
                          </a:rPr>
                          <m:t>x</m:t>
                        </m:r>
                      </m:e>
                      <m:sub>
                        <m:r>
                          <m:rPr>
                            <m:sty m:val="p"/>
                          </m:rPr>
                          <a:rPr lang="tr-TR" sz="2000" i="0" dirty="0">
                            <a:solidFill>
                              <a:schemeClr val="tx1"/>
                            </a:solidFill>
                            <a:latin typeface="Cambria Math" panose="02040503050406030204" pitchFamily="18" charset="0"/>
                          </a:rPr>
                          <m:t>w</m:t>
                        </m:r>
                      </m:sub>
                    </m:sSub>
                  </m:oMath>
                </a14:m>
                <a:r>
                  <a:rPr lang="tr-TR" sz="2000" dirty="0">
                    <a:solidFill>
                      <a:schemeClr val="tx1"/>
                    </a:solidFill>
                    <a:latin typeface="Times New Roman" panose="02020603050405020304" pitchFamily="18" charset="0"/>
                    <a:cs typeface="Times New Roman" panose="02020603050405020304" pitchFamily="18" charset="0"/>
                  </a:rPr>
                  <a:t>*</a:t>
                </a:r>
                <a:r>
                  <a:rPr lang="tr-TR" sz="2000" dirty="0" err="1">
                    <a:solidFill>
                      <a:schemeClr val="tx1"/>
                    </a:solidFill>
                    <a:latin typeface="Times New Roman" panose="02020603050405020304" pitchFamily="18" charset="0"/>
                    <a:cs typeface="Times New Roman" panose="02020603050405020304" pitchFamily="18" charset="0"/>
                  </a:rPr>
                  <a:t>dW</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dW</a:t>
                </a:r>
                <a:r>
                  <a:rPr lang="tr-TR" sz="2000" dirty="0">
                    <a:solidFill>
                      <a:schemeClr val="tx1"/>
                    </a:solidFill>
                    <a:latin typeface="Times New Roman" panose="02020603050405020304" pitchFamily="18" charset="0"/>
                    <a:cs typeface="Times New Roman" panose="02020603050405020304" pitchFamily="18" charset="0"/>
                  </a:rPr>
                  <a:t>*</a:t>
                </a:r>
                <a14:m>
                  <m:oMath xmlns:m="http://schemas.openxmlformats.org/officeDocument/2006/math">
                    <m:sSub>
                      <m:sSubPr>
                        <m:ctrlPr>
                          <a:rPr lang="tr-TR" sz="2000" i="1" smtClean="0">
                            <a:solidFill>
                              <a:schemeClr val="tx1"/>
                            </a:solidFill>
                            <a:latin typeface="Cambria Math" panose="02040503050406030204" pitchFamily="18" charset="0"/>
                          </a:rPr>
                        </m:ctrlPr>
                      </m:sSubPr>
                      <m:e>
                        <m:r>
                          <m:rPr>
                            <m:sty m:val="p"/>
                          </m:rPr>
                          <a:rPr lang="tr-TR" sz="2000" b="0" i="0" smtClean="0">
                            <a:solidFill>
                              <a:schemeClr val="tx1"/>
                            </a:solidFill>
                            <a:latin typeface="Cambria Math" panose="02040503050406030204" pitchFamily="18" charset="0"/>
                          </a:rPr>
                          <m:t>x</m:t>
                        </m:r>
                      </m:e>
                      <m:sub>
                        <m:r>
                          <m:rPr>
                            <m:sty m:val="p"/>
                          </m:rPr>
                          <a:rPr lang="tr-TR" sz="2000" b="0" i="0" smtClean="0">
                            <a:solidFill>
                              <a:schemeClr val="tx1"/>
                            </a:solidFill>
                            <a:latin typeface="Cambria Math" panose="02040503050406030204" pitchFamily="18" charset="0"/>
                          </a:rPr>
                          <m:t>D</m:t>
                        </m:r>
                      </m:sub>
                    </m:sSub>
                  </m:oMath>
                </a14:m>
                <a:endParaRPr lang="tr-TR" sz="2000" dirty="0">
                  <a:solidFill>
                    <a:schemeClr val="tx1"/>
                  </a:solidFill>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r>
                  <a:rPr lang="tr-TR" sz="2000" dirty="0">
                    <a:solidFill>
                      <a:schemeClr val="tx1"/>
                    </a:solidFill>
                    <a:latin typeface="Times New Roman" panose="02020603050405020304" pitchFamily="18" charset="0"/>
                    <a:cs typeface="Times New Roman" panose="02020603050405020304" pitchFamily="18" charset="0"/>
                  </a:rPr>
                  <a:t>W*d</a:t>
                </a:r>
                <a14:m>
                  <m:oMath xmlns:m="http://schemas.openxmlformats.org/officeDocument/2006/math">
                    <m:sSub>
                      <m:sSubPr>
                        <m:ctrlPr>
                          <a:rPr lang="tr-TR" sz="2000" i="1" dirty="0">
                            <a:solidFill>
                              <a:schemeClr val="tx1"/>
                            </a:solidFill>
                            <a:latin typeface="Cambria Math" panose="02040503050406030204" pitchFamily="18" charset="0"/>
                          </a:rPr>
                        </m:ctrlPr>
                      </m:sSubPr>
                      <m:e>
                        <m:r>
                          <m:rPr>
                            <m:sty m:val="p"/>
                          </m:rPr>
                          <a:rPr lang="tr-TR" sz="2000" i="0" dirty="0">
                            <a:solidFill>
                              <a:schemeClr val="tx1"/>
                            </a:solidFill>
                            <a:latin typeface="Cambria Math" panose="02040503050406030204" pitchFamily="18" charset="0"/>
                          </a:rPr>
                          <m:t>x</m:t>
                        </m:r>
                      </m:e>
                      <m:sub>
                        <m:r>
                          <m:rPr>
                            <m:sty m:val="p"/>
                          </m:rPr>
                          <a:rPr lang="tr-TR" sz="2000" i="0" dirty="0">
                            <a:solidFill>
                              <a:schemeClr val="tx1"/>
                            </a:solidFill>
                            <a:latin typeface="Cambria Math" panose="02040503050406030204" pitchFamily="18" charset="0"/>
                          </a:rPr>
                          <m:t>w</m:t>
                        </m:r>
                      </m:sub>
                    </m:sSub>
                  </m:oMath>
                </a14:m>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dW</a:t>
                </a:r>
                <a:r>
                  <a:rPr lang="tr-TR" sz="2000" dirty="0">
                    <a:solidFill>
                      <a:schemeClr val="tx1"/>
                    </a:solidFill>
                    <a:latin typeface="Times New Roman" panose="02020603050405020304" pitchFamily="18" charset="0"/>
                    <a:cs typeface="Times New Roman" panose="02020603050405020304" pitchFamily="18" charset="0"/>
                  </a:rPr>
                  <a:t>(</a:t>
                </a:r>
                <a14:m>
                  <m:oMath xmlns:m="http://schemas.openxmlformats.org/officeDocument/2006/math">
                    <m:sSub>
                      <m:sSubPr>
                        <m:ctrlPr>
                          <a:rPr lang="tr-TR" sz="2000" i="1" smtClean="0">
                            <a:solidFill>
                              <a:schemeClr val="tx1"/>
                            </a:solidFill>
                            <a:latin typeface="Cambria Math" panose="02040503050406030204" pitchFamily="18" charset="0"/>
                          </a:rPr>
                        </m:ctrlPr>
                      </m:sSubPr>
                      <m:e>
                        <m:r>
                          <m:rPr>
                            <m:sty m:val="p"/>
                          </m:rPr>
                          <a:rPr lang="tr-TR" sz="2000" b="0" i="0" smtClean="0">
                            <a:solidFill>
                              <a:schemeClr val="tx1"/>
                            </a:solidFill>
                            <a:latin typeface="Cambria Math" panose="02040503050406030204" pitchFamily="18" charset="0"/>
                          </a:rPr>
                          <m:t>x</m:t>
                        </m:r>
                      </m:e>
                      <m:sub>
                        <m:r>
                          <m:rPr>
                            <m:sty m:val="p"/>
                          </m:rPr>
                          <a:rPr lang="tr-TR" sz="2000" b="0" i="0" smtClean="0">
                            <a:solidFill>
                              <a:schemeClr val="tx1"/>
                            </a:solidFill>
                            <a:latin typeface="Cambria Math" panose="02040503050406030204" pitchFamily="18" charset="0"/>
                          </a:rPr>
                          <m:t>D</m:t>
                        </m:r>
                      </m:sub>
                    </m:sSub>
                    <m:r>
                      <a:rPr lang="tr-TR" sz="2000" b="0" i="0" smtClean="0">
                        <a:solidFill>
                          <a:schemeClr val="tx1"/>
                        </a:solidFill>
                        <a:latin typeface="Cambria Math" panose="02040503050406030204" pitchFamily="18" charset="0"/>
                      </a:rPr>
                      <m:t>−</m:t>
                    </m:r>
                    <m:sSub>
                      <m:sSubPr>
                        <m:ctrlPr>
                          <a:rPr lang="tr-TR" sz="2000" b="0" i="1" smtClean="0">
                            <a:solidFill>
                              <a:schemeClr val="tx1"/>
                            </a:solidFill>
                            <a:latin typeface="Cambria Math" panose="02040503050406030204" pitchFamily="18" charset="0"/>
                          </a:rPr>
                        </m:ctrlPr>
                      </m:sSubPr>
                      <m:e>
                        <m:r>
                          <m:rPr>
                            <m:sty m:val="p"/>
                          </m:rPr>
                          <a:rPr lang="tr-TR" sz="2000" b="0" i="0" smtClean="0">
                            <a:solidFill>
                              <a:schemeClr val="tx1"/>
                            </a:solidFill>
                            <a:latin typeface="Cambria Math" panose="02040503050406030204" pitchFamily="18" charset="0"/>
                          </a:rPr>
                          <m:t>x</m:t>
                        </m:r>
                      </m:e>
                      <m:sub>
                        <m:r>
                          <m:rPr>
                            <m:sty m:val="p"/>
                          </m:rPr>
                          <a:rPr lang="tr-TR" sz="2000" b="0" i="0" smtClean="0">
                            <a:solidFill>
                              <a:schemeClr val="tx1"/>
                            </a:solidFill>
                            <a:latin typeface="Cambria Math" panose="02040503050406030204" pitchFamily="18" charset="0"/>
                          </a:rPr>
                          <m:t>W</m:t>
                        </m:r>
                      </m:sub>
                    </m:sSub>
                  </m:oMath>
                </a14:m>
                <a:r>
                  <a:rPr lang="tr-TR" sz="2000" dirty="0">
                    <a:solidFill>
                      <a:schemeClr val="tx1"/>
                    </a:solidFill>
                    <a:latin typeface="Times New Roman" panose="02020603050405020304" pitchFamily="18" charset="0"/>
                    <a:cs typeface="Times New Roman" panose="02020603050405020304" pitchFamily="18" charset="0"/>
                  </a:rPr>
                  <a:t>)</a:t>
                </a:r>
              </a:p>
              <a:p>
                <a:pPr>
                  <a:buFont typeface="Courier New" panose="02070309020205020404" pitchFamily="49" charset="0"/>
                  <a:buChar char="o"/>
                </a:pP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ln</a:t>
                </a:r>
                <a:r>
                  <a:rPr lang="tr-TR" sz="2000" dirty="0">
                    <a:solidFill>
                      <a:schemeClr val="tx1"/>
                    </a:solidFill>
                    <a:latin typeface="Times New Roman" panose="02020603050405020304" pitchFamily="18" charset="0"/>
                    <a:cs typeface="Times New Roman" panose="02020603050405020304" pitchFamily="18" charset="0"/>
                  </a:rPr>
                  <a:t>(</a:t>
                </a:r>
                <a14:m>
                  <m:oMath xmlns:m="http://schemas.openxmlformats.org/officeDocument/2006/math">
                    <m:f>
                      <m:fPr>
                        <m:ctrlPr>
                          <a:rPr lang="tr-TR" sz="2000" i="1" smtClean="0">
                            <a:solidFill>
                              <a:schemeClr val="tx1"/>
                            </a:solidFill>
                            <a:latin typeface="Cambria Math" panose="02040503050406030204" pitchFamily="18" charset="0"/>
                          </a:rPr>
                        </m:ctrlPr>
                      </m:fPr>
                      <m:num>
                        <m:sSub>
                          <m:sSubPr>
                            <m:ctrlPr>
                              <a:rPr lang="tr-TR" sz="2000" i="1" smtClean="0">
                                <a:solidFill>
                                  <a:schemeClr val="tx1"/>
                                </a:solidFill>
                                <a:latin typeface="Cambria Math" panose="02040503050406030204" pitchFamily="18" charset="0"/>
                              </a:rPr>
                            </m:ctrlPr>
                          </m:sSubPr>
                          <m:e>
                            <m:r>
                              <m:rPr>
                                <m:sty m:val="p"/>
                              </m:rPr>
                              <a:rPr lang="tr-TR" sz="2000" b="0" i="0" smtClean="0">
                                <a:solidFill>
                                  <a:schemeClr val="tx1"/>
                                </a:solidFill>
                                <a:latin typeface="Cambria Math" panose="02040503050406030204" pitchFamily="18" charset="0"/>
                              </a:rPr>
                              <m:t>W</m:t>
                            </m:r>
                          </m:e>
                          <m:sub>
                            <m:r>
                              <a:rPr lang="tr-TR" sz="2000" b="0" i="0" smtClean="0">
                                <a:solidFill>
                                  <a:schemeClr val="tx1"/>
                                </a:solidFill>
                                <a:latin typeface="Cambria Math" panose="02040503050406030204" pitchFamily="18" charset="0"/>
                              </a:rPr>
                              <m:t>1</m:t>
                            </m:r>
                          </m:sub>
                        </m:sSub>
                      </m:num>
                      <m:den>
                        <m:sSub>
                          <m:sSubPr>
                            <m:ctrlPr>
                              <a:rPr lang="tr-TR" sz="2000" i="1" smtClean="0">
                                <a:solidFill>
                                  <a:schemeClr val="tx1"/>
                                </a:solidFill>
                                <a:latin typeface="Cambria Math" panose="02040503050406030204" pitchFamily="18" charset="0"/>
                              </a:rPr>
                            </m:ctrlPr>
                          </m:sSubPr>
                          <m:e>
                            <m:r>
                              <m:rPr>
                                <m:sty m:val="p"/>
                              </m:rPr>
                              <a:rPr lang="tr-TR" sz="2000" b="0" i="0" smtClean="0">
                                <a:solidFill>
                                  <a:schemeClr val="tx1"/>
                                </a:solidFill>
                                <a:latin typeface="Cambria Math" panose="02040503050406030204" pitchFamily="18" charset="0"/>
                              </a:rPr>
                              <m:t>W</m:t>
                            </m:r>
                          </m:e>
                          <m:sub>
                            <m:r>
                              <a:rPr lang="tr-TR" sz="2000" b="0" i="0" smtClean="0">
                                <a:solidFill>
                                  <a:schemeClr val="tx1"/>
                                </a:solidFill>
                                <a:latin typeface="Cambria Math" panose="02040503050406030204" pitchFamily="18" charset="0"/>
                              </a:rPr>
                              <m:t>2</m:t>
                            </m:r>
                          </m:sub>
                        </m:sSub>
                      </m:den>
                    </m:f>
                  </m:oMath>
                </a14:m>
                <a:r>
                  <a:rPr lang="tr-TR" sz="2000" dirty="0">
                    <a:solidFill>
                      <a:schemeClr val="tx1"/>
                    </a:solidFill>
                    <a:latin typeface="Times New Roman" panose="02020603050405020304" pitchFamily="18" charset="0"/>
                    <a:cs typeface="Times New Roman" panose="02020603050405020304" pitchFamily="18" charset="0"/>
                  </a:rPr>
                  <a:t>)= </a:t>
                </a:r>
                <a14:m>
                  <m:oMath xmlns:m="http://schemas.openxmlformats.org/officeDocument/2006/math">
                    <m:nary>
                      <m:naryPr>
                        <m:limLoc m:val="undOvr"/>
                        <m:ctrlPr>
                          <a:rPr lang="tr-TR" sz="2000" i="1" smtClean="0">
                            <a:solidFill>
                              <a:schemeClr val="tx1"/>
                            </a:solidFill>
                            <a:latin typeface="Cambria Math" panose="02040503050406030204" pitchFamily="18" charset="0"/>
                          </a:rPr>
                        </m:ctrlPr>
                      </m:naryPr>
                      <m:sub>
                        <m:sSub>
                          <m:sSubPr>
                            <m:ctrlPr>
                              <a:rPr lang="tr-TR" sz="2000" i="1" smtClean="0">
                                <a:solidFill>
                                  <a:schemeClr val="tx1"/>
                                </a:solidFill>
                                <a:latin typeface="Cambria Math" panose="02040503050406030204" pitchFamily="18" charset="0"/>
                              </a:rPr>
                            </m:ctrlPr>
                          </m:sSubPr>
                          <m:e>
                            <m:r>
                              <m:rPr>
                                <m:sty m:val="p"/>
                              </m:rPr>
                              <a:rPr lang="tr-TR" sz="2000" b="0" i="0" smtClean="0">
                                <a:solidFill>
                                  <a:schemeClr val="tx1"/>
                                </a:solidFill>
                                <a:latin typeface="Cambria Math" panose="02040503050406030204" pitchFamily="18" charset="0"/>
                              </a:rPr>
                              <m:t>X</m:t>
                            </m:r>
                          </m:e>
                          <m:sub>
                            <m:r>
                              <m:rPr>
                                <m:sty m:val="p"/>
                              </m:rPr>
                              <a:rPr lang="tr-TR" sz="2000" b="0" i="0" smtClean="0">
                                <a:solidFill>
                                  <a:schemeClr val="tx1"/>
                                </a:solidFill>
                                <a:latin typeface="Cambria Math" panose="02040503050406030204" pitchFamily="18" charset="0"/>
                              </a:rPr>
                              <m:t>W</m:t>
                            </m:r>
                            <m:r>
                              <a:rPr lang="tr-TR" sz="2000" b="0" i="0" smtClean="0">
                                <a:solidFill>
                                  <a:schemeClr val="tx1"/>
                                </a:solidFill>
                                <a:latin typeface="Cambria Math" panose="02040503050406030204" pitchFamily="18" charset="0"/>
                              </a:rPr>
                              <m:t>2</m:t>
                            </m:r>
                          </m:sub>
                        </m:sSub>
                      </m:sub>
                      <m:sup>
                        <m:sSub>
                          <m:sSubPr>
                            <m:ctrlPr>
                              <a:rPr lang="tr-TR" sz="2000" i="1" smtClean="0">
                                <a:solidFill>
                                  <a:schemeClr val="tx1"/>
                                </a:solidFill>
                                <a:latin typeface="Cambria Math" panose="02040503050406030204" pitchFamily="18" charset="0"/>
                              </a:rPr>
                            </m:ctrlPr>
                          </m:sSubPr>
                          <m:e>
                            <m:r>
                              <m:rPr>
                                <m:sty m:val="p"/>
                              </m:rPr>
                              <a:rPr lang="tr-TR" sz="2000" b="0" i="0" smtClean="0">
                                <a:solidFill>
                                  <a:schemeClr val="tx1"/>
                                </a:solidFill>
                                <a:latin typeface="Cambria Math" panose="02040503050406030204" pitchFamily="18" charset="0"/>
                              </a:rPr>
                              <m:t>X</m:t>
                            </m:r>
                          </m:e>
                          <m:sub>
                            <m:r>
                              <m:rPr>
                                <m:sty m:val="p"/>
                              </m:rPr>
                              <a:rPr lang="tr-TR" sz="2000" b="0" i="0" smtClean="0">
                                <a:solidFill>
                                  <a:schemeClr val="tx1"/>
                                </a:solidFill>
                                <a:latin typeface="Cambria Math" panose="02040503050406030204" pitchFamily="18" charset="0"/>
                              </a:rPr>
                              <m:t>W</m:t>
                            </m:r>
                            <m:r>
                              <a:rPr lang="tr-TR" sz="2000" b="0" i="0" smtClean="0">
                                <a:solidFill>
                                  <a:schemeClr val="tx1"/>
                                </a:solidFill>
                                <a:latin typeface="Cambria Math" panose="02040503050406030204" pitchFamily="18" charset="0"/>
                              </a:rPr>
                              <m:t>1</m:t>
                            </m:r>
                          </m:sub>
                        </m:sSub>
                      </m:sup>
                      <m:e>
                        <m:f>
                          <m:fPr>
                            <m:ctrlPr>
                              <a:rPr lang="tr-TR" sz="2000" i="1" smtClean="0">
                                <a:solidFill>
                                  <a:schemeClr val="tx1"/>
                                </a:solidFill>
                                <a:latin typeface="Cambria Math" panose="02040503050406030204" pitchFamily="18" charset="0"/>
                              </a:rPr>
                            </m:ctrlPr>
                          </m:fPr>
                          <m:num>
                            <m:sSub>
                              <m:sSubPr>
                                <m:ctrlPr>
                                  <a:rPr lang="tr-TR" sz="2000" i="1" smtClean="0">
                                    <a:solidFill>
                                      <a:schemeClr val="tx1"/>
                                    </a:solidFill>
                                    <a:latin typeface="Cambria Math" panose="02040503050406030204" pitchFamily="18" charset="0"/>
                                  </a:rPr>
                                </m:ctrlPr>
                              </m:sSubPr>
                              <m:e>
                                <m:r>
                                  <m:rPr>
                                    <m:sty m:val="p"/>
                                  </m:rPr>
                                  <a:rPr lang="tr-TR" sz="2000" b="0" i="0" smtClean="0">
                                    <a:solidFill>
                                      <a:schemeClr val="tx1"/>
                                    </a:solidFill>
                                    <a:latin typeface="Cambria Math" panose="02040503050406030204" pitchFamily="18" charset="0"/>
                                  </a:rPr>
                                  <m:t>dx</m:t>
                                </m:r>
                              </m:e>
                              <m:sub>
                                <m:r>
                                  <m:rPr>
                                    <m:sty m:val="p"/>
                                  </m:rPr>
                                  <a:rPr lang="tr-TR" sz="2000" b="0" i="0" smtClean="0">
                                    <a:solidFill>
                                      <a:schemeClr val="tx1"/>
                                    </a:solidFill>
                                    <a:latin typeface="Cambria Math" panose="02040503050406030204" pitchFamily="18" charset="0"/>
                                  </a:rPr>
                                  <m:t>W</m:t>
                                </m:r>
                              </m:sub>
                            </m:sSub>
                          </m:num>
                          <m:den>
                            <m:sSub>
                              <m:sSubPr>
                                <m:ctrlPr>
                                  <a:rPr lang="tr-TR" sz="2000" i="1" smtClean="0">
                                    <a:solidFill>
                                      <a:schemeClr val="tx1"/>
                                    </a:solidFill>
                                    <a:latin typeface="Cambria Math" panose="02040503050406030204" pitchFamily="18" charset="0"/>
                                  </a:rPr>
                                </m:ctrlPr>
                              </m:sSubPr>
                              <m:e>
                                <m:r>
                                  <m:rPr>
                                    <m:sty m:val="p"/>
                                  </m:rPr>
                                  <a:rPr lang="tr-TR" sz="2000" b="0" i="0" smtClean="0">
                                    <a:solidFill>
                                      <a:schemeClr val="tx1"/>
                                    </a:solidFill>
                                    <a:latin typeface="Cambria Math" panose="02040503050406030204" pitchFamily="18" charset="0"/>
                                  </a:rPr>
                                  <m:t>x</m:t>
                                </m:r>
                              </m:e>
                              <m:sub>
                                <m:r>
                                  <m:rPr>
                                    <m:sty m:val="p"/>
                                  </m:rPr>
                                  <a:rPr lang="tr-TR" sz="2000" b="0" i="0" smtClean="0">
                                    <a:solidFill>
                                      <a:schemeClr val="tx1"/>
                                    </a:solidFill>
                                    <a:latin typeface="Cambria Math" panose="02040503050406030204" pitchFamily="18" charset="0"/>
                                  </a:rPr>
                                  <m:t>D</m:t>
                                </m:r>
                              </m:sub>
                            </m:sSub>
                            <m:r>
                              <a:rPr lang="tr-TR" sz="2000" b="0" i="0" smtClean="0">
                                <a:solidFill>
                                  <a:schemeClr val="tx1"/>
                                </a:solidFill>
                                <a:latin typeface="Cambria Math" panose="02040503050406030204" pitchFamily="18" charset="0"/>
                              </a:rPr>
                              <m:t>−</m:t>
                            </m:r>
                            <m:sSub>
                              <m:sSubPr>
                                <m:ctrlPr>
                                  <a:rPr lang="tr-TR" sz="2000" b="0" i="1" smtClean="0">
                                    <a:solidFill>
                                      <a:schemeClr val="tx1"/>
                                    </a:solidFill>
                                    <a:latin typeface="Cambria Math" panose="02040503050406030204" pitchFamily="18" charset="0"/>
                                  </a:rPr>
                                </m:ctrlPr>
                              </m:sSubPr>
                              <m:e>
                                <m:r>
                                  <m:rPr>
                                    <m:sty m:val="p"/>
                                  </m:rPr>
                                  <a:rPr lang="tr-TR" sz="2000" b="0" i="0" smtClean="0">
                                    <a:solidFill>
                                      <a:schemeClr val="tx1"/>
                                    </a:solidFill>
                                    <a:latin typeface="Cambria Math" panose="02040503050406030204" pitchFamily="18" charset="0"/>
                                  </a:rPr>
                                  <m:t>x</m:t>
                                </m:r>
                              </m:e>
                              <m:sub>
                                <m:r>
                                  <m:rPr>
                                    <m:sty m:val="p"/>
                                  </m:rPr>
                                  <a:rPr lang="tr-TR" sz="2000" b="0" i="0" smtClean="0">
                                    <a:solidFill>
                                      <a:schemeClr val="tx1"/>
                                    </a:solidFill>
                                    <a:latin typeface="Cambria Math" panose="02040503050406030204" pitchFamily="18" charset="0"/>
                                  </a:rPr>
                                  <m:t>W</m:t>
                                </m:r>
                              </m:sub>
                            </m:sSub>
                          </m:den>
                        </m:f>
                      </m:e>
                    </m:nary>
                  </m:oMath>
                </a14:m>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Rayleigh</a:t>
                </a:r>
                <a:r>
                  <a:rPr lang="tr-TR" sz="2000" dirty="0">
                    <a:solidFill>
                      <a:schemeClr val="tx1"/>
                    </a:solidFill>
                    <a:latin typeface="Times New Roman" panose="02020603050405020304" pitchFamily="18" charset="0"/>
                    <a:cs typeface="Times New Roman" panose="02020603050405020304" pitchFamily="18" charset="0"/>
                  </a:rPr>
                  <a:t> eşitliği)</a:t>
                </a:r>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xfrm>
                <a:off x="1179512" y="1447800"/>
                <a:ext cx="10631488" cy="4864100"/>
              </a:xfrm>
              <a:blipFill>
                <a:blip r:embed="rId2"/>
                <a:stretch>
                  <a:fillRect l="-516" t="-753"/>
                </a:stretch>
              </a:blipFill>
            </p:spPr>
            <p:txBody>
              <a:bodyPr/>
              <a:lstStyle/>
              <a:p>
                <a:r>
                  <a:rPr lang="tr-TR">
                    <a:noFill/>
                  </a:rPr>
                  <a:t> </a:t>
                </a:r>
              </a:p>
            </p:txBody>
          </p:sp>
        </mc:Fallback>
      </mc:AlternateContent>
    </p:spTree>
    <p:extLst>
      <p:ext uri="{BB962C8B-B14F-4D97-AF65-F5344CB8AC3E}">
        <p14:creationId xmlns:p14="http://schemas.microsoft.com/office/powerpoint/2010/main" val="16537197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39412" y="700310"/>
            <a:ext cx="8911687" cy="518890"/>
          </a:xfrm>
        </p:spPr>
        <p:txBody>
          <a:bodyPr>
            <a:normAutofit/>
          </a:bodyPr>
          <a:lstStyle/>
          <a:p>
            <a:pPr algn="ctr"/>
            <a:r>
              <a:rPr lang="tr-TR" sz="2500" dirty="0">
                <a:solidFill>
                  <a:schemeClr val="tx1"/>
                </a:solidFill>
                <a:latin typeface="Times New Roman" panose="02020603050405020304" pitchFamily="18" charset="0"/>
                <a:cs typeface="Times New Roman" panose="02020603050405020304" pitchFamily="18" charset="0"/>
              </a:rPr>
              <a:t>HESAPLAMALAR</a:t>
            </a:r>
          </a:p>
        </p:txBody>
      </p:sp>
      <mc:AlternateContent xmlns:mc="http://schemas.openxmlformats.org/markup-compatibility/2006" xmlns:a14="http://schemas.microsoft.com/office/drawing/2010/main">
        <mc:Choice Requires="a14">
          <p:sp>
            <p:nvSpPr>
              <p:cNvPr id="3" name="İçerik Yer Tutucusu 2"/>
              <p:cNvSpPr>
                <a:spLocks noGrp="1"/>
              </p:cNvSpPr>
              <p:nvPr>
                <p:ph idx="1"/>
              </p:nvPr>
            </p:nvSpPr>
            <p:spPr>
              <a:xfrm>
                <a:off x="1179512" y="1447799"/>
                <a:ext cx="10631488" cy="5174673"/>
              </a:xfrm>
            </p:spPr>
            <p:txBody>
              <a:bodyPr>
                <a:normAutofit fontScale="77500" lnSpcReduction="20000"/>
              </a:bodyPr>
              <a:lstStyle/>
              <a:p>
                <a:pPr marL="0" indent="0">
                  <a:buNone/>
                </a:pPr>
                <a:r>
                  <a:rPr lang="tr-TR" sz="2000" b="1" u="sng" dirty="0">
                    <a:solidFill>
                      <a:schemeClr val="tx1"/>
                    </a:solidFill>
                    <a:latin typeface="Times New Roman" panose="02020603050405020304" pitchFamily="18" charset="0"/>
                    <a:cs typeface="Times New Roman" panose="02020603050405020304" pitchFamily="18" charset="0"/>
                  </a:rPr>
                  <a:t>Deneysel Veriler:</a:t>
                </a:r>
              </a:p>
              <a:p>
                <a:r>
                  <a:rPr lang="tr-TR" sz="2000" dirty="0">
                    <a:solidFill>
                      <a:schemeClr val="tx1"/>
                    </a:solidFill>
                    <a:latin typeface="Times New Roman" panose="02020603050405020304" pitchFamily="18" charset="0"/>
                    <a:cs typeface="Times New Roman" panose="02020603050405020304" pitchFamily="18" charset="0"/>
                  </a:rPr>
                  <a:t>Kaynatıcının ilk hacmi (V)</a:t>
                </a:r>
              </a:p>
              <a:p>
                <a:r>
                  <a:rPr lang="tr-TR" sz="2000" dirty="0">
                    <a:solidFill>
                      <a:schemeClr val="tx1"/>
                    </a:solidFill>
                    <a:latin typeface="Times New Roman" panose="02020603050405020304" pitchFamily="18" charset="0"/>
                    <a:cs typeface="Times New Roman" panose="02020603050405020304" pitchFamily="18" charset="0"/>
                  </a:rPr>
                  <a:t>Başlangıçta kaynatıcıdan alınan numunenin kırılma indisi</a:t>
                </a:r>
              </a:p>
              <a:p>
                <a:r>
                  <a:rPr lang="tr-TR" sz="2000" dirty="0">
                    <a:solidFill>
                      <a:schemeClr val="tx1"/>
                    </a:solidFill>
                    <a:latin typeface="Times New Roman" panose="02020603050405020304" pitchFamily="18" charset="0"/>
                    <a:cs typeface="Times New Roman" panose="02020603050405020304" pitchFamily="18" charset="0"/>
                  </a:rPr>
                  <a:t>Metilen klorür için; M</a:t>
                </a:r>
                <a:r>
                  <a:rPr lang="tr-TR" sz="2000" baseline="-25000" dirty="0">
                    <a:solidFill>
                      <a:schemeClr val="tx1"/>
                    </a:solidFill>
                    <a:latin typeface="Times New Roman" panose="02020603050405020304" pitchFamily="18" charset="0"/>
                    <a:cs typeface="Times New Roman" panose="02020603050405020304" pitchFamily="18" charset="0"/>
                  </a:rPr>
                  <a:t>A</a:t>
                </a:r>
                <a:r>
                  <a:rPr lang="tr-TR" sz="2000" dirty="0">
                    <a:solidFill>
                      <a:schemeClr val="tx1"/>
                    </a:solidFill>
                    <a:latin typeface="Times New Roman" panose="02020603050405020304" pitchFamily="18" charset="0"/>
                    <a:cs typeface="Times New Roman" panose="02020603050405020304" pitchFamily="18" charset="0"/>
                  </a:rPr>
                  <a:t>=84,9 gr/ </a:t>
                </a:r>
                <a:r>
                  <a:rPr lang="tr-TR" sz="2000" dirty="0" err="1">
                    <a:solidFill>
                      <a:schemeClr val="tx1"/>
                    </a:solidFill>
                    <a:latin typeface="Times New Roman" panose="02020603050405020304" pitchFamily="18" charset="0"/>
                    <a:cs typeface="Times New Roman" panose="02020603050405020304" pitchFamily="18" charset="0"/>
                  </a:rPr>
                  <a:t>mol</a:t>
                </a:r>
                <a:r>
                  <a:rPr lang="tr-TR" sz="2000" dirty="0">
                    <a:solidFill>
                      <a:schemeClr val="tx1"/>
                    </a:solidFill>
                    <a:latin typeface="Times New Roman" panose="02020603050405020304" pitchFamily="18" charset="0"/>
                    <a:cs typeface="Times New Roman" panose="02020603050405020304" pitchFamily="18" charset="0"/>
                  </a:rPr>
                  <a:t>, </a:t>
                </a:r>
                <a14:m>
                  <m:oMath xmlns:m="http://schemas.openxmlformats.org/officeDocument/2006/math">
                    <m:r>
                      <a:rPr lang="tr-TR" sz="2000" i="1">
                        <a:solidFill>
                          <a:schemeClr val="tx1"/>
                        </a:solidFill>
                        <a:latin typeface="Cambria Math" panose="02040503050406030204" pitchFamily="18" charset="0"/>
                      </a:rPr>
                      <m:t>𝜌</m:t>
                    </m:r>
                  </m:oMath>
                </a14:m>
                <a:r>
                  <a:rPr lang="tr-TR" sz="2000" dirty="0">
                    <a:solidFill>
                      <a:schemeClr val="tx1"/>
                    </a:solidFill>
                    <a:latin typeface="Times New Roman" panose="02020603050405020304" pitchFamily="18" charset="0"/>
                    <a:cs typeface="Times New Roman" panose="02020603050405020304" pitchFamily="18" charset="0"/>
                  </a:rPr>
                  <a:t>=1,33 gr/</a:t>
                </a:r>
                <a14:m>
                  <m:oMath xmlns:m="http://schemas.openxmlformats.org/officeDocument/2006/math">
                    <m:sSup>
                      <m:sSupPr>
                        <m:ctrlPr>
                          <a:rPr lang="tr-TR" sz="2000" i="1">
                            <a:solidFill>
                              <a:schemeClr val="tx1"/>
                            </a:solidFill>
                            <a:latin typeface="Cambria Math" panose="02040503050406030204" pitchFamily="18" charset="0"/>
                          </a:rPr>
                        </m:ctrlPr>
                      </m:sSupPr>
                      <m:e>
                        <m:r>
                          <a:rPr lang="tr-TR" sz="2000" i="1">
                            <a:solidFill>
                              <a:schemeClr val="tx1"/>
                            </a:solidFill>
                            <a:latin typeface="Cambria Math" panose="02040503050406030204" pitchFamily="18" charset="0"/>
                          </a:rPr>
                          <m:t>𝑐𝑚</m:t>
                        </m:r>
                      </m:e>
                      <m:sup>
                        <m:r>
                          <a:rPr lang="tr-TR" sz="2000" i="1">
                            <a:solidFill>
                              <a:schemeClr val="tx1"/>
                            </a:solidFill>
                            <a:latin typeface="Cambria Math" panose="02040503050406030204" pitchFamily="18" charset="0"/>
                          </a:rPr>
                          <m:t>3</m:t>
                        </m:r>
                      </m:sup>
                    </m:sSup>
                  </m:oMath>
                </a14:m>
                <a:endParaRPr lang="tr-TR" sz="2000" dirty="0">
                  <a:solidFill>
                    <a:schemeClr val="tx1"/>
                  </a:solidFill>
                  <a:latin typeface="Times New Roman" panose="02020603050405020304" pitchFamily="18" charset="0"/>
                  <a:cs typeface="Times New Roman" panose="02020603050405020304" pitchFamily="18" charset="0"/>
                </a:endParaRPr>
              </a:p>
              <a:p>
                <a:r>
                  <a:rPr lang="tr-TR" sz="2000" dirty="0" err="1">
                    <a:solidFill>
                      <a:schemeClr val="tx1"/>
                    </a:solidFill>
                    <a:latin typeface="Times New Roman" panose="02020603050405020304" pitchFamily="18" charset="0"/>
                    <a:cs typeface="Times New Roman" panose="02020603050405020304" pitchFamily="18" charset="0"/>
                  </a:rPr>
                  <a:t>Triklor</a:t>
                </a:r>
                <a:r>
                  <a:rPr lang="tr-TR" sz="2000" dirty="0">
                    <a:solidFill>
                      <a:schemeClr val="tx1"/>
                    </a:solidFill>
                    <a:latin typeface="Times New Roman" panose="02020603050405020304" pitchFamily="18" charset="0"/>
                    <a:cs typeface="Times New Roman" panose="02020603050405020304" pitchFamily="18" charset="0"/>
                  </a:rPr>
                  <a:t> etilen için; M</a:t>
                </a:r>
                <a:r>
                  <a:rPr lang="tr-TR" sz="2000" baseline="-25000" dirty="0">
                    <a:solidFill>
                      <a:schemeClr val="tx1"/>
                    </a:solidFill>
                    <a:latin typeface="Times New Roman" panose="02020603050405020304" pitchFamily="18" charset="0"/>
                    <a:cs typeface="Times New Roman" panose="02020603050405020304" pitchFamily="18" charset="0"/>
                  </a:rPr>
                  <a:t>A</a:t>
                </a:r>
                <a:r>
                  <a:rPr lang="tr-TR" sz="2000" dirty="0">
                    <a:solidFill>
                      <a:schemeClr val="tx1"/>
                    </a:solidFill>
                    <a:latin typeface="Times New Roman" panose="02020603050405020304" pitchFamily="18" charset="0"/>
                    <a:cs typeface="Times New Roman" panose="02020603050405020304" pitchFamily="18" charset="0"/>
                  </a:rPr>
                  <a:t>=131,4 gr/</a:t>
                </a:r>
                <a:r>
                  <a:rPr lang="tr-TR" sz="2000" dirty="0" err="1">
                    <a:solidFill>
                      <a:schemeClr val="tx1"/>
                    </a:solidFill>
                    <a:latin typeface="Times New Roman" panose="02020603050405020304" pitchFamily="18" charset="0"/>
                    <a:cs typeface="Times New Roman" panose="02020603050405020304" pitchFamily="18" charset="0"/>
                  </a:rPr>
                  <a:t>mol</a:t>
                </a:r>
                <a:r>
                  <a:rPr lang="tr-TR" sz="2000" dirty="0">
                    <a:solidFill>
                      <a:schemeClr val="tx1"/>
                    </a:solidFill>
                    <a:latin typeface="Times New Roman" panose="02020603050405020304" pitchFamily="18" charset="0"/>
                    <a:cs typeface="Times New Roman" panose="02020603050405020304" pitchFamily="18" charset="0"/>
                  </a:rPr>
                  <a:t>, </a:t>
                </a:r>
                <a14:m>
                  <m:oMath xmlns:m="http://schemas.openxmlformats.org/officeDocument/2006/math">
                    <m:r>
                      <a:rPr lang="tr-TR" sz="2000" i="1">
                        <a:solidFill>
                          <a:schemeClr val="tx1"/>
                        </a:solidFill>
                        <a:latin typeface="Cambria Math" panose="02040503050406030204" pitchFamily="18" charset="0"/>
                      </a:rPr>
                      <m:t>𝜌</m:t>
                    </m:r>
                  </m:oMath>
                </a14:m>
                <a:r>
                  <a:rPr lang="tr-TR" sz="2000" dirty="0">
                    <a:solidFill>
                      <a:schemeClr val="tx1"/>
                    </a:solidFill>
                    <a:latin typeface="Times New Roman" panose="02020603050405020304" pitchFamily="18" charset="0"/>
                    <a:cs typeface="Times New Roman" panose="02020603050405020304" pitchFamily="18" charset="0"/>
                  </a:rPr>
                  <a:t>=1,46 gr/</a:t>
                </a:r>
                <a14:m>
                  <m:oMath xmlns:m="http://schemas.openxmlformats.org/officeDocument/2006/math">
                    <m:sSup>
                      <m:sSupPr>
                        <m:ctrlPr>
                          <a:rPr lang="tr-TR" sz="2000" i="1">
                            <a:solidFill>
                              <a:schemeClr val="tx1"/>
                            </a:solidFill>
                            <a:latin typeface="Cambria Math" panose="02040503050406030204" pitchFamily="18" charset="0"/>
                          </a:rPr>
                        </m:ctrlPr>
                      </m:sSupPr>
                      <m:e>
                        <m:r>
                          <a:rPr lang="tr-TR" sz="2000" i="1">
                            <a:solidFill>
                              <a:schemeClr val="tx1"/>
                            </a:solidFill>
                            <a:latin typeface="Cambria Math" panose="02040503050406030204" pitchFamily="18" charset="0"/>
                          </a:rPr>
                          <m:t>𝑐𝑚</m:t>
                        </m:r>
                      </m:e>
                      <m:sup>
                        <m:r>
                          <a:rPr lang="tr-TR" sz="2000" i="1">
                            <a:solidFill>
                              <a:schemeClr val="tx1"/>
                            </a:solidFill>
                            <a:latin typeface="Cambria Math" panose="02040503050406030204" pitchFamily="18" charset="0"/>
                          </a:rPr>
                          <m:t>3</m:t>
                        </m:r>
                      </m:sup>
                    </m:sSup>
                  </m:oMath>
                </a14:m>
                <a:endParaRPr lang="tr-TR" sz="2000" dirty="0">
                  <a:solidFill>
                    <a:schemeClr val="tx1"/>
                  </a:solidFill>
                  <a:latin typeface="Times New Roman" panose="02020603050405020304" pitchFamily="18" charset="0"/>
                  <a:cs typeface="Times New Roman" panose="02020603050405020304" pitchFamily="18" charset="0"/>
                </a:endParaRPr>
              </a:p>
              <a:p>
                <a:r>
                  <a:rPr lang="tr-TR" sz="2000" dirty="0">
                    <a:solidFill>
                      <a:schemeClr val="tx1"/>
                    </a:solidFill>
                    <a:latin typeface="Times New Roman" panose="02020603050405020304" pitchFamily="18" charset="0"/>
                    <a:cs typeface="Times New Roman" panose="02020603050405020304" pitchFamily="18" charset="0"/>
                  </a:rPr>
                  <a:t>W</a:t>
                </a:r>
                <a:r>
                  <a:rPr lang="tr-TR" sz="2000" baseline="-25000" dirty="0">
                    <a:solidFill>
                      <a:schemeClr val="tx1"/>
                    </a:solidFill>
                    <a:latin typeface="Times New Roman" panose="02020603050405020304" pitchFamily="18" charset="0"/>
                    <a:cs typeface="Times New Roman" panose="02020603050405020304" pitchFamily="18" charset="0"/>
                  </a:rPr>
                  <a:t>2</a:t>
                </a:r>
                <a:r>
                  <a:rPr lang="tr-TR" sz="2000" dirty="0">
                    <a:solidFill>
                      <a:schemeClr val="tx1"/>
                    </a:solidFill>
                    <a:latin typeface="Times New Roman" panose="02020603050405020304" pitchFamily="18" charset="0"/>
                    <a:cs typeface="Times New Roman" panose="02020603050405020304" pitchFamily="18" charset="0"/>
                  </a:rPr>
                  <a:t> (Kaynatıcı içeriğinin </a:t>
                </a:r>
                <a:r>
                  <a:rPr lang="tr-TR" sz="2000" dirty="0" err="1">
                    <a:solidFill>
                      <a:schemeClr val="tx1"/>
                    </a:solidFill>
                    <a:latin typeface="Times New Roman" panose="02020603050405020304" pitchFamily="18" charset="0"/>
                    <a:cs typeface="Times New Roman" panose="02020603050405020304" pitchFamily="18" charset="0"/>
                  </a:rPr>
                  <a:t>distilasyon</a:t>
                </a:r>
                <a:r>
                  <a:rPr lang="tr-TR" sz="2000" dirty="0">
                    <a:solidFill>
                      <a:schemeClr val="tx1"/>
                    </a:solidFill>
                    <a:latin typeface="Times New Roman" panose="02020603050405020304" pitchFamily="18" charset="0"/>
                    <a:cs typeface="Times New Roman" panose="02020603050405020304" pitchFamily="18" charset="0"/>
                  </a:rPr>
                  <a:t> sonundaki </a:t>
                </a:r>
                <a:r>
                  <a:rPr lang="tr-TR" sz="2000" dirty="0" err="1">
                    <a:solidFill>
                      <a:schemeClr val="tx1"/>
                    </a:solidFill>
                    <a:latin typeface="Times New Roman" panose="02020603050405020304" pitchFamily="18" charset="0"/>
                    <a:cs typeface="Times New Roman" panose="02020603050405020304" pitchFamily="18" charset="0"/>
                  </a:rPr>
                  <a:t>mol</a:t>
                </a:r>
                <a:r>
                  <a:rPr lang="tr-TR" sz="2000" dirty="0">
                    <a:solidFill>
                      <a:schemeClr val="tx1"/>
                    </a:solidFill>
                    <a:latin typeface="Times New Roman" panose="02020603050405020304" pitchFamily="18" charset="0"/>
                    <a:cs typeface="Times New Roman" panose="02020603050405020304" pitchFamily="18" charset="0"/>
                  </a:rPr>
                  <a:t> miktarı)</a:t>
                </a:r>
              </a:p>
              <a:p>
                <a:pPr marL="0" indent="0">
                  <a:buNone/>
                </a:pPr>
                <a:endParaRPr lang="tr-TR" sz="2000" dirty="0">
                  <a:solidFill>
                    <a:schemeClr val="tx1"/>
                  </a:solidFill>
                  <a:latin typeface="Times New Roman" panose="02020603050405020304" pitchFamily="18" charset="0"/>
                  <a:cs typeface="Times New Roman" panose="02020603050405020304" pitchFamily="18" charset="0"/>
                </a:endParaRPr>
              </a:p>
              <a:p>
                <a:pPr marL="0" indent="0">
                  <a:buNone/>
                </a:pPr>
                <a:r>
                  <a:rPr lang="tr-TR" sz="2000" b="1" u="sng" dirty="0">
                    <a:solidFill>
                      <a:schemeClr val="tx1"/>
                    </a:solidFill>
                    <a:latin typeface="Times New Roman" panose="02020603050405020304" pitchFamily="18" charset="0"/>
                    <a:cs typeface="Times New Roman" panose="02020603050405020304" pitchFamily="18" charset="0"/>
                  </a:rPr>
                  <a:t>Hesaplanacak değerler:</a:t>
                </a:r>
              </a:p>
              <a:p>
                <a:r>
                  <a:rPr lang="tr-TR" sz="2000" dirty="0">
                    <a:solidFill>
                      <a:schemeClr val="tx1"/>
                    </a:solidFill>
                    <a:latin typeface="Times New Roman" panose="02020603050405020304" pitchFamily="18" charset="0"/>
                    <a:cs typeface="Times New Roman" panose="02020603050405020304" pitchFamily="18" charset="0"/>
                  </a:rPr>
                  <a:t>Kaynatıcıdaki M.K. %’si (ağırlıkça)		</a:t>
                </a:r>
              </a:p>
              <a:p>
                <a:r>
                  <a:rPr lang="tr-TR" sz="2000" dirty="0">
                    <a:solidFill>
                      <a:schemeClr val="tx1"/>
                    </a:solidFill>
                    <a:latin typeface="Times New Roman" panose="02020603050405020304" pitchFamily="18" charset="0"/>
                    <a:cs typeface="Times New Roman" panose="02020603050405020304" pitchFamily="18" charset="0"/>
                  </a:rPr>
                  <a:t>Kaynatıcıdaki T.K.E. %’si (ağırlıkça)	</a:t>
                </a:r>
              </a:p>
              <a:p>
                <a:r>
                  <a:rPr lang="tr-TR" sz="2000" dirty="0">
                    <a:solidFill>
                      <a:schemeClr val="tx1"/>
                    </a:solidFill>
                    <a:latin typeface="Times New Roman" panose="02020603050405020304" pitchFamily="18" charset="0"/>
                    <a:cs typeface="Times New Roman" panose="02020603050405020304" pitchFamily="18" charset="0"/>
                  </a:rPr>
                  <a:t>Karışımın yoğunluğu (g/L)			</a:t>
                </a:r>
              </a:p>
              <a:p>
                <a:r>
                  <a:rPr lang="tr-TR" sz="2000" dirty="0">
                    <a:solidFill>
                      <a:schemeClr val="tx1"/>
                    </a:solidFill>
                    <a:latin typeface="Times New Roman" panose="02020603050405020304" pitchFamily="18" charset="0"/>
                    <a:cs typeface="Times New Roman" panose="02020603050405020304" pitchFamily="18" charset="0"/>
                  </a:rPr>
                  <a:t>Karışımın ağırlığı (kg)			            Başlangıçta!</a:t>
                </a:r>
              </a:p>
              <a:p>
                <a:r>
                  <a:rPr lang="tr-TR" sz="2000" dirty="0">
                    <a:solidFill>
                      <a:schemeClr val="tx1"/>
                    </a:solidFill>
                    <a:latin typeface="Times New Roman" panose="02020603050405020304" pitchFamily="18" charset="0"/>
                    <a:cs typeface="Times New Roman" panose="02020603050405020304" pitchFamily="18" charset="0"/>
                  </a:rPr>
                  <a:t>Kaynatıcıdaki M.K. </a:t>
                </a:r>
                <a:r>
                  <a:rPr lang="tr-TR" sz="2000" dirty="0" err="1">
                    <a:solidFill>
                      <a:schemeClr val="tx1"/>
                    </a:solidFill>
                    <a:latin typeface="Times New Roman" panose="02020603050405020304" pitchFamily="18" charset="0"/>
                    <a:cs typeface="Times New Roman" panose="02020603050405020304" pitchFamily="18" charset="0"/>
                  </a:rPr>
                  <a:t>mol</a:t>
                </a:r>
                <a:r>
                  <a:rPr lang="tr-TR" sz="2000" dirty="0">
                    <a:solidFill>
                      <a:schemeClr val="tx1"/>
                    </a:solidFill>
                    <a:latin typeface="Times New Roman" panose="02020603050405020304" pitchFamily="18" charset="0"/>
                    <a:cs typeface="Times New Roman" panose="02020603050405020304" pitchFamily="18" charset="0"/>
                  </a:rPr>
                  <a:t> sayısı		</a:t>
                </a:r>
              </a:p>
              <a:p>
                <a:r>
                  <a:rPr lang="tr-TR" sz="2000" dirty="0">
                    <a:solidFill>
                      <a:schemeClr val="tx1"/>
                    </a:solidFill>
                    <a:latin typeface="Times New Roman" panose="02020603050405020304" pitchFamily="18" charset="0"/>
                    <a:cs typeface="Times New Roman" panose="02020603050405020304" pitchFamily="18" charset="0"/>
                  </a:rPr>
                  <a:t>Kaynatıcıdaki T.K.E. </a:t>
                </a:r>
                <a:r>
                  <a:rPr lang="tr-TR" sz="2000" dirty="0" err="1">
                    <a:solidFill>
                      <a:schemeClr val="tx1"/>
                    </a:solidFill>
                    <a:latin typeface="Times New Roman" panose="02020603050405020304" pitchFamily="18" charset="0"/>
                    <a:cs typeface="Times New Roman" panose="02020603050405020304" pitchFamily="18" charset="0"/>
                  </a:rPr>
                  <a:t>mol</a:t>
                </a:r>
                <a:r>
                  <a:rPr lang="tr-TR" sz="2000" dirty="0">
                    <a:solidFill>
                      <a:schemeClr val="tx1"/>
                    </a:solidFill>
                    <a:latin typeface="Times New Roman" panose="02020603050405020304" pitchFamily="18" charset="0"/>
                    <a:cs typeface="Times New Roman" panose="02020603050405020304" pitchFamily="18" charset="0"/>
                  </a:rPr>
                  <a:t> sayısı		</a:t>
                </a:r>
              </a:p>
              <a:p>
                <a:r>
                  <a:rPr lang="tr-TR" sz="2000" dirty="0">
                    <a:solidFill>
                      <a:schemeClr val="tx1"/>
                    </a:solidFill>
                    <a:latin typeface="Times New Roman" panose="02020603050405020304" pitchFamily="18" charset="0"/>
                    <a:cs typeface="Times New Roman" panose="02020603050405020304" pitchFamily="18" charset="0"/>
                  </a:rPr>
                  <a:t>Karışımın </a:t>
                </a:r>
                <a:r>
                  <a:rPr lang="tr-TR" sz="2000" dirty="0" err="1">
                    <a:solidFill>
                      <a:schemeClr val="tx1"/>
                    </a:solidFill>
                    <a:latin typeface="Times New Roman" panose="02020603050405020304" pitchFamily="18" charset="0"/>
                    <a:cs typeface="Times New Roman" panose="02020603050405020304" pitchFamily="18" charset="0"/>
                  </a:rPr>
                  <a:t>mol</a:t>
                </a:r>
                <a:r>
                  <a:rPr lang="tr-TR" sz="2000" dirty="0">
                    <a:solidFill>
                      <a:schemeClr val="tx1"/>
                    </a:solidFill>
                    <a:latin typeface="Times New Roman" panose="02020603050405020304" pitchFamily="18" charset="0"/>
                    <a:cs typeface="Times New Roman" panose="02020603050405020304" pitchFamily="18" charset="0"/>
                  </a:rPr>
                  <a:t> sayısı = W</a:t>
                </a:r>
                <a:r>
                  <a:rPr lang="tr-TR" sz="2000" baseline="-25000" dirty="0">
                    <a:solidFill>
                      <a:schemeClr val="tx1"/>
                    </a:solidFill>
                    <a:latin typeface="Times New Roman" panose="02020603050405020304" pitchFamily="18" charset="0"/>
                    <a:cs typeface="Times New Roman" panose="02020603050405020304" pitchFamily="18" charset="0"/>
                  </a:rPr>
                  <a:t>1 </a:t>
                </a:r>
              </a:p>
              <a:p>
                <a:r>
                  <a:rPr lang="tr-TR" sz="2000" dirty="0" err="1">
                    <a:solidFill>
                      <a:schemeClr val="tx1"/>
                    </a:solidFill>
                    <a:latin typeface="Times New Roman" panose="02020603050405020304" pitchFamily="18" charset="0"/>
                    <a:cs typeface="Times New Roman" panose="02020603050405020304" pitchFamily="18" charset="0"/>
                  </a:rPr>
                  <a:t>Distilasyon</a:t>
                </a:r>
                <a:r>
                  <a:rPr lang="tr-TR" sz="2000" dirty="0">
                    <a:solidFill>
                      <a:schemeClr val="tx1"/>
                    </a:solidFill>
                    <a:latin typeface="Times New Roman" panose="02020603050405020304" pitchFamily="18" charset="0"/>
                    <a:cs typeface="Times New Roman" panose="02020603050405020304" pitchFamily="18" charset="0"/>
                  </a:rPr>
                  <a:t> sonucunda kaynatıcı kaptaki M.K. </a:t>
                </a:r>
                <a:r>
                  <a:rPr lang="tr-TR" sz="2000" dirty="0" err="1">
                    <a:solidFill>
                      <a:schemeClr val="tx1"/>
                    </a:solidFill>
                    <a:latin typeface="Times New Roman" panose="02020603050405020304" pitchFamily="18" charset="0"/>
                    <a:cs typeface="Times New Roman" panose="02020603050405020304" pitchFamily="18" charset="0"/>
                  </a:rPr>
                  <a:t>mol</a:t>
                </a:r>
                <a:r>
                  <a:rPr lang="tr-TR" sz="2000" dirty="0">
                    <a:solidFill>
                      <a:schemeClr val="tx1"/>
                    </a:solidFill>
                    <a:latin typeface="Times New Roman" panose="02020603050405020304" pitchFamily="18" charset="0"/>
                    <a:cs typeface="Times New Roman" panose="02020603050405020304" pitchFamily="18" charset="0"/>
                  </a:rPr>
                  <a:t> kesri = x</a:t>
                </a:r>
                <a:r>
                  <a:rPr lang="tr-TR" sz="2000" baseline="-25000" dirty="0">
                    <a:solidFill>
                      <a:schemeClr val="tx1"/>
                    </a:solidFill>
                    <a:latin typeface="Times New Roman" panose="02020603050405020304" pitchFamily="18" charset="0"/>
                    <a:cs typeface="Times New Roman" panose="02020603050405020304" pitchFamily="18" charset="0"/>
                  </a:rPr>
                  <a:t>w2</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Rayleigh</a:t>
                </a:r>
                <a:r>
                  <a:rPr lang="tr-TR" sz="2000" dirty="0">
                    <a:solidFill>
                      <a:schemeClr val="tx1"/>
                    </a:solidFill>
                    <a:latin typeface="Times New Roman" panose="02020603050405020304" pitchFamily="18" charset="0"/>
                    <a:cs typeface="Times New Roman" panose="02020603050405020304" pitchFamily="18" charset="0"/>
                  </a:rPr>
                  <a:t> eşitliği ve grafikten)		</a:t>
                </a:r>
              </a:p>
              <a:p>
                <a:pPr marL="0" indent="0">
                  <a:buNone/>
                </a:pPr>
                <a:endParaRPr lang="tr-TR" sz="2000" dirty="0">
                  <a:solidFill>
                    <a:schemeClr val="tx1"/>
                  </a:solidFill>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endParaRPr lang="tr-TR" sz="2000"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xfrm>
                <a:off x="1179512" y="1447799"/>
                <a:ext cx="10631488" cy="5174673"/>
              </a:xfrm>
              <a:blipFill>
                <a:blip r:embed="rId2"/>
                <a:stretch>
                  <a:fillRect l="-287" t="-1178" b="-471"/>
                </a:stretch>
              </a:blipFill>
            </p:spPr>
            <p:txBody>
              <a:bodyPr/>
              <a:lstStyle/>
              <a:p>
                <a:r>
                  <a:rPr lang="tr-TR">
                    <a:noFill/>
                  </a:rPr>
                  <a:t> </a:t>
                </a:r>
              </a:p>
            </p:txBody>
          </p:sp>
        </mc:Fallback>
      </mc:AlternateContent>
      <p:sp>
        <p:nvSpPr>
          <p:cNvPr id="4" name="Sağ Ayraç 3"/>
          <p:cNvSpPr/>
          <p:nvPr/>
        </p:nvSpPr>
        <p:spPr>
          <a:xfrm>
            <a:off x="4692073" y="4064000"/>
            <a:ext cx="249382" cy="212436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Tree>
    <p:extLst>
      <p:ext uri="{BB962C8B-B14F-4D97-AF65-F5344CB8AC3E}">
        <p14:creationId xmlns:p14="http://schemas.microsoft.com/office/powerpoint/2010/main" val="37911075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46825" y="687610"/>
            <a:ext cx="8911687" cy="518890"/>
          </a:xfrm>
        </p:spPr>
        <p:txBody>
          <a:bodyPr>
            <a:normAutofit/>
          </a:bodyPr>
          <a:lstStyle/>
          <a:p>
            <a:pPr algn="ctr"/>
            <a:r>
              <a:rPr lang="tr-TR" sz="2500" dirty="0">
                <a:solidFill>
                  <a:schemeClr val="tx1"/>
                </a:solidFill>
                <a:latin typeface="Times New Roman" panose="02020603050405020304" pitchFamily="18" charset="0"/>
                <a:cs typeface="Times New Roman" panose="02020603050405020304" pitchFamily="18" charset="0"/>
              </a:rPr>
              <a:t>HESAPLAMALAR</a:t>
            </a:r>
          </a:p>
        </p:txBody>
      </p:sp>
      <p:sp>
        <p:nvSpPr>
          <p:cNvPr id="3" name="İçerik Yer Tutucusu 2"/>
          <p:cNvSpPr>
            <a:spLocks noGrp="1"/>
          </p:cNvSpPr>
          <p:nvPr>
            <p:ph idx="1"/>
          </p:nvPr>
        </p:nvSpPr>
        <p:spPr>
          <a:xfrm>
            <a:off x="723900" y="1206500"/>
            <a:ext cx="11188700" cy="4603122"/>
          </a:xfrm>
        </p:spPr>
        <p:txBody>
          <a:bodyPr>
            <a:normAutofit/>
          </a:bodyPr>
          <a:lstStyle/>
          <a:p>
            <a:pPr marL="0" indent="0" algn="just" hangingPunct="0">
              <a:buNone/>
            </a:pPr>
            <a:r>
              <a:rPr lang="tr-TR" sz="2000" b="1" u="sng" dirty="0">
                <a:solidFill>
                  <a:schemeClr val="tx1"/>
                </a:solidFill>
                <a:latin typeface="Times New Roman" panose="02020603050405020304" pitchFamily="18" charset="0"/>
                <a:cs typeface="Times New Roman" panose="02020603050405020304" pitchFamily="18" charset="0"/>
              </a:rPr>
              <a:t>ÖDEV SORUSU:</a:t>
            </a:r>
          </a:p>
          <a:p>
            <a:pPr marL="0" indent="0" algn="just" hangingPunct="0">
              <a:buNone/>
            </a:pPr>
            <a:r>
              <a:rPr lang="tr-TR" sz="2000" dirty="0">
                <a:solidFill>
                  <a:schemeClr val="tx1"/>
                </a:solidFill>
                <a:latin typeface="Times New Roman" panose="02020603050405020304" pitchFamily="18" charset="0"/>
                <a:cs typeface="Times New Roman" panose="02020603050405020304" pitchFamily="18" charset="0"/>
              </a:rPr>
              <a:t>A (daha uçucu bileşen) ve B maddelerinden oluşan bir karışım kesikli </a:t>
            </a:r>
            <a:r>
              <a:rPr lang="tr-TR" sz="2000" dirty="0" err="1">
                <a:solidFill>
                  <a:schemeClr val="tx1"/>
                </a:solidFill>
                <a:latin typeface="Times New Roman" panose="02020603050405020304" pitchFamily="18" charset="0"/>
                <a:cs typeface="Times New Roman" panose="02020603050405020304" pitchFamily="18" charset="0"/>
              </a:rPr>
              <a:t>destilasyon</a:t>
            </a:r>
            <a:r>
              <a:rPr lang="tr-TR" sz="2000" dirty="0">
                <a:solidFill>
                  <a:schemeClr val="tx1"/>
                </a:solidFill>
                <a:latin typeface="Times New Roman" panose="02020603050405020304" pitchFamily="18" charset="0"/>
                <a:cs typeface="Times New Roman" panose="02020603050405020304" pitchFamily="18" charset="0"/>
              </a:rPr>
              <a:t> işlemiyle birbirinden ayrılmaktadır. A ve B’nin molekül ağırlıkları sırasıyla 75 g/</a:t>
            </a:r>
            <a:r>
              <a:rPr lang="tr-TR" sz="2000" dirty="0" err="1">
                <a:solidFill>
                  <a:schemeClr val="tx1"/>
                </a:solidFill>
                <a:latin typeface="Times New Roman" panose="02020603050405020304" pitchFamily="18" charset="0"/>
                <a:cs typeface="Times New Roman" panose="02020603050405020304" pitchFamily="18" charset="0"/>
              </a:rPr>
              <a:t>mol</a:t>
            </a:r>
            <a:r>
              <a:rPr lang="tr-TR" sz="2000" dirty="0">
                <a:solidFill>
                  <a:schemeClr val="tx1"/>
                </a:solidFill>
                <a:latin typeface="Times New Roman" panose="02020603050405020304" pitchFamily="18" charset="0"/>
                <a:cs typeface="Times New Roman" panose="02020603050405020304" pitchFamily="18" charset="0"/>
              </a:rPr>
              <a:t> ve 150 g/</a:t>
            </a:r>
            <a:r>
              <a:rPr lang="tr-TR" sz="2000" dirty="0" err="1">
                <a:solidFill>
                  <a:schemeClr val="tx1"/>
                </a:solidFill>
                <a:latin typeface="Times New Roman" panose="02020603050405020304" pitchFamily="18" charset="0"/>
                <a:cs typeface="Times New Roman" panose="02020603050405020304" pitchFamily="18" charset="0"/>
              </a:rPr>
              <a:t>mol’dür</a:t>
            </a:r>
            <a:r>
              <a:rPr lang="tr-TR" sz="2000" dirty="0">
                <a:solidFill>
                  <a:schemeClr val="tx1"/>
                </a:solidFill>
                <a:latin typeface="Times New Roman" panose="02020603050405020304" pitchFamily="18" charset="0"/>
                <a:cs typeface="Times New Roman" panose="02020603050405020304" pitchFamily="18" charset="0"/>
              </a:rPr>
              <a:t>. Kaynatıcı kabında başlangıçta 120 </a:t>
            </a:r>
            <a:r>
              <a:rPr lang="tr-TR" sz="2000" dirty="0" err="1">
                <a:solidFill>
                  <a:schemeClr val="tx1"/>
                </a:solidFill>
                <a:latin typeface="Times New Roman" panose="02020603050405020304" pitchFamily="18" charset="0"/>
                <a:cs typeface="Times New Roman" panose="02020603050405020304" pitchFamily="18" charset="0"/>
              </a:rPr>
              <a:t>mol</a:t>
            </a:r>
            <a:r>
              <a:rPr lang="tr-TR" sz="2000" dirty="0">
                <a:solidFill>
                  <a:schemeClr val="tx1"/>
                </a:solidFill>
                <a:latin typeface="Times New Roman" panose="02020603050405020304" pitchFamily="18" charset="0"/>
                <a:cs typeface="Times New Roman" panose="02020603050405020304" pitchFamily="18" charset="0"/>
              </a:rPr>
              <a:t> karışım bulunmaktadır ve aynı kaptaki A’nın başlangıç </a:t>
            </a:r>
            <a:r>
              <a:rPr lang="tr-TR" sz="2000" dirty="0" err="1">
                <a:solidFill>
                  <a:schemeClr val="tx1"/>
                </a:solidFill>
                <a:latin typeface="Times New Roman" panose="02020603050405020304" pitchFamily="18" charset="0"/>
                <a:cs typeface="Times New Roman" panose="02020603050405020304" pitchFamily="18" charset="0"/>
              </a:rPr>
              <a:t>mol</a:t>
            </a:r>
            <a:r>
              <a:rPr lang="tr-TR" sz="2000" dirty="0">
                <a:solidFill>
                  <a:schemeClr val="tx1"/>
                </a:solidFill>
                <a:latin typeface="Times New Roman" panose="02020603050405020304" pitchFamily="18" charset="0"/>
                <a:cs typeface="Times New Roman" panose="02020603050405020304" pitchFamily="18" charset="0"/>
              </a:rPr>
              <a:t> kesrinin 0.20 olduğu bilinmektedir. Buna göre </a:t>
            </a:r>
            <a:r>
              <a:rPr lang="tr-TR" sz="2000" b="1" dirty="0">
                <a:solidFill>
                  <a:schemeClr val="tx1"/>
                </a:solidFill>
                <a:latin typeface="Times New Roman" panose="02020603050405020304" pitchFamily="18" charset="0"/>
                <a:cs typeface="Times New Roman" panose="02020603050405020304" pitchFamily="18" charset="0"/>
              </a:rPr>
              <a:t>kaynatıcı kabında 100 </a:t>
            </a:r>
            <a:r>
              <a:rPr lang="tr-TR" sz="2000" b="1" dirty="0" err="1">
                <a:solidFill>
                  <a:schemeClr val="tx1"/>
                </a:solidFill>
                <a:latin typeface="Times New Roman" panose="02020603050405020304" pitchFamily="18" charset="0"/>
                <a:cs typeface="Times New Roman" panose="02020603050405020304" pitchFamily="18" charset="0"/>
              </a:rPr>
              <a:t>mol</a:t>
            </a:r>
            <a:r>
              <a:rPr lang="tr-TR" sz="2000" b="1" dirty="0">
                <a:solidFill>
                  <a:schemeClr val="tx1"/>
                </a:solidFill>
                <a:latin typeface="Times New Roman" panose="02020603050405020304" pitchFamily="18" charset="0"/>
                <a:cs typeface="Times New Roman" panose="02020603050405020304" pitchFamily="18" charset="0"/>
              </a:rPr>
              <a:t> karışım kaldığı</a:t>
            </a:r>
            <a:r>
              <a:rPr lang="tr-TR" sz="2000" dirty="0">
                <a:solidFill>
                  <a:schemeClr val="tx1"/>
                </a:solidFill>
                <a:latin typeface="Times New Roman" panose="02020603050405020304" pitchFamily="18" charset="0"/>
                <a:cs typeface="Times New Roman" panose="02020603050405020304" pitchFamily="18" charset="0"/>
              </a:rPr>
              <a:t> anda;</a:t>
            </a:r>
          </a:p>
          <a:p>
            <a:pPr lvl="0" algn="just"/>
            <a:r>
              <a:rPr lang="en-US" sz="2000" dirty="0" err="1">
                <a:solidFill>
                  <a:schemeClr val="tx1"/>
                </a:solidFill>
                <a:latin typeface="Times New Roman" panose="02020603050405020304" pitchFamily="18" charset="0"/>
                <a:cs typeface="Times New Roman" panose="02020603050405020304" pitchFamily="18" charset="0"/>
              </a:rPr>
              <a:t>Kaynatıcı</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kabındaki</a:t>
            </a:r>
            <a:r>
              <a:rPr lang="en-US" sz="2000" dirty="0">
                <a:solidFill>
                  <a:schemeClr val="tx1"/>
                </a:solidFill>
                <a:latin typeface="Times New Roman" panose="02020603050405020304" pitchFamily="18" charset="0"/>
                <a:cs typeface="Times New Roman" panose="02020603050405020304" pitchFamily="18" charset="0"/>
              </a:rPr>
              <a:t> A </a:t>
            </a:r>
            <a:r>
              <a:rPr lang="en-US" sz="2000" dirty="0" err="1">
                <a:solidFill>
                  <a:schemeClr val="tx1"/>
                </a:solidFill>
                <a:latin typeface="Times New Roman" panose="02020603050405020304" pitchFamily="18" charset="0"/>
                <a:cs typeface="Times New Roman" panose="02020603050405020304" pitchFamily="18" charset="0"/>
              </a:rPr>
              <a:t>bileşeni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mol</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kesrini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bulunuz</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Xw</a:t>
            </a:r>
            <a:r>
              <a:rPr lang="en-US" sz="2000" baseline="-25000" dirty="0" err="1">
                <a:solidFill>
                  <a:schemeClr val="tx1"/>
                </a:solidFill>
                <a:latin typeface="Times New Roman" panose="02020603050405020304" pitchFamily="18" charset="0"/>
                <a:cs typeface="Times New Roman" panose="02020603050405020304" pitchFamily="18" charset="0"/>
              </a:rPr>
              <a:t>A</a:t>
            </a:r>
            <a:r>
              <a:rPr lang="en-US" sz="2000" dirty="0">
                <a:solidFill>
                  <a:schemeClr val="tx1"/>
                </a:solidFill>
                <a:latin typeface="Times New Roman" panose="02020603050405020304" pitchFamily="18" charset="0"/>
                <a:cs typeface="Times New Roman" panose="02020603050405020304" pitchFamily="18" charset="0"/>
              </a:rPr>
              <a:t>).</a:t>
            </a:r>
            <a:endParaRPr lang="tr-TR" sz="2000" dirty="0">
              <a:solidFill>
                <a:schemeClr val="tx1"/>
              </a:solidFill>
              <a:latin typeface="Times New Roman" panose="02020603050405020304" pitchFamily="18" charset="0"/>
              <a:cs typeface="Times New Roman" panose="02020603050405020304" pitchFamily="18" charset="0"/>
            </a:endParaRPr>
          </a:p>
          <a:p>
            <a:pPr lvl="0" algn="just"/>
            <a:r>
              <a:rPr lang="en-US" sz="2000" dirty="0" err="1">
                <a:solidFill>
                  <a:schemeClr val="tx1"/>
                </a:solidFill>
                <a:latin typeface="Times New Roman" panose="02020603050405020304" pitchFamily="18" charset="0"/>
                <a:cs typeface="Times New Roman" panose="02020603050405020304" pitchFamily="18" charset="0"/>
              </a:rPr>
              <a:t>Üst</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üründeki</a:t>
            </a:r>
            <a:r>
              <a:rPr lang="en-US" sz="2000" dirty="0">
                <a:solidFill>
                  <a:schemeClr val="tx1"/>
                </a:solidFill>
                <a:latin typeface="Times New Roman" panose="02020603050405020304" pitchFamily="18" charset="0"/>
                <a:cs typeface="Times New Roman" panose="02020603050405020304" pitchFamily="18" charset="0"/>
              </a:rPr>
              <a:t> A </a:t>
            </a:r>
            <a:r>
              <a:rPr lang="en-US" sz="2000" dirty="0" err="1">
                <a:solidFill>
                  <a:schemeClr val="tx1"/>
                </a:solidFill>
                <a:latin typeface="Times New Roman" panose="02020603050405020304" pitchFamily="18" charset="0"/>
                <a:cs typeface="Times New Roman" panose="02020603050405020304" pitchFamily="18" charset="0"/>
              </a:rPr>
              <a:t>bileşeni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mol</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kesrini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bulunuz</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Xd</a:t>
            </a:r>
            <a:r>
              <a:rPr lang="en-US" sz="2000" baseline="-25000" dirty="0" err="1">
                <a:solidFill>
                  <a:schemeClr val="tx1"/>
                </a:solidFill>
                <a:latin typeface="Times New Roman" panose="02020603050405020304" pitchFamily="18" charset="0"/>
                <a:cs typeface="Times New Roman" panose="02020603050405020304" pitchFamily="18" charset="0"/>
              </a:rPr>
              <a:t>A</a:t>
            </a:r>
            <a:r>
              <a:rPr lang="en-US" sz="2000" dirty="0">
                <a:solidFill>
                  <a:schemeClr val="tx1"/>
                </a:solidFill>
                <a:latin typeface="Times New Roman" panose="02020603050405020304" pitchFamily="18" charset="0"/>
                <a:cs typeface="Times New Roman" panose="02020603050405020304" pitchFamily="18" charset="0"/>
              </a:rPr>
              <a:t>). </a:t>
            </a:r>
            <a:endParaRPr lang="tr-TR" sz="2000" dirty="0">
              <a:solidFill>
                <a:schemeClr val="tx1"/>
              </a:solidFill>
              <a:latin typeface="Times New Roman" panose="02020603050405020304" pitchFamily="18" charset="0"/>
              <a:cs typeface="Times New Roman" panose="02020603050405020304" pitchFamily="18" charset="0"/>
            </a:endParaRPr>
          </a:p>
          <a:p>
            <a:pPr lvl="0" algn="just"/>
            <a:r>
              <a:rPr lang="en-US" sz="2000" dirty="0" err="1">
                <a:solidFill>
                  <a:schemeClr val="tx1"/>
                </a:solidFill>
                <a:latin typeface="Times New Roman" panose="02020603050405020304" pitchFamily="18" charset="0"/>
                <a:cs typeface="Times New Roman" panose="02020603050405020304" pitchFamily="18" charset="0"/>
              </a:rPr>
              <a:t>Üst</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üründe</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toplam</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kaç</a:t>
            </a:r>
            <a:r>
              <a:rPr lang="en-US" sz="2000" dirty="0">
                <a:solidFill>
                  <a:schemeClr val="tx1"/>
                </a:solidFill>
                <a:latin typeface="Times New Roman" panose="02020603050405020304" pitchFamily="18" charset="0"/>
                <a:cs typeface="Times New Roman" panose="02020603050405020304" pitchFamily="18" charset="0"/>
              </a:rPr>
              <a:t> gram </a:t>
            </a:r>
            <a:r>
              <a:rPr lang="en-US" sz="2000" dirty="0" err="1">
                <a:solidFill>
                  <a:schemeClr val="tx1"/>
                </a:solidFill>
                <a:latin typeface="Times New Roman" panose="02020603050405020304" pitchFamily="18" charset="0"/>
                <a:cs typeface="Times New Roman" panose="02020603050405020304" pitchFamily="18" charset="0"/>
              </a:rPr>
              <a:t>karışım</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birikmiştir</a:t>
            </a:r>
            <a:r>
              <a:rPr lang="en-US" sz="2000" dirty="0">
                <a:solidFill>
                  <a:schemeClr val="tx1"/>
                </a:solidFill>
                <a:latin typeface="Times New Roman" panose="02020603050405020304" pitchFamily="18" charset="0"/>
                <a:cs typeface="Times New Roman" panose="02020603050405020304" pitchFamily="18" charset="0"/>
              </a:rPr>
              <a:t>?</a:t>
            </a:r>
            <a:endParaRPr lang="tr-TR"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9632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56080" y="680303"/>
            <a:ext cx="10058400" cy="589697"/>
          </a:xfrm>
        </p:spPr>
        <p:txBody>
          <a:bodyPr>
            <a:normAutofit fontScale="90000"/>
          </a:bodyPr>
          <a:lstStyle/>
          <a:p>
            <a:pPr algn="ctr"/>
            <a:r>
              <a:rPr lang="tr-TR" sz="2800" dirty="0">
                <a:solidFill>
                  <a:schemeClr val="tx1"/>
                </a:solidFill>
                <a:latin typeface="Times New Roman" panose="02020603050405020304" pitchFamily="18" charset="0"/>
                <a:cs typeface="Times New Roman" panose="02020603050405020304" pitchFamily="18" charset="0"/>
              </a:rPr>
              <a:t>KESİKLİ İŞLEM İÇİN DİSTİLASYON KOLONU UYGULAMALARI</a:t>
            </a:r>
          </a:p>
        </p:txBody>
      </p:sp>
      <p:sp>
        <p:nvSpPr>
          <p:cNvPr id="3" name="İçerik Yer Tutucusu 2"/>
          <p:cNvSpPr>
            <a:spLocks noGrp="1"/>
          </p:cNvSpPr>
          <p:nvPr>
            <p:ph idx="1"/>
          </p:nvPr>
        </p:nvSpPr>
        <p:spPr>
          <a:xfrm>
            <a:off x="1173480" y="1270000"/>
            <a:ext cx="9848532" cy="5727700"/>
          </a:xfrm>
        </p:spPr>
        <p:txBody>
          <a:bodyPr>
            <a:normAutofit/>
          </a:bodyPr>
          <a:lstStyle/>
          <a:p>
            <a:pPr algn="just">
              <a:buFont typeface="Wingdings" panose="05000000000000000000" pitchFamily="2" charset="2"/>
              <a:buChar char="v"/>
            </a:pPr>
            <a:r>
              <a:rPr lang="tr-TR" sz="2000" b="1" dirty="0">
                <a:solidFill>
                  <a:schemeClr val="tx1"/>
                </a:solidFill>
                <a:latin typeface="Times New Roman" panose="02020603050405020304" pitchFamily="18" charset="0"/>
                <a:cs typeface="Times New Roman" panose="02020603050405020304" pitchFamily="18" charset="0"/>
              </a:rPr>
              <a:t>Deneyin Adı</a:t>
            </a:r>
            <a:r>
              <a:rPr lang="tr-TR" sz="2000" i="1"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Distilasyon</a:t>
            </a:r>
            <a:r>
              <a:rPr lang="tr-TR" sz="2000" dirty="0">
                <a:solidFill>
                  <a:schemeClr val="tx1"/>
                </a:solidFill>
                <a:latin typeface="Times New Roman" panose="02020603050405020304" pitchFamily="18" charset="0"/>
                <a:cs typeface="Times New Roman" panose="02020603050405020304" pitchFamily="18" charset="0"/>
              </a:rPr>
              <a:t> Kolonu Uygulamaları</a:t>
            </a:r>
          </a:p>
          <a:p>
            <a:pPr algn="just">
              <a:buFont typeface="Wingdings" panose="05000000000000000000" pitchFamily="2" charset="2"/>
              <a:buChar char="v"/>
            </a:pPr>
            <a:r>
              <a:rPr lang="tr-TR" sz="2000" b="1" dirty="0">
                <a:solidFill>
                  <a:schemeClr val="tx1"/>
                </a:solidFill>
                <a:latin typeface="Times New Roman" panose="02020603050405020304" pitchFamily="18" charset="0"/>
                <a:cs typeface="Times New Roman" panose="02020603050405020304" pitchFamily="18" charset="0"/>
              </a:rPr>
              <a:t>Deneyin Amacı</a:t>
            </a:r>
            <a:r>
              <a:rPr lang="tr-TR" sz="2000" dirty="0">
                <a:solidFill>
                  <a:schemeClr val="tx1"/>
                </a:solidFill>
                <a:latin typeface="Times New Roman" panose="02020603050405020304" pitchFamily="18" charset="0"/>
                <a:cs typeface="Times New Roman" panose="02020603050405020304" pitchFamily="18" charset="0"/>
              </a:rPr>
              <a:t>: Karışım bileşenlerini belirlemek için </a:t>
            </a:r>
            <a:r>
              <a:rPr lang="tr-TR" sz="2000" dirty="0" err="1">
                <a:solidFill>
                  <a:schemeClr val="tx1"/>
                </a:solidFill>
                <a:latin typeface="Times New Roman" panose="02020603050405020304" pitchFamily="18" charset="0"/>
                <a:cs typeface="Times New Roman" panose="02020603050405020304" pitchFamily="18" charset="0"/>
              </a:rPr>
              <a:t>refraktometre</a:t>
            </a:r>
            <a:r>
              <a:rPr lang="tr-TR" sz="2000" dirty="0">
                <a:solidFill>
                  <a:schemeClr val="tx1"/>
                </a:solidFill>
                <a:latin typeface="Times New Roman" panose="02020603050405020304" pitchFamily="18" charset="0"/>
                <a:cs typeface="Times New Roman" panose="02020603050405020304" pitchFamily="18" charset="0"/>
              </a:rPr>
              <a:t> ve kalibrasyon eğrisi kullanımı, </a:t>
            </a:r>
            <a:r>
              <a:rPr lang="tr-TR" sz="2000" dirty="0" err="1">
                <a:solidFill>
                  <a:schemeClr val="tx1"/>
                </a:solidFill>
                <a:latin typeface="Times New Roman" panose="02020603050405020304" pitchFamily="18" charset="0"/>
                <a:cs typeface="Times New Roman" panose="02020603050405020304" pitchFamily="18" charset="0"/>
              </a:rPr>
              <a:t>distilasyon</a:t>
            </a:r>
            <a:r>
              <a:rPr lang="tr-TR" sz="2000" dirty="0">
                <a:solidFill>
                  <a:schemeClr val="tx1"/>
                </a:solidFill>
                <a:latin typeface="Times New Roman" panose="02020603050405020304" pitchFamily="18" charset="0"/>
                <a:cs typeface="Times New Roman" panose="02020603050405020304" pitchFamily="18" charset="0"/>
              </a:rPr>
              <a:t> boyunca dip ve tepe bileşimlerinin gözlenmesi, elde edilen ürünlerin  miktar ve bileşimlerinin teorik olarak önceden bilinen değerler ile karşılaştırılması.</a:t>
            </a:r>
          </a:p>
          <a:p>
            <a:pPr algn="just">
              <a:buFont typeface="Wingdings" panose="05000000000000000000" pitchFamily="2" charset="2"/>
              <a:buChar char="v"/>
            </a:pPr>
            <a:r>
              <a:rPr lang="tr-TR" sz="2000" b="1" dirty="0">
                <a:solidFill>
                  <a:schemeClr val="tx1"/>
                </a:solidFill>
                <a:latin typeface="Times New Roman" panose="02020603050405020304" pitchFamily="18" charset="0"/>
                <a:cs typeface="Times New Roman" panose="02020603050405020304" pitchFamily="18" charset="0"/>
              </a:rPr>
              <a:t>Sunumun İçeriği</a:t>
            </a:r>
            <a:r>
              <a:rPr lang="tr-TR" sz="2000" dirty="0">
                <a:solidFill>
                  <a:schemeClr val="tx1"/>
                </a:solidFill>
                <a:latin typeface="Times New Roman" panose="02020603050405020304" pitchFamily="18" charset="0"/>
                <a:cs typeface="Times New Roman" panose="02020603050405020304" pitchFamily="18" charset="0"/>
              </a:rPr>
              <a:t>: </a:t>
            </a:r>
          </a:p>
          <a:p>
            <a:pPr lvl="1" algn="just">
              <a:buFont typeface="Courier New" panose="02070309020205020404" pitchFamily="49" charset="0"/>
              <a:buChar char="o"/>
            </a:pPr>
            <a:r>
              <a:rPr lang="tr-TR" sz="2000" dirty="0" err="1">
                <a:solidFill>
                  <a:schemeClr val="tx1"/>
                </a:solidFill>
                <a:latin typeface="Times New Roman" panose="02020603050405020304" pitchFamily="18" charset="0"/>
                <a:cs typeface="Times New Roman" panose="02020603050405020304" pitchFamily="18" charset="0"/>
              </a:rPr>
              <a:t>Distilasyon</a:t>
            </a:r>
            <a:r>
              <a:rPr lang="tr-TR" sz="2000" dirty="0">
                <a:solidFill>
                  <a:schemeClr val="tx1"/>
                </a:solidFill>
                <a:latin typeface="Times New Roman" panose="02020603050405020304" pitchFamily="18" charset="0"/>
                <a:cs typeface="Times New Roman" panose="02020603050405020304" pitchFamily="18" charset="0"/>
              </a:rPr>
              <a:t> Prosesi</a:t>
            </a:r>
          </a:p>
          <a:p>
            <a:pPr lvl="1" algn="just">
              <a:buFont typeface="Courier New" panose="02070309020205020404" pitchFamily="49" charset="0"/>
              <a:buChar char="o"/>
            </a:pPr>
            <a:r>
              <a:rPr lang="tr-TR" sz="2000" dirty="0" err="1">
                <a:solidFill>
                  <a:schemeClr val="tx1"/>
                </a:solidFill>
                <a:latin typeface="Times New Roman" panose="02020603050405020304" pitchFamily="18" charset="0"/>
                <a:cs typeface="Times New Roman" panose="02020603050405020304" pitchFamily="18" charset="0"/>
              </a:rPr>
              <a:t>Refraktometre</a:t>
            </a:r>
            <a:r>
              <a:rPr lang="tr-TR" sz="2000" dirty="0">
                <a:solidFill>
                  <a:schemeClr val="tx1"/>
                </a:solidFill>
                <a:latin typeface="Times New Roman" panose="02020603050405020304" pitchFamily="18" charset="0"/>
                <a:cs typeface="Times New Roman" panose="02020603050405020304" pitchFamily="18" charset="0"/>
              </a:rPr>
              <a:t> Çalışma Prensibi</a:t>
            </a:r>
          </a:p>
          <a:p>
            <a:pPr lvl="1" algn="just">
              <a:buFont typeface="Courier New" panose="02070309020205020404" pitchFamily="49" charset="0"/>
              <a:buChar char="o"/>
            </a:pPr>
            <a:r>
              <a:rPr lang="tr-TR" sz="2000" dirty="0">
                <a:solidFill>
                  <a:schemeClr val="tx1"/>
                </a:solidFill>
                <a:latin typeface="Times New Roman" panose="02020603050405020304" pitchFamily="18" charset="0"/>
                <a:cs typeface="Times New Roman" panose="02020603050405020304" pitchFamily="18" charset="0"/>
              </a:rPr>
              <a:t>Kalibrasyon Eğrisi Çizimi</a:t>
            </a:r>
          </a:p>
          <a:p>
            <a:pPr lvl="1" algn="just">
              <a:buFont typeface="Courier New" panose="02070309020205020404" pitchFamily="49" charset="0"/>
              <a:buChar char="o"/>
            </a:pPr>
            <a:r>
              <a:rPr lang="tr-TR" sz="2000" dirty="0">
                <a:solidFill>
                  <a:schemeClr val="tx1"/>
                </a:solidFill>
                <a:latin typeface="Times New Roman" panose="02020603050405020304" pitchFamily="18" charset="0"/>
                <a:cs typeface="Times New Roman" panose="02020603050405020304" pitchFamily="18" charset="0"/>
              </a:rPr>
              <a:t>Deneysel Çalışma</a:t>
            </a:r>
          </a:p>
          <a:p>
            <a:pPr lvl="1" algn="just">
              <a:buFont typeface="Courier New" panose="02070309020205020404" pitchFamily="49" charset="0"/>
              <a:buChar char="o"/>
            </a:pPr>
            <a:r>
              <a:rPr lang="tr-TR" sz="2000" dirty="0">
                <a:solidFill>
                  <a:schemeClr val="tx1"/>
                </a:solidFill>
                <a:latin typeface="Times New Roman" panose="02020603050405020304" pitchFamily="18" charset="0"/>
                <a:cs typeface="Times New Roman" panose="02020603050405020304" pitchFamily="18" charset="0"/>
              </a:rPr>
              <a:t>Hesaplamalar </a:t>
            </a:r>
          </a:p>
        </p:txBody>
      </p:sp>
    </p:spTree>
    <p:extLst>
      <p:ext uri="{BB962C8B-B14F-4D97-AF65-F5344CB8AC3E}">
        <p14:creationId xmlns:p14="http://schemas.microsoft.com/office/powerpoint/2010/main" val="12207754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07125" y="649510"/>
            <a:ext cx="8911687" cy="569690"/>
          </a:xfrm>
        </p:spPr>
        <p:txBody>
          <a:bodyPr>
            <a:normAutofit/>
          </a:bodyPr>
          <a:lstStyle/>
          <a:p>
            <a:pPr algn="ctr"/>
            <a:r>
              <a:rPr lang="tr-TR" sz="2500" dirty="0">
                <a:solidFill>
                  <a:schemeClr val="tx1"/>
                </a:solidFill>
                <a:latin typeface="Times New Roman" panose="02020603050405020304" pitchFamily="18" charset="0"/>
                <a:cs typeface="Times New Roman" panose="02020603050405020304" pitchFamily="18" charset="0"/>
              </a:rPr>
              <a:t>HESAPLAMALAR</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563636664"/>
              </p:ext>
            </p:extLst>
          </p:nvPr>
        </p:nvGraphicFramePr>
        <p:xfrm>
          <a:off x="912812" y="1511300"/>
          <a:ext cx="10147299" cy="4419600"/>
        </p:xfrm>
        <a:graphic>
          <a:graphicData uri="http://schemas.openxmlformats.org/drawingml/2006/chart">
            <c:chart xmlns:c="http://schemas.openxmlformats.org/drawingml/2006/chart" xmlns:r="http://schemas.openxmlformats.org/officeDocument/2006/relationships" r:id="rId2"/>
          </a:graphicData>
        </a:graphic>
      </p:graphicFrame>
      <p:sp>
        <p:nvSpPr>
          <p:cNvPr id="3" name="Metin kutusu 2"/>
          <p:cNvSpPr txBox="1"/>
          <p:nvPr/>
        </p:nvSpPr>
        <p:spPr>
          <a:xfrm>
            <a:off x="4812145" y="5930900"/>
            <a:ext cx="4701309" cy="369332"/>
          </a:xfrm>
          <a:prstGeom prst="rect">
            <a:avLst/>
          </a:prstGeom>
          <a:noFill/>
        </p:spPr>
        <p:txBody>
          <a:bodyPr wrap="square" rtlCol="0">
            <a:spAutoFit/>
          </a:bodyPr>
          <a:lstStyle/>
          <a:p>
            <a:r>
              <a:rPr lang="tr-TR" i="1" dirty="0">
                <a:latin typeface="Times New Roman" panose="02020603050405020304" pitchFamily="18" charset="0"/>
                <a:cs typeface="Times New Roman" panose="02020603050405020304" pitchFamily="18" charset="0"/>
              </a:rPr>
              <a:t>A-B sistemi için </a:t>
            </a:r>
            <a:r>
              <a:rPr lang="tr-TR" i="1" dirty="0" err="1">
                <a:latin typeface="Times New Roman" panose="02020603050405020304" pitchFamily="18" charset="0"/>
                <a:cs typeface="Times New Roman" panose="02020603050405020304" pitchFamily="18" charset="0"/>
              </a:rPr>
              <a:t>distilasyon</a:t>
            </a:r>
            <a:r>
              <a:rPr lang="tr-TR" i="1" dirty="0">
                <a:latin typeface="Times New Roman" panose="02020603050405020304" pitchFamily="18" charset="0"/>
                <a:cs typeface="Times New Roman" panose="02020603050405020304" pitchFamily="18" charset="0"/>
              </a:rPr>
              <a:t> verileri</a:t>
            </a:r>
          </a:p>
        </p:txBody>
      </p:sp>
    </p:spTree>
    <p:extLst>
      <p:ext uri="{BB962C8B-B14F-4D97-AF65-F5344CB8AC3E}">
        <p14:creationId xmlns:p14="http://schemas.microsoft.com/office/powerpoint/2010/main" val="28269414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46825" y="674910"/>
            <a:ext cx="8911687" cy="480790"/>
          </a:xfrm>
        </p:spPr>
        <p:txBody>
          <a:bodyPr>
            <a:normAutofit fontScale="90000"/>
          </a:bodyPr>
          <a:lstStyle/>
          <a:p>
            <a:pPr algn="ctr"/>
            <a:r>
              <a:rPr lang="tr-TR" sz="2800" dirty="0">
                <a:solidFill>
                  <a:schemeClr val="tx1"/>
                </a:solidFill>
                <a:latin typeface="Times New Roman" panose="02020603050405020304" pitchFamily="18" charset="0"/>
                <a:cs typeface="Times New Roman" panose="02020603050405020304" pitchFamily="18" charset="0"/>
              </a:rPr>
              <a:t>KAYNAKLAR</a:t>
            </a:r>
          </a:p>
        </p:txBody>
      </p:sp>
      <p:sp>
        <p:nvSpPr>
          <p:cNvPr id="3" name="İçerik Yer Tutucusu 2"/>
          <p:cNvSpPr>
            <a:spLocks noGrp="1"/>
          </p:cNvSpPr>
          <p:nvPr>
            <p:ph idx="1"/>
          </p:nvPr>
        </p:nvSpPr>
        <p:spPr>
          <a:xfrm>
            <a:off x="990599" y="1371600"/>
            <a:ext cx="11201401" cy="4539622"/>
          </a:xfrm>
        </p:spPr>
        <p:txBody>
          <a:bodyPr/>
          <a:lstStyle/>
          <a:p>
            <a:r>
              <a:rPr lang="tr-TR" sz="2000" dirty="0" err="1">
                <a:solidFill>
                  <a:schemeClr val="tx1"/>
                </a:solidFill>
                <a:latin typeface="Times New Roman" panose="02020603050405020304" pitchFamily="18" charset="0"/>
                <a:cs typeface="Times New Roman" panose="02020603050405020304" pitchFamily="18" charset="0"/>
              </a:rPr>
              <a:t>Sinnott</a:t>
            </a:r>
            <a:r>
              <a:rPr lang="tr-TR" sz="2000" dirty="0">
                <a:solidFill>
                  <a:schemeClr val="tx1"/>
                </a:solidFill>
                <a:latin typeface="Times New Roman" panose="02020603050405020304" pitchFamily="18" charset="0"/>
                <a:cs typeface="Times New Roman" panose="02020603050405020304" pitchFamily="18" charset="0"/>
              </a:rPr>
              <a:t>, R., &amp; </a:t>
            </a:r>
            <a:r>
              <a:rPr lang="tr-TR" sz="2000" dirty="0" err="1">
                <a:solidFill>
                  <a:schemeClr val="tx1"/>
                </a:solidFill>
                <a:latin typeface="Times New Roman" panose="02020603050405020304" pitchFamily="18" charset="0"/>
                <a:cs typeface="Times New Roman" panose="02020603050405020304" pitchFamily="18" charset="0"/>
              </a:rPr>
              <a:t>Towler</a:t>
            </a:r>
            <a:r>
              <a:rPr lang="tr-TR" sz="2000" dirty="0">
                <a:solidFill>
                  <a:schemeClr val="tx1"/>
                </a:solidFill>
                <a:latin typeface="Times New Roman" panose="02020603050405020304" pitchFamily="18" charset="0"/>
                <a:cs typeface="Times New Roman" panose="02020603050405020304" pitchFamily="18" charset="0"/>
              </a:rPr>
              <a:t>, G. (2013). Kimya Mühendisliği Tasarımı. Ankara: Nobel Yayıncılık</a:t>
            </a:r>
          </a:p>
          <a:p>
            <a:r>
              <a:rPr lang="en-US" sz="2000" dirty="0">
                <a:solidFill>
                  <a:schemeClr val="tx1"/>
                </a:solidFill>
                <a:latin typeface="Times New Roman" panose="02020603050405020304" pitchFamily="18" charset="0"/>
                <a:cs typeface="Times New Roman" panose="02020603050405020304" pitchFamily="18" charset="0"/>
              </a:rPr>
              <a:t>King, C.</a:t>
            </a:r>
            <a:r>
              <a:rPr lang="tr-TR" sz="2000" dirty="0">
                <a:solidFill>
                  <a:schemeClr val="tx1"/>
                </a:solidFill>
                <a:latin typeface="Times New Roman" panose="02020603050405020304" pitchFamily="18" charset="0"/>
                <a:cs typeface="Times New Roman" panose="02020603050405020304" pitchFamily="18" charset="0"/>
              </a:rPr>
              <a:t> J. (1980). </a:t>
            </a:r>
            <a:r>
              <a:rPr lang="en-US" sz="2000" dirty="0">
                <a:solidFill>
                  <a:schemeClr val="tx1"/>
                </a:solidFill>
                <a:latin typeface="Times New Roman" panose="02020603050405020304" pitchFamily="18" charset="0"/>
                <a:cs typeface="Times New Roman" panose="02020603050405020304" pitchFamily="18" charset="0"/>
              </a:rPr>
              <a:t>Separation Processes</a:t>
            </a:r>
            <a:r>
              <a:rPr lang="tr-TR" sz="2000" dirty="0">
                <a:solidFill>
                  <a:schemeClr val="tx1"/>
                </a:solidFill>
                <a:latin typeface="Times New Roman" panose="02020603050405020304" pitchFamily="18" charset="0"/>
                <a:cs typeface="Times New Roman" panose="02020603050405020304" pitchFamily="18" charset="0"/>
              </a:rPr>
              <a:t> (</a:t>
            </a:r>
            <a:r>
              <a:rPr lang="en-US" sz="2000" dirty="0">
                <a:solidFill>
                  <a:schemeClr val="tx1"/>
                </a:solidFill>
                <a:latin typeface="Times New Roman" panose="02020603050405020304" pitchFamily="18" charset="0"/>
                <a:cs typeface="Times New Roman" panose="02020603050405020304" pitchFamily="18" charset="0"/>
              </a:rPr>
              <a:t>2nd </a:t>
            </a:r>
            <a:r>
              <a:rPr lang="tr-TR" sz="2000" dirty="0">
                <a:solidFill>
                  <a:schemeClr val="tx1"/>
                </a:solidFill>
                <a:latin typeface="Times New Roman" panose="02020603050405020304" pitchFamily="18" charset="0"/>
                <a:cs typeface="Times New Roman" panose="02020603050405020304" pitchFamily="18" charset="0"/>
              </a:rPr>
              <a:t>ed.). </a:t>
            </a:r>
            <a:r>
              <a:rPr lang="en-US" sz="2000" dirty="0">
                <a:solidFill>
                  <a:schemeClr val="tx1"/>
                </a:solidFill>
                <a:latin typeface="Times New Roman" panose="02020603050405020304" pitchFamily="18" charset="0"/>
                <a:cs typeface="Times New Roman" panose="02020603050405020304" pitchFamily="18" charset="0"/>
              </a:rPr>
              <a:t>New York</a:t>
            </a:r>
            <a:r>
              <a:rPr lang="tr-TR" sz="2000" dirty="0">
                <a:solidFill>
                  <a:schemeClr val="tx1"/>
                </a:solidFill>
                <a:latin typeface="Times New Roman" panose="02020603050405020304" pitchFamily="18" charset="0"/>
                <a:cs typeface="Times New Roman" panose="02020603050405020304" pitchFamily="18" charset="0"/>
              </a:rPr>
              <a:t>: </a:t>
            </a:r>
            <a:r>
              <a:rPr lang="en-US" sz="2000" dirty="0">
                <a:solidFill>
                  <a:schemeClr val="tx1"/>
                </a:solidFill>
                <a:latin typeface="Times New Roman" panose="02020603050405020304" pitchFamily="18" charset="0"/>
                <a:cs typeface="Times New Roman" panose="02020603050405020304" pitchFamily="18" charset="0"/>
              </a:rPr>
              <a:t>McGraw-Hill</a:t>
            </a:r>
            <a:endParaRPr lang="tr-TR" sz="2000" dirty="0">
              <a:solidFill>
                <a:schemeClr val="tx1"/>
              </a:solidFill>
              <a:latin typeface="Times New Roman" panose="02020603050405020304" pitchFamily="18" charset="0"/>
              <a:cs typeface="Times New Roman" panose="02020603050405020304" pitchFamily="18" charset="0"/>
            </a:endParaRPr>
          </a:p>
          <a:p>
            <a:r>
              <a:rPr lang="tr-TR" sz="2000" dirty="0" err="1">
                <a:solidFill>
                  <a:schemeClr val="tx1"/>
                </a:solidFill>
                <a:latin typeface="Times New Roman" panose="02020603050405020304" pitchFamily="18" charset="0"/>
                <a:cs typeface="Times New Roman" panose="02020603050405020304" pitchFamily="18" charset="0"/>
              </a:rPr>
              <a:t>Geankoplis</a:t>
            </a:r>
            <a:r>
              <a:rPr lang="tr-TR" sz="2000" dirty="0">
                <a:solidFill>
                  <a:schemeClr val="tx1"/>
                </a:solidFill>
                <a:latin typeface="Times New Roman" panose="02020603050405020304" pitchFamily="18" charset="0"/>
                <a:cs typeface="Times New Roman" panose="02020603050405020304" pitchFamily="18" charset="0"/>
              </a:rPr>
              <a:t>, C. J. (1993). Transport </a:t>
            </a:r>
            <a:r>
              <a:rPr lang="tr-TR" sz="2000" dirty="0" err="1">
                <a:solidFill>
                  <a:schemeClr val="tx1"/>
                </a:solidFill>
                <a:latin typeface="Times New Roman" panose="02020603050405020304" pitchFamily="18" charset="0"/>
                <a:cs typeface="Times New Roman" panose="02020603050405020304" pitchFamily="18" charset="0"/>
              </a:rPr>
              <a:t>Processes</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and</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Unit</a:t>
            </a:r>
            <a:r>
              <a:rPr lang="tr-TR" sz="2000" dirty="0">
                <a:solidFill>
                  <a:schemeClr val="tx1"/>
                </a:solidFill>
                <a:latin typeface="Times New Roman" panose="02020603050405020304" pitchFamily="18" charset="0"/>
                <a:cs typeface="Times New Roman" panose="02020603050405020304" pitchFamily="18" charset="0"/>
              </a:rPr>
              <a:t> Operations (3rd ed.). New Jersey: </a:t>
            </a:r>
            <a:r>
              <a:rPr lang="tr-TR" sz="2000" dirty="0" err="1">
                <a:solidFill>
                  <a:schemeClr val="tx1"/>
                </a:solidFill>
                <a:latin typeface="Times New Roman" panose="02020603050405020304" pitchFamily="18" charset="0"/>
                <a:cs typeface="Times New Roman" panose="02020603050405020304" pitchFamily="18" charset="0"/>
              </a:rPr>
              <a:t>Prentice-Hall</a:t>
            </a:r>
            <a:endParaRPr lang="tr-TR" sz="2000" dirty="0">
              <a:solidFill>
                <a:schemeClr val="tx1"/>
              </a:solidFill>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26638375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90599" y="1371600"/>
            <a:ext cx="11201401" cy="4539622"/>
          </a:xfrm>
        </p:spPr>
        <p:txBody>
          <a:bodyPr>
            <a:normAutofit/>
          </a:bodyPr>
          <a:lstStyle/>
          <a:p>
            <a:pPr marL="0" indent="0" algn="ctr">
              <a:buNone/>
            </a:pPr>
            <a:endParaRPr lang="tr-TR" sz="3500" b="1" dirty="0">
              <a:solidFill>
                <a:schemeClr val="tx1"/>
              </a:solidFill>
              <a:latin typeface="Times New Roman" panose="02020603050405020304" pitchFamily="18" charset="0"/>
              <a:cs typeface="Times New Roman" panose="02020603050405020304" pitchFamily="18" charset="0"/>
            </a:endParaRPr>
          </a:p>
          <a:p>
            <a:pPr marL="0" indent="0" algn="ctr">
              <a:buNone/>
            </a:pPr>
            <a:endParaRPr lang="tr-TR" sz="3500" b="1" dirty="0">
              <a:solidFill>
                <a:schemeClr val="tx1"/>
              </a:solidFill>
              <a:latin typeface="Times New Roman" panose="02020603050405020304" pitchFamily="18" charset="0"/>
              <a:cs typeface="Times New Roman" panose="02020603050405020304" pitchFamily="18" charset="0"/>
            </a:endParaRPr>
          </a:p>
          <a:p>
            <a:pPr marL="0" indent="0" algn="ctr">
              <a:buNone/>
            </a:pPr>
            <a:r>
              <a:rPr lang="tr-TR" sz="3500" b="1" dirty="0">
                <a:solidFill>
                  <a:schemeClr val="tx1"/>
                </a:solidFill>
                <a:latin typeface="Times New Roman" panose="02020603050405020304" pitchFamily="18" charset="0"/>
                <a:cs typeface="Times New Roman" panose="02020603050405020304" pitchFamily="18" charset="0"/>
              </a:rPr>
              <a:t>DİNLEDİĞİNİZ İÇİN TEŞEKKÜRLER…</a:t>
            </a:r>
          </a:p>
        </p:txBody>
      </p:sp>
    </p:spTree>
    <p:extLst>
      <p:ext uri="{BB962C8B-B14F-4D97-AF65-F5344CB8AC3E}">
        <p14:creationId xmlns:p14="http://schemas.microsoft.com/office/powerpoint/2010/main" val="756264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36712" y="713010"/>
            <a:ext cx="8911687" cy="480790"/>
          </a:xfrm>
        </p:spPr>
        <p:txBody>
          <a:bodyPr>
            <a:normAutofit fontScale="90000"/>
          </a:bodyPr>
          <a:lstStyle/>
          <a:p>
            <a:pPr algn="ctr"/>
            <a:r>
              <a:rPr lang="tr-TR" sz="2800" dirty="0">
                <a:solidFill>
                  <a:schemeClr val="tx1"/>
                </a:solidFill>
                <a:latin typeface="Times New Roman" panose="02020603050405020304" pitchFamily="18" charset="0"/>
                <a:cs typeface="Times New Roman" panose="02020603050405020304" pitchFamily="18" charset="0"/>
              </a:rPr>
              <a:t>DİSTİLASYON PROSESİ</a:t>
            </a:r>
          </a:p>
        </p:txBody>
      </p:sp>
      <p:sp>
        <p:nvSpPr>
          <p:cNvPr id="3" name="İçerik Yer Tutucusu 2"/>
          <p:cNvSpPr>
            <a:spLocks noGrp="1"/>
          </p:cNvSpPr>
          <p:nvPr>
            <p:ph idx="1"/>
          </p:nvPr>
        </p:nvSpPr>
        <p:spPr>
          <a:xfrm>
            <a:off x="1128712" y="1346200"/>
            <a:ext cx="10847388" cy="5168900"/>
          </a:xfrm>
        </p:spPr>
        <p:txBody>
          <a:bodyPr>
            <a:normAutofit/>
          </a:bodyPr>
          <a:lstStyle/>
          <a:p>
            <a:pPr algn="just">
              <a:buFont typeface="Courier New" panose="02070309020205020404" pitchFamily="49" charset="0"/>
              <a:buChar char="o"/>
            </a:pPr>
            <a:r>
              <a:rPr lang="tr-TR" sz="2000" dirty="0" err="1">
                <a:solidFill>
                  <a:schemeClr val="tx1"/>
                </a:solidFill>
                <a:latin typeface="Times New Roman" panose="02020603050405020304" pitchFamily="18" charset="0"/>
                <a:cs typeface="Times New Roman" panose="02020603050405020304" pitchFamily="18" charset="0"/>
              </a:rPr>
              <a:t>Distilasyon</a:t>
            </a:r>
            <a:r>
              <a:rPr lang="tr-TR" sz="2000" dirty="0">
                <a:solidFill>
                  <a:schemeClr val="tx1"/>
                </a:solidFill>
                <a:latin typeface="Times New Roman" panose="02020603050405020304" pitchFamily="18" charset="0"/>
                <a:cs typeface="Times New Roman" panose="02020603050405020304" pitchFamily="18" charset="0"/>
              </a:rPr>
              <a:t>, homojen bir sıvı karışımın bileşenlerinin kaynama noktaları farkından yararlanılarak buharlaştırılması ve meydana gelen buhar fazdaki bileşenlerin saf halde elde edilmesi esasına dayanır.</a:t>
            </a:r>
          </a:p>
          <a:p>
            <a:pPr algn="just">
              <a:buFont typeface="Courier New" panose="02070309020205020404" pitchFamily="49" charset="0"/>
              <a:buChar char="o"/>
            </a:pPr>
            <a:r>
              <a:rPr lang="tr-TR" sz="2000" dirty="0">
                <a:solidFill>
                  <a:schemeClr val="tx1"/>
                </a:solidFill>
                <a:latin typeface="Times New Roman" panose="02020603050405020304" pitchFamily="18" charset="0"/>
                <a:cs typeface="Times New Roman" panose="02020603050405020304" pitchFamily="18" charset="0"/>
              </a:rPr>
              <a:t>Kimya ve buna bağlı endüstrilerde en çok kullanılan ayırma prosesi </a:t>
            </a:r>
            <a:r>
              <a:rPr lang="tr-TR" sz="2000" dirty="0" err="1">
                <a:solidFill>
                  <a:schemeClr val="tx1"/>
                </a:solidFill>
                <a:latin typeface="Times New Roman" panose="02020603050405020304" pitchFamily="18" charset="0"/>
                <a:cs typeface="Times New Roman" panose="02020603050405020304" pitchFamily="18" charset="0"/>
              </a:rPr>
              <a:t>distilasyondur</a:t>
            </a:r>
            <a:r>
              <a:rPr lang="tr-TR" sz="2000" dirty="0">
                <a:solidFill>
                  <a:schemeClr val="tx1"/>
                </a:solidFill>
                <a:latin typeface="Times New Roman" panose="02020603050405020304" pitchFamily="18" charset="0"/>
                <a:cs typeface="Times New Roman" panose="02020603050405020304" pitchFamily="18" charset="0"/>
              </a:rPr>
              <a:t>.</a:t>
            </a:r>
          </a:p>
          <a:p>
            <a:pPr algn="just">
              <a:buFont typeface="Courier New" panose="02070309020205020404" pitchFamily="49" charset="0"/>
              <a:buChar char="o"/>
            </a:pPr>
            <a:r>
              <a:rPr lang="tr-TR" sz="2000" dirty="0">
                <a:solidFill>
                  <a:schemeClr val="tx1"/>
                </a:solidFill>
                <a:latin typeface="Times New Roman" panose="02020603050405020304" pitchFamily="18" charset="0"/>
                <a:cs typeface="Times New Roman" panose="02020603050405020304" pitchFamily="18" charset="0"/>
              </a:rPr>
              <a:t>Antik çağda alkolün </a:t>
            </a:r>
            <a:r>
              <a:rPr lang="tr-TR" sz="2000" dirty="0" err="1">
                <a:solidFill>
                  <a:schemeClr val="tx1"/>
                </a:solidFill>
                <a:latin typeface="Times New Roman" panose="02020603050405020304" pitchFamily="18" charset="0"/>
                <a:cs typeface="Times New Roman" panose="02020603050405020304" pitchFamily="18" charset="0"/>
              </a:rPr>
              <a:t>distile</a:t>
            </a:r>
            <a:r>
              <a:rPr lang="tr-TR" sz="2000" dirty="0">
                <a:solidFill>
                  <a:schemeClr val="tx1"/>
                </a:solidFill>
                <a:latin typeface="Times New Roman" panose="02020603050405020304" pitchFamily="18" charset="0"/>
                <a:cs typeface="Times New Roman" panose="02020603050405020304" pitchFamily="18" charset="0"/>
              </a:rPr>
              <a:t> edilmesi ile başlayan ve günümüzde uygulaması özellikle petrol endüstrisinde olan </a:t>
            </a:r>
            <a:r>
              <a:rPr lang="tr-TR" sz="2000" dirty="0" err="1">
                <a:solidFill>
                  <a:schemeClr val="tx1"/>
                </a:solidFill>
                <a:latin typeface="Times New Roman" panose="02020603050405020304" pitchFamily="18" charset="0"/>
                <a:cs typeface="Times New Roman" panose="02020603050405020304" pitchFamily="18" charset="0"/>
              </a:rPr>
              <a:t>distilasyon</a:t>
            </a:r>
            <a:r>
              <a:rPr lang="tr-TR" sz="2000" dirty="0">
                <a:solidFill>
                  <a:schemeClr val="tx1"/>
                </a:solidFill>
                <a:latin typeface="Times New Roman" panose="02020603050405020304" pitchFamily="18" charset="0"/>
                <a:cs typeface="Times New Roman" panose="02020603050405020304" pitchFamily="18" charset="0"/>
              </a:rPr>
              <a:t> prosesi sanayide sıklıkla kullanılmaktadır.</a:t>
            </a:r>
          </a:p>
          <a:p>
            <a:pPr algn="just">
              <a:buFont typeface="Courier New" panose="02070309020205020404" pitchFamily="49" charset="0"/>
              <a:buChar char="o"/>
            </a:pPr>
            <a:r>
              <a:rPr lang="tr-TR" sz="2000" dirty="0" err="1">
                <a:solidFill>
                  <a:schemeClr val="tx1"/>
                </a:solidFill>
                <a:latin typeface="Times New Roman" panose="02020603050405020304" pitchFamily="18" charset="0"/>
                <a:cs typeface="Times New Roman" panose="02020603050405020304" pitchFamily="18" charset="0"/>
              </a:rPr>
              <a:t>Distilasyon</a:t>
            </a:r>
            <a:r>
              <a:rPr lang="tr-TR" sz="2000" dirty="0">
                <a:solidFill>
                  <a:schemeClr val="tx1"/>
                </a:solidFill>
                <a:latin typeface="Times New Roman" panose="02020603050405020304" pitchFamily="18" charset="0"/>
                <a:cs typeface="Times New Roman" panose="02020603050405020304" pitchFamily="18" charset="0"/>
              </a:rPr>
              <a:t> prosesinde sıvı karışımların ayrılması bileşenlerin uçuculukları arasındaki farka bağlıdır.</a:t>
            </a:r>
          </a:p>
          <a:p>
            <a:pPr algn="just">
              <a:buFont typeface="Courier New" panose="02070309020205020404" pitchFamily="49" charset="0"/>
              <a:buChar char="o"/>
            </a:pPr>
            <a:r>
              <a:rPr lang="tr-TR" sz="2000" dirty="0">
                <a:solidFill>
                  <a:schemeClr val="tx1"/>
                </a:solidFill>
                <a:latin typeface="Times New Roman" panose="02020603050405020304" pitchFamily="18" charset="0"/>
                <a:cs typeface="Times New Roman" panose="02020603050405020304" pitchFamily="18" charset="0"/>
              </a:rPr>
              <a:t>Karışımdaki bileşenlerin bağıl uçuculukları ne kadar büyükse ayırma işlemi o kadar kolay olmaktadır.</a:t>
            </a:r>
          </a:p>
        </p:txBody>
      </p:sp>
    </p:spTree>
    <p:extLst>
      <p:ext uri="{BB962C8B-B14F-4D97-AF65-F5344CB8AC3E}">
        <p14:creationId xmlns:p14="http://schemas.microsoft.com/office/powerpoint/2010/main" val="2887637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22412" y="700310"/>
            <a:ext cx="8911687" cy="506190"/>
          </a:xfrm>
        </p:spPr>
        <p:txBody>
          <a:bodyPr>
            <a:normAutofit/>
          </a:bodyPr>
          <a:lstStyle/>
          <a:p>
            <a:pPr algn="ctr"/>
            <a:r>
              <a:rPr lang="tr-TR" sz="2500" dirty="0">
                <a:solidFill>
                  <a:schemeClr val="tx1"/>
                </a:solidFill>
                <a:latin typeface="Times New Roman" panose="02020603050405020304" pitchFamily="18" charset="0"/>
                <a:cs typeface="Times New Roman" panose="02020603050405020304" pitchFamily="18" charset="0"/>
              </a:rPr>
              <a:t>DİSTİLASYON PROSESİ</a:t>
            </a:r>
          </a:p>
        </p:txBody>
      </p:sp>
      <p:sp>
        <p:nvSpPr>
          <p:cNvPr id="3" name="İçerik Yer Tutucusu 2"/>
          <p:cNvSpPr>
            <a:spLocks noGrp="1"/>
          </p:cNvSpPr>
          <p:nvPr>
            <p:ph idx="1"/>
          </p:nvPr>
        </p:nvSpPr>
        <p:spPr>
          <a:xfrm>
            <a:off x="1052512" y="1257300"/>
            <a:ext cx="10999788" cy="5384800"/>
          </a:xfrm>
        </p:spPr>
        <p:txBody>
          <a:bodyPr>
            <a:normAutofit/>
          </a:bodyPr>
          <a:lstStyle/>
          <a:p>
            <a:pPr algn="just">
              <a:buFont typeface="Courier New" panose="02070309020205020404" pitchFamily="49" charset="0"/>
              <a:buChar char="o"/>
            </a:pPr>
            <a:r>
              <a:rPr lang="tr-TR" sz="2000" b="1" dirty="0" err="1">
                <a:solidFill>
                  <a:schemeClr val="tx1"/>
                </a:solidFill>
                <a:latin typeface="Times New Roman" panose="02020603050405020304" pitchFamily="18" charset="0"/>
                <a:cs typeface="Times New Roman" panose="02020603050405020304" pitchFamily="18" charset="0"/>
              </a:rPr>
              <a:t>Distilasyon</a:t>
            </a:r>
            <a:r>
              <a:rPr lang="tr-TR" sz="2000" b="1" dirty="0">
                <a:solidFill>
                  <a:schemeClr val="tx1"/>
                </a:solidFill>
                <a:latin typeface="Times New Roman" panose="02020603050405020304" pitchFamily="18" charset="0"/>
                <a:cs typeface="Times New Roman" panose="02020603050405020304" pitchFamily="18" charset="0"/>
              </a:rPr>
              <a:t> Metotları: </a:t>
            </a:r>
            <a:r>
              <a:rPr lang="tr-TR" sz="2000" dirty="0">
                <a:solidFill>
                  <a:schemeClr val="tx1"/>
                </a:solidFill>
                <a:latin typeface="Times New Roman" panose="02020603050405020304" pitchFamily="18" charset="0"/>
                <a:cs typeface="Times New Roman" panose="02020603050405020304" pitchFamily="18" charset="0"/>
              </a:rPr>
              <a:t>Homojen bir sıvı karışımının ısıtılarak, düşük kaynama dereceli olanların kısmen buharlaşmasını sağlayıp, daha sonra tekrar yoğunlaştırarak, yüksek kaynama derecelilerden ayırma işlemine dayanan </a:t>
            </a:r>
            <a:r>
              <a:rPr lang="tr-TR" sz="2000" dirty="0" err="1">
                <a:solidFill>
                  <a:schemeClr val="tx1"/>
                </a:solidFill>
                <a:latin typeface="Times New Roman" panose="02020603050405020304" pitchFamily="18" charset="0"/>
                <a:cs typeface="Times New Roman" panose="02020603050405020304" pitchFamily="18" charset="0"/>
              </a:rPr>
              <a:t>distilasyon</a:t>
            </a:r>
            <a:r>
              <a:rPr lang="tr-TR" sz="2000" dirty="0">
                <a:solidFill>
                  <a:schemeClr val="tx1"/>
                </a:solidFill>
                <a:latin typeface="Times New Roman" panose="02020603050405020304" pitchFamily="18" charset="0"/>
                <a:cs typeface="Times New Roman" panose="02020603050405020304" pitchFamily="18" charset="0"/>
              </a:rPr>
              <a:t>, günümüz teknolojisinde çeşitli metotlarla yapılmaktadır. Tek aşamalı </a:t>
            </a:r>
            <a:r>
              <a:rPr lang="tr-TR" sz="2000" dirty="0" err="1">
                <a:solidFill>
                  <a:schemeClr val="tx1"/>
                </a:solidFill>
                <a:latin typeface="Times New Roman" panose="02020603050405020304" pitchFamily="18" charset="0"/>
                <a:cs typeface="Times New Roman" panose="02020603050405020304" pitchFamily="18" charset="0"/>
              </a:rPr>
              <a:t>distilasyon</a:t>
            </a:r>
            <a:r>
              <a:rPr lang="tr-TR" sz="2000" dirty="0">
                <a:solidFill>
                  <a:schemeClr val="tx1"/>
                </a:solidFill>
                <a:latin typeface="Times New Roman" panose="02020603050405020304" pitchFamily="18" charset="0"/>
                <a:cs typeface="Times New Roman" panose="02020603050405020304" pitchFamily="18" charset="0"/>
              </a:rPr>
              <a:t> yöntemleri;</a:t>
            </a:r>
          </a:p>
          <a:p>
            <a:pPr lvl="1" algn="just">
              <a:buFont typeface="Wingdings" panose="05000000000000000000" pitchFamily="2" charset="2"/>
              <a:buChar char="v"/>
            </a:pPr>
            <a:r>
              <a:rPr lang="tr-TR" sz="2000" dirty="0">
                <a:solidFill>
                  <a:schemeClr val="tx1"/>
                </a:solidFill>
                <a:latin typeface="Times New Roman" panose="02020603050405020304" pitchFamily="18" charset="0"/>
                <a:cs typeface="Times New Roman" panose="02020603050405020304" pitchFamily="18" charset="0"/>
              </a:rPr>
              <a:t>Flaş (denge) </a:t>
            </a:r>
            <a:r>
              <a:rPr lang="tr-TR" sz="2000" dirty="0" err="1">
                <a:solidFill>
                  <a:schemeClr val="tx1"/>
                </a:solidFill>
                <a:latin typeface="Times New Roman" panose="02020603050405020304" pitchFamily="18" charset="0"/>
                <a:cs typeface="Times New Roman" panose="02020603050405020304" pitchFamily="18" charset="0"/>
              </a:rPr>
              <a:t>distilasyonu</a:t>
            </a:r>
            <a:r>
              <a:rPr lang="tr-TR" sz="2000" dirty="0">
                <a:solidFill>
                  <a:schemeClr val="tx1"/>
                </a:solidFill>
                <a:latin typeface="Times New Roman" panose="02020603050405020304" pitchFamily="18" charset="0"/>
                <a:cs typeface="Times New Roman" panose="02020603050405020304" pitchFamily="18" charset="0"/>
              </a:rPr>
              <a:t>,</a:t>
            </a:r>
          </a:p>
          <a:p>
            <a:pPr lvl="1" algn="just">
              <a:buFont typeface="Wingdings" panose="05000000000000000000" pitchFamily="2" charset="2"/>
              <a:buChar char="v"/>
            </a:pPr>
            <a:r>
              <a:rPr lang="tr-TR" sz="2000" dirty="0">
                <a:solidFill>
                  <a:schemeClr val="tx1"/>
                </a:solidFill>
                <a:latin typeface="Times New Roman" panose="02020603050405020304" pitchFamily="18" charset="0"/>
                <a:cs typeface="Times New Roman" panose="02020603050405020304" pitchFamily="18" charset="0"/>
              </a:rPr>
              <a:t>Kesikli (Diferansiyel) </a:t>
            </a:r>
            <a:r>
              <a:rPr lang="tr-TR" sz="2000" dirty="0" err="1">
                <a:solidFill>
                  <a:schemeClr val="tx1"/>
                </a:solidFill>
                <a:latin typeface="Times New Roman" panose="02020603050405020304" pitchFamily="18" charset="0"/>
                <a:cs typeface="Times New Roman" panose="02020603050405020304" pitchFamily="18" charset="0"/>
              </a:rPr>
              <a:t>distilasyon</a:t>
            </a:r>
            <a:r>
              <a:rPr lang="tr-TR" sz="2000" dirty="0">
                <a:solidFill>
                  <a:schemeClr val="tx1"/>
                </a:solidFill>
                <a:latin typeface="Times New Roman" panose="02020603050405020304" pitchFamily="18" charset="0"/>
                <a:cs typeface="Times New Roman" panose="02020603050405020304" pitchFamily="18" charset="0"/>
              </a:rPr>
              <a:t>,</a:t>
            </a:r>
          </a:p>
          <a:p>
            <a:pPr lvl="1" algn="just">
              <a:buFont typeface="Wingdings" panose="05000000000000000000" pitchFamily="2" charset="2"/>
              <a:buChar char="v"/>
            </a:pPr>
            <a:r>
              <a:rPr lang="tr-TR" sz="2000" dirty="0">
                <a:solidFill>
                  <a:schemeClr val="tx1"/>
                </a:solidFill>
                <a:latin typeface="Times New Roman" panose="02020603050405020304" pitchFamily="18" charset="0"/>
                <a:cs typeface="Times New Roman" panose="02020603050405020304" pitchFamily="18" charset="0"/>
              </a:rPr>
              <a:t>Sürekli </a:t>
            </a:r>
            <a:r>
              <a:rPr lang="tr-TR" sz="2000" dirty="0" err="1">
                <a:solidFill>
                  <a:schemeClr val="tx1"/>
                </a:solidFill>
                <a:latin typeface="Times New Roman" panose="02020603050405020304" pitchFamily="18" charset="0"/>
                <a:cs typeface="Times New Roman" panose="02020603050405020304" pitchFamily="18" charset="0"/>
              </a:rPr>
              <a:t>distilasyon</a:t>
            </a:r>
            <a:r>
              <a:rPr lang="tr-TR" sz="2000" dirty="0">
                <a:solidFill>
                  <a:schemeClr val="tx1"/>
                </a:solidFill>
                <a:latin typeface="Times New Roman" panose="02020603050405020304" pitchFamily="18" charset="0"/>
                <a:cs typeface="Times New Roman" panose="02020603050405020304" pitchFamily="18" charset="0"/>
              </a:rPr>
              <a:t>,</a:t>
            </a:r>
          </a:p>
          <a:p>
            <a:pPr lvl="1" algn="just">
              <a:buFont typeface="Wingdings" panose="05000000000000000000" pitchFamily="2" charset="2"/>
              <a:buChar char="v"/>
            </a:pPr>
            <a:r>
              <a:rPr lang="tr-TR" sz="2000" dirty="0">
                <a:solidFill>
                  <a:schemeClr val="tx1"/>
                </a:solidFill>
                <a:latin typeface="Times New Roman" panose="02020603050405020304" pitchFamily="18" charset="0"/>
                <a:cs typeface="Times New Roman" panose="02020603050405020304" pitchFamily="18" charset="0"/>
              </a:rPr>
              <a:t>Su buharı </a:t>
            </a:r>
            <a:r>
              <a:rPr lang="tr-TR" sz="2000" dirty="0" err="1">
                <a:solidFill>
                  <a:schemeClr val="tx1"/>
                </a:solidFill>
                <a:latin typeface="Times New Roman" panose="02020603050405020304" pitchFamily="18" charset="0"/>
                <a:cs typeface="Times New Roman" panose="02020603050405020304" pitchFamily="18" charset="0"/>
              </a:rPr>
              <a:t>distilasyonu</a:t>
            </a:r>
            <a:r>
              <a:rPr lang="tr-TR" sz="2000" dirty="0">
                <a:solidFill>
                  <a:schemeClr val="tx1"/>
                </a:solidFill>
                <a:latin typeface="Times New Roman" panose="02020603050405020304" pitchFamily="18" charset="0"/>
                <a:cs typeface="Times New Roman" panose="02020603050405020304" pitchFamily="18" charset="0"/>
              </a:rPr>
              <a:t>,</a:t>
            </a:r>
          </a:p>
          <a:p>
            <a:pPr lvl="1" algn="just">
              <a:buFont typeface="Wingdings" panose="05000000000000000000" pitchFamily="2" charset="2"/>
              <a:buChar char="v"/>
            </a:pPr>
            <a:r>
              <a:rPr lang="tr-TR" sz="2000" dirty="0">
                <a:solidFill>
                  <a:schemeClr val="tx1"/>
                </a:solidFill>
                <a:latin typeface="Times New Roman" panose="02020603050405020304" pitchFamily="18" charset="0"/>
                <a:cs typeface="Times New Roman" panose="02020603050405020304" pitchFamily="18" charset="0"/>
              </a:rPr>
              <a:t>Vakumlu </a:t>
            </a:r>
            <a:r>
              <a:rPr lang="tr-TR" sz="2000" dirty="0" err="1">
                <a:solidFill>
                  <a:schemeClr val="tx1"/>
                </a:solidFill>
                <a:latin typeface="Times New Roman" panose="02020603050405020304" pitchFamily="18" charset="0"/>
                <a:cs typeface="Times New Roman" panose="02020603050405020304" pitchFamily="18" charset="0"/>
              </a:rPr>
              <a:t>distilasyondur</a:t>
            </a:r>
            <a:r>
              <a:rPr lang="tr-TR" sz="1800" i="1" dirty="0"/>
              <a:t>.</a:t>
            </a:r>
          </a:p>
        </p:txBody>
      </p:sp>
    </p:spTree>
    <p:extLst>
      <p:ext uri="{BB962C8B-B14F-4D97-AF65-F5344CB8AC3E}">
        <p14:creationId xmlns:p14="http://schemas.microsoft.com/office/powerpoint/2010/main" val="3876923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25600" y="728699"/>
            <a:ext cx="8911687" cy="482323"/>
          </a:xfrm>
        </p:spPr>
        <p:txBody>
          <a:bodyPr>
            <a:normAutofit/>
          </a:bodyPr>
          <a:lstStyle/>
          <a:p>
            <a:pPr algn="ctr"/>
            <a:r>
              <a:rPr lang="tr-TR" sz="2500" dirty="0">
                <a:solidFill>
                  <a:schemeClr val="tx1"/>
                </a:solidFill>
                <a:latin typeface="Times New Roman" panose="02020603050405020304" pitchFamily="18" charset="0"/>
                <a:cs typeface="Times New Roman" panose="02020603050405020304" pitchFamily="18" charset="0"/>
              </a:rPr>
              <a:t>DİSTİLASYON PROSESİ</a:t>
            </a:r>
          </a:p>
        </p:txBody>
      </p:sp>
      <p:sp>
        <p:nvSpPr>
          <p:cNvPr id="3" name="İçerik Yer Tutucusu 2"/>
          <p:cNvSpPr>
            <a:spLocks noGrp="1"/>
          </p:cNvSpPr>
          <p:nvPr>
            <p:ph idx="1"/>
          </p:nvPr>
        </p:nvSpPr>
        <p:spPr>
          <a:xfrm>
            <a:off x="1027636" y="1346422"/>
            <a:ext cx="10897663" cy="5384577"/>
          </a:xfrm>
        </p:spPr>
        <p:txBody>
          <a:bodyPr>
            <a:normAutofit/>
          </a:bodyPr>
          <a:lstStyle/>
          <a:p>
            <a:pPr algn="just">
              <a:buFont typeface="Courier New" panose="02070309020205020404" pitchFamily="49" charset="0"/>
              <a:buChar char="o"/>
            </a:pPr>
            <a:r>
              <a:rPr lang="tr-TR" sz="2000" b="1" dirty="0">
                <a:solidFill>
                  <a:schemeClr val="tx1"/>
                </a:solidFill>
                <a:latin typeface="Times New Roman" panose="02020603050405020304" pitchFamily="18" charset="0"/>
                <a:cs typeface="Times New Roman" panose="02020603050405020304" pitchFamily="18" charset="0"/>
              </a:rPr>
              <a:t>Flaş (Denge) </a:t>
            </a:r>
            <a:r>
              <a:rPr lang="tr-TR" sz="2000" b="1" dirty="0" err="1">
                <a:solidFill>
                  <a:schemeClr val="tx1"/>
                </a:solidFill>
                <a:latin typeface="Times New Roman" panose="02020603050405020304" pitchFamily="18" charset="0"/>
                <a:cs typeface="Times New Roman" panose="02020603050405020304" pitchFamily="18" charset="0"/>
              </a:rPr>
              <a:t>Distilasyonu</a:t>
            </a:r>
            <a:r>
              <a:rPr lang="tr-TR" sz="2000" b="1" dirty="0">
                <a:solidFill>
                  <a:schemeClr val="tx1"/>
                </a:solidFill>
                <a:latin typeface="Times New Roman" panose="02020603050405020304" pitchFamily="18" charset="0"/>
                <a:cs typeface="Times New Roman" panose="02020603050405020304" pitchFamily="18" charset="0"/>
              </a:rPr>
              <a:t>:</a:t>
            </a:r>
            <a:r>
              <a:rPr lang="tr-TR" sz="2000" dirty="0">
                <a:solidFill>
                  <a:schemeClr val="tx1"/>
                </a:solidFill>
                <a:latin typeface="Times New Roman" panose="02020603050405020304" pitchFamily="18" charset="0"/>
                <a:cs typeface="Times New Roman" panose="02020603050405020304" pitchFamily="18" charset="0"/>
              </a:rPr>
              <a:t> Denge </a:t>
            </a:r>
            <a:r>
              <a:rPr lang="tr-TR" sz="2000" dirty="0" err="1">
                <a:solidFill>
                  <a:schemeClr val="tx1"/>
                </a:solidFill>
                <a:latin typeface="Times New Roman" panose="02020603050405020304" pitchFamily="18" charset="0"/>
                <a:cs typeface="Times New Roman" panose="02020603050405020304" pitchFamily="18" charset="0"/>
              </a:rPr>
              <a:t>distilasyonunda</a:t>
            </a:r>
            <a:r>
              <a:rPr lang="tr-TR" sz="2000" dirty="0">
                <a:solidFill>
                  <a:schemeClr val="tx1"/>
                </a:solidFill>
                <a:latin typeface="Times New Roman" panose="02020603050405020304" pitchFamily="18" charset="0"/>
                <a:cs typeface="Times New Roman" panose="02020603050405020304" pitchFamily="18" charset="0"/>
              </a:rPr>
              <a:t> sıvı karışımının belirli bir kısmı, bir tank içerisinde buharlaştırılır. Buhar fazı, sıvı fazla temasta bırakılarak, fazların denge durumuna erişmeleri sağlanır. Buhar fazı alınır ve bir </a:t>
            </a:r>
            <a:r>
              <a:rPr lang="tr-TR" sz="2000" dirty="0" err="1">
                <a:solidFill>
                  <a:schemeClr val="tx1"/>
                </a:solidFill>
                <a:latin typeface="Times New Roman" panose="02020603050405020304" pitchFamily="18" charset="0"/>
                <a:cs typeface="Times New Roman" panose="02020603050405020304" pitchFamily="18" charset="0"/>
              </a:rPr>
              <a:t>kondensörde</a:t>
            </a:r>
            <a:r>
              <a:rPr lang="tr-TR" sz="2000" dirty="0">
                <a:solidFill>
                  <a:schemeClr val="tx1"/>
                </a:solidFill>
                <a:latin typeface="Times New Roman" panose="02020603050405020304" pitchFamily="18" charset="0"/>
                <a:cs typeface="Times New Roman" panose="02020603050405020304" pitchFamily="18" charset="0"/>
              </a:rPr>
              <a:t> yoğunlaştırılır.</a:t>
            </a:r>
          </a:p>
          <a:p>
            <a:pPr algn="just">
              <a:buFont typeface="Courier New" panose="02070309020205020404" pitchFamily="49" charset="0"/>
              <a:buChar char="o"/>
            </a:pPr>
            <a:r>
              <a:rPr lang="tr-TR" sz="2000" b="1" dirty="0">
                <a:solidFill>
                  <a:schemeClr val="tx1"/>
                </a:solidFill>
                <a:latin typeface="Times New Roman" panose="02020603050405020304" pitchFamily="18" charset="0"/>
                <a:cs typeface="Times New Roman" panose="02020603050405020304" pitchFamily="18" charset="0"/>
              </a:rPr>
              <a:t>Kesikli (Diferansiyel) </a:t>
            </a:r>
            <a:r>
              <a:rPr lang="tr-TR" sz="2000" b="1" dirty="0" err="1">
                <a:solidFill>
                  <a:schemeClr val="tx1"/>
                </a:solidFill>
                <a:latin typeface="Times New Roman" panose="02020603050405020304" pitchFamily="18" charset="0"/>
                <a:cs typeface="Times New Roman" panose="02020603050405020304" pitchFamily="18" charset="0"/>
              </a:rPr>
              <a:t>Distilasyon</a:t>
            </a:r>
            <a:r>
              <a:rPr lang="tr-TR" sz="2000" b="1" dirty="0">
                <a:solidFill>
                  <a:schemeClr val="tx1"/>
                </a:solidFill>
                <a:latin typeface="Times New Roman" panose="02020603050405020304" pitchFamily="18" charset="0"/>
                <a:cs typeface="Times New Roman" panose="02020603050405020304" pitchFamily="18" charset="0"/>
              </a:rPr>
              <a:t>:</a:t>
            </a:r>
            <a:r>
              <a:rPr lang="tr-TR" sz="2000" dirty="0">
                <a:solidFill>
                  <a:schemeClr val="tx1"/>
                </a:solidFill>
                <a:latin typeface="Times New Roman" panose="02020603050405020304" pitchFamily="18" charset="0"/>
                <a:cs typeface="Times New Roman" panose="02020603050405020304" pitchFamily="18" charset="0"/>
              </a:rPr>
              <a:t> Kesikli </a:t>
            </a:r>
            <a:r>
              <a:rPr lang="tr-TR" sz="2000" dirty="0" err="1">
                <a:solidFill>
                  <a:schemeClr val="tx1"/>
                </a:solidFill>
                <a:latin typeface="Times New Roman" panose="02020603050405020304" pitchFamily="18" charset="0"/>
                <a:cs typeface="Times New Roman" panose="02020603050405020304" pitchFamily="18" charset="0"/>
              </a:rPr>
              <a:t>distilasyonda</a:t>
            </a:r>
            <a:r>
              <a:rPr lang="tr-TR" sz="2000" dirty="0">
                <a:solidFill>
                  <a:schemeClr val="tx1"/>
                </a:solidFill>
                <a:latin typeface="Times New Roman" panose="02020603050405020304" pitchFamily="18" charset="0"/>
                <a:cs typeface="Times New Roman" panose="02020603050405020304" pitchFamily="18" charset="0"/>
              </a:rPr>
              <a:t> damıtılacak karışım sisteme kesikli olarak beslenerek uygun tepe ve taban ürünleri elde edilene kadar </a:t>
            </a:r>
            <a:r>
              <a:rPr lang="tr-TR" sz="2000" dirty="0" err="1">
                <a:solidFill>
                  <a:schemeClr val="tx1"/>
                </a:solidFill>
                <a:latin typeface="Times New Roman" panose="02020603050405020304" pitchFamily="18" charset="0"/>
                <a:cs typeface="Times New Roman" panose="02020603050405020304" pitchFamily="18" charset="0"/>
              </a:rPr>
              <a:t>distilasyon</a:t>
            </a:r>
            <a:r>
              <a:rPr lang="tr-TR" sz="2000" dirty="0">
                <a:solidFill>
                  <a:schemeClr val="tx1"/>
                </a:solidFill>
                <a:latin typeface="Times New Roman" panose="02020603050405020304" pitchFamily="18" charset="0"/>
                <a:cs typeface="Times New Roman" panose="02020603050405020304" pitchFamily="18" charset="0"/>
              </a:rPr>
              <a:t> işlemi sürdürülür. Kesikli damıtma aşağıdaki durumlarda düşünülebilir:</a:t>
            </a:r>
          </a:p>
          <a:p>
            <a:pPr lvl="1" algn="just">
              <a:buFont typeface="Wingdings" panose="05000000000000000000" pitchFamily="2" charset="2"/>
              <a:buChar char="v"/>
            </a:pPr>
            <a:r>
              <a:rPr lang="tr-TR" sz="2000" dirty="0">
                <a:solidFill>
                  <a:schemeClr val="tx1"/>
                </a:solidFill>
                <a:latin typeface="Times New Roman" panose="02020603050405020304" pitchFamily="18" charset="0"/>
                <a:cs typeface="Times New Roman" panose="02020603050405020304" pitchFamily="18" charset="0"/>
              </a:rPr>
              <a:t> Damıtılacak maddenin miktarı az olduğunda,</a:t>
            </a:r>
          </a:p>
          <a:p>
            <a:pPr lvl="1" algn="just">
              <a:buFont typeface="Wingdings" panose="05000000000000000000" pitchFamily="2" charset="2"/>
              <a:buChar char="v"/>
            </a:pPr>
            <a:r>
              <a:rPr lang="tr-TR" sz="2000" dirty="0">
                <a:solidFill>
                  <a:schemeClr val="tx1"/>
                </a:solidFill>
                <a:latin typeface="Times New Roman" panose="02020603050405020304" pitchFamily="18" charset="0"/>
                <a:cs typeface="Times New Roman" panose="02020603050405020304" pitchFamily="18" charset="0"/>
              </a:rPr>
              <a:t> Ürünlerin belli aralıklar ile üretilmeleri gerektiğinde,</a:t>
            </a:r>
          </a:p>
          <a:p>
            <a:pPr lvl="1" algn="just">
              <a:buFont typeface="Wingdings" panose="05000000000000000000" pitchFamily="2" charset="2"/>
              <a:buChar char="v"/>
            </a:pPr>
            <a:r>
              <a:rPr lang="tr-TR" sz="2000" dirty="0">
                <a:solidFill>
                  <a:schemeClr val="tx1"/>
                </a:solidFill>
                <a:latin typeface="Times New Roman" panose="02020603050405020304" pitchFamily="18" charset="0"/>
                <a:cs typeface="Times New Roman" panose="02020603050405020304" pitchFamily="18" charset="0"/>
              </a:rPr>
              <a:t> Besleme düzensiz aralıklar ile üretildiğinde.</a:t>
            </a:r>
          </a:p>
        </p:txBody>
      </p:sp>
      <p:sp>
        <p:nvSpPr>
          <p:cNvPr id="5" name="Metin kutusu 4"/>
          <p:cNvSpPr txBox="1"/>
          <p:nvPr/>
        </p:nvSpPr>
        <p:spPr>
          <a:xfrm>
            <a:off x="7391400" y="6006291"/>
            <a:ext cx="5181600" cy="369332"/>
          </a:xfrm>
          <a:prstGeom prst="rect">
            <a:avLst/>
          </a:prstGeom>
          <a:noFill/>
        </p:spPr>
        <p:txBody>
          <a:bodyPr wrap="square" rtlCol="0">
            <a:spAutoFit/>
          </a:bodyPr>
          <a:lstStyle/>
          <a:p>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Kesikli </a:t>
            </a:r>
            <a:r>
              <a:rPr lang="tr-TR" dirty="0" err="1">
                <a:latin typeface="Times New Roman" panose="02020603050405020304" pitchFamily="18" charset="0"/>
                <a:cs typeface="Times New Roman" panose="02020603050405020304" pitchFamily="18" charset="0"/>
              </a:rPr>
              <a:t>Distilasyon</a:t>
            </a:r>
            <a:r>
              <a:rPr lang="tr-TR" dirty="0">
                <a:latin typeface="Times New Roman" panose="02020603050405020304" pitchFamily="18" charset="0"/>
                <a:cs typeface="Times New Roman" panose="02020603050405020304" pitchFamily="18" charset="0"/>
              </a:rPr>
              <a:t> Düzeneği</a:t>
            </a:r>
          </a:p>
        </p:txBody>
      </p:sp>
      <p:pic>
        <p:nvPicPr>
          <p:cNvPr id="6" name="Picture 2" descr="09fig02_al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59756" y="3295133"/>
            <a:ext cx="3060643" cy="2711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3460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75425" y="738410"/>
            <a:ext cx="8911687" cy="480790"/>
          </a:xfrm>
        </p:spPr>
        <p:txBody>
          <a:bodyPr>
            <a:normAutofit/>
          </a:bodyPr>
          <a:lstStyle/>
          <a:p>
            <a:r>
              <a:rPr lang="tr-TR" sz="2500" dirty="0">
                <a:solidFill>
                  <a:schemeClr val="tx1"/>
                </a:solidFill>
                <a:latin typeface="Times New Roman" panose="02020603050405020304" pitchFamily="18" charset="0"/>
                <a:cs typeface="Times New Roman" panose="02020603050405020304" pitchFamily="18" charset="0"/>
              </a:rPr>
              <a:t>                            DİSTİLASYON PROSESİ</a:t>
            </a:r>
          </a:p>
        </p:txBody>
      </p:sp>
      <p:sp>
        <p:nvSpPr>
          <p:cNvPr id="3" name="İçerik Yer Tutucusu 2"/>
          <p:cNvSpPr>
            <a:spLocks noGrp="1"/>
          </p:cNvSpPr>
          <p:nvPr>
            <p:ph idx="1"/>
          </p:nvPr>
        </p:nvSpPr>
        <p:spPr>
          <a:xfrm>
            <a:off x="1193800" y="1422400"/>
            <a:ext cx="10401300" cy="4927600"/>
          </a:xfrm>
        </p:spPr>
        <p:txBody>
          <a:bodyPr>
            <a:normAutofit/>
          </a:bodyPr>
          <a:lstStyle/>
          <a:p>
            <a:pPr algn="just">
              <a:buFont typeface="Courier New" panose="02070309020205020404" pitchFamily="49" charset="0"/>
              <a:buChar char="o"/>
            </a:pPr>
            <a:r>
              <a:rPr lang="tr-TR" sz="2000" b="1" dirty="0">
                <a:solidFill>
                  <a:schemeClr val="tx1"/>
                </a:solidFill>
                <a:latin typeface="Times New Roman" panose="02020603050405020304" pitchFamily="18" charset="0"/>
                <a:cs typeface="Times New Roman" panose="02020603050405020304" pitchFamily="18" charset="0"/>
              </a:rPr>
              <a:t>Su Buharı </a:t>
            </a:r>
            <a:r>
              <a:rPr lang="tr-TR" sz="2000" b="1" dirty="0" err="1">
                <a:solidFill>
                  <a:schemeClr val="tx1"/>
                </a:solidFill>
                <a:latin typeface="Times New Roman" panose="02020603050405020304" pitchFamily="18" charset="0"/>
                <a:cs typeface="Times New Roman" panose="02020603050405020304" pitchFamily="18" charset="0"/>
              </a:rPr>
              <a:t>Distilasyonu</a:t>
            </a:r>
            <a:r>
              <a:rPr lang="tr-TR" sz="2000" b="1" dirty="0">
                <a:solidFill>
                  <a:schemeClr val="tx1"/>
                </a:solidFill>
                <a:latin typeface="Times New Roman" panose="02020603050405020304" pitchFamily="18" charset="0"/>
                <a:cs typeface="Times New Roman" panose="02020603050405020304" pitchFamily="18" charset="0"/>
              </a:rPr>
              <a:t>: </a:t>
            </a:r>
            <a:r>
              <a:rPr lang="tr-TR" sz="2000" dirty="0">
                <a:solidFill>
                  <a:schemeClr val="tx1"/>
                </a:solidFill>
                <a:latin typeface="Times New Roman" panose="02020603050405020304" pitchFamily="18" charset="0"/>
                <a:cs typeface="Times New Roman" panose="02020603050405020304" pitchFamily="18" charset="0"/>
              </a:rPr>
              <a:t>Yapılan işlem basit damıtma işlemi ile çok benzerdir. Esas fark sistemin sürekli sıcak su ile beslenmesidir. Su buharı varlığında ısıtma, bileşiğin daha düşük sıcaklıkta saflaştırılmasını sağlar.</a:t>
            </a:r>
          </a:p>
          <a:p>
            <a:pPr algn="just">
              <a:buFont typeface="Courier New" panose="02070309020205020404" pitchFamily="49" charset="0"/>
              <a:buChar char="o"/>
            </a:pPr>
            <a:r>
              <a:rPr lang="tr-TR" sz="2000" b="1" dirty="0">
                <a:solidFill>
                  <a:schemeClr val="tx1"/>
                </a:solidFill>
                <a:latin typeface="Times New Roman" panose="02020603050405020304" pitchFamily="18" charset="0"/>
                <a:cs typeface="Times New Roman" panose="02020603050405020304" pitchFamily="18" charset="0"/>
              </a:rPr>
              <a:t>Vakumlu </a:t>
            </a:r>
            <a:r>
              <a:rPr lang="tr-TR" sz="2000" b="1" dirty="0" err="1">
                <a:solidFill>
                  <a:schemeClr val="tx1"/>
                </a:solidFill>
                <a:latin typeface="Times New Roman" panose="02020603050405020304" pitchFamily="18" charset="0"/>
                <a:cs typeface="Times New Roman" panose="02020603050405020304" pitchFamily="18" charset="0"/>
              </a:rPr>
              <a:t>Distilasyon</a:t>
            </a:r>
            <a:r>
              <a:rPr lang="tr-TR" sz="2000" b="1" dirty="0">
                <a:solidFill>
                  <a:schemeClr val="tx1"/>
                </a:solidFill>
                <a:latin typeface="Times New Roman" panose="02020603050405020304" pitchFamily="18" charset="0"/>
                <a:cs typeface="Times New Roman" panose="02020603050405020304" pitchFamily="18" charset="0"/>
              </a:rPr>
              <a:t>: </a:t>
            </a:r>
            <a:r>
              <a:rPr lang="tr-TR" sz="2000" dirty="0">
                <a:solidFill>
                  <a:schemeClr val="tx1"/>
                </a:solidFill>
                <a:latin typeface="Times New Roman" panose="02020603050405020304" pitchFamily="18" charset="0"/>
                <a:cs typeface="Times New Roman" panose="02020603050405020304" pitchFamily="18" charset="0"/>
              </a:rPr>
              <a:t>Vakumlu </a:t>
            </a:r>
            <a:r>
              <a:rPr lang="tr-TR" sz="2000" dirty="0" err="1">
                <a:solidFill>
                  <a:schemeClr val="tx1"/>
                </a:solidFill>
                <a:latin typeface="Times New Roman" panose="02020603050405020304" pitchFamily="18" charset="0"/>
                <a:cs typeface="Times New Roman" panose="02020603050405020304" pitchFamily="18" charset="0"/>
              </a:rPr>
              <a:t>distilasyon</a:t>
            </a:r>
            <a:r>
              <a:rPr lang="tr-TR" sz="2000" dirty="0">
                <a:solidFill>
                  <a:schemeClr val="tx1"/>
                </a:solidFill>
                <a:latin typeface="Times New Roman" panose="02020603050405020304" pitchFamily="18" charset="0"/>
                <a:cs typeface="Times New Roman" panose="02020603050405020304" pitchFamily="18" charset="0"/>
              </a:rPr>
              <a:t> prosesinde damıtma düşük basınç şartlarında gerçekleşir. Vakumlu </a:t>
            </a:r>
            <a:r>
              <a:rPr lang="tr-TR" sz="2000" dirty="0" err="1">
                <a:solidFill>
                  <a:schemeClr val="tx1"/>
                </a:solidFill>
                <a:latin typeface="Times New Roman" panose="02020603050405020304" pitchFamily="18" charset="0"/>
                <a:cs typeface="Times New Roman" panose="02020603050405020304" pitchFamily="18" charset="0"/>
              </a:rPr>
              <a:t>distilasyon</a:t>
            </a:r>
            <a:r>
              <a:rPr lang="tr-TR" sz="2000" dirty="0">
                <a:solidFill>
                  <a:schemeClr val="tx1"/>
                </a:solidFill>
                <a:latin typeface="Times New Roman" panose="02020603050405020304" pitchFamily="18" charset="0"/>
                <a:cs typeface="Times New Roman" panose="02020603050405020304" pitchFamily="18" charset="0"/>
              </a:rPr>
              <a:t> prosesi normal </a:t>
            </a:r>
            <a:r>
              <a:rPr lang="tr-TR" sz="2000" dirty="0" err="1">
                <a:solidFill>
                  <a:schemeClr val="tx1"/>
                </a:solidFill>
                <a:latin typeface="Times New Roman" panose="02020603050405020304" pitchFamily="18" charset="0"/>
                <a:cs typeface="Times New Roman" panose="02020603050405020304" pitchFamily="18" charset="0"/>
              </a:rPr>
              <a:t>distilasyon</a:t>
            </a:r>
            <a:r>
              <a:rPr lang="tr-TR" sz="2000" dirty="0">
                <a:solidFill>
                  <a:schemeClr val="tx1"/>
                </a:solidFill>
                <a:latin typeface="Times New Roman" panose="02020603050405020304" pitchFamily="18" charset="0"/>
                <a:cs typeface="Times New Roman" panose="02020603050405020304" pitchFamily="18" charset="0"/>
              </a:rPr>
              <a:t> prosesi ile aynı çalışma ilkesine sahiptir. Vakum altında bileşenler daha düşük sıcaklıklarda kaynadığından dolayı sıcaklığa karşı hassas olan bileşenlere uygulanmaktadır.</a:t>
            </a:r>
            <a:endParaRPr lang="tr-TR" sz="20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3911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82582" y="707289"/>
            <a:ext cx="8911687" cy="493490"/>
          </a:xfrm>
        </p:spPr>
        <p:txBody>
          <a:bodyPr>
            <a:normAutofit/>
          </a:bodyPr>
          <a:lstStyle/>
          <a:p>
            <a:pPr algn="ctr"/>
            <a:r>
              <a:rPr lang="tr-TR" sz="2500" dirty="0">
                <a:solidFill>
                  <a:schemeClr val="tx1"/>
                </a:solidFill>
                <a:latin typeface="Times New Roman" panose="02020603050405020304" pitchFamily="18" charset="0"/>
                <a:cs typeface="Times New Roman" panose="02020603050405020304" pitchFamily="18" charset="0"/>
              </a:rPr>
              <a:t>DİSTİLASYON PROSESİ</a:t>
            </a:r>
          </a:p>
        </p:txBody>
      </p:sp>
      <p:sp>
        <p:nvSpPr>
          <p:cNvPr id="3" name="İçerik Yer Tutucusu 2"/>
          <p:cNvSpPr>
            <a:spLocks noGrp="1"/>
          </p:cNvSpPr>
          <p:nvPr>
            <p:ph idx="1"/>
          </p:nvPr>
        </p:nvSpPr>
        <p:spPr>
          <a:xfrm>
            <a:off x="1143000" y="1340479"/>
            <a:ext cx="10795000" cy="4272922"/>
          </a:xfrm>
        </p:spPr>
        <p:txBody>
          <a:bodyPr>
            <a:normAutofit/>
          </a:bodyPr>
          <a:lstStyle/>
          <a:p>
            <a:pPr algn="just">
              <a:buFont typeface="Courier New" panose="02070309020205020404" pitchFamily="49" charset="0"/>
              <a:buChar char="o"/>
            </a:pPr>
            <a:r>
              <a:rPr lang="tr-TR" sz="2000" b="1" dirty="0">
                <a:solidFill>
                  <a:schemeClr val="tx1"/>
                </a:solidFill>
                <a:latin typeface="Times New Roman" panose="02020603050405020304" pitchFamily="18" charset="0"/>
                <a:cs typeface="Times New Roman" panose="02020603050405020304" pitchFamily="18" charset="0"/>
              </a:rPr>
              <a:t>Sürekli </a:t>
            </a:r>
            <a:r>
              <a:rPr lang="tr-TR" sz="2000" b="1" dirty="0" err="1">
                <a:solidFill>
                  <a:schemeClr val="tx1"/>
                </a:solidFill>
                <a:latin typeface="Times New Roman" panose="02020603050405020304" pitchFamily="18" charset="0"/>
                <a:cs typeface="Times New Roman" panose="02020603050405020304" pitchFamily="18" charset="0"/>
              </a:rPr>
              <a:t>Distilasyon</a:t>
            </a:r>
            <a:r>
              <a:rPr lang="tr-TR" sz="2000" b="1" dirty="0">
                <a:solidFill>
                  <a:schemeClr val="tx1"/>
                </a:solidFill>
                <a:latin typeface="Times New Roman" panose="02020603050405020304" pitchFamily="18" charset="0"/>
                <a:cs typeface="Times New Roman" panose="02020603050405020304" pitchFamily="18" charset="0"/>
              </a:rPr>
              <a:t>: </a:t>
            </a:r>
            <a:r>
              <a:rPr lang="tr-TR" sz="2000" dirty="0">
                <a:solidFill>
                  <a:schemeClr val="tx1"/>
                </a:solidFill>
                <a:latin typeface="Times New Roman" panose="02020603050405020304" pitchFamily="18" charset="0"/>
                <a:cs typeface="Times New Roman" panose="02020603050405020304" pitchFamily="18" charset="0"/>
              </a:rPr>
              <a:t>Sisteme giren besleme sıvısı süreklidir. </a:t>
            </a:r>
            <a:r>
              <a:rPr lang="tr-TR" sz="2000" dirty="0" err="1">
                <a:solidFill>
                  <a:schemeClr val="tx1"/>
                </a:solidFill>
                <a:latin typeface="Times New Roman" panose="02020603050405020304" pitchFamily="18" charset="0"/>
                <a:cs typeface="Times New Roman" panose="02020603050405020304" pitchFamily="18" charset="0"/>
              </a:rPr>
              <a:t>Distilasyon</a:t>
            </a:r>
            <a:r>
              <a:rPr lang="tr-TR" sz="2000" dirty="0">
                <a:solidFill>
                  <a:schemeClr val="tx1"/>
                </a:solidFill>
                <a:latin typeface="Times New Roman" panose="02020603050405020304" pitchFamily="18" charset="0"/>
                <a:cs typeface="Times New Roman" panose="02020603050405020304" pitchFamily="18" charset="0"/>
              </a:rPr>
              <a:t> kolonunda buhar akımı kolonun yukarı kısmına doğru, sıvı ise ters yönde aşağıya doğru akar. Sıvı ve buhar raflar veya dolgu maddeleri üzerinde birbiriyle temas ederler. </a:t>
            </a:r>
            <a:r>
              <a:rPr lang="tr-TR" sz="2000" dirty="0" err="1">
                <a:solidFill>
                  <a:schemeClr val="tx1"/>
                </a:solidFill>
                <a:latin typeface="Times New Roman" panose="02020603050405020304" pitchFamily="18" charset="0"/>
                <a:cs typeface="Times New Roman" panose="02020603050405020304" pitchFamily="18" charset="0"/>
              </a:rPr>
              <a:t>Yoğuşturucudan</a:t>
            </a:r>
            <a:r>
              <a:rPr lang="tr-TR" sz="2000" dirty="0">
                <a:solidFill>
                  <a:schemeClr val="tx1"/>
                </a:solidFill>
                <a:latin typeface="Times New Roman" panose="02020603050405020304" pitchFamily="18" charset="0"/>
                <a:cs typeface="Times New Roman" panose="02020603050405020304" pitchFamily="18" charset="0"/>
              </a:rPr>
              <a:t> alınan </a:t>
            </a:r>
            <a:r>
              <a:rPr lang="tr-TR" sz="2000" dirty="0" err="1">
                <a:solidFill>
                  <a:schemeClr val="tx1"/>
                </a:solidFill>
                <a:latin typeface="Times New Roman" panose="02020603050405020304" pitchFamily="18" charset="0"/>
                <a:cs typeface="Times New Roman" panose="02020603050405020304" pitchFamily="18" charset="0"/>
              </a:rPr>
              <a:t>kondensatın</a:t>
            </a:r>
            <a:r>
              <a:rPr lang="tr-TR" sz="2000" dirty="0">
                <a:solidFill>
                  <a:schemeClr val="tx1"/>
                </a:solidFill>
                <a:latin typeface="Times New Roman" panose="02020603050405020304" pitchFamily="18" charset="0"/>
                <a:cs typeface="Times New Roman" panose="02020603050405020304" pitchFamily="18" charset="0"/>
              </a:rPr>
              <a:t> bir kısmı, besleme noktasının üstünde bir sıvı akımı temin etmek için, kolonun üst kısmına geri gönderilir ve kolonun dibinden alınan sıvının bir kısmı buhar akımı temin etmek için, kazanda buharlaştırılarak tekrar kolona gönderilir. </a:t>
            </a:r>
            <a:r>
              <a:rPr lang="tr-TR" sz="2000" smtClean="0">
                <a:solidFill>
                  <a:schemeClr val="tx1"/>
                </a:solidFill>
                <a:latin typeface="Times New Roman" panose="02020603050405020304" pitchFamily="18" charset="0"/>
                <a:cs typeface="Times New Roman" panose="02020603050405020304" pitchFamily="18" charset="0"/>
              </a:rPr>
              <a:t>Şekilde </a:t>
            </a:r>
            <a:r>
              <a:rPr lang="tr-TR" sz="2000" dirty="0">
                <a:solidFill>
                  <a:schemeClr val="tx1"/>
                </a:solidFill>
                <a:latin typeface="Times New Roman" panose="02020603050405020304" pitchFamily="18" charset="0"/>
                <a:cs typeface="Times New Roman" panose="02020603050405020304" pitchFamily="18" charset="0"/>
              </a:rPr>
              <a:t>sürekli çalışan bir </a:t>
            </a:r>
            <a:r>
              <a:rPr lang="tr-TR" sz="2000" dirty="0" err="1">
                <a:solidFill>
                  <a:schemeClr val="tx1"/>
                </a:solidFill>
                <a:latin typeface="Times New Roman" panose="02020603050405020304" pitchFamily="18" charset="0"/>
                <a:cs typeface="Times New Roman" panose="02020603050405020304" pitchFamily="18" charset="0"/>
              </a:rPr>
              <a:t>distilasyon</a:t>
            </a:r>
            <a:r>
              <a:rPr lang="tr-TR" sz="2000" dirty="0">
                <a:solidFill>
                  <a:schemeClr val="tx1"/>
                </a:solidFill>
                <a:latin typeface="Times New Roman" panose="02020603050405020304" pitchFamily="18" charset="0"/>
                <a:cs typeface="Times New Roman" panose="02020603050405020304" pitchFamily="18" charset="0"/>
              </a:rPr>
              <a:t> kolonu gösterilmiştir. </a:t>
            </a:r>
            <a:endParaRPr lang="tr-TR" sz="2000" b="1" dirty="0">
              <a:solidFill>
                <a:schemeClr val="tx1"/>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a:stretch>
            <a:fillRect/>
          </a:stretch>
        </p:blipFill>
        <p:spPr>
          <a:xfrm>
            <a:off x="4000500" y="3432300"/>
            <a:ext cx="4483100" cy="2854919"/>
          </a:xfrm>
          <a:prstGeom prst="rect">
            <a:avLst/>
          </a:prstGeom>
        </p:spPr>
      </p:pic>
      <p:sp>
        <p:nvSpPr>
          <p:cNvPr id="5" name="Metin kutusu 4"/>
          <p:cNvSpPr txBox="1"/>
          <p:nvPr/>
        </p:nvSpPr>
        <p:spPr>
          <a:xfrm>
            <a:off x="4503274" y="6313338"/>
            <a:ext cx="5377325" cy="369332"/>
          </a:xfrm>
          <a:prstGeom prst="rect">
            <a:avLst/>
          </a:prstGeom>
          <a:noFill/>
        </p:spPr>
        <p:txBody>
          <a:bodyPr wrap="square" rtlCol="0">
            <a:spAutoFit/>
          </a:bodyPr>
          <a:lstStyle/>
          <a:p>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Sürekli </a:t>
            </a:r>
            <a:r>
              <a:rPr lang="tr-TR" dirty="0" err="1">
                <a:latin typeface="Times New Roman" panose="02020603050405020304" pitchFamily="18" charset="0"/>
                <a:cs typeface="Times New Roman" panose="02020603050405020304" pitchFamily="18" charset="0"/>
              </a:rPr>
              <a:t>Distilasyon</a:t>
            </a:r>
            <a:r>
              <a:rPr lang="tr-TR" dirty="0">
                <a:latin typeface="Times New Roman" panose="02020603050405020304" pitchFamily="18" charset="0"/>
                <a:cs typeface="Times New Roman" panose="02020603050405020304" pitchFamily="18" charset="0"/>
              </a:rPr>
              <a:t> Sistemi</a:t>
            </a:r>
          </a:p>
        </p:txBody>
      </p:sp>
    </p:spTree>
    <p:extLst>
      <p:ext uri="{BB962C8B-B14F-4D97-AF65-F5344CB8AC3E}">
        <p14:creationId xmlns:p14="http://schemas.microsoft.com/office/powerpoint/2010/main" val="645536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65556" y="700310"/>
            <a:ext cx="8911687" cy="556990"/>
          </a:xfrm>
        </p:spPr>
        <p:txBody>
          <a:bodyPr>
            <a:normAutofit/>
          </a:bodyPr>
          <a:lstStyle/>
          <a:p>
            <a:pPr algn="ctr"/>
            <a:r>
              <a:rPr lang="tr-TR" sz="2500" dirty="0">
                <a:solidFill>
                  <a:schemeClr val="tx1"/>
                </a:solidFill>
                <a:latin typeface="Times New Roman" panose="02020603050405020304" pitchFamily="18" charset="0"/>
                <a:cs typeface="Times New Roman" panose="02020603050405020304" pitchFamily="18" charset="0"/>
              </a:rPr>
              <a:t>DİSTİLASYON PROSESİ</a:t>
            </a:r>
          </a:p>
        </p:txBody>
      </p:sp>
      <p:sp>
        <p:nvSpPr>
          <p:cNvPr id="3" name="İçerik Yer Tutucusu 2"/>
          <p:cNvSpPr>
            <a:spLocks noGrp="1"/>
          </p:cNvSpPr>
          <p:nvPr>
            <p:ph idx="1"/>
          </p:nvPr>
        </p:nvSpPr>
        <p:spPr>
          <a:xfrm>
            <a:off x="1052512" y="1257299"/>
            <a:ext cx="10987088" cy="5221559"/>
          </a:xfrm>
        </p:spPr>
        <p:txBody>
          <a:bodyPr>
            <a:normAutofit/>
          </a:bodyPr>
          <a:lstStyle/>
          <a:p>
            <a:pPr algn="just">
              <a:buFont typeface="Courier New" panose="02070309020205020404" pitchFamily="49" charset="0"/>
              <a:buChar char="o"/>
            </a:pPr>
            <a:r>
              <a:rPr lang="tr-TR" sz="2000" dirty="0">
                <a:solidFill>
                  <a:schemeClr val="tx1"/>
                </a:solidFill>
                <a:latin typeface="Times New Roman" panose="02020603050405020304" pitchFamily="18" charset="0"/>
                <a:cs typeface="Times New Roman" panose="02020603050405020304" pitchFamily="18" charset="0"/>
              </a:rPr>
              <a:t>Sürekli sistemde kaynatıcı (kazan) </a:t>
            </a:r>
            <a:r>
              <a:rPr lang="tr-TR" sz="2000" dirty="0" err="1">
                <a:solidFill>
                  <a:schemeClr val="tx1"/>
                </a:solidFill>
                <a:latin typeface="Times New Roman" panose="02020603050405020304" pitchFamily="18" charset="0"/>
                <a:cs typeface="Times New Roman" panose="02020603050405020304" pitchFamily="18" charset="0"/>
              </a:rPr>
              <a:t>distilasyon</a:t>
            </a:r>
            <a:r>
              <a:rPr lang="tr-TR" sz="2000" dirty="0">
                <a:solidFill>
                  <a:schemeClr val="tx1"/>
                </a:solidFill>
                <a:latin typeface="Times New Roman" panose="02020603050405020304" pitchFamily="18" charset="0"/>
                <a:cs typeface="Times New Roman" panose="02020603050405020304" pitchFamily="18" charset="0"/>
              </a:rPr>
              <a:t> kolonundan ayrıdır.</a:t>
            </a:r>
          </a:p>
          <a:p>
            <a:pPr algn="just">
              <a:buFont typeface="Courier New" panose="02070309020205020404" pitchFamily="49" charset="0"/>
              <a:buChar char="o"/>
            </a:pPr>
            <a:endParaRPr lang="tr-TR" sz="2000" dirty="0">
              <a:solidFill>
                <a:schemeClr val="tx1"/>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r="40835"/>
          <a:stretch/>
        </p:blipFill>
        <p:spPr>
          <a:xfrm>
            <a:off x="4159626" y="1867690"/>
            <a:ext cx="3996089" cy="3334215"/>
          </a:xfrm>
          <a:prstGeom prst="rect">
            <a:avLst/>
          </a:prstGeom>
        </p:spPr>
      </p:pic>
      <p:sp>
        <p:nvSpPr>
          <p:cNvPr id="6" name="Metin kutusu 5"/>
          <p:cNvSpPr txBox="1"/>
          <p:nvPr/>
        </p:nvSpPr>
        <p:spPr>
          <a:xfrm>
            <a:off x="3306007" y="5355337"/>
            <a:ext cx="5791811" cy="369332"/>
          </a:xfrm>
          <a:prstGeom prst="rect">
            <a:avLst/>
          </a:prstGeom>
          <a:noFill/>
        </p:spPr>
        <p:txBody>
          <a:bodyPr wrap="square" rtlCol="0">
            <a:spAutoFit/>
          </a:bodyPr>
          <a:lstStyle/>
          <a:p>
            <a:pPr algn="ct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Sürekli </a:t>
            </a:r>
            <a:r>
              <a:rPr lang="tr-TR" dirty="0" err="1">
                <a:latin typeface="Times New Roman" panose="02020603050405020304" pitchFamily="18" charset="0"/>
                <a:cs typeface="Times New Roman" panose="02020603050405020304" pitchFamily="18" charset="0"/>
              </a:rPr>
              <a:t>Distilasyon</a:t>
            </a:r>
            <a:r>
              <a:rPr lang="tr-TR" dirty="0">
                <a:latin typeface="Times New Roman" panose="02020603050405020304" pitchFamily="18" charset="0"/>
                <a:cs typeface="Times New Roman" panose="02020603050405020304" pitchFamily="18" charset="0"/>
              </a:rPr>
              <a:t> Sistemi</a:t>
            </a:r>
          </a:p>
        </p:txBody>
      </p:sp>
    </p:spTree>
    <p:extLst>
      <p:ext uri="{BB962C8B-B14F-4D97-AF65-F5344CB8AC3E}">
        <p14:creationId xmlns:p14="http://schemas.microsoft.com/office/powerpoint/2010/main" val="2757610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56325" y="685800"/>
            <a:ext cx="8911687" cy="584200"/>
          </a:xfrm>
        </p:spPr>
        <p:txBody>
          <a:bodyPr>
            <a:normAutofit/>
          </a:bodyPr>
          <a:lstStyle/>
          <a:p>
            <a:pPr algn="ctr"/>
            <a:r>
              <a:rPr lang="tr-TR" sz="2500" dirty="0">
                <a:solidFill>
                  <a:schemeClr val="tx1"/>
                </a:solidFill>
                <a:latin typeface="Times New Roman" panose="02020603050405020304" pitchFamily="18" charset="0"/>
                <a:cs typeface="Times New Roman" panose="02020603050405020304" pitchFamily="18" charset="0"/>
              </a:rPr>
              <a:t>DİSTİLASYON PROSESİ</a:t>
            </a:r>
          </a:p>
        </p:txBody>
      </p:sp>
      <mc:AlternateContent xmlns:mc="http://schemas.openxmlformats.org/markup-compatibility/2006" xmlns:a14="http://schemas.microsoft.com/office/drawing/2010/main">
        <mc:Choice Requires="a14">
          <p:sp>
            <p:nvSpPr>
              <p:cNvPr id="3" name="İçerik Yer Tutucusu 2"/>
              <p:cNvSpPr>
                <a:spLocks noGrp="1"/>
              </p:cNvSpPr>
              <p:nvPr>
                <p:ph idx="1"/>
              </p:nvPr>
            </p:nvSpPr>
            <p:spPr>
              <a:xfrm>
                <a:off x="444500" y="1371600"/>
                <a:ext cx="11404600" cy="5397500"/>
              </a:xfrm>
            </p:spPr>
            <p:txBody>
              <a:bodyPr/>
              <a:lstStyle/>
              <a:p>
                <a:pPr algn="just">
                  <a:buFont typeface="Courier New" panose="02070309020205020404" pitchFamily="49" charset="0"/>
                  <a:buChar char="o"/>
                </a:pPr>
                <a:r>
                  <a:rPr lang="tr-TR" sz="2000" b="1" dirty="0">
                    <a:solidFill>
                      <a:schemeClr val="tx1"/>
                    </a:solidFill>
                    <a:latin typeface="Times New Roman" panose="02020603050405020304" pitchFamily="18" charset="0"/>
                    <a:cs typeface="Times New Roman" panose="02020603050405020304" pitchFamily="18" charset="0"/>
                  </a:rPr>
                  <a:t>Geri Akma Oranı (</a:t>
                </a:r>
                <a:r>
                  <a:rPr lang="tr-TR" sz="2000" b="1" dirty="0" err="1">
                    <a:solidFill>
                      <a:schemeClr val="tx1"/>
                    </a:solidFill>
                    <a:latin typeface="Times New Roman" panose="02020603050405020304" pitchFamily="18" charset="0"/>
                    <a:cs typeface="Times New Roman" panose="02020603050405020304" pitchFamily="18" charset="0"/>
                  </a:rPr>
                  <a:t>Riflaks</a:t>
                </a:r>
                <a:r>
                  <a:rPr lang="tr-TR" sz="2000" b="1" dirty="0">
                    <a:solidFill>
                      <a:schemeClr val="tx1"/>
                    </a:solidFill>
                    <a:latin typeface="Times New Roman" panose="02020603050405020304" pitchFamily="18" charset="0"/>
                    <a:cs typeface="Times New Roman" panose="02020603050405020304" pitchFamily="18" charset="0"/>
                  </a:rPr>
                  <a:t>)</a:t>
                </a:r>
                <a:r>
                  <a:rPr lang="tr-TR" sz="2000" dirty="0">
                    <a:solidFill>
                      <a:schemeClr val="tx1"/>
                    </a:solidFill>
                    <a:latin typeface="Times New Roman" panose="02020603050405020304" pitchFamily="18" charset="0"/>
                    <a:cs typeface="Times New Roman" panose="02020603050405020304" pitchFamily="18" charset="0"/>
                  </a:rPr>
                  <a:t>: Geri akma (R) , normal olarak aşağıdaki gibi tanımlanmaktadır:</a:t>
                </a:r>
              </a:p>
              <a:p>
                <a:pPr algn="just">
                  <a:buFont typeface="Courier New" panose="02070309020205020404" pitchFamily="49" charset="0"/>
                  <a:buChar char="o"/>
                </a:pPr>
                <a14:m>
                  <m:oMath xmlns:m="http://schemas.openxmlformats.org/officeDocument/2006/math">
                    <m:r>
                      <m:rPr>
                        <m:sty m:val="p"/>
                      </m:rPr>
                      <a:rPr lang="tr-TR" sz="2000" b="0" i="0" smtClean="0">
                        <a:solidFill>
                          <a:schemeClr val="tx1"/>
                        </a:solidFill>
                        <a:latin typeface="Cambria Math" panose="02040503050406030204" pitchFamily="18" charset="0"/>
                      </a:rPr>
                      <m:t>R</m:t>
                    </m:r>
                    <m:r>
                      <a:rPr lang="tr-TR" sz="2000" b="0" i="0" smtClean="0">
                        <a:solidFill>
                          <a:schemeClr val="tx1"/>
                        </a:solidFill>
                        <a:latin typeface="Cambria Math" panose="02040503050406030204" pitchFamily="18" charset="0"/>
                      </a:rPr>
                      <m:t>=</m:t>
                    </m:r>
                    <m:f>
                      <m:fPr>
                        <m:ctrlPr>
                          <a:rPr lang="tr-TR" sz="2000" b="0" i="1" smtClean="0">
                            <a:solidFill>
                              <a:schemeClr val="tx1"/>
                            </a:solidFill>
                            <a:latin typeface="Cambria Math" panose="02040503050406030204" pitchFamily="18" charset="0"/>
                          </a:rPr>
                        </m:ctrlPr>
                      </m:fPr>
                      <m:num>
                        <m:r>
                          <m:rPr>
                            <m:sty m:val="p"/>
                          </m:rPr>
                          <a:rPr lang="tr-TR" sz="2000" b="0" i="0" smtClean="0">
                            <a:solidFill>
                              <a:schemeClr val="tx1"/>
                            </a:solidFill>
                            <a:latin typeface="Cambria Math" panose="02040503050406030204" pitchFamily="18" charset="0"/>
                          </a:rPr>
                          <m:t>Geri</m:t>
                        </m:r>
                        <m:r>
                          <a:rPr lang="tr-TR" sz="2000" b="0" i="0" smtClean="0">
                            <a:solidFill>
                              <a:schemeClr val="tx1"/>
                            </a:solidFill>
                            <a:latin typeface="Cambria Math" panose="02040503050406030204" pitchFamily="18" charset="0"/>
                          </a:rPr>
                          <m:t> </m:t>
                        </m:r>
                        <m:r>
                          <m:rPr>
                            <m:sty m:val="p"/>
                          </m:rPr>
                          <a:rPr lang="tr-TR" sz="2000" b="0" i="0" smtClean="0">
                            <a:solidFill>
                              <a:schemeClr val="tx1"/>
                            </a:solidFill>
                            <a:latin typeface="Cambria Math" panose="02040503050406030204" pitchFamily="18" charset="0"/>
                          </a:rPr>
                          <m:t>ak</m:t>
                        </m:r>
                        <m:r>
                          <a:rPr lang="tr-TR" sz="2000" b="0" i="0" smtClean="0">
                            <a:solidFill>
                              <a:schemeClr val="tx1"/>
                            </a:solidFill>
                            <a:latin typeface="Cambria Math" panose="02040503050406030204" pitchFamily="18" charset="0"/>
                          </a:rPr>
                          <m:t>ış </m:t>
                        </m:r>
                        <m:r>
                          <m:rPr>
                            <m:sty m:val="p"/>
                          </m:rPr>
                          <a:rPr lang="tr-TR" sz="2000" b="0" i="0" smtClean="0">
                            <a:solidFill>
                              <a:schemeClr val="tx1"/>
                            </a:solidFill>
                            <a:latin typeface="Cambria Math" panose="02040503050406030204" pitchFamily="18" charset="0"/>
                          </a:rPr>
                          <m:t>olarak</m:t>
                        </m:r>
                        <m:r>
                          <a:rPr lang="tr-TR" sz="2000" b="0" i="0" smtClean="0">
                            <a:solidFill>
                              <a:schemeClr val="tx1"/>
                            </a:solidFill>
                            <a:latin typeface="Cambria Math" panose="02040503050406030204" pitchFamily="18" charset="0"/>
                          </a:rPr>
                          <m:t> </m:t>
                        </m:r>
                        <m:r>
                          <m:rPr>
                            <m:sty m:val="p"/>
                          </m:rPr>
                          <a:rPr lang="tr-TR" sz="2000" b="0" i="0" smtClean="0">
                            <a:solidFill>
                              <a:schemeClr val="tx1"/>
                            </a:solidFill>
                            <a:latin typeface="Cambria Math" panose="02040503050406030204" pitchFamily="18" charset="0"/>
                          </a:rPr>
                          <m:t>geri</m:t>
                        </m:r>
                        <m:r>
                          <a:rPr lang="tr-TR" sz="2000" b="0" i="0" smtClean="0">
                            <a:solidFill>
                              <a:schemeClr val="tx1"/>
                            </a:solidFill>
                            <a:latin typeface="Cambria Math" panose="02040503050406030204" pitchFamily="18" charset="0"/>
                          </a:rPr>
                          <m:t> </m:t>
                        </m:r>
                        <m:r>
                          <m:rPr>
                            <m:sty m:val="p"/>
                          </m:rPr>
                          <a:rPr lang="tr-TR" sz="2000" b="0" i="0" smtClean="0">
                            <a:solidFill>
                              <a:schemeClr val="tx1"/>
                            </a:solidFill>
                            <a:latin typeface="Cambria Math" panose="02040503050406030204" pitchFamily="18" charset="0"/>
                          </a:rPr>
                          <m:t>d</m:t>
                        </m:r>
                        <m:r>
                          <a:rPr lang="tr-TR" sz="2000" b="0" i="0" smtClean="0">
                            <a:solidFill>
                              <a:schemeClr val="tx1"/>
                            </a:solidFill>
                            <a:latin typeface="Cambria Math" panose="02040503050406030204" pitchFamily="18" charset="0"/>
                          </a:rPr>
                          <m:t>ö</m:t>
                        </m:r>
                        <m:r>
                          <m:rPr>
                            <m:sty m:val="p"/>
                          </m:rPr>
                          <a:rPr lang="tr-TR" sz="2000" b="0" i="0" smtClean="0">
                            <a:solidFill>
                              <a:schemeClr val="tx1"/>
                            </a:solidFill>
                            <a:latin typeface="Cambria Math" panose="02040503050406030204" pitchFamily="18" charset="0"/>
                          </a:rPr>
                          <m:t>nen</m:t>
                        </m:r>
                        <m:r>
                          <a:rPr lang="tr-TR" sz="2000" b="0" i="0" smtClean="0">
                            <a:solidFill>
                              <a:schemeClr val="tx1"/>
                            </a:solidFill>
                            <a:latin typeface="Cambria Math" panose="02040503050406030204" pitchFamily="18" charset="0"/>
                          </a:rPr>
                          <m:t> </m:t>
                        </m:r>
                        <m:r>
                          <m:rPr>
                            <m:sty m:val="p"/>
                          </m:rPr>
                          <a:rPr lang="tr-TR" sz="2000" b="0" i="0" smtClean="0">
                            <a:solidFill>
                              <a:schemeClr val="tx1"/>
                            </a:solidFill>
                            <a:latin typeface="Cambria Math" panose="02040503050406030204" pitchFamily="18" charset="0"/>
                          </a:rPr>
                          <m:t>ak</m:t>
                        </m:r>
                        <m:r>
                          <a:rPr lang="tr-TR" sz="2000" b="0" i="0" smtClean="0">
                            <a:solidFill>
                              <a:schemeClr val="tx1"/>
                            </a:solidFill>
                            <a:latin typeface="Cambria Math" panose="02040503050406030204" pitchFamily="18" charset="0"/>
                          </a:rPr>
                          <m:t>ı</m:t>
                        </m:r>
                        <m:r>
                          <m:rPr>
                            <m:sty m:val="p"/>
                          </m:rPr>
                          <a:rPr lang="tr-TR" sz="2000" b="0" i="0" smtClean="0">
                            <a:solidFill>
                              <a:schemeClr val="tx1"/>
                            </a:solidFill>
                            <a:latin typeface="Cambria Math" panose="02040503050406030204" pitchFamily="18" charset="0"/>
                          </a:rPr>
                          <m:t>m</m:t>
                        </m:r>
                      </m:num>
                      <m:den>
                        <m:r>
                          <m:rPr>
                            <m:sty m:val="p"/>
                          </m:rPr>
                          <a:rPr lang="tr-TR" sz="2000" b="0" i="0" smtClean="0">
                            <a:solidFill>
                              <a:schemeClr val="tx1"/>
                            </a:solidFill>
                            <a:latin typeface="Cambria Math" panose="02040503050406030204" pitchFamily="18" charset="0"/>
                          </a:rPr>
                          <m:t>Al</m:t>
                        </m:r>
                        <m:r>
                          <a:rPr lang="tr-TR" sz="2000" b="0" i="0" smtClean="0">
                            <a:solidFill>
                              <a:schemeClr val="tx1"/>
                            </a:solidFill>
                            <a:latin typeface="Cambria Math" panose="02040503050406030204" pitchFamily="18" charset="0"/>
                          </a:rPr>
                          <m:t>ı</m:t>
                        </m:r>
                        <m:r>
                          <m:rPr>
                            <m:sty m:val="p"/>
                          </m:rPr>
                          <a:rPr lang="tr-TR" sz="2000" b="0" i="0" smtClean="0">
                            <a:solidFill>
                              <a:schemeClr val="tx1"/>
                            </a:solidFill>
                            <a:latin typeface="Cambria Math" panose="02040503050406030204" pitchFamily="18" charset="0"/>
                          </a:rPr>
                          <m:t>nan</m:t>
                        </m:r>
                        <m:r>
                          <a:rPr lang="tr-TR" sz="2000" b="0" i="0" smtClean="0">
                            <a:solidFill>
                              <a:schemeClr val="tx1"/>
                            </a:solidFill>
                            <a:latin typeface="Cambria Math" panose="02040503050406030204" pitchFamily="18" charset="0"/>
                          </a:rPr>
                          <m:t> </m:t>
                        </m:r>
                        <m:r>
                          <m:rPr>
                            <m:sty m:val="p"/>
                          </m:rPr>
                          <a:rPr lang="tr-TR" sz="2000" b="0" i="0" smtClean="0">
                            <a:solidFill>
                              <a:schemeClr val="tx1"/>
                            </a:solidFill>
                            <a:latin typeface="Cambria Math" panose="02040503050406030204" pitchFamily="18" charset="0"/>
                          </a:rPr>
                          <m:t>tepe</m:t>
                        </m:r>
                        <m:r>
                          <a:rPr lang="tr-TR" sz="2000" b="0" i="0" smtClean="0">
                            <a:solidFill>
                              <a:schemeClr val="tx1"/>
                            </a:solidFill>
                            <a:latin typeface="Cambria Math" panose="02040503050406030204" pitchFamily="18" charset="0"/>
                          </a:rPr>
                          <m:t> ü</m:t>
                        </m:r>
                        <m:r>
                          <m:rPr>
                            <m:sty m:val="p"/>
                          </m:rPr>
                          <a:rPr lang="tr-TR" sz="2000" b="0" i="0" smtClean="0">
                            <a:solidFill>
                              <a:schemeClr val="tx1"/>
                            </a:solidFill>
                            <a:latin typeface="Cambria Math" panose="02040503050406030204" pitchFamily="18" charset="0"/>
                          </a:rPr>
                          <m:t>r</m:t>
                        </m:r>
                        <m:r>
                          <a:rPr lang="tr-TR" sz="2000" b="0" i="0" smtClean="0">
                            <a:solidFill>
                              <a:schemeClr val="tx1"/>
                            </a:solidFill>
                            <a:latin typeface="Cambria Math" panose="02040503050406030204" pitchFamily="18" charset="0"/>
                          </a:rPr>
                          <m:t>ü</m:t>
                        </m:r>
                        <m:r>
                          <m:rPr>
                            <m:sty m:val="p"/>
                          </m:rPr>
                          <a:rPr lang="tr-TR" sz="2000" b="0" i="0" smtClean="0">
                            <a:solidFill>
                              <a:schemeClr val="tx1"/>
                            </a:solidFill>
                            <a:latin typeface="Cambria Math" panose="02040503050406030204" pitchFamily="18" charset="0"/>
                          </a:rPr>
                          <m:t>n</m:t>
                        </m:r>
                        <m:r>
                          <a:rPr lang="tr-TR" sz="2000" b="0" i="0" smtClean="0">
                            <a:solidFill>
                              <a:schemeClr val="tx1"/>
                            </a:solidFill>
                            <a:latin typeface="Cambria Math" panose="02040503050406030204" pitchFamily="18" charset="0"/>
                          </a:rPr>
                          <m:t>ü</m:t>
                        </m:r>
                      </m:den>
                    </m:f>
                  </m:oMath>
                </a14:m>
                <a:r>
                  <a:rPr lang="tr-TR" sz="2000" dirty="0">
                    <a:solidFill>
                      <a:schemeClr val="tx1"/>
                    </a:solidFill>
                    <a:latin typeface="Times New Roman" panose="02020603050405020304" pitchFamily="18" charset="0"/>
                    <a:cs typeface="Times New Roman" panose="02020603050405020304" pitchFamily="18" charset="0"/>
                  </a:rPr>
                  <a:t>=</a:t>
                </a:r>
                <a14:m>
                  <m:oMath xmlns:m="http://schemas.openxmlformats.org/officeDocument/2006/math">
                    <m:f>
                      <m:fPr>
                        <m:ctrlPr>
                          <a:rPr lang="tr-TR" sz="2000" i="1" dirty="0" smtClean="0">
                            <a:solidFill>
                              <a:schemeClr val="tx1"/>
                            </a:solidFill>
                            <a:latin typeface="Cambria Math" panose="02040503050406030204" pitchFamily="18" charset="0"/>
                          </a:rPr>
                        </m:ctrlPr>
                      </m:fPr>
                      <m:num>
                        <m:r>
                          <m:rPr>
                            <m:sty m:val="p"/>
                          </m:rPr>
                          <a:rPr lang="tr-TR" sz="2000" b="0" i="0" dirty="0" smtClean="0">
                            <a:solidFill>
                              <a:schemeClr val="tx1"/>
                            </a:solidFill>
                            <a:latin typeface="Cambria Math" panose="02040503050406030204" pitchFamily="18" charset="0"/>
                          </a:rPr>
                          <m:t>L</m:t>
                        </m:r>
                      </m:num>
                      <m:den>
                        <m:r>
                          <m:rPr>
                            <m:sty m:val="p"/>
                          </m:rPr>
                          <a:rPr lang="tr-TR" sz="2000" b="0" i="0" dirty="0" smtClean="0">
                            <a:solidFill>
                              <a:schemeClr val="tx1"/>
                            </a:solidFill>
                            <a:latin typeface="Cambria Math" panose="02040503050406030204" pitchFamily="18" charset="0"/>
                          </a:rPr>
                          <m:t>D</m:t>
                        </m:r>
                      </m:den>
                    </m:f>
                  </m:oMath>
                </a14:m>
                <a:endParaRPr lang="tr-TR" sz="2000" dirty="0">
                  <a:solidFill>
                    <a:schemeClr val="tx1"/>
                  </a:solidFill>
                  <a:latin typeface="Times New Roman" panose="02020603050405020304" pitchFamily="18" charset="0"/>
                  <a:cs typeface="Times New Roman" panose="02020603050405020304" pitchFamily="18" charset="0"/>
                </a:endParaRPr>
              </a:p>
              <a:p>
                <a:pPr algn="just">
                  <a:buFont typeface="Courier New" panose="02070309020205020404" pitchFamily="49" charset="0"/>
                  <a:buChar char="o"/>
                </a:pPr>
                <a:r>
                  <a:rPr lang="tr-TR" sz="2000" dirty="0" err="1">
                    <a:solidFill>
                      <a:schemeClr val="tx1"/>
                    </a:solidFill>
                    <a:latin typeface="Times New Roman" panose="02020603050405020304" pitchFamily="18" charset="0"/>
                    <a:cs typeface="Times New Roman" panose="02020603050405020304" pitchFamily="18" charset="0"/>
                  </a:rPr>
                  <a:t>Yoğuşturucudan</a:t>
                </a:r>
                <a:r>
                  <a:rPr lang="tr-TR" sz="2000" dirty="0">
                    <a:solidFill>
                      <a:schemeClr val="tx1"/>
                    </a:solidFill>
                    <a:latin typeface="Times New Roman" panose="02020603050405020304" pitchFamily="18" charset="0"/>
                    <a:cs typeface="Times New Roman" panose="02020603050405020304" pitchFamily="18" charset="0"/>
                  </a:rPr>
                  <a:t> alınan </a:t>
                </a:r>
                <a:r>
                  <a:rPr lang="tr-TR" sz="2000" dirty="0" err="1">
                    <a:solidFill>
                      <a:schemeClr val="tx1"/>
                    </a:solidFill>
                    <a:latin typeface="Times New Roman" panose="02020603050405020304" pitchFamily="18" charset="0"/>
                    <a:cs typeface="Times New Roman" panose="02020603050405020304" pitchFamily="18" charset="0"/>
                  </a:rPr>
                  <a:t>kondensatın</a:t>
                </a:r>
                <a:r>
                  <a:rPr lang="tr-TR" sz="2000" dirty="0">
                    <a:solidFill>
                      <a:schemeClr val="tx1"/>
                    </a:solidFill>
                    <a:latin typeface="Times New Roman" panose="02020603050405020304" pitchFamily="18" charset="0"/>
                    <a:cs typeface="Times New Roman" panose="02020603050405020304" pitchFamily="18" charset="0"/>
                  </a:rPr>
                  <a:t> bir kısmı tepe ürün (</a:t>
                </a:r>
                <a:r>
                  <a:rPr lang="tr-TR" sz="2000" dirty="0" err="1">
                    <a:solidFill>
                      <a:schemeClr val="tx1"/>
                    </a:solidFill>
                    <a:latin typeface="Times New Roman" panose="02020603050405020304" pitchFamily="18" charset="0"/>
                    <a:cs typeface="Times New Roman" panose="02020603050405020304" pitchFamily="18" charset="0"/>
                  </a:rPr>
                  <a:t>distilat</a:t>
                </a:r>
                <a:r>
                  <a:rPr lang="tr-TR" sz="2000" dirty="0">
                    <a:solidFill>
                      <a:schemeClr val="tx1"/>
                    </a:solidFill>
                    <a:latin typeface="Times New Roman" panose="02020603050405020304" pitchFamily="18" charset="0"/>
                    <a:cs typeface="Times New Roman" panose="02020603050405020304" pitchFamily="18" charset="0"/>
                  </a:rPr>
                  <a:t>) olarak ayrılırken bir kısmı kolona geri verilmektedir (Bu olay aynı şekilde kaynatıcı için de geçerli olabilir.). Geri dönen akıma aynı zamanda  ‘</a:t>
                </a:r>
                <a:r>
                  <a:rPr lang="tr-TR" sz="2000" dirty="0" err="1">
                    <a:solidFill>
                      <a:schemeClr val="tx1"/>
                    </a:solidFill>
                    <a:latin typeface="Times New Roman" panose="02020603050405020304" pitchFamily="18" charset="0"/>
                    <a:cs typeface="Times New Roman" panose="02020603050405020304" pitchFamily="18" charset="0"/>
                  </a:rPr>
                  <a:t>riflaks</a:t>
                </a:r>
                <a:r>
                  <a:rPr lang="tr-TR" sz="2000" dirty="0">
                    <a:solidFill>
                      <a:schemeClr val="tx1"/>
                    </a:solidFill>
                    <a:latin typeface="Times New Roman" panose="02020603050405020304" pitchFamily="18" charset="0"/>
                    <a:cs typeface="Times New Roman" panose="02020603050405020304" pitchFamily="18" charset="0"/>
                  </a:rPr>
                  <a:t>’ denmektedir.</a:t>
                </a:r>
              </a:p>
              <a:p>
                <a:pPr algn="just">
                  <a:buFont typeface="Courier New" panose="02070309020205020404" pitchFamily="49" charset="0"/>
                  <a:buChar char="o"/>
                </a:pPr>
                <a:r>
                  <a:rPr lang="tr-TR" sz="2000" dirty="0" err="1">
                    <a:solidFill>
                      <a:schemeClr val="tx1"/>
                    </a:solidFill>
                    <a:latin typeface="Times New Roman" panose="02020603050405020304" pitchFamily="18" charset="0"/>
                    <a:cs typeface="Times New Roman" panose="02020603050405020304" pitchFamily="18" charset="0"/>
                  </a:rPr>
                  <a:t>Yoğuşturucudan</a:t>
                </a:r>
                <a:r>
                  <a:rPr lang="tr-TR" sz="2000" dirty="0">
                    <a:solidFill>
                      <a:schemeClr val="tx1"/>
                    </a:solidFill>
                    <a:latin typeface="Times New Roman" panose="02020603050405020304" pitchFamily="18" charset="0"/>
                    <a:cs typeface="Times New Roman" panose="02020603050405020304" pitchFamily="18" charset="0"/>
                  </a:rPr>
                  <a:t> alınan </a:t>
                </a:r>
                <a:r>
                  <a:rPr lang="tr-TR" sz="2000" dirty="0" err="1">
                    <a:solidFill>
                      <a:schemeClr val="tx1"/>
                    </a:solidFill>
                    <a:latin typeface="Times New Roman" panose="02020603050405020304" pitchFamily="18" charset="0"/>
                    <a:cs typeface="Times New Roman" panose="02020603050405020304" pitchFamily="18" charset="0"/>
                  </a:rPr>
                  <a:t>kondensatın</a:t>
                </a:r>
                <a:r>
                  <a:rPr lang="tr-TR" sz="2000" dirty="0">
                    <a:solidFill>
                      <a:schemeClr val="tx1"/>
                    </a:solidFill>
                    <a:latin typeface="Times New Roman" panose="02020603050405020304" pitchFamily="18" charset="0"/>
                    <a:cs typeface="Times New Roman" panose="02020603050405020304" pitchFamily="18" charset="0"/>
                  </a:rPr>
                  <a:t> belli bir kısmının geri döndürülmesi, daha etkili bir ayırma işlemi gerçekleşmesi için yapılmaktadır.</a:t>
                </a:r>
              </a:p>
              <a:p>
                <a:pPr algn="just">
                  <a:buFont typeface="Courier New" panose="02070309020205020404" pitchFamily="49" charset="0"/>
                  <a:buChar char="o"/>
                </a:pPr>
                <a:r>
                  <a:rPr lang="tr-TR" sz="2000" dirty="0" err="1">
                    <a:solidFill>
                      <a:schemeClr val="tx1"/>
                    </a:solidFill>
                    <a:latin typeface="Times New Roman" panose="02020603050405020304" pitchFamily="18" charset="0"/>
                    <a:cs typeface="Times New Roman" panose="02020603050405020304" pitchFamily="18" charset="0"/>
                  </a:rPr>
                  <a:t>Distilasyon</a:t>
                </a:r>
                <a:r>
                  <a:rPr lang="tr-TR" sz="2000" dirty="0">
                    <a:solidFill>
                      <a:schemeClr val="tx1"/>
                    </a:solidFill>
                    <a:latin typeface="Times New Roman" panose="02020603050405020304" pitchFamily="18" charset="0"/>
                    <a:cs typeface="Times New Roman" panose="02020603050405020304" pitchFamily="18" charset="0"/>
                  </a:rPr>
                  <a:t> kolonundaki </a:t>
                </a:r>
                <a:r>
                  <a:rPr lang="tr-TR" sz="2000" dirty="0" err="1">
                    <a:solidFill>
                      <a:schemeClr val="tx1"/>
                    </a:solidFill>
                    <a:latin typeface="Times New Roman" panose="02020603050405020304" pitchFamily="18" charset="0"/>
                    <a:cs typeface="Times New Roman" panose="02020603050405020304" pitchFamily="18" charset="0"/>
                  </a:rPr>
                  <a:t>riflaks</a:t>
                </a:r>
                <a:r>
                  <a:rPr lang="tr-TR" sz="2000" dirty="0">
                    <a:solidFill>
                      <a:schemeClr val="tx1"/>
                    </a:solidFill>
                    <a:latin typeface="Times New Roman" panose="02020603050405020304" pitchFamily="18" charset="0"/>
                    <a:cs typeface="Times New Roman" panose="02020603050405020304" pitchFamily="18" charset="0"/>
                  </a:rPr>
                  <a:t> oranı kolonun raf sayısı ile ters orantılıdır.</a:t>
                </a:r>
              </a:p>
              <a:p>
                <a:pPr algn="just">
                  <a:buFont typeface="Courier New" panose="02070309020205020404" pitchFamily="49" charset="0"/>
                  <a:buChar char="o"/>
                </a:pPr>
                <a:r>
                  <a:rPr lang="tr-TR" sz="2000" dirty="0" err="1">
                    <a:solidFill>
                      <a:schemeClr val="tx1"/>
                    </a:solidFill>
                    <a:latin typeface="Times New Roman" panose="02020603050405020304" pitchFamily="18" charset="0"/>
                    <a:cs typeface="Times New Roman" panose="02020603050405020304" pitchFamily="18" charset="0"/>
                  </a:rPr>
                  <a:t>Distilasyon</a:t>
                </a:r>
                <a:r>
                  <a:rPr lang="tr-TR" sz="2000" dirty="0">
                    <a:solidFill>
                      <a:schemeClr val="tx1"/>
                    </a:solidFill>
                    <a:latin typeface="Times New Roman" panose="02020603050405020304" pitchFamily="18" charset="0"/>
                    <a:cs typeface="Times New Roman" panose="02020603050405020304" pitchFamily="18" charset="0"/>
                  </a:rPr>
                  <a:t> prosesinde bileşenlerin daha saf halde elde edilmesi genellikle ‘</a:t>
                </a:r>
                <a:r>
                  <a:rPr lang="tr-TR" sz="2000" dirty="0" err="1">
                    <a:solidFill>
                      <a:schemeClr val="tx1"/>
                    </a:solidFill>
                    <a:latin typeface="Times New Roman" panose="02020603050405020304" pitchFamily="18" charset="0"/>
                    <a:cs typeface="Times New Roman" panose="02020603050405020304" pitchFamily="18" charset="0"/>
                  </a:rPr>
                  <a:t>distilasyon</a:t>
                </a:r>
                <a:r>
                  <a:rPr lang="tr-TR" sz="2000" dirty="0">
                    <a:solidFill>
                      <a:schemeClr val="tx1"/>
                    </a:solidFill>
                    <a:latin typeface="Times New Roman" panose="02020603050405020304" pitchFamily="18" charset="0"/>
                    <a:cs typeface="Times New Roman" panose="02020603050405020304" pitchFamily="18" charset="0"/>
                  </a:rPr>
                  <a:t> kolonunun raf sayısına’ ve ‘geri döngü akımının oranına’ bağlıdır</a:t>
                </a:r>
                <a:r>
                  <a:rPr lang="tr-TR" dirty="0">
                    <a:solidFill>
                      <a:schemeClr val="tx1"/>
                    </a:solidFill>
                    <a:latin typeface="Times New Roman" panose="02020603050405020304" pitchFamily="18" charset="0"/>
                    <a:cs typeface="Times New Roman" panose="02020603050405020304" pitchFamily="18" charset="0"/>
                  </a:rPr>
                  <a:t>.</a:t>
                </a:r>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xfrm>
                <a:off x="444500" y="1371600"/>
                <a:ext cx="11404600" cy="5397500"/>
              </a:xfrm>
              <a:blipFill>
                <a:blip r:embed="rId2"/>
                <a:stretch>
                  <a:fillRect l="-534" t="-565" r="-534"/>
                </a:stretch>
              </a:blipFill>
            </p:spPr>
            <p:txBody>
              <a:bodyPr/>
              <a:lstStyle/>
              <a:p>
                <a:r>
                  <a:rPr lang="tr-TR">
                    <a:noFill/>
                  </a:rPr>
                  <a:t> </a:t>
                </a:r>
              </a:p>
            </p:txBody>
          </p:sp>
        </mc:Fallback>
      </mc:AlternateContent>
    </p:spTree>
    <p:extLst>
      <p:ext uri="{BB962C8B-B14F-4D97-AF65-F5344CB8AC3E}">
        <p14:creationId xmlns:p14="http://schemas.microsoft.com/office/powerpoint/2010/main" val="1030790636"/>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Wisp</Template>
  <TotalTime>2377</TotalTime>
  <Words>1902</Words>
  <Application>Microsoft Office PowerPoint</Application>
  <PresentationFormat>Geniş ekran</PresentationFormat>
  <Paragraphs>148</Paragraphs>
  <Slides>22</Slides>
  <Notes>1</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22</vt:i4>
      </vt:variant>
    </vt:vector>
  </HeadingPairs>
  <TitlesOfParts>
    <vt:vector size="32" baseType="lpstr">
      <vt:lpstr>Arial</vt:lpstr>
      <vt:lpstr>Arial Tur</vt:lpstr>
      <vt:lpstr>Calibri</vt:lpstr>
      <vt:lpstr>Cambria Math</vt:lpstr>
      <vt:lpstr>Century Gothic</vt:lpstr>
      <vt:lpstr>Courier New</vt:lpstr>
      <vt:lpstr>Times New Roman</vt:lpstr>
      <vt:lpstr>Wingdings</vt:lpstr>
      <vt:lpstr>Wingdings 3</vt:lpstr>
      <vt:lpstr>Duman</vt:lpstr>
      <vt:lpstr>KİMYA MÜHENDİSLİĞİ LABORATUVARI - II DENEY 8: DİSTİLASYON KOLONU UYGULAMALARI </vt:lpstr>
      <vt:lpstr>KESİKLİ İŞLEM İÇİN DİSTİLASYON KOLONU UYGULAMALARI</vt:lpstr>
      <vt:lpstr>DİSTİLASYON PROSESİ</vt:lpstr>
      <vt:lpstr>DİSTİLASYON PROSESİ</vt:lpstr>
      <vt:lpstr>DİSTİLASYON PROSESİ</vt:lpstr>
      <vt:lpstr>                            DİSTİLASYON PROSESİ</vt:lpstr>
      <vt:lpstr>DİSTİLASYON PROSESİ</vt:lpstr>
      <vt:lpstr>DİSTİLASYON PROSESİ</vt:lpstr>
      <vt:lpstr>DİSTİLASYON PROSESİ</vt:lpstr>
      <vt:lpstr>DİSTİLASYON PROSESİ</vt:lpstr>
      <vt:lpstr>DİSTİLASYON PROSESİ</vt:lpstr>
      <vt:lpstr>REFRAKTOMETRE</vt:lpstr>
      <vt:lpstr>DENEY DÜZENEĞİ</vt:lpstr>
      <vt:lpstr>DENEYSEL ÇALIŞMA</vt:lpstr>
      <vt:lpstr>KALİBRASYON EĞRİSİNİN ÇİZİMİ</vt:lpstr>
      <vt:lpstr>HESAPLAMALAR</vt:lpstr>
      <vt:lpstr>HESAPLAMALAR</vt:lpstr>
      <vt:lpstr>HESAPLAMALAR</vt:lpstr>
      <vt:lpstr>HESAPLAMALAR</vt:lpstr>
      <vt:lpstr>HESAPLAMALAR</vt:lpstr>
      <vt:lpstr>KAYNAKLAR</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KİMYA MÜHENDİSLİĞİ LABORATUVAR 2 DENEY 1:DİSTİLASYON KOLONU UYGULAMALARI</dc:title>
  <dc:creator>dilara sezgin</dc:creator>
  <cp:lastModifiedBy>Supervisor</cp:lastModifiedBy>
  <cp:revision>108</cp:revision>
  <dcterms:created xsi:type="dcterms:W3CDTF">2020-07-15T10:56:59Z</dcterms:created>
  <dcterms:modified xsi:type="dcterms:W3CDTF">2022-12-13T10:42:27Z</dcterms:modified>
</cp:coreProperties>
</file>