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9" r:id="rId1"/>
    <p:sldMasterId id="2147483791" r:id="rId2"/>
  </p:sldMasterIdLst>
  <p:notesMasterIdLst>
    <p:notesMasterId r:id="rId22"/>
  </p:notesMasterIdLst>
  <p:sldIdLst>
    <p:sldId id="256" r:id="rId3"/>
    <p:sldId id="257" r:id="rId4"/>
    <p:sldId id="342" r:id="rId5"/>
    <p:sldId id="343" r:id="rId6"/>
    <p:sldId id="344" r:id="rId7"/>
    <p:sldId id="350" r:id="rId8"/>
    <p:sldId id="349" r:id="rId9"/>
    <p:sldId id="356" r:id="rId10"/>
    <p:sldId id="348" r:id="rId11"/>
    <p:sldId id="347" r:id="rId12"/>
    <p:sldId id="346" r:id="rId13"/>
    <p:sldId id="345" r:id="rId14"/>
    <p:sldId id="365" r:id="rId15"/>
    <p:sldId id="375" r:id="rId16"/>
    <p:sldId id="376" r:id="rId17"/>
    <p:sldId id="377" r:id="rId18"/>
    <p:sldId id="378" r:id="rId19"/>
    <p:sldId id="379" r:id="rId20"/>
    <p:sldId id="381" r:id="rId21"/>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94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92" d="100"/>
          <a:sy n="92" d="100"/>
        </p:scale>
        <p:origin x="49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CDD2D5-5927-4897-BF3E-7C714E394DCA}"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tr-TR"/>
        </a:p>
      </dgm:t>
    </dgm:pt>
    <dgm:pt modelId="{AA3EE1B3-47ED-4B34-8691-EE1CF1F8C800}">
      <dgm:prSet phldrT="[Metin]"/>
      <dgm:spPr>
        <a:solidFill>
          <a:srgbClr val="C00000"/>
        </a:solidFill>
      </dgm:spPr>
      <dgm:t>
        <a:bodyPr/>
        <a:lstStyle/>
        <a:p>
          <a:r>
            <a:rPr lang="tr-TR" noProof="0" dirty="0"/>
            <a:t>Hata Kaynakları</a:t>
          </a:r>
          <a:endParaRPr lang="en-US" noProof="0" dirty="0"/>
        </a:p>
      </dgm:t>
    </dgm:pt>
    <dgm:pt modelId="{4F7840C1-63F5-451B-AC5B-8B63AF638EBA}" type="parTrans" cxnId="{6CBA380B-31F5-430A-B348-935CFD44DC70}">
      <dgm:prSet/>
      <dgm:spPr/>
      <dgm:t>
        <a:bodyPr/>
        <a:lstStyle/>
        <a:p>
          <a:endParaRPr lang="tr-TR"/>
        </a:p>
      </dgm:t>
    </dgm:pt>
    <dgm:pt modelId="{BF2B9DD0-BB38-481C-836F-CBE5BB62C79E}" type="sibTrans" cxnId="{6CBA380B-31F5-430A-B348-935CFD44DC70}">
      <dgm:prSet/>
      <dgm:spPr/>
      <dgm:t>
        <a:bodyPr/>
        <a:lstStyle/>
        <a:p>
          <a:endParaRPr lang="tr-TR"/>
        </a:p>
      </dgm:t>
    </dgm:pt>
    <dgm:pt modelId="{C2410A8E-E074-4001-B399-BE0F8026B5F5}">
      <dgm:prSet phldrT="[Metin]"/>
      <dgm:spPr>
        <a:solidFill>
          <a:schemeClr val="tx2">
            <a:lumMod val="40000"/>
            <a:lumOff val="60000"/>
          </a:schemeClr>
        </a:solidFill>
      </dgm:spPr>
      <dgm:t>
        <a:bodyPr/>
        <a:lstStyle/>
        <a:p>
          <a:r>
            <a:rPr lang="tr-TR" noProof="0" dirty="0"/>
            <a:t>Aletsel Hatalar</a:t>
          </a:r>
          <a:endParaRPr lang="en-US" noProof="0" dirty="0"/>
        </a:p>
      </dgm:t>
    </dgm:pt>
    <dgm:pt modelId="{E5A53DE7-04EB-4DB3-A286-0DAE19C27274}" type="parTrans" cxnId="{353E9A99-5F54-4801-AA36-5179E21B2800}">
      <dgm:prSet/>
      <dgm:spPr/>
      <dgm:t>
        <a:bodyPr/>
        <a:lstStyle/>
        <a:p>
          <a:endParaRPr lang="tr-TR"/>
        </a:p>
      </dgm:t>
    </dgm:pt>
    <dgm:pt modelId="{6FAA56E8-E4EA-458F-B1A8-CE01478475FB}" type="sibTrans" cxnId="{353E9A99-5F54-4801-AA36-5179E21B2800}">
      <dgm:prSet/>
      <dgm:spPr/>
      <dgm:t>
        <a:bodyPr/>
        <a:lstStyle/>
        <a:p>
          <a:endParaRPr lang="tr-TR"/>
        </a:p>
      </dgm:t>
    </dgm:pt>
    <dgm:pt modelId="{5C449C76-4259-44FE-8CBA-9D401C73CF6B}">
      <dgm:prSet phldrT="[Metin]"/>
      <dgm:spPr>
        <a:solidFill>
          <a:schemeClr val="accent6">
            <a:lumMod val="60000"/>
            <a:lumOff val="40000"/>
          </a:schemeClr>
        </a:solidFill>
      </dgm:spPr>
      <dgm:t>
        <a:bodyPr/>
        <a:lstStyle/>
        <a:p>
          <a:r>
            <a:rPr lang="tr-TR" dirty="0"/>
            <a:t>Kişisel Hatalar</a:t>
          </a:r>
          <a:endParaRPr lang="en-US" noProof="0" dirty="0"/>
        </a:p>
      </dgm:t>
    </dgm:pt>
    <dgm:pt modelId="{E3B7422D-2BE7-4379-A82C-B3CD91BEC261}" type="parTrans" cxnId="{3B4B3003-4103-4335-84C9-15FB2D75E0DB}">
      <dgm:prSet/>
      <dgm:spPr/>
      <dgm:t>
        <a:bodyPr/>
        <a:lstStyle/>
        <a:p>
          <a:endParaRPr lang="tr-TR"/>
        </a:p>
      </dgm:t>
    </dgm:pt>
    <dgm:pt modelId="{7C5E69BA-1976-46B6-B112-F7D71BCF4DED}" type="sibTrans" cxnId="{3B4B3003-4103-4335-84C9-15FB2D75E0DB}">
      <dgm:prSet/>
      <dgm:spPr/>
      <dgm:t>
        <a:bodyPr/>
        <a:lstStyle/>
        <a:p>
          <a:endParaRPr lang="tr-TR"/>
        </a:p>
      </dgm:t>
    </dgm:pt>
    <dgm:pt modelId="{3FDDC5E1-60D8-4C57-8060-A3BE0E945ED1}">
      <dgm:prSet phldrT="[Metin]"/>
      <dgm:spPr>
        <a:solidFill>
          <a:schemeClr val="accent3">
            <a:lumMod val="60000"/>
            <a:lumOff val="40000"/>
          </a:schemeClr>
        </a:solidFill>
      </dgm:spPr>
      <dgm:t>
        <a:bodyPr/>
        <a:lstStyle/>
        <a:p>
          <a:r>
            <a:rPr lang="tr-TR" dirty="0"/>
            <a:t>Ortamdan Kaynaklanan Hatalar</a:t>
          </a:r>
          <a:endParaRPr lang="en-US" noProof="0" dirty="0"/>
        </a:p>
      </dgm:t>
    </dgm:pt>
    <dgm:pt modelId="{206CF97F-B460-4B10-81A2-3F5D8F971238}" type="parTrans" cxnId="{6E558A73-D2A4-409F-B9B5-DADE9CDDB4D7}">
      <dgm:prSet/>
      <dgm:spPr/>
      <dgm:t>
        <a:bodyPr/>
        <a:lstStyle/>
        <a:p>
          <a:endParaRPr lang="tr-TR"/>
        </a:p>
      </dgm:t>
    </dgm:pt>
    <dgm:pt modelId="{AAA40B8B-3CF1-4E6E-A434-A81E9D80E1A3}" type="sibTrans" cxnId="{6E558A73-D2A4-409F-B9B5-DADE9CDDB4D7}">
      <dgm:prSet/>
      <dgm:spPr/>
      <dgm:t>
        <a:bodyPr/>
        <a:lstStyle/>
        <a:p>
          <a:endParaRPr lang="tr-TR"/>
        </a:p>
      </dgm:t>
    </dgm:pt>
    <dgm:pt modelId="{E0603682-E214-4D3F-AB34-E3D9208A7E7D}" type="pres">
      <dgm:prSet presAssocID="{B0CDD2D5-5927-4897-BF3E-7C714E394DCA}" presName="hierChild1" presStyleCnt="0">
        <dgm:presLayoutVars>
          <dgm:orgChart val="1"/>
          <dgm:chPref val="1"/>
          <dgm:dir/>
          <dgm:animOne val="branch"/>
          <dgm:animLvl val="lvl"/>
          <dgm:resizeHandles/>
        </dgm:presLayoutVars>
      </dgm:prSet>
      <dgm:spPr/>
      <dgm:t>
        <a:bodyPr/>
        <a:lstStyle/>
        <a:p>
          <a:endParaRPr lang="tr-TR"/>
        </a:p>
      </dgm:t>
    </dgm:pt>
    <dgm:pt modelId="{611006CD-2EF3-4006-8576-DFB81CB4DB51}" type="pres">
      <dgm:prSet presAssocID="{AA3EE1B3-47ED-4B34-8691-EE1CF1F8C800}" presName="hierRoot1" presStyleCnt="0">
        <dgm:presLayoutVars>
          <dgm:hierBranch val="init"/>
        </dgm:presLayoutVars>
      </dgm:prSet>
      <dgm:spPr/>
    </dgm:pt>
    <dgm:pt modelId="{170E6619-8806-4DD6-84B4-BFB8A7501815}" type="pres">
      <dgm:prSet presAssocID="{AA3EE1B3-47ED-4B34-8691-EE1CF1F8C800}" presName="rootComposite1" presStyleCnt="0"/>
      <dgm:spPr/>
    </dgm:pt>
    <dgm:pt modelId="{9F0C23A5-A09B-4C55-AAC3-639D84646503}" type="pres">
      <dgm:prSet presAssocID="{AA3EE1B3-47ED-4B34-8691-EE1CF1F8C800}" presName="rootText1" presStyleLbl="node0" presStyleIdx="0" presStyleCnt="1" custScaleX="229255" custLinFactNeighborX="5112" custLinFactNeighborY="-10268">
        <dgm:presLayoutVars>
          <dgm:chPref val="3"/>
        </dgm:presLayoutVars>
      </dgm:prSet>
      <dgm:spPr/>
      <dgm:t>
        <a:bodyPr/>
        <a:lstStyle/>
        <a:p>
          <a:endParaRPr lang="tr-TR"/>
        </a:p>
      </dgm:t>
    </dgm:pt>
    <dgm:pt modelId="{AF89AA0D-CD90-4699-A326-31F0B10AF3D7}" type="pres">
      <dgm:prSet presAssocID="{AA3EE1B3-47ED-4B34-8691-EE1CF1F8C800}" presName="rootConnector1" presStyleLbl="node1" presStyleIdx="0" presStyleCnt="0"/>
      <dgm:spPr/>
      <dgm:t>
        <a:bodyPr/>
        <a:lstStyle/>
        <a:p>
          <a:endParaRPr lang="tr-TR"/>
        </a:p>
      </dgm:t>
    </dgm:pt>
    <dgm:pt modelId="{3DD24C29-60BF-4F2C-A34B-7EBFD705F436}" type="pres">
      <dgm:prSet presAssocID="{AA3EE1B3-47ED-4B34-8691-EE1CF1F8C800}" presName="hierChild2" presStyleCnt="0"/>
      <dgm:spPr/>
    </dgm:pt>
    <dgm:pt modelId="{B14A5237-6B06-4E2F-B7A8-24E2D7C7F9DA}" type="pres">
      <dgm:prSet presAssocID="{E5A53DE7-04EB-4DB3-A286-0DAE19C27274}" presName="Name37" presStyleLbl="parChTrans1D2" presStyleIdx="0" presStyleCnt="3"/>
      <dgm:spPr/>
      <dgm:t>
        <a:bodyPr/>
        <a:lstStyle/>
        <a:p>
          <a:endParaRPr lang="tr-TR"/>
        </a:p>
      </dgm:t>
    </dgm:pt>
    <dgm:pt modelId="{B8F20BBB-13F2-41EA-BD53-C7E9E1BA5432}" type="pres">
      <dgm:prSet presAssocID="{C2410A8E-E074-4001-B399-BE0F8026B5F5}" presName="hierRoot2" presStyleCnt="0">
        <dgm:presLayoutVars>
          <dgm:hierBranch val="init"/>
        </dgm:presLayoutVars>
      </dgm:prSet>
      <dgm:spPr/>
    </dgm:pt>
    <dgm:pt modelId="{6EE6DEC7-1D7C-44DF-95E3-3197E88B9C4E}" type="pres">
      <dgm:prSet presAssocID="{C2410A8E-E074-4001-B399-BE0F8026B5F5}" presName="rootComposite" presStyleCnt="0"/>
      <dgm:spPr/>
    </dgm:pt>
    <dgm:pt modelId="{1287BB4E-B324-488C-821B-4E9E24548F08}" type="pres">
      <dgm:prSet presAssocID="{C2410A8E-E074-4001-B399-BE0F8026B5F5}" presName="rootText" presStyleLbl="node2" presStyleIdx="0" presStyleCnt="3" custScaleX="133812">
        <dgm:presLayoutVars>
          <dgm:chPref val="3"/>
        </dgm:presLayoutVars>
      </dgm:prSet>
      <dgm:spPr/>
      <dgm:t>
        <a:bodyPr/>
        <a:lstStyle/>
        <a:p>
          <a:endParaRPr lang="tr-TR"/>
        </a:p>
      </dgm:t>
    </dgm:pt>
    <dgm:pt modelId="{05E670AE-6FE8-4DA3-B52A-C8D28D912E72}" type="pres">
      <dgm:prSet presAssocID="{C2410A8E-E074-4001-B399-BE0F8026B5F5}" presName="rootConnector" presStyleLbl="node2" presStyleIdx="0" presStyleCnt="3"/>
      <dgm:spPr/>
      <dgm:t>
        <a:bodyPr/>
        <a:lstStyle/>
        <a:p>
          <a:endParaRPr lang="tr-TR"/>
        </a:p>
      </dgm:t>
    </dgm:pt>
    <dgm:pt modelId="{BD889CBA-5617-403C-8D84-464DA6D7CE94}" type="pres">
      <dgm:prSet presAssocID="{C2410A8E-E074-4001-B399-BE0F8026B5F5}" presName="hierChild4" presStyleCnt="0"/>
      <dgm:spPr/>
    </dgm:pt>
    <dgm:pt modelId="{C011716F-1D91-480E-A950-46B65786EC8F}" type="pres">
      <dgm:prSet presAssocID="{C2410A8E-E074-4001-B399-BE0F8026B5F5}" presName="hierChild5" presStyleCnt="0"/>
      <dgm:spPr/>
    </dgm:pt>
    <dgm:pt modelId="{A39AF1A4-E2C7-4743-AD09-2FBA86C54A00}" type="pres">
      <dgm:prSet presAssocID="{E3B7422D-2BE7-4379-A82C-B3CD91BEC261}" presName="Name37" presStyleLbl="parChTrans1D2" presStyleIdx="1" presStyleCnt="3"/>
      <dgm:spPr/>
      <dgm:t>
        <a:bodyPr/>
        <a:lstStyle/>
        <a:p>
          <a:endParaRPr lang="tr-TR"/>
        </a:p>
      </dgm:t>
    </dgm:pt>
    <dgm:pt modelId="{01D2AFAE-7562-49D6-8FA9-536850F58EFE}" type="pres">
      <dgm:prSet presAssocID="{5C449C76-4259-44FE-8CBA-9D401C73CF6B}" presName="hierRoot2" presStyleCnt="0">
        <dgm:presLayoutVars>
          <dgm:hierBranch val="init"/>
        </dgm:presLayoutVars>
      </dgm:prSet>
      <dgm:spPr/>
    </dgm:pt>
    <dgm:pt modelId="{2446912C-8287-4BE7-AD03-44A18AE34A7A}" type="pres">
      <dgm:prSet presAssocID="{5C449C76-4259-44FE-8CBA-9D401C73CF6B}" presName="rootComposite" presStyleCnt="0"/>
      <dgm:spPr/>
    </dgm:pt>
    <dgm:pt modelId="{7DEB54A0-6121-495A-9D95-1A35068056E6}" type="pres">
      <dgm:prSet presAssocID="{5C449C76-4259-44FE-8CBA-9D401C73CF6B}" presName="rootText" presStyleLbl="node2" presStyleIdx="1" presStyleCnt="3" custScaleX="153883">
        <dgm:presLayoutVars>
          <dgm:chPref val="3"/>
        </dgm:presLayoutVars>
      </dgm:prSet>
      <dgm:spPr/>
      <dgm:t>
        <a:bodyPr/>
        <a:lstStyle/>
        <a:p>
          <a:endParaRPr lang="tr-TR"/>
        </a:p>
      </dgm:t>
    </dgm:pt>
    <dgm:pt modelId="{CAD44679-66FF-4988-B1F7-789385ECA309}" type="pres">
      <dgm:prSet presAssocID="{5C449C76-4259-44FE-8CBA-9D401C73CF6B}" presName="rootConnector" presStyleLbl="node2" presStyleIdx="1" presStyleCnt="3"/>
      <dgm:spPr/>
      <dgm:t>
        <a:bodyPr/>
        <a:lstStyle/>
        <a:p>
          <a:endParaRPr lang="tr-TR"/>
        </a:p>
      </dgm:t>
    </dgm:pt>
    <dgm:pt modelId="{2B5E2EF6-B585-4689-8B31-D2E31FBDD06C}" type="pres">
      <dgm:prSet presAssocID="{5C449C76-4259-44FE-8CBA-9D401C73CF6B}" presName="hierChild4" presStyleCnt="0"/>
      <dgm:spPr/>
    </dgm:pt>
    <dgm:pt modelId="{8661EB67-6F28-49B4-88DC-131893731415}" type="pres">
      <dgm:prSet presAssocID="{5C449C76-4259-44FE-8CBA-9D401C73CF6B}" presName="hierChild5" presStyleCnt="0"/>
      <dgm:spPr/>
    </dgm:pt>
    <dgm:pt modelId="{C37025D5-24EA-4D47-AFF9-2FF052C2BB5C}" type="pres">
      <dgm:prSet presAssocID="{206CF97F-B460-4B10-81A2-3F5D8F971238}" presName="Name37" presStyleLbl="parChTrans1D2" presStyleIdx="2" presStyleCnt="3"/>
      <dgm:spPr/>
      <dgm:t>
        <a:bodyPr/>
        <a:lstStyle/>
        <a:p>
          <a:endParaRPr lang="tr-TR"/>
        </a:p>
      </dgm:t>
    </dgm:pt>
    <dgm:pt modelId="{508357C0-C6D6-4669-A4C5-D1B40F84F436}" type="pres">
      <dgm:prSet presAssocID="{3FDDC5E1-60D8-4C57-8060-A3BE0E945ED1}" presName="hierRoot2" presStyleCnt="0">
        <dgm:presLayoutVars>
          <dgm:hierBranch val="init"/>
        </dgm:presLayoutVars>
      </dgm:prSet>
      <dgm:spPr/>
    </dgm:pt>
    <dgm:pt modelId="{F9F13FE3-95E5-4C0B-B9B9-D467370A8B9B}" type="pres">
      <dgm:prSet presAssocID="{3FDDC5E1-60D8-4C57-8060-A3BE0E945ED1}" presName="rootComposite" presStyleCnt="0"/>
      <dgm:spPr/>
    </dgm:pt>
    <dgm:pt modelId="{1579CEB0-9485-4792-9DF3-FF97772F8644}" type="pres">
      <dgm:prSet presAssocID="{3FDDC5E1-60D8-4C57-8060-A3BE0E945ED1}" presName="rootText" presStyleLbl="node2" presStyleIdx="2" presStyleCnt="3" custScaleX="163046">
        <dgm:presLayoutVars>
          <dgm:chPref val="3"/>
        </dgm:presLayoutVars>
      </dgm:prSet>
      <dgm:spPr/>
      <dgm:t>
        <a:bodyPr/>
        <a:lstStyle/>
        <a:p>
          <a:endParaRPr lang="tr-TR"/>
        </a:p>
      </dgm:t>
    </dgm:pt>
    <dgm:pt modelId="{9B9FE17C-B5AE-4B75-B03F-77C5D257074B}" type="pres">
      <dgm:prSet presAssocID="{3FDDC5E1-60D8-4C57-8060-A3BE0E945ED1}" presName="rootConnector" presStyleLbl="node2" presStyleIdx="2" presStyleCnt="3"/>
      <dgm:spPr/>
      <dgm:t>
        <a:bodyPr/>
        <a:lstStyle/>
        <a:p>
          <a:endParaRPr lang="tr-TR"/>
        </a:p>
      </dgm:t>
    </dgm:pt>
    <dgm:pt modelId="{7EC1BC2F-EB25-4CAD-9EC5-62FB075AC191}" type="pres">
      <dgm:prSet presAssocID="{3FDDC5E1-60D8-4C57-8060-A3BE0E945ED1}" presName="hierChild4" presStyleCnt="0"/>
      <dgm:spPr/>
    </dgm:pt>
    <dgm:pt modelId="{13FD1A88-0FFB-46A3-85C1-B1631BC07317}" type="pres">
      <dgm:prSet presAssocID="{3FDDC5E1-60D8-4C57-8060-A3BE0E945ED1}" presName="hierChild5" presStyleCnt="0"/>
      <dgm:spPr/>
    </dgm:pt>
    <dgm:pt modelId="{5507EDB0-B0E0-4AA7-9B9D-C35FDA43ACA8}" type="pres">
      <dgm:prSet presAssocID="{AA3EE1B3-47ED-4B34-8691-EE1CF1F8C800}" presName="hierChild3" presStyleCnt="0"/>
      <dgm:spPr/>
    </dgm:pt>
  </dgm:ptLst>
  <dgm:cxnLst>
    <dgm:cxn modelId="{80AA4A6E-E2DA-4F9F-B5D5-58ACC0861C38}" type="presOf" srcId="{206CF97F-B460-4B10-81A2-3F5D8F971238}" destId="{C37025D5-24EA-4D47-AFF9-2FF052C2BB5C}" srcOrd="0" destOrd="0" presId="urn:microsoft.com/office/officeart/2005/8/layout/orgChart1"/>
    <dgm:cxn modelId="{6CBA380B-31F5-430A-B348-935CFD44DC70}" srcId="{B0CDD2D5-5927-4897-BF3E-7C714E394DCA}" destId="{AA3EE1B3-47ED-4B34-8691-EE1CF1F8C800}" srcOrd="0" destOrd="0" parTransId="{4F7840C1-63F5-451B-AC5B-8B63AF638EBA}" sibTransId="{BF2B9DD0-BB38-481C-836F-CBE5BB62C79E}"/>
    <dgm:cxn modelId="{353E9A99-5F54-4801-AA36-5179E21B2800}" srcId="{AA3EE1B3-47ED-4B34-8691-EE1CF1F8C800}" destId="{C2410A8E-E074-4001-B399-BE0F8026B5F5}" srcOrd="0" destOrd="0" parTransId="{E5A53DE7-04EB-4DB3-A286-0DAE19C27274}" sibTransId="{6FAA56E8-E4EA-458F-B1A8-CE01478475FB}"/>
    <dgm:cxn modelId="{B88FABF9-E432-41C8-BE47-17C9D849BA84}" type="presOf" srcId="{AA3EE1B3-47ED-4B34-8691-EE1CF1F8C800}" destId="{AF89AA0D-CD90-4699-A326-31F0B10AF3D7}" srcOrd="1" destOrd="0" presId="urn:microsoft.com/office/officeart/2005/8/layout/orgChart1"/>
    <dgm:cxn modelId="{D0BBB473-351C-48C2-9A8A-21152D402A30}" type="presOf" srcId="{5C449C76-4259-44FE-8CBA-9D401C73CF6B}" destId="{7DEB54A0-6121-495A-9D95-1A35068056E6}" srcOrd="0" destOrd="0" presId="urn:microsoft.com/office/officeart/2005/8/layout/orgChart1"/>
    <dgm:cxn modelId="{3B4B3003-4103-4335-84C9-15FB2D75E0DB}" srcId="{AA3EE1B3-47ED-4B34-8691-EE1CF1F8C800}" destId="{5C449C76-4259-44FE-8CBA-9D401C73CF6B}" srcOrd="1" destOrd="0" parTransId="{E3B7422D-2BE7-4379-A82C-B3CD91BEC261}" sibTransId="{7C5E69BA-1976-46B6-B112-F7D71BCF4DED}"/>
    <dgm:cxn modelId="{20438F42-21E0-449F-A413-C131B88953BD}" type="presOf" srcId="{3FDDC5E1-60D8-4C57-8060-A3BE0E945ED1}" destId="{1579CEB0-9485-4792-9DF3-FF97772F8644}" srcOrd="0" destOrd="0" presId="urn:microsoft.com/office/officeart/2005/8/layout/orgChart1"/>
    <dgm:cxn modelId="{265260CB-8D8B-481E-A417-3BFCD3D281D9}" type="presOf" srcId="{C2410A8E-E074-4001-B399-BE0F8026B5F5}" destId="{1287BB4E-B324-488C-821B-4E9E24548F08}" srcOrd="0" destOrd="0" presId="urn:microsoft.com/office/officeart/2005/8/layout/orgChart1"/>
    <dgm:cxn modelId="{1B2F7E9A-2EB6-4615-84D3-0BBD3481DA1A}" type="presOf" srcId="{AA3EE1B3-47ED-4B34-8691-EE1CF1F8C800}" destId="{9F0C23A5-A09B-4C55-AAC3-639D84646503}" srcOrd="0" destOrd="0" presId="urn:microsoft.com/office/officeart/2005/8/layout/orgChart1"/>
    <dgm:cxn modelId="{EBA0B793-BAA7-40D2-ACBC-ED5781A85D37}" type="presOf" srcId="{3FDDC5E1-60D8-4C57-8060-A3BE0E945ED1}" destId="{9B9FE17C-B5AE-4B75-B03F-77C5D257074B}" srcOrd="1" destOrd="0" presId="urn:microsoft.com/office/officeart/2005/8/layout/orgChart1"/>
    <dgm:cxn modelId="{6E558A73-D2A4-409F-B9B5-DADE9CDDB4D7}" srcId="{AA3EE1B3-47ED-4B34-8691-EE1CF1F8C800}" destId="{3FDDC5E1-60D8-4C57-8060-A3BE0E945ED1}" srcOrd="2" destOrd="0" parTransId="{206CF97F-B460-4B10-81A2-3F5D8F971238}" sibTransId="{AAA40B8B-3CF1-4E6E-A434-A81E9D80E1A3}"/>
    <dgm:cxn modelId="{CF326BC6-4F26-4BFC-A279-B76E2CA065DF}" type="presOf" srcId="{5C449C76-4259-44FE-8CBA-9D401C73CF6B}" destId="{CAD44679-66FF-4988-B1F7-789385ECA309}" srcOrd="1" destOrd="0" presId="urn:microsoft.com/office/officeart/2005/8/layout/orgChart1"/>
    <dgm:cxn modelId="{6E8AF4A8-7C2C-48D7-B2AD-570ED90B41C7}" type="presOf" srcId="{B0CDD2D5-5927-4897-BF3E-7C714E394DCA}" destId="{E0603682-E214-4D3F-AB34-E3D9208A7E7D}" srcOrd="0" destOrd="0" presId="urn:microsoft.com/office/officeart/2005/8/layout/orgChart1"/>
    <dgm:cxn modelId="{AFFA97CD-E502-4CCA-9B38-D6D4B1092B73}" type="presOf" srcId="{E5A53DE7-04EB-4DB3-A286-0DAE19C27274}" destId="{B14A5237-6B06-4E2F-B7A8-24E2D7C7F9DA}" srcOrd="0" destOrd="0" presId="urn:microsoft.com/office/officeart/2005/8/layout/orgChart1"/>
    <dgm:cxn modelId="{E9911B05-9BC3-48F3-8244-D60D07117D49}" type="presOf" srcId="{E3B7422D-2BE7-4379-A82C-B3CD91BEC261}" destId="{A39AF1A4-E2C7-4743-AD09-2FBA86C54A00}" srcOrd="0" destOrd="0" presId="urn:microsoft.com/office/officeart/2005/8/layout/orgChart1"/>
    <dgm:cxn modelId="{F9278AEC-76DD-4C2C-9431-D3EC6389CFAD}" type="presOf" srcId="{C2410A8E-E074-4001-B399-BE0F8026B5F5}" destId="{05E670AE-6FE8-4DA3-B52A-C8D28D912E72}" srcOrd="1" destOrd="0" presId="urn:microsoft.com/office/officeart/2005/8/layout/orgChart1"/>
    <dgm:cxn modelId="{25226264-9707-4AB5-BC13-3EC156AA721E}" type="presParOf" srcId="{E0603682-E214-4D3F-AB34-E3D9208A7E7D}" destId="{611006CD-2EF3-4006-8576-DFB81CB4DB51}" srcOrd="0" destOrd="0" presId="urn:microsoft.com/office/officeart/2005/8/layout/orgChart1"/>
    <dgm:cxn modelId="{54E711BD-C177-4C71-AE8D-2955AED00BBE}" type="presParOf" srcId="{611006CD-2EF3-4006-8576-DFB81CB4DB51}" destId="{170E6619-8806-4DD6-84B4-BFB8A7501815}" srcOrd="0" destOrd="0" presId="urn:microsoft.com/office/officeart/2005/8/layout/orgChart1"/>
    <dgm:cxn modelId="{6B4D1C93-6AD3-48B4-A5ED-B15F837C8F9B}" type="presParOf" srcId="{170E6619-8806-4DD6-84B4-BFB8A7501815}" destId="{9F0C23A5-A09B-4C55-AAC3-639D84646503}" srcOrd="0" destOrd="0" presId="urn:microsoft.com/office/officeart/2005/8/layout/orgChart1"/>
    <dgm:cxn modelId="{840E9920-E4B6-4158-9350-DAC155A8A8BD}" type="presParOf" srcId="{170E6619-8806-4DD6-84B4-BFB8A7501815}" destId="{AF89AA0D-CD90-4699-A326-31F0B10AF3D7}" srcOrd="1" destOrd="0" presId="urn:microsoft.com/office/officeart/2005/8/layout/orgChart1"/>
    <dgm:cxn modelId="{50DE1214-4F95-4F30-840A-76CCC070DD83}" type="presParOf" srcId="{611006CD-2EF3-4006-8576-DFB81CB4DB51}" destId="{3DD24C29-60BF-4F2C-A34B-7EBFD705F436}" srcOrd="1" destOrd="0" presId="urn:microsoft.com/office/officeart/2005/8/layout/orgChart1"/>
    <dgm:cxn modelId="{5F3BF34F-66F3-4DC4-8D6B-506F0F08B121}" type="presParOf" srcId="{3DD24C29-60BF-4F2C-A34B-7EBFD705F436}" destId="{B14A5237-6B06-4E2F-B7A8-24E2D7C7F9DA}" srcOrd="0" destOrd="0" presId="urn:microsoft.com/office/officeart/2005/8/layout/orgChart1"/>
    <dgm:cxn modelId="{6B22585B-9FE7-43DA-A362-E885A3D2E1AB}" type="presParOf" srcId="{3DD24C29-60BF-4F2C-A34B-7EBFD705F436}" destId="{B8F20BBB-13F2-41EA-BD53-C7E9E1BA5432}" srcOrd="1" destOrd="0" presId="urn:microsoft.com/office/officeart/2005/8/layout/orgChart1"/>
    <dgm:cxn modelId="{5CC30DF0-4D70-419B-8CFA-DE86167EA1A0}" type="presParOf" srcId="{B8F20BBB-13F2-41EA-BD53-C7E9E1BA5432}" destId="{6EE6DEC7-1D7C-44DF-95E3-3197E88B9C4E}" srcOrd="0" destOrd="0" presId="urn:microsoft.com/office/officeart/2005/8/layout/orgChart1"/>
    <dgm:cxn modelId="{71930638-0C7E-466B-9E56-73F7E587C00A}" type="presParOf" srcId="{6EE6DEC7-1D7C-44DF-95E3-3197E88B9C4E}" destId="{1287BB4E-B324-488C-821B-4E9E24548F08}" srcOrd="0" destOrd="0" presId="urn:microsoft.com/office/officeart/2005/8/layout/orgChart1"/>
    <dgm:cxn modelId="{61A1CB46-6FA0-41CA-84B0-60583B960D38}" type="presParOf" srcId="{6EE6DEC7-1D7C-44DF-95E3-3197E88B9C4E}" destId="{05E670AE-6FE8-4DA3-B52A-C8D28D912E72}" srcOrd="1" destOrd="0" presId="urn:microsoft.com/office/officeart/2005/8/layout/orgChart1"/>
    <dgm:cxn modelId="{92B53FCE-FFDF-423B-8CAC-376191D3B998}" type="presParOf" srcId="{B8F20BBB-13F2-41EA-BD53-C7E9E1BA5432}" destId="{BD889CBA-5617-403C-8D84-464DA6D7CE94}" srcOrd="1" destOrd="0" presId="urn:microsoft.com/office/officeart/2005/8/layout/orgChart1"/>
    <dgm:cxn modelId="{3EC8FA4A-A97B-405E-984E-342A23E2AAD7}" type="presParOf" srcId="{B8F20BBB-13F2-41EA-BD53-C7E9E1BA5432}" destId="{C011716F-1D91-480E-A950-46B65786EC8F}" srcOrd="2" destOrd="0" presId="urn:microsoft.com/office/officeart/2005/8/layout/orgChart1"/>
    <dgm:cxn modelId="{D8FD6985-6BDB-4531-AB7C-BFAD7A7498E8}" type="presParOf" srcId="{3DD24C29-60BF-4F2C-A34B-7EBFD705F436}" destId="{A39AF1A4-E2C7-4743-AD09-2FBA86C54A00}" srcOrd="2" destOrd="0" presId="urn:microsoft.com/office/officeart/2005/8/layout/orgChart1"/>
    <dgm:cxn modelId="{9E0D2BD2-88BB-4F90-BEE4-DB7CE0034D68}" type="presParOf" srcId="{3DD24C29-60BF-4F2C-A34B-7EBFD705F436}" destId="{01D2AFAE-7562-49D6-8FA9-536850F58EFE}" srcOrd="3" destOrd="0" presId="urn:microsoft.com/office/officeart/2005/8/layout/orgChart1"/>
    <dgm:cxn modelId="{5400752B-4B0A-4949-8A04-877E80BD5FF2}" type="presParOf" srcId="{01D2AFAE-7562-49D6-8FA9-536850F58EFE}" destId="{2446912C-8287-4BE7-AD03-44A18AE34A7A}" srcOrd="0" destOrd="0" presId="urn:microsoft.com/office/officeart/2005/8/layout/orgChart1"/>
    <dgm:cxn modelId="{3ECC5C56-6DB1-4909-BF18-F1F2FE56FF03}" type="presParOf" srcId="{2446912C-8287-4BE7-AD03-44A18AE34A7A}" destId="{7DEB54A0-6121-495A-9D95-1A35068056E6}" srcOrd="0" destOrd="0" presId="urn:microsoft.com/office/officeart/2005/8/layout/orgChart1"/>
    <dgm:cxn modelId="{754D4E67-EB02-45DF-AF20-7D22B6F49B97}" type="presParOf" srcId="{2446912C-8287-4BE7-AD03-44A18AE34A7A}" destId="{CAD44679-66FF-4988-B1F7-789385ECA309}" srcOrd="1" destOrd="0" presId="urn:microsoft.com/office/officeart/2005/8/layout/orgChart1"/>
    <dgm:cxn modelId="{C860BC3A-68AC-4E1B-ABB3-4110D2878ED7}" type="presParOf" srcId="{01D2AFAE-7562-49D6-8FA9-536850F58EFE}" destId="{2B5E2EF6-B585-4689-8B31-D2E31FBDD06C}" srcOrd="1" destOrd="0" presId="urn:microsoft.com/office/officeart/2005/8/layout/orgChart1"/>
    <dgm:cxn modelId="{49D92E64-7589-4C44-937E-8F82467AF5B4}" type="presParOf" srcId="{01D2AFAE-7562-49D6-8FA9-536850F58EFE}" destId="{8661EB67-6F28-49B4-88DC-131893731415}" srcOrd="2" destOrd="0" presId="urn:microsoft.com/office/officeart/2005/8/layout/orgChart1"/>
    <dgm:cxn modelId="{38C1DEE9-324D-42C3-B87A-6E5AFC5D4DF0}" type="presParOf" srcId="{3DD24C29-60BF-4F2C-A34B-7EBFD705F436}" destId="{C37025D5-24EA-4D47-AFF9-2FF052C2BB5C}" srcOrd="4" destOrd="0" presId="urn:microsoft.com/office/officeart/2005/8/layout/orgChart1"/>
    <dgm:cxn modelId="{5935DFC3-1AC6-412F-8B3C-EE6E316FAFA5}" type="presParOf" srcId="{3DD24C29-60BF-4F2C-A34B-7EBFD705F436}" destId="{508357C0-C6D6-4669-A4C5-D1B40F84F436}" srcOrd="5" destOrd="0" presId="urn:microsoft.com/office/officeart/2005/8/layout/orgChart1"/>
    <dgm:cxn modelId="{56B088E1-80FA-4E14-835A-70EBAE62D55F}" type="presParOf" srcId="{508357C0-C6D6-4669-A4C5-D1B40F84F436}" destId="{F9F13FE3-95E5-4C0B-B9B9-D467370A8B9B}" srcOrd="0" destOrd="0" presId="urn:microsoft.com/office/officeart/2005/8/layout/orgChart1"/>
    <dgm:cxn modelId="{6E57BD66-000F-42CE-A507-BF3F0707FF0E}" type="presParOf" srcId="{F9F13FE3-95E5-4C0B-B9B9-D467370A8B9B}" destId="{1579CEB0-9485-4792-9DF3-FF97772F8644}" srcOrd="0" destOrd="0" presId="urn:microsoft.com/office/officeart/2005/8/layout/orgChart1"/>
    <dgm:cxn modelId="{83A68C4D-2CE8-4249-B85A-7BAB6243D018}" type="presParOf" srcId="{F9F13FE3-95E5-4C0B-B9B9-D467370A8B9B}" destId="{9B9FE17C-B5AE-4B75-B03F-77C5D257074B}" srcOrd="1" destOrd="0" presId="urn:microsoft.com/office/officeart/2005/8/layout/orgChart1"/>
    <dgm:cxn modelId="{9790A705-3E34-46BA-883A-0CEC9E8F348B}" type="presParOf" srcId="{508357C0-C6D6-4669-A4C5-D1B40F84F436}" destId="{7EC1BC2F-EB25-4CAD-9EC5-62FB075AC191}" srcOrd="1" destOrd="0" presId="urn:microsoft.com/office/officeart/2005/8/layout/orgChart1"/>
    <dgm:cxn modelId="{A8AD849C-D795-4DEA-BD13-EBB2E70575D2}" type="presParOf" srcId="{508357C0-C6D6-4669-A4C5-D1B40F84F436}" destId="{13FD1A88-0FFB-46A3-85C1-B1631BC07317}" srcOrd="2" destOrd="0" presId="urn:microsoft.com/office/officeart/2005/8/layout/orgChart1"/>
    <dgm:cxn modelId="{D7EB1AF5-E632-4C8C-BDED-E35CC24CA075}" type="presParOf" srcId="{611006CD-2EF3-4006-8576-DFB81CB4DB51}" destId="{5507EDB0-B0E0-4AA7-9B9D-C35FDA43ACA8}"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7324E9-83FC-4808-80AA-D7667A2DA4B0}" type="doc">
      <dgm:prSet loTypeId="urn:microsoft.com/office/officeart/2005/8/layout/hierarchy1" loCatId="hierarchy" qsTypeId="urn:microsoft.com/office/officeart/2005/8/quickstyle/3d7" qsCatId="3D" csTypeId="urn:microsoft.com/office/officeart/2005/8/colors/colorful2" csCatId="colorful" phldr="1"/>
      <dgm:spPr/>
      <dgm:t>
        <a:bodyPr/>
        <a:lstStyle/>
        <a:p>
          <a:endParaRPr lang="tr-TR"/>
        </a:p>
      </dgm:t>
    </dgm:pt>
    <dgm:pt modelId="{A0E3CE9B-1619-41A1-999E-1F6B0C42A83B}">
      <dgm:prSet phldrT="[Metin]"/>
      <dgm:spPr/>
      <dgm:t>
        <a:bodyPr/>
        <a:lstStyle/>
        <a:p>
          <a:r>
            <a:rPr lang="tr-TR" dirty="0"/>
            <a:t>Elektronik Uzunluk Ölçümü</a:t>
          </a:r>
        </a:p>
      </dgm:t>
    </dgm:pt>
    <dgm:pt modelId="{D0451B23-1BF4-4391-B9AC-290D94341A58}" type="parTrans" cxnId="{FB4900DA-40F8-4027-B739-CE026708BE1E}">
      <dgm:prSet/>
      <dgm:spPr/>
      <dgm:t>
        <a:bodyPr/>
        <a:lstStyle/>
        <a:p>
          <a:endParaRPr lang="tr-TR"/>
        </a:p>
      </dgm:t>
    </dgm:pt>
    <dgm:pt modelId="{3D09C74A-9D19-4936-BD9B-FA8747BB3506}" type="sibTrans" cxnId="{FB4900DA-40F8-4027-B739-CE026708BE1E}">
      <dgm:prSet/>
      <dgm:spPr/>
      <dgm:t>
        <a:bodyPr/>
        <a:lstStyle/>
        <a:p>
          <a:endParaRPr lang="tr-TR"/>
        </a:p>
      </dgm:t>
    </dgm:pt>
    <dgm:pt modelId="{C642F3F2-CB60-41F6-8960-60A86299B78A}">
      <dgm:prSet phldrT="[Metin]"/>
      <dgm:spPr/>
      <dgm:t>
        <a:bodyPr/>
        <a:lstStyle/>
        <a:p>
          <a:r>
            <a:rPr lang="tr-TR" dirty="0"/>
            <a:t>İmpuls Yöntemi</a:t>
          </a:r>
        </a:p>
      </dgm:t>
    </dgm:pt>
    <dgm:pt modelId="{4BB7738E-B9A9-4E13-9C12-3372E16C18C9}" type="parTrans" cxnId="{E034100E-E4E0-4745-A490-7269DD449BEC}">
      <dgm:prSet/>
      <dgm:spPr/>
      <dgm:t>
        <a:bodyPr/>
        <a:lstStyle/>
        <a:p>
          <a:endParaRPr lang="tr-TR"/>
        </a:p>
      </dgm:t>
    </dgm:pt>
    <dgm:pt modelId="{9904D503-2C80-4C7C-8D35-AB2B956CF862}" type="sibTrans" cxnId="{E034100E-E4E0-4745-A490-7269DD449BEC}">
      <dgm:prSet/>
      <dgm:spPr/>
      <dgm:t>
        <a:bodyPr/>
        <a:lstStyle/>
        <a:p>
          <a:endParaRPr lang="tr-TR"/>
        </a:p>
      </dgm:t>
    </dgm:pt>
    <dgm:pt modelId="{884BD969-8E8D-47D0-940E-8630CB224086}">
      <dgm:prSet phldrT="[Metin]"/>
      <dgm:spPr/>
      <dgm:t>
        <a:bodyPr/>
        <a:lstStyle/>
        <a:p>
          <a:r>
            <a:rPr lang="tr-TR" dirty="0"/>
            <a:t>Faz Farkı Yöntemi</a:t>
          </a:r>
        </a:p>
      </dgm:t>
    </dgm:pt>
    <dgm:pt modelId="{FEBD8E6F-334A-4A83-99AA-119ADC1678B3}" type="parTrans" cxnId="{03021426-A82B-4279-8C4F-660384D8D342}">
      <dgm:prSet/>
      <dgm:spPr/>
      <dgm:t>
        <a:bodyPr/>
        <a:lstStyle/>
        <a:p>
          <a:endParaRPr lang="tr-TR"/>
        </a:p>
      </dgm:t>
    </dgm:pt>
    <dgm:pt modelId="{EEBBF289-F31A-41FF-9DE9-0862362BA59E}" type="sibTrans" cxnId="{03021426-A82B-4279-8C4F-660384D8D342}">
      <dgm:prSet/>
      <dgm:spPr/>
      <dgm:t>
        <a:bodyPr/>
        <a:lstStyle/>
        <a:p>
          <a:endParaRPr lang="tr-TR"/>
        </a:p>
      </dgm:t>
    </dgm:pt>
    <dgm:pt modelId="{84A9DD6D-C1CE-4D0E-B08B-10B09B5482CC}" type="pres">
      <dgm:prSet presAssocID="{447324E9-83FC-4808-80AA-D7667A2DA4B0}" presName="hierChild1" presStyleCnt="0">
        <dgm:presLayoutVars>
          <dgm:chPref val="1"/>
          <dgm:dir/>
          <dgm:animOne val="branch"/>
          <dgm:animLvl val="lvl"/>
          <dgm:resizeHandles/>
        </dgm:presLayoutVars>
      </dgm:prSet>
      <dgm:spPr/>
      <dgm:t>
        <a:bodyPr/>
        <a:lstStyle/>
        <a:p>
          <a:endParaRPr lang="tr-TR"/>
        </a:p>
      </dgm:t>
    </dgm:pt>
    <dgm:pt modelId="{EB291E4C-280A-432D-8459-559024B0B6B7}" type="pres">
      <dgm:prSet presAssocID="{A0E3CE9B-1619-41A1-999E-1F6B0C42A83B}" presName="hierRoot1" presStyleCnt="0"/>
      <dgm:spPr/>
    </dgm:pt>
    <dgm:pt modelId="{204DEC9F-9046-4062-BADC-5573D0B2788A}" type="pres">
      <dgm:prSet presAssocID="{A0E3CE9B-1619-41A1-999E-1F6B0C42A83B}" presName="composite" presStyleCnt="0"/>
      <dgm:spPr/>
    </dgm:pt>
    <dgm:pt modelId="{37004DEE-D00B-484B-93F2-7FFEB1745714}" type="pres">
      <dgm:prSet presAssocID="{A0E3CE9B-1619-41A1-999E-1F6B0C42A83B}" presName="background" presStyleLbl="node0" presStyleIdx="0" presStyleCnt="1"/>
      <dgm:spPr/>
    </dgm:pt>
    <dgm:pt modelId="{F287989C-3C86-42F6-81DB-776323BB3A65}" type="pres">
      <dgm:prSet presAssocID="{A0E3CE9B-1619-41A1-999E-1F6B0C42A83B}" presName="text" presStyleLbl="fgAcc0" presStyleIdx="0" presStyleCnt="1">
        <dgm:presLayoutVars>
          <dgm:chPref val="3"/>
        </dgm:presLayoutVars>
      </dgm:prSet>
      <dgm:spPr/>
      <dgm:t>
        <a:bodyPr/>
        <a:lstStyle/>
        <a:p>
          <a:endParaRPr lang="tr-TR"/>
        </a:p>
      </dgm:t>
    </dgm:pt>
    <dgm:pt modelId="{063A7F55-2219-460C-82E4-55BDC9558B3D}" type="pres">
      <dgm:prSet presAssocID="{A0E3CE9B-1619-41A1-999E-1F6B0C42A83B}" presName="hierChild2" presStyleCnt="0"/>
      <dgm:spPr/>
    </dgm:pt>
    <dgm:pt modelId="{78675B7A-879A-472E-9CB8-A0C4E4C45254}" type="pres">
      <dgm:prSet presAssocID="{4BB7738E-B9A9-4E13-9C12-3372E16C18C9}" presName="Name10" presStyleLbl="parChTrans1D2" presStyleIdx="0" presStyleCnt="2"/>
      <dgm:spPr/>
      <dgm:t>
        <a:bodyPr/>
        <a:lstStyle/>
        <a:p>
          <a:endParaRPr lang="tr-TR"/>
        </a:p>
      </dgm:t>
    </dgm:pt>
    <dgm:pt modelId="{3B392739-DFF6-45A0-BDFB-A21B2EFC246F}" type="pres">
      <dgm:prSet presAssocID="{C642F3F2-CB60-41F6-8960-60A86299B78A}" presName="hierRoot2" presStyleCnt="0"/>
      <dgm:spPr/>
    </dgm:pt>
    <dgm:pt modelId="{4206D63D-5208-482A-B00F-18A6898BA7C6}" type="pres">
      <dgm:prSet presAssocID="{C642F3F2-CB60-41F6-8960-60A86299B78A}" presName="composite2" presStyleCnt="0"/>
      <dgm:spPr/>
    </dgm:pt>
    <dgm:pt modelId="{36C5670C-9A99-4A4C-A3EB-E1BC13DEDAA5}" type="pres">
      <dgm:prSet presAssocID="{C642F3F2-CB60-41F6-8960-60A86299B78A}" presName="background2" presStyleLbl="node2" presStyleIdx="0" presStyleCnt="2"/>
      <dgm:spPr/>
    </dgm:pt>
    <dgm:pt modelId="{565ECB4D-69A4-4079-9E75-B45C226B21C8}" type="pres">
      <dgm:prSet presAssocID="{C642F3F2-CB60-41F6-8960-60A86299B78A}" presName="text2" presStyleLbl="fgAcc2" presStyleIdx="0" presStyleCnt="2">
        <dgm:presLayoutVars>
          <dgm:chPref val="3"/>
        </dgm:presLayoutVars>
      </dgm:prSet>
      <dgm:spPr/>
      <dgm:t>
        <a:bodyPr/>
        <a:lstStyle/>
        <a:p>
          <a:endParaRPr lang="tr-TR"/>
        </a:p>
      </dgm:t>
    </dgm:pt>
    <dgm:pt modelId="{A2A60D23-75C5-4E08-BFAE-C45A02AE88DC}" type="pres">
      <dgm:prSet presAssocID="{C642F3F2-CB60-41F6-8960-60A86299B78A}" presName="hierChild3" presStyleCnt="0"/>
      <dgm:spPr/>
    </dgm:pt>
    <dgm:pt modelId="{A732E06D-AB66-45BD-B207-A9F826A31E89}" type="pres">
      <dgm:prSet presAssocID="{FEBD8E6F-334A-4A83-99AA-119ADC1678B3}" presName="Name10" presStyleLbl="parChTrans1D2" presStyleIdx="1" presStyleCnt="2"/>
      <dgm:spPr/>
      <dgm:t>
        <a:bodyPr/>
        <a:lstStyle/>
        <a:p>
          <a:endParaRPr lang="tr-TR"/>
        </a:p>
      </dgm:t>
    </dgm:pt>
    <dgm:pt modelId="{59CF8E3B-1538-46AF-AC45-652893C10C60}" type="pres">
      <dgm:prSet presAssocID="{884BD969-8E8D-47D0-940E-8630CB224086}" presName="hierRoot2" presStyleCnt="0"/>
      <dgm:spPr/>
    </dgm:pt>
    <dgm:pt modelId="{D35C857B-2E28-44EE-A22A-407CB553E5A7}" type="pres">
      <dgm:prSet presAssocID="{884BD969-8E8D-47D0-940E-8630CB224086}" presName="composite2" presStyleCnt="0"/>
      <dgm:spPr/>
    </dgm:pt>
    <dgm:pt modelId="{C82EAFC0-2A6D-4575-8A0E-A1FBB2D46C17}" type="pres">
      <dgm:prSet presAssocID="{884BD969-8E8D-47D0-940E-8630CB224086}" presName="background2" presStyleLbl="node2" presStyleIdx="1" presStyleCnt="2"/>
      <dgm:spPr/>
    </dgm:pt>
    <dgm:pt modelId="{661DFD31-6891-4F6D-9F58-11FC72B56AF5}" type="pres">
      <dgm:prSet presAssocID="{884BD969-8E8D-47D0-940E-8630CB224086}" presName="text2" presStyleLbl="fgAcc2" presStyleIdx="1" presStyleCnt="2">
        <dgm:presLayoutVars>
          <dgm:chPref val="3"/>
        </dgm:presLayoutVars>
      </dgm:prSet>
      <dgm:spPr/>
      <dgm:t>
        <a:bodyPr/>
        <a:lstStyle/>
        <a:p>
          <a:endParaRPr lang="tr-TR"/>
        </a:p>
      </dgm:t>
    </dgm:pt>
    <dgm:pt modelId="{0822C63E-38C7-473E-A5A4-3FA018673790}" type="pres">
      <dgm:prSet presAssocID="{884BD969-8E8D-47D0-940E-8630CB224086}" presName="hierChild3" presStyleCnt="0"/>
      <dgm:spPr/>
    </dgm:pt>
  </dgm:ptLst>
  <dgm:cxnLst>
    <dgm:cxn modelId="{FB4900DA-40F8-4027-B739-CE026708BE1E}" srcId="{447324E9-83FC-4808-80AA-D7667A2DA4B0}" destId="{A0E3CE9B-1619-41A1-999E-1F6B0C42A83B}" srcOrd="0" destOrd="0" parTransId="{D0451B23-1BF4-4391-B9AC-290D94341A58}" sibTransId="{3D09C74A-9D19-4936-BD9B-FA8747BB3506}"/>
    <dgm:cxn modelId="{35882FA1-332E-422E-AA17-1C0AAC18CCAD}" type="presOf" srcId="{447324E9-83FC-4808-80AA-D7667A2DA4B0}" destId="{84A9DD6D-C1CE-4D0E-B08B-10B09B5482CC}" srcOrd="0" destOrd="0" presId="urn:microsoft.com/office/officeart/2005/8/layout/hierarchy1"/>
    <dgm:cxn modelId="{03021426-A82B-4279-8C4F-660384D8D342}" srcId="{A0E3CE9B-1619-41A1-999E-1F6B0C42A83B}" destId="{884BD969-8E8D-47D0-940E-8630CB224086}" srcOrd="1" destOrd="0" parTransId="{FEBD8E6F-334A-4A83-99AA-119ADC1678B3}" sibTransId="{EEBBF289-F31A-41FF-9DE9-0862362BA59E}"/>
    <dgm:cxn modelId="{3FB84B22-1A2C-4776-9FDE-9C947EE05FFF}" type="presOf" srcId="{884BD969-8E8D-47D0-940E-8630CB224086}" destId="{661DFD31-6891-4F6D-9F58-11FC72B56AF5}" srcOrd="0" destOrd="0" presId="urn:microsoft.com/office/officeart/2005/8/layout/hierarchy1"/>
    <dgm:cxn modelId="{5ACADBD1-E552-4A12-B60C-492ABA40434F}" type="presOf" srcId="{A0E3CE9B-1619-41A1-999E-1F6B0C42A83B}" destId="{F287989C-3C86-42F6-81DB-776323BB3A65}" srcOrd="0" destOrd="0" presId="urn:microsoft.com/office/officeart/2005/8/layout/hierarchy1"/>
    <dgm:cxn modelId="{FF6BBAA6-5B54-43AF-8252-26AE3B94C637}" type="presOf" srcId="{FEBD8E6F-334A-4A83-99AA-119ADC1678B3}" destId="{A732E06D-AB66-45BD-B207-A9F826A31E89}" srcOrd="0" destOrd="0" presId="urn:microsoft.com/office/officeart/2005/8/layout/hierarchy1"/>
    <dgm:cxn modelId="{E034100E-E4E0-4745-A490-7269DD449BEC}" srcId="{A0E3CE9B-1619-41A1-999E-1F6B0C42A83B}" destId="{C642F3F2-CB60-41F6-8960-60A86299B78A}" srcOrd="0" destOrd="0" parTransId="{4BB7738E-B9A9-4E13-9C12-3372E16C18C9}" sibTransId="{9904D503-2C80-4C7C-8D35-AB2B956CF862}"/>
    <dgm:cxn modelId="{9AE3F6FE-57C7-4CBB-AEF6-8BF555B1D6D2}" type="presOf" srcId="{4BB7738E-B9A9-4E13-9C12-3372E16C18C9}" destId="{78675B7A-879A-472E-9CB8-A0C4E4C45254}" srcOrd="0" destOrd="0" presId="urn:microsoft.com/office/officeart/2005/8/layout/hierarchy1"/>
    <dgm:cxn modelId="{653EC052-B514-4162-8A4C-D6DA195A41A5}" type="presOf" srcId="{C642F3F2-CB60-41F6-8960-60A86299B78A}" destId="{565ECB4D-69A4-4079-9E75-B45C226B21C8}" srcOrd="0" destOrd="0" presId="urn:microsoft.com/office/officeart/2005/8/layout/hierarchy1"/>
    <dgm:cxn modelId="{B6E538A2-9DB7-4203-8305-9FA1777E238C}" type="presParOf" srcId="{84A9DD6D-C1CE-4D0E-B08B-10B09B5482CC}" destId="{EB291E4C-280A-432D-8459-559024B0B6B7}" srcOrd="0" destOrd="0" presId="urn:microsoft.com/office/officeart/2005/8/layout/hierarchy1"/>
    <dgm:cxn modelId="{8D1519B2-BC78-4690-8AB3-A256F2AFA896}" type="presParOf" srcId="{EB291E4C-280A-432D-8459-559024B0B6B7}" destId="{204DEC9F-9046-4062-BADC-5573D0B2788A}" srcOrd="0" destOrd="0" presId="urn:microsoft.com/office/officeart/2005/8/layout/hierarchy1"/>
    <dgm:cxn modelId="{08674683-F71B-4C18-ABDA-C0D0A6DF9EC6}" type="presParOf" srcId="{204DEC9F-9046-4062-BADC-5573D0B2788A}" destId="{37004DEE-D00B-484B-93F2-7FFEB1745714}" srcOrd="0" destOrd="0" presId="urn:microsoft.com/office/officeart/2005/8/layout/hierarchy1"/>
    <dgm:cxn modelId="{C92F9ED0-CB47-4B72-A8E1-7FFB59DF39BC}" type="presParOf" srcId="{204DEC9F-9046-4062-BADC-5573D0B2788A}" destId="{F287989C-3C86-42F6-81DB-776323BB3A65}" srcOrd="1" destOrd="0" presId="urn:microsoft.com/office/officeart/2005/8/layout/hierarchy1"/>
    <dgm:cxn modelId="{7DE31390-7A21-402A-B548-30FE3FABC10F}" type="presParOf" srcId="{EB291E4C-280A-432D-8459-559024B0B6B7}" destId="{063A7F55-2219-460C-82E4-55BDC9558B3D}" srcOrd="1" destOrd="0" presId="urn:microsoft.com/office/officeart/2005/8/layout/hierarchy1"/>
    <dgm:cxn modelId="{461D039A-A6EF-48ED-BFA6-346824602173}" type="presParOf" srcId="{063A7F55-2219-460C-82E4-55BDC9558B3D}" destId="{78675B7A-879A-472E-9CB8-A0C4E4C45254}" srcOrd="0" destOrd="0" presId="urn:microsoft.com/office/officeart/2005/8/layout/hierarchy1"/>
    <dgm:cxn modelId="{E8354F7F-D9E7-4EB2-9A25-140AA109254B}" type="presParOf" srcId="{063A7F55-2219-460C-82E4-55BDC9558B3D}" destId="{3B392739-DFF6-45A0-BDFB-A21B2EFC246F}" srcOrd="1" destOrd="0" presId="urn:microsoft.com/office/officeart/2005/8/layout/hierarchy1"/>
    <dgm:cxn modelId="{739C78E6-AF7C-4762-9A8E-A60F72640425}" type="presParOf" srcId="{3B392739-DFF6-45A0-BDFB-A21B2EFC246F}" destId="{4206D63D-5208-482A-B00F-18A6898BA7C6}" srcOrd="0" destOrd="0" presId="urn:microsoft.com/office/officeart/2005/8/layout/hierarchy1"/>
    <dgm:cxn modelId="{522A62CD-1FD5-4C7C-9D5E-0267FA03C46C}" type="presParOf" srcId="{4206D63D-5208-482A-B00F-18A6898BA7C6}" destId="{36C5670C-9A99-4A4C-A3EB-E1BC13DEDAA5}" srcOrd="0" destOrd="0" presId="urn:microsoft.com/office/officeart/2005/8/layout/hierarchy1"/>
    <dgm:cxn modelId="{B2FDDE12-1DB5-4B7B-862F-6992A2144B4E}" type="presParOf" srcId="{4206D63D-5208-482A-B00F-18A6898BA7C6}" destId="{565ECB4D-69A4-4079-9E75-B45C226B21C8}" srcOrd="1" destOrd="0" presId="urn:microsoft.com/office/officeart/2005/8/layout/hierarchy1"/>
    <dgm:cxn modelId="{77F24038-344C-4198-9B5E-A1E996CBEB66}" type="presParOf" srcId="{3B392739-DFF6-45A0-BDFB-A21B2EFC246F}" destId="{A2A60D23-75C5-4E08-BFAE-C45A02AE88DC}" srcOrd="1" destOrd="0" presId="urn:microsoft.com/office/officeart/2005/8/layout/hierarchy1"/>
    <dgm:cxn modelId="{1D363899-3119-48C8-B0A0-89EF0C9C292A}" type="presParOf" srcId="{063A7F55-2219-460C-82E4-55BDC9558B3D}" destId="{A732E06D-AB66-45BD-B207-A9F826A31E89}" srcOrd="2" destOrd="0" presId="urn:microsoft.com/office/officeart/2005/8/layout/hierarchy1"/>
    <dgm:cxn modelId="{4B01CFF7-FD2C-414A-BA50-71912E67BEE6}" type="presParOf" srcId="{063A7F55-2219-460C-82E4-55BDC9558B3D}" destId="{59CF8E3B-1538-46AF-AC45-652893C10C60}" srcOrd="3" destOrd="0" presId="urn:microsoft.com/office/officeart/2005/8/layout/hierarchy1"/>
    <dgm:cxn modelId="{92138DD6-2A0A-49CC-9F1F-4610C28EAD12}" type="presParOf" srcId="{59CF8E3B-1538-46AF-AC45-652893C10C60}" destId="{D35C857B-2E28-44EE-A22A-407CB553E5A7}" srcOrd="0" destOrd="0" presId="urn:microsoft.com/office/officeart/2005/8/layout/hierarchy1"/>
    <dgm:cxn modelId="{0B3F3C30-05E4-4824-94F1-CFE862DFF85A}" type="presParOf" srcId="{D35C857B-2E28-44EE-A22A-407CB553E5A7}" destId="{C82EAFC0-2A6D-4575-8A0E-A1FBB2D46C17}" srcOrd="0" destOrd="0" presId="urn:microsoft.com/office/officeart/2005/8/layout/hierarchy1"/>
    <dgm:cxn modelId="{239CF26C-20FE-4464-8B0D-716641C87176}" type="presParOf" srcId="{D35C857B-2E28-44EE-A22A-407CB553E5A7}" destId="{661DFD31-6891-4F6D-9F58-11FC72B56AF5}" srcOrd="1" destOrd="0" presId="urn:microsoft.com/office/officeart/2005/8/layout/hierarchy1"/>
    <dgm:cxn modelId="{3BCDF92C-D51F-4730-9F94-93423E389C88}" type="presParOf" srcId="{59CF8E3B-1538-46AF-AC45-652893C10C60}" destId="{0822C63E-38C7-473E-A5A4-3FA018673790}" srcOrd="1" destOrd="0" presId="urn:microsoft.com/office/officeart/2005/8/layout/hierarchy1"/>
  </dgm:cxnLst>
  <dgm:bg/>
  <dgm:whole>
    <a:ln w="57150">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7025D5-24EA-4D47-AFF9-2FF052C2BB5C}">
      <dsp:nvSpPr>
        <dsp:cNvPr id="0" name=""/>
        <dsp:cNvSpPr/>
      </dsp:nvSpPr>
      <dsp:spPr>
        <a:xfrm>
          <a:off x="2488452" y="883924"/>
          <a:ext cx="1580569" cy="258593"/>
        </a:xfrm>
        <a:custGeom>
          <a:avLst/>
          <a:gdLst/>
          <a:ahLst/>
          <a:cxnLst/>
          <a:rect l="0" t="0" r="0" b="0"/>
          <a:pathLst>
            <a:path>
              <a:moveTo>
                <a:pt x="0" y="0"/>
              </a:moveTo>
              <a:lnTo>
                <a:pt x="0" y="154697"/>
              </a:lnTo>
              <a:lnTo>
                <a:pt x="1580569" y="154697"/>
              </a:lnTo>
              <a:lnTo>
                <a:pt x="1580569" y="25859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39AF1A4-E2C7-4743-AD09-2FBA86C54A00}">
      <dsp:nvSpPr>
        <dsp:cNvPr id="0" name=""/>
        <dsp:cNvSpPr/>
      </dsp:nvSpPr>
      <dsp:spPr>
        <a:xfrm>
          <a:off x="2293235" y="883924"/>
          <a:ext cx="195216" cy="258593"/>
        </a:xfrm>
        <a:custGeom>
          <a:avLst/>
          <a:gdLst/>
          <a:ahLst/>
          <a:cxnLst/>
          <a:rect l="0" t="0" r="0" b="0"/>
          <a:pathLst>
            <a:path>
              <a:moveTo>
                <a:pt x="195216" y="0"/>
              </a:moveTo>
              <a:lnTo>
                <a:pt x="195216" y="154697"/>
              </a:lnTo>
              <a:lnTo>
                <a:pt x="0" y="154697"/>
              </a:lnTo>
              <a:lnTo>
                <a:pt x="0" y="25859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14A5237-6B06-4E2F-B7A8-24E2D7C7F9DA}">
      <dsp:nvSpPr>
        <dsp:cNvPr id="0" name=""/>
        <dsp:cNvSpPr/>
      </dsp:nvSpPr>
      <dsp:spPr>
        <a:xfrm>
          <a:off x="662083" y="883924"/>
          <a:ext cx="1826369" cy="258593"/>
        </a:xfrm>
        <a:custGeom>
          <a:avLst/>
          <a:gdLst/>
          <a:ahLst/>
          <a:cxnLst/>
          <a:rect l="0" t="0" r="0" b="0"/>
          <a:pathLst>
            <a:path>
              <a:moveTo>
                <a:pt x="1826369" y="0"/>
              </a:moveTo>
              <a:lnTo>
                <a:pt x="1826369" y="154697"/>
              </a:lnTo>
              <a:lnTo>
                <a:pt x="0" y="154697"/>
              </a:lnTo>
              <a:lnTo>
                <a:pt x="0" y="25859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F0C23A5-A09B-4C55-AAC3-639D84646503}">
      <dsp:nvSpPr>
        <dsp:cNvPr id="0" name=""/>
        <dsp:cNvSpPr/>
      </dsp:nvSpPr>
      <dsp:spPr>
        <a:xfrm>
          <a:off x="1354222" y="389178"/>
          <a:ext cx="2268459" cy="494745"/>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tr-TR" sz="1500" kern="1200" noProof="0" dirty="0"/>
            <a:t>Hata Kaynakları</a:t>
          </a:r>
          <a:endParaRPr lang="en-US" sz="1500" kern="1200" noProof="0" dirty="0"/>
        </a:p>
      </dsp:txBody>
      <dsp:txXfrm>
        <a:off x="1354222" y="389178"/>
        <a:ext cx="2268459" cy="494745"/>
      </dsp:txXfrm>
    </dsp:sp>
    <dsp:sp modelId="{1287BB4E-B324-488C-821B-4E9E24548F08}">
      <dsp:nvSpPr>
        <dsp:cNvPr id="0" name=""/>
        <dsp:cNvSpPr/>
      </dsp:nvSpPr>
      <dsp:spPr>
        <a:xfrm>
          <a:off x="53" y="1142518"/>
          <a:ext cx="1324058" cy="494745"/>
        </a:xfrm>
        <a:prstGeom prst="rect">
          <a:avLst/>
        </a:prstGeom>
        <a:solidFill>
          <a:schemeClr val="tx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tr-TR" sz="1500" kern="1200" noProof="0" dirty="0"/>
            <a:t>Aletsel Hatalar</a:t>
          </a:r>
          <a:endParaRPr lang="en-US" sz="1500" kern="1200" noProof="0" dirty="0"/>
        </a:p>
      </dsp:txBody>
      <dsp:txXfrm>
        <a:off x="53" y="1142518"/>
        <a:ext cx="1324058" cy="494745"/>
      </dsp:txXfrm>
    </dsp:sp>
    <dsp:sp modelId="{7DEB54A0-6121-495A-9D95-1A35068056E6}">
      <dsp:nvSpPr>
        <dsp:cNvPr id="0" name=""/>
        <dsp:cNvSpPr/>
      </dsp:nvSpPr>
      <dsp:spPr>
        <a:xfrm>
          <a:off x="1531905" y="1142518"/>
          <a:ext cx="1522659" cy="494745"/>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tr-TR" sz="1500" kern="1200" dirty="0"/>
            <a:t>Kişisel Hatalar</a:t>
          </a:r>
          <a:endParaRPr lang="en-US" sz="1500" kern="1200" noProof="0" dirty="0"/>
        </a:p>
      </dsp:txBody>
      <dsp:txXfrm>
        <a:off x="1531905" y="1142518"/>
        <a:ext cx="1522659" cy="494745"/>
      </dsp:txXfrm>
    </dsp:sp>
    <dsp:sp modelId="{1579CEB0-9485-4792-9DF3-FF97772F8644}">
      <dsp:nvSpPr>
        <dsp:cNvPr id="0" name=""/>
        <dsp:cNvSpPr/>
      </dsp:nvSpPr>
      <dsp:spPr>
        <a:xfrm>
          <a:off x="3262358" y="1142518"/>
          <a:ext cx="1613326" cy="494745"/>
        </a:xfrm>
        <a:prstGeom prst="rect">
          <a:avLst/>
        </a:prstGeom>
        <a:solidFill>
          <a:schemeClr val="accent3">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tr-TR" sz="1500" kern="1200" dirty="0"/>
            <a:t>Ortamdan Kaynaklanan Hatalar</a:t>
          </a:r>
          <a:endParaRPr lang="en-US" sz="1500" kern="1200" noProof="0" dirty="0"/>
        </a:p>
      </dsp:txBody>
      <dsp:txXfrm>
        <a:off x="3262358" y="1142518"/>
        <a:ext cx="1613326" cy="4947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2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8B06E2-5CA6-4555-A941-300CF530D89F}" type="datetimeFigureOut">
              <a:rPr lang="en-US" smtClean="0"/>
              <a:t>9/27/2022</a:t>
            </a:fld>
            <a:endParaRPr lang="en-US"/>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9E1863-BC86-4E1A-A1DD-E93515FFF103}" type="slidenum">
              <a:rPr lang="en-US" smtClean="0"/>
              <a:t>‹#›</a:t>
            </a:fld>
            <a:endParaRPr lang="en-US"/>
          </a:p>
        </p:txBody>
      </p:sp>
    </p:spTree>
    <p:extLst>
      <p:ext uri="{BB962C8B-B14F-4D97-AF65-F5344CB8AC3E}">
        <p14:creationId xmlns:p14="http://schemas.microsoft.com/office/powerpoint/2010/main" val="2470803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endParaRPr lang="en-US"/>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endParaRPr lang="en-US"/>
          </a:p>
        </p:txBody>
      </p:sp>
      <p:sp>
        <p:nvSpPr>
          <p:cNvPr id="4" name="Veri Yer Tutucusu 3"/>
          <p:cNvSpPr>
            <a:spLocks noGrp="1"/>
          </p:cNvSpPr>
          <p:nvPr>
            <p:ph type="dt" sz="half" idx="10"/>
          </p:nvPr>
        </p:nvSpPr>
        <p:spPr/>
        <p:txBody>
          <a:bodyPr/>
          <a:lstStyle/>
          <a:p>
            <a:fld id="{D92C81C9-9B10-49A1-A98F-9310096EF312}" type="datetimeFigureOut">
              <a:rPr lang="tr-TR" smtClean="0"/>
              <a:t>27.9.2022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D59CD56-9D20-4EC6-8C92-B2BC0FD96AD7}" type="slidenum">
              <a:rPr lang="tr-TR" smtClean="0"/>
              <a:t>‹#›</a:t>
            </a:fld>
            <a:endParaRPr lang="tr-TR"/>
          </a:p>
        </p:txBody>
      </p:sp>
    </p:spTree>
    <p:extLst>
      <p:ext uri="{BB962C8B-B14F-4D97-AF65-F5344CB8AC3E}">
        <p14:creationId xmlns:p14="http://schemas.microsoft.com/office/powerpoint/2010/main" val="3178896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endParaRPr lang="en-US"/>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p:cNvSpPr>
            <a:spLocks noGrp="1"/>
          </p:cNvSpPr>
          <p:nvPr>
            <p:ph type="dt" sz="half" idx="10"/>
          </p:nvPr>
        </p:nvSpPr>
        <p:spPr/>
        <p:txBody>
          <a:bodyPr/>
          <a:lstStyle/>
          <a:p>
            <a:fld id="{D92C81C9-9B10-49A1-A98F-9310096EF312}" type="datetimeFigureOut">
              <a:rPr lang="tr-TR" smtClean="0"/>
              <a:t>27.9.2022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D59CD56-9D20-4EC6-8C92-B2BC0FD96AD7}" type="slidenum">
              <a:rPr lang="tr-TR" smtClean="0"/>
              <a:t>‹#›</a:t>
            </a:fld>
            <a:endParaRPr lang="tr-TR"/>
          </a:p>
        </p:txBody>
      </p:sp>
    </p:spTree>
    <p:extLst>
      <p:ext uri="{BB962C8B-B14F-4D97-AF65-F5344CB8AC3E}">
        <p14:creationId xmlns:p14="http://schemas.microsoft.com/office/powerpoint/2010/main" val="1014671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endParaRPr lang="en-US"/>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p:cNvSpPr>
            <a:spLocks noGrp="1"/>
          </p:cNvSpPr>
          <p:nvPr>
            <p:ph type="dt" sz="half" idx="10"/>
          </p:nvPr>
        </p:nvSpPr>
        <p:spPr/>
        <p:txBody>
          <a:bodyPr/>
          <a:lstStyle/>
          <a:p>
            <a:fld id="{D92C81C9-9B10-49A1-A98F-9310096EF312}" type="datetimeFigureOut">
              <a:rPr lang="tr-TR" smtClean="0"/>
              <a:t>27.9.2022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D59CD56-9D20-4EC6-8C92-B2BC0FD96AD7}" type="slidenum">
              <a:rPr lang="tr-TR" smtClean="0"/>
              <a:t>‹#›</a:t>
            </a:fld>
            <a:endParaRPr lang="tr-TR"/>
          </a:p>
        </p:txBody>
      </p:sp>
    </p:spTree>
    <p:extLst>
      <p:ext uri="{BB962C8B-B14F-4D97-AF65-F5344CB8AC3E}">
        <p14:creationId xmlns:p14="http://schemas.microsoft.com/office/powerpoint/2010/main" val="68601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tr-TR"/>
              <a:t>Asıl başlık stili için tıklatın</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a:t>Asıl alt başlık stilini düzenlemek için tıklatın</a:t>
            </a:r>
            <a:endParaRPr lang="en-US" dirty="0"/>
          </a:p>
        </p:txBody>
      </p:sp>
      <p:sp>
        <p:nvSpPr>
          <p:cNvPr id="4" name="Date Placeholder 3"/>
          <p:cNvSpPr>
            <a:spLocks noGrp="1"/>
          </p:cNvSpPr>
          <p:nvPr>
            <p:ph type="dt" sz="half" idx="10"/>
          </p:nvPr>
        </p:nvSpPr>
        <p:spPr/>
        <p:txBody>
          <a:bodyPr/>
          <a:lstStyle/>
          <a:p>
            <a:fld id="{D92C81C9-9B10-49A1-A98F-9310096EF312}" type="datetimeFigureOut">
              <a:rPr lang="tr-TR" smtClean="0">
                <a:solidFill>
                  <a:prstClr val="black">
                    <a:lumMod val="65000"/>
                    <a:lumOff val="35000"/>
                  </a:prstClr>
                </a:solidFill>
              </a:rPr>
              <a:pPr/>
              <a:t>27.9.2022</a:t>
            </a:fld>
            <a:endParaRPr lang="tr-TR">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tr-TR">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D59CD56-9D20-4EC6-8C92-B2BC0FD96AD7}"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1525068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92C81C9-9B10-49A1-A98F-9310096EF312}" type="datetimeFigureOut">
              <a:rPr lang="tr-TR" smtClean="0">
                <a:solidFill>
                  <a:prstClr val="black">
                    <a:lumMod val="65000"/>
                    <a:lumOff val="35000"/>
                  </a:prstClr>
                </a:solidFill>
              </a:rPr>
              <a:pPr/>
              <a:t>27.9.2022</a:t>
            </a:fld>
            <a:endParaRPr lang="tr-TR">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tr-TR">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D59CD56-9D20-4EC6-8C92-B2BC0FD96AD7}"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466902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tr-TR"/>
              <a:t>Asıl başlık stili için tıklatın</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fld id="{D92C81C9-9B10-49A1-A98F-9310096EF312}" type="datetimeFigureOut">
              <a:rPr lang="tr-TR" smtClean="0">
                <a:solidFill>
                  <a:prstClr val="black">
                    <a:lumMod val="65000"/>
                    <a:lumOff val="35000"/>
                  </a:prstClr>
                </a:solidFill>
              </a:rPr>
              <a:pPr/>
              <a:t>27.9.2022</a:t>
            </a:fld>
            <a:endParaRPr lang="tr-TR">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tr-TR">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D59CD56-9D20-4EC6-8C92-B2BC0FD96AD7}"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3102757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D92C81C9-9B10-49A1-A98F-9310096EF312}" type="datetimeFigureOut">
              <a:rPr lang="tr-TR" smtClean="0">
                <a:solidFill>
                  <a:prstClr val="black">
                    <a:lumMod val="65000"/>
                    <a:lumOff val="35000"/>
                  </a:prstClr>
                </a:solidFill>
              </a:rPr>
              <a:pPr/>
              <a:t>27.9.2022</a:t>
            </a:fld>
            <a:endParaRPr lang="tr-TR">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tr-TR">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5D59CD56-9D20-4EC6-8C92-B2BC0FD96AD7}"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6315481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Karşılaştırma">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Content Placeholder 3"/>
          <p:cNvSpPr>
            <a:spLocks noGrp="1"/>
          </p:cNvSpPr>
          <p:nvPr>
            <p:ph sz="half" idx="2"/>
          </p:nvPr>
        </p:nvSpPr>
        <p:spPr>
          <a:xfrm>
            <a:off x="845127" y="2507550"/>
            <a:ext cx="5156200" cy="3680525"/>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Content Placeholder 5"/>
          <p:cNvSpPr>
            <a:spLocks noGrp="1"/>
          </p:cNvSpPr>
          <p:nvPr>
            <p:ph sz="quarter" idx="4"/>
          </p:nvPr>
        </p:nvSpPr>
        <p:spPr>
          <a:xfrm>
            <a:off x="6172200" y="2507550"/>
            <a:ext cx="5181601" cy="3680525"/>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7" name="Date Placeholder 6"/>
          <p:cNvSpPr>
            <a:spLocks noGrp="1"/>
          </p:cNvSpPr>
          <p:nvPr>
            <p:ph type="dt" sz="half" idx="10"/>
          </p:nvPr>
        </p:nvSpPr>
        <p:spPr/>
        <p:txBody>
          <a:bodyPr/>
          <a:lstStyle/>
          <a:p>
            <a:fld id="{D92C81C9-9B10-49A1-A98F-9310096EF312}" type="datetimeFigureOut">
              <a:rPr lang="tr-TR" smtClean="0">
                <a:solidFill>
                  <a:prstClr val="black">
                    <a:lumMod val="65000"/>
                    <a:lumOff val="35000"/>
                  </a:prstClr>
                </a:solidFill>
              </a:rPr>
              <a:pPr/>
              <a:t>27.9.2022</a:t>
            </a:fld>
            <a:endParaRPr lang="tr-TR">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tr-TR">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5D59CD56-9D20-4EC6-8C92-B2BC0FD96AD7}" type="slidenum">
              <a:rPr lang="tr-TR" smtClean="0">
                <a:solidFill>
                  <a:prstClr val="black">
                    <a:tint val="75000"/>
                  </a:prstClr>
                </a:solidFill>
              </a:rPr>
              <a:pPr/>
              <a:t>‹#›</a:t>
            </a:fld>
            <a:endParaRPr lang="tr-TR">
              <a:solidFill>
                <a:prstClr val="black">
                  <a:tint val="75000"/>
                </a:prstClr>
              </a:solidFill>
            </a:endParaRPr>
          </a:p>
        </p:txBody>
      </p:sp>
      <p:sp>
        <p:nvSpPr>
          <p:cNvPr id="10" name="Title 9"/>
          <p:cNvSpPr>
            <a:spLocks noGrp="1"/>
          </p:cNvSpPr>
          <p:nvPr>
            <p:ph type="title"/>
          </p:nvPr>
        </p:nvSpPr>
        <p:spPr/>
        <p:txBody>
          <a:bodyPr/>
          <a:lstStyle/>
          <a:p>
            <a:r>
              <a:rPr lang="tr-TR"/>
              <a:t>Asıl başlık stili için tıklatın</a:t>
            </a:r>
            <a:endParaRPr lang="en-US" dirty="0"/>
          </a:p>
        </p:txBody>
      </p:sp>
    </p:spTree>
    <p:extLst>
      <p:ext uri="{BB962C8B-B14F-4D97-AF65-F5344CB8AC3E}">
        <p14:creationId xmlns:p14="http://schemas.microsoft.com/office/powerpoint/2010/main" val="23524130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Yalnızca Başlı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92C81C9-9B10-49A1-A98F-9310096EF312}" type="datetimeFigureOut">
              <a:rPr lang="tr-TR" smtClean="0">
                <a:solidFill>
                  <a:prstClr val="black">
                    <a:lumMod val="65000"/>
                    <a:lumOff val="35000"/>
                  </a:prstClr>
                </a:solidFill>
              </a:rPr>
              <a:pPr/>
              <a:t>27.9.2022</a:t>
            </a:fld>
            <a:endParaRPr lang="tr-TR">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tr-TR">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5D59CD56-9D20-4EC6-8C92-B2BC0FD96AD7}" type="slidenum">
              <a:rPr lang="tr-TR" smtClean="0">
                <a:solidFill>
                  <a:prstClr val="black">
                    <a:tint val="75000"/>
                  </a:prstClr>
                </a:solidFill>
              </a:rPr>
              <a:pPr/>
              <a:t>‹#›</a:t>
            </a:fld>
            <a:endParaRPr lang="tr-TR">
              <a:solidFill>
                <a:prstClr val="black">
                  <a:tint val="75000"/>
                </a:prstClr>
              </a:solidFill>
            </a:endParaRPr>
          </a:p>
        </p:txBody>
      </p:sp>
      <p:sp>
        <p:nvSpPr>
          <p:cNvPr id="6" name="Title 5"/>
          <p:cNvSpPr>
            <a:spLocks noGrp="1"/>
          </p:cNvSpPr>
          <p:nvPr>
            <p:ph type="title"/>
          </p:nvPr>
        </p:nvSpPr>
        <p:spPr/>
        <p:txBody>
          <a:bodyPr/>
          <a:lstStyle/>
          <a:p>
            <a:r>
              <a:rPr lang="tr-TR"/>
              <a:t>Asıl başlık stili için tıklatın</a:t>
            </a:r>
            <a:endParaRPr lang="en-US"/>
          </a:p>
        </p:txBody>
      </p:sp>
    </p:spTree>
    <p:extLst>
      <p:ext uri="{BB962C8B-B14F-4D97-AF65-F5344CB8AC3E}">
        <p14:creationId xmlns:p14="http://schemas.microsoft.com/office/powerpoint/2010/main" val="32170667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2C81C9-9B10-49A1-A98F-9310096EF312}" type="datetimeFigureOut">
              <a:rPr lang="tr-TR" smtClean="0">
                <a:solidFill>
                  <a:prstClr val="black">
                    <a:lumMod val="65000"/>
                    <a:lumOff val="35000"/>
                  </a:prstClr>
                </a:solidFill>
              </a:rPr>
              <a:pPr/>
              <a:t>27.9.2022</a:t>
            </a:fld>
            <a:endParaRPr lang="tr-TR">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tr-TR">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5D59CD56-9D20-4EC6-8C92-B2BC0FD96AD7}"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41956916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tr-TR"/>
              <a:t>Asıl başlık stili için tıklatın</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D92C81C9-9B10-49A1-A98F-9310096EF312}" type="datetimeFigureOut">
              <a:rPr lang="tr-TR" smtClean="0">
                <a:solidFill>
                  <a:prstClr val="black">
                    <a:lumMod val="65000"/>
                    <a:lumOff val="35000"/>
                  </a:prstClr>
                </a:solidFill>
              </a:rPr>
              <a:pPr/>
              <a:t>27.9.2022</a:t>
            </a:fld>
            <a:endParaRPr lang="tr-TR">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tr-TR">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5D59CD56-9D20-4EC6-8C92-B2BC0FD96AD7}"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936375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endParaRPr lang="en-US"/>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p:cNvSpPr>
            <a:spLocks noGrp="1"/>
          </p:cNvSpPr>
          <p:nvPr>
            <p:ph type="dt" sz="half" idx="10"/>
          </p:nvPr>
        </p:nvSpPr>
        <p:spPr/>
        <p:txBody>
          <a:bodyPr/>
          <a:lstStyle/>
          <a:p>
            <a:fld id="{D92C81C9-9B10-49A1-A98F-9310096EF312}" type="datetimeFigureOut">
              <a:rPr lang="tr-TR" smtClean="0"/>
              <a:t>27.9.2022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D59CD56-9D20-4EC6-8C92-B2BC0FD96AD7}" type="slidenum">
              <a:rPr lang="tr-TR" smtClean="0"/>
              <a:t>‹#›</a:t>
            </a:fld>
            <a:endParaRPr lang="tr-TR"/>
          </a:p>
        </p:txBody>
      </p:sp>
    </p:spTree>
    <p:extLst>
      <p:ext uri="{BB962C8B-B14F-4D97-AF65-F5344CB8AC3E}">
        <p14:creationId xmlns:p14="http://schemas.microsoft.com/office/powerpoint/2010/main" val="1292343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tr-TR"/>
              <a:t>Asıl başlık stili için tıklatın</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D92C81C9-9B10-49A1-A98F-9310096EF312}" type="datetimeFigureOut">
              <a:rPr lang="tr-TR" smtClean="0">
                <a:solidFill>
                  <a:prstClr val="black">
                    <a:lumMod val="65000"/>
                    <a:lumOff val="35000"/>
                  </a:prstClr>
                </a:solidFill>
              </a:rPr>
              <a:pPr/>
              <a:t>27.9.2022</a:t>
            </a:fld>
            <a:endParaRPr lang="tr-TR">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tr-TR">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5D59CD56-9D20-4EC6-8C92-B2BC0FD96AD7}"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3126668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Vertical Text Placeholder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92C81C9-9B10-49A1-A98F-9310096EF312}" type="datetimeFigureOut">
              <a:rPr lang="tr-TR" smtClean="0">
                <a:solidFill>
                  <a:prstClr val="black">
                    <a:lumMod val="65000"/>
                    <a:lumOff val="35000"/>
                  </a:prstClr>
                </a:solidFill>
              </a:rPr>
              <a:pPr/>
              <a:t>27.9.2022</a:t>
            </a:fld>
            <a:endParaRPr lang="tr-TR">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tr-TR">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D59CD56-9D20-4EC6-8C92-B2BC0FD96AD7}"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5623665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tr-TR"/>
              <a:t>Asıl başlık stili için tıklatın</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10"/>
          </p:nvPr>
        </p:nvSpPr>
        <p:spPr/>
        <p:txBody>
          <a:bodyPr/>
          <a:lstStyle/>
          <a:p>
            <a:fld id="{D92C81C9-9B10-49A1-A98F-9310096EF312}" type="datetimeFigureOut">
              <a:rPr lang="tr-TR" smtClean="0">
                <a:solidFill>
                  <a:prstClr val="black">
                    <a:lumMod val="65000"/>
                    <a:lumOff val="35000"/>
                  </a:prstClr>
                </a:solidFill>
              </a:rPr>
              <a:pPr/>
              <a:t>27.9.2022</a:t>
            </a:fld>
            <a:endParaRPr lang="tr-TR">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tr-TR">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D59CD56-9D20-4EC6-8C92-B2BC0FD96AD7}"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050105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endParaRPr lang="en-US"/>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D92C81C9-9B10-49A1-A98F-9310096EF312}" type="datetimeFigureOut">
              <a:rPr lang="tr-TR" smtClean="0"/>
              <a:t>27.9.2022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D59CD56-9D20-4EC6-8C92-B2BC0FD96AD7}" type="slidenum">
              <a:rPr lang="tr-TR" smtClean="0"/>
              <a:t>‹#›</a:t>
            </a:fld>
            <a:endParaRPr lang="tr-TR"/>
          </a:p>
        </p:txBody>
      </p:sp>
    </p:spTree>
    <p:extLst>
      <p:ext uri="{BB962C8B-B14F-4D97-AF65-F5344CB8AC3E}">
        <p14:creationId xmlns:p14="http://schemas.microsoft.com/office/powerpoint/2010/main" val="2629393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endParaRPr lang="en-US"/>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Veri Yer Tutucusu 4"/>
          <p:cNvSpPr>
            <a:spLocks noGrp="1"/>
          </p:cNvSpPr>
          <p:nvPr>
            <p:ph type="dt" sz="half" idx="10"/>
          </p:nvPr>
        </p:nvSpPr>
        <p:spPr/>
        <p:txBody>
          <a:bodyPr/>
          <a:lstStyle/>
          <a:p>
            <a:fld id="{D92C81C9-9B10-49A1-A98F-9310096EF312}" type="datetimeFigureOut">
              <a:rPr lang="tr-TR" smtClean="0"/>
              <a:t>27.9.2022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5D59CD56-9D20-4EC6-8C92-B2BC0FD96AD7}" type="slidenum">
              <a:rPr lang="tr-TR" smtClean="0"/>
              <a:t>‹#›</a:t>
            </a:fld>
            <a:endParaRPr lang="tr-TR"/>
          </a:p>
        </p:txBody>
      </p:sp>
    </p:spTree>
    <p:extLst>
      <p:ext uri="{BB962C8B-B14F-4D97-AF65-F5344CB8AC3E}">
        <p14:creationId xmlns:p14="http://schemas.microsoft.com/office/powerpoint/2010/main" val="1604575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endParaRPr lang="en-US"/>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7" name="Veri Yer Tutucusu 6"/>
          <p:cNvSpPr>
            <a:spLocks noGrp="1"/>
          </p:cNvSpPr>
          <p:nvPr>
            <p:ph type="dt" sz="half" idx="10"/>
          </p:nvPr>
        </p:nvSpPr>
        <p:spPr/>
        <p:txBody>
          <a:bodyPr/>
          <a:lstStyle/>
          <a:p>
            <a:fld id="{D92C81C9-9B10-49A1-A98F-9310096EF312}" type="datetimeFigureOut">
              <a:rPr lang="tr-TR" smtClean="0"/>
              <a:t>27.9.2022</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5D59CD56-9D20-4EC6-8C92-B2BC0FD96AD7}" type="slidenum">
              <a:rPr lang="tr-TR" smtClean="0"/>
              <a:t>‹#›</a:t>
            </a:fld>
            <a:endParaRPr lang="tr-TR"/>
          </a:p>
        </p:txBody>
      </p:sp>
    </p:spTree>
    <p:extLst>
      <p:ext uri="{BB962C8B-B14F-4D97-AF65-F5344CB8AC3E}">
        <p14:creationId xmlns:p14="http://schemas.microsoft.com/office/powerpoint/2010/main" val="3308517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endParaRPr lang="en-US"/>
          </a:p>
        </p:txBody>
      </p:sp>
      <p:sp>
        <p:nvSpPr>
          <p:cNvPr id="3" name="Veri Yer Tutucusu 2"/>
          <p:cNvSpPr>
            <a:spLocks noGrp="1"/>
          </p:cNvSpPr>
          <p:nvPr>
            <p:ph type="dt" sz="half" idx="10"/>
          </p:nvPr>
        </p:nvSpPr>
        <p:spPr/>
        <p:txBody>
          <a:bodyPr/>
          <a:lstStyle/>
          <a:p>
            <a:fld id="{D92C81C9-9B10-49A1-A98F-9310096EF312}" type="datetimeFigureOut">
              <a:rPr lang="tr-TR" smtClean="0"/>
              <a:t>27.9.2022</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5D59CD56-9D20-4EC6-8C92-B2BC0FD96AD7}" type="slidenum">
              <a:rPr lang="tr-TR" smtClean="0"/>
              <a:t>‹#›</a:t>
            </a:fld>
            <a:endParaRPr lang="tr-TR"/>
          </a:p>
        </p:txBody>
      </p:sp>
    </p:spTree>
    <p:extLst>
      <p:ext uri="{BB962C8B-B14F-4D97-AF65-F5344CB8AC3E}">
        <p14:creationId xmlns:p14="http://schemas.microsoft.com/office/powerpoint/2010/main" val="739658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D92C81C9-9B10-49A1-A98F-9310096EF312}" type="datetimeFigureOut">
              <a:rPr lang="tr-TR" smtClean="0"/>
              <a:t>27.9.2022</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5D59CD56-9D20-4EC6-8C92-B2BC0FD96AD7}" type="slidenum">
              <a:rPr lang="tr-TR" smtClean="0"/>
              <a:t>‹#›</a:t>
            </a:fld>
            <a:endParaRPr lang="tr-TR"/>
          </a:p>
        </p:txBody>
      </p:sp>
    </p:spTree>
    <p:extLst>
      <p:ext uri="{BB962C8B-B14F-4D97-AF65-F5344CB8AC3E}">
        <p14:creationId xmlns:p14="http://schemas.microsoft.com/office/powerpoint/2010/main" val="3745826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endParaRPr lang="en-US"/>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D92C81C9-9B10-49A1-A98F-9310096EF312}" type="datetimeFigureOut">
              <a:rPr lang="tr-TR" smtClean="0"/>
              <a:t>27.9.2022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5D59CD56-9D20-4EC6-8C92-B2BC0FD96AD7}" type="slidenum">
              <a:rPr lang="tr-TR" smtClean="0"/>
              <a:t>‹#›</a:t>
            </a:fld>
            <a:endParaRPr lang="tr-TR"/>
          </a:p>
        </p:txBody>
      </p:sp>
    </p:spTree>
    <p:extLst>
      <p:ext uri="{BB962C8B-B14F-4D97-AF65-F5344CB8AC3E}">
        <p14:creationId xmlns:p14="http://schemas.microsoft.com/office/powerpoint/2010/main" val="1052836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endParaRPr lang="en-US"/>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D92C81C9-9B10-49A1-A98F-9310096EF312}" type="datetimeFigureOut">
              <a:rPr lang="tr-TR" smtClean="0"/>
              <a:t>27.9.2022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5D59CD56-9D20-4EC6-8C92-B2BC0FD96AD7}" type="slidenum">
              <a:rPr lang="tr-TR" smtClean="0"/>
              <a:t>‹#›</a:t>
            </a:fld>
            <a:endParaRPr lang="tr-TR"/>
          </a:p>
        </p:txBody>
      </p:sp>
    </p:spTree>
    <p:extLst>
      <p:ext uri="{BB962C8B-B14F-4D97-AF65-F5344CB8AC3E}">
        <p14:creationId xmlns:p14="http://schemas.microsoft.com/office/powerpoint/2010/main" val="3564823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endParaRPr lang="en-US"/>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2C81C9-9B10-49A1-A98F-9310096EF312}" type="datetimeFigureOut">
              <a:rPr lang="tr-TR" smtClean="0"/>
              <a:t>27.9.2022</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59CD56-9D20-4EC6-8C92-B2BC0FD96AD7}" type="slidenum">
              <a:rPr lang="tr-TR" smtClean="0"/>
              <a:t>‹#›</a:t>
            </a:fld>
            <a:endParaRPr lang="tr-TR"/>
          </a:p>
        </p:txBody>
      </p:sp>
    </p:spTree>
    <p:extLst>
      <p:ext uri="{BB962C8B-B14F-4D97-AF65-F5344CB8AC3E}">
        <p14:creationId xmlns:p14="http://schemas.microsoft.com/office/powerpoint/2010/main" val="2758529630"/>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tr-TR"/>
              <a:t>Asıl başlık stili için tıklatın</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D92C81C9-9B10-49A1-A98F-9310096EF312}" type="datetimeFigureOut">
              <a:rPr lang="tr-TR" smtClean="0">
                <a:solidFill>
                  <a:prstClr val="black">
                    <a:lumMod val="65000"/>
                    <a:lumOff val="35000"/>
                  </a:prstClr>
                </a:solidFill>
              </a:rPr>
              <a:pPr/>
              <a:t>27.9.2022</a:t>
            </a:fld>
            <a:endParaRPr lang="tr-TR">
              <a:solidFill>
                <a:prstClr val="black">
                  <a:lumMod val="65000"/>
                  <a:lumOff val="3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tr-TR">
              <a:solidFill>
                <a:prstClr val="black">
                  <a:lumMod val="65000"/>
                  <a:lumOff val="35000"/>
                </a:prstClr>
              </a:solidFill>
            </a:endParaRPr>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5D59CD56-9D20-4EC6-8C92-B2BC0FD96AD7}"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806989520"/>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image" Target="../media/image21.png"/><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9.wmf"/><Relationship Id="rId5" Type="http://schemas.openxmlformats.org/officeDocument/2006/relationships/oleObject" Target="../embeddings/oleObject2.bin"/><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8.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27.wmf"/><Relationship Id="rId4" Type="http://schemas.openxmlformats.org/officeDocument/2006/relationships/oleObject" Target="../embeddings/oleObject4.bin"/></Relationships>
</file>

<file path=ppt/slides/_rels/slide1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emf"/><Relationship Id="rId7" Type="http://schemas.openxmlformats.org/officeDocument/2006/relationships/image" Target="../media/image36.emf"/><Relationship Id="rId2" Type="http://schemas.openxmlformats.org/officeDocument/2006/relationships/image" Target="../media/image31.emf"/><Relationship Id="rId1" Type="http://schemas.openxmlformats.org/officeDocument/2006/relationships/slideLayout" Target="../slideLayouts/slideLayout2.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3.png"/><Relationship Id="rId4" Type="http://schemas.openxmlformats.org/officeDocument/2006/relationships/diagramLayout" Target="../diagrams/layout1.xml"/><Relationship Id="rId9" Type="http://schemas.openxmlformats.org/officeDocument/2006/relationships/image" Target="../media/image12.wmf"/></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508129"/>
            <a:ext cx="9144000" cy="2387600"/>
          </a:xfrm>
        </p:spPr>
        <p:txBody>
          <a:bodyPr/>
          <a:lstStyle/>
          <a:p>
            <a:r>
              <a:rPr lang="tr-TR" b="1" dirty="0">
                <a:solidFill>
                  <a:srgbClr val="0070C0"/>
                </a:solidFill>
                <a:effectLst>
                  <a:outerShdw blurRad="38100" dist="38100" dir="2700000" algn="tl">
                    <a:srgbClr val="000000">
                      <a:alpha val="43137"/>
                    </a:srgbClr>
                  </a:outerShdw>
                </a:effectLst>
              </a:rPr>
              <a:t>TOPOGRAFYA </a:t>
            </a:r>
            <a:r>
              <a:rPr lang="tr-TR" sz="7200" b="1" dirty="0">
                <a:solidFill>
                  <a:srgbClr val="0070C0"/>
                </a:solidFill>
                <a:effectLst>
                  <a:outerShdw blurRad="38100" dist="38100" dir="2700000" algn="tl">
                    <a:srgbClr val="000000">
                      <a:alpha val="43137"/>
                    </a:srgbClr>
                  </a:outerShdw>
                </a:effectLst>
              </a:rPr>
              <a:t>(HRT3350)</a:t>
            </a:r>
          </a:p>
        </p:txBody>
      </p:sp>
      <p:sp>
        <p:nvSpPr>
          <p:cNvPr id="4" name="Metin kutusu 3"/>
          <p:cNvSpPr txBox="1"/>
          <p:nvPr/>
        </p:nvSpPr>
        <p:spPr>
          <a:xfrm>
            <a:off x="2578947" y="492466"/>
            <a:ext cx="7319433" cy="1015663"/>
          </a:xfrm>
          <a:prstGeom prst="rect">
            <a:avLst/>
          </a:prstGeom>
          <a:noFill/>
        </p:spPr>
        <p:txBody>
          <a:bodyPr wrap="square" rtlCol="0">
            <a:spAutoFit/>
          </a:bodyPr>
          <a:lstStyle/>
          <a:p>
            <a:pPr algn="ctr"/>
            <a:r>
              <a:rPr lang="tr-TR" sz="2000" dirty="0"/>
              <a:t>Yıldız Teknik Üniversitesi</a:t>
            </a:r>
            <a:r>
              <a:rPr lang="en-US" sz="2000" dirty="0"/>
              <a:t/>
            </a:r>
            <a:br>
              <a:rPr lang="en-US" sz="2000" dirty="0"/>
            </a:br>
            <a:r>
              <a:rPr lang="tr-TR" sz="2000" dirty="0"/>
              <a:t>İnşaat Fakültesi</a:t>
            </a:r>
            <a:r>
              <a:rPr lang="en-US" sz="2000" dirty="0"/>
              <a:t/>
            </a:r>
            <a:br>
              <a:rPr lang="en-US" sz="2000" dirty="0"/>
            </a:br>
            <a:r>
              <a:rPr lang="tr-TR" sz="2000" dirty="0"/>
              <a:t>Harita Mühendisliği Bölümü</a:t>
            </a:r>
            <a:endParaRPr lang="en-US" sz="2000" dirty="0"/>
          </a:p>
        </p:txBody>
      </p:sp>
      <p:pic>
        <p:nvPicPr>
          <p:cNvPr id="1026" name="Picture 2" descr="http://www.hrm.yildiz.edu.tr/images/images/HRMLogo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04943" y="381000"/>
            <a:ext cx="1257300" cy="1273216"/>
          </a:xfrm>
          <a:prstGeom prst="rect">
            <a:avLst/>
          </a:prstGeom>
          <a:noFill/>
          <a:extLst>
            <a:ext uri="{909E8E84-426E-40DD-AFC4-6F175D3DCCD1}">
              <a14:hiddenFill xmlns:a14="http://schemas.microsoft.com/office/drawing/2010/main">
                <a:solidFill>
                  <a:srgbClr val="FFFFFF"/>
                </a:solidFill>
              </a14:hiddenFill>
            </a:ext>
          </a:extLst>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 y="325463"/>
            <a:ext cx="1278011" cy="1278011"/>
          </a:xfrm>
          <a:prstGeom prst="rect">
            <a:avLst/>
          </a:prstGeom>
        </p:spPr>
      </p:pic>
    </p:spTree>
    <p:extLst>
      <p:ext uri="{BB962C8B-B14F-4D97-AF65-F5344CB8AC3E}">
        <p14:creationId xmlns:p14="http://schemas.microsoft.com/office/powerpoint/2010/main" val="1546270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Unvan 1"/>
          <p:cNvSpPr>
            <a:spLocks noGrp="1"/>
          </p:cNvSpPr>
          <p:nvPr>
            <p:ph type="title"/>
          </p:nvPr>
        </p:nvSpPr>
        <p:spPr>
          <a:xfrm>
            <a:off x="788016" y="469107"/>
            <a:ext cx="8596668" cy="736600"/>
          </a:xfrm>
        </p:spPr>
        <p:txBody>
          <a:bodyPr>
            <a:normAutofit/>
          </a:bodyPr>
          <a:lstStyle/>
          <a:p>
            <a:pPr algn="ctr"/>
            <a:r>
              <a:rPr lang="tr-TR" sz="3200" b="1" dirty="0"/>
              <a:t>Elektronik Uzunluk Ölçümü</a:t>
            </a:r>
            <a:endParaRPr lang="en-US" sz="3200" b="1" dirty="0"/>
          </a:p>
        </p:txBody>
      </p:sp>
      <p:graphicFrame>
        <p:nvGraphicFramePr>
          <p:cNvPr id="15" name="Diyagram 14"/>
          <p:cNvGraphicFramePr/>
          <p:nvPr>
            <p:extLst/>
          </p:nvPr>
        </p:nvGraphicFramePr>
        <p:xfrm>
          <a:off x="1790700" y="14986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Metin kutusu 15"/>
          <p:cNvSpPr txBox="1"/>
          <p:nvPr/>
        </p:nvSpPr>
        <p:spPr>
          <a:xfrm>
            <a:off x="11638002" y="101600"/>
            <a:ext cx="553998" cy="6019114"/>
          </a:xfrm>
          <a:prstGeom prst="rect">
            <a:avLst/>
          </a:prstGeom>
          <a:noFill/>
        </p:spPr>
        <p:txBody>
          <a:bodyPr vert="vert" wrap="square" rtlCol="0">
            <a:spAutoFit/>
          </a:bodyPr>
          <a:lstStyle/>
          <a:p>
            <a:r>
              <a:rPr lang="tr-TR" sz="2400" b="1" dirty="0">
                <a:solidFill>
                  <a:srgbClr val="00B0F0"/>
                </a:solidFill>
                <a:effectLst>
                  <a:outerShdw blurRad="38100" dist="38100" dir="2700000" algn="tl">
                    <a:srgbClr val="000000">
                      <a:alpha val="43137"/>
                    </a:srgbClr>
                  </a:outerShdw>
                </a:effectLst>
              </a:rPr>
              <a:t>UZUNLUK VE DOĞRULTU ÖLÇMELERİ</a:t>
            </a:r>
            <a:endParaRPr lang="en-US" sz="2400" dirty="0">
              <a:solidFill>
                <a:srgbClr val="00B0F0"/>
              </a:solidFill>
              <a:effectLst>
                <a:outerShdw blurRad="38100" dist="38100" dir="2700000" algn="tl">
                  <a:srgbClr val="000000">
                    <a:alpha val="43137"/>
                  </a:srgbClr>
                </a:outerShdw>
              </a:effectLst>
            </a:endParaRPr>
          </a:p>
        </p:txBody>
      </p:sp>
      <p:sp>
        <p:nvSpPr>
          <p:cNvPr id="12" name="Unvan 1">
            <a:extLst>
              <a:ext uri="{FF2B5EF4-FFF2-40B4-BE49-F238E27FC236}">
                <a16:creationId xmlns:a16="http://schemas.microsoft.com/office/drawing/2014/main" xmlns="" id="{A52FBE9C-CECE-452F-9401-2E42D9B79B79}"/>
              </a:ext>
            </a:extLst>
          </p:cNvPr>
          <p:cNvSpPr txBox="1">
            <a:spLocks/>
          </p:cNvSpPr>
          <p:nvPr/>
        </p:nvSpPr>
        <p:spPr>
          <a:xfrm>
            <a:off x="107950" y="6408368"/>
            <a:ext cx="2370666" cy="3810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1600" b="1" dirty="0">
                <a:solidFill>
                  <a:srgbClr val="0070C0"/>
                </a:solidFill>
                <a:effectLst>
                  <a:outerShdw blurRad="38100" dist="38100" dir="2700000" algn="tl">
                    <a:srgbClr val="000000">
                      <a:alpha val="43137"/>
                    </a:srgbClr>
                  </a:outerShdw>
                </a:effectLst>
              </a:rPr>
              <a:t>TOPOGRAFYA </a:t>
            </a:r>
            <a:r>
              <a:rPr lang="en-US" sz="1600" b="1" dirty="0">
                <a:solidFill>
                  <a:srgbClr val="0070C0"/>
                </a:solidFill>
                <a:effectLst>
                  <a:outerShdw blurRad="38100" dist="38100" dir="2700000" algn="tl">
                    <a:srgbClr val="000000">
                      <a:alpha val="43137"/>
                    </a:srgbClr>
                  </a:outerShdw>
                </a:effectLst>
              </a:rPr>
              <a:t>(HRT335</a:t>
            </a:r>
            <a:r>
              <a:rPr lang="tr-TR" sz="1600" b="1" dirty="0">
                <a:solidFill>
                  <a:srgbClr val="0070C0"/>
                </a:solidFill>
                <a:effectLst>
                  <a:outerShdw blurRad="38100" dist="38100" dir="2700000" algn="tl">
                    <a:srgbClr val="000000">
                      <a:alpha val="43137"/>
                    </a:srgbClr>
                  </a:outerShdw>
                </a:effectLst>
              </a:rPr>
              <a:t>0</a:t>
            </a:r>
            <a:r>
              <a:rPr lang="en-US" sz="1600" b="1" dirty="0">
                <a:solidFill>
                  <a:srgbClr val="0070C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6539534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Unvan 1"/>
          <p:cNvSpPr>
            <a:spLocks noGrp="1"/>
          </p:cNvSpPr>
          <p:nvPr>
            <p:ph type="title"/>
          </p:nvPr>
        </p:nvSpPr>
        <p:spPr>
          <a:xfrm>
            <a:off x="788016" y="469107"/>
            <a:ext cx="8596668" cy="995980"/>
          </a:xfrm>
        </p:spPr>
        <p:txBody>
          <a:bodyPr>
            <a:normAutofit/>
          </a:bodyPr>
          <a:lstStyle/>
          <a:p>
            <a:pPr algn="ctr"/>
            <a:r>
              <a:rPr lang="tr-TR" sz="3200" b="1" dirty="0"/>
              <a:t>Elektronik Uzunluk Ölçümü</a:t>
            </a:r>
            <a:br>
              <a:rPr lang="tr-TR" sz="3200" b="1" dirty="0"/>
            </a:br>
            <a:r>
              <a:rPr lang="tr-TR" sz="3200" b="1" dirty="0" err="1"/>
              <a:t>Impuls</a:t>
            </a:r>
            <a:r>
              <a:rPr lang="tr-TR" sz="3200" b="1" dirty="0"/>
              <a:t> Yöntemi</a:t>
            </a:r>
            <a:endParaRPr lang="en-US" sz="3200" b="1" dirty="0"/>
          </a:p>
        </p:txBody>
      </p:sp>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416" y="4286747"/>
            <a:ext cx="6250522" cy="2038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9044" y="1357313"/>
            <a:ext cx="4103687"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7" name="Nesne 16"/>
          <p:cNvGraphicFramePr>
            <a:graphicFrameLocks noChangeAspect="1"/>
          </p:cNvGraphicFramePr>
          <p:nvPr>
            <p:extLst/>
          </p:nvPr>
        </p:nvGraphicFramePr>
        <p:xfrm>
          <a:off x="7015708" y="1644873"/>
          <a:ext cx="1769595" cy="1044351"/>
        </p:xfrm>
        <a:graphic>
          <a:graphicData uri="http://schemas.openxmlformats.org/presentationml/2006/ole">
            <mc:AlternateContent xmlns:mc="http://schemas.openxmlformats.org/markup-compatibility/2006">
              <mc:Choice xmlns:v="urn:schemas-microsoft-com:vml" Requires="v">
                <p:oleObj spid="_x0000_s97350" name="Denklem" r:id="rId5" imgW="583947" imgH="342751" progId="Equation.3">
                  <p:embed/>
                </p:oleObj>
              </mc:Choice>
              <mc:Fallback>
                <p:oleObj name="Denklem" r:id="rId5" imgW="583947" imgH="342751"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5708" y="1644873"/>
                        <a:ext cx="1769595" cy="1044351"/>
                      </a:xfrm>
                      <a:prstGeom prst="rect">
                        <a:avLst/>
                      </a:prstGeom>
                      <a:noFill/>
                    </p:spPr>
                  </p:pic>
                </p:oleObj>
              </mc:Fallback>
            </mc:AlternateContent>
          </a:graphicData>
        </a:graphic>
      </p:graphicFrame>
      <p:graphicFrame>
        <p:nvGraphicFramePr>
          <p:cNvPr id="18" name="Nesne 17"/>
          <p:cNvGraphicFramePr>
            <a:graphicFrameLocks noChangeAspect="1"/>
          </p:cNvGraphicFramePr>
          <p:nvPr>
            <p:extLst/>
          </p:nvPr>
        </p:nvGraphicFramePr>
        <p:xfrm>
          <a:off x="7093100" y="2869010"/>
          <a:ext cx="1362768" cy="1043822"/>
        </p:xfrm>
        <a:graphic>
          <a:graphicData uri="http://schemas.openxmlformats.org/presentationml/2006/ole">
            <mc:AlternateContent xmlns:mc="http://schemas.openxmlformats.org/markup-compatibility/2006">
              <mc:Choice xmlns:v="urn:schemas-microsoft-com:vml" Requires="v">
                <p:oleObj spid="_x0000_s97351" name="Denklem" r:id="rId7" imgW="444307" imgH="342751" progId="Equation.3">
                  <p:embed/>
                </p:oleObj>
              </mc:Choice>
              <mc:Fallback>
                <p:oleObj name="Denklem" r:id="rId7" imgW="444307" imgH="342751"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93100" y="2869010"/>
                        <a:ext cx="1362768" cy="1043822"/>
                      </a:xfrm>
                      <a:prstGeom prst="rect">
                        <a:avLst/>
                      </a:prstGeom>
                      <a:noFill/>
                    </p:spPr>
                  </p:pic>
                </p:oleObj>
              </mc:Fallback>
            </mc:AlternateContent>
          </a:graphicData>
        </a:graphic>
      </p:graphicFrame>
      <p:sp>
        <p:nvSpPr>
          <p:cNvPr id="19" name="Metin kutusu 18"/>
          <p:cNvSpPr txBox="1"/>
          <p:nvPr/>
        </p:nvSpPr>
        <p:spPr>
          <a:xfrm>
            <a:off x="11638002" y="101600"/>
            <a:ext cx="553998" cy="6019114"/>
          </a:xfrm>
          <a:prstGeom prst="rect">
            <a:avLst/>
          </a:prstGeom>
          <a:noFill/>
        </p:spPr>
        <p:txBody>
          <a:bodyPr vert="vert" wrap="square" rtlCol="0">
            <a:spAutoFit/>
          </a:bodyPr>
          <a:lstStyle/>
          <a:p>
            <a:r>
              <a:rPr lang="tr-TR" sz="2400" b="1" dirty="0">
                <a:solidFill>
                  <a:srgbClr val="00B0F0"/>
                </a:solidFill>
                <a:effectLst>
                  <a:outerShdw blurRad="38100" dist="38100" dir="2700000" algn="tl">
                    <a:srgbClr val="000000">
                      <a:alpha val="43137"/>
                    </a:srgbClr>
                  </a:outerShdw>
                </a:effectLst>
              </a:rPr>
              <a:t>UZUNLUK VE DOĞRULTU ÖLÇMELERİ</a:t>
            </a:r>
            <a:endParaRPr lang="en-US" sz="2400" dirty="0">
              <a:solidFill>
                <a:srgbClr val="00B0F0"/>
              </a:solidFill>
              <a:effectLst>
                <a:outerShdw blurRad="38100" dist="38100" dir="2700000" algn="tl">
                  <a:srgbClr val="000000">
                    <a:alpha val="43137"/>
                  </a:srgbClr>
                </a:outerShdw>
              </a:effectLst>
            </a:endParaRPr>
          </a:p>
        </p:txBody>
      </p:sp>
      <p:sp>
        <p:nvSpPr>
          <p:cNvPr id="20" name="Unvan 1">
            <a:extLst>
              <a:ext uri="{FF2B5EF4-FFF2-40B4-BE49-F238E27FC236}">
                <a16:creationId xmlns:a16="http://schemas.microsoft.com/office/drawing/2014/main" xmlns="" id="{3BA3FD87-8471-4A04-BE12-04CE8E4FBA9F}"/>
              </a:ext>
            </a:extLst>
          </p:cNvPr>
          <p:cNvSpPr txBox="1">
            <a:spLocks/>
          </p:cNvSpPr>
          <p:nvPr/>
        </p:nvSpPr>
        <p:spPr>
          <a:xfrm>
            <a:off x="107950" y="6408368"/>
            <a:ext cx="2370666" cy="3810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1600" b="1" dirty="0">
                <a:solidFill>
                  <a:srgbClr val="0070C0"/>
                </a:solidFill>
                <a:effectLst>
                  <a:outerShdw blurRad="38100" dist="38100" dir="2700000" algn="tl">
                    <a:srgbClr val="000000">
                      <a:alpha val="43137"/>
                    </a:srgbClr>
                  </a:outerShdw>
                </a:effectLst>
              </a:rPr>
              <a:t>TOPOGRAFYA </a:t>
            </a:r>
            <a:r>
              <a:rPr lang="en-US" sz="1600" b="1" dirty="0">
                <a:solidFill>
                  <a:srgbClr val="0070C0"/>
                </a:solidFill>
                <a:effectLst>
                  <a:outerShdw blurRad="38100" dist="38100" dir="2700000" algn="tl">
                    <a:srgbClr val="000000">
                      <a:alpha val="43137"/>
                    </a:srgbClr>
                  </a:outerShdw>
                </a:effectLst>
              </a:rPr>
              <a:t>(HRT335</a:t>
            </a:r>
            <a:r>
              <a:rPr lang="tr-TR" sz="1600" b="1" dirty="0">
                <a:solidFill>
                  <a:srgbClr val="0070C0"/>
                </a:solidFill>
                <a:effectLst>
                  <a:outerShdw blurRad="38100" dist="38100" dir="2700000" algn="tl">
                    <a:srgbClr val="000000">
                      <a:alpha val="43137"/>
                    </a:srgbClr>
                  </a:outerShdw>
                </a:effectLst>
              </a:rPr>
              <a:t>0</a:t>
            </a:r>
            <a:r>
              <a:rPr lang="en-US" sz="1600" b="1" dirty="0">
                <a:solidFill>
                  <a:srgbClr val="0070C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6144253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Unvan 1"/>
          <p:cNvSpPr>
            <a:spLocks noGrp="1"/>
          </p:cNvSpPr>
          <p:nvPr>
            <p:ph type="title"/>
          </p:nvPr>
        </p:nvSpPr>
        <p:spPr>
          <a:xfrm>
            <a:off x="788016" y="469107"/>
            <a:ext cx="8596668" cy="995980"/>
          </a:xfrm>
        </p:spPr>
        <p:txBody>
          <a:bodyPr>
            <a:normAutofit/>
          </a:bodyPr>
          <a:lstStyle/>
          <a:p>
            <a:pPr algn="ctr"/>
            <a:r>
              <a:rPr lang="tr-TR" sz="3200" b="1" dirty="0"/>
              <a:t>Elektronik Uzunluk Ölçümü</a:t>
            </a:r>
            <a:br>
              <a:rPr lang="tr-TR" sz="3200" b="1" dirty="0"/>
            </a:br>
            <a:r>
              <a:rPr lang="tr-TR" sz="3200" b="1" dirty="0"/>
              <a:t>Faz Farkı Yöntemi</a:t>
            </a:r>
            <a:endParaRPr lang="en-US" sz="3200" b="1" dirty="0"/>
          </a:p>
        </p:txBody>
      </p:sp>
      <p:pic>
        <p:nvPicPr>
          <p:cNvPr id="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7288" y="2001044"/>
            <a:ext cx="7479494" cy="3396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Metin kutusu 15"/>
          <p:cNvSpPr txBox="1"/>
          <p:nvPr/>
        </p:nvSpPr>
        <p:spPr>
          <a:xfrm>
            <a:off x="11638002" y="101600"/>
            <a:ext cx="553998" cy="6019114"/>
          </a:xfrm>
          <a:prstGeom prst="rect">
            <a:avLst/>
          </a:prstGeom>
          <a:noFill/>
        </p:spPr>
        <p:txBody>
          <a:bodyPr vert="vert" wrap="square" rtlCol="0">
            <a:spAutoFit/>
          </a:bodyPr>
          <a:lstStyle/>
          <a:p>
            <a:r>
              <a:rPr lang="tr-TR" sz="2400" b="1" dirty="0">
                <a:solidFill>
                  <a:srgbClr val="00B0F0"/>
                </a:solidFill>
                <a:effectLst>
                  <a:outerShdw blurRad="38100" dist="38100" dir="2700000" algn="tl">
                    <a:srgbClr val="000000">
                      <a:alpha val="43137"/>
                    </a:srgbClr>
                  </a:outerShdw>
                </a:effectLst>
              </a:rPr>
              <a:t>UZUNLUK VE DOĞRULTU ÖLÇMELERİ</a:t>
            </a:r>
            <a:endParaRPr lang="en-US" sz="2400" dirty="0">
              <a:solidFill>
                <a:srgbClr val="00B0F0"/>
              </a:solidFill>
              <a:effectLst>
                <a:outerShdw blurRad="38100" dist="38100" dir="2700000" algn="tl">
                  <a:srgbClr val="000000">
                    <a:alpha val="43137"/>
                  </a:srgbClr>
                </a:outerShdw>
              </a:effectLst>
            </a:endParaRPr>
          </a:p>
        </p:txBody>
      </p:sp>
      <p:sp>
        <p:nvSpPr>
          <p:cNvPr id="12" name="Unvan 1">
            <a:extLst>
              <a:ext uri="{FF2B5EF4-FFF2-40B4-BE49-F238E27FC236}">
                <a16:creationId xmlns:a16="http://schemas.microsoft.com/office/drawing/2014/main" xmlns="" id="{1FB82977-D421-45BB-9116-C3B9EFAF602C}"/>
              </a:ext>
            </a:extLst>
          </p:cNvPr>
          <p:cNvSpPr txBox="1">
            <a:spLocks/>
          </p:cNvSpPr>
          <p:nvPr/>
        </p:nvSpPr>
        <p:spPr>
          <a:xfrm>
            <a:off x="107950" y="6408368"/>
            <a:ext cx="2370666" cy="3810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1600" b="1" dirty="0">
                <a:solidFill>
                  <a:srgbClr val="0070C0"/>
                </a:solidFill>
                <a:effectLst>
                  <a:outerShdw blurRad="38100" dist="38100" dir="2700000" algn="tl">
                    <a:srgbClr val="000000">
                      <a:alpha val="43137"/>
                    </a:srgbClr>
                  </a:outerShdw>
                </a:effectLst>
              </a:rPr>
              <a:t>TOPOGRAFYA </a:t>
            </a:r>
            <a:r>
              <a:rPr lang="en-US" sz="1600" b="1" dirty="0">
                <a:solidFill>
                  <a:srgbClr val="0070C0"/>
                </a:solidFill>
                <a:effectLst>
                  <a:outerShdw blurRad="38100" dist="38100" dir="2700000" algn="tl">
                    <a:srgbClr val="000000">
                      <a:alpha val="43137"/>
                    </a:srgbClr>
                  </a:outerShdw>
                </a:effectLst>
              </a:rPr>
              <a:t>(HRT335</a:t>
            </a:r>
            <a:r>
              <a:rPr lang="tr-TR" sz="1600" b="1" dirty="0">
                <a:solidFill>
                  <a:srgbClr val="0070C0"/>
                </a:solidFill>
                <a:effectLst>
                  <a:outerShdw blurRad="38100" dist="38100" dir="2700000" algn="tl">
                    <a:srgbClr val="000000">
                      <a:alpha val="43137"/>
                    </a:srgbClr>
                  </a:outerShdw>
                </a:effectLst>
              </a:rPr>
              <a:t>0</a:t>
            </a:r>
            <a:r>
              <a:rPr lang="en-US" sz="1600" b="1" dirty="0">
                <a:solidFill>
                  <a:srgbClr val="0070C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0226256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Unvan 1"/>
          <p:cNvSpPr>
            <a:spLocks noGrp="1"/>
          </p:cNvSpPr>
          <p:nvPr>
            <p:ph type="title"/>
          </p:nvPr>
        </p:nvSpPr>
        <p:spPr>
          <a:xfrm>
            <a:off x="788016" y="469107"/>
            <a:ext cx="8596668" cy="597693"/>
          </a:xfrm>
        </p:spPr>
        <p:txBody>
          <a:bodyPr>
            <a:normAutofit/>
          </a:bodyPr>
          <a:lstStyle/>
          <a:p>
            <a:pPr algn="ctr"/>
            <a:r>
              <a:rPr lang="tr-TR" sz="3200" b="1" dirty="0"/>
              <a:t>Doğrultu ve Açı Kavramları</a:t>
            </a:r>
            <a:endParaRPr lang="en-US" sz="3200" b="1" dirty="0"/>
          </a:p>
        </p:txBody>
      </p:sp>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8832" y="1255804"/>
            <a:ext cx="4082900" cy="3444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4" name="Metin kutusu 3"/>
              <p:cNvSpPr txBox="1"/>
              <p:nvPr/>
            </p:nvSpPr>
            <p:spPr>
              <a:xfrm>
                <a:off x="3935846" y="2692400"/>
                <a:ext cx="48490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tr-TR" i="1" dirty="0" smtClean="0">
                              <a:latin typeface="Cambria Math" panose="02040503050406030204" pitchFamily="18" charset="0"/>
                            </a:rPr>
                          </m:ctrlPr>
                        </m:sSubPr>
                        <m:e>
                          <m:r>
                            <a:rPr lang="tr-TR" b="0" i="1" dirty="0" smtClean="0">
                              <a:latin typeface="Cambria Math" panose="02040503050406030204" pitchFamily="18" charset="0"/>
                            </a:rPr>
                            <m:t>𝑟</m:t>
                          </m:r>
                        </m:e>
                        <m:sub>
                          <m:r>
                            <a:rPr lang="tr-TR" b="0" i="1" dirty="0" smtClean="0">
                              <a:latin typeface="Cambria Math" panose="02040503050406030204" pitchFamily="18" charset="0"/>
                            </a:rPr>
                            <m:t>1</m:t>
                          </m:r>
                        </m:sub>
                      </m:sSub>
                    </m:oMath>
                  </m:oMathPara>
                </a14:m>
                <a:endParaRPr lang="tr-TR" dirty="0"/>
              </a:p>
            </p:txBody>
          </p:sp>
        </mc:Choice>
        <mc:Fallback xmlns="">
          <p:sp>
            <p:nvSpPr>
              <p:cNvPr id="4" name="Metin kutusu 3"/>
              <p:cNvSpPr txBox="1">
                <a:spLocks noRot="1" noChangeAspect="1" noMove="1" noResize="1" noEditPoints="1" noAdjustHandles="1" noChangeArrowheads="1" noChangeShapeType="1" noTextEdit="1"/>
              </p:cNvSpPr>
              <p:nvPr/>
            </p:nvSpPr>
            <p:spPr>
              <a:xfrm>
                <a:off x="3935846" y="2692400"/>
                <a:ext cx="484909" cy="369332"/>
              </a:xfrm>
              <a:prstGeom prst="rect">
                <a:avLst/>
              </a:prstGeom>
              <a:blipFill rotWithShape="0">
                <a:blip r:embed="rId3"/>
                <a:stretch>
                  <a:fillRect b="-1667"/>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4" name="Metin kutusu 13"/>
              <p:cNvSpPr txBox="1"/>
              <p:nvPr/>
            </p:nvSpPr>
            <p:spPr>
              <a:xfrm>
                <a:off x="5536046" y="3587234"/>
                <a:ext cx="48490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tr-TR" i="1" dirty="0" smtClean="0">
                              <a:latin typeface="Cambria Math" panose="02040503050406030204" pitchFamily="18" charset="0"/>
                            </a:rPr>
                          </m:ctrlPr>
                        </m:sSubPr>
                        <m:e>
                          <m:r>
                            <a:rPr lang="tr-TR" b="0" i="1" dirty="0" smtClean="0">
                              <a:latin typeface="Cambria Math" panose="02040503050406030204" pitchFamily="18" charset="0"/>
                            </a:rPr>
                            <m:t>𝑟</m:t>
                          </m:r>
                        </m:e>
                        <m:sub>
                          <m:r>
                            <a:rPr lang="tr-TR" b="0" i="1" dirty="0" smtClean="0">
                              <a:latin typeface="Cambria Math" panose="02040503050406030204" pitchFamily="18" charset="0"/>
                            </a:rPr>
                            <m:t>2</m:t>
                          </m:r>
                        </m:sub>
                      </m:sSub>
                    </m:oMath>
                  </m:oMathPara>
                </a14:m>
                <a:endParaRPr lang="tr-TR" dirty="0"/>
              </a:p>
            </p:txBody>
          </p:sp>
        </mc:Choice>
        <mc:Fallback xmlns="">
          <p:sp>
            <p:nvSpPr>
              <p:cNvPr id="14" name="Metin kutusu 13"/>
              <p:cNvSpPr txBox="1">
                <a:spLocks noRot="1" noChangeAspect="1" noMove="1" noResize="1" noEditPoints="1" noAdjustHandles="1" noChangeArrowheads="1" noChangeShapeType="1" noTextEdit="1"/>
              </p:cNvSpPr>
              <p:nvPr/>
            </p:nvSpPr>
            <p:spPr>
              <a:xfrm>
                <a:off x="5536046" y="3587234"/>
                <a:ext cx="484909" cy="369332"/>
              </a:xfrm>
              <a:prstGeom prst="rect">
                <a:avLst/>
              </a:prstGeom>
              <a:blipFill rotWithShape="0">
                <a:blip r:embed="rId4"/>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5" name="Metin kutusu 4"/>
              <p:cNvSpPr txBox="1"/>
              <p:nvPr/>
            </p:nvSpPr>
            <p:spPr>
              <a:xfrm>
                <a:off x="4343634" y="5104378"/>
                <a:ext cx="121873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tr-TR" i="1" smtClean="0">
                          <a:latin typeface="Cambria Math" panose="02040503050406030204" pitchFamily="18" charset="0"/>
                          <a:ea typeface="Cambria Math" panose="02040503050406030204" pitchFamily="18" charset="0"/>
                        </a:rPr>
                        <m:t>𝛼</m:t>
                      </m:r>
                      <m:r>
                        <a:rPr lang="tr-TR" b="0" i="1" smtClean="0">
                          <a:latin typeface="Cambria Math" panose="02040503050406030204" pitchFamily="18" charset="0"/>
                          <a:ea typeface="Cambria Math" panose="02040503050406030204" pitchFamily="18" charset="0"/>
                        </a:rPr>
                        <m:t>= </m:t>
                      </m:r>
                      <m:sSub>
                        <m:sSubPr>
                          <m:ctrlPr>
                            <a:rPr lang="tr-TR" b="0" i="1" smtClean="0">
                              <a:latin typeface="Cambria Math" panose="02040503050406030204" pitchFamily="18" charset="0"/>
                              <a:ea typeface="Cambria Math" panose="02040503050406030204" pitchFamily="18" charset="0"/>
                            </a:rPr>
                          </m:ctrlPr>
                        </m:sSubPr>
                        <m:e>
                          <m:r>
                            <a:rPr lang="tr-TR" b="0" i="1" smtClean="0">
                              <a:latin typeface="Cambria Math" panose="02040503050406030204" pitchFamily="18" charset="0"/>
                              <a:ea typeface="Cambria Math" panose="02040503050406030204" pitchFamily="18" charset="0"/>
                            </a:rPr>
                            <m:t>𝑟</m:t>
                          </m:r>
                        </m:e>
                        <m:sub>
                          <m:r>
                            <a:rPr lang="tr-TR" b="0" i="1" smtClean="0">
                              <a:latin typeface="Cambria Math" panose="02040503050406030204" pitchFamily="18" charset="0"/>
                              <a:ea typeface="Cambria Math" panose="02040503050406030204" pitchFamily="18" charset="0"/>
                            </a:rPr>
                            <m:t>2</m:t>
                          </m:r>
                        </m:sub>
                      </m:sSub>
                      <m:r>
                        <a:rPr lang="tr-TR" b="0" i="1" smtClean="0">
                          <a:latin typeface="Cambria Math" panose="02040503050406030204" pitchFamily="18" charset="0"/>
                          <a:ea typeface="Cambria Math" panose="02040503050406030204" pitchFamily="18" charset="0"/>
                        </a:rPr>
                        <m:t>−</m:t>
                      </m:r>
                      <m:sSub>
                        <m:sSubPr>
                          <m:ctrlPr>
                            <a:rPr lang="tr-TR" b="0" i="1" smtClean="0">
                              <a:latin typeface="Cambria Math" panose="02040503050406030204" pitchFamily="18" charset="0"/>
                              <a:ea typeface="Cambria Math" panose="02040503050406030204" pitchFamily="18" charset="0"/>
                            </a:rPr>
                          </m:ctrlPr>
                        </m:sSubPr>
                        <m:e>
                          <m:r>
                            <a:rPr lang="tr-TR" b="0" i="1" smtClean="0">
                              <a:latin typeface="Cambria Math" panose="02040503050406030204" pitchFamily="18" charset="0"/>
                              <a:ea typeface="Cambria Math" panose="02040503050406030204" pitchFamily="18" charset="0"/>
                            </a:rPr>
                            <m:t>𝑟</m:t>
                          </m:r>
                        </m:e>
                        <m:sub>
                          <m:r>
                            <a:rPr lang="tr-TR" b="0" i="1" smtClean="0">
                              <a:latin typeface="Cambria Math" panose="02040503050406030204" pitchFamily="18" charset="0"/>
                              <a:ea typeface="Cambria Math" panose="02040503050406030204" pitchFamily="18" charset="0"/>
                            </a:rPr>
                            <m:t>1</m:t>
                          </m:r>
                        </m:sub>
                      </m:sSub>
                    </m:oMath>
                  </m:oMathPara>
                </a14:m>
                <a:endParaRPr lang="tr-TR" dirty="0"/>
              </a:p>
            </p:txBody>
          </p:sp>
        </mc:Choice>
        <mc:Fallback xmlns="">
          <p:sp>
            <p:nvSpPr>
              <p:cNvPr id="5" name="Metin kutusu 4"/>
              <p:cNvSpPr txBox="1">
                <a:spLocks noRot="1" noChangeAspect="1" noMove="1" noResize="1" noEditPoints="1" noAdjustHandles="1" noChangeArrowheads="1" noChangeShapeType="1" noTextEdit="1"/>
              </p:cNvSpPr>
              <p:nvPr/>
            </p:nvSpPr>
            <p:spPr>
              <a:xfrm>
                <a:off x="4343634" y="5104378"/>
                <a:ext cx="1218731" cy="276999"/>
              </a:xfrm>
              <a:prstGeom prst="rect">
                <a:avLst/>
              </a:prstGeom>
              <a:blipFill rotWithShape="0">
                <a:blip r:embed="rId5"/>
                <a:stretch>
                  <a:fillRect l="-2010" r="-1005" b="-17391"/>
                </a:stretch>
              </a:blipFill>
            </p:spPr>
            <p:txBody>
              <a:bodyPr/>
              <a:lstStyle/>
              <a:p>
                <a:r>
                  <a:rPr lang="tr-TR">
                    <a:noFill/>
                  </a:rPr>
                  <a:t> </a:t>
                </a:r>
              </a:p>
            </p:txBody>
          </p:sp>
        </mc:Fallback>
      </mc:AlternateContent>
      <p:sp>
        <p:nvSpPr>
          <p:cNvPr id="6" name="Metin kutusu 5"/>
          <p:cNvSpPr txBox="1"/>
          <p:nvPr/>
        </p:nvSpPr>
        <p:spPr>
          <a:xfrm>
            <a:off x="965200" y="4700495"/>
            <a:ext cx="7975600" cy="369332"/>
          </a:xfrm>
          <a:prstGeom prst="rect">
            <a:avLst/>
          </a:prstGeom>
          <a:noFill/>
        </p:spPr>
        <p:txBody>
          <a:bodyPr wrap="square" rtlCol="0">
            <a:spAutoFit/>
          </a:bodyPr>
          <a:lstStyle/>
          <a:p>
            <a:pPr algn="ctr"/>
            <a:r>
              <a:rPr lang="tr-TR" dirty="0"/>
              <a:t>Yatay açı iki doğrultu arasındaki fark olarak tanımlanır.</a:t>
            </a:r>
          </a:p>
        </p:txBody>
      </p:sp>
      <mc:AlternateContent xmlns:mc="http://schemas.openxmlformats.org/markup-compatibility/2006" xmlns:a14="http://schemas.microsoft.com/office/drawing/2010/main">
        <mc:Choice Requires="a14">
          <p:sp>
            <p:nvSpPr>
              <p:cNvPr id="15" name="Metin kutusu 14"/>
              <p:cNvSpPr txBox="1"/>
              <p:nvPr/>
            </p:nvSpPr>
            <p:spPr>
              <a:xfrm>
                <a:off x="3400096" y="5675256"/>
                <a:ext cx="3904536" cy="276999"/>
              </a:xfrm>
              <a:prstGeom prst="rect">
                <a:avLst/>
              </a:prstGeom>
              <a:noFill/>
            </p:spPr>
            <p:txBody>
              <a:bodyPr wrap="square" lIns="0" tIns="0" rIns="0" bIns="0" rtlCol="0">
                <a:spAutoFit/>
              </a:bodyPr>
              <a:lstStyle/>
              <a:p>
                <a14:m>
                  <m:oMath xmlns:m="http://schemas.openxmlformats.org/officeDocument/2006/math">
                    <m:sSub>
                      <m:sSubPr>
                        <m:ctrlPr>
                          <a:rPr lang="tr-TR" i="1" smtClean="0">
                            <a:latin typeface="Cambria Math" panose="02040503050406030204" pitchFamily="18" charset="0"/>
                          </a:rPr>
                        </m:ctrlPr>
                      </m:sSubPr>
                      <m:e>
                        <m:r>
                          <a:rPr lang="tr-TR" b="0" i="1" smtClean="0">
                            <a:latin typeface="Cambria Math" panose="02040503050406030204" pitchFamily="18" charset="0"/>
                          </a:rPr>
                          <m:t>𝑍</m:t>
                        </m:r>
                      </m:e>
                      <m:sub>
                        <m:r>
                          <a:rPr lang="tr-TR" b="0" i="1" smtClean="0">
                            <a:latin typeface="Cambria Math" panose="02040503050406030204" pitchFamily="18" charset="0"/>
                          </a:rPr>
                          <m:t>1</m:t>
                        </m:r>
                      </m:sub>
                    </m:sSub>
                    <m:r>
                      <a:rPr lang="tr-TR" b="0" i="1" smtClean="0">
                        <a:latin typeface="Cambria Math" panose="02040503050406030204" pitchFamily="18" charset="0"/>
                      </a:rPr>
                      <m:t>, </m:t>
                    </m:r>
                    <m:sSub>
                      <m:sSubPr>
                        <m:ctrlPr>
                          <a:rPr lang="tr-TR" b="0" i="1" smtClean="0">
                            <a:latin typeface="Cambria Math" panose="02040503050406030204" pitchFamily="18" charset="0"/>
                          </a:rPr>
                        </m:ctrlPr>
                      </m:sSubPr>
                      <m:e>
                        <m:r>
                          <a:rPr lang="tr-TR" b="0" i="1" smtClean="0">
                            <a:latin typeface="Cambria Math" panose="02040503050406030204" pitchFamily="18" charset="0"/>
                          </a:rPr>
                          <m:t>𝑍</m:t>
                        </m:r>
                      </m:e>
                      <m:sub>
                        <m:r>
                          <a:rPr lang="tr-TR" b="0" i="1" smtClean="0">
                            <a:latin typeface="Cambria Math" panose="02040503050406030204" pitchFamily="18" charset="0"/>
                          </a:rPr>
                          <m:t>2</m:t>
                        </m:r>
                      </m:sub>
                    </m:sSub>
                    <m:r>
                      <a:rPr lang="tr-TR" b="0" i="1" smtClean="0">
                        <a:latin typeface="Cambria Math" panose="02040503050406030204" pitchFamily="18" charset="0"/>
                      </a:rPr>
                      <m:t>→</m:t>
                    </m:r>
                    <m:r>
                      <a:rPr lang="tr-TR" b="0" i="1" smtClean="0">
                        <a:latin typeface="Cambria Math" panose="02040503050406030204" pitchFamily="18" charset="0"/>
                      </a:rPr>
                      <m:t>𝐷</m:t>
                    </m:r>
                    <m:r>
                      <a:rPr lang="tr-TR" b="0" i="1" smtClean="0">
                        <a:latin typeface="Cambria Math" panose="02040503050406030204" pitchFamily="18" charset="0"/>
                      </a:rPr>
                      <m:t>üş</m:t>
                    </m:r>
                    <m:r>
                      <a:rPr lang="tr-TR" b="0" i="1" smtClean="0">
                        <a:latin typeface="Cambria Math" panose="02040503050406030204" pitchFamily="18" charset="0"/>
                      </a:rPr>
                      <m:t>𝑒𝑦</m:t>
                    </m:r>
                    <m:r>
                      <a:rPr lang="tr-TR" b="0" i="1" smtClean="0">
                        <a:latin typeface="Cambria Math" panose="02040503050406030204" pitchFamily="18" charset="0"/>
                      </a:rPr>
                      <m:t> </m:t>
                    </m:r>
                    <m:r>
                      <a:rPr lang="tr-TR" b="0" i="1" smtClean="0">
                        <a:latin typeface="Cambria Math" panose="02040503050406030204" pitchFamily="18" charset="0"/>
                      </a:rPr>
                      <m:t>𝑎</m:t>
                    </m:r>
                    <m:r>
                      <a:rPr lang="tr-TR" b="0" i="1" smtClean="0">
                        <a:latin typeface="Cambria Math" panose="02040503050406030204" pitchFamily="18" charset="0"/>
                      </a:rPr>
                      <m:t>ç</m:t>
                    </m:r>
                    <m:r>
                      <a:rPr lang="tr-TR" b="0" i="1" smtClean="0">
                        <a:latin typeface="Cambria Math" panose="02040503050406030204" pitchFamily="18" charset="0"/>
                      </a:rPr>
                      <m:t>𝚤</m:t>
                    </m:r>
                    <m:r>
                      <a:rPr lang="tr-TR" b="0" i="1" smtClean="0">
                        <a:latin typeface="Cambria Math" panose="02040503050406030204" pitchFamily="18" charset="0"/>
                      </a:rPr>
                      <m:t>, </m:t>
                    </m:r>
                    <m:r>
                      <a:rPr lang="tr-TR" b="0" i="1" smtClean="0">
                        <a:latin typeface="Cambria Math" panose="02040503050406030204" pitchFamily="18" charset="0"/>
                      </a:rPr>
                      <m:t>𝑍𝑒𝑛𝑖𝑡</m:t>
                    </m:r>
                    <m:r>
                      <a:rPr lang="tr-TR" b="0" i="1" smtClean="0">
                        <a:latin typeface="Cambria Math" panose="02040503050406030204" pitchFamily="18" charset="0"/>
                      </a:rPr>
                      <m:t> </m:t>
                    </m:r>
                    <m:r>
                      <a:rPr lang="tr-TR" b="0" i="1" smtClean="0">
                        <a:latin typeface="Cambria Math" panose="02040503050406030204" pitchFamily="18" charset="0"/>
                      </a:rPr>
                      <m:t>𝐴</m:t>
                    </m:r>
                    <m:r>
                      <a:rPr lang="tr-TR" b="0" i="1" smtClean="0">
                        <a:latin typeface="Cambria Math" panose="02040503050406030204" pitchFamily="18" charset="0"/>
                      </a:rPr>
                      <m:t>ç</m:t>
                    </m:r>
                    <m:r>
                      <a:rPr lang="tr-TR" b="0" i="1" smtClean="0">
                        <a:latin typeface="Cambria Math" panose="02040503050406030204" pitchFamily="18" charset="0"/>
                      </a:rPr>
                      <m:t>𝚤𝑠𝚤</m:t>
                    </m:r>
                  </m:oMath>
                </a14:m>
                <a:r>
                  <a:rPr lang="tr-TR" dirty="0"/>
                  <a:t> </a:t>
                </a:r>
              </a:p>
            </p:txBody>
          </p:sp>
        </mc:Choice>
        <mc:Fallback xmlns="">
          <p:sp>
            <p:nvSpPr>
              <p:cNvPr id="15" name="Metin kutusu 14"/>
              <p:cNvSpPr txBox="1">
                <a:spLocks noRot="1" noChangeAspect="1" noMove="1" noResize="1" noEditPoints="1" noAdjustHandles="1" noChangeArrowheads="1" noChangeShapeType="1" noTextEdit="1"/>
              </p:cNvSpPr>
              <p:nvPr/>
            </p:nvSpPr>
            <p:spPr>
              <a:xfrm>
                <a:off x="3400096" y="5675256"/>
                <a:ext cx="3904536" cy="276999"/>
              </a:xfrm>
              <a:prstGeom prst="rect">
                <a:avLst/>
              </a:prstGeom>
              <a:blipFill rotWithShape="0">
                <a:blip r:embed="rId6"/>
                <a:stretch>
                  <a:fillRect l="-2188" b="-35556"/>
                </a:stretch>
              </a:blipFill>
            </p:spPr>
            <p:txBody>
              <a:bodyPr/>
              <a:lstStyle/>
              <a:p>
                <a:r>
                  <a:rPr lang="tr-TR">
                    <a:noFill/>
                  </a:rPr>
                  <a:t> </a:t>
                </a:r>
              </a:p>
            </p:txBody>
          </p:sp>
        </mc:Fallback>
      </mc:AlternateContent>
      <p:sp>
        <p:nvSpPr>
          <p:cNvPr id="17" name="Metin kutusu 16"/>
          <p:cNvSpPr txBox="1"/>
          <p:nvPr/>
        </p:nvSpPr>
        <p:spPr>
          <a:xfrm>
            <a:off x="11638002" y="101600"/>
            <a:ext cx="553998" cy="6019114"/>
          </a:xfrm>
          <a:prstGeom prst="rect">
            <a:avLst/>
          </a:prstGeom>
          <a:noFill/>
        </p:spPr>
        <p:txBody>
          <a:bodyPr vert="vert" wrap="square" rtlCol="0">
            <a:spAutoFit/>
          </a:bodyPr>
          <a:lstStyle/>
          <a:p>
            <a:r>
              <a:rPr lang="tr-TR" sz="2400" b="1" dirty="0">
                <a:solidFill>
                  <a:srgbClr val="00B0F0"/>
                </a:solidFill>
                <a:effectLst>
                  <a:outerShdw blurRad="38100" dist="38100" dir="2700000" algn="tl">
                    <a:srgbClr val="000000">
                      <a:alpha val="43137"/>
                    </a:srgbClr>
                  </a:outerShdw>
                </a:effectLst>
              </a:rPr>
              <a:t>UZUNLUK VE DOĞRULTU ÖLÇMELERİ</a:t>
            </a:r>
            <a:endParaRPr lang="en-US" sz="2400" dirty="0">
              <a:solidFill>
                <a:srgbClr val="00B0F0"/>
              </a:solidFill>
              <a:effectLst>
                <a:outerShdw blurRad="38100" dist="38100" dir="2700000" algn="tl">
                  <a:srgbClr val="000000">
                    <a:alpha val="43137"/>
                  </a:srgbClr>
                </a:outerShdw>
              </a:effectLst>
            </a:endParaRPr>
          </a:p>
        </p:txBody>
      </p:sp>
      <p:sp>
        <p:nvSpPr>
          <p:cNvPr id="19" name="Unvan 1"/>
          <p:cNvSpPr txBox="1">
            <a:spLocks/>
          </p:cNvSpPr>
          <p:nvPr/>
        </p:nvSpPr>
        <p:spPr>
          <a:xfrm>
            <a:off x="107950" y="6408368"/>
            <a:ext cx="2370666" cy="3810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1600" b="1" dirty="0">
                <a:solidFill>
                  <a:srgbClr val="0070C0"/>
                </a:solidFill>
                <a:effectLst>
                  <a:outerShdw blurRad="38100" dist="38100" dir="2700000" algn="tl">
                    <a:srgbClr val="000000">
                      <a:alpha val="43137"/>
                    </a:srgbClr>
                  </a:outerShdw>
                </a:effectLst>
              </a:rPr>
              <a:t>TOPOGRAFYA </a:t>
            </a:r>
            <a:r>
              <a:rPr lang="en-US" sz="1600" b="1" dirty="0">
                <a:solidFill>
                  <a:srgbClr val="0070C0"/>
                </a:solidFill>
                <a:effectLst>
                  <a:outerShdw blurRad="38100" dist="38100" dir="2700000" algn="tl">
                    <a:srgbClr val="000000">
                      <a:alpha val="43137"/>
                    </a:srgbClr>
                  </a:outerShdw>
                </a:effectLst>
              </a:rPr>
              <a:t>(HRT335</a:t>
            </a:r>
            <a:r>
              <a:rPr lang="tr-TR" sz="1600" b="1" dirty="0">
                <a:solidFill>
                  <a:srgbClr val="0070C0"/>
                </a:solidFill>
                <a:effectLst>
                  <a:outerShdw blurRad="38100" dist="38100" dir="2700000" algn="tl">
                    <a:srgbClr val="000000">
                      <a:alpha val="43137"/>
                    </a:srgbClr>
                  </a:outerShdw>
                </a:effectLst>
              </a:rPr>
              <a:t>0</a:t>
            </a:r>
            <a:r>
              <a:rPr lang="en-US" sz="1600" b="1" dirty="0">
                <a:solidFill>
                  <a:srgbClr val="0070C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445779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Unvan 1"/>
          <p:cNvSpPr txBox="1">
            <a:spLocks/>
          </p:cNvSpPr>
          <p:nvPr/>
        </p:nvSpPr>
        <p:spPr>
          <a:xfrm>
            <a:off x="788016" y="469107"/>
            <a:ext cx="8596668" cy="59769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sz="3200" b="1" dirty="0">
                <a:effectLst>
                  <a:outerShdw blurRad="38100" dist="38100" dir="2700000" algn="tl">
                    <a:srgbClr val="000000">
                      <a:alpha val="43137"/>
                    </a:srgbClr>
                  </a:outerShdw>
                </a:effectLst>
              </a:rPr>
              <a:t>Açı Ölçümü</a:t>
            </a:r>
            <a:endParaRPr lang="en-US" sz="3200" b="1" dirty="0">
              <a:effectLst>
                <a:outerShdw blurRad="38100" dist="38100" dir="2700000" algn="tl">
                  <a:srgbClr val="000000">
                    <a:alpha val="43137"/>
                  </a:srgbClr>
                </a:outerShdw>
              </a:effectLst>
            </a:endParaRPr>
          </a:p>
        </p:txBody>
      </p:sp>
      <p:sp>
        <p:nvSpPr>
          <p:cNvPr id="2" name="Metin kutusu 1"/>
          <p:cNvSpPr txBox="1"/>
          <p:nvPr/>
        </p:nvSpPr>
        <p:spPr>
          <a:xfrm>
            <a:off x="3479047" y="1242556"/>
            <a:ext cx="5715000" cy="461665"/>
          </a:xfrm>
          <a:prstGeom prst="rect">
            <a:avLst/>
          </a:prstGeom>
          <a:noFill/>
        </p:spPr>
        <p:txBody>
          <a:bodyPr wrap="square" rtlCol="0">
            <a:spAutoFit/>
          </a:bodyPr>
          <a:lstStyle/>
          <a:p>
            <a:r>
              <a:rPr lang="tr-TR" sz="2400" b="1" dirty="0">
                <a:solidFill>
                  <a:srgbClr val="002060"/>
                </a:solidFill>
              </a:rPr>
              <a:t>Silsile Yöntemi ile Açı Ölçümü</a:t>
            </a:r>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606" y="1982896"/>
            <a:ext cx="2803544" cy="2185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etin kutusu 2"/>
          <p:cNvSpPr txBox="1"/>
          <p:nvPr/>
        </p:nvSpPr>
        <p:spPr>
          <a:xfrm>
            <a:off x="3418016" y="1969369"/>
            <a:ext cx="6908800" cy="3970318"/>
          </a:xfrm>
          <a:prstGeom prst="rect">
            <a:avLst/>
          </a:prstGeom>
          <a:noFill/>
        </p:spPr>
        <p:txBody>
          <a:bodyPr wrap="square" rtlCol="0">
            <a:spAutoFit/>
          </a:bodyPr>
          <a:lstStyle/>
          <a:p>
            <a:pPr marL="285750" indent="-285750">
              <a:buFont typeface="Arial" panose="020B0604020202020204" pitchFamily="34" charset="0"/>
              <a:buChar char="•"/>
            </a:pPr>
            <a:r>
              <a:rPr lang="tr-TR" dirty="0" err="1"/>
              <a:t>Teodolit</a:t>
            </a:r>
            <a:r>
              <a:rPr lang="tr-TR" dirty="0"/>
              <a:t>, ölçüm yapılacak noktaya (P) kurulur ve </a:t>
            </a:r>
            <a:r>
              <a:rPr lang="tr-TR" b="1" u="sng" dirty="0"/>
              <a:t>dürbünün birinci durumunda</a:t>
            </a:r>
            <a:r>
              <a:rPr lang="tr-TR" dirty="0"/>
              <a:t> en iyi görülebilen noktaya (P</a:t>
            </a:r>
            <a:r>
              <a:rPr lang="tr-TR" baseline="-25000" dirty="0"/>
              <a:t>1</a:t>
            </a:r>
            <a:r>
              <a:rPr lang="tr-TR" dirty="0"/>
              <a:t>) yöneltilerek doğrultu değeri okunur. </a:t>
            </a:r>
          </a:p>
          <a:p>
            <a:pPr marL="285750" indent="-285750">
              <a:buFont typeface="Arial" panose="020B0604020202020204" pitchFamily="34" charset="0"/>
              <a:buChar char="•"/>
            </a:pPr>
            <a:r>
              <a:rPr lang="tr-TR" dirty="0"/>
              <a:t>Sonra, </a:t>
            </a:r>
            <a:r>
              <a:rPr lang="tr-TR" b="1" dirty="0"/>
              <a:t>saat ibresinin hareketi yönünde tüm noktalara</a:t>
            </a:r>
            <a:r>
              <a:rPr lang="tr-TR" dirty="0"/>
              <a:t> (P</a:t>
            </a:r>
            <a:r>
              <a:rPr lang="tr-TR" baseline="-25000" dirty="0"/>
              <a:t>2</a:t>
            </a:r>
            <a:r>
              <a:rPr lang="tr-TR" dirty="0"/>
              <a:t>, P</a:t>
            </a:r>
            <a:r>
              <a:rPr lang="tr-TR" baseline="-25000" dirty="0"/>
              <a:t>3</a:t>
            </a:r>
            <a:r>
              <a:rPr lang="tr-TR" dirty="0"/>
              <a:t>, P</a:t>
            </a:r>
            <a:r>
              <a:rPr lang="tr-TR" baseline="-25000" dirty="0"/>
              <a:t>4</a:t>
            </a:r>
            <a:r>
              <a:rPr lang="tr-TR" dirty="0"/>
              <a:t>) bakılarak doğrultular okunur. </a:t>
            </a:r>
          </a:p>
          <a:p>
            <a:pPr marL="285750" indent="-285750">
              <a:buFont typeface="Arial" panose="020B0604020202020204" pitchFamily="34" charset="0"/>
              <a:buChar char="•"/>
            </a:pPr>
            <a:r>
              <a:rPr lang="tr-TR" dirty="0"/>
              <a:t>Kontrol için ilk noktaya tekrar bakılır ve okunan değer parantez içinde yazılır. İki okuma değeri arasındaki fark 10</a:t>
            </a:r>
            <a:r>
              <a:rPr lang="tr-TR" baseline="30000" dirty="0"/>
              <a:t>cc</a:t>
            </a:r>
            <a:r>
              <a:rPr lang="tr-TR" dirty="0"/>
              <a:t>' </a:t>
            </a:r>
            <a:r>
              <a:rPr lang="tr-TR" dirty="0" err="1"/>
              <a:t>yi</a:t>
            </a:r>
            <a:r>
              <a:rPr lang="tr-TR" dirty="0"/>
              <a:t> geçemez. </a:t>
            </a:r>
          </a:p>
          <a:p>
            <a:pPr marL="285750" indent="-285750">
              <a:buFont typeface="Arial" panose="020B0604020202020204" pitchFamily="34" charset="0"/>
              <a:buChar char="•"/>
            </a:pPr>
            <a:r>
              <a:rPr lang="tr-TR" b="1" dirty="0"/>
              <a:t>Dürbün ikinci duruma getirilir ve ilk noktadan (P</a:t>
            </a:r>
            <a:r>
              <a:rPr lang="tr-TR" b="1" baseline="-25000" dirty="0"/>
              <a:t>1</a:t>
            </a:r>
            <a:r>
              <a:rPr lang="tr-TR" b="1" dirty="0"/>
              <a:t>) başlamak üzere saat ibresinin ters yönünde tüm noktalara</a:t>
            </a:r>
            <a:r>
              <a:rPr lang="tr-TR" dirty="0"/>
              <a:t> bakılarak doğrultular okunur. </a:t>
            </a:r>
          </a:p>
          <a:p>
            <a:pPr marL="285750" indent="-285750">
              <a:buFont typeface="Arial" panose="020B0604020202020204" pitchFamily="34" charset="0"/>
              <a:buChar char="•"/>
            </a:pPr>
            <a:r>
              <a:rPr lang="tr-TR" dirty="0"/>
              <a:t>Kontrol için ilk noktaya yine bakılır. İki okuma arasındaki farkın, 10</a:t>
            </a:r>
            <a:r>
              <a:rPr lang="tr-TR" baseline="30000" dirty="0"/>
              <a:t>cc</a:t>
            </a:r>
            <a:r>
              <a:rPr lang="tr-TR" dirty="0"/>
              <a:t> den küçük olması gerekir. </a:t>
            </a:r>
          </a:p>
          <a:p>
            <a:pPr marL="285750" indent="-285750">
              <a:buFont typeface="Arial" panose="020B0604020202020204" pitchFamily="34" charset="0"/>
              <a:buChar char="•"/>
            </a:pPr>
            <a:r>
              <a:rPr lang="tr-TR" dirty="0"/>
              <a:t>Bu şekilde bir silsile açı ölçümü tamamlanmış olur.</a:t>
            </a:r>
          </a:p>
        </p:txBody>
      </p:sp>
      <p:sp>
        <p:nvSpPr>
          <p:cNvPr id="18" name="Metin kutusu 17"/>
          <p:cNvSpPr txBox="1"/>
          <p:nvPr/>
        </p:nvSpPr>
        <p:spPr>
          <a:xfrm>
            <a:off x="11638002" y="101600"/>
            <a:ext cx="553998" cy="6019114"/>
          </a:xfrm>
          <a:prstGeom prst="rect">
            <a:avLst/>
          </a:prstGeom>
          <a:noFill/>
        </p:spPr>
        <p:txBody>
          <a:bodyPr vert="vert" wrap="square" rtlCol="0">
            <a:spAutoFit/>
          </a:bodyPr>
          <a:lstStyle/>
          <a:p>
            <a:r>
              <a:rPr lang="tr-TR" sz="2400" b="1" dirty="0">
                <a:solidFill>
                  <a:srgbClr val="00B0F0"/>
                </a:solidFill>
                <a:effectLst>
                  <a:outerShdw blurRad="38100" dist="38100" dir="2700000" algn="tl">
                    <a:srgbClr val="000000">
                      <a:alpha val="43137"/>
                    </a:srgbClr>
                  </a:outerShdw>
                </a:effectLst>
              </a:rPr>
              <a:t>UZUNLUK VE DOĞRULTU ÖLÇMELERİ</a:t>
            </a:r>
            <a:endParaRPr lang="en-US" sz="2400" dirty="0">
              <a:solidFill>
                <a:srgbClr val="00B0F0"/>
              </a:solidFill>
              <a:effectLst>
                <a:outerShdw blurRad="38100" dist="38100" dir="2700000" algn="tl">
                  <a:srgbClr val="000000">
                    <a:alpha val="43137"/>
                  </a:srgbClr>
                </a:outerShdw>
              </a:effectLst>
            </a:endParaRPr>
          </a:p>
        </p:txBody>
      </p:sp>
      <p:sp>
        <p:nvSpPr>
          <p:cNvPr id="12" name="Unvan 1">
            <a:extLst>
              <a:ext uri="{FF2B5EF4-FFF2-40B4-BE49-F238E27FC236}">
                <a16:creationId xmlns:a16="http://schemas.microsoft.com/office/drawing/2014/main" xmlns="" id="{47F45D5F-E2A7-41E0-8D57-118441AE29C8}"/>
              </a:ext>
            </a:extLst>
          </p:cNvPr>
          <p:cNvSpPr txBox="1">
            <a:spLocks/>
          </p:cNvSpPr>
          <p:nvPr/>
        </p:nvSpPr>
        <p:spPr>
          <a:xfrm>
            <a:off x="107950" y="6408368"/>
            <a:ext cx="2370666" cy="3810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1600" b="1" dirty="0">
                <a:solidFill>
                  <a:srgbClr val="0070C0"/>
                </a:solidFill>
                <a:effectLst>
                  <a:outerShdw blurRad="38100" dist="38100" dir="2700000" algn="tl">
                    <a:srgbClr val="000000">
                      <a:alpha val="43137"/>
                    </a:srgbClr>
                  </a:outerShdw>
                </a:effectLst>
              </a:rPr>
              <a:t>TOPOGRAFYA </a:t>
            </a:r>
            <a:r>
              <a:rPr lang="en-US" sz="1600" b="1" dirty="0">
                <a:solidFill>
                  <a:srgbClr val="0070C0"/>
                </a:solidFill>
                <a:effectLst>
                  <a:outerShdw blurRad="38100" dist="38100" dir="2700000" algn="tl">
                    <a:srgbClr val="000000">
                      <a:alpha val="43137"/>
                    </a:srgbClr>
                  </a:outerShdw>
                </a:effectLst>
              </a:rPr>
              <a:t>(HRT335</a:t>
            </a:r>
            <a:r>
              <a:rPr lang="tr-TR" sz="1600" b="1" dirty="0">
                <a:solidFill>
                  <a:srgbClr val="0070C0"/>
                </a:solidFill>
                <a:effectLst>
                  <a:outerShdw blurRad="38100" dist="38100" dir="2700000" algn="tl">
                    <a:srgbClr val="000000">
                      <a:alpha val="43137"/>
                    </a:srgbClr>
                  </a:outerShdw>
                </a:effectLst>
              </a:rPr>
              <a:t>0</a:t>
            </a:r>
            <a:r>
              <a:rPr lang="en-US" sz="1600" b="1" dirty="0">
                <a:solidFill>
                  <a:srgbClr val="0070C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4548192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Unvan 1"/>
          <p:cNvSpPr>
            <a:spLocks noGrp="1"/>
          </p:cNvSpPr>
          <p:nvPr>
            <p:ph type="title"/>
          </p:nvPr>
        </p:nvSpPr>
        <p:spPr>
          <a:xfrm>
            <a:off x="788016" y="469107"/>
            <a:ext cx="8596668" cy="597693"/>
          </a:xfrm>
        </p:spPr>
        <p:txBody>
          <a:bodyPr>
            <a:normAutofit/>
          </a:bodyPr>
          <a:lstStyle/>
          <a:p>
            <a:pPr algn="ctr"/>
            <a:r>
              <a:rPr lang="tr-TR" sz="3200" b="1" dirty="0">
                <a:solidFill>
                  <a:srgbClr val="00B0F0"/>
                </a:solidFill>
              </a:rPr>
              <a:t>Silsile Yöntemi ile Yatay Açı Ölçümü</a:t>
            </a:r>
            <a:endParaRPr lang="en-US" sz="3200" b="1" dirty="0">
              <a:solidFill>
                <a:srgbClr val="00B0F0"/>
              </a:solidFill>
            </a:endParaRPr>
          </a:p>
        </p:txBody>
      </p:sp>
      <p:pic>
        <p:nvPicPr>
          <p:cNvPr id="3" name="How to measure a horizontal angle.fl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25637" y="1229360"/>
            <a:ext cx="6321425" cy="5057140"/>
          </a:xfrm>
          <a:prstGeom prst="rect">
            <a:avLst/>
          </a:prstGeom>
        </p:spPr>
      </p:pic>
      <p:sp>
        <p:nvSpPr>
          <p:cNvPr id="8" name="Metin kutusu 7"/>
          <p:cNvSpPr txBox="1"/>
          <p:nvPr/>
        </p:nvSpPr>
        <p:spPr>
          <a:xfrm>
            <a:off x="11638002" y="101600"/>
            <a:ext cx="553998" cy="6019114"/>
          </a:xfrm>
          <a:prstGeom prst="rect">
            <a:avLst/>
          </a:prstGeom>
          <a:noFill/>
        </p:spPr>
        <p:txBody>
          <a:bodyPr vert="vert" wrap="square" rtlCol="0">
            <a:spAutoFit/>
          </a:bodyPr>
          <a:lstStyle/>
          <a:p>
            <a:r>
              <a:rPr lang="tr-TR" sz="2400" b="1" dirty="0">
                <a:solidFill>
                  <a:srgbClr val="00B0F0"/>
                </a:solidFill>
                <a:effectLst>
                  <a:outerShdw blurRad="38100" dist="38100" dir="2700000" algn="tl">
                    <a:srgbClr val="000000">
                      <a:alpha val="43137"/>
                    </a:srgbClr>
                  </a:outerShdw>
                </a:effectLst>
              </a:rPr>
              <a:t>UZUNLUK VE DOĞRULTU ÖLÇMELERİ</a:t>
            </a:r>
            <a:endParaRPr lang="en-US" sz="2400" dirty="0">
              <a:solidFill>
                <a:srgbClr val="00B0F0"/>
              </a:solidFill>
              <a:effectLst>
                <a:outerShdw blurRad="38100" dist="38100" dir="2700000" algn="tl">
                  <a:srgbClr val="000000">
                    <a:alpha val="43137"/>
                  </a:srgbClr>
                </a:outerShdw>
              </a:effectLst>
            </a:endParaRPr>
          </a:p>
        </p:txBody>
      </p:sp>
      <p:sp>
        <p:nvSpPr>
          <p:cNvPr id="11" name="Unvan 1">
            <a:extLst>
              <a:ext uri="{FF2B5EF4-FFF2-40B4-BE49-F238E27FC236}">
                <a16:creationId xmlns:a16="http://schemas.microsoft.com/office/drawing/2014/main" xmlns="" id="{92B51F8D-6C7E-4FF5-A2E0-B3E47FDAA613}"/>
              </a:ext>
            </a:extLst>
          </p:cNvPr>
          <p:cNvSpPr txBox="1">
            <a:spLocks/>
          </p:cNvSpPr>
          <p:nvPr/>
        </p:nvSpPr>
        <p:spPr>
          <a:xfrm>
            <a:off x="107950" y="6408368"/>
            <a:ext cx="2370666" cy="3810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1600" b="1" dirty="0">
                <a:solidFill>
                  <a:srgbClr val="0070C0"/>
                </a:solidFill>
                <a:effectLst>
                  <a:outerShdw blurRad="38100" dist="38100" dir="2700000" algn="tl">
                    <a:srgbClr val="000000">
                      <a:alpha val="43137"/>
                    </a:srgbClr>
                  </a:outerShdw>
                </a:effectLst>
              </a:rPr>
              <a:t>TOPOGRAFYA </a:t>
            </a:r>
            <a:r>
              <a:rPr lang="en-US" sz="1600" b="1" dirty="0">
                <a:solidFill>
                  <a:srgbClr val="0070C0"/>
                </a:solidFill>
                <a:effectLst>
                  <a:outerShdw blurRad="38100" dist="38100" dir="2700000" algn="tl">
                    <a:srgbClr val="000000">
                      <a:alpha val="43137"/>
                    </a:srgbClr>
                  </a:outerShdw>
                </a:effectLst>
              </a:rPr>
              <a:t>(HRT335</a:t>
            </a:r>
            <a:r>
              <a:rPr lang="tr-TR" sz="1600" b="1" dirty="0">
                <a:solidFill>
                  <a:srgbClr val="0070C0"/>
                </a:solidFill>
                <a:effectLst>
                  <a:outerShdw blurRad="38100" dist="38100" dir="2700000" algn="tl">
                    <a:srgbClr val="000000">
                      <a:alpha val="43137"/>
                    </a:srgbClr>
                  </a:outerShdw>
                </a:effectLst>
              </a:rPr>
              <a:t>0</a:t>
            </a:r>
            <a:r>
              <a:rPr lang="en-US" sz="1600" b="1" dirty="0">
                <a:solidFill>
                  <a:srgbClr val="0070C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3594890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Unvan 1"/>
          <p:cNvSpPr txBox="1">
            <a:spLocks/>
          </p:cNvSpPr>
          <p:nvPr/>
        </p:nvSpPr>
        <p:spPr>
          <a:xfrm>
            <a:off x="788016" y="469107"/>
            <a:ext cx="8596668" cy="59769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sz="3200" b="1" dirty="0"/>
              <a:t>Silsile Yöntemi ile Yatay Açı Ölçümü</a:t>
            </a:r>
            <a:endParaRPr lang="en-US" sz="3200" b="1" dirty="0"/>
          </a:p>
        </p:txBody>
      </p:sp>
      <p:pic>
        <p:nvPicPr>
          <p:cNvPr id="2" name="Resim 1"/>
          <p:cNvPicPr>
            <a:picLocks noChangeAspect="1"/>
          </p:cNvPicPr>
          <p:nvPr/>
        </p:nvPicPr>
        <p:blipFill rotWithShape="1">
          <a:blip r:embed="rId3"/>
          <a:srcRect l="25695" t="24826" r="24330" b="23264"/>
          <a:stretch/>
        </p:blipFill>
        <p:spPr>
          <a:xfrm>
            <a:off x="1901825" y="1005865"/>
            <a:ext cx="6502400" cy="3797300"/>
          </a:xfrm>
          <a:prstGeom prst="rect">
            <a:avLst/>
          </a:prstGeom>
        </p:spPr>
      </p:pic>
      <p:graphicFrame>
        <p:nvGraphicFramePr>
          <p:cNvPr id="4" name="Nesne 3"/>
          <p:cNvGraphicFramePr>
            <a:graphicFrameLocks noChangeAspect="1"/>
          </p:cNvGraphicFramePr>
          <p:nvPr>
            <p:extLst>
              <p:ext uri="{D42A27DB-BD31-4B8C-83A1-F6EECF244321}">
                <p14:modId xmlns:p14="http://schemas.microsoft.com/office/powerpoint/2010/main" val="746870246"/>
              </p:ext>
            </p:extLst>
          </p:nvPr>
        </p:nvGraphicFramePr>
        <p:xfrm>
          <a:off x="1808401" y="4810091"/>
          <a:ext cx="5331069" cy="664688"/>
        </p:xfrm>
        <a:graphic>
          <a:graphicData uri="http://schemas.openxmlformats.org/presentationml/2006/ole">
            <mc:AlternateContent xmlns:mc="http://schemas.openxmlformats.org/markup-compatibility/2006">
              <mc:Choice xmlns:v="urn:schemas-microsoft-com:vml" Requires="v">
                <p:oleObj spid="_x0000_s99384" name="Denklem" r:id="rId4" imgW="3746500" imgH="469900" progId="Equation.3">
                  <p:embed/>
                </p:oleObj>
              </mc:Choice>
              <mc:Fallback>
                <p:oleObj name="Denklem" r:id="rId4" imgW="3746500" imgH="4699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8401" y="4810091"/>
                        <a:ext cx="5331069" cy="664688"/>
                      </a:xfrm>
                      <a:prstGeom prst="rect">
                        <a:avLst/>
                      </a:prstGeom>
                      <a:noFill/>
                    </p:spPr>
                  </p:pic>
                </p:oleObj>
              </mc:Fallback>
            </mc:AlternateContent>
          </a:graphicData>
        </a:graphic>
      </p:graphicFrame>
      <p:graphicFrame>
        <p:nvGraphicFramePr>
          <p:cNvPr id="6" name="Nesne 5"/>
          <p:cNvGraphicFramePr>
            <a:graphicFrameLocks noChangeAspect="1"/>
          </p:cNvGraphicFramePr>
          <p:nvPr>
            <p:extLst>
              <p:ext uri="{D42A27DB-BD31-4B8C-83A1-F6EECF244321}">
                <p14:modId xmlns:p14="http://schemas.microsoft.com/office/powerpoint/2010/main" val="1662891861"/>
              </p:ext>
            </p:extLst>
          </p:nvPr>
        </p:nvGraphicFramePr>
        <p:xfrm>
          <a:off x="1706368" y="5666034"/>
          <a:ext cx="3124394" cy="584993"/>
        </p:xfrm>
        <a:graphic>
          <a:graphicData uri="http://schemas.openxmlformats.org/presentationml/2006/ole">
            <mc:AlternateContent xmlns:mc="http://schemas.openxmlformats.org/markup-compatibility/2006">
              <mc:Choice xmlns:v="urn:schemas-microsoft-com:vml" Requires="v">
                <p:oleObj spid="_x0000_s99385" name="Denklem" r:id="rId6" imgW="1854200" imgH="419100" progId="Equation.3">
                  <p:embed/>
                </p:oleObj>
              </mc:Choice>
              <mc:Fallback>
                <p:oleObj name="Denklem" r:id="rId6" imgW="1854200" imgH="4191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06368" y="5666034"/>
                        <a:ext cx="3124394" cy="584993"/>
                      </a:xfrm>
                      <a:prstGeom prst="rect">
                        <a:avLst/>
                      </a:prstGeom>
                      <a:noFill/>
                    </p:spPr>
                  </p:pic>
                </p:oleObj>
              </mc:Fallback>
            </mc:AlternateContent>
          </a:graphicData>
        </a:graphic>
      </p:graphicFrame>
      <p:sp>
        <p:nvSpPr>
          <p:cNvPr id="7" name="Metin kutusu 6"/>
          <p:cNvSpPr txBox="1"/>
          <p:nvPr/>
        </p:nvSpPr>
        <p:spPr>
          <a:xfrm>
            <a:off x="7139470" y="4871797"/>
            <a:ext cx="2767984" cy="584775"/>
          </a:xfrm>
          <a:prstGeom prst="rect">
            <a:avLst/>
          </a:prstGeom>
          <a:noFill/>
        </p:spPr>
        <p:txBody>
          <a:bodyPr wrap="square" rtlCol="0">
            <a:spAutoFit/>
          </a:bodyPr>
          <a:lstStyle/>
          <a:p>
            <a:r>
              <a:rPr lang="tr-TR" sz="1600" dirty="0"/>
              <a:t>Bir doğrultunun bir silsiledeki ortalama hatası</a:t>
            </a:r>
          </a:p>
        </p:txBody>
      </p:sp>
      <p:sp>
        <p:nvSpPr>
          <p:cNvPr id="12" name="Metin kutusu 11"/>
          <p:cNvSpPr txBox="1"/>
          <p:nvPr/>
        </p:nvSpPr>
        <p:spPr>
          <a:xfrm>
            <a:off x="5086350" y="5659213"/>
            <a:ext cx="2767984" cy="584775"/>
          </a:xfrm>
          <a:prstGeom prst="rect">
            <a:avLst/>
          </a:prstGeom>
          <a:noFill/>
        </p:spPr>
        <p:txBody>
          <a:bodyPr wrap="square" rtlCol="0">
            <a:spAutoFit/>
          </a:bodyPr>
          <a:lstStyle/>
          <a:p>
            <a:r>
              <a:rPr lang="tr-TR" sz="1600" dirty="0"/>
              <a:t>Bir doğrultunun kesin değerinin ortalama hatası</a:t>
            </a:r>
          </a:p>
        </p:txBody>
      </p:sp>
      <p:sp>
        <p:nvSpPr>
          <p:cNvPr id="20" name="Metin kutusu 19"/>
          <p:cNvSpPr txBox="1"/>
          <p:nvPr/>
        </p:nvSpPr>
        <p:spPr>
          <a:xfrm>
            <a:off x="11638002" y="101600"/>
            <a:ext cx="553998" cy="6019114"/>
          </a:xfrm>
          <a:prstGeom prst="rect">
            <a:avLst/>
          </a:prstGeom>
          <a:noFill/>
        </p:spPr>
        <p:txBody>
          <a:bodyPr vert="vert" wrap="square" rtlCol="0">
            <a:spAutoFit/>
          </a:bodyPr>
          <a:lstStyle/>
          <a:p>
            <a:r>
              <a:rPr lang="tr-TR" sz="2400" b="1" dirty="0">
                <a:solidFill>
                  <a:srgbClr val="00B0F0"/>
                </a:solidFill>
                <a:effectLst>
                  <a:outerShdw blurRad="38100" dist="38100" dir="2700000" algn="tl">
                    <a:srgbClr val="000000">
                      <a:alpha val="43137"/>
                    </a:srgbClr>
                  </a:outerShdw>
                </a:effectLst>
              </a:rPr>
              <a:t>UZUNLUK VE DOĞRULTU ÖLÇMELERİ</a:t>
            </a:r>
            <a:endParaRPr lang="en-US" sz="2400" dirty="0">
              <a:solidFill>
                <a:srgbClr val="00B0F0"/>
              </a:solidFill>
              <a:effectLst>
                <a:outerShdw blurRad="38100" dist="38100" dir="2700000" algn="tl">
                  <a:srgbClr val="000000">
                    <a:alpha val="43137"/>
                  </a:srgbClr>
                </a:outerShdw>
              </a:effectLst>
            </a:endParaRPr>
          </a:p>
        </p:txBody>
      </p:sp>
      <p:sp>
        <p:nvSpPr>
          <p:cNvPr id="21" name="Unvan 1">
            <a:extLst>
              <a:ext uri="{FF2B5EF4-FFF2-40B4-BE49-F238E27FC236}">
                <a16:creationId xmlns:a16="http://schemas.microsoft.com/office/drawing/2014/main" xmlns="" id="{E3B8642D-7F2D-44EC-A788-97E9CF8BD30A}"/>
              </a:ext>
            </a:extLst>
          </p:cNvPr>
          <p:cNvSpPr txBox="1">
            <a:spLocks/>
          </p:cNvSpPr>
          <p:nvPr/>
        </p:nvSpPr>
        <p:spPr>
          <a:xfrm>
            <a:off x="107950" y="6408368"/>
            <a:ext cx="2370666" cy="3810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1600" b="1" dirty="0">
                <a:solidFill>
                  <a:srgbClr val="0070C0"/>
                </a:solidFill>
                <a:effectLst>
                  <a:outerShdw blurRad="38100" dist="38100" dir="2700000" algn="tl">
                    <a:srgbClr val="000000">
                      <a:alpha val="43137"/>
                    </a:srgbClr>
                  </a:outerShdw>
                </a:effectLst>
              </a:rPr>
              <a:t>TOPOGRAFYA </a:t>
            </a:r>
            <a:r>
              <a:rPr lang="en-US" sz="1600" b="1" dirty="0">
                <a:solidFill>
                  <a:srgbClr val="0070C0"/>
                </a:solidFill>
                <a:effectLst>
                  <a:outerShdw blurRad="38100" dist="38100" dir="2700000" algn="tl">
                    <a:srgbClr val="000000">
                      <a:alpha val="43137"/>
                    </a:srgbClr>
                  </a:outerShdw>
                </a:effectLst>
              </a:rPr>
              <a:t>(HRT335</a:t>
            </a:r>
            <a:r>
              <a:rPr lang="tr-TR" sz="1600" b="1" dirty="0">
                <a:solidFill>
                  <a:srgbClr val="0070C0"/>
                </a:solidFill>
                <a:effectLst>
                  <a:outerShdw blurRad="38100" dist="38100" dir="2700000" algn="tl">
                    <a:srgbClr val="000000">
                      <a:alpha val="43137"/>
                    </a:srgbClr>
                  </a:outerShdw>
                </a:effectLst>
              </a:rPr>
              <a:t>0</a:t>
            </a:r>
            <a:r>
              <a:rPr lang="en-US" sz="1600" b="1" dirty="0">
                <a:solidFill>
                  <a:srgbClr val="0070C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3183978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Unvan 1"/>
          <p:cNvSpPr txBox="1">
            <a:spLocks/>
          </p:cNvSpPr>
          <p:nvPr/>
        </p:nvSpPr>
        <p:spPr>
          <a:xfrm>
            <a:off x="788016" y="469107"/>
            <a:ext cx="8596668" cy="59769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sz="3200" b="1" dirty="0"/>
              <a:t>Silsile Yöntemi ile Düşey Açı Ölçümü</a:t>
            </a:r>
            <a:endParaRPr lang="en-US" sz="3200" b="1" dirty="0"/>
          </a:p>
        </p:txBody>
      </p:sp>
      <p:grpSp>
        <p:nvGrpSpPr>
          <p:cNvPr id="3" name="Grup 2"/>
          <p:cNvGrpSpPr/>
          <p:nvPr/>
        </p:nvGrpSpPr>
        <p:grpSpPr>
          <a:xfrm>
            <a:off x="190500" y="976755"/>
            <a:ext cx="4000500" cy="2303394"/>
            <a:chOff x="1828800" y="1184056"/>
            <a:chExt cx="6013268" cy="3584794"/>
          </a:xfrm>
        </p:grpSpPr>
        <p:pic>
          <p:nvPicPr>
            <p:cNvPr id="6" name="Resim 5"/>
            <p:cNvPicPr>
              <a:picLocks noChangeAspect="1"/>
            </p:cNvPicPr>
            <p:nvPr/>
          </p:nvPicPr>
          <p:blipFill>
            <a:blip r:embed="rId2"/>
            <a:stretch>
              <a:fillRect/>
            </a:stretch>
          </p:blipFill>
          <p:spPr>
            <a:xfrm>
              <a:off x="1828800" y="1358461"/>
              <a:ext cx="6013268" cy="3239378"/>
            </a:xfrm>
            <a:prstGeom prst="rect">
              <a:avLst/>
            </a:prstGeom>
          </p:spPr>
        </p:pic>
        <p:sp>
          <p:nvSpPr>
            <p:cNvPr id="2" name="Metin kutusu 1"/>
            <p:cNvSpPr txBox="1"/>
            <p:nvPr/>
          </p:nvSpPr>
          <p:spPr>
            <a:xfrm>
              <a:off x="6261100" y="3175000"/>
              <a:ext cx="1078884" cy="927100"/>
            </a:xfrm>
            <a:prstGeom prst="rect">
              <a:avLst/>
            </a:prstGeom>
            <a:solidFill>
              <a:schemeClr val="bg1"/>
            </a:solidFill>
          </p:spPr>
          <p:txBody>
            <a:bodyPr wrap="square" rtlCol="0">
              <a:spAutoFit/>
            </a:bodyPr>
            <a:lstStyle/>
            <a:p>
              <a:endParaRPr lang="tr-TR" dirty="0"/>
            </a:p>
          </p:txBody>
        </p:sp>
        <p:sp>
          <p:nvSpPr>
            <p:cNvPr id="8" name="Metin kutusu 7"/>
            <p:cNvSpPr txBox="1"/>
            <p:nvPr/>
          </p:nvSpPr>
          <p:spPr>
            <a:xfrm>
              <a:off x="6324600" y="2215711"/>
              <a:ext cx="1078884" cy="927100"/>
            </a:xfrm>
            <a:prstGeom prst="rect">
              <a:avLst/>
            </a:prstGeom>
            <a:solidFill>
              <a:schemeClr val="bg1"/>
            </a:solidFill>
          </p:spPr>
          <p:txBody>
            <a:bodyPr wrap="square" rtlCol="0">
              <a:spAutoFit/>
            </a:bodyPr>
            <a:lstStyle/>
            <a:p>
              <a:endParaRPr lang="tr-TR" dirty="0"/>
            </a:p>
          </p:txBody>
        </p:sp>
        <p:sp>
          <p:nvSpPr>
            <p:cNvPr id="12" name="Metin kutusu 11"/>
            <p:cNvSpPr txBox="1"/>
            <p:nvPr/>
          </p:nvSpPr>
          <p:spPr>
            <a:xfrm>
              <a:off x="6324600" y="1326711"/>
              <a:ext cx="1078884" cy="927100"/>
            </a:xfrm>
            <a:prstGeom prst="rect">
              <a:avLst/>
            </a:prstGeom>
            <a:solidFill>
              <a:schemeClr val="bg1"/>
            </a:solidFill>
          </p:spPr>
          <p:txBody>
            <a:bodyPr wrap="square" rtlCol="0">
              <a:spAutoFit/>
            </a:bodyPr>
            <a:lstStyle/>
            <a:p>
              <a:endParaRPr lang="tr-TR" dirty="0"/>
            </a:p>
          </p:txBody>
        </p:sp>
        <p:sp>
          <p:nvSpPr>
            <p:cNvPr id="13" name="Metin kutusu 12"/>
            <p:cNvSpPr txBox="1"/>
            <p:nvPr/>
          </p:nvSpPr>
          <p:spPr>
            <a:xfrm>
              <a:off x="4102100" y="3657161"/>
              <a:ext cx="2241242" cy="927100"/>
            </a:xfrm>
            <a:prstGeom prst="rect">
              <a:avLst/>
            </a:prstGeom>
            <a:solidFill>
              <a:schemeClr val="bg1"/>
            </a:solidFill>
          </p:spPr>
          <p:txBody>
            <a:bodyPr wrap="square" rtlCol="0">
              <a:spAutoFit/>
            </a:bodyPr>
            <a:lstStyle/>
            <a:p>
              <a:endParaRPr lang="tr-TR" dirty="0"/>
            </a:p>
          </p:txBody>
        </p:sp>
        <p:sp>
          <p:nvSpPr>
            <p:cNvPr id="14" name="Metin kutusu 13"/>
            <p:cNvSpPr txBox="1"/>
            <p:nvPr/>
          </p:nvSpPr>
          <p:spPr>
            <a:xfrm>
              <a:off x="3347894" y="3841750"/>
              <a:ext cx="1314142" cy="927100"/>
            </a:xfrm>
            <a:prstGeom prst="rect">
              <a:avLst/>
            </a:prstGeom>
            <a:solidFill>
              <a:schemeClr val="bg1"/>
            </a:solidFill>
          </p:spPr>
          <p:txBody>
            <a:bodyPr wrap="square" rtlCol="0">
              <a:spAutoFit/>
            </a:bodyPr>
            <a:lstStyle/>
            <a:p>
              <a:endParaRPr lang="tr-TR" dirty="0"/>
            </a:p>
          </p:txBody>
        </p:sp>
        <p:sp>
          <p:nvSpPr>
            <p:cNvPr id="15" name="Metin kutusu 14"/>
            <p:cNvSpPr txBox="1"/>
            <p:nvPr/>
          </p:nvSpPr>
          <p:spPr>
            <a:xfrm>
              <a:off x="3132743" y="3917511"/>
              <a:ext cx="394836" cy="635439"/>
            </a:xfrm>
            <a:prstGeom prst="rect">
              <a:avLst/>
            </a:prstGeom>
            <a:solidFill>
              <a:schemeClr val="bg1"/>
            </a:solidFill>
          </p:spPr>
          <p:txBody>
            <a:bodyPr wrap="square" rtlCol="0">
              <a:spAutoFit/>
            </a:bodyPr>
            <a:lstStyle/>
            <a:p>
              <a:endParaRPr lang="tr-TR" dirty="0"/>
            </a:p>
          </p:txBody>
        </p:sp>
        <p:sp>
          <p:nvSpPr>
            <p:cNvPr id="17" name="Metin kutusu 16"/>
            <p:cNvSpPr txBox="1"/>
            <p:nvPr/>
          </p:nvSpPr>
          <p:spPr>
            <a:xfrm>
              <a:off x="3848100" y="2552700"/>
              <a:ext cx="2413000" cy="542706"/>
            </a:xfrm>
            <a:prstGeom prst="rect">
              <a:avLst/>
            </a:prstGeom>
            <a:solidFill>
              <a:schemeClr val="bg1"/>
            </a:solidFill>
          </p:spPr>
          <p:txBody>
            <a:bodyPr wrap="square" rtlCol="0">
              <a:spAutoFit/>
            </a:bodyPr>
            <a:lstStyle/>
            <a:p>
              <a:endParaRPr lang="tr-TR" dirty="0"/>
            </a:p>
          </p:txBody>
        </p:sp>
        <p:sp>
          <p:nvSpPr>
            <p:cNvPr id="18" name="Metin kutusu 17"/>
            <p:cNvSpPr txBox="1"/>
            <p:nvPr/>
          </p:nvSpPr>
          <p:spPr>
            <a:xfrm>
              <a:off x="3257116" y="2679261"/>
              <a:ext cx="590984" cy="542706"/>
            </a:xfrm>
            <a:prstGeom prst="rect">
              <a:avLst/>
            </a:prstGeom>
            <a:solidFill>
              <a:schemeClr val="bg1"/>
            </a:solidFill>
          </p:spPr>
          <p:txBody>
            <a:bodyPr wrap="square" rtlCol="0">
              <a:spAutoFit/>
            </a:bodyPr>
            <a:lstStyle/>
            <a:p>
              <a:endParaRPr lang="tr-TR" dirty="0"/>
            </a:p>
          </p:txBody>
        </p:sp>
        <p:sp>
          <p:nvSpPr>
            <p:cNvPr id="19" name="Metin kutusu 18"/>
            <p:cNvSpPr txBox="1"/>
            <p:nvPr/>
          </p:nvSpPr>
          <p:spPr>
            <a:xfrm>
              <a:off x="3734936" y="1184056"/>
              <a:ext cx="1314142" cy="927100"/>
            </a:xfrm>
            <a:prstGeom prst="rect">
              <a:avLst/>
            </a:prstGeom>
            <a:solidFill>
              <a:schemeClr val="bg1"/>
            </a:solidFill>
          </p:spPr>
          <p:txBody>
            <a:bodyPr wrap="square" rtlCol="0">
              <a:spAutoFit/>
            </a:bodyPr>
            <a:lstStyle/>
            <a:p>
              <a:endParaRPr lang="tr-TR" dirty="0"/>
            </a:p>
          </p:txBody>
        </p:sp>
      </p:grpSp>
      <p:pic>
        <p:nvPicPr>
          <p:cNvPr id="20" name="Resim 19"/>
          <p:cNvPicPr>
            <a:picLocks noChangeAspect="1"/>
          </p:cNvPicPr>
          <p:nvPr/>
        </p:nvPicPr>
        <p:blipFill>
          <a:blip r:embed="rId3"/>
          <a:stretch>
            <a:fillRect/>
          </a:stretch>
        </p:blipFill>
        <p:spPr>
          <a:xfrm>
            <a:off x="2331283" y="2521804"/>
            <a:ext cx="8129025" cy="3390867"/>
          </a:xfrm>
          <a:prstGeom prst="rect">
            <a:avLst/>
          </a:prstGeom>
        </p:spPr>
      </p:pic>
      <p:sp>
        <p:nvSpPr>
          <p:cNvPr id="32" name="Metin kutusu 31"/>
          <p:cNvSpPr txBox="1"/>
          <p:nvPr/>
        </p:nvSpPr>
        <p:spPr>
          <a:xfrm>
            <a:off x="11638002" y="101600"/>
            <a:ext cx="553998" cy="6019114"/>
          </a:xfrm>
          <a:prstGeom prst="rect">
            <a:avLst/>
          </a:prstGeom>
          <a:noFill/>
        </p:spPr>
        <p:txBody>
          <a:bodyPr vert="vert" wrap="square" rtlCol="0">
            <a:spAutoFit/>
          </a:bodyPr>
          <a:lstStyle/>
          <a:p>
            <a:r>
              <a:rPr lang="tr-TR" sz="2400" b="1" dirty="0">
                <a:solidFill>
                  <a:srgbClr val="00B0F0"/>
                </a:solidFill>
                <a:effectLst>
                  <a:outerShdw blurRad="38100" dist="38100" dir="2700000" algn="tl">
                    <a:srgbClr val="000000">
                      <a:alpha val="43137"/>
                    </a:srgbClr>
                  </a:outerShdw>
                </a:effectLst>
              </a:rPr>
              <a:t>UZUNLUK VE DOĞRULTU ÖLÇMELERİ</a:t>
            </a:r>
            <a:endParaRPr lang="en-US" sz="2400" dirty="0">
              <a:solidFill>
                <a:srgbClr val="00B0F0"/>
              </a:solidFill>
              <a:effectLst>
                <a:outerShdw blurRad="38100" dist="38100" dir="2700000" algn="tl">
                  <a:srgbClr val="000000">
                    <a:alpha val="43137"/>
                  </a:srgbClr>
                </a:outerShdw>
              </a:effectLst>
            </a:endParaRPr>
          </a:p>
        </p:txBody>
      </p:sp>
      <p:sp>
        <p:nvSpPr>
          <p:cNvPr id="21" name="Unvan 1">
            <a:extLst>
              <a:ext uri="{FF2B5EF4-FFF2-40B4-BE49-F238E27FC236}">
                <a16:creationId xmlns:a16="http://schemas.microsoft.com/office/drawing/2014/main" xmlns="" id="{4F4AF7E3-43FE-4724-B50A-4788B456879C}"/>
              </a:ext>
            </a:extLst>
          </p:cNvPr>
          <p:cNvSpPr txBox="1">
            <a:spLocks/>
          </p:cNvSpPr>
          <p:nvPr/>
        </p:nvSpPr>
        <p:spPr>
          <a:xfrm>
            <a:off x="107950" y="6408368"/>
            <a:ext cx="2370666" cy="3810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1600" b="1" dirty="0">
                <a:solidFill>
                  <a:srgbClr val="0070C0"/>
                </a:solidFill>
                <a:effectLst>
                  <a:outerShdw blurRad="38100" dist="38100" dir="2700000" algn="tl">
                    <a:srgbClr val="000000">
                      <a:alpha val="43137"/>
                    </a:srgbClr>
                  </a:outerShdw>
                </a:effectLst>
              </a:rPr>
              <a:t>TOPOGRAFYA </a:t>
            </a:r>
            <a:r>
              <a:rPr lang="en-US" sz="1600" b="1" dirty="0">
                <a:solidFill>
                  <a:srgbClr val="0070C0"/>
                </a:solidFill>
                <a:effectLst>
                  <a:outerShdw blurRad="38100" dist="38100" dir="2700000" algn="tl">
                    <a:srgbClr val="000000">
                      <a:alpha val="43137"/>
                    </a:srgbClr>
                  </a:outerShdw>
                </a:effectLst>
              </a:rPr>
              <a:t>(HRT335</a:t>
            </a:r>
            <a:r>
              <a:rPr lang="tr-TR" sz="1600" b="1" dirty="0">
                <a:solidFill>
                  <a:srgbClr val="0070C0"/>
                </a:solidFill>
                <a:effectLst>
                  <a:outerShdw blurRad="38100" dist="38100" dir="2700000" algn="tl">
                    <a:srgbClr val="000000">
                      <a:alpha val="43137"/>
                    </a:srgbClr>
                  </a:outerShdw>
                </a:effectLst>
              </a:rPr>
              <a:t>0</a:t>
            </a:r>
            <a:r>
              <a:rPr lang="en-US" sz="1600" b="1" dirty="0">
                <a:solidFill>
                  <a:srgbClr val="0070C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7978910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Unvan 1"/>
          <p:cNvSpPr txBox="1">
            <a:spLocks/>
          </p:cNvSpPr>
          <p:nvPr/>
        </p:nvSpPr>
        <p:spPr>
          <a:xfrm>
            <a:off x="699116" y="330352"/>
            <a:ext cx="8596668" cy="59769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sz="3200" b="1" dirty="0"/>
              <a:t>Silsile Yöntemi ile Düşey Açı Ölçümü</a:t>
            </a:r>
            <a:endParaRPr lang="en-US" sz="3200" b="1" dirty="0"/>
          </a:p>
        </p:txBody>
      </p:sp>
      <p:pic>
        <p:nvPicPr>
          <p:cNvPr id="6" name="Resim 5"/>
          <p:cNvPicPr>
            <a:picLocks noChangeAspect="1"/>
          </p:cNvPicPr>
          <p:nvPr/>
        </p:nvPicPr>
        <p:blipFill>
          <a:blip r:embed="rId2"/>
          <a:stretch>
            <a:fillRect/>
          </a:stretch>
        </p:blipFill>
        <p:spPr>
          <a:xfrm>
            <a:off x="1692309" y="1068937"/>
            <a:ext cx="6778591" cy="2827559"/>
          </a:xfrm>
          <a:prstGeom prst="rect">
            <a:avLst/>
          </a:prstGeom>
        </p:spPr>
      </p:pic>
      <p:pic>
        <p:nvPicPr>
          <p:cNvPr id="7" name="Resim 6"/>
          <p:cNvPicPr>
            <a:picLocks noChangeAspect="1"/>
          </p:cNvPicPr>
          <p:nvPr/>
        </p:nvPicPr>
        <p:blipFill>
          <a:blip r:embed="rId3"/>
          <a:stretch>
            <a:fillRect/>
          </a:stretch>
        </p:blipFill>
        <p:spPr>
          <a:xfrm>
            <a:off x="860493" y="3736322"/>
            <a:ext cx="2795376" cy="665584"/>
          </a:xfrm>
          <a:prstGeom prst="rect">
            <a:avLst/>
          </a:prstGeom>
        </p:spPr>
      </p:pic>
      <p:pic>
        <p:nvPicPr>
          <p:cNvPr id="8" name="Resim 7"/>
          <p:cNvPicPr>
            <a:picLocks noChangeAspect="1"/>
          </p:cNvPicPr>
          <p:nvPr/>
        </p:nvPicPr>
        <p:blipFill>
          <a:blip r:embed="rId4"/>
          <a:stretch>
            <a:fillRect/>
          </a:stretch>
        </p:blipFill>
        <p:spPr>
          <a:xfrm>
            <a:off x="1983265" y="4447853"/>
            <a:ext cx="5665605" cy="670376"/>
          </a:xfrm>
          <a:prstGeom prst="rect">
            <a:avLst/>
          </a:prstGeom>
        </p:spPr>
      </p:pic>
      <p:pic>
        <p:nvPicPr>
          <p:cNvPr id="12" name="Resim 11"/>
          <p:cNvPicPr>
            <a:picLocks noChangeAspect="1"/>
          </p:cNvPicPr>
          <p:nvPr/>
        </p:nvPicPr>
        <p:blipFill>
          <a:blip r:embed="rId5"/>
          <a:stretch>
            <a:fillRect/>
          </a:stretch>
        </p:blipFill>
        <p:spPr>
          <a:xfrm>
            <a:off x="3744311" y="3896496"/>
            <a:ext cx="5753512" cy="624429"/>
          </a:xfrm>
          <a:prstGeom prst="rect">
            <a:avLst/>
          </a:prstGeom>
        </p:spPr>
      </p:pic>
      <p:pic>
        <p:nvPicPr>
          <p:cNvPr id="13" name="Resim 12"/>
          <p:cNvPicPr>
            <a:picLocks noChangeAspect="1"/>
          </p:cNvPicPr>
          <p:nvPr/>
        </p:nvPicPr>
        <p:blipFill>
          <a:blip r:embed="rId6"/>
          <a:stretch>
            <a:fillRect/>
          </a:stretch>
        </p:blipFill>
        <p:spPr>
          <a:xfrm>
            <a:off x="1692309" y="5276275"/>
            <a:ext cx="4104005" cy="786622"/>
          </a:xfrm>
          <a:prstGeom prst="rect">
            <a:avLst/>
          </a:prstGeom>
        </p:spPr>
      </p:pic>
      <p:pic>
        <p:nvPicPr>
          <p:cNvPr id="14" name="Resim 13"/>
          <p:cNvPicPr>
            <a:picLocks noChangeAspect="1"/>
          </p:cNvPicPr>
          <p:nvPr/>
        </p:nvPicPr>
        <p:blipFill>
          <a:blip r:embed="rId7"/>
          <a:stretch>
            <a:fillRect/>
          </a:stretch>
        </p:blipFill>
        <p:spPr>
          <a:xfrm>
            <a:off x="5796314" y="5276275"/>
            <a:ext cx="3709213" cy="711375"/>
          </a:xfrm>
          <a:prstGeom prst="rect">
            <a:avLst/>
          </a:prstGeom>
        </p:spPr>
      </p:pic>
      <p:sp>
        <p:nvSpPr>
          <p:cNvPr id="22" name="Metin kutusu 21"/>
          <p:cNvSpPr txBox="1"/>
          <p:nvPr/>
        </p:nvSpPr>
        <p:spPr>
          <a:xfrm>
            <a:off x="11638002" y="101600"/>
            <a:ext cx="553998" cy="6019114"/>
          </a:xfrm>
          <a:prstGeom prst="rect">
            <a:avLst/>
          </a:prstGeom>
          <a:noFill/>
        </p:spPr>
        <p:txBody>
          <a:bodyPr vert="vert" wrap="square" rtlCol="0">
            <a:spAutoFit/>
          </a:bodyPr>
          <a:lstStyle/>
          <a:p>
            <a:r>
              <a:rPr lang="tr-TR" sz="2400" b="1" dirty="0">
                <a:solidFill>
                  <a:srgbClr val="00B0F0"/>
                </a:solidFill>
                <a:effectLst>
                  <a:outerShdw blurRad="38100" dist="38100" dir="2700000" algn="tl">
                    <a:srgbClr val="000000">
                      <a:alpha val="43137"/>
                    </a:srgbClr>
                  </a:outerShdw>
                </a:effectLst>
              </a:rPr>
              <a:t>UZUNLUK VE DOĞRULTU ÖLÇMELERİ</a:t>
            </a:r>
            <a:endParaRPr lang="en-US" sz="2400" dirty="0">
              <a:solidFill>
                <a:srgbClr val="00B0F0"/>
              </a:solidFill>
              <a:effectLst>
                <a:outerShdw blurRad="38100" dist="38100" dir="2700000" algn="tl">
                  <a:srgbClr val="000000">
                    <a:alpha val="43137"/>
                  </a:srgbClr>
                </a:outerShdw>
              </a:effectLst>
            </a:endParaRPr>
          </a:p>
        </p:txBody>
      </p:sp>
      <p:sp>
        <p:nvSpPr>
          <p:cNvPr id="15" name="Unvan 1">
            <a:extLst>
              <a:ext uri="{FF2B5EF4-FFF2-40B4-BE49-F238E27FC236}">
                <a16:creationId xmlns:a16="http://schemas.microsoft.com/office/drawing/2014/main" xmlns="" id="{2E0E7760-12AC-4595-A746-0975D19FF892}"/>
              </a:ext>
            </a:extLst>
          </p:cNvPr>
          <p:cNvSpPr txBox="1">
            <a:spLocks/>
          </p:cNvSpPr>
          <p:nvPr/>
        </p:nvSpPr>
        <p:spPr>
          <a:xfrm>
            <a:off x="107950" y="6408368"/>
            <a:ext cx="2370666" cy="3810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1600" b="1" dirty="0">
                <a:solidFill>
                  <a:srgbClr val="0070C0"/>
                </a:solidFill>
                <a:effectLst>
                  <a:outerShdw blurRad="38100" dist="38100" dir="2700000" algn="tl">
                    <a:srgbClr val="000000">
                      <a:alpha val="43137"/>
                    </a:srgbClr>
                  </a:outerShdw>
                </a:effectLst>
              </a:rPr>
              <a:t>TOPOGRAFYA </a:t>
            </a:r>
            <a:r>
              <a:rPr lang="en-US" sz="1600" b="1" dirty="0">
                <a:solidFill>
                  <a:srgbClr val="0070C0"/>
                </a:solidFill>
                <a:effectLst>
                  <a:outerShdw blurRad="38100" dist="38100" dir="2700000" algn="tl">
                    <a:srgbClr val="000000">
                      <a:alpha val="43137"/>
                    </a:srgbClr>
                  </a:outerShdw>
                </a:effectLst>
              </a:rPr>
              <a:t>(HRT335</a:t>
            </a:r>
            <a:r>
              <a:rPr lang="tr-TR" sz="1600" b="1" dirty="0">
                <a:solidFill>
                  <a:srgbClr val="0070C0"/>
                </a:solidFill>
                <a:effectLst>
                  <a:outerShdw blurRad="38100" dist="38100" dir="2700000" algn="tl">
                    <a:srgbClr val="000000">
                      <a:alpha val="43137"/>
                    </a:srgbClr>
                  </a:outerShdw>
                </a:effectLst>
              </a:rPr>
              <a:t>0</a:t>
            </a:r>
            <a:r>
              <a:rPr lang="en-US" sz="1600" b="1" dirty="0">
                <a:solidFill>
                  <a:srgbClr val="0070C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0672499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1"/>
          <p:cNvSpPr>
            <a:spLocks noGrp="1"/>
          </p:cNvSpPr>
          <p:nvPr>
            <p:ph type="title"/>
          </p:nvPr>
        </p:nvSpPr>
        <p:spPr>
          <a:xfrm>
            <a:off x="1545825" y="2414372"/>
            <a:ext cx="8596668" cy="1981200"/>
          </a:xfrm>
        </p:spPr>
        <p:txBody>
          <a:bodyPr>
            <a:normAutofit/>
          </a:bodyPr>
          <a:lstStyle/>
          <a:p>
            <a:pPr algn="ctr"/>
            <a:r>
              <a:rPr lang="tr-TR" b="1" dirty="0">
                <a:effectLst>
                  <a:outerShdw blurRad="38100" dist="38100" dir="2700000" algn="tl">
                    <a:srgbClr val="000000">
                      <a:alpha val="43137"/>
                    </a:srgbClr>
                  </a:outerShdw>
                </a:effectLst>
              </a:rPr>
              <a:t>5. BÖLÜM</a:t>
            </a:r>
            <a:br>
              <a:rPr lang="tr-TR" b="1" dirty="0">
                <a:effectLst>
                  <a:outerShdw blurRad="38100" dist="38100" dir="2700000" algn="tl">
                    <a:srgbClr val="000000">
                      <a:alpha val="43137"/>
                    </a:srgbClr>
                  </a:outerShdw>
                </a:effectLst>
              </a:rPr>
            </a:br>
            <a:r>
              <a:rPr lang="tr-TR" b="1" dirty="0">
                <a:effectLst>
                  <a:outerShdw blurRad="38100" dist="38100" dir="2700000" algn="tl">
                    <a:srgbClr val="000000">
                      <a:alpha val="43137"/>
                    </a:srgbClr>
                  </a:outerShdw>
                </a:effectLst>
              </a:rPr>
              <a:t>JEODEZİK TEMEL ÖDEVLER</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3951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o 3"/>
          <p:cNvGraphicFramePr>
            <a:graphicFrameLocks noGrp="1"/>
          </p:cNvGraphicFramePr>
          <p:nvPr>
            <p:extLst>
              <p:ext uri="{D42A27DB-BD31-4B8C-83A1-F6EECF244321}">
                <p14:modId xmlns:p14="http://schemas.microsoft.com/office/powerpoint/2010/main" val="3815783098"/>
              </p:ext>
            </p:extLst>
          </p:nvPr>
        </p:nvGraphicFramePr>
        <p:xfrm>
          <a:off x="1786535" y="1198985"/>
          <a:ext cx="8483601" cy="952294"/>
        </p:xfrm>
        <a:graphic>
          <a:graphicData uri="http://schemas.openxmlformats.org/drawingml/2006/table">
            <a:tbl>
              <a:tblPr/>
              <a:tblGrid>
                <a:gridCol w="2717802">
                  <a:extLst>
                    <a:ext uri="{9D8B030D-6E8A-4147-A177-3AD203B41FA5}">
                      <a16:colId xmlns:a16="http://schemas.microsoft.com/office/drawing/2014/main" xmlns="" val="20000"/>
                    </a:ext>
                  </a:extLst>
                </a:gridCol>
                <a:gridCol w="901700">
                  <a:extLst>
                    <a:ext uri="{9D8B030D-6E8A-4147-A177-3AD203B41FA5}">
                      <a16:colId xmlns:a16="http://schemas.microsoft.com/office/drawing/2014/main" xmlns="" val="20001"/>
                    </a:ext>
                  </a:extLst>
                </a:gridCol>
                <a:gridCol w="914400">
                  <a:extLst>
                    <a:ext uri="{9D8B030D-6E8A-4147-A177-3AD203B41FA5}">
                      <a16:colId xmlns:a16="http://schemas.microsoft.com/office/drawing/2014/main" xmlns="" val="20002"/>
                    </a:ext>
                  </a:extLst>
                </a:gridCol>
                <a:gridCol w="787400">
                  <a:extLst>
                    <a:ext uri="{9D8B030D-6E8A-4147-A177-3AD203B41FA5}">
                      <a16:colId xmlns:a16="http://schemas.microsoft.com/office/drawing/2014/main" xmlns="" val="20003"/>
                    </a:ext>
                  </a:extLst>
                </a:gridCol>
                <a:gridCol w="1066800">
                  <a:extLst>
                    <a:ext uri="{9D8B030D-6E8A-4147-A177-3AD203B41FA5}">
                      <a16:colId xmlns:a16="http://schemas.microsoft.com/office/drawing/2014/main" xmlns="" val="20004"/>
                    </a:ext>
                  </a:extLst>
                </a:gridCol>
                <a:gridCol w="1028700">
                  <a:extLst>
                    <a:ext uri="{9D8B030D-6E8A-4147-A177-3AD203B41FA5}">
                      <a16:colId xmlns:a16="http://schemas.microsoft.com/office/drawing/2014/main" xmlns="" val="20005"/>
                    </a:ext>
                  </a:extLst>
                </a:gridCol>
                <a:gridCol w="1066799">
                  <a:extLst>
                    <a:ext uri="{9D8B030D-6E8A-4147-A177-3AD203B41FA5}">
                      <a16:colId xmlns:a16="http://schemas.microsoft.com/office/drawing/2014/main" xmlns="" val="20006"/>
                    </a:ext>
                  </a:extLst>
                </a:gridCol>
              </a:tblGrid>
              <a:tr h="558799">
                <a:tc>
                  <a:txBody>
                    <a:bodyPr/>
                    <a:lstStyle/>
                    <a:p>
                      <a:pPr algn="l" fontAlgn="t"/>
                      <a:r>
                        <a:rPr lang="tr-TR" sz="1200" b="1" noProof="0" dirty="0">
                          <a:solidFill>
                            <a:schemeClr val="bg1"/>
                          </a:solidFill>
                          <a:effectLst/>
                          <a:latin typeface="inherit"/>
                        </a:rPr>
                        <a:t>Ders Adı</a:t>
                      </a:r>
                      <a:endParaRPr lang="en-US" sz="1200" b="1" noProof="0" dirty="0">
                        <a:solidFill>
                          <a:schemeClr val="bg1"/>
                        </a:solidFill>
                        <a:effectLst/>
                        <a:latin typeface="inherit"/>
                      </a:endParaRPr>
                    </a:p>
                  </a:txBody>
                  <a:tcPr marL="85005" marR="62773" marT="39233" marB="3138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5994C9"/>
                    </a:solidFill>
                  </a:tcPr>
                </a:tc>
                <a:tc>
                  <a:txBody>
                    <a:bodyPr/>
                    <a:lstStyle/>
                    <a:p>
                      <a:pPr algn="ctr" fontAlgn="t"/>
                      <a:r>
                        <a:rPr lang="tr-TR" sz="1200" b="1" noProof="0" dirty="0">
                          <a:solidFill>
                            <a:schemeClr val="bg1"/>
                          </a:solidFill>
                          <a:effectLst/>
                          <a:latin typeface="inherit"/>
                        </a:rPr>
                        <a:t>Kodu</a:t>
                      </a:r>
                      <a:endParaRPr lang="en-US" sz="1200" b="1" noProof="0" dirty="0">
                        <a:solidFill>
                          <a:schemeClr val="bg1"/>
                        </a:solidFill>
                        <a:effectLst/>
                        <a:latin typeface="inherit"/>
                      </a:endParaRPr>
                    </a:p>
                  </a:txBody>
                  <a:tcPr marL="62773" marR="62773" marT="31386" marB="3138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5994C9"/>
                    </a:solidFill>
                  </a:tcPr>
                </a:tc>
                <a:tc>
                  <a:txBody>
                    <a:bodyPr/>
                    <a:lstStyle/>
                    <a:p>
                      <a:pPr algn="ctr" fontAlgn="t"/>
                      <a:r>
                        <a:rPr lang="tr-TR" sz="1200" b="1" noProof="0" dirty="0">
                          <a:solidFill>
                            <a:schemeClr val="bg1"/>
                          </a:solidFill>
                          <a:effectLst/>
                          <a:latin typeface="inherit"/>
                        </a:rPr>
                        <a:t>Yerel Kredi</a:t>
                      </a:r>
                      <a:endParaRPr lang="en-US" sz="1200" b="1" noProof="0" dirty="0">
                        <a:solidFill>
                          <a:schemeClr val="bg1"/>
                        </a:solidFill>
                        <a:effectLst/>
                        <a:latin typeface="inherit"/>
                      </a:endParaRPr>
                    </a:p>
                  </a:txBody>
                  <a:tcPr marL="62773" marR="62773" marT="31386" marB="3138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5994C9"/>
                    </a:solidFill>
                  </a:tcPr>
                </a:tc>
                <a:tc>
                  <a:txBody>
                    <a:bodyPr/>
                    <a:lstStyle/>
                    <a:p>
                      <a:pPr algn="ctr" fontAlgn="t"/>
                      <a:r>
                        <a:rPr lang="tr-TR" sz="1200" b="1" dirty="0">
                          <a:solidFill>
                            <a:schemeClr val="bg1"/>
                          </a:solidFill>
                          <a:effectLst/>
                          <a:latin typeface="inherit"/>
                        </a:rPr>
                        <a:t>ECTS</a:t>
                      </a:r>
                    </a:p>
                  </a:txBody>
                  <a:tcPr marL="62773" marR="62773" marT="31386" marB="3138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5994C9"/>
                    </a:solidFill>
                  </a:tcPr>
                </a:tc>
                <a:tc>
                  <a:txBody>
                    <a:bodyPr/>
                    <a:lstStyle/>
                    <a:p>
                      <a:pPr algn="ctr" fontAlgn="t"/>
                      <a:r>
                        <a:rPr lang="tr-TR" sz="1200" b="1" noProof="0" dirty="0">
                          <a:solidFill>
                            <a:schemeClr val="bg1"/>
                          </a:solidFill>
                          <a:effectLst/>
                          <a:latin typeface="inherit"/>
                        </a:rPr>
                        <a:t>Ders</a:t>
                      </a:r>
                      <a:br>
                        <a:rPr lang="tr-TR" sz="1200" b="1" noProof="0" dirty="0">
                          <a:solidFill>
                            <a:schemeClr val="bg1"/>
                          </a:solidFill>
                          <a:effectLst/>
                          <a:latin typeface="inherit"/>
                        </a:rPr>
                      </a:br>
                      <a:r>
                        <a:rPr lang="en-US" sz="1200" b="1" noProof="0" dirty="0">
                          <a:solidFill>
                            <a:schemeClr val="bg1"/>
                          </a:solidFill>
                          <a:effectLst/>
                          <a:latin typeface="inherit"/>
                        </a:rPr>
                        <a:t>(</a:t>
                      </a:r>
                      <a:r>
                        <a:rPr lang="tr-TR" sz="1200" b="1" noProof="0" dirty="0">
                          <a:solidFill>
                            <a:schemeClr val="bg1"/>
                          </a:solidFill>
                          <a:effectLst/>
                          <a:latin typeface="inherit"/>
                        </a:rPr>
                        <a:t>saat</a:t>
                      </a:r>
                      <a:r>
                        <a:rPr lang="en-US" sz="1200" b="1" noProof="0" dirty="0">
                          <a:solidFill>
                            <a:schemeClr val="bg1"/>
                          </a:solidFill>
                          <a:effectLst/>
                          <a:latin typeface="inherit"/>
                        </a:rPr>
                        <a:t>/</a:t>
                      </a:r>
                      <a:r>
                        <a:rPr lang="tr-TR" sz="1200" b="1" noProof="0" dirty="0">
                          <a:solidFill>
                            <a:schemeClr val="bg1"/>
                          </a:solidFill>
                          <a:effectLst/>
                          <a:latin typeface="inherit"/>
                        </a:rPr>
                        <a:t>hafta</a:t>
                      </a:r>
                      <a:r>
                        <a:rPr lang="en-US" sz="1200" b="1" noProof="0" dirty="0">
                          <a:solidFill>
                            <a:schemeClr val="bg1"/>
                          </a:solidFill>
                          <a:effectLst/>
                          <a:latin typeface="inherit"/>
                        </a:rPr>
                        <a:t>)</a:t>
                      </a:r>
                    </a:p>
                  </a:txBody>
                  <a:tcPr marL="62773" marR="62773" marT="31386" marB="3138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5994C9"/>
                    </a:solidFill>
                  </a:tcPr>
                </a:tc>
                <a:tc>
                  <a:txBody>
                    <a:bodyPr/>
                    <a:lstStyle/>
                    <a:p>
                      <a:pPr algn="ctr" fontAlgn="t"/>
                      <a:r>
                        <a:rPr lang="tr-TR" sz="1200" b="1" noProof="0" dirty="0">
                          <a:solidFill>
                            <a:schemeClr val="bg1"/>
                          </a:solidFill>
                          <a:effectLst/>
                          <a:latin typeface="inherit"/>
                        </a:rPr>
                        <a:t>Uygulama</a:t>
                      </a:r>
                      <a:br>
                        <a:rPr lang="tr-TR" sz="1200" b="1" noProof="0" dirty="0">
                          <a:solidFill>
                            <a:schemeClr val="bg1"/>
                          </a:solidFill>
                          <a:effectLst/>
                          <a:latin typeface="inherit"/>
                        </a:rPr>
                      </a:br>
                      <a:r>
                        <a:rPr lang="en-US" sz="1200" b="1" noProof="0" dirty="0">
                          <a:solidFill>
                            <a:schemeClr val="bg1"/>
                          </a:solidFill>
                          <a:effectLst/>
                          <a:latin typeface="inherit"/>
                        </a:rPr>
                        <a:t>(</a:t>
                      </a:r>
                      <a:r>
                        <a:rPr lang="tr-TR" sz="1200" b="1" noProof="0" dirty="0">
                          <a:solidFill>
                            <a:schemeClr val="bg1"/>
                          </a:solidFill>
                          <a:effectLst/>
                          <a:latin typeface="inherit"/>
                        </a:rPr>
                        <a:t>saat</a:t>
                      </a:r>
                      <a:r>
                        <a:rPr lang="en-US" sz="1200" b="1" noProof="0" dirty="0">
                          <a:solidFill>
                            <a:schemeClr val="bg1"/>
                          </a:solidFill>
                          <a:effectLst/>
                          <a:latin typeface="inherit"/>
                        </a:rPr>
                        <a:t>/</a:t>
                      </a:r>
                      <a:r>
                        <a:rPr lang="tr-TR" sz="1200" b="1" noProof="0" dirty="0">
                          <a:solidFill>
                            <a:schemeClr val="bg1"/>
                          </a:solidFill>
                          <a:effectLst/>
                          <a:latin typeface="inherit"/>
                        </a:rPr>
                        <a:t>hafta</a:t>
                      </a:r>
                      <a:r>
                        <a:rPr lang="en-US" sz="1200" b="1" noProof="0" dirty="0">
                          <a:solidFill>
                            <a:schemeClr val="bg1"/>
                          </a:solidFill>
                          <a:effectLst/>
                          <a:latin typeface="inherit"/>
                        </a:rPr>
                        <a:t>)</a:t>
                      </a:r>
                    </a:p>
                  </a:txBody>
                  <a:tcPr marL="62773" marR="62773" marT="31386" marB="3138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5994C9"/>
                    </a:solidFill>
                  </a:tcPr>
                </a:tc>
                <a:tc>
                  <a:txBody>
                    <a:bodyPr/>
                    <a:lstStyle/>
                    <a:p>
                      <a:pPr algn="ctr" fontAlgn="t"/>
                      <a:r>
                        <a:rPr lang="tr-TR" sz="1200" b="1" noProof="0" dirty="0">
                          <a:solidFill>
                            <a:schemeClr val="bg1"/>
                          </a:solidFill>
                          <a:effectLst/>
                          <a:latin typeface="inherit"/>
                        </a:rPr>
                        <a:t>Laboratuvar</a:t>
                      </a:r>
                      <a:br>
                        <a:rPr lang="tr-TR" sz="1200" b="1" noProof="0" dirty="0">
                          <a:solidFill>
                            <a:schemeClr val="bg1"/>
                          </a:solidFill>
                          <a:effectLst/>
                          <a:latin typeface="inherit"/>
                        </a:rPr>
                      </a:br>
                      <a:r>
                        <a:rPr lang="en-US" sz="1200" b="1" noProof="0" dirty="0">
                          <a:solidFill>
                            <a:schemeClr val="bg1"/>
                          </a:solidFill>
                          <a:effectLst/>
                          <a:latin typeface="inherit"/>
                        </a:rPr>
                        <a:t>(</a:t>
                      </a:r>
                      <a:r>
                        <a:rPr lang="tr-TR" sz="1200" b="1" noProof="0" dirty="0">
                          <a:solidFill>
                            <a:schemeClr val="bg1"/>
                          </a:solidFill>
                          <a:effectLst/>
                          <a:latin typeface="inherit"/>
                        </a:rPr>
                        <a:t>saat</a:t>
                      </a:r>
                      <a:r>
                        <a:rPr lang="en-US" sz="1200" b="1" noProof="0" dirty="0">
                          <a:solidFill>
                            <a:schemeClr val="bg1"/>
                          </a:solidFill>
                          <a:effectLst/>
                          <a:latin typeface="inherit"/>
                        </a:rPr>
                        <a:t>/</a:t>
                      </a:r>
                      <a:r>
                        <a:rPr lang="tr-TR" sz="1200" b="1" noProof="0" dirty="0">
                          <a:solidFill>
                            <a:schemeClr val="bg1"/>
                          </a:solidFill>
                          <a:effectLst/>
                          <a:latin typeface="inherit"/>
                        </a:rPr>
                        <a:t>hafta</a:t>
                      </a:r>
                      <a:r>
                        <a:rPr lang="en-US" sz="1200" b="1" noProof="0" dirty="0">
                          <a:solidFill>
                            <a:schemeClr val="bg1"/>
                          </a:solidFill>
                          <a:effectLst/>
                          <a:latin typeface="inherit"/>
                        </a:rPr>
                        <a:t>)</a:t>
                      </a:r>
                    </a:p>
                  </a:txBody>
                  <a:tcPr marL="62773" marR="62773" marT="31386" marB="3138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5994C9"/>
                    </a:solidFill>
                  </a:tcPr>
                </a:tc>
                <a:extLst>
                  <a:ext uri="{0D108BD9-81ED-4DB2-BD59-A6C34878D82A}">
                    <a16:rowId xmlns:a16="http://schemas.microsoft.com/office/drawing/2014/main" xmlns="" val="10000"/>
                  </a:ext>
                </a:extLst>
              </a:tr>
              <a:tr h="393495">
                <a:tc>
                  <a:txBody>
                    <a:bodyPr/>
                    <a:lstStyle/>
                    <a:p>
                      <a:pPr algn="l" fontAlgn="ctr"/>
                      <a:r>
                        <a:rPr lang="tr-TR" sz="1200" b="1" dirty="0">
                          <a:effectLst/>
                          <a:latin typeface="inherit"/>
                        </a:rPr>
                        <a:t>Topografya</a:t>
                      </a:r>
                      <a:endParaRPr lang="tr-TR" sz="1200" b="0" dirty="0">
                        <a:effectLst/>
                        <a:latin typeface="inherit"/>
                      </a:endParaRPr>
                    </a:p>
                  </a:txBody>
                  <a:tcPr marL="32694" marR="65388" marT="26155" marB="26155" anchor="ctr">
                    <a:lnL>
                      <a:noFill/>
                    </a:lnL>
                    <a:lnR>
                      <a:noFill/>
                    </a:lnR>
                    <a:lnT w="9525" cap="flat" cmpd="sng" algn="ctr">
                      <a:solidFill>
                        <a:srgbClr val="FFFFFF"/>
                      </a:solidFill>
                      <a:prstDash val="solid"/>
                      <a:round/>
                      <a:headEnd type="none" w="med" len="med"/>
                      <a:tailEnd type="none" w="med" len="med"/>
                    </a:lnT>
                    <a:lnB>
                      <a:noFill/>
                    </a:lnB>
                    <a:solidFill>
                      <a:srgbClr val="E5ECF9"/>
                    </a:solidFill>
                  </a:tcPr>
                </a:tc>
                <a:tc>
                  <a:txBody>
                    <a:bodyPr/>
                    <a:lstStyle/>
                    <a:p>
                      <a:pPr algn="ctr" fontAlgn="ctr"/>
                      <a:r>
                        <a:rPr lang="tr-TR" sz="1200" b="0" dirty="0">
                          <a:effectLst/>
                          <a:latin typeface="inherit"/>
                        </a:rPr>
                        <a:t>HRT3350</a:t>
                      </a:r>
                    </a:p>
                  </a:txBody>
                  <a:tcPr marL="32694" marR="65388" marT="26155" marB="26155" anchor="ctr">
                    <a:lnL>
                      <a:noFill/>
                    </a:lnL>
                    <a:lnR>
                      <a:noFill/>
                    </a:lnR>
                    <a:lnT w="9525" cap="flat" cmpd="sng" algn="ctr">
                      <a:solidFill>
                        <a:srgbClr val="FFFFFF"/>
                      </a:solidFill>
                      <a:prstDash val="solid"/>
                      <a:round/>
                      <a:headEnd type="none" w="med" len="med"/>
                      <a:tailEnd type="none" w="med" len="med"/>
                    </a:lnT>
                    <a:lnB>
                      <a:noFill/>
                    </a:lnB>
                    <a:solidFill>
                      <a:srgbClr val="E5ECF9"/>
                    </a:solidFill>
                  </a:tcPr>
                </a:tc>
                <a:tc>
                  <a:txBody>
                    <a:bodyPr/>
                    <a:lstStyle/>
                    <a:p>
                      <a:pPr algn="ctr" fontAlgn="ctr"/>
                      <a:r>
                        <a:rPr lang="tr-TR" sz="1200" b="0">
                          <a:effectLst/>
                          <a:latin typeface="inherit"/>
                        </a:rPr>
                        <a:t>3</a:t>
                      </a:r>
                    </a:p>
                  </a:txBody>
                  <a:tcPr marL="32694" marR="65388" marT="26155" marB="26155" anchor="ctr">
                    <a:lnL>
                      <a:noFill/>
                    </a:lnL>
                    <a:lnR>
                      <a:noFill/>
                    </a:lnR>
                    <a:lnT w="9525" cap="flat" cmpd="sng" algn="ctr">
                      <a:solidFill>
                        <a:srgbClr val="FFFFFF"/>
                      </a:solidFill>
                      <a:prstDash val="solid"/>
                      <a:round/>
                      <a:headEnd type="none" w="med" len="med"/>
                      <a:tailEnd type="none" w="med" len="med"/>
                    </a:lnT>
                    <a:lnB>
                      <a:noFill/>
                    </a:lnB>
                    <a:solidFill>
                      <a:srgbClr val="E5ECF9"/>
                    </a:solidFill>
                  </a:tcPr>
                </a:tc>
                <a:tc>
                  <a:txBody>
                    <a:bodyPr/>
                    <a:lstStyle/>
                    <a:p>
                      <a:pPr algn="ctr" fontAlgn="ctr"/>
                      <a:r>
                        <a:rPr lang="tr-TR" sz="1200" b="0">
                          <a:effectLst/>
                          <a:latin typeface="inherit"/>
                        </a:rPr>
                        <a:t>4</a:t>
                      </a:r>
                    </a:p>
                  </a:txBody>
                  <a:tcPr marL="32694" marR="65388" marT="26155" marB="26155" anchor="ctr">
                    <a:lnL>
                      <a:noFill/>
                    </a:lnL>
                    <a:lnR>
                      <a:noFill/>
                    </a:lnR>
                    <a:lnT w="9525" cap="flat" cmpd="sng" algn="ctr">
                      <a:solidFill>
                        <a:srgbClr val="FFFFFF"/>
                      </a:solidFill>
                      <a:prstDash val="solid"/>
                      <a:round/>
                      <a:headEnd type="none" w="med" len="med"/>
                      <a:tailEnd type="none" w="med" len="med"/>
                    </a:lnT>
                    <a:lnB>
                      <a:noFill/>
                    </a:lnB>
                    <a:solidFill>
                      <a:srgbClr val="E5ECF9"/>
                    </a:solidFill>
                  </a:tcPr>
                </a:tc>
                <a:tc>
                  <a:txBody>
                    <a:bodyPr/>
                    <a:lstStyle/>
                    <a:p>
                      <a:pPr algn="ctr" fontAlgn="ctr"/>
                      <a:r>
                        <a:rPr lang="tr-TR" sz="1200" b="0">
                          <a:effectLst/>
                          <a:latin typeface="inherit"/>
                        </a:rPr>
                        <a:t>3</a:t>
                      </a:r>
                    </a:p>
                  </a:txBody>
                  <a:tcPr marL="32694" marR="65388" marT="26155" marB="26155" anchor="ctr">
                    <a:lnL>
                      <a:noFill/>
                    </a:lnL>
                    <a:lnR>
                      <a:noFill/>
                    </a:lnR>
                    <a:lnT w="9525" cap="flat" cmpd="sng" algn="ctr">
                      <a:solidFill>
                        <a:srgbClr val="FFFFFF"/>
                      </a:solidFill>
                      <a:prstDash val="solid"/>
                      <a:round/>
                      <a:headEnd type="none" w="med" len="med"/>
                      <a:tailEnd type="none" w="med" len="med"/>
                    </a:lnT>
                    <a:lnB>
                      <a:noFill/>
                    </a:lnB>
                    <a:solidFill>
                      <a:srgbClr val="E5ECF9"/>
                    </a:solidFill>
                  </a:tcPr>
                </a:tc>
                <a:tc>
                  <a:txBody>
                    <a:bodyPr/>
                    <a:lstStyle/>
                    <a:p>
                      <a:pPr algn="ctr" fontAlgn="ctr"/>
                      <a:r>
                        <a:rPr lang="tr-TR" sz="1200" b="0">
                          <a:effectLst/>
                          <a:latin typeface="inherit"/>
                        </a:rPr>
                        <a:t>0</a:t>
                      </a:r>
                    </a:p>
                  </a:txBody>
                  <a:tcPr marL="32694" marR="65388" marT="26155" marB="26155" anchor="ctr">
                    <a:lnL>
                      <a:noFill/>
                    </a:lnL>
                    <a:lnR>
                      <a:noFill/>
                    </a:lnR>
                    <a:lnT w="9525" cap="flat" cmpd="sng" algn="ctr">
                      <a:solidFill>
                        <a:srgbClr val="FFFFFF"/>
                      </a:solidFill>
                      <a:prstDash val="solid"/>
                      <a:round/>
                      <a:headEnd type="none" w="med" len="med"/>
                      <a:tailEnd type="none" w="med" len="med"/>
                    </a:lnT>
                    <a:lnB>
                      <a:noFill/>
                    </a:lnB>
                    <a:solidFill>
                      <a:srgbClr val="E5ECF9"/>
                    </a:solidFill>
                  </a:tcPr>
                </a:tc>
                <a:tc>
                  <a:txBody>
                    <a:bodyPr/>
                    <a:lstStyle/>
                    <a:p>
                      <a:pPr algn="ctr" fontAlgn="ctr"/>
                      <a:r>
                        <a:rPr lang="tr-TR" sz="1200" b="0" dirty="0">
                          <a:effectLst/>
                          <a:latin typeface="inherit"/>
                        </a:rPr>
                        <a:t>0</a:t>
                      </a:r>
                    </a:p>
                  </a:txBody>
                  <a:tcPr marL="32694" marR="65388" marT="26155" marB="26155" anchor="ctr">
                    <a:lnL>
                      <a:noFill/>
                    </a:lnL>
                    <a:lnR>
                      <a:noFill/>
                    </a:lnR>
                    <a:lnT w="9525" cap="flat" cmpd="sng" algn="ctr">
                      <a:solidFill>
                        <a:srgbClr val="FFFFFF"/>
                      </a:solidFill>
                      <a:prstDash val="solid"/>
                      <a:round/>
                      <a:headEnd type="none" w="med" len="med"/>
                      <a:tailEnd type="none" w="med" len="med"/>
                    </a:lnT>
                    <a:lnB>
                      <a:noFill/>
                    </a:lnB>
                    <a:solidFill>
                      <a:srgbClr val="E5ECF9"/>
                    </a:solidFill>
                  </a:tcPr>
                </a:tc>
                <a:extLst>
                  <a:ext uri="{0D108BD9-81ED-4DB2-BD59-A6C34878D82A}">
                    <a16:rowId xmlns:a16="http://schemas.microsoft.com/office/drawing/2014/main" xmlns="" val="10001"/>
                  </a:ext>
                </a:extLst>
              </a:tr>
            </a:tbl>
          </a:graphicData>
        </a:graphic>
      </p:graphicFrame>
      <p:graphicFrame>
        <p:nvGraphicFramePr>
          <p:cNvPr id="6" name="Tablo 5"/>
          <p:cNvGraphicFramePr>
            <a:graphicFrameLocks noGrp="1"/>
          </p:cNvGraphicFramePr>
          <p:nvPr>
            <p:extLst>
              <p:ext uri="{D42A27DB-BD31-4B8C-83A1-F6EECF244321}">
                <p14:modId xmlns:p14="http://schemas.microsoft.com/office/powerpoint/2010/main" val="263879357"/>
              </p:ext>
            </p:extLst>
          </p:nvPr>
        </p:nvGraphicFramePr>
        <p:xfrm>
          <a:off x="1786534" y="2748046"/>
          <a:ext cx="8483601" cy="1259036"/>
        </p:xfrm>
        <a:graphic>
          <a:graphicData uri="http://schemas.openxmlformats.org/drawingml/2006/table">
            <a:tbl>
              <a:tblPr firstRow="1" bandRow="1">
                <a:tableStyleId>{5C22544A-7EE6-4342-B048-85BDC9FD1C3A}</a:tableStyleId>
              </a:tblPr>
              <a:tblGrid>
                <a:gridCol w="3057920">
                  <a:extLst>
                    <a:ext uri="{9D8B030D-6E8A-4147-A177-3AD203B41FA5}">
                      <a16:colId xmlns:a16="http://schemas.microsoft.com/office/drawing/2014/main" xmlns="" val="20000"/>
                    </a:ext>
                  </a:extLst>
                </a:gridCol>
                <a:gridCol w="5425681">
                  <a:extLst>
                    <a:ext uri="{9D8B030D-6E8A-4147-A177-3AD203B41FA5}">
                      <a16:colId xmlns:a16="http://schemas.microsoft.com/office/drawing/2014/main" xmlns="" val="20001"/>
                    </a:ext>
                  </a:extLst>
                </a:gridCol>
              </a:tblGrid>
              <a:tr h="1259036">
                <a:tc>
                  <a:txBody>
                    <a:bodyPr/>
                    <a:lstStyle/>
                    <a:p>
                      <a:r>
                        <a:rPr lang="en-US" b="1" dirty="0" err="1">
                          <a:solidFill>
                            <a:schemeClr val="bg1"/>
                          </a:solidFill>
                        </a:rPr>
                        <a:t>Dersin</a:t>
                      </a:r>
                      <a:r>
                        <a:rPr lang="en-US" b="1" dirty="0">
                          <a:solidFill>
                            <a:schemeClr val="bg1"/>
                          </a:solidFill>
                        </a:rPr>
                        <a:t> </a:t>
                      </a:r>
                      <a:r>
                        <a:rPr lang="en-US" b="1" dirty="0" err="1">
                          <a:solidFill>
                            <a:schemeClr val="bg1"/>
                          </a:solidFill>
                        </a:rPr>
                        <a:t>Amacı</a:t>
                      </a:r>
                      <a:endParaRPr lang="en-US"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994C9"/>
                    </a:solidFill>
                  </a:tcPr>
                </a:tc>
                <a:tc>
                  <a:txBody>
                    <a:bodyPr/>
                    <a:lstStyle/>
                    <a:p>
                      <a:r>
                        <a:rPr lang="en-US" b="0" dirty="0">
                          <a:solidFill>
                            <a:schemeClr val="tx1"/>
                          </a:solidFill>
                        </a:rPr>
                        <a:t>Bu </a:t>
                      </a:r>
                      <a:r>
                        <a:rPr lang="en-US" b="0" dirty="0" err="1">
                          <a:solidFill>
                            <a:schemeClr val="tx1"/>
                          </a:solidFill>
                        </a:rPr>
                        <a:t>dersin</a:t>
                      </a:r>
                      <a:r>
                        <a:rPr lang="en-US" b="0" dirty="0">
                          <a:solidFill>
                            <a:schemeClr val="tx1"/>
                          </a:solidFill>
                        </a:rPr>
                        <a:t> </a:t>
                      </a:r>
                      <a:r>
                        <a:rPr lang="en-US" b="0" dirty="0" err="1">
                          <a:solidFill>
                            <a:schemeClr val="tx1"/>
                          </a:solidFill>
                        </a:rPr>
                        <a:t>amacı</a:t>
                      </a:r>
                      <a:r>
                        <a:rPr lang="en-US" b="0" dirty="0">
                          <a:solidFill>
                            <a:schemeClr val="tx1"/>
                          </a:solidFill>
                        </a:rPr>
                        <a:t>, </a:t>
                      </a:r>
                      <a:r>
                        <a:rPr lang="en-US" b="0" dirty="0" err="1">
                          <a:solidFill>
                            <a:schemeClr val="tx1"/>
                          </a:solidFill>
                        </a:rPr>
                        <a:t>temel</a:t>
                      </a:r>
                      <a:r>
                        <a:rPr lang="en-US" b="0" dirty="0">
                          <a:solidFill>
                            <a:schemeClr val="tx1"/>
                          </a:solidFill>
                        </a:rPr>
                        <a:t> </a:t>
                      </a:r>
                      <a:r>
                        <a:rPr lang="en-US" b="0" dirty="0" err="1">
                          <a:solidFill>
                            <a:schemeClr val="tx1"/>
                          </a:solidFill>
                        </a:rPr>
                        <a:t>ölçme</a:t>
                      </a:r>
                      <a:r>
                        <a:rPr lang="en-US" b="0" dirty="0">
                          <a:solidFill>
                            <a:schemeClr val="tx1"/>
                          </a:solidFill>
                        </a:rPr>
                        <a:t> </a:t>
                      </a:r>
                      <a:r>
                        <a:rPr lang="en-US" b="0" dirty="0" err="1">
                          <a:solidFill>
                            <a:schemeClr val="tx1"/>
                          </a:solidFill>
                        </a:rPr>
                        <a:t>teknikleri</a:t>
                      </a:r>
                      <a:r>
                        <a:rPr lang="en-US" b="0" dirty="0">
                          <a:solidFill>
                            <a:schemeClr val="tx1"/>
                          </a:solidFill>
                        </a:rPr>
                        <a:t> </a:t>
                      </a:r>
                      <a:r>
                        <a:rPr lang="en-US" b="0" dirty="0" err="1">
                          <a:solidFill>
                            <a:schemeClr val="tx1"/>
                          </a:solidFill>
                        </a:rPr>
                        <a:t>ve</a:t>
                      </a:r>
                      <a:r>
                        <a:rPr lang="en-US" b="0" dirty="0">
                          <a:solidFill>
                            <a:schemeClr val="tx1"/>
                          </a:solidFill>
                        </a:rPr>
                        <a:t> </a:t>
                      </a:r>
                      <a:r>
                        <a:rPr lang="en-US" b="0" dirty="0" err="1">
                          <a:solidFill>
                            <a:schemeClr val="tx1"/>
                          </a:solidFill>
                        </a:rPr>
                        <a:t>büyük</a:t>
                      </a:r>
                      <a:r>
                        <a:rPr lang="en-US" b="0" dirty="0">
                          <a:solidFill>
                            <a:schemeClr val="tx1"/>
                          </a:solidFill>
                        </a:rPr>
                        <a:t> </a:t>
                      </a:r>
                      <a:r>
                        <a:rPr lang="en-US" b="0" dirty="0" err="1">
                          <a:solidFill>
                            <a:schemeClr val="tx1"/>
                          </a:solidFill>
                        </a:rPr>
                        <a:t>ölçekli</a:t>
                      </a:r>
                      <a:r>
                        <a:rPr lang="en-US" b="0" dirty="0">
                          <a:solidFill>
                            <a:schemeClr val="tx1"/>
                          </a:solidFill>
                        </a:rPr>
                        <a:t> </a:t>
                      </a:r>
                      <a:r>
                        <a:rPr lang="en-US" b="0" dirty="0" err="1">
                          <a:solidFill>
                            <a:schemeClr val="tx1"/>
                          </a:solidFill>
                        </a:rPr>
                        <a:t>harita</a:t>
                      </a:r>
                      <a:r>
                        <a:rPr lang="en-US" b="0" dirty="0">
                          <a:solidFill>
                            <a:schemeClr val="tx1"/>
                          </a:solidFill>
                        </a:rPr>
                        <a:t> </a:t>
                      </a:r>
                      <a:r>
                        <a:rPr lang="en-US" b="0" dirty="0" err="1">
                          <a:solidFill>
                            <a:schemeClr val="tx1"/>
                          </a:solidFill>
                        </a:rPr>
                        <a:t>üretiminde</a:t>
                      </a:r>
                      <a:r>
                        <a:rPr lang="en-US" b="0" dirty="0">
                          <a:solidFill>
                            <a:schemeClr val="tx1"/>
                          </a:solidFill>
                        </a:rPr>
                        <a:t> </a:t>
                      </a:r>
                      <a:r>
                        <a:rPr lang="en-US" b="0" dirty="0" err="1">
                          <a:solidFill>
                            <a:schemeClr val="tx1"/>
                          </a:solidFill>
                        </a:rPr>
                        <a:t>kullanılan</a:t>
                      </a:r>
                      <a:r>
                        <a:rPr lang="en-US" b="0" dirty="0">
                          <a:solidFill>
                            <a:schemeClr val="tx1"/>
                          </a:solidFill>
                        </a:rPr>
                        <a:t> </a:t>
                      </a:r>
                      <a:r>
                        <a:rPr lang="en-US" b="0" dirty="0" err="1">
                          <a:solidFill>
                            <a:schemeClr val="tx1"/>
                          </a:solidFill>
                        </a:rPr>
                        <a:t>matematiksel</a:t>
                      </a:r>
                      <a:r>
                        <a:rPr lang="en-US" b="0" dirty="0">
                          <a:solidFill>
                            <a:schemeClr val="tx1"/>
                          </a:solidFill>
                        </a:rPr>
                        <a:t> </a:t>
                      </a:r>
                      <a:r>
                        <a:rPr lang="en-US" b="0" dirty="0" err="1">
                          <a:solidFill>
                            <a:schemeClr val="tx1"/>
                          </a:solidFill>
                        </a:rPr>
                        <a:t>tanımların</a:t>
                      </a:r>
                      <a:r>
                        <a:rPr lang="en-US" b="0" dirty="0">
                          <a:solidFill>
                            <a:schemeClr val="tx1"/>
                          </a:solidFill>
                        </a:rPr>
                        <a:t> </a:t>
                      </a:r>
                      <a:r>
                        <a:rPr lang="en-US" b="0" dirty="0" err="1">
                          <a:solidFill>
                            <a:schemeClr val="tx1"/>
                          </a:solidFill>
                        </a:rPr>
                        <a:t>verilmesidir</a:t>
                      </a:r>
                      <a:r>
                        <a:rPr lang="en-US" b="0" dirty="0">
                          <a:solidFill>
                            <a:schemeClr val="tx1"/>
                          </a:solidFill>
                        </a:rPr>
                        <a: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sp>
        <p:nvSpPr>
          <p:cNvPr id="8" name="Metin kutusu 7"/>
          <p:cNvSpPr txBox="1"/>
          <p:nvPr/>
        </p:nvSpPr>
        <p:spPr>
          <a:xfrm>
            <a:off x="1786533" y="4467397"/>
            <a:ext cx="8483601" cy="1292662"/>
          </a:xfrm>
          <a:prstGeom prst="rect">
            <a:avLst/>
          </a:prstGeom>
          <a:noFill/>
        </p:spPr>
        <p:txBody>
          <a:bodyPr wrap="square" rtlCol="0">
            <a:spAutoFit/>
          </a:bodyPr>
          <a:lstStyle/>
          <a:p>
            <a:pPr algn="ctr"/>
            <a:r>
              <a:rPr lang="tr-TR" sz="2400" b="1"/>
              <a:t> Dr. Öğr. Üyesi Nihat ERSOY</a:t>
            </a:r>
          </a:p>
          <a:p>
            <a:pPr algn="ctr"/>
            <a:endParaRPr lang="tr-TR"/>
          </a:p>
          <a:p>
            <a:pPr algn="ctr"/>
            <a:r>
              <a:rPr lang="en-US" b="1">
                <a:solidFill>
                  <a:srgbClr val="5994C9"/>
                </a:solidFill>
              </a:rPr>
              <a:t>http://www.</a:t>
            </a:r>
            <a:r>
              <a:rPr lang="tr-TR" b="1">
                <a:solidFill>
                  <a:srgbClr val="5994C9"/>
                </a:solidFill>
              </a:rPr>
              <a:t>avesis</a:t>
            </a:r>
            <a:r>
              <a:rPr lang="en-US" b="1">
                <a:solidFill>
                  <a:srgbClr val="5994C9"/>
                </a:solidFill>
              </a:rPr>
              <a:t>.yildiz.edu.tr/</a:t>
            </a:r>
            <a:r>
              <a:rPr lang="tr-TR" b="1">
                <a:solidFill>
                  <a:srgbClr val="5994C9"/>
                </a:solidFill>
              </a:rPr>
              <a:t>ersoy</a:t>
            </a:r>
          </a:p>
          <a:p>
            <a:pPr algn="ctr"/>
            <a:r>
              <a:rPr lang="tr-TR" b="1">
                <a:solidFill>
                  <a:srgbClr val="5994C9"/>
                </a:solidFill>
              </a:rPr>
              <a:t>ersoy@yildiz.edu.tr </a:t>
            </a:r>
            <a:endParaRPr lang="en-US" b="1" dirty="0">
              <a:solidFill>
                <a:srgbClr val="5994C9"/>
              </a:solidFill>
            </a:endParaRPr>
          </a:p>
        </p:txBody>
      </p:sp>
      <p:sp>
        <p:nvSpPr>
          <p:cNvPr id="12" name="Metin kutusu 11"/>
          <p:cNvSpPr txBox="1"/>
          <p:nvPr/>
        </p:nvSpPr>
        <p:spPr>
          <a:xfrm>
            <a:off x="11638002" y="101600"/>
            <a:ext cx="553998" cy="6019114"/>
          </a:xfrm>
          <a:prstGeom prst="rect">
            <a:avLst/>
          </a:prstGeom>
          <a:noFill/>
        </p:spPr>
        <p:txBody>
          <a:bodyPr vert="vert" wrap="square" rtlCol="0">
            <a:spAutoFit/>
          </a:bodyPr>
          <a:lstStyle/>
          <a:p>
            <a:r>
              <a:rPr lang="tr-TR" sz="2400" b="1" dirty="0">
                <a:solidFill>
                  <a:srgbClr val="00B0F0"/>
                </a:solidFill>
                <a:effectLst>
                  <a:outerShdw blurRad="38100" dist="38100" dir="2700000" algn="tl">
                    <a:srgbClr val="000000">
                      <a:alpha val="43137"/>
                    </a:srgbClr>
                  </a:outerShdw>
                </a:effectLst>
              </a:rPr>
              <a:t>DERSİN AMACI</a:t>
            </a:r>
            <a:endParaRPr lang="en-US" sz="2400" dirty="0">
              <a:solidFill>
                <a:srgbClr val="00B0F0"/>
              </a:solidFill>
              <a:effectLst>
                <a:outerShdw blurRad="38100" dist="38100" dir="2700000" algn="tl">
                  <a:srgbClr val="000000">
                    <a:alpha val="43137"/>
                  </a:srgbClr>
                </a:outerShdw>
              </a:effectLst>
            </a:endParaRPr>
          </a:p>
        </p:txBody>
      </p:sp>
      <p:sp>
        <p:nvSpPr>
          <p:cNvPr id="14" name="Unvan 1">
            <a:extLst>
              <a:ext uri="{FF2B5EF4-FFF2-40B4-BE49-F238E27FC236}">
                <a16:creationId xmlns:a16="http://schemas.microsoft.com/office/drawing/2014/main" xmlns="" id="{D4B0175C-E265-454B-B200-3B4E58A38562}"/>
              </a:ext>
            </a:extLst>
          </p:cNvPr>
          <p:cNvSpPr txBox="1">
            <a:spLocks/>
          </p:cNvSpPr>
          <p:nvPr/>
        </p:nvSpPr>
        <p:spPr>
          <a:xfrm>
            <a:off x="107950" y="6408368"/>
            <a:ext cx="2370666" cy="3810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1600" b="1" dirty="0">
                <a:solidFill>
                  <a:srgbClr val="0070C0"/>
                </a:solidFill>
                <a:effectLst>
                  <a:outerShdw blurRad="38100" dist="38100" dir="2700000" algn="tl">
                    <a:srgbClr val="000000">
                      <a:alpha val="43137"/>
                    </a:srgbClr>
                  </a:outerShdw>
                </a:effectLst>
              </a:rPr>
              <a:t>TOPOGRAFYA </a:t>
            </a:r>
            <a:r>
              <a:rPr lang="en-US" sz="1600" b="1" dirty="0">
                <a:solidFill>
                  <a:srgbClr val="0070C0"/>
                </a:solidFill>
                <a:effectLst>
                  <a:outerShdw blurRad="38100" dist="38100" dir="2700000" algn="tl">
                    <a:srgbClr val="000000">
                      <a:alpha val="43137"/>
                    </a:srgbClr>
                  </a:outerShdw>
                </a:effectLst>
              </a:rPr>
              <a:t>(HRT335</a:t>
            </a:r>
            <a:r>
              <a:rPr lang="tr-TR" sz="1600" b="1" dirty="0">
                <a:solidFill>
                  <a:srgbClr val="0070C0"/>
                </a:solidFill>
                <a:effectLst>
                  <a:outerShdw blurRad="38100" dist="38100" dir="2700000" algn="tl">
                    <a:srgbClr val="000000">
                      <a:alpha val="43137"/>
                    </a:srgbClr>
                  </a:outerShdw>
                </a:effectLst>
              </a:rPr>
              <a:t>0</a:t>
            </a:r>
            <a:r>
              <a:rPr lang="en-US" sz="1600" b="1" dirty="0">
                <a:solidFill>
                  <a:srgbClr val="0070C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5750771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1"/>
          <p:cNvSpPr>
            <a:spLocks noGrp="1"/>
          </p:cNvSpPr>
          <p:nvPr>
            <p:ph type="title"/>
          </p:nvPr>
        </p:nvSpPr>
        <p:spPr>
          <a:xfrm>
            <a:off x="1990668" y="2373183"/>
            <a:ext cx="8596668" cy="1981200"/>
          </a:xfrm>
        </p:spPr>
        <p:txBody>
          <a:bodyPr>
            <a:normAutofit/>
          </a:bodyPr>
          <a:lstStyle/>
          <a:p>
            <a:pPr algn="ctr"/>
            <a:r>
              <a:rPr lang="tr-TR" b="1" dirty="0">
                <a:effectLst>
                  <a:outerShdw blurRad="38100" dist="38100" dir="2700000" algn="tl">
                    <a:srgbClr val="000000">
                      <a:alpha val="43137"/>
                    </a:srgbClr>
                  </a:outerShdw>
                </a:effectLst>
              </a:rPr>
              <a:t>4. BÖLÜM</a:t>
            </a:r>
            <a:br>
              <a:rPr lang="tr-TR" b="1" dirty="0">
                <a:effectLst>
                  <a:outerShdw blurRad="38100" dist="38100" dir="2700000" algn="tl">
                    <a:srgbClr val="000000">
                      <a:alpha val="43137"/>
                    </a:srgbClr>
                  </a:outerShdw>
                </a:effectLst>
              </a:rPr>
            </a:br>
            <a:r>
              <a:rPr lang="tr-TR" b="1" dirty="0">
                <a:effectLst>
                  <a:outerShdw blurRad="38100" dist="38100" dir="2700000" algn="tl">
                    <a:srgbClr val="000000">
                      <a:alpha val="43137"/>
                    </a:srgbClr>
                  </a:outerShdw>
                </a:effectLst>
              </a:rPr>
              <a:t>UZUNLUK VE DOĞRULTU ÖLÇMELERİ</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22717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Metin kutusu 11"/>
          <p:cNvSpPr txBox="1"/>
          <p:nvPr/>
        </p:nvSpPr>
        <p:spPr>
          <a:xfrm>
            <a:off x="11638002" y="101600"/>
            <a:ext cx="553998" cy="6019114"/>
          </a:xfrm>
          <a:prstGeom prst="rect">
            <a:avLst/>
          </a:prstGeom>
          <a:noFill/>
        </p:spPr>
        <p:txBody>
          <a:bodyPr vert="vert" wrap="square" rtlCol="0">
            <a:spAutoFit/>
          </a:bodyPr>
          <a:lstStyle/>
          <a:p>
            <a:r>
              <a:rPr lang="tr-TR" sz="2400" b="1" dirty="0">
                <a:solidFill>
                  <a:srgbClr val="00B0F0"/>
                </a:solidFill>
                <a:effectLst>
                  <a:outerShdw blurRad="38100" dist="38100" dir="2700000" algn="tl">
                    <a:srgbClr val="000000">
                      <a:alpha val="43137"/>
                    </a:srgbClr>
                  </a:outerShdw>
                </a:effectLst>
              </a:rPr>
              <a:t>UZUNLUK VE DOĞRULTU ÖLÇMELERİ</a:t>
            </a:r>
            <a:endParaRPr lang="en-US" sz="2400" dirty="0">
              <a:solidFill>
                <a:srgbClr val="00B0F0"/>
              </a:solidFill>
              <a:effectLst>
                <a:outerShdw blurRad="38100" dist="38100" dir="2700000" algn="tl">
                  <a:srgbClr val="000000">
                    <a:alpha val="43137"/>
                  </a:srgbClr>
                </a:outerShdw>
              </a:effectLst>
            </a:endParaRPr>
          </a:p>
        </p:txBody>
      </p:sp>
      <p:sp>
        <p:nvSpPr>
          <p:cNvPr id="14" name="Unvan 1"/>
          <p:cNvSpPr>
            <a:spLocks noGrp="1"/>
          </p:cNvSpPr>
          <p:nvPr>
            <p:ph type="title"/>
          </p:nvPr>
        </p:nvSpPr>
        <p:spPr>
          <a:xfrm>
            <a:off x="788016" y="469107"/>
            <a:ext cx="8596668" cy="736600"/>
          </a:xfrm>
        </p:spPr>
        <p:txBody>
          <a:bodyPr>
            <a:normAutofit/>
          </a:bodyPr>
          <a:lstStyle/>
          <a:p>
            <a:pPr algn="ctr"/>
            <a:r>
              <a:rPr lang="tr-TR" sz="3200" b="1" dirty="0"/>
              <a:t>Uzunluk Ölçmeleri</a:t>
            </a:r>
            <a:endParaRPr lang="en-US" sz="3200" b="1" dirty="0"/>
          </a:p>
        </p:txBody>
      </p:sp>
      <p:sp>
        <p:nvSpPr>
          <p:cNvPr id="15" name="Metin kutusu 14"/>
          <p:cNvSpPr txBox="1"/>
          <p:nvPr/>
        </p:nvSpPr>
        <p:spPr>
          <a:xfrm>
            <a:off x="469899" y="1205707"/>
            <a:ext cx="10049819" cy="1200329"/>
          </a:xfrm>
          <a:prstGeom prst="rect">
            <a:avLst/>
          </a:prstGeom>
          <a:noFill/>
        </p:spPr>
        <p:txBody>
          <a:bodyPr wrap="square" rtlCol="0">
            <a:spAutoFit/>
          </a:bodyPr>
          <a:lstStyle/>
          <a:p>
            <a:r>
              <a:rPr lang="tr-TR" dirty="0"/>
              <a:t>Bir cismin boyunu ifade eden büyüklüktür. Bu büyüklük en, boy veya yükseklik yönlerinde olabilir.</a:t>
            </a:r>
          </a:p>
          <a:p>
            <a:endParaRPr lang="tr-TR" dirty="0"/>
          </a:p>
          <a:p>
            <a:r>
              <a:rPr lang="tr-TR" dirty="0"/>
              <a:t>Fizikte ise uzunluk, mesafe ile eşdeğer anlamda kullanılır. Mesafe, iki nokta arasındaki uzaklıktır. Cisimlerin ne kadar uzaklıkta olduğunu sayısal olarak ifade eder. </a:t>
            </a:r>
          </a:p>
        </p:txBody>
      </p:sp>
      <p:pic>
        <p:nvPicPr>
          <p:cNvPr id="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625" y="2773371"/>
            <a:ext cx="2609386" cy="165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2741" y="2525623"/>
            <a:ext cx="2537412" cy="3387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8538" y="2566384"/>
            <a:ext cx="2500546" cy="2500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7771" y="4688677"/>
            <a:ext cx="1885744" cy="1457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Metin kutusu 19"/>
          <p:cNvSpPr txBox="1"/>
          <p:nvPr/>
        </p:nvSpPr>
        <p:spPr>
          <a:xfrm>
            <a:off x="182640" y="4244647"/>
            <a:ext cx="2698544" cy="307777"/>
          </a:xfrm>
          <a:prstGeom prst="rect">
            <a:avLst/>
          </a:prstGeom>
          <a:noFill/>
        </p:spPr>
        <p:txBody>
          <a:bodyPr wrap="square" rtlCol="0">
            <a:spAutoFit/>
          </a:bodyPr>
          <a:lstStyle/>
          <a:p>
            <a:pPr algn="ctr"/>
            <a:r>
              <a:rPr lang="tr-TR" sz="1400" dirty="0"/>
              <a:t>Çelik Şerit Metre</a:t>
            </a:r>
          </a:p>
        </p:txBody>
      </p:sp>
      <p:sp>
        <p:nvSpPr>
          <p:cNvPr id="21" name="Metin kutusu 20"/>
          <p:cNvSpPr txBox="1"/>
          <p:nvPr/>
        </p:nvSpPr>
        <p:spPr>
          <a:xfrm>
            <a:off x="501371" y="6028565"/>
            <a:ext cx="2698544" cy="307777"/>
          </a:xfrm>
          <a:prstGeom prst="rect">
            <a:avLst/>
          </a:prstGeom>
          <a:noFill/>
        </p:spPr>
        <p:txBody>
          <a:bodyPr wrap="square" rtlCol="0">
            <a:spAutoFit/>
          </a:bodyPr>
          <a:lstStyle/>
          <a:p>
            <a:pPr algn="ctr"/>
            <a:r>
              <a:rPr lang="tr-TR" sz="1400" dirty="0"/>
              <a:t>Çekül</a:t>
            </a:r>
          </a:p>
        </p:txBody>
      </p:sp>
      <p:sp>
        <p:nvSpPr>
          <p:cNvPr id="22" name="Metin kutusu 21"/>
          <p:cNvSpPr txBox="1"/>
          <p:nvPr/>
        </p:nvSpPr>
        <p:spPr>
          <a:xfrm>
            <a:off x="4103961" y="5934153"/>
            <a:ext cx="2698544" cy="307777"/>
          </a:xfrm>
          <a:prstGeom prst="rect">
            <a:avLst/>
          </a:prstGeom>
          <a:noFill/>
        </p:spPr>
        <p:txBody>
          <a:bodyPr wrap="square" rtlCol="0">
            <a:spAutoFit/>
          </a:bodyPr>
          <a:lstStyle/>
          <a:p>
            <a:pPr algn="ctr"/>
            <a:r>
              <a:rPr lang="tr-TR" sz="1400" dirty="0" err="1"/>
              <a:t>Jalon</a:t>
            </a:r>
            <a:endParaRPr lang="tr-TR" sz="1400" dirty="0"/>
          </a:p>
        </p:txBody>
      </p:sp>
      <p:sp>
        <p:nvSpPr>
          <p:cNvPr id="23" name="Metin kutusu 22"/>
          <p:cNvSpPr txBox="1"/>
          <p:nvPr/>
        </p:nvSpPr>
        <p:spPr>
          <a:xfrm>
            <a:off x="8270540" y="5275346"/>
            <a:ext cx="2698544" cy="307777"/>
          </a:xfrm>
          <a:prstGeom prst="rect">
            <a:avLst/>
          </a:prstGeom>
          <a:noFill/>
        </p:spPr>
        <p:txBody>
          <a:bodyPr wrap="square" rtlCol="0">
            <a:spAutoFit/>
          </a:bodyPr>
          <a:lstStyle/>
          <a:p>
            <a:pPr algn="ctr"/>
            <a:r>
              <a:rPr lang="tr-TR" sz="1400" dirty="0" err="1"/>
              <a:t>Jalon</a:t>
            </a:r>
            <a:r>
              <a:rPr lang="tr-TR" sz="1400" dirty="0"/>
              <a:t> Sehpası</a:t>
            </a:r>
          </a:p>
        </p:txBody>
      </p:sp>
      <p:sp>
        <p:nvSpPr>
          <p:cNvPr id="24" name="Unvan 1">
            <a:extLst>
              <a:ext uri="{FF2B5EF4-FFF2-40B4-BE49-F238E27FC236}">
                <a16:creationId xmlns:a16="http://schemas.microsoft.com/office/drawing/2014/main" xmlns="" id="{6A9A9249-3C55-48D0-9DDD-42C4A1628FED}"/>
              </a:ext>
            </a:extLst>
          </p:cNvPr>
          <p:cNvSpPr txBox="1">
            <a:spLocks/>
          </p:cNvSpPr>
          <p:nvPr/>
        </p:nvSpPr>
        <p:spPr>
          <a:xfrm>
            <a:off x="107950" y="6408368"/>
            <a:ext cx="2370666" cy="3810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1600" b="1" dirty="0">
                <a:solidFill>
                  <a:srgbClr val="0070C0"/>
                </a:solidFill>
                <a:effectLst>
                  <a:outerShdw blurRad="38100" dist="38100" dir="2700000" algn="tl">
                    <a:srgbClr val="000000">
                      <a:alpha val="43137"/>
                    </a:srgbClr>
                  </a:outerShdw>
                </a:effectLst>
              </a:rPr>
              <a:t>TOPOGRAFYA </a:t>
            </a:r>
            <a:r>
              <a:rPr lang="en-US" sz="1600" b="1" dirty="0">
                <a:solidFill>
                  <a:srgbClr val="0070C0"/>
                </a:solidFill>
                <a:effectLst>
                  <a:outerShdw blurRad="38100" dist="38100" dir="2700000" algn="tl">
                    <a:srgbClr val="000000">
                      <a:alpha val="43137"/>
                    </a:srgbClr>
                  </a:outerShdw>
                </a:effectLst>
              </a:rPr>
              <a:t>(HRT335</a:t>
            </a:r>
            <a:r>
              <a:rPr lang="tr-TR" sz="1600" b="1" dirty="0">
                <a:solidFill>
                  <a:srgbClr val="0070C0"/>
                </a:solidFill>
                <a:effectLst>
                  <a:outerShdw blurRad="38100" dist="38100" dir="2700000" algn="tl">
                    <a:srgbClr val="000000">
                      <a:alpha val="43137"/>
                    </a:srgbClr>
                  </a:outerShdw>
                </a:effectLst>
              </a:rPr>
              <a:t>0</a:t>
            </a:r>
            <a:r>
              <a:rPr lang="en-US" sz="1600" b="1" dirty="0">
                <a:solidFill>
                  <a:srgbClr val="0070C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228608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Unvan 1"/>
          <p:cNvSpPr txBox="1">
            <a:spLocks/>
          </p:cNvSpPr>
          <p:nvPr/>
        </p:nvSpPr>
        <p:spPr>
          <a:xfrm>
            <a:off x="107950" y="6408368"/>
            <a:ext cx="2370666" cy="3810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1600" b="1" dirty="0">
                <a:solidFill>
                  <a:srgbClr val="0070C0"/>
                </a:solidFill>
                <a:effectLst>
                  <a:outerShdw blurRad="38100" dist="38100" dir="2700000" algn="tl">
                    <a:srgbClr val="000000">
                      <a:alpha val="43137"/>
                    </a:srgbClr>
                  </a:outerShdw>
                </a:effectLst>
              </a:rPr>
              <a:t>TOPOGRAFYA </a:t>
            </a:r>
            <a:r>
              <a:rPr lang="en-US" sz="1600" b="1" dirty="0">
                <a:solidFill>
                  <a:srgbClr val="0070C0"/>
                </a:solidFill>
                <a:effectLst>
                  <a:outerShdw blurRad="38100" dist="38100" dir="2700000" algn="tl">
                    <a:srgbClr val="000000">
                      <a:alpha val="43137"/>
                    </a:srgbClr>
                  </a:outerShdw>
                </a:effectLst>
              </a:rPr>
              <a:t>(HRT335</a:t>
            </a:r>
            <a:r>
              <a:rPr lang="tr-TR" sz="1600" b="1" dirty="0">
                <a:solidFill>
                  <a:srgbClr val="0070C0"/>
                </a:solidFill>
                <a:effectLst>
                  <a:outerShdw blurRad="38100" dist="38100" dir="2700000" algn="tl">
                    <a:srgbClr val="000000">
                      <a:alpha val="43137"/>
                    </a:srgbClr>
                  </a:outerShdw>
                </a:effectLst>
              </a:rPr>
              <a:t>0</a:t>
            </a:r>
            <a:r>
              <a:rPr lang="en-US" sz="1600" b="1" dirty="0">
                <a:solidFill>
                  <a:srgbClr val="0070C0"/>
                </a:solidFill>
                <a:effectLst>
                  <a:outerShdw blurRad="38100" dist="38100" dir="2700000" algn="tl">
                    <a:srgbClr val="000000">
                      <a:alpha val="43137"/>
                    </a:srgbClr>
                  </a:outerShdw>
                </a:effectLst>
              </a:rPr>
              <a:t>)</a:t>
            </a:r>
          </a:p>
        </p:txBody>
      </p:sp>
      <p:sp>
        <p:nvSpPr>
          <p:cNvPr id="14" name="Unvan 1"/>
          <p:cNvSpPr>
            <a:spLocks noGrp="1"/>
          </p:cNvSpPr>
          <p:nvPr>
            <p:ph type="title"/>
          </p:nvPr>
        </p:nvSpPr>
        <p:spPr>
          <a:xfrm>
            <a:off x="788016" y="469107"/>
            <a:ext cx="8596668" cy="736600"/>
          </a:xfrm>
        </p:spPr>
        <p:txBody>
          <a:bodyPr>
            <a:normAutofit/>
          </a:bodyPr>
          <a:lstStyle/>
          <a:p>
            <a:pPr algn="ctr"/>
            <a:r>
              <a:rPr lang="tr-TR" sz="3200" b="1" dirty="0"/>
              <a:t>Çelik Şerit Metre ile Uzunluk Ölçümü</a:t>
            </a:r>
            <a:endParaRPr lang="en-US" sz="3200" b="1" dirty="0"/>
          </a:p>
        </p:txBody>
      </p:sp>
      <p:pic>
        <p:nvPicPr>
          <p:cNvPr id="1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016" y="1397679"/>
            <a:ext cx="3005778" cy="4887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b="2257"/>
          <a:stretch/>
        </p:blipFill>
        <p:spPr bwMode="auto">
          <a:xfrm>
            <a:off x="4520114" y="1743734"/>
            <a:ext cx="4564389" cy="425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Metin kutusu 16"/>
          <p:cNvSpPr txBox="1"/>
          <p:nvPr/>
        </p:nvSpPr>
        <p:spPr>
          <a:xfrm>
            <a:off x="4495921" y="1842837"/>
            <a:ext cx="1759906" cy="461665"/>
          </a:xfrm>
          <a:prstGeom prst="rect">
            <a:avLst/>
          </a:prstGeom>
          <a:solidFill>
            <a:schemeClr val="tx1"/>
          </a:solidFill>
        </p:spPr>
        <p:txBody>
          <a:bodyPr wrap="square" rtlCol="0">
            <a:spAutoFit/>
          </a:bodyPr>
          <a:lstStyle/>
          <a:p>
            <a:pPr algn="just"/>
            <a:r>
              <a:rPr lang="tr-TR" sz="2400" b="1" dirty="0" err="1">
                <a:solidFill>
                  <a:schemeClr val="bg1"/>
                </a:solidFill>
                <a:effectLst>
                  <a:outerShdw blurRad="38100" dist="38100" dir="2700000" algn="tl">
                    <a:srgbClr val="000000">
                      <a:alpha val="43137"/>
                    </a:srgbClr>
                  </a:outerShdw>
                </a:effectLst>
              </a:rPr>
              <a:t>Çekülleme</a:t>
            </a:r>
            <a:endParaRPr lang="tr-TR" sz="2400" b="1" dirty="0">
              <a:solidFill>
                <a:schemeClr val="bg1"/>
              </a:solidFill>
              <a:effectLst>
                <a:outerShdw blurRad="38100" dist="38100" dir="2700000" algn="tl">
                  <a:srgbClr val="000000">
                    <a:alpha val="43137"/>
                  </a:srgbClr>
                </a:outerShdw>
              </a:effectLst>
            </a:endParaRPr>
          </a:p>
        </p:txBody>
      </p:sp>
      <p:sp>
        <p:nvSpPr>
          <p:cNvPr id="18" name="Metin kutusu 17"/>
          <p:cNvSpPr txBox="1"/>
          <p:nvPr/>
        </p:nvSpPr>
        <p:spPr>
          <a:xfrm>
            <a:off x="11638002" y="101600"/>
            <a:ext cx="553998" cy="6019114"/>
          </a:xfrm>
          <a:prstGeom prst="rect">
            <a:avLst/>
          </a:prstGeom>
          <a:noFill/>
        </p:spPr>
        <p:txBody>
          <a:bodyPr vert="vert" wrap="square" rtlCol="0">
            <a:spAutoFit/>
          </a:bodyPr>
          <a:lstStyle/>
          <a:p>
            <a:r>
              <a:rPr lang="tr-TR" sz="2400" b="1" dirty="0">
                <a:solidFill>
                  <a:srgbClr val="00B0F0"/>
                </a:solidFill>
                <a:effectLst>
                  <a:outerShdw blurRad="38100" dist="38100" dir="2700000" algn="tl">
                    <a:srgbClr val="000000">
                      <a:alpha val="43137"/>
                    </a:srgbClr>
                  </a:outerShdw>
                </a:effectLst>
              </a:rPr>
              <a:t>UZUNLUK VE DOĞRULTU ÖLÇMELERİ</a:t>
            </a:r>
            <a:endParaRPr lang="en-US" sz="2400" dirty="0">
              <a:solidFill>
                <a:srgbClr val="00B0F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73083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6450" y="2446487"/>
            <a:ext cx="5018234" cy="3827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198" y="1834672"/>
            <a:ext cx="3425499" cy="3217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Metin kutusu 15"/>
          <p:cNvSpPr txBox="1"/>
          <p:nvPr/>
        </p:nvSpPr>
        <p:spPr>
          <a:xfrm>
            <a:off x="4366450" y="2600613"/>
            <a:ext cx="1812677" cy="338554"/>
          </a:xfrm>
          <a:prstGeom prst="rect">
            <a:avLst/>
          </a:prstGeom>
          <a:solidFill>
            <a:schemeClr val="tx1"/>
          </a:solidFill>
        </p:spPr>
        <p:txBody>
          <a:bodyPr wrap="square" rtlCol="0">
            <a:spAutoFit/>
          </a:bodyPr>
          <a:lstStyle/>
          <a:p>
            <a:r>
              <a:rPr lang="tr-TR" sz="1600" b="1" dirty="0">
                <a:solidFill>
                  <a:schemeClr val="bg1"/>
                </a:solidFill>
              </a:rPr>
              <a:t>Çekül ile ölçüm</a:t>
            </a:r>
          </a:p>
        </p:txBody>
      </p:sp>
      <p:sp>
        <p:nvSpPr>
          <p:cNvPr id="17" name="Unvan 1"/>
          <p:cNvSpPr>
            <a:spLocks noGrp="1"/>
          </p:cNvSpPr>
          <p:nvPr>
            <p:ph type="title"/>
          </p:nvPr>
        </p:nvSpPr>
        <p:spPr>
          <a:xfrm>
            <a:off x="788016" y="469107"/>
            <a:ext cx="8596668" cy="736600"/>
          </a:xfrm>
        </p:spPr>
        <p:txBody>
          <a:bodyPr>
            <a:normAutofit/>
          </a:bodyPr>
          <a:lstStyle/>
          <a:p>
            <a:pPr algn="ctr"/>
            <a:r>
              <a:rPr lang="tr-TR" sz="3200" b="1" dirty="0"/>
              <a:t>Çelik Şerit Metre ile Uzunluk Ölçümü</a:t>
            </a:r>
            <a:endParaRPr lang="en-US" sz="3200" b="1" dirty="0"/>
          </a:p>
        </p:txBody>
      </p:sp>
      <p:sp>
        <p:nvSpPr>
          <p:cNvPr id="18" name="Metin kutusu 17"/>
          <p:cNvSpPr txBox="1"/>
          <p:nvPr/>
        </p:nvSpPr>
        <p:spPr>
          <a:xfrm>
            <a:off x="11638002" y="101600"/>
            <a:ext cx="553998" cy="6019114"/>
          </a:xfrm>
          <a:prstGeom prst="rect">
            <a:avLst/>
          </a:prstGeom>
          <a:noFill/>
        </p:spPr>
        <p:txBody>
          <a:bodyPr vert="vert" wrap="square" rtlCol="0">
            <a:spAutoFit/>
          </a:bodyPr>
          <a:lstStyle/>
          <a:p>
            <a:r>
              <a:rPr lang="tr-TR" sz="2400" b="1" dirty="0">
                <a:solidFill>
                  <a:srgbClr val="00B0F0"/>
                </a:solidFill>
                <a:effectLst>
                  <a:outerShdw blurRad="38100" dist="38100" dir="2700000" algn="tl">
                    <a:srgbClr val="000000">
                      <a:alpha val="43137"/>
                    </a:srgbClr>
                  </a:outerShdw>
                </a:effectLst>
              </a:rPr>
              <a:t>UZUNLUK VE DOĞRULTU ÖLÇMELERİ</a:t>
            </a:r>
            <a:endParaRPr lang="en-US" sz="2400" dirty="0">
              <a:solidFill>
                <a:srgbClr val="00B0F0"/>
              </a:solidFill>
              <a:effectLst>
                <a:outerShdw blurRad="38100" dist="38100" dir="2700000" algn="tl">
                  <a:srgbClr val="000000">
                    <a:alpha val="43137"/>
                  </a:srgbClr>
                </a:outerShdw>
              </a:effectLst>
            </a:endParaRPr>
          </a:p>
        </p:txBody>
      </p:sp>
      <p:sp>
        <p:nvSpPr>
          <p:cNvPr id="19" name="Unvan 1">
            <a:extLst>
              <a:ext uri="{FF2B5EF4-FFF2-40B4-BE49-F238E27FC236}">
                <a16:creationId xmlns:a16="http://schemas.microsoft.com/office/drawing/2014/main" xmlns="" id="{BFE09789-62E3-4EA9-8F4B-DCF9BE541DE7}"/>
              </a:ext>
            </a:extLst>
          </p:cNvPr>
          <p:cNvSpPr txBox="1">
            <a:spLocks/>
          </p:cNvSpPr>
          <p:nvPr/>
        </p:nvSpPr>
        <p:spPr>
          <a:xfrm>
            <a:off x="107950" y="6408368"/>
            <a:ext cx="2370666" cy="3810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1600" b="1" dirty="0">
                <a:solidFill>
                  <a:srgbClr val="0070C0"/>
                </a:solidFill>
                <a:effectLst>
                  <a:outerShdw blurRad="38100" dist="38100" dir="2700000" algn="tl">
                    <a:srgbClr val="000000">
                      <a:alpha val="43137"/>
                    </a:srgbClr>
                  </a:outerShdw>
                </a:effectLst>
              </a:rPr>
              <a:t>TOPOGRAFYA </a:t>
            </a:r>
            <a:r>
              <a:rPr lang="en-US" sz="1600" b="1" dirty="0">
                <a:solidFill>
                  <a:srgbClr val="0070C0"/>
                </a:solidFill>
                <a:effectLst>
                  <a:outerShdw blurRad="38100" dist="38100" dir="2700000" algn="tl">
                    <a:srgbClr val="000000">
                      <a:alpha val="43137"/>
                    </a:srgbClr>
                  </a:outerShdw>
                </a:effectLst>
              </a:rPr>
              <a:t>(HRT335</a:t>
            </a:r>
            <a:r>
              <a:rPr lang="tr-TR" sz="1600" b="1" dirty="0">
                <a:solidFill>
                  <a:srgbClr val="0070C0"/>
                </a:solidFill>
                <a:effectLst>
                  <a:outerShdw blurRad="38100" dist="38100" dir="2700000" algn="tl">
                    <a:srgbClr val="000000">
                      <a:alpha val="43137"/>
                    </a:srgbClr>
                  </a:outerShdw>
                </a:effectLst>
              </a:rPr>
              <a:t>0</a:t>
            </a:r>
            <a:r>
              <a:rPr lang="en-US" sz="1600" b="1" dirty="0">
                <a:solidFill>
                  <a:srgbClr val="0070C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9377239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Unvan 1"/>
          <p:cNvSpPr>
            <a:spLocks noGrp="1"/>
          </p:cNvSpPr>
          <p:nvPr>
            <p:ph type="title"/>
          </p:nvPr>
        </p:nvSpPr>
        <p:spPr>
          <a:xfrm>
            <a:off x="788016" y="469107"/>
            <a:ext cx="8596668" cy="736600"/>
          </a:xfrm>
        </p:spPr>
        <p:txBody>
          <a:bodyPr>
            <a:normAutofit/>
          </a:bodyPr>
          <a:lstStyle/>
          <a:p>
            <a:pPr algn="ctr"/>
            <a:r>
              <a:rPr lang="tr-TR" sz="3200" b="1" dirty="0"/>
              <a:t>Çelik Şerit Metre ile Uzunluk Ölçümü</a:t>
            </a:r>
            <a:endParaRPr lang="en-US" sz="3200" b="1" dirty="0"/>
          </a:p>
        </p:txBody>
      </p:sp>
      <p:pic>
        <p:nvPicPr>
          <p:cNvPr id="15" name="Resim 14"/>
          <p:cNvPicPr/>
          <p:nvPr/>
        </p:nvPicPr>
        <p:blipFill>
          <a:blip r:embed="rId2">
            <a:extLst>
              <a:ext uri="{28A0092B-C50C-407E-A947-70E740481C1C}">
                <a14:useLocalDpi xmlns:a14="http://schemas.microsoft.com/office/drawing/2010/main" val="0"/>
              </a:ext>
            </a:extLst>
          </a:blip>
          <a:srcRect/>
          <a:stretch>
            <a:fillRect/>
          </a:stretch>
        </p:blipFill>
        <p:spPr bwMode="auto">
          <a:xfrm>
            <a:off x="2093856" y="1460499"/>
            <a:ext cx="6262744" cy="2326809"/>
          </a:xfrm>
          <a:prstGeom prst="rect">
            <a:avLst/>
          </a:prstGeom>
          <a:noFill/>
          <a:ln>
            <a:noFill/>
          </a:ln>
        </p:spPr>
      </p:pic>
      <p:sp>
        <p:nvSpPr>
          <p:cNvPr id="16" name="Metin kutusu 15"/>
          <p:cNvSpPr txBox="1"/>
          <p:nvPr/>
        </p:nvSpPr>
        <p:spPr>
          <a:xfrm>
            <a:off x="381000" y="4038600"/>
            <a:ext cx="9271000" cy="2308324"/>
          </a:xfrm>
          <a:prstGeom prst="rect">
            <a:avLst/>
          </a:prstGeom>
          <a:noFill/>
        </p:spPr>
        <p:txBody>
          <a:bodyPr wrap="square" rtlCol="0">
            <a:spAutoFit/>
          </a:bodyPr>
          <a:lstStyle/>
          <a:p>
            <a:pPr marL="285750" indent="-285750">
              <a:buFont typeface="Arial" panose="020B0604020202020204" pitchFamily="34" charset="0"/>
              <a:buChar char="•"/>
            </a:pPr>
            <a:r>
              <a:rPr lang="tr-TR" sz="1600" dirty="0"/>
              <a:t>Ölçme işlemi sırasında çelik şerit yatay olarak tutulmalıdır. Bunu sağlamak için de çelik şerit omuz hizasından daha yukarıya kaldırılmamalıdır. Bunu için de çok eğimli arazilerde gerekirse çelik şerit boyu, 15 m, 10 m, 5 m gibi uygun bir uzunluğa ayarlanarak ölçümler yapılmalıdır.</a:t>
            </a:r>
          </a:p>
          <a:p>
            <a:pPr marL="285750" indent="-285750">
              <a:buFont typeface="Arial" panose="020B0604020202020204" pitchFamily="34" charset="0"/>
              <a:buChar char="•"/>
            </a:pPr>
            <a:r>
              <a:rPr lang="tr-TR" sz="1600" dirty="0"/>
              <a:t>Ölçmeler, doğrultu üzerinde yapılmalıdır.</a:t>
            </a:r>
          </a:p>
          <a:p>
            <a:pPr marL="285750" indent="-285750">
              <a:buFont typeface="Arial" panose="020B0604020202020204" pitchFamily="34" charset="0"/>
              <a:buChar char="•"/>
            </a:pPr>
            <a:r>
              <a:rPr lang="tr-TR" sz="1600" dirty="0"/>
              <a:t>Çelik şerit, yapımı sırasında belirli bir sıcaklıkta, belirli bir kuvvetle gerilerek bölümlendirilir. Bu nedenle ölçme yapılırken, bölümlendirme sırasında uygulanan (genellikle 10 kg) kuvvetle çekilmelidir.</a:t>
            </a:r>
          </a:p>
          <a:p>
            <a:pPr marL="285750" indent="-285750">
              <a:buFont typeface="Arial" panose="020B0604020202020204" pitchFamily="34" charset="0"/>
              <a:buChar char="•"/>
            </a:pPr>
            <a:r>
              <a:rPr lang="tr-TR" sz="1600" dirty="0"/>
              <a:t>Uzunluklar, gidiş – dönüş ölçülmelidir. Çok eğimli arazilerde iki  ölçümde yukarıdan aşağıya doğru yapılmalıdır.</a:t>
            </a:r>
          </a:p>
        </p:txBody>
      </p:sp>
      <p:sp>
        <p:nvSpPr>
          <p:cNvPr id="17" name="Metin kutusu 16"/>
          <p:cNvSpPr txBox="1"/>
          <p:nvPr/>
        </p:nvSpPr>
        <p:spPr>
          <a:xfrm>
            <a:off x="11638002" y="101600"/>
            <a:ext cx="553998" cy="6019114"/>
          </a:xfrm>
          <a:prstGeom prst="rect">
            <a:avLst/>
          </a:prstGeom>
          <a:noFill/>
        </p:spPr>
        <p:txBody>
          <a:bodyPr vert="vert" wrap="square" rtlCol="0">
            <a:spAutoFit/>
          </a:bodyPr>
          <a:lstStyle/>
          <a:p>
            <a:r>
              <a:rPr lang="tr-TR" sz="2400" b="1" dirty="0">
                <a:solidFill>
                  <a:srgbClr val="00B0F0"/>
                </a:solidFill>
                <a:effectLst>
                  <a:outerShdw blurRad="38100" dist="38100" dir="2700000" algn="tl">
                    <a:srgbClr val="000000">
                      <a:alpha val="43137"/>
                    </a:srgbClr>
                  </a:outerShdw>
                </a:effectLst>
              </a:rPr>
              <a:t>UZUNLUK VE DOĞRULTU ÖLÇMELERİ</a:t>
            </a:r>
            <a:endParaRPr lang="en-US" sz="2400" dirty="0">
              <a:solidFill>
                <a:srgbClr val="00B0F0"/>
              </a:solidFill>
              <a:effectLst>
                <a:outerShdw blurRad="38100" dist="38100" dir="2700000" algn="tl">
                  <a:srgbClr val="000000">
                    <a:alpha val="43137"/>
                  </a:srgbClr>
                </a:outerShdw>
              </a:effectLst>
            </a:endParaRPr>
          </a:p>
        </p:txBody>
      </p:sp>
      <p:sp>
        <p:nvSpPr>
          <p:cNvPr id="12" name="Unvan 1">
            <a:extLst>
              <a:ext uri="{FF2B5EF4-FFF2-40B4-BE49-F238E27FC236}">
                <a16:creationId xmlns:a16="http://schemas.microsoft.com/office/drawing/2014/main" xmlns="" id="{0D3DAF56-6EC3-4AFE-8BFE-3503ED6B2E19}"/>
              </a:ext>
            </a:extLst>
          </p:cNvPr>
          <p:cNvSpPr txBox="1">
            <a:spLocks/>
          </p:cNvSpPr>
          <p:nvPr/>
        </p:nvSpPr>
        <p:spPr>
          <a:xfrm>
            <a:off x="107950" y="6408368"/>
            <a:ext cx="2370666" cy="3810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1600" b="1" dirty="0">
                <a:solidFill>
                  <a:srgbClr val="0070C0"/>
                </a:solidFill>
                <a:effectLst>
                  <a:outerShdw blurRad="38100" dist="38100" dir="2700000" algn="tl">
                    <a:srgbClr val="000000">
                      <a:alpha val="43137"/>
                    </a:srgbClr>
                  </a:outerShdw>
                </a:effectLst>
              </a:rPr>
              <a:t>TOPOGRAFYA </a:t>
            </a:r>
            <a:r>
              <a:rPr lang="en-US" sz="1600" b="1" dirty="0">
                <a:solidFill>
                  <a:srgbClr val="0070C0"/>
                </a:solidFill>
                <a:effectLst>
                  <a:outerShdw blurRad="38100" dist="38100" dir="2700000" algn="tl">
                    <a:srgbClr val="000000">
                      <a:alpha val="43137"/>
                    </a:srgbClr>
                  </a:outerShdw>
                </a:effectLst>
              </a:rPr>
              <a:t>(HRT335</a:t>
            </a:r>
            <a:r>
              <a:rPr lang="tr-TR" sz="1600" b="1" dirty="0">
                <a:solidFill>
                  <a:srgbClr val="0070C0"/>
                </a:solidFill>
                <a:effectLst>
                  <a:outerShdw blurRad="38100" dist="38100" dir="2700000" algn="tl">
                    <a:srgbClr val="000000">
                      <a:alpha val="43137"/>
                    </a:srgbClr>
                  </a:outerShdw>
                </a:effectLst>
              </a:rPr>
              <a:t>0</a:t>
            </a:r>
            <a:r>
              <a:rPr lang="en-US" sz="1600" b="1" dirty="0">
                <a:solidFill>
                  <a:srgbClr val="0070C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7902588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Diyagram 15"/>
          <p:cNvGraphicFramePr/>
          <p:nvPr>
            <p:extLst>
              <p:ext uri="{D42A27DB-BD31-4B8C-83A1-F6EECF244321}">
                <p14:modId xmlns:p14="http://schemas.microsoft.com/office/powerpoint/2010/main" val="3184825049"/>
              </p:ext>
            </p:extLst>
          </p:nvPr>
        </p:nvGraphicFramePr>
        <p:xfrm>
          <a:off x="342415" y="747038"/>
          <a:ext cx="4875739" cy="20772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Unvan 1"/>
          <p:cNvSpPr txBox="1">
            <a:spLocks/>
          </p:cNvSpPr>
          <p:nvPr/>
        </p:nvSpPr>
        <p:spPr>
          <a:xfrm>
            <a:off x="443570" y="101600"/>
            <a:ext cx="4774584" cy="7366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sz="2000" b="1" dirty="0"/>
              <a:t>Hata Kaynakları</a:t>
            </a:r>
            <a:endParaRPr lang="en-US" sz="2000" b="1" dirty="0"/>
          </a:p>
        </p:txBody>
      </p:sp>
      <p:sp>
        <p:nvSpPr>
          <p:cNvPr id="18" name="Unvan 1"/>
          <p:cNvSpPr>
            <a:spLocks noGrp="1"/>
          </p:cNvSpPr>
          <p:nvPr>
            <p:ph type="title"/>
          </p:nvPr>
        </p:nvSpPr>
        <p:spPr>
          <a:xfrm>
            <a:off x="5376389" y="360119"/>
            <a:ext cx="4298332" cy="470693"/>
          </a:xfrm>
        </p:spPr>
        <p:txBody>
          <a:bodyPr>
            <a:normAutofit/>
          </a:bodyPr>
          <a:lstStyle/>
          <a:p>
            <a:pPr algn="ctr"/>
            <a:r>
              <a:rPr lang="tr-TR" sz="2000" b="1" dirty="0">
                <a:solidFill>
                  <a:srgbClr val="0070C0"/>
                </a:solidFill>
                <a:effectLst>
                  <a:outerShdw blurRad="38100" dist="38100" dir="2700000" algn="tl">
                    <a:srgbClr val="000000">
                      <a:alpha val="43137"/>
                    </a:srgbClr>
                  </a:outerShdw>
                </a:effectLst>
              </a:rPr>
              <a:t>Ortamdan Kaynaklanan Hatalar</a:t>
            </a:r>
            <a:endParaRPr lang="en-US" sz="2000" b="1" dirty="0">
              <a:solidFill>
                <a:srgbClr val="0070C0"/>
              </a:solidFill>
              <a:effectLst>
                <a:outerShdw blurRad="38100" dist="38100" dir="2700000" algn="tl">
                  <a:srgbClr val="000000">
                    <a:alpha val="43137"/>
                  </a:srgbClr>
                </a:outerShdw>
              </a:effectLst>
            </a:endParaRPr>
          </a:p>
        </p:txBody>
      </p:sp>
      <p:sp>
        <p:nvSpPr>
          <p:cNvPr id="19" name="Metin kutusu 18"/>
          <p:cNvSpPr txBox="1"/>
          <p:nvPr/>
        </p:nvSpPr>
        <p:spPr>
          <a:xfrm>
            <a:off x="5933584" y="830813"/>
            <a:ext cx="4377266" cy="2031325"/>
          </a:xfrm>
          <a:prstGeom prst="rect">
            <a:avLst/>
          </a:prstGeom>
          <a:noFill/>
        </p:spPr>
        <p:txBody>
          <a:bodyPr wrap="square" rtlCol="0">
            <a:spAutoFit/>
          </a:bodyPr>
          <a:lstStyle/>
          <a:p>
            <a:r>
              <a:rPr lang="tr-TR" b="1" dirty="0"/>
              <a:t>Rüzgâr, sıcaklık, rutubet, hava katmanlarındaki kırılma, yerçekimi, manyetik alan </a:t>
            </a:r>
            <a:r>
              <a:rPr lang="tr-TR" b="1" dirty="0" err="1"/>
              <a:t>vb</a:t>
            </a:r>
            <a:r>
              <a:rPr lang="tr-TR" b="1" dirty="0"/>
              <a:t> değişik doğa olaylarından kaynaklanan hatalardır. </a:t>
            </a:r>
          </a:p>
          <a:p>
            <a:endParaRPr lang="tr-TR" b="1" dirty="0"/>
          </a:p>
          <a:p>
            <a:r>
              <a:rPr lang="tr-TR" b="1" dirty="0"/>
              <a:t>Örneğin, çelik şerit metrenin boyunun hava sıcaklığı ile değişimi gibi.</a:t>
            </a:r>
            <a:endParaRPr lang="tr-TR" dirty="0"/>
          </a:p>
        </p:txBody>
      </p:sp>
      <p:sp>
        <p:nvSpPr>
          <p:cNvPr id="20" name="Dikdörtgen 19"/>
          <p:cNvSpPr/>
          <p:nvPr/>
        </p:nvSpPr>
        <p:spPr>
          <a:xfrm>
            <a:off x="3503356" y="3319278"/>
            <a:ext cx="3283148" cy="400110"/>
          </a:xfrm>
          <a:prstGeom prst="rect">
            <a:avLst/>
          </a:prstGeom>
        </p:spPr>
        <p:txBody>
          <a:bodyPr wrap="square">
            <a:spAutoFit/>
          </a:bodyPr>
          <a:lstStyle/>
          <a:p>
            <a:r>
              <a:rPr lang="tr-TR"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Sıcaklık düzeltmesi </a:t>
            </a:r>
            <a:r>
              <a:rPr lang="tr-TR" sz="20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k</a:t>
            </a:r>
            <a:r>
              <a:rPr lang="tr-TR" sz="2000" b="1" baseline="-250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a:t>
            </a:r>
            <a:r>
              <a:rPr lang="tr-TR"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p>
        </p:txBody>
      </p:sp>
      <p:sp>
        <p:nvSpPr>
          <p:cNvPr id="21" name="Unvan 1"/>
          <p:cNvSpPr txBox="1">
            <a:spLocks/>
          </p:cNvSpPr>
          <p:nvPr/>
        </p:nvSpPr>
        <p:spPr>
          <a:xfrm>
            <a:off x="1833612" y="2962124"/>
            <a:ext cx="6140240" cy="47069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sz="2000" b="1" dirty="0"/>
              <a:t>Çelik Şerit Metre İle Uzunluk Ölçümde Hatalar</a:t>
            </a:r>
          </a:p>
        </p:txBody>
      </p:sp>
      <p:graphicFrame>
        <p:nvGraphicFramePr>
          <p:cNvPr id="22" name="Nesne 21"/>
          <p:cNvGraphicFramePr>
            <a:graphicFrameLocks noChangeAspect="1"/>
          </p:cNvGraphicFramePr>
          <p:nvPr>
            <p:extLst>
              <p:ext uri="{D42A27DB-BD31-4B8C-83A1-F6EECF244321}">
                <p14:modId xmlns:p14="http://schemas.microsoft.com/office/powerpoint/2010/main" val="4185408018"/>
              </p:ext>
            </p:extLst>
          </p:nvPr>
        </p:nvGraphicFramePr>
        <p:xfrm>
          <a:off x="3305986" y="3656432"/>
          <a:ext cx="3195492" cy="813398"/>
        </p:xfrm>
        <a:graphic>
          <a:graphicData uri="http://schemas.openxmlformats.org/presentationml/2006/ole">
            <mc:AlternateContent xmlns:mc="http://schemas.openxmlformats.org/markup-compatibility/2006">
              <mc:Choice xmlns:v="urn:schemas-microsoft-com:vml" Requires="v">
                <p:oleObj spid="_x0000_s96292" name="Denklem" r:id="rId8" imgW="1053643" imgH="266584" progId="Equation.3">
                  <p:embed/>
                </p:oleObj>
              </mc:Choice>
              <mc:Fallback>
                <p:oleObj name="Denklem" r:id="rId8" imgW="1053643" imgH="266584"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05986" y="3656432"/>
                        <a:ext cx="3195492" cy="813398"/>
                      </a:xfrm>
                      <a:prstGeom prst="rect">
                        <a:avLst/>
                      </a:prstGeom>
                      <a:noFill/>
                    </p:spPr>
                  </p:pic>
                </p:oleObj>
              </mc:Fallback>
            </mc:AlternateContent>
          </a:graphicData>
        </a:graphic>
      </p:graphicFrame>
      <p:pic>
        <p:nvPicPr>
          <p:cNvPr id="23"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30451" y="4537554"/>
            <a:ext cx="5962650"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Metin kutusu 23"/>
          <p:cNvSpPr txBox="1"/>
          <p:nvPr/>
        </p:nvSpPr>
        <p:spPr>
          <a:xfrm>
            <a:off x="11638002" y="101600"/>
            <a:ext cx="553998" cy="6019114"/>
          </a:xfrm>
          <a:prstGeom prst="rect">
            <a:avLst/>
          </a:prstGeom>
          <a:noFill/>
        </p:spPr>
        <p:txBody>
          <a:bodyPr vert="vert" wrap="square" rtlCol="0">
            <a:spAutoFit/>
          </a:bodyPr>
          <a:lstStyle/>
          <a:p>
            <a:r>
              <a:rPr lang="tr-TR" sz="2400" b="1" dirty="0">
                <a:solidFill>
                  <a:srgbClr val="00B0F0"/>
                </a:solidFill>
                <a:effectLst>
                  <a:outerShdw blurRad="38100" dist="38100" dir="2700000" algn="tl">
                    <a:srgbClr val="000000">
                      <a:alpha val="43137"/>
                    </a:srgbClr>
                  </a:outerShdw>
                </a:effectLst>
              </a:rPr>
              <a:t>UZUNLUK VE DOĞRULTU ÖLÇMELERİ</a:t>
            </a:r>
            <a:endParaRPr lang="en-US" sz="2400" dirty="0">
              <a:solidFill>
                <a:srgbClr val="00B0F0"/>
              </a:solidFill>
              <a:effectLst>
                <a:outerShdw blurRad="38100" dist="38100" dir="2700000" algn="tl">
                  <a:srgbClr val="000000">
                    <a:alpha val="43137"/>
                  </a:srgbClr>
                </a:outerShdw>
              </a:effectLst>
            </a:endParaRPr>
          </a:p>
        </p:txBody>
      </p:sp>
      <p:sp>
        <p:nvSpPr>
          <p:cNvPr id="25" name="Unvan 1">
            <a:extLst>
              <a:ext uri="{FF2B5EF4-FFF2-40B4-BE49-F238E27FC236}">
                <a16:creationId xmlns:a16="http://schemas.microsoft.com/office/drawing/2014/main" xmlns="" id="{942DF6D0-374E-465B-A7AB-0DB26841EEB5}"/>
              </a:ext>
            </a:extLst>
          </p:cNvPr>
          <p:cNvSpPr txBox="1">
            <a:spLocks/>
          </p:cNvSpPr>
          <p:nvPr/>
        </p:nvSpPr>
        <p:spPr>
          <a:xfrm>
            <a:off x="107950" y="6408368"/>
            <a:ext cx="2370666" cy="3810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1600" b="1" dirty="0">
                <a:solidFill>
                  <a:srgbClr val="0070C0"/>
                </a:solidFill>
                <a:effectLst>
                  <a:outerShdw blurRad="38100" dist="38100" dir="2700000" algn="tl">
                    <a:srgbClr val="000000">
                      <a:alpha val="43137"/>
                    </a:srgbClr>
                  </a:outerShdw>
                </a:effectLst>
              </a:rPr>
              <a:t>TOPOGRAFYA </a:t>
            </a:r>
            <a:r>
              <a:rPr lang="en-US" sz="1600" b="1" dirty="0">
                <a:solidFill>
                  <a:srgbClr val="0070C0"/>
                </a:solidFill>
                <a:effectLst>
                  <a:outerShdw blurRad="38100" dist="38100" dir="2700000" algn="tl">
                    <a:srgbClr val="000000">
                      <a:alpha val="43137"/>
                    </a:srgbClr>
                  </a:outerShdw>
                </a:effectLst>
              </a:rPr>
              <a:t>(HRT335</a:t>
            </a:r>
            <a:r>
              <a:rPr lang="tr-TR" sz="1600" b="1" dirty="0">
                <a:solidFill>
                  <a:srgbClr val="0070C0"/>
                </a:solidFill>
                <a:effectLst>
                  <a:outerShdw blurRad="38100" dist="38100" dir="2700000" algn="tl">
                    <a:srgbClr val="000000">
                      <a:alpha val="43137"/>
                    </a:srgbClr>
                  </a:outerShdw>
                </a:effectLst>
              </a:rPr>
              <a:t>0</a:t>
            </a:r>
            <a:r>
              <a:rPr lang="en-US" sz="1600" b="1" dirty="0">
                <a:solidFill>
                  <a:srgbClr val="0070C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1540029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Resim 20" descr="https://encrypted-tbn0.gstatic.com/images?q=tbn:ANd9GcSrLXMwc1KkNPUjmo_X3VBaU69riWj2KrtBphZppxR4QWjKwt9cXw"/>
          <p:cNvPicPr>
            <a:picLocks noChangeAspect="1" noChangeArrowheads="1"/>
          </p:cNvPicPr>
          <p:nvPr/>
        </p:nvPicPr>
        <p:blipFill rotWithShape="1">
          <a:blip r:embed="rId2">
            <a:extLst>
              <a:ext uri="{28A0092B-C50C-407E-A947-70E740481C1C}">
                <a14:useLocalDpi xmlns:a14="http://schemas.microsoft.com/office/drawing/2010/main" val="0"/>
              </a:ext>
            </a:extLst>
          </a:blip>
          <a:srcRect r="40896"/>
          <a:stretch/>
        </p:blipFill>
        <p:spPr bwMode="auto">
          <a:xfrm>
            <a:off x="3617237" y="1351887"/>
            <a:ext cx="1029239"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5" name="Resim 21" descr="https://encrypted-tbn3.gstatic.com/images?q=tbn:ANd9GcTs8tqR_FrQd5PI6yI_KVXhyRC7dSunYPh17zmBd7My9ftDHfb9R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2318" y="1368293"/>
            <a:ext cx="1624186"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Resim 22" descr="https://encrypted-tbn1.gstatic.com/images?q=tbn:ANd9GcRY1qPLY0tTe04uUO-6dhVEmf9kopsJwjBpCMO9L9Dpr66JFKtaw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0510" y="3844490"/>
            <a:ext cx="1344747"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yansıtıcı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86490" y="4127821"/>
            <a:ext cx="1660525" cy="181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5990" y="1351887"/>
            <a:ext cx="5397753" cy="3651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Unvan 1"/>
          <p:cNvSpPr>
            <a:spLocks noGrp="1"/>
          </p:cNvSpPr>
          <p:nvPr>
            <p:ph type="title"/>
          </p:nvPr>
        </p:nvSpPr>
        <p:spPr>
          <a:xfrm>
            <a:off x="788016" y="469107"/>
            <a:ext cx="8596668" cy="736600"/>
          </a:xfrm>
        </p:spPr>
        <p:txBody>
          <a:bodyPr>
            <a:normAutofit/>
          </a:bodyPr>
          <a:lstStyle/>
          <a:p>
            <a:pPr algn="ctr"/>
            <a:r>
              <a:rPr lang="tr-TR" sz="3200" b="1" dirty="0"/>
              <a:t>Elektronik Uzunluk Ölçümü</a:t>
            </a:r>
            <a:endParaRPr lang="en-US" sz="3200" b="1" dirty="0"/>
          </a:p>
        </p:txBody>
      </p:sp>
      <p:sp>
        <p:nvSpPr>
          <p:cNvPr id="20" name="Metin kutusu 19"/>
          <p:cNvSpPr txBox="1"/>
          <p:nvPr/>
        </p:nvSpPr>
        <p:spPr>
          <a:xfrm>
            <a:off x="11638002" y="101600"/>
            <a:ext cx="553998" cy="6019114"/>
          </a:xfrm>
          <a:prstGeom prst="rect">
            <a:avLst/>
          </a:prstGeom>
          <a:noFill/>
        </p:spPr>
        <p:txBody>
          <a:bodyPr vert="vert" wrap="square" rtlCol="0">
            <a:spAutoFit/>
          </a:bodyPr>
          <a:lstStyle/>
          <a:p>
            <a:r>
              <a:rPr lang="tr-TR" sz="2400" b="1" dirty="0">
                <a:solidFill>
                  <a:srgbClr val="00B0F0"/>
                </a:solidFill>
                <a:effectLst>
                  <a:outerShdw blurRad="38100" dist="38100" dir="2700000" algn="tl">
                    <a:srgbClr val="000000">
                      <a:alpha val="43137"/>
                    </a:srgbClr>
                  </a:outerShdw>
                </a:effectLst>
              </a:rPr>
              <a:t>UZUNLUK VE DOĞRULTU ÖLÇMELERİ</a:t>
            </a:r>
            <a:endParaRPr lang="en-US" sz="2400" dirty="0">
              <a:solidFill>
                <a:srgbClr val="00B0F0"/>
              </a:solidFill>
              <a:effectLst>
                <a:outerShdw blurRad="38100" dist="38100" dir="2700000" algn="tl">
                  <a:srgbClr val="000000">
                    <a:alpha val="43137"/>
                  </a:srgbClr>
                </a:outerShdw>
              </a:effectLst>
            </a:endParaRPr>
          </a:p>
        </p:txBody>
      </p:sp>
      <p:sp>
        <p:nvSpPr>
          <p:cNvPr id="21" name="Unvan 1">
            <a:extLst>
              <a:ext uri="{FF2B5EF4-FFF2-40B4-BE49-F238E27FC236}">
                <a16:creationId xmlns:a16="http://schemas.microsoft.com/office/drawing/2014/main" xmlns="" id="{2CD39BDA-409B-46B3-9405-DDBFF4A05815}"/>
              </a:ext>
            </a:extLst>
          </p:cNvPr>
          <p:cNvSpPr txBox="1">
            <a:spLocks/>
          </p:cNvSpPr>
          <p:nvPr/>
        </p:nvSpPr>
        <p:spPr>
          <a:xfrm>
            <a:off x="107950" y="6408368"/>
            <a:ext cx="2370666" cy="3810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1600" b="1" dirty="0">
                <a:solidFill>
                  <a:srgbClr val="0070C0"/>
                </a:solidFill>
                <a:effectLst>
                  <a:outerShdw blurRad="38100" dist="38100" dir="2700000" algn="tl">
                    <a:srgbClr val="000000">
                      <a:alpha val="43137"/>
                    </a:srgbClr>
                  </a:outerShdw>
                </a:effectLst>
              </a:rPr>
              <a:t>TOPOGRAFYA </a:t>
            </a:r>
            <a:r>
              <a:rPr lang="en-US" sz="1600" b="1" dirty="0">
                <a:solidFill>
                  <a:srgbClr val="0070C0"/>
                </a:solidFill>
                <a:effectLst>
                  <a:outerShdw blurRad="38100" dist="38100" dir="2700000" algn="tl">
                    <a:srgbClr val="000000">
                      <a:alpha val="43137"/>
                    </a:srgbClr>
                  </a:outerShdw>
                </a:effectLst>
              </a:rPr>
              <a:t>(HRT335</a:t>
            </a:r>
            <a:r>
              <a:rPr lang="tr-TR" sz="1600" b="1" dirty="0">
                <a:solidFill>
                  <a:srgbClr val="0070C0"/>
                </a:solidFill>
                <a:effectLst>
                  <a:outerShdw blurRad="38100" dist="38100" dir="2700000" algn="tl">
                    <a:srgbClr val="000000">
                      <a:alpha val="43137"/>
                    </a:srgbClr>
                  </a:outerShdw>
                </a:effectLst>
              </a:rPr>
              <a:t>0</a:t>
            </a:r>
            <a:r>
              <a:rPr lang="en-US" sz="1600" b="1" dirty="0">
                <a:solidFill>
                  <a:srgbClr val="0070C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894361739"/>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3876</TotalTime>
  <Words>633</Words>
  <Application>Microsoft Office PowerPoint</Application>
  <PresentationFormat>Geniş ekran</PresentationFormat>
  <Paragraphs>111</Paragraphs>
  <Slides>19</Slides>
  <Notes>0</Notes>
  <HiddenSlides>0</HiddenSlides>
  <MMClips>1</MMClips>
  <ScaleCrop>false</ScaleCrop>
  <HeadingPairs>
    <vt:vector size="8" baseType="variant">
      <vt:variant>
        <vt:lpstr>Kullanılan Yazı Tipleri</vt:lpstr>
      </vt:variant>
      <vt:variant>
        <vt:i4>6</vt:i4>
      </vt:variant>
      <vt:variant>
        <vt:lpstr>Tema</vt:lpstr>
      </vt:variant>
      <vt:variant>
        <vt:i4>2</vt:i4>
      </vt:variant>
      <vt:variant>
        <vt:lpstr>Eklenmiş OLE Hizmet Programları</vt:lpstr>
      </vt:variant>
      <vt:variant>
        <vt:i4>1</vt:i4>
      </vt:variant>
      <vt:variant>
        <vt:lpstr>Slayt Başlıkları</vt:lpstr>
      </vt:variant>
      <vt:variant>
        <vt:i4>19</vt:i4>
      </vt:variant>
    </vt:vector>
  </HeadingPairs>
  <TitlesOfParts>
    <vt:vector size="28" baseType="lpstr">
      <vt:lpstr>Arial</vt:lpstr>
      <vt:lpstr>Calibri</vt:lpstr>
      <vt:lpstr>Calibri Light</vt:lpstr>
      <vt:lpstr>Cambria Math</vt:lpstr>
      <vt:lpstr>inherit</vt:lpstr>
      <vt:lpstr>Wingdings 2</vt:lpstr>
      <vt:lpstr>Office Teması</vt:lpstr>
      <vt:lpstr>HDOfficeLightV0</vt:lpstr>
      <vt:lpstr>Denklem</vt:lpstr>
      <vt:lpstr>TOPOGRAFYA (HRT3350)</vt:lpstr>
      <vt:lpstr>PowerPoint Sunusu</vt:lpstr>
      <vt:lpstr>4. BÖLÜM UZUNLUK VE DOĞRULTU ÖLÇMELERİ</vt:lpstr>
      <vt:lpstr>Uzunluk Ölçmeleri</vt:lpstr>
      <vt:lpstr>Çelik Şerit Metre ile Uzunluk Ölçümü</vt:lpstr>
      <vt:lpstr>Çelik Şerit Metre ile Uzunluk Ölçümü</vt:lpstr>
      <vt:lpstr>Çelik Şerit Metre ile Uzunluk Ölçümü</vt:lpstr>
      <vt:lpstr>Ortamdan Kaynaklanan Hatalar</vt:lpstr>
      <vt:lpstr>Elektronik Uzunluk Ölçümü</vt:lpstr>
      <vt:lpstr>Elektronik Uzunluk Ölçümü</vt:lpstr>
      <vt:lpstr>Elektronik Uzunluk Ölçümü Impuls Yöntemi</vt:lpstr>
      <vt:lpstr>Elektronik Uzunluk Ölçümü Faz Farkı Yöntemi</vt:lpstr>
      <vt:lpstr>Doğrultu ve Açı Kavramları</vt:lpstr>
      <vt:lpstr>PowerPoint Sunusu</vt:lpstr>
      <vt:lpstr>Silsile Yöntemi ile Yatay Açı Ölçümü</vt:lpstr>
      <vt:lpstr>PowerPoint Sunusu</vt:lpstr>
      <vt:lpstr>PowerPoint Sunusu</vt:lpstr>
      <vt:lpstr>PowerPoint Sunusu</vt:lpstr>
      <vt:lpstr>5. BÖLÜM JEODEZİK TEMEL ÖDEVLER</vt:lpstr>
    </vt:vector>
  </TitlesOfParts>
  <Company>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user</dc:creator>
  <cp:lastModifiedBy>Nihat Ersoy</cp:lastModifiedBy>
  <cp:revision>392</cp:revision>
  <dcterms:created xsi:type="dcterms:W3CDTF">2014-09-17T07:05:14Z</dcterms:created>
  <dcterms:modified xsi:type="dcterms:W3CDTF">2022-09-27T10:19:24Z</dcterms:modified>
</cp:coreProperties>
</file>