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8B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p:scale>
          <a:sx n="70" d="100"/>
          <a:sy n="70" d="100"/>
        </p:scale>
        <p:origin x="-1386" y="-78"/>
      </p:cViewPr>
      <p:guideLst>
        <p:guide orient="horz" pos="2160"/>
        <p:guide pos="2880"/>
      </p:guideLst>
    </p:cSldViewPr>
  </p:slideViewPr>
  <p:outlineViewPr>
    <p:cViewPr>
      <p:scale>
        <a:sx n="33" d="100"/>
        <a:sy n="33" d="100"/>
      </p:scale>
      <p:origin x="0" y="161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7AE65B-BCEB-4024-BC1C-CE7F62D44738}"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tr-TR"/>
        </a:p>
      </dgm:t>
    </dgm:pt>
    <dgm:pt modelId="{F66AE3FE-7881-4EE7-BAB8-18E6AB5BC256}">
      <dgm:prSet phldrT="[Text]" custT="1"/>
      <dgm:spPr>
        <a:solidFill>
          <a:schemeClr val="accent3"/>
        </a:solidFill>
      </dgm:spPr>
      <dgm:t>
        <a:bodyPr/>
        <a:lstStyle/>
        <a:p>
          <a:r>
            <a:rPr lang="tr-TR" sz="2000" b="1" dirty="0" smtClean="0">
              <a:solidFill>
                <a:schemeClr val="tx1"/>
              </a:solidFill>
              <a:latin typeface="Calibri" panose="020F0502020204030204" pitchFamily="34" charset="0"/>
            </a:rPr>
            <a:t>Fırsatları görmek</a:t>
          </a:r>
          <a:endParaRPr lang="tr-TR" sz="2000" b="1" dirty="0">
            <a:solidFill>
              <a:schemeClr val="tx1"/>
            </a:solidFill>
            <a:latin typeface="Calibri" panose="020F0502020204030204" pitchFamily="34" charset="0"/>
          </a:endParaRPr>
        </a:p>
      </dgm:t>
    </dgm:pt>
    <dgm:pt modelId="{741EFCC1-1C14-43DF-AEC1-07BEC6845B5D}" type="parTrans" cxnId="{2127240E-1EFA-47A3-A050-3B4CF071D36F}">
      <dgm:prSet/>
      <dgm:spPr/>
      <dgm:t>
        <a:bodyPr/>
        <a:lstStyle/>
        <a:p>
          <a:endParaRPr lang="tr-TR"/>
        </a:p>
      </dgm:t>
    </dgm:pt>
    <dgm:pt modelId="{5FF623FF-4EEC-4F76-BB08-67EF32B56520}" type="sibTrans" cxnId="{2127240E-1EFA-47A3-A050-3B4CF071D36F}">
      <dgm:prSet/>
      <dgm:spPr/>
      <dgm:t>
        <a:bodyPr/>
        <a:lstStyle/>
        <a:p>
          <a:endParaRPr lang="tr-TR"/>
        </a:p>
      </dgm:t>
    </dgm:pt>
    <dgm:pt modelId="{2E930752-D196-451C-BF3F-9D7652912DA0}">
      <dgm:prSet phldrT="[Text]" custT="1"/>
      <dgm:spPr>
        <a:solidFill>
          <a:schemeClr val="accent3"/>
        </a:solidFill>
      </dgm:spPr>
      <dgm:t>
        <a:bodyPr/>
        <a:lstStyle/>
        <a:p>
          <a:r>
            <a:rPr lang="tr-TR" sz="2000" b="1" dirty="0" smtClean="0">
              <a:solidFill>
                <a:schemeClr val="tx1"/>
              </a:solidFill>
              <a:latin typeface="Calibri" panose="020F0502020204030204" pitchFamily="34" charset="0"/>
            </a:rPr>
            <a:t>Risk almak</a:t>
          </a:r>
          <a:endParaRPr lang="tr-TR" sz="2000" b="1" dirty="0">
            <a:solidFill>
              <a:schemeClr val="tx1"/>
            </a:solidFill>
            <a:latin typeface="Calibri" panose="020F0502020204030204" pitchFamily="34" charset="0"/>
          </a:endParaRPr>
        </a:p>
      </dgm:t>
    </dgm:pt>
    <dgm:pt modelId="{CF695CB4-5DFF-4AD5-91DD-891FE1CA0523}" type="parTrans" cxnId="{966D2FE7-1F91-4FD7-BFDD-732B71716CDB}">
      <dgm:prSet/>
      <dgm:spPr/>
      <dgm:t>
        <a:bodyPr/>
        <a:lstStyle/>
        <a:p>
          <a:endParaRPr lang="tr-TR"/>
        </a:p>
      </dgm:t>
    </dgm:pt>
    <dgm:pt modelId="{C5C3DFDA-EC07-49FD-8B7D-E5E9DCE85CE0}" type="sibTrans" cxnId="{966D2FE7-1F91-4FD7-BFDD-732B71716CDB}">
      <dgm:prSet/>
      <dgm:spPr/>
      <dgm:t>
        <a:bodyPr/>
        <a:lstStyle/>
        <a:p>
          <a:endParaRPr lang="tr-TR"/>
        </a:p>
      </dgm:t>
    </dgm:pt>
    <dgm:pt modelId="{D3144EC9-D4A0-4430-8F7F-360633E11016}">
      <dgm:prSet phldrT="[Text]" custT="1"/>
      <dgm:spPr>
        <a:solidFill>
          <a:schemeClr val="accent3"/>
        </a:solidFill>
      </dgm:spPr>
      <dgm:t>
        <a:bodyPr/>
        <a:lstStyle/>
        <a:p>
          <a:r>
            <a:rPr lang="tr-TR" sz="2000" b="1" dirty="0" smtClean="0">
              <a:solidFill>
                <a:schemeClr val="tx1"/>
              </a:solidFill>
              <a:latin typeface="Calibri" panose="020F0502020204030204" pitchFamily="34" charset="0"/>
            </a:rPr>
            <a:t>Değer yaratmak</a:t>
          </a:r>
          <a:endParaRPr lang="tr-TR" sz="2000" b="1" dirty="0">
            <a:solidFill>
              <a:schemeClr val="tx1"/>
            </a:solidFill>
            <a:latin typeface="Calibri" panose="020F0502020204030204" pitchFamily="34" charset="0"/>
          </a:endParaRPr>
        </a:p>
      </dgm:t>
    </dgm:pt>
    <dgm:pt modelId="{B4C8C92B-6391-4739-93E5-45D1C34D5907}" type="parTrans" cxnId="{AF9E2762-F420-4521-8FF5-6147BA0A4081}">
      <dgm:prSet/>
      <dgm:spPr/>
      <dgm:t>
        <a:bodyPr/>
        <a:lstStyle/>
        <a:p>
          <a:endParaRPr lang="tr-TR"/>
        </a:p>
      </dgm:t>
    </dgm:pt>
    <dgm:pt modelId="{C54EB10A-E225-4E4F-BA9F-FAF498CE68EE}" type="sibTrans" cxnId="{AF9E2762-F420-4521-8FF5-6147BA0A4081}">
      <dgm:prSet/>
      <dgm:spPr/>
      <dgm:t>
        <a:bodyPr/>
        <a:lstStyle/>
        <a:p>
          <a:endParaRPr lang="tr-TR"/>
        </a:p>
      </dgm:t>
    </dgm:pt>
    <dgm:pt modelId="{991A3F3B-51C8-4F9A-8872-A34D20B8D5D9}">
      <dgm:prSet phldrT="[Text]"/>
      <dgm:spPr/>
      <dgm:t>
        <a:bodyPr/>
        <a:lstStyle/>
        <a:p>
          <a:r>
            <a:rPr lang="tr-TR" b="1" dirty="0" smtClean="0">
              <a:latin typeface="Calibri" panose="020F0502020204030204" pitchFamily="34" charset="0"/>
            </a:rPr>
            <a:t>Girişimci</a:t>
          </a:r>
        </a:p>
      </dgm:t>
    </dgm:pt>
    <dgm:pt modelId="{D68809CD-B69F-439C-97E5-ECC9500ECD01}" type="parTrans" cxnId="{08C2DB56-A152-4B25-A20A-CF8589C0DD3F}">
      <dgm:prSet/>
      <dgm:spPr/>
      <dgm:t>
        <a:bodyPr/>
        <a:lstStyle/>
        <a:p>
          <a:endParaRPr lang="tr-TR"/>
        </a:p>
      </dgm:t>
    </dgm:pt>
    <dgm:pt modelId="{6771D50A-05EC-4C9C-AB64-E63F22823D31}" type="sibTrans" cxnId="{08C2DB56-A152-4B25-A20A-CF8589C0DD3F}">
      <dgm:prSet/>
      <dgm:spPr/>
      <dgm:t>
        <a:bodyPr/>
        <a:lstStyle/>
        <a:p>
          <a:endParaRPr lang="tr-TR"/>
        </a:p>
      </dgm:t>
    </dgm:pt>
    <dgm:pt modelId="{C753294F-D3BF-4AA9-B2EB-9A32431C100D}" type="pres">
      <dgm:prSet presAssocID="{6E7AE65B-BCEB-4024-BC1C-CE7F62D44738}" presName="Name0" presStyleCnt="0">
        <dgm:presLayoutVars>
          <dgm:chMax val="4"/>
          <dgm:resizeHandles val="exact"/>
        </dgm:presLayoutVars>
      </dgm:prSet>
      <dgm:spPr/>
      <dgm:t>
        <a:bodyPr/>
        <a:lstStyle/>
        <a:p>
          <a:endParaRPr lang="tr-TR"/>
        </a:p>
      </dgm:t>
    </dgm:pt>
    <dgm:pt modelId="{31334172-4443-4426-979E-6494B42D86BF}" type="pres">
      <dgm:prSet presAssocID="{6E7AE65B-BCEB-4024-BC1C-CE7F62D44738}" presName="ellipse" presStyleLbl="trBgShp" presStyleIdx="0" presStyleCnt="1"/>
      <dgm:spPr/>
    </dgm:pt>
    <dgm:pt modelId="{5433CFCA-93B1-48A4-A0E4-6B2D35D3A1AD}" type="pres">
      <dgm:prSet presAssocID="{6E7AE65B-BCEB-4024-BC1C-CE7F62D44738}" presName="arrow1" presStyleLbl="fgShp" presStyleIdx="0" presStyleCnt="1" custLinFactNeighborX="4641" custLinFactNeighborY="23953"/>
      <dgm:spPr>
        <a:solidFill>
          <a:schemeClr val="tx2"/>
        </a:solidFill>
      </dgm:spPr>
      <dgm:t>
        <a:bodyPr/>
        <a:lstStyle/>
        <a:p>
          <a:endParaRPr lang="tr-TR"/>
        </a:p>
      </dgm:t>
    </dgm:pt>
    <dgm:pt modelId="{D82B741A-EB5F-44ED-9280-6CBBDF20D0F4}" type="pres">
      <dgm:prSet presAssocID="{6E7AE65B-BCEB-4024-BC1C-CE7F62D44738}" presName="rectangle" presStyleLbl="revTx" presStyleIdx="0" presStyleCnt="1">
        <dgm:presLayoutVars>
          <dgm:bulletEnabled val="1"/>
        </dgm:presLayoutVars>
      </dgm:prSet>
      <dgm:spPr/>
      <dgm:t>
        <a:bodyPr/>
        <a:lstStyle/>
        <a:p>
          <a:endParaRPr lang="tr-TR"/>
        </a:p>
      </dgm:t>
    </dgm:pt>
    <dgm:pt modelId="{13958B4A-E44D-4134-AD1D-F1D215573F12}" type="pres">
      <dgm:prSet presAssocID="{2E930752-D196-451C-BF3F-9D7652912DA0}" presName="item1" presStyleLbl="node1" presStyleIdx="0" presStyleCnt="3" custScaleX="164596" custScaleY="112601" custLinFactNeighborX="-42" custLinFactNeighborY="-60718">
        <dgm:presLayoutVars>
          <dgm:bulletEnabled val="1"/>
        </dgm:presLayoutVars>
      </dgm:prSet>
      <dgm:spPr/>
      <dgm:t>
        <a:bodyPr/>
        <a:lstStyle/>
        <a:p>
          <a:endParaRPr lang="tr-TR"/>
        </a:p>
      </dgm:t>
    </dgm:pt>
    <dgm:pt modelId="{7202DE57-8EDC-4D7A-9F7C-A57BCFB12847}" type="pres">
      <dgm:prSet presAssocID="{D3144EC9-D4A0-4430-8F7F-360633E11016}" presName="item2" presStyleLbl="node1" presStyleIdx="1" presStyleCnt="3" custScaleX="129774" custScaleY="142439" custLinFactNeighborX="-18900" custLinFactNeighborY="-29605">
        <dgm:presLayoutVars>
          <dgm:bulletEnabled val="1"/>
        </dgm:presLayoutVars>
      </dgm:prSet>
      <dgm:spPr/>
      <dgm:t>
        <a:bodyPr/>
        <a:lstStyle/>
        <a:p>
          <a:endParaRPr lang="tr-TR"/>
        </a:p>
      </dgm:t>
    </dgm:pt>
    <dgm:pt modelId="{31815A96-A6F9-4550-943D-907D0C43BB17}" type="pres">
      <dgm:prSet presAssocID="{991A3F3B-51C8-4F9A-8872-A34D20B8D5D9}" presName="item3" presStyleLbl="node1" presStyleIdx="2" presStyleCnt="3" custScaleX="170422" custScaleY="85075" custLinFactNeighborX="4884" custLinFactNeighborY="-35614">
        <dgm:presLayoutVars>
          <dgm:bulletEnabled val="1"/>
        </dgm:presLayoutVars>
      </dgm:prSet>
      <dgm:spPr/>
      <dgm:t>
        <a:bodyPr/>
        <a:lstStyle/>
        <a:p>
          <a:endParaRPr lang="tr-TR"/>
        </a:p>
      </dgm:t>
    </dgm:pt>
    <dgm:pt modelId="{7DF49226-1F6F-4C9F-862D-D433174ADBC9}" type="pres">
      <dgm:prSet presAssocID="{6E7AE65B-BCEB-4024-BC1C-CE7F62D44738}" presName="funnel" presStyleLbl="trAlignAcc1" presStyleIdx="0" presStyleCnt="1" custScaleX="129598" custScaleY="108900" custLinFactNeighborX="-2025" custLinFactNeighborY="-3176"/>
      <dgm:spPr>
        <a:solidFill>
          <a:schemeClr val="tx2">
            <a:alpha val="40000"/>
          </a:schemeClr>
        </a:solidFill>
      </dgm:spPr>
      <dgm:t>
        <a:bodyPr/>
        <a:lstStyle/>
        <a:p>
          <a:endParaRPr lang="tr-TR"/>
        </a:p>
      </dgm:t>
    </dgm:pt>
  </dgm:ptLst>
  <dgm:cxnLst>
    <dgm:cxn modelId="{C42176FE-E0CE-47AA-B67F-411B741E0A04}" type="presOf" srcId="{2E930752-D196-451C-BF3F-9D7652912DA0}" destId="{7202DE57-8EDC-4D7A-9F7C-A57BCFB12847}" srcOrd="0" destOrd="0" presId="urn:microsoft.com/office/officeart/2005/8/layout/funnel1"/>
    <dgm:cxn modelId="{2C6683F6-2C20-42DB-B22A-867FB4FD82D2}" type="presOf" srcId="{D3144EC9-D4A0-4430-8F7F-360633E11016}" destId="{13958B4A-E44D-4134-AD1D-F1D215573F12}" srcOrd="0" destOrd="0" presId="urn:microsoft.com/office/officeart/2005/8/layout/funnel1"/>
    <dgm:cxn modelId="{966D2FE7-1F91-4FD7-BFDD-732B71716CDB}" srcId="{6E7AE65B-BCEB-4024-BC1C-CE7F62D44738}" destId="{2E930752-D196-451C-BF3F-9D7652912DA0}" srcOrd="1" destOrd="0" parTransId="{CF695CB4-5DFF-4AD5-91DD-891FE1CA0523}" sibTransId="{C5C3DFDA-EC07-49FD-8B7D-E5E9DCE85CE0}"/>
    <dgm:cxn modelId="{BA6D211B-B17D-4AC0-985A-F15CF35C3ACA}" type="presOf" srcId="{F66AE3FE-7881-4EE7-BAB8-18E6AB5BC256}" destId="{31815A96-A6F9-4550-943D-907D0C43BB17}" srcOrd="0" destOrd="0" presId="urn:microsoft.com/office/officeart/2005/8/layout/funnel1"/>
    <dgm:cxn modelId="{AF9E2762-F420-4521-8FF5-6147BA0A4081}" srcId="{6E7AE65B-BCEB-4024-BC1C-CE7F62D44738}" destId="{D3144EC9-D4A0-4430-8F7F-360633E11016}" srcOrd="2" destOrd="0" parTransId="{B4C8C92B-6391-4739-93E5-45D1C34D5907}" sibTransId="{C54EB10A-E225-4E4F-BA9F-FAF498CE68EE}"/>
    <dgm:cxn modelId="{2127240E-1EFA-47A3-A050-3B4CF071D36F}" srcId="{6E7AE65B-BCEB-4024-BC1C-CE7F62D44738}" destId="{F66AE3FE-7881-4EE7-BAB8-18E6AB5BC256}" srcOrd="0" destOrd="0" parTransId="{741EFCC1-1C14-43DF-AEC1-07BEC6845B5D}" sibTransId="{5FF623FF-4EEC-4F76-BB08-67EF32B56520}"/>
    <dgm:cxn modelId="{F27A09D0-3D75-46E7-9DC6-3888A7F1C9E8}" type="presOf" srcId="{991A3F3B-51C8-4F9A-8872-A34D20B8D5D9}" destId="{D82B741A-EB5F-44ED-9280-6CBBDF20D0F4}" srcOrd="0" destOrd="0" presId="urn:microsoft.com/office/officeart/2005/8/layout/funnel1"/>
    <dgm:cxn modelId="{0A24F2DE-DEDD-417E-909D-E6993C53E237}" type="presOf" srcId="{6E7AE65B-BCEB-4024-BC1C-CE7F62D44738}" destId="{C753294F-D3BF-4AA9-B2EB-9A32431C100D}" srcOrd="0" destOrd="0" presId="urn:microsoft.com/office/officeart/2005/8/layout/funnel1"/>
    <dgm:cxn modelId="{08C2DB56-A152-4B25-A20A-CF8589C0DD3F}" srcId="{6E7AE65B-BCEB-4024-BC1C-CE7F62D44738}" destId="{991A3F3B-51C8-4F9A-8872-A34D20B8D5D9}" srcOrd="3" destOrd="0" parTransId="{D68809CD-B69F-439C-97E5-ECC9500ECD01}" sibTransId="{6771D50A-05EC-4C9C-AB64-E63F22823D31}"/>
    <dgm:cxn modelId="{0E7686AE-1E8D-4F33-AFC9-3B9630A5D694}" type="presParOf" srcId="{C753294F-D3BF-4AA9-B2EB-9A32431C100D}" destId="{31334172-4443-4426-979E-6494B42D86BF}" srcOrd="0" destOrd="0" presId="urn:microsoft.com/office/officeart/2005/8/layout/funnel1"/>
    <dgm:cxn modelId="{52F963FE-F609-42C7-9C8F-92F191C91C50}" type="presParOf" srcId="{C753294F-D3BF-4AA9-B2EB-9A32431C100D}" destId="{5433CFCA-93B1-48A4-A0E4-6B2D35D3A1AD}" srcOrd="1" destOrd="0" presId="urn:microsoft.com/office/officeart/2005/8/layout/funnel1"/>
    <dgm:cxn modelId="{B1192C95-BBC9-4BA2-B5AB-3EF0D9236675}" type="presParOf" srcId="{C753294F-D3BF-4AA9-B2EB-9A32431C100D}" destId="{D82B741A-EB5F-44ED-9280-6CBBDF20D0F4}" srcOrd="2" destOrd="0" presId="urn:microsoft.com/office/officeart/2005/8/layout/funnel1"/>
    <dgm:cxn modelId="{72BB9C49-550B-45FC-B411-87809E1A52B4}" type="presParOf" srcId="{C753294F-D3BF-4AA9-B2EB-9A32431C100D}" destId="{13958B4A-E44D-4134-AD1D-F1D215573F12}" srcOrd="3" destOrd="0" presId="urn:microsoft.com/office/officeart/2005/8/layout/funnel1"/>
    <dgm:cxn modelId="{2AFFD96D-553F-4BAE-AB78-2C6B94F58507}" type="presParOf" srcId="{C753294F-D3BF-4AA9-B2EB-9A32431C100D}" destId="{7202DE57-8EDC-4D7A-9F7C-A57BCFB12847}" srcOrd="4" destOrd="0" presId="urn:microsoft.com/office/officeart/2005/8/layout/funnel1"/>
    <dgm:cxn modelId="{9B6F83AD-1379-4081-8997-0DE1A6DC0BF3}" type="presParOf" srcId="{C753294F-D3BF-4AA9-B2EB-9A32431C100D}" destId="{31815A96-A6F9-4550-943D-907D0C43BB17}" srcOrd="5" destOrd="0" presId="urn:microsoft.com/office/officeart/2005/8/layout/funnel1"/>
    <dgm:cxn modelId="{061BFBF0-E4A6-40D0-8F6F-81F2F7F45B98}" type="presParOf" srcId="{C753294F-D3BF-4AA9-B2EB-9A32431C100D}" destId="{7DF49226-1F6F-4C9F-862D-D433174ADBC9}"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334172-4443-4426-979E-6494B42D86BF}">
      <dsp:nvSpPr>
        <dsp:cNvPr id="0" name=""/>
        <dsp:cNvSpPr/>
      </dsp:nvSpPr>
      <dsp:spPr>
        <a:xfrm>
          <a:off x="864240" y="293531"/>
          <a:ext cx="3158270" cy="1096825"/>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33CFCA-93B1-48A4-A0E4-6B2D35D3A1AD}">
      <dsp:nvSpPr>
        <dsp:cNvPr id="0" name=""/>
        <dsp:cNvSpPr/>
      </dsp:nvSpPr>
      <dsp:spPr>
        <a:xfrm>
          <a:off x="2170644" y="3073114"/>
          <a:ext cx="612068" cy="391723"/>
        </a:xfrm>
        <a:prstGeom prst="downArrow">
          <a:avLst/>
        </a:prstGeom>
        <a:solidFill>
          <a:schemeClr val="tx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2B741A-EB5F-44ED-9280-6CBBDF20D0F4}">
      <dsp:nvSpPr>
        <dsp:cNvPr id="0" name=""/>
        <dsp:cNvSpPr/>
      </dsp:nvSpPr>
      <dsp:spPr>
        <a:xfrm>
          <a:off x="979308" y="3292664"/>
          <a:ext cx="2937926" cy="734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tr-TR" sz="2600" b="1" kern="1200" dirty="0" smtClean="0">
              <a:latin typeface="Calibri" panose="020F0502020204030204" pitchFamily="34" charset="0"/>
            </a:rPr>
            <a:t>Girişimci</a:t>
          </a:r>
        </a:p>
      </dsp:txBody>
      <dsp:txXfrm>
        <a:off x="979308" y="3292664"/>
        <a:ext cx="2937926" cy="734481"/>
      </dsp:txXfrm>
    </dsp:sp>
    <dsp:sp modelId="{13958B4A-E44D-4134-AD1D-F1D215573F12}">
      <dsp:nvSpPr>
        <dsp:cNvPr id="0" name=""/>
        <dsp:cNvSpPr/>
      </dsp:nvSpPr>
      <dsp:spPr>
        <a:xfrm>
          <a:off x="1656182" y="736709"/>
          <a:ext cx="1813391" cy="1240550"/>
        </a:xfrm>
        <a:prstGeom prst="ellipse">
          <a:avLst/>
        </a:prstGeom>
        <a:solidFill>
          <a:schemeClr val="accent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latin typeface="Calibri" panose="020F0502020204030204" pitchFamily="34" charset="0"/>
            </a:rPr>
            <a:t>Değer yaratmak</a:t>
          </a:r>
          <a:endParaRPr lang="tr-TR" sz="2000" b="1" kern="1200" dirty="0">
            <a:solidFill>
              <a:schemeClr val="tx1"/>
            </a:solidFill>
            <a:latin typeface="Calibri" panose="020F0502020204030204" pitchFamily="34" charset="0"/>
          </a:endParaRPr>
        </a:p>
      </dsp:txBody>
      <dsp:txXfrm>
        <a:off x="1921747" y="918383"/>
        <a:ext cx="1282261" cy="877202"/>
      </dsp:txXfrm>
    </dsp:sp>
    <dsp:sp modelId="{7202DE57-8EDC-4D7A-9F7C-A57BCFB12847}">
      <dsp:nvSpPr>
        <dsp:cNvPr id="0" name=""/>
        <dsp:cNvSpPr/>
      </dsp:nvSpPr>
      <dsp:spPr>
        <a:xfrm>
          <a:off x="851897" y="88585"/>
          <a:ext cx="1429749" cy="1569282"/>
        </a:xfrm>
        <a:prstGeom prst="ellipse">
          <a:avLst/>
        </a:prstGeom>
        <a:solidFill>
          <a:schemeClr val="accent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latin typeface="Calibri" panose="020F0502020204030204" pitchFamily="34" charset="0"/>
            </a:rPr>
            <a:t>Risk almak</a:t>
          </a:r>
          <a:endParaRPr lang="tr-TR" sz="2000" b="1" kern="1200" dirty="0">
            <a:solidFill>
              <a:schemeClr val="tx1"/>
            </a:solidFill>
            <a:latin typeface="Calibri" panose="020F0502020204030204" pitchFamily="34" charset="0"/>
          </a:endParaRPr>
        </a:p>
      </dsp:txBody>
      <dsp:txXfrm>
        <a:off x="1061279" y="318401"/>
        <a:ext cx="1010985" cy="1109650"/>
      </dsp:txXfrm>
    </dsp:sp>
    <dsp:sp modelId="{31815A96-A6F9-4550-943D-907D0C43BB17}">
      <dsp:nvSpPr>
        <dsp:cNvPr id="0" name=""/>
        <dsp:cNvSpPr/>
      </dsp:nvSpPr>
      <dsp:spPr>
        <a:xfrm>
          <a:off x="2016221" y="72007"/>
          <a:ext cx="1877577" cy="937290"/>
        </a:xfrm>
        <a:prstGeom prst="ellipse">
          <a:avLst/>
        </a:prstGeom>
        <a:solidFill>
          <a:schemeClr val="accent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latin typeface="Calibri" panose="020F0502020204030204" pitchFamily="34" charset="0"/>
            </a:rPr>
            <a:t>Fırsatları görmek</a:t>
          </a:r>
          <a:endParaRPr lang="tr-TR" sz="2000" b="1" kern="1200" dirty="0">
            <a:solidFill>
              <a:schemeClr val="tx1"/>
            </a:solidFill>
            <a:latin typeface="Calibri" panose="020F0502020204030204" pitchFamily="34" charset="0"/>
          </a:endParaRPr>
        </a:p>
      </dsp:txBody>
      <dsp:txXfrm>
        <a:off x="2291186" y="209270"/>
        <a:ext cx="1327647" cy="662764"/>
      </dsp:txXfrm>
    </dsp:sp>
    <dsp:sp modelId="{7DF49226-1F6F-4C9F-862D-D433174ADBC9}">
      <dsp:nvSpPr>
        <dsp:cNvPr id="0" name=""/>
        <dsp:cNvSpPr/>
      </dsp:nvSpPr>
      <dsp:spPr>
        <a:xfrm>
          <a:off x="157825" y="0"/>
          <a:ext cx="4442076" cy="2986108"/>
        </a:xfrm>
        <a:prstGeom prst="funnel">
          <a:avLst/>
        </a:prstGeom>
        <a:solidFill>
          <a:schemeClr val="tx2">
            <a:alpha val="4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C3907A3A-A679-4C62-A694-80874D743094}" type="datetimeFigureOut">
              <a:rPr lang="tr-TR" smtClean="0"/>
              <a:pPr/>
              <a:t>24.01.2017</a:t>
            </a:fld>
            <a:endParaRPr lang="tr-T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tr-T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F03AEB07-4BDA-4FCE-AFAF-C55F096FB9B0}" type="slidenum">
              <a:rPr lang="tr-TR" smtClean="0"/>
              <a:pPr/>
              <a:t>‹#›</a:t>
            </a:fld>
            <a:endParaRPr lang="tr-T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907A3A-A679-4C62-A694-80874D743094}" type="datetimeFigureOut">
              <a:rPr lang="tr-TR" smtClean="0"/>
              <a:pPr/>
              <a:t>24.01.2017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03AEB07-4BDA-4FCE-AFAF-C55F096FB9B0}"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907A3A-A679-4C62-A694-80874D743094}" type="datetimeFigureOut">
              <a:rPr lang="tr-TR" smtClean="0"/>
              <a:pPr/>
              <a:t>24.01.2017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03AEB07-4BDA-4FCE-AFAF-C55F096FB9B0}"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907A3A-A679-4C62-A694-80874D743094}" type="datetimeFigureOut">
              <a:rPr lang="tr-TR" smtClean="0"/>
              <a:pPr/>
              <a:t>24.01.2017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03AEB07-4BDA-4FCE-AFAF-C55F096FB9B0}"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907A3A-A679-4C62-A694-80874D743094}" type="datetimeFigureOut">
              <a:rPr lang="tr-TR" smtClean="0"/>
              <a:pPr/>
              <a:t>24.01.2017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03AEB07-4BDA-4FCE-AFAF-C55F096FB9B0}"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3907A3A-A679-4C62-A694-80874D743094}" type="datetimeFigureOut">
              <a:rPr lang="tr-TR" smtClean="0"/>
              <a:pPr/>
              <a:t>24.01.2017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03AEB07-4BDA-4FCE-AFAF-C55F096FB9B0}" type="slidenum">
              <a:rPr lang="tr-TR" smtClean="0"/>
              <a:pPr/>
              <a:t>‹#›</a:t>
            </a:fld>
            <a:endParaRPr lang="tr-TR"/>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907A3A-A679-4C62-A694-80874D743094}" type="datetimeFigureOut">
              <a:rPr lang="tr-TR" smtClean="0"/>
              <a:pPr/>
              <a:t>24.01.2017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03AEB07-4BDA-4FCE-AFAF-C55F096FB9B0}"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907A3A-A679-4C62-A694-80874D743094}" type="datetimeFigureOut">
              <a:rPr lang="tr-TR" smtClean="0"/>
              <a:pPr/>
              <a:t>24.01.2017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03AEB07-4BDA-4FCE-AFAF-C55F096FB9B0}"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907A3A-A679-4C62-A694-80874D743094}" type="datetimeFigureOut">
              <a:rPr lang="tr-TR" smtClean="0"/>
              <a:pPr/>
              <a:t>24.01.2017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03AEB07-4BDA-4FCE-AFAF-C55F096FB9B0}"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3907A3A-A679-4C62-A694-80874D743094}" type="datetimeFigureOut">
              <a:rPr lang="tr-TR" smtClean="0"/>
              <a:pPr/>
              <a:t>24.01.2017</a:t>
            </a:fld>
            <a:endParaRPr lang="tr-TR"/>
          </a:p>
        </p:txBody>
      </p:sp>
      <p:sp>
        <p:nvSpPr>
          <p:cNvPr id="7" name="Slide Number Placeholder 6"/>
          <p:cNvSpPr>
            <a:spLocks noGrp="1"/>
          </p:cNvSpPr>
          <p:nvPr>
            <p:ph type="sldNum" sz="quarter" idx="12"/>
          </p:nvPr>
        </p:nvSpPr>
        <p:spPr/>
        <p:txBody>
          <a:bodyPr/>
          <a:lstStyle/>
          <a:p>
            <a:fld id="{F03AEB07-4BDA-4FCE-AFAF-C55F096FB9B0}" type="slidenum">
              <a:rPr lang="tr-TR" smtClean="0"/>
              <a:pPr/>
              <a:t>‹#›</a:t>
            </a:fld>
            <a:endParaRPr lang="tr-T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tr-T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907A3A-A679-4C62-A694-80874D743094}" type="datetimeFigureOut">
              <a:rPr lang="tr-TR" smtClean="0"/>
              <a:pPr/>
              <a:t>24.01.2017</a:t>
            </a:fld>
            <a:endParaRPr lang="tr-T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tr-TR"/>
          </a:p>
        </p:txBody>
      </p:sp>
      <p:sp>
        <p:nvSpPr>
          <p:cNvPr id="7" name="Slide Number Placeholder 6"/>
          <p:cNvSpPr>
            <a:spLocks noGrp="1"/>
          </p:cNvSpPr>
          <p:nvPr>
            <p:ph type="sldNum" sz="quarter" idx="12"/>
          </p:nvPr>
        </p:nvSpPr>
        <p:spPr/>
        <p:txBody>
          <a:bodyPr/>
          <a:lstStyle/>
          <a:p>
            <a:fld id="{F03AEB07-4BDA-4FCE-AFAF-C55F096FB9B0}"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C3907A3A-A679-4C62-A694-80874D743094}" type="datetimeFigureOut">
              <a:rPr lang="tr-TR" smtClean="0"/>
              <a:pPr/>
              <a:t>24.01.2017</a:t>
            </a:fld>
            <a:endParaRPr lang="tr-T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tr-T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F03AEB07-4BDA-4FCE-AFAF-C55F096FB9B0}"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58000">
              <a:schemeClr val="bg1">
                <a:lumMod val="95000"/>
              </a:schemeClr>
            </a:gs>
            <a:gs pos="100000">
              <a:schemeClr val="bg2">
                <a:tint val="89000"/>
                <a:shade val="62000"/>
                <a:satMod val="110000"/>
                <a:lumMod val="72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0" y="0"/>
            <a:ext cx="3600400" cy="2204864"/>
          </a:xfrm>
        </p:spPr>
        <p:txBody>
          <a:bodyPr>
            <a:noAutofit/>
          </a:bodyPr>
          <a:lstStyle/>
          <a:p>
            <a:pPr algn="ctr"/>
            <a:r>
              <a:rPr lang="tr-TR" sz="3800" b="1" dirty="0" smtClean="0">
                <a:solidFill>
                  <a:srgbClr val="002060"/>
                </a:solidFill>
                <a:latin typeface="Calibri" panose="020F0502020204030204" pitchFamily="34" charset="0"/>
              </a:rPr>
              <a:t>GÜNÜMÜZ İŞLETMELERİNiN YÖNETİMİ</a:t>
            </a:r>
            <a:endParaRPr lang="tr-TR" sz="3800" b="1" dirty="0">
              <a:solidFill>
                <a:srgbClr val="002060"/>
              </a:solidFill>
              <a:latin typeface="Calibri" panose="020F0502020204030204" pitchFamily="34" charset="0"/>
            </a:endParaRPr>
          </a:p>
        </p:txBody>
      </p:sp>
      <p:sp>
        <p:nvSpPr>
          <p:cNvPr id="3" name="Subtitle 2"/>
          <p:cNvSpPr>
            <a:spLocks noGrp="1"/>
          </p:cNvSpPr>
          <p:nvPr>
            <p:ph type="subTitle" idx="1"/>
          </p:nvPr>
        </p:nvSpPr>
        <p:spPr>
          <a:xfrm>
            <a:off x="4932040" y="3280200"/>
            <a:ext cx="3260746" cy="2538303"/>
          </a:xfrm>
        </p:spPr>
        <p:txBody>
          <a:bodyPr>
            <a:normAutofit/>
          </a:bodyPr>
          <a:lstStyle/>
          <a:p>
            <a:r>
              <a:rPr lang="tr-TR" sz="3200" dirty="0" smtClean="0">
                <a:solidFill>
                  <a:srgbClr val="002060"/>
                </a:solidFill>
                <a:latin typeface="Calibri" panose="020F0502020204030204" pitchFamily="34" charset="0"/>
              </a:rPr>
              <a:t>9. Bölüm </a:t>
            </a:r>
            <a:r>
              <a:rPr lang="tr-TR" sz="3600" b="1" dirty="0" smtClean="0">
                <a:solidFill>
                  <a:srgbClr val="002060"/>
                </a:solidFill>
                <a:latin typeface="Calibri" panose="020F0502020204030204" pitchFamily="34" charset="0"/>
              </a:rPr>
              <a:t>GİRİŞİMCİLİK</a:t>
            </a:r>
          </a:p>
          <a:p>
            <a:endParaRPr lang="tr-TR" sz="4400" dirty="0">
              <a:solidFill>
                <a:srgbClr val="C00000"/>
              </a:solidFill>
            </a:endParaRP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59892"/>
          <a:stretch/>
        </p:blipFill>
        <p:spPr bwMode="auto">
          <a:xfrm>
            <a:off x="765487" y="404664"/>
            <a:ext cx="2592288" cy="5757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639275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73144"/>
          </a:xfrm>
        </p:spPr>
        <p:txBody>
          <a:bodyPr>
            <a:normAutofit/>
          </a:bodyPr>
          <a:lstStyle/>
          <a:p>
            <a:r>
              <a:rPr lang="tr-TR" sz="3200" b="1" dirty="0">
                <a:solidFill>
                  <a:srgbClr val="002060"/>
                </a:solidFill>
                <a:latin typeface="Calibri" panose="020F0502020204030204" pitchFamily="34" charset="0"/>
              </a:rPr>
              <a:t>Girişimcilik </a:t>
            </a:r>
            <a:r>
              <a:rPr lang="tr-TR" sz="3200" b="1" dirty="0" smtClean="0">
                <a:solidFill>
                  <a:srgbClr val="002060"/>
                </a:solidFill>
                <a:latin typeface="Calibri" panose="020F0502020204030204" pitchFamily="34" charset="0"/>
              </a:rPr>
              <a:t>Türleri:</a:t>
            </a:r>
            <a:endParaRPr lang="tr-TR" sz="3200" dirty="0"/>
          </a:p>
        </p:txBody>
      </p:sp>
      <p:sp>
        <p:nvSpPr>
          <p:cNvPr id="4" name="Rectangle 3"/>
          <p:cNvSpPr/>
          <p:nvPr/>
        </p:nvSpPr>
        <p:spPr>
          <a:xfrm>
            <a:off x="827584" y="1988840"/>
            <a:ext cx="4536504" cy="3785652"/>
          </a:xfrm>
          <a:prstGeom prst="rect">
            <a:avLst/>
          </a:prstGeom>
        </p:spPr>
        <p:txBody>
          <a:bodyPr wrap="square">
            <a:spAutoFit/>
          </a:bodyPr>
          <a:lstStyle/>
          <a:p>
            <a:pPr marL="342900" indent="-342900"/>
            <a:r>
              <a:rPr lang="tr-TR" sz="2600" b="1" i="1" dirty="0">
                <a:solidFill>
                  <a:schemeClr val="accent1">
                    <a:lumMod val="50000"/>
                  </a:schemeClr>
                </a:solidFill>
                <a:latin typeface="Calibri" panose="020F0502020204030204" pitchFamily="34" charset="0"/>
              </a:rPr>
              <a:t>İç </a:t>
            </a:r>
            <a:r>
              <a:rPr lang="tr-TR" sz="2600" b="1" i="1" dirty="0" smtClean="0">
                <a:solidFill>
                  <a:schemeClr val="accent1">
                    <a:lumMod val="50000"/>
                  </a:schemeClr>
                </a:solidFill>
                <a:latin typeface="Calibri" panose="020F0502020204030204" pitchFamily="34" charset="0"/>
              </a:rPr>
              <a:t>Girişimcilik</a:t>
            </a:r>
          </a:p>
          <a:p>
            <a:endParaRPr lang="tr-TR" sz="2400" b="1" i="1" dirty="0" smtClean="0">
              <a:latin typeface="Calibri" panose="020F0502020204030204" pitchFamily="34" charset="0"/>
            </a:endParaRPr>
          </a:p>
          <a:p>
            <a:pPr marL="285750" indent="-285750"/>
            <a:r>
              <a:rPr lang="tr-TR" sz="2400" dirty="0" smtClean="0">
                <a:latin typeface="Calibri" panose="020F0502020204030204" pitchFamily="34" charset="0"/>
              </a:rPr>
              <a:t>Girişimcilik </a:t>
            </a:r>
            <a:r>
              <a:rPr lang="tr-TR" sz="2400" dirty="0">
                <a:latin typeface="Calibri" panose="020F0502020204030204" pitchFamily="34" charset="0"/>
              </a:rPr>
              <a:t>sürecinin </a:t>
            </a:r>
            <a:r>
              <a:rPr lang="tr-TR" sz="2400" dirty="0" smtClean="0">
                <a:latin typeface="Calibri" panose="020F0502020204030204" pitchFamily="34" charset="0"/>
              </a:rPr>
              <a:t>çalışanlar </a:t>
            </a:r>
          </a:p>
          <a:p>
            <a:pPr marL="285750" indent="-285750"/>
            <a:r>
              <a:rPr lang="tr-TR" sz="2400" dirty="0" smtClean="0">
                <a:latin typeface="Calibri" panose="020F0502020204030204" pitchFamily="34" charset="0"/>
              </a:rPr>
              <a:t>tarafından </a:t>
            </a:r>
            <a:r>
              <a:rPr lang="tr-TR" sz="2400" dirty="0">
                <a:latin typeface="Calibri" panose="020F0502020204030204" pitchFamily="34" charset="0"/>
              </a:rPr>
              <a:t>belli </a:t>
            </a:r>
            <a:r>
              <a:rPr lang="tr-TR" sz="2400" dirty="0" smtClean="0">
                <a:latin typeface="Calibri" panose="020F0502020204030204" pitchFamily="34" charset="0"/>
              </a:rPr>
              <a:t>bir kurumsal yapı </a:t>
            </a:r>
          </a:p>
          <a:p>
            <a:pPr marL="285750" indent="-285750"/>
            <a:r>
              <a:rPr lang="tr-TR" sz="2400" dirty="0" smtClean="0">
                <a:latin typeface="Calibri" panose="020F0502020204030204" pitchFamily="34" charset="0"/>
              </a:rPr>
              <a:t>içinde yürütüldüğü,ortaya çıkacak </a:t>
            </a:r>
          </a:p>
          <a:p>
            <a:pPr marL="285750" indent="-285750"/>
            <a:r>
              <a:rPr lang="tr-TR" sz="2400" dirty="0" smtClean="0">
                <a:latin typeface="Calibri" panose="020F0502020204030204" pitchFamily="34" charset="0"/>
              </a:rPr>
              <a:t>karın tamamını doğrudan </a:t>
            </a:r>
          </a:p>
          <a:p>
            <a:pPr marL="285750" indent="-285750"/>
            <a:r>
              <a:rPr lang="tr-TR" sz="2400" dirty="0" smtClean="0">
                <a:latin typeface="Calibri" panose="020F0502020204030204" pitchFamily="34" charset="0"/>
              </a:rPr>
              <a:t>girişimcinin almadığı ve</a:t>
            </a:r>
          </a:p>
          <a:p>
            <a:pPr marL="285750" indent="-285750"/>
            <a:r>
              <a:rPr lang="tr-TR" sz="2400" dirty="0" smtClean="0">
                <a:latin typeface="Calibri" panose="020F0502020204030204" pitchFamily="34" charset="0"/>
              </a:rPr>
              <a:t>girişimcinin kendi </a:t>
            </a:r>
            <a:r>
              <a:rPr lang="tr-TR" sz="2400" dirty="0">
                <a:latin typeface="Calibri" panose="020F0502020204030204" pitchFamily="34" charset="0"/>
              </a:rPr>
              <a:t>kişisel </a:t>
            </a:r>
            <a:endParaRPr lang="tr-TR" sz="2400" dirty="0" smtClean="0">
              <a:latin typeface="Calibri" panose="020F0502020204030204" pitchFamily="34" charset="0"/>
            </a:endParaRPr>
          </a:p>
          <a:p>
            <a:pPr marL="285750" indent="-285750"/>
            <a:r>
              <a:rPr lang="tr-TR" sz="2400" dirty="0" smtClean="0">
                <a:latin typeface="Calibri" panose="020F0502020204030204" pitchFamily="34" charset="0"/>
              </a:rPr>
              <a:t>sermayesini kullanmadığı</a:t>
            </a:r>
          </a:p>
          <a:p>
            <a:pPr marL="285750" indent="-285750"/>
            <a:r>
              <a:rPr lang="tr-TR" sz="2400" dirty="0" smtClean="0">
                <a:latin typeface="Calibri" panose="020F0502020204030204" pitchFamily="34" charset="0"/>
              </a:rPr>
              <a:t>girişimcilik </a:t>
            </a:r>
            <a:r>
              <a:rPr lang="tr-TR" sz="2400" dirty="0">
                <a:latin typeface="Calibri" panose="020F0502020204030204" pitchFamily="34" charset="0"/>
              </a:rPr>
              <a:t>türüdür.</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080" y="3284984"/>
            <a:ext cx="2952328" cy="1944216"/>
          </a:xfrm>
          <a:prstGeom prst="rect">
            <a:avLst/>
          </a:prstGeom>
        </p:spPr>
      </p:pic>
      <p:sp>
        <p:nvSpPr>
          <p:cNvPr id="6" name="TextBox 1"/>
          <p:cNvSpPr txBox="1"/>
          <p:nvPr/>
        </p:nvSpPr>
        <p:spPr>
          <a:xfrm>
            <a:off x="4768868" y="40432"/>
            <a:ext cx="2448272" cy="1015663"/>
          </a:xfrm>
          <a:prstGeom prst="rect">
            <a:avLst/>
          </a:prstGeom>
          <a:noFill/>
        </p:spPr>
        <p:txBody>
          <a:bodyPr wrap="square" rtlCol="0">
            <a:spAutoFit/>
          </a:bodyPr>
          <a:lstStyle/>
          <a:p>
            <a:r>
              <a:rPr lang="tr-TR" sz="3000" b="1" dirty="0">
                <a:solidFill>
                  <a:srgbClr val="002060"/>
                </a:solidFill>
                <a:latin typeface="Calibri" panose="020F0502020204030204" pitchFamily="34" charset="0"/>
              </a:rPr>
              <a:t>GİRİŞİMCİLİK</a:t>
            </a:r>
          </a:p>
          <a:p>
            <a:endParaRPr lang="tr-TR" sz="3000" dirty="0"/>
          </a:p>
        </p:txBody>
      </p:sp>
    </p:spTree>
    <p:extLst>
      <p:ext uri="{BB962C8B-B14F-4D97-AF65-F5344CB8AC3E}">
        <p14:creationId xmlns:p14="http://schemas.microsoft.com/office/powerpoint/2010/main" val="12022848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99" y="1124744"/>
            <a:ext cx="7024744" cy="673144"/>
          </a:xfrm>
        </p:spPr>
        <p:txBody>
          <a:bodyPr>
            <a:normAutofit/>
          </a:bodyPr>
          <a:lstStyle/>
          <a:p>
            <a:r>
              <a:rPr lang="tr-TR" sz="3200" b="1" dirty="0">
                <a:solidFill>
                  <a:srgbClr val="002060"/>
                </a:solidFill>
                <a:latin typeface="Calibri" panose="020F0502020204030204" pitchFamily="34" charset="0"/>
              </a:rPr>
              <a:t>Girişimcilik Türleri</a:t>
            </a:r>
            <a:endParaRPr lang="tr-TR" sz="3200" dirty="0"/>
          </a:p>
        </p:txBody>
      </p:sp>
      <p:sp>
        <p:nvSpPr>
          <p:cNvPr id="4" name="Rectangle 3"/>
          <p:cNvSpPr/>
          <p:nvPr/>
        </p:nvSpPr>
        <p:spPr>
          <a:xfrm>
            <a:off x="827584" y="2276872"/>
            <a:ext cx="6840761" cy="3077766"/>
          </a:xfrm>
          <a:prstGeom prst="rect">
            <a:avLst/>
          </a:prstGeom>
        </p:spPr>
        <p:txBody>
          <a:bodyPr wrap="square">
            <a:spAutoFit/>
          </a:bodyPr>
          <a:lstStyle/>
          <a:p>
            <a:pPr marL="342900" indent="-342900"/>
            <a:r>
              <a:rPr lang="tr-TR" sz="2600" b="1" i="1" dirty="0">
                <a:solidFill>
                  <a:schemeClr val="accent1">
                    <a:lumMod val="50000"/>
                  </a:schemeClr>
                </a:solidFill>
                <a:latin typeface="Calibri" panose="020F0502020204030204" pitchFamily="34" charset="0"/>
              </a:rPr>
              <a:t>Sosyal </a:t>
            </a:r>
            <a:r>
              <a:rPr lang="tr-TR" sz="2600" b="1" i="1" dirty="0" smtClean="0">
                <a:solidFill>
                  <a:schemeClr val="accent1">
                    <a:lumMod val="50000"/>
                  </a:schemeClr>
                </a:solidFill>
                <a:latin typeface="Calibri" panose="020F0502020204030204" pitchFamily="34" charset="0"/>
              </a:rPr>
              <a:t>Girişimcilik</a:t>
            </a:r>
          </a:p>
          <a:p>
            <a:endParaRPr lang="tr-TR" sz="2400" b="1" i="1" dirty="0">
              <a:latin typeface="Calibri" panose="020F0502020204030204" pitchFamily="34" charset="0"/>
            </a:endParaRPr>
          </a:p>
          <a:p>
            <a:r>
              <a:rPr lang="tr-TR" sz="2400" dirty="0">
                <a:latin typeface="Calibri" panose="020F0502020204030204" pitchFamily="34" charset="0"/>
              </a:rPr>
              <a:t>Sosyal girişimcilik, </a:t>
            </a:r>
            <a:r>
              <a:rPr lang="tr-TR" sz="2400" dirty="0" smtClean="0">
                <a:latin typeface="Calibri" panose="020F0502020204030204" pitchFamily="34" charset="0"/>
              </a:rPr>
              <a:t>hemen </a:t>
            </a:r>
            <a:r>
              <a:rPr lang="tr-TR" sz="2400" dirty="0">
                <a:latin typeface="Calibri" panose="020F0502020204030204" pitchFamily="34" charset="0"/>
              </a:rPr>
              <a:t>hemen her sektörde, sosyal değer veya değişim yaratmak ve/veya sosyal ihtiyaçları karşılamak için fırsatların peşinden gidildiği, bu fırsatları kullanmak için belli ölçüde risk alındığı, kaynakların yaratıcı bir şekilde kullanıldığı, sürdürülebilir, yenilikçi ve sosyal bir </a:t>
            </a:r>
            <a:r>
              <a:rPr lang="tr-TR" sz="2400" dirty="0" smtClean="0">
                <a:latin typeface="Calibri" panose="020F0502020204030204" pitchFamily="34" charset="0"/>
              </a:rPr>
              <a:t>süreçtir</a:t>
            </a:r>
            <a:r>
              <a:rPr lang="tr-TR" sz="2400" dirty="0">
                <a:latin typeface="Calibri" panose="020F0502020204030204" pitchFamily="34" charset="0"/>
              </a:rPr>
              <a:t>.</a:t>
            </a:r>
          </a:p>
        </p:txBody>
      </p:sp>
      <p:sp>
        <p:nvSpPr>
          <p:cNvPr id="5" name="TextBox 1"/>
          <p:cNvSpPr txBox="1"/>
          <p:nvPr/>
        </p:nvSpPr>
        <p:spPr>
          <a:xfrm>
            <a:off x="4768868" y="40432"/>
            <a:ext cx="2448272" cy="1015663"/>
          </a:xfrm>
          <a:prstGeom prst="rect">
            <a:avLst/>
          </a:prstGeom>
          <a:noFill/>
        </p:spPr>
        <p:txBody>
          <a:bodyPr wrap="square" rtlCol="0">
            <a:spAutoFit/>
          </a:bodyPr>
          <a:lstStyle/>
          <a:p>
            <a:r>
              <a:rPr lang="tr-TR" sz="3000" b="1" dirty="0">
                <a:solidFill>
                  <a:srgbClr val="002060"/>
                </a:solidFill>
                <a:latin typeface="Calibri" panose="020F0502020204030204" pitchFamily="34" charset="0"/>
              </a:rPr>
              <a:t>GİRİŞİMCİLİK</a:t>
            </a:r>
          </a:p>
          <a:p>
            <a:endParaRPr lang="tr-TR" sz="3000" dirty="0"/>
          </a:p>
        </p:txBody>
      </p:sp>
    </p:spTree>
    <p:extLst>
      <p:ext uri="{BB962C8B-B14F-4D97-AF65-F5344CB8AC3E}">
        <p14:creationId xmlns:p14="http://schemas.microsoft.com/office/powerpoint/2010/main" val="12022848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196752"/>
            <a:ext cx="7024744" cy="673144"/>
          </a:xfrm>
        </p:spPr>
        <p:txBody>
          <a:bodyPr>
            <a:normAutofit/>
          </a:bodyPr>
          <a:lstStyle/>
          <a:p>
            <a:r>
              <a:rPr lang="tr-TR" sz="3200" b="1" dirty="0">
                <a:solidFill>
                  <a:srgbClr val="002060"/>
                </a:solidFill>
                <a:latin typeface="Calibri" panose="020F0502020204030204" pitchFamily="34" charset="0"/>
              </a:rPr>
              <a:t>Girişimcilik Türleri</a:t>
            </a:r>
            <a:endParaRPr lang="tr-TR" sz="3200" dirty="0"/>
          </a:p>
        </p:txBody>
      </p:sp>
      <p:sp>
        <p:nvSpPr>
          <p:cNvPr id="4" name="Rectangle 3"/>
          <p:cNvSpPr/>
          <p:nvPr/>
        </p:nvSpPr>
        <p:spPr>
          <a:xfrm>
            <a:off x="833041" y="2348880"/>
            <a:ext cx="3960440" cy="3077766"/>
          </a:xfrm>
          <a:prstGeom prst="rect">
            <a:avLst/>
          </a:prstGeom>
        </p:spPr>
        <p:txBody>
          <a:bodyPr wrap="square">
            <a:spAutoFit/>
          </a:bodyPr>
          <a:lstStyle/>
          <a:p>
            <a:pPr marL="342900" indent="-342900"/>
            <a:r>
              <a:rPr lang="tr-TR" sz="2600" b="1" i="1" dirty="0" smtClean="0">
                <a:solidFill>
                  <a:schemeClr val="accent1">
                    <a:lumMod val="50000"/>
                  </a:schemeClr>
                </a:solidFill>
                <a:latin typeface="Calibri" panose="020F0502020204030204" pitchFamily="34" charset="0"/>
              </a:rPr>
              <a:t>Tekno-Girişimcilik</a:t>
            </a:r>
          </a:p>
          <a:p>
            <a:endParaRPr lang="tr-TR" sz="2400" b="1" i="1" dirty="0" smtClean="0">
              <a:latin typeface="Calibri" panose="020F0502020204030204" pitchFamily="34" charset="0"/>
            </a:endParaRPr>
          </a:p>
          <a:p>
            <a:r>
              <a:rPr lang="tr-TR" sz="2400" dirty="0" smtClean="0">
                <a:latin typeface="Calibri" panose="020F0502020204030204" pitchFamily="34" charset="0"/>
              </a:rPr>
              <a:t>Teknoloji </a:t>
            </a:r>
            <a:r>
              <a:rPr lang="tr-TR" sz="2400" dirty="0">
                <a:latin typeface="Calibri" panose="020F0502020204030204" pitchFamily="34" charset="0"/>
              </a:rPr>
              <a:t>ağırlıklı bir iş fikri geliştirerek bunu hayata geçiren girişimci, kuruluşun teknolojik odağını vurgulamak amacıyla “</a:t>
            </a:r>
            <a:r>
              <a:rPr lang="tr-TR" sz="2400" i="1" dirty="0">
                <a:latin typeface="Calibri" panose="020F0502020204030204" pitchFamily="34" charset="0"/>
              </a:rPr>
              <a:t>tekno-girişimci</a:t>
            </a:r>
            <a:r>
              <a:rPr lang="tr-TR" sz="2400" dirty="0">
                <a:latin typeface="Calibri" panose="020F0502020204030204" pitchFamily="34" charset="0"/>
              </a:rPr>
              <a:t>” olarak adlandırılır.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3481" y="2803058"/>
            <a:ext cx="3672409" cy="2223478"/>
          </a:xfrm>
          <a:prstGeom prst="rect">
            <a:avLst/>
          </a:prstGeom>
        </p:spPr>
      </p:pic>
      <p:sp>
        <p:nvSpPr>
          <p:cNvPr id="6" name="TextBox 1"/>
          <p:cNvSpPr txBox="1"/>
          <p:nvPr/>
        </p:nvSpPr>
        <p:spPr>
          <a:xfrm>
            <a:off x="4768868" y="40432"/>
            <a:ext cx="2448272" cy="1015663"/>
          </a:xfrm>
          <a:prstGeom prst="rect">
            <a:avLst/>
          </a:prstGeom>
          <a:noFill/>
        </p:spPr>
        <p:txBody>
          <a:bodyPr wrap="square" rtlCol="0">
            <a:spAutoFit/>
          </a:bodyPr>
          <a:lstStyle/>
          <a:p>
            <a:r>
              <a:rPr lang="tr-TR" sz="3000" b="1" dirty="0">
                <a:solidFill>
                  <a:srgbClr val="002060"/>
                </a:solidFill>
                <a:latin typeface="Calibri" panose="020F0502020204030204" pitchFamily="34" charset="0"/>
              </a:rPr>
              <a:t>GİRİŞİMCİLİK</a:t>
            </a:r>
          </a:p>
          <a:p>
            <a:endParaRPr lang="tr-TR" sz="3000" dirty="0"/>
          </a:p>
        </p:txBody>
      </p:sp>
    </p:spTree>
    <p:extLst>
      <p:ext uri="{BB962C8B-B14F-4D97-AF65-F5344CB8AC3E}">
        <p14:creationId xmlns:p14="http://schemas.microsoft.com/office/powerpoint/2010/main" val="12022848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7584" y="1772816"/>
            <a:ext cx="7344816" cy="3847207"/>
          </a:xfrm>
          <a:prstGeom prst="rect">
            <a:avLst/>
          </a:prstGeom>
        </p:spPr>
        <p:txBody>
          <a:bodyPr wrap="square">
            <a:spAutoFit/>
          </a:bodyPr>
          <a:lstStyle/>
          <a:p>
            <a:r>
              <a:rPr lang="tr-TR" sz="2800" b="1" i="1" dirty="0">
                <a:latin typeface="Calibri" panose="020F0502020204030204" pitchFamily="34" charset="0"/>
              </a:rPr>
              <a:t>Girişimcilik ekosistemi</a:t>
            </a:r>
            <a:r>
              <a:rPr lang="tr-TR" sz="2800" b="1" dirty="0">
                <a:latin typeface="Calibri" panose="020F0502020204030204" pitchFamily="34" charset="0"/>
              </a:rPr>
              <a:t>; </a:t>
            </a:r>
          </a:p>
          <a:p>
            <a:endParaRPr lang="tr-TR" sz="2400" b="1" dirty="0">
              <a:latin typeface="Calibri" panose="020F0502020204030204" pitchFamily="34" charset="0"/>
            </a:endParaRPr>
          </a:p>
          <a:p>
            <a:pPr marL="800100" lvl="1" indent="-342900">
              <a:buClr>
                <a:srgbClr val="002060"/>
              </a:buClr>
              <a:buFont typeface="Wingdings 3" panose="05040102010807070707" pitchFamily="18" charset="2"/>
              <a:buChar char=""/>
            </a:pPr>
            <a:r>
              <a:rPr lang="tr-TR" sz="2400" dirty="0">
                <a:latin typeface="Calibri" panose="020F0502020204030204" pitchFamily="34" charset="0"/>
              </a:rPr>
              <a:t>Girişimcinin çevresinde resmî ve gayri resmî bağlar kurmak üzere koalisyonlar </a:t>
            </a:r>
            <a:r>
              <a:rPr lang="tr-TR" sz="2400" dirty="0" smtClean="0">
                <a:latin typeface="Calibri" panose="020F0502020204030204" pitchFamily="34" charset="0"/>
              </a:rPr>
              <a:t>oluşturan,</a:t>
            </a:r>
          </a:p>
          <a:p>
            <a:pPr marL="800100" lvl="1" indent="-342900">
              <a:buClr>
                <a:srgbClr val="002060"/>
              </a:buClr>
              <a:buFont typeface="Wingdings 3" panose="05040102010807070707" pitchFamily="18" charset="2"/>
              <a:buChar char=""/>
            </a:pPr>
            <a:r>
              <a:rPr lang="tr-TR" sz="2400" dirty="0" smtClean="0">
                <a:latin typeface="Calibri" panose="020F0502020204030204" pitchFamily="34" charset="0"/>
              </a:rPr>
              <a:t>Arabuluculuk </a:t>
            </a:r>
            <a:r>
              <a:rPr lang="tr-TR" sz="2400" dirty="0">
                <a:latin typeface="Calibri" panose="020F0502020204030204" pitchFamily="34" charset="0"/>
              </a:rPr>
              <a:t>yapan ve faaliyet gösteren, </a:t>
            </a:r>
            <a:endParaRPr lang="tr-TR" sz="2400" dirty="0" smtClean="0">
              <a:latin typeface="Calibri" panose="020F0502020204030204" pitchFamily="34" charset="0"/>
            </a:endParaRPr>
          </a:p>
          <a:p>
            <a:pPr marL="800100" lvl="1" indent="-342900">
              <a:buClr>
                <a:srgbClr val="002060"/>
              </a:buClr>
              <a:buFont typeface="Wingdings 3" panose="05040102010807070707" pitchFamily="18" charset="2"/>
              <a:buChar char=""/>
            </a:pPr>
            <a:r>
              <a:rPr lang="tr-TR" sz="2400" dirty="0" smtClean="0">
                <a:latin typeface="Calibri" panose="020F0502020204030204" pitchFamily="34" charset="0"/>
              </a:rPr>
              <a:t>Birbirleri </a:t>
            </a:r>
            <a:r>
              <a:rPr lang="tr-TR" sz="2400" dirty="0">
                <a:latin typeface="Calibri" panose="020F0502020204030204" pitchFamily="34" charset="0"/>
              </a:rPr>
              <a:t>ile ilişkili,</a:t>
            </a:r>
          </a:p>
          <a:p>
            <a:pPr>
              <a:buNone/>
            </a:pPr>
            <a:r>
              <a:rPr lang="tr-TR" sz="2400" dirty="0">
                <a:latin typeface="Calibri" panose="020F0502020204030204" pitchFamily="34" charset="0"/>
              </a:rPr>
              <a:t>	</a:t>
            </a:r>
          </a:p>
          <a:p>
            <a:pPr>
              <a:buNone/>
            </a:pPr>
            <a:r>
              <a:rPr lang="tr-TR" sz="2400" dirty="0" smtClean="0">
                <a:latin typeface="Calibri" panose="020F0502020204030204" pitchFamily="34" charset="0"/>
              </a:rPr>
              <a:t>girişimci </a:t>
            </a:r>
            <a:r>
              <a:rPr lang="tr-TR" sz="2400" dirty="0">
                <a:latin typeface="Calibri" panose="020F0502020204030204" pitchFamily="34" charset="0"/>
              </a:rPr>
              <a:t>aktör, organizasyon, kurum ve girişimcilik süreçlerini etkileyen faktörlerin bütünü olarak ifade edilebilir.</a:t>
            </a:r>
          </a:p>
        </p:txBody>
      </p:sp>
      <p:sp>
        <p:nvSpPr>
          <p:cNvPr id="6" name="TextBox 1"/>
          <p:cNvSpPr txBox="1"/>
          <p:nvPr/>
        </p:nvSpPr>
        <p:spPr>
          <a:xfrm>
            <a:off x="4768868" y="40432"/>
            <a:ext cx="2448272" cy="1015663"/>
          </a:xfrm>
          <a:prstGeom prst="rect">
            <a:avLst/>
          </a:prstGeom>
          <a:noFill/>
        </p:spPr>
        <p:txBody>
          <a:bodyPr wrap="square" rtlCol="0">
            <a:spAutoFit/>
          </a:bodyPr>
          <a:lstStyle/>
          <a:p>
            <a:r>
              <a:rPr lang="tr-TR" sz="3000" b="1" dirty="0">
                <a:solidFill>
                  <a:srgbClr val="002060"/>
                </a:solidFill>
                <a:latin typeface="Calibri" panose="020F0502020204030204" pitchFamily="34" charset="0"/>
              </a:rPr>
              <a:t>GİRİŞİMCİLİK</a:t>
            </a:r>
          </a:p>
          <a:p>
            <a:endParaRPr lang="tr-TR" sz="3000" dirty="0"/>
          </a:p>
        </p:txBody>
      </p:sp>
    </p:spTree>
    <p:extLst>
      <p:ext uri="{BB962C8B-B14F-4D97-AF65-F5344CB8AC3E}">
        <p14:creationId xmlns:p14="http://schemas.microsoft.com/office/powerpoint/2010/main" val="12022848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052736"/>
            <a:ext cx="7024744" cy="673144"/>
          </a:xfrm>
        </p:spPr>
        <p:txBody>
          <a:bodyPr>
            <a:normAutofit/>
          </a:bodyPr>
          <a:lstStyle/>
          <a:p>
            <a:r>
              <a:rPr lang="tr-TR" sz="3200" b="1" dirty="0">
                <a:solidFill>
                  <a:schemeClr val="tx2">
                    <a:lumMod val="50000"/>
                  </a:schemeClr>
                </a:solidFill>
                <a:latin typeface="Calibri" panose="020F0502020204030204" pitchFamily="34" charset="0"/>
              </a:rPr>
              <a:t>Girişimcilik Ekosistemi Bileşenleri </a:t>
            </a:r>
          </a:p>
        </p:txBody>
      </p:sp>
      <p:sp>
        <p:nvSpPr>
          <p:cNvPr id="4" name="Rectangle 3"/>
          <p:cNvSpPr/>
          <p:nvPr/>
        </p:nvSpPr>
        <p:spPr>
          <a:xfrm>
            <a:off x="683568" y="1988840"/>
            <a:ext cx="7560840" cy="1569660"/>
          </a:xfrm>
          <a:prstGeom prst="rect">
            <a:avLst/>
          </a:prstGeom>
        </p:spPr>
        <p:txBody>
          <a:bodyPr wrap="square">
            <a:spAutoFit/>
          </a:bodyPr>
          <a:lstStyle/>
          <a:p>
            <a:r>
              <a:rPr lang="tr-TR" sz="2400" dirty="0">
                <a:latin typeface="Calibri" panose="020F0502020204030204" pitchFamily="34" charset="0"/>
              </a:rPr>
              <a:t>Yazında geniş kabul gören Daniel Isenberg tarafından oluşturulmuş ekosistem modelinde başarılı bir girişimcilik ekosistemi stratejisi oluşturmak için odaklanılması gereken altı temel alan belirlenmiştir: </a:t>
            </a:r>
          </a:p>
        </p:txBody>
      </p:sp>
      <p:sp>
        <p:nvSpPr>
          <p:cNvPr id="5" name="Oval 4"/>
          <p:cNvSpPr/>
          <p:nvPr/>
        </p:nvSpPr>
        <p:spPr>
          <a:xfrm>
            <a:off x="755576" y="3888188"/>
            <a:ext cx="2088232"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solidFill>
                  <a:schemeClr val="tx1"/>
                </a:solidFill>
                <a:latin typeface="Calibri" panose="020F0502020204030204" pitchFamily="34" charset="0"/>
              </a:rPr>
              <a:t>Girişimci Dostu Pazar </a:t>
            </a:r>
            <a:r>
              <a:rPr lang="tr-TR" sz="1600" b="1" dirty="0">
                <a:solidFill>
                  <a:schemeClr val="tx1"/>
                </a:solidFill>
                <a:latin typeface="Calibri" panose="020F0502020204030204" pitchFamily="34" charset="0"/>
              </a:rPr>
              <a:t>K</a:t>
            </a:r>
            <a:r>
              <a:rPr lang="tr-TR" sz="1600" b="1" dirty="0" smtClean="0">
                <a:solidFill>
                  <a:schemeClr val="tx1"/>
                </a:solidFill>
                <a:latin typeface="Calibri" panose="020F0502020204030204" pitchFamily="34" charset="0"/>
              </a:rPr>
              <a:t>oşulları</a:t>
            </a:r>
          </a:p>
        </p:txBody>
      </p:sp>
      <p:sp>
        <p:nvSpPr>
          <p:cNvPr id="6" name="Oval 5"/>
          <p:cNvSpPr/>
          <p:nvPr/>
        </p:nvSpPr>
        <p:spPr>
          <a:xfrm>
            <a:off x="3455876" y="3888188"/>
            <a:ext cx="2088232"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chemeClr val="tx1"/>
                </a:solidFill>
                <a:latin typeface="Calibri" panose="020F0502020204030204" pitchFamily="34" charset="0"/>
              </a:rPr>
              <a:t>Kolaylaştırıcı Politikalar ve Liderlik</a:t>
            </a:r>
          </a:p>
        </p:txBody>
      </p:sp>
      <p:sp>
        <p:nvSpPr>
          <p:cNvPr id="7" name="Oval 6"/>
          <p:cNvSpPr/>
          <p:nvPr/>
        </p:nvSpPr>
        <p:spPr>
          <a:xfrm>
            <a:off x="6010735" y="3888188"/>
            <a:ext cx="2088232"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chemeClr val="tx1"/>
                </a:solidFill>
                <a:latin typeface="Calibri" panose="020F0502020204030204" pitchFamily="34" charset="0"/>
              </a:rPr>
              <a:t>Uygun Finans Kaynaklarının Varlığı</a:t>
            </a:r>
          </a:p>
        </p:txBody>
      </p:sp>
      <p:sp>
        <p:nvSpPr>
          <p:cNvPr id="8" name="Oval 7"/>
          <p:cNvSpPr/>
          <p:nvPr/>
        </p:nvSpPr>
        <p:spPr>
          <a:xfrm>
            <a:off x="755576" y="5373216"/>
            <a:ext cx="2088232"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solidFill>
                <a:latin typeface="Calibri" panose="020F0502020204030204" pitchFamily="34" charset="0"/>
              </a:rPr>
              <a:t>Destekleyici bir Kültür</a:t>
            </a:r>
          </a:p>
        </p:txBody>
      </p:sp>
      <p:sp>
        <p:nvSpPr>
          <p:cNvPr id="9" name="Oval 8"/>
          <p:cNvSpPr/>
          <p:nvPr/>
        </p:nvSpPr>
        <p:spPr>
          <a:xfrm>
            <a:off x="3455876" y="5373216"/>
            <a:ext cx="2088232"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a:solidFill>
                  <a:schemeClr val="tx1"/>
                </a:solidFill>
                <a:latin typeface="Calibri" panose="020F0502020204030204" pitchFamily="34" charset="0"/>
              </a:rPr>
              <a:t>Kurumsal Destek Mekanizmaları</a:t>
            </a:r>
          </a:p>
        </p:txBody>
      </p:sp>
      <p:sp>
        <p:nvSpPr>
          <p:cNvPr id="10" name="Oval 9"/>
          <p:cNvSpPr/>
          <p:nvPr/>
        </p:nvSpPr>
        <p:spPr>
          <a:xfrm>
            <a:off x="6010735" y="5373216"/>
            <a:ext cx="2088232"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solidFill>
                <a:latin typeface="Calibri" panose="020F0502020204030204" pitchFamily="34" charset="0"/>
              </a:rPr>
              <a:t>Kaliteli İnsan Sermayesi</a:t>
            </a:r>
          </a:p>
        </p:txBody>
      </p:sp>
      <p:sp>
        <p:nvSpPr>
          <p:cNvPr id="11" name="TextBox 1"/>
          <p:cNvSpPr txBox="1"/>
          <p:nvPr/>
        </p:nvSpPr>
        <p:spPr>
          <a:xfrm>
            <a:off x="4768868" y="40432"/>
            <a:ext cx="2448272" cy="1015663"/>
          </a:xfrm>
          <a:prstGeom prst="rect">
            <a:avLst/>
          </a:prstGeom>
          <a:noFill/>
        </p:spPr>
        <p:txBody>
          <a:bodyPr wrap="square" rtlCol="0">
            <a:spAutoFit/>
          </a:bodyPr>
          <a:lstStyle/>
          <a:p>
            <a:r>
              <a:rPr lang="tr-TR" sz="3000" b="1" dirty="0">
                <a:solidFill>
                  <a:srgbClr val="002060"/>
                </a:solidFill>
                <a:latin typeface="Calibri" panose="020F0502020204030204" pitchFamily="34" charset="0"/>
              </a:rPr>
              <a:t>GİRİŞİMCİLİK</a:t>
            </a:r>
          </a:p>
          <a:p>
            <a:endParaRPr lang="tr-TR" sz="3000" dirty="0"/>
          </a:p>
        </p:txBody>
      </p:sp>
    </p:spTree>
    <p:extLst>
      <p:ext uri="{BB962C8B-B14F-4D97-AF65-F5344CB8AC3E}">
        <p14:creationId xmlns:p14="http://schemas.microsoft.com/office/powerpoint/2010/main" val="12022848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735" r="3706" b="2446"/>
          <a:stretch/>
        </p:blipFill>
        <p:spPr>
          <a:xfrm>
            <a:off x="616856" y="620688"/>
            <a:ext cx="7966554" cy="5832648"/>
          </a:xfrm>
          <a:prstGeom prst="rect">
            <a:avLst/>
          </a:prstGeom>
        </p:spPr>
      </p:pic>
      <p:sp>
        <p:nvSpPr>
          <p:cNvPr id="5" name="Rectangle 4"/>
          <p:cNvSpPr/>
          <p:nvPr/>
        </p:nvSpPr>
        <p:spPr>
          <a:xfrm>
            <a:off x="616856" y="5085184"/>
            <a:ext cx="1440160" cy="1200329"/>
          </a:xfrm>
          <a:prstGeom prst="rect">
            <a:avLst/>
          </a:prstGeom>
        </p:spPr>
        <p:txBody>
          <a:bodyPr wrap="square">
            <a:spAutoFit/>
          </a:bodyPr>
          <a:lstStyle/>
          <a:p>
            <a:r>
              <a:rPr lang="tr-TR" b="1" i="1" dirty="0"/>
              <a:t>Isenberg Girişimcilik Ekosistemi Modeli</a:t>
            </a:r>
          </a:p>
        </p:txBody>
      </p:sp>
      <p:sp>
        <p:nvSpPr>
          <p:cNvPr id="6" name="TextBox 1"/>
          <p:cNvSpPr txBox="1"/>
          <p:nvPr/>
        </p:nvSpPr>
        <p:spPr>
          <a:xfrm>
            <a:off x="4768868" y="40432"/>
            <a:ext cx="2448272" cy="1015663"/>
          </a:xfrm>
          <a:prstGeom prst="rect">
            <a:avLst/>
          </a:prstGeom>
          <a:noFill/>
        </p:spPr>
        <p:txBody>
          <a:bodyPr wrap="square" rtlCol="0">
            <a:spAutoFit/>
          </a:bodyPr>
          <a:lstStyle/>
          <a:p>
            <a:r>
              <a:rPr lang="tr-TR" sz="3000" b="1" dirty="0">
                <a:solidFill>
                  <a:srgbClr val="002060"/>
                </a:solidFill>
                <a:latin typeface="Calibri" panose="020F0502020204030204" pitchFamily="34" charset="0"/>
              </a:rPr>
              <a:t>GİRİŞİMCİLİK</a:t>
            </a:r>
          </a:p>
          <a:p>
            <a:endParaRPr lang="tr-TR" sz="3000" dirty="0"/>
          </a:p>
        </p:txBody>
      </p:sp>
    </p:spTree>
    <p:extLst>
      <p:ext uri="{BB962C8B-B14F-4D97-AF65-F5344CB8AC3E}">
        <p14:creationId xmlns:p14="http://schemas.microsoft.com/office/powerpoint/2010/main" val="12022848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1" y="692491"/>
            <a:ext cx="7256790" cy="989528"/>
          </a:xfrm>
        </p:spPr>
        <p:txBody>
          <a:bodyPr>
            <a:noAutofit/>
          </a:bodyPr>
          <a:lstStyle/>
          <a:p>
            <a:pPr algn="ctr"/>
            <a:r>
              <a:rPr lang="tr-TR" sz="2800" b="1" dirty="0">
                <a:solidFill>
                  <a:srgbClr val="002060"/>
                </a:solidFill>
                <a:latin typeface="Calibri" panose="020F0502020204030204" pitchFamily="34" charset="0"/>
              </a:rPr>
              <a:t>İŞ FİKRİNİN OLUŞTURULMASI &amp;</a:t>
            </a:r>
            <a:br>
              <a:rPr lang="tr-TR" sz="2800" b="1" dirty="0">
                <a:solidFill>
                  <a:srgbClr val="002060"/>
                </a:solidFill>
                <a:latin typeface="Calibri" panose="020F0502020204030204" pitchFamily="34" charset="0"/>
              </a:rPr>
            </a:br>
            <a:r>
              <a:rPr lang="tr-TR" sz="2800" b="1" dirty="0">
                <a:solidFill>
                  <a:srgbClr val="002060"/>
                </a:solidFill>
                <a:latin typeface="Calibri" panose="020F0502020204030204" pitchFamily="34" charset="0"/>
              </a:rPr>
              <a:t>İŞ MODELİNİN GELİŞTİRİLMESİ </a:t>
            </a:r>
            <a:endParaRPr lang="tr-TR" sz="2800" dirty="0">
              <a:solidFill>
                <a:srgbClr val="002060"/>
              </a:solidFill>
              <a:latin typeface="Calibri" panose="020F0502020204030204" pitchFamily="34" charset="0"/>
            </a:endParaRPr>
          </a:p>
        </p:txBody>
      </p:sp>
      <p:sp>
        <p:nvSpPr>
          <p:cNvPr id="4" name="Rectangle 3"/>
          <p:cNvSpPr/>
          <p:nvPr/>
        </p:nvSpPr>
        <p:spPr>
          <a:xfrm>
            <a:off x="832655" y="1671792"/>
            <a:ext cx="7699784" cy="3262432"/>
          </a:xfrm>
          <a:prstGeom prst="rect">
            <a:avLst/>
          </a:prstGeom>
        </p:spPr>
        <p:txBody>
          <a:bodyPr wrap="square">
            <a:spAutoFit/>
          </a:bodyPr>
          <a:lstStyle/>
          <a:p>
            <a:r>
              <a:rPr lang="tr-TR" sz="2400" b="1" i="1" dirty="0">
                <a:solidFill>
                  <a:srgbClr val="002060"/>
                </a:solidFill>
                <a:latin typeface="Calibri" panose="020F0502020204030204" pitchFamily="34" charset="0"/>
              </a:rPr>
              <a:t>Fırsatlar Nasıl Görülür? İş Fikri Nasıl Geliştirilir? </a:t>
            </a:r>
          </a:p>
          <a:p>
            <a:endParaRPr lang="tr-TR" sz="2000" b="1" dirty="0">
              <a:latin typeface="Calibri" panose="020F0502020204030204" pitchFamily="34" charset="0"/>
            </a:endParaRPr>
          </a:p>
          <a:p>
            <a:r>
              <a:rPr lang="tr-TR" dirty="0">
                <a:latin typeface="Calibri" panose="020F0502020204030204" pitchFamily="34" charset="0"/>
              </a:rPr>
              <a:t>Yapılan çalışmalar başarılı girişimcilerin üç konuda yeteneklerinin özellikle çok daha gelişmiş olduğunu ortaya koymuştur. Bunlar; </a:t>
            </a:r>
          </a:p>
          <a:p>
            <a:endParaRPr lang="tr-TR" dirty="0">
              <a:latin typeface="Calibri" panose="020F0502020204030204" pitchFamily="34" charset="0"/>
            </a:endParaRPr>
          </a:p>
          <a:p>
            <a:pPr marL="342900" indent="-342900">
              <a:buAutoNum type="arabicPeriod"/>
            </a:pPr>
            <a:r>
              <a:rPr lang="tr-TR" dirty="0" smtClean="0">
                <a:latin typeface="Calibri" panose="020F0502020204030204" pitchFamily="34" charset="0"/>
              </a:rPr>
              <a:t>Fırsatları </a:t>
            </a:r>
            <a:r>
              <a:rPr lang="tr-TR" dirty="0">
                <a:latin typeface="Calibri" panose="020F0502020204030204" pitchFamily="34" charset="0"/>
              </a:rPr>
              <a:t>belirlemek, </a:t>
            </a:r>
            <a:endParaRPr lang="tr-TR" dirty="0" smtClean="0">
              <a:latin typeface="Calibri" panose="020F0502020204030204" pitchFamily="34" charset="0"/>
            </a:endParaRPr>
          </a:p>
          <a:p>
            <a:pPr marL="342900" indent="-342900">
              <a:buAutoNum type="arabicPeriod"/>
            </a:pPr>
            <a:r>
              <a:rPr lang="tr-TR" dirty="0" smtClean="0">
                <a:latin typeface="Calibri" panose="020F0502020204030204" pitchFamily="34" charset="0"/>
              </a:rPr>
              <a:t>Belirlenen </a:t>
            </a:r>
            <a:r>
              <a:rPr lang="tr-TR" dirty="0">
                <a:latin typeface="Calibri" panose="020F0502020204030204" pitchFamily="34" charset="0"/>
              </a:rPr>
              <a:t>bu fırsatları şekillendirmek ve </a:t>
            </a:r>
            <a:r>
              <a:rPr lang="tr-TR" dirty="0" smtClean="0">
                <a:latin typeface="Calibri" panose="020F0502020204030204" pitchFamily="34" charset="0"/>
              </a:rPr>
              <a:t>geliştirmek,</a:t>
            </a:r>
          </a:p>
          <a:p>
            <a:pPr marL="342900" indent="-342900">
              <a:buAutoNum type="arabicPeriod"/>
            </a:pPr>
            <a:r>
              <a:rPr lang="tr-TR" dirty="0" smtClean="0">
                <a:latin typeface="Calibri" panose="020F0502020204030204" pitchFamily="34" charset="0"/>
              </a:rPr>
              <a:t>Bunları </a:t>
            </a:r>
            <a:r>
              <a:rPr lang="tr-TR" dirty="0">
                <a:latin typeface="Calibri" panose="020F0502020204030204" pitchFamily="34" charset="0"/>
              </a:rPr>
              <a:t>başarılı bir girişime dönüştürmek için uygun bir organizasyon yapısı oluşturmaktır. </a:t>
            </a:r>
          </a:p>
          <a:p>
            <a:endParaRPr lang="tr-TR" dirty="0">
              <a:latin typeface="Calibri" panose="020F0502020204030204" pitchFamily="34" charset="0"/>
            </a:endParaRPr>
          </a:p>
          <a:p>
            <a:r>
              <a:rPr lang="tr-TR" b="1" dirty="0">
                <a:latin typeface="Calibri" panose="020F0502020204030204" pitchFamily="34" charset="0"/>
              </a:rPr>
              <a:t>Fırsatların görülmesi ve değerlendirilmesi:</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655" y="5013176"/>
            <a:ext cx="7488833" cy="1469191"/>
          </a:xfrm>
          <a:prstGeom prst="rect">
            <a:avLst/>
          </a:prstGeom>
        </p:spPr>
      </p:pic>
      <p:sp>
        <p:nvSpPr>
          <p:cNvPr id="6" name="TextBox 1"/>
          <p:cNvSpPr txBox="1"/>
          <p:nvPr/>
        </p:nvSpPr>
        <p:spPr>
          <a:xfrm>
            <a:off x="4768868" y="40432"/>
            <a:ext cx="2448272" cy="1015663"/>
          </a:xfrm>
          <a:prstGeom prst="rect">
            <a:avLst/>
          </a:prstGeom>
          <a:noFill/>
        </p:spPr>
        <p:txBody>
          <a:bodyPr wrap="square" rtlCol="0">
            <a:spAutoFit/>
          </a:bodyPr>
          <a:lstStyle/>
          <a:p>
            <a:r>
              <a:rPr lang="tr-TR" sz="3000" b="1" dirty="0">
                <a:solidFill>
                  <a:srgbClr val="002060"/>
                </a:solidFill>
                <a:latin typeface="Calibri" panose="020F0502020204030204" pitchFamily="34" charset="0"/>
              </a:rPr>
              <a:t>GİRİŞİMCİLİK</a:t>
            </a:r>
          </a:p>
          <a:p>
            <a:endParaRPr lang="tr-TR" sz="3000" dirty="0"/>
          </a:p>
        </p:txBody>
      </p:sp>
    </p:spTree>
    <p:extLst>
      <p:ext uri="{BB962C8B-B14F-4D97-AF65-F5344CB8AC3E}">
        <p14:creationId xmlns:p14="http://schemas.microsoft.com/office/powerpoint/2010/main" val="12022848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124744"/>
            <a:ext cx="7024744" cy="745152"/>
          </a:xfrm>
        </p:spPr>
        <p:txBody>
          <a:bodyPr>
            <a:normAutofit/>
          </a:bodyPr>
          <a:lstStyle/>
          <a:p>
            <a:r>
              <a:rPr lang="tr-TR" sz="3200" b="1" dirty="0">
                <a:solidFill>
                  <a:srgbClr val="002060"/>
                </a:solidFill>
                <a:latin typeface="Calibri" panose="020F0502020204030204" pitchFamily="34" charset="0"/>
              </a:rPr>
              <a:t>İş Modeli Nedir? </a:t>
            </a:r>
          </a:p>
        </p:txBody>
      </p:sp>
      <p:sp>
        <p:nvSpPr>
          <p:cNvPr id="4" name="Rectangle 3"/>
          <p:cNvSpPr/>
          <p:nvPr/>
        </p:nvSpPr>
        <p:spPr>
          <a:xfrm>
            <a:off x="1260032" y="2348880"/>
            <a:ext cx="6336704" cy="2677656"/>
          </a:xfrm>
          <a:prstGeom prst="rect">
            <a:avLst/>
          </a:prstGeom>
        </p:spPr>
        <p:txBody>
          <a:bodyPr wrap="square">
            <a:spAutoFit/>
          </a:bodyPr>
          <a:lstStyle/>
          <a:p>
            <a:pPr algn="ctr"/>
            <a:r>
              <a:rPr lang="tr-TR" sz="2400" dirty="0" smtClean="0">
                <a:latin typeface="Calibri" panose="020F0502020204030204" pitchFamily="34" charset="0"/>
              </a:rPr>
              <a:t>İş modeli, “</a:t>
            </a:r>
            <a:r>
              <a:rPr lang="tr-TR" sz="2400" i="1" dirty="0" smtClean="0">
                <a:latin typeface="Calibri" panose="020F0502020204030204" pitchFamily="34" charset="0"/>
              </a:rPr>
              <a:t>bir işletmenin nasıl değer yaratacağını, nasıl kar elde edeceğini, değer yaratırken bunu kimlere sunacağını, bu değeri hangi kanallarla müşterilere ulaştıracağını ve bu değeri üretirken hangi finansal kaynaklardan yararlanacağını gösteren bir strateji</a:t>
            </a:r>
            <a:r>
              <a:rPr lang="tr-TR" sz="2400" dirty="0" smtClean="0">
                <a:latin typeface="Calibri" panose="020F0502020204030204" pitchFamily="34" charset="0"/>
              </a:rPr>
              <a:t>” olarak açıklanabilir. </a:t>
            </a:r>
            <a:endParaRPr lang="tr-TR" sz="2400" dirty="0">
              <a:latin typeface="Calibri" panose="020F0502020204030204" pitchFamily="34" charset="0"/>
            </a:endParaRPr>
          </a:p>
        </p:txBody>
      </p:sp>
      <p:sp>
        <p:nvSpPr>
          <p:cNvPr id="5" name="TextBox 1"/>
          <p:cNvSpPr txBox="1"/>
          <p:nvPr/>
        </p:nvSpPr>
        <p:spPr>
          <a:xfrm>
            <a:off x="4768868" y="40432"/>
            <a:ext cx="2448272" cy="1015663"/>
          </a:xfrm>
          <a:prstGeom prst="rect">
            <a:avLst/>
          </a:prstGeom>
          <a:noFill/>
        </p:spPr>
        <p:txBody>
          <a:bodyPr wrap="square" rtlCol="0">
            <a:spAutoFit/>
          </a:bodyPr>
          <a:lstStyle/>
          <a:p>
            <a:r>
              <a:rPr lang="tr-TR" sz="3000" b="1" dirty="0">
                <a:solidFill>
                  <a:srgbClr val="002060"/>
                </a:solidFill>
                <a:latin typeface="Calibri" panose="020F0502020204030204" pitchFamily="34" charset="0"/>
              </a:rPr>
              <a:t>GİRİŞİMCİLİK</a:t>
            </a:r>
          </a:p>
          <a:p>
            <a:endParaRPr lang="tr-TR" sz="3000" dirty="0"/>
          </a:p>
        </p:txBody>
      </p:sp>
    </p:spTree>
    <p:extLst>
      <p:ext uri="{BB962C8B-B14F-4D97-AF65-F5344CB8AC3E}">
        <p14:creationId xmlns:p14="http://schemas.microsoft.com/office/powerpoint/2010/main" val="12022848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628" y="855296"/>
            <a:ext cx="7024744" cy="817160"/>
          </a:xfrm>
        </p:spPr>
        <p:txBody>
          <a:bodyPr>
            <a:normAutofit/>
          </a:bodyPr>
          <a:lstStyle/>
          <a:p>
            <a:r>
              <a:rPr lang="tr-TR" sz="3200" b="1" dirty="0">
                <a:solidFill>
                  <a:srgbClr val="002060"/>
                </a:solidFill>
                <a:latin typeface="Calibri" panose="020F0502020204030204" pitchFamily="34" charset="0"/>
              </a:rPr>
              <a:t>İş Modeli Nasıl Oluşturulur?</a:t>
            </a:r>
          </a:p>
        </p:txBody>
      </p:sp>
      <p:sp>
        <p:nvSpPr>
          <p:cNvPr id="4" name="Rectangle 3"/>
          <p:cNvSpPr/>
          <p:nvPr/>
        </p:nvSpPr>
        <p:spPr>
          <a:xfrm>
            <a:off x="971600" y="2060848"/>
            <a:ext cx="7200800" cy="3877985"/>
          </a:xfrm>
          <a:prstGeom prst="rect">
            <a:avLst/>
          </a:prstGeom>
        </p:spPr>
        <p:txBody>
          <a:bodyPr wrap="square">
            <a:spAutoFit/>
          </a:bodyPr>
          <a:lstStyle/>
          <a:p>
            <a:r>
              <a:rPr lang="tr-TR" sz="2200" dirty="0">
                <a:latin typeface="Calibri" panose="020F0502020204030204" pitchFamily="34" charset="0"/>
              </a:rPr>
              <a:t>Her iş modeli faaliyet gösterdiği ekosistemin ve bulunduğu değer ağının bir parçası olduğu gibi, kendi içinde de alt sistemlerden oluşur. Bu sistemler dört genel alanı kapsar:</a:t>
            </a:r>
          </a:p>
          <a:p>
            <a:endParaRPr lang="tr-TR" sz="2000" dirty="0">
              <a:latin typeface="Calibri" panose="020F0502020204030204" pitchFamily="34" charset="0"/>
            </a:endParaRPr>
          </a:p>
          <a:p>
            <a:endParaRPr lang="tr-TR" sz="2000" dirty="0">
              <a:latin typeface="Calibri" panose="020F0502020204030204" pitchFamily="34" charset="0"/>
            </a:endParaRPr>
          </a:p>
          <a:p>
            <a:pPr marL="342900" indent="-342900">
              <a:buFont typeface="+mj-lt"/>
              <a:buAutoNum type="arabicPeriod"/>
            </a:pPr>
            <a:r>
              <a:rPr lang="tr-TR" sz="2000" b="1" i="1" dirty="0">
                <a:solidFill>
                  <a:srgbClr val="002060"/>
                </a:solidFill>
                <a:latin typeface="Calibri" panose="020F0502020204030204" pitchFamily="34" charset="0"/>
              </a:rPr>
              <a:t>Değer Önerisi</a:t>
            </a:r>
          </a:p>
          <a:p>
            <a:pPr marL="342900" indent="-342900">
              <a:buFont typeface="+mj-lt"/>
              <a:buAutoNum type="arabicPeriod"/>
            </a:pPr>
            <a:endParaRPr lang="tr-TR" sz="2000" b="1" i="1" dirty="0">
              <a:solidFill>
                <a:srgbClr val="002060"/>
              </a:solidFill>
              <a:latin typeface="Calibri" panose="020F0502020204030204" pitchFamily="34" charset="0"/>
            </a:endParaRPr>
          </a:p>
          <a:p>
            <a:pPr marL="342900" indent="-342900">
              <a:buFont typeface="+mj-lt"/>
              <a:buAutoNum type="arabicPeriod"/>
            </a:pPr>
            <a:r>
              <a:rPr lang="tr-TR" sz="2000" b="1" i="1" dirty="0">
                <a:solidFill>
                  <a:srgbClr val="002060"/>
                </a:solidFill>
                <a:latin typeface="Calibri" panose="020F0502020204030204" pitchFamily="34" charset="0"/>
              </a:rPr>
              <a:t>Kilit Süreçler</a:t>
            </a:r>
          </a:p>
          <a:p>
            <a:pPr marL="342900" indent="-342900">
              <a:buFont typeface="+mj-lt"/>
              <a:buAutoNum type="arabicPeriod"/>
            </a:pPr>
            <a:endParaRPr lang="tr-TR" sz="2000" b="1" i="1" dirty="0">
              <a:solidFill>
                <a:srgbClr val="002060"/>
              </a:solidFill>
              <a:latin typeface="Calibri" panose="020F0502020204030204" pitchFamily="34" charset="0"/>
            </a:endParaRPr>
          </a:p>
          <a:p>
            <a:pPr marL="342900" indent="-342900">
              <a:buFont typeface="+mj-lt"/>
              <a:buAutoNum type="arabicPeriod"/>
            </a:pPr>
            <a:r>
              <a:rPr lang="tr-TR" sz="2000" b="1" i="1" dirty="0">
                <a:solidFill>
                  <a:srgbClr val="002060"/>
                </a:solidFill>
                <a:latin typeface="Calibri" panose="020F0502020204030204" pitchFamily="34" charset="0"/>
              </a:rPr>
              <a:t>Kilit Kaynaklar</a:t>
            </a:r>
          </a:p>
          <a:p>
            <a:pPr marL="342900" indent="-342900">
              <a:buFont typeface="+mj-lt"/>
              <a:buAutoNum type="arabicPeriod"/>
            </a:pPr>
            <a:endParaRPr lang="tr-TR" sz="2000" b="1" i="1" dirty="0">
              <a:solidFill>
                <a:srgbClr val="002060"/>
              </a:solidFill>
              <a:latin typeface="Calibri" panose="020F0502020204030204" pitchFamily="34" charset="0"/>
            </a:endParaRPr>
          </a:p>
          <a:p>
            <a:pPr marL="342900" indent="-342900">
              <a:buFont typeface="+mj-lt"/>
              <a:buAutoNum type="arabicPeriod"/>
            </a:pPr>
            <a:r>
              <a:rPr lang="tr-TR" sz="2000" b="1" i="1" dirty="0">
                <a:solidFill>
                  <a:srgbClr val="002060"/>
                </a:solidFill>
                <a:latin typeface="Calibri" panose="020F0502020204030204" pitchFamily="34" charset="0"/>
              </a:rPr>
              <a:t>Kâr Formülü </a:t>
            </a:r>
            <a:endParaRPr lang="tr-TR" sz="2000" dirty="0">
              <a:solidFill>
                <a:srgbClr val="002060"/>
              </a:solidFill>
              <a:latin typeface="Calibri" panose="020F0502020204030204" pitchFamily="34" charset="0"/>
            </a:endParaRPr>
          </a:p>
        </p:txBody>
      </p:sp>
      <p:sp>
        <p:nvSpPr>
          <p:cNvPr id="5" name="TextBox 1"/>
          <p:cNvSpPr txBox="1"/>
          <p:nvPr/>
        </p:nvSpPr>
        <p:spPr>
          <a:xfrm>
            <a:off x="4768868" y="40432"/>
            <a:ext cx="2448272" cy="1015663"/>
          </a:xfrm>
          <a:prstGeom prst="rect">
            <a:avLst/>
          </a:prstGeom>
          <a:noFill/>
        </p:spPr>
        <p:txBody>
          <a:bodyPr wrap="square" rtlCol="0">
            <a:spAutoFit/>
          </a:bodyPr>
          <a:lstStyle/>
          <a:p>
            <a:r>
              <a:rPr lang="tr-TR" sz="3000" b="1" dirty="0">
                <a:solidFill>
                  <a:srgbClr val="002060"/>
                </a:solidFill>
                <a:latin typeface="Calibri" panose="020F0502020204030204" pitchFamily="34" charset="0"/>
              </a:rPr>
              <a:t>GİRİŞİMCİLİK</a:t>
            </a:r>
          </a:p>
          <a:p>
            <a:endParaRPr lang="tr-TR" sz="3000" dirty="0"/>
          </a:p>
        </p:txBody>
      </p:sp>
    </p:spTree>
    <p:extLst>
      <p:ext uri="{BB962C8B-B14F-4D97-AF65-F5344CB8AC3E}">
        <p14:creationId xmlns:p14="http://schemas.microsoft.com/office/powerpoint/2010/main" val="12022848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73144"/>
          </a:xfrm>
        </p:spPr>
        <p:txBody>
          <a:bodyPr>
            <a:normAutofit/>
          </a:bodyPr>
          <a:lstStyle/>
          <a:p>
            <a:r>
              <a:rPr lang="tr-TR" sz="3200" b="1" dirty="0">
                <a:solidFill>
                  <a:srgbClr val="002060"/>
                </a:solidFill>
                <a:latin typeface="Calibri" panose="020F0502020204030204" pitchFamily="34" charset="0"/>
              </a:rPr>
              <a:t>İş Modeli Kanvası</a:t>
            </a:r>
          </a:p>
        </p:txBody>
      </p:sp>
      <p:sp>
        <p:nvSpPr>
          <p:cNvPr id="4" name="Rectangle 3"/>
          <p:cNvSpPr/>
          <p:nvPr/>
        </p:nvSpPr>
        <p:spPr>
          <a:xfrm>
            <a:off x="727763" y="1905506"/>
            <a:ext cx="7416824" cy="1107996"/>
          </a:xfrm>
          <a:prstGeom prst="rect">
            <a:avLst/>
          </a:prstGeom>
        </p:spPr>
        <p:txBody>
          <a:bodyPr wrap="square">
            <a:spAutoFit/>
          </a:bodyPr>
          <a:lstStyle/>
          <a:p>
            <a:r>
              <a:rPr lang="tr-TR" sz="2200" dirty="0">
                <a:latin typeface="Calibri" panose="020F0502020204030204" pitchFamily="34" charset="0"/>
              </a:rPr>
              <a:t>Alexander Osterwalder ve Yves Pigneur tarafından geliştirilmiş olan kanvas, girişimcilere iş fikirlerini nasıl hayata geçirecekleri konusunda bir çerçeve sunan 9 ana başlıktan oluşur:</a:t>
            </a:r>
          </a:p>
        </p:txBody>
      </p:sp>
      <p:sp>
        <p:nvSpPr>
          <p:cNvPr id="5" name="Rectangle 4"/>
          <p:cNvSpPr/>
          <p:nvPr/>
        </p:nvSpPr>
        <p:spPr>
          <a:xfrm>
            <a:off x="899592" y="3417239"/>
            <a:ext cx="3744416" cy="2400657"/>
          </a:xfrm>
          <a:prstGeom prst="rect">
            <a:avLst/>
          </a:prstGeom>
        </p:spPr>
        <p:txBody>
          <a:bodyPr wrap="square">
            <a:spAutoFit/>
          </a:bodyPr>
          <a:lstStyle/>
          <a:p>
            <a:pPr indent="-342900">
              <a:lnSpc>
                <a:spcPct val="150000"/>
              </a:lnSpc>
              <a:buFont typeface="+mj-lt"/>
              <a:buAutoNum type="arabicPeriod"/>
            </a:pPr>
            <a:r>
              <a:rPr lang="tr-TR" sz="2000" b="1" i="1" dirty="0">
                <a:solidFill>
                  <a:srgbClr val="002060"/>
                </a:solidFill>
                <a:latin typeface="Calibri" panose="020F0502020204030204" pitchFamily="34" charset="0"/>
              </a:rPr>
              <a:t>Müşteri Segmentleri</a:t>
            </a:r>
          </a:p>
          <a:p>
            <a:pPr indent="-342900">
              <a:lnSpc>
                <a:spcPct val="150000"/>
              </a:lnSpc>
              <a:buFont typeface="+mj-lt"/>
              <a:buAutoNum type="arabicPeriod"/>
            </a:pPr>
            <a:r>
              <a:rPr lang="tr-TR" sz="2000" b="1" i="1" dirty="0">
                <a:solidFill>
                  <a:srgbClr val="002060"/>
                </a:solidFill>
                <a:latin typeface="Calibri" panose="020F0502020204030204" pitchFamily="34" charset="0"/>
              </a:rPr>
              <a:t>Değer Önerisi</a:t>
            </a:r>
          </a:p>
          <a:p>
            <a:pPr indent="-342900">
              <a:lnSpc>
                <a:spcPct val="150000"/>
              </a:lnSpc>
              <a:buFont typeface="+mj-lt"/>
              <a:buAutoNum type="arabicPeriod"/>
            </a:pPr>
            <a:r>
              <a:rPr lang="tr-TR" sz="2000" b="1" i="1" dirty="0">
                <a:solidFill>
                  <a:srgbClr val="002060"/>
                </a:solidFill>
                <a:latin typeface="Calibri" panose="020F0502020204030204" pitchFamily="34" charset="0"/>
              </a:rPr>
              <a:t>Kanallar</a:t>
            </a:r>
          </a:p>
          <a:p>
            <a:pPr indent="-342900">
              <a:lnSpc>
                <a:spcPct val="150000"/>
              </a:lnSpc>
              <a:buFont typeface="+mj-lt"/>
              <a:buAutoNum type="arabicPeriod"/>
            </a:pPr>
            <a:r>
              <a:rPr lang="tr-TR" sz="2000" b="1" i="1" dirty="0">
                <a:solidFill>
                  <a:srgbClr val="002060"/>
                </a:solidFill>
                <a:latin typeface="Calibri" panose="020F0502020204030204" pitchFamily="34" charset="0"/>
              </a:rPr>
              <a:t>Müşteri İlişkileri</a:t>
            </a:r>
          </a:p>
          <a:p>
            <a:pPr indent="-342900">
              <a:lnSpc>
                <a:spcPct val="150000"/>
              </a:lnSpc>
              <a:buFont typeface="+mj-lt"/>
              <a:buAutoNum type="arabicPeriod"/>
            </a:pPr>
            <a:r>
              <a:rPr lang="tr-TR" sz="2000" b="1" i="1" dirty="0">
                <a:solidFill>
                  <a:srgbClr val="002060"/>
                </a:solidFill>
                <a:latin typeface="Calibri" panose="020F0502020204030204" pitchFamily="34" charset="0"/>
              </a:rPr>
              <a:t>Gelir Akışı</a:t>
            </a:r>
          </a:p>
        </p:txBody>
      </p:sp>
      <p:sp>
        <p:nvSpPr>
          <p:cNvPr id="6" name="Rectangle 5"/>
          <p:cNvSpPr/>
          <p:nvPr/>
        </p:nvSpPr>
        <p:spPr>
          <a:xfrm>
            <a:off x="4660514" y="3417239"/>
            <a:ext cx="3168352" cy="1938992"/>
          </a:xfrm>
          <a:prstGeom prst="rect">
            <a:avLst/>
          </a:prstGeom>
        </p:spPr>
        <p:txBody>
          <a:bodyPr wrap="square">
            <a:spAutoFit/>
          </a:bodyPr>
          <a:lstStyle/>
          <a:p>
            <a:pPr>
              <a:lnSpc>
                <a:spcPct val="150000"/>
              </a:lnSpc>
            </a:pPr>
            <a:r>
              <a:rPr lang="tr-TR" sz="2000" b="1" i="1" dirty="0">
                <a:solidFill>
                  <a:srgbClr val="002060"/>
                </a:solidFill>
                <a:latin typeface="Calibri" panose="020F0502020204030204" pitchFamily="34" charset="0"/>
              </a:rPr>
              <a:t>6. Kilit Faaliyetler</a:t>
            </a:r>
          </a:p>
          <a:p>
            <a:pPr>
              <a:lnSpc>
                <a:spcPct val="150000"/>
              </a:lnSpc>
            </a:pPr>
            <a:r>
              <a:rPr lang="tr-TR" sz="2000" b="1" i="1" dirty="0">
                <a:solidFill>
                  <a:srgbClr val="002060"/>
                </a:solidFill>
                <a:latin typeface="Calibri" panose="020F0502020204030204" pitchFamily="34" charset="0"/>
              </a:rPr>
              <a:t>7. Kilit Kaynaklar</a:t>
            </a:r>
          </a:p>
          <a:p>
            <a:pPr>
              <a:lnSpc>
                <a:spcPct val="150000"/>
              </a:lnSpc>
            </a:pPr>
            <a:r>
              <a:rPr lang="tr-TR" sz="2000" b="1" i="1" dirty="0">
                <a:solidFill>
                  <a:srgbClr val="002060"/>
                </a:solidFill>
                <a:latin typeface="Calibri" panose="020F0502020204030204" pitchFamily="34" charset="0"/>
              </a:rPr>
              <a:t>8. Kilit İşbirlikleri</a:t>
            </a:r>
          </a:p>
          <a:p>
            <a:pPr>
              <a:lnSpc>
                <a:spcPct val="150000"/>
              </a:lnSpc>
            </a:pPr>
            <a:r>
              <a:rPr lang="tr-TR" sz="2000" b="1" i="1" dirty="0">
                <a:solidFill>
                  <a:srgbClr val="002060"/>
                </a:solidFill>
                <a:latin typeface="Calibri" panose="020F0502020204030204" pitchFamily="34" charset="0"/>
              </a:rPr>
              <a:t>9. Maliyet Yapısı</a:t>
            </a:r>
          </a:p>
        </p:txBody>
      </p:sp>
      <p:sp>
        <p:nvSpPr>
          <p:cNvPr id="7" name="TextBox 1"/>
          <p:cNvSpPr txBox="1"/>
          <p:nvPr/>
        </p:nvSpPr>
        <p:spPr>
          <a:xfrm>
            <a:off x="4768868" y="40432"/>
            <a:ext cx="2448272" cy="1015663"/>
          </a:xfrm>
          <a:prstGeom prst="rect">
            <a:avLst/>
          </a:prstGeom>
          <a:noFill/>
        </p:spPr>
        <p:txBody>
          <a:bodyPr wrap="square" rtlCol="0">
            <a:spAutoFit/>
          </a:bodyPr>
          <a:lstStyle/>
          <a:p>
            <a:r>
              <a:rPr lang="tr-TR" sz="3000" b="1" dirty="0">
                <a:solidFill>
                  <a:srgbClr val="002060"/>
                </a:solidFill>
                <a:latin typeface="Calibri" panose="020F0502020204030204" pitchFamily="34" charset="0"/>
              </a:rPr>
              <a:t>GİRİŞİMCİLİK</a:t>
            </a:r>
          </a:p>
          <a:p>
            <a:endParaRPr lang="tr-TR" sz="3000" dirty="0"/>
          </a:p>
        </p:txBody>
      </p:sp>
    </p:spTree>
    <p:extLst>
      <p:ext uri="{BB962C8B-B14F-4D97-AF65-F5344CB8AC3E}">
        <p14:creationId xmlns:p14="http://schemas.microsoft.com/office/powerpoint/2010/main" val="12022848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855296"/>
            <a:ext cx="5293215" cy="5310008"/>
          </a:xfrm>
        </p:spPr>
        <p:txBody>
          <a:bodyPr>
            <a:normAutofit/>
          </a:bodyPr>
          <a:lstStyle/>
          <a:p>
            <a:pPr marL="0" indent="0">
              <a:buNone/>
            </a:pPr>
            <a:r>
              <a:rPr lang="tr-TR" b="1" dirty="0">
                <a:solidFill>
                  <a:schemeClr val="accent1"/>
                </a:solidFill>
                <a:latin typeface="Calibri" pitchFamily="34" charset="0"/>
              </a:rPr>
              <a:t>	</a:t>
            </a:r>
            <a:endParaRPr lang="tr-TR" sz="2000" b="1" dirty="0" smtClean="0">
              <a:latin typeface="Calibri(Heading)"/>
            </a:endParaRPr>
          </a:p>
          <a:p>
            <a:pPr marL="0" indent="0">
              <a:buNone/>
            </a:pPr>
            <a:r>
              <a:rPr lang="tr-TR" b="1" dirty="0" smtClean="0">
                <a:solidFill>
                  <a:srgbClr val="002060"/>
                </a:solidFill>
                <a:latin typeface="Calibri" panose="020F0502020204030204" pitchFamily="34" charset="0"/>
              </a:rPr>
              <a:t>KAVRAMSAL ÇERÇEVE İLE İLGİLİ TANIMLAR</a:t>
            </a:r>
          </a:p>
          <a:p>
            <a:pPr>
              <a:buClr>
                <a:srgbClr val="002060"/>
              </a:buClr>
              <a:buFont typeface="Wingdings 3" panose="05040102010807070707" pitchFamily="18" charset="2"/>
              <a:buChar char=""/>
            </a:pPr>
            <a:r>
              <a:rPr lang="tr-TR" sz="2200" dirty="0" smtClean="0">
                <a:solidFill>
                  <a:schemeClr val="tx2">
                    <a:lumMod val="50000"/>
                  </a:schemeClr>
                </a:solidFill>
                <a:latin typeface="Calibri" pitchFamily="34" charset="0"/>
              </a:rPr>
              <a:t>Girişimci ve Girişimcilik Kavramları</a:t>
            </a:r>
          </a:p>
          <a:p>
            <a:pPr>
              <a:buClr>
                <a:srgbClr val="002060"/>
              </a:buClr>
              <a:buFont typeface="Wingdings 3" panose="05040102010807070707" pitchFamily="18" charset="2"/>
              <a:buChar char=""/>
            </a:pPr>
            <a:r>
              <a:rPr lang="tr-TR" sz="2200" dirty="0" smtClean="0">
                <a:solidFill>
                  <a:schemeClr val="tx2">
                    <a:lumMod val="50000"/>
                  </a:schemeClr>
                </a:solidFill>
                <a:latin typeface="Calibri" pitchFamily="34" charset="0"/>
              </a:rPr>
              <a:t>Girişimcilik Türleri</a:t>
            </a:r>
          </a:p>
          <a:p>
            <a:pPr>
              <a:buClr>
                <a:srgbClr val="002060"/>
              </a:buClr>
              <a:buFont typeface="Wingdings 3" panose="05040102010807070707" pitchFamily="18" charset="2"/>
              <a:buChar char=""/>
            </a:pPr>
            <a:r>
              <a:rPr lang="tr-TR" sz="2200" dirty="0" smtClean="0">
                <a:solidFill>
                  <a:schemeClr val="tx2">
                    <a:lumMod val="50000"/>
                  </a:schemeClr>
                </a:solidFill>
                <a:latin typeface="Calibri" pitchFamily="34" charset="0"/>
              </a:rPr>
              <a:t>Girişimcilik Ekosistemi</a:t>
            </a:r>
          </a:p>
          <a:p>
            <a:pPr>
              <a:buFont typeface="Wingdings" panose="05000000000000000000" pitchFamily="2" charset="2"/>
              <a:buChar char="Ø"/>
            </a:pPr>
            <a:endParaRPr lang="tr-TR" sz="2000" b="1" dirty="0">
              <a:latin typeface="Calibri" pitchFamily="34" charset="0"/>
            </a:endParaRPr>
          </a:p>
          <a:p>
            <a:pPr marL="0" indent="0">
              <a:buNone/>
            </a:pPr>
            <a:r>
              <a:rPr lang="tr-TR" b="1" dirty="0" smtClean="0">
                <a:solidFill>
                  <a:srgbClr val="002060"/>
                </a:solidFill>
                <a:latin typeface="Calibri" panose="020F0502020204030204" pitchFamily="34" charset="0"/>
              </a:rPr>
              <a:t>İŞ FİKRİNİN OLUŞTURULMASI VE İŞ MODELİNİN GELİŞTİRİLMESİ</a:t>
            </a:r>
          </a:p>
          <a:p>
            <a:pPr>
              <a:buClr>
                <a:srgbClr val="002060"/>
              </a:buClr>
              <a:buFont typeface="Wingdings 3" panose="05040102010807070707" pitchFamily="18" charset="2"/>
              <a:buChar char=""/>
            </a:pPr>
            <a:r>
              <a:rPr lang="tr-TR" sz="2200" dirty="0" smtClean="0">
                <a:solidFill>
                  <a:schemeClr val="tx2">
                    <a:lumMod val="50000"/>
                  </a:schemeClr>
                </a:solidFill>
                <a:latin typeface="Calibri" pitchFamily="34" charset="0"/>
              </a:rPr>
              <a:t>Fırsatlar Nasıl Görülür?İş Fikri Nasıl Geliştirilir?</a:t>
            </a:r>
          </a:p>
          <a:p>
            <a:pPr>
              <a:buClr>
                <a:srgbClr val="002060"/>
              </a:buClr>
              <a:buFont typeface="Wingdings 3" panose="05040102010807070707" pitchFamily="18" charset="2"/>
              <a:buChar char=""/>
            </a:pPr>
            <a:r>
              <a:rPr lang="tr-TR" sz="2200" dirty="0" smtClean="0">
                <a:solidFill>
                  <a:schemeClr val="tx2">
                    <a:lumMod val="50000"/>
                  </a:schemeClr>
                </a:solidFill>
                <a:latin typeface="Calibri" pitchFamily="34" charset="0"/>
              </a:rPr>
              <a:t>İş Modeli Nedir?Nasıl Oluşturulur?</a:t>
            </a:r>
          </a:p>
          <a:p>
            <a:pPr>
              <a:buClr>
                <a:srgbClr val="002060"/>
              </a:buClr>
              <a:buFont typeface="Wingdings 3" panose="05040102010807070707" pitchFamily="18" charset="2"/>
              <a:buChar char=""/>
            </a:pPr>
            <a:r>
              <a:rPr lang="tr-TR" sz="2200" dirty="0" smtClean="0">
                <a:solidFill>
                  <a:schemeClr val="tx2">
                    <a:lumMod val="50000"/>
                  </a:schemeClr>
                </a:solidFill>
                <a:latin typeface="Calibri" pitchFamily="34" charset="0"/>
              </a:rPr>
              <a:t>İş Modeli Kanvası</a:t>
            </a:r>
          </a:p>
          <a:p>
            <a:pPr marL="0" indent="0">
              <a:buNone/>
            </a:pPr>
            <a:endParaRPr lang="tr-TR" b="1" dirty="0">
              <a:latin typeface="Calibri" pitchFamily="34"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6070" r="23959"/>
          <a:stretch/>
        </p:blipFill>
        <p:spPr>
          <a:xfrm>
            <a:off x="5796135" y="1772816"/>
            <a:ext cx="2745935" cy="3312368"/>
          </a:xfrm>
          <a:prstGeom prst="rect">
            <a:avLst/>
          </a:prstGeom>
        </p:spPr>
      </p:pic>
      <p:sp>
        <p:nvSpPr>
          <p:cNvPr id="2" name="TextBox 1"/>
          <p:cNvSpPr txBox="1"/>
          <p:nvPr/>
        </p:nvSpPr>
        <p:spPr>
          <a:xfrm>
            <a:off x="4768868" y="40432"/>
            <a:ext cx="2448272" cy="1015663"/>
          </a:xfrm>
          <a:prstGeom prst="rect">
            <a:avLst/>
          </a:prstGeom>
          <a:noFill/>
        </p:spPr>
        <p:txBody>
          <a:bodyPr wrap="square" rtlCol="0">
            <a:spAutoFit/>
          </a:bodyPr>
          <a:lstStyle/>
          <a:p>
            <a:r>
              <a:rPr lang="tr-TR" sz="3000" b="1" dirty="0">
                <a:solidFill>
                  <a:srgbClr val="002060"/>
                </a:solidFill>
                <a:latin typeface="Calibri" panose="020F0502020204030204" pitchFamily="34" charset="0"/>
              </a:rPr>
              <a:t>GİRİŞİMCİLİK</a:t>
            </a:r>
          </a:p>
          <a:p>
            <a:endParaRPr lang="tr-TR" sz="3000" dirty="0"/>
          </a:p>
        </p:txBody>
      </p:sp>
    </p:spTree>
    <p:extLst>
      <p:ext uri="{BB962C8B-B14F-4D97-AF65-F5344CB8AC3E}">
        <p14:creationId xmlns:p14="http://schemas.microsoft.com/office/powerpoint/2010/main" val="2033323767"/>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651788"/>
            <a:ext cx="7992888" cy="5735069"/>
          </a:xfrm>
          <a:prstGeom prst="rect">
            <a:avLst/>
          </a:prstGeom>
        </p:spPr>
      </p:pic>
      <p:sp>
        <p:nvSpPr>
          <p:cNvPr id="5" name="TextBox 1"/>
          <p:cNvSpPr txBox="1"/>
          <p:nvPr/>
        </p:nvSpPr>
        <p:spPr>
          <a:xfrm>
            <a:off x="4768868" y="40432"/>
            <a:ext cx="2448272" cy="1015663"/>
          </a:xfrm>
          <a:prstGeom prst="rect">
            <a:avLst/>
          </a:prstGeom>
          <a:noFill/>
        </p:spPr>
        <p:txBody>
          <a:bodyPr wrap="square" rtlCol="0">
            <a:spAutoFit/>
          </a:bodyPr>
          <a:lstStyle/>
          <a:p>
            <a:r>
              <a:rPr lang="tr-TR" sz="3000" b="1" dirty="0">
                <a:solidFill>
                  <a:srgbClr val="002060"/>
                </a:solidFill>
                <a:latin typeface="Calibri" panose="020F0502020204030204" pitchFamily="34" charset="0"/>
              </a:rPr>
              <a:t>GİRİŞİMCİLİK</a:t>
            </a:r>
          </a:p>
          <a:p>
            <a:endParaRPr lang="tr-TR" sz="3000" dirty="0"/>
          </a:p>
        </p:txBody>
      </p:sp>
    </p:spTree>
    <p:extLst>
      <p:ext uri="{BB962C8B-B14F-4D97-AF65-F5344CB8AC3E}">
        <p14:creationId xmlns:p14="http://schemas.microsoft.com/office/powerpoint/2010/main" val="12022848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73144"/>
          </a:xfrm>
        </p:spPr>
        <p:txBody>
          <a:bodyPr>
            <a:normAutofit/>
          </a:bodyPr>
          <a:lstStyle/>
          <a:p>
            <a:r>
              <a:rPr lang="tr-TR" sz="3200" b="1" dirty="0">
                <a:solidFill>
                  <a:srgbClr val="002060"/>
                </a:solidFill>
                <a:latin typeface="Calibri" panose="020F0502020204030204" pitchFamily="34" charset="0"/>
              </a:rPr>
              <a:t>Müşteri Segmentleri: </a:t>
            </a:r>
          </a:p>
        </p:txBody>
      </p:sp>
      <p:sp>
        <p:nvSpPr>
          <p:cNvPr id="4" name="Rectangle 3"/>
          <p:cNvSpPr/>
          <p:nvPr/>
        </p:nvSpPr>
        <p:spPr>
          <a:xfrm>
            <a:off x="827584" y="1916832"/>
            <a:ext cx="7544334" cy="2462213"/>
          </a:xfrm>
          <a:prstGeom prst="rect">
            <a:avLst/>
          </a:prstGeom>
        </p:spPr>
        <p:txBody>
          <a:bodyPr wrap="square">
            <a:spAutoFit/>
          </a:bodyPr>
          <a:lstStyle/>
          <a:p>
            <a:pPr marL="342900" indent="-342900">
              <a:buClr>
                <a:srgbClr val="002060"/>
              </a:buClr>
              <a:buFont typeface="Wingdings 3" panose="05040102010807070707" pitchFamily="18" charset="2"/>
              <a:buChar char=""/>
            </a:pPr>
            <a:r>
              <a:rPr lang="tr-TR" sz="2200" dirty="0">
                <a:latin typeface="Calibri" panose="020F0502020204030204" pitchFamily="34" charset="0"/>
              </a:rPr>
              <a:t>Müşteri segmentleri, girişimcinin hedef kitlesi olan müşteri grubudur. </a:t>
            </a:r>
            <a:endParaRPr lang="tr-TR" sz="2200" dirty="0" smtClean="0">
              <a:latin typeface="Calibri" panose="020F0502020204030204" pitchFamily="34" charset="0"/>
            </a:endParaRPr>
          </a:p>
          <a:p>
            <a:pPr marL="342900" indent="-342900">
              <a:buFont typeface="Wingdings" panose="05000000000000000000" pitchFamily="2" charset="2"/>
              <a:buChar char="ü"/>
            </a:pPr>
            <a:endParaRPr lang="tr-TR" sz="2200" dirty="0">
              <a:latin typeface="Calibri" panose="020F0502020204030204" pitchFamily="34" charset="0"/>
            </a:endParaRPr>
          </a:p>
          <a:p>
            <a:pPr marL="342900" indent="-342900">
              <a:buClr>
                <a:srgbClr val="002060"/>
              </a:buClr>
              <a:buFont typeface="Wingdings 3" panose="05040102010807070707" pitchFamily="18" charset="2"/>
              <a:buChar char=""/>
            </a:pPr>
            <a:r>
              <a:rPr lang="tr-TR" sz="2200" dirty="0" smtClean="0">
                <a:latin typeface="Calibri" panose="020F0502020204030204" pitchFamily="34" charset="0"/>
              </a:rPr>
              <a:t>Girişimciler </a:t>
            </a:r>
            <a:r>
              <a:rPr lang="tr-TR" sz="2200" dirty="0">
                <a:latin typeface="Calibri" panose="020F0502020204030204" pitchFamily="34" charset="0"/>
              </a:rPr>
              <a:t>ilk adım olarak hangi segmentlere hitap edip, hangileriyle ilgilenmeyeceklerini belirlemek durumundadırlar. İş modeli, ancak bu karar verildikten sonra oluşturulmaya başlanabilir.</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5188" y="4149080"/>
            <a:ext cx="2952750" cy="2209800"/>
          </a:xfrm>
          <a:prstGeom prst="rect">
            <a:avLst/>
          </a:prstGeom>
        </p:spPr>
      </p:pic>
      <p:sp>
        <p:nvSpPr>
          <p:cNvPr id="6" name="TextBox 1"/>
          <p:cNvSpPr txBox="1"/>
          <p:nvPr/>
        </p:nvSpPr>
        <p:spPr>
          <a:xfrm>
            <a:off x="4768868" y="40432"/>
            <a:ext cx="2448272" cy="1015663"/>
          </a:xfrm>
          <a:prstGeom prst="rect">
            <a:avLst/>
          </a:prstGeom>
          <a:noFill/>
        </p:spPr>
        <p:txBody>
          <a:bodyPr wrap="square" rtlCol="0">
            <a:spAutoFit/>
          </a:bodyPr>
          <a:lstStyle/>
          <a:p>
            <a:r>
              <a:rPr lang="tr-TR" sz="3000" b="1" dirty="0">
                <a:solidFill>
                  <a:srgbClr val="002060"/>
                </a:solidFill>
                <a:latin typeface="Calibri" panose="020F0502020204030204" pitchFamily="34" charset="0"/>
              </a:rPr>
              <a:t>GİRİŞİMCİLİK</a:t>
            </a:r>
          </a:p>
          <a:p>
            <a:endParaRPr lang="tr-TR" sz="3000" dirty="0"/>
          </a:p>
        </p:txBody>
      </p:sp>
    </p:spTree>
    <p:extLst>
      <p:ext uri="{BB962C8B-B14F-4D97-AF65-F5344CB8AC3E}">
        <p14:creationId xmlns:p14="http://schemas.microsoft.com/office/powerpoint/2010/main" val="12022848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89168"/>
          </a:xfrm>
        </p:spPr>
        <p:txBody>
          <a:bodyPr>
            <a:normAutofit/>
          </a:bodyPr>
          <a:lstStyle/>
          <a:p>
            <a:r>
              <a:rPr lang="tr-TR" sz="3200" b="1" dirty="0">
                <a:solidFill>
                  <a:srgbClr val="002060"/>
                </a:solidFill>
                <a:latin typeface="Calibri" panose="020F0502020204030204" pitchFamily="34" charset="0"/>
              </a:rPr>
              <a:t>Değer Önerisi: </a:t>
            </a:r>
          </a:p>
        </p:txBody>
      </p:sp>
      <p:sp>
        <p:nvSpPr>
          <p:cNvPr id="4" name="Rectangle 3"/>
          <p:cNvSpPr/>
          <p:nvPr/>
        </p:nvSpPr>
        <p:spPr>
          <a:xfrm>
            <a:off x="971600" y="2492896"/>
            <a:ext cx="6624736" cy="2800767"/>
          </a:xfrm>
          <a:prstGeom prst="rect">
            <a:avLst/>
          </a:prstGeom>
        </p:spPr>
        <p:txBody>
          <a:bodyPr wrap="square">
            <a:spAutoFit/>
          </a:bodyPr>
          <a:lstStyle/>
          <a:p>
            <a:pPr marL="342900" indent="-342900">
              <a:buClr>
                <a:srgbClr val="002060"/>
              </a:buClr>
              <a:buFont typeface="Wingdings 3" panose="05040102010807070707" pitchFamily="18" charset="2"/>
              <a:buChar char=""/>
            </a:pPr>
            <a:r>
              <a:rPr lang="tr-TR" sz="2200" dirty="0">
                <a:latin typeface="Calibri" panose="020F0502020204030204" pitchFamily="34" charset="0"/>
              </a:rPr>
              <a:t>Değer önerisi, çok genel bir ifadeyle, “</a:t>
            </a:r>
            <a:r>
              <a:rPr lang="tr-TR" sz="2200" i="1" dirty="0">
                <a:latin typeface="Calibri" panose="020F0502020204030204" pitchFamily="34" charset="0"/>
              </a:rPr>
              <a:t>girişimcinin hedef müşteri segmentine vaadi</a:t>
            </a:r>
            <a:r>
              <a:rPr lang="tr-TR" sz="2200" dirty="0">
                <a:latin typeface="Calibri" panose="020F0502020204030204" pitchFamily="34" charset="0"/>
              </a:rPr>
              <a:t>” olarak tanımlanabilir</a:t>
            </a:r>
            <a:r>
              <a:rPr lang="tr-TR" sz="2200" dirty="0" smtClean="0">
                <a:latin typeface="Calibri" panose="020F0502020204030204" pitchFamily="34" charset="0"/>
              </a:rPr>
              <a:t>.</a:t>
            </a:r>
          </a:p>
          <a:p>
            <a:endParaRPr lang="tr-TR" sz="2200" dirty="0" smtClean="0">
              <a:latin typeface="Calibri" panose="020F0502020204030204" pitchFamily="34" charset="0"/>
            </a:endParaRPr>
          </a:p>
          <a:p>
            <a:pPr marL="342900" indent="-342900">
              <a:buFont typeface="Wingdings" panose="05000000000000000000" pitchFamily="2" charset="2"/>
              <a:buChar char="ü"/>
            </a:pPr>
            <a:endParaRPr lang="tr-TR" sz="2200" dirty="0">
              <a:latin typeface="Calibri" panose="020F0502020204030204" pitchFamily="34" charset="0"/>
            </a:endParaRPr>
          </a:p>
          <a:p>
            <a:pPr marL="342900" indent="-342900">
              <a:buClr>
                <a:srgbClr val="002060"/>
              </a:buClr>
              <a:buFont typeface="Wingdings 3" panose="05040102010807070707" pitchFamily="18" charset="2"/>
              <a:buChar char=""/>
            </a:pPr>
            <a:r>
              <a:rPr lang="tr-TR" sz="2200" dirty="0">
                <a:latin typeface="Calibri" panose="020F0502020204030204" pitchFamily="34" charset="0"/>
              </a:rPr>
              <a:t>Değer önerisi “</a:t>
            </a:r>
            <a:r>
              <a:rPr lang="tr-TR" sz="2200" i="1" dirty="0">
                <a:latin typeface="Calibri" panose="020F0502020204030204" pitchFamily="34" charset="0"/>
              </a:rPr>
              <a:t>müşterinin hangi ihtiyaç ve sorunlarına çözüm getirilmelidir</a:t>
            </a:r>
            <a:r>
              <a:rPr lang="tr-TR" sz="2200" dirty="0">
                <a:latin typeface="Calibri" panose="020F0502020204030204" pitchFamily="34" charset="0"/>
              </a:rPr>
              <a:t>” sorusu temel alınarak oluşturulur. </a:t>
            </a:r>
          </a:p>
        </p:txBody>
      </p:sp>
      <p:sp>
        <p:nvSpPr>
          <p:cNvPr id="5" name="TextBox 1"/>
          <p:cNvSpPr txBox="1"/>
          <p:nvPr/>
        </p:nvSpPr>
        <p:spPr>
          <a:xfrm>
            <a:off x="4768868" y="40432"/>
            <a:ext cx="2448272" cy="1015663"/>
          </a:xfrm>
          <a:prstGeom prst="rect">
            <a:avLst/>
          </a:prstGeom>
          <a:noFill/>
        </p:spPr>
        <p:txBody>
          <a:bodyPr wrap="square" rtlCol="0">
            <a:spAutoFit/>
          </a:bodyPr>
          <a:lstStyle/>
          <a:p>
            <a:r>
              <a:rPr lang="tr-TR" sz="3000" b="1" dirty="0">
                <a:solidFill>
                  <a:srgbClr val="002060"/>
                </a:solidFill>
                <a:latin typeface="Calibri" panose="020F0502020204030204" pitchFamily="34" charset="0"/>
              </a:rPr>
              <a:t>GİRİŞİMCİLİK</a:t>
            </a:r>
          </a:p>
          <a:p>
            <a:endParaRPr lang="tr-TR" sz="3000" dirty="0"/>
          </a:p>
        </p:txBody>
      </p:sp>
    </p:spTree>
    <p:extLst>
      <p:ext uri="{BB962C8B-B14F-4D97-AF65-F5344CB8AC3E}">
        <p14:creationId xmlns:p14="http://schemas.microsoft.com/office/powerpoint/2010/main" val="12022848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89168"/>
          </a:xfrm>
        </p:spPr>
        <p:txBody>
          <a:bodyPr>
            <a:normAutofit/>
          </a:bodyPr>
          <a:lstStyle/>
          <a:p>
            <a:r>
              <a:rPr lang="tr-TR" sz="3200" b="1" dirty="0">
                <a:solidFill>
                  <a:srgbClr val="002060"/>
                </a:solidFill>
                <a:latin typeface="Calibri" panose="020F0502020204030204" pitchFamily="34" charset="0"/>
              </a:rPr>
              <a:t>Kanallar: </a:t>
            </a:r>
          </a:p>
        </p:txBody>
      </p:sp>
      <p:sp>
        <p:nvSpPr>
          <p:cNvPr id="4" name="Rectangle 3"/>
          <p:cNvSpPr/>
          <p:nvPr/>
        </p:nvSpPr>
        <p:spPr>
          <a:xfrm>
            <a:off x="916491" y="2348880"/>
            <a:ext cx="7056784" cy="1446550"/>
          </a:xfrm>
          <a:prstGeom prst="rect">
            <a:avLst/>
          </a:prstGeom>
        </p:spPr>
        <p:txBody>
          <a:bodyPr wrap="square">
            <a:spAutoFit/>
          </a:bodyPr>
          <a:lstStyle/>
          <a:p>
            <a:pPr marL="342900" indent="-342900">
              <a:buClr>
                <a:srgbClr val="002060"/>
              </a:buClr>
              <a:buFont typeface="Wingdings 3" panose="05040102010807070707" pitchFamily="18" charset="2"/>
              <a:buChar char=""/>
            </a:pPr>
            <a:r>
              <a:rPr lang="tr-TR" sz="2200" dirty="0">
                <a:latin typeface="Calibri" panose="020F0502020204030204" pitchFamily="34" charset="0"/>
              </a:rPr>
              <a:t>Kanallar, ya da burada kast edilen niteliğiyle “</a:t>
            </a:r>
            <a:r>
              <a:rPr lang="tr-TR" sz="2200" i="1" dirty="0">
                <a:latin typeface="Calibri" panose="020F0502020204030204" pitchFamily="34" charset="0"/>
              </a:rPr>
              <a:t>satış/dağıtım kanalları</a:t>
            </a:r>
            <a:r>
              <a:rPr lang="tr-TR" sz="2200" dirty="0">
                <a:latin typeface="Calibri" panose="020F0502020204030204" pitchFamily="34" charset="0"/>
              </a:rPr>
              <a:t>”, işletmelerin ürettikleri değer önerilerini hedef müşterilere ulaştırmak için kullanılan yollardır.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8455" y="3933056"/>
            <a:ext cx="2857899" cy="2133898"/>
          </a:xfrm>
          <a:prstGeom prst="rect">
            <a:avLst/>
          </a:prstGeom>
        </p:spPr>
      </p:pic>
      <p:sp>
        <p:nvSpPr>
          <p:cNvPr id="6" name="TextBox 1"/>
          <p:cNvSpPr txBox="1"/>
          <p:nvPr/>
        </p:nvSpPr>
        <p:spPr>
          <a:xfrm>
            <a:off x="4768868" y="40432"/>
            <a:ext cx="2448272" cy="1015663"/>
          </a:xfrm>
          <a:prstGeom prst="rect">
            <a:avLst/>
          </a:prstGeom>
          <a:noFill/>
        </p:spPr>
        <p:txBody>
          <a:bodyPr wrap="square" rtlCol="0">
            <a:spAutoFit/>
          </a:bodyPr>
          <a:lstStyle/>
          <a:p>
            <a:r>
              <a:rPr lang="tr-TR" sz="3000" b="1" dirty="0">
                <a:solidFill>
                  <a:srgbClr val="002060"/>
                </a:solidFill>
                <a:latin typeface="Calibri" panose="020F0502020204030204" pitchFamily="34" charset="0"/>
              </a:rPr>
              <a:t>GİRİŞİMCİLİK</a:t>
            </a:r>
          </a:p>
          <a:p>
            <a:endParaRPr lang="tr-TR" sz="3000" dirty="0"/>
          </a:p>
        </p:txBody>
      </p:sp>
    </p:spTree>
    <p:extLst>
      <p:ext uri="{BB962C8B-B14F-4D97-AF65-F5344CB8AC3E}">
        <p14:creationId xmlns:p14="http://schemas.microsoft.com/office/powerpoint/2010/main" val="12022848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89168"/>
          </a:xfrm>
        </p:spPr>
        <p:txBody>
          <a:bodyPr>
            <a:normAutofit/>
          </a:bodyPr>
          <a:lstStyle/>
          <a:p>
            <a:r>
              <a:rPr lang="tr-TR" sz="3200" b="1" dirty="0">
                <a:solidFill>
                  <a:srgbClr val="002060"/>
                </a:solidFill>
                <a:latin typeface="Calibri" panose="020F0502020204030204" pitchFamily="34" charset="0"/>
              </a:rPr>
              <a:t>Müşteri İlişkileri: </a:t>
            </a:r>
          </a:p>
        </p:txBody>
      </p:sp>
      <p:sp>
        <p:nvSpPr>
          <p:cNvPr id="4" name="Rectangle 3"/>
          <p:cNvSpPr/>
          <p:nvPr/>
        </p:nvSpPr>
        <p:spPr>
          <a:xfrm>
            <a:off x="899592" y="2132856"/>
            <a:ext cx="4427984" cy="3754874"/>
          </a:xfrm>
          <a:prstGeom prst="rect">
            <a:avLst/>
          </a:prstGeom>
        </p:spPr>
        <p:txBody>
          <a:bodyPr wrap="square">
            <a:spAutoFit/>
          </a:bodyPr>
          <a:lstStyle/>
          <a:p>
            <a:endParaRPr lang="tr-TR" dirty="0"/>
          </a:p>
          <a:p>
            <a:pPr marL="342900" indent="-342900">
              <a:buClr>
                <a:srgbClr val="002060"/>
              </a:buClr>
              <a:buFont typeface="Wingdings 3" panose="05040102010807070707" pitchFamily="18" charset="2"/>
              <a:buChar char=""/>
            </a:pPr>
            <a:r>
              <a:rPr lang="tr-TR" sz="2200" dirty="0">
                <a:latin typeface="Calibri" panose="020F0502020204030204" pitchFamily="34" charset="0"/>
              </a:rPr>
              <a:t>Müşteri ilişkileri ürünün/hizmetin müşterinin zihninde ve kalbinde nasıl yer edeceğine odaklanır. </a:t>
            </a:r>
            <a:endParaRPr lang="tr-TR" sz="2200" dirty="0" smtClean="0">
              <a:latin typeface="Calibri" panose="020F0502020204030204" pitchFamily="34" charset="0"/>
            </a:endParaRPr>
          </a:p>
          <a:p>
            <a:endParaRPr lang="tr-TR" sz="2200" dirty="0">
              <a:latin typeface="Calibri" panose="020F0502020204030204" pitchFamily="34" charset="0"/>
            </a:endParaRPr>
          </a:p>
          <a:p>
            <a:pPr marL="342900" indent="-342900">
              <a:buClr>
                <a:srgbClr val="002060"/>
              </a:buClr>
              <a:buFont typeface="Wingdings 3" panose="05040102010807070707" pitchFamily="18" charset="2"/>
              <a:buChar char=""/>
            </a:pPr>
            <a:r>
              <a:rPr lang="tr-TR" sz="2200" dirty="0">
                <a:latin typeface="Calibri" panose="020F0502020204030204" pitchFamily="34" charset="0"/>
              </a:rPr>
              <a:t>İş modelini tasarlarken düşünülmesi gereken en önemli noktalardan biri yeni müşterilerin nasıl kazanılacağı ve elde bulunan müşterilerin sadakatinin nasıl sağlanacağıdır.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7579" y="3002180"/>
            <a:ext cx="3139349" cy="2016225"/>
          </a:xfrm>
          <a:prstGeom prst="rect">
            <a:avLst/>
          </a:prstGeom>
        </p:spPr>
      </p:pic>
      <p:sp>
        <p:nvSpPr>
          <p:cNvPr id="6" name="TextBox 1"/>
          <p:cNvSpPr txBox="1"/>
          <p:nvPr/>
        </p:nvSpPr>
        <p:spPr>
          <a:xfrm>
            <a:off x="4768868" y="40432"/>
            <a:ext cx="2448272" cy="1015663"/>
          </a:xfrm>
          <a:prstGeom prst="rect">
            <a:avLst/>
          </a:prstGeom>
          <a:noFill/>
        </p:spPr>
        <p:txBody>
          <a:bodyPr wrap="square" rtlCol="0">
            <a:spAutoFit/>
          </a:bodyPr>
          <a:lstStyle/>
          <a:p>
            <a:r>
              <a:rPr lang="tr-TR" sz="3000" b="1" dirty="0">
                <a:solidFill>
                  <a:srgbClr val="002060"/>
                </a:solidFill>
                <a:latin typeface="Calibri" panose="020F0502020204030204" pitchFamily="34" charset="0"/>
              </a:rPr>
              <a:t>GİRİŞİMCİLİK</a:t>
            </a:r>
          </a:p>
          <a:p>
            <a:endParaRPr lang="tr-TR" sz="3000" dirty="0"/>
          </a:p>
        </p:txBody>
      </p:sp>
    </p:spTree>
    <p:extLst>
      <p:ext uri="{BB962C8B-B14F-4D97-AF65-F5344CB8AC3E}">
        <p14:creationId xmlns:p14="http://schemas.microsoft.com/office/powerpoint/2010/main" val="12022848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89168"/>
          </a:xfrm>
        </p:spPr>
        <p:txBody>
          <a:bodyPr>
            <a:normAutofit/>
          </a:bodyPr>
          <a:lstStyle/>
          <a:p>
            <a:r>
              <a:rPr lang="tr-TR" sz="3200" b="1" dirty="0">
                <a:solidFill>
                  <a:srgbClr val="002060"/>
                </a:solidFill>
                <a:latin typeface="Calibri" panose="020F0502020204030204" pitchFamily="34" charset="0"/>
              </a:rPr>
              <a:t>Gelir Akışı: </a:t>
            </a:r>
          </a:p>
        </p:txBody>
      </p:sp>
      <p:sp>
        <p:nvSpPr>
          <p:cNvPr id="4" name="Rectangle 3"/>
          <p:cNvSpPr/>
          <p:nvPr/>
        </p:nvSpPr>
        <p:spPr>
          <a:xfrm>
            <a:off x="899592" y="2492896"/>
            <a:ext cx="6840760" cy="3077766"/>
          </a:xfrm>
          <a:prstGeom prst="rect">
            <a:avLst/>
          </a:prstGeom>
        </p:spPr>
        <p:txBody>
          <a:bodyPr wrap="square">
            <a:spAutoFit/>
          </a:bodyPr>
          <a:lstStyle/>
          <a:p>
            <a:pPr marL="342900" indent="-342900">
              <a:buClr>
                <a:srgbClr val="002060"/>
              </a:buClr>
              <a:buFont typeface="Wingdings 3" panose="05040102010807070707" pitchFamily="18" charset="2"/>
              <a:buChar char=""/>
            </a:pPr>
            <a:r>
              <a:rPr lang="tr-TR" sz="2200" dirty="0">
                <a:latin typeface="Calibri" panose="020F0502020204030204" pitchFamily="34" charset="0"/>
              </a:rPr>
              <a:t>Bir iş modeli ancak tüm bileşenleri arasında uyum sağlandıktan ve pazarda karşılık bulduktan (pazar tarafından onaylandıktan) sonra gelir yaratmaya </a:t>
            </a:r>
            <a:r>
              <a:rPr lang="tr-TR" sz="2200" dirty="0" smtClean="0">
                <a:latin typeface="Calibri" panose="020F0502020204030204" pitchFamily="34" charset="0"/>
              </a:rPr>
              <a:t>başlar.</a:t>
            </a:r>
          </a:p>
          <a:p>
            <a:pPr>
              <a:buClr>
                <a:srgbClr val="002060"/>
              </a:buClr>
            </a:pPr>
            <a:endParaRPr lang="tr-TR" sz="2200" dirty="0" smtClean="0">
              <a:latin typeface="Calibri" panose="020F0502020204030204" pitchFamily="34" charset="0"/>
            </a:endParaRPr>
          </a:p>
          <a:p>
            <a:pPr marL="342900" indent="-342900">
              <a:buClr>
                <a:srgbClr val="002060"/>
              </a:buClr>
              <a:buFont typeface="Wingdings 3" panose="05040102010807070707" pitchFamily="18" charset="2"/>
              <a:buChar char=""/>
            </a:pPr>
            <a:r>
              <a:rPr lang="tr-TR" sz="2200" dirty="0" smtClean="0">
                <a:latin typeface="Calibri" panose="020F0502020204030204" pitchFamily="34" charset="0"/>
              </a:rPr>
              <a:t>Gelir </a:t>
            </a:r>
            <a:r>
              <a:rPr lang="tr-TR" sz="2200" dirty="0">
                <a:latin typeface="Calibri" panose="020F0502020204030204" pitchFamily="34" charset="0"/>
              </a:rPr>
              <a:t>akışına yönelik planlama yapılırken ilk olarak müşterilerin tüketim güçleri, alışveriş yapma eğilimleri ve ne kadar ödeme yapmaya istekli oldukları araştırılmalıdır. </a:t>
            </a:r>
          </a:p>
          <a:p>
            <a:endParaRPr lang="tr-TR" dirty="0"/>
          </a:p>
        </p:txBody>
      </p:sp>
      <p:sp>
        <p:nvSpPr>
          <p:cNvPr id="5" name="TextBox 1"/>
          <p:cNvSpPr txBox="1"/>
          <p:nvPr/>
        </p:nvSpPr>
        <p:spPr>
          <a:xfrm>
            <a:off x="4768868" y="40432"/>
            <a:ext cx="2448272" cy="1015663"/>
          </a:xfrm>
          <a:prstGeom prst="rect">
            <a:avLst/>
          </a:prstGeom>
          <a:noFill/>
        </p:spPr>
        <p:txBody>
          <a:bodyPr wrap="square" rtlCol="0">
            <a:spAutoFit/>
          </a:bodyPr>
          <a:lstStyle/>
          <a:p>
            <a:r>
              <a:rPr lang="tr-TR" sz="3000" b="1" dirty="0">
                <a:solidFill>
                  <a:srgbClr val="002060"/>
                </a:solidFill>
                <a:latin typeface="Calibri" panose="020F0502020204030204" pitchFamily="34" charset="0"/>
              </a:rPr>
              <a:t>GİRİŞİMCİLİK</a:t>
            </a:r>
          </a:p>
          <a:p>
            <a:endParaRPr lang="tr-TR" sz="3000" dirty="0"/>
          </a:p>
        </p:txBody>
      </p:sp>
    </p:spTree>
    <p:extLst>
      <p:ext uri="{BB962C8B-B14F-4D97-AF65-F5344CB8AC3E}">
        <p14:creationId xmlns:p14="http://schemas.microsoft.com/office/powerpoint/2010/main" val="16024778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89168"/>
          </a:xfrm>
        </p:spPr>
        <p:txBody>
          <a:bodyPr>
            <a:normAutofit/>
          </a:bodyPr>
          <a:lstStyle/>
          <a:p>
            <a:r>
              <a:rPr lang="tr-TR" sz="3200" b="1" dirty="0">
                <a:solidFill>
                  <a:srgbClr val="002060"/>
                </a:solidFill>
                <a:latin typeface="Calibri" panose="020F0502020204030204" pitchFamily="34" charset="0"/>
              </a:rPr>
              <a:t>Kilit Faaliyetler: </a:t>
            </a:r>
          </a:p>
        </p:txBody>
      </p:sp>
      <p:sp>
        <p:nvSpPr>
          <p:cNvPr id="4" name="Rectangle 3"/>
          <p:cNvSpPr/>
          <p:nvPr/>
        </p:nvSpPr>
        <p:spPr>
          <a:xfrm>
            <a:off x="899592" y="2276872"/>
            <a:ext cx="7056784" cy="3077766"/>
          </a:xfrm>
          <a:prstGeom prst="rect">
            <a:avLst/>
          </a:prstGeom>
        </p:spPr>
        <p:txBody>
          <a:bodyPr wrap="square">
            <a:spAutoFit/>
          </a:bodyPr>
          <a:lstStyle/>
          <a:p>
            <a:endParaRPr lang="tr-TR" dirty="0"/>
          </a:p>
          <a:p>
            <a:pPr marL="342900" indent="-342900">
              <a:buClr>
                <a:srgbClr val="002060"/>
              </a:buClr>
              <a:buFont typeface="Wingdings 3" panose="05040102010807070707" pitchFamily="18" charset="2"/>
              <a:buChar char=""/>
            </a:pPr>
            <a:r>
              <a:rPr lang="tr-TR" sz="2200" dirty="0">
                <a:latin typeface="Calibri" panose="020F0502020204030204" pitchFamily="34" charset="0"/>
              </a:rPr>
              <a:t>Kilit faaliyetler, ürünlerini/hizmetlerini geliştirmek ve iş modelini hayata geçirmek için işletmenin gerçekleştirmek zorunda olduğu en önemli faaliyetleri kapsar. </a:t>
            </a:r>
          </a:p>
          <a:p>
            <a:pPr marL="342900" indent="-342900">
              <a:buClr>
                <a:srgbClr val="002060"/>
              </a:buClr>
              <a:buFont typeface="Wingdings 3" panose="05040102010807070707" pitchFamily="18" charset="2"/>
              <a:buChar char=""/>
            </a:pPr>
            <a:endParaRPr lang="tr-TR" sz="2200" dirty="0" smtClean="0">
              <a:latin typeface="Calibri" panose="020F0502020204030204" pitchFamily="34" charset="0"/>
            </a:endParaRPr>
          </a:p>
          <a:p>
            <a:pPr marL="342900" indent="-342900">
              <a:buClr>
                <a:srgbClr val="002060"/>
              </a:buClr>
              <a:buFont typeface="Wingdings 3" panose="05040102010807070707" pitchFamily="18" charset="2"/>
              <a:buChar char=""/>
            </a:pPr>
            <a:r>
              <a:rPr lang="tr-TR" sz="2200" dirty="0" smtClean="0">
                <a:latin typeface="Calibri" panose="020F0502020204030204" pitchFamily="34" charset="0"/>
              </a:rPr>
              <a:t>Kilit </a:t>
            </a:r>
            <a:r>
              <a:rPr lang="tr-TR" sz="2200" dirty="0">
                <a:latin typeface="Calibri" panose="020F0502020204030204" pitchFamily="34" charset="0"/>
              </a:rPr>
              <a:t>faaliyetlerin diğer faaliyetlerden ayrılması iş modelinin başarısı için son derece önemlidir; çünkü, kaynakların doğru faaliyetlere aktarımı ancak bu şekilde mümkün olacaktır. </a:t>
            </a:r>
          </a:p>
        </p:txBody>
      </p:sp>
      <p:sp>
        <p:nvSpPr>
          <p:cNvPr id="5" name="TextBox 1"/>
          <p:cNvSpPr txBox="1"/>
          <p:nvPr/>
        </p:nvSpPr>
        <p:spPr>
          <a:xfrm>
            <a:off x="4768868" y="40432"/>
            <a:ext cx="2448272" cy="1015663"/>
          </a:xfrm>
          <a:prstGeom prst="rect">
            <a:avLst/>
          </a:prstGeom>
          <a:noFill/>
        </p:spPr>
        <p:txBody>
          <a:bodyPr wrap="square" rtlCol="0">
            <a:spAutoFit/>
          </a:bodyPr>
          <a:lstStyle/>
          <a:p>
            <a:r>
              <a:rPr lang="tr-TR" sz="3000" b="1" dirty="0">
                <a:solidFill>
                  <a:srgbClr val="002060"/>
                </a:solidFill>
                <a:latin typeface="Calibri" panose="020F0502020204030204" pitchFamily="34" charset="0"/>
              </a:rPr>
              <a:t>GİRİŞİMCİLİK</a:t>
            </a:r>
          </a:p>
          <a:p>
            <a:endParaRPr lang="tr-TR" sz="3000" dirty="0"/>
          </a:p>
        </p:txBody>
      </p:sp>
    </p:spTree>
    <p:extLst>
      <p:ext uri="{BB962C8B-B14F-4D97-AF65-F5344CB8AC3E}">
        <p14:creationId xmlns:p14="http://schemas.microsoft.com/office/powerpoint/2010/main" val="16024778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89168"/>
          </a:xfrm>
        </p:spPr>
        <p:txBody>
          <a:bodyPr>
            <a:normAutofit/>
          </a:bodyPr>
          <a:lstStyle/>
          <a:p>
            <a:r>
              <a:rPr lang="tr-TR" sz="3200" b="1" dirty="0">
                <a:solidFill>
                  <a:srgbClr val="002060"/>
                </a:solidFill>
                <a:latin typeface="Calibri" panose="020F0502020204030204" pitchFamily="34" charset="0"/>
              </a:rPr>
              <a:t>Kilit Kaynaklar: </a:t>
            </a:r>
          </a:p>
        </p:txBody>
      </p:sp>
      <p:sp>
        <p:nvSpPr>
          <p:cNvPr id="4" name="Rectangle 3"/>
          <p:cNvSpPr/>
          <p:nvPr/>
        </p:nvSpPr>
        <p:spPr>
          <a:xfrm>
            <a:off x="899592" y="2708920"/>
            <a:ext cx="4122660" cy="2462213"/>
          </a:xfrm>
          <a:prstGeom prst="rect">
            <a:avLst/>
          </a:prstGeom>
        </p:spPr>
        <p:txBody>
          <a:bodyPr wrap="square">
            <a:spAutoFit/>
          </a:bodyPr>
          <a:lstStyle/>
          <a:p>
            <a:pPr marL="342900" indent="-342900">
              <a:buClr>
                <a:srgbClr val="002060"/>
              </a:buClr>
              <a:buFont typeface="Wingdings 3" panose="05040102010807070707" pitchFamily="18" charset="2"/>
              <a:buChar char=""/>
            </a:pPr>
            <a:r>
              <a:rPr lang="tr-TR" sz="2200" dirty="0">
                <a:latin typeface="Calibri" panose="020F0502020204030204" pitchFamily="34" charset="0"/>
              </a:rPr>
              <a:t>Kilit kaynaklar, işletmenin faaliyetlerini sürdürebilmesi, değer önerisi üretebilmesi için kullanılan fiziksel, finansal ve entelektüel kaynakların bütünü içinden seçilmelidir. </a:t>
            </a:r>
          </a:p>
          <a:p>
            <a:endParaRPr lang="tr-TR" sz="2200" dirty="0">
              <a:latin typeface="Calibri" panose="020F050202020403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080" y="2348880"/>
            <a:ext cx="2694432" cy="2651760"/>
          </a:xfrm>
          <a:prstGeom prst="rect">
            <a:avLst/>
          </a:prstGeom>
        </p:spPr>
      </p:pic>
      <p:sp>
        <p:nvSpPr>
          <p:cNvPr id="7" name="TextBox 1"/>
          <p:cNvSpPr txBox="1"/>
          <p:nvPr/>
        </p:nvSpPr>
        <p:spPr>
          <a:xfrm>
            <a:off x="4768868" y="40432"/>
            <a:ext cx="2448272" cy="1015663"/>
          </a:xfrm>
          <a:prstGeom prst="rect">
            <a:avLst/>
          </a:prstGeom>
          <a:noFill/>
        </p:spPr>
        <p:txBody>
          <a:bodyPr wrap="square" rtlCol="0">
            <a:spAutoFit/>
          </a:bodyPr>
          <a:lstStyle/>
          <a:p>
            <a:r>
              <a:rPr lang="tr-TR" sz="3000" b="1" dirty="0">
                <a:solidFill>
                  <a:srgbClr val="002060"/>
                </a:solidFill>
                <a:latin typeface="Calibri" panose="020F0502020204030204" pitchFamily="34" charset="0"/>
              </a:rPr>
              <a:t>GİRİŞİMCİLİK</a:t>
            </a:r>
          </a:p>
          <a:p>
            <a:endParaRPr lang="tr-TR" sz="3000" dirty="0"/>
          </a:p>
        </p:txBody>
      </p:sp>
    </p:spTree>
    <p:extLst>
      <p:ext uri="{BB962C8B-B14F-4D97-AF65-F5344CB8AC3E}">
        <p14:creationId xmlns:p14="http://schemas.microsoft.com/office/powerpoint/2010/main" val="16024778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89168"/>
          </a:xfrm>
        </p:spPr>
        <p:txBody>
          <a:bodyPr>
            <a:normAutofit/>
          </a:bodyPr>
          <a:lstStyle/>
          <a:p>
            <a:r>
              <a:rPr lang="tr-TR" sz="3200" b="1" dirty="0">
                <a:solidFill>
                  <a:srgbClr val="002060"/>
                </a:solidFill>
                <a:latin typeface="Calibri" panose="020F0502020204030204" pitchFamily="34" charset="0"/>
              </a:rPr>
              <a:t>Kilit İşbirlikleri:</a:t>
            </a:r>
          </a:p>
        </p:txBody>
      </p:sp>
      <p:sp>
        <p:nvSpPr>
          <p:cNvPr id="4" name="Rectangle 3"/>
          <p:cNvSpPr/>
          <p:nvPr/>
        </p:nvSpPr>
        <p:spPr>
          <a:xfrm>
            <a:off x="899592" y="2348880"/>
            <a:ext cx="7704856" cy="2123658"/>
          </a:xfrm>
          <a:prstGeom prst="rect">
            <a:avLst/>
          </a:prstGeom>
        </p:spPr>
        <p:txBody>
          <a:bodyPr wrap="square">
            <a:spAutoFit/>
          </a:bodyPr>
          <a:lstStyle/>
          <a:p>
            <a:pPr marL="342900" indent="-342900">
              <a:buClr>
                <a:srgbClr val="002060"/>
              </a:buClr>
              <a:buFont typeface="Wingdings 3" panose="05040102010807070707" pitchFamily="18" charset="2"/>
              <a:buChar char=""/>
            </a:pPr>
            <a:r>
              <a:rPr lang="tr-TR" sz="2200" dirty="0">
                <a:latin typeface="Calibri" panose="020F0502020204030204" pitchFamily="34" charset="0"/>
              </a:rPr>
              <a:t>Girişimcinin faaliyetlerini aksatmadan devam ettirmek, katlandığı riski azaltmak ve ihtiyaç duyduğu kaynaklara ulaşmak için “kilit ortaklıklara” ihtiyacı vardır. Bu ortaklar; tedarikçiler, kamu kurumları, ilgili sektörlerdeki çeşitli işletmeler ve hatta rakiplerden oluşan geniş bir yelpazede değerlendirilebilir. </a:t>
            </a:r>
            <a:endParaRPr lang="tr-TR" sz="2200" b="1" i="1" dirty="0">
              <a:latin typeface="Calibri" panose="020F0502020204030204" pitchFamily="34" charset="0"/>
            </a:endParaRPr>
          </a:p>
          <a:p>
            <a:endParaRPr lang="tr-TR" sz="2200" dirty="0">
              <a:latin typeface="Calibri" panose="020F050202020403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07974" y="4581128"/>
            <a:ext cx="3888432" cy="1707159"/>
          </a:xfrm>
          <a:prstGeom prst="rect">
            <a:avLst/>
          </a:prstGeom>
        </p:spPr>
      </p:pic>
      <p:sp>
        <p:nvSpPr>
          <p:cNvPr id="6" name="TextBox 1"/>
          <p:cNvSpPr txBox="1"/>
          <p:nvPr/>
        </p:nvSpPr>
        <p:spPr>
          <a:xfrm>
            <a:off x="4768868" y="40432"/>
            <a:ext cx="2448272" cy="1015663"/>
          </a:xfrm>
          <a:prstGeom prst="rect">
            <a:avLst/>
          </a:prstGeom>
          <a:noFill/>
        </p:spPr>
        <p:txBody>
          <a:bodyPr wrap="square" rtlCol="0">
            <a:spAutoFit/>
          </a:bodyPr>
          <a:lstStyle/>
          <a:p>
            <a:r>
              <a:rPr lang="tr-TR" sz="3000" b="1" dirty="0">
                <a:solidFill>
                  <a:srgbClr val="002060"/>
                </a:solidFill>
                <a:latin typeface="Calibri" panose="020F0502020204030204" pitchFamily="34" charset="0"/>
              </a:rPr>
              <a:t>GİRİŞİMCİLİK</a:t>
            </a:r>
          </a:p>
          <a:p>
            <a:endParaRPr lang="tr-TR" sz="3000" dirty="0"/>
          </a:p>
        </p:txBody>
      </p:sp>
    </p:spTree>
    <p:extLst>
      <p:ext uri="{BB962C8B-B14F-4D97-AF65-F5344CB8AC3E}">
        <p14:creationId xmlns:p14="http://schemas.microsoft.com/office/powerpoint/2010/main" val="39875690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89168"/>
          </a:xfrm>
        </p:spPr>
        <p:txBody>
          <a:bodyPr>
            <a:normAutofit/>
          </a:bodyPr>
          <a:lstStyle/>
          <a:p>
            <a:r>
              <a:rPr lang="tr-TR" sz="3200" b="1" dirty="0">
                <a:solidFill>
                  <a:srgbClr val="002060"/>
                </a:solidFill>
                <a:latin typeface="Calibri" panose="020F0502020204030204" pitchFamily="34" charset="0"/>
              </a:rPr>
              <a:t>Maliyet Yapısı: </a:t>
            </a:r>
          </a:p>
        </p:txBody>
      </p:sp>
      <p:sp>
        <p:nvSpPr>
          <p:cNvPr id="4" name="Rectangle 3"/>
          <p:cNvSpPr/>
          <p:nvPr/>
        </p:nvSpPr>
        <p:spPr>
          <a:xfrm>
            <a:off x="827584" y="2492895"/>
            <a:ext cx="7672467" cy="2800767"/>
          </a:xfrm>
          <a:prstGeom prst="rect">
            <a:avLst/>
          </a:prstGeom>
        </p:spPr>
        <p:txBody>
          <a:bodyPr wrap="square">
            <a:spAutoFit/>
          </a:bodyPr>
          <a:lstStyle/>
          <a:p>
            <a:pPr marL="342900" indent="-342900">
              <a:buClr>
                <a:srgbClr val="002060"/>
              </a:buClr>
              <a:buFont typeface="Wingdings 3" panose="05040102010807070707" pitchFamily="18" charset="2"/>
              <a:buChar char=""/>
            </a:pPr>
            <a:r>
              <a:rPr lang="tr-TR" sz="2200" dirty="0">
                <a:latin typeface="Calibri" panose="020F0502020204030204" pitchFamily="34" charset="0"/>
              </a:rPr>
              <a:t>İş modelini tasarlamak ve hayata geçirmek için girişimci hem bazı sabit maliyetlere hem de değişken maliyetlere </a:t>
            </a:r>
            <a:r>
              <a:rPr lang="tr-TR" sz="2200" dirty="0" smtClean="0">
                <a:latin typeface="Calibri" panose="020F0502020204030204" pitchFamily="34" charset="0"/>
              </a:rPr>
              <a:t>katlanır.</a:t>
            </a:r>
          </a:p>
          <a:p>
            <a:pPr marL="342900" indent="-342900">
              <a:buClr>
                <a:srgbClr val="002060"/>
              </a:buClr>
              <a:buFont typeface="Wingdings 3" panose="05040102010807070707" pitchFamily="18" charset="2"/>
              <a:buChar char=""/>
            </a:pPr>
            <a:endParaRPr lang="tr-TR" sz="2200" dirty="0">
              <a:latin typeface="Calibri" panose="020F0502020204030204" pitchFamily="34" charset="0"/>
            </a:endParaRPr>
          </a:p>
          <a:p>
            <a:pPr marL="342900" indent="-342900">
              <a:buClr>
                <a:srgbClr val="002060"/>
              </a:buClr>
              <a:buFont typeface="Wingdings 3" panose="05040102010807070707" pitchFamily="18" charset="2"/>
              <a:buChar char=""/>
            </a:pPr>
            <a:endParaRPr lang="tr-TR" sz="2200" dirty="0" smtClean="0">
              <a:latin typeface="Calibri" panose="020F0502020204030204" pitchFamily="34" charset="0"/>
            </a:endParaRPr>
          </a:p>
          <a:p>
            <a:pPr marL="342900" indent="-342900">
              <a:buClr>
                <a:srgbClr val="002060"/>
              </a:buClr>
              <a:buFont typeface="Wingdings 3" panose="05040102010807070707" pitchFamily="18" charset="2"/>
              <a:buChar char=""/>
            </a:pPr>
            <a:r>
              <a:rPr lang="tr-TR" sz="2200" dirty="0" smtClean="0">
                <a:latin typeface="Calibri" panose="020F0502020204030204" pitchFamily="34" charset="0"/>
              </a:rPr>
              <a:t>Girişimci</a:t>
            </a:r>
            <a:r>
              <a:rPr lang="tr-TR" sz="2200" dirty="0">
                <a:latin typeface="Calibri" panose="020F0502020204030204" pitchFamily="34" charset="0"/>
              </a:rPr>
              <a:t>, söz konusu maliyet kalemlerinin en  çok hangi bileşenler ile ilişkili olduğunun farkında olmalı ve maliyetlerde azalış ve artışı sürekli takip etmelidir. </a:t>
            </a:r>
          </a:p>
          <a:p>
            <a:endParaRPr lang="tr-TR" sz="2200" dirty="0">
              <a:latin typeface="Calibri" panose="020F0502020204030204" pitchFamily="34" charset="0"/>
            </a:endParaRPr>
          </a:p>
        </p:txBody>
      </p:sp>
      <p:sp>
        <p:nvSpPr>
          <p:cNvPr id="5" name="TextBox 1"/>
          <p:cNvSpPr txBox="1"/>
          <p:nvPr/>
        </p:nvSpPr>
        <p:spPr>
          <a:xfrm>
            <a:off x="4768868" y="40432"/>
            <a:ext cx="2448272" cy="1015663"/>
          </a:xfrm>
          <a:prstGeom prst="rect">
            <a:avLst/>
          </a:prstGeom>
          <a:noFill/>
        </p:spPr>
        <p:txBody>
          <a:bodyPr wrap="square" rtlCol="0">
            <a:spAutoFit/>
          </a:bodyPr>
          <a:lstStyle/>
          <a:p>
            <a:r>
              <a:rPr lang="tr-TR" sz="3000" b="1" dirty="0">
                <a:solidFill>
                  <a:srgbClr val="002060"/>
                </a:solidFill>
                <a:latin typeface="Calibri" panose="020F0502020204030204" pitchFamily="34" charset="0"/>
              </a:rPr>
              <a:t>GİRİŞİMCİLİK</a:t>
            </a:r>
          </a:p>
          <a:p>
            <a:endParaRPr lang="tr-TR" sz="3000" dirty="0"/>
          </a:p>
        </p:txBody>
      </p:sp>
    </p:spTree>
    <p:extLst>
      <p:ext uri="{BB962C8B-B14F-4D97-AF65-F5344CB8AC3E}">
        <p14:creationId xmlns:p14="http://schemas.microsoft.com/office/powerpoint/2010/main" val="28018048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850302996"/>
              </p:ext>
            </p:extLst>
          </p:nvPr>
        </p:nvGraphicFramePr>
        <p:xfrm>
          <a:off x="610847" y="1793084"/>
          <a:ext cx="489654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076056" y="2708920"/>
            <a:ext cx="3333537" cy="2646878"/>
          </a:xfrm>
          <a:prstGeom prst="rect">
            <a:avLst/>
          </a:prstGeom>
          <a:noFill/>
        </p:spPr>
        <p:txBody>
          <a:bodyPr wrap="square" rtlCol="0">
            <a:spAutoFit/>
          </a:bodyPr>
          <a:lstStyle/>
          <a:p>
            <a:pPr marL="285750" indent="-285750"/>
            <a:r>
              <a:rPr lang="tr-TR" sz="2000" b="1" dirty="0" smtClean="0">
                <a:latin typeface="Calibri" panose="020F0502020204030204" pitchFamily="34" charset="0"/>
              </a:rPr>
              <a:t>	</a:t>
            </a:r>
            <a:r>
              <a:rPr lang="tr-TR" sz="2600" b="1" i="1" dirty="0" smtClean="0">
                <a:latin typeface="Calibri" panose="020F0502020204030204" pitchFamily="34" charset="0"/>
              </a:rPr>
              <a:t>Girişimci;</a:t>
            </a:r>
            <a:r>
              <a:rPr lang="tr-TR" sz="2600" i="1" dirty="0" smtClean="0">
                <a:latin typeface="Calibri" panose="020F0502020204030204" pitchFamily="34" charset="0"/>
              </a:rPr>
              <a:t> </a:t>
            </a:r>
            <a:r>
              <a:rPr lang="tr-TR" sz="2000" dirty="0">
                <a:latin typeface="Calibri" panose="020F0502020204030204" pitchFamily="34" charset="0"/>
              </a:rPr>
              <a:t>“</a:t>
            </a:r>
            <a:r>
              <a:rPr lang="tr-TR" sz="2000" i="1" dirty="0" smtClean="0">
                <a:latin typeface="Calibri" panose="020F0502020204030204" pitchFamily="34" charset="0"/>
              </a:rPr>
              <a:t>fırsatları </a:t>
            </a:r>
            <a:r>
              <a:rPr lang="tr-TR" sz="2000" i="1" dirty="0">
                <a:latin typeface="Calibri" panose="020F0502020204030204" pitchFamily="34" charset="0"/>
              </a:rPr>
              <a:t>tanımlayıp, bu fırsatlardan yararlanmak amacıyla gerekli kaynakları bir araya getiren, kar elde etme ve büyüme güdüsü ile risk ve belirsizlik karşısında yeni bir işletme yaratan </a:t>
            </a:r>
            <a:r>
              <a:rPr lang="tr-TR" sz="2000" i="1" dirty="0" smtClean="0">
                <a:latin typeface="Calibri" panose="020F0502020204030204" pitchFamily="34" charset="0"/>
              </a:rPr>
              <a:t>kişi</a:t>
            </a:r>
            <a:r>
              <a:rPr lang="tr-TR" sz="2000" dirty="0" smtClean="0">
                <a:latin typeface="Calibri" panose="020F0502020204030204" pitchFamily="34" charset="0"/>
              </a:rPr>
              <a:t>”dir.</a:t>
            </a:r>
            <a:endParaRPr lang="tr-TR" sz="2000" dirty="0">
              <a:latin typeface="Calibri" panose="020F0502020204030204" pitchFamily="34" charset="0"/>
            </a:endParaRPr>
          </a:p>
        </p:txBody>
      </p:sp>
      <p:sp>
        <p:nvSpPr>
          <p:cNvPr id="7" name="TextBox 6"/>
          <p:cNvSpPr txBox="1"/>
          <p:nvPr/>
        </p:nvSpPr>
        <p:spPr>
          <a:xfrm>
            <a:off x="611560" y="865287"/>
            <a:ext cx="6696744" cy="584775"/>
          </a:xfrm>
          <a:prstGeom prst="rect">
            <a:avLst/>
          </a:prstGeom>
          <a:noFill/>
        </p:spPr>
        <p:txBody>
          <a:bodyPr wrap="square" rtlCol="0">
            <a:spAutoFit/>
          </a:bodyPr>
          <a:lstStyle/>
          <a:p>
            <a:r>
              <a:rPr lang="tr-TR" sz="3200" b="1" dirty="0" smtClean="0">
                <a:solidFill>
                  <a:srgbClr val="002060"/>
                </a:solidFill>
                <a:latin typeface="Calibri" panose="020F0502020204030204" pitchFamily="34" charset="0"/>
              </a:rPr>
              <a:t>“Girişimci” </a:t>
            </a:r>
            <a:r>
              <a:rPr lang="tr-TR" sz="3200" b="1" dirty="0">
                <a:solidFill>
                  <a:srgbClr val="002060"/>
                </a:solidFill>
                <a:latin typeface="Calibri" panose="020F0502020204030204" pitchFamily="34" charset="0"/>
              </a:rPr>
              <a:t>ve </a:t>
            </a:r>
            <a:r>
              <a:rPr lang="tr-TR" sz="3200" b="1" dirty="0" smtClean="0">
                <a:solidFill>
                  <a:srgbClr val="002060"/>
                </a:solidFill>
                <a:latin typeface="Calibri" panose="020F0502020204030204" pitchFamily="34" charset="0"/>
              </a:rPr>
              <a:t>“Girişimcilik” </a:t>
            </a:r>
            <a:r>
              <a:rPr lang="tr-TR" sz="3200" b="1" dirty="0">
                <a:solidFill>
                  <a:srgbClr val="002060"/>
                </a:solidFill>
                <a:latin typeface="Calibri" panose="020F0502020204030204" pitchFamily="34" charset="0"/>
              </a:rPr>
              <a:t>Kavramları</a:t>
            </a:r>
          </a:p>
        </p:txBody>
      </p:sp>
      <p:sp>
        <p:nvSpPr>
          <p:cNvPr id="8" name="TextBox 1"/>
          <p:cNvSpPr txBox="1"/>
          <p:nvPr/>
        </p:nvSpPr>
        <p:spPr>
          <a:xfrm>
            <a:off x="4768868" y="40432"/>
            <a:ext cx="2448272" cy="1015663"/>
          </a:xfrm>
          <a:prstGeom prst="rect">
            <a:avLst/>
          </a:prstGeom>
          <a:noFill/>
        </p:spPr>
        <p:txBody>
          <a:bodyPr wrap="square" rtlCol="0">
            <a:spAutoFit/>
          </a:bodyPr>
          <a:lstStyle/>
          <a:p>
            <a:r>
              <a:rPr lang="tr-TR" sz="3000" b="1" dirty="0">
                <a:solidFill>
                  <a:srgbClr val="002060"/>
                </a:solidFill>
                <a:latin typeface="Calibri" panose="020F0502020204030204" pitchFamily="34" charset="0"/>
              </a:rPr>
              <a:t>GİRİŞİMCİLİK</a:t>
            </a:r>
          </a:p>
          <a:p>
            <a:endParaRPr lang="tr-TR" sz="3000" dirty="0"/>
          </a:p>
        </p:txBody>
      </p:sp>
    </p:spTree>
    <p:extLst>
      <p:ext uri="{BB962C8B-B14F-4D97-AF65-F5344CB8AC3E}">
        <p14:creationId xmlns:p14="http://schemas.microsoft.com/office/powerpoint/2010/main" val="27199866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520" y="1268761"/>
            <a:ext cx="7582959" cy="5112568"/>
          </a:xfrm>
          <a:prstGeom prst="rect">
            <a:avLst/>
          </a:prstGeom>
        </p:spPr>
      </p:pic>
      <p:sp>
        <p:nvSpPr>
          <p:cNvPr id="3" name="TextBox 2"/>
          <p:cNvSpPr txBox="1"/>
          <p:nvPr/>
        </p:nvSpPr>
        <p:spPr>
          <a:xfrm>
            <a:off x="874647" y="805530"/>
            <a:ext cx="7488832" cy="470898"/>
          </a:xfrm>
          <a:prstGeom prst="rect">
            <a:avLst/>
          </a:prstGeom>
          <a:noFill/>
        </p:spPr>
        <p:txBody>
          <a:bodyPr wrap="square" rtlCol="0">
            <a:spAutoFit/>
          </a:bodyPr>
          <a:lstStyle/>
          <a:p>
            <a:pPr marL="68580">
              <a:lnSpc>
                <a:spcPct val="80000"/>
              </a:lnSpc>
              <a:spcBef>
                <a:spcPct val="20000"/>
              </a:spcBef>
              <a:buClr>
                <a:schemeClr val="accent1"/>
              </a:buClr>
              <a:buSzPct val="76000"/>
            </a:pPr>
            <a:r>
              <a:rPr lang="tr-TR" sz="3000" b="1" dirty="0">
                <a:solidFill>
                  <a:srgbClr val="002060"/>
                </a:solidFill>
                <a:latin typeface="Calibri" panose="020F0502020204030204" pitchFamily="34" charset="0"/>
              </a:rPr>
              <a:t>Girişimcilik Kavramının Tarihsel Gelişimi</a:t>
            </a:r>
          </a:p>
        </p:txBody>
      </p:sp>
      <p:sp>
        <p:nvSpPr>
          <p:cNvPr id="5" name="TextBox 1"/>
          <p:cNvSpPr txBox="1"/>
          <p:nvPr/>
        </p:nvSpPr>
        <p:spPr>
          <a:xfrm>
            <a:off x="4768868" y="40432"/>
            <a:ext cx="2448272" cy="1015663"/>
          </a:xfrm>
          <a:prstGeom prst="rect">
            <a:avLst/>
          </a:prstGeom>
          <a:noFill/>
        </p:spPr>
        <p:txBody>
          <a:bodyPr wrap="square" rtlCol="0">
            <a:spAutoFit/>
          </a:bodyPr>
          <a:lstStyle/>
          <a:p>
            <a:r>
              <a:rPr lang="tr-TR" sz="3000" b="1" dirty="0">
                <a:solidFill>
                  <a:srgbClr val="002060"/>
                </a:solidFill>
                <a:latin typeface="Calibri" panose="020F0502020204030204" pitchFamily="34" charset="0"/>
              </a:rPr>
              <a:t>GİRİŞİMCİLİK</a:t>
            </a:r>
          </a:p>
          <a:p>
            <a:endParaRPr lang="tr-TR" sz="3000" dirty="0"/>
          </a:p>
        </p:txBody>
      </p:sp>
    </p:spTree>
    <p:extLst>
      <p:ext uri="{BB962C8B-B14F-4D97-AF65-F5344CB8AC3E}">
        <p14:creationId xmlns:p14="http://schemas.microsoft.com/office/powerpoint/2010/main" val="37713544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183880" cy="1051560"/>
          </a:xfrm>
        </p:spPr>
        <p:txBody>
          <a:bodyPr>
            <a:normAutofit/>
          </a:bodyPr>
          <a:lstStyle/>
          <a:p>
            <a:pPr marL="68580">
              <a:spcBef>
                <a:spcPct val="20000"/>
              </a:spcBef>
              <a:buClr>
                <a:schemeClr val="accent1"/>
              </a:buClr>
              <a:buSzPct val="76000"/>
            </a:pPr>
            <a:r>
              <a:rPr lang="tr-TR" sz="3200" b="1" dirty="0">
                <a:solidFill>
                  <a:srgbClr val="002060"/>
                </a:solidFill>
                <a:latin typeface="Calibri" panose="020F0502020204030204" pitchFamily="34" charset="0"/>
                <a:ea typeface="+mn-ea"/>
                <a:cs typeface="+mn-cs"/>
              </a:rPr>
              <a:t>Girişimcinin İşlevleri ve Anatomisi</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1431815"/>
            <a:ext cx="6264696" cy="4536504"/>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2980" y="2574477"/>
            <a:ext cx="2023475" cy="1966063"/>
          </a:xfrm>
          <a:prstGeom prst="rect">
            <a:avLst/>
          </a:prstGeom>
        </p:spPr>
      </p:pic>
      <p:sp>
        <p:nvSpPr>
          <p:cNvPr id="6" name="TextBox 1"/>
          <p:cNvSpPr txBox="1"/>
          <p:nvPr/>
        </p:nvSpPr>
        <p:spPr>
          <a:xfrm>
            <a:off x="4768868" y="40432"/>
            <a:ext cx="2448272" cy="1015663"/>
          </a:xfrm>
          <a:prstGeom prst="rect">
            <a:avLst/>
          </a:prstGeom>
          <a:noFill/>
        </p:spPr>
        <p:txBody>
          <a:bodyPr wrap="square" rtlCol="0">
            <a:spAutoFit/>
          </a:bodyPr>
          <a:lstStyle/>
          <a:p>
            <a:r>
              <a:rPr lang="tr-TR" sz="3000" b="1" dirty="0">
                <a:solidFill>
                  <a:srgbClr val="002060"/>
                </a:solidFill>
                <a:latin typeface="Calibri" panose="020F0502020204030204" pitchFamily="34" charset="0"/>
              </a:rPr>
              <a:t>GİRİŞİMCİLİK</a:t>
            </a:r>
          </a:p>
          <a:p>
            <a:endParaRPr lang="tr-TR" sz="3000" dirty="0"/>
          </a:p>
        </p:txBody>
      </p:sp>
    </p:spTree>
    <p:extLst>
      <p:ext uri="{BB962C8B-B14F-4D97-AF65-F5344CB8AC3E}">
        <p14:creationId xmlns:p14="http://schemas.microsoft.com/office/powerpoint/2010/main" val="8758211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093" y="793279"/>
            <a:ext cx="6480720" cy="432048"/>
          </a:xfrm>
        </p:spPr>
        <p:txBody>
          <a:bodyPr>
            <a:noAutofit/>
          </a:bodyPr>
          <a:lstStyle/>
          <a:p>
            <a:r>
              <a:rPr lang="tr-TR" sz="3200" b="1" dirty="0">
                <a:solidFill>
                  <a:srgbClr val="002060"/>
                </a:solidFill>
                <a:latin typeface="Calibri" panose="020F0502020204030204" pitchFamily="34" charset="0"/>
              </a:rPr>
              <a:t>Girişimcilik </a:t>
            </a:r>
            <a:r>
              <a:rPr lang="tr-TR" sz="3200" b="1" dirty="0" smtClean="0">
                <a:solidFill>
                  <a:srgbClr val="002060"/>
                </a:solidFill>
                <a:latin typeface="Calibri" panose="020F0502020204030204" pitchFamily="34" charset="0"/>
              </a:rPr>
              <a:t>Döngüsü</a:t>
            </a:r>
            <a:endParaRPr lang="tr-TR" sz="3200" b="1" dirty="0">
              <a:solidFill>
                <a:srgbClr val="002060"/>
              </a:solidFill>
              <a:latin typeface="Calibri" panose="020F050202020403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632" y="1412776"/>
            <a:ext cx="6540113" cy="496938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1" y="2780928"/>
            <a:ext cx="2952328" cy="216024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4241" y="2933328"/>
            <a:ext cx="2952328" cy="2160240"/>
          </a:xfrm>
          <a:prstGeom prst="rect">
            <a:avLst/>
          </a:prstGeom>
        </p:spPr>
      </p:pic>
      <p:sp>
        <p:nvSpPr>
          <p:cNvPr id="7" name="TextBox 1"/>
          <p:cNvSpPr txBox="1"/>
          <p:nvPr/>
        </p:nvSpPr>
        <p:spPr>
          <a:xfrm>
            <a:off x="4768868" y="40432"/>
            <a:ext cx="2448272" cy="1015663"/>
          </a:xfrm>
          <a:prstGeom prst="rect">
            <a:avLst/>
          </a:prstGeom>
          <a:noFill/>
        </p:spPr>
        <p:txBody>
          <a:bodyPr wrap="square" rtlCol="0">
            <a:spAutoFit/>
          </a:bodyPr>
          <a:lstStyle/>
          <a:p>
            <a:r>
              <a:rPr lang="tr-TR" sz="3000" b="1" dirty="0">
                <a:solidFill>
                  <a:srgbClr val="002060"/>
                </a:solidFill>
                <a:latin typeface="Calibri" panose="020F0502020204030204" pitchFamily="34" charset="0"/>
              </a:rPr>
              <a:t>GİRİŞİMCİLİK</a:t>
            </a:r>
          </a:p>
          <a:p>
            <a:endParaRPr lang="tr-TR" sz="3000" dirty="0"/>
          </a:p>
        </p:txBody>
      </p:sp>
    </p:spTree>
    <p:extLst>
      <p:ext uri="{BB962C8B-B14F-4D97-AF65-F5344CB8AC3E}">
        <p14:creationId xmlns:p14="http://schemas.microsoft.com/office/powerpoint/2010/main" val="28949363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356" y="1052736"/>
            <a:ext cx="7024744" cy="529128"/>
          </a:xfrm>
        </p:spPr>
        <p:txBody>
          <a:bodyPr>
            <a:noAutofit/>
          </a:bodyPr>
          <a:lstStyle/>
          <a:p>
            <a:r>
              <a:rPr lang="tr-TR" sz="3200" b="1" dirty="0">
                <a:solidFill>
                  <a:srgbClr val="002060"/>
                </a:solidFill>
                <a:latin typeface="Calibri" panose="020F0502020204030204" pitchFamily="34" charset="0"/>
              </a:rPr>
              <a:t>Girişimcilik </a:t>
            </a:r>
            <a:r>
              <a:rPr lang="tr-TR" sz="3200" b="1" dirty="0" smtClean="0">
                <a:solidFill>
                  <a:srgbClr val="002060"/>
                </a:solidFill>
                <a:latin typeface="Calibri" panose="020F0502020204030204" pitchFamily="34" charset="0"/>
              </a:rPr>
              <a:t>Türleri:</a:t>
            </a:r>
            <a:endParaRPr lang="tr-TR" sz="3200" b="1" dirty="0">
              <a:solidFill>
                <a:srgbClr val="002060"/>
              </a:solidFill>
              <a:latin typeface="Calibri" panose="020F0502020204030204" pitchFamily="34" charset="0"/>
            </a:endParaRPr>
          </a:p>
        </p:txBody>
      </p:sp>
      <p:sp>
        <p:nvSpPr>
          <p:cNvPr id="5" name="Rectangle 4"/>
          <p:cNvSpPr/>
          <p:nvPr/>
        </p:nvSpPr>
        <p:spPr>
          <a:xfrm>
            <a:off x="1047356" y="1929708"/>
            <a:ext cx="6981028" cy="4093428"/>
          </a:xfrm>
          <a:prstGeom prst="rect">
            <a:avLst/>
          </a:prstGeom>
        </p:spPr>
        <p:txBody>
          <a:bodyPr wrap="square">
            <a:spAutoFit/>
          </a:bodyPr>
          <a:lstStyle/>
          <a:p>
            <a:r>
              <a:rPr lang="tr-TR" sz="2000" dirty="0">
                <a:latin typeface="Calibri" panose="020F0502020204030204" pitchFamily="34" charset="0"/>
              </a:rPr>
              <a:t>Steve Blank ve Bob Dorf </a:t>
            </a:r>
            <a:r>
              <a:rPr lang="tr-TR" sz="2000" dirty="0" smtClean="0">
                <a:latin typeface="Calibri" panose="020F0502020204030204" pitchFamily="34" charset="0"/>
              </a:rPr>
              <a:t>girişimcilik tanımında 3 </a:t>
            </a:r>
            <a:r>
              <a:rPr lang="tr-TR" sz="2000" dirty="0">
                <a:latin typeface="Calibri" panose="020F0502020204030204" pitchFamily="34" charset="0"/>
              </a:rPr>
              <a:t>özelliğin altını çizer: </a:t>
            </a:r>
          </a:p>
          <a:p>
            <a:endParaRPr lang="tr-TR" sz="2000" dirty="0">
              <a:latin typeface="Calibri" panose="020F0502020204030204" pitchFamily="34" charset="0"/>
            </a:endParaRPr>
          </a:p>
          <a:p>
            <a:pPr marL="342900" indent="-342900">
              <a:buClr>
                <a:srgbClr val="002060"/>
              </a:buClr>
              <a:buFont typeface="Wingdings 3" panose="05040102010807070707" pitchFamily="18" charset="2"/>
              <a:buChar char=""/>
            </a:pPr>
            <a:r>
              <a:rPr lang="tr-TR" sz="2000" b="1" i="1" dirty="0">
                <a:latin typeface="Calibri" panose="020F0502020204030204" pitchFamily="34" charset="0"/>
              </a:rPr>
              <a:t>Ölçeklenebilir olmak</a:t>
            </a:r>
            <a:r>
              <a:rPr lang="tr-TR" sz="2000" b="1" dirty="0">
                <a:latin typeface="Calibri" panose="020F0502020204030204" pitchFamily="34" charset="0"/>
              </a:rPr>
              <a:t>: </a:t>
            </a:r>
            <a:r>
              <a:rPr lang="tr-TR" sz="2000" dirty="0">
                <a:latin typeface="Calibri" panose="020F0502020204030204" pitchFamily="34" charset="0"/>
              </a:rPr>
              <a:t>Yapılan yatırımlar ile yeni kurulan girişimde hızlı büyüme sağlama beklentisidir. </a:t>
            </a:r>
            <a:endParaRPr lang="tr-TR" sz="2000" dirty="0" smtClean="0">
              <a:latin typeface="Calibri" panose="020F0502020204030204" pitchFamily="34" charset="0"/>
            </a:endParaRPr>
          </a:p>
          <a:p>
            <a:pPr marL="342900" indent="-342900">
              <a:buClr>
                <a:srgbClr val="002060"/>
              </a:buClr>
              <a:buFont typeface="Wingdings 3" panose="05040102010807070707" pitchFamily="18" charset="2"/>
              <a:buChar char=""/>
            </a:pPr>
            <a:endParaRPr lang="tr-TR" sz="2000" b="1" i="1" dirty="0">
              <a:latin typeface="Calibri" panose="020F0502020204030204" pitchFamily="34" charset="0"/>
            </a:endParaRPr>
          </a:p>
          <a:p>
            <a:pPr marL="342900" indent="-342900">
              <a:buClr>
                <a:srgbClr val="002060"/>
              </a:buClr>
              <a:buFont typeface="Wingdings 3" panose="05040102010807070707" pitchFamily="18" charset="2"/>
              <a:buChar char=""/>
            </a:pPr>
            <a:r>
              <a:rPr lang="tr-TR" sz="2000" b="1" i="1" dirty="0" smtClean="0">
                <a:latin typeface="Calibri" panose="020F0502020204030204" pitchFamily="34" charset="0"/>
              </a:rPr>
              <a:t>Tekrarlanabilir </a:t>
            </a:r>
            <a:r>
              <a:rPr lang="tr-TR" sz="2000" b="1" i="1" dirty="0">
                <a:latin typeface="Calibri" panose="020F0502020204030204" pitchFamily="34" charset="0"/>
              </a:rPr>
              <a:t>olmak</a:t>
            </a:r>
            <a:r>
              <a:rPr lang="tr-TR" sz="2000" b="1" dirty="0">
                <a:latin typeface="Calibri" panose="020F0502020204030204" pitchFamily="34" charset="0"/>
              </a:rPr>
              <a:t>: </a:t>
            </a:r>
            <a:r>
              <a:rPr lang="tr-TR" sz="2000" dirty="0">
                <a:latin typeface="Calibri" panose="020F0502020204030204" pitchFamily="34" charset="0"/>
              </a:rPr>
              <a:t>İş fikrinin ve ona eşlik eden iş modelinin bir defaya özgü bir başarı yaratması değil, sürdürülebilir bir başarı yaratması gerekir. </a:t>
            </a:r>
            <a:endParaRPr lang="tr-TR" sz="2000" dirty="0" smtClean="0">
              <a:latin typeface="Calibri" panose="020F0502020204030204" pitchFamily="34" charset="0"/>
            </a:endParaRPr>
          </a:p>
          <a:p>
            <a:pPr marL="342900" indent="-342900">
              <a:buClr>
                <a:srgbClr val="002060"/>
              </a:buClr>
              <a:buFont typeface="Wingdings 3" panose="05040102010807070707" pitchFamily="18" charset="2"/>
              <a:buChar char=""/>
            </a:pPr>
            <a:endParaRPr lang="tr-TR" sz="2000" b="1" i="1" dirty="0">
              <a:latin typeface="Calibri" panose="020F0502020204030204" pitchFamily="34" charset="0"/>
            </a:endParaRPr>
          </a:p>
          <a:p>
            <a:pPr marL="342900" indent="-342900">
              <a:buClr>
                <a:srgbClr val="002060"/>
              </a:buClr>
              <a:buFont typeface="Wingdings 3" panose="05040102010807070707" pitchFamily="18" charset="2"/>
              <a:buChar char=""/>
            </a:pPr>
            <a:r>
              <a:rPr lang="tr-TR" sz="2000" b="1" i="1" dirty="0" smtClean="0">
                <a:latin typeface="Calibri" panose="020F0502020204030204" pitchFamily="34" charset="0"/>
              </a:rPr>
              <a:t>Karlı </a:t>
            </a:r>
            <a:r>
              <a:rPr lang="tr-TR" sz="2000" b="1" i="1" dirty="0">
                <a:latin typeface="Calibri" panose="020F0502020204030204" pitchFamily="34" charset="0"/>
              </a:rPr>
              <a:t>bir iş modeli arayışı içinde olmak</a:t>
            </a:r>
            <a:r>
              <a:rPr lang="tr-TR" sz="2000" b="1" dirty="0">
                <a:latin typeface="Calibri" panose="020F0502020204030204" pitchFamily="34" charset="0"/>
              </a:rPr>
              <a:t>: </a:t>
            </a:r>
            <a:r>
              <a:rPr lang="tr-TR" sz="2000" dirty="0">
                <a:latin typeface="Calibri" panose="020F0502020204030204" pitchFamily="34" charset="0"/>
              </a:rPr>
              <a:t>Tutarlı bir iş modeli tasarlamak kadar bu iş modelinin kar yaratacak bir model olması da önem taşır. </a:t>
            </a:r>
          </a:p>
        </p:txBody>
      </p:sp>
      <p:sp>
        <p:nvSpPr>
          <p:cNvPr id="6" name="TextBox 1"/>
          <p:cNvSpPr txBox="1"/>
          <p:nvPr/>
        </p:nvSpPr>
        <p:spPr>
          <a:xfrm>
            <a:off x="4768868" y="40432"/>
            <a:ext cx="2448272" cy="1015663"/>
          </a:xfrm>
          <a:prstGeom prst="rect">
            <a:avLst/>
          </a:prstGeom>
          <a:noFill/>
        </p:spPr>
        <p:txBody>
          <a:bodyPr wrap="square" rtlCol="0">
            <a:spAutoFit/>
          </a:bodyPr>
          <a:lstStyle/>
          <a:p>
            <a:r>
              <a:rPr lang="tr-TR" sz="3000" b="1" dirty="0">
                <a:solidFill>
                  <a:srgbClr val="002060"/>
                </a:solidFill>
                <a:latin typeface="Calibri" panose="020F0502020204030204" pitchFamily="34" charset="0"/>
              </a:rPr>
              <a:t>GİRİŞİMCİLİK</a:t>
            </a:r>
          </a:p>
          <a:p>
            <a:endParaRPr lang="tr-TR" sz="3000" dirty="0"/>
          </a:p>
        </p:txBody>
      </p:sp>
    </p:spTree>
    <p:extLst>
      <p:ext uri="{BB962C8B-B14F-4D97-AF65-F5344CB8AC3E}">
        <p14:creationId xmlns:p14="http://schemas.microsoft.com/office/powerpoint/2010/main" val="9590225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372" y="1124744"/>
            <a:ext cx="7024744" cy="673144"/>
          </a:xfrm>
        </p:spPr>
        <p:txBody>
          <a:bodyPr>
            <a:normAutofit/>
          </a:bodyPr>
          <a:lstStyle/>
          <a:p>
            <a:r>
              <a:rPr lang="tr-TR" sz="3200" b="1" dirty="0">
                <a:solidFill>
                  <a:srgbClr val="002060"/>
                </a:solidFill>
                <a:latin typeface="Calibri" panose="020F0502020204030204" pitchFamily="34" charset="0"/>
              </a:rPr>
              <a:t>Girişimcilik </a:t>
            </a:r>
            <a:r>
              <a:rPr lang="tr-TR" sz="3200" b="1" dirty="0" smtClean="0">
                <a:solidFill>
                  <a:srgbClr val="002060"/>
                </a:solidFill>
                <a:latin typeface="Calibri" panose="020F0502020204030204" pitchFamily="34" charset="0"/>
              </a:rPr>
              <a:t>Türleri:</a:t>
            </a:r>
            <a:endParaRPr lang="tr-TR" sz="3200" b="1" dirty="0">
              <a:solidFill>
                <a:srgbClr val="002060"/>
              </a:solidFill>
              <a:latin typeface="Calibri" panose="020F0502020204030204" pitchFamily="34" charset="0"/>
            </a:endParaRPr>
          </a:p>
        </p:txBody>
      </p:sp>
      <p:sp>
        <p:nvSpPr>
          <p:cNvPr id="4" name="Rectangle 3"/>
          <p:cNvSpPr/>
          <p:nvPr/>
        </p:nvSpPr>
        <p:spPr>
          <a:xfrm>
            <a:off x="1115615" y="2152307"/>
            <a:ext cx="3888433" cy="2985433"/>
          </a:xfrm>
          <a:prstGeom prst="rect">
            <a:avLst/>
          </a:prstGeom>
        </p:spPr>
        <p:txBody>
          <a:bodyPr wrap="square">
            <a:spAutoFit/>
          </a:bodyPr>
          <a:lstStyle/>
          <a:p>
            <a:pPr marL="514350" indent="-514350">
              <a:buFont typeface="+mj-lt"/>
              <a:buAutoNum type="arabicPeriod"/>
            </a:pPr>
            <a:endParaRPr lang="tr-TR" sz="2000" b="1" dirty="0">
              <a:solidFill>
                <a:srgbClr val="002060"/>
              </a:solidFill>
              <a:latin typeface="Calibri" panose="020F0502020204030204" pitchFamily="34" charset="0"/>
            </a:endParaRPr>
          </a:p>
          <a:p>
            <a:pPr marL="457200" indent="-457200">
              <a:buFont typeface="+mj-lt"/>
              <a:buAutoNum type="arabicPeriod"/>
            </a:pPr>
            <a:r>
              <a:rPr lang="tr-TR" sz="2400" b="1" dirty="0" smtClean="0">
                <a:solidFill>
                  <a:srgbClr val="002060"/>
                </a:solidFill>
                <a:latin typeface="Calibri" panose="020F0502020204030204" pitchFamily="34" charset="0"/>
              </a:rPr>
              <a:t>Bireysel </a:t>
            </a:r>
            <a:r>
              <a:rPr lang="tr-TR" sz="2400" b="1" dirty="0">
                <a:solidFill>
                  <a:srgbClr val="002060"/>
                </a:solidFill>
                <a:latin typeface="Calibri" panose="020F0502020204030204" pitchFamily="34" charset="0"/>
              </a:rPr>
              <a:t>Girişimcilik</a:t>
            </a:r>
          </a:p>
          <a:p>
            <a:pPr marL="457200" indent="-457200">
              <a:buFont typeface="+mj-lt"/>
              <a:buAutoNum type="arabicPeriod"/>
            </a:pPr>
            <a:endParaRPr lang="tr-TR" sz="2400" b="1" dirty="0">
              <a:solidFill>
                <a:srgbClr val="002060"/>
              </a:solidFill>
              <a:latin typeface="Calibri" panose="020F0502020204030204" pitchFamily="34" charset="0"/>
            </a:endParaRPr>
          </a:p>
          <a:p>
            <a:pPr marL="457200" indent="-457200">
              <a:buFont typeface="+mj-lt"/>
              <a:buAutoNum type="arabicPeriod"/>
            </a:pPr>
            <a:r>
              <a:rPr lang="tr-TR" sz="2400" b="1" dirty="0" smtClean="0">
                <a:solidFill>
                  <a:srgbClr val="002060"/>
                </a:solidFill>
                <a:latin typeface="Calibri" panose="020F0502020204030204" pitchFamily="34" charset="0"/>
              </a:rPr>
              <a:t>İç </a:t>
            </a:r>
            <a:r>
              <a:rPr lang="tr-TR" sz="2400" b="1" dirty="0">
                <a:solidFill>
                  <a:srgbClr val="002060"/>
                </a:solidFill>
                <a:latin typeface="Calibri" panose="020F0502020204030204" pitchFamily="34" charset="0"/>
              </a:rPr>
              <a:t>Girişimcilik</a:t>
            </a:r>
          </a:p>
          <a:p>
            <a:pPr marL="457200" indent="-457200">
              <a:buFont typeface="+mj-lt"/>
              <a:buAutoNum type="arabicPeriod"/>
            </a:pPr>
            <a:endParaRPr lang="tr-TR" sz="2400" b="1" dirty="0">
              <a:solidFill>
                <a:srgbClr val="002060"/>
              </a:solidFill>
              <a:latin typeface="Calibri" panose="020F0502020204030204" pitchFamily="34" charset="0"/>
            </a:endParaRPr>
          </a:p>
          <a:p>
            <a:pPr marL="457200" indent="-457200">
              <a:buFont typeface="+mj-lt"/>
              <a:buAutoNum type="arabicPeriod"/>
            </a:pPr>
            <a:r>
              <a:rPr lang="tr-TR" sz="2400" b="1" dirty="0" smtClean="0">
                <a:solidFill>
                  <a:srgbClr val="002060"/>
                </a:solidFill>
                <a:latin typeface="Calibri" panose="020F0502020204030204" pitchFamily="34" charset="0"/>
              </a:rPr>
              <a:t>Sosyal </a:t>
            </a:r>
            <a:r>
              <a:rPr lang="tr-TR" sz="2400" b="1" dirty="0">
                <a:solidFill>
                  <a:srgbClr val="002060"/>
                </a:solidFill>
                <a:latin typeface="Calibri" panose="020F0502020204030204" pitchFamily="34" charset="0"/>
              </a:rPr>
              <a:t>Girşimcilik</a:t>
            </a:r>
          </a:p>
          <a:p>
            <a:pPr marL="457200" indent="-457200">
              <a:buFont typeface="+mj-lt"/>
              <a:buAutoNum type="arabicPeriod"/>
            </a:pPr>
            <a:endParaRPr lang="tr-TR" sz="2400" b="1" dirty="0">
              <a:solidFill>
                <a:srgbClr val="002060"/>
              </a:solidFill>
              <a:latin typeface="Calibri" panose="020F0502020204030204" pitchFamily="34" charset="0"/>
            </a:endParaRPr>
          </a:p>
          <a:p>
            <a:pPr marL="457200" indent="-457200">
              <a:buFont typeface="+mj-lt"/>
              <a:buAutoNum type="arabicPeriod"/>
            </a:pPr>
            <a:r>
              <a:rPr lang="tr-TR" sz="2400" b="1" dirty="0" smtClean="0">
                <a:solidFill>
                  <a:srgbClr val="002060"/>
                </a:solidFill>
                <a:latin typeface="Calibri" panose="020F0502020204030204" pitchFamily="34" charset="0"/>
              </a:rPr>
              <a:t>Tekno-Girişimcilik</a:t>
            </a:r>
            <a:endParaRPr lang="tr-TR" sz="2400" b="1" dirty="0">
              <a:solidFill>
                <a:srgbClr val="002060"/>
              </a:solidFill>
              <a:latin typeface="Calibri" panose="020F050202020403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4048" y="1916832"/>
            <a:ext cx="3102645" cy="3456384"/>
          </a:xfrm>
          <a:prstGeom prst="rect">
            <a:avLst/>
          </a:prstGeom>
        </p:spPr>
      </p:pic>
      <p:sp>
        <p:nvSpPr>
          <p:cNvPr id="6" name="TextBox 1"/>
          <p:cNvSpPr txBox="1"/>
          <p:nvPr/>
        </p:nvSpPr>
        <p:spPr>
          <a:xfrm>
            <a:off x="4768868" y="40432"/>
            <a:ext cx="2448272" cy="1015663"/>
          </a:xfrm>
          <a:prstGeom prst="rect">
            <a:avLst/>
          </a:prstGeom>
          <a:noFill/>
        </p:spPr>
        <p:txBody>
          <a:bodyPr wrap="square" rtlCol="0">
            <a:spAutoFit/>
          </a:bodyPr>
          <a:lstStyle/>
          <a:p>
            <a:r>
              <a:rPr lang="tr-TR" sz="3000" b="1" dirty="0">
                <a:solidFill>
                  <a:srgbClr val="002060"/>
                </a:solidFill>
                <a:latin typeface="Calibri" panose="020F0502020204030204" pitchFamily="34" charset="0"/>
              </a:rPr>
              <a:t>GİRİŞİMCİLİK</a:t>
            </a:r>
          </a:p>
          <a:p>
            <a:endParaRPr lang="tr-TR" sz="3000" dirty="0"/>
          </a:p>
        </p:txBody>
      </p:sp>
    </p:spTree>
    <p:extLst>
      <p:ext uri="{BB962C8B-B14F-4D97-AF65-F5344CB8AC3E}">
        <p14:creationId xmlns:p14="http://schemas.microsoft.com/office/powerpoint/2010/main" val="21164138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01136"/>
          </a:xfrm>
        </p:spPr>
        <p:txBody>
          <a:bodyPr>
            <a:normAutofit/>
          </a:bodyPr>
          <a:lstStyle/>
          <a:p>
            <a:r>
              <a:rPr lang="tr-TR" sz="3200" b="1" dirty="0">
                <a:solidFill>
                  <a:srgbClr val="002060"/>
                </a:solidFill>
                <a:latin typeface="Calibri" panose="020F0502020204030204" pitchFamily="34" charset="0"/>
              </a:rPr>
              <a:t>Girişimcilik </a:t>
            </a:r>
            <a:r>
              <a:rPr lang="tr-TR" sz="3200" b="1" dirty="0" smtClean="0">
                <a:solidFill>
                  <a:srgbClr val="002060"/>
                </a:solidFill>
                <a:latin typeface="Calibri" panose="020F0502020204030204" pitchFamily="34" charset="0"/>
              </a:rPr>
              <a:t>Türleri:</a:t>
            </a:r>
            <a:endParaRPr lang="tr-TR" sz="3200" b="1" dirty="0">
              <a:solidFill>
                <a:srgbClr val="002060"/>
              </a:solidFill>
              <a:latin typeface="Calibri" panose="020F0502020204030204" pitchFamily="34" charset="0"/>
            </a:endParaRPr>
          </a:p>
        </p:txBody>
      </p:sp>
      <p:sp>
        <p:nvSpPr>
          <p:cNvPr id="4" name="Rectangle 3"/>
          <p:cNvSpPr/>
          <p:nvPr/>
        </p:nvSpPr>
        <p:spPr>
          <a:xfrm>
            <a:off x="827584" y="1844824"/>
            <a:ext cx="7200800" cy="2277547"/>
          </a:xfrm>
          <a:prstGeom prst="rect">
            <a:avLst/>
          </a:prstGeom>
        </p:spPr>
        <p:txBody>
          <a:bodyPr wrap="square">
            <a:spAutoFit/>
          </a:bodyPr>
          <a:lstStyle/>
          <a:p>
            <a:pPr marL="342900" indent="-342900"/>
            <a:r>
              <a:rPr lang="tr-TR" sz="2600" b="1" i="1" dirty="0">
                <a:solidFill>
                  <a:schemeClr val="accent1">
                    <a:lumMod val="50000"/>
                  </a:schemeClr>
                </a:solidFill>
                <a:latin typeface="Calibri" panose="020F0502020204030204" pitchFamily="34" charset="0"/>
              </a:rPr>
              <a:t>Bireysel </a:t>
            </a:r>
            <a:r>
              <a:rPr lang="tr-TR" sz="2600" b="1" i="1" dirty="0" smtClean="0">
                <a:solidFill>
                  <a:schemeClr val="accent1">
                    <a:lumMod val="50000"/>
                  </a:schemeClr>
                </a:solidFill>
                <a:latin typeface="Calibri" panose="020F0502020204030204" pitchFamily="34" charset="0"/>
              </a:rPr>
              <a:t>Girişimcilik </a:t>
            </a:r>
            <a:r>
              <a:rPr lang="tr-TR" sz="2600" b="1" dirty="0" smtClean="0">
                <a:solidFill>
                  <a:schemeClr val="accent1">
                    <a:lumMod val="50000"/>
                  </a:schemeClr>
                </a:solidFill>
                <a:latin typeface="Calibri" panose="020F0502020204030204" pitchFamily="34" charset="0"/>
              </a:rPr>
              <a:t> </a:t>
            </a:r>
          </a:p>
          <a:p>
            <a:pPr marL="342900" indent="-342900">
              <a:buFont typeface="Wingdings" panose="05000000000000000000" pitchFamily="2" charset="2"/>
              <a:buChar char="ü"/>
            </a:pPr>
            <a:endParaRPr lang="tr-TR" sz="2400" dirty="0" smtClean="0">
              <a:solidFill>
                <a:schemeClr val="accent1"/>
              </a:solidFill>
              <a:latin typeface="Calibri" panose="020F0502020204030204" pitchFamily="34" charset="0"/>
            </a:endParaRPr>
          </a:p>
          <a:p>
            <a:r>
              <a:rPr lang="tr-TR" sz="2400" dirty="0" smtClean="0">
                <a:latin typeface="Calibri" panose="020F0502020204030204" pitchFamily="34" charset="0"/>
              </a:rPr>
              <a:t>Bireysel </a:t>
            </a:r>
            <a:r>
              <a:rPr lang="tr-TR" sz="2400" dirty="0">
                <a:latin typeface="Calibri" panose="020F0502020204030204" pitchFamily="34" charset="0"/>
              </a:rPr>
              <a:t>olarak iş kurup hayata geçirmek üzere bir iş fikri geliştiren, bu fikri modelleyen ve yatırım bulan girişimciler, “bireysel girişimci” olarak tanımlanırlar. </a:t>
            </a:r>
            <a:endParaRPr lang="tr-TR" sz="2400" dirty="0" smtClean="0">
              <a:latin typeface="Calibri" panose="020F0502020204030204" pitchFamily="34" charset="0"/>
            </a:endParaRPr>
          </a:p>
          <a:p>
            <a:endParaRPr lang="tr-TR" sz="2000" dirty="0">
              <a:latin typeface="Calibri" panose="020F050202020403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9752" y="3824013"/>
            <a:ext cx="4670889" cy="2449939"/>
          </a:xfrm>
          <a:prstGeom prst="rect">
            <a:avLst/>
          </a:prstGeom>
        </p:spPr>
      </p:pic>
      <p:sp>
        <p:nvSpPr>
          <p:cNvPr id="6" name="TextBox 1"/>
          <p:cNvSpPr txBox="1"/>
          <p:nvPr/>
        </p:nvSpPr>
        <p:spPr>
          <a:xfrm>
            <a:off x="4768868" y="40432"/>
            <a:ext cx="2448272" cy="1015663"/>
          </a:xfrm>
          <a:prstGeom prst="rect">
            <a:avLst/>
          </a:prstGeom>
          <a:noFill/>
        </p:spPr>
        <p:txBody>
          <a:bodyPr wrap="square" rtlCol="0">
            <a:spAutoFit/>
          </a:bodyPr>
          <a:lstStyle/>
          <a:p>
            <a:r>
              <a:rPr lang="tr-TR" sz="3000" b="1" dirty="0">
                <a:solidFill>
                  <a:srgbClr val="002060"/>
                </a:solidFill>
                <a:latin typeface="Calibri" panose="020F0502020204030204" pitchFamily="34" charset="0"/>
              </a:rPr>
              <a:t>GİRİŞİMCİLİK</a:t>
            </a:r>
          </a:p>
          <a:p>
            <a:endParaRPr lang="tr-TR" sz="3000" dirty="0"/>
          </a:p>
        </p:txBody>
      </p:sp>
    </p:spTree>
    <p:extLst>
      <p:ext uri="{BB962C8B-B14F-4D97-AF65-F5344CB8AC3E}">
        <p14:creationId xmlns:p14="http://schemas.microsoft.com/office/powerpoint/2010/main" val="12022848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Özel 11">
      <a:dk1>
        <a:srgbClr val="323543"/>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499</TotalTime>
  <Words>910</Words>
  <Application>Microsoft Office PowerPoint</Application>
  <PresentationFormat>On-screen Show (4:3)</PresentationFormat>
  <Paragraphs>173</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Austin</vt:lpstr>
      <vt:lpstr>GÜNÜMÜZ İŞLETMELERİNiN YÖNETİMİ</vt:lpstr>
      <vt:lpstr>PowerPoint Presentation</vt:lpstr>
      <vt:lpstr>PowerPoint Presentation</vt:lpstr>
      <vt:lpstr>PowerPoint Presentation</vt:lpstr>
      <vt:lpstr>Girişimcinin İşlevleri ve Anatomisi</vt:lpstr>
      <vt:lpstr>Girişimcilik Döngüsü</vt:lpstr>
      <vt:lpstr>Girişimcilik Türleri:</vt:lpstr>
      <vt:lpstr>Girişimcilik Türleri:</vt:lpstr>
      <vt:lpstr>Girişimcilik Türleri:</vt:lpstr>
      <vt:lpstr>Girişimcilik Türleri:</vt:lpstr>
      <vt:lpstr>Girişimcilik Türleri</vt:lpstr>
      <vt:lpstr>Girişimcilik Türleri</vt:lpstr>
      <vt:lpstr>PowerPoint Presentation</vt:lpstr>
      <vt:lpstr>Girişimcilik Ekosistemi Bileşenleri </vt:lpstr>
      <vt:lpstr>PowerPoint Presentation</vt:lpstr>
      <vt:lpstr>İŞ FİKRİNİN OLUŞTURULMASI &amp; İŞ MODELİNİN GELİŞTİRİLMESİ </vt:lpstr>
      <vt:lpstr>İş Modeli Nedir? </vt:lpstr>
      <vt:lpstr>İş Modeli Nasıl Oluşturulur?</vt:lpstr>
      <vt:lpstr>İş Modeli Kanvası</vt:lpstr>
      <vt:lpstr>PowerPoint Presentation</vt:lpstr>
      <vt:lpstr>Müşteri Segmentleri: </vt:lpstr>
      <vt:lpstr>Değer Önerisi: </vt:lpstr>
      <vt:lpstr>Kanallar: </vt:lpstr>
      <vt:lpstr>Müşteri İlişkileri: </vt:lpstr>
      <vt:lpstr>Gelir Akışı: </vt:lpstr>
      <vt:lpstr>Kilit Faaliyetler: </vt:lpstr>
      <vt:lpstr>Kilit Kaynaklar: </vt:lpstr>
      <vt:lpstr>Kilit İşbirlikleri:</vt:lpstr>
      <vt:lpstr>Maliyet Yapısı: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GÜNÜMÜZ İŞLETMELERİNİN YÖNETİMİ</dc:title>
  <dc:creator>Merve Urfa</dc:creator>
  <cp:lastModifiedBy>Merve Urfa</cp:lastModifiedBy>
  <cp:revision>85</cp:revision>
  <dcterms:created xsi:type="dcterms:W3CDTF">2017-01-19T11:57:50Z</dcterms:created>
  <dcterms:modified xsi:type="dcterms:W3CDTF">2017-01-24T12:03:49Z</dcterms:modified>
</cp:coreProperties>
</file>