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sldIdLst>
    <p:sldId id="256" r:id="rId2"/>
    <p:sldId id="261" r:id="rId3"/>
    <p:sldId id="262" r:id="rId4"/>
    <p:sldId id="315" r:id="rId5"/>
    <p:sldId id="316" r:id="rId6"/>
    <p:sldId id="289" r:id="rId7"/>
    <p:sldId id="290" r:id="rId8"/>
    <p:sldId id="291" r:id="rId9"/>
    <p:sldId id="292" r:id="rId10"/>
    <p:sldId id="293" r:id="rId11"/>
    <p:sldId id="294" r:id="rId12"/>
    <p:sldId id="295" r:id="rId13"/>
    <p:sldId id="296" r:id="rId14"/>
    <p:sldId id="314" r:id="rId15"/>
    <p:sldId id="298" r:id="rId16"/>
    <p:sldId id="299" r:id="rId17"/>
    <p:sldId id="301" r:id="rId18"/>
    <p:sldId id="300" r:id="rId19"/>
    <p:sldId id="302" r:id="rId20"/>
    <p:sldId id="303" r:id="rId21"/>
    <p:sldId id="305" r:id="rId22"/>
    <p:sldId id="304" r:id="rId23"/>
    <p:sldId id="306" r:id="rId24"/>
    <p:sldId id="307" r:id="rId25"/>
    <p:sldId id="308" r:id="rId26"/>
    <p:sldId id="309" r:id="rId27"/>
    <p:sldId id="310" r:id="rId28"/>
    <p:sldId id="311" r:id="rId29"/>
    <p:sldId id="312" r:id="rId30"/>
    <p:sldId id="313" r:id="rId31"/>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F8B2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71" autoAdjust="0"/>
  </p:normalViewPr>
  <p:slideViewPr>
    <p:cSldViewPr>
      <p:cViewPr varScale="1">
        <p:scale>
          <a:sx n="60" d="100"/>
          <a:sy n="60" d="100"/>
        </p:scale>
        <p:origin x="987" y="34"/>
      </p:cViewPr>
      <p:guideLst>
        <p:guide orient="horz" pos="2160"/>
        <p:guide pos="2880"/>
      </p:guideLst>
    </p:cSldViewPr>
  </p:slideViewPr>
  <p:outlineViewPr>
    <p:cViewPr>
      <p:scale>
        <a:sx n="33" d="100"/>
        <a:sy n="33" d="100"/>
      </p:scale>
      <p:origin x="0" y="1614"/>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79BDADD-2B89-4294-A17E-9E39A0CB28F7}" type="doc">
      <dgm:prSet loTypeId="urn:microsoft.com/office/officeart/2008/layout/HalfCircleOrganizationChart" loCatId="hierarchy" qsTypeId="urn:microsoft.com/office/officeart/2005/8/quickstyle/simple1" qsCatId="simple" csTypeId="urn:microsoft.com/office/officeart/2005/8/colors/accent1_2" csCatId="accent1" phldr="1"/>
      <dgm:spPr/>
      <dgm:t>
        <a:bodyPr/>
        <a:lstStyle/>
        <a:p>
          <a:endParaRPr lang="tr-TR"/>
        </a:p>
      </dgm:t>
    </dgm:pt>
    <dgm:pt modelId="{E587D4A1-F972-4B54-B67C-19F180C58F07}">
      <dgm:prSet phldrT="[Text]" custT="1"/>
      <dgm:spPr/>
      <dgm:t>
        <a:bodyPr/>
        <a:lstStyle/>
        <a:p>
          <a:r>
            <a:rPr lang="tr-TR" sz="2400" b="1" dirty="0" smtClean="0">
              <a:latin typeface="Calibri" panose="020F0502020204030204" pitchFamily="34" charset="0"/>
            </a:rPr>
            <a:t>Kentsel Yaşam</a:t>
          </a:r>
          <a:endParaRPr lang="tr-TR" sz="2400" b="1" dirty="0">
            <a:latin typeface="Calibri" panose="020F0502020204030204" pitchFamily="34" charset="0"/>
          </a:endParaRPr>
        </a:p>
      </dgm:t>
    </dgm:pt>
    <dgm:pt modelId="{37CA0E33-41FB-4303-9F8F-18498CCBC99C}" type="parTrans" cxnId="{75FE945D-70C1-4858-B925-65BF2EC618EE}">
      <dgm:prSet/>
      <dgm:spPr/>
      <dgm:t>
        <a:bodyPr/>
        <a:lstStyle/>
        <a:p>
          <a:endParaRPr lang="tr-TR"/>
        </a:p>
      </dgm:t>
    </dgm:pt>
    <dgm:pt modelId="{82FB5276-1C13-4951-AA1E-BB29B5A357B0}" type="sibTrans" cxnId="{75FE945D-70C1-4858-B925-65BF2EC618EE}">
      <dgm:prSet/>
      <dgm:spPr/>
      <dgm:t>
        <a:bodyPr/>
        <a:lstStyle/>
        <a:p>
          <a:endParaRPr lang="tr-TR"/>
        </a:p>
      </dgm:t>
    </dgm:pt>
    <dgm:pt modelId="{EFD9F8AB-2C74-431C-AC42-764985431FC2}">
      <dgm:prSet phldrT="[Text]" custT="1"/>
      <dgm:spPr/>
      <dgm:t>
        <a:bodyPr/>
        <a:lstStyle/>
        <a:p>
          <a:r>
            <a:rPr lang="tr-TR" sz="2400" b="1" dirty="0" smtClean="0">
              <a:latin typeface="Calibri" panose="020F0502020204030204" pitchFamily="34" charset="0"/>
            </a:rPr>
            <a:t>Fiziksel Kentleşme</a:t>
          </a:r>
          <a:endParaRPr lang="tr-TR" sz="2400" b="1" dirty="0">
            <a:latin typeface="Calibri" panose="020F0502020204030204" pitchFamily="34" charset="0"/>
          </a:endParaRPr>
        </a:p>
      </dgm:t>
    </dgm:pt>
    <dgm:pt modelId="{FE303D68-A7B8-4437-A54F-0FD79BFF291A}" type="parTrans" cxnId="{2E2E40B4-E923-4302-96CD-818556441941}">
      <dgm:prSet/>
      <dgm:spPr/>
      <dgm:t>
        <a:bodyPr/>
        <a:lstStyle/>
        <a:p>
          <a:endParaRPr lang="tr-TR"/>
        </a:p>
      </dgm:t>
    </dgm:pt>
    <dgm:pt modelId="{7C4F58E1-5378-408E-B521-7C2BE46CF2F6}" type="sibTrans" cxnId="{2E2E40B4-E923-4302-96CD-818556441941}">
      <dgm:prSet/>
      <dgm:spPr/>
      <dgm:t>
        <a:bodyPr/>
        <a:lstStyle/>
        <a:p>
          <a:endParaRPr lang="tr-TR"/>
        </a:p>
      </dgm:t>
    </dgm:pt>
    <dgm:pt modelId="{46FA1366-FE53-4103-B1D0-0F0C363A4CBA}">
      <dgm:prSet phldrT="[Text]" custT="1"/>
      <dgm:spPr/>
      <dgm:t>
        <a:bodyPr/>
        <a:lstStyle/>
        <a:p>
          <a:r>
            <a:rPr lang="tr-TR" sz="2400" b="1" dirty="0" smtClean="0">
              <a:latin typeface="Calibri" panose="020F0502020204030204" pitchFamily="34" charset="0"/>
            </a:rPr>
            <a:t>İşlevsel Kentleşme</a:t>
          </a:r>
          <a:endParaRPr lang="tr-TR" sz="2400" b="1" dirty="0">
            <a:latin typeface="Calibri" panose="020F0502020204030204" pitchFamily="34" charset="0"/>
          </a:endParaRPr>
        </a:p>
      </dgm:t>
    </dgm:pt>
    <dgm:pt modelId="{D23FB6C9-1425-447B-8956-4F51DEE3E7B2}" type="parTrans" cxnId="{49B31AC6-F848-4FB7-8001-0BE98E717A6C}">
      <dgm:prSet/>
      <dgm:spPr/>
      <dgm:t>
        <a:bodyPr/>
        <a:lstStyle/>
        <a:p>
          <a:endParaRPr lang="tr-TR"/>
        </a:p>
      </dgm:t>
    </dgm:pt>
    <dgm:pt modelId="{C64A16E6-6817-4235-B847-EDCB7AFBFEDC}" type="sibTrans" cxnId="{49B31AC6-F848-4FB7-8001-0BE98E717A6C}">
      <dgm:prSet/>
      <dgm:spPr/>
      <dgm:t>
        <a:bodyPr/>
        <a:lstStyle/>
        <a:p>
          <a:endParaRPr lang="tr-TR"/>
        </a:p>
      </dgm:t>
    </dgm:pt>
    <dgm:pt modelId="{AFAA6A9D-A043-4626-9DBA-790700F2884A}" type="pres">
      <dgm:prSet presAssocID="{F79BDADD-2B89-4294-A17E-9E39A0CB28F7}" presName="Name0" presStyleCnt="0">
        <dgm:presLayoutVars>
          <dgm:orgChart val="1"/>
          <dgm:chPref val="1"/>
          <dgm:dir/>
          <dgm:animOne val="branch"/>
          <dgm:animLvl val="lvl"/>
          <dgm:resizeHandles/>
        </dgm:presLayoutVars>
      </dgm:prSet>
      <dgm:spPr/>
      <dgm:t>
        <a:bodyPr/>
        <a:lstStyle/>
        <a:p>
          <a:endParaRPr lang="tr-TR"/>
        </a:p>
      </dgm:t>
    </dgm:pt>
    <dgm:pt modelId="{608620C4-F736-42A4-8E3A-6C94886C7FDB}" type="pres">
      <dgm:prSet presAssocID="{E587D4A1-F972-4B54-B67C-19F180C58F07}" presName="hierRoot1" presStyleCnt="0">
        <dgm:presLayoutVars>
          <dgm:hierBranch val="init"/>
        </dgm:presLayoutVars>
      </dgm:prSet>
      <dgm:spPr/>
    </dgm:pt>
    <dgm:pt modelId="{6D145369-4634-4DBA-BC14-EEE3E0417AF5}" type="pres">
      <dgm:prSet presAssocID="{E587D4A1-F972-4B54-B67C-19F180C58F07}" presName="rootComposite1" presStyleCnt="0"/>
      <dgm:spPr/>
    </dgm:pt>
    <dgm:pt modelId="{6D83BB9C-C3A5-41DE-B3C7-F7149B258799}" type="pres">
      <dgm:prSet presAssocID="{E587D4A1-F972-4B54-B67C-19F180C58F07}" presName="rootText1" presStyleLbl="alignAcc1" presStyleIdx="0" presStyleCnt="0">
        <dgm:presLayoutVars>
          <dgm:chPref val="3"/>
        </dgm:presLayoutVars>
      </dgm:prSet>
      <dgm:spPr/>
      <dgm:t>
        <a:bodyPr/>
        <a:lstStyle/>
        <a:p>
          <a:endParaRPr lang="tr-TR"/>
        </a:p>
      </dgm:t>
    </dgm:pt>
    <dgm:pt modelId="{610184CC-CECF-4CE8-A043-D6ECBABA94D1}" type="pres">
      <dgm:prSet presAssocID="{E587D4A1-F972-4B54-B67C-19F180C58F07}" presName="topArc1" presStyleLbl="parChTrans1D1" presStyleIdx="0" presStyleCnt="6"/>
      <dgm:spPr/>
    </dgm:pt>
    <dgm:pt modelId="{04593387-0153-4855-8D75-C4BC3900E81B}" type="pres">
      <dgm:prSet presAssocID="{E587D4A1-F972-4B54-B67C-19F180C58F07}" presName="bottomArc1" presStyleLbl="parChTrans1D1" presStyleIdx="1" presStyleCnt="6"/>
      <dgm:spPr/>
    </dgm:pt>
    <dgm:pt modelId="{27A189B2-CD19-4813-85B9-ABEF68D0B3E8}" type="pres">
      <dgm:prSet presAssocID="{E587D4A1-F972-4B54-B67C-19F180C58F07}" presName="topConnNode1" presStyleLbl="node1" presStyleIdx="0" presStyleCnt="0"/>
      <dgm:spPr/>
      <dgm:t>
        <a:bodyPr/>
        <a:lstStyle/>
        <a:p>
          <a:endParaRPr lang="tr-TR"/>
        </a:p>
      </dgm:t>
    </dgm:pt>
    <dgm:pt modelId="{9E1CF7FF-B823-4F94-8994-824FB208A8DE}" type="pres">
      <dgm:prSet presAssocID="{E587D4A1-F972-4B54-B67C-19F180C58F07}" presName="hierChild2" presStyleCnt="0"/>
      <dgm:spPr/>
    </dgm:pt>
    <dgm:pt modelId="{EE6BE6D9-CDDB-4405-9ED7-BAB362BB74B7}" type="pres">
      <dgm:prSet presAssocID="{FE303D68-A7B8-4437-A54F-0FD79BFF291A}" presName="Name28" presStyleLbl="parChTrans1D2" presStyleIdx="0" presStyleCnt="2"/>
      <dgm:spPr/>
      <dgm:t>
        <a:bodyPr/>
        <a:lstStyle/>
        <a:p>
          <a:endParaRPr lang="tr-TR"/>
        </a:p>
      </dgm:t>
    </dgm:pt>
    <dgm:pt modelId="{1791CFAB-CF97-4B9A-9276-12B4CA5757C8}" type="pres">
      <dgm:prSet presAssocID="{EFD9F8AB-2C74-431C-AC42-764985431FC2}" presName="hierRoot2" presStyleCnt="0">
        <dgm:presLayoutVars>
          <dgm:hierBranch val="init"/>
        </dgm:presLayoutVars>
      </dgm:prSet>
      <dgm:spPr/>
    </dgm:pt>
    <dgm:pt modelId="{2F271750-BA24-4651-BF7A-9E2753B01D02}" type="pres">
      <dgm:prSet presAssocID="{EFD9F8AB-2C74-431C-AC42-764985431FC2}" presName="rootComposite2" presStyleCnt="0"/>
      <dgm:spPr/>
    </dgm:pt>
    <dgm:pt modelId="{18AFBF4B-DD1A-4DDE-A640-1DE04A7AC17D}" type="pres">
      <dgm:prSet presAssocID="{EFD9F8AB-2C74-431C-AC42-764985431FC2}" presName="rootText2" presStyleLbl="alignAcc1" presStyleIdx="0" presStyleCnt="0">
        <dgm:presLayoutVars>
          <dgm:chPref val="3"/>
        </dgm:presLayoutVars>
      </dgm:prSet>
      <dgm:spPr/>
      <dgm:t>
        <a:bodyPr/>
        <a:lstStyle/>
        <a:p>
          <a:endParaRPr lang="tr-TR"/>
        </a:p>
      </dgm:t>
    </dgm:pt>
    <dgm:pt modelId="{38E30245-8016-474D-AC8C-5A7EE0496059}" type="pres">
      <dgm:prSet presAssocID="{EFD9F8AB-2C74-431C-AC42-764985431FC2}" presName="topArc2" presStyleLbl="parChTrans1D1" presStyleIdx="2" presStyleCnt="6"/>
      <dgm:spPr/>
    </dgm:pt>
    <dgm:pt modelId="{86B49022-CBD6-4DD2-AC02-D4D52F4EE7F2}" type="pres">
      <dgm:prSet presAssocID="{EFD9F8AB-2C74-431C-AC42-764985431FC2}" presName="bottomArc2" presStyleLbl="parChTrans1D1" presStyleIdx="3" presStyleCnt="6"/>
      <dgm:spPr/>
    </dgm:pt>
    <dgm:pt modelId="{BEDE8150-BEBD-4894-AAB1-617E2A2A8072}" type="pres">
      <dgm:prSet presAssocID="{EFD9F8AB-2C74-431C-AC42-764985431FC2}" presName="topConnNode2" presStyleLbl="node2" presStyleIdx="0" presStyleCnt="0"/>
      <dgm:spPr/>
      <dgm:t>
        <a:bodyPr/>
        <a:lstStyle/>
        <a:p>
          <a:endParaRPr lang="tr-TR"/>
        </a:p>
      </dgm:t>
    </dgm:pt>
    <dgm:pt modelId="{AB430AE2-5308-4EF4-A561-B170C66DAE15}" type="pres">
      <dgm:prSet presAssocID="{EFD9F8AB-2C74-431C-AC42-764985431FC2}" presName="hierChild4" presStyleCnt="0"/>
      <dgm:spPr/>
    </dgm:pt>
    <dgm:pt modelId="{FCFFB0A0-5EC6-4CC7-8152-8F775D404D85}" type="pres">
      <dgm:prSet presAssocID="{EFD9F8AB-2C74-431C-AC42-764985431FC2}" presName="hierChild5" presStyleCnt="0"/>
      <dgm:spPr/>
    </dgm:pt>
    <dgm:pt modelId="{FADAD5C1-3393-4F54-A077-E93BA761ADCA}" type="pres">
      <dgm:prSet presAssocID="{D23FB6C9-1425-447B-8956-4F51DEE3E7B2}" presName="Name28" presStyleLbl="parChTrans1D2" presStyleIdx="1" presStyleCnt="2"/>
      <dgm:spPr/>
      <dgm:t>
        <a:bodyPr/>
        <a:lstStyle/>
        <a:p>
          <a:endParaRPr lang="tr-TR"/>
        </a:p>
      </dgm:t>
    </dgm:pt>
    <dgm:pt modelId="{1537E0E9-D55D-41A5-B383-71EC42BF5345}" type="pres">
      <dgm:prSet presAssocID="{46FA1366-FE53-4103-B1D0-0F0C363A4CBA}" presName="hierRoot2" presStyleCnt="0">
        <dgm:presLayoutVars>
          <dgm:hierBranch val="init"/>
        </dgm:presLayoutVars>
      </dgm:prSet>
      <dgm:spPr/>
    </dgm:pt>
    <dgm:pt modelId="{CBC24168-2162-49F3-980D-67E52039E424}" type="pres">
      <dgm:prSet presAssocID="{46FA1366-FE53-4103-B1D0-0F0C363A4CBA}" presName="rootComposite2" presStyleCnt="0"/>
      <dgm:spPr/>
    </dgm:pt>
    <dgm:pt modelId="{55625BFB-02E6-421E-B52E-0B83EFB8D5E4}" type="pres">
      <dgm:prSet presAssocID="{46FA1366-FE53-4103-B1D0-0F0C363A4CBA}" presName="rootText2" presStyleLbl="alignAcc1" presStyleIdx="0" presStyleCnt="0">
        <dgm:presLayoutVars>
          <dgm:chPref val="3"/>
        </dgm:presLayoutVars>
      </dgm:prSet>
      <dgm:spPr/>
      <dgm:t>
        <a:bodyPr/>
        <a:lstStyle/>
        <a:p>
          <a:endParaRPr lang="tr-TR"/>
        </a:p>
      </dgm:t>
    </dgm:pt>
    <dgm:pt modelId="{790ECAB8-D9C6-479E-BD4A-56C7BEDB3CF1}" type="pres">
      <dgm:prSet presAssocID="{46FA1366-FE53-4103-B1D0-0F0C363A4CBA}" presName="topArc2" presStyleLbl="parChTrans1D1" presStyleIdx="4" presStyleCnt="6"/>
      <dgm:spPr/>
    </dgm:pt>
    <dgm:pt modelId="{F36FC8D7-6D31-42C4-9511-CFB6D83C83EA}" type="pres">
      <dgm:prSet presAssocID="{46FA1366-FE53-4103-B1D0-0F0C363A4CBA}" presName="bottomArc2" presStyleLbl="parChTrans1D1" presStyleIdx="5" presStyleCnt="6"/>
      <dgm:spPr/>
    </dgm:pt>
    <dgm:pt modelId="{7139AE88-90FB-4B41-BF33-413C46A9E43F}" type="pres">
      <dgm:prSet presAssocID="{46FA1366-FE53-4103-B1D0-0F0C363A4CBA}" presName="topConnNode2" presStyleLbl="node2" presStyleIdx="0" presStyleCnt="0"/>
      <dgm:spPr/>
      <dgm:t>
        <a:bodyPr/>
        <a:lstStyle/>
        <a:p>
          <a:endParaRPr lang="tr-TR"/>
        </a:p>
      </dgm:t>
    </dgm:pt>
    <dgm:pt modelId="{94557AD8-1BFB-4FDD-AC85-AFDC7CA73341}" type="pres">
      <dgm:prSet presAssocID="{46FA1366-FE53-4103-B1D0-0F0C363A4CBA}" presName="hierChild4" presStyleCnt="0"/>
      <dgm:spPr/>
    </dgm:pt>
    <dgm:pt modelId="{8192599B-462C-46BB-95DB-443FCC8D4EE6}" type="pres">
      <dgm:prSet presAssocID="{46FA1366-FE53-4103-B1D0-0F0C363A4CBA}" presName="hierChild5" presStyleCnt="0"/>
      <dgm:spPr/>
    </dgm:pt>
    <dgm:pt modelId="{34E97302-3235-4D58-958E-F975A80F5AA1}" type="pres">
      <dgm:prSet presAssocID="{E587D4A1-F972-4B54-B67C-19F180C58F07}" presName="hierChild3" presStyleCnt="0"/>
      <dgm:spPr/>
    </dgm:pt>
  </dgm:ptLst>
  <dgm:cxnLst>
    <dgm:cxn modelId="{0F09040A-A6CC-4E45-A1ED-7BC1D92F709C}" type="presOf" srcId="{D23FB6C9-1425-447B-8956-4F51DEE3E7B2}" destId="{FADAD5C1-3393-4F54-A077-E93BA761ADCA}" srcOrd="0" destOrd="0" presId="urn:microsoft.com/office/officeart/2008/layout/HalfCircleOrganizationChart"/>
    <dgm:cxn modelId="{75FE945D-70C1-4858-B925-65BF2EC618EE}" srcId="{F79BDADD-2B89-4294-A17E-9E39A0CB28F7}" destId="{E587D4A1-F972-4B54-B67C-19F180C58F07}" srcOrd="0" destOrd="0" parTransId="{37CA0E33-41FB-4303-9F8F-18498CCBC99C}" sibTransId="{82FB5276-1C13-4951-AA1E-BB29B5A357B0}"/>
    <dgm:cxn modelId="{F701F8F1-8114-452C-9DF2-AC18E84EA065}" type="presOf" srcId="{E587D4A1-F972-4B54-B67C-19F180C58F07}" destId="{27A189B2-CD19-4813-85B9-ABEF68D0B3E8}" srcOrd="1" destOrd="0" presId="urn:microsoft.com/office/officeart/2008/layout/HalfCircleOrganizationChart"/>
    <dgm:cxn modelId="{49B31AC6-F848-4FB7-8001-0BE98E717A6C}" srcId="{E587D4A1-F972-4B54-B67C-19F180C58F07}" destId="{46FA1366-FE53-4103-B1D0-0F0C363A4CBA}" srcOrd="1" destOrd="0" parTransId="{D23FB6C9-1425-447B-8956-4F51DEE3E7B2}" sibTransId="{C64A16E6-6817-4235-B847-EDCB7AFBFEDC}"/>
    <dgm:cxn modelId="{63218558-CA89-415F-B491-176EA2D52230}" type="presOf" srcId="{EFD9F8AB-2C74-431C-AC42-764985431FC2}" destId="{18AFBF4B-DD1A-4DDE-A640-1DE04A7AC17D}" srcOrd="0" destOrd="0" presId="urn:microsoft.com/office/officeart/2008/layout/HalfCircleOrganizationChart"/>
    <dgm:cxn modelId="{9CD701F1-CA02-43C9-A8CD-8E4ACEF8E405}" type="presOf" srcId="{FE303D68-A7B8-4437-A54F-0FD79BFF291A}" destId="{EE6BE6D9-CDDB-4405-9ED7-BAB362BB74B7}" srcOrd="0" destOrd="0" presId="urn:microsoft.com/office/officeart/2008/layout/HalfCircleOrganizationChart"/>
    <dgm:cxn modelId="{AE726D43-DC1E-4488-9E2A-2984E74496FD}" type="presOf" srcId="{F79BDADD-2B89-4294-A17E-9E39A0CB28F7}" destId="{AFAA6A9D-A043-4626-9DBA-790700F2884A}" srcOrd="0" destOrd="0" presId="urn:microsoft.com/office/officeart/2008/layout/HalfCircleOrganizationChart"/>
    <dgm:cxn modelId="{39F23AC3-3670-43D2-872B-08411C384017}" type="presOf" srcId="{E587D4A1-F972-4B54-B67C-19F180C58F07}" destId="{6D83BB9C-C3A5-41DE-B3C7-F7149B258799}" srcOrd="0" destOrd="0" presId="urn:microsoft.com/office/officeart/2008/layout/HalfCircleOrganizationChart"/>
    <dgm:cxn modelId="{6098ADC6-D306-4B2B-9FE7-79D6CBF6B0F4}" type="presOf" srcId="{46FA1366-FE53-4103-B1D0-0F0C363A4CBA}" destId="{55625BFB-02E6-421E-B52E-0B83EFB8D5E4}" srcOrd="0" destOrd="0" presId="urn:microsoft.com/office/officeart/2008/layout/HalfCircleOrganizationChart"/>
    <dgm:cxn modelId="{2C5D548D-F019-4CE1-B699-085760F05EF1}" type="presOf" srcId="{46FA1366-FE53-4103-B1D0-0F0C363A4CBA}" destId="{7139AE88-90FB-4B41-BF33-413C46A9E43F}" srcOrd="1" destOrd="0" presId="urn:microsoft.com/office/officeart/2008/layout/HalfCircleOrganizationChart"/>
    <dgm:cxn modelId="{7FBAD98D-ECCC-4549-A79A-E736AB0637E7}" type="presOf" srcId="{EFD9F8AB-2C74-431C-AC42-764985431FC2}" destId="{BEDE8150-BEBD-4894-AAB1-617E2A2A8072}" srcOrd="1" destOrd="0" presId="urn:microsoft.com/office/officeart/2008/layout/HalfCircleOrganizationChart"/>
    <dgm:cxn modelId="{2E2E40B4-E923-4302-96CD-818556441941}" srcId="{E587D4A1-F972-4B54-B67C-19F180C58F07}" destId="{EFD9F8AB-2C74-431C-AC42-764985431FC2}" srcOrd="0" destOrd="0" parTransId="{FE303D68-A7B8-4437-A54F-0FD79BFF291A}" sibTransId="{7C4F58E1-5378-408E-B521-7C2BE46CF2F6}"/>
    <dgm:cxn modelId="{89B4FE72-39AE-48C8-B129-1FBE15244AA0}" type="presParOf" srcId="{AFAA6A9D-A043-4626-9DBA-790700F2884A}" destId="{608620C4-F736-42A4-8E3A-6C94886C7FDB}" srcOrd="0" destOrd="0" presId="urn:microsoft.com/office/officeart/2008/layout/HalfCircleOrganizationChart"/>
    <dgm:cxn modelId="{C9CC7D14-874C-424A-9856-36D10CE52851}" type="presParOf" srcId="{608620C4-F736-42A4-8E3A-6C94886C7FDB}" destId="{6D145369-4634-4DBA-BC14-EEE3E0417AF5}" srcOrd="0" destOrd="0" presId="urn:microsoft.com/office/officeart/2008/layout/HalfCircleOrganizationChart"/>
    <dgm:cxn modelId="{2DB21FB9-1095-4E87-855B-59037C195D1F}" type="presParOf" srcId="{6D145369-4634-4DBA-BC14-EEE3E0417AF5}" destId="{6D83BB9C-C3A5-41DE-B3C7-F7149B258799}" srcOrd="0" destOrd="0" presId="urn:microsoft.com/office/officeart/2008/layout/HalfCircleOrganizationChart"/>
    <dgm:cxn modelId="{48EDB7BE-2C7B-4A72-88AB-4E0575506DD5}" type="presParOf" srcId="{6D145369-4634-4DBA-BC14-EEE3E0417AF5}" destId="{610184CC-CECF-4CE8-A043-D6ECBABA94D1}" srcOrd="1" destOrd="0" presId="urn:microsoft.com/office/officeart/2008/layout/HalfCircleOrganizationChart"/>
    <dgm:cxn modelId="{9AAA17BC-AF85-4135-816C-FC98BAFB787F}" type="presParOf" srcId="{6D145369-4634-4DBA-BC14-EEE3E0417AF5}" destId="{04593387-0153-4855-8D75-C4BC3900E81B}" srcOrd="2" destOrd="0" presId="urn:microsoft.com/office/officeart/2008/layout/HalfCircleOrganizationChart"/>
    <dgm:cxn modelId="{E491B12D-F6C4-452E-B854-B353F037BA6B}" type="presParOf" srcId="{6D145369-4634-4DBA-BC14-EEE3E0417AF5}" destId="{27A189B2-CD19-4813-85B9-ABEF68D0B3E8}" srcOrd="3" destOrd="0" presId="urn:microsoft.com/office/officeart/2008/layout/HalfCircleOrganizationChart"/>
    <dgm:cxn modelId="{0E14BE00-831B-418A-92CC-87087D07566E}" type="presParOf" srcId="{608620C4-F736-42A4-8E3A-6C94886C7FDB}" destId="{9E1CF7FF-B823-4F94-8994-824FB208A8DE}" srcOrd="1" destOrd="0" presId="urn:microsoft.com/office/officeart/2008/layout/HalfCircleOrganizationChart"/>
    <dgm:cxn modelId="{6853C319-A685-4528-B52C-CA494827BE65}" type="presParOf" srcId="{9E1CF7FF-B823-4F94-8994-824FB208A8DE}" destId="{EE6BE6D9-CDDB-4405-9ED7-BAB362BB74B7}" srcOrd="0" destOrd="0" presId="urn:microsoft.com/office/officeart/2008/layout/HalfCircleOrganizationChart"/>
    <dgm:cxn modelId="{2F53DF3F-EE28-430E-A072-D9897B0651A8}" type="presParOf" srcId="{9E1CF7FF-B823-4F94-8994-824FB208A8DE}" destId="{1791CFAB-CF97-4B9A-9276-12B4CA5757C8}" srcOrd="1" destOrd="0" presId="urn:microsoft.com/office/officeart/2008/layout/HalfCircleOrganizationChart"/>
    <dgm:cxn modelId="{DCD7DB2E-38A2-4E34-8986-EE7888AEEF0E}" type="presParOf" srcId="{1791CFAB-CF97-4B9A-9276-12B4CA5757C8}" destId="{2F271750-BA24-4651-BF7A-9E2753B01D02}" srcOrd="0" destOrd="0" presId="urn:microsoft.com/office/officeart/2008/layout/HalfCircleOrganizationChart"/>
    <dgm:cxn modelId="{002E54C3-0B29-4406-AA5C-865718567F39}" type="presParOf" srcId="{2F271750-BA24-4651-BF7A-9E2753B01D02}" destId="{18AFBF4B-DD1A-4DDE-A640-1DE04A7AC17D}" srcOrd="0" destOrd="0" presId="urn:microsoft.com/office/officeart/2008/layout/HalfCircleOrganizationChart"/>
    <dgm:cxn modelId="{0B0D1C84-EA15-41CD-BD99-4A1292B317E6}" type="presParOf" srcId="{2F271750-BA24-4651-BF7A-9E2753B01D02}" destId="{38E30245-8016-474D-AC8C-5A7EE0496059}" srcOrd="1" destOrd="0" presId="urn:microsoft.com/office/officeart/2008/layout/HalfCircleOrganizationChart"/>
    <dgm:cxn modelId="{C625DB1C-94FF-49C8-A16D-B5B7673F449F}" type="presParOf" srcId="{2F271750-BA24-4651-BF7A-9E2753B01D02}" destId="{86B49022-CBD6-4DD2-AC02-D4D52F4EE7F2}" srcOrd="2" destOrd="0" presId="urn:microsoft.com/office/officeart/2008/layout/HalfCircleOrganizationChart"/>
    <dgm:cxn modelId="{699B6E72-3141-443C-BCB5-6ED7F48FC3DB}" type="presParOf" srcId="{2F271750-BA24-4651-BF7A-9E2753B01D02}" destId="{BEDE8150-BEBD-4894-AAB1-617E2A2A8072}" srcOrd="3" destOrd="0" presId="urn:microsoft.com/office/officeart/2008/layout/HalfCircleOrganizationChart"/>
    <dgm:cxn modelId="{4819ED3C-C996-4897-932D-62F747AE32BE}" type="presParOf" srcId="{1791CFAB-CF97-4B9A-9276-12B4CA5757C8}" destId="{AB430AE2-5308-4EF4-A561-B170C66DAE15}" srcOrd="1" destOrd="0" presId="urn:microsoft.com/office/officeart/2008/layout/HalfCircleOrganizationChart"/>
    <dgm:cxn modelId="{7A5D6B2C-74CB-46FF-A105-95AAF4A83AA4}" type="presParOf" srcId="{1791CFAB-CF97-4B9A-9276-12B4CA5757C8}" destId="{FCFFB0A0-5EC6-4CC7-8152-8F775D404D85}" srcOrd="2" destOrd="0" presId="urn:microsoft.com/office/officeart/2008/layout/HalfCircleOrganizationChart"/>
    <dgm:cxn modelId="{4F01BD7A-CE2D-417F-A9B5-0627E5123439}" type="presParOf" srcId="{9E1CF7FF-B823-4F94-8994-824FB208A8DE}" destId="{FADAD5C1-3393-4F54-A077-E93BA761ADCA}" srcOrd="2" destOrd="0" presId="urn:microsoft.com/office/officeart/2008/layout/HalfCircleOrganizationChart"/>
    <dgm:cxn modelId="{9AC5FD9B-4B6F-4DE0-9898-46E55FD3495A}" type="presParOf" srcId="{9E1CF7FF-B823-4F94-8994-824FB208A8DE}" destId="{1537E0E9-D55D-41A5-B383-71EC42BF5345}" srcOrd="3" destOrd="0" presId="urn:microsoft.com/office/officeart/2008/layout/HalfCircleOrganizationChart"/>
    <dgm:cxn modelId="{85CBF2F2-05FE-4F59-9DE4-E48D6F7A929B}" type="presParOf" srcId="{1537E0E9-D55D-41A5-B383-71EC42BF5345}" destId="{CBC24168-2162-49F3-980D-67E52039E424}" srcOrd="0" destOrd="0" presId="urn:microsoft.com/office/officeart/2008/layout/HalfCircleOrganizationChart"/>
    <dgm:cxn modelId="{0D2C0F58-E25C-4E93-AD15-05305E76D75F}" type="presParOf" srcId="{CBC24168-2162-49F3-980D-67E52039E424}" destId="{55625BFB-02E6-421E-B52E-0B83EFB8D5E4}" srcOrd="0" destOrd="0" presId="urn:microsoft.com/office/officeart/2008/layout/HalfCircleOrganizationChart"/>
    <dgm:cxn modelId="{D14E7E90-09EF-4B41-AB89-73052E835F3A}" type="presParOf" srcId="{CBC24168-2162-49F3-980D-67E52039E424}" destId="{790ECAB8-D9C6-479E-BD4A-56C7BEDB3CF1}" srcOrd="1" destOrd="0" presId="urn:microsoft.com/office/officeart/2008/layout/HalfCircleOrganizationChart"/>
    <dgm:cxn modelId="{4D4389E3-FB37-4666-8669-6451F8C20544}" type="presParOf" srcId="{CBC24168-2162-49F3-980D-67E52039E424}" destId="{F36FC8D7-6D31-42C4-9511-CFB6D83C83EA}" srcOrd="2" destOrd="0" presId="urn:microsoft.com/office/officeart/2008/layout/HalfCircleOrganizationChart"/>
    <dgm:cxn modelId="{3AA1DD91-9945-4E62-B386-BF8190192D45}" type="presParOf" srcId="{CBC24168-2162-49F3-980D-67E52039E424}" destId="{7139AE88-90FB-4B41-BF33-413C46A9E43F}" srcOrd="3" destOrd="0" presId="urn:microsoft.com/office/officeart/2008/layout/HalfCircleOrganizationChart"/>
    <dgm:cxn modelId="{66513027-C7D0-410D-BFD4-F5B4EF0FC59F}" type="presParOf" srcId="{1537E0E9-D55D-41A5-B383-71EC42BF5345}" destId="{94557AD8-1BFB-4FDD-AC85-AFDC7CA73341}" srcOrd="1" destOrd="0" presId="urn:microsoft.com/office/officeart/2008/layout/HalfCircleOrganizationChart"/>
    <dgm:cxn modelId="{C1548B52-8A4C-41C2-8DDC-7FF5A8D06AD8}" type="presParOf" srcId="{1537E0E9-D55D-41A5-B383-71EC42BF5345}" destId="{8192599B-462C-46BB-95DB-443FCC8D4EE6}" srcOrd="2" destOrd="0" presId="urn:microsoft.com/office/officeart/2008/layout/HalfCircleOrganizationChart"/>
    <dgm:cxn modelId="{824C4691-0AC7-4F63-9013-9D5A26F4F6F7}" type="presParOf" srcId="{608620C4-F736-42A4-8E3A-6C94886C7FDB}" destId="{34E97302-3235-4D58-958E-F975A80F5AA1}" srcOrd="2" destOrd="0" presId="urn:microsoft.com/office/officeart/2008/layout/HalfCircle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chAlign" val="r"/>
                  <dgm:param type="linDir" val="fromT"/>
                </dgm:alg>
              </dgm:if>
              <dgm:if name="Name18" func="var" arg="hierBranch" op="equ" val="r">
                <dgm:alg type="hierChild">
                  <dgm:param type="chAlign" val="l"/>
                  <dgm:param type="linDir" val="fromT"/>
                </dgm:alg>
              </dgm:if>
              <dgm:if name="Name19" func="var" arg="hierBranch" op="equ" val="hang">
                <dgm:choose name="Name20">
                  <dgm:if name="Name21" func="var" arg="dir" op="equ" val="norm">
                    <dgm:alg type="hierChild">
                      <dgm:param type="chAlign" val="l"/>
                      <dgm:param type="linDir" val="fromL"/>
                      <dgm:param type="secChAlign" val="t"/>
                      <dgm:param type="secLinDir" val="fromT"/>
                    </dgm:alg>
                  </dgm:if>
                  <dgm:else name="Name22">
                    <dgm:alg type="hierChild">
                      <dgm:param type="chAlign" val="l"/>
                      <dgm:param type="linDir" val="fromR"/>
                      <dgm:param type="secChAlign" val="t"/>
                      <dgm:param type="secLinDir" val="from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33"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34">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if name="Name35" func="var" arg="hierBranch" op="equ" val="init">
                      <dgm:choose name="Name36">
                        <dgm:if name="Name37" axis="self" func="depth" op="lte" val="2">
                          <dgm:choose name="Name38">
                            <dgm:if name="Name39"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40"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41">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else name="Name42">
                          <dgm:choose name="Name43">
                            <dgm:if name="Name44" axis="par des" func="maxDepth" op="lte" val="1">
                              <dgm:choose name="Name45">
                                <dgm:if name="Name4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4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48">
                                  <dgm:alg type="conn">
                                    <dgm:param type="connRout" val="bend"/>
                                    <dgm:param type="dim" val="1D"/>
                                    <dgm:param type="endSty" val="noArr"/>
                                    <dgm:param type="begPts" val="bCtr"/>
                                    <dgm:param type="endPts" val="bL bR"/>
                                    <dgm:param type="srcNode" val="bottomArc2"/>
                                    <dgm:param type="dstNode" val="topConnNode2"/>
                                  </dgm:alg>
                                </dgm:else>
                              </dgm:choose>
                            </dgm:if>
                            <dgm:else name="Name49">
                              <dgm:choose name="Name50">
                                <dgm:if name="Name51"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52"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53">
                                  <dgm:alg type="conn">
                                    <dgm:param type="connRout" val="bend"/>
                                    <dgm:param type="dim" val="1D"/>
                                    <dgm:param type="endSty" val="noArr"/>
                                    <dgm:param type="begPts" val="bCtr"/>
                                    <dgm:param type="endPts" val="tCtr"/>
                                    <dgm:param type="bendPt" val="end"/>
                                    <dgm:param type="srcNode" val="bottomArc2"/>
                                    <dgm:param type="dstNode" val="topArc2"/>
                                  </dgm:alg>
                                </dgm:else>
                              </dgm:choose>
                            </dgm:else>
                          </dgm:choose>
                        </dgm:else>
                      </dgm:choose>
                    </dgm:if>
                    <dgm:else name="Name54">
                      <dgm:choose name="Name55">
                        <dgm:if name="Name5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5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58">
                          <dgm:alg type="conn">
                            <dgm:param type="connRout" val="bend"/>
                            <dgm:param type="dim" val="1D"/>
                            <dgm:param type="endSty" val="noArr"/>
                            <dgm:param type="begPts" val="bCtr"/>
                            <dgm:param type="endPts" val="bL bR"/>
                            <dgm:param type="srcNode" val="bottomArc2"/>
                            <dgm:param type="dstNode" val="topConnNode2"/>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chAlign" val="r"/>
                        <dgm:param type="linDir" val="fromT"/>
                      </dgm:alg>
                    </dgm:if>
                    <dgm:if name="Name75" func="var" arg="hierBranch" op="equ" val="r">
                      <dgm:alg type="hierChild">
                        <dgm:param type="chAlign" val="l"/>
                        <dgm:param type="linDir" val="fromT"/>
                      </dgm:alg>
                    </dgm:if>
                    <dgm:if name="Name76" func="var" arg="hierBranch" op="equ" val="hang">
                      <dgm:choose name="Name77">
                        <dgm:if name="Name78" func="var" arg="dir" op="equ" val="norm">
                          <dgm:alg type="hierChild">
                            <dgm:param type="chAlign" val="l"/>
                            <dgm:param type="linDir" val="fromL"/>
                            <dgm:param type="secChAlign" val="t"/>
                            <dgm:param type="secLinDir" val="fromT"/>
                          </dgm:alg>
                        </dgm:if>
                        <dgm:else name="Name79">
                          <dgm:alg type="hierChild">
                            <dgm:param type="chAlign" val="l"/>
                            <dgm:param type="linDir" val="fromR"/>
                            <dgm:param type="secChAlign" val="t"/>
                            <dgm:param type="secLinDir" val="from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chAlign" val="l"/>
                            <dgm:param type="linDir" val="fromT"/>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chAlign" val="l"/>
                        <dgm:param type="linDir" val="fromL"/>
                        <dgm:param type="secChAlign" val="t"/>
                        <dgm:param type="secLinDir" val="fromT"/>
                      </dgm:alg>
                    </dgm:if>
                    <dgm:else name="Name95">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chAlign" val="l"/>
                  <dgm:param type="linDir" val="fromL"/>
                  <dgm:param type="secChAlign" val="t"/>
                  <dgm:param type="secLinDir" val="fromT"/>
                </dgm:alg>
              </dgm:if>
              <dgm:else name="Name99">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connRout" val="bend"/>
                        <dgm:param type="dim" val="1D"/>
                        <dgm:param type="endSty" val="noArr"/>
                        <dgm:param type="begPts" val="bCtr"/>
                        <dgm:param type="endPts" val="bL bR"/>
                        <dgm:param type="srcNode" val="bottomArc1"/>
                        <dgm:param type="dstNode" val="topConnNode3"/>
                      </dgm:alg>
                    </dgm:if>
                    <dgm:if name="Name104" axis="par" ptType="asst" func="cnt" op="equ" val="1">
                      <dgm:alg type="conn">
                        <dgm:param type="connRout" val="bend"/>
                        <dgm:param type="dim" val="1D"/>
                        <dgm:param type="endSty" val="noArr"/>
                        <dgm:param type="begPts" val="bCtr"/>
                        <dgm:param type="endPts" val="bL bR"/>
                        <dgm:param type="srcNode" val="bottomArc3"/>
                        <dgm:param type="dstNode" val="topConnNode3"/>
                      </dgm:alg>
                    </dgm:if>
                    <dgm:else name="Name105">
                      <dgm:alg type="conn">
                        <dgm:param type="connRout" val="bend"/>
                        <dgm:param type="dim" val="1D"/>
                        <dgm:param type="endSty" val="noArr"/>
                        <dgm:param type="begPts" val="bCtr"/>
                        <dgm:param type="endPts" val="bL bR"/>
                        <dgm:param type="srcNode" val="bottomArc2"/>
                        <dgm:param type="dstNode" val="topConnNode3"/>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chAlign" val="r"/>
                        <dgm:param type="linDir" val="fromT"/>
                      </dgm:alg>
                    </dgm:if>
                    <dgm:if name="Name123" func="var" arg="hierBranch" op="equ" val="r">
                      <dgm:alg type="hierChild">
                        <dgm:param type="chAlign" val="l"/>
                        <dgm:param type="linDir" val="fromT"/>
                      </dgm:alg>
                    </dgm:if>
                    <dgm:if name="Name124" func="var" arg="hierBranch" op="equ" val="hang">
                      <dgm:choose name="Name125">
                        <dgm:if name="Name126" func="var" arg="dir" op="equ" val="norm">
                          <dgm:alg type="hierChild">
                            <dgm:param type="chAlign" val="l"/>
                            <dgm:param type="linDir" val="fromL"/>
                            <dgm:param type="secChAlign" val="t"/>
                            <dgm:param type="secLinDir" val="fromT"/>
                          </dgm:alg>
                        </dgm:if>
                        <dgm:else name="Name127">
                          <dgm:alg type="hierChild">
                            <dgm:param type="chAlign" val="l"/>
                            <dgm:param type="linDir" val="fromR"/>
                            <dgm:param type="secChAlign" val="t"/>
                            <dgm:param type="secLinDir" val="from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chAlign" val="l"/>
                            <dgm:param type="linDir" val="fromT"/>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chAlign" val="l"/>
                        <dgm:param type="linDir" val="fromL"/>
                        <dgm:param type="secChAlign" val="t"/>
                        <dgm:param type="secLinDir" val="fromT"/>
                      </dgm:alg>
                    </dgm:if>
                    <dgm:else name="Name140">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C3907A3A-A679-4C62-A694-80874D743094}" type="datetimeFigureOut">
              <a:rPr lang="tr-TR" smtClean="0"/>
              <a:pPr/>
              <a:t>20.2.2017</a:t>
            </a:fld>
            <a:endParaRPr lang="tr-TR"/>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tr-TR"/>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F03AEB07-4BDA-4FCE-AFAF-C55F096FB9B0}" type="slidenum">
              <a:rPr lang="tr-TR" smtClean="0"/>
              <a:pPr/>
              <a:t>‹#›</a:t>
            </a:fld>
            <a:endParaRPr lang="tr-TR"/>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907A3A-A679-4C62-A694-80874D743094}" type="datetimeFigureOut">
              <a:rPr lang="tr-TR" smtClean="0"/>
              <a:pPr/>
              <a:t>20.2.2017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03AEB07-4BDA-4FCE-AFAF-C55F096FB9B0}"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907A3A-A679-4C62-A694-80874D743094}" type="datetimeFigureOut">
              <a:rPr lang="tr-TR" smtClean="0"/>
              <a:pPr/>
              <a:t>20.2.2017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03AEB07-4BDA-4FCE-AFAF-C55F096FB9B0}" type="slidenum">
              <a:rPr lang="tr-TR" smtClean="0"/>
              <a:pPr/>
              <a:t>‹#›</a:t>
            </a:fld>
            <a:endParaRPr lang="tr-T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ontent: One">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914400"/>
          </a:xfrm>
        </p:spPr>
        <p:txBody>
          <a:bodyPr/>
          <a:lstStyle>
            <a:lvl1pPr>
              <a:defRPr/>
            </a:lvl1pPr>
          </a:lstStyle>
          <a:p>
            <a:r>
              <a:rPr lang="en-US" noProof="0" smtClean="0"/>
              <a:t>Click to edit Master title style</a:t>
            </a:r>
            <a:endParaRPr lang="en-GB" noProof="0"/>
          </a:p>
        </p:txBody>
      </p:sp>
      <p:sp>
        <p:nvSpPr>
          <p:cNvPr id="31" name="Content Placeholder 26"/>
          <p:cNvSpPr>
            <a:spLocks noGrp="1"/>
          </p:cNvSpPr>
          <p:nvPr>
            <p:ph sz="quarter" idx="15"/>
          </p:nvPr>
        </p:nvSpPr>
        <p:spPr>
          <a:xfrm>
            <a:off x="533400" y="1752600"/>
            <a:ext cx="8077200" cy="4419600"/>
          </a:xfrm>
        </p:spPr>
        <p:txBody>
          <a:bodyPr/>
          <a:lstStyle>
            <a:lvl1pPr>
              <a:defRPr baseline="0"/>
            </a:lvl1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Date Placeholder 3"/>
          <p:cNvSpPr>
            <a:spLocks noGrp="1"/>
          </p:cNvSpPr>
          <p:nvPr>
            <p:ph type="dt" sz="half" idx="17"/>
          </p:nvPr>
        </p:nvSpPr>
        <p:spPr/>
        <p:txBody>
          <a:bodyPr/>
          <a:lstStyle>
            <a:lvl1pPr algn="r">
              <a:defRPr sz="1000">
                <a:solidFill>
                  <a:schemeClr val="tx1"/>
                </a:solidFill>
                <a:latin typeface="Arial" pitchFamily="34" charset="0"/>
                <a:cs typeface="Arial" pitchFamily="34" charset="0"/>
              </a:defRPr>
            </a:lvl1pPr>
          </a:lstStyle>
          <a:p>
            <a:pPr>
              <a:defRPr/>
            </a:pPr>
            <a:endParaRPr lang="en-GB"/>
          </a:p>
        </p:txBody>
      </p:sp>
    </p:spTree>
    <p:extLst>
      <p:ext uri="{BB962C8B-B14F-4D97-AF65-F5344CB8AC3E}">
        <p14:creationId xmlns:p14="http://schemas.microsoft.com/office/powerpoint/2010/main" val="37705100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3907A3A-A679-4C62-A694-80874D743094}" type="datetimeFigureOut">
              <a:rPr lang="tr-TR" smtClean="0"/>
              <a:pPr/>
              <a:t>20.2.2017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03AEB07-4BDA-4FCE-AFAF-C55F096FB9B0}"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3907A3A-A679-4C62-A694-80874D743094}" type="datetimeFigureOut">
              <a:rPr lang="tr-TR" smtClean="0"/>
              <a:pPr/>
              <a:t>20.2.2017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03AEB07-4BDA-4FCE-AFAF-C55F096FB9B0}"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C3907A3A-A679-4C62-A694-80874D743094}" type="datetimeFigureOut">
              <a:rPr lang="tr-TR" smtClean="0"/>
              <a:pPr/>
              <a:t>20.2.2017</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03AEB07-4BDA-4FCE-AFAF-C55F096FB9B0}" type="slidenum">
              <a:rPr lang="tr-TR" smtClean="0"/>
              <a:pPr/>
              <a:t>‹#›</a:t>
            </a:fld>
            <a:endParaRPr lang="tr-TR"/>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3907A3A-A679-4C62-A694-80874D743094}" type="datetimeFigureOut">
              <a:rPr lang="tr-TR" smtClean="0"/>
              <a:pPr/>
              <a:t>20.2.2017</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F03AEB07-4BDA-4FCE-AFAF-C55F096FB9B0}"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3907A3A-A679-4C62-A694-80874D743094}" type="datetimeFigureOut">
              <a:rPr lang="tr-TR" smtClean="0"/>
              <a:pPr/>
              <a:t>20.2.2017</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F03AEB07-4BDA-4FCE-AFAF-C55F096FB9B0}"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907A3A-A679-4C62-A694-80874D743094}" type="datetimeFigureOut">
              <a:rPr lang="tr-TR" smtClean="0"/>
              <a:pPr/>
              <a:t>20.2.2017</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F03AEB07-4BDA-4FCE-AFAF-C55F096FB9B0}"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C3907A3A-A679-4C62-A694-80874D743094}" type="datetimeFigureOut">
              <a:rPr lang="tr-TR" smtClean="0"/>
              <a:pPr/>
              <a:t>20.2.2017</a:t>
            </a:fld>
            <a:endParaRPr lang="tr-TR"/>
          </a:p>
        </p:txBody>
      </p:sp>
      <p:sp>
        <p:nvSpPr>
          <p:cNvPr id="7" name="Slide Number Placeholder 6"/>
          <p:cNvSpPr>
            <a:spLocks noGrp="1"/>
          </p:cNvSpPr>
          <p:nvPr>
            <p:ph type="sldNum" sz="quarter" idx="12"/>
          </p:nvPr>
        </p:nvSpPr>
        <p:spPr/>
        <p:txBody>
          <a:bodyPr/>
          <a:lstStyle/>
          <a:p>
            <a:fld id="{F03AEB07-4BDA-4FCE-AFAF-C55F096FB9B0}" type="slidenum">
              <a:rPr lang="tr-TR" smtClean="0"/>
              <a:pPr/>
              <a:t>‹#›</a:t>
            </a:fld>
            <a:endParaRPr lang="tr-TR"/>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tr-TR"/>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907A3A-A679-4C62-A694-80874D743094}" type="datetimeFigureOut">
              <a:rPr lang="tr-TR" smtClean="0"/>
              <a:pPr/>
              <a:t>20.2.2017</a:t>
            </a:fld>
            <a:endParaRPr lang="tr-TR"/>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tr-TR"/>
          </a:p>
        </p:txBody>
      </p:sp>
      <p:sp>
        <p:nvSpPr>
          <p:cNvPr id="7" name="Slide Number Placeholder 6"/>
          <p:cNvSpPr>
            <a:spLocks noGrp="1"/>
          </p:cNvSpPr>
          <p:nvPr>
            <p:ph type="sldNum" sz="quarter" idx="12"/>
          </p:nvPr>
        </p:nvSpPr>
        <p:spPr/>
        <p:txBody>
          <a:bodyPr/>
          <a:lstStyle/>
          <a:p>
            <a:fld id="{F03AEB07-4BDA-4FCE-AFAF-C55F096FB9B0}"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C3907A3A-A679-4C62-A694-80874D743094}" type="datetimeFigureOut">
              <a:rPr lang="tr-TR" smtClean="0"/>
              <a:pPr/>
              <a:t>20.2.2017</a:t>
            </a:fld>
            <a:endParaRPr lang="tr-TR"/>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tr-TR"/>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F03AEB07-4BDA-4FCE-AFAF-C55F096FB9B0}"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 id="2147483792" r:id="rId12"/>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58000">
              <a:schemeClr val="bg1">
                <a:lumMod val="95000"/>
              </a:schemeClr>
            </a:gs>
            <a:gs pos="100000">
              <a:schemeClr val="bg2">
                <a:tint val="89000"/>
                <a:shade val="62000"/>
                <a:satMod val="110000"/>
                <a:lumMod val="72000"/>
              </a:schemeClr>
            </a:gs>
          </a:gsLst>
          <a:path path="rect">
            <a:fillToRect l="100000" t="100000"/>
          </a:path>
          <a:tileRect r="-100000" b="-10000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72000" y="0"/>
            <a:ext cx="3600400" cy="2204864"/>
          </a:xfrm>
        </p:spPr>
        <p:txBody>
          <a:bodyPr>
            <a:noAutofit/>
          </a:bodyPr>
          <a:lstStyle/>
          <a:p>
            <a:pPr algn="ctr"/>
            <a:r>
              <a:rPr lang="tr-TR" sz="3800" b="1" dirty="0" smtClean="0">
                <a:solidFill>
                  <a:srgbClr val="002060"/>
                </a:solidFill>
                <a:latin typeface="Calibri" panose="020F0502020204030204" pitchFamily="34" charset="0"/>
              </a:rPr>
              <a:t>GÜNÜMÜZ İŞLETMELERİNiN YÖNETİMİ</a:t>
            </a:r>
            <a:endParaRPr lang="tr-TR" sz="3800" b="1" dirty="0">
              <a:solidFill>
                <a:srgbClr val="002060"/>
              </a:solidFill>
              <a:latin typeface="Calibri" panose="020F0502020204030204" pitchFamily="34" charset="0"/>
            </a:endParaRPr>
          </a:p>
        </p:txBody>
      </p:sp>
      <p:sp>
        <p:nvSpPr>
          <p:cNvPr id="3" name="Subtitle 2"/>
          <p:cNvSpPr>
            <a:spLocks noGrp="1"/>
          </p:cNvSpPr>
          <p:nvPr>
            <p:ph type="subTitle" idx="1"/>
          </p:nvPr>
        </p:nvSpPr>
        <p:spPr>
          <a:xfrm>
            <a:off x="4932040" y="3280200"/>
            <a:ext cx="3260746" cy="2538303"/>
          </a:xfrm>
        </p:spPr>
        <p:txBody>
          <a:bodyPr>
            <a:normAutofit/>
          </a:bodyPr>
          <a:lstStyle/>
          <a:p>
            <a:r>
              <a:rPr lang="tr-TR" sz="3200" dirty="0" smtClean="0">
                <a:solidFill>
                  <a:srgbClr val="002060"/>
                </a:solidFill>
                <a:latin typeface="Calibri" panose="020F0502020204030204" pitchFamily="34" charset="0"/>
              </a:rPr>
              <a:t>1. Bölüm</a:t>
            </a:r>
          </a:p>
          <a:p>
            <a:r>
              <a:rPr lang="tr-TR" sz="3600" b="1" dirty="0">
                <a:solidFill>
                  <a:srgbClr val="002060"/>
                </a:solidFill>
                <a:latin typeface="Calibri" panose="020F0502020204030204" pitchFamily="34" charset="0"/>
              </a:rPr>
              <a:t>DEĞİŞEN DÜNYADA İŞLETMELER</a:t>
            </a:r>
          </a:p>
        </p:txBody>
      </p:sp>
      <p:pic>
        <p:nvPicPr>
          <p:cNvPr id="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 r="59892"/>
          <a:stretch/>
        </p:blipFill>
        <p:spPr bwMode="auto">
          <a:xfrm>
            <a:off x="765487" y="404664"/>
            <a:ext cx="2592288" cy="5757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4639275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605923" y="116632"/>
            <a:ext cx="4267628" cy="846386"/>
          </a:xfrm>
          <a:prstGeom prst="rect">
            <a:avLst/>
          </a:prstGeom>
          <a:noFill/>
        </p:spPr>
        <p:txBody>
          <a:bodyPr wrap="square" rtlCol="0">
            <a:spAutoFit/>
          </a:bodyPr>
          <a:lstStyle/>
          <a:p>
            <a:r>
              <a:rPr lang="tr-TR" sz="1900" b="1" dirty="0" smtClean="0">
                <a:solidFill>
                  <a:srgbClr val="002060"/>
                </a:solidFill>
                <a:latin typeface="Calibri" panose="020F0502020204030204" pitchFamily="34" charset="0"/>
              </a:rPr>
              <a:t>DEĞİŞEN DÜNYADA İŞLETMELER</a:t>
            </a:r>
            <a:endParaRPr lang="tr-TR" sz="1900" b="1" dirty="0">
              <a:solidFill>
                <a:srgbClr val="002060"/>
              </a:solidFill>
              <a:latin typeface="Calibri" panose="020F0502020204030204" pitchFamily="34" charset="0"/>
            </a:endParaRPr>
          </a:p>
          <a:p>
            <a:endParaRPr lang="tr-TR" sz="3000" dirty="0"/>
          </a:p>
        </p:txBody>
      </p:sp>
      <p:sp>
        <p:nvSpPr>
          <p:cNvPr id="2" name="Rectangle 1"/>
          <p:cNvSpPr/>
          <p:nvPr/>
        </p:nvSpPr>
        <p:spPr>
          <a:xfrm>
            <a:off x="1036069" y="2060848"/>
            <a:ext cx="6624736" cy="2400657"/>
          </a:xfrm>
          <a:prstGeom prst="rect">
            <a:avLst/>
          </a:prstGeom>
        </p:spPr>
        <p:txBody>
          <a:bodyPr wrap="square">
            <a:spAutoFit/>
          </a:bodyPr>
          <a:lstStyle/>
          <a:p>
            <a:pPr marL="342900" indent="-342900">
              <a:buClr>
                <a:srgbClr val="002060"/>
              </a:buClr>
              <a:buFont typeface="Wingdings 3" panose="05040102010807070707" pitchFamily="18" charset="2"/>
              <a:buChar char=""/>
            </a:pPr>
            <a:r>
              <a:rPr lang="tr-TR" sz="2200" dirty="0">
                <a:latin typeface="Calibri" panose="020F0502020204030204" pitchFamily="34" charset="0"/>
              </a:rPr>
              <a:t>ING Uluslararası Araştırmalar tarafından hazırlanan ve Avrupa, Amerika ve Avustralya’da yer alan 15 ülkede 15 bin tüketiciyi kapsayan ING Paylaşım Ekonomisi Uluslararası Raporu’na göre 15 ülke arasında paylaşım ekonomisine aktif katılımın en yüksek olduğu ülkeler %9’luk oran ile Türkiye ve ABD olmaktadır.</a:t>
            </a:r>
          </a:p>
          <a:p>
            <a:pPr marL="342900" indent="-342900">
              <a:buClr>
                <a:srgbClr val="002060"/>
              </a:buClr>
              <a:buFont typeface="Wingdings 3" panose="05040102010807070707" pitchFamily="18" charset="2"/>
              <a:buChar char=""/>
            </a:pPr>
            <a:endParaRPr lang="tr-TR" dirty="0"/>
          </a:p>
        </p:txBody>
      </p:sp>
      <p:sp>
        <p:nvSpPr>
          <p:cNvPr id="4" name="TextBox 3"/>
          <p:cNvSpPr txBox="1"/>
          <p:nvPr/>
        </p:nvSpPr>
        <p:spPr>
          <a:xfrm>
            <a:off x="676029" y="965562"/>
            <a:ext cx="6984776" cy="584775"/>
          </a:xfrm>
          <a:prstGeom prst="rect">
            <a:avLst/>
          </a:prstGeom>
          <a:noFill/>
        </p:spPr>
        <p:txBody>
          <a:bodyPr wrap="square" rtlCol="0">
            <a:spAutoFit/>
          </a:bodyPr>
          <a:lstStyle>
            <a:defPPr>
              <a:defRPr lang="tr-TR"/>
            </a:defPPr>
          </a:lstStyle>
          <a:p>
            <a:r>
              <a:rPr lang="tr-TR" sz="3200" b="1" dirty="0" smtClean="0">
                <a:solidFill>
                  <a:srgbClr val="002060"/>
                </a:solidFill>
                <a:latin typeface="Calibri" panose="020F0502020204030204" pitchFamily="34" charset="0"/>
              </a:rPr>
              <a:t>Ekonomik Güçteki Değişim </a:t>
            </a:r>
            <a:endParaRPr lang="tr-TR" sz="3200" b="1" dirty="0">
              <a:solidFill>
                <a:srgbClr val="002060"/>
              </a:solidFill>
              <a:latin typeface="Calibri" panose="020F0502020204030204"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1880" y="4362450"/>
            <a:ext cx="2447925" cy="1866900"/>
          </a:xfrm>
          <a:prstGeom prst="rect">
            <a:avLst/>
          </a:prstGeom>
        </p:spPr>
      </p:pic>
    </p:spTree>
    <p:extLst>
      <p:ext uri="{BB962C8B-B14F-4D97-AF65-F5344CB8AC3E}">
        <p14:creationId xmlns:p14="http://schemas.microsoft.com/office/powerpoint/2010/main" val="1191669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605923" y="116632"/>
            <a:ext cx="4267628" cy="846386"/>
          </a:xfrm>
          <a:prstGeom prst="rect">
            <a:avLst/>
          </a:prstGeom>
          <a:noFill/>
        </p:spPr>
        <p:txBody>
          <a:bodyPr wrap="square" rtlCol="0">
            <a:spAutoFit/>
          </a:bodyPr>
          <a:lstStyle/>
          <a:p>
            <a:r>
              <a:rPr lang="tr-TR" sz="1900" b="1" dirty="0" smtClean="0">
                <a:solidFill>
                  <a:srgbClr val="002060"/>
                </a:solidFill>
                <a:latin typeface="Calibri" panose="020F0502020204030204" pitchFamily="34" charset="0"/>
              </a:rPr>
              <a:t>DEĞİŞEN DÜNYADA İŞLETMELER</a:t>
            </a:r>
            <a:endParaRPr lang="tr-TR" sz="1900" b="1" dirty="0">
              <a:solidFill>
                <a:srgbClr val="002060"/>
              </a:solidFill>
              <a:latin typeface="Calibri" panose="020F0502020204030204" pitchFamily="34" charset="0"/>
            </a:endParaRPr>
          </a:p>
          <a:p>
            <a:endParaRPr lang="tr-TR" sz="30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3560" y="692697"/>
            <a:ext cx="4922535" cy="5832648"/>
          </a:xfrm>
          <a:prstGeom prst="rect">
            <a:avLst/>
          </a:prstGeom>
        </p:spPr>
      </p:pic>
      <p:sp>
        <p:nvSpPr>
          <p:cNvPr id="4" name="TextBox 3"/>
          <p:cNvSpPr txBox="1"/>
          <p:nvPr/>
        </p:nvSpPr>
        <p:spPr>
          <a:xfrm>
            <a:off x="5436095" y="1844824"/>
            <a:ext cx="2736305" cy="3785652"/>
          </a:xfrm>
          <a:prstGeom prst="rect">
            <a:avLst/>
          </a:prstGeom>
          <a:noFill/>
        </p:spPr>
        <p:txBody>
          <a:bodyPr wrap="square" rtlCol="0">
            <a:spAutoFit/>
          </a:bodyPr>
          <a:lstStyle/>
          <a:p>
            <a:pPr>
              <a:buClr>
                <a:srgbClr val="002060"/>
              </a:buClr>
            </a:pPr>
            <a:r>
              <a:rPr lang="tr-TR" sz="2000" dirty="0">
                <a:latin typeface="Calibri" panose="020F0502020204030204" pitchFamily="34" charset="0"/>
              </a:rPr>
              <a:t>Gelecek öngörülerinde küresel dünyada Gayrisafi Yurtiçi Hasılalarına göre ülke sıralamalarının hızla yer değiştirmesi beklenmekte; bu da şirket yatırımlarının ve ticaretin hangi ülkelere kayacağını tahmin etmek için veri niteliği taşımaktadır. </a:t>
            </a:r>
          </a:p>
        </p:txBody>
      </p:sp>
    </p:spTree>
    <p:extLst>
      <p:ext uri="{BB962C8B-B14F-4D97-AF65-F5344CB8AC3E}">
        <p14:creationId xmlns:p14="http://schemas.microsoft.com/office/powerpoint/2010/main" val="1191669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605923" y="116632"/>
            <a:ext cx="4267628" cy="846386"/>
          </a:xfrm>
          <a:prstGeom prst="rect">
            <a:avLst/>
          </a:prstGeom>
          <a:noFill/>
        </p:spPr>
        <p:txBody>
          <a:bodyPr wrap="square" rtlCol="0">
            <a:spAutoFit/>
          </a:bodyPr>
          <a:lstStyle/>
          <a:p>
            <a:r>
              <a:rPr lang="tr-TR" sz="1900" b="1" dirty="0" smtClean="0">
                <a:solidFill>
                  <a:srgbClr val="002060"/>
                </a:solidFill>
                <a:latin typeface="Calibri" panose="020F0502020204030204" pitchFamily="34" charset="0"/>
              </a:rPr>
              <a:t>DEĞİŞEN DÜNYADA İŞLETMELER</a:t>
            </a:r>
            <a:endParaRPr lang="tr-TR" sz="1900" b="1" dirty="0">
              <a:solidFill>
                <a:srgbClr val="002060"/>
              </a:solidFill>
              <a:latin typeface="Calibri" panose="020F0502020204030204" pitchFamily="34" charset="0"/>
            </a:endParaRPr>
          </a:p>
          <a:p>
            <a:endParaRPr lang="tr-TR" sz="3000" dirty="0"/>
          </a:p>
        </p:txBody>
      </p:sp>
      <p:sp>
        <p:nvSpPr>
          <p:cNvPr id="3" name="TextBox 2"/>
          <p:cNvSpPr txBox="1"/>
          <p:nvPr/>
        </p:nvSpPr>
        <p:spPr>
          <a:xfrm>
            <a:off x="673046" y="555362"/>
            <a:ext cx="6984776" cy="584775"/>
          </a:xfrm>
          <a:prstGeom prst="rect">
            <a:avLst/>
          </a:prstGeom>
          <a:noFill/>
        </p:spPr>
        <p:txBody>
          <a:bodyPr wrap="square" rtlCol="0">
            <a:spAutoFit/>
          </a:bodyPr>
          <a:lstStyle>
            <a:defPPr>
              <a:defRPr lang="tr-TR"/>
            </a:defPPr>
          </a:lstStyle>
          <a:p>
            <a:r>
              <a:rPr lang="tr-TR" sz="3200" b="1" dirty="0" smtClean="0">
                <a:solidFill>
                  <a:srgbClr val="002060"/>
                </a:solidFill>
                <a:latin typeface="Calibri" panose="020F0502020204030204" pitchFamily="34" charset="0"/>
              </a:rPr>
              <a:t>Teknolojik İlerlemeler</a:t>
            </a:r>
            <a:endParaRPr lang="tr-TR" sz="3200" b="1" dirty="0">
              <a:solidFill>
                <a:srgbClr val="002060"/>
              </a:solidFill>
              <a:latin typeface="Calibri" panose="020F0502020204030204" pitchFamily="34" charset="0"/>
            </a:endParaRPr>
          </a:p>
        </p:txBody>
      </p:sp>
      <p:sp>
        <p:nvSpPr>
          <p:cNvPr id="2" name="TextBox 1"/>
          <p:cNvSpPr txBox="1"/>
          <p:nvPr/>
        </p:nvSpPr>
        <p:spPr>
          <a:xfrm>
            <a:off x="539550" y="1169364"/>
            <a:ext cx="8333999" cy="5232202"/>
          </a:xfrm>
          <a:prstGeom prst="rect">
            <a:avLst/>
          </a:prstGeom>
          <a:noFill/>
        </p:spPr>
        <p:txBody>
          <a:bodyPr wrap="square" rtlCol="0">
            <a:spAutoFit/>
          </a:bodyPr>
          <a:lstStyle/>
          <a:p>
            <a:r>
              <a:rPr lang="tr-TR" sz="2000" dirty="0">
                <a:latin typeface="Calibri" panose="020F0502020204030204" pitchFamily="34" charset="0"/>
              </a:rPr>
              <a:t>Sanayi 1.0’dan 4.0’a doğru bir seyir izlerken aşağıdaki gibi bir </a:t>
            </a:r>
            <a:r>
              <a:rPr lang="tr-TR" sz="2000" dirty="0" smtClean="0">
                <a:latin typeface="Calibri" panose="020F0502020204030204" pitchFamily="34" charset="0"/>
              </a:rPr>
              <a:t>yol izlenmiştir</a:t>
            </a:r>
            <a:r>
              <a:rPr lang="tr-TR" sz="2000" dirty="0">
                <a:latin typeface="Calibri" panose="020F0502020204030204" pitchFamily="34" charset="0"/>
              </a:rPr>
              <a:t>: </a:t>
            </a:r>
          </a:p>
          <a:p>
            <a:r>
              <a:rPr lang="tr-TR" sz="2000" b="1" i="1" dirty="0" smtClean="0">
                <a:latin typeface="Calibri" panose="020F0502020204030204" pitchFamily="34" charset="0"/>
              </a:rPr>
              <a:t>Sanayi </a:t>
            </a:r>
            <a:r>
              <a:rPr lang="tr-TR" sz="2000" b="1" i="1" dirty="0">
                <a:latin typeface="Calibri" panose="020F0502020204030204" pitchFamily="34" charset="0"/>
              </a:rPr>
              <a:t>1.0: </a:t>
            </a:r>
          </a:p>
          <a:p>
            <a:pPr marL="742950" lvl="1" indent="-285750">
              <a:buClr>
                <a:srgbClr val="002060"/>
              </a:buClr>
              <a:buFont typeface="Wingdings 3" panose="05040102010807070707" pitchFamily="18" charset="2"/>
              <a:buChar char=""/>
            </a:pPr>
            <a:r>
              <a:rPr lang="tr-TR" dirty="0" smtClean="0">
                <a:latin typeface="Calibri" panose="020F0502020204030204" pitchFamily="34" charset="0"/>
              </a:rPr>
              <a:t>Mekanik </a:t>
            </a:r>
            <a:r>
              <a:rPr lang="tr-TR" dirty="0">
                <a:latin typeface="Calibri" panose="020F0502020204030204" pitchFamily="34" charset="0"/>
              </a:rPr>
              <a:t>Üretim Tesislerinin Uygulanması (18. Yüzyıl), </a:t>
            </a:r>
            <a:endParaRPr lang="tr-TR" dirty="0" smtClean="0">
              <a:latin typeface="Calibri" panose="020F0502020204030204" pitchFamily="34" charset="0"/>
            </a:endParaRPr>
          </a:p>
          <a:p>
            <a:pPr marL="742950" lvl="1" indent="-285750">
              <a:buClr>
                <a:srgbClr val="002060"/>
              </a:buClr>
              <a:buFont typeface="Wingdings 3" panose="05040102010807070707" pitchFamily="18" charset="2"/>
              <a:buChar char=""/>
            </a:pPr>
            <a:r>
              <a:rPr lang="tr-TR" dirty="0" smtClean="0">
                <a:latin typeface="Calibri" panose="020F0502020204030204" pitchFamily="34" charset="0"/>
              </a:rPr>
              <a:t>1712 </a:t>
            </a:r>
            <a:r>
              <a:rPr lang="tr-TR" dirty="0">
                <a:latin typeface="Calibri" panose="020F0502020204030204" pitchFamily="34" charset="0"/>
              </a:rPr>
              <a:t>Buhar Makinesinin İcadı, </a:t>
            </a:r>
          </a:p>
          <a:p>
            <a:r>
              <a:rPr lang="tr-TR" sz="2000" b="1" i="1" dirty="0" smtClean="0">
                <a:latin typeface="Calibri" panose="020F0502020204030204" pitchFamily="34" charset="0"/>
              </a:rPr>
              <a:t>Sanayi </a:t>
            </a:r>
            <a:r>
              <a:rPr lang="tr-TR" sz="2000" b="1" i="1" dirty="0">
                <a:latin typeface="Calibri" panose="020F0502020204030204" pitchFamily="34" charset="0"/>
              </a:rPr>
              <a:t>2.0: </a:t>
            </a:r>
          </a:p>
          <a:p>
            <a:pPr marL="742950" lvl="1" indent="-285750">
              <a:buClr>
                <a:srgbClr val="002060"/>
              </a:buClr>
              <a:buFont typeface="Wingdings 3" panose="05040102010807070707" pitchFamily="18" charset="2"/>
              <a:buChar char=""/>
            </a:pPr>
            <a:r>
              <a:rPr lang="tr-TR" dirty="0" smtClean="0">
                <a:latin typeface="Calibri" panose="020F0502020204030204" pitchFamily="34" charset="0"/>
              </a:rPr>
              <a:t>Elektrik </a:t>
            </a:r>
            <a:r>
              <a:rPr lang="tr-TR" dirty="0">
                <a:latin typeface="Calibri" panose="020F0502020204030204" pitchFamily="34" charset="0"/>
              </a:rPr>
              <a:t>ve İş Bölümüne Dayalı Seri Üretime Geçilmesi</a:t>
            </a:r>
            <a:r>
              <a:rPr lang="tr-TR" dirty="0" smtClean="0">
                <a:latin typeface="Calibri" panose="020F0502020204030204" pitchFamily="34" charset="0"/>
              </a:rPr>
              <a:t>,</a:t>
            </a:r>
          </a:p>
          <a:p>
            <a:pPr marL="742950" lvl="1" indent="-285750">
              <a:buClr>
                <a:srgbClr val="002060"/>
              </a:buClr>
              <a:buFont typeface="Wingdings 3" panose="05040102010807070707" pitchFamily="18" charset="2"/>
              <a:buChar char=""/>
            </a:pPr>
            <a:r>
              <a:rPr lang="tr-TR" dirty="0" smtClean="0">
                <a:latin typeface="Calibri" panose="020F0502020204030204" pitchFamily="34" charset="0"/>
              </a:rPr>
              <a:t>(</a:t>
            </a:r>
            <a:r>
              <a:rPr lang="tr-TR" dirty="0">
                <a:latin typeface="Calibri" panose="020F0502020204030204" pitchFamily="34" charset="0"/>
              </a:rPr>
              <a:t>19. Yüzyıl) 1840 Telgraf ve 1880 Telefon İcatları, </a:t>
            </a:r>
          </a:p>
          <a:p>
            <a:pPr marL="742950" lvl="1" indent="-285750">
              <a:buClr>
                <a:srgbClr val="002060"/>
              </a:buClr>
              <a:buFont typeface="Wingdings 3" panose="05040102010807070707" pitchFamily="18" charset="2"/>
              <a:buChar char=""/>
            </a:pPr>
            <a:r>
              <a:rPr lang="tr-TR" dirty="0" smtClean="0">
                <a:latin typeface="Calibri" panose="020F0502020204030204" pitchFamily="34" charset="0"/>
              </a:rPr>
              <a:t>1920 </a:t>
            </a:r>
            <a:r>
              <a:rPr lang="tr-TR" dirty="0">
                <a:latin typeface="Calibri" panose="020F0502020204030204" pitchFamily="34" charset="0"/>
              </a:rPr>
              <a:t>Taylorizm (Bilimsel yönetim), </a:t>
            </a:r>
          </a:p>
          <a:p>
            <a:r>
              <a:rPr lang="tr-TR" sz="2000" b="1" i="1" dirty="0" smtClean="0">
                <a:latin typeface="Calibri" panose="020F0502020204030204" pitchFamily="34" charset="0"/>
              </a:rPr>
              <a:t>Sanayi </a:t>
            </a:r>
            <a:r>
              <a:rPr lang="tr-TR" sz="2000" b="1" i="1" dirty="0">
                <a:latin typeface="Calibri" panose="020F0502020204030204" pitchFamily="34" charset="0"/>
              </a:rPr>
              <a:t>3.0: </a:t>
            </a:r>
          </a:p>
          <a:p>
            <a:pPr marL="742950" lvl="1" indent="-285750">
              <a:buClr>
                <a:srgbClr val="002060"/>
              </a:buClr>
              <a:buFont typeface="Wingdings 3" panose="05040102010807070707" pitchFamily="18" charset="2"/>
              <a:buChar char=""/>
            </a:pPr>
            <a:r>
              <a:rPr lang="tr-TR" dirty="0">
                <a:latin typeface="Calibri" panose="020F0502020204030204" pitchFamily="34" charset="0"/>
              </a:rPr>
              <a:t>Üretim Süreçlerinin Otomasyonu (20. Yüzyıl</a:t>
            </a:r>
            <a:r>
              <a:rPr lang="tr-TR" dirty="0" smtClean="0">
                <a:latin typeface="Calibri" panose="020F0502020204030204" pitchFamily="34" charset="0"/>
              </a:rPr>
              <a:t>),</a:t>
            </a:r>
          </a:p>
          <a:p>
            <a:pPr marL="742950" lvl="1" indent="-285750">
              <a:buClr>
                <a:srgbClr val="002060"/>
              </a:buClr>
              <a:buFont typeface="Wingdings 3" panose="05040102010807070707" pitchFamily="18" charset="2"/>
              <a:buChar char=""/>
            </a:pPr>
            <a:r>
              <a:rPr lang="nn-NO" dirty="0" smtClean="0">
                <a:latin typeface="Calibri" panose="020F0502020204030204" pitchFamily="34" charset="0"/>
              </a:rPr>
              <a:t>1971 </a:t>
            </a:r>
            <a:r>
              <a:rPr lang="nn-NO" dirty="0">
                <a:latin typeface="Calibri" panose="020F0502020204030204" pitchFamily="34" charset="0"/>
              </a:rPr>
              <a:t>İlk mikro bilgisayar (Altair 8800), </a:t>
            </a:r>
            <a:endParaRPr lang="tr-TR" dirty="0" smtClean="0">
              <a:latin typeface="Calibri" panose="020F0502020204030204" pitchFamily="34" charset="0"/>
            </a:endParaRPr>
          </a:p>
          <a:p>
            <a:pPr marL="742950" lvl="1" indent="-285750">
              <a:buClr>
                <a:srgbClr val="002060"/>
              </a:buClr>
              <a:buFont typeface="Wingdings 3" panose="05040102010807070707" pitchFamily="18" charset="2"/>
              <a:buChar char=""/>
            </a:pPr>
            <a:r>
              <a:rPr lang="en-US" dirty="0" smtClean="0">
                <a:latin typeface="Calibri" panose="020F0502020204030204" pitchFamily="34" charset="0"/>
              </a:rPr>
              <a:t>1976 </a:t>
            </a:r>
            <a:r>
              <a:rPr lang="en-US" dirty="0">
                <a:latin typeface="Calibri" panose="020F0502020204030204" pitchFamily="34" charset="0"/>
              </a:rPr>
              <a:t>Apple I (S. Jobs </a:t>
            </a:r>
            <a:r>
              <a:rPr lang="en-US" dirty="0" err="1">
                <a:latin typeface="Calibri" panose="020F0502020204030204" pitchFamily="34" charset="0"/>
              </a:rPr>
              <a:t>ve</a:t>
            </a:r>
            <a:r>
              <a:rPr lang="en-US" dirty="0">
                <a:latin typeface="Calibri" panose="020F0502020204030204" pitchFamily="34" charset="0"/>
              </a:rPr>
              <a:t> S. Wozniak), </a:t>
            </a:r>
          </a:p>
          <a:p>
            <a:r>
              <a:rPr lang="tr-TR" sz="2000" b="1" i="1" dirty="0" smtClean="0">
                <a:latin typeface="Calibri" panose="020F0502020204030204" pitchFamily="34" charset="0"/>
              </a:rPr>
              <a:t>Sanayi </a:t>
            </a:r>
            <a:r>
              <a:rPr lang="tr-TR" sz="2000" b="1" i="1" dirty="0">
                <a:latin typeface="Calibri" panose="020F0502020204030204" pitchFamily="34" charset="0"/>
              </a:rPr>
              <a:t>4.0: </a:t>
            </a:r>
          </a:p>
          <a:p>
            <a:pPr marL="742950" lvl="1" indent="-285750">
              <a:buClr>
                <a:srgbClr val="002060"/>
              </a:buClr>
              <a:buFont typeface="Wingdings 3" panose="05040102010807070707" pitchFamily="18" charset="2"/>
              <a:buChar char=""/>
            </a:pPr>
            <a:r>
              <a:rPr lang="tr-TR" dirty="0" smtClean="0">
                <a:latin typeface="Calibri" panose="020F0502020204030204" pitchFamily="34" charset="0"/>
              </a:rPr>
              <a:t>Otonom </a:t>
            </a:r>
            <a:r>
              <a:rPr lang="tr-TR" dirty="0">
                <a:latin typeface="Calibri" panose="020F0502020204030204" pitchFamily="34" charset="0"/>
              </a:rPr>
              <a:t>Makineler ve Sanal Ortamlar (21. Yüzyıl), </a:t>
            </a:r>
            <a:endParaRPr lang="tr-TR" dirty="0" smtClean="0">
              <a:latin typeface="Calibri" panose="020F0502020204030204" pitchFamily="34" charset="0"/>
            </a:endParaRPr>
          </a:p>
          <a:p>
            <a:pPr marL="742950" lvl="1" indent="-285750">
              <a:buClr>
                <a:srgbClr val="002060"/>
              </a:buClr>
              <a:buFont typeface="Wingdings 3" panose="05040102010807070707" pitchFamily="18" charset="2"/>
              <a:buChar char=""/>
            </a:pPr>
            <a:r>
              <a:rPr lang="tr-TR" dirty="0" smtClean="0">
                <a:latin typeface="Calibri" panose="020F0502020204030204" pitchFamily="34" charset="0"/>
              </a:rPr>
              <a:t>1988 </a:t>
            </a:r>
            <a:r>
              <a:rPr lang="tr-TR" dirty="0">
                <a:latin typeface="Calibri" panose="020F0502020204030204" pitchFamily="34" charset="0"/>
              </a:rPr>
              <a:t>AutoIDLab. (MIT), </a:t>
            </a:r>
            <a:endParaRPr lang="tr-TR" dirty="0" smtClean="0">
              <a:latin typeface="Calibri" panose="020F0502020204030204" pitchFamily="34" charset="0"/>
            </a:endParaRPr>
          </a:p>
          <a:p>
            <a:pPr marL="742950" lvl="1" indent="-285750">
              <a:buClr>
                <a:srgbClr val="002060"/>
              </a:buClr>
              <a:buFont typeface="Wingdings 3" panose="05040102010807070707" pitchFamily="18" charset="2"/>
              <a:buChar char=""/>
            </a:pPr>
            <a:r>
              <a:rPr lang="tr-TR" dirty="0" smtClean="0">
                <a:latin typeface="Calibri" panose="020F0502020204030204" pitchFamily="34" charset="0"/>
              </a:rPr>
              <a:t>2000 </a:t>
            </a:r>
            <a:r>
              <a:rPr lang="tr-TR" dirty="0">
                <a:latin typeface="Calibri" panose="020F0502020204030204" pitchFamily="34" charset="0"/>
              </a:rPr>
              <a:t>Nesnelerin İnterneti, </a:t>
            </a:r>
            <a:endParaRPr lang="tr-TR" dirty="0" smtClean="0">
              <a:latin typeface="Calibri" panose="020F0502020204030204" pitchFamily="34" charset="0"/>
            </a:endParaRPr>
          </a:p>
          <a:p>
            <a:pPr marL="742950" lvl="1" indent="-285750">
              <a:buClr>
                <a:srgbClr val="002060"/>
              </a:buClr>
              <a:buFont typeface="Wingdings 3" panose="05040102010807070707" pitchFamily="18" charset="2"/>
              <a:buChar char=""/>
            </a:pPr>
            <a:r>
              <a:rPr lang="tr-TR" dirty="0" smtClean="0">
                <a:latin typeface="Calibri" panose="020F0502020204030204" pitchFamily="34" charset="0"/>
              </a:rPr>
              <a:t>2010 </a:t>
            </a:r>
            <a:r>
              <a:rPr lang="tr-TR" dirty="0">
                <a:latin typeface="Calibri" panose="020F0502020204030204" pitchFamily="34" charset="0"/>
              </a:rPr>
              <a:t>Hücresel Taşıma Sistemi, </a:t>
            </a:r>
            <a:endParaRPr lang="tr-TR" dirty="0" smtClean="0">
              <a:latin typeface="Calibri" panose="020F0502020204030204" pitchFamily="34" charset="0"/>
            </a:endParaRPr>
          </a:p>
          <a:p>
            <a:pPr marL="742950" lvl="1" indent="-285750">
              <a:buClr>
                <a:srgbClr val="002060"/>
              </a:buClr>
              <a:buFont typeface="Wingdings 3" panose="05040102010807070707" pitchFamily="18" charset="2"/>
              <a:buChar char=""/>
            </a:pPr>
            <a:r>
              <a:rPr lang="tr-TR" dirty="0" smtClean="0">
                <a:latin typeface="Calibri" panose="020F0502020204030204" pitchFamily="34" charset="0"/>
              </a:rPr>
              <a:t>2020 </a:t>
            </a:r>
            <a:r>
              <a:rPr lang="tr-TR" dirty="0">
                <a:latin typeface="Calibri" panose="020F0502020204030204" pitchFamily="34" charset="0"/>
              </a:rPr>
              <a:t>Otonom Etkileşim ve Sanallaştırma, </a:t>
            </a:r>
          </a:p>
        </p:txBody>
      </p:sp>
    </p:spTree>
    <p:extLst>
      <p:ext uri="{BB962C8B-B14F-4D97-AF65-F5344CB8AC3E}">
        <p14:creationId xmlns:p14="http://schemas.microsoft.com/office/powerpoint/2010/main" val="1191669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605923" y="116632"/>
            <a:ext cx="4267628" cy="846386"/>
          </a:xfrm>
          <a:prstGeom prst="rect">
            <a:avLst/>
          </a:prstGeom>
          <a:noFill/>
        </p:spPr>
        <p:txBody>
          <a:bodyPr wrap="square" rtlCol="0">
            <a:spAutoFit/>
          </a:bodyPr>
          <a:lstStyle/>
          <a:p>
            <a:r>
              <a:rPr lang="tr-TR" sz="1900" b="1" dirty="0" smtClean="0">
                <a:solidFill>
                  <a:srgbClr val="002060"/>
                </a:solidFill>
                <a:latin typeface="Calibri" panose="020F0502020204030204" pitchFamily="34" charset="0"/>
              </a:rPr>
              <a:t>DEĞİŞEN DÜNYADA İŞLETMELER</a:t>
            </a:r>
            <a:endParaRPr lang="tr-TR" sz="1900" b="1" dirty="0">
              <a:solidFill>
                <a:srgbClr val="002060"/>
              </a:solidFill>
              <a:latin typeface="Calibri" panose="020F0502020204030204" pitchFamily="34" charset="0"/>
            </a:endParaRPr>
          </a:p>
          <a:p>
            <a:endParaRPr lang="tr-TR" sz="3000" dirty="0"/>
          </a:p>
        </p:txBody>
      </p:sp>
      <p:sp>
        <p:nvSpPr>
          <p:cNvPr id="3" name="TextBox 2"/>
          <p:cNvSpPr txBox="1"/>
          <p:nvPr/>
        </p:nvSpPr>
        <p:spPr>
          <a:xfrm>
            <a:off x="676029" y="764704"/>
            <a:ext cx="6984776" cy="584775"/>
          </a:xfrm>
          <a:prstGeom prst="rect">
            <a:avLst/>
          </a:prstGeom>
          <a:noFill/>
        </p:spPr>
        <p:txBody>
          <a:bodyPr wrap="square" rtlCol="0">
            <a:spAutoFit/>
          </a:bodyPr>
          <a:lstStyle>
            <a:defPPr>
              <a:defRPr lang="tr-TR"/>
            </a:defPPr>
          </a:lstStyle>
          <a:p>
            <a:r>
              <a:rPr lang="tr-TR" sz="3200" b="1" dirty="0" smtClean="0">
                <a:solidFill>
                  <a:srgbClr val="002060"/>
                </a:solidFill>
                <a:latin typeface="Calibri" panose="020F0502020204030204" pitchFamily="34" charset="0"/>
              </a:rPr>
              <a:t>Teknolojik İlerlemeler</a:t>
            </a:r>
            <a:endParaRPr lang="tr-TR" sz="3200" b="1" dirty="0">
              <a:solidFill>
                <a:srgbClr val="002060"/>
              </a:solidFill>
              <a:latin typeface="Calibri" panose="020F0502020204030204" pitchFamily="34" charset="0"/>
            </a:endParaRPr>
          </a:p>
        </p:txBody>
      </p:sp>
      <p:sp>
        <p:nvSpPr>
          <p:cNvPr id="2" name="TextBox 1"/>
          <p:cNvSpPr txBox="1"/>
          <p:nvPr/>
        </p:nvSpPr>
        <p:spPr>
          <a:xfrm>
            <a:off x="671617" y="1349479"/>
            <a:ext cx="7704856" cy="400110"/>
          </a:xfrm>
          <a:prstGeom prst="rect">
            <a:avLst/>
          </a:prstGeom>
          <a:noFill/>
        </p:spPr>
        <p:txBody>
          <a:bodyPr wrap="square" rtlCol="0">
            <a:spAutoFit/>
          </a:bodyPr>
          <a:lstStyle/>
          <a:p>
            <a:r>
              <a:rPr lang="tr-TR" sz="2000" b="1" i="1" dirty="0">
                <a:latin typeface="Calibri" panose="020F0502020204030204" pitchFamily="34" charset="0"/>
              </a:rPr>
              <a:t>Sanayi’nin Tarihsel Gelişimi</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63526" y="1749589"/>
            <a:ext cx="5449274" cy="4777987"/>
          </a:xfrm>
          <a:prstGeom prst="rect">
            <a:avLst/>
          </a:prstGeom>
        </p:spPr>
      </p:pic>
    </p:spTree>
    <p:extLst>
      <p:ext uri="{BB962C8B-B14F-4D97-AF65-F5344CB8AC3E}">
        <p14:creationId xmlns:p14="http://schemas.microsoft.com/office/powerpoint/2010/main" val="1191669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605923" y="116632"/>
            <a:ext cx="4267628" cy="846386"/>
          </a:xfrm>
          <a:prstGeom prst="rect">
            <a:avLst/>
          </a:prstGeom>
          <a:noFill/>
        </p:spPr>
        <p:txBody>
          <a:bodyPr wrap="square" rtlCol="0">
            <a:spAutoFit/>
          </a:bodyPr>
          <a:lstStyle/>
          <a:p>
            <a:r>
              <a:rPr lang="tr-TR" sz="1900" b="1" dirty="0" smtClean="0">
                <a:solidFill>
                  <a:srgbClr val="002060"/>
                </a:solidFill>
                <a:latin typeface="Calibri" panose="020F0502020204030204" pitchFamily="34" charset="0"/>
              </a:rPr>
              <a:t>DEĞİŞEN DÜNYADA İŞLETMELER</a:t>
            </a:r>
            <a:endParaRPr lang="tr-TR" sz="1900" b="1" dirty="0">
              <a:solidFill>
                <a:srgbClr val="002060"/>
              </a:solidFill>
              <a:latin typeface="Calibri" panose="020F0502020204030204" pitchFamily="34" charset="0"/>
            </a:endParaRPr>
          </a:p>
          <a:p>
            <a:endParaRPr lang="tr-TR" sz="30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5736" y="1720393"/>
            <a:ext cx="5976663" cy="4537900"/>
          </a:xfrm>
          <a:prstGeom prst="rect">
            <a:avLst/>
          </a:prstGeom>
        </p:spPr>
      </p:pic>
      <p:sp>
        <p:nvSpPr>
          <p:cNvPr id="4" name="TextBox 3"/>
          <p:cNvSpPr txBox="1"/>
          <p:nvPr/>
        </p:nvSpPr>
        <p:spPr>
          <a:xfrm>
            <a:off x="676029" y="1011636"/>
            <a:ext cx="6984776" cy="584775"/>
          </a:xfrm>
          <a:prstGeom prst="rect">
            <a:avLst/>
          </a:prstGeom>
          <a:noFill/>
        </p:spPr>
        <p:txBody>
          <a:bodyPr wrap="square" rtlCol="0">
            <a:spAutoFit/>
          </a:bodyPr>
          <a:lstStyle>
            <a:defPPr>
              <a:defRPr lang="tr-TR"/>
            </a:defPPr>
          </a:lstStyle>
          <a:p>
            <a:r>
              <a:rPr lang="tr-TR" sz="3200" b="1" dirty="0" smtClean="0">
                <a:solidFill>
                  <a:srgbClr val="002060"/>
                </a:solidFill>
                <a:latin typeface="Calibri" panose="020F0502020204030204" pitchFamily="34" charset="0"/>
              </a:rPr>
              <a:t>Teknolojik İlerlemeler</a:t>
            </a:r>
            <a:endParaRPr lang="tr-TR" sz="3200" b="1" dirty="0">
              <a:solidFill>
                <a:srgbClr val="002060"/>
              </a:solidFill>
              <a:latin typeface="Calibri" panose="020F0502020204030204" pitchFamily="34" charset="0"/>
            </a:endParaRPr>
          </a:p>
        </p:txBody>
      </p:sp>
      <p:sp>
        <p:nvSpPr>
          <p:cNvPr id="5" name="TextBox 4"/>
          <p:cNvSpPr txBox="1"/>
          <p:nvPr/>
        </p:nvSpPr>
        <p:spPr>
          <a:xfrm>
            <a:off x="676029" y="1844824"/>
            <a:ext cx="1728192" cy="1477328"/>
          </a:xfrm>
          <a:prstGeom prst="rect">
            <a:avLst/>
          </a:prstGeom>
          <a:noFill/>
        </p:spPr>
        <p:txBody>
          <a:bodyPr wrap="square" rtlCol="0">
            <a:spAutoFit/>
          </a:bodyPr>
          <a:lstStyle/>
          <a:p>
            <a:pPr algn="ctr"/>
            <a:r>
              <a:rPr lang="tr-TR" b="1" i="1" dirty="0">
                <a:latin typeface="Calibri" panose="020F0502020204030204" pitchFamily="34" charset="0"/>
              </a:rPr>
              <a:t>“Sanayi 4.0”ın yapısını oluşturan unsurlar </a:t>
            </a:r>
          </a:p>
          <a:p>
            <a:endParaRPr lang="tr-TR" dirty="0"/>
          </a:p>
        </p:txBody>
      </p:sp>
    </p:spTree>
    <p:extLst>
      <p:ext uri="{BB962C8B-B14F-4D97-AF65-F5344CB8AC3E}">
        <p14:creationId xmlns:p14="http://schemas.microsoft.com/office/powerpoint/2010/main" val="4249230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605923" y="116632"/>
            <a:ext cx="4267628" cy="846386"/>
          </a:xfrm>
          <a:prstGeom prst="rect">
            <a:avLst/>
          </a:prstGeom>
          <a:noFill/>
        </p:spPr>
        <p:txBody>
          <a:bodyPr wrap="square" rtlCol="0">
            <a:spAutoFit/>
          </a:bodyPr>
          <a:lstStyle/>
          <a:p>
            <a:r>
              <a:rPr lang="tr-TR" sz="1900" b="1" dirty="0" smtClean="0">
                <a:solidFill>
                  <a:srgbClr val="002060"/>
                </a:solidFill>
                <a:latin typeface="Calibri" panose="020F0502020204030204" pitchFamily="34" charset="0"/>
              </a:rPr>
              <a:t>DEĞİŞEN DÜNYADA İŞLETMELER</a:t>
            </a:r>
            <a:endParaRPr lang="tr-TR" sz="1900" b="1" dirty="0">
              <a:solidFill>
                <a:srgbClr val="002060"/>
              </a:solidFill>
              <a:latin typeface="Calibri" panose="020F0502020204030204" pitchFamily="34" charset="0"/>
            </a:endParaRPr>
          </a:p>
          <a:p>
            <a:endParaRPr lang="tr-TR" sz="3000" dirty="0"/>
          </a:p>
        </p:txBody>
      </p:sp>
      <p:sp>
        <p:nvSpPr>
          <p:cNvPr id="3" name="TextBox 2"/>
          <p:cNvSpPr txBox="1"/>
          <p:nvPr/>
        </p:nvSpPr>
        <p:spPr>
          <a:xfrm>
            <a:off x="676029" y="1011636"/>
            <a:ext cx="6984776" cy="584775"/>
          </a:xfrm>
          <a:prstGeom prst="rect">
            <a:avLst/>
          </a:prstGeom>
          <a:noFill/>
        </p:spPr>
        <p:txBody>
          <a:bodyPr wrap="square" rtlCol="0">
            <a:spAutoFit/>
          </a:bodyPr>
          <a:lstStyle>
            <a:defPPr>
              <a:defRPr lang="tr-TR"/>
            </a:defPPr>
          </a:lstStyle>
          <a:p>
            <a:r>
              <a:rPr lang="tr-TR" sz="3200" b="1" dirty="0" smtClean="0">
                <a:solidFill>
                  <a:srgbClr val="002060"/>
                </a:solidFill>
                <a:latin typeface="Calibri" panose="020F0502020204030204" pitchFamily="34" charset="0"/>
              </a:rPr>
              <a:t>Teknolojik İlerlemeler</a:t>
            </a:r>
            <a:endParaRPr lang="tr-TR" sz="3200" b="1" dirty="0">
              <a:solidFill>
                <a:srgbClr val="002060"/>
              </a:solidFill>
              <a:latin typeface="Calibri" panose="020F0502020204030204" pitchFamily="34" charset="0"/>
            </a:endParaRPr>
          </a:p>
        </p:txBody>
      </p:sp>
      <p:sp>
        <p:nvSpPr>
          <p:cNvPr id="2" name="TextBox 1"/>
          <p:cNvSpPr txBox="1"/>
          <p:nvPr/>
        </p:nvSpPr>
        <p:spPr>
          <a:xfrm>
            <a:off x="681496" y="2101827"/>
            <a:ext cx="5136737" cy="3339376"/>
          </a:xfrm>
          <a:prstGeom prst="rect">
            <a:avLst/>
          </a:prstGeom>
          <a:noFill/>
        </p:spPr>
        <p:txBody>
          <a:bodyPr wrap="square" rtlCol="0">
            <a:spAutoFit/>
          </a:bodyPr>
          <a:lstStyle/>
          <a:p>
            <a:r>
              <a:rPr lang="tr-TR" sz="2200" dirty="0">
                <a:latin typeface="Calibri" panose="020F0502020204030204" pitchFamily="34" charset="0"/>
              </a:rPr>
              <a:t>Sanayi 4.0, 6 prensibe </a:t>
            </a:r>
            <a:r>
              <a:rPr lang="tr-TR" sz="2200" dirty="0" smtClean="0">
                <a:latin typeface="Calibri" panose="020F0502020204030204" pitchFamily="34" charset="0"/>
              </a:rPr>
              <a:t>dayanmaktadır</a:t>
            </a:r>
            <a:r>
              <a:rPr lang="tr-TR" sz="2200" dirty="0">
                <a:latin typeface="Calibri" panose="020F0502020204030204" pitchFamily="34" charset="0"/>
              </a:rPr>
              <a:t>: </a:t>
            </a:r>
          </a:p>
          <a:p>
            <a:pPr>
              <a:lnSpc>
                <a:spcPct val="150000"/>
              </a:lnSpc>
            </a:pPr>
            <a:endParaRPr lang="tr-TR" dirty="0"/>
          </a:p>
          <a:p>
            <a:pPr marL="800100" lvl="1" indent="-342900">
              <a:lnSpc>
                <a:spcPct val="150000"/>
              </a:lnSpc>
              <a:buAutoNum type="arabicPeriod"/>
            </a:pPr>
            <a:r>
              <a:rPr lang="tr-TR" b="1" dirty="0" smtClean="0"/>
              <a:t>Karşılıklı Çalışabilirlik</a:t>
            </a:r>
          </a:p>
          <a:p>
            <a:pPr marL="800100" lvl="1" indent="-342900">
              <a:lnSpc>
                <a:spcPct val="150000"/>
              </a:lnSpc>
              <a:buAutoNum type="arabicPeriod"/>
            </a:pPr>
            <a:r>
              <a:rPr lang="tr-TR" b="1" dirty="0" smtClean="0"/>
              <a:t>Sanallaştırma</a:t>
            </a:r>
          </a:p>
          <a:p>
            <a:pPr marL="800100" lvl="1" indent="-342900">
              <a:lnSpc>
                <a:spcPct val="150000"/>
              </a:lnSpc>
              <a:buAutoNum type="arabicPeriod"/>
            </a:pPr>
            <a:r>
              <a:rPr lang="tr-TR" b="1" dirty="0" smtClean="0"/>
              <a:t>Özerk Yönetim</a:t>
            </a:r>
          </a:p>
          <a:p>
            <a:pPr marL="800100" lvl="1" indent="-342900">
              <a:lnSpc>
                <a:spcPct val="150000"/>
              </a:lnSpc>
              <a:buAutoNum type="arabicPeriod"/>
            </a:pPr>
            <a:r>
              <a:rPr lang="tr-TR" b="1" dirty="0" smtClean="0"/>
              <a:t>Gerçek-Zamanlı Yeteneği</a:t>
            </a:r>
          </a:p>
          <a:p>
            <a:pPr marL="800100" lvl="1" indent="-342900">
              <a:lnSpc>
                <a:spcPct val="150000"/>
              </a:lnSpc>
              <a:buAutoNum type="arabicPeriod"/>
            </a:pPr>
            <a:r>
              <a:rPr lang="tr-TR" b="1" dirty="0" smtClean="0"/>
              <a:t>Hizmet Oryantasyonu</a:t>
            </a:r>
          </a:p>
          <a:p>
            <a:pPr marL="800100" lvl="1" indent="-342900">
              <a:lnSpc>
                <a:spcPct val="150000"/>
              </a:lnSpc>
              <a:buAutoNum type="arabicPeriod"/>
            </a:pPr>
            <a:r>
              <a:rPr lang="tr-TR" b="1" dirty="0" smtClean="0"/>
              <a:t>Modülerlik</a:t>
            </a:r>
            <a:endParaRPr lang="tr-TR"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10927" y="3068960"/>
            <a:ext cx="3457619" cy="2471708"/>
          </a:xfrm>
          <a:prstGeom prst="rect">
            <a:avLst/>
          </a:prstGeom>
        </p:spPr>
      </p:pic>
    </p:spTree>
    <p:extLst>
      <p:ext uri="{BB962C8B-B14F-4D97-AF65-F5344CB8AC3E}">
        <p14:creationId xmlns:p14="http://schemas.microsoft.com/office/powerpoint/2010/main" val="1191669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605923" y="116632"/>
            <a:ext cx="4267628" cy="846386"/>
          </a:xfrm>
          <a:prstGeom prst="rect">
            <a:avLst/>
          </a:prstGeom>
          <a:noFill/>
        </p:spPr>
        <p:txBody>
          <a:bodyPr wrap="square" rtlCol="0">
            <a:spAutoFit/>
          </a:bodyPr>
          <a:lstStyle/>
          <a:p>
            <a:r>
              <a:rPr lang="tr-TR" sz="1900" b="1" dirty="0" smtClean="0">
                <a:solidFill>
                  <a:srgbClr val="002060"/>
                </a:solidFill>
                <a:latin typeface="Calibri" panose="020F0502020204030204" pitchFamily="34" charset="0"/>
              </a:rPr>
              <a:t>DEĞİŞEN DÜNYADA İŞLETMELER</a:t>
            </a:r>
            <a:endParaRPr lang="tr-TR" sz="1900" b="1" dirty="0">
              <a:solidFill>
                <a:srgbClr val="002060"/>
              </a:solidFill>
              <a:latin typeface="Calibri" panose="020F0502020204030204" pitchFamily="34" charset="0"/>
            </a:endParaRPr>
          </a:p>
          <a:p>
            <a:endParaRPr lang="tr-TR" sz="3000" dirty="0"/>
          </a:p>
        </p:txBody>
      </p:sp>
      <p:sp>
        <p:nvSpPr>
          <p:cNvPr id="3" name="TextBox 2"/>
          <p:cNvSpPr txBox="1"/>
          <p:nvPr/>
        </p:nvSpPr>
        <p:spPr>
          <a:xfrm>
            <a:off x="676029" y="1011636"/>
            <a:ext cx="6984776" cy="584775"/>
          </a:xfrm>
          <a:prstGeom prst="rect">
            <a:avLst/>
          </a:prstGeom>
          <a:noFill/>
        </p:spPr>
        <p:txBody>
          <a:bodyPr wrap="square" rtlCol="0">
            <a:spAutoFit/>
          </a:bodyPr>
          <a:lstStyle>
            <a:defPPr>
              <a:defRPr lang="tr-TR"/>
            </a:defPPr>
          </a:lstStyle>
          <a:p>
            <a:r>
              <a:rPr lang="tr-TR" sz="3200" b="1" dirty="0" smtClean="0">
                <a:solidFill>
                  <a:srgbClr val="002060"/>
                </a:solidFill>
                <a:latin typeface="Calibri" panose="020F0502020204030204" pitchFamily="34" charset="0"/>
              </a:rPr>
              <a:t>Hızlanan Kentleşme</a:t>
            </a:r>
            <a:endParaRPr lang="tr-TR" sz="3200" b="1" dirty="0">
              <a:solidFill>
                <a:srgbClr val="002060"/>
              </a:solidFill>
              <a:latin typeface="Calibri" panose="020F0502020204030204" pitchFamily="34" charset="0"/>
            </a:endParaRPr>
          </a:p>
        </p:txBody>
      </p:sp>
      <p:sp>
        <p:nvSpPr>
          <p:cNvPr id="4" name="TextBox 3"/>
          <p:cNvSpPr txBox="1"/>
          <p:nvPr/>
        </p:nvSpPr>
        <p:spPr>
          <a:xfrm>
            <a:off x="676029" y="1817451"/>
            <a:ext cx="7704856" cy="400110"/>
          </a:xfrm>
          <a:prstGeom prst="rect">
            <a:avLst/>
          </a:prstGeom>
          <a:noFill/>
        </p:spPr>
        <p:txBody>
          <a:bodyPr wrap="square" rtlCol="0">
            <a:spAutoFit/>
          </a:bodyPr>
          <a:lstStyle/>
          <a:p>
            <a:r>
              <a:rPr lang="tr-TR" sz="2000" b="1" i="1" dirty="0" smtClean="0">
                <a:latin typeface="Calibri" panose="020F0502020204030204" pitchFamily="34" charset="0"/>
              </a:rPr>
              <a:t>Kentsel-Kırsal Nüfusun Yıllara Göre Değişimi</a:t>
            </a:r>
            <a:endParaRPr lang="tr-TR" sz="2000" b="1" i="1" dirty="0">
              <a:latin typeface="Calibri" panose="020F0502020204030204" pitchFamily="34"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9631" y="2420888"/>
            <a:ext cx="6580289" cy="3168352"/>
          </a:xfrm>
          <a:prstGeom prst="rect">
            <a:avLst/>
          </a:prstGeom>
        </p:spPr>
      </p:pic>
    </p:spTree>
    <p:extLst>
      <p:ext uri="{BB962C8B-B14F-4D97-AF65-F5344CB8AC3E}">
        <p14:creationId xmlns:p14="http://schemas.microsoft.com/office/powerpoint/2010/main" val="69051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605923" y="116632"/>
            <a:ext cx="4267628" cy="846386"/>
          </a:xfrm>
          <a:prstGeom prst="rect">
            <a:avLst/>
          </a:prstGeom>
          <a:noFill/>
        </p:spPr>
        <p:txBody>
          <a:bodyPr wrap="square" rtlCol="0">
            <a:spAutoFit/>
          </a:bodyPr>
          <a:lstStyle/>
          <a:p>
            <a:r>
              <a:rPr lang="tr-TR" sz="1900" b="1" dirty="0" smtClean="0">
                <a:solidFill>
                  <a:srgbClr val="002060"/>
                </a:solidFill>
                <a:latin typeface="Calibri" panose="020F0502020204030204" pitchFamily="34" charset="0"/>
              </a:rPr>
              <a:t>DEĞİŞEN DÜNYADA İŞLETMELER</a:t>
            </a:r>
            <a:endParaRPr lang="tr-TR" sz="1900" b="1" dirty="0">
              <a:solidFill>
                <a:srgbClr val="002060"/>
              </a:solidFill>
              <a:latin typeface="Calibri" panose="020F0502020204030204" pitchFamily="34" charset="0"/>
            </a:endParaRPr>
          </a:p>
          <a:p>
            <a:endParaRPr lang="tr-TR" sz="3000" dirty="0"/>
          </a:p>
        </p:txBody>
      </p:sp>
      <p:sp>
        <p:nvSpPr>
          <p:cNvPr id="3" name="TextBox 2"/>
          <p:cNvSpPr txBox="1"/>
          <p:nvPr/>
        </p:nvSpPr>
        <p:spPr>
          <a:xfrm>
            <a:off x="676029" y="1011636"/>
            <a:ext cx="6984776" cy="584775"/>
          </a:xfrm>
          <a:prstGeom prst="rect">
            <a:avLst/>
          </a:prstGeom>
          <a:noFill/>
        </p:spPr>
        <p:txBody>
          <a:bodyPr wrap="square" rtlCol="0">
            <a:spAutoFit/>
          </a:bodyPr>
          <a:lstStyle>
            <a:defPPr>
              <a:defRPr lang="tr-TR"/>
            </a:defPPr>
          </a:lstStyle>
          <a:p>
            <a:r>
              <a:rPr lang="tr-TR" sz="3200" b="1" dirty="0" smtClean="0">
                <a:solidFill>
                  <a:srgbClr val="002060"/>
                </a:solidFill>
                <a:latin typeface="Calibri" panose="020F0502020204030204" pitchFamily="34" charset="0"/>
              </a:rPr>
              <a:t>Hızlanan Kentleşme</a:t>
            </a:r>
            <a:endParaRPr lang="tr-TR" sz="3200" b="1" dirty="0">
              <a:solidFill>
                <a:srgbClr val="002060"/>
              </a:solidFill>
              <a:latin typeface="Calibri" panose="020F0502020204030204" pitchFamily="34" charset="0"/>
            </a:endParaRPr>
          </a:p>
        </p:txBody>
      </p:sp>
      <p:graphicFrame>
        <p:nvGraphicFramePr>
          <p:cNvPr id="4" name="Diagram 3"/>
          <p:cNvGraphicFramePr/>
          <p:nvPr>
            <p:extLst>
              <p:ext uri="{D42A27DB-BD31-4B8C-83A1-F6EECF244321}">
                <p14:modId xmlns:p14="http://schemas.microsoft.com/office/powerpoint/2010/main" val="3097929909"/>
              </p:ext>
            </p:extLst>
          </p:nvPr>
        </p:nvGraphicFramePr>
        <p:xfrm>
          <a:off x="1259631" y="1988840"/>
          <a:ext cx="6401173" cy="24482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676028" y="4869160"/>
            <a:ext cx="7928420" cy="1446550"/>
          </a:xfrm>
          <a:prstGeom prst="rect">
            <a:avLst/>
          </a:prstGeom>
          <a:noFill/>
        </p:spPr>
        <p:txBody>
          <a:bodyPr wrap="square" rtlCol="0">
            <a:spAutoFit/>
          </a:bodyPr>
          <a:lstStyle/>
          <a:p>
            <a:pPr marL="342900" indent="-342900">
              <a:buClr>
                <a:srgbClr val="002060"/>
              </a:buClr>
              <a:buFont typeface="Wingdings 3" panose="05040102010807070707" pitchFamily="18" charset="2"/>
              <a:buChar char=""/>
            </a:pPr>
            <a:r>
              <a:rPr lang="tr-TR" sz="2200" b="1" dirty="0">
                <a:latin typeface="Calibri" panose="020F0502020204030204" pitchFamily="34" charset="0"/>
              </a:rPr>
              <a:t>Fiziksel kentleşme</a:t>
            </a:r>
            <a:r>
              <a:rPr lang="tr-TR" sz="2200" dirty="0">
                <a:latin typeface="Calibri" panose="020F0502020204030204" pitchFamily="34" charset="0"/>
              </a:rPr>
              <a:t>; şehirlerin büyümesiyle ilgilidir. </a:t>
            </a:r>
          </a:p>
          <a:p>
            <a:pPr marL="342900" indent="-342900">
              <a:buClr>
                <a:srgbClr val="002060"/>
              </a:buClr>
              <a:buFont typeface="Wingdings 3" panose="05040102010807070707" pitchFamily="18" charset="2"/>
              <a:buChar char=""/>
            </a:pPr>
            <a:endParaRPr lang="tr-TR" sz="2200" b="1" dirty="0" smtClean="0">
              <a:latin typeface="Calibri" panose="020F0502020204030204" pitchFamily="34" charset="0"/>
            </a:endParaRPr>
          </a:p>
          <a:p>
            <a:pPr marL="342900" indent="-342900">
              <a:buClr>
                <a:srgbClr val="002060"/>
              </a:buClr>
              <a:buFont typeface="Wingdings 3" panose="05040102010807070707" pitchFamily="18" charset="2"/>
              <a:buChar char=""/>
            </a:pPr>
            <a:r>
              <a:rPr lang="tr-TR" sz="2200" b="1" dirty="0" smtClean="0">
                <a:latin typeface="Calibri" panose="020F0502020204030204" pitchFamily="34" charset="0"/>
              </a:rPr>
              <a:t>İşlevsel </a:t>
            </a:r>
            <a:r>
              <a:rPr lang="tr-TR" sz="2200" b="1" dirty="0">
                <a:latin typeface="Calibri" panose="020F0502020204030204" pitchFamily="34" charset="0"/>
              </a:rPr>
              <a:t>kentleşme </a:t>
            </a:r>
            <a:r>
              <a:rPr lang="tr-TR" sz="2200" dirty="0">
                <a:latin typeface="Calibri" panose="020F0502020204030204" pitchFamily="34" charset="0"/>
              </a:rPr>
              <a:t>ise; insanların değişen davranışlarını kapsamakta olup işletmeleri derinden etkiler. </a:t>
            </a:r>
          </a:p>
        </p:txBody>
      </p:sp>
    </p:spTree>
    <p:extLst>
      <p:ext uri="{BB962C8B-B14F-4D97-AF65-F5344CB8AC3E}">
        <p14:creationId xmlns:p14="http://schemas.microsoft.com/office/powerpoint/2010/main" val="69051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605923" y="116632"/>
            <a:ext cx="4267628" cy="846386"/>
          </a:xfrm>
          <a:prstGeom prst="rect">
            <a:avLst/>
          </a:prstGeom>
          <a:noFill/>
        </p:spPr>
        <p:txBody>
          <a:bodyPr wrap="square" rtlCol="0">
            <a:spAutoFit/>
          </a:bodyPr>
          <a:lstStyle/>
          <a:p>
            <a:r>
              <a:rPr lang="tr-TR" sz="1900" b="1" dirty="0" smtClean="0">
                <a:solidFill>
                  <a:srgbClr val="002060"/>
                </a:solidFill>
                <a:latin typeface="Calibri" panose="020F0502020204030204" pitchFamily="34" charset="0"/>
              </a:rPr>
              <a:t>DEĞİŞEN DÜNYADA İŞLETMELER</a:t>
            </a:r>
            <a:endParaRPr lang="tr-TR" sz="1900" b="1" dirty="0">
              <a:solidFill>
                <a:srgbClr val="002060"/>
              </a:solidFill>
              <a:latin typeface="Calibri" panose="020F0502020204030204" pitchFamily="34" charset="0"/>
            </a:endParaRPr>
          </a:p>
          <a:p>
            <a:endParaRPr lang="tr-TR" sz="3000" dirty="0"/>
          </a:p>
        </p:txBody>
      </p:sp>
      <p:sp>
        <p:nvSpPr>
          <p:cNvPr id="3" name="TextBox 2"/>
          <p:cNvSpPr txBox="1"/>
          <p:nvPr/>
        </p:nvSpPr>
        <p:spPr>
          <a:xfrm>
            <a:off x="676029" y="1011636"/>
            <a:ext cx="6984776" cy="584775"/>
          </a:xfrm>
          <a:prstGeom prst="rect">
            <a:avLst/>
          </a:prstGeom>
          <a:noFill/>
        </p:spPr>
        <p:txBody>
          <a:bodyPr wrap="square" rtlCol="0">
            <a:spAutoFit/>
          </a:bodyPr>
          <a:lstStyle>
            <a:defPPr>
              <a:defRPr lang="tr-TR"/>
            </a:defPPr>
          </a:lstStyle>
          <a:p>
            <a:r>
              <a:rPr lang="tr-TR" sz="3200" b="1" dirty="0" smtClean="0">
                <a:solidFill>
                  <a:srgbClr val="002060"/>
                </a:solidFill>
                <a:latin typeface="Calibri" panose="020F0502020204030204" pitchFamily="34" charset="0"/>
              </a:rPr>
              <a:t>Hızlanan Kentleşme</a:t>
            </a:r>
            <a:endParaRPr lang="tr-TR" sz="3200" b="1" dirty="0">
              <a:solidFill>
                <a:srgbClr val="002060"/>
              </a:solidFill>
              <a:latin typeface="Calibri" panose="020F0502020204030204" pitchFamily="34" charset="0"/>
            </a:endParaRPr>
          </a:p>
        </p:txBody>
      </p:sp>
      <p:sp>
        <p:nvSpPr>
          <p:cNvPr id="2" name="TextBox 1"/>
          <p:cNvSpPr txBox="1"/>
          <p:nvPr/>
        </p:nvSpPr>
        <p:spPr>
          <a:xfrm>
            <a:off x="1043608" y="2276872"/>
            <a:ext cx="6912768" cy="3170099"/>
          </a:xfrm>
          <a:prstGeom prst="rect">
            <a:avLst/>
          </a:prstGeom>
          <a:noFill/>
        </p:spPr>
        <p:txBody>
          <a:bodyPr wrap="square" rtlCol="0">
            <a:spAutoFit/>
          </a:bodyPr>
          <a:lstStyle/>
          <a:p>
            <a:pPr marL="342900" indent="-342900">
              <a:buClr>
                <a:srgbClr val="002060"/>
              </a:buClr>
              <a:buFont typeface="Wingdings 3" panose="05040102010807070707" pitchFamily="18" charset="2"/>
              <a:buChar char=""/>
            </a:pPr>
            <a:r>
              <a:rPr lang="tr-TR" sz="2000" dirty="0">
                <a:latin typeface="Calibri" panose="020F0502020204030204" pitchFamily="34" charset="0"/>
              </a:rPr>
              <a:t>2016 yılı itibariyle dünyanın en kalabalık şehri 38 milyonluk nüfusu ile Tokyo iken, 2050 yılında 42 milyonluk nüfusu ile Hindistan - Mumbai’nin, 2100 yılında ise 83 milyonluk nüfusu ile Nijerya - Lagos’un olacağı </a:t>
            </a:r>
            <a:r>
              <a:rPr lang="tr-TR" sz="2000" dirty="0" smtClean="0">
                <a:latin typeface="Calibri" panose="020F0502020204030204" pitchFamily="34" charset="0"/>
              </a:rPr>
              <a:t>öngörülmektedir.</a:t>
            </a:r>
          </a:p>
          <a:p>
            <a:pPr>
              <a:buClr>
                <a:srgbClr val="002060"/>
              </a:buClr>
            </a:pPr>
            <a:endParaRPr lang="tr-TR" sz="2000" dirty="0" smtClean="0">
              <a:latin typeface="Calibri" panose="020F0502020204030204" pitchFamily="34" charset="0"/>
            </a:endParaRPr>
          </a:p>
          <a:p>
            <a:pPr>
              <a:buClr>
                <a:srgbClr val="002060"/>
              </a:buClr>
            </a:pPr>
            <a:endParaRPr lang="tr-TR" sz="2000" dirty="0" smtClean="0">
              <a:latin typeface="Calibri" panose="020F0502020204030204" pitchFamily="34" charset="0"/>
            </a:endParaRPr>
          </a:p>
          <a:p>
            <a:pPr marL="342900" indent="-342900">
              <a:buClr>
                <a:srgbClr val="002060"/>
              </a:buClr>
              <a:buFont typeface="Wingdings 3" panose="05040102010807070707" pitchFamily="18" charset="2"/>
              <a:buChar char=""/>
            </a:pPr>
            <a:r>
              <a:rPr lang="tr-TR" sz="2000" dirty="0">
                <a:latin typeface="Calibri" panose="020F0502020204030204" pitchFamily="34" charset="0"/>
              </a:rPr>
              <a:t>K</a:t>
            </a:r>
            <a:r>
              <a:rPr lang="tr-TR" sz="2000" dirty="0" smtClean="0">
                <a:latin typeface="Calibri" panose="020F0502020204030204" pitchFamily="34" charset="0"/>
              </a:rPr>
              <a:t>ent </a:t>
            </a:r>
            <a:r>
              <a:rPr lang="tr-TR" sz="2000" dirty="0">
                <a:latin typeface="Calibri" panose="020F0502020204030204" pitchFamily="34" charset="0"/>
              </a:rPr>
              <a:t>nüfuslarının artması ile birlikte, işletmecilik faaliyetlerinin bu bölgelerde yoğunlaşmasının yanı sıra işgücü, pazar yapıları vb. değişimleri yöneticiler için şimdiden öngörülmesi gereken bir zorluk haline gelmektedir. </a:t>
            </a:r>
          </a:p>
        </p:txBody>
      </p:sp>
    </p:spTree>
    <p:extLst>
      <p:ext uri="{BB962C8B-B14F-4D97-AF65-F5344CB8AC3E}">
        <p14:creationId xmlns:p14="http://schemas.microsoft.com/office/powerpoint/2010/main" val="69051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605923" y="116632"/>
            <a:ext cx="4267628" cy="846386"/>
          </a:xfrm>
          <a:prstGeom prst="rect">
            <a:avLst/>
          </a:prstGeom>
          <a:noFill/>
        </p:spPr>
        <p:txBody>
          <a:bodyPr wrap="square" rtlCol="0">
            <a:spAutoFit/>
          </a:bodyPr>
          <a:lstStyle/>
          <a:p>
            <a:r>
              <a:rPr lang="tr-TR" sz="1900" b="1" dirty="0" smtClean="0">
                <a:solidFill>
                  <a:srgbClr val="002060"/>
                </a:solidFill>
                <a:latin typeface="Calibri" panose="020F0502020204030204" pitchFamily="34" charset="0"/>
              </a:rPr>
              <a:t>DEĞİŞEN DÜNYADA İŞLETMELER</a:t>
            </a:r>
            <a:endParaRPr lang="tr-TR" sz="1900" b="1" dirty="0">
              <a:solidFill>
                <a:srgbClr val="002060"/>
              </a:solidFill>
              <a:latin typeface="Calibri" panose="020F0502020204030204" pitchFamily="34" charset="0"/>
            </a:endParaRPr>
          </a:p>
          <a:p>
            <a:endParaRPr lang="tr-TR" sz="3000" dirty="0"/>
          </a:p>
        </p:txBody>
      </p:sp>
      <p:sp>
        <p:nvSpPr>
          <p:cNvPr id="3" name="TextBox 2"/>
          <p:cNvSpPr txBox="1"/>
          <p:nvPr/>
        </p:nvSpPr>
        <p:spPr>
          <a:xfrm>
            <a:off x="676029" y="1011636"/>
            <a:ext cx="6984776" cy="584775"/>
          </a:xfrm>
          <a:prstGeom prst="rect">
            <a:avLst/>
          </a:prstGeom>
          <a:noFill/>
        </p:spPr>
        <p:txBody>
          <a:bodyPr wrap="square" rtlCol="0">
            <a:spAutoFit/>
          </a:bodyPr>
          <a:lstStyle>
            <a:defPPr>
              <a:defRPr lang="tr-TR"/>
            </a:defPPr>
          </a:lstStyle>
          <a:p>
            <a:r>
              <a:rPr lang="tr-TR" sz="3200" b="1" dirty="0" smtClean="0">
                <a:solidFill>
                  <a:srgbClr val="002060"/>
                </a:solidFill>
                <a:latin typeface="Calibri" panose="020F0502020204030204" pitchFamily="34" charset="0"/>
              </a:rPr>
              <a:t>İklim Değişikliği ve Sınırlı Kaynaklar</a:t>
            </a:r>
            <a:endParaRPr lang="tr-TR" sz="3200" b="1" dirty="0">
              <a:solidFill>
                <a:srgbClr val="002060"/>
              </a:solidFill>
              <a:latin typeface="Calibri" panose="020F0502020204030204" pitchFamily="34" charset="0"/>
            </a:endParaRPr>
          </a:p>
        </p:txBody>
      </p:sp>
      <p:sp>
        <p:nvSpPr>
          <p:cNvPr id="2" name="TextBox 1"/>
          <p:cNvSpPr txBox="1"/>
          <p:nvPr/>
        </p:nvSpPr>
        <p:spPr>
          <a:xfrm>
            <a:off x="827584" y="1916832"/>
            <a:ext cx="7128792" cy="2862322"/>
          </a:xfrm>
          <a:prstGeom prst="rect">
            <a:avLst/>
          </a:prstGeom>
          <a:noFill/>
        </p:spPr>
        <p:txBody>
          <a:bodyPr wrap="square" rtlCol="0">
            <a:spAutoFit/>
          </a:bodyPr>
          <a:lstStyle/>
          <a:p>
            <a:pPr marL="342900" indent="-342900">
              <a:buClr>
                <a:srgbClr val="002060"/>
              </a:buClr>
              <a:buFont typeface="Wingdings 3" panose="05040102010807070707" pitchFamily="18" charset="2"/>
              <a:buChar char=""/>
            </a:pPr>
            <a:r>
              <a:rPr lang="tr-TR" sz="2000" dirty="0">
                <a:latin typeface="Calibri" panose="020F0502020204030204" pitchFamily="34" charset="0"/>
              </a:rPr>
              <a:t>Dünyamızdaki iklim değişiklikleri ve sınırlı kaynaklar, günümüz modern işletmelerini ve yöneticilerini "yeşil yönetim anlayışı" ile çalışmaya her zamankinden daha fazla zorlamaktadır. </a:t>
            </a:r>
          </a:p>
          <a:p>
            <a:pPr marL="342900" indent="-342900">
              <a:buClr>
                <a:srgbClr val="002060"/>
              </a:buClr>
              <a:buFont typeface="Wingdings 3" panose="05040102010807070707" pitchFamily="18" charset="2"/>
              <a:buChar char=""/>
            </a:pPr>
            <a:endParaRPr lang="tr-TR" sz="2000" dirty="0" smtClean="0">
              <a:latin typeface="Calibri" panose="020F0502020204030204" pitchFamily="34" charset="0"/>
            </a:endParaRPr>
          </a:p>
          <a:p>
            <a:pPr marL="342900" indent="-342900">
              <a:buClr>
                <a:srgbClr val="002060"/>
              </a:buClr>
              <a:buFont typeface="Wingdings 3" panose="05040102010807070707" pitchFamily="18" charset="2"/>
              <a:buChar char=""/>
            </a:pPr>
            <a:r>
              <a:rPr lang="tr-TR" sz="2000" dirty="0" smtClean="0">
                <a:latin typeface="Calibri" panose="020F0502020204030204" pitchFamily="34" charset="0"/>
              </a:rPr>
              <a:t>Yeşil </a:t>
            </a:r>
            <a:r>
              <a:rPr lang="tr-TR" sz="2000" dirty="0">
                <a:latin typeface="Calibri" panose="020F0502020204030204" pitchFamily="34" charset="0"/>
              </a:rPr>
              <a:t>yönetim anlayışı, modern yöneticiler için; "çevrenin korunması ile ekonomik büyüme kavramlarının uzun dönemli ve birlikte düşünülmesi” esasına dayanmaktadır. </a:t>
            </a:r>
          </a:p>
          <a:p>
            <a:pPr marL="342900" indent="-342900">
              <a:buClr>
                <a:srgbClr val="002060"/>
              </a:buClr>
              <a:buFont typeface="Wingdings 3" panose="05040102010807070707" pitchFamily="18" charset="2"/>
              <a:buChar char=""/>
            </a:pPr>
            <a:endParaRPr lang="tr-TR" sz="2000" dirty="0" smtClean="0">
              <a:latin typeface="Calibri" panose="020F0502020204030204" pitchFamily="34" charset="0"/>
            </a:endParaRPr>
          </a:p>
          <a:p>
            <a:pPr marL="342900" indent="-342900">
              <a:buClr>
                <a:srgbClr val="002060"/>
              </a:buClr>
              <a:buFont typeface="Wingdings 3" panose="05040102010807070707" pitchFamily="18" charset="2"/>
              <a:buChar char=""/>
            </a:pPr>
            <a:r>
              <a:rPr lang="tr-TR" sz="2000" dirty="0" smtClean="0">
                <a:latin typeface="Calibri" panose="020F0502020204030204" pitchFamily="34" charset="0"/>
              </a:rPr>
              <a:t>Yeşil </a:t>
            </a:r>
            <a:r>
              <a:rPr lang="tr-TR" sz="2000" dirty="0">
                <a:latin typeface="Calibri" panose="020F0502020204030204" pitchFamily="34" charset="0"/>
              </a:rPr>
              <a:t>yönetimin çıkış noktası “sürdürülebilir gelişme” anlayışıdır.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3737" y="4779154"/>
            <a:ext cx="2676525" cy="1704975"/>
          </a:xfrm>
          <a:prstGeom prst="rect">
            <a:avLst/>
          </a:prstGeom>
        </p:spPr>
      </p:pic>
    </p:spTree>
    <p:extLst>
      <p:ext uri="{BB962C8B-B14F-4D97-AF65-F5344CB8AC3E}">
        <p14:creationId xmlns:p14="http://schemas.microsoft.com/office/powerpoint/2010/main" val="69051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5576" y="764705"/>
            <a:ext cx="7213396" cy="4176463"/>
          </a:xfrm>
        </p:spPr>
        <p:txBody>
          <a:bodyPr>
            <a:normAutofit/>
          </a:bodyPr>
          <a:lstStyle/>
          <a:p>
            <a:pPr marL="0" indent="0">
              <a:buNone/>
            </a:pPr>
            <a:r>
              <a:rPr lang="tr-TR" b="1" dirty="0">
                <a:solidFill>
                  <a:schemeClr val="accent1"/>
                </a:solidFill>
                <a:latin typeface="Calibri" pitchFamily="34" charset="0"/>
              </a:rPr>
              <a:t>	</a:t>
            </a:r>
            <a:endParaRPr lang="tr-TR" b="1" dirty="0">
              <a:solidFill>
                <a:srgbClr val="002060"/>
              </a:solidFill>
              <a:latin typeface="Calibri" panose="020F0502020204030204" pitchFamily="34" charset="0"/>
            </a:endParaRPr>
          </a:p>
          <a:p>
            <a:pPr indent="-342900">
              <a:buClr>
                <a:srgbClr val="002060"/>
              </a:buClr>
              <a:buFont typeface="Wingdings 3" panose="05040102010807070707" pitchFamily="18" charset="2"/>
              <a:buChar char=""/>
            </a:pPr>
            <a:r>
              <a:rPr lang="tr-TR" b="1" dirty="0">
                <a:solidFill>
                  <a:srgbClr val="002060"/>
                </a:solidFill>
                <a:latin typeface="Calibri" panose="020F0502020204030204" pitchFamily="34" charset="0"/>
              </a:rPr>
              <a:t>DEĞİŞEN İŞ DÜNYASI VE </a:t>
            </a:r>
            <a:r>
              <a:rPr lang="tr-TR" b="1" dirty="0" smtClean="0">
                <a:solidFill>
                  <a:srgbClr val="002060"/>
                </a:solidFill>
                <a:latin typeface="Calibri" panose="020F0502020204030204" pitchFamily="34" charset="0"/>
              </a:rPr>
              <a:t>MEGATRENDLER</a:t>
            </a:r>
          </a:p>
          <a:p>
            <a:pPr marL="822960" lvl="1" indent="-457200">
              <a:buClr>
                <a:srgbClr val="002060"/>
              </a:buClr>
              <a:buFont typeface="+mj-lt"/>
              <a:buAutoNum type="arabicPeriod"/>
            </a:pPr>
            <a:r>
              <a:rPr lang="tr-TR" dirty="0" smtClean="0">
                <a:solidFill>
                  <a:schemeClr val="tx2">
                    <a:lumMod val="50000"/>
                  </a:schemeClr>
                </a:solidFill>
                <a:latin typeface="Calibri" pitchFamily="34" charset="0"/>
              </a:rPr>
              <a:t>Sanayileşmenin Yükselişi ve Getirdikleri</a:t>
            </a:r>
            <a:endParaRPr lang="tr-TR" dirty="0">
              <a:solidFill>
                <a:schemeClr val="tx2">
                  <a:lumMod val="50000"/>
                </a:schemeClr>
              </a:solidFill>
              <a:latin typeface="Calibri" pitchFamily="34" charset="0"/>
            </a:endParaRPr>
          </a:p>
          <a:p>
            <a:pPr marL="822960" lvl="1" indent="-457200">
              <a:buClr>
                <a:srgbClr val="002060"/>
              </a:buClr>
              <a:buFont typeface="+mj-lt"/>
              <a:buAutoNum type="arabicPeriod"/>
            </a:pPr>
            <a:r>
              <a:rPr lang="tr-TR" dirty="0" smtClean="0">
                <a:solidFill>
                  <a:schemeClr val="tx2">
                    <a:lumMod val="50000"/>
                  </a:schemeClr>
                </a:solidFill>
                <a:latin typeface="Calibri" pitchFamily="34" charset="0"/>
              </a:rPr>
              <a:t>Çağdaş Yönetim Değişimleri</a:t>
            </a:r>
            <a:endParaRPr lang="tr-TR" dirty="0">
              <a:solidFill>
                <a:schemeClr val="tx2">
                  <a:lumMod val="50000"/>
                </a:schemeClr>
              </a:solidFill>
              <a:latin typeface="Calibri" pitchFamily="34" charset="0"/>
            </a:endParaRPr>
          </a:p>
          <a:p>
            <a:pPr marL="822960" lvl="1" indent="-457200">
              <a:buClr>
                <a:srgbClr val="002060"/>
              </a:buClr>
              <a:buFont typeface="+mj-lt"/>
              <a:buAutoNum type="arabicPeriod"/>
            </a:pPr>
            <a:r>
              <a:rPr lang="tr-TR" dirty="0" smtClean="0">
                <a:solidFill>
                  <a:schemeClr val="tx2">
                    <a:lumMod val="50000"/>
                  </a:schemeClr>
                </a:solidFill>
                <a:latin typeface="Calibri" pitchFamily="34" charset="0"/>
              </a:rPr>
              <a:t>Megatrendler</a:t>
            </a:r>
          </a:p>
          <a:p>
            <a:pPr>
              <a:buFont typeface="Wingdings" panose="05000000000000000000" pitchFamily="2" charset="2"/>
              <a:buChar char="Ø"/>
            </a:pPr>
            <a:endParaRPr lang="tr-TR" sz="2000" b="1" dirty="0">
              <a:latin typeface="Calibri" pitchFamily="34" charset="0"/>
            </a:endParaRPr>
          </a:p>
          <a:p>
            <a:pPr indent="-342900">
              <a:buClr>
                <a:srgbClr val="002060"/>
              </a:buClr>
              <a:buFont typeface="Wingdings 3" panose="05040102010807070707" pitchFamily="18" charset="2"/>
              <a:buChar char=""/>
            </a:pPr>
            <a:r>
              <a:rPr lang="tr-TR" b="1" dirty="0">
                <a:solidFill>
                  <a:srgbClr val="002060"/>
                </a:solidFill>
                <a:latin typeface="Calibri" panose="020F0502020204030204" pitchFamily="34" charset="0"/>
              </a:rPr>
              <a:t>REKABET VE 21.YÜZYILDA ETKİN YÖNETİM İÇİN ÜÇ KRİTİK </a:t>
            </a:r>
            <a:r>
              <a:rPr lang="tr-TR" b="1" dirty="0" smtClean="0">
                <a:solidFill>
                  <a:srgbClr val="002060"/>
                </a:solidFill>
                <a:latin typeface="Calibri" panose="020F0502020204030204" pitchFamily="34" charset="0"/>
              </a:rPr>
              <a:t>ALAN</a:t>
            </a:r>
          </a:p>
          <a:p>
            <a:pPr indent="-342900">
              <a:buClr>
                <a:srgbClr val="002060"/>
              </a:buClr>
              <a:buFont typeface="Wingdings 3" panose="05040102010807070707" pitchFamily="18" charset="2"/>
              <a:buChar char=""/>
            </a:pPr>
            <a:endParaRPr lang="tr-TR" b="1" dirty="0">
              <a:solidFill>
                <a:srgbClr val="002060"/>
              </a:solidFill>
              <a:latin typeface="Calibri" panose="020F0502020204030204" pitchFamily="34" charset="0"/>
            </a:endParaRPr>
          </a:p>
          <a:p>
            <a:pPr indent="-342900">
              <a:buClr>
                <a:srgbClr val="002060"/>
              </a:buClr>
              <a:buFont typeface="Wingdings 3" panose="05040102010807070707" pitchFamily="18" charset="2"/>
              <a:buChar char=""/>
            </a:pPr>
            <a:r>
              <a:rPr lang="tr-TR" b="1" dirty="0" smtClean="0">
                <a:solidFill>
                  <a:srgbClr val="002060"/>
                </a:solidFill>
                <a:latin typeface="Calibri" panose="020F0502020204030204" pitchFamily="34" charset="0"/>
              </a:rPr>
              <a:t>GELECEK ÖNGÖRÜLERİ VE YÖNETİCİLERE ETKİLERİ</a:t>
            </a:r>
            <a:endParaRPr lang="tr-TR" b="1" dirty="0">
              <a:solidFill>
                <a:srgbClr val="002060"/>
              </a:solidFill>
              <a:latin typeface="Calibri" panose="020F0502020204030204" pitchFamily="34" charset="0"/>
            </a:endParaRPr>
          </a:p>
          <a:p>
            <a:pPr marL="0" indent="0">
              <a:buNone/>
            </a:pPr>
            <a:endParaRPr lang="tr-TR" b="1" dirty="0">
              <a:latin typeface="Calibri" pitchFamily="34" charset="0"/>
            </a:endParaRPr>
          </a:p>
        </p:txBody>
      </p:sp>
      <p:sp>
        <p:nvSpPr>
          <p:cNvPr id="2" name="TextBox 1"/>
          <p:cNvSpPr txBox="1"/>
          <p:nvPr/>
        </p:nvSpPr>
        <p:spPr>
          <a:xfrm>
            <a:off x="4605923" y="116632"/>
            <a:ext cx="4267628" cy="846386"/>
          </a:xfrm>
          <a:prstGeom prst="rect">
            <a:avLst/>
          </a:prstGeom>
          <a:noFill/>
        </p:spPr>
        <p:txBody>
          <a:bodyPr wrap="square" rtlCol="0">
            <a:spAutoFit/>
          </a:bodyPr>
          <a:lstStyle/>
          <a:p>
            <a:r>
              <a:rPr lang="tr-TR" sz="1900" b="1" dirty="0" smtClean="0">
                <a:solidFill>
                  <a:srgbClr val="002060"/>
                </a:solidFill>
                <a:latin typeface="Calibri" panose="020F0502020204030204" pitchFamily="34" charset="0"/>
              </a:rPr>
              <a:t>DEĞİŞEN DÜNYADA İŞLETMELER</a:t>
            </a:r>
            <a:endParaRPr lang="tr-TR" sz="1900" b="1" dirty="0">
              <a:solidFill>
                <a:srgbClr val="002060"/>
              </a:solidFill>
              <a:latin typeface="Calibri" panose="020F0502020204030204" pitchFamily="34" charset="0"/>
            </a:endParaRPr>
          </a:p>
          <a:p>
            <a:endParaRPr lang="tr-TR" sz="30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1920" y="5013176"/>
            <a:ext cx="4656584" cy="1527051"/>
          </a:xfrm>
          <a:prstGeom prst="rect">
            <a:avLst/>
          </a:prstGeom>
        </p:spPr>
      </p:pic>
    </p:spTree>
    <p:extLst>
      <p:ext uri="{BB962C8B-B14F-4D97-AF65-F5344CB8AC3E}">
        <p14:creationId xmlns:p14="http://schemas.microsoft.com/office/powerpoint/2010/main" val="2033323767"/>
      </p:ext>
    </p:extLst>
  </p:cSld>
  <p:clrMapOvr>
    <a:masterClrMapping/>
  </p:clrMapOvr>
  <p:transition spd="slow">
    <p:pull/>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605923" y="116632"/>
            <a:ext cx="4267628" cy="846386"/>
          </a:xfrm>
          <a:prstGeom prst="rect">
            <a:avLst/>
          </a:prstGeom>
          <a:noFill/>
        </p:spPr>
        <p:txBody>
          <a:bodyPr wrap="square" rtlCol="0">
            <a:spAutoFit/>
          </a:bodyPr>
          <a:lstStyle/>
          <a:p>
            <a:r>
              <a:rPr lang="tr-TR" sz="1900" b="1" dirty="0" smtClean="0">
                <a:solidFill>
                  <a:srgbClr val="002060"/>
                </a:solidFill>
                <a:latin typeface="Calibri" panose="020F0502020204030204" pitchFamily="34" charset="0"/>
              </a:rPr>
              <a:t>DEĞİŞEN DÜNYADA İŞLETMELER</a:t>
            </a:r>
            <a:endParaRPr lang="tr-TR" sz="1900" b="1" dirty="0">
              <a:solidFill>
                <a:srgbClr val="002060"/>
              </a:solidFill>
              <a:latin typeface="Calibri" panose="020F0502020204030204" pitchFamily="34" charset="0"/>
            </a:endParaRPr>
          </a:p>
          <a:p>
            <a:endParaRPr lang="tr-TR" sz="3000" dirty="0"/>
          </a:p>
        </p:txBody>
      </p:sp>
      <p:sp>
        <p:nvSpPr>
          <p:cNvPr id="3" name="TextBox 2"/>
          <p:cNvSpPr txBox="1"/>
          <p:nvPr/>
        </p:nvSpPr>
        <p:spPr>
          <a:xfrm>
            <a:off x="676028" y="1011636"/>
            <a:ext cx="7640387" cy="1077218"/>
          </a:xfrm>
          <a:prstGeom prst="rect">
            <a:avLst/>
          </a:prstGeom>
          <a:noFill/>
        </p:spPr>
        <p:txBody>
          <a:bodyPr wrap="square" rtlCol="0">
            <a:spAutoFit/>
          </a:bodyPr>
          <a:lstStyle>
            <a:defPPr>
              <a:defRPr lang="tr-TR"/>
            </a:defPPr>
          </a:lstStyle>
          <a:p>
            <a:r>
              <a:rPr lang="tr-TR" sz="3200" b="1" dirty="0">
                <a:solidFill>
                  <a:srgbClr val="002060"/>
                </a:solidFill>
                <a:latin typeface="Calibri" panose="020F0502020204030204" pitchFamily="34" charset="0"/>
              </a:rPr>
              <a:t>REKABET VE 21. YÜZYILDA ETKİN YÖNETİM İÇİN ÜÇ KRİTİK ALAN </a:t>
            </a:r>
          </a:p>
        </p:txBody>
      </p:sp>
      <p:sp>
        <p:nvSpPr>
          <p:cNvPr id="2" name="TextBox 1"/>
          <p:cNvSpPr txBox="1"/>
          <p:nvPr/>
        </p:nvSpPr>
        <p:spPr>
          <a:xfrm>
            <a:off x="1363873" y="2708920"/>
            <a:ext cx="6264696" cy="2462213"/>
          </a:xfrm>
          <a:prstGeom prst="rect">
            <a:avLst/>
          </a:prstGeom>
          <a:noFill/>
        </p:spPr>
        <p:txBody>
          <a:bodyPr wrap="square" rtlCol="0">
            <a:spAutoFit/>
          </a:bodyPr>
          <a:lstStyle/>
          <a:p>
            <a:pPr algn="ctr"/>
            <a:r>
              <a:rPr lang="tr-TR" sz="2200" b="1" i="1" dirty="0" smtClean="0">
                <a:latin typeface="Calibri" panose="020F0502020204030204" pitchFamily="34" charset="0"/>
              </a:rPr>
              <a:t>Rekabet</a:t>
            </a:r>
            <a:r>
              <a:rPr lang="tr-TR" sz="2200" dirty="0" smtClean="0">
                <a:latin typeface="Calibri" panose="020F0502020204030204" pitchFamily="34" charset="0"/>
              </a:rPr>
              <a:t>; </a:t>
            </a:r>
            <a:r>
              <a:rPr lang="tr-TR" sz="2200" dirty="0">
                <a:latin typeface="Calibri" panose="020F0502020204030204" pitchFamily="34" charset="0"/>
              </a:rPr>
              <a:t>“kıt bir şeyi paylaşmak veya bir ödül elde etmek amacıyla, belli kural ve kısıtlamalar çerçevesinde temel özgürlüklerin ve insan haklarının garanti altına alındığı ve hiçbir ayrıcalığın ve ayrımcılığın olmadığı bir ortamda birden fazla oyuncu arasında oynanan bir oyun veya bir yarış" olarak </a:t>
            </a:r>
            <a:r>
              <a:rPr lang="tr-TR" sz="2200" dirty="0" smtClean="0">
                <a:latin typeface="Calibri" panose="020F0502020204030204" pitchFamily="34" charset="0"/>
              </a:rPr>
              <a:t>tanımlanabilir.</a:t>
            </a:r>
            <a:endParaRPr lang="tr-TR" sz="2200" dirty="0">
              <a:latin typeface="Calibri" panose="020F0502020204030204" pitchFamily="34" charset="0"/>
            </a:endParaRPr>
          </a:p>
        </p:txBody>
      </p:sp>
    </p:spTree>
    <p:extLst>
      <p:ext uri="{BB962C8B-B14F-4D97-AF65-F5344CB8AC3E}">
        <p14:creationId xmlns:p14="http://schemas.microsoft.com/office/powerpoint/2010/main" val="69051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605923" y="116632"/>
            <a:ext cx="4267628" cy="846386"/>
          </a:xfrm>
          <a:prstGeom prst="rect">
            <a:avLst/>
          </a:prstGeom>
          <a:noFill/>
        </p:spPr>
        <p:txBody>
          <a:bodyPr wrap="square" rtlCol="0">
            <a:spAutoFit/>
          </a:bodyPr>
          <a:lstStyle/>
          <a:p>
            <a:r>
              <a:rPr lang="tr-TR" sz="1900" b="1" dirty="0" smtClean="0">
                <a:solidFill>
                  <a:srgbClr val="002060"/>
                </a:solidFill>
                <a:latin typeface="Calibri" panose="020F0502020204030204" pitchFamily="34" charset="0"/>
              </a:rPr>
              <a:t>DEĞİŞEN DÜNYADA İŞLETMELER</a:t>
            </a:r>
            <a:endParaRPr lang="tr-TR" sz="1900" b="1" dirty="0">
              <a:solidFill>
                <a:srgbClr val="002060"/>
              </a:solidFill>
              <a:latin typeface="Calibri" panose="020F0502020204030204" pitchFamily="34" charset="0"/>
            </a:endParaRPr>
          </a:p>
          <a:p>
            <a:endParaRPr lang="tr-TR" sz="3000" dirty="0"/>
          </a:p>
        </p:txBody>
      </p:sp>
      <p:sp>
        <p:nvSpPr>
          <p:cNvPr id="2" name="Rectangle 1"/>
          <p:cNvSpPr/>
          <p:nvPr/>
        </p:nvSpPr>
        <p:spPr>
          <a:xfrm>
            <a:off x="861507" y="1005427"/>
            <a:ext cx="7488831" cy="5170646"/>
          </a:xfrm>
          <a:prstGeom prst="rect">
            <a:avLst/>
          </a:prstGeom>
        </p:spPr>
        <p:txBody>
          <a:bodyPr wrap="square">
            <a:spAutoFit/>
          </a:bodyPr>
          <a:lstStyle/>
          <a:p>
            <a:r>
              <a:rPr lang="tr-TR" sz="2200" dirty="0">
                <a:latin typeface="Calibri" panose="020F0502020204030204" pitchFamily="34" charset="0"/>
              </a:rPr>
              <a:t>Rekabet şartları bazı değişim dinamiklerinden etkilenmektedir. </a:t>
            </a:r>
            <a:r>
              <a:rPr lang="tr-TR" sz="2200" dirty="0" smtClean="0">
                <a:latin typeface="Calibri" panose="020F0502020204030204" pitchFamily="34" charset="0"/>
              </a:rPr>
              <a:t>Bunlardan bazıları;</a:t>
            </a:r>
          </a:p>
          <a:p>
            <a:endParaRPr lang="tr-TR" sz="2200" dirty="0">
              <a:latin typeface="Calibri" panose="020F0502020204030204" pitchFamily="34" charset="0"/>
            </a:endParaRPr>
          </a:p>
          <a:p>
            <a:pPr marL="342900" indent="-342900">
              <a:lnSpc>
                <a:spcPct val="150000"/>
              </a:lnSpc>
              <a:buClr>
                <a:srgbClr val="002060"/>
              </a:buClr>
              <a:buFont typeface="Wingdings 3" panose="05040102010807070707" pitchFamily="18" charset="2"/>
              <a:buChar char=""/>
            </a:pPr>
            <a:r>
              <a:rPr lang="tr-TR" sz="2200" dirty="0">
                <a:latin typeface="Calibri" panose="020F0502020204030204" pitchFamily="34" charset="0"/>
              </a:rPr>
              <a:t>Yeni pazarların oluşması ve uluslararası rekabetin </a:t>
            </a:r>
            <a:r>
              <a:rPr lang="tr-TR" sz="2200" dirty="0" smtClean="0">
                <a:latin typeface="Calibri" panose="020F0502020204030204" pitchFamily="34" charset="0"/>
              </a:rPr>
              <a:t>sertleşmesi,</a:t>
            </a:r>
          </a:p>
          <a:p>
            <a:pPr marL="342900" indent="-342900">
              <a:lnSpc>
                <a:spcPct val="150000"/>
              </a:lnSpc>
              <a:buClr>
                <a:srgbClr val="002060"/>
              </a:buClr>
              <a:buFont typeface="Wingdings 3" panose="05040102010807070707" pitchFamily="18" charset="2"/>
              <a:buChar char=""/>
            </a:pPr>
            <a:r>
              <a:rPr lang="tr-TR" sz="2200" dirty="0" smtClean="0">
                <a:latin typeface="Calibri" panose="020F0502020204030204" pitchFamily="34" charset="0"/>
              </a:rPr>
              <a:t>Uluslararası </a:t>
            </a:r>
            <a:r>
              <a:rPr lang="tr-TR" sz="2200" dirty="0">
                <a:latin typeface="Calibri" panose="020F0502020204030204" pitchFamily="34" charset="0"/>
              </a:rPr>
              <a:t>ve bölgesel bütünleşmelere </a:t>
            </a:r>
            <a:r>
              <a:rPr lang="tr-TR" sz="2200" dirty="0" smtClean="0">
                <a:latin typeface="Calibri" panose="020F0502020204030204" pitchFamily="34" charset="0"/>
              </a:rPr>
              <a:t>gidilmesi,</a:t>
            </a:r>
          </a:p>
          <a:p>
            <a:pPr marL="342900" indent="-342900">
              <a:lnSpc>
                <a:spcPct val="150000"/>
              </a:lnSpc>
              <a:buClr>
                <a:srgbClr val="002060"/>
              </a:buClr>
              <a:buFont typeface="Wingdings 3" panose="05040102010807070707" pitchFamily="18" charset="2"/>
              <a:buChar char=""/>
            </a:pPr>
            <a:r>
              <a:rPr lang="tr-TR" sz="2200" dirty="0" smtClean="0">
                <a:latin typeface="Calibri" panose="020F0502020204030204" pitchFamily="34" charset="0"/>
              </a:rPr>
              <a:t>Bilgi </a:t>
            </a:r>
            <a:r>
              <a:rPr lang="tr-TR" sz="2200" dirty="0">
                <a:latin typeface="Calibri" panose="020F0502020204030204" pitchFamily="34" charset="0"/>
              </a:rPr>
              <a:t>ve iletişim teknolojilerindeki ilerlemeler, </a:t>
            </a:r>
            <a:endParaRPr lang="tr-TR" sz="2200" dirty="0" smtClean="0">
              <a:latin typeface="Calibri" panose="020F0502020204030204" pitchFamily="34" charset="0"/>
            </a:endParaRPr>
          </a:p>
          <a:p>
            <a:pPr marL="342900" indent="-342900">
              <a:lnSpc>
                <a:spcPct val="150000"/>
              </a:lnSpc>
              <a:buClr>
                <a:srgbClr val="002060"/>
              </a:buClr>
              <a:buFont typeface="Wingdings 3" panose="05040102010807070707" pitchFamily="18" charset="2"/>
              <a:buChar char=""/>
            </a:pPr>
            <a:r>
              <a:rPr lang="tr-TR" sz="2200" dirty="0" smtClean="0">
                <a:latin typeface="Calibri" panose="020F0502020204030204" pitchFamily="34" charset="0"/>
              </a:rPr>
              <a:t>Yeni </a:t>
            </a:r>
            <a:r>
              <a:rPr lang="tr-TR" sz="2200" dirty="0">
                <a:latin typeface="Calibri" panose="020F0502020204030204" pitchFamily="34" charset="0"/>
              </a:rPr>
              <a:t>teknolojik buluşlar, </a:t>
            </a:r>
            <a:endParaRPr lang="tr-TR" sz="2200" dirty="0" smtClean="0">
              <a:latin typeface="Calibri" panose="020F0502020204030204" pitchFamily="34" charset="0"/>
            </a:endParaRPr>
          </a:p>
          <a:p>
            <a:pPr marL="342900" indent="-342900">
              <a:lnSpc>
                <a:spcPct val="150000"/>
              </a:lnSpc>
              <a:buClr>
                <a:srgbClr val="002060"/>
              </a:buClr>
              <a:buFont typeface="Wingdings 3" panose="05040102010807070707" pitchFamily="18" charset="2"/>
              <a:buChar char=""/>
            </a:pPr>
            <a:r>
              <a:rPr lang="tr-TR" sz="2200" dirty="0" smtClean="0">
                <a:latin typeface="Calibri" panose="020F0502020204030204" pitchFamily="34" charset="0"/>
              </a:rPr>
              <a:t>Bilgisayar </a:t>
            </a:r>
            <a:r>
              <a:rPr lang="tr-TR" sz="2200" dirty="0">
                <a:latin typeface="Calibri" panose="020F0502020204030204" pitchFamily="34" charset="0"/>
              </a:rPr>
              <a:t>sistemlerinin gelişmesi ve </a:t>
            </a:r>
            <a:r>
              <a:rPr lang="tr-TR" sz="2200" dirty="0" smtClean="0">
                <a:latin typeface="Calibri" panose="020F0502020204030204" pitchFamily="34" charset="0"/>
              </a:rPr>
              <a:t>yaygınlaşması,</a:t>
            </a:r>
          </a:p>
          <a:p>
            <a:pPr marL="342900" indent="-342900">
              <a:lnSpc>
                <a:spcPct val="150000"/>
              </a:lnSpc>
              <a:buClr>
                <a:srgbClr val="002060"/>
              </a:buClr>
              <a:buFont typeface="Wingdings 3" panose="05040102010807070707" pitchFamily="18" charset="2"/>
              <a:buChar char=""/>
            </a:pPr>
            <a:r>
              <a:rPr lang="tr-TR" sz="2200" dirty="0" smtClean="0">
                <a:latin typeface="Calibri" panose="020F0502020204030204" pitchFamily="34" charset="0"/>
              </a:rPr>
              <a:t>Malzeme </a:t>
            </a:r>
            <a:r>
              <a:rPr lang="tr-TR" sz="2200" dirty="0">
                <a:latin typeface="Calibri" panose="020F0502020204030204" pitchFamily="34" charset="0"/>
              </a:rPr>
              <a:t>teknolojisi alanında meydana gelen </a:t>
            </a:r>
            <a:r>
              <a:rPr lang="tr-TR" sz="2200" dirty="0" smtClean="0">
                <a:latin typeface="Calibri" panose="020F0502020204030204" pitchFamily="34" charset="0"/>
              </a:rPr>
              <a:t>gelişmeler,</a:t>
            </a:r>
          </a:p>
          <a:p>
            <a:pPr marL="342900" indent="-342900">
              <a:lnSpc>
                <a:spcPct val="150000"/>
              </a:lnSpc>
              <a:buClr>
                <a:srgbClr val="002060"/>
              </a:buClr>
              <a:buFont typeface="Wingdings 3" panose="05040102010807070707" pitchFamily="18" charset="2"/>
              <a:buChar char=""/>
            </a:pPr>
            <a:r>
              <a:rPr lang="tr-TR" sz="2200" dirty="0" smtClean="0">
                <a:latin typeface="Calibri" panose="020F0502020204030204" pitchFamily="34" charset="0"/>
              </a:rPr>
              <a:t>Ürün </a:t>
            </a:r>
            <a:r>
              <a:rPr lang="tr-TR" sz="2200" dirty="0">
                <a:latin typeface="Calibri" panose="020F0502020204030204" pitchFamily="34" charset="0"/>
              </a:rPr>
              <a:t>niteliği ve kalitesi konusunda müşteri beklentilerinin </a:t>
            </a:r>
            <a:r>
              <a:rPr lang="tr-TR" sz="2200" dirty="0" smtClean="0">
                <a:latin typeface="Calibri" panose="020F0502020204030204" pitchFamily="34" charset="0"/>
              </a:rPr>
              <a:t>değişmesi</a:t>
            </a:r>
            <a:endParaRPr lang="tr-TR" sz="2200" dirty="0">
              <a:latin typeface="Calibri" panose="020F0502020204030204" pitchFamily="34" charset="0"/>
            </a:endParaRPr>
          </a:p>
        </p:txBody>
      </p:sp>
    </p:spTree>
    <p:extLst>
      <p:ext uri="{BB962C8B-B14F-4D97-AF65-F5344CB8AC3E}">
        <p14:creationId xmlns:p14="http://schemas.microsoft.com/office/powerpoint/2010/main" val="69051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605923" y="116632"/>
            <a:ext cx="4267628" cy="846386"/>
          </a:xfrm>
          <a:prstGeom prst="rect">
            <a:avLst/>
          </a:prstGeom>
          <a:noFill/>
        </p:spPr>
        <p:txBody>
          <a:bodyPr wrap="square" rtlCol="0">
            <a:spAutoFit/>
          </a:bodyPr>
          <a:lstStyle/>
          <a:p>
            <a:r>
              <a:rPr lang="tr-TR" sz="1900" b="1" dirty="0" smtClean="0">
                <a:solidFill>
                  <a:srgbClr val="002060"/>
                </a:solidFill>
                <a:latin typeface="Calibri" panose="020F0502020204030204" pitchFamily="34" charset="0"/>
              </a:rPr>
              <a:t>DEĞİŞEN DÜNYADA İŞLETMELER</a:t>
            </a:r>
            <a:endParaRPr lang="tr-TR" sz="1900" b="1" dirty="0">
              <a:solidFill>
                <a:srgbClr val="002060"/>
              </a:solidFill>
              <a:latin typeface="Calibri" panose="020F0502020204030204" pitchFamily="34" charset="0"/>
            </a:endParaRPr>
          </a:p>
          <a:p>
            <a:endParaRPr lang="tr-TR" sz="3000" dirty="0"/>
          </a:p>
        </p:txBody>
      </p:sp>
      <p:sp>
        <p:nvSpPr>
          <p:cNvPr id="4" name="TextBox 3"/>
          <p:cNvSpPr txBox="1"/>
          <p:nvPr/>
        </p:nvSpPr>
        <p:spPr>
          <a:xfrm>
            <a:off x="753495" y="1124744"/>
            <a:ext cx="7704856" cy="584775"/>
          </a:xfrm>
          <a:prstGeom prst="rect">
            <a:avLst/>
          </a:prstGeom>
          <a:noFill/>
        </p:spPr>
        <p:txBody>
          <a:bodyPr wrap="square" rtlCol="0">
            <a:spAutoFit/>
          </a:bodyPr>
          <a:lstStyle/>
          <a:p>
            <a:r>
              <a:rPr lang="tr-TR" sz="3200" b="1" dirty="0">
                <a:solidFill>
                  <a:srgbClr val="002060"/>
                </a:solidFill>
                <a:latin typeface="Calibri" panose="020F0502020204030204" pitchFamily="34" charset="0"/>
              </a:rPr>
              <a:t>Etkin Yönetim için Üç Kritik Alan</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6941" y="2420888"/>
            <a:ext cx="6497961" cy="3096344"/>
          </a:xfrm>
          <a:prstGeom prst="rect">
            <a:avLst/>
          </a:prstGeom>
        </p:spPr>
      </p:pic>
    </p:spTree>
    <p:extLst>
      <p:ext uri="{BB962C8B-B14F-4D97-AF65-F5344CB8AC3E}">
        <p14:creationId xmlns:p14="http://schemas.microsoft.com/office/powerpoint/2010/main" val="69051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605923" y="116632"/>
            <a:ext cx="4267628" cy="846386"/>
          </a:xfrm>
          <a:prstGeom prst="rect">
            <a:avLst/>
          </a:prstGeom>
          <a:noFill/>
        </p:spPr>
        <p:txBody>
          <a:bodyPr wrap="square" rtlCol="0">
            <a:spAutoFit/>
          </a:bodyPr>
          <a:lstStyle/>
          <a:p>
            <a:r>
              <a:rPr lang="tr-TR" sz="1900" b="1" dirty="0" smtClean="0">
                <a:solidFill>
                  <a:srgbClr val="002060"/>
                </a:solidFill>
                <a:latin typeface="Calibri" panose="020F0502020204030204" pitchFamily="34" charset="0"/>
              </a:rPr>
              <a:t>DEĞİŞEN DÜNYADA İŞLETMELER</a:t>
            </a:r>
            <a:endParaRPr lang="tr-TR" sz="1900" b="1" dirty="0">
              <a:solidFill>
                <a:srgbClr val="002060"/>
              </a:solidFill>
              <a:latin typeface="Calibri" panose="020F0502020204030204" pitchFamily="34" charset="0"/>
            </a:endParaRPr>
          </a:p>
          <a:p>
            <a:endParaRPr lang="tr-TR" sz="3000" dirty="0"/>
          </a:p>
        </p:txBody>
      </p:sp>
      <p:sp>
        <p:nvSpPr>
          <p:cNvPr id="3" name="TextBox 2"/>
          <p:cNvSpPr txBox="1"/>
          <p:nvPr/>
        </p:nvSpPr>
        <p:spPr>
          <a:xfrm>
            <a:off x="753495" y="995941"/>
            <a:ext cx="7704856" cy="584775"/>
          </a:xfrm>
          <a:prstGeom prst="rect">
            <a:avLst/>
          </a:prstGeom>
          <a:noFill/>
        </p:spPr>
        <p:txBody>
          <a:bodyPr wrap="square" rtlCol="0">
            <a:spAutoFit/>
          </a:bodyPr>
          <a:lstStyle/>
          <a:p>
            <a:r>
              <a:rPr lang="tr-TR" sz="3200" b="1" dirty="0">
                <a:solidFill>
                  <a:srgbClr val="002060"/>
                </a:solidFill>
                <a:latin typeface="Calibri" panose="020F0502020204030204" pitchFamily="34" charset="0"/>
              </a:rPr>
              <a:t>Etkin Yönetim için Üç Kritik Alan</a:t>
            </a:r>
          </a:p>
        </p:txBody>
      </p:sp>
      <p:sp>
        <p:nvSpPr>
          <p:cNvPr id="2" name="TextBox 1"/>
          <p:cNvSpPr txBox="1"/>
          <p:nvPr/>
        </p:nvSpPr>
        <p:spPr>
          <a:xfrm>
            <a:off x="611560" y="1759750"/>
            <a:ext cx="7704856" cy="4493538"/>
          </a:xfrm>
          <a:prstGeom prst="rect">
            <a:avLst/>
          </a:prstGeom>
          <a:noFill/>
        </p:spPr>
        <p:txBody>
          <a:bodyPr wrap="square" rtlCol="0">
            <a:spAutoFit/>
          </a:bodyPr>
          <a:lstStyle/>
          <a:p>
            <a:pPr marL="342900" indent="-342900">
              <a:buClr>
                <a:srgbClr val="002060"/>
              </a:buClr>
              <a:buFont typeface="Wingdings 3" panose="05040102010807070707" pitchFamily="18" charset="2"/>
              <a:buChar char=""/>
            </a:pPr>
            <a:r>
              <a:rPr lang="tr-TR" sz="2200" b="1" i="1" dirty="0">
                <a:latin typeface="Calibri" panose="020F0502020204030204" pitchFamily="34" charset="0"/>
              </a:rPr>
              <a:t>Değişim</a:t>
            </a:r>
            <a:r>
              <a:rPr lang="tr-TR" sz="2200" dirty="0">
                <a:latin typeface="Calibri" panose="020F0502020204030204" pitchFamily="34" charset="0"/>
              </a:rPr>
              <a:t>, dünyadaki canlı ve cansız varlıklar için kaçınılmaz bir süreçtir. Yöneticiler açısından baktığımızda değişimi yönetebilen yöneticiler, işletmelerini rekabette diğerlerine nazaran daha avantajlı kılabilirler. </a:t>
            </a:r>
          </a:p>
          <a:p>
            <a:pPr marL="342900" indent="-342900">
              <a:buClr>
                <a:srgbClr val="002060"/>
              </a:buClr>
              <a:buFont typeface="Wingdings 3" panose="05040102010807070707" pitchFamily="18" charset="2"/>
              <a:buChar char=""/>
            </a:pPr>
            <a:endParaRPr lang="tr-TR" sz="2200" b="1" i="1" dirty="0" smtClean="0">
              <a:latin typeface="Calibri" panose="020F0502020204030204" pitchFamily="34" charset="0"/>
            </a:endParaRPr>
          </a:p>
          <a:p>
            <a:pPr marL="342900" indent="-342900">
              <a:buClr>
                <a:srgbClr val="002060"/>
              </a:buClr>
              <a:buFont typeface="Wingdings 3" panose="05040102010807070707" pitchFamily="18" charset="2"/>
              <a:buChar char=""/>
            </a:pPr>
            <a:r>
              <a:rPr lang="tr-TR" sz="2200" b="1" i="1" dirty="0" smtClean="0">
                <a:latin typeface="Calibri" panose="020F0502020204030204" pitchFamily="34" charset="0"/>
              </a:rPr>
              <a:t>Küreselleşme</a:t>
            </a:r>
            <a:r>
              <a:rPr lang="tr-TR" sz="2200" dirty="0">
                <a:latin typeface="Calibri" panose="020F0502020204030204" pitchFamily="34" charset="0"/>
              </a:rPr>
              <a:t>; "ekonomik, siyasal, sosyal ve kültürel alanlarda bazı ortak değerlerin yerel ve ulusal sınırları aşarak, dünya çapında yayılması"nı ifade </a:t>
            </a:r>
            <a:r>
              <a:rPr lang="tr-TR" sz="2200" dirty="0" smtClean="0">
                <a:latin typeface="Calibri" panose="020F0502020204030204" pitchFamily="34" charset="0"/>
              </a:rPr>
              <a:t>etmektedir.</a:t>
            </a:r>
          </a:p>
          <a:p>
            <a:pPr marL="342900" indent="-342900">
              <a:buClr>
                <a:srgbClr val="002060"/>
              </a:buClr>
              <a:buFont typeface="Wingdings 3" panose="05040102010807070707" pitchFamily="18" charset="2"/>
              <a:buChar char=""/>
            </a:pPr>
            <a:endParaRPr lang="tr-TR" sz="2200" b="1" i="1" dirty="0">
              <a:latin typeface="Calibri" panose="020F0502020204030204" pitchFamily="34" charset="0"/>
            </a:endParaRPr>
          </a:p>
          <a:p>
            <a:pPr marL="342900" indent="-342900">
              <a:buClr>
                <a:srgbClr val="002060"/>
              </a:buClr>
              <a:buFont typeface="Wingdings 3" panose="05040102010807070707" pitchFamily="18" charset="2"/>
              <a:buChar char=""/>
            </a:pPr>
            <a:r>
              <a:rPr lang="tr-TR" sz="2200" b="1" i="1" dirty="0" smtClean="0">
                <a:latin typeface="Calibri" panose="020F0502020204030204" pitchFamily="34" charset="0"/>
              </a:rPr>
              <a:t>Teknoloji</a:t>
            </a:r>
            <a:r>
              <a:rPr lang="tr-TR" sz="2200" dirty="0">
                <a:latin typeface="Calibri" panose="020F0502020204030204" pitchFamily="34" charset="0"/>
              </a:rPr>
              <a:t>, araştırma, geliştirme, üretim, pazarlama, satış ve satış sonrası hizmeti kapsayan bir sanayi sürecinin, etkin ve verimli bir biçimde gerçekleştirilmesi için kullanılabilecek bilgi ve becerilerin tümüdür </a:t>
            </a:r>
          </a:p>
        </p:txBody>
      </p:sp>
    </p:spTree>
    <p:extLst>
      <p:ext uri="{BB962C8B-B14F-4D97-AF65-F5344CB8AC3E}">
        <p14:creationId xmlns:p14="http://schemas.microsoft.com/office/powerpoint/2010/main" val="1064188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605923" y="116632"/>
            <a:ext cx="4267628" cy="846386"/>
          </a:xfrm>
          <a:prstGeom prst="rect">
            <a:avLst/>
          </a:prstGeom>
          <a:noFill/>
        </p:spPr>
        <p:txBody>
          <a:bodyPr wrap="square" rtlCol="0">
            <a:spAutoFit/>
          </a:bodyPr>
          <a:lstStyle/>
          <a:p>
            <a:r>
              <a:rPr lang="tr-TR" sz="1900" b="1" dirty="0" smtClean="0">
                <a:solidFill>
                  <a:srgbClr val="002060"/>
                </a:solidFill>
                <a:latin typeface="Calibri" panose="020F0502020204030204" pitchFamily="34" charset="0"/>
              </a:rPr>
              <a:t>DEĞİŞEN DÜNYADA İŞLETMELER</a:t>
            </a:r>
            <a:endParaRPr lang="tr-TR" sz="1900" b="1" dirty="0">
              <a:solidFill>
                <a:srgbClr val="002060"/>
              </a:solidFill>
              <a:latin typeface="Calibri" panose="020F0502020204030204" pitchFamily="34" charset="0"/>
            </a:endParaRPr>
          </a:p>
          <a:p>
            <a:endParaRPr lang="tr-TR" sz="3000" dirty="0"/>
          </a:p>
        </p:txBody>
      </p:sp>
      <p:sp>
        <p:nvSpPr>
          <p:cNvPr id="3" name="TextBox 2"/>
          <p:cNvSpPr txBox="1"/>
          <p:nvPr/>
        </p:nvSpPr>
        <p:spPr>
          <a:xfrm>
            <a:off x="666688" y="764704"/>
            <a:ext cx="7640387" cy="523220"/>
          </a:xfrm>
          <a:prstGeom prst="rect">
            <a:avLst/>
          </a:prstGeom>
          <a:noFill/>
        </p:spPr>
        <p:txBody>
          <a:bodyPr wrap="square" rtlCol="0">
            <a:spAutoFit/>
          </a:bodyPr>
          <a:lstStyle>
            <a:defPPr>
              <a:defRPr lang="tr-TR"/>
            </a:defPPr>
          </a:lstStyle>
          <a:p>
            <a:r>
              <a:rPr lang="tr-TR" sz="2800" b="1" dirty="0" smtClean="0">
                <a:solidFill>
                  <a:srgbClr val="002060"/>
                </a:solidFill>
                <a:latin typeface="Calibri" panose="020F0502020204030204" pitchFamily="34" charset="0"/>
              </a:rPr>
              <a:t>GELECEK ÖNGÖRÜLERİ VE YÖNETİCİLERE ETKİLERİ</a:t>
            </a:r>
            <a:endParaRPr lang="tr-TR" sz="2800" b="1" dirty="0">
              <a:solidFill>
                <a:srgbClr val="002060"/>
              </a:solidFill>
              <a:latin typeface="Calibri" panose="020F0502020204030204" pitchFamily="34" charset="0"/>
            </a:endParaRPr>
          </a:p>
        </p:txBody>
      </p:sp>
      <p:pic>
        <p:nvPicPr>
          <p:cNvPr id="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6865" y="1412776"/>
            <a:ext cx="8080432" cy="5112568"/>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2987824" y="2521335"/>
            <a:ext cx="3058259" cy="1107996"/>
          </a:xfrm>
          <a:prstGeom prst="rect">
            <a:avLst/>
          </a:prstGeom>
          <a:noFill/>
        </p:spPr>
        <p:txBody>
          <a:bodyPr wrap="square" rtlCol="0">
            <a:spAutoFit/>
          </a:bodyPr>
          <a:lstStyle/>
          <a:p>
            <a:pPr>
              <a:spcBef>
                <a:spcPct val="50000"/>
              </a:spcBef>
              <a:buFontTx/>
              <a:buChar char="•"/>
            </a:pPr>
            <a:r>
              <a:rPr lang="tr-TR" altLang="tr-TR" sz="1200" b="1" dirty="0">
                <a:solidFill>
                  <a:srgbClr val="ED7317"/>
                </a:solidFill>
                <a:latin typeface="Calibri" pitchFamily="34" charset="0"/>
              </a:rPr>
              <a:t>İşletmeler, birbirleri ile işbirliği yaparak ağlar oluşturan daha küçük birimlere bölünmektedirler.</a:t>
            </a:r>
          </a:p>
          <a:p>
            <a:pPr>
              <a:spcBef>
                <a:spcPct val="50000"/>
              </a:spcBef>
              <a:buFontTx/>
              <a:buChar char="•"/>
            </a:pPr>
            <a:r>
              <a:rPr lang="tr-TR" altLang="tr-TR" sz="1200" b="1" dirty="0">
                <a:solidFill>
                  <a:srgbClr val="ED7317"/>
                </a:solidFill>
                <a:latin typeface="Calibri" pitchFamily="34" charset="0"/>
              </a:rPr>
              <a:t>Uzmanlaşma, dünyada giderek daha fazla önem </a:t>
            </a:r>
            <a:r>
              <a:rPr lang="tr-TR" altLang="tr-TR" sz="1200" b="1" dirty="0" smtClean="0">
                <a:solidFill>
                  <a:srgbClr val="ED7317"/>
                </a:solidFill>
                <a:latin typeface="Calibri" pitchFamily="34" charset="0"/>
              </a:rPr>
              <a:t>kazanmaktadır</a:t>
            </a:r>
            <a:r>
              <a:rPr lang="tr-TR" altLang="tr-TR" sz="1200" dirty="0" smtClean="0">
                <a:latin typeface="Calibri" panose="020F0502020204030204" pitchFamily="34" charset="0"/>
              </a:rPr>
              <a:t>.</a:t>
            </a:r>
            <a:endParaRPr lang="tr-TR" altLang="tr-TR" sz="1200" b="1" dirty="0">
              <a:solidFill>
                <a:srgbClr val="ED7317"/>
              </a:solidFill>
              <a:latin typeface="Calibri" pitchFamily="34" charset="0"/>
            </a:endParaRPr>
          </a:p>
        </p:txBody>
      </p:sp>
      <p:sp>
        <p:nvSpPr>
          <p:cNvPr id="8" name="Rectangle 7"/>
          <p:cNvSpPr/>
          <p:nvPr/>
        </p:nvSpPr>
        <p:spPr>
          <a:xfrm>
            <a:off x="971600" y="4570446"/>
            <a:ext cx="3024336" cy="1023357"/>
          </a:xfrm>
          <a:prstGeom prst="rect">
            <a:avLst/>
          </a:prstGeom>
        </p:spPr>
        <p:txBody>
          <a:bodyPr wrap="square">
            <a:spAutoFit/>
          </a:bodyPr>
          <a:lstStyle/>
          <a:p>
            <a:pPr>
              <a:spcBef>
                <a:spcPct val="50000"/>
              </a:spcBef>
              <a:buFontTx/>
              <a:buChar char="•"/>
            </a:pPr>
            <a:r>
              <a:rPr lang="tr-TR" altLang="tr-TR" sz="1100" b="1" dirty="0">
                <a:solidFill>
                  <a:srgbClr val="00B050"/>
                </a:solidFill>
                <a:latin typeface="Calibri" pitchFamily="34" charset="0"/>
              </a:rPr>
              <a:t>Sosyal sorumluluk, işletmelerin gündeminde giderek daha fazla yer bulmaktadır.</a:t>
            </a:r>
          </a:p>
          <a:p>
            <a:pPr>
              <a:spcBef>
                <a:spcPct val="50000"/>
              </a:spcBef>
              <a:buFontTx/>
              <a:buChar char="•"/>
            </a:pPr>
            <a:r>
              <a:rPr lang="tr-TR" altLang="tr-TR" sz="1100" b="1" dirty="0">
                <a:solidFill>
                  <a:srgbClr val="00B050"/>
                </a:solidFill>
                <a:latin typeface="Calibri" pitchFamily="34" charset="0"/>
              </a:rPr>
              <a:t>Demografik değişiklikler, iklim değişiklikleri ve sürdürülebilirlik konusundaki endişeler </a:t>
            </a:r>
            <a:r>
              <a:rPr lang="tr-TR" altLang="tr-TR" sz="1100" b="1" dirty="0" smtClean="0">
                <a:solidFill>
                  <a:srgbClr val="00B050"/>
                </a:solidFill>
                <a:latin typeface="Calibri" pitchFamily="34" charset="0"/>
              </a:rPr>
              <a:t> artmaktadır</a:t>
            </a:r>
            <a:r>
              <a:rPr lang="tr-TR" altLang="tr-TR" sz="1100" b="1" dirty="0">
                <a:solidFill>
                  <a:srgbClr val="00B050"/>
                </a:solidFill>
                <a:latin typeface="Calibri" pitchFamily="34" charset="0"/>
              </a:rPr>
              <a:t>.</a:t>
            </a:r>
          </a:p>
        </p:txBody>
      </p:sp>
      <p:sp>
        <p:nvSpPr>
          <p:cNvPr id="10" name="Rectangle 9"/>
          <p:cNvSpPr/>
          <p:nvPr/>
        </p:nvSpPr>
        <p:spPr>
          <a:xfrm>
            <a:off x="5220072" y="4581164"/>
            <a:ext cx="2788132" cy="1107996"/>
          </a:xfrm>
          <a:prstGeom prst="rect">
            <a:avLst/>
          </a:prstGeom>
        </p:spPr>
        <p:txBody>
          <a:bodyPr wrap="square">
            <a:spAutoFit/>
          </a:bodyPr>
          <a:lstStyle/>
          <a:p>
            <a:pPr>
              <a:spcBef>
                <a:spcPct val="50000"/>
              </a:spcBef>
              <a:buFontTx/>
              <a:buChar char="•"/>
            </a:pPr>
            <a:r>
              <a:rPr lang="tr-TR" altLang="tr-TR" sz="1200" b="1" dirty="0">
                <a:solidFill>
                  <a:srgbClr val="193C81"/>
                </a:solidFill>
                <a:latin typeface="Calibri" pitchFamily="34" charset="0"/>
              </a:rPr>
              <a:t>İşletmeler büyüdükçe, dev şirketlerin hakimiyetindeki kapitalizm kuralları belirlemektedir.</a:t>
            </a:r>
          </a:p>
          <a:p>
            <a:pPr>
              <a:spcBef>
                <a:spcPct val="50000"/>
              </a:spcBef>
              <a:buFontTx/>
              <a:buChar char="•"/>
            </a:pPr>
            <a:r>
              <a:rPr lang="tr-TR" altLang="tr-TR" sz="1200" b="1" dirty="0">
                <a:solidFill>
                  <a:srgbClr val="193C81"/>
                </a:solidFill>
                <a:latin typeface="Calibri" pitchFamily="34" charset="0"/>
              </a:rPr>
              <a:t>Kişisel tercihler, sosyal sorumluluk ile ilgili inançlara baskın gelmektedir.</a:t>
            </a:r>
          </a:p>
        </p:txBody>
      </p:sp>
      <p:sp>
        <p:nvSpPr>
          <p:cNvPr id="11" name="TextBox 10"/>
          <p:cNvSpPr txBox="1"/>
          <p:nvPr/>
        </p:nvSpPr>
        <p:spPr>
          <a:xfrm>
            <a:off x="742196" y="1412776"/>
            <a:ext cx="2245627" cy="461665"/>
          </a:xfrm>
          <a:prstGeom prst="rect">
            <a:avLst/>
          </a:prstGeom>
          <a:noFill/>
        </p:spPr>
        <p:txBody>
          <a:bodyPr wrap="square" rtlCol="0">
            <a:spAutoFit/>
          </a:bodyPr>
          <a:lstStyle/>
          <a:p>
            <a:r>
              <a:rPr lang="tr-TR" sz="2400" b="1" i="1" dirty="0">
                <a:latin typeface="Calibri" panose="020F0502020204030204" pitchFamily="34" charset="0"/>
              </a:rPr>
              <a:t>2020 : Üç Dünya</a:t>
            </a:r>
          </a:p>
        </p:txBody>
      </p:sp>
    </p:spTree>
    <p:extLst>
      <p:ext uri="{BB962C8B-B14F-4D97-AF65-F5344CB8AC3E}">
        <p14:creationId xmlns:p14="http://schemas.microsoft.com/office/powerpoint/2010/main" val="1064188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605923" y="116632"/>
            <a:ext cx="4267628" cy="846386"/>
          </a:xfrm>
          <a:prstGeom prst="rect">
            <a:avLst/>
          </a:prstGeom>
          <a:noFill/>
        </p:spPr>
        <p:txBody>
          <a:bodyPr wrap="square" rtlCol="0">
            <a:spAutoFit/>
          </a:bodyPr>
          <a:lstStyle/>
          <a:p>
            <a:r>
              <a:rPr lang="tr-TR" sz="1900" b="1" dirty="0" smtClean="0">
                <a:solidFill>
                  <a:srgbClr val="002060"/>
                </a:solidFill>
                <a:latin typeface="Calibri" panose="020F0502020204030204" pitchFamily="34" charset="0"/>
              </a:rPr>
              <a:t>DEĞİŞEN DÜNYADA İŞLETMELER</a:t>
            </a:r>
            <a:endParaRPr lang="tr-TR" sz="1900" b="1" dirty="0">
              <a:solidFill>
                <a:srgbClr val="002060"/>
              </a:solidFill>
              <a:latin typeface="Calibri" panose="020F0502020204030204" pitchFamily="34" charset="0"/>
            </a:endParaRPr>
          </a:p>
          <a:p>
            <a:endParaRPr lang="tr-TR" sz="30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786" y="1844824"/>
            <a:ext cx="7311583" cy="4320480"/>
          </a:xfrm>
          <a:prstGeom prst="rect">
            <a:avLst/>
          </a:prstGeom>
        </p:spPr>
      </p:pic>
      <p:sp>
        <p:nvSpPr>
          <p:cNvPr id="4" name="TextBox 3"/>
          <p:cNvSpPr txBox="1"/>
          <p:nvPr/>
        </p:nvSpPr>
        <p:spPr>
          <a:xfrm>
            <a:off x="827583" y="1154104"/>
            <a:ext cx="5912153" cy="738664"/>
          </a:xfrm>
          <a:prstGeom prst="rect">
            <a:avLst/>
          </a:prstGeom>
          <a:noFill/>
        </p:spPr>
        <p:txBody>
          <a:bodyPr wrap="square" rtlCol="0">
            <a:spAutoFit/>
          </a:bodyPr>
          <a:lstStyle/>
          <a:p>
            <a:r>
              <a:rPr lang="tr-TR" sz="2400" b="1" i="1" dirty="0" smtClean="0">
                <a:solidFill>
                  <a:srgbClr val="DF8B2F"/>
                </a:solidFill>
                <a:latin typeface="Calibri" panose="020F0502020204030204" pitchFamily="34" charset="0"/>
              </a:rPr>
              <a:t>Turuncu Dünyada İnsanları Yönetmek</a:t>
            </a:r>
            <a:endParaRPr lang="tr-TR" sz="2400" b="1" i="1" dirty="0">
              <a:solidFill>
                <a:srgbClr val="DF8B2F"/>
              </a:solidFill>
              <a:latin typeface="Calibri" panose="020F0502020204030204" pitchFamily="34" charset="0"/>
            </a:endParaRPr>
          </a:p>
          <a:p>
            <a:endParaRPr lang="tr-TR" dirty="0"/>
          </a:p>
        </p:txBody>
      </p:sp>
    </p:spTree>
    <p:extLst>
      <p:ext uri="{BB962C8B-B14F-4D97-AF65-F5344CB8AC3E}">
        <p14:creationId xmlns:p14="http://schemas.microsoft.com/office/powerpoint/2010/main" val="1064188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605923" y="116632"/>
            <a:ext cx="4267628" cy="846386"/>
          </a:xfrm>
          <a:prstGeom prst="rect">
            <a:avLst/>
          </a:prstGeom>
          <a:noFill/>
        </p:spPr>
        <p:txBody>
          <a:bodyPr wrap="square" rtlCol="0">
            <a:spAutoFit/>
          </a:bodyPr>
          <a:lstStyle/>
          <a:p>
            <a:r>
              <a:rPr lang="tr-TR" sz="1900" b="1" dirty="0" smtClean="0">
                <a:solidFill>
                  <a:srgbClr val="002060"/>
                </a:solidFill>
                <a:latin typeface="Calibri" panose="020F0502020204030204" pitchFamily="34" charset="0"/>
              </a:rPr>
              <a:t>DEĞİŞEN DÜNYADA İŞLETMELER</a:t>
            </a:r>
            <a:endParaRPr lang="tr-TR" sz="1900" b="1" dirty="0">
              <a:solidFill>
                <a:srgbClr val="002060"/>
              </a:solidFill>
              <a:latin typeface="Calibri" panose="020F0502020204030204" pitchFamily="34" charset="0"/>
            </a:endParaRPr>
          </a:p>
          <a:p>
            <a:endParaRPr lang="tr-TR" sz="3000" dirty="0"/>
          </a:p>
        </p:txBody>
      </p:sp>
      <p:sp>
        <p:nvSpPr>
          <p:cNvPr id="3" name="TextBox 2"/>
          <p:cNvSpPr txBox="1"/>
          <p:nvPr/>
        </p:nvSpPr>
        <p:spPr>
          <a:xfrm>
            <a:off x="827583" y="1154104"/>
            <a:ext cx="5912153" cy="738664"/>
          </a:xfrm>
          <a:prstGeom prst="rect">
            <a:avLst/>
          </a:prstGeom>
          <a:noFill/>
        </p:spPr>
        <p:txBody>
          <a:bodyPr wrap="square" rtlCol="0">
            <a:spAutoFit/>
          </a:bodyPr>
          <a:lstStyle/>
          <a:p>
            <a:r>
              <a:rPr lang="tr-TR" sz="2400" b="1" i="1" dirty="0" smtClean="0">
                <a:solidFill>
                  <a:srgbClr val="0070C0"/>
                </a:solidFill>
                <a:latin typeface="Calibri" panose="020F0502020204030204" pitchFamily="34" charset="0"/>
              </a:rPr>
              <a:t>Mavi Dünyada İnsanları Yönetmek</a:t>
            </a:r>
            <a:endParaRPr lang="tr-TR" sz="2400" b="1" i="1" dirty="0">
              <a:solidFill>
                <a:srgbClr val="0070C0"/>
              </a:solidFill>
              <a:latin typeface="Calibri" panose="020F0502020204030204" pitchFamily="34" charset="0"/>
            </a:endParaRPr>
          </a:p>
          <a:p>
            <a:endParaRPr lang="tr-TR"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584" y="1772816"/>
            <a:ext cx="7488832" cy="4595521"/>
          </a:xfrm>
          <a:prstGeom prst="rect">
            <a:avLst/>
          </a:prstGeom>
        </p:spPr>
      </p:pic>
    </p:spTree>
    <p:extLst>
      <p:ext uri="{BB962C8B-B14F-4D97-AF65-F5344CB8AC3E}">
        <p14:creationId xmlns:p14="http://schemas.microsoft.com/office/powerpoint/2010/main" val="1064188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605923" y="116632"/>
            <a:ext cx="4267628" cy="846386"/>
          </a:xfrm>
          <a:prstGeom prst="rect">
            <a:avLst/>
          </a:prstGeom>
          <a:noFill/>
        </p:spPr>
        <p:txBody>
          <a:bodyPr wrap="square" rtlCol="0">
            <a:spAutoFit/>
          </a:bodyPr>
          <a:lstStyle/>
          <a:p>
            <a:r>
              <a:rPr lang="tr-TR" sz="1900" b="1" dirty="0" smtClean="0">
                <a:solidFill>
                  <a:srgbClr val="002060"/>
                </a:solidFill>
                <a:latin typeface="Calibri" panose="020F0502020204030204" pitchFamily="34" charset="0"/>
              </a:rPr>
              <a:t>DEĞİŞEN DÜNYADA İŞLETMELER</a:t>
            </a:r>
            <a:endParaRPr lang="tr-TR" sz="1900" b="1" dirty="0">
              <a:solidFill>
                <a:srgbClr val="002060"/>
              </a:solidFill>
              <a:latin typeface="Calibri" panose="020F0502020204030204" pitchFamily="34" charset="0"/>
            </a:endParaRPr>
          </a:p>
          <a:p>
            <a:endParaRPr lang="tr-TR" sz="3000" dirty="0"/>
          </a:p>
        </p:txBody>
      </p:sp>
      <p:sp>
        <p:nvSpPr>
          <p:cNvPr id="3" name="TextBox 2"/>
          <p:cNvSpPr txBox="1"/>
          <p:nvPr/>
        </p:nvSpPr>
        <p:spPr>
          <a:xfrm>
            <a:off x="827583" y="1154104"/>
            <a:ext cx="5912153" cy="738664"/>
          </a:xfrm>
          <a:prstGeom prst="rect">
            <a:avLst/>
          </a:prstGeom>
          <a:noFill/>
        </p:spPr>
        <p:txBody>
          <a:bodyPr wrap="square" rtlCol="0">
            <a:spAutoFit/>
          </a:bodyPr>
          <a:lstStyle/>
          <a:p>
            <a:r>
              <a:rPr lang="tr-TR" sz="2400" b="1" i="1" dirty="0" smtClean="0">
                <a:solidFill>
                  <a:srgbClr val="00B050"/>
                </a:solidFill>
                <a:latin typeface="Calibri" panose="020F0502020204030204" pitchFamily="34" charset="0"/>
              </a:rPr>
              <a:t>Yeşil Dünyada İnsanları Yönetmek</a:t>
            </a:r>
            <a:endParaRPr lang="tr-TR" sz="2400" b="1" i="1" dirty="0">
              <a:solidFill>
                <a:srgbClr val="00B050"/>
              </a:solidFill>
              <a:latin typeface="Calibri" panose="020F0502020204030204" pitchFamily="34" charset="0"/>
            </a:endParaRPr>
          </a:p>
          <a:p>
            <a:endParaRPr lang="tr-TR"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0976" y="1892768"/>
            <a:ext cx="7295440" cy="4449871"/>
          </a:xfrm>
          <a:prstGeom prst="rect">
            <a:avLst/>
          </a:prstGeom>
        </p:spPr>
      </p:pic>
    </p:spTree>
    <p:extLst>
      <p:ext uri="{BB962C8B-B14F-4D97-AF65-F5344CB8AC3E}">
        <p14:creationId xmlns:p14="http://schemas.microsoft.com/office/powerpoint/2010/main" val="1064188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605923" y="116632"/>
            <a:ext cx="4267628" cy="846386"/>
          </a:xfrm>
          <a:prstGeom prst="rect">
            <a:avLst/>
          </a:prstGeom>
          <a:noFill/>
        </p:spPr>
        <p:txBody>
          <a:bodyPr wrap="square" rtlCol="0">
            <a:spAutoFit/>
          </a:bodyPr>
          <a:lstStyle/>
          <a:p>
            <a:r>
              <a:rPr lang="tr-TR" sz="1900" b="1" dirty="0" smtClean="0">
                <a:solidFill>
                  <a:srgbClr val="002060"/>
                </a:solidFill>
                <a:latin typeface="Calibri" panose="020F0502020204030204" pitchFamily="34" charset="0"/>
              </a:rPr>
              <a:t>DEĞİŞEN DÜNYADA İŞLETMELER</a:t>
            </a:r>
            <a:endParaRPr lang="tr-TR" sz="1900" b="1" dirty="0">
              <a:solidFill>
                <a:srgbClr val="002060"/>
              </a:solidFill>
              <a:latin typeface="Calibri" panose="020F0502020204030204" pitchFamily="34" charset="0"/>
            </a:endParaRPr>
          </a:p>
          <a:p>
            <a:endParaRPr lang="tr-TR" sz="3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18261" y="959409"/>
            <a:ext cx="5905211" cy="5490318"/>
          </a:xfrm>
          <a:prstGeom prst="rect">
            <a:avLst/>
          </a:prstGeom>
        </p:spPr>
      </p:pic>
      <p:sp>
        <p:nvSpPr>
          <p:cNvPr id="5" name="TextBox 4"/>
          <p:cNvSpPr txBox="1"/>
          <p:nvPr/>
        </p:nvSpPr>
        <p:spPr>
          <a:xfrm>
            <a:off x="611560" y="807778"/>
            <a:ext cx="1656184" cy="1015663"/>
          </a:xfrm>
          <a:prstGeom prst="rect">
            <a:avLst/>
          </a:prstGeom>
          <a:noFill/>
        </p:spPr>
        <p:txBody>
          <a:bodyPr wrap="square" rtlCol="0">
            <a:spAutoFit/>
          </a:bodyPr>
          <a:lstStyle/>
          <a:p>
            <a:pPr algn="ctr"/>
            <a:r>
              <a:rPr lang="tr-TR" sz="2000" b="1" i="1" dirty="0" smtClean="0">
                <a:latin typeface="Calibri" panose="020F0502020204030204" pitchFamily="34" charset="0"/>
              </a:rPr>
              <a:t>Üç Dünya’nın Temel Özellikleri</a:t>
            </a:r>
            <a:endParaRPr lang="tr-TR" sz="2000" b="1" i="1" dirty="0">
              <a:latin typeface="Calibri" panose="020F0502020204030204" pitchFamily="34" charset="0"/>
            </a:endParaRPr>
          </a:p>
        </p:txBody>
      </p:sp>
    </p:spTree>
    <p:extLst>
      <p:ext uri="{BB962C8B-B14F-4D97-AF65-F5344CB8AC3E}">
        <p14:creationId xmlns:p14="http://schemas.microsoft.com/office/powerpoint/2010/main" val="3443980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605923" y="116632"/>
            <a:ext cx="4267628" cy="846386"/>
          </a:xfrm>
          <a:prstGeom prst="rect">
            <a:avLst/>
          </a:prstGeom>
          <a:noFill/>
        </p:spPr>
        <p:txBody>
          <a:bodyPr wrap="square" rtlCol="0">
            <a:spAutoFit/>
          </a:bodyPr>
          <a:lstStyle/>
          <a:p>
            <a:r>
              <a:rPr lang="tr-TR" sz="1900" b="1" dirty="0" smtClean="0">
                <a:solidFill>
                  <a:srgbClr val="002060"/>
                </a:solidFill>
                <a:latin typeface="Calibri" panose="020F0502020204030204" pitchFamily="34" charset="0"/>
              </a:rPr>
              <a:t>DEĞİŞEN DÜNYADA İŞLETMELER</a:t>
            </a:r>
            <a:endParaRPr lang="tr-TR" sz="1900" b="1" dirty="0">
              <a:solidFill>
                <a:srgbClr val="002060"/>
              </a:solidFill>
              <a:latin typeface="Calibri" panose="020F0502020204030204" pitchFamily="34" charset="0"/>
            </a:endParaRPr>
          </a:p>
          <a:p>
            <a:endParaRPr lang="tr-TR" sz="30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1514" y="1988840"/>
            <a:ext cx="6808877" cy="3951935"/>
          </a:xfrm>
          <a:prstGeom prst="rect">
            <a:avLst/>
          </a:prstGeom>
        </p:spPr>
      </p:pic>
      <p:sp>
        <p:nvSpPr>
          <p:cNvPr id="4" name="TextBox 3"/>
          <p:cNvSpPr txBox="1"/>
          <p:nvPr/>
        </p:nvSpPr>
        <p:spPr>
          <a:xfrm>
            <a:off x="827583" y="1154104"/>
            <a:ext cx="6192689" cy="830997"/>
          </a:xfrm>
          <a:prstGeom prst="rect">
            <a:avLst/>
          </a:prstGeom>
          <a:noFill/>
        </p:spPr>
        <p:txBody>
          <a:bodyPr wrap="square" rtlCol="0">
            <a:spAutoFit/>
          </a:bodyPr>
          <a:lstStyle/>
          <a:p>
            <a:r>
              <a:rPr lang="tr-TR" sz="2400" b="1" i="1" dirty="0" smtClean="0">
                <a:latin typeface="Calibri" panose="020F0502020204030204" pitchFamily="34" charset="0"/>
              </a:rPr>
              <a:t>19., 20. ve 21. Yüzyılda Hakim Olan Yönetsel Paradigmalar</a:t>
            </a:r>
            <a:endParaRPr lang="tr-TR" sz="2400" b="1" i="1" dirty="0">
              <a:latin typeface="Calibri" panose="020F0502020204030204" pitchFamily="34" charset="0"/>
            </a:endParaRPr>
          </a:p>
        </p:txBody>
      </p:sp>
    </p:spTree>
    <p:extLst>
      <p:ext uri="{BB962C8B-B14F-4D97-AF65-F5344CB8AC3E}">
        <p14:creationId xmlns:p14="http://schemas.microsoft.com/office/powerpoint/2010/main" val="4249230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605923" y="116632"/>
            <a:ext cx="4267628" cy="846386"/>
          </a:xfrm>
          <a:prstGeom prst="rect">
            <a:avLst/>
          </a:prstGeom>
          <a:noFill/>
        </p:spPr>
        <p:txBody>
          <a:bodyPr wrap="square" rtlCol="0">
            <a:spAutoFit/>
          </a:bodyPr>
          <a:lstStyle/>
          <a:p>
            <a:r>
              <a:rPr lang="tr-TR" sz="1900" b="1" dirty="0" smtClean="0">
                <a:solidFill>
                  <a:srgbClr val="002060"/>
                </a:solidFill>
                <a:latin typeface="Calibri" panose="020F0502020204030204" pitchFamily="34" charset="0"/>
              </a:rPr>
              <a:t>DEĞİŞEN DÜNYADA İŞLETMELER</a:t>
            </a:r>
            <a:endParaRPr lang="tr-TR" sz="1900" b="1" dirty="0">
              <a:solidFill>
                <a:srgbClr val="002060"/>
              </a:solidFill>
              <a:latin typeface="Calibri" panose="020F0502020204030204" pitchFamily="34" charset="0"/>
            </a:endParaRPr>
          </a:p>
          <a:p>
            <a:endParaRPr lang="tr-TR" sz="3000" dirty="0"/>
          </a:p>
        </p:txBody>
      </p:sp>
      <p:sp>
        <p:nvSpPr>
          <p:cNvPr id="2" name="TextBox 1"/>
          <p:cNvSpPr txBox="1"/>
          <p:nvPr/>
        </p:nvSpPr>
        <p:spPr>
          <a:xfrm>
            <a:off x="676029" y="965562"/>
            <a:ext cx="6984776" cy="584775"/>
          </a:xfrm>
          <a:prstGeom prst="rect">
            <a:avLst/>
          </a:prstGeom>
          <a:noFill/>
        </p:spPr>
        <p:txBody>
          <a:bodyPr wrap="square" rtlCol="0">
            <a:spAutoFit/>
          </a:bodyPr>
          <a:lstStyle>
            <a:defPPr>
              <a:defRPr lang="tr-TR"/>
            </a:defPPr>
          </a:lstStyle>
          <a:p>
            <a:r>
              <a:rPr lang="tr-TR" sz="3200" b="1" dirty="0">
                <a:solidFill>
                  <a:srgbClr val="002060"/>
                </a:solidFill>
                <a:latin typeface="Calibri" panose="020F0502020204030204" pitchFamily="34" charset="0"/>
              </a:rPr>
              <a:t>Sanayileşmenin Yükselişi ve Getirdikleri </a:t>
            </a:r>
          </a:p>
        </p:txBody>
      </p:sp>
      <p:sp>
        <p:nvSpPr>
          <p:cNvPr id="3" name="TextBox 2"/>
          <p:cNvSpPr txBox="1"/>
          <p:nvPr/>
        </p:nvSpPr>
        <p:spPr>
          <a:xfrm>
            <a:off x="827584" y="1844824"/>
            <a:ext cx="6264696" cy="4216539"/>
          </a:xfrm>
          <a:prstGeom prst="rect">
            <a:avLst/>
          </a:prstGeom>
          <a:noFill/>
        </p:spPr>
        <p:txBody>
          <a:bodyPr wrap="square" rtlCol="0">
            <a:spAutoFit/>
          </a:bodyPr>
          <a:lstStyle/>
          <a:p>
            <a:pPr>
              <a:buClr>
                <a:srgbClr val="002060"/>
              </a:buClr>
            </a:pPr>
            <a:r>
              <a:rPr lang="tr-TR" sz="2200" dirty="0">
                <a:latin typeface="Calibri" panose="020F0502020204030204" pitchFamily="34" charset="0"/>
              </a:rPr>
              <a:t>Sanayileşmenin iş hayatına getirdiği kural ve ilkeler;</a:t>
            </a:r>
          </a:p>
          <a:p>
            <a:pPr marL="342900" indent="-342900">
              <a:lnSpc>
                <a:spcPct val="150000"/>
              </a:lnSpc>
              <a:buClr>
                <a:srgbClr val="002060"/>
              </a:buClr>
              <a:buFont typeface="Wingdings 3" panose="05040102010807070707" pitchFamily="18" charset="2"/>
              <a:buChar char=""/>
            </a:pPr>
            <a:endParaRPr lang="tr-TR" sz="2000" dirty="0">
              <a:latin typeface="Calibri" panose="020F0502020204030204" pitchFamily="34" charset="0"/>
            </a:endParaRPr>
          </a:p>
          <a:p>
            <a:pPr marL="342900" indent="-342900">
              <a:lnSpc>
                <a:spcPct val="150000"/>
              </a:lnSpc>
              <a:buAutoNum type="arabicPeriod"/>
            </a:pPr>
            <a:r>
              <a:rPr lang="tr-TR" sz="2200" b="1" i="1" dirty="0">
                <a:latin typeface="Calibri" panose="020F0502020204030204" pitchFamily="34" charset="0"/>
              </a:rPr>
              <a:t>Standartlaşma</a:t>
            </a:r>
          </a:p>
          <a:p>
            <a:pPr marL="342900" indent="-342900">
              <a:lnSpc>
                <a:spcPct val="150000"/>
              </a:lnSpc>
              <a:buAutoNum type="arabicPeriod"/>
            </a:pPr>
            <a:r>
              <a:rPr lang="tr-TR" sz="2200" b="1" i="1" dirty="0">
                <a:latin typeface="Calibri" panose="020F0502020204030204" pitchFamily="34" charset="0"/>
              </a:rPr>
              <a:t>Uzmanlık</a:t>
            </a:r>
          </a:p>
          <a:p>
            <a:pPr marL="342900" indent="-342900">
              <a:lnSpc>
                <a:spcPct val="150000"/>
              </a:lnSpc>
              <a:buAutoNum type="arabicPeriod"/>
            </a:pPr>
            <a:r>
              <a:rPr lang="tr-TR" sz="2200" b="1" i="1" dirty="0">
                <a:latin typeface="Calibri" panose="020F0502020204030204" pitchFamily="34" charset="0"/>
              </a:rPr>
              <a:t>Uyumlaştırma</a:t>
            </a:r>
          </a:p>
          <a:p>
            <a:pPr marL="342900" indent="-342900">
              <a:lnSpc>
                <a:spcPct val="150000"/>
              </a:lnSpc>
              <a:buAutoNum type="arabicPeriod"/>
            </a:pPr>
            <a:r>
              <a:rPr lang="tr-TR" sz="2200" b="1" i="1" dirty="0">
                <a:latin typeface="Calibri" panose="020F0502020204030204" pitchFamily="34" charset="0"/>
              </a:rPr>
              <a:t>Yoğunlaşma</a:t>
            </a:r>
          </a:p>
          <a:p>
            <a:pPr marL="342900" indent="-342900">
              <a:lnSpc>
                <a:spcPct val="150000"/>
              </a:lnSpc>
              <a:buAutoNum type="arabicPeriod"/>
            </a:pPr>
            <a:r>
              <a:rPr lang="tr-TR" sz="2200" b="1" i="1" dirty="0">
                <a:latin typeface="Calibri" panose="020F0502020204030204" pitchFamily="34" charset="0"/>
              </a:rPr>
              <a:t>Büyüme</a:t>
            </a:r>
          </a:p>
          <a:p>
            <a:pPr marL="342900" indent="-342900">
              <a:lnSpc>
                <a:spcPct val="150000"/>
              </a:lnSpc>
              <a:buAutoNum type="arabicPeriod"/>
            </a:pPr>
            <a:r>
              <a:rPr lang="tr-TR" sz="2200" b="1" i="1" dirty="0">
                <a:latin typeface="Calibri" panose="020F0502020204030204" pitchFamily="34" charset="0"/>
              </a:rPr>
              <a:t>Merkezileşme</a:t>
            </a:r>
          </a:p>
          <a:p>
            <a:endParaRPr lang="tr-TR" dirty="0" smtClean="0"/>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93829" y="2679988"/>
            <a:ext cx="2736304" cy="3381375"/>
          </a:xfrm>
          <a:prstGeom prst="rect">
            <a:avLst/>
          </a:prstGeom>
        </p:spPr>
      </p:pic>
    </p:spTree>
    <p:extLst>
      <p:ext uri="{BB962C8B-B14F-4D97-AF65-F5344CB8AC3E}">
        <p14:creationId xmlns:p14="http://schemas.microsoft.com/office/powerpoint/2010/main" val="2719986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605923" y="116632"/>
            <a:ext cx="4267628" cy="846386"/>
          </a:xfrm>
          <a:prstGeom prst="rect">
            <a:avLst/>
          </a:prstGeom>
          <a:noFill/>
        </p:spPr>
        <p:txBody>
          <a:bodyPr wrap="square" rtlCol="0">
            <a:spAutoFit/>
          </a:bodyPr>
          <a:lstStyle/>
          <a:p>
            <a:r>
              <a:rPr lang="tr-TR" sz="1900" b="1" dirty="0" smtClean="0">
                <a:solidFill>
                  <a:srgbClr val="002060"/>
                </a:solidFill>
                <a:latin typeface="Calibri" panose="020F0502020204030204" pitchFamily="34" charset="0"/>
              </a:rPr>
              <a:t>DEĞİŞEN DÜNYADA İŞLETMELER</a:t>
            </a:r>
            <a:endParaRPr lang="tr-TR" sz="1900" b="1" dirty="0">
              <a:solidFill>
                <a:srgbClr val="002060"/>
              </a:solidFill>
              <a:latin typeface="Calibri" panose="020F0502020204030204" pitchFamily="34" charset="0"/>
            </a:endParaRPr>
          </a:p>
          <a:p>
            <a:endParaRPr lang="tr-TR" sz="3000" dirty="0"/>
          </a:p>
        </p:txBody>
      </p:sp>
      <p:sp>
        <p:nvSpPr>
          <p:cNvPr id="4" name="TextBox 3"/>
          <p:cNvSpPr txBox="1"/>
          <p:nvPr/>
        </p:nvSpPr>
        <p:spPr>
          <a:xfrm>
            <a:off x="827583" y="923271"/>
            <a:ext cx="6192689" cy="461665"/>
          </a:xfrm>
          <a:prstGeom prst="rect">
            <a:avLst/>
          </a:prstGeom>
          <a:noFill/>
        </p:spPr>
        <p:txBody>
          <a:bodyPr wrap="square" rtlCol="0">
            <a:spAutoFit/>
          </a:bodyPr>
          <a:lstStyle/>
          <a:p>
            <a:r>
              <a:rPr lang="tr-TR" sz="2400" b="1" i="1" dirty="0" smtClean="0">
                <a:latin typeface="Calibri" panose="020F0502020204030204" pitchFamily="34" charset="0"/>
              </a:rPr>
              <a:t>Geleceği Yönetmede Adımlar</a:t>
            </a:r>
            <a:endParaRPr lang="tr-TR" sz="2400" b="1" i="1" dirty="0">
              <a:latin typeface="Calibri" panose="020F0502020204030204" pitchFamily="34" charset="0"/>
            </a:endParaRPr>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5414" y="1516023"/>
            <a:ext cx="6985000" cy="500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3203848" y="1700808"/>
            <a:ext cx="2448272" cy="1292662"/>
          </a:xfrm>
          <a:prstGeom prst="rect">
            <a:avLst/>
          </a:prstGeom>
        </p:spPr>
        <p:txBody>
          <a:bodyPr wrap="square">
            <a:spAutoFit/>
          </a:bodyPr>
          <a:lstStyle/>
          <a:p>
            <a:pPr>
              <a:spcBef>
                <a:spcPct val="50000"/>
              </a:spcBef>
            </a:pPr>
            <a:r>
              <a:rPr lang="tr-TR" altLang="tr-TR" sz="1200" b="1" dirty="0">
                <a:solidFill>
                  <a:srgbClr val="002060"/>
                </a:solidFill>
                <a:latin typeface="Calibri" panose="020F0502020204030204" pitchFamily="34" charset="0"/>
              </a:rPr>
              <a:t>İşletmeniz hangi dünyaya doğru hareket ediyor? Mavi mi, Yeşil mi, Turuncu mu, yoksa tamamen başka bir dünya mı?</a:t>
            </a:r>
          </a:p>
          <a:p>
            <a:pPr>
              <a:spcBef>
                <a:spcPct val="50000"/>
              </a:spcBef>
            </a:pPr>
            <a:r>
              <a:rPr lang="tr-TR" altLang="tr-TR" sz="1200" b="1" dirty="0">
                <a:solidFill>
                  <a:srgbClr val="002060"/>
                </a:solidFill>
                <a:latin typeface="Calibri" panose="020F0502020204030204" pitchFamily="34" charset="0"/>
              </a:rPr>
              <a:t>Sizin işletmeniz için geçerli senaryo nedir?</a:t>
            </a:r>
          </a:p>
        </p:txBody>
      </p:sp>
      <p:sp>
        <p:nvSpPr>
          <p:cNvPr id="6" name="Rectangle 5"/>
          <p:cNvSpPr/>
          <p:nvPr/>
        </p:nvSpPr>
        <p:spPr>
          <a:xfrm>
            <a:off x="4907914" y="3420518"/>
            <a:ext cx="2419354" cy="1200329"/>
          </a:xfrm>
          <a:prstGeom prst="rect">
            <a:avLst/>
          </a:prstGeom>
        </p:spPr>
        <p:txBody>
          <a:bodyPr wrap="square">
            <a:spAutoFit/>
          </a:bodyPr>
          <a:lstStyle/>
          <a:p>
            <a:pPr>
              <a:spcBef>
                <a:spcPct val="50000"/>
              </a:spcBef>
            </a:pPr>
            <a:r>
              <a:rPr lang="tr-TR" altLang="tr-TR" sz="1200" b="1" dirty="0">
                <a:solidFill>
                  <a:srgbClr val="002060"/>
                </a:solidFill>
                <a:latin typeface="Calibri" panose="020F0502020204030204" pitchFamily="34" charset="0"/>
              </a:rPr>
              <a:t>Bu dünyaya ulaşmak için  ne yapılması gerekiyor? Çeşitli değerlendirme teknikleri, kıyaslama ve ölçüm metotları ile bugün hangi noktada olunduğunun keşfedilmesi yararlı olacaktır.</a:t>
            </a:r>
          </a:p>
        </p:txBody>
      </p:sp>
      <p:sp>
        <p:nvSpPr>
          <p:cNvPr id="7" name="Rectangle 6"/>
          <p:cNvSpPr/>
          <p:nvPr/>
        </p:nvSpPr>
        <p:spPr>
          <a:xfrm>
            <a:off x="1619671" y="3328185"/>
            <a:ext cx="2736303" cy="1384995"/>
          </a:xfrm>
          <a:prstGeom prst="rect">
            <a:avLst/>
          </a:prstGeom>
        </p:spPr>
        <p:txBody>
          <a:bodyPr wrap="square">
            <a:spAutoFit/>
          </a:bodyPr>
          <a:lstStyle/>
          <a:p>
            <a:pPr>
              <a:spcBef>
                <a:spcPct val="50000"/>
              </a:spcBef>
            </a:pPr>
            <a:r>
              <a:rPr lang="tr-TR" altLang="tr-TR" sz="1200" b="1" dirty="0">
                <a:solidFill>
                  <a:srgbClr val="002060"/>
                </a:solidFill>
                <a:latin typeface="Calibri" panose="020F0502020204030204" pitchFamily="34" charset="0"/>
              </a:rPr>
              <a:t>İşletmenizin mevcut kültürü sürekli değişen çevrede nasıl bir tutum sergiliyor? Liderliğin işletmenizdeki rolü ne olacak? Hangi davranış modelleri işletmeniz için kritik önemde olacak? İşletmeniz, çalışanları ile nasıl iletişim kuracak?</a:t>
            </a:r>
          </a:p>
        </p:txBody>
      </p:sp>
      <p:sp>
        <p:nvSpPr>
          <p:cNvPr id="8" name="Rectangle 7"/>
          <p:cNvSpPr/>
          <p:nvPr/>
        </p:nvSpPr>
        <p:spPr>
          <a:xfrm>
            <a:off x="3203848" y="5157192"/>
            <a:ext cx="2448272" cy="1200329"/>
          </a:xfrm>
          <a:prstGeom prst="rect">
            <a:avLst/>
          </a:prstGeom>
        </p:spPr>
        <p:txBody>
          <a:bodyPr wrap="square">
            <a:spAutoFit/>
          </a:bodyPr>
          <a:lstStyle/>
          <a:p>
            <a:pPr>
              <a:spcBef>
                <a:spcPct val="50000"/>
              </a:spcBef>
            </a:pPr>
            <a:r>
              <a:rPr lang="tr-TR" altLang="tr-TR" sz="1200" b="1" dirty="0">
                <a:solidFill>
                  <a:srgbClr val="002060"/>
                </a:solidFill>
                <a:latin typeface="Calibri" panose="020F0502020204030204" pitchFamily="34" charset="0"/>
              </a:rPr>
              <a:t>İşletmenizin nasıl değişmesi gerekiyor? Kaynak kullanımı, yetenek yönetimi, çalışan ilişkileri, ödüller, öğrenme, eğitim ve geliştirme gibi teknikler nasıl kullanılmalı? </a:t>
            </a:r>
          </a:p>
        </p:txBody>
      </p:sp>
    </p:spTree>
    <p:extLst>
      <p:ext uri="{BB962C8B-B14F-4D97-AF65-F5344CB8AC3E}">
        <p14:creationId xmlns:p14="http://schemas.microsoft.com/office/powerpoint/2010/main" val="4249230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11 Dikdörtgen"/>
          <p:cNvSpPr/>
          <p:nvPr/>
        </p:nvSpPr>
        <p:spPr>
          <a:xfrm>
            <a:off x="571472" y="3571876"/>
            <a:ext cx="8072494" cy="2000264"/>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200"/>
              </a:lnSpc>
            </a:pPr>
            <a:r>
              <a:rPr lang="tr-TR" dirty="0" smtClean="0"/>
              <a:t>.</a:t>
            </a:r>
            <a:endParaRPr lang="tr-TR" sz="1400" dirty="0">
              <a:latin typeface="Angsana New" panose="02020603050405020304" pitchFamily="18" charset="-34"/>
              <a:ea typeface="Times New Roman" panose="02020603050405020304" pitchFamily="18" charset="0"/>
              <a:cs typeface="Angsana New" panose="02020603050405020304" pitchFamily="18" charset="-34"/>
            </a:endParaRPr>
          </a:p>
        </p:txBody>
      </p:sp>
      <p:cxnSp>
        <p:nvCxnSpPr>
          <p:cNvPr id="14" name="13 Düz Bağlayıcı"/>
          <p:cNvCxnSpPr/>
          <p:nvPr/>
        </p:nvCxnSpPr>
        <p:spPr>
          <a:xfrm rot="5400000">
            <a:off x="463520" y="4606933"/>
            <a:ext cx="2071702" cy="158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Başlık 1"/>
          <p:cNvSpPr txBox="1">
            <a:spLocks/>
          </p:cNvSpPr>
          <p:nvPr/>
        </p:nvSpPr>
        <p:spPr>
          <a:xfrm>
            <a:off x="252206" y="116632"/>
            <a:ext cx="8571685" cy="504056"/>
          </a:xfrm>
          <a:prstGeom prst="rect">
            <a:avLst/>
          </a:prstGeom>
        </p:spPr>
        <p:txBody>
          <a:bodyPr vert="horz" lIns="91440" tIns="45720" rIns="91440" bIns="45720" rtlCol="0" anchor="ctr">
            <a:noAutofit/>
          </a:bodyPr>
          <a:lstStyle>
            <a:defPPr>
              <a:defRPr lang="tr-TR"/>
            </a:defPPr>
            <a:lvl1pPr>
              <a:spcBef>
                <a:spcPct val="0"/>
              </a:spcBef>
              <a:buNone/>
              <a:defRPr sz="3600" b="1" i="1">
                <a:solidFill>
                  <a:schemeClr val="accent2"/>
                </a:solidFill>
              </a:defRPr>
            </a:lvl1pPr>
          </a:lstStyle>
          <a:p>
            <a:endParaRPr lang="en-US" dirty="0"/>
          </a:p>
        </p:txBody>
      </p:sp>
      <p:pic>
        <p:nvPicPr>
          <p:cNvPr id="11" name="Picture 2"/>
          <p:cNvPicPr>
            <a:picLocks noChangeAspect="1" noChangeArrowheads="1"/>
          </p:cNvPicPr>
          <p:nvPr/>
        </p:nvPicPr>
        <p:blipFill>
          <a:blip r:embed="rId2"/>
          <a:srcRect/>
          <a:stretch>
            <a:fillRect/>
          </a:stretch>
        </p:blipFill>
        <p:spPr bwMode="auto">
          <a:xfrm>
            <a:off x="571473" y="1214422"/>
            <a:ext cx="8072493" cy="2214573"/>
          </a:xfrm>
          <a:prstGeom prst="rect">
            <a:avLst/>
          </a:prstGeom>
          <a:noFill/>
          <a:ln w="9525">
            <a:noFill/>
            <a:miter lim="800000"/>
            <a:headEnd/>
            <a:tailEnd/>
          </a:ln>
          <a:effectLst/>
        </p:spPr>
      </p:pic>
      <p:cxnSp>
        <p:nvCxnSpPr>
          <p:cNvPr id="15" name="14 Düz Bağlayıcı"/>
          <p:cNvCxnSpPr/>
          <p:nvPr/>
        </p:nvCxnSpPr>
        <p:spPr>
          <a:xfrm rot="5400000">
            <a:off x="1463653" y="4606933"/>
            <a:ext cx="2071702" cy="158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15 Düz Bağlayıcı"/>
          <p:cNvCxnSpPr/>
          <p:nvPr/>
        </p:nvCxnSpPr>
        <p:spPr>
          <a:xfrm rot="5400000">
            <a:off x="2463784" y="4606933"/>
            <a:ext cx="2071702" cy="158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16 Düz Bağlayıcı"/>
          <p:cNvCxnSpPr/>
          <p:nvPr/>
        </p:nvCxnSpPr>
        <p:spPr>
          <a:xfrm rot="5400000">
            <a:off x="3463917" y="4606933"/>
            <a:ext cx="2071702" cy="158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17 Düz Bağlayıcı"/>
          <p:cNvCxnSpPr/>
          <p:nvPr/>
        </p:nvCxnSpPr>
        <p:spPr>
          <a:xfrm rot="5400000">
            <a:off x="4535487" y="4535495"/>
            <a:ext cx="2071702" cy="158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18 Düz Bağlayıcı"/>
          <p:cNvCxnSpPr/>
          <p:nvPr/>
        </p:nvCxnSpPr>
        <p:spPr>
          <a:xfrm rot="5400000">
            <a:off x="5607057" y="4606933"/>
            <a:ext cx="2071702" cy="158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19 Düz Bağlayıcı"/>
          <p:cNvCxnSpPr/>
          <p:nvPr/>
        </p:nvCxnSpPr>
        <p:spPr>
          <a:xfrm rot="5400000">
            <a:off x="6607188" y="4535495"/>
            <a:ext cx="2071702" cy="158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20 Metin kutusu"/>
          <p:cNvSpPr txBox="1"/>
          <p:nvPr/>
        </p:nvSpPr>
        <p:spPr>
          <a:xfrm>
            <a:off x="571472" y="3786190"/>
            <a:ext cx="1000132" cy="577081"/>
          </a:xfrm>
          <a:prstGeom prst="rect">
            <a:avLst/>
          </a:prstGeom>
          <a:noFill/>
        </p:spPr>
        <p:txBody>
          <a:bodyPr wrap="square" rtlCol="0">
            <a:spAutoFit/>
          </a:bodyPr>
          <a:lstStyle/>
          <a:p>
            <a:pPr>
              <a:lnSpc>
                <a:spcPts val="1200"/>
              </a:lnSpc>
            </a:pPr>
            <a:r>
              <a:rPr lang="tr-TR" sz="1200" dirty="0" err="1" smtClean="0"/>
              <a:t>Twitter</a:t>
            </a:r>
            <a:r>
              <a:rPr lang="tr-TR" sz="1200" dirty="0" smtClean="0"/>
              <a:t> </a:t>
            </a:r>
          </a:p>
          <a:p>
            <a:pPr>
              <a:lnSpc>
                <a:spcPts val="1200"/>
              </a:lnSpc>
            </a:pPr>
            <a:r>
              <a:rPr lang="tr-TR" sz="1200" dirty="0" smtClean="0"/>
              <a:t>piyasaya sürüldü.</a:t>
            </a:r>
            <a:endParaRPr lang="tr-TR" sz="1200" dirty="0">
              <a:latin typeface="Angsana New" panose="02020603050405020304" pitchFamily="18" charset="-34"/>
              <a:ea typeface="Times New Roman" panose="02020603050405020304" pitchFamily="18" charset="0"/>
              <a:cs typeface="Angsana New" panose="02020603050405020304" pitchFamily="18" charset="-34"/>
            </a:endParaRPr>
          </a:p>
        </p:txBody>
      </p:sp>
      <p:sp>
        <p:nvSpPr>
          <p:cNvPr id="22" name="21 Metin kutusu"/>
          <p:cNvSpPr txBox="1"/>
          <p:nvPr/>
        </p:nvSpPr>
        <p:spPr>
          <a:xfrm>
            <a:off x="1500166" y="3780613"/>
            <a:ext cx="1000132" cy="730969"/>
          </a:xfrm>
          <a:prstGeom prst="rect">
            <a:avLst/>
          </a:prstGeom>
          <a:noFill/>
        </p:spPr>
        <p:txBody>
          <a:bodyPr wrap="square" rtlCol="0">
            <a:spAutoFit/>
          </a:bodyPr>
          <a:lstStyle/>
          <a:p>
            <a:pPr marL="8890" indent="-8890">
              <a:lnSpc>
                <a:spcPts val="1200"/>
              </a:lnSpc>
            </a:pPr>
            <a:r>
              <a:rPr lang="tr-TR" sz="1200" dirty="0" err="1" smtClean="0"/>
              <a:t>Apple</a:t>
            </a:r>
            <a:r>
              <a:rPr lang="tr-TR" sz="1200" dirty="0" smtClean="0"/>
              <a:t> </a:t>
            </a:r>
            <a:r>
              <a:rPr lang="tr-TR" sz="1200" dirty="0" err="1" smtClean="0"/>
              <a:t>iPhone’u</a:t>
            </a:r>
            <a:r>
              <a:rPr lang="tr-TR" sz="1200" dirty="0" smtClean="0"/>
              <a:t> piyasaya sürdü.</a:t>
            </a:r>
            <a:endParaRPr lang="tr-TR" sz="1050" dirty="0">
              <a:latin typeface="Angsana New" panose="02020603050405020304" pitchFamily="18" charset="-34"/>
              <a:ea typeface="Times New Roman" panose="02020603050405020304" pitchFamily="18" charset="0"/>
              <a:cs typeface="Angsana New" panose="02020603050405020304" pitchFamily="18" charset="-34"/>
            </a:endParaRPr>
          </a:p>
        </p:txBody>
      </p:sp>
      <p:sp>
        <p:nvSpPr>
          <p:cNvPr id="23" name="22 Metin kutusu"/>
          <p:cNvSpPr txBox="1"/>
          <p:nvPr/>
        </p:nvSpPr>
        <p:spPr>
          <a:xfrm>
            <a:off x="2500298" y="3786190"/>
            <a:ext cx="1000132" cy="730969"/>
          </a:xfrm>
          <a:prstGeom prst="rect">
            <a:avLst/>
          </a:prstGeom>
          <a:noFill/>
        </p:spPr>
        <p:txBody>
          <a:bodyPr wrap="square" rtlCol="0">
            <a:spAutoFit/>
          </a:bodyPr>
          <a:lstStyle/>
          <a:p>
            <a:pPr indent="3175">
              <a:lnSpc>
                <a:spcPts val="1200"/>
              </a:lnSpc>
            </a:pPr>
            <a:r>
              <a:rPr lang="en-US" sz="1200" dirty="0" smtClean="0"/>
              <a:t>Lehman Brothers </a:t>
            </a:r>
            <a:r>
              <a:rPr lang="tr-TR" sz="1200" dirty="0" smtClean="0"/>
              <a:t>iflasını açıkladı.</a:t>
            </a:r>
            <a:endParaRPr lang="tr-TR" sz="1050" dirty="0">
              <a:latin typeface="Angsana New" panose="02020603050405020304" pitchFamily="18" charset="-34"/>
              <a:ea typeface="Times New Roman" panose="02020603050405020304" pitchFamily="18" charset="0"/>
              <a:cs typeface="Angsana New" panose="02020603050405020304" pitchFamily="18" charset="-34"/>
            </a:endParaRPr>
          </a:p>
        </p:txBody>
      </p:sp>
      <p:sp>
        <p:nvSpPr>
          <p:cNvPr id="24" name="23 Metin kutusu"/>
          <p:cNvSpPr txBox="1"/>
          <p:nvPr/>
        </p:nvSpPr>
        <p:spPr>
          <a:xfrm>
            <a:off x="3500430" y="3780613"/>
            <a:ext cx="1000132" cy="1177245"/>
          </a:xfrm>
          <a:prstGeom prst="rect">
            <a:avLst/>
          </a:prstGeom>
          <a:noFill/>
        </p:spPr>
        <p:txBody>
          <a:bodyPr wrap="square" rtlCol="0">
            <a:spAutoFit/>
          </a:bodyPr>
          <a:lstStyle/>
          <a:p>
            <a:pPr indent="6350">
              <a:lnSpc>
                <a:spcPts val="1200"/>
              </a:lnSpc>
            </a:pPr>
            <a:r>
              <a:rPr lang="tr-TR" sz="1200" dirty="0" smtClean="0"/>
              <a:t>Kent sakinleri </a:t>
            </a:r>
          </a:p>
          <a:p>
            <a:pPr indent="6350">
              <a:lnSpc>
                <a:spcPts val="1200"/>
              </a:lnSpc>
            </a:pPr>
            <a:r>
              <a:rPr lang="tr-TR" sz="1200" dirty="0" smtClean="0"/>
              <a:t>ilk kez küresel nüfusun </a:t>
            </a:r>
          </a:p>
          <a:p>
            <a:pPr indent="6350">
              <a:lnSpc>
                <a:spcPts val="1200"/>
              </a:lnSpc>
            </a:pPr>
            <a:r>
              <a:rPr lang="tr-TR" sz="1200" dirty="0" smtClean="0"/>
              <a:t>çoğunluğu haline geldi.</a:t>
            </a:r>
            <a:endParaRPr lang="tr-TR" sz="1050" dirty="0">
              <a:latin typeface="Angsana New" panose="02020603050405020304" pitchFamily="18" charset="-34"/>
              <a:ea typeface="Times New Roman" panose="02020603050405020304" pitchFamily="18" charset="0"/>
              <a:cs typeface="Angsana New" panose="02020603050405020304" pitchFamily="18" charset="-34"/>
            </a:endParaRPr>
          </a:p>
        </p:txBody>
      </p:sp>
      <p:sp>
        <p:nvSpPr>
          <p:cNvPr id="25" name="24 Metin kutusu"/>
          <p:cNvSpPr txBox="1"/>
          <p:nvPr/>
        </p:nvSpPr>
        <p:spPr>
          <a:xfrm>
            <a:off x="4572000" y="3780613"/>
            <a:ext cx="1000132" cy="1346522"/>
          </a:xfrm>
          <a:prstGeom prst="rect">
            <a:avLst/>
          </a:prstGeom>
          <a:noFill/>
        </p:spPr>
        <p:txBody>
          <a:bodyPr wrap="square" rtlCol="0">
            <a:spAutoFit/>
          </a:bodyPr>
          <a:lstStyle/>
          <a:p>
            <a:pPr>
              <a:lnSpc>
                <a:spcPts val="1200"/>
              </a:lnSpc>
            </a:pPr>
            <a:r>
              <a:rPr lang="tr-TR" sz="1200" dirty="0" smtClean="0"/>
              <a:t>Çin, </a:t>
            </a:r>
          </a:p>
          <a:p>
            <a:pPr>
              <a:lnSpc>
                <a:spcPts val="1200"/>
              </a:lnSpc>
            </a:pPr>
            <a:r>
              <a:rPr lang="tr-TR" sz="1200" dirty="0" smtClean="0"/>
              <a:t>Amerika’yı geride bırakarak dünyanın en büyük üreticisi oldu.</a:t>
            </a:r>
            <a:endParaRPr lang="tr-TR" sz="1050" dirty="0">
              <a:latin typeface="Angsana New" panose="02020603050405020304" pitchFamily="18" charset="-34"/>
              <a:ea typeface="Times New Roman" panose="02020603050405020304" pitchFamily="18" charset="0"/>
              <a:cs typeface="Angsana New" panose="02020603050405020304" pitchFamily="18" charset="-34"/>
            </a:endParaRPr>
          </a:p>
        </p:txBody>
      </p:sp>
      <p:sp>
        <p:nvSpPr>
          <p:cNvPr id="26" name="25 Metin kutusu"/>
          <p:cNvSpPr txBox="1"/>
          <p:nvPr/>
        </p:nvSpPr>
        <p:spPr>
          <a:xfrm>
            <a:off x="5572132" y="3780613"/>
            <a:ext cx="1000132" cy="730969"/>
          </a:xfrm>
          <a:prstGeom prst="rect">
            <a:avLst/>
          </a:prstGeom>
          <a:noFill/>
        </p:spPr>
        <p:txBody>
          <a:bodyPr wrap="square" rtlCol="0">
            <a:spAutoFit/>
          </a:bodyPr>
          <a:lstStyle/>
          <a:p>
            <a:pPr indent="3175">
              <a:lnSpc>
                <a:spcPts val="1200"/>
              </a:lnSpc>
            </a:pPr>
            <a:r>
              <a:rPr lang="tr-TR" sz="1200" dirty="0" smtClean="0"/>
              <a:t>Küresel nüfus </a:t>
            </a:r>
          </a:p>
          <a:p>
            <a:pPr indent="3175">
              <a:lnSpc>
                <a:spcPts val="1200"/>
              </a:lnSpc>
            </a:pPr>
            <a:r>
              <a:rPr lang="tr-TR" sz="1200" dirty="0" smtClean="0"/>
              <a:t>7 milyarı aştı.</a:t>
            </a:r>
            <a:endParaRPr lang="tr-TR" sz="1050" dirty="0">
              <a:latin typeface="Angsana New" panose="02020603050405020304" pitchFamily="18" charset="-34"/>
              <a:ea typeface="Times New Roman" panose="02020603050405020304" pitchFamily="18" charset="0"/>
              <a:cs typeface="Angsana New" panose="02020603050405020304" pitchFamily="18" charset="-34"/>
            </a:endParaRPr>
          </a:p>
        </p:txBody>
      </p:sp>
      <p:sp>
        <p:nvSpPr>
          <p:cNvPr id="27" name="26 Metin kutusu"/>
          <p:cNvSpPr txBox="1"/>
          <p:nvPr/>
        </p:nvSpPr>
        <p:spPr>
          <a:xfrm>
            <a:off x="6643702" y="3780613"/>
            <a:ext cx="1000132" cy="1638910"/>
          </a:xfrm>
          <a:prstGeom prst="rect">
            <a:avLst/>
          </a:prstGeom>
          <a:noFill/>
        </p:spPr>
        <p:txBody>
          <a:bodyPr wrap="square" rtlCol="0">
            <a:spAutoFit/>
          </a:bodyPr>
          <a:lstStyle/>
          <a:p>
            <a:pPr marL="3175" indent="-3175">
              <a:lnSpc>
                <a:spcPts val="1200"/>
              </a:lnSpc>
            </a:pPr>
            <a:r>
              <a:rPr lang="tr-TR" sz="1200" dirty="0" err="1" smtClean="0"/>
              <a:t>Texas’ta</a:t>
            </a:r>
            <a:r>
              <a:rPr lang="tr-TR" sz="1200" dirty="0" smtClean="0"/>
              <a:t> uzun süren kuraklıkların kesintilere işaret etmesi kaynak kıtlığının etkisine odaklanılmasını sağladı.</a:t>
            </a:r>
            <a:endParaRPr lang="tr-TR" sz="1050" dirty="0">
              <a:latin typeface="Angsana New" panose="02020603050405020304" pitchFamily="18" charset="-34"/>
              <a:ea typeface="Times New Roman" panose="02020603050405020304" pitchFamily="18" charset="0"/>
              <a:cs typeface="Angsana New" panose="02020603050405020304" pitchFamily="18" charset="-34"/>
            </a:endParaRPr>
          </a:p>
        </p:txBody>
      </p:sp>
      <p:sp>
        <p:nvSpPr>
          <p:cNvPr id="28" name="27 Metin kutusu"/>
          <p:cNvSpPr txBox="1"/>
          <p:nvPr/>
        </p:nvSpPr>
        <p:spPr>
          <a:xfrm>
            <a:off x="7643834" y="3786190"/>
            <a:ext cx="1000132" cy="1177245"/>
          </a:xfrm>
          <a:prstGeom prst="rect">
            <a:avLst/>
          </a:prstGeom>
          <a:noFill/>
        </p:spPr>
        <p:txBody>
          <a:bodyPr wrap="square" rtlCol="0">
            <a:spAutoFit/>
          </a:bodyPr>
          <a:lstStyle/>
          <a:p>
            <a:pPr marL="6350" indent="-6350">
              <a:lnSpc>
                <a:spcPts val="1200"/>
              </a:lnSpc>
            </a:pPr>
            <a:r>
              <a:rPr lang="tr-TR" sz="1200" dirty="0" smtClean="0"/>
              <a:t>Mobil cihazların ve bağlantıların sayısı dünyadaki insan sayısını geçti.</a:t>
            </a:r>
            <a:endParaRPr lang="tr-TR" sz="1050" dirty="0" smtClean="0">
              <a:latin typeface="Angsana New" panose="02020603050405020304" pitchFamily="18" charset="-34"/>
              <a:ea typeface="Times New Roman" panose="02020603050405020304" pitchFamily="18" charset="0"/>
              <a:cs typeface="Angsana New" panose="02020603050405020304" pitchFamily="18" charset="-34"/>
            </a:endParaRPr>
          </a:p>
        </p:txBody>
      </p:sp>
      <p:sp>
        <p:nvSpPr>
          <p:cNvPr id="2" name="Dikdörtgen 1"/>
          <p:cNvSpPr/>
          <p:nvPr/>
        </p:nvSpPr>
        <p:spPr>
          <a:xfrm>
            <a:off x="4932040" y="44624"/>
            <a:ext cx="2945037" cy="461665"/>
          </a:xfrm>
          <a:prstGeom prst="rect">
            <a:avLst/>
          </a:prstGeom>
        </p:spPr>
        <p:txBody>
          <a:bodyPr wrap="none">
            <a:spAutoFit/>
          </a:bodyPr>
          <a:lstStyle/>
          <a:p>
            <a:r>
              <a:rPr lang="tr-TR" sz="2400" b="1" dirty="0" smtClean="0">
                <a:solidFill>
                  <a:srgbClr val="002060"/>
                </a:solidFill>
              </a:rPr>
              <a:t>2022’YE YOLCULUK</a:t>
            </a:r>
            <a:endParaRPr lang="en-US" sz="2400" b="1" dirty="0">
              <a:solidFill>
                <a:srgbClr val="002060"/>
              </a:solidFill>
            </a:endParaRPr>
          </a:p>
        </p:txBody>
      </p:sp>
    </p:spTree>
    <p:extLst>
      <p:ext uri="{BB962C8B-B14F-4D97-AF65-F5344CB8AC3E}">
        <p14:creationId xmlns:p14="http://schemas.microsoft.com/office/powerpoint/2010/main" val="1404329607"/>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p:cNvPicPr>
            <a:picLocks noChangeAspect="1" noChangeArrowheads="1"/>
          </p:cNvPicPr>
          <p:nvPr/>
        </p:nvPicPr>
        <p:blipFill>
          <a:blip r:embed="rId2"/>
          <a:srcRect/>
          <a:stretch>
            <a:fillRect/>
          </a:stretch>
        </p:blipFill>
        <p:spPr bwMode="auto">
          <a:xfrm>
            <a:off x="595284" y="1214422"/>
            <a:ext cx="8026150" cy="2214573"/>
          </a:xfrm>
          <a:prstGeom prst="rect">
            <a:avLst/>
          </a:prstGeom>
          <a:noFill/>
          <a:ln w="9525">
            <a:noFill/>
            <a:miter lim="800000"/>
            <a:headEnd/>
            <a:tailEnd/>
          </a:ln>
          <a:effectLst/>
        </p:spPr>
      </p:pic>
      <p:pic>
        <p:nvPicPr>
          <p:cNvPr id="2050" name="Picture 2"/>
          <p:cNvPicPr>
            <a:picLocks noChangeAspect="1" noChangeArrowheads="1"/>
          </p:cNvPicPr>
          <p:nvPr/>
        </p:nvPicPr>
        <p:blipFill>
          <a:blip r:embed="rId3"/>
          <a:srcRect/>
          <a:stretch>
            <a:fillRect/>
          </a:stretch>
        </p:blipFill>
        <p:spPr bwMode="auto">
          <a:xfrm>
            <a:off x="609612" y="2974740"/>
            <a:ext cx="7962916" cy="454260"/>
          </a:xfrm>
          <a:prstGeom prst="rect">
            <a:avLst/>
          </a:prstGeom>
          <a:noFill/>
          <a:ln w="9525">
            <a:noFill/>
            <a:miter lim="800000"/>
            <a:headEnd/>
            <a:tailEnd/>
          </a:ln>
          <a:effectLst/>
        </p:spPr>
      </p:pic>
      <p:pic>
        <p:nvPicPr>
          <p:cNvPr id="9" name="Picture 2"/>
          <p:cNvPicPr>
            <a:picLocks noChangeAspect="1" noChangeArrowheads="1"/>
          </p:cNvPicPr>
          <p:nvPr/>
        </p:nvPicPr>
        <p:blipFill>
          <a:blip r:embed="rId3"/>
          <a:srcRect/>
          <a:stretch>
            <a:fillRect/>
          </a:stretch>
        </p:blipFill>
        <p:spPr bwMode="auto">
          <a:xfrm>
            <a:off x="571472" y="2974740"/>
            <a:ext cx="8072494" cy="454260"/>
          </a:xfrm>
          <a:prstGeom prst="rect">
            <a:avLst/>
          </a:prstGeom>
          <a:noFill/>
          <a:ln w="9525">
            <a:noFill/>
            <a:miter lim="800000"/>
            <a:headEnd/>
            <a:tailEnd/>
          </a:ln>
          <a:effectLst/>
        </p:spPr>
      </p:pic>
      <p:sp>
        <p:nvSpPr>
          <p:cNvPr id="11" name="10 Dikdörtgen"/>
          <p:cNvSpPr/>
          <p:nvPr/>
        </p:nvSpPr>
        <p:spPr>
          <a:xfrm>
            <a:off x="571472" y="3571876"/>
            <a:ext cx="8072494" cy="2000264"/>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200"/>
              </a:lnSpc>
            </a:pPr>
            <a:r>
              <a:rPr lang="tr-TR" dirty="0" smtClean="0"/>
              <a:t>.</a:t>
            </a:r>
            <a:endParaRPr lang="tr-TR" sz="1400" dirty="0">
              <a:latin typeface="Angsana New" panose="02020603050405020304" pitchFamily="18" charset="-34"/>
              <a:ea typeface="Times New Roman" panose="02020603050405020304" pitchFamily="18" charset="0"/>
              <a:cs typeface="Angsana New" panose="02020603050405020304" pitchFamily="18" charset="-34"/>
            </a:endParaRPr>
          </a:p>
        </p:txBody>
      </p:sp>
      <p:cxnSp>
        <p:nvCxnSpPr>
          <p:cNvPr id="12" name="11 Düz Bağlayıcı"/>
          <p:cNvCxnSpPr/>
          <p:nvPr/>
        </p:nvCxnSpPr>
        <p:spPr>
          <a:xfrm rot="5400000">
            <a:off x="463520" y="4606933"/>
            <a:ext cx="2071702" cy="158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12 Düz Bağlayıcı"/>
          <p:cNvCxnSpPr/>
          <p:nvPr/>
        </p:nvCxnSpPr>
        <p:spPr>
          <a:xfrm rot="5400000">
            <a:off x="1463653" y="4606933"/>
            <a:ext cx="2071702" cy="158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13 Düz Bağlayıcı"/>
          <p:cNvCxnSpPr/>
          <p:nvPr/>
        </p:nvCxnSpPr>
        <p:spPr>
          <a:xfrm rot="5400000">
            <a:off x="2463784" y="4606933"/>
            <a:ext cx="2071702" cy="158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14 Düz Bağlayıcı"/>
          <p:cNvCxnSpPr/>
          <p:nvPr/>
        </p:nvCxnSpPr>
        <p:spPr>
          <a:xfrm rot="5400000">
            <a:off x="3463917" y="4606933"/>
            <a:ext cx="2071702" cy="158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15 Düz Bağlayıcı"/>
          <p:cNvCxnSpPr/>
          <p:nvPr/>
        </p:nvCxnSpPr>
        <p:spPr>
          <a:xfrm rot="5400000">
            <a:off x="4535487" y="4535495"/>
            <a:ext cx="2071702" cy="158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16 Düz Bağlayıcı"/>
          <p:cNvCxnSpPr/>
          <p:nvPr/>
        </p:nvCxnSpPr>
        <p:spPr>
          <a:xfrm rot="5400000">
            <a:off x="5607057" y="4606933"/>
            <a:ext cx="2071702" cy="158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17 Düz Bağlayıcı"/>
          <p:cNvCxnSpPr/>
          <p:nvPr/>
        </p:nvCxnSpPr>
        <p:spPr>
          <a:xfrm rot="5400000">
            <a:off x="6607188" y="4535495"/>
            <a:ext cx="2071702" cy="158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18 Metin kutusu"/>
          <p:cNvSpPr txBox="1"/>
          <p:nvPr/>
        </p:nvSpPr>
        <p:spPr>
          <a:xfrm>
            <a:off x="571472" y="3786190"/>
            <a:ext cx="1000132" cy="1485022"/>
          </a:xfrm>
          <a:prstGeom prst="rect">
            <a:avLst/>
          </a:prstGeom>
          <a:noFill/>
        </p:spPr>
        <p:txBody>
          <a:bodyPr wrap="square" rtlCol="0">
            <a:spAutoFit/>
          </a:bodyPr>
          <a:lstStyle/>
          <a:p>
            <a:pPr>
              <a:lnSpc>
                <a:spcPts val="1200"/>
              </a:lnSpc>
            </a:pPr>
            <a:r>
              <a:rPr lang="tr-TR" sz="1200" dirty="0" smtClean="0"/>
              <a:t>Almanya’da</a:t>
            </a:r>
          </a:p>
          <a:p>
            <a:pPr>
              <a:lnSpc>
                <a:spcPts val="1200"/>
              </a:lnSpc>
            </a:pPr>
            <a:r>
              <a:rPr lang="tr-TR" sz="1200" dirty="0" smtClean="0"/>
              <a:t>çalışanlar aynı firmada 75 yıl çalıştıktan sonra en iyinin henüz gerçekleştiğini söyledi</a:t>
            </a:r>
            <a:endParaRPr lang="tr-TR" sz="1200" dirty="0">
              <a:latin typeface="Angsana New" panose="02020603050405020304" pitchFamily="18" charset="-34"/>
              <a:ea typeface="Times New Roman" panose="02020603050405020304" pitchFamily="18" charset="0"/>
              <a:cs typeface="Angsana New" panose="02020603050405020304" pitchFamily="18" charset="-34"/>
            </a:endParaRPr>
          </a:p>
        </p:txBody>
      </p:sp>
      <p:sp>
        <p:nvSpPr>
          <p:cNvPr id="20" name="19 Metin kutusu"/>
          <p:cNvSpPr txBox="1"/>
          <p:nvPr/>
        </p:nvSpPr>
        <p:spPr>
          <a:xfrm>
            <a:off x="1500166" y="3780613"/>
            <a:ext cx="1000132" cy="715581"/>
          </a:xfrm>
          <a:prstGeom prst="rect">
            <a:avLst/>
          </a:prstGeom>
          <a:noFill/>
        </p:spPr>
        <p:txBody>
          <a:bodyPr wrap="square" rtlCol="0">
            <a:spAutoFit/>
          </a:bodyPr>
          <a:lstStyle/>
          <a:p>
            <a:pPr>
              <a:lnSpc>
                <a:spcPts val="1200"/>
              </a:lnSpc>
              <a:spcAft>
                <a:spcPts val="0"/>
              </a:spcAft>
            </a:pPr>
            <a:r>
              <a:rPr lang="en-US" sz="1200" dirty="0" smtClean="0"/>
              <a:t>$10</a:t>
            </a:r>
            <a:r>
              <a:rPr lang="tr-TR" sz="1200" dirty="0" smtClean="0"/>
              <a:t>’</a:t>
            </a:r>
            <a:r>
              <a:rPr lang="tr-TR" sz="1200" dirty="0" err="1" smtClean="0"/>
              <a:t>lık</a:t>
            </a:r>
            <a:r>
              <a:rPr lang="en-US" sz="1200" dirty="0" smtClean="0"/>
              <a:t> tablet </a:t>
            </a:r>
            <a:r>
              <a:rPr lang="tr-TR" sz="1200" dirty="0" smtClean="0"/>
              <a:t>bilgisayar marketlerde</a:t>
            </a:r>
          </a:p>
          <a:p>
            <a:pPr>
              <a:lnSpc>
                <a:spcPts val="1200"/>
              </a:lnSpc>
              <a:spcAft>
                <a:spcPts val="0"/>
              </a:spcAft>
            </a:pPr>
            <a:r>
              <a:rPr lang="tr-TR" sz="1200" dirty="0" smtClean="0"/>
              <a:t>yerini aldı.</a:t>
            </a:r>
            <a:endParaRPr lang="tr-TR" sz="1050" dirty="0">
              <a:latin typeface="Angsana New" panose="02020603050405020304" pitchFamily="18" charset="-34"/>
              <a:ea typeface="Times New Roman" panose="02020603050405020304" pitchFamily="18" charset="0"/>
              <a:cs typeface="Angsana New" panose="02020603050405020304" pitchFamily="18" charset="-34"/>
            </a:endParaRPr>
          </a:p>
        </p:txBody>
      </p:sp>
      <p:sp>
        <p:nvSpPr>
          <p:cNvPr id="21" name="20 Metin kutusu"/>
          <p:cNvSpPr txBox="1"/>
          <p:nvPr/>
        </p:nvSpPr>
        <p:spPr>
          <a:xfrm>
            <a:off x="2500298" y="3786190"/>
            <a:ext cx="1071570" cy="1785104"/>
          </a:xfrm>
          <a:prstGeom prst="rect">
            <a:avLst/>
          </a:prstGeom>
          <a:noFill/>
        </p:spPr>
        <p:txBody>
          <a:bodyPr wrap="square" rtlCol="0">
            <a:spAutoFit/>
          </a:bodyPr>
          <a:lstStyle/>
          <a:p>
            <a:pPr>
              <a:lnSpc>
                <a:spcPts val="1200"/>
              </a:lnSpc>
              <a:spcAft>
                <a:spcPts val="0"/>
              </a:spcAft>
            </a:pPr>
            <a:r>
              <a:rPr lang="tr-TR" sz="1200" dirty="0" err="1" smtClean="0"/>
              <a:t>Hanoi’deki</a:t>
            </a:r>
            <a:r>
              <a:rPr lang="tr-TR" sz="1200" dirty="0" smtClean="0"/>
              <a:t> </a:t>
            </a:r>
          </a:p>
          <a:p>
            <a:pPr>
              <a:lnSpc>
                <a:spcPts val="1200"/>
              </a:lnSpc>
              <a:spcAft>
                <a:spcPts val="0"/>
              </a:spcAft>
            </a:pPr>
            <a:r>
              <a:rPr lang="tr-TR" sz="1200" dirty="0" smtClean="0"/>
              <a:t>fabrikada çalışan işçiler konsantrasyonlarını, iş performanslarını ve ruh hallerini ölçen </a:t>
            </a:r>
            <a:r>
              <a:rPr lang="tr-TR" sz="1200" dirty="0" err="1" smtClean="0"/>
              <a:t>sensörler</a:t>
            </a:r>
            <a:r>
              <a:rPr lang="tr-TR" sz="1200" dirty="0" smtClean="0"/>
              <a:t> giymeye başladılar.</a:t>
            </a:r>
            <a:endParaRPr lang="tr-TR" sz="1050" dirty="0">
              <a:latin typeface="Angsana New" panose="02020603050405020304" pitchFamily="18" charset="-34"/>
              <a:ea typeface="Times New Roman" panose="02020603050405020304" pitchFamily="18" charset="0"/>
              <a:cs typeface="Angsana New" panose="02020603050405020304" pitchFamily="18" charset="-34"/>
            </a:endParaRPr>
          </a:p>
        </p:txBody>
      </p:sp>
      <p:sp>
        <p:nvSpPr>
          <p:cNvPr id="22" name="21 Metin kutusu"/>
          <p:cNvSpPr txBox="1"/>
          <p:nvPr/>
        </p:nvSpPr>
        <p:spPr>
          <a:xfrm>
            <a:off x="3500430" y="3780613"/>
            <a:ext cx="1000132" cy="1635063"/>
          </a:xfrm>
          <a:prstGeom prst="rect">
            <a:avLst/>
          </a:prstGeom>
          <a:noFill/>
        </p:spPr>
        <p:txBody>
          <a:bodyPr wrap="square" rtlCol="0">
            <a:spAutoFit/>
          </a:bodyPr>
          <a:lstStyle/>
          <a:p>
            <a:pPr marR="64135">
              <a:lnSpc>
                <a:spcPts val="1200"/>
              </a:lnSpc>
              <a:spcAft>
                <a:spcPts val="0"/>
              </a:spcAft>
            </a:pPr>
            <a:r>
              <a:rPr lang="tr-TR" sz="1200" dirty="0" smtClean="0"/>
              <a:t>Analistler, </a:t>
            </a:r>
          </a:p>
          <a:p>
            <a:pPr marR="64135">
              <a:lnSpc>
                <a:spcPts val="1200"/>
              </a:lnSpc>
              <a:spcAft>
                <a:spcPts val="0"/>
              </a:spcAft>
            </a:pPr>
            <a:r>
              <a:rPr lang="tr-TR" sz="1200" dirty="0" smtClean="0"/>
              <a:t>Finans ve </a:t>
            </a:r>
            <a:r>
              <a:rPr lang="tr-TR" sz="1200" dirty="0" err="1" smtClean="0"/>
              <a:t>İK’nın</a:t>
            </a:r>
            <a:r>
              <a:rPr lang="tr-TR" sz="1200" dirty="0" smtClean="0"/>
              <a:t> başında bulunan </a:t>
            </a:r>
            <a:r>
              <a:rPr lang="tr-TR" sz="1200" dirty="0" err="1" smtClean="0"/>
              <a:t>Fortune</a:t>
            </a:r>
            <a:r>
              <a:rPr lang="tr-TR" sz="1200" dirty="0" smtClean="0"/>
              <a:t> 500’deki </a:t>
            </a:r>
            <a:r>
              <a:rPr lang="tr-TR" sz="1200" dirty="0" err="1" smtClean="0"/>
              <a:t>CPO’nun</a:t>
            </a:r>
            <a:r>
              <a:rPr lang="tr-TR" sz="1200" dirty="0" smtClean="0"/>
              <a:t> sunumuna katıldı.</a:t>
            </a:r>
            <a:endParaRPr lang="tr-TR" sz="1050" dirty="0">
              <a:latin typeface="Angsana New" panose="02020603050405020304" pitchFamily="18" charset="-34"/>
              <a:ea typeface="Times New Roman" panose="02020603050405020304" pitchFamily="18" charset="0"/>
              <a:cs typeface="Angsana New" panose="02020603050405020304" pitchFamily="18" charset="-34"/>
            </a:endParaRPr>
          </a:p>
        </p:txBody>
      </p:sp>
      <p:sp>
        <p:nvSpPr>
          <p:cNvPr id="23" name="22 Metin kutusu"/>
          <p:cNvSpPr txBox="1"/>
          <p:nvPr/>
        </p:nvSpPr>
        <p:spPr>
          <a:xfrm>
            <a:off x="4572000" y="3780613"/>
            <a:ext cx="1071570" cy="1169551"/>
          </a:xfrm>
          <a:prstGeom prst="rect">
            <a:avLst/>
          </a:prstGeom>
          <a:noFill/>
        </p:spPr>
        <p:txBody>
          <a:bodyPr wrap="square" rtlCol="0">
            <a:spAutoFit/>
          </a:bodyPr>
          <a:lstStyle/>
          <a:p>
            <a:pPr>
              <a:lnSpc>
                <a:spcPts val="1200"/>
              </a:lnSpc>
              <a:spcAft>
                <a:spcPts val="0"/>
              </a:spcAft>
            </a:pPr>
            <a:r>
              <a:rPr lang="tr-TR" sz="1200" dirty="0" smtClean="0"/>
              <a:t>Çin’deki doktorlar Gana’daki bir hastanın ameliyatını Çin’den gerçekleştirdi.</a:t>
            </a:r>
            <a:endParaRPr lang="tr-TR" sz="1050" dirty="0">
              <a:latin typeface="Angsana New" panose="02020603050405020304" pitchFamily="18" charset="-34"/>
              <a:ea typeface="Times New Roman" panose="02020603050405020304" pitchFamily="18" charset="0"/>
              <a:cs typeface="Angsana New" panose="02020603050405020304" pitchFamily="18" charset="-34"/>
            </a:endParaRPr>
          </a:p>
        </p:txBody>
      </p:sp>
      <p:sp>
        <p:nvSpPr>
          <p:cNvPr id="24" name="23 Metin kutusu"/>
          <p:cNvSpPr txBox="1"/>
          <p:nvPr/>
        </p:nvSpPr>
        <p:spPr>
          <a:xfrm>
            <a:off x="5572132" y="3780613"/>
            <a:ext cx="1000132" cy="1788951"/>
          </a:xfrm>
          <a:prstGeom prst="rect">
            <a:avLst/>
          </a:prstGeom>
          <a:noFill/>
        </p:spPr>
        <p:txBody>
          <a:bodyPr wrap="square" rtlCol="0">
            <a:spAutoFit/>
          </a:bodyPr>
          <a:lstStyle/>
          <a:p>
            <a:pPr>
              <a:lnSpc>
                <a:spcPts val="1200"/>
              </a:lnSpc>
              <a:spcAft>
                <a:spcPts val="0"/>
              </a:spcAft>
            </a:pPr>
            <a:r>
              <a:rPr lang="tr-TR" sz="1200" dirty="0" smtClean="0"/>
              <a:t>Üniversite </a:t>
            </a:r>
            <a:r>
              <a:rPr lang="tr-TR" sz="1200" dirty="0" err="1" smtClean="0"/>
              <a:t>kampüslerindeki</a:t>
            </a:r>
            <a:r>
              <a:rPr lang="tr-TR" sz="1200" dirty="0" smtClean="0"/>
              <a:t> iş olanaklarının eksikliği nedeniyle sabırları tükenen öğrenciler isyan çıkardılar. </a:t>
            </a:r>
            <a:endParaRPr lang="tr-TR" sz="1050" dirty="0">
              <a:latin typeface="Angsana New" panose="02020603050405020304" pitchFamily="18" charset="-34"/>
              <a:ea typeface="Times New Roman" panose="02020603050405020304" pitchFamily="18" charset="0"/>
              <a:cs typeface="Angsana New" panose="02020603050405020304" pitchFamily="18" charset="-34"/>
            </a:endParaRPr>
          </a:p>
        </p:txBody>
      </p:sp>
      <p:sp>
        <p:nvSpPr>
          <p:cNvPr id="25" name="24 Metin kutusu"/>
          <p:cNvSpPr txBox="1"/>
          <p:nvPr/>
        </p:nvSpPr>
        <p:spPr>
          <a:xfrm>
            <a:off x="6643702" y="3780613"/>
            <a:ext cx="1000132" cy="557845"/>
          </a:xfrm>
          <a:prstGeom prst="rect">
            <a:avLst/>
          </a:prstGeom>
          <a:noFill/>
        </p:spPr>
        <p:txBody>
          <a:bodyPr wrap="square" rtlCol="0">
            <a:spAutoFit/>
          </a:bodyPr>
          <a:lstStyle/>
          <a:p>
            <a:pPr marL="3175" indent="-3175">
              <a:lnSpc>
                <a:spcPts val="1200"/>
              </a:lnSpc>
              <a:spcAft>
                <a:spcPts val="0"/>
              </a:spcAft>
            </a:pPr>
            <a:r>
              <a:rPr lang="tr-TR" sz="1200" dirty="0" smtClean="0"/>
              <a:t>Sürücüsüz araçlar için lisans verildi.</a:t>
            </a:r>
            <a:endParaRPr lang="tr-TR" sz="1050" dirty="0">
              <a:latin typeface="Angsana New" panose="02020603050405020304" pitchFamily="18" charset="-34"/>
              <a:ea typeface="Times New Roman" panose="02020603050405020304" pitchFamily="18" charset="0"/>
              <a:cs typeface="Angsana New" panose="02020603050405020304" pitchFamily="18" charset="-34"/>
            </a:endParaRPr>
          </a:p>
        </p:txBody>
      </p:sp>
      <p:sp>
        <p:nvSpPr>
          <p:cNvPr id="26" name="25 Metin kutusu"/>
          <p:cNvSpPr txBox="1"/>
          <p:nvPr/>
        </p:nvSpPr>
        <p:spPr>
          <a:xfrm>
            <a:off x="7643834" y="3786190"/>
            <a:ext cx="1000132" cy="1177245"/>
          </a:xfrm>
          <a:prstGeom prst="rect">
            <a:avLst/>
          </a:prstGeom>
          <a:noFill/>
        </p:spPr>
        <p:txBody>
          <a:bodyPr wrap="square" rtlCol="0">
            <a:spAutoFit/>
          </a:bodyPr>
          <a:lstStyle/>
          <a:p>
            <a:pPr indent="3175">
              <a:lnSpc>
                <a:spcPts val="1200"/>
              </a:lnSpc>
              <a:spcAft>
                <a:spcPts val="0"/>
              </a:spcAft>
            </a:pPr>
            <a:r>
              <a:rPr lang="tr-TR" sz="1200" dirty="0" smtClean="0"/>
              <a:t>Dünyanın ilk tam otomasyonlu ve robot hizmetine sahip oteli açıldı.</a:t>
            </a:r>
            <a:endParaRPr lang="tr-TR" sz="1050" dirty="0">
              <a:latin typeface="Angsana New" panose="02020603050405020304" pitchFamily="18" charset="-34"/>
              <a:ea typeface="Times New Roman" panose="02020603050405020304" pitchFamily="18" charset="0"/>
              <a:cs typeface="Angsana New" panose="02020603050405020304" pitchFamily="18" charset="-34"/>
            </a:endParaRPr>
          </a:p>
        </p:txBody>
      </p:sp>
      <p:sp>
        <p:nvSpPr>
          <p:cNvPr id="27" name="Dikdörtgen 26"/>
          <p:cNvSpPr/>
          <p:nvPr/>
        </p:nvSpPr>
        <p:spPr>
          <a:xfrm>
            <a:off x="4932040" y="44624"/>
            <a:ext cx="2945037" cy="461665"/>
          </a:xfrm>
          <a:prstGeom prst="rect">
            <a:avLst/>
          </a:prstGeom>
        </p:spPr>
        <p:txBody>
          <a:bodyPr wrap="none">
            <a:spAutoFit/>
          </a:bodyPr>
          <a:lstStyle/>
          <a:p>
            <a:r>
              <a:rPr lang="tr-TR" sz="2400" b="1" dirty="0" smtClean="0">
                <a:solidFill>
                  <a:srgbClr val="002060"/>
                </a:solidFill>
              </a:rPr>
              <a:t>2022’YE YOLCULUK</a:t>
            </a:r>
            <a:endParaRPr lang="en-US" sz="2400" b="1" dirty="0">
              <a:solidFill>
                <a:srgbClr val="002060"/>
              </a:solidFill>
            </a:endParaRPr>
          </a:p>
        </p:txBody>
      </p:sp>
    </p:spTree>
    <p:extLst>
      <p:ext uri="{BB962C8B-B14F-4D97-AF65-F5344CB8AC3E}">
        <p14:creationId xmlns:p14="http://schemas.microsoft.com/office/powerpoint/2010/main" val="1052719228"/>
      </p:ext>
    </p:extLst>
  </p:cSld>
  <p:clrMapOvr>
    <a:masterClrMapping/>
  </p:clrMapOvr>
  <p:transition spd="med">
    <p:pull/>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605923" y="116632"/>
            <a:ext cx="4267628" cy="846386"/>
          </a:xfrm>
          <a:prstGeom prst="rect">
            <a:avLst/>
          </a:prstGeom>
          <a:noFill/>
        </p:spPr>
        <p:txBody>
          <a:bodyPr wrap="square" rtlCol="0">
            <a:spAutoFit/>
          </a:bodyPr>
          <a:lstStyle/>
          <a:p>
            <a:r>
              <a:rPr lang="tr-TR" sz="1900" b="1" dirty="0" smtClean="0">
                <a:solidFill>
                  <a:srgbClr val="002060"/>
                </a:solidFill>
                <a:latin typeface="Calibri" panose="020F0502020204030204" pitchFamily="34" charset="0"/>
              </a:rPr>
              <a:t>DEĞİŞEN DÜNYADA İŞLETMELER</a:t>
            </a:r>
            <a:endParaRPr lang="tr-TR" sz="1900" b="1" dirty="0">
              <a:solidFill>
                <a:srgbClr val="002060"/>
              </a:solidFill>
              <a:latin typeface="Calibri" panose="020F0502020204030204" pitchFamily="34" charset="0"/>
            </a:endParaRPr>
          </a:p>
          <a:p>
            <a:endParaRPr lang="tr-TR" sz="3000" dirty="0"/>
          </a:p>
        </p:txBody>
      </p:sp>
      <p:sp>
        <p:nvSpPr>
          <p:cNvPr id="3" name="TextBox 2"/>
          <p:cNvSpPr txBox="1"/>
          <p:nvPr/>
        </p:nvSpPr>
        <p:spPr>
          <a:xfrm>
            <a:off x="676029" y="965562"/>
            <a:ext cx="6984776" cy="584775"/>
          </a:xfrm>
          <a:prstGeom prst="rect">
            <a:avLst/>
          </a:prstGeom>
          <a:noFill/>
        </p:spPr>
        <p:txBody>
          <a:bodyPr wrap="square" rtlCol="0">
            <a:spAutoFit/>
          </a:bodyPr>
          <a:lstStyle>
            <a:defPPr>
              <a:defRPr lang="tr-TR"/>
            </a:defPPr>
          </a:lstStyle>
          <a:p>
            <a:r>
              <a:rPr lang="tr-TR" sz="3200" b="1" dirty="0">
                <a:solidFill>
                  <a:srgbClr val="002060"/>
                </a:solidFill>
                <a:latin typeface="Calibri" panose="020F0502020204030204" pitchFamily="34" charset="0"/>
              </a:rPr>
              <a:t>Çağdaş Yönetim Değişimleri </a:t>
            </a:r>
          </a:p>
        </p:txBody>
      </p:sp>
      <p:sp>
        <p:nvSpPr>
          <p:cNvPr id="2" name="TextBox 1"/>
          <p:cNvSpPr txBox="1"/>
          <p:nvPr/>
        </p:nvSpPr>
        <p:spPr>
          <a:xfrm>
            <a:off x="971600" y="1628800"/>
            <a:ext cx="6912768" cy="4493538"/>
          </a:xfrm>
          <a:prstGeom prst="rect">
            <a:avLst/>
          </a:prstGeom>
          <a:noFill/>
        </p:spPr>
        <p:txBody>
          <a:bodyPr wrap="square" rtlCol="0">
            <a:spAutoFit/>
          </a:bodyPr>
          <a:lstStyle/>
          <a:p>
            <a:r>
              <a:rPr lang="tr-TR" sz="2200" dirty="0">
                <a:latin typeface="Calibri" panose="020F0502020204030204" pitchFamily="34" charset="0"/>
              </a:rPr>
              <a:t>Tom Peters 21. yüzyıla hazırlanan başarılı şirketlerin; </a:t>
            </a:r>
          </a:p>
          <a:p>
            <a:endParaRPr lang="tr-TR" sz="2200" dirty="0">
              <a:latin typeface="Calibri" panose="020F0502020204030204" pitchFamily="34" charset="0"/>
            </a:endParaRPr>
          </a:p>
          <a:p>
            <a:r>
              <a:rPr lang="tr-TR" sz="2200" b="1" dirty="0" smtClean="0">
                <a:latin typeface="Calibri" panose="020F0502020204030204" pitchFamily="34" charset="0"/>
              </a:rPr>
              <a:t>     </a:t>
            </a:r>
            <a:r>
              <a:rPr lang="tr-TR" sz="2200" b="1" i="1" dirty="0" smtClean="0">
                <a:latin typeface="Calibri" panose="020F0502020204030204" pitchFamily="34" charset="0"/>
              </a:rPr>
              <a:t>1</a:t>
            </a:r>
            <a:r>
              <a:rPr lang="tr-TR" sz="2200" b="1" i="1" dirty="0">
                <a:latin typeface="Calibri" panose="020F0502020204030204" pitchFamily="34" charset="0"/>
              </a:rPr>
              <a:t>. </a:t>
            </a:r>
            <a:r>
              <a:rPr lang="tr-TR" sz="2200" i="1" dirty="0" smtClean="0">
                <a:latin typeface="Calibri" panose="020F0502020204030204" pitchFamily="34" charset="0"/>
              </a:rPr>
              <a:t>Kalite </a:t>
            </a:r>
            <a:r>
              <a:rPr lang="tr-TR" sz="2200" i="1" dirty="0">
                <a:latin typeface="Calibri" panose="020F0502020204030204" pitchFamily="34" charset="0"/>
              </a:rPr>
              <a:t>bilinci, </a:t>
            </a:r>
          </a:p>
          <a:p>
            <a:r>
              <a:rPr lang="tr-TR" sz="2200" b="1" i="1" dirty="0">
                <a:latin typeface="Calibri" panose="020F0502020204030204" pitchFamily="34" charset="0"/>
              </a:rPr>
              <a:t> </a:t>
            </a:r>
            <a:r>
              <a:rPr lang="tr-TR" sz="2200" b="1" i="1" dirty="0" smtClean="0">
                <a:latin typeface="Calibri" panose="020F0502020204030204" pitchFamily="34" charset="0"/>
              </a:rPr>
              <a:t>    2</a:t>
            </a:r>
            <a:r>
              <a:rPr lang="tr-TR" sz="2200" b="1" i="1" dirty="0">
                <a:latin typeface="Calibri" panose="020F0502020204030204" pitchFamily="34" charset="0"/>
              </a:rPr>
              <a:t>. </a:t>
            </a:r>
            <a:r>
              <a:rPr lang="tr-TR" sz="2200" i="1" dirty="0">
                <a:latin typeface="Calibri" panose="020F0502020204030204" pitchFamily="34" charset="0"/>
              </a:rPr>
              <a:t>Hizmet bilinci, </a:t>
            </a:r>
          </a:p>
          <a:p>
            <a:r>
              <a:rPr lang="tr-TR" sz="2200" b="1" i="1" dirty="0">
                <a:latin typeface="Calibri" panose="020F0502020204030204" pitchFamily="34" charset="0"/>
              </a:rPr>
              <a:t> </a:t>
            </a:r>
            <a:r>
              <a:rPr lang="tr-TR" sz="2200" b="1" i="1" dirty="0" smtClean="0">
                <a:latin typeface="Calibri" panose="020F0502020204030204" pitchFamily="34" charset="0"/>
              </a:rPr>
              <a:t>    3</a:t>
            </a:r>
            <a:r>
              <a:rPr lang="tr-TR" sz="2200" b="1" i="1" dirty="0">
                <a:latin typeface="Calibri" panose="020F0502020204030204" pitchFamily="34" charset="0"/>
              </a:rPr>
              <a:t>. </a:t>
            </a:r>
            <a:r>
              <a:rPr lang="tr-TR" sz="2200" i="1" dirty="0">
                <a:latin typeface="Calibri" panose="020F0502020204030204" pitchFamily="34" charset="0"/>
              </a:rPr>
              <a:t>Çevre değişimlerine daha fazla tepki verme, </a:t>
            </a:r>
          </a:p>
          <a:p>
            <a:r>
              <a:rPr lang="tr-TR" sz="2200" b="1" i="1" dirty="0">
                <a:latin typeface="Calibri" panose="020F0502020204030204" pitchFamily="34" charset="0"/>
              </a:rPr>
              <a:t> </a:t>
            </a:r>
            <a:r>
              <a:rPr lang="tr-TR" sz="2200" b="1" i="1" dirty="0" smtClean="0">
                <a:latin typeface="Calibri" panose="020F0502020204030204" pitchFamily="34" charset="0"/>
              </a:rPr>
              <a:t>    4</a:t>
            </a:r>
            <a:r>
              <a:rPr lang="tr-TR" sz="2200" b="1" i="1" dirty="0">
                <a:latin typeface="Calibri" panose="020F0502020204030204" pitchFamily="34" charset="0"/>
              </a:rPr>
              <a:t>. </a:t>
            </a:r>
            <a:r>
              <a:rPr lang="tr-TR" sz="2200" i="1" dirty="0">
                <a:latin typeface="Calibri" panose="020F0502020204030204" pitchFamily="34" charset="0"/>
              </a:rPr>
              <a:t>Çabuk değişebilme, </a:t>
            </a:r>
          </a:p>
          <a:p>
            <a:r>
              <a:rPr lang="tr-TR" sz="2200" b="1" i="1" dirty="0">
                <a:latin typeface="Calibri" panose="020F0502020204030204" pitchFamily="34" charset="0"/>
              </a:rPr>
              <a:t> </a:t>
            </a:r>
            <a:r>
              <a:rPr lang="tr-TR" sz="2200" b="1" i="1" dirty="0" smtClean="0">
                <a:latin typeface="Calibri" panose="020F0502020204030204" pitchFamily="34" charset="0"/>
              </a:rPr>
              <a:t>    5</a:t>
            </a:r>
            <a:r>
              <a:rPr lang="tr-TR" sz="2200" b="1" i="1" dirty="0">
                <a:latin typeface="Calibri" panose="020F0502020204030204" pitchFamily="34" charset="0"/>
              </a:rPr>
              <a:t>. </a:t>
            </a:r>
            <a:r>
              <a:rPr lang="tr-TR" sz="2200" i="1" dirty="0">
                <a:latin typeface="Calibri" panose="020F0502020204030204" pitchFamily="34" charset="0"/>
              </a:rPr>
              <a:t>Rakiplerinden farklı ürün üretebilme,</a:t>
            </a:r>
          </a:p>
          <a:p>
            <a:r>
              <a:rPr lang="tr-TR" sz="2200" b="1" i="1" dirty="0">
                <a:latin typeface="Calibri" panose="020F0502020204030204" pitchFamily="34" charset="0"/>
              </a:rPr>
              <a:t> </a:t>
            </a:r>
            <a:r>
              <a:rPr lang="tr-TR" sz="2200" b="1" i="1" dirty="0" smtClean="0">
                <a:latin typeface="Calibri" panose="020F0502020204030204" pitchFamily="34" charset="0"/>
              </a:rPr>
              <a:t>    6</a:t>
            </a:r>
            <a:r>
              <a:rPr lang="tr-TR" sz="2200" b="1" i="1" dirty="0">
                <a:latin typeface="Calibri" panose="020F0502020204030204" pitchFamily="34" charset="0"/>
              </a:rPr>
              <a:t>. </a:t>
            </a:r>
            <a:r>
              <a:rPr lang="tr-TR" sz="2200" i="1" dirty="0">
                <a:latin typeface="Calibri" panose="020F0502020204030204" pitchFamily="34" charset="0"/>
              </a:rPr>
              <a:t>Pazar nişleri (boşlukları) yaratabilme, </a:t>
            </a:r>
          </a:p>
          <a:p>
            <a:r>
              <a:rPr lang="tr-TR" sz="2200" b="1" i="1" dirty="0">
                <a:latin typeface="Calibri" panose="020F0502020204030204" pitchFamily="34" charset="0"/>
              </a:rPr>
              <a:t> </a:t>
            </a:r>
            <a:r>
              <a:rPr lang="tr-TR" sz="2200" b="1" i="1" dirty="0" smtClean="0">
                <a:latin typeface="Calibri" panose="020F0502020204030204" pitchFamily="34" charset="0"/>
              </a:rPr>
              <a:t>    7</a:t>
            </a:r>
            <a:r>
              <a:rPr lang="tr-TR" sz="2200" b="1" i="1" dirty="0">
                <a:latin typeface="Calibri" panose="020F0502020204030204" pitchFamily="34" charset="0"/>
              </a:rPr>
              <a:t>. </a:t>
            </a:r>
            <a:r>
              <a:rPr lang="tr-TR" sz="2200" i="1" dirty="0">
                <a:latin typeface="Calibri" panose="020F0502020204030204" pitchFamily="34" charset="0"/>
              </a:rPr>
              <a:t>Yüksek katma değerli ürün üretebilme, </a:t>
            </a:r>
          </a:p>
          <a:p>
            <a:r>
              <a:rPr lang="tr-TR" sz="2200" b="1" i="1" dirty="0">
                <a:latin typeface="Calibri" panose="020F0502020204030204" pitchFamily="34" charset="0"/>
              </a:rPr>
              <a:t> </a:t>
            </a:r>
            <a:r>
              <a:rPr lang="tr-TR" sz="2200" b="1" i="1" dirty="0" smtClean="0">
                <a:latin typeface="Calibri" panose="020F0502020204030204" pitchFamily="34" charset="0"/>
              </a:rPr>
              <a:t>    8</a:t>
            </a:r>
            <a:r>
              <a:rPr lang="tr-TR" sz="2200" b="1" i="1" dirty="0">
                <a:latin typeface="Calibri" panose="020F0502020204030204" pitchFamily="34" charset="0"/>
              </a:rPr>
              <a:t>. </a:t>
            </a:r>
            <a:r>
              <a:rPr lang="tr-TR" sz="2200" i="1" dirty="0">
                <a:latin typeface="Calibri" panose="020F0502020204030204" pitchFamily="34" charset="0"/>
              </a:rPr>
              <a:t>Daha az hiyerarşik kademesi olan organizasyon </a:t>
            </a:r>
            <a:r>
              <a:rPr lang="tr-TR" sz="2200" i="1" dirty="0" smtClean="0">
                <a:latin typeface="Calibri" panose="020F0502020204030204" pitchFamily="34" charset="0"/>
              </a:rPr>
              <a:t>yapısına sahip </a:t>
            </a:r>
            <a:r>
              <a:rPr lang="tr-TR" sz="2200" i="1" dirty="0">
                <a:latin typeface="Calibri" panose="020F0502020204030204" pitchFamily="34" charset="0"/>
              </a:rPr>
              <a:t>olma, </a:t>
            </a:r>
          </a:p>
          <a:p>
            <a:r>
              <a:rPr lang="tr-TR" sz="2200" b="1" i="1" dirty="0">
                <a:latin typeface="Calibri" panose="020F0502020204030204" pitchFamily="34" charset="0"/>
              </a:rPr>
              <a:t> </a:t>
            </a:r>
            <a:r>
              <a:rPr lang="tr-TR" sz="2200" b="1" i="1" dirty="0" smtClean="0">
                <a:latin typeface="Calibri" panose="020F0502020204030204" pitchFamily="34" charset="0"/>
              </a:rPr>
              <a:t>    9</a:t>
            </a:r>
            <a:r>
              <a:rPr lang="tr-TR" sz="2200" b="1" i="1" dirty="0">
                <a:latin typeface="Calibri" panose="020F0502020204030204" pitchFamily="34" charset="0"/>
              </a:rPr>
              <a:t>. </a:t>
            </a:r>
            <a:r>
              <a:rPr lang="tr-TR" sz="2200" i="1" dirty="0">
                <a:latin typeface="Calibri" panose="020F0502020204030204" pitchFamily="34" charset="0"/>
              </a:rPr>
              <a:t>Yüksek eğitimli esnek insanları barındırma gerekliliği, </a:t>
            </a:r>
            <a:r>
              <a:rPr lang="tr-TR" sz="2200" dirty="0" smtClean="0">
                <a:latin typeface="Calibri" panose="020F0502020204030204" pitchFamily="34" charset="0"/>
              </a:rPr>
              <a:t>üzerinde </a:t>
            </a:r>
            <a:r>
              <a:rPr lang="tr-TR" sz="2200" dirty="0">
                <a:latin typeface="Calibri" panose="020F0502020204030204" pitchFamily="34" charset="0"/>
              </a:rPr>
              <a:t>önemle durmuştur.</a:t>
            </a:r>
          </a:p>
        </p:txBody>
      </p:sp>
    </p:spTree>
    <p:extLst>
      <p:ext uri="{BB962C8B-B14F-4D97-AF65-F5344CB8AC3E}">
        <p14:creationId xmlns:p14="http://schemas.microsoft.com/office/powerpoint/2010/main" val="1191669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605923" y="116632"/>
            <a:ext cx="4267628" cy="846386"/>
          </a:xfrm>
          <a:prstGeom prst="rect">
            <a:avLst/>
          </a:prstGeom>
          <a:noFill/>
        </p:spPr>
        <p:txBody>
          <a:bodyPr wrap="square" rtlCol="0">
            <a:spAutoFit/>
          </a:bodyPr>
          <a:lstStyle/>
          <a:p>
            <a:r>
              <a:rPr lang="tr-TR" sz="1900" b="1" dirty="0" smtClean="0">
                <a:solidFill>
                  <a:srgbClr val="002060"/>
                </a:solidFill>
                <a:latin typeface="Calibri" panose="020F0502020204030204" pitchFamily="34" charset="0"/>
              </a:rPr>
              <a:t>DEĞİŞEN DÜNYADA İŞLETMELER</a:t>
            </a:r>
            <a:endParaRPr lang="tr-TR" sz="1900" b="1" dirty="0">
              <a:solidFill>
                <a:srgbClr val="002060"/>
              </a:solidFill>
              <a:latin typeface="Calibri" panose="020F0502020204030204" pitchFamily="34" charset="0"/>
            </a:endParaRPr>
          </a:p>
          <a:p>
            <a:endParaRPr lang="tr-TR" sz="3000" dirty="0"/>
          </a:p>
        </p:txBody>
      </p:sp>
      <p:sp>
        <p:nvSpPr>
          <p:cNvPr id="3" name="TextBox 2"/>
          <p:cNvSpPr txBox="1"/>
          <p:nvPr/>
        </p:nvSpPr>
        <p:spPr>
          <a:xfrm>
            <a:off x="676029" y="965562"/>
            <a:ext cx="6984776" cy="584775"/>
          </a:xfrm>
          <a:prstGeom prst="rect">
            <a:avLst/>
          </a:prstGeom>
          <a:noFill/>
        </p:spPr>
        <p:txBody>
          <a:bodyPr wrap="square" rtlCol="0">
            <a:spAutoFit/>
          </a:bodyPr>
          <a:lstStyle>
            <a:defPPr>
              <a:defRPr lang="tr-TR"/>
            </a:defPPr>
          </a:lstStyle>
          <a:p>
            <a:r>
              <a:rPr lang="tr-TR" sz="3200" b="1" dirty="0" smtClean="0">
                <a:solidFill>
                  <a:srgbClr val="002060"/>
                </a:solidFill>
                <a:latin typeface="Calibri" panose="020F0502020204030204" pitchFamily="34" charset="0"/>
              </a:rPr>
              <a:t>Megatrendler </a:t>
            </a:r>
            <a:endParaRPr lang="tr-TR" sz="3200" b="1" dirty="0">
              <a:solidFill>
                <a:srgbClr val="002060"/>
              </a:solidFill>
              <a:latin typeface="Calibri" panose="020F0502020204030204" pitchFamily="34" charset="0"/>
            </a:endParaRPr>
          </a:p>
        </p:txBody>
      </p:sp>
      <p:sp>
        <p:nvSpPr>
          <p:cNvPr id="2" name="TextBox 1"/>
          <p:cNvSpPr txBox="1"/>
          <p:nvPr/>
        </p:nvSpPr>
        <p:spPr>
          <a:xfrm>
            <a:off x="899592" y="1772816"/>
            <a:ext cx="7344816" cy="4324261"/>
          </a:xfrm>
          <a:prstGeom prst="rect">
            <a:avLst/>
          </a:prstGeom>
          <a:noFill/>
        </p:spPr>
        <p:txBody>
          <a:bodyPr wrap="square" rtlCol="0">
            <a:spAutoFit/>
          </a:bodyPr>
          <a:lstStyle/>
          <a:p>
            <a:r>
              <a:rPr lang="tr-TR" sz="2200" dirty="0">
                <a:latin typeface="Calibri" panose="020F0502020204030204" pitchFamily="34" charset="0"/>
              </a:rPr>
              <a:t>PwC Global’in 2014 ve 2015 yıllarında yayınladığı “Küresel Yıllık Değerlendirme” raporlarında tüm dünyayı etkileyecek ve geleceği şekillendirecek 5 megatrend öngörülmektedir. Bunlar</a:t>
            </a:r>
            <a:r>
              <a:rPr lang="tr-TR" sz="2200" dirty="0" smtClean="0">
                <a:latin typeface="Calibri" panose="020F0502020204030204" pitchFamily="34" charset="0"/>
              </a:rPr>
              <a:t>;</a:t>
            </a:r>
          </a:p>
          <a:p>
            <a:endParaRPr lang="tr-TR" sz="2200" dirty="0">
              <a:latin typeface="Calibri" panose="020F0502020204030204" pitchFamily="34" charset="0"/>
            </a:endParaRPr>
          </a:p>
          <a:p>
            <a:pPr marL="914400" lvl="1" indent="-457200">
              <a:lnSpc>
                <a:spcPct val="150000"/>
              </a:lnSpc>
              <a:buFont typeface="+mj-lt"/>
              <a:buAutoNum type="arabicPeriod"/>
            </a:pPr>
            <a:r>
              <a:rPr lang="tr-TR" sz="2200" b="1" i="1" dirty="0" smtClean="0">
                <a:latin typeface="Calibri" panose="020F0502020204030204" pitchFamily="34" charset="0"/>
              </a:rPr>
              <a:t>Demografik Değişim</a:t>
            </a:r>
          </a:p>
          <a:p>
            <a:pPr marL="914400" lvl="1" indent="-457200">
              <a:lnSpc>
                <a:spcPct val="150000"/>
              </a:lnSpc>
              <a:buFont typeface="+mj-lt"/>
              <a:buAutoNum type="arabicPeriod"/>
            </a:pPr>
            <a:r>
              <a:rPr lang="tr-TR" sz="2200" b="1" i="1" dirty="0" smtClean="0">
                <a:latin typeface="Calibri" panose="020F0502020204030204" pitchFamily="34" charset="0"/>
              </a:rPr>
              <a:t>Ekonomik Güçteki Değişim</a:t>
            </a:r>
          </a:p>
          <a:p>
            <a:pPr marL="914400" lvl="1" indent="-457200">
              <a:lnSpc>
                <a:spcPct val="150000"/>
              </a:lnSpc>
              <a:buFont typeface="+mj-lt"/>
              <a:buAutoNum type="arabicPeriod"/>
            </a:pPr>
            <a:r>
              <a:rPr lang="tr-TR" sz="2200" b="1" i="1" dirty="0" smtClean="0">
                <a:latin typeface="Calibri" panose="020F0502020204030204" pitchFamily="34" charset="0"/>
              </a:rPr>
              <a:t>Teknolojik İlerlemeler</a:t>
            </a:r>
          </a:p>
          <a:p>
            <a:pPr marL="914400" lvl="1" indent="-457200">
              <a:lnSpc>
                <a:spcPct val="150000"/>
              </a:lnSpc>
              <a:buFont typeface="+mj-lt"/>
              <a:buAutoNum type="arabicPeriod"/>
            </a:pPr>
            <a:r>
              <a:rPr lang="tr-TR" sz="2200" b="1" i="1" dirty="0" smtClean="0">
                <a:latin typeface="Calibri" panose="020F0502020204030204" pitchFamily="34" charset="0"/>
              </a:rPr>
              <a:t>Hızlanan Kentleşme</a:t>
            </a:r>
          </a:p>
          <a:p>
            <a:pPr marL="914400" lvl="1" indent="-457200">
              <a:lnSpc>
                <a:spcPct val="150000"/>
              </a:lnSpc>
              <a:buFont typeface="+mj-lt"/>
              <a:buAutoNum type="arabicPeriod"/>
            </a:pPr>
            <a:r>
              <a:rPr lang="tr-TR" sz="2200" b="1" i="1" dirty="0" smtClean="0">
                <a:latin typeface="Calibri" panose="020F0502020204030204" pitchFamily="34" charset="0"/>
              </a:rPr>
              <a:t>İklim Değişikliği ve Sınırlı Kaynaklar</a:t>
            </a:r>
          </a:p>
          <a:p>
            <a:endParaRPr lang="tr-TR" sz="2200" dirty="0">
              <a:latin typeface="Calibri" panose="020F0502020204030204" pitchFamily="34" charset="0"/>
            </a:endParaRPr>
          </a:p>
        </p:txBody>
      </p:sp>
    </p:spTree>
    <p:extLst>
      <p:ext uri="{BB962C8B-B14F-4D97-AF65-F5344CB8AC3E}">
        <p14:creationId xmlns:p14="http://schemas.microsoft.com/office/powerpoint/2010/main" val="1191669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605923" y="116632"/>
            <a:ext cx="4267628" cy="846386"/>
          </a:xfrm>
          <a:prstGeom prst="rect">
            <a:avLst/>
          </a:prstGeom>
          <a:noFill/>
        </p:spPr>
        <p:txBody>
          <a:bodyPr wrap="square" rtlCol="0">
            <a:spAutoFit/>
          </a:bodyPr>
          <a:lstStyle/>
          <a:p>
            <a:r>
              <a:rPr lang="tr-TR" sz="1900" b="1" dirty="0" smtClean="0">
                <a:solidFill>
                  <a:srgbClr val="002060"/>
                </a:solidFill>
                <a:latin typeface="Calibri" panose="020F0502020204030204" pitchFamily="34" charset="0"/>
              </a:rPr>
              <a:t>DEĞİŞEN DÜNYADA İŞLETMELER</a:t>
            </a:r>
            <a:endParaRPr lang="tr-TR" sz="1900" b="1" dirty="0">
              <a:solidFill>
                <a:srgbClr val="002060"/>
              </a:solidFill>
              <a:latin typeface="Calibri" panose="020F0502020204030204" pitchFamily="34" charset="0"/>
            </a:endParaRPr>
          </a:p>
          <a:p>
            <a:endParaRPr lang="tr-TR" sz="3000" dirty="0"/>
          </a:p>
        </p:txBody>
      </p:sp>
      <p:sp>
        <p:nvSpPr>
          <p:cNvPr id="3" name="TextBox 2"/>
          <p:cNvSpPr txBox="1"/>
          <p:nvPr/>
        </p:nvSpPr>
        <p:spPr>
          <a:xfrm>
            <a:off x="676029" y="965562"/>
            <a:ext cx="6984776" cy="584775"/>
          </a:xfrm>
          <a:prstGeom prst="rect">
            <a:avLst/>
          </a:prstGeom>
          <a:noFill/>
        </p:spPr>
        <p:txBody>
          <a:bodyPr wrap="square" rtlCol="0">
            <a:spAutoFit/>
          </a:bodyPr>
          <a:lstStyle>
            <a:defPPr>
              <a:defRPr lang="tr-TR"/>
            </a:defPPr>
          </a:lstStyle>
          <a:p>
            <a:r>
              <a:rPr lang="tr-TR" sz="3200" b="1" dirty="0" smtClean="0">
                <a:solidFill>
                  <a:srgbClr val="002060"/>
                </a:solidFill>
                <a:latin typeface="Calibri" panose="020F0502020204030204" pitchFamily="34" charset="0"/>
              </a:rPr>
              <a:t>Demografik Değişim </a:t>
            </a:r>
            <a:endParaRPr lang="tr-TR" sz="3200" b="1" dirty="0">
              <a:solidFill>
                <a:srgbClr val="002060"/>
              </a:solidFill>
              <a:latin typeface="Calibri" panose="020F050202020403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0061" y="2127042"/>
            <a:ext cx="5430092" cy="3678221"/>
          </a:xfrm>
          <a:prstGeom prst="rect">
            <a:avLst/>
          </a:prstGeom>
        </p:spPr>
      </p:pic>
      <p:sp>
        <p:nvSpPr>
          <p:cNvPr id="5" name="TextBox 4"/>
          <p:cNvSpPr txBox="1"/>
          <p:nvPr/>
        </p:nvSpPr>
        <p:spPr>
          <a:xfrm>
            <a:off x="5940153" y="2420888"/>
            <a:ext cx="2531711" cy="2862322"/>
          </a:xfrm>
          <a:prstGeom prst="rect">
            <a:avLst/>
          </a:prstGeom>
          <a:noFill/>
        </p:spPr>
        <p:txBody>
          <a:bodyPr wrap="square" rtlCol="0">
            <a:spAutoFit/>
          </a:bodyPr>
          <a:lstStyle/>
          <a:p>
            <a:r>
              <a:rPr lang="tr-TR" sz="2000" dirty="0">
                <a:latin typeface="Calibri" panose="020F0502020204030204" pitchFamily="34" charset="0"/>
              </a:rPr>
              <a:t>Tabloda görüldüğü üzere, nüfusun bazı kıtalarda hızla artarken bazı kıtalarda azalmasının ekonomiden sosyal hayata pek çok konuyu derinden etkilemesi beklenmektedir. </a:t>
            </a:r>
          </a:p>
        </p:txBody>
      </p:sp>
    </p:spTree>
    <p:extLst>
      <p:ext uri="{BB962C8B-B14F-4D97-AF65-F5344CB8AC3E}">
        <p14:creationId xmlns:p14="http://schemas.microsoft.com/office/powerpoint/2010/main" val="1191669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605923" y="116632"/>
            <a:ext cx="4267628" cy="846386"/>
          </a:xfrm>
          <a:prstGeom prst="rect">
            <a:avLst/>
          </a:prstGeom>
          <a:noFill/>
        </p:spPr>
        <p:txBody>
          <a:bodyPr wrap="square" rtlCol="0">
            <a:spAutoFit/>
          </a:bodyPr>
          <a:lstStyle/>
          <a:p>
            <a:r>
              <a:rPr lang="tr-TR" sz="1900" b="1" dirty="0" smtClean="0">
                <a:solidFill>
                  <a:srgbClr val="002060"/>
                </a:solidFill>
                <a:latin typeface="Calibri" panose="020F0502020204030204" pitchFamily="34" charset="0"/>
              </a:rPr>
              <a:t>DEĞİŞEN DÜNYADA İŞLETMELER</a:t>
            </a:r>
            <a:endParaRPr lang="tr-TR" sz="1900" b="1" dirty="0">
              <a:solidFill>
                <a:srgbClr val="002060"/>
              </a:solidFill>
              <a:latin typeface="Calibri" panose="020F0502020204030204" pitchFamily="34" charset="0"/>
            </a:endParaRPr>
          </a:p>
          <a:p>
            <a:endParaRPr lang="tr-TR" sz="3000" dirty="0"/>
          </a:p>
        </p:txBody>
      </p:sp>
      <p:sp>
        <p:nvSpPr>
          <p:cNvPr id="3" name="TextBox 2"/>
          <p:cNvSpPr txBox="1"/>
          <p:nvPr/>
        </p:nvSpPr>
        <p:spPr>
          <a:xfrm>
            <a:off x="676029" y="965562"/>
            <a:ext cx="6984776" cy="584775"/>
          </a:xfrm>
          <a:prstGeom prst="rect">
            <a:avLst/>
          </a:prstGeom>
          <a:noFill/>
        </p:spPr>
        <p:txBody>
          <a:bodyPr wrap="square" rtlCol="0">
            <a:spAutoFit/>
          </a:bodyPr>
          <a:lstStyle>
            <a:defPPr>
              <a:defRPr lang="tr-TR"/>
            </a:defPPr>
          </a:lstStyle>
          <a:p>
            <a:r>
              <a:rPr lang="tr-TR" sz="3200" b="1" dirty="0" smtClean="0">
                <a:solidFill>
                  <a:srgbClr val="002060"/>
                </a:solidFill>
                <a:latin typeface="Calibri" panose="020F0502020204030204" pitchFamily="34" charset="0"/>
              </a:rPr>
              <a:t>Ekonomik Güçteki Değişim </a:t>
            </a:r>
            <a:endParaRPr lang="tr-TR" sz="3200" b="1" dirty="0">
              <a:solidFill>
                <a:srgbClr val="002060"/>
              </a:solidFill>
              <a:latin typeface="Calibri" panose="020F0502020204030204" pitchFamily="34" charset="0"/>
            </a:endParaRPr>
          </a:p>
        </p:txBody>
      </p:sp>
      <p:sp>
        <p:nvSpPr>
          <p:cNvPr id="2" name="TextBox 1"/>
          <p:cNvSpPr txBox="1"/>
          <p:nvPr/>
        </p:nvSpPr>
        <p:spPr>
          <a:xfrm>
            <a:off x="755576" y="1772816"/>
            <a:ext cx="7488832" cy="2246769"/>
          </a:xfrm>
          <a:prstGeom prst="rect">
            <a:avLst/>
          </a:prstGeom>
          <a:noFill/>
        </p:spPr>
        <p:txBody>
          <a:bodyPr wrap="square" rtlCol="0">
            <a:spAutoFit/>
          </a:bodyPr>
          <a:lstStyle/>
          <a:p>
            <a:pPr marL="342900" indent="-342900">
              <a:buClr>
                <a:srgbClr val="002060"/>
              </a:buClr>
              <a:buFont typeface="Wingdings 3" panose="05040102010807070707" pitchFamily="18" charset="2"/>
              <a:buChar char=""/>
            </a:pPr>
            <a:r>
              <a:rPr lang="tr-TR" sz="2000" dirty="0">
                <a:latin typeface="Calibri" panose="020F0502020204030204" pitchFamily="34" charset="0"/>
              </a:rPr>
              <a:t>Teknolojik ilerlemeler ve kaynak kıtlığının ekonomiye bir yansıması olarak </a:t>
            </a:r>
            <a:r>
              <a:rPr lang="tr-TR" sz="2000" dirty="0" smtClean="0">
                <a:latin typeface="Calibri" panose="020F0502020204030204" pitchFamily="34" charset="0"/>
              </a:rPr>
              <a:t>bir </a:t>
            </a:r>
            <a:r>
              <a:rPr lang="tr-TR" sz="2000" dirty="0">
                <a:latin typeface="Calibri" panose="020F0502020204030204" pitchFamily="34" charset="0"/>
              </a:rPr>
              <a:t>ürüne/hizmete sahip olmak yerine ihtiyaç süresince ondan yararlanmanın temel alındığı </a:t>
            </a:r>
            <a:r>
              <a:rPr lang="tr-TR" sz="2000" dirty="0" smtClean="0">
                <a:latin typeface="Calibri" panose="020F0502020204030204" pitchFamily="34" charset="0"/>
              </a:rPr>
              <a:t>paylaşım </a:t>
            </a:r>
            <a:r>
              <a:rPr lang="tr-TR" sz="2000" dirty="0">
                <a:latin typeface="Calibri" panose="020F0502020204030204" pitchFamily="34" charset="0"/>
              </a:rPr>
              <a:t>ekonomisi kavramı ön plana çıkmaktadır. </a:t>
            </a:r>
          </a:p>
          <a:p>
            <a:pPr marL="342900" indent="-342900">
              <a:buClr>
                <a:srgbClr val="002060"/>
              </a:buClr>
              <a:buFont typeface="Wingdings 3" panose="05040102010807070707" pitchFamily="18" charset="2"/>
              <a:buChar char=""/>
            </a:pPr>
            <a:endParaRPr lang="tr-TR" sz="2000" dirty="0" smtClean="0">
              <a:latin typeface="Calibri" panose="020F0502020204030204" pitchFamily="34" charset="0"/>
            </a:endParaRPr>
          </a:p>
          <a:p>
            <a:pPr marL="342900" indent="-342900">
              <a:buClr>
                <a:srgbClr val="002060"/>
              </a:buClr>
              <a:buFont typeface="Wingdings 3" panose="05040102010807070707" pitchFamily="18" charset="2"/>
              <a:buChar char=""/>
            </a:pPr>
            <a:r>
              <a:rPr lang="tr-TR" sz="2000" dirty="0">
                <a:latin typeface="Calibri" panose="020F0502020204030204" pitchFamily="34" charset="0"/>
              </a:rPr>
              <a:t>B</a:t>
            </a:r>
            <a:r>
              <a:rPr lang="tr-TR" sz="2000" dirty="0" smtClean="0">
                <a:latin typeface="Calibri" panose="020F0502020204030204" pitchFamily="34" charset="0"/>
              </a:rPr>
              <a:t>u </a:t>
            </a:r>
            <a:r>
              <a:rPr lang="tr-TR" sz="2000" dirty="0">
                <a:latin typeface="Calibri" panose="020F0502020204030204" pitchFamily="34" charset="0"/>
              </a:rPr>
              <a:t>yaklaşım, seyahat (araç) </a:t>
            </a:r>
            <a:r>
              <a:rPr lang="tr-TR" sz="2000" dirty="0" smtClean="0">
                <a:latin typeface="Calibri" panose="020F0502020204030204" pitchFamily="34" charset="0"/>
              </a:rPr>
              <a:t>paylaşımı, konaklama, ikinci </a:t>
            </a:r>
            <a:r>
              <a:rPr lang="tr-TR" sz="2000" dirty="0">
                <a:latin typeface="Calibri" panose="020F0502020204030204" pitchFamily="34" charset="0"/>
              </a:rPr>
              <a:t>el ürün </a:t>
            </a:r>
            <a:r>
              <a:rPr lang="tr-TR" sz="2000" dirty="0" smtClean="0">
                <a:latin typeface="Calibri" panose="020F0502020204030204" pitchFamily="34" charset="0"/>
              </a:rPr>
              <a:t>satışı </a:t>
            </a:r>
            <a:r>
              <a:rPr lang="tr-TR" sz="2000" dirty="0">
                <a:latin typeface="Calibri" panose="020F0502020204030204" pitchFamily="34" charset="0"/>
              </a:rPr>
              <a:t>gibi pek çok sektörü içinde barındırmaktadır.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552" y="4565176"/>
            <a:ext cx="2232248" cy="1421567"/>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3888" y="4557116"/>
            <a:ext cx="1552575" cy="154305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00609" y="4565176"/>
            <a:ext cx="2320850" cy="1280512"/>
          </a:xfrm>
          <a:prstGeom prst="rect">
            <a:avLst/>
          </a:prstGeom>
        </p:spPr>
      </p:pic>
    </p:spTree>
    <p:extLst>
      <p:ext uri="{BB962C8B-B14F-4D97-AF65-F5344CB8AC3E}">
        <p14:creationId xmlns:p14="http://schemas.microsoft.com/office/powerpoint/2010/main" val="1191669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Özel 11">
      <a:dk1>
        <a:srgbClr val="323543"/>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773</TotalTime>
  <Words>1315</Words>
  <Application>Microsoft Office PowerPoint</Application>
  <PresentationFormat>Ekran Gösterisi (4:3)</PresentationFormat>
  <Paragraphs>195</Paragraphs>
  <Slides>30</Slides>
  <Notes>0</Notes>
  <HiddenSlides>0</HiddenSlides>
  <MMClips>0</MMClips>
  <ScaleCrop>false</ScaleCrop>
  <HeadingPairs>
    <vt:vector size="6" baseType="variant">
      <vt:variant>
        <vt:lpstr>Kullanılan Yazı Tipleri</vt:lpstr>
      </vt:variant>
      <vt:variant>
        <vt:i4>8</vt:i4>
      </vt:variant>
      <vt:variant>
        <vt:lpstr>Tema</vt:lpstr>
      </vt:variant>
      <vt:variant>
        <vt:i4>1</vt:i4>
      </vt:variant>
      <vt:variant>
        <vt:lpstr>Slayt Başlıkları</vt:lpstr>
      </vt:variant>
      <vt:variant>
        <vt:i4>30</vt:i4>
      </vt:variant>
    </vt:vector>
  </HeadingPairs>
  <TitlesOfParts>
    <vt:vector size="39" baseType="lpstr">
      <vt:lpstr>Angsana New</vt:lpstr>
      <vt:lpstr>Arial</vt:lpstr>
      <vt:lpstr>Calibri</vt:lpstr>
      <vt:lpstr>Century Gothic</vt:lpstr>
      <vt:lpstr>Times New Roman</vt:lpstr>
      <vt:lpstr>Wingdings</vt:lpstr>
      <vt:lpstr>Wingdings 2</vt:lpstr>
      <vt:lpstr>Wingdings 3</vt:lpstr>
      <vt:lpstr>Austin</vt:lpstr>
      <vt:lpstr>GÜNÜMÜZ İŞLETMELERİNiN YÖNETİMİ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GÜNÜMÜZ İŞLETMELERİNİN YÖNETİMİ</dc:title>
  <dc:creator>Merve Urfa</dc:creator>
  <cp:lastModifiedBy>Sony</cp:lastModifiedBy>
  <cp:revision>111</cp:revision>
  <dcterms:created xsi:type="dcterms:W3CDTF">2017-01-19T11:57:50Z</dcterms:created>
  <dcterms:modified xsi:type="dcterms:W3CDTF">2017-02-20T19:18:29Z</dcterms:modified>
</cp:coreProperties>
</file>