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81" r:id="rId4"/>
    <p:sldId id="282" r:id="rId5"/>
    <p:sldId id="283" r:id="rId6"/>
    <p:sldId id="284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17" r:id="rId55"/>
    <p:sldId id="318" r:id="rId56"/>
    <p:sldId id="336" r:id="rId57"/>
    <p:sldId id="337" r:id="rId58"/>
    <p:sldId id="338" r:id="rId59"/>
    <p:sldId id="306" r:id="rId6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56627-4066-44F0-BAFB-13B570227B50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4E1A0DF-C96A-4680-A8A4-99A840DF3165}">
      <dgm:prSet phldrT="[Text]" custT="1"/>
      <dgm:spPr/>
      <dgm:t>
        <a:bodyPr/>
        <a:lstStyle/>
        <a:p>
          <a:r>
            <a:rPr lang="tr-TR" altLang="en-US" sz="1800" b="1" dirty="0" smtClean="0">
              <a:latin typeface="Calibri" panose="020F0502020204030204" pitchFamily="34" charset="0"/>
            </a:rPr>
            <a:t>Organizasyonun misyon ve</a:t>
          </a:r>
          <a:r>
            <a:rPr lang="tr-TR" altLang="en-U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rPr>
            <a:t> </a:t>
          </a:r>
          <a:r>
            <a:rPr lang="tr-TR" altLang="en-US" sz="1800" b="1" dirty="0" smtClean="0">
              <a:latin typeface="Calibri" panose="020F0502020204030204" pitchFamily="34" charset="0"/>
            </a:rPr>
            <a:t>hedeflerini belirlemek</a:t>
          </a:r>
          <a:endParaRPr lang="tr-TR" sz="1800" dirty="0">
            <a:latin typeface="Calibri" panose="020F0502020204030204" pitchFamily="34" charset="0"/>
          </a:endParaRPr>
        </a:p>
      </dgm:t>
    </dgm:pt>
    <dgm:pt modelId="{4D9FD647-161A-4204-A061-C832AD4BA725}" type="parTrans" cxnId="{D57DB001-01B0-449E-8FD1-399FF170539B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C5626CB4-2508-450C-8273-1E16CC274BA3}" type="sibTrans" cxnId="{D57DB001-01B0-449E-8FD1-399FF170539B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5372B27F-403A-4395-AD90-CB69DB320199}">
      <dgm:prSet phldrT="[Text]" custT="1"/>
      <dgm:spPr/>
      <dgm:t>
        <a:bodyPr/>
        <a:lstStyle/>
        <a:p>
          <a:r>
            <a:rPr lang="tr-TR" altLang="en-US" sz="1800" dirty="0" smtClean="0">
              <a:latin typeface="Calibri" panose="020F0502020204030204" pitchFamily="34" charset="0"/>
            </a:rPr>
            <a:t>İşletmeyi tanımla</a:t>
          </a:r>
          <a:endParaRPr lang="tr-TR" sz="1800" dirty="0">
            <a:latin typeface="Calibri" panose="020F0502020204030204" pitchFamily="34" charset="0"/>
          </a:endParaRPr>
        </a:p>
      </dgm:t>
    </dgm:pt>
    <dgm:pt modelId="{CFE42F82-C320-4E2A-8E22-A4DF7ED85BCF}" type="parTrans" cxnId="{A441BF19-CB9B-4316-B07B-AA374658EEB7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CE1DDF2A-4DFA-4BAF-BA3F-01925704D0EE}" type="sibTrans" cxnId="{A441BF19-CB9B-4316-B07B-AA374658EEB7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7E3BB3D7-36B0-4468-9560-27F25248D978}">
      <dgm:prSet phldrT="[Text]" custT="1"/>
      <dgm:spPr/>
      <dgm:t>
        <a:bodyPr/>
        <a:lstStyle/>
        <a:p>
          <a:r>
            <a:rPr lang="en-US" altLang="en-US" sz="2000" b="1" dirty="0" err="1" smtClean="0">
              <a:latin typeface="Calibri" panose="020F0502020204030204" pitchFamily="34" charset="0"/>
            </a:rPr>
            <a:t>Strate</a:t>
          </a:r>
          <a:r>
            <a:rPr lang="tr-TR" altLang="en-US" sz="2000" b="1" dirty="0" smtClean="0">
              <a:latin typeface="Calibri" panose="020F0502020204030204" pitchFamily="34" charset="0"/>
            </a:rPr>
            <a:t>jiyi </a:t>
          </a:r>
          <a:r>
            <a:rPr lang="en-US" altLang="en-US" sz="2000" b="1" dirty="0" smtClean="0">
              <a:latin typeface="Calibri" panose="020F0502020204030204" pitchFamily="34" charset="0"/>
            </a:rPr>
            <a:t>form</a:t>
          </a:r>
          <a:r>
            <a:rPr lang="tr-TR" altLang="en-US" sz="2000" b="1" dirty="0" smtClean="0">
              <a:latin typeface="Calibri" panose="020F0502020204030204" pitchFamily="34" charset="0"/>
            </a:rPr>
            <a:t>ü</a:t>
          </a:r>
          <a:r>
            <a:rPr lang="en-US" altLang="en-US" sz="2000" b="1" dirty="0" smtClean="0">
              <a:latin typeface="Calibri" panose="020F0502020204030204" pitchFamily="34" charset="0"/>
            </a:rPr>
            <a:t>l</a:t>
          </a:r>
          <a:r>
            <a:rPr lang="tr-TR" altLang="en-US" sz="2000" b="1" dirty="0" smtClean="0">
              <a:latin typeface="Calibri" panose="020F0502020204030204" pitchFamily="34" charset="0"/>
            </a:rPr>
            <a:t>e etmek</a:t>
          </a:r>
          <a:endParaRPr lang="tr-TR" sz="2000" dirty="0">
            <a:latin typeface="Calibri" panose="020F0502020204030204" pitchFamily="34" charset="0"/>
          </a:endParaRPr>
        </a:p>
      </dgm:t>
    </dgm:pt>
    <dgm:pt modelId="{94744103-C900-48F7-8014-D9205D2DF2D2}" type="parTrans" cxnId="{2B528D66-A6EF-4420-A866-8B3196D5707D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1AB966BA-0A62-489C-B8CB-77CEE118807D}" type="sibTrans" cxnId="{2B528D66-A6EF-4420-A866-8B3196D5707D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BE482D4F-2BC0-4C85-96B8-B8C55064895A}">
      <dgm:prSet phldrT="[Text]" custT="1"/>
      <dgm:spPr/>
      <dgm:t>
        <a:bodyPr/>
        <a:lstStyle/>
        <a:p>
          <a:r>
            <a:rPr lang="tr-TR" altLang="en-US" sz="1800" dirty="0" smtClean="0">
              <a:latin typeface="Calibri" panose="020F0502020204030204" pitchFamily="34" charset="0"/>
            </a:rPr>
            <a:t>Mevcut durumu analiz et ve</a:t>
          </a:r>
          <a:r>
            <a:rPr lang="en-US" altLang="en-US" sz="1800" dirty="0" smtClean="0">
              <a:latin typeface="Calibri" panose="020F0502020204030204" pitchFamily="34" charset="0"/>
            </a:rPr>
            <a:t> </a:t>
          </a:r>
          <a:r>
            <a:rPr lang="tr-TR" altLang="en-US" sz="1800" dirty="0" smtClean="0">
              <a:latin typeface="Calibri" panose="020F0502020204030204" pitchFamily="34" charset="0"/>
            </a:rPr>
            <a:t>stratejiler geliştir</a:t>
          </a:r>
          <a:endParaRPr lang="tr-TR" sz="1800" dirty="0">
            <a:latin typeface="Calibri" panose="020F0502020204030204" pitchFamily="34" charset="0"/>
          </a:endParaRPr>
        </a:p>
      </dgm:t>
    </dgm:pt>
    <dgm:pt modelId="{D2B53240-1461-491C-BDA1-B35238ED47EB}" type="parTrans" cxnId="{534AB6C5-F8D8-4C7B-B709-41263CD9DACF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780DD05B-3C9C-49AF-8E51-8C437A3B84DC}" type="sibTrans" cxnId="{534AB6C5-F8D8-4C7B-B709-41263CD9DACF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C5A75080-236B-417A-8B2A-06474CEE80D4}">
      <dgm:prSet phldrT="[Text]" custT="1"/>
      <dgm:spPr/>
      <dgm:t>
        <a:bodyPr/>
        <a:lstStyle/>
        <a:p>
          <a:r>
            <a:rPr lang="en-US" altLang="en-US" sz="2000" b="1" dirty="0" err="1" smtClean="0">
              <a:latin typeface="Calibri" panose="020F0502020204030204" pitchFamily="34" charset="0"/>
            </a:rPr>
            <a:t>Strate</a:t>
          </a:r>
          <a:r>
            <a:rPr lang="tr-TR" altLang="en-US" sz="2000" b="1" dirty="0" smtClean="0">
              <a:latin typeface="Calibri" panose="020F0502020204030204" pitchFamily="34" charset="0"/>
            </a:rPr>
            <a:t>jiyi Uygulama</a:t>
          </a:r>
          <a:r>
            <a:rPr lang="en-US" altLang="en-US" sz="2000" b="1" dirty="0" smtClean="0">
              <a:latin typeface="Calibri" panose="020F0502020204030204" pitchFamily="34" charset="0"/>
            </a:rPr>
            <a:t>k</a:t>
          </a:r>
          <a:endParaRPr lang="tr-TR" sz="2000" dirty="0">
            <a:latin typeface="Calibri" panose="020F0502020204030204" pitchFamily="34" charset="0"/>
          </a:endParaRPr>
        </a:p>
      </dgm:t>
    </dgm:pt>
    <dgm:pt modelId="{5C94F248-60A4-49B6-9F16-D4146C4FD533}" type="parTrans" cxnId="{80B9C06F-2B5A-4C1F-BA5E-83666151F87B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8ED19E99-E059-4A2E-AE0F-313392059C3E}" type="sibTrans" cxnId="{80B9C06F-2B5A-4C1F-BA5E-83666151F87B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5D30500C-959C-4A3D-B987-8716471735B2}">
      <dgm:prSet phldrT="[Text]" custT="1"/>
      <dgm:spPr/>
      <dgm:t>
        <a:bodyPr/>
        <a:lstStyle/>
        <a:p>
          <a:r>
            <a:rPr lang="tr-TR" altLang="en-US" sz="1800" dirty="0" smtClean="0">
              <a:latin typeface="Calibri" panose="020F0502020204030204" pitchFamily="34" charset="0"/>
            </a:rPr>
            <a:t>Stratejileri gerçekleştirmek için kaynakları ve sorumlulukları dağıt</a:t>
          </a:r>
          <a:endParaRPr lang="tr-TR" sz="1800" dirty="0">
            <a:latin typeface="Calibri" panose="020F0502020204030204" pitchFamily="34" charset="0"/>
          </a:endParaRPr>
        </a:p>
      </dgm:t>
    </dgm:pt>
    <dgm:pt modelId="{015F373D-44A6-4BFF-960F-704AC2DB9BB2}" type="parTrans" cxnId="{10A6F4C3-DED8-463E-922B-33F094EBB523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47D89427-3799-448A-B083-46FC406AF99C}" type="sibTrans" cxnId="{10A6F4C3-DED8-463E-922B-33F094EBB523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F76C54DB-B7F7-4320-91BF-0EA745AE65EE}" type="pres">
      <dgm:prSet presAssocID="{D0756627-4066-44F0-BAFB-13B570227B50}" presName="rootnode" presStyleCnt="0">
        <dgm:presLayoutVars>
          <dgm:chMax/>
          <dgm:chPref/>
          <dgm:dir/>
          <dgm:animLvl val="lvl"/>
        </dgm:presLayoutVars>
      </dgm:prSet>
      <dgm:spPr/>
    </dgm:pt>
    <dgm:pt modelId="{A27030BC-9142-4A08-82E5-7FEEC5CDFE75}" type="pres">
      <dgm:prSet presAssocID="{A4E1A0DF-C96A-4680-A8A4-99A840DF3165}" presName="composite" presStyleCnt="0"/>
      <dgm:spPr/>
    </dgm:pt>
    <dgm:pt modelId="{2522C080-EA57-413E-BEFD-EB3A51136CE6}" type="pres">
      <dgm:prSet presAssocID="{A4E1A0DF-C96A-4680-A8A4-99A840DF3165}" presName="bentUpArrow1" presStyleLbl="alignImgPlace1" presStyleIdx="0" presStyleCnt="2"/>
      <dgm:spPr/>
    </dgm:pt>
    <dgm:pt modelId="{532D3CAE-F0E9-49BD-AA49-9DEC52DDB0B7}" type="pres">
      <dgm:prSet presAssocID="{A4E1A0DF-C96A-4680-A8A4-99A840DF316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0C7994-CD55-420C-8EBD-6C3307093F29}" type="pres">
      <dgm:prSet presAssocID="{A4E1A0DF-C96A-4680-A8A4-99A840DF3165}" presName="ChildText" presStyleLbl="revTx" presStyleIdx="0" presStyleCnt="3" custScaleX="159267" custScaleY="82353" custLinFactNeighborX="28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639ECE-276F-4D1B-A017-C0633A49C6B2}" type="pres">
      <dgm:prSet presAssocID="{C5626CB4-2508-450C-8273-1E16CC274BA3}" presName="sibTrans" presStyleCnt="0"/>
      <dgm:spPr/>
    </dgm:pt>
    <dgm:pt modelId="{A4A81429-0887-4DC5-B6DA-5807C1F063D5}" type="pres">
      <dgm:prSet presAssocID="{7E3BB3D7-36B0-4468-9560-27F25248D978}" presName="composite" presStyleCnt="0"/>
      <dgm:spPr/>
    </dgm:pt>
    <dgm:pt modelId="{F828B62A-78E8-4479-902E-37EF14ED2DD5}" type="pres">
      <dgm:prSet presAssocID="{7E3BB3D7-36B0-4468-9560-27F25248D978}" presName="bentUpArrow1" presStyleLbl="alignImgPlace1" presStyleIdx="1" presStyleCnt="2"/>
      <dgm:spPr>
        <a:solidFill>
          <a:schemeClr val="accent1">
            <a:lumMod val="20000"/>
            <a:lumOff val="80000"/>
          </a:schemeClr>
        </a:solidFill>
      </dgm:spPr>
    </dgm:pt>
    <dgm:pt modelId="{A4410F8F-DAE0-4995-B632-9C125AF20DAD}" type="pres">
      <dgm:prSet presAssocID="{7E3BB3D7-36B0-4468-9560-27F25248D97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421765-1537-4D08-B376-D7EB0F889963}" type="pres">
      <dgm:prSet presAssocID="{7E3BB3D7-36B0-4468-9560-27F25248D978}" presName="ChildText" presStyleLbl="revTx" presStyleIdx="1" presStyleCnt="3" custScaleX="188687" custLinFactNeighborX="39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46F877-23BA-4B20-BBA0-45BA4002C52D}" type="pres">
      <dgm:prSet presAssocID="{1AB966BA-0A62-489C-B8CB-77CEE118807D}" presName="sibTrans" presStyleCnt="0"/>
      <dgm:spPr/>
    </dgm:pt>
    <dgm:pt modelId="{60440892-ADD0-407F-BF93-C7F609F5555C}" type="pres">
      <dgm:prSet presAssocID="{C5A75080-236B-417A-8B2A-06474CEE80D4}" presName="composite" presStyleCnt="0"/>
      <dgm:spPr/>
    </dgm:pt>
    <dgm:pt modelId="{EA205166-FA4C-4C7B-B4D4-B306376C4EFB}" type="pres">
      <dgm:prSet presAssocID="{C5A75080-236B-417A-8B2A-06474CEE80D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975065-2753-4128-B931-59D1FAF1FD16}" type="pres">
      <dgm:prSet presAssocID="{C5A75080-236B-417A-8B2A-06474CEE80D4}" presName="FinalChildText" presStyleLbl="revTx" presStyleIdx="2" presStyleCnt="3" custScaleX="137941" custLinFactNeighborX="14951" custLinFactNeighborY="9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0B9C06F-2B5A-4C1F-BA5E-83666151F87B}" srcId="{D0756627-4066-44F0-BAFB-13B570227B50}" destId="{C5A75080-236B-417A-8B2A-06474CEE80D4}" srcOrd="2" destOrd="0" parTransId="{5C94F248-60A4-49B6-9F16-D4146C4FD533}" sibTransId="{8ED19E99-E059-4A2E-AE0F-313392059C3E}"/>
    <dgm:cxn modelId="{FD96B826-5CAB-4E11-81CC-6CD7429D312E}" type="presOf" srcId="{D0756627-4066-44F0-BAFB-13B570227B50}" destId="{F76C54DB-B7F7-4320-91BF-0EA745AE65EE}" srcOrd="0" destOrd="0" presId="urn:microsoft.com/office/officeart/2005/8/layout/StepDownProcess"/>
    <dgm:cxn modelId="{A441BF19-CB9B-4316-B07B-AA374658EEB7}" srcId="{A4E1A0DF-C96A-4680-A8A4-99A840DF3165}" destId="{5372B27F-403A-4395-AD90-CB69DB320199}" srcOrd="0" destOrd="0" parTransId="{CFE42F82-C320-4E2A-8E22-A4DF7ED85BCF}" sibTransId="{CE1DDF2A-4DFA-4BAF-BA3F-01925704D0EE}"/>
    <dgm:cxn modelId="{8F72CCA1-6D74-4E00-951C-66E8C47E202F}" type="presOf" srcId="{A4E1A0DF-C96A-4680-A8A4-99A840DF3165}" destId="{532D3CAE-F0E9-49BD-AA49-9DEC52DDB0B7}" srcOrd="0" destOrd="0" presId="urn:microsoft.com/office/officeart/2005/8/layout/StepDownProcess"/>
    <dgm:cxn modelId="{3ADD02C8-F9CF-4114-B0B0-12E3F6298284}" type="presOf" srcId="{BE482D4F-2BC0-4C85-96B8-B8C55064895A}" destId="{65421765-1537-4D08-B376-D7EB0F889963}" srcOrd="0" destOrd="0" presId="urn:microsoft.com/office/officeart/2005/8/layout/StepDownProcess"/>
    <dgm:cxn modelId="{08324135-AEB7-4800-B266-B4C951CA5E09}" type="presOf" srcId="{C5A75080-236B-417A-8B2A-06474CEE80D4}" destId="{EA205166-FA4C-4C7B-B4D4-B306376C4EFB}" srcOrd="0" destOrd="0" presId="urn:microsoft.com/office/officeart/2005/8/layout/StepDownProcess"/>
    <dgm:cxn modelId="{2B528D66-A6EF-4420-A866-8B3196D5707D}" srcId="{D0756627-4066-44F0-BAFB-13B570227B50}" destId="{7E3BB3D7-36B0-4468-9560-27F25248D978}" srcOrd="1" destOrd="0" parTransId="{94744103-C900-48F7-8014-D9205D2DF2D2}" sibTransId="{1AB966BA-0A62-489C-B8CB-77CEE118807D}"/>
    <dgm:cxn modelId="{B69DACA2-1865-4410-91A4-BC6853B46A8A}" type="presOf" srcId="{7E3BB3D7-36B0-4468-9560-27F25248D978}" destId="{A4410F8F-DAE0-4995-B632-9C125AF20DAD}" srcOrd="0" destOrd="0" presId="urn:microsoft.com/office/officeart/2005/8/layout/StepDownProcess"/>
    <dgm:cxn modelId="{534AB6C5-F8D8-4C7B-B709-41263CD9DACF}" srcId="{7E3BB3D7-36B0-4468-9560-27F25248D978}" destId="{BE482D4F-2BC0-4C85-96B8-B8C55064895A}" srcOrd="0" destOrd="0" parTransId="{D2B53240-1461-491C-BDA1-B35238ED47EB}" sibTransId="{780DD05B-3C9C-49AF-8E51-8C437A3B84DC}"/>
    <dgm:cxn modelId="{10A6F4C3-DED8-463E-922B-33F094EBB523}" srcId="{C5A75080-236B-417A-8B2A-06474CEE80D4}" destId="{5D30500C-959C-4A3D-B987-8716471735B2}" srcOrd="0" destOrd="0" parTransId="{015F373D-44A6-4BFF-960F-704AC2DB9BB2}" sibTransId="{47D89427-3799-448A-B083-46FC406AF99C}"/>
    <dgm:cxn modelId="{A990DC84-E57D-4A79-94F6-052B90F187A6}" type="presOf" srcId="{5372B27F-403A-4395-AD90-CB69DB320199}" destId="{570C7994-CD55-420C-8EBD-6C3307093F29}" srcOrd="0" destOrd="0" presId="urn:microsoft.com/office/officeart/2005/8/layout/StepDownProcess"/>
    <dgm:cxn modelId="{D57DB001-01B0-449E-8FD1-399FF170539B}" srcId="{D0756627-4066-44F0-BAFB-13B570227B50}" destId="{A4E1A0DF-C96A-4680-A8A4-99A840DF3165}" srcOrd="0" destOrd="0" parTransId="{4D9FD647-161A-4204-A061-C832AD4BA725}" sibTransId="{C5626CB4-2508-450C-8273-1E16CC274BA3}"/>
    <dgm:cxn modelId="{4C708CDD-8214-4F0E-B07A-6F2566B441A5}" type="presOf" srcId="{5D30500C-959C-4A3D-B987-8716471735B2}" destId="{49975065-2753-4128-B931-59D1FAF1FD16}" srcOrd="0" destOrd="0" presId="urn:microsoft.com/office/officeart/2005/8/layout/StepDownProcess"/>
    <dgm:cxn modelId="{EEF44F3D-FC1B-4C87-9DAD-1B96478A3E95}" type="presParOf" srcId="{F76C54DB-B7F7-4320-91BF-0EA745AE65EE}" destId="{A27030BC-9142-4A08-82E5-7FEEC5CDFE75}" srcOrd="0" destOrd="0" presId="urn:microsoft.com/office/officeart/2005/8/layout/StepDownProcess"/>
    <dgm:cxn modelId="{E67B4306-7C6F-43DA-A5EE-6FE95C7CF58A}" type="presParOf" srcId="{A27030BC-9142-4A08-82E5-7FEEC5CDFE75}" destId="{2522C080-EA57-413E-BEFD-EB3A51136CE6}" srcOrd="0" destOrd="0" presId="urn:microsoft.com/office/officeart/2005/8/layout/StepDownProcess"/>
    <dgm:cxn modelId="{05AECB78-5008-4FFF-8A9C-CE2889BDD17B}" type="presParOf" srcId="{A27030BC-9142-4A08-82E5-7FEEC5CDFE75}" destId="{532D3CAE-F0E9-49BD-AA49-9DEC52DDB0B7}" srcOrd="1" destOrd="0" presId="urn:microsoft.com/office/officeart/2005/8/layout/StepDownProcess"/>
    <dgm:cxn modelId="{C40686FD-0FFD-4458-B305-3FC42843855D}" type="presParOf" srcId="{A27030BC-9142-4A08-82E5-7FEEC5CDFE75}" destId="{570C7994-CD55-420C-8EBD-6C3307093F29}" srcOrd="2" destOrd="0" presId="urn:microsoft.com/office/officeart/2005/8/layout/StepDownProcess"/>
    <dgm:cxn modelId="{0E200AC6-489A-402C-A990-5DC9A8C508F5}" type="presParOf" srcId="{F76C54DB-B7F7-4320-91BF-0EA745AE65EE}" destId="{89639ECE-276F-4D1B-A017-C0633A49C6B2}" srcOrd="1" destOrd="0" presId="urn:microsoft.com/office/officeart/2005/8/layout/StepDownProcess"/>
    <dgm:cxn modelId="{7A8B2392-72E8-475B-ADE5-EC942CA80183}" type="presParOf" srcId="{F76C54DB-B7F7-4320-91BF-0EA745AE65EE}" destId="{A4A81429-0887-4DC5-B6DA-5807C1F063D5}" srcOrd="2" destOrd="0" presId="urn:microsoft.com/office/officeart/2005/8/layout/StepDownProcess"/>
    <dgm:cxn modelId="{D1E0021B-5391-47AD-96D3-2924715E65BD}" type="presParOf" srcId="{A4A81429-0887-4DC5-B6DA-5807C1F063D5}" destId="{F828B62A-78E8-4479-902E-37EF14ED2DD5}" srcOrd="0" destOrd="0" presId="urn:microsoft.com/office/officeart/2005/8/layout/StepDownProcess"/>
    <dgm:cxn modelId="{868E88C1-4407-40F4-A8BC-B6EECAF2F5AA}" type="presParOf" srcId="{A4A81429-0887-4DC5-B6DA-5807C1F063D5}" destId="{A4410F8F-DAE0-4995-B632-9C125AF20DAD}" srcOrd="1" destOrd="0" presId="urn:microsoft.com/office/officeart/2005/8/layout/StepDownProcess"/>
    <dgm:cxn modelId="{072BA6B6-AEA7-4B68-8578-0D549A66A9A9}" type="presParOf" srcId="{A4A81429-0887-4DC5-B6DA-5807C1F063D5}" destId="{65421765-1537-4D08-B376-D7EB0F889963}" srcOrd="2" destOrd="0" presId="urn:microsoft.com/office/officeart/2005/8/layout/StepDownProcess"/>
    <dgm:cxn modelId="{C46AF359-11D4-4CBC-9438-EF251C94CFD8}" type="presParOf" srcId="{F76C54DB-B7F7-4320-91BF-0EA745AE65EE}" destId="{5546F877-23BA-4B20-BBA0-45BA4002C52D}" srcOrd="3" destOrd="0" presId="urn:microsoft.com/office/officeart/2005/8/layout/StepDownProcess"/>
    <dgm:cxn modelId="{74E4D1E2-5F58-4182-B671-2A571A12750F}" type="presParOf" srcId="{F76C54DB-B7F7-4320-91BF-0EA745AE65EE}" destId="{60440892-ADD0-407F-BF93-C7F609F5555C}" srcOrd="4" destOrd="0" presId="urn:microsoft.com/office/officeart/2005/8/layout/StepDownProcess"/>
    <dgm:cxn modelId="{DB1437AD-281A-4965-AF20-92483D5F25C4}" type="presParOf" srcId="{60440892-ADD0-407F-BF93-C7F609F5555C}" destId="{EA205166-FA4C-4C7B-B4D4-B306376C4EFB}" srcOrd="0" destOrd="0" presId="urn:microsoft.com/office/officeart/2005/8/layout/StepDownProcess"/>
    <dgm:cxn modelId="{33F50384-4241-43E4-B283-8920F8397A63}" type="presParOf" srcId="{60440892-ADD0-407F-BF93-C7F609F5555C}" destId="{49975065-2753-4128-B931-59D1FAF1FD1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AA7E5-ADBF-4EE2-9B3C-63404EA3AF42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5EBCF03A-C5A5-4BB9-8A57-D5D32BCBFD9D}">
      <dgm:prSet phldrT="[Text]" custT="1"/>
      <dgm:spPr/>
      <dgm:t>
        <a:bodyPr/>
        <a:lstStyle/>
        <a:p>
          <a:r>
            <a:rPr lang="tr-TR" altLang="en-US" sz="2000" b="1" dirty="0" smtClean="0">
              <a:latin typeface="Calibri" panose="020F0502020204030204" pitchFamily="34" charset="0"/>
            </a:rPr>
            <a:t>Örgüt yapısının  belirlenmesi</a:t>
          </a:r>
          <a:endParaRPr lang="tr-TR" sz="2000" dirty="0">
            <a:latin typeface="Calibri" panose="020F0502020204030204" pitchFamily="34" charset="0"/>
          </a:endParaRPr>
        </a:p>
      </dgm:t>
    </dgm:pt>
    <dgm:pt modelId="{8F42195E-960B-4925-86EB-08308EB4D075}" type="parTrans" cxnId="{65A3103B-37B6-43BC-BB49-09CA49324969}">
      <dgm:prSet/>
      <dgm:spPr/>
      <dgm:t>
        <a:bodyPr/>
        <a:lstStyle/>
        <a:p>
          <a:endParaRPr lang="tr-TR" sz="2000">
            <a:latin typeface="Calibri" panose="020F0502020204030204" pitchFamily="34" charset="0"/>
          </a:endParaRPr>
        </a:p>
      </dgm:t>
    </dgm:pt>
    <dgm:pt modelId="{E561A959-80EB-49B9-A760-A21629CCA669}" type="sibTrans" cxnId="{65A3103B-37B6-43BC-BB49-09CA49324969}">
      <dgm:prSet/>
      <dgm:spPr/>
      <dgm:t>
        <a:bodyPr/>
        <a:lstStyle/>
        <a:p>
          <a:endParaRPr lang="tr-TR" sz="2000">
            <a:latin typeface="Calibri" panose="020F0502020204030204" pitchFamily="34" charset="0"/>
          </a:endParaRPr>
        </a:p>
      </dgm:t>
    </dgm:pt>
    <dgm:pt modelId="{ED9A5E7F-1664-4E8A-9C9C-6BD21D73D17A}">
      <dgm:prSet phldrT="[Text]" custT="1"/>
      <dgm:spPr/>
      <dgm:t>
        <a:bodyPr/>
        <a:lstStyle/>
        <a:p>
          <a:r>
            <a:rPr lang="tr-TR" altLang="en-US" sz="2000" b="1" smtClean="0">
              <a:latin typeface="Calibri" panose="020F0502020204030204" pitchFamily="34" charset="0"/>
            </a:rPr>
            <a:t>Strateji</a:t>
          </a:r>
          <a:endParaRPr lang="tr-TR" sz="2000" dirty="0">
            <a:latin typeface="Calibri" panose="020F0502020204030204" pitchFamily="34" charset="0"/>
          </a:endParaRPr>
        </a:p>
      </dgm:t>
    </dgm:pt>
    <dgm:pt modelId="{F23B3155-0907-4B0F-A633-BBB65950FFB8}" type="parTrans" cxnId="{082B0371-0C52-41D9-9ADC-08D2E7D79E04}">
      <dgm:prSet/>
      <dgm:spPr/>
      <dgm:t>
        <a:bodyPr/>
        <a:lstStyle/>
        <a:p>
          <a:endParaRPr lang="tr-TR" sz="2000">
            <a:latin typeface="Calibri" panose="020F0502020204030204" pitchFamily="34" charset="0"/>
          </a:endParaRPr>
        </a:p>
      </dgm:t>
    </dgm:pt>
    <dgm:pt modelId="{8DEB30B8-529B-4B32-8AF8-9CCB6EB0B4F5}" type="sibTrans" cxnId="{082B0371-0C52-41D9-9ADC-08D2E7D79E04}">
      <dgm:prSet/>
      <dgm:spPr/>
      <dgm:t>
        <a:bodyPr/>
        <a:lstStyle/>
        <a:p>
          <a:endParaRPr lang="tr-TR" sz="2000">
            <a:latin typeface="Calibri" panose="020F0502020204030204" pitchFamily="34" charset="0"/>
          </a:endParaRPr>
        </a:p>
      </dgm:t>
    </dgm:pt>
    <dgm:pt modelId="{852F8999-A2CC-48ED-9A10-58A78A5CB5B9}">
      <dgm:prSet phldrT="[Text]" custT="1"/>
      <dgm:spPr/>
      <dgm:t>
        <a:bodyPr/>
        <a:lstStyle/>
        <a:p>
          <a:r>
            <a:rPr lang="tr-TR" altLang="en-US" sz="2000" b="1" dirty="0" smtClean="0">
              <a:latin typeface="Calibri" panose="020F0502020204030204" pitchFamily="34" charset="0"/>
            </a:rPr>
            <a:t>Çevre</a:t>
          </a:r>
          <a:endParaRPr lang="tr-TR" sz="2000" dirty="0">
            <a:latin typeface="Calibri" panose="020F0502020204030204" pitchFamily="34" charset="0"/>
          </a:endParaRPr>
        </a:p>
      </dgm:t>
    </dgm:pt>
    <dgm:pt modelId="{30A27D67-8515-44B3-94B2-BAF54519988F}" type="parTrans" cxnId="{91072145-98ED-40EE-BB1A-BB6191AB0CA0}">
      <dgm:prSet/>
      <dgm:spPr/>
      <dgm:t>
        <a:bodyPr/>
        <a:lstStyle/>
        <a:p>
          <a:endParaRPr lang="tr-TR" sz="2000">
            <a:latin typeface="Calibri" panose="020F0502020204030204" pitchFamily="34" charset="0"/>
          </a:endParaRPr>
        </a:p>
      </dgm:t>
    </dgm:pt>
    <dgm:pt modelId="{64A03002-53E7-470E-B58B-CA4EDF1DE6DE}" type="sibTrans" cxnId="{91072145-98ED-40EE-BB1A-BB6191AB0CA0}">
      <dgm:prSet/>
      <dgm:spPr/>
      <dgm:t>
        <a:bodyPr/>
        <a:lstStyle/>
        <a:p>
          <a:endParaRPr lang="tr-TR" sz="2000">
            <a:latin typeface="Calibri" panose="020F0502020204030204" pitchFamily="34" charset="0"/>
          </a:endParaRPr>
        </a:p>
      </dgm:t>
    </dgm:pt>
    <dgm:pt modelId="{7748361F-4480-45EE-87F0-5A6AFE68971A}">
      <dgm:prSet phldrT="[Text]" custT="1"/>
      <dgm:spPr/>
      <dgm:t>
        <a:bodyPr/>
        <a:lstStyle/>
        <a:p>
          <a:r>
            <a:rPr lang="tr-TR" altLang="en-US" sz="2000" b="1" smtClean="0">
              <a:latin typeface="Calibri" panose="020F0502020204030204" pitchFamily="34" charset="0"/>
            </a:rPr>
            <a:t>Teknoloji</a:t>
          </a:r>
          <a:endParaRPr lang="tr-TR" sz="2000" dirty="0">
            <a:latin typeface="Calibri" panose="020F0502020204030204" pitchFamily="34" charset="0"/>
          </a:endParaRPr>
        </a:p>
      </dgm:t>
    </dgm:pt>
    <dgm:pt modelId="{8FFD8CA6-959B-486A-869A-5F20C77CDD63}" type="parTrans" cxnId="{0158B57B-0427-46C9-9246-AF31A7991FCF}">
      <dgm:prSet/>
      <dgm:spPr/>
      <dgm:t>
        <a:bodyPr/>
        <a:lstStyle/>
        <a:p>
          <a:endParaRPr lang="tr-TR" sz="2000">
            <a:latin typeface="Calibri" panose="020F0502020204030204" pitchFamily="34" charset="0"/>
          </a:endParaRPr>
        </a:p>
      </dgm:t>
    </dgm:pt>
    <dgm:pt modelId="{2C840579-18D5-4CAF-B1C0-9A64E79A64FB}" type="sibTrans" cxnId="{0158B57B-0427-46C9-9246-AF31A7991FCF}">
      <dgm:prSet/>
      <dgm:spPr/>
      <dgm:t>
        <a:bodyPr/>
        <a:lstStyle/>
        <a:p>
          <a:endParaRPr lang="tr-TR" sz="2000">
            <a:latin typeface="Calibri" panose="020F0502020204030204" pitchFamily="34" charset="0"/>
          </a:endParaRPr>
        </a:p>
      </dgm:t>
    </dgm:pt>
    <dgm:pt modelId="{71F27C60-9439-48FD-9015-B704F94B9F75}">
      <dgm:prSet phldrT="[Text]" custT="1"/>
      <dgm:spPr/>
      <dgm:t>
        <a:bodyPr/>
        <a:lstStyle/>
        <a:p>
          <a:r>
            <a:rPr lang="tr-TR" altLang="en-US" sz="2000" b="1" dirty="0" smtClean="0">
              <a:latin typeface="Calibri" panose="020F0502020204030204" pitchFamily="34" charset="0"/>
            </a:rPr>
            <a:t>İn</a:t>
          </a:r>
          <a:r>
            <a:rPr lang="en-US" altLang="en-US" sz="2000" b="1" dirty="0" smtClean="0">
              <a:latin typeface="Calibri" panose="020F0502020204030204" pitchFamily="34" charset="0"/>
            </a:rPr>
            <a:t>s</a:t>
          </a:r>
          <a:r>
            <a:rPr lang="tr-TR" altLang="en-US" sz="2000" b="1" dirty="0" smtClean="0">
              <a:latin typeface="Calibri" panose="020F0502020204030204" pitchFamily="34" charset="0"/>
            </a:rPr>
            <a:t>an Kaynakları</a:t>
          </a:r>
          <a:endParaRPr lang="tr-TR" sz="2000" dirty="0">
            <a:latin typeface="Calibri" panose="020F0502020204030204" pitchFamily="34" charset="0"/>
          </a:endParaRPr>
        </a:p>
      </dgm:t>
    </dgm:pt>
    <dgm:pt modelId="{FB9720E7-16F3-4A1C-82D1-6EB2553ED56E}" type="parTrans" cxnId="{E366D4AD-FEEE-4AAA-96C2-3DA51EEBFB9C}">
      <dgm:prSet/>
      <dgm:spPr/>
      <dgm:t>
        <a:bodyPr/>
        <a:lstStyle/>
        <a:p>
          <a:endParaRPr lang="tr-TR" sz="2000">
            <a:latin typeface="Calibri" panose="020F0502020204030204" pitchFamily="34" charset="0"/>
          </a:endParaRPr>
        </a:p>
      </dgm:t>
    </dgm:pt>
    <dgm:pt modelId="{27D8C3D1-A565-4695-B063-D79EAF448A26}" type="sibTrans" cxnId="{E366D4AD-FEEE-4AAA-96C2-3DA51EEBFB9C}">
      <dgm:prSet/>
      <dgm:spPr/>
      <dgm:t>
        <a:bodyPr/>
        <a:lstStyle/>
        <a:p>
          <a:endParaRPr lang="tr-TR" sz="2000">
            <a:latin typeface="Calibri" panose="020F0502020204030204" pitchFamily="34" charset="0"/>
          </a:endParaRPr>
        </a:p>
      </dgm:t>
    </dgm:pt>
    <dgm:pt modelId="{35488382-3B2B-4CD8-B8B8-8EC5F7E2EC09}" type="pres">
      <dgm:prSet presAssocID="{06AAA7E5-ADBF-4EE2-9B3C-63404EA3AF4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1F835A-A0CE-4349-A7F6-37390A5B751F}" type="pres">
      <dgm:prSet presAssocID="{5EBCF03A-C5A5-4BB9-8A57-D5D32BCBFD9D}" presName="centerShape" presStyleLbl="node0" presStyleIdx="0" presStyleCnt="1" custScaleX="112956" custScaleY="101674"/>
      <dgm:spPr/>
      <dgm:t>
        <a:bodyPr/>
        <a:lstStyle/>
        <a:p>
          <a:endParaRPr lang="tr-TR"/>
        </a:p>
      </dgm:t>
    </dgm:pt>
    <dgm:pt modelId="{52319EA2-4644-4324-A6B5-1649FFBB341F}" type="pres">
      <dgm:prSet presAssocID="{F23B3155-0907-4B0F-A633-BBB65950FFB8}" presName="parTrans" presStyleLbl="bgSibTrans2D1" presStyleIdx="0" presStyleCnt="4"/>
      <dgm:spPr/>
    </dgm:pt>
    <dgm:pt modelId="{F878B046-8BB3-4C13-9BF4-EA13B3A3802A}" type="pres">
      <dgm:prSet presAssocID="{ED9A5E7F-1664-4E8A-9C9C-6BD21D73D17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C02217-3C90-4ACC-AFFD-B99752FB0F41}" type="pres">
      <dgm:prSet presAssocID="{30A27D67-8515-44B3-94B2-BAF54519988F}" presName="parTrans" presStyleLbl="bgSibTrans2D1" presStyleIdx="1" presStyleCnt="4"/>
      <dgm:spPr/>
    </dgm:pt>
    <dgm:pt modelId="{5ACFD5B9-B18B-4C19-9CD3-676DB8E2986C}" type="pres">
      <dgm:prSet presAssocID="{852F8999-A2CC-48ED-9A10-58A78A5CB5B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B6C251-9873-4EBC-BC79-F2B429C8807E}" type="pres">
      <dgm:prSet presAssocID="{8FFD8CA6-959B-486A-869A-5F20C77CDD63}" presName="parTrans" presStyleLbl="bgSibTrans2D1" presStyleIdx="2" presStyleCnt="4"/>
      <dgm:spPr/>
    </dgm:pt>
    <dgm:pt modelId="{17FE82DD-405D-48C1-A642-2869489047FE}" type="pres">
      <dgm:prSet presAssocID="{7748361F-4480-45EE-87F0-5A6AFE6897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FC009C-7B32-41CE-AC47-E67F470BE106}" type="pres">
      <dgm:prSet presAssocID="{FB9720E7-16F3-4A1C-82D1-6EB2553ED56E}" presName="parTrans" presStyleLbl="bgSibTrans2D1" presStyleIdx="3" presStyleCnt="4"/>
      <dgm:spPr/>
    </dgm:pt>
    <dgm:pt modelId="{B7A27DC8-34FA-4AEA-B1FF-F7EC50EFE563}" type="pres">
      <dgm:prSet presAssocID="{71F27C60-9439-48FD-9015-B704F94B9F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5A3103B-37B6-43BC-BB49-09CA49324969}" srcId="{06AAA7E5-ADBF-4EE2-9B3C-63404EA3AF42}" destId="{5EBCF03A-C5A5-4BB9-8A57-D5D32BCBFD9D}" srcOrd="0" destOrd="0" parTransId="{8F42195E-960B-4925-86EB-08308EB4D075}" sibTransId="{E561A959-80EB-49B9-A760-A21629CCA669}"/>
    <dgm:cxn modelId="{E1825814-606F-4D83-91E2-D7BED97D979D}" type="presOf" srcId="{5EBCF03A-C5A5-4BB9-8A57-D5D32BCBFD9D}" destId="{ED1F835A-A0CE-4349-A7F6-37390A5B751F}" srcOrd="0" destOrd="0" presId="urn:microsoft.com/office/officeart/2005/8/layout/radial4"/>
    <dgm:cxn modelId="{082B0371-0C52-41D9-9ADC-08D2E7D79E04}" srcId="{5EBCF03A-C5A5-4BB9-8A57-D5D32BCBFD9D}" destId="{ED9A5E7F-1664-4E8A-9C9C-6BD21D73D17A}" srcOrd="0" destOrd="0" parTransId="{F23B3155-0907-4B0F-A633-BBB65950FFB8}" sibTransId="{8DEB30B8-529B-4B32-8AF8-9CCB6EB0B4F5}"/>
    <dgm:cxn modelId="{9A66AFE7-9EF5-48F1-985F-45B0DFA356BA}" type="presOf" srcId="{7748361F-4480-45EE-87F0-5A6AFE68971A}" destId="{17FE82DD-405D-48C1-A642-2869489047FE}" srcOrd="0" destOrd="0" presId="urn:microsoft.com/office/officeart/2005/8/layout/radial4"/>
    <dgm:cxn modelId="{0158B57B-0427-46C9-9246-AF31A7991FCF}" srcId="{5EBCF03A-C5A5-4BB9-8A57-D5D32BCBFD9D}" destId="{7748361F-4480-45EE-87F0-5A6AFE68971A}" srcOrd="2" destOrd="0" parTransId="{8FFD8CA6-959B-486A-869A-5F20C77CDD63}" sibTransId="{2C840579-18D5-4CAF-B1C0-9A64E79A64FB}"/>
    <dgm:cxn modelId="{283BE0B5-771F-4915-91EE-89C00501DB77}" type="presOf" srcId="{71F27C60-9439-48FD-9015-B704F94B9F75}" destId="{B7A27DC8-34FA-4AEA-B1FF-F7EC50EFE563}" srcOrd="0" destOrd="0" presId="urn:microsoft.com/office/officeart/2005/8/layout/radial4"/>
    <dgm:cxn modelId="{C4C01554-D547-491C-B40E-032C6DE16C6B}" type="presOf" srcId="{ED9A5E7F-1664-4E8A-9C9C-6BD21D73D17A}" destId="{F878B046-8BB3-4C13-9BF4-EA13B3A3802A}" srcOrd="0" destOrd="0" presId="urn:microsoft.com/office/officeart/2005/8/layout/radial4"/>
    <dgm:cxn modelId="{1057E559-2883-42CF-BD5E-138597FA82DD}" type="presOf" srcId="{FB9720E7-16F3-4A1C-82D1-6EB2553ED56E}" destId="{AFFC009C-7B32-41CE-AC47-E67F470BE106}" srcOrd="0" destOrd="0" presId="urn:microsoft.com/office/officeart/2005/8/layout/radial4"/>
    <dgm:cxn modelId="{AC183D0B-F513-4065-BD19-8E8E870CCA7C}" type="presOf" srcId="{F23B3155-0907-4B0F-A633-BBB65950FFB8}" destId="{52319EA2-4644-4324-A6B5-1649FFBB341F}" srcOrd="0" destOrd="0" presId="urn:microsoft.com/office/officeart/2005/8/layout/radial4"/>
    <dgm:cxn modelId="{AABF05A0-9535-456A-8AA4-8C9880815DAC}" type="presOf" srcId="{30A27D67-8515-44B3-94B2-BAF54519988F}" destId="{77C02217-3C90-4ACC-AFFD-B99752FB0F41}" srcOrd="0" destOrd="0" presId="urn:microsoft.com/office/officeart/2005/8/layout/radial4"/>
    <dgm:cxn modelId="{67E3A4B9-1FE1-4916-AF22-2F58C473548F}" type="presOf" srcId="{06AAA7E5-ADBF-4EE2-9B3C-63404EA3AF42}" destId="{35488382-3B2B-4CD8-B8B8-8EC5F7E2EC09}" srcOrd="0" destOrd="0" presId="urn:microsoft.com/office/officeart/2005/8/layout/radial4"/>
    <dgm:cxn modelId="{E366D4AD-FEEE-4AAA-96C2-3DA51EEBFB9C}" srcId="{5EBCF03A-C5A5-4BB9-8A57-D5D32BCBFD9D}" destId="{71F27C60-9439-48FD-9015-B704F94B9F75}" srcOrd="3" destOrd="0" parTransId="{FB9720E7-16F3-4A1C-82D1-6EB2553ED56E}" sibTransId="{27D8C3D1-A565-4695-B063-D79EAF448A26}"/>
    <dgm:cxn modelId="{CBEB06A0-0D63-45B0-BE10-984A511DB2CF}" type="presOf" srcId="{8FFD8CA6-959B-486A-869A-5F20C77CDD63}" destId="{03B6C251-9873-4EBC-BC79-F2B429C8807E}" srcOrd="0" destOrd="0" presId="urn:microsoft.com/office/officeart/2005/8/layout/radial4"/>
    <dgm:cxn modelId="{91072145-98ED-40EE-BB1A-BB6191AB0CA0}" srcId="{5EBCF03A-C5A5-4BB9-8A57-D5D32BCBFD9D}" destId="{852F8999-A2CC-48ED-9A10-58A78A5CB5B9}" srcOrd="1" destOrd="0" parTransId="{30A27D67-8515-44B3-94B2-BAF54519988F}" sibTransId="{64A03002-53E7-470E-B58B-CA4EDF1DE6DE}"/>
    <dgm:cxn modelId="{00C6B116-D716-4906-AFE3-295D30AAA3A6}" type="presOf" srcId="{852F8999-A2CC-48ED-9A10-58A78A5CB5B9}" destId="{5ACFD5B9-B18B-4C19-9CD3-676DB8E2986C}" srcOrd="0" destOrd="0" presId="urn:microsoft.com/office/officeart/2005/8/layout/radial4"/>
    <dgm:cxn modelId="{C72695E7-5D70-451E-8035-98D6B2C77341}" type="presParOf" srcId="{35488382-3B2B-4CD8-B8B8-8EC5F7E2EC09}" destId="{ED1F835A-A0CE-4349-A7F6-37390A5B751F}" srcOrd="0" destOrd="0" presId="urn:microsoft.com/office/officeart/2005/8/layout/radial4"/>
    <dgm:cxn modelId="{A0517E03-76E9-4FD2-9879-A9C605E61F88}" type="presParOf" srcId="{35488382-3B2B-4CD8-B8B8-8EC5F7E2EC09}" destId="{52319EA2-4644-4324-A6B5-1649FFBB341F}" srcOrd="1" destOrd="0" presId="urn:microsoft.com/office/officeart/2005/8/layout/radial4"/>
    <dgm:cxn modelId="{7358CB7F-648F-4DE0-A55F-93718E1B7596}" type="presParOf" srcId="{35488382-3B2B-4CD8-B8B8-8EC5F7E2EC09}" destId="{F878B046-8BB3-4C13-9BF4-EA13B3A3802A}" srcOrd="2" destOrd="0" presId="urn:microsoft.com/office/officeart/2005/8/layout/radial4"/>
    <dgm:cxn modelId="{24968E37-5F73-4439-B5E5-455122E220A1}" type="presParOf" srcId="{35488382-3B2B-4CD8-B8B8-8EC5F7E2EC09}" destId="{77C02217-3C90-4ACC-AFFD-B99752FB0F41}" srcOrd="3" destOrd="0" presId="urn:microsoft.com/office/officeart/2005/8/layout/radial4"/>
    <dgm:cxn modelId="{ABC41CBF-89B4-435F-B19A-917C4ABD11F4}" type="presParOf" srcId="{35488382-3B2B-4CD8-B8B8-8EC5F7E2EC09}" destId="{5ACFD5B9-B18B-4C19-9CD3-676DB8E2986C}" srcOrd="4" destOrd="0" presId="urn:microsoft.com/office/officeart/2005/8/layout/radial4"/>
    <dgm:cxn modelId="{06E9E86E-D6EC-4959-8908-D63460BB8F78}" type="presParOf" srcId="{35488382-3B2B-4CD8-B8B8-8EC5F7E2EC09}" destId="{03B6C251-9873-4EBC-BC79-F2B429C8807E}" srcOrd="5" destOrd="0" presId="urn:microsoft.com/office/officeart/2005/8/layout/radial4"/>
    <dgm:cxn modelId="{B47030F6-CAB5-4CAF-85EB-64939A8B79C0}" type="presParOf" srcId="{35488382-3B2B-4CD8-B8B8-8EC5F7E2EC09}" destId="{17FE82DD-405D-48C1-A642-2869489047FE}" srcOrd="6" destOrd="0" presId="urn:microsoft.com/office/officeart/2005/8/layout/radial4"/>
    <dgm:cxn modelId="{B3AB5CFF-8A7C-4CE7-BBAF-6FE4157FD54F}" type="presParOf" srcId="{35488382-3B2B-4CD8-B8B8-8EC5F7E2EC09}" destId="{AFFC009C-7B32-41CE-AC47-E67F470BE106}" srcOrd="7" destOrd="0" presId="urn:microsoft.com/office/officeart/2005/8/layout/radial4"/>
    <dgm:cxn modelId="{909E6F05-6604-4CFF-B220-E4BEBE3EA9E5}" type="presParOf" srcId="{35488382-3B2B-4CD8-B8B8-8EC5F7E2EC09}" destId="{B7A27DC8-34FA-4AEA-B1FF-F7EC50EFE56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2C080-EA57-413E-BEFD-EB3A51136CE6}">
      <dsp:nvSpPr>
        <dsp:cNvPr id="0" name=""/>
        <dsp:cNvSpPr/>
      </dsp:nvSpPr>
      <dsp:spPr>
        <a:xfrm rot="5400000">
          <a:off x="543644" y="1372112"/>
          <a:ext cx="1213515" cy="13815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2D3CAE-F0E9-49BD-AA49-9DEC52DDB0B7}">
      <dsp:nvSpPr>
        <dsp:cNvPr id="0" name=""/>
        <dsp:cNvSpPr/>
      </dsp:nvSpPr>
      <dsp:spPr>
        <a:xfrm>
          <a:off x="222136" y="26906"/>
          <a:ext cx="2042845" cy="142992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en-US" sz="1800" b="1" kern="1200" dirty="0" smtClean="0">
              <a:latin typeface="Calibri" panose="020F0502020204030204" pitchFamily="34" charset="0"/>
            </a:rPr>
            <a:t>Organizasyonun misyon ve</a:t>
          </a:r>
          <a:r>
            <a:rPr lang="tr-TR" altLang="en-US" sz="1800" b="1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rPr>
            <a:t> </a:t>
          </a:r>
          <a:r>
            <a:rPr lang="tr-TR" altLang="en-US" sz="1800" b="1" kern="1200" dirty="0" smtClean="0">
              <a:latin typeface="Calibri" panose="020F0502020204030204" pitchFamily="34" charset="0"/>
            </a:rPr>
            <a:t>hedeflerini belirlemek</a:t>
          </a:r>
          <a:endParaRPr lang="tr-TR" sz="1800" kern="1200" dirty="0">
            <a:latin typeface="Calibri" panose="020F0502020204030204" pitchFamily="34" charset="0"/>
          </a:endParaRPr>
        </a:p>
      </dsp:txBody>
      <dsp:txXfrm>
        <a:off x="291952" y="96722"/>
        <a:ext cx="1903213" cy="1290293"/>
      </dsp:txXfrm>
    </dsp:sp>
    <dsp:sp modelId="{570C7994-CD55-420C-8EBD-6C3307093F29}">
      <dsp:nvSpPr>
        <dsp:cNvPr id="0" name=""/>
        <dsp:cNvSpPr/>
      </dsp:nvSpPr>
      <dsp:spPr>
        <a:xfrm>
          <a:off x="2243446" y="265258"/>
          <a:ext cx="2366343" cy="95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en-US" sz="1800" kern="1200" dirty="0" smtClean="0">
              <a:latin typeface="Calibri" panose="020F0502020204030204" pitchFamily="34" charset="0"/>
            </a:rPr>
            <a:t>İşletmeyi tanımla</a:t>
          </a:r>
          <a:endParaRPr lang="tr-TR" sz="1800" kern="1200" dirty="0">
            <a:latin typeface="Calibri" panose="020F0502020204030204" pitchFamily="34" charset="0"/>
          </a:endParaRPr>
        </a:p>
      </dsp:txBody>
      <dsp:txXfrm>
        <a:off x="2243446" y="265258"/>
        <a:ext cx="2366343" cy="951777"/>
      </dsp:txXfrm>
    </dsp:sp>
    <dsp:sp modelId="{F828B62A-78E8-4479-902E-37EF14ED2DD5}">
      <dsp:nvSpPr>
        <dsp:cNvPr id="0" name=""/>
        <dsp:cNvSpPr/>
      </dsp:nvSpPr>
      <dsp:spPr>
        <a:xfrm rot="5400000">
          <a:off x="2448718" y="2978391"/>
          <a:ext cx="1213515" cy="13815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410F8F-DAE0-4995-B632-9C125AF20DAD}">
      <dsp:nvSpPr>
        <dsp:cNvPr id="0" name=""/>
        <dsp:cNvSpPr/>
      </dsp:nvSpPr>
      <dsp:spPr>
        <a:xfrm>
          <a:off x="2127210" y="1633185"/>
          <a:ext cx="2042845" cy="142992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err="1" smtClean="0">
              <a:latin typeface="Calibri" panose="020F0502020204030204" pitchFamily="34" charset="0"/>
            </a:rPr>
            <a:t>Strate</a:t>
          </a:r>
          <a:r>
            <a:rPr lang="tr-TR" altLang="en-US" sz="2000" b="1" kern="1200" dirty="0" smtClean="0">
              <a:latin typeface="Calibri" panose="020F0502020204030204" pitchFamily="34" charset="0"/>
            </a:rPr>
            <a:t>jiyi </a:t>
          </a:r>
          <a:r>
            <a:rPr lang="en-US" altLang="en-US" sz="2000" b="1" kern="1200" dirty="0" smtClean="0">
              <a:latin typeface="Calibri" panose="020F0502020204030204" pitchFamily="34" charset="0"/>
            </a:rPr>
            <a:t>form</a:t>
          </a:r>
          <a:r>
            <a:rPr lang="tr-TR" altLang="en-US" sz="2000" b="1" kern="1200" dirty="0" smtClean="0">
              <a:latin typeface="Calibri" panose="020F0502020204030204" pitchFamily="34" charset="0"/>
            </a:rPr>
            <a:t>ü</a:t>
          </a:r>
          <a:r>
            <a:rPr lang="en-US" altLang="en-US" sz="2000" b="1" kern="1200" dirty="0" smtClean="0">
              <a:latin typeface="Calibri" panose="020F0502020204030204" pitchFamily="34" charset="0"/>
            </a:rPr>
            <a:t>l</a:t>
          </a:r>
          <a:r>
            <a:rPr lang="tr-TR" altLang="en-US" sz="2000" b="1" kern="1200" dirty="0" smtClean="0">
              <a:latin typeface="Calibri" panose="020F0502020204030204" pitchFamily="34" charset="0"/>
            </a:rPr>
            <a:t>e etmek</a:t>
          </a:r>
          <a:endParaRPr lang="tr-TR" sz="2000" kern="1200" dirty="0">
            <a:latin typeface="Calibri" panose="020F0502020204030204" pitchFamily="34" charset="0"/>
          </a:endParaRPr>
        </a:p>
      </dsp:txBody>
      <dsp:txXfrm>
        <a:off x="2197026" y="1703001"/>
        <a:ext cx="1903213" cy="1290293"/>
      </dsp:txXfrm>
    </dsp:sp>
    <dsp:sp modelId="{65421765-1537-4D08-B376-D7EB0F889963}">
      <dsp:nvSpPr>
        <dsp:cNvPr id="0" name=""/>
        <dsp:cNvSpPr/>
      </dsp:nvSpPr>
      <dsp:spPr>
        <a:xfrm>
          <a:off x="4092818" y="1769561"/>
          <a:ext cx="2803457" cy="115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en-US" sz="1800" kern="1200" dirty="0" smtClean="0">
              <a:latin typeface="Calibri" panose="020F0502020204030204" pitchFamily="34" charset="0"/>
            </a:rPr>
            <a:t>Mevcut durumu analiz et ve</a:t>
          </a:r>
          <a:r>
            <a:rPr lang="en-US" altLang="en-US" sz="1800" kern="1200" dirty="0" smtClean="0">
              <a:latin typeface="Calibri" panose="020F0502020204030204" pitchFamily="34" charset="0"/>
            </a:rPr>
            <a:t> </a:t>
          </a:r>
          <a:r>
            <a:rPr lang="tr-TR" altLang="en-US" sz="1800" kern="1200" dirty="0" smtClean="0">
              <a:latin typeface="Calibri" panose="020F0502020204030204" pitchFamily="34" charset="0"/>
            </a:rPr>
            <a:t>stratejiler geliştir</a:t>
          </a:r>
          <a:endParaRPr lang="tr-TR" sz="1800" kern="1200" dirty="0">
            <a:latin typeface="Calibri" panose="020F0502020204030204" pitchFamily="34" charset="0"/>
          </a:endParaRPr>
        </a:p>
      </dsp:txBody>
      <dsp:txXfrm>
        <a:off x="4092818" y="1769561"/>
        <a:ext cx="2803457" cy="1155729"/>
      </dsp:txXfrm>
    </dsp:sp>
    <dsp:sp modelId="{EA205166-FA4C-4C7B-B4D4-B306376C4EFB}">
      <dsp:nvSpPr>
        <dsp:cNvPr id="0" name=""/>
        <dsp:cNvSpPr/>
      </dsp:nvSpPr>
      <dsp:spPr>
        <a:xfrm>
          <a:off x="4032283" y="3239463"/>
          <a:ext cx="2042845" cy="142992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err="1" smtClean="0">
              <a:latin typeface="Calibri" panose="020F0502020204030204" pitchFamily="34" charset="0"/>
            </a:rPr>
            <a:t>Strate</a:t>
          </a:r>
          <a:r>
            <a:rPr lang="tr-TR" altLang="en-US" sz="2000" b="1" kern="1200" dirty="0" smtClean="0">
              <a:latin typeface="Calibri" panose="020F0502020204030204" pitchFamily="34" charset="0"/>
            </a:rPr>
            <a:t>jiyi Uygulama</a:t>
          </a:r>
          <a:r>
            <a:rPr lang="en-US" altLang="en-US" sz="2000" b="1" kern="1200" dirty="0" smtClean="0">
              <a:latin typeface="Calibri" panose="020F0502020204030204" pitchFamily="34" charset="0"/>
            </a:rPr>
            <a:t>k</a:t>
          </a:r>
          <a:endParaRPr lang="tr-TR" sz="2000" kern="1200" dirty="0">
            <a:latin typeface="Calibri" panose="020F0502020204030204" pitchFamily="34" charset="0"/>
          </a:endParaRPr>
        </a:p>
      </dsp:txBody>
      <dsp:txXfrm>
        <a:off x="4102099" y="3309279"/>
        <a:ext cx="1903213" cy="1290293"/>
      </dsp:txXfrm>
    </dsp:sp>
    <dsp:sp modelId="{49975065-2753-4128-B931-59D1FAF1FD16}">
      <dsp:nvSpPr>
        <dsp:cNvPr id="0" name=""/>
        <dsp:cNvSpPr/>
      </dsp:nvSpPr>
      <dsp:spPr>
        <a:xfrm>
          <a:off x="6015408" y="3486766"/>
          <a:ext cx="2049487" cy="115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altLang="en-US" sz="1800" kern="1200" dirty="0" smtClean="0">
              <a:latin typeface="Calibri" panose="020F0502020204030204" pitchFamily="34" charset="0"/>
            </a:rPr>
            <a:t>Stratejileri gerçekleştirmek için kaynakları ve sorumlulukları dağıt</a:t>
          </a:r>
          <a:endParaRPr lang="tr-TR" sz="1800" kern="1200" dirty="0">
            <a:latin typeface="Calibri" panose="020F0502020204030204" pitchFamily="34" charset="0"/>
          </a:endParaRPr>
        </a:p>
      </dsp:txBody>
      <dsp:txXfrm>
        <a:off x="6015408" y="3486766"/>
        <a:ext cx="2049487" cy="1155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F835A-A0CE-4349-A7F6-37390A5B751F}">
      <dsp:nvSpPr>
        <dsp:cNvPr id="0" name=""/>
        <dsp:cNvSpPr/>
      </dsp:nvSpPr>
      <dsp:spPr>
        <a:xfrm>
          <a:off x="2335404" y="2364868"/>
          <a:ext cx="2049598" cy="18448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en-US" sz="2000" b="1" kern="1200" dirty="0" smtClean="0">
              <a:latin typeface="Calibri" panose="020F0502020204030204" pitchFamily="34" charset="0"/>
            </a:rPr>
            <a:t>Örgüt yapısının  belirlenmesi</a:t>
          </a:r>
          <a:endParaRPr lang="tr-TR" sz="2000" kern="1200" dirty="0">
            <a:latin typeface="Calibri" panose="020F0502020204030204" pitchFamily="34" charset="0"/>
          </a:endParaRPr>
        </a:p>
      </dsp:txBody>
      <dsp:txXfrm>
        <a:off x="2635561" y="2635045"/>
        <a:ext cx="1449284" cy="1304531"/>
      </dsp:txXfrm>
    </dsp:sp>
    <dsp:sp modelId="{52319EA2-4644-4324-A6B5-1649FFBB341F}">
      <dsp:nvSpPr>
        <dsp:cNvPr id="0" name=""/>
        <dsp:cNvSpPr/>
      </dsp:nvSpPr>
      <dsp:spPr>
        <a:xfrm rot="11700000">
          <a:off x="837769" y="2551430"/>
          <a:ext cx="1482158" cy="5171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78B046-8BB3-4C13-9BF4-EA13B3A3802A}">
      <dsp:nvSpPr>
        <dsp:cNvPr id="0" name=""/>
        <dsp:cNvSpPr/>
      </dsp:nvSpPr>
      <dsp:spPr>
        <a:xfrm>
          <a:off x="1128" y="1928678"/>
          <a:ext cx="1723784" cy="1379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en-US" sz="2000" b="1" kern="1200" smtClean="0">
              <a:latin typeface="Calibri" panose="020F0502020204030204" pitchFamily="34" charset="0"/>
            </a:rPr>
            <a:t>Strateji</a:t>
          </a:r>
          <a:endParaRPr lang="tr-TR" sz="2000" kern="1200" dirty="0">
            <a:latin typeface="Calibri" panose="020F0502020204030204" pitchFamily="34" charset="0"/>
          </a:endParaRPr>
        </a:p>
      </dsp:txBody>
      <dsp:txXfrm>
        <a:off x="41518" y="1969068"/>
        <a:ext cx="1643004" cy="1298247"/>
      </dsp:txXfrm>
    </dsp:sp>
    <dsp:sp modelId="{77C02217-3C90-4ACC-AFFD-B99752FB0F41}">
      <dsp:nvSpPr>
        <dsp:cNvPr id="0" name=""/>
        <dsp:cNvSpPr/>
      </dsp:nvSpPr>
      <dsp:spPr>
        <a:xfrm rot="14700000">
          <a:off x="1818354" y="1390894"/>
          <a:ext cx="1556215" cy="5171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CFD5B9-B18B-4C19-9CD3-676DB8E2986C}">
      <dsp:nvSpPr>
        <dsp:cNvPr id="0" name=""/>
        <dsp:cNvSpPr/>
      </dsp:nvSpPr>
      <dsp:spPr>
        <a:xfrm>
          <a:off x="1405727" y="254742"/>
          <a:ext cx="1723784" cy="1379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en-US" sz="2000" b="1" kern="1200" dirty="0" smtClean="0">
              <a:latin typeface="Calibri" panose="020F0502020204030204" pitchFamily="34" charset="0"/>
            </a:rPr>
            <a:t>Çevre</a:t>
          </a:r>
          <a:endParaRPr lang="tr-TR" sz="2000" kern="1200" dirty="0">
            <a:latin typeface="Calibri" panose="020F0502020204030204" pitchFamily="34" charset="0"/>
          </a:endParaRPr>
        </a:p>
      </dsp:txBody>
      <dsp:txXfrm>
        <a:off x="1446117" y="295132"/>
        <a:ext cx="1643004" cy="1298247"/>
      </dsp:txXfrm>
    </dsp:sp>
    <dsp:sp modelId="{03B6C251-9873-4EBC-BC79-F2B429C8807E}">
      <dsp:nvSpPr>
        <dsp:cNvPr id="0" name=""/>
        <dsp:cNvSpPr/>
      </dsp:nvSpPr>
      <dsp:spPr>
        <a:xfrm rot="17700000">
          <a:off x="3345837" y="1390894"/>
          <a:ext cx="1556215" cy="5171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FE82DD-405D-48C1-A642-2869489047FE}">
      <dsp:nvSpPr>
        <dsp:cNvPr id="0" name=""/>
        <dsp:cNvSpPr/>
      </dsp:nvSpPr>
      <dsp:spPr>
        <a:xfrm>
          <a:off x="3590895" y="254742"/>
          <a:ext cx="1723784" cy="1379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en-US" sz="2000" b="1" kern="1200" smtClean="0">
              <a:latin typeface="Calibri" panose="020F0502020204030204" pitchFamily="34" charset="0"/>
            </a:rPr>
            <a:t>Teknoloji</a:t>
          </a:r>
          <a:endParaRPr lang="tr-TR" sz="2000" kern="1200" dirty="0">
            <a:latin typeface="Calibri" panose="020F0502020204030204" pitchFamily="34" charset="0"/>
          </a:endParaRPr>
        </a:p>
      </dsp:txBody>
      <dsp:txXfrm>
        <a:off x="3631285" y="295132"/>
        <a:ext cx="1643004" cy="1298247"/>
      </dsp:txXfrm>
    </dsp:sp>
    <dsp:sp modelId="{AFFC009C-7B32-41CE-AC47-E67F470BE106}">
      <dsp:nvSpPr>
        <dsp:cNvPr id="0" name=""/>
        <dsp:cNvSpPr/>
      </dsp:nvSpPr>
      <dsp:spPr>
        <a:xfrm rot="20700000">
          <a:off x="4400480" y="2551430"/>
          <a:ext cx="1482158" cy="5171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A27DC8-34FA-4AEA-B1FF-F7EC50EFE563}">
      <dsp:nvSpPr>
        <dsp:cNvPr id="0" name=""/>
        <dsp:cNvSpPr/>
      </dsp:nvSpPr>
      <dsp:spPr>
        <a:xfrm>
          <a:off x="4995494" y="1928678"/>
          <a:ext cx="1723784" cy="1379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en-US" sz="2000" b="1" kern="1200" dirty="0" smtClean="0">
              <a:latin typeface="Calibri" panose="020F0502020204030204" pitchFamily="34" charset="0"/>
            </a:rPr>
            <a:t>İn</a:t>
          </a:r>
          <a:r>
            <a:rPr lang="en-US" altLang="en-US" sz="2000" b="1" kern="1200" dirty="0" smtClean="0">
              <a:latin typeface="Calibri" panose="020F0502020204030204" pitchFamily="34" charset="0"/>
            </a:rPr>
            <a:t>s</a:t>
          </a:r>
          <a:r>
            <a:rPr lang="tr-TR" altLang="en-US" sz="2000" b="1" kern="1200" dirty="0" smtClean="0">
              <a:latin typeface="Calibri" panose="020F0502020204030204" pitchFamily="34" charset="0"/>
            </a:rPr>
            <a:t>an Kaynakları</a:t>
          </a:r>
          <a:endParaRPr lang="tr-TR" sz="2000" kern="1200" dirty="0">
            <a:latin typeface="Calibri" panose="020F0502020204030204" pitchFamily="34" charset="0"/>
          </a:endParaRPr>
        </a:p>
      </dsp:txBody>
      <dsp:txXfrm>
        <a:off x="5035884" y="1969068"/>
        <a:ext cx="1643004" cy="1298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3907A3A-A679-4C62-A694-80874D743094}" type="datetimeFigureOut">
              <a:rPr lang="tr-TR" smtClean="0"/>
              <a:pPr/>
              <a:t>03.02.2017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03.02.2017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03.02.2017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03.02.2017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03.02.2017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03.02.2017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03.02.2017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03.02.2017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03.02.2017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03.02.2017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03.02.2017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907A3A-A679-4C62-A694-80874D743094}" type="datetimeFigureOut">
              <a:rPr lang="tr-TR" smtClean="0"/>
              <a:pPr/>
              <a:t>03.02.2017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bg1">
                <a:lumMod val="95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0"/>
            <a:ext cx="3600400" cy="2204864"/>
          </a:xfrm>
        </p:spPr>
        <p:txBody>
          <a:bodyPr>
            <a:noAutofit/>
          </a:bodyPr>
          <a:lstStyle/>
          <a:p>
            <a:pPr algn="ctr"/>
            <a:r>
              <a:rPr lang="tr-TR" sz="3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GÜNÜMÜZ İŞLETMELERİNiN YÖNETİMİ</a:t>
            </a:r>
            <a:endParaRPr lang="tr-TR" sz="3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3280200"/>
            <a:ext cx="3260746" cy="2538303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12. Bölüm </a:t>
            </a:r>
          </a:p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PLANLAMA ve ORGANİZASYON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892"/>
          <a:stretch/>
        </p:blipFill>
        <p:spPr bwMode="auto">
          <a:xfrm>
            <a:off x="765487" y="404664"/>
            <a:ext cx="2592288" cy="575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3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0872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Politika Örneği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799872"/>
            <a:ext cx="7056784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r>
              <a:rPr lang="tr-TR" altLang="en-US" sz="2600" b="1" i="1" dirty="0" smtClean="0">
                <a:latin typeface="Calibri" panose="020F0502020204030204" pitchFamily="34" charset="0"/>
              </a:rPr>
              <a:t>İnsan </a:t>
            </a:r>
            <a:r>
              <a:rPr lang="tr-TR" altLang="en-US" sz="2600" b="1" i="1" dirty="0">
                <a:latin typeface="Calibri" panose="020F0502020204030204" pitchFamily="34" charset="0"/>
              </a:rPr>
              <a:t>Kaynakları politikamız</a:t>
            </a:r>
            <a:r>
              <a:rPr lang="tr-TR" altLang="en-US" sz="2600" dirty="0">
                <a:latin typeface="Calibri" panose="020F0502020204030204" pitchFamily="34" charset="0"/>
              </a:rPr>
              <a:t>, çalışanlarımızın etkinliğini ve verimliliğini en üst düzeye çıkaracak insan kaynakları sistem ve süreçlerini geliştirmektir.”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lvl="1" algn="just">
              <a:lnSpc>
                <a:spcPct val="80000"/>
              </a:lnSpc>
            </a:pPr>
            <a:r>
              <a:rPr lang="tr-TR" altLang="en-US" sz="2600" b="1" i="1" dirty="0" smtClean="0">
                <a:latin typeface="Calibri" panose="020F0502020204030204" pitchFamily="34" charset="0"/>
              </a:rPr>
              <a:t>Ücretlendirme </a:t>
            </a:r>
            <a:r>
              <a:rPr lang="tr-TR" altLang="en-US" sz="2600" b="1" i="1" dirty="0">
                <a:latin typeface="Calibri" panose="020F0502020204030204" pitchFamily="34" charset="0"/>
              </a:rPr>
              <a:t>politikamız, </a:t>
            </a:r>
            <a:r>
              <a:rPr lang="tr-TR" altLang="en-US" sz="2600" dirty="0">
                <a:latin typeface="Calibri" panose="020F0502020204030204" pitchFamily="34" charset="0"/>
              </a:rPr>
              <a:t>maaş, yılda 4 ikramiye ve diğer yan ödemelerden oluşur. Ücret artışları, şirketin ve bireyin performansı ile doğru orantılı olarak, enflasyon oranı ve piyasa ortalamaları göz önünde bulundurularak yılda 1 kez yapılır</a:t>
            </a:r>
            <a:r>
              <a:rPr lang="tr-TR" altLang="en-US" sz="2600" dirty="0" smtClean="0">
                <a:latin typeface="Calibri" panose="020F0502020204030204" pitchFamily="34" charset="0"/>
              </a:rPr>
              <a:t>.</a:t>
            </a:r>
            <a:endParaRPr lang="tr-TR" altLang="en-US" sz="26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tr-TR" altLang="en-US" sz="2600" dirty="0">
              <a:latin typeface="Calibri" panose="020F0502020204030204" pitchFamily="34" charset="0"/>
            </a:endParaRPr>
          </a:p>
        </p:txBody>
      </p:sp>
      <p:pic>
        <p:nvPicPr>
          <p:cNvPr id="5" name="Picture 4" descr="haber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44" y="1792231"/>
            <a:ext cx="101758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47" y="4982941"/>
            <a:ext cx="2229993" cy="125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44025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Kural Örneği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916832"/>
            <a:ext cx="75248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İşyerinde giyim-kuşama yönelik açıklamalar.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 İşyerinde günlük çalışma saatlerini belirleyen belgeler.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 Disiplin yönetmeliklerinde ortaya koyulan hal ve davranış düzenlemeleri.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6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24" y="4463216"/>
            <a:ext cx="2947392" cy="19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88041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Prosedür Örneği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564" y="2152015"/>
            <a:ext cx="76328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Diplomatik törenlerde protokol sırasının nasıl gözetileceğine ilişkin prosedürler.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 İşyerinde bir yangın veya doğal afet durumunda neler yapılması gerektiğini açıklayan belgeler.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 Öğrencinin okula kayıt yaptırırken izlediği adımlar.</a:t>
            </a:r>
          </a:p>
        </p:txBody>
      </p:sp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0872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Kapsadıkları Zaman Açısından Planlar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628800"/>
            <a:ext cx="79928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defRPr/>
            </a:pPr>
            <a:r>
              <a:rPr lang="tr-TR" altLang="en-US" sz="2600" b="1" i="1" dirty="0">
                <a:latin typeface="Calibri" panose="020F0502020204030204" pitchFamily="34" charset="0"/>
              </a:rPr>
              <a:t>Zaman ufku</a:t>
            </a:r>
            <a:r>
              <a:rPr lang="en-US" altLang="en-US" sz="2600" b="1" i="1" dirty="0">
                <a:latin typeface="Calibri" panose="020F0502020204030204" pitchFamily="34" charset="0"/>
              </a:rPr>
              <a:t>:</a:t>
            </a:r>
            <a:r>
              <a:rPr lang="en-US" altLang="en-US" sz="2600" dirty="0">
                <a:latin typeface="Calibri" panose="020F0502020204030204" pitchFamily="34" charset="0"/>
              </a:rPr>
              <a:t> </a:t>
            </a:r>
            <a:r>
              <a:rPr lang="tr-TR" altLang="en-US" sz="2600" dirty="0">
                <a:latin typeface="Calibri" panose="020F0502020204030204" pitchFamily="34" charset="0"/>
              </a:rPr>
              <a:t>Planın ne kadar uzak bir </a:t>
            </a:r>
            <a:r>
              <a:rPr lang="tr-TR" altLang="en-US" sz="2600" dirty="0" smtClean="0">
                <a:latin typeface="Calibri" panose="020F0502020204030204" pitchFamily="34" charset="0"/>
              </a:rPr>
              <a:t>geleceğe kadar </a:t>
            </a:r>
            <a:r>
              <a:rPr lang="tr-TR" altLang="en-US" sz="2600" dirty="0">
                <a:latin typeface="Calibri" panose="020F0502020204030204" pitchFamily="34" charset="0"/>
              </a:rPr>
              <a:t>kullanılacağını belirtir</a:t>
            </a:r>
            <a:r>
              <a:rPr lang="en-US" altLang="en-US" sz="2600" dirty="0" smtClean="0">
                <a:latin typeface="Calibri" panose="020F0502020204030204" pitchFamily="34" charset="0"/>
              </a:rPr>
              <a:t>.</a:t>
            </a:r>
            <a:endParaRPr lang="tr-TR" altLang="en-US" sz="2600" dirty="0" smtClean="0"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  <a:defRPr/>
            </a:pPr>
            <a:endParaRPr lang="en-US" altLang="en-US" sz="26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tr-TR" altLang="en-US" sz="2600" b="1" i="1" dirty="0">
                <a:latin typeface="Calibri" panose="020F0502020204030204" pitchFamily="34" charset="0"/>
              </a:rPr>
              <a:t>Uzun</a:t>
            </a:r>
            <a:r>
              <a:rPr lang="en-US" altLang="en-US" sz="2600" b="1" i="1" dirty="0">
                <a:latin typeface="Calibri" panose="020F0502020204030204" pitchFamily="34" charset="0"/>
              </a:rPr>
              <a:t>-</a:t>
            </a:r>
            <a:r>
              <a:rPr lang="tr-TR" altLang="en-US" sz="2600" b="1" i="1" dirty="0">
                <a:latin typeface="Calibri" panose="020F0502020204030204" pitchFamily="34" charset="0"/>
              </a:rPr>
              <a:t>vadeli</a:t>
            </a:r>
            <a:r>
              <a:rPr lang="en-US" altLang="en-US" sz="2600" dirty="0">
                <a:latin typeface="Calibri" panose="020F0502020204030204" pitchFamily="34" charset="0"/>
              </a:rPr>
              <a:t> </a:t>
            </a:r>
            <a:r>
              <a:rPr lang="tr-TR" altLang="en-US" sz="2600" dirty="0">
                <a:latin typeface="Calibri" panose="020F0502020204030204" pitchFamily="34" charset="0"/>
              </a:rPr>
              <a:t>planlar 5 yıl veya daha fazlasını kapsar</a:t>
            </a:r>
            <a:r>
              <a:rPr lang="en-US" altLang="en-US" sz="2600" dirty="0" smtClean="0">
                <a:latin typeface="Calibri" panose="020F0502020204030204" pitchFamily="34" charset="0"/>
              </a:rPr>
              <a:t>.</a:t>
            </a:r>
            <a:endParaRPr lang="tr-TR" altLang="en-US" sz="2600" dirty="0" smtClean="0">
              <a:latin typeface="Calibri" panose="020F0502020204030204" pitchFamily="34" charset="0"/>
            </a:endParaRPr>
          </a:p>
          <a:p>
            <a:pPr lvl="1">
              <a:buClr>
                <a:srgbClr val="002060"/>
              </a:buClr>
              <a:buSzPct val="75000"/>
              <a:defRPr/>
            </a:pPr>
            <a:endParaRPr lang="en-US" altLang="en-US" sz="26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tr-TR" altLang="en-US" sz="2600" b="1" i="1" dirty="0">
                <a:latin typeface="Calibri" panose="020F0502020204030204" pitchFamily="34" charset="0"/>
              </a:rPr>
              <a:t>Orta</a:t>
            </a:r>
            <a:r>
              <a:rPr lang="en-US" altLang="en-US" sz="2600" b="1" i="1" dirty="0">
                <a:latin typeface="Calibri" panose="020F0502020204030204" pitchFamily="34" charset="0"/>
              </a:rPr>
              <a:t>-</a:t>
            </a:r>
            <a:r>
              <a:rPr lang="tr-TR" altLang="en-US" sz="2600" b="1" i="1" dirty="0">
                <a:latin typeface="Calibri" panose="020F0502020204030204" pitchFamily="34" charset="0"/>
              </a:rPr>
              <a:t>vadeli</a:t>
            </a:r>
            <a:r>
              <a:rPr lang="en-US" altLang="en-US" sz="2600" dirty="0">
                <a:latin typeface="Calibri" panose="020F0502020204030204" pitchFamily="34" charset="0"/>
              </a:rPr>
              <a:t> </a:t>
            </a:r>
            <a:r>
              <a:rPr lang="tr-TR" altLang="en-US" sz="2600" dirty="0">
                <a:latin typeface="Calibri" panose="020F0502020204030204" pitchFamily="34" charset="0"/>
              </a:rPr>
              <a:t>planlar</a:t>
            </a:r>
            <a:r>
              <a:rPr lang="en-US" altLang="en-US" sz="2600" dirty="0">
                <a:latin typeface="Calibri" panose="020F0502020204030204" pitchFamily="34" charset="0"/>
              </a:rPr>
              <a:t> 1 </a:t>
            </a:r>
            <a:r>
              <a:rPr lang="tr-TR" altLang="en-US" sz="2600" dirty="0">
                <a:latin typeface="Calibri" panose="020F0502020204030204" pitchFamily="34" charset="0"/>
              </a:rPr>
              <a:t>ile</a:t>
            </a:r>
            <a:r>
              <a:rPr lang="en-US" altLang="en-US" sz="2600" dirty="0">
                <a:latin typeface="Calibri" panose="020F0502020204030204" pitchFamily="34" charset="0"/>
              </a:rPr>
              <a:t> 5 </a:t>
            </a:r>
            <a:r>
              <a:rPr lang="tr-TR" altLang="en-US" sz="2600" dirty="0">
                <a:latin typeface="Calibri" panose="020F0502020204030204" pitchFamily="34" charset="0"/>
              </a:rPr>
              <a:t>yıl arasındadır.</a:t>
            </a:r>
            <a:endParaRPr lang="en-US" altLang="en-US" sz="2600" dirty="0">
              <a:latin typeface="Calibri" panose="020F0502020204030204" pitchFamily="34" charset="0"/>
            </a:endParaRPr>
          </a:p>
          <a:p>
            <a:pPr lvl="2">
              <a:buClr>
                <a:srgbClr val="002060"/>
              </a:buClr>
              <a:buSzPct val="65000"/>
              <a:defRPr/>
            </a:pPr>
            <a:r>
              <a:rPr lang="tr-TR" altLang="en-US" sz="2600" dirty="0" smtClean="0">
                <a:latin typeface="Calibri" panose="020F0502020204030204" pitchFamily="34" charset="0"/>
              </a:rPr>
              <a:t>İşletme </a:t>
            </a:r>
            <a:r>
              <a:rPr lang="tr-TR" altLang="en-US" sz="2600" dirty="0">
                <a:latin typeface="Calibri" panose="020F0502020204030204" pitchFamily="34" charset="0"/>
              </a:rPr>
              <a:t>ve iş düzeyindeki planlar</a:t>
            </a:r>
            <a:r>
              <a:rPr lang="en-US" altLang="en-US" sz="2600" dirty="0">
                <a:latin typeface="Calibri" panose="020F0502020204030204" pitchFamily="34" charset="0"/>
              </a:rPr>
              <a:t> </a:t>
            </a:r>
            <a:r>
              <a:rPr lang="tr-TR" altLang="en-US" sz="2600" dirty="0">
                <a:latin typeface="Calibri" panose="020F0502020204030204" pitchFamily="34" charset="0"/>
              </a:rPr>
              <a:t>uzun ve orta vadeyi belirler</a:t>
            </a:r>
            <a:r>
              <a:rPr lang="en-US" altLang="en-US" sz="2600" dirty="0" smtClean="0">
                <a:latin typeface="Calibri" panose="020F0502020204030204" pitchFamily="34" charset="0"/>
              </a:rPr>
              <a:t>.</a:t>
            </a:r>
            <a:endParaRPr lang="tr-TR" altLang="en-US" sz="2600" dirty="0">
              <a:latin typeface="Calibri" panose="020F0502020204030204" pitchFamily="34" charset="0"/>
            </a:endParaRPr>
          </a:p>
          <a:p>
            <a:pPr lvl="2">
              <a:buClr>
                <a:srgbClr val="002060"/>
              </a:buClr>
              <a:buSzPct val="65000"/>
              <a:defRPr/>
            </a:pPr>
            <a:endParaRPr lang="en-US" altLang="en-US" sz="26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tr-TR" altLang="en-US" sz="2600" b="1" i="1" dirty="0">
                <a:latin typeface="Calibri" panose="020F0502020204030204" pitchFamily="34" charset="0"/>
              </a:rPr>
              <a:t>Kısa</a:t>
            </a:r>
            <a:r>
              <a:rPr lang="en-US" altLang="en-US" sz="2600" b="1" i="1" dirty="0">
                <a:latin typeface="Calibri" panose="020F0502020204030204" pitchFamily="34" charset="0"/>
              </a:rPr>
              <a:t>-</a:t>
            </a:r>
            <a:r>
              <a:rPr lang="tr-TR" altLang="en-US" sz="2600" b="1" i="1" dirty="0">
                <a:latin typeface="Calibri" panose="020F0502020204030204" pitchFamily="34" charset="0"/>
              </a:rPr>
              <a:t>vadeli</a:t>
            </a:r>
            <a:r>
              <a:rPr lang="en-US" altLang="en-US" sz="2600" dirty="0">
                <a:latin typeface="Calibri" panose="020F0502020204030204" pitchFamily="34" charset="0"/>
              </a:rPr>
              <a:t> </a:t>
            </a:r>
            <a:r>
              <a:rPr lang="tr-TR" altLang="en-US" sz="2600" dirty="0">
                <a:latin typeface="Calibri" panose="020F0502020204030204" pitchFamily="34" charset="0"/>
              </a:rPr>
              <a:t>planlar</a:t>
            </a:r>
            <a:r>
              <a:rPr lang="en-US" altLang="en-US" sz="2600" dirty="0">
                <a:latin typeface="Calibri" panose="020F0502020204030204" pitchFamily="34" charset="0"/>
              </a:rPr>
              <a:t> </a:t>
            </a:r>
            <a:r>
              <a:rPr lang="tr-TR" altLang="en-US" sz="2600" dirty="0">
                <a:latin typeface="Calibri" panose="020F0502020204030204" pitchFamily="34" charset="0"/>
              </a:rPr>
              <a:t>1 yıldan az sürelidir</a:t>
            </a:r>
            <a:r>
              <a:rPr lang="en-US" altLang="en-US" sz="2600" dirty="0">
                <a:latin typeface="Calibri" panose="020F0502020204030204" pitchFamily="34" charset="0"/>
              </a:rPr>
              <a:t>.</a:t>
            </a:r>
          </a:p>
          <a:p>
            <a:pPr lvl="2">
              <a:buClr>
                <a:srgbClr val="002060"/>
              </a:buClr>
              <a:buSzPct val="65000"/>
              <a:defRPr/>
            </a:pPr>
            <a:r>
              <a:rPr lang="en-US" altLang="en-US" sz="2600" dirty="0">
                <a:latin typeface="Calibri" panose="020F0502020204030204" pitchFamily="34" charset="0"/>
              </a:rPr>
              <a:t>F</a:t>
            </a:r>
            <a:r>
              <a:rPr lang="tr-TR" altLang="en-US" sz="2600" dirty="0">
                <a:latin typeface="Calibri" panose="020F0502020204030204" pitchFamily="34" charset="0"/>
              </a:rPr>
              <a:t>o</a:t>
            </a:r>
            <a:r>
              <a:rPr lang="en-US" altLang="en-US" sz="2600" dirty="0">
                <a:latin typeface="Calibri" panose="020F0502020204030204" pitchFamily="34" charset="0"/>
              </a:rPr>
              <a:t>n</a:t>
            </a:r>
            <a:r>
              <a:rPr lang="tr-TR" altLang="en-US" sz="2600" dirty="0">
                <a:latin typeface="Calibri" panose="020F0502020204030204" pitchFamily="34" charset="0"/>
              </a:rPr>
              <a:t>ks</a:t>
            </a:r>
            <a:r>
              <a:rPr lang="en-US" altLang="en-US" sz="2600" dirty="0" err="1">
                <a:latin typeface="Calibri" panose="020F0502020204030204" pitchFamily="34" charset="0"/>
              </a:rPr>
              <a:t>i</a:t>
            </a:r>
            <a:r>
              <a:rPr lang="tr-TR" altLang="en-US" sz="2600" dirty="0">
                <a:latin typeface="Calibri" panose="020F0502020204030204" pitchFamily="34" charset="0"/>
              </a:rPr>
              <a:t>y</a:t>
            </a:r>
            <a:r>
              <a:rPr lang="en-US" altLang="en-US" sz="2600" dirty="0">
                <a:latin typeface="Calibri" panose="020F0502020204030204" pitchFamily="34" charset="0"/>
              </a:rPr>
              <a:t>on</a:t>
            </a:r>
            <a:r>
              <a:rPr lang="tr-TR" altLang="en-US" sz="2600" dirty="0">
                <a:latin typeface="Calibri" panose="020F0502020204030204" pitchFamily="34" charset="0"/>
              </a:rPr>
              <a:t>e</a:t>
            </a:r>
            <a:r>
              <a:rPr lang="en-US" altLang="en-US" sz="2600" dirty="0">
                <a:latin typeface="Calibri" panose="020F0502020204030204" pitchFamily="34" charset="0"/>
              </a:rPr>
              <a:t>l </a:t>
            </a:r>
            <a:r>
              <a:rPr lang="tr-TR" altLang="en-US" sz="2600" dirty="0">
                <a:latin typeface="Calibri" panose="020F0502020204030204" pitchFamily="34" charset="0"/>
              </a:rPr>
              <a:t>planlar</a:t>
            </a:r>
            <a:r>
              <a:rPr lang="en-US" altLang="en-US" sz="2600" dirty="0">
                <a:latin typeface="Calibri" panose="020F0502020204030204" pitchFamily="34" charset="0"/>
              </a:rPr>
              <a:t> </a:t>
            </a:r>
            <a:r>
              <a:rPr lang="tr-TR" altLang="en-US" sz="2600" dirty="0">
                <a:latin typeface="Calibri" panose="020F0502020204030204" pitchFamily="34" charset="0"/>
              </a:rPr>
              <a:t>kısa ila orta vadeye odaklanır</a:t>
            </a:r>
            <a:r>
              <a:rPr lang="en-US" altLang="en-US" sz="26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16033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Örgüt Düzeyi Açısından Planlar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8803" y="2204864"/>
            <a:ext cx="712879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02060"/>
              </a:buClr>
              <a:defRPr/>
            </a:pPr>
            <a:r>
              <a:rPr lang="tr-TR" sz="2600" dirty="0" smtClean="0">
                <a:latin typeface="Calibri" panose="020F0502020204030204" pitchFamily="34" charset="0"/>
              </a:rPr>
              <a:t>İşletmelerde </a:t>
            </a:r>
            <a:r>
              <a:rPr lang="tr-TR" sz="2600" dirty="0">
                <a:latin typeface="Calibri" panose="020F0502020204030204" pitchFamily="34" charset="0"/>
              </a:rPr>
              <a:t>planlama, hiyerarşik düzeyine </a:t>
            </a:r>
            <a:r>
              <a:rPr lang="tr-TR" sz="2600" dirty="0" smtClean="0">
                <a:latin typeface="Calibri" panose="020F0502020204030204" pitchFamily="34" charset="0"/>
              </a:rPr>
              <a:t>göre </a:t>
            </a:r>
            <a:r>
              <a:rPr lang="tr-TR" sz="2600" dirty="0">
                <a:latin typeface="Calibri" panose="020F0502020204030204" pitchFamily="34" charset="0"/>
              </a:rPr>
              <a:t>olarak üç düzeyde </a:t>
            </a:r>
            <a:r>
              <a:rPr lang="tr-TR" sz="2600" dirty="0" smtClean="0">
                <a:latin typeface="Calibri" panose="020F0502020204030204" pitchFamily="34" charset="0"/>
              </a:rPr>
              <a:t>gerçekleşmektedir;</a:t>
            </a:r>
          </a:p>
          <a:p>
            <a:pPr marL="0" lvl="1">
              <a:buClr>
                <a:srgbClr val="002060"/>
              </a:buClr>
              <a:defRPr/>
            </a:pPr>
            <a:endParaRPr lang="tr-TR" sz="2600" dirty="0"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600" b="1" i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tr-TR" sz="2600" b="1" i="1" dirty="0">
                <a:latin typeface="Calibri" panose="020F0502020204030204" pitchFamily="34" charset="0"/>
              </a:rPr>
              <a:t>Stratejik plan</a:t>
            </a:r>
          </a:p>
          <a:p>
            <a:pPr marL="914400" lvl="1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600" b="1" i="1" dirty="0">
                <a:latin typeface="Calibri" panose="020F0502020204030204" pitchFamily="34" charset="0"/>
              </a:rPr>
              <a:t> Taktik plan </a:t>
            </a:r>
          </a:p>
          <a:p>
            <a:pPr marL="914400" lvl="1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600" b="1" i="1" dirty="0">
                <a:latin typeface="Calibri" panose="020F0502020204030204" pitchFamily="34" charset="0"/>
              </a:rPr>
              <a:t> Operasyonel plan </a:t>
            </a:r>
            <a:endParaRPr lang="tr-TR" sz="2600" b="1" i="1" dirty="0" smtClean="0">
              <a:latin typeface="Calibri" panose="020F0502020204030204" pitchFamily="34" charset="0"/>
            </a:endParaRPr>
          </a:p>
          <a:p>
            <a:pPr lvl="1">
              <a:buClr>
                <a:srgbClr val="002060"/>
              </a:buClr>
              <a:defRPr/>
            </a:pPr>
            <a:endParaRPr lang="tr-TR" sz="2600" b="1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3284984"/>
            <a:ext cx="2257400" cy="22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9269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Planlama Düzeyleri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768" y="1405220"/>
            <a:ext cx="76216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altLang="en-US" sz="2200" b="1" i="1" dirty="0">
                <a:latin typeface="Calibri" panose="020F0502020204030204" pitchFamily="34" charset="0"/>
              </a:rPr>
              <a:t>İşletme Düzeyi</a:t>
            </a:r>
            <a:r>
              <a:rPr lang="en-US" altLang="en-US" sz="2200" b="1" i="1" dirty="0">
                <a:latin typeface="Calibri" panose="020F0502020204030204" pitchFamily="34" charset="0"/>
              </a:rPr>
              <a:t>:</a:t>
            </a:r>
            <a:r>
              <a:rPr lang="en-US" altLang="en-US" sz="2200" dirty="0">
                <a:latin typeface="Calibri" panose="020F0502020204030204" pitchFamily="34" charset="0"/>
              </a:rPr>
              <a:t> </a:t>
            </a:r>
            <a:r>
              <a:rPr lang="tr-TR" altLang="en-US" sz="2200" b="1" dirty="0">
                <a:latin typeface="Calibri" panose="020F0502020204030204" pitchFamily="34" charset="0"/>
              </a:rPr>
              <a:t>St</a:t>
            </a:r>
            <a:r>
              <a:rPr lang="en-US" altLang="en-US" sz="2200" b="1" dirty="0">
                <a:latin typeface="Calibri" panose="020F0502020204030204" pitchFamily="34" charset="0"/>
              </a:rPr>
              <a:t>r</a:t>
            </a:r>
            <a:r>
              <a:rPr lang="tr-TR" altLang="en-US" sz="2200" b="1" dirty="0">
                <a:latin typeface="Calibri" panose="020F0502020204030204" pitchFamily="34" charset="0"/>
              </a:rPr>
              <a:t>atejik Planlar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200" dirty="0">
                <a:latin typeface="Calibri" panose="020F0502020204030204" pitchFamily="34" charset="0"/>
              </a:rPr>
              <a:t>Tepe yöneticilerin kararlarıdır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  <a:endParaRPr lang="tr-TR" altLang="en-US" sz="2200" dirty="0" smtClean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200" dirty="0" smtClean="0">
                <a:latin typeface="Calibri" panose="020F0502020204030204" pitchFamily="34" charset="0"/>
              </a:rPr>
              <a:t>Hangi </a:t>
            </a:r>
            <a:r>
              <a:rPr lang="tr-TR" altLang="en-US" sz="2200" dirty="0">
                <a:latin typeface="Calibri" panose="020F0502020204030204" pitchFamily="34" charset="0"/>
              </a:rPr>
              <a:t>işlerde </a:t>
            </a:r>
            <a:r>
              <a:rPr lang="en-US" altLang="en-US" sz="2200" dirty="0">
                <a:latin typeface="Calibri" panose="020F0502020204030204" pitchFamily="34" charset="0"/>
              </a:rPr>
              <a:t>v</a:t>
            </a:r>
            <a:r>
              <a:rPr lang="tr-TR" altLang="en-US" sz="2200" dirty="0">
                <a:latin typeface="Calibri" panose="020F0502020204030204" pitchFamily="34" charset="0"/>
              </a:rPr>
              <a:t>e pazarlarda yer alınacağın</a:t>
            </a:r>
            <a:r>
              <a:rPr lang="en-US" altLang="en-US" sz="2200" dirty="0" err="1">
                <a:latin typeface="Calibri" panose="020F0502020204030204" pitchFamily="34" charset="0"/>
              </a:rPr>
              <a:t>ı</a:t>
            </a:r>
            <a:r>
              <a:rPr lang="tr-TR" altLang="en-US" sz="2200" dirty="0">
                <a:latin typeface="Calibri" panose="020F0502020204030204" pitchFamily="34" charset="0"/>
              </a:rPr>
              <a:t> ele alır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  <a:endParaRPr lang="tr-TR" altLang="en-US" sz="2200" dirty="0" smtClean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200" dirty="0" smtClean="0">
                <a:latin typeface="Calibri" panose="020F0502020204030204" pitchFamily="34" charset="0"/>
              </a:rPr>
              <a:t>Diğer </a:t>
            </a:r>
            <a:r>
              <a:rPr lang="tr-TR" altLang="en-US" sz="2200" dirty="0">
                <a:latin typeface="Calibri" panose="020F0502020204030204" pitchFamily="34" charset="0"/>
              </a:rPr>
              <a:t>tüm planlar için bir çerçeve </a:t>
            </a:r>
            <a:r>
              <a:rPr lang="en-US" altLang="en-US" sz="2200" dirty="0">
                <a:latin typeface="Calibri" panose="020F0502020204030204" pitchFamily="34" charset="0"/>
              </a:rPr>
              <a:t>s</a:t>
            </a:r>
            <a:r>
              <a:rPr lang="tr-TR" altLang="en-US" sz="2200" dirty="0">
                <a:latin typeface="Calibri" panose="020F0502020204030204" pitchFamily="34" charset="0"/>
              </a:rPr>
              <a:t>ağlar</a:t>
            </a:r>
            <a:r>
              <a:rPr lang="en-US" altLang="en-US" sz="2200" dirty="0">
                <a:latin typeface="Calibri" panose="020F0502020204030204" pitchFamily="34" charset="0"/>
              </a:rPr>
              <a:t>.</a:t>
            </a:r>
            <a:endParaRPr lang="tr-TR" altLang="en-US" sz="2200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SzPct val="75000"/>
              <a:buFont typeface="Wingdings" pitchFamily="2" charset="2"/>
              <a:buNone/>
              <a:defRPr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tr-TR" altLang="en-US" sz="2200" b="1" i="1" dirty="0">
                <a:latin typeface="Calibri" panose="020F0502020204030204" pitchFamily="34" charset="0"/>
              </a:rPr>
              <a:t>İş Düzeyi</a:t>
            </a:r>
            <a:r>
              <a:rPr lang="en-US" altLang="en-US" sz="2200" b="1" i="1" dirty="0">
                <a:latin typeface="Calibri" panose="020F0502020204030204" pitchFamily="34" charset="0"/>
              </a:rPr>
              <a:t>:</a:t>
            </a:r>
            <a:r>
              <a:rPr lang="en-US" altLang="en-US" sz="2200" dirty="0">
                <a:latin typeface="Calibri" panose="020F0502020204030204" pitchFamily="34" charset="0"/>
              </a:rPr>
              <a:t> </a:t>
            </a:r>
            <a:r>
              <a:rPr lang="tr-TR" altLang="en-US" sz="2200" b="1" dirty="0">
                <a:latin typeface="Calibri" panose="020F0502020204030204" pitchFamily="34" charset="0"/>
              </a:rPr>
              <a:t>Taktik Planlar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200" dirty="0">
                <a:latin typeface="Calibri" panose="020F0502020204030204" pitchFamily="34" charset="0"/>
              </a:rPr>
              <a:t>Bölümlere ait uzun vadeli hedefler ve yapıyla ilgilidir</a:t>
            </a:r>
            <a:r>
              <a:rPr lang="en-US" altLang="en-US" sz="2200" dirty="0">
                <a:latin typeface="Calibri" panose="020F0502020204030204" pitchFamily="34" charset="0"/>
              </a:rPr>
              <a:t>.</a:t>
            </a:r>
            <a:endParaRPr lang="tr-TR" altLang="en-US" sz="220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200" dirty="0">
                <a:latin typeface="Calibri" panose="020F0502020204030204" pitchFamily="34" charset="0"/>
              </a:rPr>
              <a:t>Bu </a:t>
            </a:r>
            <a:r>
              <a:rPr lang="tr-TR" altLang="en-US" sz="2200" dirty="0">
                <a:latin typeface="Calibri" panose="020F0502020204030204" pitchFamily="34" charset="0"/>
              </a:rPr>
              <a:t>işin, işletme hedeflerine ulaşmada nasıl </a:t>
            </a:r>
            <a:r>
              <a:rPr lang="tr-TR" altLang="en-US" sz="2200" dirty="0">
                <a:latin typeface="Calibri" panose="020F0502020204030204" pitchFamily="34" charset="0"/>
              </a:rPr>
              <a:t>katkı yaptığını </a:t>
            </a:r>
            <a:r>
              <a:rPr lang="tr-TR" altLang="en-US" sz="2200" dirty="0">
                <a:latin typeface="Calibri" panose="020F0502020204030204" pitchFamily="34" charset="0"/>
              </a:rPr>
              <a:t>açıklar</a:t>
            </a:r>
            <a:r>
              <a:rPr lang="en-US" altLang="en-US" sz="2200" dirty="0">
                <a:latin typeface="Calibri" panose="020F0502020204030204" pitchFamily="34" charset="0"/>
              </a:rPr>
              <a:t>.</a:t>
            </a:r>
            <a:endParaRPr lang="tr-TR" altLang="en-US" sz="220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200" dirty="0">
                <a:latin typeface="Calibri" panose="020F0502020204030204" pitchFamily="34" charset="0"/>
              </a:rPr>
              <a:t>Bu </a:t>
            </a:r>
            <a:r>
              <a:rPr lang="tr-TR" altLang="en-US" sz="2200" dirty="0">
                <a:latin typeface="Calibri" panose="020F0502020204030204" pitchFamily="34" charset="0"/>
              </a:rPr>
              <a:t>işin pazarda nasıl rekabet edebileceğini gösterir.</a:t>
            </a:r>
          </a:p>
          <a:p>
            <a:pPr lvl="1">
              <a:lnSpc>
                <a:spcPct val="90000"/>
              </a:lnSpc>
              <a:buSzPct val="75000"/>
              <a:buFont typeface="Wingdings" pitchFamily="2" charset="2"/>
              <a:buNone/>
              <a:defRPr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en-US" sz="2200" b="1" i="1" dirty="0">
                <a:latin typeface="Calibri" panose="020F0502020204030204" pitchFamily="34" charset="0"/>
              </a:rPr>
              <a:t>F</a:t>
            </a:r>
            <a:r>
              <a:rPr lang="tr-TR" altLang="en-US" sz="2200" b="1" i="1" dirty="0">
                <a:latin typeface="Calibri" panose="020F0502020204030204" pitchFamily="34" charset="0"/>
              </a:rPr>
              <a:t>o</a:t>
            </a:r>
            <a:r>
              <a:rPr lang="en-US" altLang="en-US" sz="2200" b="1" i="1" dirty="0">
                <a:latin typeface="Calibri" panose="020F0502020204030204" pitchFamily="34" charset="0"/>
              </a:rPr>
              <a:t>n</a:t>
            </a:r>
            <a:r>
              <a:rPr lang="tr-TR" altLang="en-US" sz="2200" b="1" i="1" dirty="0">
                <a:latin typeface="Calibri" panose="020F0502020204030204" pitchFamily="34" charset="0"/>
              </a:rPr>
              <a:t>ks</a:t>
            </a:r>
            <a:r>
              <a:rPr lang="en-US" altLang="en-US" sz="2200" b="1" i="1" dirty="0" err="1">
                <a:latin typeface="Calibri" panose="020F0502020204030204" pitchFamily="34" charset="0"/>
              </a:rPr>
              <a:t>i</a:t>
            </a:r>
            <a:r>
              <a:rPr lang="tr-TR" altLang="en-US" sz="2200" b="1" i="1" dirty="0">
                <a:latin typeface="Calibri" panose="020F0502020204030204" pitchFamily="34" charset="0"/>
              </a:rPr>
              <a:t>y</a:t>
            </a:r>
            <a:r>
              <a:rPr lang="en-US" altLang="en-US" sz="2200" b="1" i="1" dirty="0">
                <a:latin typeface="Calibri" panose="020F0502020204030204" pitchFamily="34" charset="0"/>
              </a:rPr>
              <a:t>on</a:t>
            </a:r>
            <a:r>
              <a:rPr lang="tr-TR" altLang="en-US" sz="2200" b="1" i="1" dirty="0">
                <a:latin typeface="Calibri" panose="020F0502020204030204" pitchFamily="34" charset="0"/>
              </a:rPr>
              <a:t>e</a:t>
            </a:r>
            <a:r>
              <a:rPr lang="en-US" altLang="en-US" sz="2200" b="1" i="1" dirty="0">
                <a:latin typeface="Calibri" panose="020F0502020204030204" pitchFamily="34" charset="0"/>
              </a:rPr>
              <a:t>l</a:t>
            </a:r>
            <a:r>
              <a:rPr lang="tr-TR" altLang="en-US" sz="2200" b="1" i="1" dirty="0">
                <a:latin typeface="Calibri" panose="020F0502020204030204" pitchFamily="34" charset="0"/>
              </a:rPr>
              <a:t> Düzey</a:t>
            </a:r>
            <a:r>
              <a:rPr lang="en-US" altLang="en-US" sz="2200" b="1" i="1" dirty="0">
                <a:latin typeface="Calibri" panose="020F0502020204030204" pitchFamily="34" charset="0"/>
              </a:rPr>
              <a:t>:</a:t>
            </a:r>
            <a:r>
              <a:rPr lang="en-US" altLang="en-US" sz="2200" dirty="0">
                <a:latin typeface="Calibri" panose="020F0502020204030204" pitchFamily="34" charset="0"/>
              </a:rPr>
              <a:t> </a:t>
            </a:r>
            <a:r>
              <a:rPr lang="tr-TR" altLang="en-US" sz="2200" b="1" dirty="0">
                <a:latin typeface="Calibri" panose="020F0502020204030204" pitchFamily="34" charset="0"/>
              </a:rPr>
              <a:t>Operasyonel Planlar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200" dirty="0">
                <a:latin typeface="Calibri" panose="020F0502020204030204" pitchFamily="34" charset="0"/>
              </a:rPr>
              <a:t>Pazarlama vb. </a:t>
            </a:r>
            <a:r>
              <a:rPr lang="tr-TR" altLang="en-US" sz="2200" dirty="0">
                <a:latin typeface="Calibri" panose="020F0502020204030204" pitchFamily="34" charset="0"/>
              </a:rPr>
              <a:t>departmanlardaki yöneticilerin </a:t>
            </a:r>
            <a:r>
              <a:rPr lang="tr-TR" altLang="en-US" sz="2200" dirty="0" smtClean="0">
                <a:latin typeface="Calibri" panose="020F0502020204030204" pitchFamily="34" charset="0"/>
              </a:rPr>
              <a:t>faaliyetleridir.</a:t>
            </a:r>
            <a:endParaRPr lang="tr-TR" altLang="en-US" sz="220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200" dirty="0" smtClean="0">
                <a:latin typeface="Calibri" panose="020F0502020204030204" pitchFamily="34" charset="0"/>
              </a:rPr>
              <a:t>Bu </a:t>
            </a:r>
            <a:r>
              <a:rPr lang="tr-TR" altLang="en-US" sz="2200" dirty="0">
                <a:latin typeface="Calibri" panose="020F0502020204030204" pitchFamily="34" charset="0"/>
              </a:rPr>
              <a:t>planlar tam olarak iş düzeyindeki stratejilerin </a:t>
            </a:r>
            <a:r>
              <a:rPr lang="tr-TR" altLang="en-US" sz="2200" dirty="0">
                <a:latin typeface="Calibri" panose="020F0502020204030204" pitchFamily="34" charset="0"/>
              </a:rPr>
              <a:t>nasıl gerçekleştirileceğini </a:t>
            </a:r>
            <a:r>
              <a:rPr lang="tr-TR" altLang="en-US" sz="2200" dirty="0">
                <a:latin typeface="Calibri" panose="020F0502020204030204" pitchFamily="34" charset="0"/>
              </a:rPr>
              <a:t>açıklar</a:t>
            </a:r>
            <a:r>
              <a:rPr lang="en-US" altLang="en-US" sz="2200" dirty="0">
                <a:latin typeface="Calibri" panose="020F0502020204030204" pitchFamily="34" charset="0"/>
              </a:rPr>
              <a:t>.</a:t>
            </a:r>
            <a:endParaRPr lang="en-US" alt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5" y="1556792"/>
            <a:ext cx="8019483" cy="4690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9592" y="980728"/>
            <a:ext cx="3320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Planlama Hiyerarşisi </a:t>
            </a:r>
            <a:endParaRPr lang="tr-TR" sz="28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7647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Planlama Sürecinin Aşamaları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799509"/>
              </p:ext>
            </p:extLst>
          </p:nvPr>
        </p:nvGraphicFramePr>
        <p:xfrm>
          <a:off x="611560" y="1613024"/>
          <a:ext cx="806489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76470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Aşama: </a:t>
            </a:r>
            <a:b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Misyon ve Hedefleri Belirlemek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98884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400" b="1" i="1" dirty="0">
                <a:latin typeface="Calibri" panose="020F0502020204030204" pitchFamily="34" charset="0"/>
              </a:rPr>
              <a:t>Örgütsel Misyon:</a:t>
            </a:r>
            <a:r>
              <a:rPr lang="en-US" altLang="en-US" sz="2400" dirty="0">
                <a:solidFill>
                  <a:srgbClr val="A50021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2400" dirty="0">
                <a:latin typeface="Calibri" panose="020F0502020204030204" pitchFamily="34" charset="0"/>
              </a:rPr>
              <a:t>İşletmenin temel a</a:t>
            </a:r>
            <a:r>
              <a:rPr lang="en-US" altLang="en-US" sz="2400" dirty="0">
                <a:latin typeface="Calibri" panose="020F0502020204030204" pitchFamily="34" charset="0"/>
              </a:rPr>
              <a:t>m</a:t>
            </a:r>
            <a:r>
              <a:rPr lang="tr-TR" altLang="en-US" sz="2400" dirty="0">
                <a:latin typeface="Calibri" panose="020F0502020204030204" pitchFamily="34" charset="0"/>
              </a:rPr>
              <a:t>acını ve var oluş </a:t>
            </a:r>
            <a:r>
              <a:rPr lang="tr-TR" altLang="en-US" sz="2400" dirty="0" smtClean="0">
                <a:latin typeface="Calibri" panose="020F0502020204030204" pitchFamily="34" charset="0"/>
              </a:rPr>
              <a:t>nedenini </a:t>
            </a:r>
            <a:r>
              <a:rPr lang="tr-TR" altLang="en-US" sz="2400" dirty="0">
                <a:latin typeface="Calibri" panose="020F0502020204030204" pitchFamily="34" charset="0"/>
              </a:rPr>
              <a:t>tanımlar</a:t>
            </a:r>
            <a:r>
              <a:rPr lang="en-US" altLang="en-US" sz="2400" dirty="0">
                <a:latin typeface="Calibri" panose="020F0502020204030204" pitchFamily="34" charset="0"/>
              </a:rPr>
              <a:t>. </a:t>
            </a:r>
            <a:r>
              <a:rPr lang="tr-TR" altLang="en-US" sz="2400" b="1" i="1" dirty="0">
                <a:latin typeface="Calibri" panose="020F0502020204030204" pitchFamily="34" charset="0"/>
              </a:rPr>
              <a:t>Vizyon</a:t>
            </a:r>
            <a:r>
              <a:rPr lang="tr-TR" altLang="en-US" sz="2400" dirty="0">
                <a:latin typeface="Calibri" panose="020F0502020204030204" pitchFamily="34" charset="0"/>
              </a:rPr>
              <a:t> ifadesi ise; işletme için hayal edilen gelecektir. </a:t>
            </a:r>
          </a:p>
          <a:p>
            <a:pPr marL="800100" lvl="1" indent="-342900">
              <a:lnSpc>
                <a:spcPct val="80000"/>
              </a:lnSpc>
              <a:buClr>
                <a:srgbClr val="002060"/>
              </a:buClr>
              <a:buSzPct val="75000"/>
              <a:buFont typeface="Wingdings 3" panose="05040102010807070707" pitchFamily="18" charset="2"/>
              <a:buChar char=""/>
              <a:defRPr/>
            </a:pPr>
            <a:endParaRPr lang="tr-TR" altLang="en-US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400" dirty="0">
                <a:latin typeface="Calibri" panose="020F0502020204030204" pitchFamily="34" charset="0"/>
              </a:rPr>
              <a:t>Planlama sürecinin ilk adımıdır ve aşağıdaki şekilde gerçekleştirilir</a:t>
            </a:r>
            <a:r>
              <a:rPr lang="en-US" altLang="en-US" sz="2400" dirty="0">
                <a:latin typeface="Calibri" panose="020F0502020204030204" pitchFamily="34" charset="0"/>
              </a:rPr>
              <a:t>:</a:t>
            </a:r>
            <a:endParaRPr lang="tr-TR" altLang="en-US" sz="24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endParaRPr lang="tr-TR" altLang="en-US" sz="24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r>
              <a:rPr lang="tr-TR" altLang="en-US" sz="2400" b="1" i="1" dirty="0" smtClean="0">
                <a:latin typeface="Calibri" panose="020F0502020204030204" pitchFamily="34" charset="0"/>
              </a:rPr>
              <a:t>	İşletmeyi </a:t>
            </a:r>
            <a:r>
              <a:rPr lang="tr-TR" altLang="en-US" sz="2400" b="1" i="1" dirty="0">
                <a:latin typeface="Calibri" panose="020F0502020204030204" pitchFamily="34" charset="0"/>
              </a:rPr>
              <a:t>tanımlamak</a:t>
            </a:r>
            <a:r>
              <a:rPr lang="en-US" altLang="en-US" sz="2400" i="1" dirty="0">
                <a:latin typeface="Calibri" panose="020F0502020204030204" pitchFamily="34" charset="0"/>
              </a:rPr>
              <a:t>:</a:t>
            </a:r>
            <a:r>
              <a:rPr lang="en-US" altLang="en-US" sz="2400" dirty="0">
                <a:solidFill>
                  <a:srgbClr val="063DE8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2400" dirty="0">
                <a:latin typeface="Calibri" panose="020F0502020204030204" pitchFamily="34" charset="0"/>
              </a:rPr>
              <a:t>müşterileri ve </a:t>
            </a:r>
            <a:r>
              <a:rPr lang="tr-TR" altLang="en-US" sz="2400" dirty="0" smtClean="0">
                <a:latin typeface="Calibri" panose="020F0502020204030204" pitchFamily="34" charset="0"/>
              </a:rPr>
              <a:t>	karşılayabileceğimiz </a:t>
            </a:r>
            <a:r>
              <a:rPr lang="tr-TR" altLang="en-US" sz="2400" dirty="0">
                <a:latin typeface="Calibri" panose="020F0502020204030204" pitchFamily="34" charset="0"/>
              </a:rPr>
              <a:t>ihtiyaçlarını </a:t>
            </a:r>
            <a:r>
              <a:rPr lang="tr-TR" altLang="en-US" sz="2400" dirty="0" smtClean="0">
                <a:latin typeface="Calibri" panose="020F0502020204030204" pitchFamily="34" charset="0"/>
              </a:rPr>
              <a:t>saptamaya </a:t>
            </a:r>
            <a:r>
              <a:rPr lang="tr-TR" altLang="en-US" sz="2400" dirty="0">
                <a:latin typeface="Calibri" panose="020F0502020204030204" pitchFamily="34" charset="0"/>
              </a:rPr>
              <a:t>çalışır</a:t>
            </a:r>
            <a:r>
              <a:rPr lang="en-US" altLang="en-US" sz="2400" dirty="0">
                <a:latin typeface="Calibri" panose="020F0502020204030204" pitchFamily="34" charset="0"/>
              </a:rPr>
              <a:t>. </a:t>
            </a:r>
            <a:r>
              <a:rPr lang="tr-TR" altLang="en-US" sz="2400" dirty="0" smtClean="0">
                <a:latin typeface="Calibri" panose="020F0502020204030204" pitchFamily="34" charset="0"/>
              </a:rPr>
              <a:t>	Bu </a:t>
            </a:r>
            <a:r>
              <a:rPr lang="tr-TR" altLang="en-US" sz="2400" dirty="0">
                <a:latin typeface="Calibri" panose="020F0502020204030204" pitchFamily="34" charset="0"/>
              </a:rPr>
              <a:t>rakiplere de dikkat çekilmesini sağlar</a:t>
            </a:r>
            <a:r>
              <a:rPr lang="en-US" altLang="en-US" sz="2400" dirty="0">
                <a:latin typeface="Calibri" panose="020F0502020204030204" pitchFamily="34" charset="0"/>
              </a:rPr>
              <a:t>.</a:t>
            </a:r>
            <a:endParaRPr lang="tr-TR" altLang="en-US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400" b="1" i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r>
              <a:rPr lang="tr-TR" altLang="en-US" sz="2400" b="1" i="1" dirty="0" smtClean="0">
                <a:latin typeface="Calibri" panose="020F0502020204030204" pitchFamily="34" charset="0"/>
              </a:rPr>
              <a:t>	Ana </a:t>
            </a:r>
            <a:r>
              <a:rPr lang="tr-TR" altLang="en-US" sz="2400" b="1" i="1" dirty="0">
                <a:latin typeface="Calibri" panose="020F0502020204030204" pitchFamily="34" charset="0"/>
              </a:rPr>
              <a:t>hedefleri belirlemek</a:t>
            </a:r>
            <a:r>
              <a:rPr lang="en-US" altLang="en-US" sz="2400" i="1" dirty="0">
                <a:latin typeface="Calibri" panose="020F0502020204030204" pitchFamily="34" charset="0"/>
              </a:rPr>
              <a:t>: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tr-TR" altLang="en-US" sz="2400" dirty="0">
                <a:latin typeface="Calibri" panose="020F0502020204030204" pitchFamily="34" charset="0"/>
              </a:rPr>
              <a:t>bu işte kimlerin rekabet </a:t>
            </a:r>
            <a:r>
              <a:rPr lang="tr-TR" altLang="en-US" sz="2400" dirty="0" smtClean="0">
                <a:latin typeface="Calibri" panose="020F0502020204030204" pitchFamily="34" charset="0"/>
              </a:rPr>
              <a:t>	ettiğini </a:t>
            </a:r>
            <a:r>
              <a:rPr lang="tr-TR" altLang="en-US" sz="2400" dirty="0">
                <a:latin typeface="Calibri" panose="020F0502020204030204" pitchFamily="34" charset="0"/>
              </a:rPr>
              <a:t>ifade eder</a:t>
            </a:r>
            <a:r>
              <a:rPr lang="en-US" altLang="en-US" sz="2400" dirty="0" smtClean="0">
                <a:latin typeface="Calibri" panose="020F0502020204030204" pitchFamily="34" charset="0"/>
              </a:rPr>
              <a:t>.</a:t>
            </a:r>
            <a:r>
              <a:rPr lang="tr-TR" altLang="en-US" sz="2400" dirty="0" smtClean="0">
                <a:latin typeface="Calibri" panose="020F0502020204030204" pitchFamily="34" charset="0"/>
              </a:rPr>
              <a:t> Hedefler </a:t>
            </a:r>
            <a:r>
              <a:rPr lang="tr-TR" altLang="en-US" sz="2400" dirty="0">
                <a:latin typeface="Calibri" panose="020F0502020204030204" pitchFamily="34" charset="0"/>
              </a:rPr>
              <a:t>gerçekçi olmalı ve ne </a:t>
            </a:r>
            <a:r>
              <a:rPr lang="tr-TR" altLang="en-US" sz="2400" dirty="0" smtClean="0">
                <a:latin typeface="Calibri" panose="020F0502020204030204" pitchFamily="34" charset="0"/>
              </a:rPr>
              <a:t>	kadar </a:t>
            </a:r>
            <a:r>
              <a:rPr lang="tr-TR" altLang="en-US" sz="2400" dirty="0">
                <a:latin typeface="Calibri" panose="020F0502020204030204" pitchFamily="34" charset="0"/>
              </a:rPr>
              <a:t>sürede gerçekleştirilmesi </a:t>
            </a:r>
            <a:r>
              <a:rPr lang="tr-TR" altLang="en-US" sz="2400" dirty="0" smtClean="0">
                <a:latin typeface="Calibri" panose="020F0502020204030204" pitchFamily="34" charset="0"/>
              </a:rPr>
              <a:t>gerektiği </a:t>
            </a:r>
            <a:r>
              <a:rPr lang="tr-TR" altLang="en-US" sz="2400" dirty="0">
                <a:latin typeface="Calibri" panose="020F0502020204030204" pitchFamily="34" charset="0"/>
              </a:rPr>
              <a:t>belli </a:t>
            </a:r>
            <a:r>
              <a:rPr lang="tr-TR" altLang="en-US" sz="2400" dirty="0" smtClean="0">
                <a:latin typeface="Calibri" panose="020F0502020204030204" pitchFamily="34" charset="0"/>
              </a:rPr>
              <a:t>	olmalıdır</a:t>
            </a:r>
            <a:r>
              <a:rPr lang="en-US" altLang="en-US" sz="2400" dirty="0">
                <a:latin typeface="Calibri" panose="020F0502020204030204" pitchFamily="34" charset="0"/>
              </a:rPr>
              <a:t>.</a:t>
            </a:r>
            <a:endParaRPr lang="tr-T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980728"/>
            <a:ext cx="4314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Misyon ve Vizyon Örnekleri </a:t>
            </a:r>
            <a:endParaRPr lang="tr-TR" sz="28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1" y="1657102"/>
            <a:ext cx="7775264" cy="44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064896" cy="6162235"/>
          </a:xfrm>
        </p:spPr>
        <p:txBody>
          <a:bodyPr>
            <a:noAutofit/>
          </a:bodyPr>
          <a:lstStyle/>
          <a:p>
            <a:pPr marL="68580" indent="0">
              <a:buClr>
                <a:srgbClr val="002060"/>
              </a:buClr>
              <a:buNone/>
            </a:pPr>
            <a:endParaRPr lang="tr-TR" sz="2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</a:t>
            </a:r>
          </a:p>
          <a:p>
            <a:pPr marL="822960" lvl="1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latin typeface="Calibri" panose="020F0502020204030204" pitchFamily="34" charset="0"/>
              </a:rPr>
              <a:t>Plan Çeşitleri</a:t>
            </a:r>
          </a:p>
          <a:p>
            <a:pPr marL="822960" lvl="1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latin typeface="Calibri" panose="020F0502020204030204" pitchFamily="34" charset="0"/>
              </a:rPr>
              <a:t>Planlama Düzeyleri ve Türleri</a:t>
            </a:r>
          </a:p>
          <a:p>
            <a:pPr marL="822960" lvl="1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latin typeface="Calibri" panose="020F0502020204030204" pitchFamily="34" charset="0"/>
              </a:rPr>
              <a:t>Planlama Sürecinin Aşamaları</a:t>
            </a:r>
          </a:p>
          <a:p>
            <a:pPr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ORGANİZASYON (ÖRGÜTLEME)</a:t>
            </a:r>
          </a:p>
          <a:p>
            <a:pPr marL="822960" lvl="1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latin typeface="Calibri" panose="020F0502020204030204" pitchFamily="34" charset="0"/>
              </a:rPr>
              <a:t>Organizasyon Tasarımını Etkileyen Faktörler</a:t>
            </a:r>
          </a:p>
          <a:p>
            <a:pPr marL="822960" lvl="1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latin typeface="Calibri" panose="020F0502020204030204" pitchFamily="34" charset="0"/>
              </a:rPr>
              <a:t>Organizasyon Sürecinin </a:t>
            </a:r>
            <a:r>
              <a:rPr lang="tr-T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Evreler</a:t>
            </a:r>
          </a:p>
          <a:p>
            <a:pPr marL="822960" lvl="1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Organizasyon </a:t>
            </a:r>
            <a:r>
              <a:rPr lang="tr-TR" sz="2000" dirty="0">
                <a:solidFill>
                  <a:srgbClr val="002060"/>
                </a:solidFill>
                <a:latin typeface="Calibri" panose="020F0502020204030204" pitchFamily="34" charset="0"/>
              </a:rPr>
              <a:t>Yapısının </a:t>
            </a:r>
            <a:r>
              <a:rPr lang="tr-T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Boyutları</a:t>
            </a:r>
          </a:p>
          <a:p>
            <a:pPr marL="822960" lvl="1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Bölümlere </a:t>
            </a:r>
            <a:r>
              <a:rPr lang="tr-TR" sz="2000" dirty="0">
                <a:solidFill>
                  <a:srgbClr val="002060"/>
                </a:solidFill>
                <a:latin typeface="Calibri" panose="020F0502020204030204" pitchFamily="34" charset="0"/>
              </a:rPr>
              <a:t>Ayırma Türleri</a:t>
            </a:r>
          </a:p>
          <a:p>
            <a:pPr marL="1097280" lvl="2" indent="-457200">
              <a:buClr>
                <a:srgbClr val="002060"/>
              </a:buClr>
              <a:buFont typeface="+mj-lt"/>
              <a:buAutoNum type="alphaLcPeriod"/>
            </a:pPr>
            <a:r>
              <a:rPr lang="tr-TR" sz="1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Fonksiyonlara </a:t>
            </a:r>
            <a:r>
              <a:rPr lang="tr-TR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Göre </a:t>
            </a:r>
            <a:r>
              <a:rPr lang="tr-TR" sz="1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Bölümlendirme</a:t>
            </a:r>
          </a:p>
          <a:p>
            <a:pPr marL="1097280" lvl="2" indent="-457200">
              <a:buClr>
                <a:srgbClr val="002060"/>
              </a:buClr>
              <a:buFont typeface="+mj-lt"/>
              <a:buAutoNum type="alphaLcPeriod"/>
            </a:pPr>
            <a:r>
              <a:rPr lang="tr-TR" sz="1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Mal </a:t>
            </a:r>
            <a:r>
              <a:rPr lang="tr-TR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ve Hizmet Temeline Göre </a:t>
            </a:r>
            <a:r>
              <a:rPr lang="tr-TR" sz="1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Bölümlendirme</a:t>
            </a:r>
          </a:p>
          <a:p>
            <a:pPr marL="1097280" lvl="2" indent="-457200">
              <a:buClr>
                <a:srgbClr val="002060"/>
              </a:buClr>
              <a:buFont typeface="+mj-lt"/>
              <a:buAutoNum type="alphaLcPeriod"/>
            </a:pPr>
            <a:r>
              <a:rPr lang="tr-TR" sz="1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Bölge </a:t>
            </a:r>
            <a:r>
              <a:rPr lang="tr-TR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Temeline Göre </a:t>
            </a:r>
            <a:r>
              <a:rPr lang="tr-TR" sz="1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Bölümlendirme</a:t>
            </a:r>
          </a:p>
          <a:p>
            <a:pPr marL="1097280" lvl="2" indent="-457200">
              <a:buClr>
                <a:srgbClr val="002060"/>
              </a:buClr>
              <a:buFont typeface="+mj-lt"/>
              <a:buAutoNum type="alphaLcPeriod"/>
            </a:pPr>
            <a:r>
              <a:rPr lang="tr-TR" sz="1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Müşteri </a:t>
            </a:r>
            <a:r>
              <a:rPr lang="tr-TR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Temeline Göre </a:t>
            </a:r>
            <a:r>
              <a:rPr lang="tr-TR" sz="1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Bölümlendirme</a:t>
            </a:r>
          </a:p>
          <a:p>
            <a:pPr marL="1097280" lvl="2" indent="-457200">
              <a:buClr>
                <a:srgbClr val="002060"/>
              </a:buClr>
              <a:buFont typeface="+mj-lt"/>
              <a:buAutoNum type="alphaLcPeriod"/>
            </a:pPr>
            <a:r>
              <a:rPr lang="tr-TR" sz="1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Süreç </a:t>
            </a:r>
            <a:r>
              <a:rPr lang="tr-TR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Temeline Göre </a:t>
            </a:r>
            <a:r>
              <a:rPr lang="tr-TR" sz="1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Bölümlendirme</a:t>
            </a:r>
          </a:p>
          <a:p>
            <a:pPr marL="1097280" lvl="2" indent="-457200">
              <a:buClr>
                <a:srgbClr val="002060"/>
              </a:buClr>
              <a:buFont typeface="+mj-lt"/>
              <a:buAutoNum type="alphaLcPeriod"/>
            </a:pPr>
            <a:r>
              <a:rPr lang="tr-TR" sz="1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Zaman </a:t>
            </a:r>
            <a:r>
              <a:rPr lang="tr-TR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Temeline Göre </a:t>
            </a:r>
            <a:r>
              <a:rPr lang="tr-TR" sz="1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Bölümlendirme</a:t>
            </a:r>
          </a:p>
          <a:p>
            <a:pPr marL="1097280" lvl="2" indent="-457200">
              <a:buClr>
                <a:srgbClr val="002060"/>
              </a:buClr>
              <a:buFont typeface="+mj-lt"/>
              <a:buAutoNum type="alphaLcPeriod"/>
            </a:pPr>
            <a:r>
              <a:rPr lang="tr-TR" sz="1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Matriks </a:t>
            </a:r>
            <a:r>
              <a:rPr lang="tr-TR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Organizasyon Yapısı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3349436" cy="186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23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76470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2. Aşama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b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Stratejiyi Formüle Etme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988840"/>
            <a:ext cx="7200800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Yöneticiler mevcut durumu analiz ederler  ve </a:t>
            </a:r>
          </a:p>
          <a:p>
            <a:pPr>
              <a:lnSpc>
                <a:spcPct val="80000"/>
              </a:lnSpc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misyonu gerçekleş</a:t>
            </a:r>
            <a:r>
              <a:rPr lang="en-US" altLang="en-US" sz="2600" dirty="0">
                <a:latin typeface="Calibri" panose="020F0502020204030204" pitchFamily="34" charset="0"/>
              </a:rPr>
              <a:t>t</a:t>
            </a:r>
            <a:r>
              <a:rPr lang="tr-TR" altLang="en-US" sz="2600" dirty="0">
                <a:latin typeface="Calibri" panose="020F0502020204030204" pitchFamily="34" charset="0"/>
              </a:rPr>
              <a:t>irmek için gerekli stratejileri geliştirirler</a:t>
            </a:r>
            <a:r>
              <a:rPr lang="en-US" altLang="en-US" sz="2600" dirty="0">
                <a:latin typeface="Calibri" panose="020F0502020204030204" pitchFamily="34" charset="0"/>
              </a:rPr>
              <a:t>.</a:t>
            </a:r>
            <a:endParaRPr lang="tr-TR" altLang="en-US" sz="26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600" b="1" i="1" dirty="0">
                <a:latin typeface="Calibri" panose="020F0502020204030204" pitchFamily="34" charset="0"/>
              </a:rPr>
              <a:t>SWOT</a:t>
            </a:r>
            <a:r>
              <a:rPr lang="en-US" altLang="en-US" sz="2600" b="1" dirty="0">
                <a:latin typeface="Calibri" panose="020F0502020204030204" pitchFamily="34" charset="0"/>
              </a:rPr>
              <a:t> anal</a:t>
            </a:r>
            <a:r>
              <a:rPr lang="tr-TR" altLang="en-US" sz="2600" b="1" dirty="0">
                <a:latin typeface="Calibri" panose="020F0502020204030204" pitchFamily="34" charset="0"/>
              </a:rPr>
              <a:t>izi</a:t>
            </a:r>
            <a:r>
              <a:rPr lang="en-US" altLang="en-US" sz="2600" b="1" dirty="0">
                <a:latin typeface="Calibri" panose="020F0502020204030204" pitchFamily="34" charset="0"/>
              </a:rPr>
              <a:t>:</a:t>
            </a:r>
            <a:endParaRPr lang="tr-TR" altLang="en-US" sz="2600" b="1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en-US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tr-TR" altLang="en-US" sz="2600" b="1" i="1" dirty="0">
                <a:latin typeface="Calibri" panose="020F0502020204030204" pitchFamily="34" charset="0"/>
              </a:rPr>
              <a:t>Örgütün Güçlü ve Zayıf Yanları </a:t>
            </a:r>
            <a:endParaRPr lang="en-US" altLang="en-US" sz="2600" i="1" dirty="0">
              <a:latin typeface="Calibri" panose="020F0502020204030204" pitchFamily="34" charset="0"/>
            </a:endParaRPr>
          </a:p>
          <a:p>
            <a:pPr lvl="2">
              <a:lnSpc>
                <a:spcPct val="80000"/>
              </a:lnSpc>
              <a:buSzPct val="65000"/>
              <a:defRPr/>
            </a:pPr>
            <a:r>
              <a:rPr lang="tr-TR" altLang="en-US" sz="2600" i="1" dirty="0">
                <a:latin typeface="Calibri" panose="020F0502020204030204" pitchFamily="34" charset="0"/>
              </a:rPr>
              <a:t>Güçlü yanlar</a:t>
            </a:r>
            <a:r>
              <a:rPr lang="en-US" altLang="en-US" sz="2600" i="1" dirty="0" smtClean="0">
                <a:latin typeface="Calibri" panose="020F0502020204030204" pitchFamily="34" charset="0"/>
              </a:rPr>
              <a:t>:</a:t>
            </a:r>
            <a:r>
              <a:rPr lang="tr-TR" altLang="en-US" sz="2600" dirty="0" smtClean="0">
                <a:latin typeface="Calibri" panose="020F0502020204030204" pitchFamily="34" charset="0"/>
              </a:rPr>
              <a:t>imalat </a:t>
            </a:r>
            <a:r>
              <a:rPr lang="tr-TR" altLang="en-US" sz="2600" dirty="0">
                <a:latin typeface="Calibri" panose="020F0502020204030204" pitchFamily="34" charset="0"/>
              </a:rPr>
              <a:t>yeteneği,</a:t>
            </a:r>
            <a:r>
              <a:rPr lang="en-US" altLang="en-US" sz="2600" dirty="0">
                <a:latin typeface="Calibri" panose="020F0502020204030204" pitchFamily="34" charset="0"/>
              </a:rPr>
              <a:t> </a:t>
            </a:r>
            <a:r>
              <a:rPr lang="tr-TR" altLang="en-US" sz="2600" dirty="0">
                <a:latin typeface="Calibri" panose="020F0502020204030204" pitchFamily="34" charset="0"/>
              </a:rPr>
              <a:t>pazarlama becerileri</a:t>
            </a:r>
            <a:r>
              <a:rPr lang="en-US" altLang="en-US" sz="2600" dirty="0">
                <a:latin typeface="Calibri" panose="020F0502020204030204" pitchFamily="34" charset="0"/>
              </a:rPr>
              <a:t>.</a:t>
            </a:r>
          </a:p>
          <a:p>
            <a:pPr lvl="2">
              <a:lnSpc>
                <a:spcPct val="80000"/>
              </a:lnSpc>
              <a:buSzPct val="65000"/>
              <a:defRPr/>
            </a:pPr>
            <a:r>
              <a:rPr lang="tr-TR" altLang="en-US" sz="2600" i="1" dirty="0">
                <a:latin typeface="Calibri" panose="020F0502020204030204" pitchFamily="34" charset="0"/>
              </a:rPr>
              <a:t>Zayıf yanlar</a:t>
            </a:r>
            <a:r>
              <a:rPr lang="en-US" altLang="en-US" sz="2600" i="1" dirty="0" smtClean="0">
                <a:latin typeface="Calibri" panose="020F0502020204030204" pitchFamily="34" charset="0"/>
              </a:rPr>
              <a:t>:</a:t>
            </a:r>
            <a:r>
              <a:rPr lang="tr-TR" altLang="en-US" sz="2600" dirty="0" smtClean="0">
                <a:latin typeface="Calibri" panose="020F0502020204030204" pitchFamily="34" charset="0"/>
              </a:rPr>
              <a:t>yüksek </a:t>
            </a:r>
            <a:r>
              <a:rPr lang="tr-TR" altLang="en-US" sz="2600" dirty="0">
                <a:latin typeface="Calibri" panose="020F0502020204030204" pitchFamily="34" charset="0"/>
              </a:rPr>
              <a:t>eleman devri</a:t>
            </a:r>
            <a:r>
              <a:rPr lang="en-US" altLang="en-US" sz="2600" dirty="0">
                <a:latin typeface="Calibri" panose="020F0502020204030204" pitchFamily="34" charset="0"/>
              </a:rPr>
              <a:t>, </a:t>
            </a:r>
            <a:r>
              <a:rPr lang="tr-TR" altLang="en-US" sz="2600" dirty="0">
                <a:latin typeface="Calibri" panose="020F0502020204030204" pitchFamily="34" charset="0"/>
              </a:rPr>
              <a:t>zayıf finansal kaynaklar.</a:t>
            </a:r>
          </a:p>
          <a:p>
            <a:pPr lvl="2">
              <a:lnSpc>
                <a:spcPct val="80000"/>
              </a:lnSpc>
              <a:buSzPct val="65000"/>
              <a:defRPr/>
            </a:pPr>
            <a:r>
              <a:rPr lang="tr-TR" altLang="en-US" sz="2600" b="1" i="1" dirty="0">
                <a:latin typeface="Calibri" panose="020F0502020204030204" pitchFamily="34" charset="0"/>
              </a:rPr>
              <a:t>Çevreden Gelen Fırsat ve Tehditler</a:t>
            </a:r>
            <a:r>
              <a:rPr lang="en-US" altLang="en-US" sz="2600" b="1" i="1" dirty="0">
                <a:latin typeface="Calibri" panose="020F0502020204030204" pitchFamily="34" charset="0"/>
              </a:rPr>
              <a:t> </a:t>
            </a:r>
            <a:endParaRPr lang="en-US" altLang="en-US" sz="2600" i="1" dirty="0">
              <a:latin typeface="Calibri" panose="020F0502020204030204" pitchFamily="34" charset="0"/>
            </a:endParaRPr>
          </a:p>
          <a:p>
            <a:pPr lvl="2">
              <a:lnSpc>
                <a:spcPct val="80000"/>
              </a:lnSpc>
              <a:buSzPct val="65000"/>
              <a:defRPr/>
            </a:pPr>
            <a:r>
              <a:rPr lang="tr-TR" altLang="en-US" sz="2600" i="1" dirty="0">
                <a:latin typeface="Calibri" panose="020F0502020204030204" pitchFamily="34" charset="0"/>
              </a:rPr>
              <a:t>Fırsatlar</a:t>
            </a:r>
            <a:r>
              <a:rPr lang="en-US" altLang="en-US" sz="2600" i="1" dirty="0">
                <a:latin typeface="Calibri" panose="020F0502020204030204" pitchFamily="34" charset="0"/>
              </a:rPr>
              <a:t>: </a:t>
            </a:r>
            <a:r>
              <a:rPr lang="tr-TR" altLang="en-US" sz="2600" dirty="0">
                <a:latin typeface="Calibri" panose="020F0502020204030204" pitchFamily="34" charset="0"/>
              </a:rPr>
              <a:t>yeni pazarlar</a:t>
            </a:r>
            <a:r>
              <a:rPr lang="en-US" altLang="en-US" sz="2600" dirty="0" smtClean="0">
                <a:latin typeface="Calibri" panose="020F0502020204030204" pitchFamily="34" charset="0"/>
              </a:rPr>
              <a:t>.</a:t>
            </a:r>
            <a:endParaRPr lang="tr-TR" altLang="en-US" sz="2600" dirty="0" smtClean="0">
              <a:latin typeface="Calibri" panose="020F0502020204030204" pitchFamily="34" charset="0"/>
            </a:endParaRPr>
          </a:p>
          <a:p>
            <a:pPr lvl="2">
              <a:lnSpc>
                <a:spcPct val="80000"/>
              </a:lnSpc>
              <a:buSzPct val="65000"/>
              <a:defRPr/>
            </a:pPr>
            <a:r>
              <a:rPr lang="en-US" altLang="en-US" sz="2600" i="1" dirty="0" err="1" smtClean="0">
                <a:latin typeface="Calibri" panose="020F0502020204030204" pitchFamily="34" charset="0"/>
              </a:rPr>
              <a:t>Te</a:t>
            </a:r>
            <a:r>
              <a:rPr lang="tr-TR" altLang="en-US" sz="2600" i="1" dirty="0">
                <a:latin typeface="Calibri" panose="020F0502020204030204" pitchFamily="34" charset="0"/>
              </a:rPr>
              <a:t>hditler</a:t>
            </a:r>
            <a:r>
              <a:rPr lang="en-US" altLang="en-US" sz="2600" i="1" dirty="0">
                <a:latin typeface="Calibri" panose="020F0502020204030204" pitchFamily="34" charset="0"/>
              </a:rPr>
              <a:t>: </a:t>
            </a:r>
            <a:r>
              <a:rPr lang="en-US" altLang="en-US" sz="2600" dirty="0">
                <a:latin typeface="Calibri" panose="020F0502020204030204" pitchFamily="34" charset="0"/>
              </a:rPr>
              <a:t>e</a:t>
            </a:r>
            <a:r>
              <a:rPr lang="tr-TR" altLang="en-US" sz="2600" dirty="0">
                <a:latin typeface="Calibri" panose="020F0502020204030204" pitchFamily="34" charset="0"/>
              </a:rPr>
              <a:t>k</a:t>
            </a:r>
            <a:r>
              <a:rPr lang="en-US" altLang="en-US" sz="2600" dirty="0" err="1">
                <a:latin typeface="Calibri" panose="020F0502020204030204" pitchFamily="34" charset="0"/>
              </a:rPr>
              <a:t>onomi</a:t>
            </a:r>
            <a:r>
              <a:rPr lang="tr-TR" altLang="en-US" sz="2600" dirty="0">
                <a:latin typeface="Calibri" panose="020F0502020204030204" pitchFamily="34" charset="0"/>
              </a:rPr>
              <a:t>k</a:t>
            </a:r>
            <a:r>
              <a:rPr lang="en-US" altLang="en-US" sz="2600" dirty="0">
                <a:latin typeface="Calibri" panose="020F0502020204030204" pitchFamily="34" charset="0"/>
              </a:rPr>
              <a:t> </a:t>
            </a:r>
            <a:r>
              <a:rPr lang="tr-TR" altLang="en-US" sz="2600" dirty="0">
                <a:latin typeface="Calibri" panose="020F0502020204030204" pitchFamily="34" charset="0"/>
              </a:rPr>
              <a:t>gerileme</a:t>
            </a:r>
            <a:r>
              <a:rPr lang="en-US" altLang="en-US" sz="2600" dirty="0">
                <a:latin typeface="Calibri" panose="020F0502020204030204" pitchFamily="34" charset="0"/>
              </a:rPr>
              <a:t>, </a:t>
            </a:r>
            <a:r>
              <a:rPr lang="tr-TR" altLang="en-US" sz="2600" dirty="0">
                <a:latin typeface="Calibri" panose="020F0502020204030204" pitchFamily="34" charset="0"/>
              </a:rPr>
              <a:t>rakipler.</a:t>
            </a:r>
            <a:endParaRPr lang="en-US" alt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19"/>
            <a:ext cx="6480720" cy="54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055133" cy="558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76470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Aşama:</a:t>
            </a:r>
            <a:b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Kaynakların Dağıtılması ve Stratejilerin Uygulanması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2636912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Yöneticiler stratejinin gerçekleş</a:t>
            </a:r>
            <a:r>
              <a:rPr lang="en-US" altLang="en-US" sz="2800" dirty="0">
                <a:latin typeface="Calibri" panose="020F0502020204030204" pitchFamily="34" charset="0"/>
              </a:rPr>
              <a:t>t</a:t>
            </a:r>
            <a:r>
              <a:rPr lang="tr-TR" altLang="en-US" sz="2800" dirty="0">
                <a:latin typeface="Calibri" panose="020F0502020204030204" pitchFamily="34" charset="0"/>
              </a:rPr>
              <a:t>irile</a:t>
            </a:r>
            <a:r>
              <a:rPr lang="en-US" altLang="en-US" sz="2800" dirty="0">
                <a:latin typeface="Calibri" panose="020F0502020204030204" pitchFamily="34" charset="0"/>
              </a:rPr>
              <a:t>b</a:t>
            </a:r>
            <a:r>
              <a:rPr lang="tr-TR" altLang="en-US" sz="2800" dirty="0">
                <a:latin typeface="Calibri" panose="020F0502020204030204" pitchFamily="34" charset="0"/>
              </a:rPr>
              <a:t>ilmesi için kaynakların gruplar arasında nasıl dağıtılacağına karar vermelidir</a:t>
            </a:r>
            <a:r>
              <a:rPr lang="en-US" altLang="en-US" sz="2800" dirty="0">
                <a:latin typeface="Calibri" panose="020F0502020204030204" pitchFamily="34" charset="0"/>
              </a:rPr>
              <a:t>.</a:t>
            </a: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 Strateji uygulanmalı ve sonuçları değerlendirilmelidir.</a:t>
            </a:r>
          </a:p>
        </p:txBody>
      </p:sp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7201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 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(ÖRGÜTLEME)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700808"/>
            <a:ext cx="763284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tr-TR" altLang="en-US" sz="2600" b="1" i="1" dirty="0">
                <a:latin typeface="Calibri" panose="020F0502020204030204" pitchFamily="34" charset="0"/>
              </a:rPr>
              <a:t>Örgütleme; </a:t>
            </a:r>
            <a:r>
              <a:rPr lang="tr-TR" altLang="en-US" sz="2600" dirty="0">
                <a:latin typeface="Calibri" panose="020F0502020204030204" pitchFamily="34" charset="0"/>
              </a:rPr>
              <a:t>işletmede yapılacak işleri, bu işleri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yapacak kişileri ve çeşitli ilişkileri kağıt üzerine döker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ve bu unsurları belli bir sistem ve koordinasyon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içinde işletme amaçlarına yöneltir.</a:t>
            </a:r>
          </a:p>
          <a:p>
            <a:pPr lvl="1" algn="ctr">
              <a:lnSpc>
                <a:spcPct val="90000"/>
              </a:lnSpc>
              <a:defRPr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 </a:t>
            </a:r>
            <a:r>
              <a:rPr lang="tr-TR" altLang="en-US" sz="2600" b="1" i="1" dirty="0">
                <a:latin typeface="Calibri" panose="020F0502020204030204" pitchFamily="34" charset="0"/>
              </a:rPr>
              <a:t>“Örgütsel amaçlara ulaşabilmek için insanlar ile</a:t>
            </a:r>
          </a:p>
          <a:p>
            <a:pPr lvl="1" algn="ctr">
              <a:lnSpc>
                <a:spcPct val="90000"/>
              </a:lnSpc>
              <a:defRPr/>
            </a:pPr>
            <a:r>
              <a:rPr lang="tr-TR" altLang="en-US" sz="2600" b="1" i="1" dirty="0">
                <a:latin typeface="Calibri" panose="020F0502020204030204" pitchFamily="34" charset="0"/>
              </a:rPr>
              <a:t> işler ve görevlerin tasarlanma süreci” </a:t>
            </a:r>
            <a:r>
              <a:rPr lang="tr-TR" altLang="en-US" sz="2600" dirty="0">
                <a:latin typeface="Calibri" panose="020F0502020204030204" pitchFamily="34" charset="0"/>
              </a:rPr>
              <a:t>ne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örgütleme adı verilmektedir.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93" y="4768804"/>
            <a:ext cx="2341029" cy="17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88041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Örgüt Nedir?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2060848"/>
            <a:ext cx="640871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r-TR" sz="2800" dirty="0">
                <a:latin typeface="Calibri" panose="020F0502020204030204" pitchFamily="34" charset="0"/>
              </a:rPr>
              <a:t>Örgüt, üretimde gerekli maddi ve maddi olmayan araçları, belli bir düzen içinde bir araya getirme faaliyetinin sonucu olarak ortaya çıkan yapı veya iskelettir.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4022179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402898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en-US" sz="2800" b="1" i="1" dirty="0">
                <a:latin typeface="Calibri" panose="020F0502020204030204" pitchFamily="34" charset="0"/>
              </a:rPr>
              <a:t>Organizasyon şemaları </a:t>
            </a:r>
            <a:endParaRPr lang="tr-TR" altLang="en-US" sz="2800" b="1" i="1" dirty="0" smtClean="0">
              <a:latin typeface="Calibri" panose="020F0502020204030204" pitchFamily="34" charset="0"/>
            </a:endParaRPr>
          </a:p>
          <a:p>
            <a:endParaRPr lang="tr-TR" altLang="en-US" sz="2800" b="1" i="1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 smtClean="0">
                <a:latin typeface="Calibri" panose="020F0502020204030204" pitchFamily="34" charset="0"/>
              </a:rPr>
              <a:t>İlişkilerin </a:t>
            </a:r>
            <a:r>
              <a:rPr lang="tr-TR" altLang="en-US" sz="2800" dirty="0">
                <a:latin typeface="Calibri" panose="020F0502020204030204" pitchFamily="34" charset="0"/>
              </a:rPr>
              <a:t>resimlenmesidir. </a:t>
            </a:r>
            <a:endParaRPr lang="tr-TR" altLang="en-US" sz="2800" dirty="0" smtClean="0">
              <a:latin typeface="Calibri" panose="020F0502020204030204" pitchFamily="34" charset="0"/>
            </a:endParaRPr>
          </a:p>
          <a:p>
            <a:pPr lvl="1">
              <a:buClr>
                <a:srgbClr val="002060"/>
              </a:buClr>
            </a:pPr>
            <a:r>
              <a:rPr lang="tr-TR" altLang="en-US" sz="2800" dirty="0" smtClean="0">
                <a:latin typeface="Calibri" panose="020F0502020204030204" pitchFamily="34" charset="0"/>
              </a:rPr>
              <a:t>	Birimleri ve,</a:t>
            </a:r>
          </a:p>
          <a:p>
            <a:pPr lvl="1">
              <a:buClr>
                <a:srgbClr val="002060"/>
              </a:buClr>
            </a:pPr>
            <a:r>
              <a:rPr lang="tr-TR" altLang="en-US" sz="2800" dirty="0" smtClean="0">
                <a:latin typeface="Calibri" panose="020F0502020204030204" pitchFamily="34" charset="0"/>
              </a:rPr>
              <a:t>	Üstler </a:t>
            </a:r>
            <a:r>
              <a:rPr lang="tr-TR" altLang="en-US" sz="2800" dirty="0">
                <a:latin typeface="Calibri" panose="020F0502020204030204" pitchFamily="34" charset="0"/>
              </a:rPr>
              <a:t>ve astlar arasındaki yetki çizgilerini </a:t>
            </a:r>
            <a:r>
              <a:rPr lang="tr-TR" altLang="en-US" sz="2800" dirty="0" smtClean="0">
                <a:latin typeface="Calibri" panose="020F0502020204030204" pitchFamily="34" charset="0"/>
              </a:rPr>
              <a:t>	belirler.</a:t>
            </a:r>
          </a:p>
          <a:p>
            <a:pPr lvl="1">
              <a:buClr>
                <a:srgbClr val="002060"/>
              </a:buClr>
            </a:pPr>
            <a:endParaRPr lang="tr-TR" altLang="en-US" sz="28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 smtClean="0">
                <a:latin typeface="Calibri" panose="020F0502020204030204" pitchFamily="34" charset="0"/>
              </a:rPr>
              <a:t>İşaretlenmiş </a:t>
            </a:r>
            <a:r>
              <a:rPr lang="tr-TR" altLang="en-US" sz="2800" dirty="0">
                <a:latin typeface="Calibri" panose="020F0502020204030204" pitchFamily="34" charset="0"/>
              </a:rPr>
              <a:t>kutular ve bağlantılı çizgilerle resmedilir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82144"/>
            <a:ext cx="8064896" cy="37951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6" y="90872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Formel (Biçimsel) ve Informel (Biçimsel Olmayan) Organizasyon Yapısı </a:t>
            </a:r>
            <a:endParaRPr lang="tr-TR" sz="28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90872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Organizasyon Tasarımını Etkileyen Faktörler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1214535"/>
              </p:ext>
            </p:extLst>
          </p:nvPr>
        </p:nvGraphicFramePr>
        <p:xfrm>
          <a:off x="1379984" y="1772816"/>
          <a:ext cx="672040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2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922069"/>
            <a:ext cx="77048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75000"/>
            </a:pPr>
            <a:r>
              <a:rPr lang="tr-TR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Çevre</a:t>
            </a:r>
          </a:p>
          <a:p>
            <a:pPr lvl="1">
              <a:buSzPct val="75000"/>
            </a:pPr>
            <a:endParaRPr lang="tr-TR" altLang="en-US" sz="2400" b="1" dirty="0">
              <a:latin typeface="Calibri" panose="020F0502020204030204" pitchFamily="34" charset="0"/>
            </a:endParaRPr>
          </a:p>
          <a:p>
            <a:pPr marL="800100" lvl="1" indent="-342900">
              <a:buClr>
                <a:srgbClr val="002060"/>
              </a:buClr>
              <a:buSzPct val="75000"/>
              <a:buFont typeface="Wingdings 3" panose="05040102010807070707" pitchFamily="18" charset="2"/>
              <a:buChar char=""/>
            </a:pPr>
            <a:r>
              <a:rPr lang="tr-TR" altLang="en-US" sz="2400" dirty="0" smtClean="0">
                <a:latin typeface="Calibri" panose="020F0502020204030204" pitchFamily="34" charset="0"/>
              </a:rPr>
              <a:t>Çevresel </a:t>
            </a:r>
            <a:r>
              <a:rPr lang="en-US" altLang="en-US" sz="2400" dirty="0">
                <a:latin typeface="Calibri" panose="020F0502020204030204" pitchFamily="34" charset="0"/>
              </a:rPr>
              <a:t>d</a:t>
            </a:r>
            <a:r>
              <a:rPr lang="tr-TR" altLang="en-US" sz="2400" dirty="0">
                <a:latin typeface="Calibri" panose="020F0502020204030204" pitchFamily="34" charset="0"/>
              </a:rPr>
              <a:t>eğişimin hızlı oldu</a:t>
            </a:r>
            <a:r>
              <a:rPr lang="en-US" altLang="en-US" sz="2400" dirty="0">
                <a:latin typeface="Calibri" panose="020F0502020204030204" pitchFamily="34" charset="0"/>
              </a:rPr>
              <a:t>ğ</a:t>
            </a:r>
            <a:r>
              <a:rPr lang="tr-TR" altLang="en-US" sz="2400" dirty="0">
                <a:latin typeface="Calibri" panose="020F0502020204030204" pitchFamily="34" charset="0"/>
              </a:rPr>
              <a:t>u </a:t>
            </a:r>
            <a:r>
              <a:rPr lang="tr-TR" altLang="en-US" sz="2400" dirty="0" smtClean="0">
                <a:latin typeface="Calibri" panose="020F0502020204030204" pitchFamily="34" charset="0"/>
              </a:rPr>
              <a:t>durumlarda </a:t>
            </a:r>
            <a:r>
              <a:rPr lang="tr-TR" altLang="en-US" sz="2400" dirty="0">
                <a:latin typeface="Calibri" panose="020F0502020204030204" pitchFamily="34" charset="0"/>
              </a:rPr>
              <a:t>yapı daha esnek </a:t>
            </a:r>
            <a:r>
              <a:rPr lang="tr-TR" altLang="en-US" sz="2400" dirty="0" smtClean="0">
                <a:latin typeface="Calibri" panose="020F0502020204030204" pitchFamily="34" charset="0"/>
              </a:rPr>
              <a:t>olmalıdır. </a:t>
            </a:r>
            <a:r>
              <a:rPr lang="tr-TR" sz="2400" dirty="0">
                <a:latin typeface="Calibri" panose="020F0502020204030204" pitchFamily="34" charset="0"/>
              </a:rPr>
              <a:t>Bu durumda genellikle yetki merkezden uzaklaştırılır ve alt kademelere yetki devredilerek, adem-i merkeziyetçi bir yapı benimsenir. </a:t>
            </a:r>
            <a:r>
              <a:rPr lang="tr-TR" sz="2400" dirty="0" smtClean="0">
                <a:latin typeface="Calibri" panose="020F0502020204030204" pitchFamily="34" charset="0"/>
              </a:rPr>
              <a:t>Bu organizasyon </a:t>
            </a:r>
            <a:r>
              <a:rPr lang="tr-TR" sz="2400" dirty="0">
                <a:latin typeface="Calibri" panose="020F0502020204030204" pitchFamily="34" charset="0"/>
              </a:rPr>
              <a:t>yapısına </a:t>
            </a:r>
            <a:r>
              <a:rPr lang="tr-TR" sz="2400" b="1" i="1" dirty="0">
                <a:latin typeface="Calibri" panose="020F0502020204030204" pitchFamily="34" charset="0"/>
              </a:rPr>
              <a:t>“organik organizasyon” </a:t>
            </a:r>
            <a:r>
              <a:rPr lang="tr-TR" sz="2400" dirty="0">
                <a:latin typeface="Calibri" panose="020F0502020204030204" pitchFamily="34" charset="0"/>
              </a:rPr>
              <a:t>adı </a:t>
            </a:r>
            <a:r>
              <a:rPr lang="tr-TR" sz="2400" dirty="0" smtClean="0">
                <a:latin typeface="Calibri" panose="020F0502020204030204" pitchFamily="34" charset="0"/>
              </a:rPr>
              <a:t>verilmektedir.</a:t>
            </a:r>
          </a:p>
          <a:p>
            <a:pPr marL="800100" lvl="1" indent="-342900">
              <a:buClr>
                <a:srgbClr val="002060"/>
              </a:buClr>
              <a:buSzPct val="75000"/>
              <a:buFont typeface="Wingdings 3" panose="05040102010807070707" pitchFamily="18" charset="2"/>
              <a:buChar char=""/>
            </a:pPr>
            <a:endParaRPr lang="tr-TR" altLang="en-US" sz="2400" dirty="0">
              <a:latin typeface="Calibri" panose="020F0502020204030204" pitchFamily="34" charset="0"/>
            </a:endParaRPr>
          </a:p>
          <a:p>
            <a:pPr marL="800100" lvl="1" indent="-342900">
              <a:buClr>
                <a:srgbClr val="002060"/>
              </a:buClr>
              <a:buSzPct val="75000"/>
              <a:buFont typeface="Wingdings 3" panose="05040102010807070707" pitchFamily="18" charset="2"/>
              <a:buChar char=""/>
            </a:pPr>
            <a:r>
              <a:rPr lang="tr-TR" altLang="en-US" sz="2400" dirty="0" smtClean="0">
                <a:latin typeface="Calibri" panose="020F0502020204030204" pitchFamily="34" charset="0"/>
              </a:rPr>
              <a:t>Eğer </a:t>
            </a:r>
            <a:r>
              <a:rPr lang="tr-TR" altLang="en-US" sz="2400" dirty="0">
                <a:latin typeface="Calibri" panose="020F0502020204030204" pitchFamily="34" charset="0"/>
              </a:rPr>
              <a:t>dış çevre durağan, tahmin edilebilir koşullara sahip, kaynaklar </a:t>
            </a:r>
            <a:r>
              <a:rPr lang="tr-TR" altLang="en-US" sz="2400" dirty="0" smtClean="0">
                <a:latin typeface="Calibri" panose="020F0502020204030204" pitchFamily="34" charset="0"/>
              </a:rPr>
              <a:t>rahat </a:t>
            </a:r>
            <a:r>
              <a:rPr lang="tr-TR" altLang="en-US" sz="2400" dirty="0">
                <a:latin typeface="Calibri" panose="020F0502020204030204" pitchFamily="34" charset="0"/>
              </a:rPr>
              <a:t>ulaşılabilir durumda ve belirsizlik düzeyi düşük ise, </a:t>
            </a:r>
            <a:r>
              <a:rPr lang="tr-TR" altLang="en-US" sz="2400" b="1" dirty="0">
                <a:latin typeface="Calibri" panose="020F0502020204030204" pitchFamily="34" charset="0"/>
              </a:rPr>
              <a:t>mekanik bir </a:t>
            </a:r>
            <a:r>
              <a:rPr lang="tr-TR" altLang="en-US" sz="2400" b="1" dirty="0" smtClean="0">
                <a:latin typeface="Calibri" panose="020F0502020204030204" pitchFamily="34" charset="0"/>
              </a:rPr>
              <a:t>organizasyon </a:t>
            </a:r>
            <a:r>
              <a:rPr lang="tr-TR" altLang="en-US" sz="2400" b="1" dirty="0">
                <a:latin typeface="Calibri" panose="020F0502020204030204" pitchFamily="34" charset="0"/>
              </a:rPr>
              <a:t>yapısı</a:t>
            </a:r>
            <a:r>
              <a:rPr lang="tr-TR" altLang="en-US" sz="2400" dirty="0">
                <a:latin typeface="Calibri" panose="020F0502020204030204" pitchFamily="34" charset="0"/>
              </a:rPr>
              <a:t> benimsenebilir.</a:t>
            </a:r>
          </a:p>
        </p:txBody>
      </p:sp>
    </p:spTree>
    <p:extLst>
      <p:ext uri="{BB962C8B-B14F-4D97-AF65-F5344CB8AC3E}">
        <p14:creationId xmlns:p14="http://schemas.microsoft.com/office/powerpoint/2010/main" val="26022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7647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PLANLAMA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637272"/>
            <a:ext cx="7416824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600" b="1" i="1" dirty="0">
                <a:latin typeface="Calibri" panose="020F0502020204030204" pitchFamily="34" charset="0"/>
              </a:rPr>
              <a:t>P</a:t>
            </a:r>
            <a:r>
              <a:rPr lang="en-US" altLang="en-US" sz="2600" b="1" i="1" dirty="0">
                <a:latin typeface="Calibri" panose="020F0502020204030204" pitchFamily="34" charset="0"/>
              </a:rPr>
              <a:t>l</a:t>
            </a:r>
            <a:r>
              <a:rPr lang="tr-TR" altLang="en-US" sz="2600" b="1" i="1" dirty="0">
                <a:latin typeface="Calibri" panose="020F0502020204030204" pitchFamily="34" charset="0"/>
              </a:rPr>
              <a:t>an, </a:t>
            </a:r>
            <a:r>
              <a:rPr lang="en-US" altLang="en-US" sz="2600" dirty="0">
                <a:latin typeface="Calibri" panose="020F0502020204030204" pitchFamily="34" charset="0"/>
              </a:rPr>
              <a:t>“</a:t>
            </a:r>
            <a:r>
              <a:rPr lang="en-US" altLang="en-US" sz="2600" i="1" dirty="0" err="1">
                <a:latin typeface="Calibri" panose="020F0502020204030204" pitchFamily="34" charset="0"/>
              </a:rPr>
              <a:t>bugünden</a:t>
            </a:r>
            <a:r>
              <a:rPr lang="tr-TR" altLang="en-US" sz="2600" i="1" dirty="0">
                <a:latin typeface="Calibri" panose="020F0502020204030204" pitchFamily="34" charset="0"/>
              </a:rPr>
              <a:t> </a:t>
            </a:r>
            <a:r>
              <a:rPr lang="en-US" altLang="en-US" sz="2600" i="1" dirty="0" err="1">
                <a:latin typeface="Calibri" panose="020F0502020204030204" pitchFamily="34" charset="0"/>
              </a:rPr>
              <a:t>gelecekte</a:t>
            </a:r>
            <a:r>
              <a:rPr lang="en-US" altLang="en-US" sz="2600" i="1" dirty="0">
                <a:latin typeface="Calibri" panose="020F0502020204030204" pitchFamily="34" charset="0"/>
              </a:rPr>
              <a:t> </a:t>
            </a:r>
            <a:r>
              <a:rPr lang="en-US" altLang="en-US" sz="2600" i="1" dirty="0" err="1">
                <a:latin typeface="Calibri" panose="020F0502020204030204" pitchFamily="34" charset="0"/>
              </a:rPr>
              <a:t>nereye</a:t>
            </a:r>
            <a:r>
              <a:rPr lang="en-US" altLang="en-US" sz="2600" i="1" dirty="0">
                <a:latin typeface="Calibri" panose="020F0502020204030204" pitchFamily="34" charset="0"/>
              </a:rPr>
              <a:t> </a:t>
            </a:r>
            <a:r>
              <a:rPr lang="en-US" altLang="en-US" sz="2600" i="1" dirty="0" err="1">
                <a:latin typeface="Calibri" panose="020F0502020204030204" pitchFamily="34" charset="0"/>
              </a:rPr>
              <a:t>ve</a:t>
            </a:r>
            <a:r>
              <a:rPr lang="en-US" altLang="en-US" sz="2600" i="1" dirty="0">
                <a:latin typeface="Calibri" panose="020F0502020204030204" pitchFamily="34" charset="0"/>
              </a:rPr>
              <a:t> </a:t>
            </a:r>
            <a:r>
              <a:rPr lang="en-US" altLang="en-US" sz="2600" i="1" dirty="0" err="1">
                <a:latin typeface="Calibri" panose="020F0502020204030204" pitchFamily="34" charset="0"/>
              </a:rPr>
              <a:t>nasıl</a:t>
            </a:r>
            <a:r>
              <a:rPr lang="en-US" altLang="en-US" sz="2600" i="1" dirty="0">
                <a:latin typeface="Calibri" panose="020F0502020204030204" pitchFamily="34" charset="0"/>
              </a:rPr>
              <a:t> </a:t>
            </a:r>
            <a:r>
              <a:rPr lang="en-US" altLang="en-US" sz="2600" i="1" dirty="0" err="1">
                <a:latin typeface="Calibri" panose="020F0502020204030204" pitchFamily="34" charset="0"/>
              </a:rPr>
              <a:t>ula</a:t>
            </a:r>
            <a:r>
              <a:rPr lang="tr-TR" altLang="en-US" sz="2600" dirty="0">
                <a:latin typeface="Calibri" panose="020F0502020204030204" pitchFamily="34" charset="0"/>
              </a:rPr>
              <a:t>ş</a:t>
            </a:r>
            <a:r>
              <a:rPr lang="en-US" altLang="en-US" sz="2600" i="1" dirty="0" err="1">
                <a:latin typeface="Calibri" panose="020F0502020204030204" pitchFamily="34" charset="0"/>
              </a:rPr>
              <a:t>ılmak</a:t>
            </a:r>
            <a:r>
              <a:rPr lang="en-US" altLang="en-US" sz="2600" i="1" dirty="0">
                <a:latin typeface="Calibri" panose="020F0502020204030204" pitchFamily="34" charset="0"/>
              </a:rPr>
              <a:t> </a:t>
            </a:r>
            <a:r>
              <a:rPr lang="en-US" altLang="en-US" sz="2600" i="1" dirty="0" err="1">
                <a:latin typeface="Calibri" panose="020F0502020204030204" pitchFamily="34" charset="0"/>
              </a:rPr>
              <a:t>istendi</a:t>
            </a:r>
            <a:r>
              <a:rPr lang="tr-TR" altLang="en-US" sz="2600" dirty="0">
                <a:latin typeface="Calibri" panose="020F0502020204030204" pitchFamily="34" charset="0"/>
              </a:rPr>
              <a:t>ğ</a:t>
            </a:r>
            <a:r>
              <a:rPr lang="en-US" altLang="en-US" sz="2600" i="1" dirty="0" err="1">
                <a:latin typeface="Calibri" panose="020F0502020204030204" pitchFamily="34" charset="0"/>
              </a:rPr>
              <a:t>inin</a:t>
            </a:r>
            <a:r>
              <a:rPr lang="en-US" altLang="en-US" sz="2600" i="1" dirty="0">
                <a:latin typeface="Calibri" panose="020F0502020204030204" pitchFamily="34" charset="0"/>
              </a:rPr>
              <a:t>, </a:t>
            </a:r>
            <a:r>
              <a:rPr lang="en-US" altLang="en-US" sz="2600" i="1" dirty="0" err="1" smtClean="0">
                <a:latin typeface="Calibri" panose="020F0502020204030204" pitchFamily="34" charset="0"/>
              </a:rPr>
              <a:t>nelerin</a:t>
            </a:r>
            <a:r>
              <a:rPr lang="tr-TR" altLang="en-US" sz="2600" i="1" dirty="0" smtClean="0">
                <a:latin typeface="Calibri" panose="020F0502020204030204" pitchFamily="34" charset="0"/>
              </a:rPr>
              <a:t> </a:t>
            </a:r>
            <a:r>
              <a:rPr lang="en-US" altLang="en-US" sz="2600" i="1" dirty="0" err="1" smtClean="0">
                <a:latin typeface="Calibri" panose="020F0502020204030204" pitchFamily="34" charset="0"/>
              </a:rPr>
              <a:t>gerçekle</a:t>
            </a:r>
            <a:r>
              <a:rPr lang="tr-TR" altLang="en-US" sz="2600" dirty="0">
                <a:latin typeface="Calibri" panose="020F0502020204030204" pitchFamily="34" charset="0"/>
              </a:rPr>
              <a:t>ş</a:t>
            </a:r>
            <a:r>
              <a:rPr lang="en-US" altLang="en-US" sz="2600" i="1" dirty="0" err="1">
                <a:latin typeface="Calibri" panose="020F0502020204030204" pitchFamily="34" charset="0"/>
              </a:rPr>
              <a:t>tirilmek</a:t>
            </a:r>
            <a:r>
              <a:rPr lang="en-US" altLang="en-US" sz="2600" i="1" dirty="0">
                <a:latin typeface="Calibri" panose="020F0502020204030204" pitchFamily="34" charset="0"/>
              </a:rPr>
              <a:t> </a:t>
            </a:r>
            <a:r>
              <a:rPr lang="en-US" altLang="en-US" sz="2600" i="1" dirty="0" err="1">
                <a:latin typeface="Calibri" panose="020F0502020204030204" pitchFamily="34" charset="0"/>
              </a:rPr>
              <a:t>istendi</a:t>
            </a:r>
            <a:r>
              <a:rPr lang="tr-TR" altLang="en-US" sz="2600" dirty="0">
                <a:latin typeface="Calibri" panose="020F0502020204030204" pitchFamily="34" charset="0"/>
              </a:rPr>
              <a:t>ğ</a:t>
            </a:r>
            <a:r>
              <a:rPr lang="en-US" altLang="en-US" sz="2600" i="1" dirty="0" err="1" smtClean="0">
                <a:latin typeface="Calibri" panose="020F0502020204030204" pitchFamily="34" charset="0"/>
              </a:rPr>
              <a:t>inin</a:t>
            </a:r>
            <a:r>
              <a:rPr lang="tr-TR" altLang="en-US" sz="2600" i="1" dirty="0" smtClean="0">
                <a:latin typeface="Calibri" panose="020F0502020204030204" pitchFamily="34" charset="0"/>
              </a:rPr>
              <a:t> </a:t>
            </a:r>
            <a:r>
              <a:rPr lang="en-US" altLang="en-US" sz="2600" i="1" dirty="0" err="1" smtClean="0">
                <a:latin typeface="Calibri" panose="020F0502020204030204" pitchFamily="34" charset="0"/>
              </a:rPr>
              <a:t>kararla</a:t>
            </a:r>
            <a:r>
              <a:rPr lang="tr-TR" altLang="en-US" sz="2600" dirty="0">
                <a:latin typeface="Calibri" panose="020F0502020204030204" pitchFamily="34" charset="0"/>
              </a:rPr>
              <a:t>ş</a:t>
            </a:r>
            <a:r>
              <a:rPr lang="en-US" altLang="en-US" sz="2600" i="1" dirty="0" err="1">
                <a:latin typeface="Calibri" panose="020F0502020204030204" pitchFamily="34" charset="0"/>
              </a:rPr>
              <a:t>tırılmasıdır</a:t>
            </a:r>
            <a:r>
              <a:rPr lang="en-US" altLang="en-US" sz="2600" i="1" dirty="0">
                <a:latin typeface="Calibri" panose="020F0502020204030204" pitchFamily="34" charset="0"/>
              </a:rPr>
              <a:t>”</a:t>
            </a:r>
            <a:r>
              <a:rPr lang="tr-TR" altLang="en-US" sz="2600" i="1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endParaRPr lang="tr-TR" altLang="en-US" sz="2600" i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en-US" altLang="en-US" sz="2600" b="1" i="1" dirty="0">
                <a:latin typeface="Calibri" panose="020F0502020204030204" pitchFamily="34" charset="0"/>
              </a:rPr>
              <a:t>Plan</a:t>
            </a:r>
            <a:r>
              <a:rPr lang="tr-TR" altLang="en-US" sz="2600" b="1" i="1" dirty="0">
                <a:latin typeface="Calibri" panose="020F0502020204030204" pitchFamily="34" charset="0"/>
              </a:rPr>
              <a:t>lama, </a:t>
            </a:r>
            <a:endParaRPr lang="tr-TR" altLang="en-US" sz="2600" b="1" i="1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r>
              <a:rPr lang="tr-TR" altLang="en-US" sz="2600" b="1" i="1" dirty="0">
                <a:latin typeface="Calibri" panose="020F0502020204030204" pitchFamily="34" charset="0"/>
              </a:rPr>
              <a:t>	</a:t>
            </a:r>
            <a:r>
              <a:rPr lang="tr-TR" altLang="en-US" sz="2600" i="1" dirty="0" smtClean="0">
                <a:latin typeface="Calibri" panose="020F0502020204030204" pitchFamily="34" charset="0"/>
              </a:rPr>
              <a:t>“Organizasyon </a:t>
            </a:r>
            <a:r>
              <a:rPr lang="tr-TR" altLang="en-US" sz="2600" i="1" dirty="0">
                <a:latin typeface="Calibri" panose="020F0502020204030204" pitchFamily="34" charset="0"/>
              </a:rPr>
              <a:t>için hedefleri ve hareket  </a:t>
            </a:r>
            <a:r>
              <a:rPr lang="tr-TR" altLang="en-US" sz="2600" i="1" dirty="0" smtClean="0">
                <a:latin typeface="Calibri" panose="020F0502020204030204" pitchFamily="34" charset="0"/>
              </a:rPr>
              <a:t>     </a:t>
            </a: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r>
              <a:rPr lang="tr-TR" altLang="en-US" sz="2600" i="1" dirty="0">
                <a:latin typeface="Calibri" panose="020F0502020204030204" pitchFamily="34" charset="0"/>
              </a:rPr>
              <a:t> </a:t>
            </a:r>
            <a:r>
              <a:rPr lang="tr-TR" altLang="en-US" sz="2600" i="1" dirty="0" smtClean="0">
                <a:latin typeface="Calibri" panose="020F0502020204030204" pitchFamily="34" charset="0"/>
              </a:rPr>
              <a:t>    tarzlarını </a:t>
            </a:r>
            <a:r>
              <a:rPr lang="tr-TR" altLang="en-US" sz="2600" i="1" dirty="0">
                <a:latin typeface="Calibri" panose="020F0502020204030204" pitchFamily="34" charset="0"/>
              </a:rPr>
              <a:t>saptamak ve seçmek için yöneticiler </a:t>
            </a:r>
            <a:r>
              <a:rPr lang="tr-TR" altLang="en-US" sz="2600" i="1" dirty="0" smtClean="0">
                <a:latin typeface="Calibri" panose="020F0502020204030204" pitchFamily="34" charset="0"/>
              </a:rPr>
              <a:t>  </a:t>
            </a: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r>
              <a:rPr lang="tr-TR" altLang="en-US" sz="2600" i="1" dirty="0">
                <a:latin typeface="Calibri" panose="020F0502020204030204" pitchFamily="34" charset="0"/>
              </a:rPr>
              <a:t> </a:t>
            </a:r>
            <a:r>
              <a:rPr lang="tr-TR" altLang="en-US" sz="2600" i="1" dirty="0" smtClean="0">
                <a:latin typeface="Calibri" panose="020F0502020204030204" pitchFamily="34" charset="0"/>
              </a:rPr>
              <a:t>    tarafından </a:t>
            </a:r>
            <a:r>
              <a:rPr lang="tr-TR" altLang="en-US" sz="2600" i="1" dirty="0">
                <a:latin typeface="Calibri" panose="020F0502020204030204" pitchFamily="34" charset="0"/>
              </a:rPr>
              <a:t>kullanılan süreçtir”</a:t>
            </a:r>
            <a:r>
              <a:rPr lang="en-US" altLang="en-US" sz="2600" i="1" dirty="0" smtClean="0">
                <a:latin typeface="Calibri" panose="020F0502020204030204" pitchFamily="34" charset="0"/>
              </a:rPr>
              <a:t>.</a:t>
            </a:r>
            <a:endParaRPr lang="tr-TR" altLang="en-US" sz="2600" i="1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r>
              <a:rPr lang="tr-TR" altLang="en-US" sz="2600" i="1" dirty="0">
                <a:latin typeface="Calibri" panose="020F0502020204030204" pitchFamily="34" charset="0"/>
              </a:rPr>
              <a:t>	</a:t>
            </a:r>
            <a:r>
              <a:rPr lang="tr-TR" altLang="en-US" sz="2600" i="1" dirty="0">
                <a:latin typeface="Calibri" panose="020F0502020204030204" pitchFamily="34" charset="0"/>
              </a:rPr>
              <a:t>“Organizasyonun amaçlarını tanımlama, </a:t>
            </a:r>
            <a:r>
              <a:rPr lang="tr-TR" altLang="en-US" sz="2600" i="1" dirty="0" smtClean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r>
              <a:rPr lang="tr-TR" altLang="en-US" sz="2600" i="1" dirty="0">
                <a:latin typeface="Calibri" panose="020F0502020204030204" pitchFamily="34" charset="0"/>
              </a:rPr>
              <a:t> </a:t>
            </a:r>
            <a:r>
              <a:rPr lang="tr-TR" altLang="en-US" sz="2600" i="1" dirty="0" smtClean="0">
                <a:latin typeface="Calibri" panose="020F0502020204030204" pitchFamily="34" charset="0"/>
              </a:rPr>
              <a:t>    strateji </a:t>
            </a:r>
            <a:r>
              <a:rPr lang="tr-TR" altLang="en-US" sz="2600" i="1" dirty="0">
                <a:latin typeface="Calibri" panose="020F0502020204030204" pitchFamily="34" charset="0"/>
              </a:rPr>
              <a:t>oluşturma ve hedeflere ulaşmak için planlar </a:t>
            </a:r>
            <a:r>
              <a:rPr lang="tr-TR" altLang="en-US" sz="2600" i="1" dirty="0" smtClean="0">
                <a:latin typeface="Calibri" panose="020F0502020204030204" pitchFamily="34" charset="0"/>
              </a:rPr>
              <a:t>   </a:t>
            </a:r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r>
              <a:rPr lang="tr-TR" altLang="en-US" sz="2600" i="1" dirty="0">
                <a:latin typeface="Calibri" panose="020F0502020204030204" pitchFamily="34" charset="0"/>
              </a:rPr>
              <a:t> </a:t>
            </a:r>
            <a:r>
              <a:rPr lang="tr-TR" altLang="en-US" sz="2600" i="1" dirty="0" smtClean="0">
                <a:latin typeface="Calibri" panose="020F0502020204030204" pitchFamily="34" charset="0"/>
              </a:rPr>
              <a:t>    hiyerarşisi </a:t>
            </a:r>
            <a:r>
              <a:rPr lang="tr-TR" altLang="en-US" sz="2600" i="1" dirty="0">
                <a:latin typeface="Calibri" panose="020F0502020204030204" pitchFamily="34" charset="0"/>
              </a:rPr>
              <a:t>geliştirme sürecidir”.</a:t>
            </a:r>
            <a:endParaRPr lang="en-US" altLang="en-US" sz="2600" i="1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tr-TR" altLang="en-US" sz="3200" dirty="0"/>
          </a:p>
          <a:p>
            <a:pPr>
              <a:lnSpc>
                <a:spcPct val="80000"/>
              </a:lnSpc>
              <a:buClr>
                <a:srgbClr val="002060"/>
              </a:buClr>
              <a:defRPr/>
            </a:pPr>
            <a:endParaRPr lang="tr-TR" altLang="en-US" sz="2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980728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SzPct val="75000"/>
            </a:pPr>
            <a:r>
              <a:rPr lang="tr-TR" altLang="en-US" sz="28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Strateji</a:t>
            </a:r>
            <a:r>
              <a:rPr lang="en-US" alt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tr-TR" altLang="en-US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 algn="just">
              <a:buSzPct val="75000"/>
            </a:pPr>
            <a:endParaRPr lang="tr-TR" altLang="en-US" sz="2800" dirty="0" smtClean="0">
              <a:solidFill>
                <a:srgbClr val="790015"/>
              </a:solidFill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SzPct val="75000"/>
              <a:buFont typeface="Wingdings 3" panose="05040102010807070707" pitchFamily="18" charset="2"/>
              <a:buChar char=""/>
            </a:pPr>
            <a:r>
              <a:rPr lang="tr-TR" altLang="en-US" sz="2800" dirty="0" smtClean="0">
                <a:latin typeface="Calibri" panose="020F0502020204030204" pitchFamily="34" charset="0"/>
              </a:rPr>
              <a:t>Farklı </a:t>
            </a:r>
            <a:r>
              <a:rPr lang="tr-TR" altLang="en-US" sz="2800" dirty="0">
                <a:latin typeface="Calibri" panose="020F0502020204030204" pitchFamily="34" charset="0"/>
              </a:rPr>
              <a:t>stratejiler, farklı yapıların kullanılmasını gerektirir</a:t>
            </a:r>
            <a:r>
              <a:rPr lang="en-US" altLang="en-US" sz="2800" dirty="0" smtClean="0">
                <a:latin typeface="Calibri" panose="020F0502020204030204" pitchFamily="34" charset="0"/>
              </a:rPr>
              <a:t>.</a:t>
            </a:r>
            <a:r>
              <a:rPr lang="tr-TR" altLang="en-US" sz="2800" dirty="0" smtClean="0">
                <a:latin typeface="Calibri" panose="020F0502020204030204" pitchFamily="34" charset="0"/>
              </a:rPr>
              <a:t>Farklılaşma </a:t>
            </a:r>
            <a:r>
              <a:rPr lang="tr-TR" altLang="en-US" sz="2800" dirty="0">
                <a:latin typeface="Calibri" panose="020F0502020204030204" pitchFamily="34" charset="0"/>
              </a:rPr>
              <a:t>stratejisi esnek bir yapıya gereksinim duyar, düşük </a:t>
            </a:r>
            <a:r>
              <a:rPr lang="tr-TR" altLang="en-US" sz="2800" dirty="0" smtClean="0">
                <a:latin typeface="Calibri" panose="020F0502020204030204" pitchFamily="34" charset="0"/>
              </a:rPr>
              <a:t>maliyet </a:t>
            </a:r>
            <a:r>
              <a:rPr lang="tr-TR" altLang="en-US" sz="2800" dirty="0">
                <a:latin typeface="Calibri" panose="020F0502020204030204" pitchFamily="34" charset="0"/>
              </a:rPr>
              <a:t>stratejisi ise daha biçimsel bir yapıda yer </a:t>
            </a:r>
            <a:r>
              <a:rPr lang="tr-TR" altLang="en-US" sz="2800" dirty="0" smtClean="0">
                <a:latin typeface="Calibri" panose="020F0502020204030204" pitchFamily="34" charset="0"/>
              </a:rPr>
              <a:t>alabilir. Çeşitlendirme </a:t>
            </a:r>
            <a:r>
              <a:rPr lang="tr-TR" altLang="en-US" sz="2800" dirty="0">
                <a:latin typeface="Calibri" panose="020F0502020204030204" pitchFamily="34" charset="0"/>
              </a:rPr>
              <a:t>stratejisi de daha esnek yapıları gerektirir</a:t>
            </a:r>
            <a:r>
              <a:rPr lang="en-US" altLang="en-US" sz="28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97779"/>
            <a:ext cx="2232248" cy="185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052736"/>
            <a:ext cx="7272808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buSzPct val="75000"/>
              <a:defRPr/>
            </a:pPr>
            <a:r>
              <a:rPr lang="tr-TR" altLang="en-US" sz="28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Teknoloji</a:t>
            </a:r>
            <a:endParaRPr lang="tr-TR" altLang="en-US" sz="28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SzPct val="75000"/>
              <a:defRPr/>
            </a:pPr>
            <a:endParaRPr lang="tr-TR" altLang="en-US" sz="2800" i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80000"/>
              </a:lnSpc>
              <a:buClr>
                <a:srgbClr val="002060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 smtClean="0">
                <a:latin typeface="Calibri" panose="020F0502020204030204" pitchFamily="34" charset="0"/>
              </a:rPr>
              <a:t>Örgütte </a:t>
            </a:r>
            <a:r>
              <a:rPr lang="tr-TR" altLang="en-US" sz="2800" dirty="0">
                <a:latin typeface="Calibri" panose="020F0502020204030204" pitchFamily="34" charset="0"/>
              </a:rPr>
              <a:t>kullanılan beceri, bilgi, </a:t>
            </a:r>
            <a:r>
              <a:rPr lang="tr-TR" altLang="en-US" sz="2800" dirty="0" smtClean="0">
                <a:latin typeface="Calibri" panose="020F0502020204030204" pitchFamily="34" charset="0"/>
              </a:rPr>
              <a:t>araçlar, malzemeler</a:t>
            </a:r>
            <a:r>
              <a:rPr lang="en-US" altLang="en-US" sz="2800" dirty="0">
                <a:latin typeface="Calibri" panose="020F0502020204030204" pitchFamily="34" charset="0"/>
              </a:rPr>
              <a:t>,</a:t>
            </a:r>
            <a:r>
              <a:rPr lang="tr-TR" altLang="en-US" sz="2800" dirty="0">
                <a:latin typeface="Calibri" panose="020F0502020204030204" pitchFamily="34" charset="0"/>
              </a:rPr>
              <a:t> bilgisayarlar ve makinelerin birleşimidir</a:t>
            </a:r>
            <a:r>
              <a:rPr lang="en-US" altLang="en-US" sz="2800" dirty="0" smtClean="0">
                <a:latin typeface="Calibri" panose="020F0502020204030204" pitchFamily="34" charset="0"/>
              </a:rPr>
              <a:t>.</a:t>
            </a:r>
            <a:endParaRPr lang="tr-TR" altLang="en-US" sz="2800" dirty="0" smtClean="0"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80000"/>
              </a:lnSpc>
              <a:buClr>
                <a:srgbClr val="002060"/>
              </a:buClr>
              <a:buSzPct val="75000"/>
              <a:buFont typeface="Wingdings 3" panose="05040102010807070707" pitchFamily="18" charset="2"/>
              <a:buChar char=""/>
              <a:defRPr/>
            </a:pPr>
            <a:endParaRPr lang="tr-TR" altLang="en-US" sz="2800" dirty="0" smtClean="0"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80000"/>
              </a:lnSpc>
              <a:buClr>
                <a:srgbClr val="002060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 smtClean="0">
                <a:latin typeface="Calibri" panose="020F0502020204030204" pitchFamily="34" charset="0"/>
              </a:rPr>
              <a:t>Daha </a:t>
            </a:r>
            <a:r>
              <a:rPr lang="tr-TR" altLang="en-US" sz="2800" dirty="0">
                <a:latin typeface="Calibri" panose="020F0502020204030204" pitchFamily="34" charset="0"/>
              </a:rPr>
              <a:t>karmaşık bir teknoloji yöneticilerin </a:t>
            </a:r>
            <a:r>
              <a:rPr lang="tr-TR" altLang="en-US" sz="2800" dirty="0" smtClean="0">
                <a:latin typeface="Calibri" panose="020F0502020204030204" pitchFamily="34" charset="0"/>
              </a:rPr>
              <a:t>örgütü düzenlemesini </a:t>
            </a:r>
            <a:r>
              <a:rPr lang="tr-TR" altLang="en-US" sz="2800" dirty="0">
                <a:latin typeface="Calibri" panose="020F0502020204030204" pitchFamily="34" charset="0"/>
              </a:rPr>
              <a:t>zorlaştırır</a:t>
            </a:r>
            <a:r>
              <a:rPr lang="en-US" altLang="en-US" sz="2800" dirty="0">
                <a:latin typeface="Calibri" panose="020F0502020204030204" pitchFamily="34" charset="0"/>
              </a:rPr>
              <a:t>. </a:t>
            </a:r>
            <a:endParaRPr lang="tr-TR" altLang="en-US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06" y="4221088"/>
            <a:ext cx="3600602" cy="20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256561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002060"/>
              </a:buClr>
              <a:buSzPct val="75000"/>
              <a:defRPr/>
            </a:pPr>
            <a:r>
              <a:rPr lang="tr-TR" alt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İnsan </a:t>
            </a:r>
            <a:r>
              <a:rPr lang="tr-TR" altLang="en-US" sz="28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Kaynakları</a:t>
            </a:r>
          </a:p>
          <a:p>
            <a:pPr lvl="1">
              <a:buClr>
                <a:srgbClr val="002060"/>
              </a:buClr>
              <a:buSzPct val="75000"/>
              <a:defRPr/>
            </a:pPr>
            <a:endParaRPr lang="tr-TR" altLang="en-US" sz="2800" b="1" i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 smtClean="0">
                <a:latin typeface="Calibri" panose="020F0502020204030204" pitchFamily="34" charset="0"/>
              </a:rPr>
              <a:t>Örgütsel </a:t>
            </a:r>
            <a:r>
              <a:rPr lang="tr-TR" altLang="en-US" sz="2800" dirty="0">
                <a:latin typeface="Calibri" panose="020F0502020204030204" pitchFamily="34" charset="0"/>
              </a:rPr>
              <a:t>yapıyı etkileyen son faktördür</a:t>
            </a:r>
            <a:r>
              <a:rPr lang="en-US" altLang="en-US" sz="2800" dirty="0" smtClean="0">
                <a:latin typeface="Calibri" panose="020F0502020204030204" pitchFamily="34" charset="0"/>
              </a:rPr>
              <a:t>.</a:t>
            </a:r>
            <a:endParaRPr lang="tr-TR" altLang="en-US" sz="2800" dirty="0" smtClean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SzPct val="75000"/>
              <a:buFont typeface="Wingdings 3" panose="05040102010807070707" pitchFamily="18" charset="2"/>
              <a:buChar char=""/>
              <a:defRPr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 smtClean="0">
                <a:latin typeface="Calibri" panose="020F0502020204030204" pitchFamily="34" charset="0"/>
              </a:rPr>
              <a:t>Takımlar </a:t>
            </a:r>
            <a:r>
              <a:rPr lang="tr-TR" altLang="en-US" sz="2800" dirty="0">
                <a:latin typeface="Calibri" panose="020F0502020204030204" pitchFamily="34" charset="0"/>
              </a:rPr>
              <a:t>halinde çalışan yüksek becerili </a:t>
            </a:r>
            <a:r>
              <a:rPr lang="tr-TR" altLang="en-US" sz="2800" dirty="0" smtClean="0">
                <a:latin typeface="Calibri" panose="020F0502020204030204" pitchFamily="34" charset="0"/>
              </a:rPr>
              <a:t>işçiler </a:t>
            </a:r>
            <a:r>
              <a:rPr lang="tr-TR" altLang="en-US" sz="2800" dirty="0">
                <a:latin typeface="Calibri" panose="020F0502020204030204" pitchFamily="34" charset="0"/>
              </a:rPr>
              <a:t>genellikle daha esnek bir yapıya ihtiyaç duyarlar</a:t>
            </a:r>
            <a:r>
              <a:rPr lang="en-US" altLang="en-US" sz="28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35285"/>
            <a:ext cx="4716016" cy="13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05273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Organizasyon 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Sürecinin Evreleri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2060848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b="1" i="1" dirty="0">
                <a:latin typeface="Calibri" panose="020F0502020204030204" pitchFamily="34" charset="0"/>
              </a:rPr>
              <a:t>Görülecek İşlerin Belirlenmesi ve </a:t>
            </a:r>
            <a:r>
              <a:rPr lang="tr-TR" sz="2800" b="1" i="1" dirty="0" smtClean="0">
                <a:latin typeface="Calibri" panose="020F0502020204030204" pitchFamily="34" charset="0"/>
              </a:rPr>
              <a:t>Gruplara </a:t>
            </a:r>
            <a:r>
              <a:rPr lang="tr-TR" sz="2800" b="1" i="1" dirty="0">
                <a:latin typeface="Calibri" panose="020F0502020204030204" pitchFamily="34" charset="0"/>
              </a:rPr>
              <a:t>Ayrılması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800" b="1" i="1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b="1" i="1" dirty="0">
                <a:latin typeface="Calibri" panose="020F0502020204030204" pitchFamily="34" charset="0"/>
              </a:rPr>
              <a:t>İş</a:t>
            </a:r>
            <a:r>
              <a:rPr lang="tr-TR" sz="2800" dirty="0">
                <a:latin typeface="Calibri" panose="020F0502020204030204" pitchFamily="34" charset="0"/>
              </a:rPr>
              <a:t> </a:t>
            </a:r>
            <a:r>
              <a:rPr lang="tr-TR" sz="2800" b="1" i="1" dirty="0">
                <a:latin typeface="Calibri" panose="020F0502020204030204" pitchFamily="34" charset="0"/>
              </a:rPr>
              <a:t>görenlerin Belirlenmesi ve Atanması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800" b="1" i="1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b="1" i="1" dirty="0">
                <a:latin typeface="Calibri" panose="020F0502020204030204" pitchFamily="34" charset="0"/>
              </a:rPr>
              <a:t>Yer, Araç ve Yöntemlerin Belirlenmesi</a:t>
            </a:r>
          </a:p>
        </p:txBody>
      </p:sp>
    </p:spTree>
    <p:extLst>
      <p:ext uri="{BB962C8B-B14F-4D97-AF65-F5344CB8AC3E}">
        <p14:creationId xmlns:p14="http://schemas.microsoft.com/office/powerpoint/2010/main" val="26022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828001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Organizasyon 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Yapısının Boyutları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Dikdörtgen 3"/>
          <p:cNvSpPr/>
          <p:nvPr/>
        </p:nvSpPr>
        <p:spPr>
          <a:xfrm>
            <a:off x="1339032" y="1628800"/>
            <a:ext cx="2728912" cy="1377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</a:rPr>
              <a:t>UZMANLAŞMA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Dikdörtgen 6"/>
          <p:cNvSpPr/>
          <p:nvPr/>
        </p:nvSpPr>
        <p:spPr>
          <a:xfrm>
            <a:off x="1339032" y="3356992"/>
            <a:ext cx="2728912" cy="1377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</a:rPr>
              <a:t>EMİR KOMUTA ZİNCİRİ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Dikdörtgen 5"/>
          <p:cNvSpPr/>
          <p:nvPr/>
        </p:nvSpPr>
        <p:spPr>
          <a:xfrm>
            <a:off x="1339032" y="5080000"/>
            <a:ext cx="2728912" cy="1377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</a:rPr>
              <a:t>KONTROL ALANI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Dikdörtgen 9"/>
          <p:cNvSpPr/>
          <p:nvPr/>
        </p:nvSpPr>
        <p:spPr>
          <a:xfrm>
            <a:off x="5081860" y="1628800"/>
            <a:ext cx="2730500" cy="1377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</a:rPr>
              <a:t>YETKİ VE SORUMLULUK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076056" y="3356992"/>
            <a:ext cx="2730500" cy="1377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</a:rPr>
              <a:t>MERKEZİLEŞME DERECESİ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Dikdörtgen 7"/>
          <p:cNvSpPr/>
          <p:nvPr/>
        </p:nvSpPr>
        <p:spPr>
          <a:xfrm>
            <a:off x="5076056" y="5080000"/>
            <a:ext cx="2730500" cy="1377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latin typeface="Calibri" panose="020F0502020204030204" pitchFamily="34" charset="0"/>
              </a:rPr>
              <a:t>DEPARTMANLAŞMA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1603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Merkezileşme Derecesi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080007"/>
            <a:ext cx="74888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b="1" i="1" dirty="0">
                <a:latin typeface="Calibri" panose="020F0502020204030204" pitchFamily="34" charset="0"/>
              </a:rPr>
              <a:t>Merkeziyetçi </a:t>
            </a:r>
            <a:r>
              <a:rPr lang="tr-TR" altLang="en-US" sz="2600" b="1" i="1" dirty="0" smtClean="0">
                <a:latin typeface="Calibri" panose="020F0502020204030204" pitchFamily="34" charset="0"/>
              </a:rPr>
              <a:t>organizasyonlar</a:t>
            </a:r>
            <a:endParaRPr lang="en-US" altLang="en-US" sz="2600" b="1" i="1" dirty="0">
              <a:latin typeface="Calibri" panose="020F0502020204030204" pitchFamily="34" charset="0"/>
            </a:endParaRPr>
          </a:p>
          <a:p>
            <a:pPr lvl="1">
              <a:buClr>
                <a:srgbClr val="002060"/>
              </a:buClr>
            </a:pPr>
            <a:r>
              <a:rPr lang="tr-TR" altLang="en-US" sz="2600" dirty="0" smtClean="0">
                <a:latin typeface="Calibri" panose="020F0502020204030204" pitchFamily="34" charset="0"/>
              </a:rPr>
              <a:t>Karar </a:t>
            </a:r>
            <a:r>
              <a:rPr lang="tr-TR" altLang="en-US" sz="2600" dirty="0">
                <a:latin typeface="Calibri" panose="020F0502020204030204" pitchFamily="34" charset="0"/>
              </a:rPr>
              <a:t>vermeyi organizasyonun tepesindeki birkaç bireyle sınırlayan organizasyon yapısıdır</a:t>
            </a:r>
            <a:r>
              <a:rPr lang="tr-TR" altLang="en-US" sz="2600" dirty="0" smtClean="0">
                <a:latin typeface="Calibri" panose="020F0502020204030204" pitchFamily="34" charset="0"/>
              </a:rPr>
              <a:t>.</a:t>
            </a:r>
          </a:p>
          <a:p>
            <a:pPr lvl="1">
              <a:buClr>
                <a:srgbClr val="002060"/>
              </a:buClr>
            </a:pPr>
            <a:r>
              <a:rPr lang="tr-TR" altLang="en-US" sz="2600" dirty="0" smtClean="0">
                <a:latin typeface="Calibri" panose="020F0502020204030204" pitchFamily="34" charset="0"/>
              </a:rPr>
              <a:t> </a:t>
            </a:r>
            <a:endParaRPr lang="en-US" altLang="en-US" sz="26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b="1" i="1" dirty="0" smtClean="0">
                <a:latin typeface="Calibri" panose="020F0502020204030204" pitchFamily="34" charset="0"/>
              </a:rPr>
              <a:t>Ademi </a:t>
            </a:r>
            <a:r>
              <a:rPr lang="tr-TR" altLang="en-US" sz="2600" b="1" i="1" dirty="0">
                <a:latin typeface="Calibri" panose="020F0502020204030204" pitchFamily="34" charset="0"/>
              </a:rPr>
              <a:t>merkeziyetçi (</a:t>
            </a:r>
            <a:r>
              <a:rPr lang="tr-TR" altLang="en-US" sz="2600" b="1" i="1" dirty="0" smtClean="0">
                <a:latin typeface="Calibri" panose="020F0502020204030204" pitchFamily="34" charset="0"/>
              </a:rPr>
              <a:t>merkezkaç) organizasyonlar</a:t>
            </a:r>
            <a:endParaRPr lang="en-US" altLang="en-US" sz="2600" b="1" i="1" dirty="0" smtClean="0">
              <a:latin typeface="Calibri" panose="020F0502020204030204" pitchFamily="34" charset="0"/>
            </a:endParaRPr>
          </a:p>
          <a:p>
            <a:pPr lvl="1">
              <a:buClr>
                <a:srgbClr val="002060"/>
              </a:buClr>
            </a:pPr>
            <a:r>
              <a:rPr lang="tr-TR" altLang="en-US" sz="2600" dirty="0" smtClean="0">
                <a:latin typeface="Calibri" panose="020F0502020204030204" pitchFamily="34" charset="0"/>
              </a:rPr>
              <a:t>Karar verme yetkisini organizasyonda mümkün olan en alt kademelere itme eğiliminde olan organizasyonlardır. </a:t>
            </a:r>
            <a:endParaRPr lang="en-US" alt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2474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 Alanı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2276872"/>
            <a:ext cx="6840760" cy="3203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b="1" i="1" dirty="0">
                <a:latin typeface="Calibri" panose="020F0502020204030204" pitchFamily="34" charset="0"/>
              </a:rPr>
              <a:t>Kontrol Alanı;</a:t>
            </a:r>
            <a:r>
              <a:rPr lang="tr-TR" altLang="en-US" sz="2800" dirty="0">
                <a:latin typeface="Calibri" panose="020F0502020204030204" pitchFamily="34" charset="0"/>
              </a:rPr>
              <a:t> bir yöneticiye bağlı astların sayısı olarak tanımlanır.</a:t>
            </a: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b="1" i="1" dirty="0">
                <a:latin typeface="Calibri" panose="020F0502020204030204" pitchFamily="34" charset="0"/>
              </a:rPr>
              <a:t>Dar bir kontrol yapısı</a:t>
            </a:r>
            <a:r>
              <a:rPr lang="tr-TR" altLang="en-US" sz="2800" dirty="0">
                <a:latin typeface="Calibri" panose="020F0502020204030204" pitchFamily="34" charset="0"/>
              </a:rPr>
              <a:t>, organizasyonun hiyerarşi içinde (emir-komuta) daha fazla kademe oluşmasını gerektirir. </a:t>
            </a: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Böylesine dar kontrol alanına sahip yapılar, </a:t>
            </a:r>
            <a:r>
              <a:rPr lang="tr-TR" altLang="en-US" sz="2800" b="1" i="1" dirty="0">
                <a:latin typeface="Calibri" panose="020F0502020204030204" pitchFamily="34" charset="0"/>
              </a:rPr>
              <a:t>dikey yapılar</a:t>
            </a:r>
            <a:r>
              <a:rPr lang="tr-TR" altLang="en-US" sz="2800" dirty="0">
                <a:latin typeface="Calibri" panose="020F0502020204030204" pitchFamily="34" charset="0"/>
              </a:rPr>
              <a:t> olarak adlandırılır.</a:t>
            </a:r>
          </a:p>
        </p:txBody>
      </p:sp>
    </p:spTree>
    <p:extLst>
      <p:ext uri="{BB962C8B-B14F-4D97-AF65-F5344CB8AC3E}">
        <p14:creationId xmlns:p14="http://schemas.microsoft.com/office/powerpoint/2010/main" val="26022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2474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Kontrol Alanı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2276872"/>
            <a:ext cx="6912768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b="1" i="1" dirty="0">
                <a:latin typeface="Calibri" panose="020F0502020204030204" pitchFamily="34" charset="0"/>
              </a:rPr>
              <a:t>Geniş bir kontrol alanına</a:t>
            </a:r>
            <a:r>
              <a:rPr lang="tr-TR" altLang="en-US" sz="2800" dirty="0">
                <a:latin typeface="Calibri" panose="020F0502020204030204" pitchFamily="34" charset="0"/>
              </a:rPr>
              <a:t> sahip bir organizasyon, daha az seviyeye (derinliğe) sahip olup, daha yüzeysel ve geniştir. </a:t>
            </a: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Böylesine geniş kontrol alanına sahip yapılar, </a:t>
            </a:r>
            <a:r>
              <a:rPr lang="tr-TR" altLang="en-US" sz="2800" b="1" i="1" dirty="0">
                <a:latin typeface="Calibri" panose="020F0502020204030204" pitchFamily="34" charset="0"/>
              </a:rPr>
              <a:t>yatay yapılar</a:t>
            </a:r>
            <a:r>
              <a:rPr lang="tr-TR" altLang="en-US" sz="2800" dirty="0">
                <a:latin typeface="Calibri" panose="020F0502020204030204" pitchFamily="34" charset="0"/>
              </a:rPr>
              <a:t> olarak adlandırılır.</a:t>
            </a:r>
          </a:p>
        </p:txBody>
      </p:sp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05273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Yetki ve Sorumluluk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906954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b="1" i="1" dirty="0">
                <a:latin typeface="Calibri" panose="020F0502020204030204" pitchFamily="34" charset="0"/>
              </a:rPr>
              <a:t>Yetki,</a:t>
            </a:r>
            <a:r>
              <a:rPr lang="tr-TR" sz="2800" dirty="0">
                <a:latin typeface="Calibri" panose="020F0502020204030204" pitchFamily="34" charset="0"/>
              </a:rPr>
              <a:t> emir verme hakkı ve itaat </a:t>
            </a:r>
            <a:r>
              <a:rPr lang="tr-TR" sz="2800" dirty="0" smtClean="0">
                <a:latin typeface="Calibri" panose="020F0502020204030204" pitchFamily="34" charset="0"/>
              </a:rPr>
              <a:t>ettirme </a:t>
            </a:r>
            <a:r>
              <a:rPr lang="tr-TR" sz="2800" dirty="0">
                <a:latin typeface="Calibri" panose="020F0502020204030204" pitchFamily="34" charset="0"/>
              </a:rPr>
              <a:t>gücüdür.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 smtClean="0">
                <a:latin typeface="Calibri" panose="020F0502020204030204" pitchFamily="34" charset="0"/>
              </a:rPr>
              <a:t>Organizasyonel </a:t>
            </a:r>
            <a:r>
              <a:rPr lang="tr-TR" sz="2800" dirty="0">
                <a:latin typeface="Calibri" panose="020F0502020204030204" pitchFamily="34" charset="0"/>
              </a:rPr>
              <a:t>hiyerarşiyi </a:t>
            </a:r>
            <a:r>
              <a:rPr lang="tr-TR" sz="2800" dirty="0" smtClean="0">
                <a:latin typeface="Calibri" panose="020F0502020204030204" pitchFamily="34" charset="0"/>
              </a:rPr>
              <a:t>destekleyen biçimsel </a:t>
            </a:r>
            <a:r>
              <a:rPr lang="tr-TR" sz="2800" dirty="0">
                <a:latin typeface="Calibri" panose="020F0502020204030204" pitchFamily="34" charset="0"/>
              </a:rPr>
              <a:t>(resmi) yetki teorisine göre </a:t>
            </a:r>
            <a:r>
              <a:rPr lang="tr-TR" sz="2800" dirty="0" smtClean="0">
                <a:latin typeface="Calibri" panose="020F0502020204030204" pitchFamily="34" charset="0"/>
              </a:rPr>
              <a:t>yetki tepeden </a:t>
            </a:r>
            <a:r>
              <a:rPr lang="tr-TR" sz="2800" dirty="0">
                <a:latin typeface="Calibri" panose="020F0502020204030204" pitchFamily="34" charset="0"/>
              </a:rPr>
              <a:t>gelir.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b="1" i="1" dirty="0" smtClean="0">
                <a:latin typeface="Calibri" panose="020F0502020204030204" pitchFamily="34" charset="0"/>
              </a:rPr>
              <a:t>Sorumluluk</a:t>
            </a:r>
            <a:r>
              <a:rPr lang="tr-TR" sz="2800" dirty="0" smtClean="0">
                <a:latin typeface="Calibri" panose="020F0502020204030204" pitchFamily="34" charset="0"/>
              </a:rPr>
              <a:t> </a:t>
            </a:r>
            <a:r>
              <a:rPr lang="tr-TR" sz="2800" dirty="0">
                <a:latin typeface="Calibri" panose="020F0502020204030204" pitchFamily="34" charset="0"/>
              </a:rPr>
              <a:t>ise; bireyin pozisyonu ile </a:t>
            </a:r>
            <a:r>
              <a:rPr lang="tr-TR" sz="2800" dirty="0" smtClean="0">
                <a:latin typeface="Calibri" panose="020F0502020204030204" pitchFamily="34" charset="0"/>
              </a:rPr>
              <a:t>ilgilidir ve </a:t>
            </a:r>
            <a:r>
              <a:rPr lang="tr-TR" sz="2800" dirty="0">
                <a:latin typeface="Calibri" panose="020F0502020204030204" pitchFamily="34" charset="0"/>
              </a:rPr>
              <a:t>bir şeyi yapma zorunluluğudur. </a:t>
            </a:r>
          </a:p>
        </p:txBody>
      </p:sp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05273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Yetki Türleri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1916832"/>
            <a:ext cx="5670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rgbClr val="002060"/>
              </a:buClr>
              <a:buSzPct val="95000"/>
              <a:buFont typeface="Wingdings" pitchFamily="2" charset="2"/>
              <a:buAutoNum type="arabicPeriod"/>
            </a:pPr>
            <a:r>
              <a:rPr lang="tr-TR" altLang="en-US" sz="2800" i="1" dirty="0">
                <a:latin typeface="Calibri" panose="020F0502020204030204" pitchFamily="34" charset="0"/>
              </a:rPr>
              <a:t>Hat Yetki (Emir-Komuta Yetkisi)</a:t>
            </a:r>
          </a:p>
          <a:p>
            <a:pPr marL="609600" indent="-609600">
              <a:buClr>
                <a:srgbClr val="002060"/>
              </a:buClr>
              <a:buSzPct val="95000"/>
              <a:buFont typeface="Wingdings" pitchFamily="2" charset="2"/>
              <a:buAutoNum type="arabicPeriod"/>
            </a:pPr>
            <a:endParaRPr lang="tr-TR" altLang="en-US" sz="2800" i="1" dirty="0">
              <a:latin typeface="Calibri" panose="020F0502020204030204" pitchFamily="34" charset="0"/>
            </a:endParaRPr>
          </a:p>
          <a:p>
            <a:pPr marL="609600" indent="-609600">
              <a:buClr>
                <a:srgbClr val="002060"/>
              </a:buClr>
              <a:buSzPct val="95000"/>
              <a:buFont typeface="Wingdings" pitchFamily="2" charset="2"/>
              <a:buAutoNum type="arabicPeriod"/>
            </a:pPr>
            <a:r>
              <a:rPr lang="tr-TR" altLang="en-US" sz="2800" i="1" dirty="0">
                <a:latin typeface="Calibri" panose="020F0502020204030204" pitchFamily="34" charset="0"/>
              </a:rPr>
              <a:t>Kurmay Yetki</a:t>
            </a:r>
          </a:p>
          <a:p>
            <a:pPr marL="609600" indent="-609600">
              <a:buClr>
                <a:srgbClr val="002060"/>
              </a:buClr>
              <a:buSzPct val="95000"/>
              <a:buFont typeface="Wingdings" pitchFamily="2" charset="2"/>
              <a:buAutoNum type="arabicPeriod"/>
            </a:pPr>
            <a:endParaRPr lang="tr-TR" altLang="en-US" sz="2800" i="1" dirty="0">
              <a:latin typeface="Calibri" panose="020F0502020204030204" pitchFamily="34" charset="0"/>
            </a:endParaRPr>
          </a:p>
          <a:p>
            <a:pPr marL="609600" indent="-609600">
              <a:buClr>
                <a:srgbClr val="002060"/>
              </a:buClr>
              <a:buSzPct val="95000"/>
              <a:buFont typeface="Wingdings" pitchFamily="2" charset="2"/>
              <a:buAutoNum type="arabicPeriod"/>
            </a:pPr>
            <a:r>
              <a:rPr lang="tr-TR" altLang="en-US" sz="2800" i="1" dirty="0">
                <a:latin typeface="Calibri" panose="020F0502020204030204" pitchFamily="34" charset="0"/>
              </a:rPr>
              <a:t>Fonksiyonel Yetki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28" y="4398987"/>
            <a:ext cx="28575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1196752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600" b="1" i="1" dirty="0">
                <a:latin typeface="Calibri" panose="020F0502020204030204" pitchFamily="34" charset="0"/>
              </a:rPr>
              <a:t>Hedef</a:t>
            </a:r>
            <a:r>
              <a:rPr lang="tr-TR" sz="2600" dirty="0">
                <a:latin typeface="Calibri" panose="020F0502020204030204" pitchFamily="34" charset="0"/>
              </a:rPr>
              <a:t>, </a:t>
            </a:r>
            <a:r>
              <a:rPr lang="tr-TR" sz="2600" i="1" dirty="0">
                <a:latin typeface="Calibri" panose="020F0502020204030204" pitchFamily="34" charset="0"/>
              </a:rPr>
              <a:t>“ulaşılacak belirli bir sonuç ve bir planın en son noktası” </a:t>
            </a:r>
            <a:r>
              <a:rPr lang="tr-TR" sz="2600" dirty="0">
                <a:latin typeface="Calibri" panose="020F0502020204030204" pitchFamily="34" charset="0"/>
              </a:rPr>
              <a:t>olarak tanımlanırken; </a:t>
            </a:r>
            <a:r>
              <a:rPr lang="tr-TR" sz="2600" b="1" i="1" dirty="0">
                <a:latin typeface="Calibri" panose="020F0502020204030204" pitchFamily="34" charset="0"/>
              </a:rPr>
              <a:t>amaç </a:t>
            </a:r>
            <a:r>
              <a:rPr lang="tr-TR" sz="2600" dirty="0">
                <a:latin typeface="Calibri" panose="020F0502020204030204" pitchFamily="34" charset="0"/>
              </a:rPr>
              <a:t>ise </a:t>
            </a:r>
            <a:r>
              <a:rPr lang="tr-TR" sz="2600" i="1" dirty="0">
                <a:latin typeface="Calibri" panose="020F0502020204030204" pitchFamily="34" charset="0"/>
              </a:rPr>
              <a:t>“çabaların yönlendirildiği belirli sonuçlar</a:t>
            </a:r>
            <a:r>
              <a:rPr lang="tr-TR" sz="2600" i="1" dirty="0" smtClean="0">
                <a:latin typeface="Calibri" panose="020F0502020204030204" pitchFamily="34" charset="0"/>
              </a:rPr>
              <a:t>” </a:t>
            </a:r>
            <a:r>
              <a:rPr lang="tr-TR" sz="2600" dirty="0" smtClean="0">
                <a:latin typeface="Calibri" panose="020F0502020204030204" pitchFamily="34" charset="0"/>
              </a:rPr>
              <a:t>olarak ifade edilmektedir. 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sz="2600" i="1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Planlama sürecinin sonucu olarak ortaya çıkan örgütsel plan erişilmesi gereken hedefleri detaylı olarak açıklar</a:t>
            </a:r>
            <a:r>
              <a:rPr lang="en-US" altLang="en-US" sz="2600" dirty="0">
                <a:latin typeface="Calibri" panose="020F0502020204030204" pitchFamily="34" charset="0"/>
              </a:rPr>
              <a:t>.</a:t>
            </a:r>
            <a:r>
              <a:rPr lang="tr-TR" altLang="en-US" sz="2600" dirty="0">
                <a:latin typeface="Calibri" panose="020F0502020204030204" pitchFamily="34" charset="0"/>
              </a:rPr>
              <a:t> 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Yöneticilerin bu hedeflere ulaşmak için aldığı kararlar örüntüsü ise organizasyonun stratejisidir</a:t>
            </a:r>
            <a:r>
              <a:rPr lang="en-US" altLang="en-US" sz="2600" dirty="0">
                <a:latin typeface="Calibri" panose="020F0502020204030204" pitchFamily="34" charset="0"/>
              </a:rPr>
              <a:t>.</a:t>
            </a:r>
          </a:p>
          <a:p>
            <a:endParaRPr lang="tr-TR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05273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Hat Yetki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060848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En temel yetki tipidir ve genellikle </a:t>
            </a:r>
            <a:r>
              <a:rPr lang="tr-TR" altLang="en-US" sz="2800" dirty="0" smtClean="0">
                <a:latin typeface="Calibri" panose="020F0502020204030204" pitchFamily="34" charset="0"/>
              </a:rPr>
              <a:t>doğrudan </a:t>
            </a:r>
            <a:r>
              <a:rPr lang="tr-TR" altLang="en-US" sz="2800" dirty="0">
                <a:latin typeface="Calibri" panose="020F0502020204030204" pitchFamily="34" charset="0"/>
              </a:rPr>
              <a:t>yetki</a:t>
            </a:r>
            <a:r>
              <a:rPr lang="tr-TR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2800" dirty="0">
                <a:latin typeface="Calibri" panose="020F0502020204030204" pitchFamily="34" charset="0"/>
              </a:rPr>
              <a:t>olarak ifade edilir. Çünkü, kararları </a:t>
            </a:r>
            <a:r>
              <a:rPr lang="tr-TR" altLang="en-US" sz="2800" dirty="0" smtClean="0">
                <a:latin typeface="Calibri" panose="020F0502020204030204" pitchFamily="34" charset="0"/>
              </a:rPr>
              <a:t>uygulatma </a:t>
            </a:r>
            <a:r>
              <a:rPr lang="tr-TR" altLang="en-US" sz="2800" dirty="0">
                <a:latin typeface="Calibri" panose="020F0502020204030204" pitchFamily="34" charset="0"/>
              </a:rPr>
              <a:t>ve emir verme hakkına sahiptir. </a:t>
            </a: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Tüm üstler, kendi astlarına karşı hat yetkisine </a:t>
            </a:r>
            <a:r>
              <a:rPr lang="tr-TR" altLang="en-US" sz="2800" dirty="0" smtClean="0">
                <a:latin typeface="Calibri" panose="020F0502020204030204" pitchFamily="34" charset="0"/>
              </a:rPr>
              <a:t>sahiptir</a:t>
            </a:r>
            <a:r>
              <a:rPr lang="tr-TR" altLang="en-US" sz="2800" dirty="0">
                <a:latin typeface="Calibri" panose="020F0502020204030204" pitchFamily="34" charset="0"/>
              </a:rPr>
              <a:t>. Hat yetki, organizasyon şemasında </a:t>
            </a:r>
            <a:r>
              <a:rPr lang="tr-TR" altLang="en-US" sz="2800" dirty="0" smtClean="0">
                <a:latin typeface="Calibri" panose="020F0502020204030204" pitchFamily="34" charset="0"/>
              </a:rPr>
              <a:t>düz çizgi </a:t>
            </a:r>
            <a:r>
              <a:rPr lang="tr-TR" altLang="en-US" sz="2800" dirty="0">
                <a:latin typeface="Calibri" panose="020F0502020204030204" pitchFamily="34" charset="0"/>
              </a:rPr>
              <a:t>ile gösterilir.</a:t>
            </a:r>
          </a:p>
        </p:txBody>
      </p:sp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2" y="1627498"/>
            <a:ext cx="8047098" cy="424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0872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Kurmay Yetki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772816"/>
            <a:ext cx="7056784" cy="426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Yardımcı bir yetki tipidir. Emir verme </a:t>
            </a:r>
            <a:r>
              <a:rPr lang="tr-TR" altLang="en-US" sz="2600" dirty="0" smtClean="0">
                <a:latin typeface="Calibri" panose="020F0502020204030204" pitchFamily="34" charset="0"/>
              </a:rPr>
              <a:t>hakkı vermez</a:t>
            </a:r>
            <a:r>
              <a:rPr lang="tr-TR" altLang="en-US" sz="2600" dirty="0">
                <a:latin typeface="Calibri" panose="020F0502020204030204" pitchFamily="34" charset="0"/>
              </a:rPr>
              <a:t>. Kurmay yetki ilişkisine sahip bireyler, organizasyon faaliyetlerine yardımcı olur, tavsiyelerde bulunur ve </a:t>
            </a:r>
            <a:r>
              <a:rPr lang="tr-TR" altLang="en-US" sz="2600" dirty="0" smtClean="0">
                <a:latin typeface="Calibri" panose="020F0502020204030204" pitchFamily="34" charset="0"/>
              </a:rPr>
              <a:t>organizasyonel </a:t>
            </a:r>
            <a:r>
              <a:rPr lang="tr-TR" altLang="en-US" sz="2600" dirty="0">
                <a:latin typeface="Calibri" panose="020F0502020204030204" pitchFamily="34" charset="0"/>
              </a:rPr>
              <a:t>faaliyetleri kolaylaştırır.</a:t>
            </a: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Şirketler büyüdükçe, yöneticilerin karşılaştığı problemler </a:t>
            </a:r>
            <a:r>
              <a:rPr lang="tr-TR" altLang="en-US" sz="2600" dirty="0" smtClean="0">
                <a:latin typeface="Calibri" panose="020F0502020204030204" pitchFamily="34" charset="0"/>
              </a:rPr>
              <a:t>karmaşık </a:t>
            </a:r>
            <a:r>
              <a:rPr lang="tr-TR" altLang="en-US" sz="2600" dirty="0">
                <a:latin typeface="Calibri" panose="020F0502020204030204" pitchFamily="34" charset="0"/>
              </a:rPr>
              <a:t>hale gelir, hat yetki ilişkisi tek başına yetersiz kalır </a:t>
            </a:r>
            <a:r>
              <a:rPr lang="tr-TR" altLang="en-US" sz="2600" dirty="0" smtClean="0">
                <a:latin typeface="Calibri" panose="020F0502020204030204" pitchFamily="34" charset="0"/>
              </a:rPr>
              <a:t>ve </a:t>
            </a:r>
            <a:r>
              <a:rPr lang="tr-TR" altLang="en-US" sz="2600" dirty="0">
                <a:latin typeface="Calibri" panose="020F0502020204030204" pitchFamily="34" charset="0"/>
              </a:rPr>
              <a:t>bu yüzden kurmay yetki ilişkileri yaratılmıştır.</a:t>
            </a: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600" dirty="0">
                <a:latin typeface="Calibri" panose="020F0502020204030204" pitchFamily="34" charset="0"/>
              </a:rPr>
              <a:t>Kurmay yetki, organizasyon şemasında kesikli çizgi ile </a:t>
            </a:r>
            <a:r>
              <a:rPr lang="tr-TR" altLang="en-US" sz="2600" dirty="0" smtClean="0">
                <a:latin typeface="Calibri" panose="020F0502020204030204" pitchFamily="34" charset="0"/>
              </a:rPr>
              <a:t>gösterilir</a:t>
            </a:r>
            <a:r>
              <a:rPr lang="tr-TR" altLang="en-US" sz="26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4" y="1988840"/>
            <a:ext cx="789917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04402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Fonksiyonel Yetki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2049810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Organizasyonlar büyüdükçe </a:t>
            </a:r>
            <a:r>
              <a:rPr lang="tr-TR" sz="2800" dirty="0" smtClean="0">
                <a:latin typeface="Calibri" panose="020F0502020204030204" pitchFamily="34" charset="0"/>
              </a:rPr>
              <a:t>uzmanlaşma </a:t>
            </a:r>
            <a:r>
              <a:rPr lang="tr-TR" sz="2800" dirty="0">
                <a:latin typeface="Calibri" panose="020F0502020204030204" pitchFamily="34" charset="0"/>
              </a:rPr>
              <a:t>da artar. Bu yetki, belli bir işte, süreçte ve </a:t>
            </a:r>
            <a:r>
              <a:rPr lang="tr-TR" sz="2800" dirty="0" smtClean="0">
                <a:latin typeface="Calibri" panose="020F0502020204030204" pitchFamily="34" charset="0"/>
              </a:rPr>
              <a:t>politikada </a:t>
            </a:r>
            <a:r>
              <a:rPr lang="tr-TR" sz="2800" dirty="0">
                <a:latin typeface="Calibri" panose="020F0502020204030204" pitchFamily="34" charset="0"/>
              </a:rPr>
              <a:t>uzmanlaşmış bir kişiye veya departmana verilir.</a:t>
            </a: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8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Bu yetki, şirketin verimliliğini arttırma amacı taşır ve </a:t>
            </a:r>
            <a:r>
              <a:rPr lang="tr-TR" sz="2800" dirty="0" smtClean="0">
                <a:latin typeface="Calibri" panose="020F0502020204030204" pitchFamily="34" charset="0"/>
              </a:rPr>
              <a:t>uzmanlık </a:t>
            </a:r>
            <a:r>
              <a:rPr lang="tr-TR" sz="2800" dirty="0">
                <a:latin typeface="Calibri" panose="020F0502020204030204" pitchFamily="34" charset="0"/>
              </a:rPr>
              <a:t>alanı ile sınırlıdır. Bu yüzden, fonksiyonel </a:t>
            </a:r>
            <a:r>
              <a:rPr lang="tr-TR" sz="2800" dirty="0" smtClean="0">
                <a:latin typeface="Calibri" panose="020F0502020204030204" pitchFamily="34" charset="0"/>
              </a:rPr>
              <a:t>yetki ilişkisinde </a:t>
            </a:r>
            <a:r>
              <a:rPr lang="tr-TR" sz="2800" dirty="0">
                <a:latin typeface="Calibri" panose="020F0502020204030204" pitchFamily="34" charset="0"/>
              </a:rPr>
              <a:t>kişilere ne yapacakları ve ne zaman </a:t>
            </a:r>
            <a:r>
              <a:rPr lang="tr-TR" sz="2800" dirty="0" smtClean="0">
                <a:latin typeface="Calibri" panose="020F0502020204030204" pitchFamily="34" charset="0"/>
              </a:rPr>
              <a:t>yapacaklarıyla </a:t>
            </a:r>
            <a:r>
              <a:rPr lang="tr-TR" sz="2800" dirty="0">
                <a:latin typeface="Calibri" panose="020F0502020204030204" pitchFamily="34" charset="0"/>
              </a:rPr>
              <a:t>ilgili sınırlı emir verme mevcuttur. </a:t>
            </a:r>
          </a:p>
        </p:txBody>
      </p:sp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944992" cy="371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8072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Yetki Devri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764099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Yetki devri, yöneticinin işleri astlarına dağıtması sürecidir. Üç temel basamaktan oluşur: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İşlerin astlara verilmesi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Bu işler için gerekli yetkinin verilmesi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İşin tamamlanması için gerekli olan görevin tam </a:t>
            </a:r>
            <a:r>
              <a:rPr lang="tr-TR" altLang="en-US" sz="2800" dirty="0" smtClean="0">
                <a:latin typeface="Calibri" panose="020F0502020204030204" pitchFamily="34" charset="0"/>
              </a:rPr>
              <a:t>olarak </a:t>
            </a:r>
            <a:r>
              <a:rPr lang="tr-TR" altLang="en-US" sz="2800" dirty="0">
                <a:latin typeface="Calibri" panose="020F0502020204030204" pitchFamily="34" charset="0"/>
              </a:rPr>
              <a:t>yapılmasında üste karşı sorumluluğun </a:t>
            </a:r>
            <a:r>
              <a:rPr lang="tr-TR" altLang="en-US" sz="2800" dirty="0" smtClean="0">
                <a:latin typeface="Calibri" panose="020F0502020204030204" pitchFamily="34" charset="0"/>
              </a:rPr>
              <a:t>yaratılması</a:t>
            </a:r>
            <a:r>
              <a:rPr lang="tr-TR" altLang="en-US" sz="28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04402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Yetki ve Güç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988840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tr-TR" altLang="en-US" sz="2800" b="1" i="1" dirty="0">
                <a:latin typeface="Calibri" panose="020F0502020204030204" pitchFamily="34" charset="0"/>
              </a:rPr>
              <a:t>Yetki,</a:t>
            </a:r>
            <a:r>
              <a:rPr lang="tr-TR" altLang="en-US" sz="2800" dirty="0">
                <a:latin typeface="Calibri" panose="020F0502020204030204" pitchFamily="34" charset="0"/>
              </a:rPr>
              <a:t> yasal bir güçtür. Yetkinin kullanımı </a:t>
            </a:r>
          </a:p>
          <a:p>
            <a:pPr algn="ctr">
              <a:buFont typeface="Wingdings" pitchFamily="2" charset="2"/>
              <a:buNone/>
            </a:pPr>
            <a:r>
              <a:rPr lang="tr-TR" altLang="en-US" sz="2800" dirty="0">
                <a:latin typeface="Calibri" panose="020F0502020204030204" pitchFamily="34" charset="0"/>
              </a:rPr>
              <a:t>organizasyon tarafından yasal hale getirilmiştir, </a:t>
            </a:r>
          </a:p>
          <a:p>
            <a:pPr algn="ctr">
              <a:buFont typeface="Wingdings" pitchFamily="2" charset="2"/>
              <a:buNone/>
            </a:pPr>
            <a:r>
              <a:rPr lang="tr-TR" altLang="en-US" sz="2800" dirty="0">
                <a:latin typeface="Calibri" panose="020F0502020204030204" pitchFamily="34" charset="0"/>
              </a:rPr>
              <a:t>fakat etkili yöneticiler, işleri yaptırtmak için sadece biçimsel yollara başvurmamalı, biçimsel olmayan</a:t>
            </a:r>
          </a:p>
          <a:p>
            <a:pPr algn="ctr">
              <a:buFont typeface="Wingdings" pitchFamily="2" charset="2"/>
              <a:buNone/>
            </a:pPr>
            <a:r>
              <a:rPr lang="tr-TR" altLang="en-US" sz="2800" dirty="0">
                <a:latin typeface="Calibri" panose="020F0502020204030204" pitchFamily="34" charset="0"/>
              </a:rPr>
              <a:t>güç kaynaklarıyla desteklenmelidirler.</a:t>
            </a:r>
          </a:p>
          <a:p>
            <a:pPr algn="ctr">
              <a:buFont typeface="Wingdings" pitchFamily="2" charset="2"/>
              <a:buNone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tr-TR" altLang="en-US" sz="2800" b="1" i="1" dirty="0">
                <a:latin typeface="Calibri" panose="020F0502020204030204" pitchFamily="34" charset="0"/>
              </a:rPr>
              <a:t>Güç</a:t>
            </a:r>
            <a:r>
              <a:rPr lang="tr-TR" altLang="en-US" sz="2800" b="1" i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2800" dirty="0">
                <a:latin typeface="Calibri" panose="020F0502020204030204" pitchFamily="34" charset="0"/>
              </a:rPr>
              <a:t>ise, başkalarını kendi arzu ettiği yönde </a:t>
            </a:r>
          </a:p>
          <a:p>
            <a:pPr algn="ctr">
              <a:buFont typeface="Wingdings" pitchFamily="2" charset="2"/>
              <a:buNone/>
            </a:pPr>
            <a:r>
              <a:rPr lang="tr-TR" altLang="en-US" sz="2800" dirty="0">
                <a:latin typeface="Calibri" panose="020F0502020204030204" pitchFamily="34" charset="0"/>
              </a:rPr>
              <a:t>davranışa sevk edebilme yeteneğidir.</a:t>
            </a:r>
          </a:p>
        </p:txBody>
      </p:sp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260049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Güç Çeşitleri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2128" y="2211946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b="1" i="1" dirty="0">
                <a:latin typeface="Calibri" panose="020F0502020204030204" pitchFamily="34" charset="0"/>
              </a:rPr>
              <a:t>Yasal </a:t>
            </a:r>
            <a:r>
              <a:rPr lang="tr-TR" altLang="en-US" sz="2800" b="1" i="1" dirty="0" smtClean="0">
                <a:latin typeface="Calibri" panose="020F0502020204030204" pitchFamily="34" charset="0"/>
              </a:rPr>
              <a:t>Güç</a:t>
            </a: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b="1" i="1" dirty="0">
                <a:latin typeface="Calibri" panose="020F0502020204030204" pitchFamily="34" charset="0"/>
              </a:rPr>
              <a:t>Ödül </a:t>
            </a:r>
            <a:r>
              <a:rPr lang="tr-TR" altLang="en-US" sz="2800" b="1" i="1" dirty="0" smtClean="0">
                <a:latin typeface="Calibri" panose="020F0502020204030204" pitchFamily="34" charset="0"/>
              </a:rPr>
              <a:t>Gücü</a:t>
            </a: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b="1" i="1" dirty="0">
                <a:latin typeface="Calibri" panose="020F0502020204030204" pitchFamily="34" charset="0"/>
              </a:rPr>
              <a:t>Zorlayıcı </a:t>
            </a:r>
            <a:r>
              <a:rPr lang="tr-TR" altLang="en-US" sz="2800" b="1" i="1" dirty="0" smtClean="0">
                <a:latin typeface="Calibri" panose="020F0502020204030204" pitchFamily="34" charset="0"/>
              </a:rPr>
              <a:t>Güç</a:t>
            </a: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b="1" i="1" dirty="0">
                <a:latin typeface="Calibri" panose="020F0502020204030204" pitchFamily="34" charset="0"/>
              </a:rPr>
              <a:t>Uzmanlık </a:t>
            </a:r>
            <a:r>
              <a:rPr lang="tr-TR" altLang="en-US" sz="2800" b="1" i="1" dirty="0" smtClean="0">
                <a:latin typeface="Calibri" panose="020F0502020204030204" pitchFamily="34" charset="0"/>
              </a:rPr>
              <a:t>Gücü</a:t>
            </a: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b="1" i="1" dirty="0">
                <a:latin typeface="Calibri" panose="020F0502020204030204" pitchFamily="34" charset="0"/>
              </a:rPr>
              <a:t>Karizmatik </a:t>
            </a:r>
            <a:r>
              <a:rPr lang="tr-TR" altLang="en-US" sz="2800" b="1" i="1" dirty="0" smtClean="0">
                <a:latin typeface="Calibri" panose="020F0502020204030204" pitchFamily="34" charset="0"/>
              </a:rPr>
              <a:t>Güç</a:t>
            </a:r>
            <a:endParaRPr lang="tr-TR" altLang="en-US" sz="28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07" y="2730939"/>
            <a:ext cx="31718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Uzmanlaşma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997839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b="1" dirty="0">
                <a:latin typeface="Calibri" panose="020F0502020204030204" pitchFamily="34" charset="0"/>
              </a:rPr>
              <a:t>Uzmanlaşma; </a:t>
            </a:r>
            <a:r>
              <a:rPr lang="tr-TR" altLang="en-US" sz="2800" i="1" dirty="0">
                <a:latin typeface="Calibri" panose="020F0502020204030204" pitchFamily="34" charset="0"/>
              </a:rPr>
              <a:t>“i</a:t>
            </a:r>
            <a:r>
              <a:rPr lang="tr-TR" altLang="en-US" sz="2800" dirty="0">
                <a:latin typeface="Calibri" panose="020F0502020204030204" pitchFamily="34" charset="0"/>
              </a:rPr>
              <a:t>ş</a:t>
            </a:r>
            <a:r>
              <a:rPr lang="tr-TR" altLang="en-US" sz="2800" i="1" dirty="0">
                <a:latin typeface="Calibri" panose="020F0502020204030204" pitchFamily="34" charset="0"/>
              </a:rPr>
              <a:t>lerin en küçük parçalarına ve adımlarına ayrılması ve her bir adımın da farklı bir ki</a:t>
            </a:r>
            <a:r>
              <a:rPr lang="tr-TR" altLang="en-US" sz="2800" dirty="0">
                <a:latin typeface="Calibri" panose="020F0502020204030204" pitchFamily="34" charset="0"/>
              </a:rPr>
              <a:t>ş</a:t>
            </a:r>
            <a:r>
              <a:rPr lang="tr-TR" altLang="en-US" sz="2800" i="1" dirty="0">
                <a:latin typeface="Calibri" panose="020F0502020204030204" pitchFamily="34" charset="0"/>
              </a:rPr>
              <a:t>i veya birim tarafından gerçekle</a:t>
            </a:r>
            <a:r>
              <a:rPr lang="tr-TR" altLang="en-US" sz="2800" dirty="0">
                <a:latin typeface="Calibri" panose="020F0502020204030204" pitchFamily="34" charset="0"/>
              </a:rPr>
              <a:t>ş</a:t>
            </a:r>
            <a:r>
              <a:rPr lang="tr-TR" altLang="en-US" sz="2800" i="1" dirty="0">
                <a:latin typeface="Calibri" panose="020F0502020204030204" pitchFamily="34" charset="0"/>
              </a:rPr>
              <a:t>tirilmesi” demektir.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800" i="1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Böylece her bir kişi veya birim işin tamamında değil, kendi sorumlu olduğu adımda uzmanlaşmış olacak ve bu da verimliliği beraberinde getirecektir.</a:t>
            </a:r>
            <a:endParaRPr lang="tr-T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00009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Yönetim Süreci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5" y="1793464"/>
            <a:ext cx="8098623" cy="42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Emir-Komuta Zinciri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2204864"/>
            <a:ext cx="712879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Bir organizasyonda her astın sadece bir üstten emir alması ve bir üste karsı sorumlu olması </a:t>
            </a:r>
            <a:r>
              <a:rPr lang="tr-TR" altLang="en-US" sz="2800" b="1" i="1" dirty="0">
                <a:latin typeface="Calibri" panose="020F0502020204030204" pitchFamily="34" charset="0"/>
              </a:rPr>
              <a:t>“emir-komuta birliği”</a:t>
            </a:r>
            <a:r>
              <a:rPr lang="tr-TR" altLang="en-US" sz="2800" b="1" dirty="0">
                <a:latin typeface="Calibri" panose="020F0502020204030204" pitchFamily="34" charset="0"/>
              </a:rPr>
              <a:t> </a:t>
            </a:r>
            <a:r>
              <a:rPr lang="tr-TR" altLang="en-US" sz="2800" dirty="0">
                <a:latin typeface="Calibri" panose="020F0502020204030204" pitchFamily="34" charset="0"/>
              </a:rPr>
              <a:t>olarak ifade edilmektedir. </a:t>
            </a: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Kimin kimden emir alacağının organizasyonda açıkça belirlenmiş olması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Departmanlaşma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2307181"/>
            <a:ext cx="712879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Çalışanların ve işlerin sorumluluğunun belirli yöneticilere atanması işletmelerde rastgele yapılmadığı gibi işlerin de gruplanması rastgele yapılamaz.</a:t>
            </a: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Departmanlaşmanın temel mantığı, </a:t>
            </a:r>
            <a:r>
              <a:rPr lang="tr-TR" altLang="en-US" sz="2800" b="1" dirty="0">
                <a:latin typeface="Calibri" panose="020F0502020204030204" pitchFamily="34" charset="0"/>
              </a:rPr>
              <a:t>işlerin yönetilebilir birimlere göre gruplanması sürecine dayanmaktadır.</a:t>
            </a:r>
          </a:p>
        </p:txBody>
      </p:sp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332057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Bölümlere Ayırma Türleri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2551837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latin typeface="Calibri" panose="020F0502020204030204" pitchFamily="34" charset="0"/>
              </a:rPr>
              <a:t>İ</a:t>
            </a:r>
            <a:r>
              <a:rPr lang="tr-TR" sz="2800" dirty="0" smtClean="0">
                <a:latin typeface="Calibri" panose="020F0502020204030204" pitchFamily="34" charset="0"/>
              </a:rPr>
              <a:t>şlerin </a:t>
            </a:r>
            <a:r>
              <a:rPr lang="tr-TR" sz="2800" dirty="0">
                <a:latin typeface="Calibri" panose="020F0502020204030204" pitchFamily="34" charset="0"/>
              </a:rPr>
              <a:t>belirlenmesinden ve işbölümü ile uzmanlaşmanın kararlaştırılmasından sonra, işletmedeki tüm işler belirli kriterlere ve mantıksal çerçeveye göre bir araya getirilir ve böylece bölümler oluşturulur. </a:t>
            </a:r>
            <a:endParaRPr lang="tr-T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04402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Fonksiyonlara Göre Bölümlendirme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14" y="1714820"/>
            <a:ext cx="7706118" cy="43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44025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Mal </a:t>
            </a:r>
            <a:r>
              <a:rPr lang="tr-TR" altLang="en-US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ve Hizmet Temeline </a:t>
            </a:r>
            <a:r>
              <a:rPr lang="tr-TR" altLang="en-US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Göre Bölümlendirme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4" y="1895821"/>
            <a:ext cx="7908166" cy="412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34076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Bölge </a:t>
            </a:r>
            <a:r>
              <a:rPr lang="tr-TR" altLang="en-US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Temeline Göre Bölümlendirme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7996370" cy="21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60049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Müşteri Temeline Göre Bölümlendirme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r="4500"/>
          <a:stretch/>
        </p:blipFill>
        <p:spPr>
          <a:xfrm>
            <a:off x="643414" y="2564904"/>
            <a:ext cx="788760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9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60049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Süreç Temeline Göre Bölümlendirme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2614"/>
          <a:stretch/>
        </p:blipFill>
        <p:spPr>
          <a:xfrm>
            <a:off x="755576" y="2564904"/>
            <a:ext cx="7682510" cy="25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9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2474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Matris Organizasyon Yapısı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89" y="1958863"/>
            <a:ext cx="6937438" cy="41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9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321112"/>
            <a:ext cx="4122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Avantajları</a:t>
            </a:r>
          </a:p>
          <a:p>
            <a:pPr>
              <a:defRPr/>
            </a:pPr>
            <a:endParaRPr lang="tr-TR" sz="2200" b="1" i="1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en-US" sz="2000" dirty="0" err="1" smtClean="0">
                <a:latin typeface="Calibri" panose="020F0502020204030204" pitchFamily="34" charset="0"/>
              </a:rPr>
              <a:t>Faaliyetler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ve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fonksiyonlar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arasında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daha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fazla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koordinasyon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sağlar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0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en-US" sz="2000" dirty="0" err="1" smtClean="0">
                <a:latin typeface="Calibri" panose="020F0502020204030204" pitchFamily="34" charset="0"/>
              </a:rPr>
              <a:t>Esnek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bir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yapı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olmasından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dolayı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</a:rPr>
              <a:t>değişen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çevre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koşulları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ve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müşteri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taleplerine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daha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hızlı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cevap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verir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0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en-US" sz="2000" dirty="0" err="1" smtClean="0">
                <a:latin typeface="Calibri" panose="020F0502020204030204" pitchFamily="34" charset="0"/>
              </a:rPr>
              <a:t>Takım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bazında</a:t>
            </a:r>
            <a:r>
              <a:rPr lang="en-US" sz="2000" dirty="0" smtClean="0">
                <a:latin typeface="Calibri" panose="020F0502020204030204" pitchFamily="34" charset="0"/>
              </a:rPr>
              <a:t> problem </a:t>
            </a:r>
            <a:r>
              <a:rPr lang="en-US" sz="2000" dirty="0" err="1" smtClean="0">
                <a:latin typeface="Calibri" panose="020F0502020204030204" pitchFamily="34" charset="0"/>
              </a:rPr>
              <a:t>çözmeye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odaklıdır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0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en-US" sz="2000" dirty="0" err="1" smtClean="0">
                <a:latin typeface="Calibri" panose="020F0502020204030204" pitchFamily="34" charset="0"/>
              </a:rPr>
              <a:t>Çalışanların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uzmanlık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gücünden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maksimum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düzeyde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yararlanmaya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imkan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verir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8288" y="1331471"/>
            <a:ext cx="36541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Dezavantajları</a:t>
            </a:r>
          </a:p>
          <a:p>
            <a:pPr>
              <a:defRPr/>
            </a:pPr>
            <a:endParaRPr lang="tr-TR" sz="2200" b="1" i="1" dirty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en-US" sz="2000" dirty="0" err="1">
                <a:latin typeface="Calibri" panose="020F0502020204030204" pitchFamily="34" charset="0"/>
              </a:rPr>
              <a:t>Bir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astın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aynı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anda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iki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üste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bağlı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olması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rapor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vermesi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çatışmaya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yol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açabilir</a:t>
            </a:r>
            <a:r>
              <a:rPr lang="en-US" sz="2000" dirty="0">
                <a:latin typeface="Calibri" panose="020F0502020204030204" pitchFamily="34" charset="0"/>
              </a:rPr>
              <a:t>. </a:t>
            </a:r>
            <a:endParaRPr lang="tr-TR" sz="20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0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en-US" sz="2000" dirty="0" err="1">
                <a:latin typeface="Calibri" panose="020F0502020204030204" pitchFamily="34" charset="0"/>
              </a:rPr>
              <a:t>Bazı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durumlarda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çalışanların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görev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ve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sorumluluklarında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belirsizlikler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yaşanabilir</a:t>
            </a:r>
            <a:r>
              <a:rPr lang="en-US" sz="2000" dirty="0">
                <a:latin typeface="Calibri" panose="020F0502020204030204" pitchFamily="34" charset="0"/>
              </a:rPr>
              <a:t>. </a:t>
            </a: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0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en-US" sz="2000" dirty="0" err="1">
                <a:latin typeface="Calibri" panose="020F0502020204030204" pitchFamily="34" charset="0"/>
              </a:rPr>
              <a:t>Proje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grupları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</a:rPr>
              <a:t>uzun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vadeli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örgütsel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hedefler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yerine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kendi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kısa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vadeli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proje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hedeflerini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ön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plana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alabilir</a:t>
            </a:r>
            <a:r>
              <a:rPr lang="en-US" sz="2000" dirty="0">
                <a:latin typeface="Calibri" panose="020F0502020204030204" pitchFamily="34" charset="0"/>
              </a:rPr>
              <a:t>.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6926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Matris Yapı</a:t>
            </a:r>
            <a:endParaRPr lang="tr-TR" sz="28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4402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Plan Çeşitleri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2060848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Planların</a:t>
            </a:r>
            <a:r>
              <a:rPr lang="tr-TR" altLang="en-US" sz="2800" b="1" i="1" dirty="0">
                <a:latin typeface="Calibri" panose="020F0502020204030204" pitchFamily="34" charset="0"/>
              </a:rPr>
              <a:t> 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800" b="1" i="1" dirty="0">
              <a:latin typeface="Calibri" panose="020F0502020204030204" pitchFamily="34" charset="0"/>
            </a:endParaRPr>
          </a:p>
          <a:p>
            <a:pPr lvl="2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b="1" i="1" dirty="0" smtClean="0">
                <a:latin typeface="Calibri" panose="020F0502020204030204" pitchFamily="34" charset="0"/>
              </a:rPr>
              <a:t>kapsam</a:t>
            </a:r>
            <a:r>
              <a:rPr lang="tr-TR" altLang="en-US" sz="2800" b="1" i="1" dirty="0">
                <a:latin typeface="Calibri" panose="020F0502020204030204" pitchFamily="34" charset="0"/>
              </a:rPr>
              <a:t>, </a:t>
            </a:r>
          </a:p>
          <a:p>
            <a:pPr lvl="2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b="1" i="1" dirty="0" smtClean="0">
                <a:latin typeface="Calibri" panose="020F0502020204030204" pitchFamily="34" charset="0"/>
              </a:rPr>
              <a:t>tekrar </a:t>
            </a:r>
            <a:r>
              <a:rPr lang="tr-TR" altLang="en-US" sz="2800" b="1" i="1" dirty="0">
                <a:latin typeface="Calibri" panose="020F0502020204030204" pitchFamily="34" charset="0"/>
              </a:rPr>
              <a:t>edilme durumu, </a:t>
            </a:r>
          </a:p>
          <a:p>
            <a:pPr lvl="2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b="1" i="1" dirty="0" smtClean="0">
                <a:latin typeface="Calibri" panose="020F0502020204030204" pitchFamily="34" charset="0"/>
              </a:rPr>
              <a:t>zaman </a:t>
            </a:r>
            <a:r>
              <a:rPr lang="tr-TR" altLang="en-US" sz="2800" b="1" i="1" dirty="0">
                <a:latin typeface="Calibri" panose="020F0502020204030204" pitchFamily="34" charset="0"/>
              </a:rPr>
              <a:t>boyutu ve </a:t>
            </a:r>
          </a:p>
          <a:p>
            <a:pPr lvl="2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800" b="1" i="1" dirty="0" smtClean="0">
                <a:latin typeface="Calibri" panose="020F0502020204030204" pitchFamily="34" charset="0"/>
              </a:rPr>
              <a:t>örgüt </a:t>
            </a:r>
            <a:r>
              <a:rPr lang="tr-TR" altLang="en-US" sz="2800" b="1" i="1" dirty="0">
                <a:latin typeface="Calibri" panose="020F0502020204030204" pitchFamily="34" charset="0"/>
              </a:rPr>
              <a:t>düzeyi </a:t>
            </a:r>
          </a:p>
          <a:p>
            <a:pPr lvl="1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altLang="en-US" sz="2800" b="1" i="1" dirty="0"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  <a:defRPr/>
            </a:pPr>
            <a:r>
              <a:rPr lang="tr-TR" altLang="en-US" sz="2800" dirty="0" smtClean="0">
                <a:latin typeface="Calibri" panose="020F0502020204030204" pitchFamily="34" charset="0"/>
              </a:rPr>
              <a:t>bakımından </a:t>
            </a:r>
            <a:r>
              <a:rPr lang="tr-TR" altLang="en-US" sz="2800" dirty="0">
                <a:latin typeface="Calibri" panose="020F0502020204030204" pitchFamily="34" charset="0"/>
              </a:rPr>
              <a:t>çeşitli </a:t>
            </a:r>
            <a:r>
              <a:rPr lang="tr-TR" altLang="en-US" sz="2800" dirty="0" smtClean="0">
                <a:latin typeface="Calibri" panose="020F0502020204030204" pitchFamily="34" charset="0"/>
              </a:rPr>
              <a:t>türleri bulunmaktadır</a:t>
            </a:r>
            <a:r>
              <a:rPr lang="tr-TR" altLang="en-US" sz="28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09597"/>
            <a:ext cx="2741341" cy="326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88041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Kapsamı Açısından Planlar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2413338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Kapsamlarına göre planlara bakıldığında; </a:t>
            </a:r>
          </a:p>
          <a:p>
            <a:pPr algn="ctr"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işletmenin tamamıyla ilgili olup işletmeyi bir bütün olarak ele alan planlar olabileceği gibi, işletmenin</a:t>
            </a:r>
          </a:p>
          <a:p>
            <a:pPr algn="ctr"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bir bölümü veya bir birimi ile ilgili planlar da olabilmektedir. </a:t>
            </a:r>
          </a:p>
        </p:txBody>
      </p:sp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0872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Tekrar Edilme Durumları Açısından Planlar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863929"/>
            <a:ext cx="7416824" cy="3941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600" b="1" i="1" dirty="0">
                <a:latin typeface="Calibri" panose="020F0502020204030204" pitchFamily="34" charset="0"/>
              </a:rPr>
              <a:t>Sürekli Planlar</a:t>
            </a:r>
            <a:r>
              <a:rPr lang="en-US" altLang="en-US" sz="2600" b="1" i="1" dirty="0">
                <a:latin typeface="Calibri" panose="020F0502020204030204" pitchFamily="34" charset="0"/>
              </a:rPr>
              <a:t>: </a:t>
            </a:r>
            <a:r>
              <a:rPr lang="tr-TR" altLang="en-US" sz="2600" b="1" i="1" dirty="0">
                <a:latin typeface="Calibri" panose="020F0502020204030204" pitchFamily="34" charset="0"/>
              </a:rPr>
              <a:t> </a:t>
            </a:r>
            <a:r>
              <a:rPr lang="tr-TR" altLang="en-US" sz="2600" dirty="0">
                <a:latin typeface="Calibri" panose="020F0502020204030204" pitchFamily="34" charset="0"/>
              </a:rPr>
              <a:t>Programlanmış kararlar içindir</a:t>
            </a:r>
            <a:r>
              <a:rPr lang="en-US" altLang="en-US" sz="2600" dirty="0">
                <a:latin typeface="Calibri" panose="020F0502020204030204" pitchFamily="34" charset="0"/>
              </a:rPr>
              <a:t>. </a:t>
            </a:r>
            <a:r>
              <a:rPr lang="tr-TR" altLang="en-US" sz="2600" dirty="0" smtClean="0">
                <a:latin typeface="Calibri" panose="020F0502020204030204" pitchFamily="34" charset="0"/>
              </a:rPr>
              <a:t>Yöneticiler </a:t>
            </a:r>
            <a:r>
              <a:rPr lang="tr-TR" altLang="en-US" sz="2600" dirty="0">
                <a:latin typeface="Calibri" panose="020F0502020204030204" pitchFamily="34" charset="0"/>
              </a:rPr>
              <a:t>politika, kural ve standart faaliyet prosedürleri geliştirirler</a:t>
            </a:r>
            <a:r>
              <a:rPr lang="en-US" altLang="en-US" sz="2600" dirty="0">
                <a:latin typeface="Calibri" panose="020F0502020204030204" pitchFamily="34" charset="0"/>
              </a:rPr>
              <a:t>.</a:t>
            </a:r>
            <a:endParaRPr lang="tr-TR" altLang="en-US" sz="2600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SzPct val="75000"/>
              <a:defRPr/>
            </a:pPr>
            <a:endParaRPr lang="en-US" altLang="en-US" sz="2600" dirty="0">
              <a:latin typeface="Calibri" panose="020F0502020204030204" pitchFamily="34" charset="0"/>
            </a:endParaRPr>
          </a:p>
          <a:p>
            <a:pPr lvl="2">
              <a:lnSpc>
                <a:spcPct val="80000"/>
              </a:lnSpc>
              <a:buSzPct val="65000"/>
              <a:defRPr/>
            </a:pPr>
            <a:r>
              <a:rPr lang="tr-TR" altLang="en-US" sz="2600" b="1" dirty="0">
                <a:latin typeface="Calibri" panose="020F0502020204030204" pitchFamily="34" charset="0"/>
              </a:rPr>
              <a:t>Politikalar,</a:t>
            </a:r>
            <a:r>
              <a:rPr lang="tr-TR" altLang="en-US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2600" dirty="0">
                <a:latin typeface="Calibri" panose="020F0502020204030204" pitchFamily="34" charset="0"/>
              </a:rPr>
              <a:t>hareketleri genel anlamda yönlendirir</a:t>
            </a:r>
            <a:r>
              <a:rPr lang="en-US" altLang="en-US" sz="2600" dirty="0">
                <a:latin typeface="Calibri" panose="020F0502020204030204" pitchFamily="34" charset="0"/>
              </a:rPr>
              <a:t>. </a:t>
            </a:r>
            <a:r>
              <a:rPr lang="tr-TR" altLang="en-US" sz="2600" dirty="0">
                <a:latin typeface="Calibri" panose="020F0502020204030204" pitchFamily="34" charset="0"/>
              </a:rPr>
              <a:t>Genel anlamda işletme ile ilgili ana hatları belirleyen rutin plandır</a:t>
            </a:r>
            <a:r>
              <a:rPr lang="tr-TR" altLang="en-US" sz="2600" dirty="0" smtClean="0">
                <a:latin typeface="Calibri" panose="020F0502020204030204" pitchFamily="34" charset="0"/>
              </a:rPr>
              <a:t>.</a:t>
            </a:r>
          </a:p>
          <a:p>
            <a:pPr lvl="2">
              <a:lnSpc>
                <a:spcPct val="80000"/>
              </a:lnSpc>
              <a:buSzPct val="65000"/>
              <a:defRPr/>
            </a:pPr>
            <a:endParaRPr lang="en-US" altLang="en-US" sz="2600" dirty="0">
              <a:latin typeface="Calibri" panose="020F0502020204030204" pitchFamily="34" charset="0"/>
            </a:endParaRPr>
          </a:p>
          <a:p>
            <a:pPr lvl="2">
              <a:lnSpc>
                <a:spcPct val="80000"/>
              </a:lnSpc>
              <a:buSzPct val="65000"/>
              <a:defRPr/>
            </a:pPr>
            <a:r>
              <a:rPr lang="tr-TR" altLang="en-US" sz="2600" b="1" dirty="0">
                <a:latin typeface="Calibri" panose="020F0502020204030204" pitchFamily="34" charset="0"/>
              </a:rPr>
              <a:t>Kurallar,</a:t>
            </a:r>
            <a:r>
              <a:rPr lang="tr-TR" altLang="en-US" sz="2600" i="1" dirty="0">
                <a:latin typeface="Calibri" panose="020F0502020204030204" pitchFamily="34" charset="0"/>
              </a:rPr>
              <a:t> </a:t>
            </a:r>
            <a:r>
              <a:rPr lang="tr-TR" altLang="en-US" sz="2600" dirty="0">
                <a:latin typeface="Calibri" panose="020F0502020204030204" pitchFamily="34" charset="0"/>
              </a:rPr>
              <a:t>hareketler için özel rehberlerdir</a:t>
            </a:r>
            <a:r>
              <a:rPr lang="en-US" altLang="en-US" sz="2600" dirty="0" smtClean="0">
                <a:latin typeface="Calibri" panose="020F0502020204030204" pitchFamily="34" charset="0"/>
              </a:rPr>
              <a:t>.</a:t>
            </a:r>
            <a:endParaRPr lang="tr-TR" altLang="en-US" sz="2600" dirty="0" smtClean="0">
              <a:latin typeface="Calibri" panose="020F0502020204030204" pitchFamily="34" charset="0"/>
            </a:endParaRPr>
          </a:p>
          <a:p>
            <a:pPr lvl="2">
              <a:lnSpc>
                <a:spcPct val="80000"/>
              </a:lnSpc>
              <a:buSzPct val="65000"/>
              <a:defRPr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lvl="2">
              <a:lnSpc>
                <a:spcPct val="80000"/>
              </a:lnSpc>
              <a:buSzPct val="65000"/>
              <a:defRPr/>
            </a:pPr>
            <a:r>
              <a:rPr lang="tr-TR" altLang="en-US" sz="2600" b="1" dirty="0">
                <a:latin typeface="Calibri" panose="020F0502020204030204" pitchFamily="34" charset="0"/>
              </a:rPr>
              <a:t>Prosedürler,</a:t>
            </a:r>
            <a:r>
              <a:rPr lang="tr-TR" altLang="en-US" sz="2600" i="1" dirty="0">
                <a:latin typeface="Calibri" panose="020F0502020204030204" pitchFamily="34" charset="0"/>
              </a:rPr>
              <a:t> </a:t>
            </a:r>
            <a:r>
              <a:rPr lang="tr-TR" altLang="en-US" sz="2600" dirty="0">
                <a:latin typeface="Calibri" panose="020F0502020204030204" pitchFamily="34" charset="0"/>
              </a:rPr>
              <a:t>Belirli birtakım durumlarda nasıl hareket edilmesi gerektiğini belirleyen plan.</a:t>
            </a:r>
          </a:p>
        </p:txBody>
      </p:sp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644008" y="1166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PLANLAMA ve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ORGANİZASYON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0872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Tekrar Edilme Durumları Açısından Planlar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831640"/>
            <a:ext cx="7416824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altLang="en-US" sz="2600" b="1" i="1" dirty="0">
                <a:latin typeface="Calibri" panose="020F0502020204030204" pitchFamily="34" charset="0"/>
              </a:rPr>
              <a:t>Tek</a:t>
            </a:r>
            <a:r>
              <a:rPr lang="en-US" altLang="en-US" sz="2600" b="1" i="1" dirty="0">
                <a:latin typeface="Calibri" panose="020F0502020204030204" pitchFamily="34" charset="0"/>
              </a:rPr>
              <a:t>-</a:t>
            </a:r>
            <a:r>
              <a:rPr lang="tr-TR" altLang="en-US" sz="2600" b="1" i="1" dirty="0">
                <a:latin typeface="Calibri" panose="020F0502020204030204" pitchFamily="34" charset="0"/>
              </a:rPr>
              <a:t>kullanımlık</a:t>
            </a:r>
            <a:r>
              <a:rPr lang="en-US" altLang="en-US" sz="2600" b="1" i="1" dirty="0">
                <a:latin typeface="Calibri" panose="020F0502020204030204" pitchFamily="34" charset="0"/>
              </a:rPr>
              <a:t> </a:t>
            </a:r>
            <a:r>
              <a:rPr lang="tr-TR" altLang="en-US" sz="2600" b="1" i="1" dirty="0">
                <a:latin typeface="Calibri" panose="020F0502020204030204" pitchFamily="34" charset="0"/>
              </a:rPr>
              <a:t>Planlar</a:t>
            </a:r>
            <a:r>
              <a:rPr lang="en-US" altLang="en-US" sz="2600" b="1" i="1" dirty="0">
                <a:latin typeface="Calibri" panose="020F0502020204030204" pitchFamily="34" charset="0"/>
              </a:rPr>
              <a:t>: </a:t>
            </a:r>
            <a:r>
              <a:rPr lang="tr-TR" altLang="en-US" sz="2600" dirty="0">
                <a:latin typeface="Calibri" panose="020F0502020204030204" pitchFamily="34" charset="0"/>
              </a:rPr>
              <a:t>Programlanmamış konular içindir</a:t>
            </a:r>
            <a:r>
              <a:rPr lang="en-US" altLang="en-US" sz="2600" dirty="0">
                <a:latin typeface="Calibri" panose="020F0502020204030204" pitchFamily="34" charset="0"/>
              </a:rPr>
              <a:t>. </a:t>
            </a:r>
            <a:r>
              <a:rPr lang="tr-TR" altLang="en-US" sz="2600" dirty="0">
                <a:latin typeface="Calibri" panose="020F0502020204030204" pitchFamily="34" charset="0"/>
              </a:rPr>
              <a:t>Programlar ve projelerden oluşur</a:t>
            </a:r>
            <a:r>
              <a:rPr lang="en-US" altLang="en-US" sz="2600" dirty="0">
                <a:latin typeface="Calibri" panose="020F0502020204030204" pitchFamily="34" charset="0"/>
              </a:rPr>
              <a:t>.</a:t>
            </a:r>
            <a:endParaRPr lang="tr-TR" altLang="en-US" sz="26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600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SzPct val="75000"/>
              <a:defRPr/>
            </a:pPr>
            <a:r>
              <a:rPr lang="tr-TR" altLang="en-US" sz="26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600" b="1" i="1" dirty="0" smtClean="0">
                <a:latin typeface="Calibri" panose="020F0502020204030204" pitchFamily="34" charset="0"/>
              </a:rPr>
              <a:t>Program</a:t>
            </a:r>
            <a:r>
              <a:rPr lang="en-US" altLang="en-US" sz="2600" b="1" dirty="0">
                <a:latin typeface="Calibri" panose="020F0502020204030204" pitchFamily="34" charset="0"/>
              </a:rPr>
              <a:t>: </a:t>
            </a:r>
            <a:r>
              <a:rPr lang="tr-TR" altLang="en-US" sz="2600" dirty="0">
                <a:latin typeface="Calibri" panose="020F0502020204030204" pitchFamily="34" charset="0"/>
              </a:rPr>
              <a:t>Belirli hedefleri gerçekleştirmeye </a:t>
            </a:r>
            <a:r>
              <a:rPr lang="tr-TR" altLang="en-US" sz="2600" dirty="0" smtClean="0">
                <a:latin typeface="Calibri" panose="020F0502020204030204" pitchFamily="34" charset="0"/>
              </a:rPr>
              <a:t>	yönelik </a:t>
            </a:r>
            <a:r>
              <a:rPr lang="tr-TR" altLang="en-US" sz="2600" dirty="0">
                <a:latin typeface="Calibri" panose="020F0502020204030204" pitchFamily="34" charset="0"/>
              </a:rPr>
              <a:t>bütünleşik planlardır</a:t>
            </a:r>
            <a:r>
              <a:rPr lang="en-US" altLang="en-US" sz="2600" dirty="0">
                <a:latin typeface="Calibri" panose="020F0502020204030204" pitchFamily="34" charset="0"/>
              </a:rPr>
              <a:t>. </a:t>
            </a:r>
            <a:r>
              <a:rPr lang="tr-TR" altLang="en-US" sz="2600" dirty="0">
                <a:latin typeface="Calibri" panose="020F0502020204030204" pitchFamily="34" charset="0"/>
              </a:rPr>
              <a:t>Tüm adımları </a:t>
            </a:r>
            <a:r>
              <a:rPr lang="tr-TR" altLang="en-US" sz="2600" dirty="0" smtClean="0">
                <a:latin typeface="Calibri" panose="020F0502020204030204" pitchFamily="34" charset="0"/>
              </a:rPr>
              <a:t>	sırasıyla </a:t>
            </a:r>
            <a:r>
              <a:rPr lang="tr-TR" altLang="en-US" sz="2600" dirty="0">
                <a:latin typeface="Calibri" panose="020F0502020204030204" pitchFamily="34" charset="0"/>
              </a:rPr>
              <a:t>ortaya koyan bir kerelik plandır.</a:t>
            </a:r>
            <a:endParaRPr lang="en-US" altLang="en-US" sz="2600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SzPct val="75000"/>
              <a:defRPr/>
            </a:pPr>
            <a:r>
              <a:rPr lang="tr-TR" altLang="en-US" sz="26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</a:p>
          <a:p>
            <a:pPr lvl="1">
              <a:lnSpc>
                <a:spcPct val="80000"/>
              </a:lnSpc>
              <a:buSzPct val="75000"/>
              <a:defRPr/>
            </a:pPr>
            <a:r>
              <a:rPr lang="tr-TR" altLang="en-US" sz="2600" b="1" i="1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tr-TR" altLang="en-US" sz="2600" b="1" dirty="0" smtClean="0">
                <a:latin typeface="Calibri" panose="020F0502020204030204" pitchFamily="34" charset="0"/>
              </a:rPr>
              <a:t>Proje</a:t>
            </a:r>
            <a:r>
              <a:rPr lang="en-US" altLang="en-US" sz="2600" b="1" dirty="0">
                <a:latin typeface="Calibri" panose="020F0502020204030204" pitchFamily="34" charset="0"/>
              </a:rPr>
              <a:t>:</a:t>
            </a:r>
            <a:r>
              <a:rPr lang="en-US" altLang="en-US" sz="2600" dirty="0">
                <a:solidFill>
                  <a:srgbClr val="063DE8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2600" dirty="0">
                <a:latin typeface="Calibri" panose="020F0502020204030204" pitchFamily="34" charset="0"/>
              </a:rPr>
              <a:t>Programları tamamlamak için </a:t>
            </a:r>
            <a:r>
              <a:rPr lang="tr-TR" altLang="en-US" sz="2600" dirty="0" smtClean="0">
                <a:latin typeface="Calibri" panose="020F0502020204030204" pitchFamily="34" charset="0"/>
              </a:rPr>
              <a:t>	kullanılan </a:t>
            </a:r>
            <a:r>
              <a:rPr lang="tr-TR" altLang="en-US" sz="2600" dirty="0">
                <a:latin typeface="Calibri" panose="020F0502020204030204" pitchFamily="34" charset="0"/>
              </a:rPr>
              <a:t>belirli hareket planlarıdır</a:t>
            </a:r>
            <a:r>
              <a:rPr lang="en-US" altLang="en-US" sz="2600" dirty="0">
                <a:latin typeface="Calibri" panose="020F0502020204030204" pitchFamily="34" charset="0"/>
              </a:rPr>
              <a:t>.</a:t>
            </a:r>
            <a:endParaRPr lang="tr-TR" altLang="en-US" sz="2600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SzPct val="75000"/>
              <a:defRPr/>
            </a:pPr>
            <a:r>
              <a:rPr lang="tr-TR" altLang="en-US" sz="2600" b="1" i="1" dirty="0" smtClean="0">
                <a:latin typeface="Calibri" panose="020F0502020204030204" pitchFamily="34" charset="0"/>
              </a:rPr>
              <a:t>	</a:t>
            </a:r>
          </a:p>
          <a:p>
            <a:pPr lvl="1">
              <a:lnSpc>
                <a:spcPct val="80000"/>
              </a:lnSpc>
              <a:buSzPct val="75000"/>
              <a:defRPr/>
            </a:pPr>
            <a:r>
              <a:rPr lang="tr-TR" altLang="en-US" sz="2600" b="1" i="1" dirty="0">
                <a:latin typeface="Calibri" panose="020F0502020204030204" pitchFamily="34" charset="0"/>
              </a:rPr>
              <a:t>	</a:t>
            </a:r>
            <a:r>
              <a:rPr lang="tr-TR" altLang="en-US" sz="2600" b="1" dirty="0" smtClean="0">
                <a:latin typeface="Calibri" panose="020F0502020204030204" pitchFamily="34" charset="0"/>
              </a:rPr>
              <a:t>Bütçe</a:t>
            </a:r>
            <a:r>
              <a:rPr lang="tr-TR" altLang="en-US" sz="2600" b="1" dirty="0">
                <a:latin typeface="Calibri" panose="020F0502020204030204" pitchFamily="34" charset="0"/>
              </a:rPr>
              <a:t>: </a:t>
            </a:r>
            <a:r>
              <a:rPr lang="tr-TR" altLang="en-US" sz="2600" dirty="0">
                <a:latin typeface="Calibri" panose="020F0502020204030204" pitchFamily="34" charset="0"/>
              </a:rPr>
              <a:t>B</a:t>
            </a:r>
            <a:r>
              <a:rPr lang="en-US" sz="2600" dirty="0" err="1">
                <a:latin typeface="Calibri" panose="020F0502020204030204" pitchFamily="34" charset="0"/>
              </a:rPr>
              <a:t>elirli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</a:rPr>
              <a:t>bir</a:t>
            </a:r>
            <a:r>
              <a:rPr lang="en-US" sz="2600" dirty="0">
                <a:latin typeface="Calibri" panose="020F0502020204030204" pitchFamily="34" charset="0"/>
              </a:rPr>
              <a:t> zaman </a:t>
            </a:r>
            <a:r>
              <a:rPr lang="en-US" sz="2600" dirty="0" err="1">
                <a:latin typeface="Calibri" panose="020F0502020204030204" pitchFamily="34" charset="0"/>
              </a:rPr>
              <a:t>dilimini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</a:rPr>
              <a:t>kapsayan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</a:rPr>
              <a:t>tek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tr-TR" sz="2600" dirty="0" smtClean="0">
                <a:latin typeface="Calibri" panose="020F0502020204030204" pitchFamily="34" charset="0"/>
              </a:rPr>
              <a:t>	</a:t>
            </a:r>
            <a:r>
              <a:rPr lang="en-US" sz="2600" dirty="0" err="1" smtClean="0">
                <a:latin typeface="Calibri" panose="020F0502020204030204" pitchFamily="34" charset="0"/>
              </a:rPr>
              <a:t>kullanımlık</a:t>
            </a:r>
            <a:r>
              <a:rPr lang="en-US" sz="2600" dirty="0" smtClean="0">
                <a:latin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</a:rPr>
              <a:t>finansal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</a:rPr>
              <a:t>plandır</a:t>
            </a:r>
            <a:r>
              <a:rPr lang="en-US" sz="2600" dirty="0">
                <a:latin typeface="Calibri" panose="020F0502020204030204" pitchFamily="34" charset="0"/>
              </a:rPr>
              <a:t>. </a:t>
            </a:r>
            <a:endParaRPr lang="tr-TR" alt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Özel 11">
      <a:dk1>
        <a:srgbClr val="323543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871</TotalTime>
  <Words>1884</Words>
  <Application>Microsoft Office PowerPoint</Application>
  <PresentationFormat>On-screen Show (4:3)</PresentationFormat>
  <Paragraphs>360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Austin</vt:lpstr>
      <vt:lpstr>GÜNÜMÜZ İŞLETMELERİNiN YÖNETİMİ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GÜNÜMÜZ İŞLETMELERİNİN YÖNETİMİ</dc:title>
  <dc:creator>Merve Urfa</dc:creator>
  <cp:lastModifiedBy>Merve Urfa</cp:lastModifiedBy>
  <cp:revision>121</cp:revision>
  <dcterms:created xsi:type="dcterms:W3CDTF">2017-01-19T11:57:50Z</dcterms:created>
  <dcterms:modified xsi:type="dcterms:W3CDTF">2017-02-03T13:56:22Z</dcterms:modified>
</cp:coreProperties>
</file>