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86" r:id="rId4"/>
    <p:sldId id="301" r:id="rId5"/>
    <p:sldId id="302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907A3A-A679-4C62-A694-80874D743094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1">
                <a:lumMod val="95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0"/>
            <a:ext cx="3600400" cy="2204864"/>
          </a:xfrm>
        </p:spPr>
        <p:txBody>
          <a:bodyPr>
            <a:noAutofit/>
          </a:bodyPr>
          <a:lstStyle/>
          <a:p>
            <a:pPr algn="ctr"/>
            <a:r>
              <a:rPr lang="tr-TR" sz="3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GÜNÜMÜZ İŞLETMELERİNiN YÖNETİMİ</a:t>
            </a:r>
            <a:endParaRPr lang="tr-TR" sz="3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040" y="3280200"/>
            <a:ext cx="3260746" cy="253830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14. Bölüm </a:t>
            </a:r>
          </a:p>
          <a:p>
            <a:r>
              <a:rPr lang="tr-TR" sz="3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YENİ YÖNETİM ARAÇLARI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9892"/>
          <a:stretch/>
        </p:blipFill>
        <p:spPr bwMode="auto">
          <a:xfrm>
            <a:off x="765487" y="404664"/>
            <a:ext cx="2592288" cy="575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39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25" y="1412776"/>
            <a:ext cx="8069815" cy="50357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961564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Barker’ın Kendi Kendini Yöneten Takımları </a:t>
            </a:r>
            <a:endParaRPr lang="tr-TR" sz="2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80728"/>
            <a:ext cx="6084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İlişki Ağı Geliştirmek (Networking)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772816"/>
            <a:ext cx="72008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sz="2600" b="1" dirty="0">
                <a:latin typeface="Calibri" panose="020F0502020204030204" pitchFamily="34" charset="0"/>
              </a:rPr>
              <a:t>İlişki ağı geliştirme; </a:t>
            </a:r>
            <a:r>
              <a:rPr lang="tr-TR" sz="2600" dirty="0">
                <a:latin typeface="Calibri" panose="020F0502020204030204" pitchFamily="34" charset="0"/>
              </a:rPr>
              <a:t>bir yöneticinin geleneksel yönetim, insan kaynakları yönetimi ve iletişim kurma faaliyetleri ile birlikte sürdürdüğü temel dört faaliyet alanından biridir. Kelime anlamı ile sosyalleşmeyi, işletme dışındakilerle etkileşim kurmayı ifade etmektedir </a:t>
            </a:r>
            <a:endParaRPr lang="tr-TR" sz="26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911" y="4221088"/>
            <a:ext cx="4193737" cy="21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1257722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"/>
            </a:pPr>
            <a:r>
              <a:rPr lang="tr-TR" altLang="tr-TR" sz="2800" b="1" dirty="0">
                <a:latin typeface="Calibri" panose="020F0502020204030204" pitchFamily="34" charset="0"/>
              </a:rPr>
              <a:t>Networking,</a:t>
            </a:r>
            <a:r>
              <a:rPr lang="tr-TR" altLang="tr-TR" sz="2800" dirty="0">
                <a:latin typeface="Calibri" panose="020F0502020204030204" pitchFamily="34" charset="0"/>
              </a:rPr>
              <a:t> </a:t>
            </a:r>
            <a:r>
              <a:rPr lang="tr-TR" altLang="tr-TR" sz="2800" i="1" dirty="0">
                <a:latin typeface="Calibri" panose="020F0502020204030204" pitchFamily="34" charset="0"/>
              </a:rPr>
              <a:t>“bireyler veya organizasyonlar arasında temelde işbirliği kurma amacıyla bir araya gelinmesi ve ilişki ağı geliştirilmesi”</a:t>
            </a:r>
            <a:r>
              <a:rPr lang="tr-TR" altLang="tr-TR" sz="2800" dirty="0">
                <a:latin typeface="Calibri" panose="020F0502020204030204" pitchFamily="34" charset="0"/>
              </a:rPr>
              <a:t> olarak tanımlanabilir</a:t>
            </a:r>
            <a:r>
              <a:rPr lang="tr-TR" altLang="tr-TR" sz="280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80000"/>
              </a:lnSpc>
              <a:buClr>
                <a:srgbClr val="002060"/>
              </a:buClr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"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"/>
            </a:pPr>
            <a:r>
              <a:rPr lang="tr-TR" altLang="tr-TR" sz="2800" dirty="0">
                <a:latin typeface="Calibri" panose="020F0502020204030204" pitchFamily="34" charset="0"/>
              </a:rPr>
              <a:t>Networklerde teke tek ilişkinin kurulduğu doğrusal yapının yanında, birçok farklı temsilciyi birbirine bağlayan daha karmaşık yapılar da bulunmaktadır.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17347"/>
            <a:ext cx="2903984" cy="19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0009"/>
            <a:ext cx="47810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Kıyaslama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(Benchmarking) </a:t>
            </a:r>
          </a:p>
        </p:txBody>
      </p:sp>
      <p:sp>
        <p:nvSpPr>
          <p:cNvPr id="2" name="Rectangle 1"/>
          <p:cNvSpPr/>
          <p:nvPr/>
        </p:nvSpPr>
        <p:spPr>
          <a:xfrm>
            <a:off x="899592" y="1700808"/>
            <a:ext cx="5904656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 smtClean="0">
                <a:latin typeface="Calibri" panose="020F0502020204030204" pitchFamily="34" charset="0"/>
              </a:rPr>
              <a:t>Dış çevreden işletmeye bilgi akışı sağlarken kullanılan yönetim araçlarından biridir. 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b="1" i="1" dirty="0" smtClean="0">
                <a:latin typeface="Calibri" panose="020F0502020204030204" pitchFamily="34" charset="0"/>
              </a:rPr>
              <a:t>Bir kuruluşun performansını iyileştirmek amacıyla, dünyanın herhangi bir yerinde en iyi uygulamalara sahip olmasıyla tanınmış diğer kuruluşların ürünlerini, hizmetlerini ve is süreçlerini öğrenme ve kendi kuruluşuna adapte etme süreci</a:t>
            </a:r>
            <a:r>
              <a:rPr lang="tr-TR" altLang="tr-TR" sz="2600" b="1" dirty="0" smtClean="0">
                <a:latin typeface="Calibri" panose="020F0502020204030204" pitchFamily="34" charset="0"/>
              </a:rPr>
              <a:t> </a:t>
            </a:r>
            <a:r>
              <a:rPr lang="tr-TR" altLang="tr-TR" sz="2600" dirty="0" smtClean="0">
                <a:latin typeface="Calibri" panose="020F0502020204030204" pitchFamily="34" charset="0"/>
              </a:rPr>
              <a:t>olarak tanımlanabilir.</a:t>
            </a:r>
            <a:endParaRPr lang="tr-TR" altLang="tr-TR" sz="26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4824"/>
            <a:ext cx="2110290" cy="271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16033"/>
            <a:ext cx="2803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Enerji Aşılamak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2136339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Yöneticiliğin en önemli işlevi insanlara heyecan ve esin aşılamak, yani enerji vermektir. </a:t>
            </a:r>
            <a:endParaRPr lang="en-US" altLang="tr-TR" sz="28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en-US" altLang="tr-TR" sz="28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Yönetici en iyi analizleri yapabilir, en düzenli şekilde işleri yürütebilir ancak eğer çalışanlarında heyecan uyandıramıyorsa başarılı bir yönetici sayılmaz. </a:t>
            </a:r>
            <a:endParaRPr lang="en-US" alt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432398"/>
            <a:ext cx="698477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İyi yöneticiler tükettiklerinden daha fazla enerji üretirler.</a:t>
            </a:r>
          </a:p>
          <a:p>
            <a:pPr>
              <a:lnSpc>
                <a:spcPct val="80000"/>
              </a:lnSpc>
              <a:buClr>
                <a:srgbClr val="002060"/>
              </a:buClr>
            </a:pPr>
            <a:endParaRPr lang="en-US" altLang="tr-TR" sz="28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Çalışanları ile kurdukları her etkileşim sırasında çalışanlarının doğal enerjisini alır, onu çoğaltır ve çalışanlarına aktarırlar. </a:t>
            </a: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en-US" altLang="tr-TR" sz="28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Yöneticiler akıllarında geliştirdikleri vizyon</a:t>
            </a:r>
            <a:r>
              <a:rPr lang="en-US" altLang="tr-TR" sz="2800" dirty="0" smtClean="0">
                <a:latin typeface="Calibri" panose="020F0502020204030204" pitchFamily="34" charset="0"/>
              </a:rPr>
              <a:t>a</a:t>
            </a:r>
            <a:r>
              <a:rPr lang="tr-TR" altLang="tr-TR" sz="2800" dirty="0" smtClean="0">
                <a:latin typeface="Calibri" panose="020F0502020204030204" pitchFamily="34" charset="0"/>
              </a:rPr>
              <a:t> çalışanlarını da inandırırlar.</a:t>
            </a: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8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Üst düzeyde performans göstermeleri için onları yöneltirler.</a:t>
            </a:r>
            <a:endParaRPr lang="en-US" alt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16033"/>
            <a:ext cx="7404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Personeli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Güçlendirmek (Empowerment)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965199"/>
            <a:ext cx="3076575" cy="14859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12454" y="1904633"/>
            <a:ext cx="724797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Personeli güçlendirme, </a:t>
            </a:r>
            <a:r>
              <a:rPr lang="tr-TR" altLang="tr-TR" sz="2800" i="1" dirty="0">
                <a:latin typeface="Calibri" panose="020F0502020204030204" pitchFamily="34" charset="0"/>
              </a:rPr>
              <a:t>kişilerin karar verme haklarını(yetkilerini) arttırma ve kişileri geliştirme sürecidir. </a:t>
            </a:r>
          </a:p>
          <a:p>
            <a:pPr>
              <a:buClr>
                <a:srgbClr val="002060"/>
              </a:buClr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Personeli güçlendirme kavramı; güven, sağduyuyu arttırma ve takım çalışması kavramları ile de ilişkilendirilmektedir.</a:t>
            </a:r>
          </a:p>
        </p:txBody>
      </p:sp>
    </p:spTree>
    <p:extLst>
      <p:ext uri="{BB962C8B-B14F-4D97-AF65-F5344CB8AC3E}">
        <p14:creationId xmlns:p14="http://schemas.microsoft.com/office/powerpoint/2010/main" val="21268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340768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Bütün çalışanlar yetki almaya istekli olmayabilirler. </a:t>
            </a: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Kişisel yaratıcılıklarını ve uzmanlıklarını örgüte uyarlamaya istekli olan çalışanlara yetki devri yapılmalıdır.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86" y="4197041"/>
            <a:ext cx="3084097" cy="203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124744"/>
            <a:ext cx="748883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dirty="0">
                <a:latin typeface="Calibri" panose="020F0502020204030204" pitchFamily="34" charset="0"/>
              </a:rPr>
              <a:t>Yönetim </a:t>
            </a:r>
            <a:r>
              <a:rPr lang="tr-TR" altLang="tr-TR" sz="2600" b="1" dirty="0">
                <a:latin typeface="Calibri" panose="020F0502020204030204" pitchFamily="34" charset="0"/>
              </a:rPr>
              <a:t>“karar verme süreci” </a:t>
            </a:r>
            <a:r>
              <a:rPr lang="tr-TR" altLang="tr-TR" sz="2600" dirty="0">
                <a:latin typeface="Calibri" panose="020F0502020204030204" pitchFamily="34" charset="0"/>
              </a:rPr>
              <a:t>olarak tanımlanmaktadır. </a:t>
            </a: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dirty="0">
                <a:latin typeface="Calibri" panose="020F0502020204030204" pitchFamily="34" charset="0"/>
              </a:rPr>
              <a:t>Karar verme sürecinde daha emin adımlarla ilerleyebilmek için yöneticilerin sıklıkla başvurduğu rapor ve sayısal analizlere ek olarak, günümüzde teknoloji destekli tekniklerden de faydalanılmaktadır.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45478"/>
            <a:ext cx="3528392" cy="199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116033"/>
            <a:ext cx="773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Teknoloji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Destekli Karar Verme Yaklaşımları</a:t>
            </a:r>
          </a:p>
        </p:txBody>
      </p:sp>
      <p:sp>
        <p:nvSpPr>
          <p:cNvPr id="2" name="Rectangle 1"/>
          <p:cNvSpPr/>
          <p:nvPr/>
        </p:nvSpPr>
        <p:spPr>
          <a:xfrm>
            <a:off x="971600" y="2049810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b="1" i="1" dirty="0">
                <a:latin typeface="Calibri" panose="020F0502020204030204" pitchFamily="34" charset="0"/>
              </a:rPr>
              <a:t>Uzman Sistemler</a:t>
            </a:r>
            <a:r>
              <a:rPr lang="tr-TR" altLang="tr-TR" sz="2800" dirty="0">
                <a:latin typeface="Calibri" panose="020F0502020204030204" pitchFamily="34" charset="0"/>
              </a:rPr>
              <a:t>, uzman sistemler, bilgisayar destekli karar verme, planlama ve kontrol alanında yöneticilere destek vermektedir.</a:t>
            </a: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b="1" i="1" dirty="0">
                <a:latin typeface="Calibri" panose="020F0502020204030204" pitchFamily="34" charset="0"/>
              </a:rPr>
              <a:t>Simülasyonlar</a:t>
            </a:r>
            <a:r>
              <a:rPr lang="tr-TR" altLang="tr-TR" sz="2800" dirty="0">
                <a:latin typeface="Calibri" panose="020F0502020204030204" pitchFamily="34" charset="0"/>
              </a:rPr>
              <a:t> ise kısa ve uzun vadeli karar vermede, yöneticinin verdiği kararın sonucunu önceden görebilmesini sağlayan bir karar destek sistemi olarak işlev görmektedir. </a:t>
            </a:r>
          </a:p>
        </p:txBody>
      </p:sp>
    </p:spTree>
    <p:extLst>
      <p:ext uri="{BB962C8B-B14F-4D97-AF65-F5344CB8AC3E}">
        <p14:creationId xmlns:p14="http://schemas.microsoft.com/office/powerpoint/2010/main" val="21268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64896" cy="4794083"/>
          </a:xfrm>
        </p:spPr>
        <p:txBody>
          <a:bodyPr>
            <a:noAutofit/>
          </a:bodyPr>
          <a:lstStyle/>
          <a:p>
            <a:pPr marL="68580" indent="0">
              <a:buClr>
                <a:srgbClr val="002060"/>
              </a:buClr>
              <a:buNone/>
            </a:pPr>
            <a:endParaRPr lang="tr-TR" sz="2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YAKLAŞIMLARI</a:t>
            </a: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Destek Vermek</a:t>
            </a: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da-DK" sz="3200" dirty="0">
                <a:solidFill>
                  <a:srgbClr val="002060"/>
                </a:solidFill>
                <a:latin typeface="Calibri" panose="020F0502020204030204" pitchFamily="34" charset="0"/>
              </a:rPr>
              <a:t>Kendi Kendine Yönetim</a:t>
            </a:r>
            <a:endParaRPr lang="tr-TR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İlişki Ağı Geliştirmek (Networking)</a:t>
            </a: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Kıyaslama (Benchmarking)</a:t>
            </a: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Enerji Aşılamak</a:t>
            </a:r>
          </a:p>
          <a:p>
            <a:pPr marL="822960" lvl="1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Personeli Güçlendirmek (Empowerment)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23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044025"/>
            <a:ext cx="5371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YAKLAŞIMLARI </a:t>
            </a:r>
            <a:endParaRPr lang="tr-TR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616" y="1988840"/>
            <a:ext cx="5628034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Günümüz iş gücünün değişimine cevap verebilmek için işlerin yürütülmesinde, çalışanların motive edilmesinde ve paydaşlarla iletişim kurulmasında yeni araçlar kullanılmaya başlanmıştır.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19390"/>
            <a:ext cx="2664296" cy="236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16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2106487"/>
            <a:ext cx="727280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800" dirty="0">
                <a:latin typeface="Calibri" panose="020F0502020204030204" pitchFamily="34" charset="0"/>
              </a:rPr>
              <a:t>Enformasyon güç demektir. İş yaşamının temposu yükseldikçe enformasyonun çalışanlara her zamankinden daha çabuk iletilmesi gerekir</a:t>
            </a:r>
            <a:r>
              <a:rPr lang="tr-TR" altLang="tr-TR" sz="2800" dirty="0" smtClean="0">
                <a:latin typeface="Calibri" panose="020F0502020204030204" pitchFamily="34" charset="0"/>
              </a:rPr>
              <a:t>.</a:t>
            </a: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800" dirty="0">
                <a:latin typeface="Calibri" panose="020F0502020204030204" pitchFamily="34" charset="0"/>
              </a:rPr>
              <a:t>İş ortamındaki sürekli değişim ve artan dalgalanmalarla ortaya çıkan bu gereklilik, işletmelerin iletişim teknolojilerine daha fazla yatırım yapmasını da zorunlu kılmaktadır.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1188041"/>
            <a:ext cx="69845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Yeni İletişim Kanallarını Etkin Kullanmak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23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1412776"/>
            <a:ext cx="558062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b="1" i="1" dirty="0">
                <a:latin typeface="Calibri" panose="020F0502020204030204" pitchFamily="34" charset="0"/>
              </a:rPr>
              <a:t>Örtük (tacit) bilgi,</a:t>
            </a:r>
            <a:r>
              <a:rPr lang="tr-TR" altLang="tr-TR" sz="2600" dirty="0">
                <a:latin typeface="Calibri" panose="020F0502020204030204" pitchFamily="34" charset="0"/>
              </a:rPr>
              <a:t> yaparak ve araştırarak öğrendiğimiz, özümsediğimiz bilgidir. </a:t>
            </a:r>
            <a:r>
              <a:rPr lang="tr-TR" altLang="tr-TR" sz="2600" b="1" i="1" dirty="0">
                <a:latin typeface="Calibri" panose="020F0502020204030204" pitchFamily="34" charset="0"/>
              </a:rPr>
              <a:t>“Know-how”</a:t>
            </a:r>
            <a:r>
              <a:rPr lang="tr-TR" altLang="tr-TR" sz="2600" dirty="0">
                <a:latin typeface="Calibri" panose="020F0502020204030204" pitchFamily="34" charset="0"/>
              </a:rPr>
              <a:t> olarak da ifade edilebilir. “Know-how”ı kendisi üretebilen örgütler rekabet avantajı </a:t>
            </a:r>
            <a:r>
              <a:rPr lang="tr-TR" altLang="tr-TR" sz="2600" dirty="0" smtClean="0">
                <a:latin typeface="Calibri" panose="020F0502020204030204" pitchFamily="34" charset="0"/>
              </a:rPr>
              <a:t>yaşamaktadır.</a:t>
            </a:r>
          </a:p>
          <a:p>
            <a:pPr>
              <a:lnSpc>
                <a:spcPct val="80000"/>
              </a:lnSpc>
              <a:buClr>
                <a:srgbClr val="002060"/>
              </a:buClr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dirty="0">
                <a:latin typeface="Calibri" panose="020F0502020204030204" pitchFamily="34" charset="0"/>
              </a:rPr>
              <a:t>Etkin ve vizyoner bir yöneticilik, örtük bilgiyi açık bilgiye dönüştürebilmeyi, bu yolla işletmenin insan kaynağını </a:t>
            </a:r>
            <a:r>
              <a:rPr lang="tr-TR" altLang="tr-TR" sz="2600" b="1" i="1" dirty="0">
                <a:latin typeface="Calibri" panose="020F0502020204030204" pitchFamily="34" charset="0"/>
              </a:rPr>
              <a:t>“entelektüel sermaye”</a:t>
            </a:r>
            <a:r>
              <a:rPr lang="tr-TR" altLang="tr-TR" sz="2600" dirty="0">
                <a:latin typeface="Calibri" panose="020F0502020204030204" pitchFamily="34" charset="0"/>
              </a:rPr>
              <a:t> olarak değerlendirmeyi gerektirmektedir.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169" y="2492896"/>
            <a:ext cx="2448272" cy="223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36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044025"/>
            <a:ext cx="2754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Destek Vermek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823738"/>
            <a:ext cx="7344816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Yöneticiler artık destekledikleri çalışanların </a:t>
            </a:r>
            <a:r>
              <a:rPr lang="tr-TR" altLang="tr-TR" sz="2600" i="1" dirty="0">
                <a:latin typeface="Calibri" panose="020F0502020204030204" pitchFamily="34" charset="0"/>
              </a:rPr>
              <a:t>“koçu”, “iş arkadaşı”, “amigosu”</a:t>
            </a:r>
            <a:r>
              <a:rPr lang="tr-TR" altLang="tr-TR" sz="2600" dirty="0">
                <a:latin typeface="Calibri" panose="020F0502020204030204" pitchFamily="34" charset="0"/>
              </a:rPr>
              <a:t> gibi davranmaktadır.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Destek vermek çalışanların her işini yöneticinin yapması veya onlar adına yöneticinin karar vermesi değildir. 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i="1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b="1" i="1" dirty="0">
                <a:latin typeface="Calibri" panose="020F0502020204030204" pitchFamily="34" charset="0"/>
              </a:rPr>
              <a:t>Çalışanlara işlerini yapabilmelerini sağlayacak eğitim, kaynakları ve yetkiyi vermek, işler beklendiği gibi gitmediğinde de çalışanların arkasında durmak</a:t>
            </a:r>
            <a:r>
              <a:rPr lang="tr-TR" altLang="tr-TR" sz="2600" b="1" dirty="0">
                <a:latin typeface="Calibri" panose="020F0502020204030204" pitchFamily="34" charset="0"/>
              </a:rPr>
              <a:t> </a:t>
            </a:r>
            <a:r>
              <a:rPr lang="tr-TR" altLang="tr-TR" sz="2600" dirty="0">
                <a:latin typeface="Calibri" panose="020F0502020204030204" pitchFamily="34" charset="0"/>
              </a:rPr>
              <a:t>demektir.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6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484784"/>
            <a:ext cx="4464496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Destekleyici bir ortam yaratmanın kilit noktası tüm örgüt çapında bir güven ya da açıklık sağlamaktır. 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Çalışanlar yöneticilerinin yeni fikirlere açık olduğunu görünce kendilerini örgüte daha bağlı hissederler.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53" y="2299968"/>
            <a:ext cx="2727747" cy="272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6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80728"/>
            <a:ext cx="4126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Kendi Kendine Yönetim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608" y="1772816"/>
            <a:ext cx="705678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“Kendi kendine yönetim” de odak; bireysel çalışma düzeninden takım çalışması düzenine kaymıştır. </a:t>
            </a:r>
            <a:endParaRPr lang="tr-TR" altLang="tr-TR" sz="26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Clr>
                <a:srgbClr val="002060"/>
              </a:buClr>
              <a:defRPr/>
            </a:pPr>
            <a:endParaRPr lang="tr-TR" altLang="tr-TR" sz="26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 smtClean="0">
                <a:latin typeface="Calibri" panose="020F0502020204030204" pitchFamily="34" charset="0"/>
              </a:rPr>
              <a:t>Kendi </a:t>
            </a:r>
            <a:r>
              <a:rPr lang="tr-TR" altLang="tr-TR" sz="2600" dirty="0">
                <a:latin typeface="Calibri" panose="020F0502020204030204" pitchFamily="34" charset="0"/>
              </a:rPr>
              <a:t>kendini yöneten takımların öne çıkan özellikleri; 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defRPr/>
            </a:pPr>
            <a:r>
              <a:rPr lang="tr-TR" altLang="tr-TR" sz="2600" dirty="0" smtClean="0">
                <a:latin typeface="Calibri" panose="020F0502020204030204" pitchFamily="34" charset="0"/>
              </a:rPr>
              <a:t>	</a:t>
            </a:r>
            <a:r>
              <a:rPr lang="tr-TR" altLang="tr-TR" sz="2600" i="1" dirty="0" smtClean="0">
                <a:latin typeface="Calibri" panose="020F0502020204030204" pitchFamily="34" charset="0"/>
              </a:rPr>
              <a:t>yüksek </a:t>
            </a:r>
            <a:r>
              <a:rPr lang="tr-TR" altLang="tr-TR" sz="2600" i="1" dirty="0">
                <a:latin typeface="Calibri" panose="020F0502020204030204" pitchFamily="34" charset="0"/>
              </a:rPr>
              <a:t>derecede karar alma özerkliği 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defRPr/>
            </a:pPr>
            <a:r>
              <a:rPr lang="tr-TR" altLang="tr-TR" sz="2600" i="1" dirty="0" smtClean="0">
                <a:latin typeface="Calibri" panose="020F0502020204030204" pitchFamily="34" charset="0"/>
              </a:rPr>
              <a:t>	davranışsal </a:t>
            </a:r>
            <a:r>
              <a:rPr lang="tr-TR" altLang="tr-TR" sz="2600" i="1" dirty="0">
                <a:latin typeface="Calibri" panose="020F0502020204030204" pitchFamily="34" charset="0"/>
              </a:rPr>
              <a:t>kontrol yaratmaya </a:t>
            </a:r>
            <a:r>
              <a:rPr lang="tr-TR" altLang="tr-TR" sz="2600" i="1" dirty="0" smtClean="0">
                <a:latin typeface="Calibri" panose="020F0502020204030204" pitchFamily="34" charset="0"/>
              </a:rPr>
              <a:t>çalışmaları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defRPr/>
            </a:pPr>
            <a:endParaRPr lang="tr-TR" altLang="tr-TR" sz="2600" i="1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“Kendi kendine yönetim” yaklaşımında otorite; hiyerarşik kademelerden çıkmış, takıma geçmiştir.</a:t>
            </a:r>
          </a:p>
        </p:txBody>
      </p:sp>
    </p:spTree>
    <p:extLst>
      <p:ext uri="{BB962C8B-B14F-4D97-AF65-F5344CB8AC3E}">
        <p14:creationId xmlns:p14="http://schemas.microsoft.com/office/powerpoint/2010/main" val="2037569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716016" y="11663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YENİ YÖNETİM </a:t>
            </a:r>
            <a:r>
              <a:rPr lang="tr-TR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ARAÇLARI</a:t>
            </a:r>
            <a:endParaRPr lang="tr-TR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247674"/>
            <a:ext cx="7416824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Kendi kendini yöneten takımlar, </a:t>
            </a:r>
            <a:r>
              <a:rPr lang="tr-TR" altLang="tr-TR" sz="2600" b="1" i="1" dirty="0">
                <a:latin typeface="Calibri" panose="020F0502020204030204" pitchFamily="34" charset="0"/>
              </a:rPr>
              <a:t>“öz örgütlenme” </a:t>
            </a:r>
            <a:r>
              <a:rPr lang="tr-TR" altLang="tr-TR" sz="2600" dirty="0">
                <a:latin typeface="Calibri" panose="020F0502020204030204" pitchFamily="34" charset="0"/>
              </a:rPr>
              <a:t>ile düzen oluşturmaktadırlar. Öz örgütlenme, kendiliğinden ortaya çıkan düzen ve yapıdır. Öz örgütlenen sistemler iç ve dış çevrelerinden enerji, malzeme ve geribildirim kullanarak, kendilerini düzenlemektedirler</a:t>
            </a:r>
            <a:r>
              <a:rPr lang="tr-TR" altLang="tr-TR" sz="2600" dirty="0" smtClean="0">
                <a:latin typeface="Calibri" panose="020F050202020403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altLang="tr-TR" sz="2600" dirty="0">
                <a:latin typeface="Calibri" panose="020F0502020204030204" pitchFamily="34" charset="0"/>
              </a:rPr>
              <a:t>Baker tarafından </a:t>
            </a:r>
            <a:r>
              <a:rPr lang="tr-TR" altLang="tr-TR" sz="2600" b="1" i="1" dirty="0">
                <a:latin typeface="Calibri" panose="020F0502020204030204" pitchFamily="34" charset="0"/>
              </a:rPr>
              <a:t>“birleştirici kontrol”</a:t>
            </a:r>
            <a:r>
              <a:rPr lang="tr-TR" altLang="tr-TR" sz="2600" b="1" dirty="0">
                <a:latin typeface="Calibri" panose="020F0502020204030204" pitchFamily="34" charset="0"/>
              </a:rPr>
              <a:t> </a:t>
            </a:r>
            <a:r>
              <a:rPr lang="tr-TR" altLang="tr-TR" sz="2600" dirty="0">
                <a:latin typeface="Calibri" panose="020F0502020204030204" pitchFamily="34" charset="0"/>
              </a:rPr>
              <a:t>olarak isimlendirilen takım içindeki kontrol; kendi kendini yöneten takım üyelerinin organizasyonun değerlerini ortak algılayışını ve yüksek düzeyde koordinasyonla çalışmalarını ifade etmektedir.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endParaRPr lang="tr-TR" altLang="tr-T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9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Özel 11">
      <a:dk1>
        <a:srgbClr val="323543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626</TotalTime>
  <Words>748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GÜNÜMÜZ İŞLETMELERİNiN YÖNETİMİ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GÜNÜMÜZ İŞLETMELERİNİN YÖNETİMİ</dc:title>
  <dc:creator>Merve Urfa</dc:creator>
  <cp:lastModifiedBy>Merve Urfa</cp:lastModifiedBy>
  <cp:revision>102</cp:revision>
  <dcterms:created xsi:type="dcterms:W3CDTF">2017-01-19T11:57:50Z</dcterms:created>
  <dcterms:modified xsi:type="dcterms:W3CDTF">2017-02-03T17:35:13Z</dcterms:modified>
</cp:coreProperties>
</file>