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4"/>
  </p:notesMasterIdLst>
  <p:sldIdLst>
    <p:sldId id="256" r:id="rId2"/>
    <p:sldId id="261" r:id="rId3"/>
    <p:sldId id="262" r:id="rId4"/>
    <p:sldId id="263" r:id="rId5"/>
    <p:sldId id="264" r:id="rId6"/>
    <p:sldId id="265" r:id="rId7"/>
    <p:sldId id="266" r:id="rId8"/>
    <p:sldId id="267" r:id="rId9"/>
    <p:sldId id="268" r:id="rId10"/>
    <p:sldId id="269" r:id="rId11"/>
    <p:sldId id="272" r:id="rId12"/>
    <p:sldId id="273" r:id="rId13"/>
    <p:sldId id="274" r:id="rId14"/>
    <p:sldId id="275" r:id="rId15"/>
    <p:sldId id="276" r:id="rId16"/>
    <p:sldId id="277" r:id="rId17"/>
    <p:sldId id="278" r:id="rId18"/>
    <p:sldId id="279" r:id="rId19"/>
    <p:sldId id="280" r:id="rId20"/>
    <p:sldId id="281" r:id="rId21"/>
    <p:sldId id="282" r:id="rId22"/>
    <p:sldId id="270" r:id="rId23"/>
    <p:sldId id="27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DF8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5" d="100"/>
          <a:sy n="75" d="100"/>
        </p:scale>
        <p:origin x="-1830" y="-348"/>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CFA16-7AC4-4975-B374-24E2DCE186F4}" type="doc">
      <dgm:prSet loTypeId="urn:microsoft.com/office/officeart/2005/8/layout/hList3" loCatId="list" qsTypeId="urn:microsoft.com/office/officeart/2005/8/quickstyle/3d2" qsCatId="3D" csTypeId="urn:microsoft.com/office/officeart/2005/8/colors/accent0_1" csCatId="mainScheme" phldr="1"/>
      <dgm:spPr/>
      <dgm:t>
        <a:bodyPr/>
        <a:lstStyle/>
        <a:p>
          <a:endParaRPr lang="tr-TR"/>
        </a:p>
      </dgm:t>
    </dgm:pt>
    <dgm:pt modelId="{86368D8A-48A6-48FD-9111-A53A145D86C0}">
      <dgm:prSet phldrT="[Metin]"/>
      <dgm:spPr/>
      <dgm:t>
        <a:bodyPr/>
        <a:lstStyle/>
        <a:p>
          <a:r>
            <a:rPr lang="tr-TR" dirty="0">
              <a:latin typeface="Calibri" panose="020F0502020204030204" pitchFamily="34" charset="0"/>
            </a:rPr>
            <a:t>Sanayi Devrimi</a:t>
          </a:r>
        </a:p>
      </dgm:t>
    </dgm:pt>
    <dgm:pt modelId="{186B59AB-7B53-4A76-85D1-12305D1E82EE}" type="parTrans" cxnId="{975C808F-4194-469D-A673-4628F0B9F524}">
      <dgm:prSet/>
      <dgm:spPr/>
      <dgm:t>
        <a:bodyPr/>
        <a:lstStyle/>
        <a:p>
          <a:endParaRPr lang="tr-TR">
            <a:latin typeface="Calibri" panose="020F0502020204030204" pitchFamily="34" charset="0"/>
          </a:endParaRPr>
        </a:p>
      </dgm:t>
    </dgm:pt>
    <dgm:pt modelId="{31B15551-ECE3-476E-B093-C927E9DF1355}" type="sibTrans" cxnId="{975C808F-4194-469D-A673-4628F0B9F524}">
      <dgm:prSet/>
      <dgm:spPr/>
      <dgm:t>
        <a:bodyPr/>
        <a:lstStyle/>
        <a:p>
          <a:endParaRPr lang="tr-TR">
            <a:latin typeface="Calibri" panose="020F0502020204030204" pitchFamily="34" charset="0"/>
          </a:endParaRPr>
        </a:p>
      </dgm:t>
    </dgm:pt>
    <dgm:pt modelId="{FB2B36FC-CFB7-4DB9-BFCB-3A913C1E657D}">
      <dgm:prSet phldrT="[Metin]" custT="1"/>
      <dgm:spPr/>
      <dgm:t>
        <a:bodyPr/>
        <a:lstStyle/>
        <a:p>
          <a:r>
            <a:rPr lang="tr-TR" sz="1800" b="1" i="1" dirty="0">
              <a:latin typeface="Calibri" panose="020F0502020204030204" pitchFamily="34" charset="0"/>
            </a:rPr>
            <a:t>Yeni Üretim Sistemi</a:t>
          </a:r>
        </a:p>
        <a:p>
          <a:r>
            <a:rPr lang="tr-TR" sz="1600" dirty="0">
              <a:latin typeface="Calibri" panose="020F0502020204030204" pitchFamily="34" charset="0"/>
            </a:rPr>
            <a:t>Yığınla üretim, evdeki </a:t>
          </a:r>
          <a:r>
            <a:rPr lang="tr-TR" sz="1600" dirty="0" smtClean="0">
              <a:latin typeface="Calibri" panose="020F0502020204030204" pitchFamily="34" charset="0"/>
            </a:rPr>
            <a:t>üretimin </a:t>
          </a:r>
          <a:r>
            <a:rPr lang="tr-TR" sz="1600" dirty="0">
              <a:latin typeface="Calibri" panose="020F0502020204030204" pitchFamily="34" charset="0"/>
            </a:rPr>
            <a:t>yerini aldı</a:t>
          </a:r>
          <a:r>
            <a:rPr lang="tr-TR" sz="1200" dirty="0">
              <a:latin typeface="Calibri" panose="020F0502020204030204" pitchFamily="34" charset="0"/>
            </a:rPr>
            <a:t>.</a:t>
          </a:r>
        </a:p>
      </dgm:t>
    </dgm:pt>
    <dgm:pt modelId="{87D3FF35-D049-4F94-8CCB-F3169F3F0B51}" type="parTrans" cxnId="{E2A48057-9FEF-4860-8D5B-9DD52ECCA127}">
      <dgm:prSet/>
      <dgm:spPr/>
      <dgm:t>
        <a:bodyPr/>
        <a:lstStyle/>
        <a:p>
          <a:endParaRPr lang="tr-TR">
            <a:latin typeface="Calibri" panose="020F0502020204030204" pitchFamily="34" charset="0"/>
          </a:endParaRPr>
        </a:p>
      </dgm:t>
    </dgm:pt>
    <dgm:pt modelId="{8AAB2A2A-DE38-4124-89C5-7F84F25EE084}" type="sibTrans" cxnId="{E2A48057-9FEF-4860-8D5B-9DD52ECCA127}">
      <dgm:prSet/>
      <dgm:spPr/>
      <dgm:t>
        <a:bodyPr/>
        <a:lstStyle/>
        <a:p>
          <a:endParaRPr lang="tr-TR">
            <a:latin typeface="Calibri" panose="020F0502020204030204" pitchFamily="34" charset="0"/>
          </a:endParaRPr>
        </a:p>
      </dgm:t>
    </dgm:pt>
    <dgm:pt modelId="{77004ABD-6534-49B3-8F1A-CD77E0685CAC}">
      <dgm:prSet phldrT="[Metin]" custT="1"/>
      <dgm:spPr/>
      <dgm:t>
        <a:bodyPr/>
        <a:lstStyle/>
        <a:p>
          <a:r>
            <a:rPr lang="tr-TR" sz="1800" b="1" i="1" dirty="0">
              <a:latin typeface="Calibri" panose="020F0502020204030204" pitchFamily="34" charset="0"/>
            </a:rPr>
            <a:t>Yeni Fabrika Sistemi</a:t>
          </a:r>
        </a:p>
        <a:p>
          <a:r>
            <a:rPr lang="tr-TR" sz="1400" dirty="0">
              <a:latin typeface="Calibri" panose="020F0502020204030204" pitchFamily="34" charset="0"/>
            </a:rPr>
            <a:t>Buharlı makinelerin keşfi ile atölyeler yerine fabrikalar oluştu.</a:t>
          </a:r>
        </a:p>
      </dgm:t>
    </dgm:pt>
    <dgm:pt modelId="{F3842427-DEA0-4AA2-9F3B-8E78607767D5}" type="parTrans" cxnId="{7C322D0E-FC43-483D-B8B8-C267FCB3BC4E}">
      <dgm:prSet/>
      <dgm:spPr/>
      <dgm:t>
        <a:bodyPr/>
        <a:lstStyle/>
        <a:p>
          <a:endParaRPr lang="tr-TR">
            <a:latin typeface="Calibri" panose="020F0502020204030204" pitchFamily="34" charset="0"/>
          </a:endParaRPr>
        </a:p>
      </dgm:t>
    </dgm:pt>
    <dgm:pt modelId="{7EF28351-18AC-4161-A4D1-59A418C16357}" type="sibTrans" cxnId="{7C322D0E-FC43-483D-B8B8-C267FCB3BC4E}">
      <dgm:prSet/>
      <dgm:spPr/>
      <dgm:t>
        <a:bodyPr/>
        <a:lstStyle/>
        <a:p>
          <a:endParaRPr lang="tr-TR">
            <a:latin typeface="Calibri" panose="020F0502020204030204" pitchFamily="34" charset="0"/>
          </a:endParaRPr>
        </a:p>
      </dgm:t>
    </dgm:pt>
    <dgm:pt modelId="{FD886330-4085-4202-8783-560EEEC3B4FF}">
      <dgm:prSet phldrT="[Metin]" custT="1"/>
      <dgm:spPr/>
      <dgm:t>
        <a:bodyPr/>
        <a:lstStyle/>
        <a:p>
          <a:r>
            <a:rPr lang="tr-TR" sz="1800" b="1" i="1" dirty="0">
              <a:latin typeface="Calibri" panose="020F0502020204030204" pitchFamily="34" charset="0"/>
            </a:rPr>
            <a:t>Yeni Ekonomik Düşünce</a:t>
          </a:r>
        </a:p>
        <a:p>
          <a:r>
            <a:rPr lang="tr-TR" sz="1400" dirty="0">
              <a:latin typeface="Calibri" panose="020F0502020204030204" pitchFamily="34" charset="0"/>
            </a:rPr>
            <a:t>"Üretim yap, daha çok geliş" düşüncesi hakim olmuştur</a:t>
          </a:r>
          <a:r>
            <a:rPr lang="tr-TR" sz="1200" dirty="0">
              <a:latin typeface="Calibri" panose="020F0502020204030204" pitchFamily="34" charset="0"/>
            </a:rPr>
            <a:t>.</a:t>
          </a:r>
        </a:p>
      </dgm:t>
    </dgm:pt>
    <dgm:pt modelId="{9F441B78-789E-47E6-9843-0B1F6B67BD34}" type="parTrans" cxnId="{07E7CB1D-235F-4BFA-BE29-5BA20E79B57C}">
      <dgm:prSet/>
      <dgm:spPr/>
      <dgm:t>
        <a:bodyPr/>
        <a:lstStyle/>
        <a:p>
          <a:endParaRPr lang="tr-TR">
            <a:latin typeface="Calibri" panose="020F0502020204030204" pitchFamily="34" charset="0"/>
          </a:endParaRPr>
        </a:p>
      </dgm:t>
    </dgm:pt>
    <dgm:pt modelId="{8328EE3B-CAEA-4E83-A39C-88CD735A1D37}" type="sibTrans" cxnId="{07E7CB1D-235F-4BFA-BE29-5BA20E79B57C}">
      <dgm:prSet/>
      <dgm:spPr/>
      <dgm:t>
        <a:bodyPr/>
        <a:lstStyle/>
        <a:p>
          <a:endParaRPr lang="tr-TR">
            <a:latin typeface="Calibri" panose="020F0502020204030204" pitchFamily="34" charset="0"/>
          </a:endParaRPr>
        </a:p>
      </dgm:t>
    </dgm:pt>
    <dgm:pt modelId="{2CE22C15-2244-4D75-8B34-52F852775278}" type="pres">
      <dgm:prSet presAssocID="{03FCFA16-7AC4-4975-B374-24E2DCE186F4}" presName="composite" presStyleCnt="0">
        <dgm:presLayoutVars>
          <dgm:chMax val="1"/>
          <dgm:dir/>
          <dgm:resizeHandles val="exact"/>
        </dgm:presLayoutVars>
      </dgm:prSet>
      <dgm:spPr/>
      <dgm:t>
        <a:bodyPr/>
        <a:lstStyle/>
        <a:p>
          <a:endParaRPr lang="tr-TR"/>
        </a:p>
      </dgm:t>
    </dgm:pt>
    <dgm:pt modelId="{AE7736BF-2118-464A-B879-379EB2ED2B01}" type="pres">
      <dgm:prSet presAssocID="{86368D8A-48A6-48FD-9111-A53A145D86C0}" presName="roof" presStyleLbl="dkBgShp" presStyleIdx="0" presStyleCnt="2" custLinFactNeighborX="20002" custLinFactNeighborY="-5099"/>
      <dgm:spPr/>
      <dgm:t>
        <a:bodyPr/>
        <a:lstStyle/>
        <a:p>
          <a:endParaRPr lang="tr-TR"/>
        </a:p>
      </dgm:t>
    </dgm:pt>
    <dgm:pt modelId="{027AD89F-78A5-46EC-9E2F-E505C934BCED}" type="pres">
      <dgm:prSet presAssocID="{86368D8A-48A6-48FD-9111-A53A145D86C0}" presName="pillars" presStyleCnt="0"/>
      <dgm:spPr/>
    </dgm:pt>
    <dgm:pt modelId="{FA78F1C5-D221-48A9-A960-5971376B8319}" type="pres">
      <dgm:prSet presAssocID="{86368D8A-48A6-48FD-9111-A53A145D86C0}" presName="pillar1" presStyleLbl="node1" presStyleIdx="0" presStyleCnt="3">
        <dgm:presLayoutVars>
          <dgm:bulletEnabled val="1"/>
        </dgm:presLayoutVars>
      </dgm:prSet>
      <dgm:spPr/>
      <dgm:t>
        <a:bodyPr/>
        <a:lstStyle/>
        <a:p>
          <a:endParaRPr lang="tr-TR"/>
        </a:p>
      </dgm:t>
    </dgm:pt>
    <dgm:pt modelId="{5961525E-A27D-4A6D-A2C9-9CCA25DDBE5B}" type="pres">
      <dgm:prSet presAssocID="{77004ABD-6534-49B3-8F1A-CD77E0685CAC}" presName="pillarX" presStyleLbl="node1" presStyleIdx="1" presStyleCnt="3">
        <dgm:presLayoutVars>
          <dgm:bulletEnabled val="1"/>
        </dgm:presLayoutVars>
      </dgm:prSet>
      <dgm:spPr/>
      <dgm:t>
        <a:bodyPr/>
        <a:lstStyle/>
        <a:p>
          <a:endParaRPr lang="tr-TR"/>
        </a:p>
      </dgm:t>
    </dgm:pt>
    <dgm:pt modelId="{04BCFB24-9DC3-4E48-B234-CDF566CE5158}" type="pres">
      <dgm:prSet presAssocID="{FD886330-4085-4202-8783-560EEEC3B4FF}" presName="pillarX" presStyleLbl="node1" presStyleIdx="2" presStyleCnt="3">
        <dgm:presLayoutVars>
          <dgm:bulletEnabled val="1"/>
        </dgm:presLayoutVars>
      </dgm:prSet>
      <dgm:spPr/>
      <dgm:t>
        <a:bodyPr/>
        <a:lstStyle/>
        <a:p>
          <a:endParaRPr lang="tr-TR"/>
        </a:p>
      </dgm:t>
    </dgm:pt>
    <dgm:pt modelId="{483A332B-293A-4021-8001-09400536D902}" type="pres">
      <dgm:prSet presAssocID="{86368D8A-48A6-48FD-9111-A53A145D86C0}" presName="base" presStyleLbl="dkBgShp" presStyleIdx="1" presStyleCnt="2" custFlipVert="1" custScaleY="118864" custLinFactY="-2632" custLinFactNeighborY="-100000"/>
      <dgm:spPr/>
    </dgm:pt>
  </dgm:ptLst>
  <dgm:cxnLst>
    <dgm:cxn modelId="{E2A48057-9FEF-4860-8D5B-9DD52ECCA127}" srcId="{86368D8A-48A6-48FD-9111-A53A145D86C0}" destId="{FB2B36FC-CFB7-4DB9-BFCB-3A913C1E657D}" srcOrd="0" destOrd="0" parTransId="{87D3FF35-D049-4F94-8CCB-F3169F3F0B51}" sibTransId="{8AAB2A2A-DE38-4124-89C5-7F84F25EE084}"/>
    <dgm:cxn modelId="{4C13A13F-D649-47EA-8ED6-138987B9A953}" type="presOf" srcId="{FD886330-4085-4202-8783-560EEEC3B4FF}" destId="{04BCFB24-9DC3-4E48-B234-CDF566CE5158}" srcOrd="0" destOrd="0" presId="urn:microsoft.com/office/officeart/2005/8/layout/hList3"/>
    <dgm:cxn modelId="{8E4D6EE6-6EE4-40B0-9876-860B7A5A121D}" type="presOf" srcId="{77004ABD-6534-49B3-8F1A-CD77E0685CAC}" destId="{5961525E-A27D-4A6D-A2C9-9CCA25DDBE5B}" srcOrd="0" destOrd="0" presId="urn:microsoft.com/office/officeart/2005/8/layout/hList3"/>
    <dgm:cxn modelId="{975C808F-4194-469D-A673-4628F0B9F524}" srcId="{03FCFA16-7AC4-4975-B374-24E2DCE186F4}" destId="{86368D8A-48A6-48FD-9111-A53A145D86C0}" srcOrd="0" destOrd="0" parTransId="{186B59AB-7B53-4A76-85D1-12305D1E82EE}" sibTransId="{31B15551-ECE3-476E-B093-C927E9DF1355}"/>
    <dgm:cxn modelId="{7C322D0E-FC43-483D-B8B8-C267FCB3BC4E}" srcId="{86368D8A-48A6-48FD-9111-A53A145D86C0}" destId="{77004ABD-6534-49B3-8F1A-CD77E0685CAC}" srcOrd="1" destOrd="0" parTransId="{F3842427-DEA0-4AA2-9F3B-8E78607767D5}" sibTransId="{7EF28351-18AC-4161-A4D1-59A418C16357}"/>
    <dgm:cxn modelId="{562961E0-6332-4BD5-B26A-48CA411BEBC2}" type="presOf" srcId="{86368D8A-48A6-48FD-9111-A53A145D86C0}" destId="{AE7736BF-2118-464A-B879-379EB2ED2B01}" srcOrd="0" destOrd="0" presId="urn:microsoft.com/office/officeart/2005/8/layout/hList3"/>
    <dgm:cxn modelId="{7ABF999D-4175-47A9-86E1-46C67EE56C8B}" type="presOf" srcId="{FB2B36FC-CFB7-4DB9-BFCB-3A913C1E657D}" destId="{FA78F1C5-D221-48A9-A960-5971376B8319}" srcOrd="0" destOrd="0" presId="urn:microsoft.com/office/officeart/2005/8/layout/hList3"/>
    <dgm:cxn modelId="{A1DA9926-CBC3-4105-BD1D-63D37BF93C0F}" type="presOf" srcId="{03FCFA16-7AC4-4975-B374-24E2DCE186F4}" destId="{2CE22C15-2244-4D75-8B34-52F852775278}" srcOrd="0" destOrd="0" presId="urn:microsoft.com/office/officeart/2005/8/layout/hList3"/>
    <dgm:cxn modelId="{07E7CB1D-235F-4BFA-BE29-5BA20E79B57C}" srcId="{86368D8A-48A6-48FD-9111-A53A145D86C0}" destId="{FD886330-4085-4202-8783-560EEEC3B4FF}" srcOrd="2" destOrd="0" parTransId="{9F441B78-789E-47E6-9843-0B1F6B67BD34}" sibTransId="{8328EE3B-CAEA-4E83-A39C-88CD735A1D37}"/>
    <dgm:cxn modelId="{91F396B3-8E96-40FA-9604-983368AD76CC}" type="presParOf" srcId="{2CE22C15-2244-4D75-8B34-52F852775278}" destId="{AE7736BF-2118-464A-B879-379EB2ED2B01}" srcOrd="0" destOrd="0" presId="urn:microsoft.com/office/officeart/2005/8/layout/hList3"/>
    <dgm:cxn modelId="{D1DD9572-833C-40E5-8E43-278A9A34DABD}" type="presParOf" srcId="{2CE22C15-2244-4D75-8B34-52F852775278}" destId="{027AD89F-78A5-46EC-9E2F-E505C934BCED}" srcOrd="1" destOrd="0" presId="urn:microsoft.com/office/officeart/2005/8/layout/hList3"/>
    <dgm:cxn modelId="{6B6A0DF4-D844-4E58-B34E-F1C95B7644B4}" type="presParOf" srcId="{027AD89F-78A5-46EC-9E2F-E505C934BCED}" destId="{FA78F1C5-D221-48A9-A960-5971376B8319}" srcOrd="0" destOrd="0" presId="urn:microsoft.com/office/officeart/2005/8/layout/hList3"/>
    <dgm:cxn modelId="{A9CE6366-3941-41E9-804D-F985328331A4}" type="presParOf" srcId="{027AD89F-78A5-46EC-9E2F-E505C934BCED}" destId="{5961525E-A27D-4A6D-A2C9-9CCA25DDBE5B}" srcOrd="1" destOrd="0" presId="urn:microsoft.com/office/officeart/2005/8/layout/hList3"/>
    <dgm:cxn modelId="{81ADCCDA-66AF-441D-9E9F-0C2DD491EBE6}" type="presParOf" srcId="{027AD89F-78A5-46EC-9E2F-E505C934BCED}" destId="{04BCFB24-9DC3-4E48-B234-CDF566CE5158}" srcOrd="2" destOrd="0" presId="urn:microsoft.com/office/officeart/2005/8/layout/hList3"/>
    <dgm:cxn modelId="{915EF677-3657-4854-8DAE-F480143502B7}" type="presParOf" srcId="{2CE22C15-2244-4D75-8B34-52F852775278}" destId="{483A332B-293A-4021-8001-09400536D90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48F3D-C97E-486E-8B77-3799966A31C8}"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tr-TR"/>
        </a:p>
      </dgm:t>
    </dgm:pt>
    <dgm:pt modelId="{5A10C47A-501A-4A25-9FE1-3779DF31915C}">
      <dgm:prSet phldrT="[Metin]"/>
      <dgm:spPr/>
      <dgm:t>
        <a:bodyPr/>
        <a:lstStyle/>
        <a:p>
          <a:r>
            <a:rPr lang="tr-TR">
              <a:latin typeface="Calibri" panose="020F0502020204030204" pitchFamily="34" charset="0"/>
            </a:rPr>
            <a:t>Sanayi Devrimi Öncesi</a:t>
          </a:r>
        </a:p>
      </dgm:t>
    </dgm:pt>
    <dgm:pt modelId="{0FD34898-3C2C-410F-9D5D-CF1E25BC1421}" type="parTrans" cxnId="{4439B4BB-BB52-41E7-A09E-7F2058BAE3B8}">
      <dgm:prSet/>
      <dgm:spPr/>
      <dgm:t>
        <a:bodyPr/>
        <a:lstStyle/>
        <a:p>
          <a:endParaRPr lang="tr-TR">
            <a:latin typeface="Calibri" panose="020F0502020204030204" pitchFamily="34" charset="0"/>
          </a:endParaRPr>
        </a:p>
      </dgm:t>
    </dgm:pt>
    <dgm:pt modelId="{151E179B-37E7-4239-9EA9-75049C73B002}" type="sibTrans" cxnId="{4439B4BB-BB52-41E7-A09E-7F2058BAE3B8}">
      <dgm:prSet/>
      <dgm:spPr/>
      <dgm:t>
        <a:bodyPr/>
        <a:lstStyle/>
        <a:p>
          <a:endParaRPr lang="tr-TR">
            <a:latin typeface="Calibri" panose="020F0502020204030204" pitchFamily="34" charset="0"/>
          </a:endParaRPr>
        </a:p>
      </dgm:t>
    </dgm:pt>
    <dgm:pt modelId="{9351477E-E7BE-44BC-AC93-97068E9B48D6}">
      <dgm:prSet phldrT="[Metin]"/>
      <dgm:spPr/>
      <dgm:t>
        <a:bodyPr/>
        <a:lstStyle/>
        <a:p>
          <a:r>
            <a:rPr lang="tr-TR" dirty="0">
              <a:latin typeface="Calibri" panose="020F0502020204030204" pitchFamily="34" charset="0"/>
            </a:rPr>
            <a:t>İşçiler evlerinde çalışmaktaydı.</a:t>
          </a:r>
        </a:p>
      </dgm:t>
    </dgm:pt>
    <dgm:pt modelId="{DAA8A434-706B-428A-9E3E-275E5BCDE9F1}" type="parTrans" cxnId="{83A6300D-CAA0-4E8D-85CB-AEC262044BDE}">
      <dgm:prSet/>
      <dgm:spPr/>
      <dgm:t>
        <a:bodyPr/>
        <a:lstStyle/>
        <a:p>
          <a:endParaRPr lang="tr-TR">
            <a:latin typeface="Calibri" panose="020F0502020204030204" pitchFamily="34" charset="0"/>
          </a:endParaRPr>
        </a:p>
      </dgm:t>
    </dgm:pt>
    <dgm:pt modelId="{667364A8-9A40-4506-AC27-A5721085295B}" type="sibTrans" cxnId="{83A6300D-CAA0-4E8D-85CB-AEC262044BDE}">
      <dgm:prSet/>
      <dgm:spPr/>
      <dgm:t>
        <a:bodyPr/>
        <a:lstStyle/>
        <a:p>
          <a:endParaRPr lang="tr-TR">
            <a:latin typeface="Calibri" panose="020F0502020204030204" pitchFamily="34" charset="0"/>
          </a:endParaRPr>
        </a:p>
      </dgm:t>
    </dgm:pt>
    <dgm:pt modelId="{5D9B019C-45BE-4922-BEA0-CED9A456076D}">
      <dgm:prSet phldrT="[Metin]"/>
      <dgm:spPr/>
      <dgm:t>
        <a:bodyPr/>
        <a:lstStyle/>
        <a:p>
          <a:r>
            <a:rPr lang="tr-TR">
              <a:latin typeface="Calibri" panose="020F0502020204030204" pitchFamily="34" charset="0"/>
            </a:rPr>
            <a:t>Sanayi Devrimi Sonrası</a:t>
          </a:r>
        </a:p>
      </dgm:t>
    </dgm:pt>
    <dgm:pt modelId="{A3DEC83E-F111-45E2-8E79-0F1EC3E7FA71}" type="parTrans" cxnId="{843A15EA-0616-4C22-B92F-D633933329F3}">
      <dgm:prSet/>
      <dgm:spPr/>
      <dgm:t>
        <a:bodyPr/>
        <a:lstStyle/>
        <a:p>
          <a:endParaRPr lang="tr-TR">
            <a:latin typeface="Calibri" panose="020F0502020204030204" pitchFamily="34" charset="0"/>
          </a:endParaRPr>
        </a:p>
      </dgm:t>
    </dgm:pt>
    <dgm:pt modelId="{3DE403E7-B4B7-42A0-98B7-10BBEDE4DE84}" type="sibTrans" cxnId="{843A15EA-0616-4C22-B92F-D633933329F3}">
      <dgm:prSet/>
      <dgm:spPr/>
      <dgm:t>
        <a:bodyPr/>
        <a:lstStyle/>
        <a:p>
          <a:endParaRPr lang="tr-TR">
            <a:latin typeface="Calibri" panose="020F0502020204030204" pitchFamily="34" charset="0"/>
          </a:endParaRPr>
        </a:p>
      </dgm:t>
    </dgm:pt>
    <dgm:pt modelId="{3343D608-F195-4F78-93E5-9319EFECA191}">
      <dgm:prSet phldrT="[Metin]"/>
      <dgm:spPr/>
      <dgm:t>
        <a:bodyPr/>
        <a:lstStyle/>
        <a:p>
          <a:r>
            <a:rPr lang="tr-TR">
              <a:latin typeface="Calibri" panose="020F0502020204030204" pitchFamily="34" charset="0"/>
            </a:rPr>
            <a:t>Sanayi toplumuna geçildi.</a:t>
          </a:r>
        </a:p>
      </dgm:t>
    </dgm:pt>
    <dgm:pt modelId="{940173CB-FBD1-4521-B762-08234F4D746D}" type="parTrans" cxnId="{7404DF34-65E0-46D8-A660-CFC0908D95F1}">
      <dgm:prSet/>
      <dgm:spPr/>
      <dgm:t>
        <a:bodyPr/>
        <a:lstStyle/>
        <a:p>
          <a:endParaRPr lang="tr-TR">
            <a:latin typeface="Calibri" panose="020F0502020204030204" pitchFamily="34" charset="0"/>
          </a:endParaRPr>
        </a:p>
      </dgm:t>
    </dgm:pt>
    <dgm:pt modelId="{8592006D-41B4-45CE-8B9D-40D52C41F7A4}" type="sibTrans" cxnId="{7404DF34-65E0-46D8-A660-CFC0908D95F1}">
      <dgm:prSet/>
      <dgm:spPr/>
      <dgm:t>
        <a:bodyPr/>
        <a:lstStyle/>
        <a:p>
          <a:endParaRPr lang="tr-TR">
            <a:latin typeface="Calibri" panose="020F0502020204030204" pitchFamily="34" charset="0"/>
          </a:endParaRPr>
        </a:p>
      </dgm:t>
    </dgm:pt>
    <dgm:pt modelId="{715094DE-450C-4D4B-9C49-4917C13DFA95}">
      <dgm:prSet/>
      <dgm:spPr/>
      <dgm:t>
        <a:bodyPr/>
        <a:lstStyle/>
        <a:p>
          <a:r>
            <a:rPr lang="tr-TR">
              <a:latin typeface="Calibri" panose="020F0502020204030204" pitchFamily="34" charset="0"/>
            </a:rPr>
            <a:t>Tarım toplumu çoğunluktaydı</a:t>
          </a:r>
        </a:p>
      </dgm:t>
    </dgm:pt>
    <dgm:pt modelId="{7FD2E056-D1DA-4C43-A1E8-A38B255F98A4}" type="parTrans" cxnId="{FE17BFB0-3B96-40C0-9D60-CC24CF18AEDC}">
      <dgm:prSet/>
      <dgm:spPr/>
      <dgm:t>
        <a:bodyPr/>
        <a:lstStyle/>
        <a:p>
          <a:endParaRPr lang="tr-TR">
            <a:latin typeface="Calibri" panose="020F0502020204030204" pitchFamily="34" charset="0"/>
          </a:endParaRPr>
        </a:p>
      </dgm:t>
    </dgm:pt>
    <dgm:pt modelId="{F278B60A-C103-4C33-B180-BBF304E148CA}" type="sibTrans" cxnId="{FE17BFB0-3B96-40C0-9D60-CC24CF18AEDC}">
      <dgm:prSet/>
      <dgm:spPr/>
      <dgm:t>
        <a:bodyPr/>
        <a:lstStyle/>
        <a:p>
          <a:endParaRPr lang="tr-TR">
            <a:latin typeface="Calibri" panose="020F0502020204030204" pitchFamily="34" charset="0"/>
          </a:endParaRPr>
        </a:p>
      </dgm:t>
    </dgm:pt>
    <dgm:pt modelId="{4BF5BE22-D8F5-4DED-8A4C-25888538616F}">
      <dgm:prSet/>
      <dgm:spPr/>
      <dgm:t>
        <a:bodyPr/>
        <a:lstStyle/>
        <a:p>
          <a:r>
            <a:rPr lang="tr-TR">
              <a:latin typeface="Calibri" panose="020F0502020204030204" pitchFamily="34" charset="0"/>
            </a:rPr>
            <a:t>İşçi-Yönetici problemleri en az düzeydeydi.</a:t>
          </a:r>
        </a:p>
      </dgm:t>
    </dgm:pt>
    <dgm:pt modelId="{EE48274A-140C-41B1-9134-D09818852CC7}" type="parTrans" cxnId="{DE30F954-D9BE-4CE4-917D-87C7CFA336A2}">
      <dgm:prSet/>
      <dgm:spPr/>
      <dgm:t>
        <a:bodyPr/>
        <a:lstStyle/>
        <a:p>
          <a:endParaRPr lang="tr-TR">
            <a:latin typeface="Calibri" panose="020F0502020204030204" pitchFamily="34" charset="0"/>
          </a:endParaRPr>
        </a:p>
      </dgm:t>
    </dgm:pt>
    <dgm:pt modelId="{9D2367B5-7023-479C-8FF5-CDE9ECACBD1E}" type="sibTrans" cxnId="{DE30F954-D9BE-4CE4-917D-87C7CFA336A2}">
      <dgm:prSet/>
      <dgm:spPr/>
      <dgm:t>
        <a:bodyPr/>
        <a:lstStyle/>
        <a:p>
          <a:endParaRPr lang="tr-TR">
            <a:latin typeface="Calibri" panose="020F0502020204030204" pitchFamily="34" charset="0"/>
          </a:endParaRPr>
        </a:p>
      </dgm:t>
    </dgm:pt>
    <dgm:pt modelId="{6D128DBA-8BB9-479D-80CE-09050A8AFD3B}">
      <dgm:prSet/>
      <dgm:spPr/>
      <dgm:t>
        <a:bodyPr/>
        <a:lstStyle/>
        <a:p>
          <a:r>
            <a:rPr lang="tr-TR">
              <a:latin typeface="Calibri" panose="020F0502020204030204" pitchFamily="34" charset="0"/>
            </a:rPr>
            <a:t>İşçiler fabrikada çalışmaya başladı</a:t>
          </a:r>
        </a:p>
      </dgm:t>
    </dgm:pt>
    <dgm:pt modelId="{90C18AFC-73D4-47AF-B032-5FD3E9DC32DB}" type="parTrans" cxnId="{6D9C4EDE-0490-4EF4-85B4-F604BDDEFF2F}">
      <dgm:prSet/>
      <dgm:spPr/>
      <dgm:t>
        <a:bodyPr/>
        <a:lstStyle/>
        <a:p>
          <a:endParaRPr lang="tr-TR">
            <a:latin typeface="Calibri" panose="020F0502020204030204" pitchFamily="34" charset="0"/>
          </a:endParaRPr>
        </a:p>
      </dgm:t>
    </dgm:pt>
    <dgm:pt modelId="{69947EC3-3199-47F1-AAE6-1D3B5E9CB65B}" type="sibTrans" cxnId="{6D9C4EDE-0490-4EF4-85B4-F604BDDEFF2F}">
      <dgm:prSet/>
      <dgm:spPr/>
      <dgm:t>
        <a:bodyPr/>
        <a:lstStyle/>
        <a:p>
          <a:endParaRPr lang="tr-TR">
            <a:latin typeface="Calibri" panose="020F0502020204030204" pitchFamily="34" charset="0"/>
          </a:endParaRPr>
        </a:p>
      </dgm:t>
    </dgm:pt>
    <dgm:pt modelId="{B2E33EE6-C299-498C-9BB8-D89122AC0E50}">
      <dgm:prSet/>
      <dgm:spPr/>
      <dgm:t>
        <a:bodyPr/>
        <a:lstStyle/>
        <a:p>
          <a:r>
            <a:rPr lang="tr-TR">
              <a:latin typeface="Calibri" panose="020F0502020204030204" pitchFamily="34" charset="0"/>
            </a:rPr>
            <a:t>İşçi-Yönetici problemleri artmıştır.</a:t>
          </a:r>
        </a:p>
      </dgm:t>
    </dgm:pt>
    <dgm:pt modelId="{391ED738-4EAB-4910-8E45-40505A2BB691}" type="parTrans" cxnId="{4CA7E419-25AE-45E9-B5D2-977BADA2BCDD}">
      <dgm:prSet/>
      <dgm:spPr/>
      <dgm:t>
        <a:bodyPr/>
        <a:lstStyle/>
        <a:p>
          <a:endParaRPr lang="tr-TR">
            <a:latin typeface="Calibri" panose="020F0502020204030204" pitchFamily="34" charset="0"/>
          </a:endParaRPr>
        </a:p>
      </dgm:t>
    </dgm:pt>
    <dgm:pt modelId="{26BF5B11-B160-44B4-8D17-7AF1E94387BA}" type="sibTrans" cxnId="{4CA7E419-25AE-45E9-B5D2-977BADA2BCDD}">
      <dgm:prSet/>
      <dgm:spPr/>
      <dgm:t>
        <a:bodyPr/>
        <a:lstStyle/>
        <a:p>
          <a:endParaRPr lang="tr-TR">
            <a:latin typeface="Calibri" panose="020F0502020204030204" pitchFamily="34" charset="0"/>
          </a:endParaRPr>
        </a:p>
      </dgm:t>
    </dgm:pt>
    <dgm:pt modelId="{7732180B-19A0-449A-94FE-142036E7B4A8}" type="pres">
      <dgm:prSet presAssocID="{8F648F3D-C97E-486E-8B77-3799966A31C8}" presName="diagram" presStyleCnt="0">
        <dgm:presLayoutVars>
          <dgm:chPref val="1"/>
          <dgm:dir/>
          <dgm:animOne val="branch"/>
          <dgm:animLvl val="lvl"/>
          <dgm:resizeHandles/>
        </dgm:presLayoutVars>
      </dgm:prSet>
      <dgm:spPr/>
      <dgm:t>
        <a:bodyPr/>
        <a:lstStyle/>
        <a:p>
          <a:endParaRPr lang="tr-TR"/>
        </a:p>
      </dgm:t>
    </dgm:pt>
    <dgm:pt modelId="{14E1E7A4-0A20-4484-B1E1-C26276809227}" type="pres">
      <dgm:prSet presAssocID="{5A10C47A-501A-4A25-9FE1-3779DF31915C}" presName="root" presStyleCnt="0"/>
      <dgm:spPr/>
      <dgm:t>
        <a:bodyPr/>
        <a:lstStyle/>
        <a:p>
          <a:endParaRPr lang="tr-TR"/>
        </a:p>
      </dgm:t>
    </dgm:pt>
    <dgm:pt modelId="{59E9ADCF-50E4-4DB9-837B-D1B32E2C6B86}" type="pres">
      <dgm:prSet presAssocID="{5A10C47A-501A-4A25-9FE1-3779DF31915C}" presName="rootComposite" presStyleCnt="0"/>
      <dgm:spPr/>
      <dgm:t>
        <a:bodyPr/>
        <a:lstStyle/>
        <a:p>
          <a:endParaRPr lang="tr-TR"/>
        </a:p>
      </dgm:t>
    </dgm:pt>
    <dgm:pt modelId="{30DA7A0D-00C0-4F7B-92B8-8C1EFDA3C8F6}" type="pres">
      <dgm:prSet presAssocID="{5A10C47A-501A-4A25-9FE1-3779DF31915C}" presName="rootText" presStyleLbl="node1" presStyleIdx="0" presStyleCnt="2"/>
      <dgm:spPr/>
      <dgm:t>
        <a:bodyPr/>
        <a:lstStyle/>
        <a:p>
          <a:endParaRPr lang="tr-TR"/>
        </a:p>
      </dgm:t>
    </dgm:pt>
    <dgm:pt modelId="{3ED260A3-954C-4566-B995-344FC4E8437C}" type="pres">
      <dgm:prSet presAssocID="{5A10C47A-501A-4A25-9FE1-3779DF31915C}" presName="rootConnector" presStyleLbl="node1" presStyleIdx="0" presStyleCnt="2"/>
      <dgm:spPr/>
      <dgm:t>
        <a:bodyPr/>
        <a:lstStyle/>
        <a:p>
          <a:endParaRPr lang="tr-TR"/>
        </a:p>
      </dgm:t>
    </dgm:pt>
    <dgm:pt modelId="{2ACEC82D-7C23-48A8-9890-829794BC3EC4}" type="pres">
      <dgm:prSet presAssocID="{5A10C47A-501A-4A25-9FE1-3779DF31915C}" presName="childShape" presStyleCnt="0"/>
      <dgm:spPr/>
      <dgm:t>
        <a:bodyPr/>
        <a:lstStyle/>
        <a:p>
          <a:endParaRPr lang="tr-TR"/>
        </a:p>
      </dgm:t>
    </dgm:pt>
    <dgm:pt modelId="{2DC0A71D-B7C0-41CD-BE79-4DD960A1C23F}" type="pres">
      <dgm:prSet presAssocID="{7FD2E056-D1DA-4C43-A1E8-A38B255F98A4}" presName="Name13" presStyleLbl="parChTrans1D2" presStyleIdx="0" presStyleCnt="6"/>
      <dgm:spPr/>
      <dgm:t>
        <a:bodyPr/>
        <a:lstStyle/>
        <a:p>
          <a:endParaRPr lang="tr-TR"/>
        </a:p>
      </dgm:t>
    </dgm:pt>
    <dgm:pt modelId="{611346C6-961A-4F5A-B0B8-E887310414E4}" type="pres">
      <dgm:prSet presAssocID="{715094DE-450C-4D4B-9C49-4917C13DFA95}" presName="childText" presStyleLbl="bgAcc1" presStyleIdx="0" presStyleCnt="6">
        <dgm:presLayoutVars>
          <dgm:bulletEnabled val="1"/>
        </dgm:presLayoutVars>
      </dgm:prSet>
      <dgm:spPr/>
      <dgm:t>
        <a:bodyPr/>
        <a:lstStyle/>
        <a:p>
          <a:endParaRPr lang="tr-TR"/>
        </a:p>
      </dgm:t>
    </dgm:pt>
    <dgm:pt modelId="{C037A517-05D7-49D1-861F-B940BC93FE47}" type="pres">
      <dgm:prSet presAssocID="{DAA8A434-706B-428A-9E3E-275E5BCDE9F1}" presName="Name13" presStyleLbl="parChTrans1D2" presStyleIdx="1" presStyleCnt="6"/>
      <dgm:spPr/>
      <dgm:t>
        <a:bodyPr/>
        <a:lstStyle/>
        <a:p>
          <a:endParaRPr lang="tr-TR"/>
        </a:p>
      </dgm:t>
    </dgm:pt>
    <dgm:pt modelId="{DF357C1E-30B9-4BAD-996D-4DDDE3FCD512}" type="pres">
      <dgm:prSet presAssocID="{9351477E-E7BE-44BC-AC93-97068E9B48D6}" presName="childText" presStyleLbl="bgAcc1" presStyleIdx="1" presStyleCnt="6">
        <dgm:presLayoutVars>
          <dgm:bulletEnabled val="1"/>
        </dgm:presLayoutVars>
      </dgm:prSet>
      <dgm:spPr/>
      <dgm:t>
        <a:bodyPr/>
        <a:lstStyle/>
        <a:p>
          <a:endParaRPr lang="tr-TR"/>
        </a:p>
      </dgm:t>
    </dgm:pt>
    <dgm:pt modelId="{23F93798-94CC-4646-9E6A-AED8F5761549}" type="pres">
      <dgm:prSet presAssocID="{EE48274A-140C-41B1-9134-D09818852CC7}" presName="Name13" presStyleLbl="parChTrans1D2" presStyleIdx="2" presStyleCnt="6"/>
      <dgm:spPr/>
      <dgm:t>
        <a:bodyPr/>
        <a:lstStyle/>
        <a:p>
          <a:endParaRPr lang="tr-TR"/>
        </a:p>
      </dgm:t>
    </dgm:pt>
    <dgm:pt modelId="{CC351BFA-378A-4F33-9A82-5463873C9B00}" type="pres">
      <dgm:prSet presAssocID="{4BF5BE22-D8F5-4DED-8A4C-25888538616F}" presName="childText" presStyleLbl="bgAcc1" presStyleIdx="2" presStyleCnt="6">
        <dgm:presLayoutVars>
          <dgm:bulletEnabled val="1"/>
        </dgm:presLayoutVars>
      </dgm:prSet>
      <dgm:spPr/>
      <dgm:t>
        <a:bodyPr/>
        <a:lstStyle/>
        <a:p>
          <a:endParaRPr lang="tr-TR"/>
        </a:p>
      </dgm:t>
    </dgm:pt>
    <dgm:pt modelId="{F8C0C7B1-F415-48B2-B685-2EB3EBBFC56E}" type="pres">
      <dgm:prSet presAssocID="{5D9B019C-45BE-4922-BEA0-CED9A456076D}" presName="root" presStyleCnt="0"/>
      <dgm:spPr/>
      <dgm:t>
        <a:bodyPr/>
        <a:lstStyle/>
        <a:p>
          <a:endParaRPr lang="tr-TR"/>
        </a:p>
      </dgm:t>
    </dgm:pt>
    <dgm:pt modelId="{9F411B0D-3DA9-47C1-8350-BA706DB7B66C}" type="pres">
      <dgm:prSet presAssocID="{5D9B019C-45BE-4922-BEA0-CED9A456076D}" presName="rootComposite" presStyleCnt="0"/>
      <dgm:spPr/>
      <dgm:t>
        <a:bodyPr/>
        <a:lstStyle/>
        <a:p>
          <a:endParaRPr lang="tr-TR"/>
        </a:p>
      </dgm:t>
    </dgm:pt>
    <dgm:pt modelId="{2B3814DA-ABB0-470D-8604-4CDFD871DEE7}" type="pres">
      <dgm:prSet presAssocID="{5D9B019C-45BE-4922-BEA0-CED9A456076D}" presName="rootText" presStyleLbl="node1" presStyleIdx="1" presStyleCnt="2"/>
      <dgm:spPr/>
      <dgm:t>
        <a:bodyPr/>
        <a:lstStyle/>
        <a:p>
          <a:endParaRPr lang="tr-TR"/>
        </a:p>
      </dgm:t>
    </dgm:pt>
    <dgm:pt modelId="{956BCB25-F9B8-427F-8B08-F5CF4741A3D4}" type="pres">
      <dgm:prSet presAssocID="{5D9B019C-45BE-4922-BEA0-CED9A456076D}" presName="rootConnector" presStyleLbl="node1" presStyleIdx="1" presStyleCnt="2"/>
      <dgm:spPr/>
      <dgm:t>
        <a:bodyPr/>
        <a:lstStyle/>
        <a:p>
          <a:endParaRPr lang="tr-TR"/>
        </a:p>
      </dgm:t>
    </dgm:pt>
    <dgm:pt modelId="{C6BEBF57-064F-40D9-83B5-46DDA4C743BA}" type="pres">
      <dgm:prSet presAssocID="{5D9B019C-45BE-4922-BEA0-CED9A456076D}" presName="childShape" presStyleCnt="0"/>
      <dgm:spPr/>
      <dgm:t>
        <a:bodyPr/>
        <a:lstStyle/>
        <a:p>
          <a:endParaRPr lang="tr-TR"/>
        </a:p>
      </dgm:t>
    </dgm:pt>
    <dgm:pt modelId="{8A7C58EE-F2BB-44AE-AB75-CB5196BC9C17}" type="pres">
      <dgm:prSet presAssocID="{940173CB-FBD1-4521-B762-08234F4D746D}" presName="Name13" presStyleLbl="parChTrans1D2" presStyleIdx="3" presStyleCnt="6"/>
      <dgm:spPr/>
      <dgm:t>
        <a:bodyPr/>
        <a:lstStyle/>
        <a:p>
          <a:endParaRPr lang="tr-TR"/>
        </a:p>
      </dgm:t>
    </dgm:pt>
    <dgm:pt modelId="{DA1B1259-06DF-4A9D-A710-547B4A4CB4DF}" type="pres">
      <dgm:prSet presAssocID="{3343D608-F195-4F78-93E5-9319EFECA191}" presName="childText" presStyleLbl="bgAcc1" presStyleIdx="3" presStyleCnt="6">
        <dgm:presLayoutVars>
          <dgm:bulletEnabled val="1"/>
        </dgm:presLayoutVars>
      </dgm:prSet>
      <dgm:spPr/>
      <dgm:t>
        <a:bodyPr/>
        <a:lstStyle/>
        <a:p>
          <a:endParaRPr lang="tr-TR"/>
        </a:p>
      </dgm:t>
    </dgm:pt>
    <dgm:pt modelId="{B197BB52-5821-4DBF-BA6B-A70655200884}" type="pres">
      <dgm:prSet presAssocID="{90C18AFC-73D4-47AF-B032-5FD3E9DC32DB}" presName="Name13" presStyleLbl="parChTrans1D2" presStyleIdx="4" presStyleCnt="6"/>
      <dgm:spPr/>
      <dgm:t>
        <a:bodyPr/>
        <a:lstStyle/>
        <a:p>
          <a:endParaRPr lang="tr-TR"/>
        </a:p>
      </dgm:t>
    </dgm:pt>
    <dgm:pt modelId="{414B912D-B578-488D-9F73-136621CF28E3}" type="pres">
      <dgm:prSet presAssocID="{6D128DBA-8BB9-479D-80CE-09050A8AFD3B}" presName="childText" presStyleLbl="bgAcc1" presStyleIdx="4" presStyleCnt="6">
        <dgm:presLayoutVars>
          <dgm:bulletEnabled val="1"/>
        </dgm:presLayoutVars>
      </dgm:prSet>
      <dgm:spPr/>
      <dgm:t>
        <a:bodyPr/>
        <a:lstStyle/>
        <a:p>
          <a:endParaRPr lang="tr-TR"/>
        </a:p>
      </dgm:t>
    </dgm:pt>
    <dgm:pt modelId="{D5768B0A-BCF1-49E6-A9D8-1C826F2C1736}" type="pres">
      <dgm:prSet presAssocID="{391ED738-4EAB-4910-8E45-40505A2BB691}" presName="Name13" presStyleLbl="parChTrans1D2" presStyleIdx="5" presStyleCnt="6"/>
      <dgm:spPr/>
      <dgm:t>
        <a:bodyPr/>
        <a:lstStyle/>
        <a:p>
          <a:endParaRPr lang="tr-TR"/>
        </a:p>
      </dgm:t>
    </dgm:pt>
    <dgm:pt modelId="{884A712C-6FDC-4AC2-84A5-0EE834294312}" type="pres">
      <dgm:prSet presAssocID="{B2E33EE6-C299-498C-9BB8-D89122AC0E50}" presName="childText" presStyleLbl="bgAcc1" presStyleIdx="5" presStyleCnt="6">
        <dgm:presLayoutVars>
          <dgm:bulletEnabled val="1"/>
        </dgm:presLayoutVars>
      </dgm:prSet>
      <dgm:spPr/>
      <dgm:t>
        <a:bodyPr/>
        <a:lstStyle/>
        <a:p>
          <a:endParaRPr lang="tr-TR"/>
        </a:p>
      </dgm:t>
    </dgm:pt>
  </dgm:ptLst>
  <dgm:cxnLst>
    <dgm:cxn modelId="{6D9C4EDE-0490-4EF4-85B4-F604BDDEFF2F}" srcId="{5D9B019C-45BE-4922-BEA0-CED9A456076D}" destId="{6D128DBA-8BB9-479D-80CE-09050A8AFD3B}" srcOrd="1" destOrd="0" parTransId="{90C18AFC-73D4-47AF-B032-5FD3E9DC32DB}" sibTransId="{69947EC3-3199-47F1-AAE6-1D3B5E9CB65B}"/>
    <dgm:cxn modelId="{F13B0CA9-26C0-4C1F-9A66-177025F9F7B3}" type="presOf" srcId="{5A10C47A-501A-4A25-9FE1-3779DF31915C}" destId="{30DA7A0D-00C0-4F7B-92B8-8C1EFDA3C8F6}" srcOrd="0" destOrd="0" presId="urn:microsoft.com/office/officeart/2005/8/layout/hierarchy3"/>
    <dgm:cxn modelId="{8FD57E47-2932-423C-9213-7944A9440F71}" type="presOf" srcId="{4BF5BE22-D8F5-4DED-8A4C-25888538616F}" destId="{CC351BFA-378A-4F33-9A82-5463873C9B00}" srcOrd="0" destOrd="0" presId="urn:microsoft.com/office/officeart/2005/8/layout/hierarchy3"/>
    <dgm:cxn modelId="{9FA6D93A-4196-4E19-BA32-A5CD0975D871}" type="presOf" srcId="{EE48274A-140C-41B1-9134-D09818852CC7}" destId="{23F93798-94CC-4646-9E6A-AED8F5761549}" srcOrd="0" destOrd="0" presId="urn:microsoft.com/office/officeart/2005/8/layout/hierarchy3"/>
    <dgm:cxn modelId="{718E55AB-CACF-495A-A824-73AE40779251}" type="presOf" srcId="{5A10C47A-501A-4A25-9FE1-3779DF31915C}" destId="{3ED260A3-954C-4566-B995-344FC4E8437C}" srcOrd="1" destOrd="0" presId="urn:microsoft.com/office/officeart/2005/8/layout/hierarchy3"/>
    <dgm:cxn modelId="{83A6300D-CAA0-4E8D-85CB-AEC262044BDE}" srcId="{5A10C47A-501A-4A25-9FE1-3779DF31915C}" destId="{9351477E-E7BE-44BC-AC93-97068E9B48D6}" srcOrd="1" destOrd="0" parTransId="{DAA8A434-706B-428A-9E3E-275E5BCDE9F1}" sibTransId="{667364A8-9A40-4506-AC27-A5721085295B}"/>
    <dgm:cxn modelId="{96157BEF-BF9E-4361-8BED-88F6EE4968D4}" type="presOf" srcId="{391ED738-4EAB-4910-8E45-40505A2BB691}" destId="{D5768B0A-BCF1-49E6-A9D8-1C826F2C1736}" srcOrd="0" destOrd="0" presId="urn:microsoft.com/office/officeart/2005/8/layout/hierarchy3"/>
    <dgm:cxn modelId="{843A15EA-0616-4C22-B92F-D633933329F3}" srcId="{8F648F3D-C97E-486E-8B77-3799966A31C8}" destId="{5D9B019C-45BE-4922-BEA0-CED9A456076D}" srcOrd="1" destOrd="0" parTransId="{A3DEC83E-F111-45E2-8E79-0F1EC3E7FA71}" sibTransId="{3DE403E7-B4B7-42A0-98B7-10BBEDE4DE84}"/>
    <dgm:cxn modelId="{662DA055-C787-487C-83A5-310E735173EF}" type="presOf" srcId="{5D9B019C-45BE-4922-BEA0-CED9A456076D}" destId="{956BCB25-F9B8-427F-8B08-F5CF4741A3D4}" srcOrd="1" destOrd="0" presId="urn:microsoft.com/office/officeart/2005/8/layout/hierarchy3"/>
    <dgm:cxn modelId="{DE30F954-D9BE-4CE4-917D-87C7CFA336A2}" srcId="{5A10C47A-501A-4A25-9FE1-3779DF31915C}" destId="{4BF5BE22-D8F5-4DED-8A4C-25888538616F}" srcOrd="2" destOrd="0" parTransId="{EE48274A-140C-41B1-9134-D09818852CC7}" sibTransId="{9D2367B5-7023-479C-8FF5-CDE9ECACBD1E}"/>
    <dgm:cxn modelId="{813BD21A-76BA-4320-8F87-3E8DD9A13BF8}" type="presOf" srcId="{9351477E-E7BE-44BC-AC93-97068E9B48D6}" destId="{DF357C1E-30B9-4BAD-996D-4DDDE3FCD512}" srcOrd="0" destOrd="0" presId="urn:microsoft.com/office/officeart/2005/8/layout/hierarchy3"/>
    <dgm:cxn modelId="{D946D702-63C8-4E9A-A458-83AB9A8E0AED}" type="presOf" srcId="{5D9B019C-45BE-4922-BEA0-CED9A456076D}" destId="{2B3814DA-ABB0-470D-8604-4CDFD871DEE7}" srcOrd="0" destOrd="0" presId="urn:microsoft.com/office/officeart/2005/8/layout/hierarchy3"/>
    <dgm:cxn modelId="{4CE4E551-066F-4155-B991-B743190AD67B}" type="presOf" srcId="{B2E33EE6-C299-498C-9BB8-D89122AC0E50}" destId="{884A712C-6FDC-4AC2-84A5-0EE834294312}" srcOrd="0" destOrd="0" presId="urn:microsoft.com/office/officeart/2005/8/layout/hierarchy3"/>
    <dgm:cxn modelId="{4CA7E419-25AE-45E9-B5D2-977BADA2BCDD}" srcId="{5D9B019C-45BE-4922-BEA0-CED9A456076D}" destId="{B2E33EE6-C299-498C-9BB8-D89122AC0E50}" srcOrd="2" destOrd="0" parTransId="{391ED738-4EAB-4910-8E45-40505A2BB691}" sibTransId="{26BF5B11-B160-44B4-8D17-7AF1E94387BA}"/>
    <dgm:cxn modelId="{0A9DCFAC-DE58-470C-9FD9-9E920571D859}" type="presOf" srcId="{8F648F3D-C97E-486E-8B77-3799966A31C8}" destId="{7732180B-19A0-449A-94FE-142036E7B4A8}" srcOrd="0" destOrd="0" presId="urn:microsoft.com/office/officeart/2005/8/layout/hierarchy3"/>
    <dgm:cxn modelId="{4439B4BB-BB52-41E7-A09E-7F2058BAE3B8}" srcId="{8F648F3D-C97E-486E-8B77-3799966A31C8}" destId="{5A10C47A-501A-4A25-9FE1-3779DF31915C}" srcOrd="0" destOrd="0" parTransId="{0FD34898-3C2C-410F-9D5D-CF1E25BC1421}" sibTransId="{151E179B-37E7-4239-9EA9-75049C73B002}"/>
    <dgm:cxn modelId="{FE17BFB0-3B96-40C0-9D60-CC24CF18AEDC}" srcId="{5A10C47A-501A-4A25-9FE1-3779DF31915C}" destId="{715094DE-450C-4D4B-9C49-4917C13DFA95}" srcOrd="0" destOrd="0" parTransId="{7FD2E056-D1DA-4C43-A1E8-A38B255F98A4}" sibTransId="{F278B60A-C103-4C33-B180-BBF304E148CA}"/>
    <dgm:cxn modelId="{536FF654-887D-4A2B-B6E9-87891A0B2A93}" type="presOf" srcId="{940173CB-FBD1-4521-B762-08234F4D746D}" destId="{8A7C58EE-F2BB-44AE-AB75-CB5196BC9C17}" srcOrd="0" destOrd="0" presId="urn:microsoft.com/office/officeart/2005/8/layout/hierarchy3"/>
    <dgm:cxn modelId="{7404DF34-65E0-46D8-A660-CFC0908D95F1}" srcId="{5D9B019C-45BE-4922-BEA0-CED9A456076D}" destId="{3343D608-F195-4F78-93E5-9319EFECA191}" srcOrd="0" destOrd="0" parTransId="{940173CB-FBD1-4521-B762-08234F4D746D}" sibTransId="{8592006D-41B4-45CE-8B9D-40D52C41F7A4}"/>
    <dgm:cxn modelId="{37FE0623-F540-4061-9695-9066B859C4FB}" type="presOf" srcId="{7FD2E056-D1DA-4C43-A1E8-A38B255F98A4}" destId="{2DC0A71D-B7C0-41CD-BE79-4DD960A1C23F}" srcOrd="0" destOrd="0" presId="urn:microsoft.com/office/officeart/2005/8/layout/hierarchy3"/>
    <dgm:cxn modelId="{28A26C85-4BA7-45A5-8E7B-83BCDFA97380}" type="presOf" srcId="{6D128DBA-8BB9-479D-80CE-09050A8AFD3B}" destId="{414B912D-B578-488D-9F73-136621CF28E3}" srcOrd="0" destOrd="0" presId="urn:microsoft.com/office/officeart/2005/8/layout/hierarchy3"/>
    <dgm:cxn modelId="{96D7FE63-42A6-44E4-97E1-015BFEFD69E2}" type="presOf" srcId="{3343D608-F195-4F78-93E5-9319EFECA191}" destId="{DA1B1259-06DF-4A9D-A710-547B4A4CB4DF}" srcOrd="0" destOrd="0" presId="urn:microsoft.com/office/officeart/2005/8/layout/hierarchy3"/>
    <dgm:cxn modelId="{1AF1E7B6-370A-4BA4-B038-F8F3AFBC243C}" type="presOf" srcId="{715094DE-450C-4D4B-9C49-4917C13DFA95}" destId="{611346C6-961A-4F5A-B0B8-E887310414E4}" srcOrd="0" destOrd="0" presId="urn:microsoft.com/office/officeart/2005/8/layout/hierarchy3"/>
    <dgm:cxn modelId="{58F7CC91-1917-4136-A981-EACF305918E2}" type="presOf" srcId="{DAA8A434-706B-428A-9E3E-275E5BCDE9F1}" destId="{C037A517-05D7-49D1-861F-B940BC93FE47}" srcOrd="0" destOrd="0" presId="urn:microsoft.com/office/officeart/2005/8/layout/hierarchy3"/>
    <dgm:cxn modelId="{48BDEB83-7EDC-48EA-8A45-2CCB33DFEFD8}" type="presOf" srcId="{90C18AFC-73D4-47AF-B032-5FD3E9DC32DB}" destId="{B197BB52-5821-4DBF-BA6B-A70655200884}" srcOrd="0" destOrd="0" presId="urn:microsoft.com/office/officeart/2005/8/layout/hierarchy3"/>
    <dgm:cxn modelId="{95DA3B3F-6D02-4CE2-B133-72EFD6CE5CEC}" type="presParOf" srcId="{7732180B-19A0-449A-94FE-142036E7B4A8}" destId="{14E1E7A4-0A20-4484-B1E1-C26276809227}" srcOrd="0" destOrd="0" presId="urn:microsoft.com/office/officeart/2005/8/layout/hierarchy3"/>
    <dgm:cxn modelId="{ACE3FE1E-B059-4DFB-A63E-A6D8563E2954}" type="presParOf" srcId="{14E1E7A4-0A20-4484-B1E1-C26276809227}" destId="{59E9ADCF-50E4-4DB9-837B-D1B32E2C6B86}" srcOrd="0" destOrd="0" presId="urn:microsoft.com/office/officeart/2005/8/layout/hierarchy3"/>
    <dgm:cxn modelId="{72A4E3AC-BE4C-4C72-ACD7-41481DCEDE44}" type="presParOf" srcId="{59E9ADCF-50E4-4DB9-837B-D1B32E2C6B86}" destId="{30DA7A0D-00C0-4F7B-92B8-8C1EFDA3C8F6}" srcOrd="0" destOrd="0" presId="urn:microsoft.com/office/officeart/2005/8/layout/hierarchy3"/>
    <dgm:cxn modelId="{479C376B-B303-4294-A335-1413F6E62B5E}" type="presParOf" srcId="{59E9ADCF-50E4-4DB9-837B-D1B32E2C6B86}" destId="{3ED260A3-954C-4566-B995-344FC4E8437C}" srcOrd="1" destOrd="0" presId="urn:microsoft.com/office/officeart/2005/8/layout/hierarchy3"/>
    <dgm:cxn modelId="{1187C2C1-10EA-40CC-8BF3-11A94963A543}" type="presParOf" srcId="{14E1E7A4-0A20-4484-B1E1-C26276809227}" destId="{2ACEC82D-7C23-48A8-9890-829794BC3EC4}" srcOrd="1" destOrd="0" presId="urn:microsoft.com/office/officeart/2005/8/layout/hierarchy3"/>
    <dgm:cxn modelId="{87019C6B-D810-41FE-87A6-ACD91D9739D2}" type="presParOf" srcId="{2ACEC82D-7C23-48A8-9890-829794BC3EC4}" destId="{2DC0A71D-B7C0-41CD-BE79-4DD960A1C23F}" srcOrd="0" destOrd="0" presId="urn:microsoft.com/office/officeart/2005/8/layout/hierarchy3"/>
    <dgm:cxn modelId="{14AE4EE6-8784-46C2-8DD4-39E704BCD036}" type="presParOf" srcId="{2ACEC82D-7C23-48A8-9890-829794BC3EC4}" destId="{611346C6-961A-4F5A-B0B8-E887310414E4}" srcOrd="1" destOrd="0" presId="urn:microsoft.com/office/officeart/2005/8/layout/hierarchy3"/>
    <dgm:cxn modelId="{8680D366-3FF3-4F22-9DAA-454DBE5BC703}" type="presParOf" srcId="{2ACEC82D-7C23-48A8-9890-829794BC3EC4}" destId="{C037A517-05D7-49D1-861F-B940BC93FE47}" srcOrd="2" destOrd="0" presId="urn:microsoft.com/office/officeart/2005/8/layout/hierarchy3"/>
    <dgm:cxn modelId="{9BCBA39F-DDC7-4E3C-8312-3B0D0609BAF9}" type="presParOf" srcId="{2ACEC82D-7C23-48A8-9890-829794BC3EC4}" destId="{DF357C1E-30B9-4BAD-996D-4DDDE3FCD512}" srcOrd="3" destOrd="0" presId="urn:microsoft.com/office/officeart/2005/8/layout/hierarchy3"/>
    <dgm:cxn modelId="{4DF05251-D2B7-4259-973D-7B76B9ED544B}" type="presParOf" srcId="{2ACEC82D-7C23-48A8-9890-829794BC3EC4}" destId="{23F93798-94CC-4646-9E6A-AED8F5761549}" srcOrd="4" destOrd="0" presId="urn:microsoft.com/office/officeart/2005/8/layout/hierarchy3"/>
    <dgm:cxn modelId="{4C525A9A-4669-42ED-B428-BE4F1F8F7830}" type="presParOf" srcId="{2ACEC82D-7C23-48A8-9890-829794BC3EC4}" destId="{CC351BFA-378A-4F33-9A82-5463873C9B00}" srcOrd="5" destOrd="0" presId="urn:microsoft.com/office/officeart/2005/8/layout/hierarchy3"/>
    <dgm:cxn modelId="{1C832EB7-34A2-4849-8D86-8B21C05D4544}" type="presParOf" srcId="{7732180B-19A0-449A-94FE-142036E7B4A8}" destId="{F8C0C7B1-F415-48B2-B685-2EB3EBBFC56E}" srcOrd="1" destOrd="0" presId="urn:microsoft.com/office/officeart/2005/8/layout/hierarchy3"/>
    <dgm:cxn modelId="{DF9932A3-DA96-40B6-A71E-BFBA101130B3}" type="presParOf" srcId="{F8C0C7B1-F415-48B2-B685-2EB3EBBFC56E}" destId="{9F411B0D-3DA9-47C1-8350-BA706DB7B66C}" srcOrd="0" destOrd="0" presId="urn:microsoft.com/office/officeart/2005/8/layout/hierarchy3"/>
    <dgm:cxn modelId="{2CCB00C5-5E0A-4733-A084-A58A5BECCACE}" type="presParOf" srcId="{9F411B0D-3DA9-47C1-8350-BA706DB7B66C}" destId="{2B3814DA-ABB0-470D-8604-4CDFD871DEE7}" srcOrd="0" destOrd="0" presId="urn:microsoft.com/office/officeart/2005/8/layout/hierarchy3"/>
    <dgm:cxn modelId="{BEE9CECC-D79E-48C2-A770-ED4B8CC8251A}" type="presParOf" srcId="{9F411B0D-3DA9-47C1-8350-BA706DB7B66C}" destId="{956BCB25-F9B8-427F-8B08-F5CF4741A3D4}" srcOrd="1" destOrd="0" presId="urn:microsoft.com/office/officeart/2005/8/layout/hierarchy3"/>
    <dgm:cxn modelId="{A77E1EBA-A6D3-45FD-A177-72DBF37B02E6}" type="presParOf" srcId="{F8C0C7B1-F415-48B2-B685-2EB3EBBFC56E}" destId="{C6BEBF57-064F-40D9-83B5-46DDA4C743BA}" srcOrd="1" destOrd="0" presId="urn:microsoft.com/office/officeart/2005/8/layout/hierarchy3"/>
    <dgm:cxn modelId="{859924CA-3B58-452D-BACD-121DC3AA8AAE}" type="presParOf" srcId="{C6BEBF57-064F-40D9-83B5-46DDA4C743BA}" destId="{8A7C58EE-F2BB-44AE-AB75-CB5196BC9C17}" srcOrd="0" destOrd="0" presId="urn:microsoft.com/office/officeart/2005/8/layout/hierarchy3"/>
    <dgm:cxn modelId="{BC399560-3102-4AB5-91EE-FEFE77B60F7D}" type="presParOf" srcId="{C6BEBF57-064F-40D9-83B5-46DDA4C743BA}" destId="{DA1B1259-06DF-4A9D-A710-547B4A4CB4DF}" srcOrd="1" destOrd="0" presId="urn:microsoft.com/office/officeart/2005/8/layout/hierarchy3"/>
    <dgm:cxn modelId="{354347D3-4262-40A4-8E92-020DBBFE11CC}" type="presParOf" srcId="{C6BEBF57-064F-40D9-83B5-46DDA4C743BA}" destId="{B197BB52-5821-4DBF-BA6B-A70655200884}" srcOrd="2" destOrd="0" presId="urn:microsoft.com/office/officeart/2005/8/layout/hierarchy3"/>
    <dgm:cxn modelId="{0BBB471B-A014-4523-AE74-A4AA63E52CDB}" type="presParOf" srcId="{C6BEBF57-064F-40D9-83B5-46DDA4C743BA}" destId="{414B912D-B578-488D-9F73-136621CF28E3}" srcOrd="3" destOrd="0" presId="urn:microsoft.com/office/officeart/2005/8/layout/hierarchy3"/>
    <dgm:cxn modelId="{C40DFF14-55B5-40B9-9BFB-1AF8F4B47228}" type="presParOf" srcId="{C6BEBF57-064F-40D9-83B5-46DDA4C743BA}" destId="{D5768B0A-BCF1-49E6-A9D8-1C826F2C1736}" srcOrd="4" destOrd="0" presId="urn:microsoft.com/office/officeart/2005/8/layout/hierarchy3"/>
    <dgm:cxn modelId="{C7EF7B54-0302-47D5-B7C7-BAA964099BA5}" type="presParOf" srcId="{C6BEBF57-064F-40D9-83B5-46DDA4C743BA}" destId="{884A712C-6FDC-4AC2-84A5-0EE83429431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B8D6A-89F9-4B03-B3AC-3BC34D61C8A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6FEAFCC6-0AF6-40CD-8A30-CAE1AC7FF137}">
      <dgm:prSet phldrT="[Text]" custT="1"/>
      <dgm:spPr/>
      <dgm:t>
        <a:bodyPr/>
        <a:lstStyle/>
        <a:p>
          <a:r>
            <a:rPr lang="tr-TR" sz="1800" b="1" dirty="0" smtClean="0">
              <a:latin typeface="Calibri" panose="020F0502020204030204" pitchFamily="34" charset="0"/>
            </a:rPr>
            <a:t>Yapısal İlkeler</a:t>
          </a:r>
          <a:endParaRPr lang="tr-TR" sz="1800" b="1" dirty="0">
            <a:latin typeface="Calibri" panose="020F0502020204030204" pitchFamily="34" charset="0"/>
          </a:endParaRPr>
        </a:p>
      </dgm:t>
    </dgm:pt>
    <dgm:pt modelId="{53488262-38C3-4D27-B34C-5A859F333351}" type="parTrans" cxnId="{86E3815A-A5C7-4547-911E-4003DE53A187}">
      <dgm:prSet/>
      <dgm:spPr/>
      <dgm:t>
        <a:bodyPr/>
        <a:lstStyle/>
        <a:p>
          <a:endParaRPr lang="tr-TR" sz="1400">
            <a:latin typeface="Calibri" panose="020F0502020204030204" pitchFamily="34" charset="0"/>
          </a:endParaRPr>
        </a:p>
      </dgm:t>
    </dgm:pt>
    <dgm:pt modelId="{4807C5B1-9F48-4FA0-BDDF-5FFCBECB343B}" type="sibTrans" cxnId="{86E3815A-A5C7-4547-911E-4003DE53A187}">
      <dgm:prSet/>
      <dgm:spPr/>
      <dgm:t>
        <a:bodyPr/>
        <a:lstStyle/>
        <a:p>
          <a:endParaRPr lang="tr-TR" sz="1400">
            <a:latin typeface="Calibri" panose="020F0502020204030204" pitchFamily="34" charset="0"/>
          </a:endParaRPr>
        </a:p>
      </dgm:t>
    </dgm:pt>
    <dgm:pt modelId="{BF4FCD8C-9CFB-4D06-8209-A9B654B74473}">
      <dgm:prSet phldrT="[Text]" custT="1"/>
      <dgm:spPr/>
      <dgm:t>
        <a:bodyPr/>
        <a:lstStyle/>
        <a:p>
          <a:r>
            <a:rPr lang="tr-TR" sz="1400" dirty="0" smtClean="0">
              <a:latin typeface="Calibri" panose="020F0502020204030204" pitchFamily="34" charset="0"/>
            </a:rPr>
            <a:t>İş Bölümü</a:t>
          </a:r>
          <a:endParaRPr lang="tr-TR" sz="1400" dirty="0">
            <a:latin typeface="Calibri" panose="020F0502020204030204" pitchFamily="34" charset="0"/>
          </a:endParaRPr>
        </a:p>
      </dgm:t>
    </dgm:pt>
    <dgm:pt modelId="{058E8A32-3EB4-49E0-A22E-8E38DCEB9AD6}" type="parTrans" cxnId="{0CF72592-8BBF-41F4-ADB1-CFFA664C5CB8}">
      <dgm:prSet/>
      <dgm:spPr/>
      <dgm:t>
        <a:bodyPr/>
        <a:lstStyle/>
        <a:p>
          <a:endParaRPr lang="tr-TR" sz="1400">
            <a:latin typeface="Calibri" panose="020F0502020204030204" pitchFamily="34" charset="0"/>
          </a:endParaRPr>
        </a:p>
      </dgm:t>
    </dgm:pt>
    <dgm:pt modelId="{431B1629-7BE2-45B7-83A0-AE218835A150}" type="sibTrans" cxnId="{0CF72592-8BBF-41F4-ADB1-CFFA664C5CB8}">
      <dgm:prSet/>
      <dgm:spPr/>
      <dgm:t>
        <a:bodyPr/>
        <a:lstStyle/>
        <a:p>
          <a:endParaRPr lang="tr-TR" sz="1400">
            <a:latin typeface="Calibri" panose="020F0502020204030204" pitchFamily="34" charset="0"/>
          </a:endParaRPr>
        </a:p>
      </dgm:t>
    </dgm:pt>
    <dgm:pt modelId="{BB505EA6-26AD-4209-ACE6-2771E9E1FFF7}">
      <dgm:prSet phldrT="[Text]" custT="1"/>
      <dgm:spPr/>
      <dgm:t>
        <a:bodyPr/>
        <a:lstStyle/>
        <a:p>
          <a:r>
            <a:rPr lang="tr-TR" sz="1400" dirty="0" smtClean="0">
              <a:latin typeface="Calibri" panose="020F0502020204030204" pitchFamily="34" charset="0"/>
            </a:rPr>
            <a:t>Hiyerarşi</a:t>
          </a:r>
          <a:endParaRPr lang="tr-TR" sz="1400" dirty="0">
            <a:latin typeface="Calibri" panose="020F0502020204030204" pitchFamily="34" charset="0"/>
          </a:endParaRPr>
        </a:p>
      </dgm:t>
    </dgm:pt>
    <dgm:pt modelId="{54C4738A-B08D-4DBE-B06B-39E3E1CEAA46}" type="parTrans" cxnId="{A88F57B0-2000-48B1-879B-6C9181E5C00A}">
      <dgm:prSet/>
      <dgm:spPr/>
      <dgm:t>
        <a:bodyPr/>
        <a:lstStyle/>
        <a:p>
          <a:endParaRPr lang="tr-TR" sz="1400">
            <a:latin typeface="Calibri" panose="020F0502020204030204" pitchFamily="34" charset="0"/>
          </a:endParaRPr>
        </a:p>
      </dgm:t>
    </dgm:pt>
    <dgm:pt modelId="{838D2C03-BAA5-4FCF-937A-6E4974F7E03F}" type="sibTrans" cxnId="{A88F57B0-2000-48B1-879B-6C9181E5C00A}">
      <dgm:prSet/>
      <dgm:spPr/>
      <dgm:t>
        <a:bodyPr/>
        <a:lstStyle/>
        <a:p>
          <a:endParaRPr lang="tr-TR" sz="1400">
            <a:latin typeface="Calibri" panose="020F0502020204030204" pitchFamily="34" charset="0"/>
          </a:endParaRPr>
        </a:p>
      </dgm:t>
    </dgm:pt>
    <dgm:pt modelId="{23362488-E2C6-4E41-86D2-4BF7E4C0A23D}">
      <dgm:prSet phldrT="[Text]" custT="1"/>
      <dgm:spPr/>
      <dgm:t>
        <a:bodyPr/>
        <a:lstStyle/>
        <a:p>
          <a:r>
            <a:rPr lang="tr-TR" sz="1800" b="1" dirty="0" smtClean="0">
              <a:latin typeface="Calibri" panose="020F0502020204030204" pitchFamily="34" charset="0"/>
            </a:rPr>
            <a:t>Süreç İlkeleri</a:t>
          </a:r>
          <a:endParaRPr lang="tr-TR" sz="1800" b="1" dirty="0">
            <a:latin typeface="Calibri" panose="020F0502020204030204" pitchFamily="34" charset="0"/>
          </a:endParaRPr>
        </a:p>
      </dgm:t>
    </dgm:pt>
    <dgm:pt modelId="{A29D5E04-5CD7-4508-A515-AD331DC8031D}" type="parTrans" cxnId="{5371492B-6FF0-46CB-932B-0EC7086C1BAD}">
      <dgm:prSet/>
      <dgm:spPr/>
      <dgm:t>
        <a:bodyPr/>
        <a:lstStyle/>
        <a:p>
          <a:endParaRPr lang="tr-TR" sz="1400">
            <a:latin typeface="Calibri" panose="020F0502020204030204" pitchFamily="34" charset="0"/>
          </a:endParaRPr>
        </a:p>
      </dgm:t>
    </dgm:pt>
    <dgm:pt modelId="{F08F7414-D2ED-46F5-878A-8F08697DA533}" type="sibTrans" cxnId="{5371492B-6FF0-46CB-932B-0EC7086C1BAD}">
      <dgm:prSet/>
      <dgm:spPr/>
      <dgm:t>
        <a:bodyPr/>
        <a:lstStyle/>
        <a:p>
          <a:endParaRPr lang="tr-TR" sz="1400">
            <a:latin typeface="Calibri" panose="020F0502020204030204" pitchFamily="34" charset="0"/>
          </a:endParaRPr>
        </a:p>
      </dgm:t>
    </dgm:pt>
    <dgm:pt modelId="{8B117DDC-F745-4112-828C-B8D4A53E1A2C}">
      <dgm:prSet phldrT="[Text]" custT="1"/>
      <dgm:spPr/>
      <dgm:t>
        <a:bodyPr/>
        <a:lstStyle/>
        <a:p>
          <a:r>
            <a:rPr lang="tr-TR" sz="1400" dirty="0" smtClean="0">
              <a:latin typeface="Calibri" panose="020F0502020204030204" pitchFamily="34" charset="0"/>
            </a:rPr>
            <a:t>Emir-Komuta Birliği</a:t>
          </a:r>
          <a:endParaRPr lang="tr-TR" sz="1400" dirty="0">
            <a:latin typeface="Calibri" panose="020F0502020204030204" pitchFamily="34" charset="0"/>
          </a:endParaRPr>
        </a:p>
      </dgm:t>
    </dgm:pt>
    <dgm:pt modelId="{1294C1E4-6186-4B1A-81DE-89C9E6DAFA52}" type="parTrans" cxnId="{0842EB2B-11AC-4AD1-A720-E1DC96647F00}">
      <dgm:prSet/>
      <dgm:spPr/>
      <dgm:t>
        <a:bodyPr/>
        <a:lstStyle/>
        <a:p>
          <a:endParaRPr lang="tr-TR" sz="1400">
            <a:latin typeface="Calibri" panose="020F0502020204030204" pitchFamily="34" charset="0"/>
          </a:endParaRPr>
        </a:p>
      </dgm:t>
    </dgm:pt>
    <dgm:pt modelId="{6D919BC4-2A76-4A4D-B8EB-8CFC41672711}" type="sibTrans" cxnId="{0842EB2B-11AC-4AD1-A720-E1DC96647F00}">
      <dgm:prSet/>
      <dgm:spPr/>
      <dgm:t>
        <a:bodyPr/>
        <a:lstStyle/>
        <a:p>
          <a:endParaRPr lang="tr-TR" sz="1400">
            <a:latin typeface="Calibri" panose="020F0502020204030204" pitchFamily="34" charset="0"/>
          </a:endParaRPr>
        </a:p>
      </dgm:t>
    </dgm:pt>
    <dgm:pt modelId="{80BF3A63-731C-4932-802E-3C91878AE378}">
      <dgm:prSet phldrT="[Text]" custT="1"/>
      <dgm:spPr/>
      <dgm:t>
        <a:bodyPr/>
        <a:lstStyle/>
        <a:p>
          <a:r>
            <a:rPr lang="tr-TR" sz="1400" dirty="0" smtClean="0">
              <a:latin typeface="Calibri" panose="020F0502020204030204" pitchFamily="34" charset="0"/>
            </a:rPr>
            <a:t>Disiplin</a:t>
          </a:r>
          <a:endParaRPr lang="tr-TR" sz="1400" dirty="0">
            <a:latin typeface="Calibri" panose="020F0502020204030204" pitchFamily="34" charset="0"/>
          </a:endParaRPr>
        </a:p>
      </dgm:t>
    </dgm:pt>
    <dgm:pt modelId="{E1ADF43E-7BB8-438A-A154-FDE4954A297E}" type="parTrans" cxnId="{F4B5063B-6710-4DDF-A837-F1C2349C817E}">
      <dgm:prSet/>
      <dgm:spPr/>
      <dgm:t>
        <a:bodyPr/>
        <a:lstStyle/>
        <a:p>
          <a:endParaRPr lang="tr-TR" sz="1400">
            <a:latin typeface="Calibri" panose="020F0502020204030204" pitchFamily="34" charset="0"/>
          </a:endParaRPr>
        </a:p>
      </dgm:t>
    </dgm:pt>
    <dgm:pt modelId="{3B65511A-0F45-48DC-8058-E16578F32694}" type="sibTrans" cxnId="{F4B5063B-6710-4DDF-A837-F1C2349C817E}">
      <dgm:prSet/>
      <dgm:spPr/>
      <dgm:t>
        <a:bodyPr/>
        <a:lstStyle/>
        <a:p>
          <a:endParaRPr lang="tr-TR" sz="1400">
            <a:latin typeface="Calibri" panose="020F0502020204030204" pitchFamily="34" charset="0"/>
          </a:endParaRPr>
        </a:p>
      </dgm:t>
    </dgm:pt>
    <dgm:pt modelId="{6B70FCCD-D04B-450E-9BBE-6DA290EE0049}">
      <dgm:prSet phldrT="[Text]" custT="1"/>
      <dgm:spPr/>
      <dgm:t>
        <a:bodyPr/>
        <a:lstStyle/>
        <a:p>
          <a:r>
            <a:rPr lang="tr-TR" sz="1400" dirty="0" smtClean="0">
              <a:latin typeface="Calibri" panose="020F0502020204030204" pitchFamily="34" charset="0"/>
            </a:rPr>
            <a:t>Yönetim Birliği</a:t>
          </a:r>
          <a:endParaRPr lang="tr-TR" sz="1400" dirty="0">
            <a:latin typeface="Calibri" panose="020F0502020204030204" pitchFamily="34" charset="0"/>
          </a:endParaRPr>
        </a:p>
      </dgm:t>
    </dgm:pt>
    <dgm:pt modelId="{CA4346E3-181C-443E-B311-BE3B614F11BA}" type="parTrans" cxnId="{6CA16D80-47D0-4444-AA9A-8180B7B1659C}">
      <dgm:prSet/>
      <dgm:spPr/>
      <dgm:t>
        <a:bodyPr/>
        <a:lstStyle/>
        <a:p>
          <a:endParaRPr lang="tr-TR" sz="1400">
            <a:latin typeface="Calibri" panose="020F0502020204030204" pitchFamily="34" charset="0"/>
          </a:endParaRPr>
        </a:p>
      </dgm:t>
    </dgm:pt>
    <dgm:pt modelId="{A2CE7454-35E9-4A29-87A2-BA08DB807288}" type="sibTrans" cxnId="{6CA16D80-47D0-4444-AA9A-8180B7B1659C}">
      <dgm:prSet/>
      <dgm:spPr/>
      <dgm:t>
        <a:bodyPr/>
        <a:lstStyle/>
        <a:p>
          <a:endParaRPr lang="tr-TR" sz="1400">
            <a:latin typeface="Calibri" panose="020F0502020204030204" pitchFamily="34" charset="0"/>
          </a:endParaRPr>
        </a:p>
      </dgm:t>
    </dgm:pt>
    <dgm:pt modelId="{E853F8B1-BCC2-4988-96D4-89DE9B635B40}">
      <dgm:prSet phldrT="[Text]" custT="1"/>
      <dgm:spPr/>
      <dgm:t>
        <a:bodyPr/>
        <a:lstStyle/>
        <a:p>
          <a:r>
            <a:rPr lang="tr-TR" sz="1400" dirty="0" smtClean="0">
              <a:latin typeface="Calibri" panose="020F0502020204030204" pitchFamily="34" charset="0"/>
            </a:rPr>
            <a:t>Merkezileşme</a:t>
          </a:r>
          <a:endParaRPr lang="tr-TR" sz="1400" dirty="0">
            <a:latin typeface="Calibri" panose="020F0502020204030204" pitchFamily="34" charset="0"/>
          </a:endParaRPr>
        </a:p>
      </dgm:t>
    </dgm:pt>
    <dgm:pt modelId="{7490C3EA-580A-482F-B89B-A0A38F1A380D}" type="parTrans" cxnId="{16CC415E-4615-4376-8991-282AC54EEC9F}">
      <dgm:prSet/>
      <dgm:spPr/>
      <dgm:t>
        <a:bodyPr/>
        <a:lstStyle/>
        <a:p>
          <a:endParaRPr lang="tr-TR" sz="1400">
            <a:latin typeface="Calibri" panose="020F0502020204030204" pitchFamily="34" charset="0"/>
          </a:endParaRPr>
        </a:p>
      </dgm:t>
    </dgm:pt>
    <dgm:pt modelId="{373E4DF4-08B8-4047-ABA8-B821D246AD5B}" type="sibTrans" cxnId="{16CC415E-4615-4376-8991-282AC54EEC9F}">
      <dgm:prSet/>
      <dgm:spPr/>
      <dgm:t>
        <a:bodyPr/>
        <a:lstStyle/>
        <a:p>
          <a:endParaRPr lang="tr-TR" sz="1400">
            <a:latin typeface="Calibri" panose="020F0502020204030204" pitchFamily="34" charset="0"/>
          </a:endParaRPr>
        </a:p>
      </dgm:t>
    </dgm:pt>
    <dgm:pt modelId="{6D99DC4E-8524-494A-A884-78FB9B78C328}">
      <dgm:prSet phldrT="[Text]" custT="1"/>
      <dgm:spPr/>
      <dgm:t>
        <a:bodyPr/>
        <a:lstStyle/>
        <a:p>
          <a:r>
            <a:rPr lang="tr-TR" sz="1400" dirty="0" smtClean="0">
              <a:latin typeface="Calibri" panose="020F0502020204030204" pitchFamily="34" charset="0"/>
            </a:rPr>
            <a:t>Yetki ve Sorumluluk</a:t>
          </a:r>
          <a:endParaRPr lang="tr-TR" sz="1400" dirty="0">
            <a:latin typeface="Calibri" panose="020F0502020204030204" pitchFamily="34" charset="0"/>
          </a:endParaRPr>
        </a:p>
      </dgm:t>
    </dgm:pt>
    <dgm:pt modelId="{2FFCE732-A0DF-4D1A-8B72-BD69D21EC028}" type="parTrans" cxnId="{F9A36DAB-A917-4DBF-BE11-549850DB4907}">
      <dgm:prSet/>
      <dgm:spPr/>
      <dgm:t>
        <a:bodyPr/>
        <a:lstStyle/>
        <a:p>
          <a:endParaRPr lang="tr-TR" sz="1400">
            <a:latin typeface="Calibri" panose="020F0502020204030204" pitchFamily="34" charset="0"/>
          </a:endParaRPr>
        </a:p>
      </dgm:t>
    </dgm:pt>
    <dgm:pt modelId="{6123B223-71A7-4B3A-A422-E19E666EE164}" type="sibTrans" cxnId="{F9A36DAB-A917-4DBF-BE11-549850DB4907}">
      <dgm:prSet/>
      <dgm:spPr/>
      <dgm:t>
        <a:bodyPr/>
        <a:lstStyle/>
        <a:p>
          <a:endParaRPr lang="tr-TR" sz="1400">
            <a:latin typeface="Calibri" panose="020F0502020204030204" pitchFamily="34" charset="0"/>
          </a:endParaRPr>
        </a:p>
      </dgm:t>
    </dgm:pt>
    <dgm:pt modelId="{C083F280-8011-4935-8F20-8A806DC52968}">
      <dgm:prSet phldrT="[Text]" custT="1"/>
      <dgm:spPr/>
      <dgm:t>
        <a:bodyPr/>
        <a:lstStyle/>
        <a:p>
          <a:r>
            <a:rPr lang="tr-TR" sz="1400" dirty="0" smtClean="0">
              <a:latin typeface="Calibri" panose="020F0502020204030204" pitchFamily="34" charset="0"/>
            </a:rPr>
            <a:t>Eşitlik</a:t>
          </a:r>
          <a:endParaRPr lang="tr-TR" sz="1400" dirty="0">
            <a:latin typeface="Calibri" panose="020F0502020204030204" pitchFamily="34" charset="0"/>
          </a:endParaRPr>
        </a:p>
      </dgm:t>
    </dgm:pt>
    <dgm:pt modelId="{1C51D908-2766-413D-A8E7-3D1D87F36BE3}" type="parTrans" cxnId="{FCA55E86-FB0E-472E-BA1B-55DB64F842E7}">
      <dgm:prSet/>
      <dgm:spPr/>
      <dgm:t>
        <a:bodyPr/>
        <a:lstStyle/>
        <a:p>
          <a:endParaRPr lang="tr-TR" sz="1400">
            <a:latin typeface="Calibri" panose="020F0502020204030204" pitchFamily="34" charset="0"/>
          </a:endParaRPr>
        </a:p>
      </dgm:t>
    </dgm:pt>
    <dgm:pt modelId="{BF5207D5-D3B2-4B28-8495-A944C443403A}" type="sibTrans" cxnId="{FCA55E86-FB0E-472E-BA1B-55DB64F842E7}">
      <dgm:prSet/>
      <dgm:spPr/>
      <dgm:t>
        <a:bodyPr/>
        <a:lstStyle/>
        <a:p>
          <a:endParaRPr lang="tr-TR" sz="1400">
            <a:latin typeface="Calibri" panose="020F0502020204030204" pitchFamily="34" charset="0"/>
          </a:endParaRPr>
        </a:p>
      </dgm:t>
    </dgm:pt>
    <dgm:pt modelId="{19BDFEA0-BAEC-4F96-B491-7C07722940CB}">
      <dgm:prSet phldrT="[Text]" custT="1"/>
      <dgm:spPr/>
      <dgm:t>
        <a:bodyPr/>
        <a:lstStyle/>
        <a:p>
          <a:r>
            <a:rPr lang="tr-TR" sz="1400" dirty="0" smtClean="0">
              <a:latin typeface="Calibri" panose="020F0502020204030204" pitchFamily="34" charset="0"/>
            </a:rPr>
            <a:t>Ücret ve Ödül</a:t>
          </a:r>
          <a:endParaRPr lang="tr-TR" sz="1400" dirty="0">
            <a:latin typeface="Calibri" panose="020F0502020204030204" pitchFamily="34" charset="0"/>
          </a:endParaRPr>
        </a:p>
      </dgm:t>
    </dgm:pt>
    <dgm:pt modelId="{EAF62193-E1CD-4EF6-9CED-4016087154B0}" type="parTrans" cxnId="{9837D7CA-E5D2-4392-990B-D1679F8C5B88}">
      <dgm:prSet/>
      <dgm:spPr/>
      <dgm:t>
        <a:bodyPr/>
        <a:lstStyle/>
        <a:p>
          <a:endParaRPr lang="tr-TR" sz="1400">
            <a:latin typeface="Calibri" panose="020F0502020204030204" pitchFamily="34" charset="0"/>
          </a:endParaRPr>
        </a:p>
      </dgm:t>
    </dgm:pt>
    <dgm:pt modelId="{AA6EAC91-B22D-4020-88F3-D2213B5E0E65}" type="sibTrans" cxnId="{9837D7CA-E5D2-4392-990B-D1679F8C5B88}">
      <dgm:prSet/>
      <dgm:spPr/>
      <dgm:t>
        <a:bodyPr/>
        <a:lstStyle/>
        <a:p>
          <a:endParaRPr lang="tr-TR" sz="1400">
            <a:latin typeface="Calibri" panose="020F0502020204030204" pitchFamily="34" charset="0"/>
          </a:endParaRPr>
        </a:p>
      </dgm:t>
    </dgm:pt>
    <dgm:pt modelId="{0CFA6ED7-03DD-4230-A433-B27C1CC58F74}">
      <dgm:prSet phldrT="[Text]" custT="1"/>
      <dgm:spPr/>
      <dgm:t>
        <a:bodyPr/>
        <a:lstStyle/>
        <a:p>
          <a:r>
            <a:rPr lang="tr-TR" sz="1050" dirty="0" smtClean="0">
              <a:latin typeface="Calibri" panose="020F0502020204030204" pitchFamily="34" charset="0"/>
            </a:rPr>
            <a:t>Organizasyonel Amaçların Bireysel Amaçlardan Üstünlüğü</a:t>
          </a:r>
          <a:endParaRPr lang="tr-TR" sz="1050" dirty="0">
            <a:latin typeface="Calibri" panose="020F0502020204030204" pitchFamily="34" charset="0"/>
          </a:endParaRPr>
        </a:p>
      </dgm:t>
    </dgm:pt>
    <dgm:pt modelId="{16207849-9DDC-407E-990E-397FBCA31FE0}" type="parTrans" cxnId="{C0B452A0-88F0-4AD7-B3D4-3D6DAF50B716}">
      <dgm:prSet/>
      <dgm:spPr/>
      <dgm:t>
        <a:bodyPr/>
        <a:lstStyle/>
        <a:p>
          <a:endParaRPr lang="tr-TR" sz="1400">
            <a:latin typeface="Calibri" panose="020F0502020204030204" pitchFamily="34" charset="0"/>
          </a:endParaRPr>
        </a:p>
      </dgm:t>
    </dgm:pt>
    <dgm:pt modelId="{2C2EC63C-E5C6-455B-B82E-EA7EE5EB78CD}" type="sibTrans" cxnId="{C0B452A0-88F0-4AD7-B3D4-3D6DAF50B716}">
      <dgm:prSet/>
      <dgm:spPr/>
      <dgm:t>
        <a:bodyPr/>
        <a:lstStyle/>
        <a:p>
          <a:endParaRPr lang="tr-TR" sz="1400">
            <a:latin typeface="Calibri" panose="020F0502020204030204" pitchFamily="34" charset="0"/>
          </a:endParaRPr>
        </a:p>
      </dgm:t>
    </dgm:pt>
    <dgm:pt modelId="{E3FF688A-6D2F-4280-9A3E-33498E5C4F9C}">
      <dgm:prSet phldrT="[Text]" custT="1"/>
      <dgm:spPr/>
      <dgm:t>
        <a:bodyPr/>
        <a:lstStyle/>
        <a:p>
          <a:r>
            <a:rPr lang="tr-TR" sz="1600" b="1" dirty="0" smtClean="0">
              <a:latin typeface="Calibri" panose="020F0502020204030204" pitchFamily="34" charset="0"/>
            </a:rPr>
            <a:t>Sonuçlar ile İlgili İlkeler</a:t>
          </a:r>
          <a:endParaRPr lang="tr-TR" sz="1600" b="1" dirty="0">
            <a:latin typeface="Calibri" panose="020F0502020204030204" pitchFamily="34" charset="0"/>
          </a:endParaRPr>
        </a:p>
      </dgm:t>
    </dgm:pt>
    <dgm:pt modelId="{C8B249D5-9AB3-440A-9672-C2AADEBCE07D}" type="parTrans" cxnId="{74D79EBC-2B51-4DC0-90A9-DDD8BBB59116}">
      <dgm:prSet/>
      <dgm:spPr/>
      <dgm:t>
        <a:bodyPr/>
        <a:lstStyle/>
        <a:p>
          <a:endParaRPr lang="tr-TR" sz="1400">
            <a:latin typeface="Calibri" panose="020F0502020204030204" pitchFamily="34" charset="0"/>
          </a:endParaRPr>
        </a:p>
      </dgm:t>
    </dgm:pt>
    <dgm:pt modelId="{BC15BD7D-F6F8-4336-B22F-BCEA18D83B34}" type="sibTrans" cxnId="{74D79EBC-2B51-4DC0-90A9-DDD8BBB59116}">
      <dgm:prSet/>
      <dgm:spPr/>
      <dgm:t>
        <a:bodyPr/>
        <a:lstStyle/>
        <a:p>
          <a:endParaRPr lang="tr-TR" sz="1400">
            <a:latin typeface="Calibri" panose="020F0502020204030204" pitchFamily="34" charset="0"/>
          </a:endParaRPr>
        </a:p>
      </dgm:t>
    </dgm:pt>
    <dgm:pt modelId="{B5A6C2EF-ADD8-4721-864E-4E050946002E}">
      <dgm:prSet phldrT="[Text]" custT="1"/>
      <dgm:spPr/>
      <dgm:t>
        <a:bodyPr/>
        <a:lstStyle/>
        <a:p>
          <a:r>
            <a:rPr lang="tr-TR" sz="1400" dirty="0" smtClean="0">
              <a:latin typeface="Calibri" panose="020F0502020204030204" pitchFamily="34" charset="0"/>
            </a:rPr>
            <a:t>Düzen</a:t>
          </a:r>
          <a:endParaRPr lang="tr-TR" sz="1400" dirty="0">
            <a:latin typeface="Calibri" panose="020F0502020204030204" pitchFamily="34" charset="0"/>
          </a:endParaRPr>
        </a:p>
      </dgm:t>
    </dgm:pt>
    <dgm:pt modelId="{FBE23DBD-B832-40E3-ABBC-31809B029CB5}" type="parTrans" cxnId="{840F48E7-6745-413D-9E2C-5020B8BC6EEA}">
      <dgm:prSet/>
      <dgm:spPr/>
      <dgm:t>
        <a:bodyPr/>
        <a:lstStyle/>
        <a:p>
          <a:endParaRPr lang="tr-TR" sz="1400">
            <a:latin typeface="Calibri" panose="020F0502020204030204" pitchFamily="34" charset="0"/>
          </a:endParaRPr>
        </a:p>
      </dgm:t>
    </dgm:pt>
    <dgm:pt modelId="{9990EDF1-B7D6-4D21-B44B-5EEF1174CCAB}" type="sibTrans" cxnId="{840F48E7-6745-413D-9E2C-5020B8BC6EEA}">
      <dgm:prSet/>
      <dgm:spPr/>
      <dgm:t>
        <a:bodyPr/>
        <a:lstStyle/>
        <a:p>
          <a:endParaRPr lang="tr-TR" sz="1400">
            <a:latin typeface="Calibri" panose="020F0502020204030204" pitchFamily="34" charset="0"/>
          </a:endParaRPr>
        </a:p>
      </dgm:t>
    </dgm:pt>
    <dgm:pt modelId="{70C127B6-7BE4-4423-AB46-ABDD9143029C}">
      <dgm:prSet phldrT="[Text]" custT="1"/>
      <dgm:spPr/>
      <dgm:t>
        <a:bodyPr/>
        <a:lstStyle/>
        <a:p>
          <a:r>
            <a:rPr lang="tr-TR" sz="1100" dirty="0" smtClean="0">
              <a:latin typeface="Calibri" panose="020F0502020204030204" pitchFamily="34" charset="0"/>
            </a:rPr>
            <a:t>Organizasyona Bağlılık</a:t>
          </a:r>
          <a:endParaRPr lang="tr-TR" sz="1100" dirty="0">
            <a:latin typeface="Calibri" panose="020F0502020204030204" pitchFamily="34" charset="0"/>
          </a:endParaRPr>
        </a:p>
      </dgm:t>
    </dgm:pt>
    <dgm:pt modelId="{9E3EDED8-0229-468E-8277-6A302DDDDE35}" type="parTrans" cxnId="{C6B61FFC-2DC6-4812-96DD-F474E07DD15A}">
      <dgm:prSet/>
      <dgm:spPr/>
      <dgm:t>
        <a:bodyPr/>
        <a:lstStyle/>
        <a:p>
          <a:endParaRPr lang="tr-TR" sz="1400">
            <a:latin typeface="Calibri" panose="020F0502020204030204" pitchFamily="34" charset="0"/>
          </a:endParaRPr>
        </a:p>
      </dgm:t>
    </dgm:pt>
    <dgm:pt modelId="{569EE078-EC55-42B3-A0AD-2446597BD097}" type="sibTrans" cxnId="{C6B61FFC-2DC6-4812-96DD-F474E07DD15A}">
      <dgm:prSet/>
      <dgm:spPr/>
      <dgm:t>
        <a:bodyPr/>
        <a:lstStyle/>
        <a:p>
          <a:endParaRPr lang="tr-TR" sz="1400">
            <a:latin typeface="Calibri" panose="020F0502020204030204" pitchFamily="34" charset="0"/>
          </a:endParaRPr>
        </a:p>
      </dgm:t>
    </dgm:pt>
    <dgm:pt modelId="{2333C894-B802-4DF9-BED0-0AB8ED12EDE4}">
      <dgm:prSet phldrT="[Text]" custT="1"/>
      <dgm:spPr/>
      <dgm:t>
        <a:bodyPr/>
        <a:lstStyle/>
        <a:p>
          <a:r>
            <a:rPr lang="tr-TR" sz="1400" dirty="0" smtClean="0">
              <a:latin typeface="Calibri" panose="020F0502020204030204" pitchFamily="34" charset="0"/>
            </a:rPr>
            <a:t>İnsiyatif</a:t>
          </a:r>
          <a:endParaRPr lang="tr-TR" sz="1400" dirty="0">
            <a:latin typeface="Calibri" panose="020F0502020204030204" pitchFamily="34" charset="0"/>
          </a:endParaRPr>
        </a:p>
      </dgm:t>
    </dgm:pt>
    <dgm:pt modelId="{CD815E64-8952-4B62-B261-CF66E65C070E}" type="parTrans" cxnId="{C6DEB76A-D54A-41E0-85AE-E34E524DA0DE}">
      <dgm:prSet/>
      <dgm:spPr/>
      <dgm:t>
        <a:bodyPr/>
        <a:lstStyle/>
        <a:p>
          <a:endParaRPr lang="tr-TR" sz="1400">
            <a:latin typeface="Calibri" panose="020F0502020204030204" pitchFamily="34" charset="0"/>
          </a:endParaRPr>
        </a:p>
      </dgm:t>
    </dgm:pt>
    <dgm:pt modelId="{45A8F964-4621-46C8-BA7D-B8753E5A6709}" type="sibTrans" cxnId="{C6DEB76A-D54A-41E0-85AE-E34E524DA0DE}">
      <dgm:prSet/>
      <dgm:spPr/>
      <dgm:t>
        <a:bodyPr/>
        <a:lstStyle/>
        <a:p>
          <a:endParaRPr lang="tr-TR" sz="1400">
            <a:latin typeface="Calibri" panose="020F0502020204030204" pitchFamily="34" charset="0"/>
          </a:endParaRPr>
        </a:p>
      </dgm:t>
    </dgm:pt>
    <dgm:pt modelId="{31CD1C35-A124-493F-A1F1-5177138C6D9E}">
      <dgm:prSet phldrT="[Text]" custT="1"/>
      <dgm:spPr/>
      <dgm:t>
        <a:bodyPr/>
        <a:lstStyle/>
        <a:p>
          <a:r>
            <a:rPr lang="tr-TR" sz="1400" dirty="0" smtClean="0">
              <a:latin typeface="Calibri" panose="020F0502020204030204" pitchFamily="34" charset="0"/>
            </a:rPr>
            <a:t>Birlik ve Beraberlik Ruhu</a:t>
          </a:r>
          <a:endParaRPr lang="tr-TR" sz="1400" dirty="0">
            <a:latin typeface="Calibri" panose="020F0502020204030204" pitchFamily="34" charset="0"/>
          </a:endParaRPr>
        </a:p>
      </dgm:t>
    </dgm:pt>
    <dgm:pt modelId="{BA080709-5FDB-47E1-A9CA-30E4F57B26AD}" type="parTrans" cxnId="{45355FD8-A0E2-4C65-8B8A-4743986053AF}">
      <dgm:prSet/>
      <dgm:spPr/>
      <dgm:t>
        <a:bodyPr/>
        <a:lstStyle/>
        <a:p>
          <a:endParaRPr lang="tr-TR" sz="1400">
            <a:latin typeface="Calibri" panose="020F0502020204030204" pitchFamily="34" charset="0"/>
          </a:endParaRPr>
        </a:p>
      </dgm:t>
    </dgm:pt>
    <dgm:pt modelId="{6C56457F-3049-4A27-9C43-942D4D669F6A}" type="sibTrans" cxnId="{45355FD8-A0E2-4C65-8B8A-4743986053AF}">
      <dgm:prSet/>
      <dgm:spPr/>
      <dgm:t>
        <a:bodyPr/>
        <a:lstStyle/>
        <a:p>
          <a:endParaRPr lang="tr-TR" sz="1400">
            <a:latin typeface="Calibri" panose="020F0502020204030204" pitchFamily="34" charset="0"/>
          </a:endParaRPr>
        </a:p>
      </dgm:t>
    </dgm:pt>
    <dgm:pt modelId="{0F0120DF-EFCA-4B51-AEEA-79E8755A4DF7}" type="pres">
      <dgm:prSet presAssocID="{99BB8D6A-89F9-4B03-B3AC-3BC34D61C8AE}" presName="diagram" presStyleCnt="0">
        <dgm:presLayoutVars>
          <dgm:chPref val="1"/>
          <dgm:dir/>
          <dgm:animOne val="branch"/>
          <dgm:animLvl val="lvl"/>
          <dgm:resizeHandles/>
        </dgm:presLayoutVars>
      </dgm:prSet>
      <dgm:spPr/>
      <dgm:t>
        <a:bodyPr/>
        <a:lstStyle/>
        <a:p>
          <a:endParaRPr lang="en-US"/>
        </a:p>
      </dgm:t>
    </dgm:pt>
    <dgm:pt modelId="{A3BFF42B-2BDA-48F8-8D86-737DF90AC89A}" type="pres">
      <dgm:prSet presAssocID="{6FEAFCC6-0AF6-40CD-8A30-CAE1AC7FF137}" presName="root" presStyleCnt="0"/>
      <dgm:spPr/>
    </dgm:pt>
    <dgm:pt modelId="{A14F9052-F506-4A70-812D-E39F118DC067}" type="pres">
      <dgm:prSet presAssocID="{6FEAFCC6-0AF6-40CD-8A30-CAE1AC7FF137}" presName="rootComposite" presStyleCnt="0"/>
      <dgm:spPr/>
    </dgm:pt>
    <dgm:pt modelId="{D1A6829F-23C4-4A9D-9596-D1956C13C9BD}" type="pres">
      <dgm:prSet presAssocID="{6FEAFCC6-0AF6-40CD-8A30-CAE1AC7FF137}" presName="rootText" presStyleLbl="node1" presStyleIdx="0" presStyleCnt="3" custScaleX="153518"/>
      <dgm:spPr/>
      <dgm:t>
        <a:bodyPr/>
        <a:lstStyle/>
        <a:p>
          <a:endParaRPr lang="en-US"/>
        </a:p>
      </dgm:t>
    </dgm:pt>
    <dgm:pt modelId="{1C9750CA-023D-44A9-94E9-235A3C1F2141}" type="pres">
      <dgm:prSet presAssocID="{6FEAFCC6-0AF6-40CD-8A30-CAE1AC7FF137}" presName="rootConnector" presStyleLbl="node1" presStyleIdx="0" presStyleCnt="3"/>
      <dgm:spPr/>
      <dgm:t>
        <a:bodyPr/>
        <a:lstStyle/>
        <a:p>
          <a:endParaRPr lang="en-US"/>
        </a:p>
      </dgm:t>
    </dgm:pt>
    <dgm:pt modelId="{62B9FE5F-D22D-42C5-BC49-EADFBFB34132}" type="pres">
      <dgm:prSet presAssocID="{6FEAFCC6-0AF6-40CD-8A30-CAE1AC7FF137}" presName="childShape" presStyleCnt="0"/>
      <dgm:spPr/>
    </dgm:pt>
    <dgm:pt modelId="{50C4A519-2EF1-4544-9105-F7622316E5F9}" type="pres">
      <dgm:prSet presAssocID="{058E8A32-3EB4-49E0-A22E-8E38DCEB9AD6}" presName="Name13" presStyleLbl="parChTrans1D2" presStyleIdx="0" presStyleCnt="14"/>
      <dgm:spPr/>
      <dgm:t>
        <a:bodyPr/>
        <a:lstStyle/>
        <a:p>
          <a:endParaRPr lang="en-US"/>
        </a:p>
      </dgm:t>
    </dgm:pt>
    <dgm:pt modelId="{C628A2D9-D93B-459A-A09A-73CDEF5C381C}" type="pres">
      <dgm:prSet presAssocID="{BF4FCD8C-9CFB-4D06-8209-A9B654B74473}" presName="childText" presStyleLbl="bgAcc1" presStyleIdx="0" presStyleCnt="14">
        <dgm:presLayoutVars>
          <dgm:bulletEnabled val="1"/>
        </dgm:presLayoutVars>
      </dgm:prSet>
      <dgm:spPr/>
      <dgm:t>
        <a:bodyPr/>
        <a:lstStyle/>
        <a:p>
          <a:endParaRPr lang="tr-TR"/>
        </a:p>
      </dgm:t>
    </dgm:pt>
    <dgm:pt modelId="{302ABFD4-CCD7-4C51-BBA7-A917DEAECF86}" type="pres">
      <dgm:prSet presAssocID="{54C4738A-B08D-4DBE-B06B-39E3E1CEAA46}" presName="Name13" presStyleLbl="parChTrans1D2" presStyleIdx="1" presStyleCnt="14"/>
      <dgm:spPr/>
      <dgm:t>
        <a:bodyPr/>
        <a:lstStyle/>
        <a:p>
          <a:endParaRPr lang="en-US"/>
        </a:p>
      </dgm:t>
    </dgm:pt>
    <dgm:pt modelId="{60D3CCDC-A993-4468-8677-A5B5472DD1A3}" type="pres">
      <dgm:prSet presAssocID="{BB505EA6-26AD-4209-ACE6-2771E9E1FFF7}" presName="childText" presStyleLbl="bgAcc1" presStyleIdx="1" presStyleCnt="14">
        <dgm:presLayoutVars>
          <dgm:bulletEnabled val="1"/>
        </dgm:presLayoutVars>
      </dgm:prSet>
      <dgm:spPr/>
      <dgm:t>
        <a:bodyPr/>
        <a:lstStyle/>
        <a:p>
          <a:endParaRPr lang="en-US"/>
        </a:p>
      </dgm:t>
    </dgm:pt>
    <dgm:pt modelId="{DA8C1805-D992-4461-9EA7-1618023E5484}" type="pres">
      <dgm:prSet presAssocID="{CA4346E3-181C-443E-B311-BE3B614F11BA}" presName="Name13" presStyleLbl="parChTrans1D2" presStyleIdx="2" presStyleCnt="14"/>
      <dgm:spPr/>
      <dgm:t>
        <a:bodyPr/>
        <a:lstStyle/>
        <a:p>
          <a:endParaRPr lang="en-US"/>
        </a:p>
      </dgm:t>
    </dgm:pt>
    <dgm:pt modelId="{15668F9E-7A59-48EB-B8D9-064E7ACCB885}" type="pres">
      <dgm:prSet presAssocID="{6B70FCCD-D04B-450E-9BBE-6DA290EE0049}" presName="childText" presStyleLbl="bgAcc1" presStyleIdx="2" presStyleCnt="14">
        <dgm:presLayoutVars>
          <dgm:bulletEnabled val="1"/>
        </dgm:presLayoutVars>
      </dgm:prSet>
      <dgm:spPr/>
      <dgm:t>
        <a:bodyPr/>
        <a:lstStyle/>
        <a:p>
          <a:endParaRPr lang="tr-TR"/>
        </a:p>
      </dgm:t>
    </dgm:pt>
    <dgm:pt modelId="{F0B76173-501C-4440-A173-51EDF6E20CF4}" type="pres">
      <dgm:prSet presAssocID="{7490C3EA-580A-482F-B89B-A0A38F1A380D}" presName="Name13" presStyleLbl="parChTrans1D2" presStyleIdx="3" presStyleCnt="14"/>
      <dgm:spPr/>
      <dgm:t>
        <a:bodyPr/>
        <a:lstStyle/>
        <a:p>
          <a:endParaRPr lang="en-US"/>
        </a:p>
      </dgm:t>
    </dgm:pt>
    <dgm:pt modelId="{F55DE737-324E-4C7A-946C-DF91490CB202}" type="pres">
      <dgm:prSet presAssocID="{E853F8B1-BCC2-4988-96D4-89DE9B635B40}" presName="childText" presStyleLbl="bgAcc1" presStyleIdx="3" presStyleCnt="14" custScaleX="128360">
        <dgm:presLayoutVars>
          <dgm:bulletEnabled val="1"/>
        </dgm:presLayoutVars>
      </dgm:prSet>
      <dgm:spPr/>
      <dgm:t>
        <a:bodyPr/>
        <a:lstStyle/>
        <a:p>
          <a:endParaRPr lang="tr-TR"/>
        </a:p>
      </dgm:t>
    </dgm:pt>
    <dgm:pt modelId="{A3BEA792-D3CB-45F7-A2BD-A6722144B907}" type="pres">
      <dgm:prSet presAssocID="{2FFCE732-A0DF-4D1A-8B72-BD69D21EC028}" presName="Name13" presStyleLbl="parChTrans1D2" presStyleIdx="4" presStyleCnt="14"/>
      <dgm:spPr/>
      <dgm:t>
        <a:bodyPr/>
        <a:lstStyle/>
        <a:p>
          <a:endParaRPr lang="en-US"/>
        </a:p>
      </dgm:t>
    </dgm:pt>
    <dgm:pt modelId="{DE93F892-D82A-4935-A1CB-53A9875DD8CC}" type="pres">
      <dgm:prSet presAssocID="{6D99DC4E-8524-494A-A884-78FB9B78C328}" presName="childText" presStyleLbl="bgAcc1" presStyleIdx="4" presStyleCnt="14">
        <dgm:presLayoutVars>
          <dgm:bulletEnabled val="1"/>
        </dgm:presLayoutVars>
      </dgm:prSet>
      <dgm:spPr/>
      <dgm:t>
        <a:bodyPr/>
        <a:lstStyle/>
        <a:p>
          <a:endParaRPr lang="tr-TR"/>
        </a:p>
      </dgm:t>
    </dgm:pt>
    <dgm:pt modelId="{428C246C-9D1C-442B-8B55-3073BD78C6A9}" type="pres">
      <dgm:prSet presAssocID="{23362488-E2C6-4E41-86D2-4BF7E4C0A23D}" presName="root" presStyleCnt="0"/>
      <dgm:spPr/>
    </dgm:pt>
    <dgm:pt modelId="{2943FC12-C5C7-4FD5-9CE4-D87AF1A2B590}" type="pres">
      <dgm:prSet presAssocID="{23362488-E2C6-4E41-86D2-4BF7E4C0A23D}" presName="rootComposite" presStyleCnt="0"/>
      <dgm:spPr/>
    </dgm:pt>
    <dgm:pt modelId="{376B7668-E991-40D4-9DFA-CDBAD5A63967}" type="pres">
      <dgm:prSet presAssocID="{23362488-E2C6-4E41-86D2-4BF7E4C0A23D}" presName="rootText" presStyleLbl="node1" presStyleIdx="1" presStyleCnt="3" custScaleX="141239"/>
      <dgm:spPr/>
      <dgm:t>
        <a:bodyPr/>
        <a:lstStyle/>
        <a:p>
          <a:endParaRPr lang="en-US"/>
        </a:p>
      </dgm:t>
    </dgm:pt>
    <dgm:pt modelId="{6DD0487E-9C3F-48F6-B903-75D32C6786C1}" type="pres">
      <dgm:prSet presAssocID="{23362488-E2C6-4E41-86D2-4BF7E4C0A23D}" presName="rootConnector" presStyleLbl="node1" presStyleIdx="1" presStyleCnt="3"/>
      <dgm:spPr/>
      <dgm:t>
        <a:bodyPr/>
        <a:lstStyle/>
        <a:p>
          <a:endParaRPr lang="en-US"/>
        </a:p>
      </dgm:t>
    </dgm:pt>
    <dgm:pt modelId="{2279034B-BCF3-4563-879F-DFBD4E5FCCA8}" type="pres">
      <dgm:prSet presAssocID="{23362488-E2C6-4E41-86D2-4BF7E4C0A23D}" presName="childShape" presStyleCnt="0"/>
      <dgm:spPr/>
    </dgm:pt>
    <dgm:pt modelId="{83ECF5A2-382E-4E32-97EF-65E6A517A632}" type="pres">
      <dgm:prSet presAssocID="{1294C1E4-6186-4B1A-81DE-89C9E6DAFA52}" presName="Name13" presStyleLbl="parChTrans1D2" presStyleIdx="5" presStyleCnt="14"/>
      <dgm:spPr/>
      <dgm:t>
        <a:bodyPr/>
        <a:lstStyle/>
        <a:p>
          <a:endParaRPr lang="en-US"/>
        </a:p>
      </dgm:t>
    </dgm:pt>
    <dgm:pt modelId="{8D29B5B1-5B20-4CD7-84B1-83F54DB710CC}" type="pres">
      <dgm:prSet presAssocID="{8B117DDC-F745-4112-828C-B8D4A53E1A2C}" presName="childText" presStyleLbl="bgAcc1" presStyleIdx="5" presStyleCnt="14">
        <dgm:presLayoutVars>
          <dgm:bulletEnabled val="1"/>
        </dgm:presLayoutVars>
      </dgm:prSet>
      <dgm:spPr/>
      <dgm:t>
        <a:bodyPr/>
        <a:lstStyle/>
        <a:p>
          <a:endParaRPr lang="tr-TR"/>
        </a:p>
      </dgm:t>
    </dgm:pt>
    <dgm:pt modelId="{3029232D-B8EB-42E2-898A-93E174D5FECE}" type="pres">
      <dgm:prSet presAssocID="{E1ADF43E-7BB8-438A-A154-FDE4954A297E}" presName="Name13" presStyleLbl="parChTrans1D2" presStyleIdx="6" presStyleCnt="14"/>
      <dgm:spPr/>
      <dgm:t>
        <a:bodyPr/>
        <a:lstStyle/>
        <a:p>
          <a:endParaRPr lang="en-US"/>
        </a:p>
      </dgm:t>
    </dgm:pt>
    <dgm:pt modelId="{2CEF0003-A6C6-4711-BCC6-BBDF4D2BB823}" type="pres">
      <dgm:prSet presAssocID="{80BF3A63-731C-4932-802E-3C91878AE378}" presName="childText" presStyleLbl="bgAcc1" presStyleIdx="6" presStyleCnt="14">
        <dgm:presLayoutVars>
          <dgm:bulletEnabled val="1"/>
        </dgm:presLayoutVars>
      </dgm:prSet>
      <dgm:spPr/>
      <dgm:t>
        <a:bodyPr/>
        <a:lstStyle/>
        <a:p>
          <a:endParaRPr lang="tr-TR"/>
        </a:p>
      </dgm:t>
    </dgm:pt>
    <dgm:pt modelId="{E0548982-9079-4781-9A5D-33EDFF097973}" type="pres">
      <dgm:prSet presAssocID="{1C51D908-2766-413D-A8E7-3D1D87F36BE3}" presName="Name13" presStyleLbl="parChTrans1D2" presStyleIdx="7" presStyleCnt="14"/>
      <dgm:spPr/>
      <dgm:t>
        <a:bodyPr/>
        <a:lstStyle/>
        <a:p>
          <a:endParaRPr lang="en-US"/>
        </a:p>
      </dgm:t>
    </dgm:pt>
    <dgm:pt modelId="{1801619F-A7AD-4FE2-81F8-450725DD0344}" type="pres">
      <dgm:prSet presAssocID="{C083F280-8011-4935-8F20-8A806DC52968}" presName="childText" presStyleLbl="bgAcc1" presStyleIdx="7" presStyleCnt="14">
        <dgm:presLayoutVars>
          <dgm:bulletEnabled val="1"/>
        </dgm:presLayoutVars>
      </dgm:prSet>
      <dgm:spPr/>
      <dgm:t>
        <a:bodyPr/>
        <a:lstStyle/>
        <a:p>
          <a:endParaRPr lang="en-US"/>
        </a:p>
      </dgm:t>
    </dgm:pt>
    <dgm:pt modelId="{D3C95FB9-278D-443F-A599-9EE202D35930}" type="pres">
      <dgm:prSet presAssocID="{EAF62193-E1CD-4EF6-9CED-4016087154B0}" presName="Name13" presStyleLbl="parChTrans1D2" presStyleIdx="8" presStyleCnt="14"/>
      <dgm:spPr/>
      <dgm:t>
        <a:bodyPr/>
        <a:lstStyle/>
        <a:p>
          <a:endParaRPr lang="en-US"/>
        </a:p>
      </dgm:t>
    </dgm:pt>
    <dgm:pt modelId="{E2414DDA-052C-470A-9598-878DA6FDAC0C}" type="pres">
      <dgm:prSet presAssocID="{19BDFEA0-BAEC-4F96-B491-7C07722940CB}" presName="childText" presStyleLbl="bgAcc1" presStyleIdx="8" presStyleCnt="14">
        <dgm:presLayoutVars>
          <dgm:bulletEnabled val="1"/>
        </dgm:presLayoutVars>
      </dgm:prSet>
      <dgm:spPr/>
      <dgm:t>
        <a:bodyPr/>
        <a:lstStyle/>
        <a:p>
          <a:endParaRPr lang="en-US"/>
        </a:p>
      </dgm:t>
    </dgm:pt>
    <dgm:pt modelId="{C44C417F-F96C-40A9-8D6F-D0ECB0CE4B94}" type="pres">
      <dgm:prSet presAssocID="{16207849-9DDC-407E-990E-397FBCA31FE0}" presName="Name13" presStyleLbl="parChTrans1D2" presStyleIdx="9" presStyleCnt="14"/>
      <dgm:spPr/>
      <dgm:t>
        <a:bodyPr/>
        <a:lstStyle/>
        <a:p>
          <a:endParaRPr lang="en-US"/>
        </a:p>
      </dgm:t>
    </dgm:pt>
    <dgm:pt modelId="{BFBAB711-9406-4AE6-86AB-7FAC99BB0E88}" type="pres">
      <dgm:prSet presAssocID="{0CFA6ED7-03DD-4230-A433-B27C1CC58F74}" presName="childText" presStyleLbl="bgAcc1" presStyleIdx="9" presStyleCnt="14" custScaleX="131615">
        <dgm:presLayoutVars>
          <dgm:bulletEnabled val="1"/>
        </dgm:presLayoutVars>
      </dgm:prSet>
      <dgm:spPr/>
      <dgm:t>
        <a:bodyPr/>
        <a:lstStyle/>
        <a:p>
          <a:endParaRPr lang="tr-TR"/>
        </a:p>
      </dgm:t>
    </dgm:pt>
    <dgm:pt modelId="{FAB73CE3-24D7-4F36-A151-58A9ADC6BEFA}" type="pres">
      <dgm:prSet presAssocID="{E3FF688A-6D2F-4280-9A3E-33498E5C4F9C}" presName="root" presStyleCnt="0"/>
      <dgm:spPr/>
    </dgm:pt>
    <dgm:pt modelId="{35B5B758-A2D0-4736-9E64-B06E6582FAF4}" type="pres">
      <dgm:prSet presAssocID="{E3FF688A-6D2F-4280-9A3E-33498E5C4F9C}" presName="rootComposite" presStyleCnt="0"/>
      <dgm:spPr/>
    </dgm:pt>
    <dgm:pt modelId="{F8D68C41-39D3-4CFF-A77E-A0403F76DFF3}" type="pres">
      <dgm:prSet presAssocID="{E3FF688A-6D2F-4280-9A3E-33498E5C4F9C}" presName="rootText" presStyleLbl="node1" presStyleIdx="2" presStyleCnt="3" custScaleX="160932"/>
      <dgm:spPr/>
      <dgm:t>
        <a:bodyPr/>
        <a:lstStyle/>
        <a:p>
          <a:endParaRPr lang="en-US"/>
        </a:p>
      </dgm:t>
    </dgm:pt>
    <dgm:pt modelId="{A4652A09-086F-4791-A75C-E78E8ABED379}" type="pres">
      <dgm:prSet presAssocID="{E3FF688A-6D2F-4280-9A3E-33498E5C4F9C}" presName="rootConnector" presStyleLbl="node1" presStyleIdx="2" presStyleCnt="3"/>
      <dgm:spPr/>
      <dgm:t>
        <a:bodyPr/>
        <a:lstStyle/>
        <a:p>
          <a:endParaRPr lang="en-US"/>
        </a:p>
      </dgm:t>
    </dgm:pt>
    <dgm:pt modelId="{E7907067-BA2E-472F-B5B9-C48682CE4E84}" type="pres">
      <dgm:prSet presAssocID="{E3FF688A-6D2F-4280-9A3E-33498E5C4F9C}" presName="childShape" presStyleCnt="0"/>
      <dgm:spPr/>
    </dgm:pt>
    <dgm:pt modelId="{F78BD1DE-1A22-4298-A6A6-2B170C56F2EA}" type="pres">
      <dgm:prSet presAssocID="{FBE23DBD-B832-40E3-ABBC-31809B029CB5}" presName="Name13" presStyleLbl="parChTrans1D2" presStyleIdx="10" presStyleCnt="14"/>
      <dgm:spPr/>
      <dgm:t>
        <a:bodyPr/>
        <a:lstStyle/>
        <a:p>
          <a:endParaRPr lang="en-US"/>
        </a:p>
      </dgm:t>
    </dgm:pt>
    <dgm:pt modelId="{97BAE9CE-DC28-4230-A55A-CFEFBE83FCC0}" type="pres">
      <dgm:prSet presAssocID="{B5A6C2EF-ADD8-4721-864E-4E050946002E}" presName="childText" presStyleLbl="bgAcc1" presStyleIdx="10" presStyleCnt="14">
        <dgm:presLayoutVars>
          <dgm:bulletEnabled val="1"/>
        </dgm:presLayoutVars>
      </dgm:prSet>
      <dgm:spPr/>
      <dgm:t>
        <a:bodyPr/>
        <a:lstStyle/>
        <a:p>
          <a:endParaRPr lang="en-US"/>
        </a:p>
      </dgm:t>
    </dgm:pt>
    <dgm:pt modelId="{18CA3210-AD98-473B-A942-D423ADFA035E}" type="pres">
      <dgm:prSet presAssocID="{9E3EDED8-0229-468E-8277-6A302DDDDE35}" presName="Name13" presStyleLbl="parChTrans1D2" presStyleIdx="11" presStyleCnt="14"/>
      <dgm:spPr/>
      <dgm:t>
        <a:bodyPr/>
        <a:lstStyle/>
        <a:p>
          <a:endParaRPr lang="en-US"/>
        </a:p>
      </dgm:t>
    </dgm:pt>
    <dgm:pt modelId="{DA66DECB-0A06-47C8-A686-7C39E1CE6D69}" type="pres">
      <dgm:prSet presAssocID="{70C127B6-7BE4-4423-AB46-ABDD9143029C}" presName="childText" presStyleLbl="bgAcc1" presStyleIdx="11" presStyleCnt="14">
        <dgm:presLayoutVars>
          <dgm:bulletEnabled val="1"/>
        </dgm:presLayoutVars>
      </dgm:prSet>
      <dgm:spPr/>
      <dgm:t>
        <a:bodyPr/>
        <a:lstStyle/>
        <a:p>
          <a:endParaRPr lang="en-US"/>
        </a:p>
      </dgm:t>
    </dgm:pt>
    <dgm:pt modelId="{3B19B387-0445-4CAD-B42A-9A60D442C341}" type="pres">
      <dgm:prSet presAssocID="{CD815E64-8952-4B62-B261-CF66E65C070E}" presName="Name13" presStyleLbl="parChTrans1D2" presStyleIdx="12" presStyleCnt="14"/>
      <dgm:spPr/>
      <dgm:t>
        <a:bodyPr/>
        <a:lstStyle/>
        <a:p>
          <a:endParaRPr lang="en-US"/>
        </a:p>
      </dgm:t>
    </dgm:pt>
    <dgm:pt modelId="{D38516E5-56CA-4182-B1E8-475D2B5B663F}" type="pres">
      <dgm:prSet presAssocID="{2333C894-B802-4DF9-BED0-0AB8ED12EDE4}" presName="childText" presStyleLbl="bgAcc1" presStyleIdx="12" presStyleCnt="14">
        <dgm:presLayoutVars>
          <dgm:bulletEnabled val="1"/>
        </dgm:presLayoutVars>
      </dgm:prSet>
      <dgm:spPr/>
      <dgm:t>
        <a:bodyPr/>
        <a:lstStyle/>
        <a:p>
          <a:endParaRPr lang="tr-TR"/>
        </a:p>
      </dgm:t>
    </dgm:pt>
    <dgm:pt modelId="{C51940B0-B5BE-4ACF-BB00-A397914254A6}" type="pres">
      <dgm:prSet presAssocID="{BA080709-5FDB-47E1-A9CA-30E4F57B26AD}" presName="Name13" presStyleLbl="parChTrans1D2" presStyleIdx="13" presStyleCnt="14"/>
      <dgm:spPr/>
      <dgm:t>
        <a:bodyPr/>
        <a:lstStyle/>
        <a:p>
          <a:endParaRPr lang="en-US"/>
        </a:p>
      </dgm:t>
    </dgm:pt>
    <dgm:pt modelId="{7AB97FCD-273E-467C-B43F-ED7307D11A97}" type="pres">
      <dgm:prSet presAssocID="{31CD1C35-A124-493F-A1F1-5177138C6D9E}" presName="childText" presStyleLbl="bgAcc1" presStyleIdx="13" presStyleCnt="14">
        <dgm:presLayoutVars>
          <dgm:bulletEnabled val="1"/>
        </dgm:presLayoutVars>
      </dgm:prSet>
      <dgm:spPr/>
      <dgm:t>
        <a:bodyPr/>
        <a:lstStyle/>
        <a:p>
          <a:endParaRPr lang="tr-TR"/>
        </a:p>
      </dgm:t>
    </dgm:pt>
  </dgm:ptLst>
  <dgm:cxnLst>
    <dgm:cxn modelId="{0842EB2B-11AC-4AD1-A720-E1DC96647F00}" srcId="{23362488-E2C6-4E41-86D2-4BF7E4C0A23D}" destId="{8B117DDC-F745-4112-828C-B8D4A53E1A2C}" srcOrd="0" destOrd="0" parTransId="{1294C1E4-6186-4B1A-81DE-89C9E6DAFA52}" sibTransId="{6D919BC4-2A76-4A4D-B8EB-8CFC41672711}"/>
    <dgm:cxn modelId="{AC05ADD5-A3BA-417F-B6EC-1984F6431E7B}" type="presOf" srcId="{BF4FCD8C-9CFB-4D06-8209-A9B654B74473}" destId="{C628A2D9-D93B-459A-A09A-73CDEF5C381C}" srcOrd="0" destOrd="0" presId="urn:microsoft.com/office/officeart/2005/8/layout/hierarchy3"/>
    <dgm:cxn modelId="{87F10030-0FED-4FD6-A30C-EE2DE52E1668}" type="presOf" srcId="{0CFA6ED7-03DD-4230-A433-B27C1CC58F74}" destId="{BFBAB711-9406-4AE6-86AB-7FAC99BB0E88}" srcOrd="0" destOrd="0" presId="urn:microsoft.com/office/officeart/2005/8/layout/hierarchy3"/>
    <dgm:cxn modelId="{5371492B-6FF0-46CB-932B-0EC7086C1BAD}" srcId="{99BB8D6A-89F9-4B03-B3AC-3BC34D61C8AE}" destId="{23362488-E2C6-4E41-86D2-4BF7E4C0A23D}" srcOrd="1" destOrd="0" parTransId="{A29D5E04-5CD7-4508-A515-AD331DC8031D}" sibTransId="{F08F7414-D2ED-46F5-878A-8F08697DA533}"/>
    <dgm:cxn modelId="{FEE709C7-C90E-4964-BA84-5BF892EA1B0E}" type="presOf" srcId="{B5A6C2EF-ADD8-4721-864E-4E050946002E}" destId="{97BAE9CE-DC28-4230-A55A-CFEFBE83FCC0}" srcOrd="0" destOrd="0" presId="urn:microsoft.com/office/officeart/2005/8/layout/hierarchy3"/>
    <dgm:cxn modelId="{C0B452A0-88F0-4AD7-B3D4-3D6DAF50B716}" srcId="{23362488-E2C6-4E41-86D2-4BF7E4C0A23D}" destId="{0CFA6ED7-03DD-4230-A433-B27C1CC58F74}" srcOrd="4" destOrd="0" parTransId="{16207849-9DDC-407E-990E-397FBCA31FE0}" sibTransId="{2C2EC63C-E5C6-455B-B82E-EA7EE5EB78CD}"/>
    <dgm:cxn modelId="{45AA66DF-D6A3-403C-AFD4-F62221DA8FDE}" type="presOf" srcId="{6B70FCCD-D04B-450E-9BBE-6DA290EE0049}" destId="{15668F9E-7A59-48EB-B8D9-064E7ACCB885}" srcOrd="0" destOrd="0" presId="urn:microsoft.com/office/officeart/2005/8/layout/hierarchy3"/>
    <dgm:cxn modelId="{132054BE-3E9D-40AF-9E12-C7DE7A0747D6}" type="presOf" srcId="{99BB8D6A-89F9-4B03-B3AC-3BC34D61C8AE}" destId="{0F0120DF-EFCA-4B51-AEEA-79E8755A4DF7}" srcOrd="0" destOrd="0" presId="urn:microsoft.com/office/officeart/2005/8/layout/hierarchy3"/>
    <dgm:cxn modelId="{C6DEB76A-D54A-41E0-85AE-E34E524DA0DE}" srcId="{E3FF688A-6D2F-4280-9A3E-33498E5C4F9C}" destId="{2333C894-B802-4DF9-BED0-0AB8ED12EDE4}" srcOrd="2" destOrd="0" parTransId="{CD815E64-8952-4B62-B261-CF66E65C070E}" sibTransId="{45A8F964-4621-46C8-BA7D-B8753E5A6709}"/>
    <dgm:cxn modelId="{A8C5E530-C84F-4774-993E-FA30DFA163AE}" type="presOf" srcId="{EAF62193-E1CD-4EF6-9CED-4016087154B0}" destId="{D3C95FB9-278D-443F-A599-9EE202D35930}" srcOrd="0" destOrd="0" presId="urn:microsoft.com/office/officeart/2005/8/layout/hierarchy3"/>
    <dgm:cxn modelId="{0F14FB54-48C3-4D04-9B4C-47FA972A0FC2}" type="presOf" srcId="{8B117DDC-F745-4112-828C-B8D4A53E1A2C}" destId="{8D29B5B1-5B20-4CD7-84B1-83F54DB710CC}" srcOrd="0" destOrd="0" presId="urn:microsoft.com/office/officeart/2005/8/layout/hierarchy3"/>
    <dgm:cxn modelId="{F4B5063B-6710-4DDF-A837-F1C2349C817E}" srcId="{23362488-E2C6-4E41-86D2-4BF7E4C0A23D}" destId="{80BF3A63-731C-4932-802E-3C91878AE378}" srcOrd="1" destOrd="0" parTransId="{E1ADF43E-7BB8-438A-A154-FDE4954A297E}" sibTransId="{3B65511A-0F45-48DC-8058-E16578F32694}"/>
    <dgm:cxn modelId="{5671EA75-AC94-42F6-ADB9-021E0C8BF130}" type="presOf" srcId="{C083F280-8011-4935-8F20-8A806DC52968}" destId="{1801619F-A7AD-4FE2-81F8-450725DD0344}" srcOrd="0" destOrd="0" presId="urn:microsoft.com/office/officeart/2005/8/layout/hierarchy3"/>
    <dgm:cxn modelId="{1E8462F5-739A-4D93-9621-D294422B5CC6}" type="presOf" srcId="{80BF3A63-731C-4932-802E-3C91878AE378}" destId="{2CEF0003-A6C6-4711-BCC6-BBDF4D2BB823}" srcOrd="0" destOrd="0" presId="urn:microsoft.com/office/officeart/2005/8/layout/hierarchy3"/>
    <dgm:cxn modelId="{66E65A81-CBD3-49EB-8DB4-65D9C89DC297}" type="presOf" srcId="{70C127B6-7BE4-4423-AB46-ABDD9143029C}" destId="{DA66DECB-0A06-47C8-A686-7C39E1CE6D69}" srcOrd="0" destOrd="0" presId="urn:microsoft.com/office/officeart/2005/8/layout/hierarchy3"/>
    <dgm:cxn modelId="{7AFFB5E7-C37D-42CF-AA37-E29E68DD00C9}" type="presOf" srcId="{6D99DC4E-8524-494A-A884-78FB9B78C328}" destId="{DE93F892-D82A-4935-A1CB-53A9875DD8CC}" srcOrd="0" destOrd="0" presId="urn:microsoft.com/office/officeart/2005/8/layout/hierarchy3"/>
    <dgm:cxn modelId="{17FD9314-7D84-4229-A9F5-DA385E37C726}" type="presOf" srcId="{E1ADF43E-7BB8-438A-A154-FDE4954A297E}" destId="{3029232D-B8EB-42E2-898A-93E174D5FECE}" srcOrd="0" destOrd="0" presId="urn:microsoft.com/office/officeart/2005/8/layout/hierarchy3"/>
    <dgm:cxn modelId="{D67206A5-02C7-40A6-B11C-527C18697183}" type="presOf" srcId="{CA4346E3-181C-443E-B311-BE3B614F11BA}" destId="{DA8C1805-D992-4461-9EA7-1618023E5484}" srcOrd="0" destOrd="0" presId="urn:microsoft.com/office/officeart/2005/8/layout/hierarchy3"/>
    <dgm:cxn modelId="{A88F57B0-2000-48B1-879B-6C9181E5C00A}" srcId="{6FEAFCC6-0AF6-40CD-8A30-CAE1AC7FF137}" destId="{BB505EA6-26AD-4209-ACE6-2771E9E1FFF7}" srcOrd="1" destOrd="0" parTransId="{54C4738A-B08D-4DBE-B06B-39E3E1CEAA46}" sibTransId="{838D2C03-BAA5-4FCF-937A-6E4974F7E03F}"/>
    <dgm:cxn modelId="{C6B61FFC-2DC6-4812-96DD-F474E07DD15A}" srcId="{E3FF688A-6D2F-4280-9A3E-33498E5C4F9C}" destId="{70C127B6-7BE4-4423-AB46-ABDD9143029C}" srcOrd="1" destOrd="0" parTransId="{9E3EDED8-0229-468E-8277-6A302DDDDE35}" sibTransId="{569EE078-EC55-42B3-A0AD-2446597BD097}"/>
    <dgm:cxn modelId="{94FF2F13-B400-4E79-9303-50567A425BC5}" type="presOf" srcId="{2333C894-B802-4DF9-BED0-0AB8ED12EDE4}" destId="{D38516E5-56CA-4182-B1E8-475D2B5B663F}" srcOrd="0" destOrd="0" presId="urn:microsoft.com/office/officeart/2005/8/layout/hierarchy3"/>
    <dgm:cxn modelId="{45355FD8-A0E2-4C65-8B8A-4743986053AF}" srcId="{E3FF688A-6D2F-4280-9A3E-33498E5C4F9C}" destId="{31CD1C35-A124-493F-A1F1-5177138C6D9E}" srcOrd="3" destOrd="0" parTransId="{BA080709-5FDB-47E1-A9CA-30E4F57B26AD}" sibTransId="{6C56457F-3049-4A27-9C43-942D4D669F6A}"/>
    <dgm:cxn modelId="{D2308037-ECA0-4597-B74C-BE10FE7CB46B}" type="presOf" srcId="{9E3EDED8-0229-468E-8277-6A302DDDDE35}" destId="{18CA3210-AD98-473B-A942-D423ADFA035E}" srcOrd="0" destOrd="0" presId="urn:microsoft.com/office/officeart/2005/8/layout/hierarchy3"/>
    <dgm:cxn modelId="{46662F4A-DB30-467E-B101-2A0CC278FD72}" type="presOf" srcId="{23362488-E2C6-4E41-86D2-4BF7E4C0A23D}" destId="{376B7668-E991-40D4-9DFA-CDBAD5A63967}" srcOrd="0" destOrd="0" presId="urn:microsoft.com/office/officeart/2005/8/layout/hierarchy3"/>
    <dgm:cxn modelId="{CA4F36C5-0C1A-462A-8B02-6CC680E2B879}" type="presOf" srcId="{19BDFEA0-BAEC-4F96-B491-7C07722940CB}" destId="{E2414DDA-052C-470A-9598-878DA6FDAC0C}" srcOrd="0" destOrd="0" presId="urn:microsoft.com/office/officeart/2005/8/layout/hierarchy3"/>
    <dgm:cxn modelId="{2BBC767A-2608-4022-9DFF-CC8BB9D0E1AD}" type="presOf" srcId="{FBE23DBD-B832-40E3-ABBC-31809B029CB5}" destId="{F78BD1DE-1A22-4298-A6A6-2B170C56F2EA}" srcOrd="0" destOrd="0" presId="urn:microsoft.com/office/officeart/2005/8/layout/hierarchy3"/>
    <dgm:cxn modelId="{0D3E7F7E-C754-4DD4-B230-093B8C93BBC8}" type="presOf" srcId="{1C51D908-2766-413D-A8E7-3D1D87F36BE3}" destId="{E0548982-9079-4781-9A5D-33EDFF097973}" srcOrd="0" destOrd="0" presId="urn:microsoft.com/office/officeart/2005/8/layout/hierarchy3"/>
    <dgm:cxn modelId="{9837D7CA-E5D2-4392-990B-D1679F8C5B88}" srcId="{23362488-E2C6-4E41-86D2-4BF7E4C0A23D}" destId="{19BDFEA0-BAEC-4F96-B491-7C07722940CB}" srcOrd="3" destOrd="0" parTransId="{EAF62193-E1CD-4EF6-9CED-4016087154B0}" sibTransId="{AA6EAC91-B22D-4020-88F3-D2213B5E0E65}"/>
    <dgm:cxn modelId="{312ECB8E-35EB-4468-996C-F35347AF187A}" type="presOf" srcId="{E3FF688A-6D2F-4280-9A3E-33498E5C4F9C}" destId="{F8D68C41-39D3-4CFF-A77E-A0403F76DFF3}" srcOrd="0" destOrd="0" presId="urn:microsoft.com/office/officeart/2005/8/layout/hierarchy3"/>
    <dgm:cxn modelId="{296EBD6D-0B4C-472C-AFDF-77AF3809101D}" type="presOf" srcId="{E853F8B1-BCC2-4988-96D4-89DE9B635B40}" destId="{F55DE737-324E-4C7A-946C-DF91490CB202}" srcOrd="0" destOrd="0" presId="urn:microsoft.com/office/officeart/2005/8/layout/hierarchy3"/>
    <dgm:cxn modelId="{F7D33542-CEA2-4067-B9E3-868193CDDD29}" type="presOf" srcId="{6FEAFCC6-0AF6-40CD-8A30-CAE1AC7FF137}" destId="{1C9750CA-023D-44A9-94E9-235A3C1F2141}" srcOrd="1" destOrd="0" presId="urn:microsoft.com/office/officeart/2005/8/layout/hierarchy3"/>
    <dgm:cxn modelId="{16CC415E-4615-4376-8991-282AC54EEC9F}" srcId="{6FEAFCC6-0AF6-40CD-8A30-CAE1AC7FF137}" destId="{E853F8B1-BCC2-4988-96D4-89DE9B635B40}" srcOrd="3" destOrd="0" parTransId="{7490C3EA-580A-482F-B89B-A0A38F1A380D}" sibTransId="{373E4DF4-08B8-4047-ABA8-B821D246AD5B}"/>
    <dgm:cxn modelId="{B9356C29-94B5-400B-8019-35BBD22D2F5C}" type="presOf" srcId="{6FEAFCC6-0AF6-40CD-8A30-CAE1AC7FF137}" destId="{D1A6829F-23C4-4A9D-9596-D1956C13C9BD}" srcOrd="0" destOrd="0" presId="urn:microsoft.com/office/officeart/2005/8/layout/hierarchy3"/>
    <dgm:cxn modelId="{6CA16D80-47D0-4444-AA9A-8180B7B1659C}" srcId="{6FEAFCC6-0AF6-40CD-8A30-CAE1AC7FF137}" destId="{6B70FCCD-D04B-450E-9BBE-6DA290EE0049}" srcOrd="2" destOrd="0" parTransId="{CA4346E3-181C-443E-B311-BE3B614F11BA}" sibTransId="{A2CE7454-35E9-4A29-87A2-BA08DB807288}"/>
    <dgm:cxn modelId="{D7B576DB-7291-403F-B03D-A2E8D6642FE5}" type="presOf" srcId="{058E8A32-3EB4-49E0-A22E-8E38DCEB9AD6}" destId="{50C4A519-2EF1-4544-9105-F7622316E5F9}" srcOrd="0" destOrd="0" presId="urn:microsoft.com/office/officeart/2005/8/layout/hierarchy3"/>
    <dgm:cxn modelId="{43CCCB2E-0628-425D-B731-6D89447F74EE}" type="presOf" srcId="{2FFCE732-A0DF-4D1A-8B72-BD69D21EC028}" destId="{A3BEA792-D3CB-45F7-A2BD-A6722144B907}" srcOrd="0" destOrd="0" presId="urn:microsoft.com/office/officeart/2005/8/layout/hierarchy3"/>
    <dgm:cxn modelId="{44ED3636-2FA8-40EB-8BD6-6EBBE1A98F3C}" type="presOf" srcId="{BA080709-5FDB-47E1-A9CA-30E4F57B26AD}" destId="{C51940B0-B5BE-4ACF-BB00-A397914254A6}" srcOrd="0" destOrd="0" presId="urn:microsoft.com/office/officeart/2005/8/layout/hierarchy3"/>
    <dgm:cxn modelId="{D1211E74-AF8E-4ED6-AC0E-D70281E97CD0}" type="presOf" srcId="{16207849-9DDC-407E-990E-397FBCA31FE0}" destId="{C44C417F-F96C-40A9-8D6F-D0ECB0CE4B94}" srcOrd="0" destOrd="0" presId="urn:microsoft.com/office/officeart/2005/8/layout/hierarchy3"/>
    <dgm:cxn modelId="{6291301B-5D86-4858-8B11-1245D052EB8C}" type="presOf" srcId="{54C4738A-B08D-4DBE-B06B-39E3E1CEAA46}" destId="{302ABFD4-CCD7-4C51-BBA7-A917DEAECF86}" srcOrd="0" destOrd="0" presId="urn:microsoft.com/office/officeart/2005/8/layout/hierarchy3"/>
    <dgm:cxn modelId="{0CF72592-8BBF-41F4-ADB1-CFFA664C5CB8}" srcId="{6FEAFCC6-0AF6-40CD-8A30-CAE1AC7FF137}" destId="{BF4FCD8C-9CFB-4D06-8209-A9B654B74473}" srcOrd="0" destOrd="0" parTransId="{058E8A32-3EB4-49E0-A22E-8E38DCEB9AD6}" sibTransId="{431B1629-7BE2-45B7-83A0-AE218835A150}"/>
    <dgm:cxn modelId="{CE42E581-3DA8-40B5-908A-A42629D10246}" type="presOf" srcId="{E3FF688A-6D2F-4280-9A3E-33498E5C4F9C}" destId="{A4652A09-086F-4791-A75C-E78E8ABED379}" srcOrd="1" destOrd="0" presId="urn:microsoft.com/office/officeart/2005/8/layout/hierarchy3"/>
    <dgm:cxn modelId="{86E3815A-A5C7-4547-911E-4003DE53A187}" srcId="{99BB8D6A-89F9-4B03-B3AC-3BC34D61C8AE}" destId="{6FEAFCC6-0AF6-40CD-8A30-CAE1AC7FF137}" srcOrd="0" destOrd="0" parTransId="{53488262-38C3-4D27-B34C-5A859F333351}" sibTransId="{4807C5B1-9F48-4FA0-BDDF-5FFCBECB343B}"/>
    <dgm:cxn modelId="{A53B0241-A8BC-4CC0-9AE4-3B1F4B1137A2}" type="presOf" srcId="{BB505EA6-26AD-4209-ACE6-2771E9E1FFF7}" destId="{60D3CCDC-A993-4468-8677-A5B5472DD1A3}" srcOrd="0" destOrd="0" presId="urn:microsoft.com/office/officeart/2005/8/layout/hierarchy3"/>
    <dgm:cxn modelId="{0F1A7C30-5FD1-4A7D-BCA3-DB54DAEE5414}" type="presOf" srcId="{1294C1E4-6186-4B1A-81DE-89C9E6DAFA52}" destId="{83ECF5A2-382E-4E32-97EF-65E6A517A632}" srcOrd="0" destOrd="0" presId="urn:microsoft.com/office/officeart/2005/8/layout/hierarchy3"/>
    <dgm:cxn modelId="{D500DFC1-B6B2-49C1-97A1-BD1061F2DD55}" type="presOf" srcId="{CD815E64-8952-4B62-B261-CF66E65C070E}" destId="{3B19B387-0445-4CAD-B42A-9A60D442C341}" srcOrd="0" destOrd="0" presId="urn:microsoft.com/office/officeart/2005/8/layout/hierarchy3"/>
    <dgm:cxn modelId="{74D79EBC-2B51-4DC0-90A9-DDD8BBB59116}" srcId="{99BB8D6A-89F9-4B03-B3AC-3BC34D61C8AE}" destId="{E3FF688A-6D2F-4280-9A3E-33498E5C4F9C}" srcOrd="2" destOrd="0" parTransId="{C8B249D5-9AB3-440A-9672-C2AADEBCE07D}" sibTransId="{BC15BD7D-F6F8-4336-B22F-BCEA18D83B34}"/>
    <dgm:cxn modelId="{FCA55E86-FB0E-472E-BA1B-55DB64F842E7}" srcId="{23362488-E2C6-4E41-86D2-4BF7E4C0A23D}" destId="{C083F280-8011-4935-8F20-8A806DC52968}" srcOrd="2" destOrd="0" parTransId="{1C51D908-2766-413D-A8E7-3D1D87F36BE3}" sibTransId="{BF5207D5-D3B2-4B28-8495-A944C443403A}"/>
    <dgm:cxn modelId="{2E364B93-182A-43FE-89D6-088445BA679D}" type="presOf" srcId="{31CD1C35-A124-493F-A1F1-5177138C6D9E}" destId="{7AB97FCD-273E-467C-B43F-ED7307D11A97}" srcOrd="0" destOrd="0" presId="urn:microsoft.com/office/officeart/2005/8/layout/hierarchy3"/>
    <dgm:cxn modelId="{840F48E7-6745-413D-9E2C-5020B8BC6EEA}" srcId="{E3FF688A-6D2F-4280-9A3E-33498E5C4F9C}" destId="{B5A6C2EF-ADD8-4721-864E-4E050946002E}" srcOrd="0" destOrd="0" parTransId="{FBE23DBD-B832-40E3-ABBC-31809B029CB5}" sibTransId="{9990EDF1-B7D6-4D21-B44B-5EEF1174CCAB}"/>
    <dgm:cxn modelId="{B1B7D5B2-D54E-45A0-9EF8-EB179FCCA715}" type="presOf" srcId="{7490C3EA-580A-482F-B89B-A0A38F1A380D}" destId="{F0B76173-501C-4440-A173-51EDF6E20CF4}" srcOrd="0" destOrd="0" presId="urn:microsoft.com/office/officeart/2005/8/layout/hierarchy3"/>
    <dgm:cxn modelId="{F9A36DAB-A917-4DBF-BE11-549850DB4907}" srcId="{6FEAFCC6-0AF6-40CD-8A30-CAE1AC7FF137}" destId="{6D99DC4E-8524-494A-A884-78FB9B78C328}" srcOrd="4" destOrd="0" parTransId="{2FFCE732-A0DF-4D1A-8B72-BD69D21EC028}" sibTransId="{6123B223-71A7-4B3A-A422-E19E666EE164}"/>
    <dgm:cxn modelId="{D5508950-BD04-431A-B3F0-5CB2B125E7B9}" type="presOf" srcId="{23362488-E2C6-4E41-86D2-4BF7E4C0A23D}" destId="{6DD0487E-9C3F-48F6-B903-75D32C6786C1}" srcOrd="1" destOrd="0" presId="urn:microsoft.com/office/officeart/2005/8/layout/hierarchy3"/>
    <dgm:cxn modelId="{8009F876-3883-4A42-8A77-3262D08C8B21}" type="presParOf" srcId="{0F0120DF-EFCA-4B51-AEEA-79E8755A4DF7}" destId="{A3BFF42B-2BDA-48F8-8D86-737DF90AC89A}" srcOrd="0" destOrd="0" presId="urn:microsoft.com/office/officeart/2005/8/layout/hierarchy3"/>
    <dgm:cxn modelId="{36CD57C8-9B2D-4398-A62D-8E6EA6208560}" type="presParOf" srcId="{A3BFF42B-2BDA-48F8-8D86-737DF90AC89A}" destId="{A14F9052-F506-4A70-812D-E39F118DC067}" srcOrd="0" destOrd="0" presId="urn:microsoft.com/office/officeart/2005/8/layout/hierarchy3"/>
    <dgm:cxn modelId="{8D2D5D97-946F-4885-82D4-2D8A9FB43FAB}" type="presParOf" srcId="{A14F9052-F506-4A70-812D-E39F118DC067}" destId="{D1A6829F-23C4-4A9D-9596-D1956C13C9BD}" srcOrd="0" destOrd="0" presId="urn:microsoft.com/office/officeart/2005/8/layout/hierarchy3"/>
    <dgm:cxn modelId="{6F832232-D442-4E08-B2B8-68D4255BBB52}" type="presParOf" srcId="{A14F9052-F506-4A70-812D-E39F118DC067}" destId="{1C9750CA-023D-44A9-94E9-235A3C1F2141}" srcOrd="1" destOrd="0" presId="urn:microsoft.com/office/officeart/2005/8/layout/hierarchy3"/>
    <dgm:cxn modelId="{CCC267B2-0E4B-4F0A-A404-51499B969B05}" type="presParOf" srcId="{A3BFF42B-2BDA-48F8-8D86-737DF90AC89A}" destId="{62B9FE5F-D22D-42C5-BC49-EADFBFB34132}" srcOrd="1" destOrd="0" presId="urn:microsoft.com/office/officeart/2005/8/layout/hierarchy3"/>
    <dgm:cxn modelId="{E929182B-06C1-4FD8-91B5-7F3D2856B852}" type="presParOf" srcId="{62B9FE5F-D22D-42C5-BC49-EADFBFB34132}" destId="{50C4A519-2EF1-4544-9105-F7622316E5F9}" srcOrd="0" destOrd="0" presId="urn:microsoft.com/office/officeart/2005/8/layout/hierarchy3"/>
    <dgm:cxn modelId="{CD375C42-1E0D-4890-A6B0-5E49D9B70DB1}" type="presParOf" srcId="{62B9FE5F-D22D-42C5-BC49-EADFBFB34132}" destId="{C628A2D9-D93B-459A-A09A-73CDEF5C381C}" srcOrd="1" destOrd="0" presId="urn:microsoft.com/office/officeart/2005/8/layout/hierarchy3"/>
    <dgm:cxn modelId="{178428E4-BFD5-4691-86C8-9784B332F015}" type="presParOf" srcId="{62B9FE5F-D22D-42C5-BC49-EADFBFB34132}" destId="{302ABFD4-CCD7-4C51-BBA7-A917DEAECF86}" srcOrd="2" destOrd="0" presId="urn:microsoft.com/office/officeart/2005/8/layout/hierarchy3"/>
    <dgm:cxn modelId="{DA305ECD-CCB3-4873-9AF5-5475893DD334}" type="presParOf" srcId="{62B9FE5F-D22D-42C5-BC49-EADFBFB34132}" destId="{60D3CCDC-A993-4468-8677-A5B5472DD1A3}" srcOrd="3" destOrd="0" presId="urn:microsoft.com/office/officeart/2005/8/layout/hierarchy3"/>
    <dgm:cxn modelId="{30002D64-D618-4AF6-8D45-115C9A5F54E8}" type="presParOf" srcId="{62B9FE5F-D22D-42C5-BC49-EADFBFB34132}" destId="{DA8C1805-D992-4461-9EA7-1618023E5484}" srcOrd="4" destOrd="0" presId="urn:microsoft.com/office/officeart/2005/8/layout/hierarchy3"/>
    <dgm:cxn modelId="{D0DFCA2D-3BAC-4ABC-91A6-BE59C6BCEC6D}" type="presParOf" srcId="{62B9FE5F-D22D-42C5-BC49-EADFBFB34132}" destId="{15668F9E-7A59-48EB-B8D9-064E7ACCB885}" srcOrd="5" destOrd="0" presId="urn:microsoft.com/office/officeart/2005/8/layout/hierarchy3"/>
    <dgm:cxn modelId="{102C673F-D349-401D-8789-5DF5D70DEC64}" type="presParOf" srcId="{62B9FE5F-D22D-42C5-BC49-EADFBFB34132}" destId="{F0B76173-501C-4440-A173-51EDF6E20CF4}" srcOrd="6" destOrd="0" presId="urn:microsoft.com/office/officeart/2005/8/layout/hierarchy3"/>
    <dgm:cxn modelId="{1F9ED9FD-50BB-4C1D-88F0-A8085B4417B0}" type="presParOf" srcId="{62B9FE5F-D22D-42C5-BC49-EADFBFB34132}" destId="{F55DE737-324E-4C7A-946C-DF91490CB202}" srcOrd="7" destOrd="0" presId="urn:microsoft.com/office/officeart/2005/8/layout/hierarchy3"/>
    <dgm:cxn modelId="{B940F70B-6D21-411D-B5D6-F8487747D73F}" type="presParOf" srcId="{62B9FE5F-D22D-42C5-BC49-EADFBFB34132}" destId="{A3BEA792-D3CB-45F7-A2BD-A6722144B907}" srcOrd="8" destOrd="0" presId="urn:microsoft.com/office/officeart/2005/8/layout/hierarchy3"/>
    <dgm:cxn modelId="{E3AFD15B-D366-41EB-A470-B92FF524E0C2}" type="presParOf" srcId="{62B9FE5F-D22D-42C5-BC49-EADFBFB34132}" destId="{DE93F892-D82A-4935-A1CB-53A9875DD8CC}" srcOrd="9" destOrd="0" presId="urn:microsoft.com/office/officeart/2005/8/layout/hierarchy3"/>
    <dgm:cxn modelId="{140C0737-C4C6-46D8-9896-9FDE6CF8181F}" type="presParOf" srcId="{0F0120DF-EFCA-4B51-AEEA-79E8755A4DF7}" destId="{428C246C-9D1C-442B-8B55-3073BD78C6A9}" srcOrd="1" destOrd="0" presId="urn:microsoft.com/office/officeart/2005/8/layout/hierarchy3"/>
    <dgm:cxn modelId="{3C9A942D-7EEF-432E-A05C-25DBA57D44A6}" type="presParOf" srcId="{428C246C-9D1C-442B-8B55-3073BD78C6A9}" destId="{2943FC12-C5C7-4FD5-9CE4-D87AF1A2B590}" srcOrd="0" destOrd="0" presId="urn:microsoft.com/office/officeart/2005/8/layout/hierarchy3"/>
    <dgm:cxn modelId="{4CBD30EF-0618-437D-A89A-AB7FB0501AD8}" type="presParOf" srcId="{2943FC12-C5C7-4FD5-9CE4-D87AF1A2B590}" destId="{376B7668-E991-40D4-9DFA-CDBAD5A63967}" srcOrd="0" destOrd="0" presId="urn:microsoft.com/office/officeart/2005/8/layout/hierarchy3"/>
    <dgm:cxn modelId="{D80BE536-69E4-41A6-B805-0177AD3B104A}" type="presParOf" srcId="{2943FC12-C5C7-4FD5-9CE4-D87AF1A2B590}" destId="{6DD0487E-9C3F-48F6-B903-75D32C6786C1}" srcOrd="1" destOrd="0" presId="urn:microsoft.com/office/officeart/2005/8/layout/hierarchy3"/>
    <dgm:cxn modelId="{7F315792-802F-4A86-BEF0-1C73B9BE9109}" type="presParOf" srcId="{428C246C-9D1C-442B-8B55-3073BD78C6A9}" destId="{2279034B-BCF3-4563-879F-DFBD4E5FCCA8}" srcOrd="1" destOrd="0" presId="urn:microsoft.com/office/officeart/2005/8/layout/hierarchy3"/>
    <dgm:cxn modelId="{46061675-CDB4-42AD-A59C-D057D23AF37F}" type="presParOf" srcId="{2279034B-BCF3-4563-879F-DFBD4E5FCCA8}" destId="{83ECF5A2-382E-4E32-97EF-65E6A517A632}" srcOrd="0" destOrd="0" presId="urn:microsoft.com/office/officeart/2005/8/layout/hierarchy3"/>
    <dgm:cxn modelId="{814CDD88-592C-4581-9CD7-9065F25B49A0}" type="presParOf" srcId="{2279034B-BCF3-4563-879F-DFBD4E5FCCA8}" destId="{8D29B5B1-5B20-4CD7-84B1-83F54DB710CC}" srcOrd="1" destOrd="0" presId="urn:microsoft.com/office/officeart/2005/8/layout/hierarchy3"/>
    <dgm:cxn modelId="{DE087E2A-8E9C-4385-AAD8-78B53E7C0F02}" type="presParOf" srcId="{2279034B-BCF3-4563-879F-DFBD4E5FCCA8}" destId="{3029232D-B8EB-42E2-898A-93E174D5FECE}" srcOrd="2" destOrd="0" presId="urn:microsoft.com/office/officeart/2005/8/layout/hierarchy3"/>
    <dgm:cxn modelId="{A72611E3-E869-46C4-BDD9-8A45A901F86B}" type="presParOf" srcId="{2279034B-BCF3-4563-879F-DFBD4E5FCCA8}" destId="{2CEF0003-A6C6-4711-BCC6-BBDF4D2BB823}" srcOrd="3" destOrd="0" presId="urn:microsoft.com/office/officeart/2005/8/layout/hierarchy3"/>
    <dgm:cxn modelId="{15E09944-55F9-4CC6-9225-535713DC1E45}" type="presParOf" srcId="{2279034B-BCF3-4563-879F-DFBD4E5FCCA8}" destId="{E0548982-9079-4781-9A5D-33EDFF097973}" srcOrd="4" destOrd="0" presId="urn:microsoft.com/office/officeart/2005/8/layout/hierarchy3"/>
    <dgm:cxn modelId="{B1EFBDDB-29D3-480F-AD75-4F66A40458EB}" type="presParOf" srcId="{2279034B-BCF3-4563-879F-DFBD4E5FCCA8}" destId="{1801619F-A7AD-4FE2-81F8-450725DD0344}" srcOrd="5" destOrd="0" presId="urn:microsoft.com/office/officeart/2005/8/layout/hierarchy3"/>
    <dgm:cxn modelId="{A91E686F-F0C7-4173-9BD7-BEBC92E7AF2A}" type="presParOf" srcId="{2279034B-BCF3-4563-879F-DFBD4E5FCCA8}" destId="{D3C95FB9-278D-443F-A599-9EE202D35930}" srcOrd="6" destOrd="0" presId="urn:microsoft.com/office/officeart/2005/8/layout/hierarchy3"/>
    <dgm:cxn modelId="{6090E626-2A97-4B8B-AF1C-1F0658E07319}" type="presParOf" srcId="{2279034B-BCF3-4563-879F-DFBD4E5FCCA8}" destId="{E2414DDA-052C-470A-9598-878DA6FDAC0C}" srcOrd="7" destOrd="0" presId="urn:microsoft.com/office/officeart/2005/8/layout/hierarchy3"/>
    <dgm:cxn modelId="{1FEBE88E-3C2B-46B9-9F3D-63E19935403C}" type="presParOf" srcId="{2279034B-BCF3-4563-879F-DFBD4E5FCCA8}" destId="{C44C417F-F96C-40A9-8D6F-D0ECB0CE4B94}" srcOrd="8" destOrd="0" presId="urn:microsoft.com/office/officeart/2005/8/layout/hierarchy3"/>
    <dgm:cxn modelId="{AF7CAED0-C57E-4E4B-8CF4-4F1F42936258}" type="presParOf" srcId="{2279034B-BCF3-4563-879F-DFBD4E5FCCA8}" destId="{BFBAB711-9406-4AE6-86AB-7FAC99BB0E88}" srcOrd="9" destOrd="0" presId="urn:microsoft.com/office/officeart/2005/8/layout/hierarchy3"/>
    <dgm:cxn modelId="{6AA0A21E-F41C-484A-A585-4971EEF3387B}" type="presParOf" srcId="{0F0120DF-EFCA-4B51-AEEA-79E8755A4DF7}" destId="{FAB73CE3-24D7-4F36-A151-58A9ADC6BEFA}" srcOrd="2" destOrd="0" presId="urn:microsoft.com/office/officeart/2005/8/layout/hierarchy3"/>
    <dgm:cxn modelId="{4D398B7F-7D04-4AFF-9117-00A0677182A4}" type="presParOf" srcId="{FAB73CE3-24D7-4F36-A151-58A9ADC6BEFA}" destId="{35B5B758-A2D0-4736-9E64-B06E6582FAF4}" srcOrd="0" destOrd="0" presId="urn:microsoft.com/office/officeart/2005/8/layout/hierarchy3"/>
    <dgm:cxn modelId="{A0AD90C5-ADE2-461D-A188-14BCBB5CA9F7}" type="presParOf" srcId="{35B5B758-A2D0-4736-9E64-B06E6582FAF4}" destId="{F8D68C41-39D3-4CFF-A77E-A0403F76DFF3}" srcOrd="0" destOrd="0" presId="urn:microsoft.com/office/officeart/2005/8/layout/hierarchy3"/>
    <dgm:cxn modelId="{F48BE341-4E98-45D7-9E44-1768B5FC3E98}" type="presParOf" srcId="{35B5B758-A2D0-4736-9E64-B06E6582FAF4}" destId="{A4652A09-086F-4791-A75C-E78E8ABED379}" srcOrd="1" destOrd="0" presId="urn:microsoft.com/office/officeart/2005/8/layout/hierarchy3"/>
    <dgm:cxn modelId="{BA85D60D-49F0-4D2C-8CFF-55F76F38FDBA}" type="presParOf" srcId="{FAB73CE3-24D7-4F36-A151-58A9ADC6BEFA}" destId="{E7907067-BA2E-472F-B5B9-C48682CE4E84}" srcOrd="1" destOrd="0" presId="urn:microsoft.com/office/officeart/2005/8/layout/hierarchy3"/>
    <dgm:cxn modelId="{4B38ED25-6B1F-4435-9840-23870383C104}" type="presParOf" srcId="{E7907067-BA2E-472F-B5B9-C48682CE4E84}" destId="{F78BD1DE-1A22-4298-A6A6-2B170C56F2EA}" srcOrd="0" destOrd="0" presId="urn:microsoft.com/office/officeart/2005/8/layout/hierarchy3"/>
    <dgm:cxn modelId="{B8DA987A-69B9-485B-BCAC-C34724E6A73A}" type="presParOf" srcId="{E7907067-BA2E-472F-B5B9-C48682CE4E84}" destId="{97BAE9CE-DC28-4230-A55A-CFEFBE83FCC0}" srcOrd="1" destOrd="0" presId="urn:microsoft.com/office/officeart/2005/8/layout/hierarchy3"/>
    <dgm:cxn modelId="{FE91E26A-6536-4FC5-AEA7-568259BD4D5E}" type="presParOf" srcId="{E7907067-BA2E-472F-B5B9-C48682CE4E84}" destId="{18CA3210-AD98-473B-A942-D423ADFA035E}" srcOrd="2" destOrd="0" presId="urn:microsoft.com/office/officeart/2005/8/layout/hierarchy3"/>
    <dgm:cxn modelId="{6E4D479C-E91F-45EC-BBBA-A35347E35EBF}" type="presParOf" srcId="{E7907067-BA2E-472F-B5B9-C48682CE4E84}" destId="{DA66DECB-0A06-47C8-A686-7C39E1CE6D69}" srcOrd="3" destOrd="0" presId="urn:microsoft.com/office/officeart/2005/8/layout/hierarchy3"/>
    <dgm:cxn modelId="{5856DEE1-45BD-4EF3-AE18-FE255B6B3AF8}" type="presParOf" srcId="{E7907067-BA2E-472F-B5B9-C48682CE4E84}" destId="{3B19B387-0445-4CAD-B42A-9A60D442C341}" srcOrd="4" destOrd="0" presId="urn:microsoft.com/office/officeart/2005/8/layout/hierarchy3"/>
    <dgm:cxn modelId="{5304BE01-8938-4CD2-B92E-ECB933233C61}" type="presParOf" srcId="{E7907067-BA2E-472F-B5B9-C48682CE4E84}" destId="{D38516E5-56CA-4182-B1E8-475D2B5B663F}" srcOrd="5" destOrd="0" presId="urn:microsoft.com/office/officeart/2005/8/layout/hierarchy3"/>
    <dgm:cxn modelId="{83019E91-FC8C-48A7-A790-EC3F6A59ABA2}" type="presParOf" srcId="{E7907067-BA2E-472F-B5B9-C48682CE4E84}" destId="{C51940B0-B5BE-4ACF-BB00-A397914254A6}" srcOrd="6" destOrd="0" presId="urn:microsoft.com/office/officeart/2005/8/layout/hierarchy3"/>
    <dgm:cxn modelId="{A494E795-E91F-443C-9A99-DB7FFD4BA959}" type="presParOf" srcId="{E7907067-BA2E-472F-B5B9-C48682CE4E84}" destId="{7AB97FCD-273E-467C-B43F-ED7307D11A9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736BF-2118-464A-B879-379EB2ED2B01}">
      <dsp:nvSpPr>
        <dsp:cNvPr id="0" name=""/>
        <dsp:cNvSpPr/>
      </dsp:nvSpPr>
      <dsp:spPr>
        <a:xfrm>
          <a:off x="0" y="-11172"/>
          <a:ext cx="6480032" cy="1015312"/>
        </a:xfrm>
        <a:prstGeom prst="rect">
          <a:avLst/>
        </a:prstGeom>
        <a:solidFill>
          <a:schemeClr val="dk1">
            <a:shade val="8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tr-TR" sz="4700" kern="1200" dirty="0">
              <a:latin typeface="Calibri" panose="020F0502020204030204" pitchFamily="34" charset="0"/>
            </a:rPr>
            <a:t>Sanayi Devrimi</a:t>
          </a:r>
        </a:p>
      </dsp:txBody>
      <dsp:txXfrm>
        <a:off x="0" y="-11172"/>
        <a:ext cx="6480032" cy="1015312"/>
      </dsp:txXfrm>
    </dsp:sp>
    <dsp:sp modelId="{FA78F1C5-D221-48A9-A960-5971376B8319}">
      <dsp:nvSpPr>
        <dsp:cNvPr id="0" name=""/>
        <dsp:cNvSpPr/>
      </dsp:nvSpPr>
      <dsp:spPr>
        <a:xfrm>
          <a:off x="3164" y="1004140"/>
          <a:ext cx="2157901" cy="2132156"/>
        </a:xfrm>
        <a:prstGeom prst="rect">
          <a:avLst/>
        </a:prstGeom>
        <a:gradFill rotWithShape="0">
          <a:gsLst>
            <a:gs pos="0">
              <a:schemeClr val="lt1">
                <a:hueOff val="0"/>
                <a:satOff val="0"/>
                <a:lumOff val="0"/>
                <a:alphaOff val="0"/>
              </a:schemeClr>
            </a:gs>
            <a:gs pos="100000">
              <a:schemeClr val="l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i="1" kern="1200" dirty="0">
              <a:latin typeface="Calibri" panose="020F0502020204030204" pitchFamily="34" charset="0"/>
            </a:rPr>
            <a:t>Yeni Üretim Sistemi</a:t>
          </a:r>
        </a:p>
        <a:p>
          <a:pPr lvl="0" algn="ctr" defTabSz="800100">
            <a:lnSpc>
              <a:spcPct val="90000"/>
            </a:lnSpc>
            <a:spcBef>
              <a:spcPct val="0"/>
            </a:spcBef>
            <a:spcAft>
              <a:spcPct val="35000"/>
            </a:spcAft>
          </a:pPr>
          <a:r>
            <a:rPr lang="tr-TR" sz="1600" kern="1200" dirty="0">
              <a:latin typeface="Calibri" panose="020F0502020204030204" pitchFamily="34" charset="0"/>
            </a:rPr>
            <a:t>Yığınla üretim, evdeki </a:t>
          </a:r>
          <a:r>
            <a:rPr lang="tr-TR" sz="1600" kern="1200" dirty="0" smtClean="0">
              <a:latin typeface="Calibri" panose="020F0502020204030204" pitchFamily="34" charset="0"/>
            </a:rPr>
            <a:t>üretimin </a:t>
          </a:r>
          <a:r>
            <a:rPr lang="tr-TR" sz="1600" kern="1200" dirty="0">
              <a:latin typeface="Calibri" panose="020F0502020204030204" pitchFamily="34" charset="0"/>
            </a:rPr>
            <a:t>yerini aldı</a:t>
          </a:r>
          <a:r>
            <a:rPr lang="tr-TR" sz="1200" kern="1200" dirty="0">
              <a:latin typeface="Calibri" panose="020F0502020204030204" pitchFamily="34" charset="0"/>
            </a:rPr>
            <a:t>.</a:t>
          </a:r>
        </a:p>
      </dsp:txBody>
      <dsp:txXfrm>
        <a:off x="3164" y="1004140"/>
        <a:ext cx="2157901" cy="2132156"/>
      </dsp:txXfrm>
    </dsp:sp>
    <dsp:sp modelId="{5961525E-A27D-4A6D-A2C9-9CCA25DDBE5B}">
      <dsp:nvSpPr>
        <dsp:cNvPr id="0" name=""/>
        <dsp:cNvSpPr/>
      </dsp:nvSpPr>
      <dsp:spPr>
        <a:xfrm>
          <a:off x="2161065" y="1004140"/>
          <a:ext cx="2157901" cy="2132156"/>
        </a:xfrm>
        <a:prstGeom prst="rect">
          <a:avLst/>
        </a:prstGeom>
        <a:gradFill rotWithShape="0">
          <a:gsLst>
            <a:gs pos="0">
              <a:schemeClr val="lt1">
                <a:hueOff val="0"/>
                <a:satOff val="0"/>
                <a:lumOff val="0"/>
                <a:alphaOff val="0"/>
              </a:schemeClr>
            </a:gs>
            <a:gs pos="100000">
              <a:schemeClr val="l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i="1" kern="1200" dirty="0">
              <a:latin typeface="Calibri" panose="020F0502020204030204" pitchFamily="34" charset="0"/>
            </a:rPr>
            <a:t>Yeni Fabrika Sistemi</a:t>
          </a:r>
        </a:p>
        <a:p>
          <a:pPr lvl="0" algn="ctr" defTabSz="800100">
            <a:lnSpc>
              <a:spcPct val="90000"/>
            </a:lnSpc>
            <a:spcBef>
              <a:spcPct val="0"/>
            </a:spcBef>
            <a:spcAft>
              <a:spcPct val="35000"/>
            </a:spcAft>
          </a:pPr>
          <a:r>
            <a:rPr lang="tr-TR" sz="1400" kern="1200" dirty="0">
              <a:latin typeface="Calibri" panose="020F0502020204030204" pitchFamily="34" charset="0"/>
            </a:rPr>
            <a:t>Buharlı makinelerin keşfi ile atölyeler yerine fabrikalar oluştu.</a:t>
          </a:r>
        </a:p>
      </dsp:txBody>
      <dsp:txXfrm>
        <a:off x="2161065" y="1004140"/>
        <a:ext cx="2157901" cy="2132156"/>
      </dsp:txXfrm>
    </dsp:sp>
    <dsp:sp modelId="{04BCFB24-9DC3-4E48-B234-CDF566CE5158}">
      <dsp:nvSpPr>
        <dsp:cNvPr id="0" name=""/>
        <dsp:cNvSpPr/>
      </dsp:nvSpPr>
      <dsp:spPr>
        <a:xfrm>
          <a:off x="4318967" y="1004140"/>
          <a:ext cx="2157901" cy="2132156"/>
        </a:xfrm>
        <a:prstGeom prst="rect">
          <a:avLst/>
        </a:prstGeom>
        <a:gradFill rotWithShape="0">
          <a:gsLst>
            <a:gs pos="0">
              <a:schemeClr val="lt1">
                <a:hueOff val="0"/>
                <a:satOff val="0"/>
                <a:lumOff val="0"/>
                <a:alphaOff val="0"/>
              </a:schemeClr>
            </a:gs>
            <a:gs pos="100000">
              <a:schemeClr val="l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i="1" kern="1200" dirty="0">
              <a:latin typeface="Calibri" panose="020F0502020204030204" pitchFamily="34" charset="0"/>
            </a:rPr>
            <a:t>Yeni Ekonomik Düşünce</a:t>
          </a:r>
        </a:p>
        <a:p>
          <a:pPr lvl="0" algn="ctr" defTabSz="800100">
            <a:lnSpc>
              <a:spcPct val="90000"/>
            </a:lnSpc>
            <a:spcBef>
              <a:spcPct val="0"/>
            </a:spcBef>
            <a:spcAft>
              <a:spcPct val="35000"/>
            </a:spcAft>
          </a:pPr>
          <a:r>
            <a:rPr lang="tr-TR" sz="1400" kern="1200" dirty="0">
              <a:latin typeface="Calibri" panose="020F0502020204030204" pitchFamily="34" charset="0"/>
            </a:rPr>
            <a:t>"Üretim yap, daha çok geliş" düşüncesi hakim olmuştur</a:t>
          </a:r>
          <a:r>
            <a:rPr lang="tr-TR" sz="1200" kern="1200" dirty="0">
              <a:latin typeface="Calibri" panose="020F0502020204030204" pitchFamily="34" charset="0"/>
            </a:rPr>
            <a:t>.</a:t>
          </a:r>
        </a:p>
      </dsp:txBody>
      <dsp:txXfrm>
        <a:off x="4318967" y="1004140"/>
        <a:ext cx="2157901" cy="2132156"/>
      </dsp:txXfrm>
    </dsp:sp>
    <dsp:sp modelId="{483A332B-293A-4021-8001-09400536D902}">
      <dsp:nvSpPr>
        <dsp:cNvPr id="0" name=""/>
        <dsp:cNvSpPr/>
      </dsp:nvSpPr>
      <dsp:spPr>
        <a:xfrm flipV="1">
          <a:off x="0" y="2870810"/>
          <a:ext cx="6480032" cy="281596"/>
        </a:xfrm>
        <a:prstGeom prst="rect">
          <a:avLst/>
        </a:prstGeom>
        <a:solidFill>
          <a:schemeClr val="dk1">
            <a:shade val="8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A7A0D-00C0-4F7B-92B8-8C1EFDA3C8F6}">
      <dsp:nvSpPr>
        <dsp:cNvPr id="0" name=""/>
        <dsp:cNvSpPr/>
      </dsp:nvSpPr>
      <dsp:spPr>
        <a:xfrm>
          <a:off x="1373768" y="3771"/>
          <a:ext cx="1805642" cy="90282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a:latin typeface="Calibri" panose="020F0502020204030204" pitchFamily="34" charset="0"/>
            </a:rPr>
            <a:t>Sanayi Devrimi Öncesi</a:t>
          </a:r>
        </a:p>
      </dsp:txBody>
      <dsp:txXfrm>
        <a:off x="1400211" y="30214"/>
        <a:ext cx="1752756" cy="849935"/>
      </dsp:txXfrm>
    </dsp:sp>
    <dsp:sp modelId="{2DC0A71D-B7C0-41CD-BE79-4DD960A1C23F}">
      <dsp:nvSpPr>
        <dsp:cNvPr id="0" name=""/>
        <dsp:cNvSpPr/>
      </dsp:nvSpPr>
      <dsp:spPr>
        <a:xfrm>
          <a:off x="1554332" y="906593"/>
          <a:ext cx="180564" cy="677116"/>
        </a:xfrm>
        <a:custGeom>
          <a:avLst/>
          <a:gdLst/>
          <a:ahLst/>
          <a:cxnLst/>
          <a:rect l="0" t="0" r="0" b="0"/>
          <a:pathLst>
            <a:path>
              <a:moveTo>
                <a:pt x="0" y="0"/>
              </a:moveTo>
              <a:lnTo>
                <a:pt x="0" y="677116"/>
              </a:lnTo>
              <a:lnTo>
                <a:pt x="180564" y="677116"/>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1346C6-961A-4F5A-B0B8-E887310414E4}">
      <dsp:nvSpPr>
        <dsp:cNvPr id="0" name=""/>
        <dsp:cNvSpPr/>
      </dsp:nvSpPr>
      <dsp:spPr>
        <a:xfrm>
          <a:off x="1734896" y="1132298"/>
          <a:ext cx="1444514" cy="9028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a:latin typeface="Calibri" panose="020F0502020204030204" pitchFamily="34" charset="0"/>
            </a:rPr>
            <a:t>Tarım toplumu çoğunluktaydı</a:t>
          </a:r>
        </a:p>
      </dsp:txBody>
      <dsp:txXfrm>
        <a:off x="1761339" y="1158741"/>
        <a:ext cx="1391628" cy="849935"/>
      </dsp:txXfrm>
    </dsp:sp>
    <dsp:sp modelId="{C037A517-05D7-49D1-861F-B940BC93FE47}">
      <dsp:nvSpPr>
        <dsp:cNvPr id="0" name=""/>
        <dsp:cNvSpPr/>
      </dsp:nvSpPr>
      <dsp:spPr>
        <a:xfrm>
          <a:off x="1554332" y="906593"/>
          <a:ext cx="180564" cy="1805642"/>
        </a:xfrm>
        <a:custGeom>
          <a:avLst/>
          <a:gdLst/>
          <a:ahLst/>
          <a:cxnLst/>
          <a:rect l="0" t="0" r="0" b="0"/>
          <a:pathLst>
            <a:path>
              <a:moveTo>
                <a:pt x="0" y="0"/>
              </a:moveTo>
              <a:lnTo>
                <a:pt x="0" y="1805642"/>
              </a:lnTo>
              <a:lnTo>
                <a:pt x="180564" y="1805642"/>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357C1E-30B9-4BAD-996D-4DDDE3FCD512}">
      <dsp:nvSpPr>
        <dsp:cNvPr id="0" name=""/>
        <dsp:cNvSpPr/>
      </dsp:nvSpPr>
      <dsp:spPr>
        <a:xfrm>
          <a:off x="1734896" y="2260825"/>
          <a:ext cx="1444514" cy="9028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a:latin typeface="Calibri" panose="020F0502020204030204" pitchFamily="34" charset="0"/>
            </a:rPr>
            <a:t>İşçiler evlerinde çalışmaktaydı.</a:t>
          </a:r>
        </a:p>
      </dsp:txBody>
      <dsp:txXfrm>
        <a:off x="1761339" y="2287268"/>
        <a:ext cx="1391628" cy="849935"/>
      </dsp:txXfrm>
    </dsp:sp>
    <dsp:sp modelId="{23F93798-94CC-4646-9E6A-AED8F5761549}">
      <dsp:nvSpPr>
        <dsp:cNvPr id="0" name=""/>
        <dsp:cNvSpPr/>
      </dsp:nvSpPr>
      <dsp:spPr>
        <a:xfrm>
          <a:off x="1554332" y="906593"/>
          <a:ext cx="180564" cy="2934169"/>
        </a:xfrm>
        <a:custGeom>
          <a:avLst/>
          <a:gdLst/>
          <a:ahLst/>
          <a:cxnLst/>
          <a:rect l="0" t="0" r="0" b="0"/>
          <a:pathLst>
            <a:path>
              <a:moveTo>
                <a:pt x="0" y="0"/>
              </a:moveTo>
              <a:lnTo>
                <a:pt x="0" y="2934169"/>
              </a:lnTo>
              <a:lnTo>
                <a:pt x="180564" y="2934169"/>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351BFA-378A-4F33-9A82-5463873C9B00}">
      <dsp:nvSpPr>
        <dsp:cNvPr id="0" name=""/>
        <dsp:cNvSpPr/>
      </dsp:nvSpPr>
      <dsp:spPr>
        <a:xfrm>
          <a:off x="1734896" y="3389351"/>
          <a:ext cx="1444514" cy="9028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a:latin typeface="Calibri" panose="020F0502020204030204" pitchFamily="34" charset="0"/>
            </a:rPr>
            <a:t>İşçi-Yönetici problemleri en az düzeydeydi.</a:t>
          </a:r>
        </a:p>
      </dsp:txBody>
      <dsp:txXfrm>
        <a:off x="1761339" y="3415794"/>
        <a:ext cx="1391628" cy="849935"/>
      </dsp:txXfrm>
    </dsp:sp>
    <dsp:sp modelId="{2B3814DA-ABB0-470D-8604-4CDFD871DEE7}">
      <dsp:nvSpPr>
        <dsp:cNvPr id="0" name=""/>
        <dsp:cNvSpPr/>
      </dsp:nvSpPr>
      <dsp:spPr>
        <a:xfrm>
          <a:off x="3630821" y="3771"/>
          <a:ext cx="1805642" cy="90282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tr-TR" sz="2100" kern="1200">
              <a:latin typeface="Calibri" panose="020F0502020204030204" pitchFamily="34" charset="0"/>
            </a:rPr>
            <a:t>Sanayi Devrimi Sonrası</a:t>
          </a:r>
        </a:p>
      </dsp:txBody>
      <dsp:txXfrm>
        <a:off x="3657264" y="30214"/>
        <a:ext cx="1752756" cy="849935"/>
      </dsp:txXfrm>
    </dsp:sp>
    <dsp:sp modelId="{8A7C58EE-F2BB-44AE-AB75-CB5196BC9C17}">
      <dsp:nvSpPr>
        <dsp:cNvPr id="0" name=""/>
        <dsp:cNvSpPr/>
      </dsp:nvSpPr>
      <dsp:spPr>
        <a:xfrm>
          <a:off x="3811386" y="906593"/>
          <a:ext cx="180564" cy="677116"/>
        </a:xfrm>
        <a:custGeom>
          <a:avLst/>
          <a:gdLst/>
          <a:ahLst/>
          <a:cxnLst/>
          <a:rect l="0" t="0" r="0" b="0"/>
          <a:pathLst>
            <a:path>
              <a:moveTo>
                <a:pt x="0" y="0"/>
              </a:moveTo>
              <a:lnTo>
                <a:pt x="0" y="677116"/>
              </a:lnTo>
              <a:lnTo>
                <a:pt x="180564" y="677116"/>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1B1259-06DF-4A9D-A710-547B4A4CB4DF}">
      <dsp:nvSpPr>
        <dsp:cNvPr id="0" name=""/>
        <dsp:cNvSpPr/>
      </dsp:nvSpPr>
      <dsp:spPr>
        <a:xfrm>
          <a:off x="3991950" y="1132298"/>
          <a:ext cx="1444514" cy="9028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a:latin typeface="Calibri" panose="020F0502020204030204" pitchFamily="34" charset="0"/>
            </a:rPr>
            <a:t>Sanayi toplumuna geçildi.</a:t>
          </a:r>
        </a:p>
      </dsp:txBody>
      <dsp:txXfrm>
        <a:off x="4018393" y="1158741"/>
        <a:ext cx="1391628" cy="849935"/>
      </dsp:txXfrm>
    </dsp:sp>
    <dsp:sp modelId="{B197BB52-5821-4DBF-BA6B-A70655200884}">
      <dsp:nvSpPr>
        <dsp:cNvPr id="0" name=""/>
        <dsp:cNvSpPr/>
      </dsp:nvSpPr>
      <dsp:spPr>
        <a:xfrm>
          <a:off x="3811386" y="906593"/>
          <a:ext cx="180564" cy="1805642"/>
        </a:xfrm>
        <a:custGeom>
          <a:avLst/>
          <a:gdLst/>
          <a:ahLst/>
          <a:cxnLst/>
          <a:rect l="0" t="0" r="0" b="0"/>
          <a:pathLst>
            <a:path>
              <a:moveTo>
                <a:pt x="0" y="0"/>
              </a:moveTo>
              <a:lnTo>
                <a:pt x="0" y="1805642"/>
              </a:lnTo>
              <a:lnTo>
                <a:pt x="180564" y="1805642"/>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4B912D-B578-488D-9F73-136621CF28E3}">
      <dsp:nvSpPr>
        <dsp:cNvPr id="0" name=""/>
        <dsp:cNvSpPr/>
      </dsp:nvSpPr>
      <dsp:spPr>
        <a:xfrm>
          <a:off x="3991950" y="2260825"/>
          <a:ext cx="1444514" cy="9028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a:latin typeface="Calibri" panose="020F0502020204030204" pitchFamily="34" charset="0"/>
            </a:rPr>
            <a:t>İşçiler fabrikada çalışmaya başladı</a:t>
          </a:r>
        </a:p>
      </dsp:txBody>
      <dsp:txXfrm>
        <a:off x="4018393" y="2287268"/>
        <a:ext cx="1391628" cy="849935"/>
      </dsp:txXfrm>
    </dsp:sp>
    <dsp:sp modelId="{D5768B0A-BCF1-49E6-A9D8-1C826F2C1736}">
      <dsp:nvSpPr>
        <dsp:cNvPr id="0" name=""/>
        <dsp:cNvSpPr/>
      </dsp:nvSpPr>
      <dsp:spPr>
        <a:xfrm>
          <a:off x="3811386" y="906593"/>
          <a:ext cx="180564" cy="2934169"/>
        </a:xfrm>
        <a:custGeom>
          <a:avLst/>
          <a:gdLst/>
          <a:ahLst/>
          <a:cxnLst/>
          <a:rect l="0" t="0" r="0" b="0"/>
          <a:pathLst>
            <a:path>
              <a:moveTo>
                <a:pt x="0" y="0"/>
              </a:moveTo>
              <a:lnTo>
                <a:pt x="0" y="2934169"/>
              </a:lnTo>
              <a:lnTo>
                <a:pt x="180564" y="2934169"/>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4A712C-6FDC-4AC2-84A5-0EE834294312}">
      <dsp:nvSpPr>
        <dsp:cNvPr id="0" name=""/>
        <dsp:cNvSpPr/>
      </dsp:nvSpPr>
      <dsp:spPr>
        <a:xfrm>
          <a:off x="3991950" y="3389351"/>
          <a:ext cx="1444514" cy="9028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a:latin typeface="Calibri" panose="020F0502020204030204" pitchFamily="34" charset="0"/>
            </a:rPr>
            <a:t>İşçi-Yönetici problemleri artmıştır.</a:t>
          </a:r>
        </a:p>
      </dsp:txBody>
      <dsp:txXfrm>
        <a:off x="4018393" y="3415794"/>
        <a:ext cx="1391628" cy="849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3879A-AF34-4325-BF9E-7248FAAB670F}" type="datetimeFigureOut">
              <a:rPr lang="tr-TR" smtClean="0"/>
              <a:t>10.10.2018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7BAAA-7FF1-463C-9ECB-F6A176C89F01}" type="slidenum">
              <a:rPr lang="tr-TR" smtClean="0"/>
              <a:t>‹#›</a:t>
            </a:fld>
            <a:endParaRPr lang="tr-TR"/>
          </a:p>
        </p:txBody>
      </p:sp>
    </p:spTree>
    <p:extLst>
      <p:ext uri="{BB962C8B-B14F-4D97-AF65-F5344CB8AC3E}">
        <p14:creationId xmlns:p14="http://schemas.microsoft.com/office/powerpoint/2010/main" val="42857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C117BAAA-7FF1-463C-9ECB-F6A176C89F01}" type="slidenum">
              <a:rPr lang="tr-TR" smtClean="0"/>
              <a:t>1</a:t>
            </a:fld>
            <a:endParaRPr lang="tr-TR"/>
          </a:p>
        </p:txBody>
      </p:sp>
    </p:spTree>
    <p:extLst>
      <p:ext uri="{BB962C8B-B14F-4D97-AF65-F5344CB8AC3E}">
        <p14:creationId xmlns:p14="http://schemas.microsoft.com/office/powerpoint/2010/main" val="39139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117BAAA-7FF1-463C-9ECB-F6A176C89F01}" type="slidenum">
              <a:rPr lang="tr-TR" smtClean="0"/>
              <a:t>22</a:t>
            </a:fld>
            <a:endParaRPr lang="tr-TR"/>
          </a:p>
        </p:txBody>
      </p:sp>
    </p:spTree>
    <p:extLst>
      <p:ext uri="{BB962C8B-B14F-4D97-AF65-F5344CB8AC3E}">
        <p14:creationId xmlns:p14="http://schemas.microsoft.com/office/powerpoint/2010/main" val="70345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907A3A-A679-4C62-A694-80874D743094}" type="datetimeFigureOut">
              <a:rPr lang="tr-TR" smtClean="0"/>
              <a:pPr/>
              <a:t>10.10.2018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AEB07-4BDA-4FCE-AFAF-C55F096FB9B0}"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07A3A-A679-4C62-A694-80874D743094}" type="datetimeFigureOut">
              <a:rPr lang="tr-TR" smtClean="0"/>
              <a:pPr/>
              <a:t>10.10.2018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907A3A-A679-4C62-A694-80874D743094}" type="datetimeFigureOut">
              <a:rPr lang="tr-TR" smtClean="0"/>
              <a:pPr/>
              <a:t>10.10.2018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AEB07-4BDA-4FCE-AFAF-C55F096FB9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lumMod val="95000"/>
              </a:schemeClr>
            </a:gs>
            <a:gs pos="100000">
              <a:schemeClr val="bg2">
                <a:tint val="89000"/>
                <a:shade val="62000"/>
                <a:satMod val="110000"/>
                <a:lumMod val="72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0"/>
            <a:ext cx="3600400" cy="2204864"/>
          </a:xfrm>
        </p:spPr>
        <p:txBody>
          <a:bodyPr>
            <a:noAutofit/>
          </a:bodyPr>
          <a:lstStyle/>
          <a:p>
            <a:pPr algn="ctr"/>
            <a:r>
              <a:rPr lang="tr-TR" sz="3800" b="1" dirty="0" smtClean="0">
                <a:solidFill>
                  <a:srgbClr val="002060"/>
                </a:solidFill>
                <a:latin typeface="Calibri" panose="020F0502020204030204" pitchFamily="34" charset="0"/>
              </a:rPr>
              <a:t>GÜNÜMÜZ İŞLETMELERİNiN YÖNETİMİ</a:t>
            </a:r>
            <a:endParaRPr lang="tr-TR" sz="3800" b="1" dirty="0">
              <a:solidFill>
                <a:srgbClr val="002060"/>
              </a:solidFill>
              <a:latin typeface="Calibri" panose="020F0502020204030204" pitchFamily="34" charset="0"/>
            </a:endParaRPr>
          </a:p>
        </p:txBody>
      </p:sp>
      <p:sp>
        <p:nvSpPr>
          <p:cNvPr id="3" name="Subtitle 2"/>
          <p:cNvSpPr>
            <a:spLocks noGrp="1"/>
          </p:cNvSpPr>
          <p:nvPr>
            <p:ph type="subTitle" idx="1"/>
          </p:nvPr>
        </p:nvSpPr>
        <p:spPr>
          <a:xfrm>
            <a:off x="4932040" y="3280200"/>
            <a:ext cx="3260746" cy="2538303"/>
          </a:xfrm>
        </p:spPr>
        <p:txBody>
          <a:bodyPr>
            <a:normAutofit fontScale="92500"/>
          </a:bodyPr>
          <a:lstStyle/>
          <a:p>
            <a:r>
              <a:rPr lang="tr-TR" sz="3200" dirty="0">
                <a:solidFill>
                  <a:srgbClr val="002060"/>
                </a:solidFill>
                <a:latin typeface="Calibri" panose="020F0502020204030204" pitchFamily="34" charset="0"/>
              </a:rPr>
              <a:t>3</a:t>
            </a:r>
            <a:r>
              <a:rPr lang="tr-TR" sz="3200" dirty="0" smtClean="0">
                <a:solidFill>
                  <a:srgbClr val="002060"/>
                </a:solidFill>
                <a:latin typeface="Calibri" panose="020F0502020204030204" pitchFamily="34" charset="0"/>
              </a:rPr>
              <a:t>. Bölüm </a:t>
            </a:r>
            <a:r>
              <a:rPr lang="tr-TR" sz="3200" b="1" dirty="0" smtClean="0">
                <a:solidFill>
                  <a:srgbClr val="002060"/>
                </a:solidFill>
                <a:latin typeface="Calibri" panose="020F0502020204030204" pitchFamily="34" charset="0"/>
              </a:rPr>
              <a:t>ORGANİZASYON TEORİSİNE GİRİŞ ve KLASİK YÖNETİM DÜŞÜNCESİ</a:t>
            </a:r>
          </a:p>
          <a:p>
            <a:endParaRPr lang="tr-TR" sz="4400" dirty="0">
              <a:solidFill>
                <a:srgbClr val="C00000"/>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59892"/>
          <a:stretch/>
        </p:blipFill>
        <p:spPr bwMode="auto">
          <a:xfrm>
            <a:off x="765487" y="404664"/>
            <a:ext cx="2592288" cy="5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92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803183"/>
            <a:ext cx="7800390"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Modern </a:t>
            </a:r>
            <a:r>
              <a:rPr lang="tr-TR" sz="3200" b="1" dirty="0">
                <a:solidFill>
                  <a:srgbClr val="002060"/>
                </a:solidFill>
                <a:latin typeface="Calibri" panose="020F0502020204030204" pitchFamily="34" charset="0"/>
              </a:rPr>
              <a:t>Yönetim Düşüncesinin Ortaya Çıkışı</a:t>
            </a:r>
          </a:p>
        </p:txBody>
      </p:sp>
      <p:sp>
        <p:nvSpPr>
          <p:cNvPr id="4" name="TextBox 3"/>
          <p:cNvSpPr txBox="1"/>
          <p:nvPr/>
        </p:nvSpPr>
        <p:spPr>
          <a:xfrm>
            <a:off x="700611" y="1410037"/>
            <a:ext cx="7882920" cy="461665"/>
          </a:xfrm>
          <a:prstGeom prst="rect">
            <a:avLst/>
          </a:prstGeom>
          <a:noFill/>
        </p:spPr>
        <p:txBody>
          <a:bodyPr wrap="square" rtlCol="0">
            <a:spAutoFit/>
          </a:bodyPr>
          <a:lstStyle/>
          <a:p>
            <a:r>
              <a:rPr lang="tr-TR" sz="2400" b="1" i="1" dirty="0" smtClean="0">
                <a:solidFill>
                  <a:schemeClr val="accent1">
                    <a:lumMod val="50000"/>
                  </a:schemeClr>
                </a:solidFill>
                <a:latin typeface="Calibri" panose="020F0502020204030204" pitchFamily="34" charset="0"/>
              </a:rPr>
              <a:t>Modern </a:t>
            </a:r>
            <a:r>
              <a:rPr lang="tr-TR" sz="2400" b="1" i="1" dirty="0">
                <a:solidFill>
                  <a:schemeClr val="accent1">
                    <a:lumMod val="50000"/>
                  </a:schemeClr>
                </a:solidFill>
                <a:latin typeface="Calibri" panose="020F0502020204030204" pitchFamily="34" charset="0"/>
              </a:rPr>
              <a:t>Yönetim Anlayışının Gelişimine Genel Bakış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38" y="1871702"/>
            <a:ext cx="6844478" cy="4653642"/>
          </a:xfrm>
          <a:prstGeom prst="rect">
            <a:avLst/>
          </a:prstGeom>
        </p:spPr>
      </p:pic>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803183"/>
            <a:ext cx="7800390" cy="1077218"/>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Sanayi </a:t>
            </a:r>
            <a:r>
              <a:rPr lang="tr-TR" sz="3200" b="1" dirty="0">
                <a:solidFill>
                  <a:srgbClr val="002060"/>
                </a:solidFill>
                <a:latin typeface="Calibri" panose="020F0502020204030204" pitchFamily="34" charset="0"/>
              </a:rPr>
              <a:t>Devrimi ve Yönetim Düşüncesine Etkileri</a:t>
            </a:r>
          </a:p>
        </p:txBody>
      </p:sp>
      <p:graphicFrame>
        <p:nvGraphicFramePr>
          <p:cNvPr id="8" name="2 Diyagram"/>
          <p:cNvGraphicFramePr/>
          <p:nvPr>
            <p:extLst>
              <p:ext uri="{D42A27DB-BD31-4B8C-83A1-F6EECF244321}">
                <p14:modId xmlns:p14="http://schemas.microsoft.com/office/powerpoint/2010/main" val="1911033854"/>
              </p:ext>
            </p:extLst>
          </p:nvPr>
        </p:nvGraphicFramePr>
        <p:xfrm>
          <a:off x="1528851" y="2636912"/>
          <a:ext cx="6480033"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58882" y="1880401"/>
            <a:ext cx="5065246" cy="461665"/>
          </a:xfrm>
          <a:prstGeom prst="rect">
            <a:avLst/>
          </a:prstGeom>
          <a:noFill/>
        </p:spPr>
        <p:txBody>
          <a:bodyPr wrap="square" rtlCol="0">
            <a:spAutoFit/>
          </a:bodyPr>
          <a:lstStyle/>
          <a:p>
            <a:r>
              <a:rPr lang="tr-TR" sz="2400" b="1" i="1" dirty="0">
                <a:solidFill>
                  <a:schemeClr val="accent1">
                    <a:lumMod val="50000"/>
                  </a:schemeClr>
                </a:solidFill>
                <a:latin typeface="Calibri" panose="020F0502020204030204" pitchFamily="34" charset="0"/>
              </a:rPr>
              <a:t>Sanayi Devrimi’nin Temel Etkileri</a:t>
            </a: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5425286" cy="830997"/>
          </a:xfrm>
          <a:prstGeom prst="rect">
            <a:avLst/>
          </a:prstGeom>
          <a:noFill/>
        </p:spPr>
        <p:txBody>
          <a:bodyPr wrap="square" rtlCol="0">
            <a:spAutoFit/>
          </a:bodyPr>
          <a:lstStyle/>
          <a:p>
            <a:r>
              <a:rPr lang="tr-TR" altLang="en-US" sz="2400" b="1" i="1" dirty="0" smtClean="0">
                <a:solidFill>
                  <a:schemeClr val="accent1">
                    <a:lumMod val="50000"/>
                  </a:schemeClr>
                </a:solidFill>
                <a:latin typeface="Calibri" panose="020F0502020204030204" pitchFamily="34" charset="0"/>
              </a:rPr>
              <a:t>Sanayi </a:t>
            </a:r>
            <a:r>
              <a:rPr lang="tr-TR" altLang="en-US" sz="2400" b="1" i="1" dirty="0">
                <a:solidFill>
                  <a:schemeClr val="accent1">
                    <a:lumMod val="50000"/>
                  </a:schemeClr>
                </a:solidFill>
                <a:latin typeface="Calibri" panose="020F0502020204030204" pitchFamily="34" charset="0"/>
              </a:rPr>
              <a:t>Devrimi Öncesi ve Sonrası Dönemlerin Karşılaştırması</a:t>
            </a:r>
            <a:endParaRPr lang="tr-TR" sz="2400" b="1" i="1" dirty="0">
              <a:solidFill>
                <a:schemeClr val="accent1">
                  <a:lumMod val="50000"/>
                </a:schemeClr>
              </a:solidFill>
              <a:latin typeface="Calibri" panose="020F0502020204030204" pitchFamily="34" charset="0"/>
            </a:endParaRPr>
          </a:p>
        </p:txBody>
      </p:sp>
      <p:graphicFrame>
        <p:nvGraphicFramePr>
          <p:cNvPr id="4" name="7 Diyagram"/>
          <p:cNvGraphicFramePr/>
          <p:nvPr>
            <p:extLst>
              <p:ext uri="{D42A27DB-BD31-4B8C-83A1-F6EECF244321}">
                <p14:modId xmlns:p14="http://schemas.microsoft.com/office/powerpoint/2010/main" val="2888092731"/>
              </p:ext>
            </p:extLst>
          </p:nvPr>
        </p:nvGraphicFramePr>
        <p:xfrm>
          <a:off x="1043608" y="1988840"/>
          <a:ext cx="6810233" cy="4295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2" name="Rectangle 1"/>
          <p:cNvSpPr/>
          <p:nvPr/>
        </p:nvSpPr>
        <p:spPr>
          <a:xfrm>
            <a:off x="961204" y="1340768"/>
            <a:ext cx="7128792" cy="4524315"/>
          </a:xfrm>
          <a:prstGeom prst="rect">
            <a:avLst/>
          </a:prstGeom>
        </p:spPr>
        <p:txBody>
          <a:bodyPr wrap="square">
            <a:spAutoFit/>
          </a:bodyPr>
          <a:lstStyle/>
          <a:p>
            <a:r>
              <a:rPr lang="tr-TR" sz="2400" dirty="0">
                <a:latin typeface="Calibri" panose="020F0502020204030204" pitchFamily="34" charset="0"/>
              </a:rPr>
              <a:t>Sanayi Devrimi’nin etkilerinin gözlenmeye </a:t>
            </a:r>
            <a:r>
              <a:rPr lang="tr-TR" sz="2400" dirty="0" smtClean="0">
                <a:latin typeface="Calibri" panose="020F0502020204030204" pitchFamily="34" charset="0"/>
              </a:rPr>
              <a:t>başladığı </a:t>
            </a:r>
            <a:r>
              <a:rPr lang="tr-TR" sz="2400" dirty="0">
                <a:latin typeface="Calibri" panose="020F0502020204030204" pitchFamily="34" charset="0"/>
              </a:rPr>
              <a:t>dönemde; </a:t>
            </a:r>
          </a:p>
          <a:p>
            <a:pPr marL="342900" indent="-342900">
              <a:buClr>
                <a:srgbClr val="002060"/>
              </a:buClr>
              <a:buFont typeface="Wingdings 3" panose="05040102010807070707" pitchFamily="18" charset="2"/>
              <a:buChar char=""/>
            </a:pPr>
            <a:endParaRPr lang="tr-TR" sz="2400" dirty="0">
              <a:latin typeface="Calibri" panose="020F0502020204030204" pitchFamily="34" charset="0"/>
            </a:endParaRPr>
          </a:p>
          <a:p>
            <a:pPr marL="800100" lvl="1" indent="-342900">
              <a:buClr>
                <a:srgbClr val="002060"/>
              </a:buClr>
              <a:buFont typeface="Wingdings 3" panose="05040102010807070707" pitchFamily="18" charset="2"/>
              <a:buChar char=""/>
            </a:pPr>
            <a:r>
              <a:rPr lang="tr-TR" sz="2400" dirty="0" smtClean="0">
                <a:latin typeface="Calibri" panose="020F0502020204030204" pitchFamily="34" charset="0"/>
              </a:rPr>
              <a:t>Organizasyonlar</a:t>
            </a:r>
            <a:r>
              <a:rPr lang="tr-TR" sz="2400" dirty="0">
                <a:latin typeface="Calibri" panose="020F0502020204030204" pitchFamily="34" charset="0"/>
              </a:rPr>
              <a:t>, müşteri ihtiyaçlarını daha iyi bir biçimde karşılamanın yollarını arıyorlardı. </a:t>
            </a:r>
          </a:p>
          <a:p>
            <a:pPr marL="800100" lvl="1" indent="-342900">
              <a:buClr>
                <a:srgbClr val="002060"/>
              </a:buClr>
              <a:buFont typeface="Wingdings 3" panose="05040102010807070707" pitchFamily="18" charset="2"/>
              <a:buChar char=""/>
            </a:pPr>
            <a:r>
              <a:rPr lang="tr-TR" sz="2400" dirty="0" smtClean="0">
                <a:latin typeface="Calibri" panose="020F0502020204030204" pitchFamily="34" charset="0"/>
              </a:rPr>
              <a:t>Büyük </a:t>
            </a:r>
            <a:r>
              <a:rPr lang="tr-TR" sz="2400" dirty="0">
                <a:latin typeface="Calibri" panose="020F0502020204030204" pitchFamily="34" charset="0"/>
              </a:rPr>
              <a:t>ölçekli makineleşmiş üretim, ürünlerin üretim biçimini değiştirerek küçük ölçekli zanaat üretiminin yerini almaya başladı. </a:t>
            </a:r>
          </a:p>
          <a:p>
            <a:pPr marL="800100" lvl="1" indent="-342900">
              <a:buClr>
                <a:srgbClr val="002060"/>
              </a:buClr>
              <a:buFont typeface="Wingdings 3" panose="05040102010807070707" pitchFamily="18" charset="2"/>
              <a:buChar char=""/>
            </a:pPr>
            <a:r>
              <a:rPr lang="tr-TR" sz="2400" dirty="0" smtClean="0">
                <a:latin typeface="Calibri" panose="020F0502020204030204" pitchFamily="34" charset="0"/>
              </a:rPr>
              <a:t>Fabrika </a:t>
            </a:r>
            <a:r>
              <a:rPr lang="tr-TR" sz="2400" dirty="0">
                <a:latin typeface="Calibri" panose="020F0502020204030204" pitchFamily="34" charset="0"/>
              </a:rPr>
              <a:t>sisteminde büyük gruplar halinde çalışan işçilerin sosyal problemleri ortaya çıkmıştı. </a:t>
            </a:r>
          </a:p>
          <a:p>
            <a:pPr marL="800100" lvl="1" indent="-342900">
              <a:buClr>
                <a:srgbClr val="002060"/>
              </a:buClr>
              <a:buFont typeface="Wingdings 3" panose="05040102010807070707" pitchFamily="18" charset="2"/>
              <a:buChar char=""/>
            </a:pPr>
            <a:r>
              <a:rPr lang="tr-TR" sz="2400" dirty="0" smtClean="0">
                <a:latin typeface="Calibri" panose="020F0502020204030204" pitchFamily="34" charset="0"/>
              </a:rPr>
              <a:t>Yöneticiler</a:t>
            </a:r>
            <a:r>
              <a:rPr lang="tr-TR" sz="2400" dirty="0">
                <a:latin typeface="Calibri" panose="020F0502020204030204" pitchFamily="34" charset="0"/>
              </a:rPr>
              <a:t>, işçi - görev uyumunu sağlayarak verimliliği arttırmak zorundaydılar. </a:t>
            </a: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794484"/>
            <a:ext cx="7800390" cy="584775"/>
          </a:xfrm>
          <a:prstGeom prst="rect">
            <a:avLst/>
          </a:prstGeom>
          <a:noFill/>
        </p:spPr>
        <p:txBody>
          <a:bodyPr wrap="square" rtlCol="0">
            <a:spAutoFit/>
          </a:bodyPr>
          <a:lstStyle/>
          <a:p>
            <a:r>
              <a:rPr lang="tr-TR" altLang="en-US" sz="3200" b="1" dirty="0" smtClean="0">
                <a:solidFill>
                  <a:srgbClr val="002060"/>
                </a:solidFill>
                <a:latin typeface="Calibri" panose="020F0502020204030204" pitchFamily="34" charset="0"/>
              </a:rPr>
              <a:t>Sistematik </a:t>
            </a:r>
            <a:r>
              <a:rPr lang="tr-TR" altLang="en-US" sz="3200" b="1" dirty="0">
                <a:solidFill>
                  <a:srgbClr val="002060"/>
                </a:solidFill>
                <a:latin typeface="Calibri" panose="020F0502020204030204" pitchFamily="34" charset="0"/>
              </a:rPr>
              <a:t>Yönetim Düşüncesi</a:t>
            </a:r>
            <a:endParaRPr lang="tr-TR" sz="3200" b="1" dirty="0">
              <a:solidFill>
                <a:srgbClr val="002060"/>
              </a:solidFill>
              <a:latin typeface="Calibri" panose="020F0502020204030204" pitchFamily="34" charset="0"/>
            </a:endParaRPr>
          </a:p>
        </p:txBody>
      </p:sp>
      <p:graphicFrame>
        <p:nvGraphicFramePr>
          <p:cNvPr id="5" name="Tablo 2"/>
          <p:cNvGraphicFramePr>
            <a:graphicFrameLocks noGrp="1"/>
          </p:cNvGraphicFramePr>
          <p:nvPr>
            <p:extLst>
              <p:ext uri="{D42A27DB-BD31-4B8C-83A1-F6EECF244321}">
                <p14:modId xmlns:p14="http://schemas.microsoft.com/office/powerpoint/2010/main" val="3200802743"/>
              </p:ext>
            </p:extLst>
          </p:nvPr>
        </p:nvGraphicFramePr>
        <p:xfrm>
          <a:off x="1062765" y="1484784"/>
          <a:ext cx="7181643" cy="4773273"/>
        </p:xfrm>
        <a:graphic>
          <a:graphicData uri="http://schemas.openxmlformats.org/drawingml/2006/table">
            <a:tbl>
              <a:tblPr firstRow="1" firstCol="1" bandRow="1">
                <a:tableStyleId>{B301B821-A1FF-4177-AEE7-76D212191A09}</a:tableStyleId>
              </a:tblPr>
              <a:tblGrid>
                <a:gridCol w="2413492"/>
                <a:gridCol w="2158565"/>
                <a:gridCol w="2609586"/>
              </a:tblGrid>
              <a:tr h="270235">
                <a:tc gridSpan="3">
                  <a:txBody>
                    <a:bodyPr/>
                    <a:lstStyle/>
                    <a:p>
                      <a:pPr algn="ctr">
                        <a:lnSpc>
                          <a:spcPct val="150000"/>
                        </a:lnSpc>
                        <a:spcAft>
                          <a:spcPts val="0"/>
                        </a:spcAft>
                      </a:pPr>
                      <a:r>
                        <a:rPr lang="tr-TR" sz="2000" dirty="0">
                          <a:effectLst/>
                          <a:latin typeface="Calibri" panose="020F0502020204030204" pitchFamily="34" charset="0"/>
                        </a:rPr>
                        <a:t>SİSTEMATİK YÖNETİM DÜŞÜNCESİ </a:t>
                      </a:r>
                      <a:endParaRPr lang="en-US" sz="2000" dirty="0">
                        <a:effectLst/>
                        <a:latin typeface="Calibri" panose="020F0502020204030204" pitchFamily="34" charset="0"/>
                        <a:ea typeface="Times New Roman"/>
                      </a:endParaRPr>
                    </a:p>
                  </a:txBody>
                  <a:tcPr marL="68569" marR="68569" marT="0" marB="0"/>
                </a:tc>
                <a:tc hMerge="1">
                  <a:txBody>
                    <a:bodyPr/>
                    <a:lstStyle/>
                    <a:p>
                      <a:endParaRPr lang="en-US"/>
                    </a:p>
                  </a:txBody>
                  <a:tcPr/>
                </a:tc>
                <a:tc hMerge="1">
                  <a:txBody>
                    <a:bodyPr/>
                    <a:lstStyle/>
                    <a:p>
                      <a:endParaRPr lang="en-US"/>
                    </a:p>
                  </a:txBody>
                  <a:tcPr/>
                </a:tc>
              </a:tr>
              <a:tr h="270235">
                <a:tc>
                  <a:txBody>
                    <a:bodyPr/>
                    <a:lstStyle/>
                    <a:p>
                      <a:pPr algn="ctr">
                        <a:lnSpc>
                          <a:spcPct val="150000"/>
                        </a:lnSpc>
                        <a:spcAft>
                          <a:spcPts val="0"/>
                        </a:spcAft>
                      </a:pPr>
                      <a:r>
                        <a:rPr lang="tr-TR" sz="1400" b="1" dirty="0">
                          <a:effectLst/>
                          <a:latin typeface="Calibri" panose="020F0502020204030204" pitchFamily="34" charset="0"/>
                        </a:rPr>
                        <a:t>Anahtar Kavramlar</a:t>
                      </a:r>
                      <a:endParaRPr lang="en-US" sz="1400" b="1" dirty="0">
                        <a:effectLst/>
                        <a:latin typeface="Calibri" panose="020F0502020204030204" pitchFamily="34" charset="0"/>
                        <a:ea typeface="Times New Roman"/>
                      </a:endParaRPr>
                    </a:p>
                  </a:txBody>
                  <a:tcPr marL="68569" marR="68569"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lnSpc>
                          <a:spcPct val="150000"/>
                        </a:lnSpc>
                        <a:spcAft>
                          <a:spcPts val="0"/>
                        </a:spcAft>
                      </a:pPr>
                      <a:r>
                        <a:rPr lang="tr-TR" sz="1400" b="1" dirty="0">
                          <a:effectLst/>
                          <a:latin typeface="Calibri" panose="020F0502020204030204" pitchFamily="34" charset="0"/>
                        </a:rPr>
                        <a:t>Katkıları</a:t>
                      </a:r>
                      <a:endParaRPr lang="en-US" sz="1400" b="1" dirty="0">
                        <a:effectLst/>
                        <a:latin typeface="Calibri" panose="020F0502020204030204" pitchFamily="34" charset="0"/>
                        <a:ea typeface="Times New Roman"/>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lnSpc>
                          <a:spcPct val="150000"/>
                        </a:lnSpc>
                        <a:spcAft>
                          <a:spcPts val="0"/>
                        </a:spcAft>
                      </a:pPr>
                      <a:r>
                        <a:rPr lang="tr-TR" sz="1400" b="1" dirty="0">
                          <a:effectLst/>
                          <a:latin typeface="Calibri" panose="020F0502020204030204" pitchFamily="34" charset="0"/>
                        </a:rPr>
                        <a:t>Kısıtları</a:t>
                      </a:r>
                      <a:endParaRPr lang="en-US" sz="1400" b="1" dirty="0">
                        <a:effectLst/>
                        <a:latin typeface="Calibri" panose="020F0502020204030204" pitchFamily="34" charset="0"/>
                        <a:ea typeface="Times New Roman"/>
                      </a:endParaRPr>
                    </a:p>
                  </a:txBody>
                  <a:tcPr marL="68569" marR="68569" marT="0" marB="0">
                    <a:lnL w="12700" cap="flat" cmpd="sng" algn="ctr">
                      <a:solidFill>
                        <a:schemeClr val="tx1"/>
                      </a:solidFill>
                      <a:prstDash val="solid"/>
                      <a:round/>
                      <a:headEnd type="none" w="med" len="med"/>
                      <a:tailEnd type="none" w="med" len="med"/>
                    </a:lnL>
                    <a:solidFill>
                      <a:schemeClr val="accent6">
                        <a:lumMod val="20000"/>
                        <a:lumOff val="80000"/>
                      </a:schemeClr>
                    </a:solidFill>
                  </a:tcPr>
                </a:tc>
              </a:tr>
              <a:tr h="1137201">
                <a:tc>
                  <a:txBody>
                    <a:bodyPr/>
                    <a:lstStyle/>
                    <a:p>
                      <a:pPr algn="l">
                        <a:lnSpc>
                          <a:spcPct val="150000"/>
                        </a:lnSpc>
                        <a:spcAft>
                          <a:spcPts val="0"/>
                        </a:spcAft>
                      </a:pPr>
                      <a:r>
                        <a:rPr lang="tr-TR" sz="1400" b="0" dirty="0">
                          <a:effectLst/>
                          <a:latin typeface="Calibri" panose="020F0502020204030204" pitchFamily="34" charset="0"/>
                        </a:rPr>
                        <a:t>Sistematik hale getirilmiş olan üretim faaliyetlerinden söz etmiştir.</a:t>
                      </a:r>
                      <a:endParaRPr lang="en-US" sz="1400" b="0" dirty="0">
                        <a:effectLst/>
                        <a:latin typeface="Calibri" panose="020F0502020204030204" pitchFamily="34" charset="0"/>
                        <a:ea typeface="Times New Roman"/>
                      </a:endParaRPr>
                    </a:p>
                  </a:txBody>
                  <a:tcPr marL="68569" marR="68569" marT="0" marB="0">
                    <a:lnR w="12700" cap="flat" cmpd="sng" algn="ctr">
                      <a:solidFill>
                        <a:schemeClr val="tx1"/>
                      </a:solidFill>
                      <a:prstDash val="solid"/>
                      <a:round/>
                      <a:headEnd type="none" w="med" len="med"/>
                      <a:tailEnd type="none" w="med" len="med"/>
                    </a:lnR>
                  </a:tcPr>
                </a:tc>
                <a:tc>
                  <a:txBody>
                    <a:bodyPr/>
                    <a:lstStyle/>
                    <a:p>
                      <a:pPr algn="l">
                        <a:lnSpc>
                          <a:spcPct val="150000"/>
                        </a:lnSpc>
                        <a:spcAft>
                          <a:spcPts val="0"/>
                        </a:spcAft>
                      </a:pPr>
                      <a:r>
                        <a:rPr lang="tr-TR" sz="1400" dirty="0">
                          <a:effectLst/>
                          <a:latin typeface="Calibri" panose="020F0502020204030204" pitchFamily="34" charset="0"/>
                        </a:rPr>
                        <a:t>ABD’de formel yönetim süreçlerinin başlamasını sağlamıştır.</a:t>
                      </a:r>
                      <a:endParaRPr lang="en-US" sz="1400" b="0" dirty="0">
                        <a:effectLst/>
                        <a:latin typeface="Calibri" panose="020F0502020204030204" pitchFamily="34" charset="0"/>
                        <a:ea typeface="Times New Roman"/>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50000"/>
                        </a:lnSpc>
                        <a:spcAft>
                          <a:spcPts val="0"/>
                        </a:spcAft>
                      </a:pPr>
                      <a:r>
                        <a:rPr lang="tr-TR" sz="1400" dirty="0">
                          <a:effectLst/>
                          <a:latin typeface="Calibri" panose="020F0502020204030204" pitchFamily="34" charset="0"/>
                        </a:rPr>
                        <a:t>Organizasyon ve çevresi arasında ilişkiyi görmezden gelmiştir. </a:t>
                      </a:r>
                      <a:endParaRPr lang="en-US" sz="1400" dirty="0">
                        <a:effectLst/>
                        <a:latin typeface="Calibri" panose="020F0502020204030204" pitchFamily="34" charset="0"/>
                      </a:endParaRPr>
                    </a:p>
                    <a:p>
                      <a:pPr algn="l">
                        <a:lnSpc>
                          <a:spcPct val="150000"/>
                        </a:lnSpc>
                        <a:spcAft>
                          <a:spcPts val="0"/>
                        </a:spcAft>
                      </a:pPr>
                      <a:r>
                        <a:rPr lang="tr-TR" sz="1400" dirty="0">
                          <a:effectLst/>
                          <a:latin typeface="Calibri" panose="020F0502020204030204" pitchFamily="34" charset="0"/>
                        </a:rPr>
                        <a:t> </a:t>
                      </a:r>
                      <a:endParaRPr lang="en-US" sz="1400" b="0" dirty="0">
                        <a:effectLst/>
                        <a:latin typeface="Calibri" panose="020F0502020204030204" pitchFamily="34" charset="0"/>
                        <a:ea typeface="Times New Roman"/>
                      </a:endParaRPr>
                    </a:p>
                  </a:txBody>
                  <a:tcPr marL="68569" marR="68569" marT="0" marB="0">
                    <a:lnL w="12700" cap="flat" cmpd="sng" algn="ctr">
                      <a:solidFill>
                        <a:schemeClr val="tx1"/>
                      </a:solidFill>
                      <a:prstDash val="solid"/>
                      <a:round/>
                      <a:headEnd type="none" w="med" len="med"/>
                      <a:tailEnd type="none" w="med" len="med"/>
                    </a:lnL>
                  </a:tcPr>
                </a:tc>
              </a:tr>
              <a:tr h="1429416">
                <a:tc>
                  <a:txBody>
                    <a:bodyPr/>
                    <a:lstStyle/>
                    <a:p>
                      <a:pPr algn="l">
                        <a:lnSpc>
                          <a:spcPct val="150000"/>
                        </a:lnSpc>
                        <a:spcAft>
                          <a:spcPts val="0"/>
                        </a:spcAft>
                      </a:pPr>
                      <a:r>
                        <a:rPr lang="tr-TR" sz="1400" b="0" dirty="0">
                          <a:effectLst/>
                          <a:latin typeface="Calibri" panose="020F0502020204030204" pitchFamily="34" charset="0"/>
                        </a:rPr>
                        <a:t>İçsel faaliyetler ile ilişkili süreç ve prosedürlerin koordinasyonunu esas alır.</a:t>
                      </a:r>
                      <a:endParaRPr lang="en-US" sz="1400" b="0" dirty="0">
                        <a:effectLst/>
                        <a:latin typeface="Calibri" panose="020F0502020204030204" pitchFamily="34" charset="0"/>
                      </a:endParaRPr>
                    </a:p>
                    <a:p>
                      <a:pPr algn="l">
                        <a:lnSpc>
                          <a:spcPct val="150000"/>
                        </a:lnSpc>
                        <a:spcAft>
                          <a:spcPts val="0"/>
                        </a:spcAft>
                      </a:pPr>
                      <a:r>
                        <a:rPr lang="tr-TR" sz="1400" b="0" dirty="0">
                          <a:effectLst/>
                          <a:latin typeface="Calibri" panose="020F0502020204030204" pitchFamily="34" charset="0"/>
                        </a:rPr>
                        <a:t> </a:t>
                      </a:r>
                      <a:endParaRPr lang="en-US" sz="1400" b="0" dirty="0">
                        <a:effectLst/>
                        <a:latin typeface="Calibri" panose="020F0502020204030204" pitchFamily="34" charset="0"/>
                        <a:ea typeface="Times New Roman"/>
                      </a:endParaRPr>
                    </a:p>
                  </a:txBody>
                  <a:tcPr marL="68569" marR="68569" marT="0" marB="0">
                    <a:lnR w="12700" cap="flat" cmpd="sng" algn="ctr">
                      <a:solidFill>
                        <a:schemeClr val="tx1"/>
                      </a:solidFill>
                      <a:prstDash val="solid"/>
                      <a:round/>
                      <a:headEnd type="none" w="med" len="med"/>
                      <a:tailEnd type="none" w="med" len="med"/>
                    </a:lnR>
                    <a:noFill/>
                  </a:tcPr>
                </a:tc>
                <a:tc rowSpan="2">
                  <a:txBody>
                    <a:bodyPr/>
                    <a:lstStyle/>
                    <a:p>
                      <a:pPr algn="l">
                        <a:lnSpc>
                          <a:spcPct val="150000"/>
                        </a:lnSpc>
                        <a:spcAft>
                          <a:spcPts val="0"/>
                        </a:spcAft>
                      </a:pPr>
                      <a:r>
                        <a:rPr lang="tr-TR" sz="1400" dirty="0">
                          <a:effectLst/>
                          <a:latin typeface="Calibri" panose="020F0502020204030204" pitchFamily="34" charset="0"/>
                        </a:rPr>
                        <a:t>Verimliliği esas alan, kesintisiz üretim sistemleri geliştirmiştir.</a:t>
                      </a:r>
                      <a:endParaRPr lang="en-US" sz="1400" dirty="0">
                        <a:effectLst/>
                        <a:latin typeface="Calibri" panose="020F0502020204030204" pitchFamily="34" charset="0"/>
                        <a:ea typeface="Times New Roman"/>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a:txBody>
                    <a:bodyPr/>
                    <a:lstStyle/>
                    <a:p>
                      <a:pPr algn="l">
                        <a:lnSpc>
                          <a:spcPct val="150000"/>
                        </a:lnSpc>
                        <a:spcAft>
                          <a:spcPts val="0"/>
                        </a:spcAft>
                      </a:pPr>
                      <a:r>
                        <a:rPr lang="tr-TR" sz="1400" dirty="0">
                          <a:effectLst/>
                          <a:latin typeface="Calibri" panose="020F0502020204030204" pitchFamily="34" charset="0"/>
                        </a:rPr>
                        <a:t>Yöneticiler ve çalışanlar arasındaki görüş farklarını dikkate almamıştır. </a:t>
                      </a:r>
                      <a:endParaRPr lang="en-US" sz="1400" dirty="0">
                        <a:effectLst/>
                        <a:latin typeface="Calibri" panose="020F0502020204030204" pitchFamily="34" charset="0"/>
                      </a:endParaRPr>
                    </a:p>
                    <a:p>
                      <a:pPr algn="l">
                        <a:lnSpc>
                          <a:spcPct val="150000"/>
                        </a:lnSpc>
                        <a:spcAft>
                          <a:spcPts val="0"/>
                        </a:spcAft>
                      </a:pPr>
                      <a:r>
                        <a:rPr lang="tr-TR" sz="1400" dirty="0">
                          <a:effectLst/>
                          <a:latin typeface="Calibri" panose="020F0502020204030204" pitchFamily="34" charset="0"/>
                        </a:rPr>
                        <a:t> </a:t>
                      </a:r>
                      <a:endParaRPr lang="en-US" sz="1400" dirty="0">
                        <a:effectLst/>
                        <a:latin typeface="Calibri" panose="020F0502020204030204" pitchFamily="34" charset="0"/>
                        <a:ea typeface="Times New Roman"/>
                      </a:endParaRPr>
                    </a:p>
                  </a:txBody>
                  <a:tcPr marL="68569" marR="68569" marT="0" marB="0">
                    <a:lnL w="12700" cap="flat" cmpd="sng" algn="ctr">
                      <a:solidFill>
                        <a:schemeClr val="tx1"/>
                      </a:solidFill>
                      <a:prstDash val="solid"/>
                      <a:round/>
                      <a:headEnd type="none" w="med" len="med"/>
                      <a:tailEnd type="none" w="med" len="med"/>
                    </a:lnL>
                    <a:noFill/>
                  </a:tcPr>
                </a:tc>
              </a:tr>
              <a:tr h="1429416">
                <a:tc>
                  <a:txBody>
                    <a:bodyPr/>
                    <a:lstStyle/>
                    <a:p>
                      <a:pPr algn="l">
                        <a:lnSpc>
                          <a:spcPct val="150000"/>
                        </a:lnSpc>
                        <a:spcAft>
                          <a:spcPts val="0"/>
                        </a:spcAft>
                      </a:pPr>
                      <a:r>
                        <a:rPr lang="tr-TR" sz="1400" b="0" dirty="0">
                          <a:effectLst/>
                          <a:latin typeface="Calibri" panose="020F0502020204030204" pitchFamily="34" charset="0"/>
                        </a:rPr>
                        <a:t>Ekonomik faaliyetlere, stok yönetimine ve maliyet kontrolüne odaklı bir sistem üzerine kuruludur.</a:t>
                      </a:r>
                      <a:endParaRPr lang="en-US" sz="1400" b="0" dirty="0">
                        <a:effectLst/>
                        <a:latin typeface="Calibri" panose="020F0502020204030204" pitchFamily="34" charset="0"/>
                        <a:ea typeface="Times New Roman"/>
                      </a:endParaRPr>
                    </a:p>
                  </a:txBody>
                  <a:tcPr marL="68569" marR="68569" marT="0" marB="0">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7800390" cy="584775"/>
          </a:xfrm>
          <a:prstGeom prst="rect">
            <a:avLst/>
          </a:prstGeom>
          <a:noFill/>
        </p:spPr>
        <p:txBody>
          <a:bodyPr wrap="square" rtlCol="0">
            <a:spAutoFit/>
          </a:bodyPr>
          <a:lstStyle/>
          <a:p>
            <a:r>
              <a:rPr lang="tr-TR" altLang="en-US" sz="3200" b="1" dirty="0" smtClean="0">
                <a:solidFill>
                  <a:srgbClr val="002060"/>
                </a:solidFill>
                <a:latin typeface="Calibri" panose="020F0502020204030204" pitchFamily="34" charset="0"/>
              </a:rPr>
              <a:t>Klasik </a:t>
            </a:r>
            <a:r>
              <a:rPr lang="tr-TR" altLang="en-US" sz="3200" b="1" dirty="0">
                <a:solidFill>
                  <a:srgbClr val="002060"/>
                </a:solidFill>
                <a:latin typeface="Calibri" panose="020F0502020204030204" pitchFamily="34" charset="0"/>
              </a:rPr>
              <a:t>Yönetim Teorisi</a:t>
            </a:r>
            <a:endParaRPr lang="tr-TR" sz="3200" b="1" dirty="0">
              <a:solidFill>
                <a:srgbClr val="002060"/>
              </a:solidFill>
              <a:latin typeface="Calibri" panose="020F0502020204030204" pitchFamily="34" charset="0"/>
            </a:endParaRPr>
          </a:p>
        </p:txBody>
      </p:sp>
      <p:sp>
        <p:nvSpPr>
          <p:cNvPr id="2" name="Rectangle 1"/>
          <p:cNvSpPr/>
          <p:nvPr/>
        </p:nvSpPr>
        <p:spPr>
          <a:xfrm>
            <a:off x="658882" y="1772816"/>
            <a:ext cx="7585526" cy="4493538"/>
          </a:xfrm>
          <a:prstGeom prst="rect">
            <a:avLst/>
          </a:prstGeom>
        </p:spPr>
        <p:txBody>
          <a:bodyPr wrap="square">
            <a:spAutoFit/>
          </a:bodyPr>
          <a:lstStyle/>
          <a:p>
            <a:pPr lvl="1">
              <a:buClr>
                <a:srgbClr val="002060"/>
              </a:buClr>
              <a:defRPr/>
            </a:pPr>
            <a:r>
              <a:rPr lang="tr-TR" altLang="en-US" sz="2600" dirty="0">
                <a:latin typeface="Calibri" panose="020F0502020204030204" pitchFamily="34" charset="0"/>
              </a:rPr>
              <a:t>Klasik Yönetim Teorisi adı altında, 3 temel yaklaşım </a:t>
            </a:r>
            <a:r>
              <a:rPr lang="tr-TR" altLang="en-US" sz="2600" dirty="0" smtClean="0">
                <a:latin typeface="Calibri" panose="020F0502020204030204" pitchFamily="34" charset="0"/>
              </a:rPr>
              <a:t>üzerinde </a:t>
            </a:r>
            <a:r>
              <a:rPr lang="tr-TR" altLang="en-US" sz="2600" dirty="0">
                <a:latin typeface="Calibri" panose="020F0502020204030204" pitchFamily="34" charset="0"/>
              </a:rPr>
              <a:t>durulmaktadır</a:t>
            </a:r>
            <a:r>
              <a:rPr lang="tr-TR" altLang="en-US" sz="2600" dirty="0" smtClean="0">
                <a:latin typeface="Calibri" panose="020F0502020204030204" pitchFamily="34" charset="0"/>
              </a:rPr>
              <a:t>:</a:t>
            </a:r>
          </a:p>
          <a:p>
            <a:pPr lvl="1">
              <a:buClr>
                <a:srgbClr val="002060"/>
              </a:buClr>
              <a:defRPr/>
            </a:pPr>
            <a:endParaRPr lang="tr-TR" altLang="en-US" sz="2600" dirty="0">
              <a:latin typeface="Calibri" panose="020F0502020204030204" pitchFamily="34" charset="0"/>
            </a:endParaRPr>
          </a:p>
          <a:p>
            <a:pPr marL="1257300" lvl="2" indent="-342900">
              <a:buClr>
                <a:srgbClr val="002060"/>
              </a:buClr>
              <a:buFont typeface="Wingdings 3" panose="05040102010807070707" pitchFamily="18" charset="2"/>
              <a:buChar char=""/>
              <a:defRPr/>
            </a:pPr>
            <a:r>
              <a:rPr lang="tr-TR" altLang="en-US" sz="2600" b="1" i="1" dirty="0" smtClean="0">
                <a:latin typeface="Calibri" panose="020F0502020204030204" pitchFamily="34" charset="0"/>
              </a:rPr>
              <a:t>Frederick </a:t>
            </a:r>
            <a:r>
              <a:rPr lang="tr-TR" altLang="en-US" sz="2600" b="1" i="1" dirty="0">
                <a:latin typeface="Calibri" panose="020F0502020204030204" pitchFamily="34" charset="0"/>
              </a:rPr>
              <a:t>W. Taylor</a:t>
            </a:r>
          </a:p>
          <a:p>
            <a:pPr lvl="1">
              <a:buClr>
                <a:srgbClr val="002060"/>
              </a:buClr>
              <a:defRPr/>
            </a:pPr>
            <a:r>
              <a:rPr lang="tr-TR" altLang="en-US" sz="2600" dirty="0" smtClean="0">
                <a:latin typeface="Calibri" panose="020F0502020204030204" pitchFamily="34" charset="0"/>
              </a:rPr>
              <a:t>	      “</a:t>
            </a:r>
            <a:r>
              <a:rPr lang="tr-TR" altLang="en-US" sz="2600" dirty="0">
                <a:latin typeface="Calibri" panose="020F0502020204030204" pitchFamily="34" charset="0"/>
              </a:rPr>
              <a:t>Bilimsel Yönetim Yaklaşımı”</a:t>
            </a:r>
          </a:p>
          <a:p>
            <a:pPr marL="800100" lvl="1" indent="-342900">
              <a:buClr>
                <a:srgbClr val="002060"/>
              </a:buClr>
              <a:buFont typeface="Wingdings 3" panose="05040102010807070707" pitchFamily="18" charset="2"/>
              <a:buChar char=""/>
              <a:defRPr/>
            </a:pPr>
            <a:endParaRPr lang="tr-TR" altLang="en-US" sz="2600" dirty="0">
              <a:latin typeface="Calibri" panose="020F0502020204030204" pitchFamily="34" charset="0"/>
            </a:endParaRPr>
          </a:p>
          <a:p>
            <a:pPr marL="1257300" lvl="2" indent="-342900">
              <a:buClr>
                <a:srgbClr val="002060"/>
              </a:buClr>
              <a:buFont typeface="Wingdings 3" panose="05040102010807070707" pitchFamily="18" charset="2"/>
              <a:buChar char=""/>
              <a:defRPr/>
            </a:pPr>
            <a:r>
              <a:rPr lang="tr-TR" altLang="en-US" sz="2600" dirty="0">
                <a:latin typeface="Calibri" panose="020F0502020204030204" pitchFamily="34" charset="0"/>
              </a:rPr>
              <a:t> </a:t>
            </a:r>
            <a:r>
              <a:rPr lang="tr-TR" altLang="en-US" sz="2600" b="1" i="1" dirty="0">
                <a:latin typeface="Calibri" panose="020F0502020204030204" pitchFamily="34" charset="0"/>
              </a:rPr>
              <a:t>Henri Fayol</a:t>
            </a:r>
          </a:p>
          <a:p>
            <a:pPr lvl="1">
              <a:buClr>
                <a:srgbClr val="002060"/>
              </a:buClr>
              <a:defRPr/>
            </a:pPr>
            <a:r>
              <a:rPr lang="tr-TR" altLang="en-US" sz="2600" dirty="0" smtClean="0">
                <a:latin typeface="Calibri" panose="020F0502020204030204" pitchFamily="34" charset="0"/>
              </a:rPr>
              <a:t>	      “</a:t>
            </a:r>
            <a:r>
              <a:rPr lang="tr-TR" altLang="en-US" sz="2600" dirty="0">
                <a:latin typeface="Calibri" panose="020F0502020204030204" pitchFamily="34" charset="0"/>
              </a:rPr>
              <a:t>Yönetim Süreci Yaklaşımı”</a:t>
            </a:r>
          </a:p>
          <a:p>
            <a:pPr marL="800100" lvl="1" indent="-342900">
              <a:buClr>
                <a:srgbClr val="002060"/>
              </a:buClr>
              <a:buFont typeface="Wingdings 3" panose="05040102010807070707" pitchFamily="18" charset="2"/>
              <a:buChar char=""/>
              <a:defRPr/>
            </a:pPr>
            <a:endParaRPr lang="tr-TR" altLang="en-US" sz="2600" dirty="0">
              <a:latin typeface="Calibri" panose="020F0502020204030204" pitchFamily="34" charset="0"/>
            </a:endParaRPr>
          </a:p>
          <a:p>
            <a:pPr marL="1257300" lvl="2" indent="-342900">
              <a:buClr>
                <a:srgbClr val="002060"/>
              </a:buClr>
              <a:buFont typeface="Wingdings 3" panose="05040102010807070707" pitchFamily="18" charset="2"/>
              <a:buChar char=""/>
              <a:defRPr/>
            </a:pPr>
            <a:r>
              <a:rPr lang="tr-TR" altLang="en-US" sz="2600" b="1" i="1" dirty="0" smtClean="0">
                <a:latin typeface="Calibri" panose="020F0502020204030204" pitchFamily="34" charset="0"/>
              </a:rPr>
              <a:t>Max </a:t>
            </a:r>
            <a:r>
              <a:rPr lang="tr-TR" altLang="en-US" sz="2600" b="1" i="1" dirty="0">
                <a:latin typeface="Calibri" panose="020F0502020204030204" pitchFamily="34" charset="0"/>
              </a:rPr>
              <a:t>Weber</a:t>
            </a:r>
          </a:p>
          <a:p>
            <a:pPr lvl="1">
              <a:buClr>
                <a:srgbClr val="002060"/>
              </a:buClr>
              <a:defRPr/>
            </a:pPr>
            <a:r>
              <a:rPr lang="tr-TR" altLang="en-US" sz="2600" dirty="0" smtClean="0">
                <a:latin typeface="Calibri" panose="020F0502020204030204" pitchFamily="34" charset="0"/>
              </a:rPr>
              <a:t>	      “</a:t>
            </a:r>
            <a:r>
              <a:rPr lang="tr-TR" altLang="en-US" sz="2600" dirty="0">
                <a:latin typeface="Calibri" panose="020F0502020204030204" pitchFamily="34" charset="0"/>
              </a:rPr>
              <a:t>Bürokrasi Yaklaşımı”</a:t>
            </a:r>
            <a:endParaRPr lang="tr-TR" sz="2600" dirty="0">
              <a:latin typeface="Calibri" panose="020F0502020204030204" pitchFamily="34" charset="0"/>
            </a:endParaRP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7800390" cy="584775"/>
          </a:xfrm>
          <a:prstGeom prst="rect">
            <a:avLst/>
          </a:prstGeom>
          <a:noFill/>
        </p:spPr>
        <p:txBody>
          <a:bodyPr wrap="square" rtlCol="0">
            <a:spAutoFit/>
          </a:bodyPr>
          <a:lstStyle/>
          <a:p>
            <a:r>
              <a:rPr lang="tr-TR" altLang="en-US" sz="3200" b="1" dirty="0" smtClean="0">
                <a:solidFill>
                  <a:srgbClr val="002060"/>
                </a:solidFill>
                <a:latin typeface="Calibri" panose="020F0502020204030204" pitchFamily="34" charset="0"/>
              </a:rPr>
              <a:t>Klasik </a:t>
            </a:r>
            <a:r>
              <a:rPr lang="tr-TR" altLang="en-US" sz="3200" b="1" dirty="0">
                <a:solidFill>
                  <a:srgbClr val="002060"/>
                </a:solidFill>
                <a:latin typeface="Calibri" panose="020F0502020204030204" pitchFamily="34" charset="0"/>
              </a:rPr>
              <a:t>Yönetim Teorisi</a:t>
            </a:r>
            <a:endParaRPr lang="tr-TR" sz="3200" b="1" dirty="0">
              <a:solidFill>
                <a:srgbClr val="002060"/>
              </a:solidFill>
              <a:latin typeface="Calibri" panose="020F0502020204030204" pitchFamily="34" charset="0"/>
            </a:endParaRPr>
          </a:p>
        </p:txBody>
      </p:sp>
      <p:sp>
        <p:nvSpPr>
          <p:cNvPr id="2" name="Rectangle 1"/>
          <p:cNvSpPr/>
          <p:nvPr/>
        </p:nvSpPr>
        <p:spPr>
          <a:xfrm>
            <a:off x="755576" y="2060848"/>
            <a:ext cx="7344816" cy="3539430"/>
          </a:xfrm>
          <a:prstGeom prst="rect">
            <a:avLst/>
          </a:prstGeom>
        </p:spPr>
        <p:txBody>
          <a:bodyPr wrap="square">
            <a:spAutoFit/>
          </a:bodyPr>
          <a:lstStyle/>
          <a:p>
            <a:pPr>
              <a:buFont typeface="Wingdings" pitchFamily="2" charset="2"/>
              <a:buNone/>
              <a:defRPr/>
            </a:pPr>
            <a:r>
              <a:rPr lang="tr-TR" altLang="en-US" sz="2800" dirty="0">
                <a:latin typeface="Calibri" panose="020F0502020204030204" pitchFamily="34" charset="0"/>
              </a:rPr>
              <a:t>Bu dönemde özellikle;</a:t>
            </a:r>
          </a:p>
          <a:p>
            <a:pPr>
              <a:buFont typeface="Wingdings" pitchFamily="2" charset="2"/>
              <a:buNone/>
              <a:defRPr/>
            </a:pPr>
            <a:endParaRPr lang="tr-TR" altLang="en-US" sz="2800" dirty="0">
              <a:latin typeface="Calibri" panose="020F0502020204030204" pitchFamily="34" charset="0"/>
            </a:endParaRPr>
          </a:p>
          <a:p>
            <a:pPr marL="914400" lvl="1" indent="-457200">
              <a:buClr>
                <a:srgbClr val="002060"/>
              </a:buClr>
              <a:buFont typeface="Wingdings 3" panose="05040102010807070707" pitchFamily="18" charset="2"/>
              <a:buChar char=""/>
              <a:defRPr/>
            </a:pPr>
            <a:r>
              <a:rPr lang="tr-TR" altLang="en-US" sz="2800" dirty="0" smtClean="0">
                <a:latin typeface="Calibri" panose="020F0502020204030204" pitchFamily="34" charset="0"/>
              </a:rPr>
              <a:t>Çalışanların </a:t>
            </a:r>
            <a:r>
              <a:rPr lang="tr-TR" altLang="en-US" sz="2800" dirty="0">
                <a:latin typeface="Calibri" panose="020F0502020204030204" pitchFamily="34" charset="0"/>
              </a:rPr>
              <a:t>verimliliğinin </a:t>
            </a:r>
            <a:r>
              <a:rPr lang="tr-TR" altLang="en-US" sz="2800" dirty="0" smtClean="0">
                <a:latin typeface="Calibri" panose="020F0502020204030204" pitchFamily="34" charset="0"/>
              </a:rPr>
              <a:t>arttırılması,</a:t>
            </a:r>
            <a:endParaRPr lang="tr-TR" altLang="en-US" sz="2800" dirty="0">
              <a:latin typeface="Calibri" panose="020F0502020204030204" pitchFamily="34" charset="0"/>
            </a:endParaRPr>
          </a:p>
          <a:p>
            <a:pPr marL="914400" lvl="1" indent="-457200">
              <a:buClr>
                <a:srgbClr val="002060"/>
              </a:buClr>
              <a:buFont typeface="Wingdings 3" panose="05040102010807070707" pitchFamily="18" charset="2"/>
              <a:buChar char=""/>
              <a:defRPr/>
            </a:pPr>
            <a:r>
              <a:rPr lang="tr-TR" altLang="en-US" sz="2800" dirty="0" smtClean="0">
                <a:latin typeface="Calibri" panose="020F0502020204030204" pitchFamily="34" charset="0"/>
              </a:rPr>
              <a:t>Yönetimin </a:t>
            </a:r>
            <a:r>
              <a:rPr lang="tr-TR" altLang="en-US" sz="2800" dirty="0">
                <a:latin typeface="Calibri" panose="020F0502020204030204" pitchFamily="34" charset="0"/>
              </a:rPr>
              <a:t>fonksiyonlarının </a:t>
            </a:r>
            <a:r>
              <a:rPr lang="tr-TR" altLang="en-US" sz="2800" dirty="0" smtClean="0">
                <a:latin typeface="Calibri" panose="020F0502020204030204" pitchFamily="34" charset="0"/>
              </a:rPr>
              <a:t>belirlenmesi</a:t>
            </a:r>
          </a:p>
          <a:p>
            <a:pPr marL="914400" lvl="1" indent="-457200">
              <a:buClr>
                <a:srgbClr val="002060"/>
              </a:buClr>
              <a:buFont typeface="Wingdings 3" panose="05040102010807070707" pitchFamily="18" charset="2"/>
              <a:buChar char=""/>
              <a:defRPr/>
            </a:pPr>
            <a:r>
              <a:rPr lang="tr-TR" altLang="en-US" sz="2800" dirty="0" smtClean="0">
                <a:latin typeface="Calibri" panose="020F0502020204030204" pitchFamily="34" charset="0"/>
              </a:rPr>
              <a:t>Üst </a:t>
            </a:r>
            <a:r>
              <a:rPr lang="tr-TR" altLang="en-US" sz="2800" dirty="0">
                <a:latin typeface="Calibri" panose="020F0502020204030204" pitchFamily="34" charset="0"/>
              </a:rPr>
              <a:t>düzey yönetimin analizinin yapılması </a:t>
            </a:r>
          </a:p>
          <a:p>
            <a:pPr>
              <a:defRPr/>
            </a:pPr>
            <a:endParaRPr lang="tr-TR" altLang="en-US" sz="2800" dirty="0">
              <a:latin typeface="Calibri" panose="020F0502020204030204" pitchFamily="34" charset="0"/>
            </a:endParaRPr>
          </a:p>
          <a:p>
            <a:pPr>
              <a:defRPr/>
            </a:pPr>
            <a:r>
              <a:rPr lang="tr-TR" altLang="en-US" sz="2800" dirty="0">
                <a:latin typeface="Calibri" panose="020F0502020204030204" pitchFamily="34" charset="0"/>
              </a:rPr>
              <a:t>gibi konulara önem verilmiş ve çalışmalar yapılmıştır. </a:t>
            </a: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7800390" cy="1077218"/>
          </a:xfrm>
          <a:prstGeom prst="rect">
            <a:avLst/>
          </a:prstGeom>
          <a:noFill/>
        </p:spPr>
        <p:txBody>
          <a:bodyPr wrap="square" rtlCol="0">
            <a:spAutoFit/>
          </a:bodyPr>
          <a:lstStyle/>
          <a:p>
            <a:pPr marL="514350" indent="-514350">
              <a:buClr>
                <a:srgbClr val="002060"/>
              </a:buClr>
              <a:buFont typeface="+mj-lt"/>
              <a:buAutoNum type="arabicPeriod"/>
            </a:pPr>
            <a:r>
              <a:rPr lang="tr-TR" altLang="en-US" sz="3200" b="1" dirty="0" smtClean="0">
                <a:solidFill>
                  <a:srgbClr val="002060"/>
                </a:solidFill>
                <a:latin typeface="Calibri" panose="020F0502020204030204" pitchFamily="34" charset="0"/>
              </a:rPr>
              <a:t>Bilimsel </a:t>
            </a:r>
            <a:r>
              <a:rPr lang="tr-TR" altLang="en-US" sz="3200" b="1" dirty="0">
                <a:solidFill>
                  <a:srgbClr val="002060"/>
                </a:solidFill>
                <a:latin typeface="Calibri" panose="020F0502020204030204" pitchFamily="34" charset="0"/>
              </a:rPr>
              <a:t>Yönetim </a:t>
            </a:r>
            <a:r>
              <a:rPr lang="tr-TR" altLang="en-US" sz="3200" b="1" dirty="0" smtClean="0">
                <a:solidFill>
                  <a:srgbClr val="002060"/>
                </a:solidFill>
                <a:latin typeface="Calibri" panose="020F0502020204030204" pitchFamily="34" charset="0"/>
              </a:rPr>
              <a:t>Yaklaşımı</a:t>
            </a:r>
            <a:endParaRPr lang="tr-TR" altLang="en-US" sz="3200" b="1" dirty="0">
              <a:solidFill>
                <a:srgbClr val="002060"/>
              </a:solidFill>
              <a:latin typeface="Calibri" panose="020F0502020204030204" pitchFamily="34" charset="0"/>
            </a:endParaRPr>
          </a:p>
          <a:p>
            <a:pPr>
              <a:buClr>
                <a:srgbClr val="002060"/>
              </a:buClr>
            </a:pPr>
            <a:r>
              <a:rPr lang="tr-TR" altLang="en-US" sz="3200" b="1" dirty="0">
                <a:solidFill>
                  <a:srgbClr val="002060"/>
                </a:solidFill>
                <a:latin typeface="Calibri" panose="020F0502020204030204" pitchFamily="34" charset="0"/>
              </a:rPr>
              <a:t> </a:t>
            </a:r>
            <a:r>
              <a:rPr lang="tr-TR" altLang="en-US" sz="3200" b="1" dirty="0" smtClean="0">
                <a:solidFill>
                  <a:srgbClr val="002060"/>
                </a:solidFill>
                <a:latin typeface="Calibri" panose="020F0502020204030204" pitchFamily="34" charset="0"/>
              </a:rPr>
              <a:t>    (Frederick </a:t>
            </a:r>
            <a:r>
              <a:rPr lang="tr-TR" altLang="en-US" sz="3200" b="1" dirty="0">
                <a:solidFill>
                  <a:srgbClr val="002060"/>
                </a:solidFill>
                <a:latin typeface="Calibri" panose="020F0502020204030204" pitchFamily="34" charset="0"/>
              </a:rPr>
              <a:t>W. Taylor – 1911)</a:t>
            </a:r>
            <a:endParaRPr lang="tr-TR" sz="3200" b="1" dirty="0">
              <a:solidFill>
                <a:srgbClr val="002060"/>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697" y="1340768"/>
            <a:ext cx="1524000" cy="1905000"/>
          </a:xfrm>
          <a:prstGeom prst="rect">
            <a:avLst/>
          </a:prstGeom>
        </p:spPr>
      </p:pic>
      <p:sp>
        <p:nvSpPr>
          <p:cNvPr id="4" name="Rectangle 3"/>
          <p:cNvSpPr/>
          <p:nvPr/>
        </p:nvSpPr>
        <p:spPr>
          <a:xfrm>
            <a:off x="971600" y="2636912"/>
            <a:ext cx="6552728" cy="2677656"/>
          </a:xfrm>
          <a:prstGeom prst="rect">
            <a:avLst/>
          </a:prstGeom>
        </p:spPr>
        <p:txBody>
          <a:bodyPr wrap="square">
            <a:spAutoFit/>
          </a:bodyPr>
          <a:lstStyle/>
          <a:p>
            <a:pPr marL="457200" indent="-457200">
              <a:buClr>
                <a:srgbClr val="002060"/>
              </a:buClr>
              <a:buFont typeface="Wingdings 3" panose="05040102010807070707" pitchFamily="18" charset="2"/>
              <a:buChar char=""/>
              <a:defRPr/>
            </a:pPr>
            <a:r>
              <a:rPr lang="tr-TR" sz="2800" dirty="0">
                <a:latin typeface="Calibri" panose="020F0502020204030204" pitchFamily="34" charset="0"/>
              </a:rPr>
              <a:t>M</a:t>
            </a:r>
            <a:r>
              <a:rPr lang="en-US" sz="2800" dirty="0" err="1">
                <a:latin typeface="Calibri" panose="020F0502020204030204" pitchFamily="34" charset="0"/>
              </a:rPr>
              <a:t>ikro</a:t>
            </a:r>
            <a:r>
              <a:rPr lang="en-US" sz="2800" dirty="0">
                <a:latin typeface="Calibri" panose="020F0502020204030204" pitchFamily="34" charset="0"/>
              </a:rPr>
              <a:t> </a:t>
            </a:r>
            <a:r>
              <a:rPr lang="en-US" sz="2800" dirty="0" err="1">
                <a:latin typeface="Calibri" panose="020F0502020204030204" pitchFamily="34" charset="0"/>
              </a:rPr>
              <a:t>nitelikli</a:t>
            </a:r>
            <a:r>
              <a:rPr lang="en-US" sz="2800" dirty="0">
                <a:latin typeface="Calibri" panose="020F0502020204030204" pitchFamily="34" charset="0"/>
              </a:rPr>
              <a:t> </a:t>
            </a:r>
            <a:r>
              <a:rPr lang="en-US" sz="2800" dirty="0" err="1">
                <a:latin typeface="Calibri" panose="020F0502020204030204" pitchFamily="34" charset="0"/>
              </a:rPr>
              <a:t>bir</a:t>
            </a:r>
            <a:r>
              <a:rPr lang="en-US" sz="2800" dirty="0">
                <a:latin typeface="Calibri" panose="020F0502020204030204" pitchFamily="34" charset="0"/>
              </a:rPr>
              <a:t> </a:t>
            </a:r>
            <a:r>
              <a:rPr lang="en-US" sz="2800" dirty="0" err="1" smtClean="0">
                <a:latin typeface="Calibri" panose="020F0502020204030204" pitchFamily="34" charset="0"/>
              </a:rPr>
              <a:t>yaklaşımdır</a:t>
            </a:r>
            <a:r>
              <a:rPr lang="en-US" sz="2800" dirty="0" smtClean="0">
                <a:latin typeface="Calibri" panose="020F0502020204030204" pitchFamily="34" charset="0"/>
              </a:rPr>
              <a:t>.</a:t>
            </a:r>
            <a:endParaRPr lang="tr-TR" sz="2800" dirty="0" smtClean="0">
              <a:latin typeface="Calibri" panose="020F0502020204030204" pitchFamily="34" charset="0"/>
            </a:endParaRPr>
          </a:p>
          <a:p>
            <a:pPr>
              <a:buClr>
                <a:srgbClr val="002060"/>
              </a:buClr>
              <a:defRP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defRPr/>
            </a:pPr>
            <a:r>
              <a:rPr lang="en-US" sz="2800" dirty="0" smtClean="0">
                <a:latin typeface="Calibri" panose="020F0502020204030204" pitchFamily="34" charset="0"/>
              </a:rPr>
              <a:t>Taylor</a:t>
            </a:r>
            <a:r>
              <a:rPr lang="en-US" sz="2800" dirty="0">
                <a:latin typeface="Calibri" panose="020F0502020204030204" pitchFamily="34" charset="0"/>
              </a:rPr>
              <a:t>, </a:t>
            </a:r>
            <a:r>
              <a:rPr lang="en-US" sz="2800" dirty="0" err="1">
                <a:latin typeface="Calibri" panose="020F0502020204030204" pitchFamily="34" charset="0"/>
              </a:rPr>
              <a:t>yaptığı</a:t>
            </a:r>
            <a:r>
              <a:rPr lang="en-US" sz="2800" dirty="0">
                <a:latin typeface="Calibri" panose="020F0502020204030204" pitchFamily="34" charset="0"/>
              </a:rPr>
              <a:t> </a:t>
            </a:r>
            <a:r>
              <a:rPr lang="en-US" sz="2800" dirty="0" err="1">
                <a:latin typeface="Calibri" panose="020F0502020204030204" pitchFamily="34" charset="0"/>
              </a:rPr>
              <a:t>gözlemler</a:t>
            </a:r>
            <a:r>
              <a:rPr lang="tr-TR" sz="2800" dirty="0">
                <a:latin typeface="Calibri" panose="020F0502020204030204" pitchFamily="34" charset="0"/>
              </a:rPr>
              <a:t>i</a:t>
            </a:r>
            <a:r>
              <a:rPr lang="en-US" sz="2800" dirty="0">
                <a:latin typeface="Calibri" panose="020F0502020204030204" pitchFamily="34" charset="0"/>
              </a:rPr>
              <a:t> </a:t>
            </a:r>
            <a:r>
              <a:rPr lang="en-US" sz="2800" dirty="0" err="1">
                <a:latin typeface="Calibri" panose="020F0502020204030204" pitchFamily="34" charset="0"/>
              </a:rPr>
              <a:t>ve</a:t>
            </a:r>
            <a:r>
              <a:rPr lang="en-US" sz="2800" dirty="0">
                <a:latin typeface="Calibri" panose="020F0502020204030204" pitchFamily="34" charset="0"/>
              </a:rPr>
              <a:t> </a:t>
            </a:r>
            <a:r>
              <a:rPr lang="en-US" sz="2800" dirty="0" err="1">
                <a:latin typeface="Calibri" panose="020F0502020204030204" pitchFamily="34" charset="0"/>
              </a:rPr>
              <a:t>sonuçlarını</a:t>
            </a:r>
            <a:r>
              <a:rPr lang="en-US" sz="2800" dirty="0">
                <a:latin typeface="Calibri" panose="020F0502020204030204" pitchFamily="34" charset="0"/>
              </a:rPr>
              <a:t> 1911 </a:t>
            </a:r>
            <a:r>
              <a:rPr lang="en-US" sz="2800" dirty="0" err="1">
                <a:latin typeface="Calibri" panose="020F0502020204030204" pitchFamily="34" charset="0"/>
              </a:rPr>
              <a:t>yılında</a:t>
            </a:r>
            <a:r>
              <a:rPr lang="en-US" sz="2800" dirty="0">
                <a:latin typeface="Calibri" panose="020F0502020204030204" pitchFamily="34" charset="0"/>
              </a:rPr>
              <a:t> </a:t>
            </a:r>
            <a:r>
              <a:rPr lang="en-US" sz="2800" dirty="0" err="1">
                <a:latin typeface="Calibri" panose="020F0502020204030204" pitchFamily="34" charset="0"/>
              </a:rPr>
              <a:t>yayınladığı</a:t>
            </a:r>
            <a:r>
              <a:rPr lang="en-US" sz="2800" dirty="0">
                <a:latin typeface="Calibri" panose="020F0502020204030204" pitchFamily="34" charset="0"/>
              </a:rPr>
              <a:t> “</a:t>
            </a:r>
            <a:r>
              <a:rPr lang="en-US" sz="2800" dirty="0" err="1">
                <a:latin typeface="Calibri" panose="020F0502020204030204" pitchFamily="34" charset="0"/>
              </a:rPr>
              <a:t>Bilimsel</a:t>
            </a:r>
            <a:r>
              <a:rPr lang="en-US" sz="2800" dirty="0">
                <a:latin typeface="Calibri" panose="020F0502020204030204" pitchFamily="34" charset="0"/>
              </a:rPr>
              <a:t> </a:t>
            </a:r>
            <a:r>
              <a:rPr lang="en-US" sz="2800" dirty="0" err="1">
                <a:latin typeface="Calibri" panose="020F0502020204030204" pitchFamily="34" charset="0"/>
              </a:rPr>
              <a:t>Yönetim</a:t>
            </a:r>
            <a:r>
              <a:rPr lang="en-US" sz="2800" dirty="0">
                <a:latin typeface="Calibri" panose="020F0502020204030204" pitchFamily="34" charset="0"/>
              </a:rPr>
              <a:t> </a:t>
            </a:r>
            <a:r>
              <a:rPr lang="en-US" sz="2800" dirty="0" err="1">
                <a:latin typeface="Calibri" panose="020F0502020204030204" pitchFamily="34" charset="0"/>
              </a:rPr>
              <a:t>İlkeleri</a:t>
            </a:r>
            <a:r>
              <a:rPr lang="en-US" sz="2800" dirty="0">
                <a:latin typeface="Calibri" panose="020F0502020204030204" pitchFamily="34" charset="0"/>
              </a:rPr>
              <a:t>” </a:t>
            </a:r>
            <a:r>
              <a:rPr lang="en-US" sz="2800" dirty="0" err="1">
                <a:latin typeface="Calibri" panose="020F0502020204030204" pitchFamily="34" charset="0"/>
              </a:rPr>
              <a:t>adlı</a:t>
            </a:r>
            <a:r>
              <a:rPr lang="en-US" sz="2800" dirty="0">
                <a:latin typeface="Calibri" panose="020F0502020204030204" pitchFamily="34" charset="0"/>
              </a:rPr>
              <a:t> </a:t>
            </a:r>
            <a:r>
              <a:rPr lang="en-US" sz="2800" dirty="0" err="1">
                <a:latin typeface="Calibri" panose="020F0502020204030204" pitchFamily="34" charset="0"/>
              </a:rPr>
              <a:t>eserde</a:t>
            </a:r>
            <a:r>
              <a:rPr lang="en-US" sz="2800" dirty="0">
                <a:latin typeface="Calibri" panose="020F0502020204030204" pitchFamily="34" charset="0"/>
              </a:rPr>
              <a:t> </a:t>
            </a:r>
            <a:r>
              <a:rPr lang="en-US" sz="2800" dirty="0" err="1">
                <a:latin typeface="Calibri" panose="020F0502020204030204" pitchFamily="34" charset="0"/>
              </a:rPr>
              <a:t>ortaya</a:t>
            </a:r>
            <a:r>
              <a:rPr lang="en-US" sz="2800" dirty="0">
                <a:latin typeface="Calibri" panose="020F0502020204030204" pitchFamily="34" charset="0"/>
              </a:rPr>
              <a:t> </a:t>
            </a:r>
            <a:r>
              <a:rPr lang="en-US" sz="2800" dirty="0" err="1">
                <a:latin typeface="Calibri" panose="020F0502020204030204" pitchFamily="34" charset="0"/>
              </a:rPr>
              <a:t>koymuş</a:t>
            </a:r>
            <a:r>
              <a:rPr lang="en-US" sz="2800" dirty="0">
                <a:latin typeface="Calibri" panose="020F0502020204030204" pitchFamily="34" charset="0"/>
              </a:rPr>
              <a:t> </a:t>
            </a:r>
            <a:r>
              <a:rPr lang="en-US" sz="2800" dirty="0" err="1">
                <a:latin typeface="Calibri" panose="020F0502020204030204" pitchFamily="34" charset="0"/>
              </a:rPr>
              <a:t>ve</a:t>
            </a:r>
            <a:r>
              <a:rPr lang="en-US" sz="2800" dirty="0">
                <a:latin typeface="Calibri" panose="020F0502020204030204" pitchFamily="34" charset="0"/>
              </a:rPr>
              <a:t> </a:t>
            </a:r>
            <a:r>
              <a:rPr lang="en-US" sz="2800" dirty="0" err="1">
                <a:latin typeface="Calibri" panose="020F0502020204030204" pitchFamily="34" charset="0"/>
              </a:rPr>
              <a:t>geniş</a:t>
            </a:r>
            <a:r>
              <a:rPr lang="en-US" sz="2800" dirty="0">
                <a:latin typeface="Calibri" panose="020F0502020204030204" pitchFamily="34" charset="0"/>
              </a:rPr>
              <a:t> </a:t>
            </a:r>
            <a:r>
              <a:rPr lang="en-US" sz="2800" dirty="0" err="1">
                <a:latin typeface="Calibri" panose="020F0502020204030204" pitchFamily="34" charset="0"/>
              </a:rPr>
              <a:t>kabul</a:t>
            </a:r>
            <a:r>
              <a:rPr lang="en-US" sz="2800" dirty="0">
                <a:latin typeface="Calibri" panose="020F0502020204030204" pitchFamily="34" charset="0"/>
              </a:rPr>
              <a:t> </a:t>
            </a:r>
            <a:r>
              <a:rPr lang="en-US" sz="2800" dirty="0" err="1">
                <a:latin typeface="Calibri" panose="020F0502020204030204" pitchFamily="34" charset="0"/>
              </a:rPr>
              <a:t>görmüştür</a:t>
            </a:r>
            <a:r>
              <a:rPr lang="en-US" sz="2800" dirty="0">
                <a:latin typeface="Calibri" panose="020F0502020204030204" pitchFamily="34" charset="0"/>
              </a:rPr>
              <a:t>.</a:t>
            </a: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2" name="Rectangle 1"/>
          <p:cNvSpPr/>
          <p:nvPr/>
        </p:nvSpPr>
        <p:spPr>
          <a:xfrm>
            <a:off x="1039714" y="1268760"/>
            <a:ext cx="7204694" cy="4708981"/>
          </a:xfrm>
          <a:prstGeom prst="rect">
            <a:avLst/>
          </a:prstGeom>
        </p:spPr>
        <p:txBody>
          <a:bodyPr wrap="square">
            <a:spAutoFit/>
          </a:bodyPr>
          <a:lstStyle/>
          <a:p>
            <a:pPr lvl="1" indent="-457200">
              <a:buClr>
                <a:srgbClr val="002060"/>
              </a:buClr>
              <a:buFont typeface="Wingdings 3" panose="05040102010807070707" pitchFamily="18" charset="2"/>
              <a:buChar char=""/>
              <a:defRPr/>
            </a:pPr>
            <a:r>
              <a:rPr lang="tr-TR" altLang="en-US" sz="3000" b="1" i="1" dirty="0">
                <a:latin typeface="Calibri" panose="020F0502020204030204" pitchFamily="34" charset="0"/>
              </a:rPr>
              <a:t>Bilimsel Yönetim</a:t>
            </a:r>
            <a:r>
              <a:rPr lang="tr-TR" altLang="en-US" sz="3000" dirty="0">
                <a:latin typeface="Calibri" panose="020F0502020204030204" pitchFamily="34" charset="0"/>
              </a:rPr>
              <a:t>; yüksek verimlilik </a:t>
            </a:r>
            <a:r>
              <a:rPr lang="en-US" altLang="en-US" sz="3000" dirty="0">
                <a:latin typeface="Calibri" panose="020F0502020204030204" pitchFamily="34" charset="0"/>
              </a:rPr>
              <a:t>s</a:t>
            </a:r>
            <a:r>
              <a:rPr lang="tr-TR" altLang="en-US" sz="3000" dirty="0" smtClean="0">
                <a:latin typeface="Calibri" panose="020F0502020204030204" pitchFamily="34" charset="0"/>
              </a:rPr>
              <a:t>ağlamak için</a:t>
            </a:r>
            <a:r>
              <a:rPr lang="tr-TR" altLang="en-US" sz="3000" dirty="0">
                <a:latin typeface="Calibri" panose="020F0502020204030204" pitchFamily="34" charset="0"/>
              </a:rPr>
              <a:t>, işlerin  yeniden ta</a:t>
            </a:r>
            <a:r>
              <a:rPr lang="en-US" altLang="en-US" sz="3000" dirty="0">
                <a:latin typeface="Calibri" panose="020F0502020204030204" pitchFamily="34" charset="0"/>
              </a:rPr>
              <a:t>s</a:t>
            </a:r>
            <a:r>
              <a:rPr lang="tr-TR" altLang="en-US" sz="3000" dirty="0">
                <a:latin typeface="Calibri" panose="020F0502020204030204" pitchFamily="34" charset="0"/>
              </a:rPr>
              <a:t>arlanarak</a:t>
            </a:r>
            <a:r>
              <a:rPr lang="en-US" altLang="en-US" sz="3000" dirty="0">
                <a:latin typeface="Calibri" panose="020F0502020204030204" pitchFamily="34" charset="0"/>
              </a:rPr>
              <a:t> k</a:t>
            </a:r>
            <a:r>
              <a:rPr lang="tr-TR" altLang="en-US" sz="3000" dirty="0">
                <a:latin typeface="Calibri" panose="020F0502020204030204" pitchFamily="34" charset="0"/>
              </a:rPr>
              <a:t>işiler ile görevler arasındaki ilişkilerin </a:t>
            </a:r>
            <a:r>
              <a:rPr lang="en-US" altLang="en-US" sz="3000" dirty="0">
                <a:latin typeface="Calibri" panose="020F0502020204030204" pitchFamily="34" charset="0"/>
              </a:rPr>
              <a:t>s</a:t>
            </a:r>
            <a:r>
              <a:rPr lang="tr-TR" altLang="en-US" sz="3000" dirty="0">
                <a:latin typeface="Calibri" panose="020F0502020204030204" pitchFamily="34" charset="0"/>
              </a:rPr>
              <a:t>i</a:t>
            </a:r>
            <a:r>
              <a:rPr lang="en-US" altLang="en-US" sz="3000" dirty="0" err="1">
                <a:latin typeface="Calibri" panose="020F0502020204030204" pitchFamily="34" charset="0"/>
              </a:rPr>
              <a:t>stemati</a:t>
            </a:r>
            <a:r>
              <a:rPr lang="tr-TR" altLang="en-US" sz="3000" dirty="0">
                <a:latin typeface="Calibri" panose="020F0502020204030204" pitchFamily="34" charset="0"/>
              </a:rPr>
              <a:t>k</a:t>
            </a:r>
            <a:r>
              <a:rPr lang="en-US" altLang="en-US" sz="3000" dirty="0">
                <a:latin typeface="Calibri" panose="020F0502020204030204" pitchFamily="34" charset="0"/>
              </a:rPr>
              <a:t> </a:t>
            </a:r>
            <a:r>
              <a:rPr lang="tr-TR" altLang="en-US" sz="3000" dirty="0">
                <a:latin typeface="Calibri" panose="020F0502020204030204" pitchFamily="34" charset="0"/>
              </a:rPr>
              <a:t>bir şekilde </a:t>
            </a:r>
            <a:r>
              <a:rPr lang="tr-TR" altLang="en-US" sz="3000" dirty="0" smtClean="0">
                <a:latin typeface="Calibri" panose="020F0502020204030204" pitchFamily="34" charset="0"/>
              </a:rPr>
              <a:t>düzenlenmesidir.</a:t>
            </a:r>
          </a:p>
          <a:p>
            <a:pPr lvl="1" indent="-457200">
              <a:buClr>
                <a:srgbClr val="002060"/>
              </a:buClr>
              <a:buFont typeface="Wingdings 3" panose="05040102010807070707" pitchFamily="18" charset="2"/>
              <a:buChar char=""/>
              <a:defRPr/>
            </a:pPr>
            <a:endParaRPr lang="tr-TR" altLang="en-US" sz="3000" dirty="0">
              <a:latin typeface="Calibri" panose="020F0502020204030204" pitchFamily="34" charset="0"/>
            </a:endParaRPr>
          </a:p>
          <a:p>
            <a:pPr lvl="1" indent="-457200">
              <a:buClr>
                <a:srgbClr val="002060"/>
              </a:buClr>
              <a:buFont typeface="Wingdings 3" panose="05040102010807070707" pitchFamily="18" charset="2"/>
              <a:buChar char=""/>
              <a:defRPr/>
            </a:pPr>
            <a:r>
              <a:rPr lang="en-US" altLang="en-US" sz="3000" dirty="0" smtClean="0">
                <a:latin typeface="Calibri" panose="020F0502020204030204" pitchFamily="34" charset="0"/>
              </a:rPr>
              <a:t>Taylor</a:t>
            </a:r>
            <a:r>
              <a:rPr lang="tr-TR" altLang="en-US" sz="3000" dirty="0">
                <a:latin typeface="Calibri" panose="020F0502020204030204" pitchFamily="34" charset="0"/>
              </a:rPr>
              <a:t>,</a:t>
            </a:r>
            <a:r>
              <a:rPr lang="en-US" altLang="en-US" sz="3000" dirty="0">
                <a:latin typeface="Calibri" panose="020F0502020204030204" pitchFamily="34" charset="0"/>
              </a:rPr>
              <a:t> </a:t>
            </a:r>
            <a:r>
              <a:rPr lang="tr-TR" altLang="en-US" sz="3000" dirty="0">
                <a:latin typeface="Calibri" panose="020F0502020204030204" pitchFamily="34" charset="0"/>
              </a:rPr>
              <a:t>görevin yapılış şeklini optimize ederek bir işçinin bir görevi yerine getirmek için harcadığı süreyi azaltmaya çalışmıştır. </a:t>
            </a:r>
            <a:endParaRPr lang="en-US" altLang="en-US" sz="3000" dirty="0">
              <a:latin typeface="Calibri" panose="020F0502020204030204" pitchFamily="34" charset="0"/>
            </a:endParaRP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7800390" cy="584775"/>
          </a:xfrm>
          <a:prstGeom prst="rect">
            <a:avLst/>
          </a:prstGeom>
          <a:noFill/>
        </p:spPr>
        <p:txBody>
          <a:bodyPr wrap="square" rtlCol="0">
            <a:spAutoFit/>
          </a:bodyPr>
          <a:lstStyle/>
          <a:p>
            <a:r>
              <a:rPr lang="tr-TR" altLang="en-US" sz="3200" b="1" dirty="0" smtClean="0">
                <a:solidFill>
                  <a:srgbClr val="002060"/>
                </a:solidFill>
                <a:latin typeface="Calibri" panose="020F0502020204030204" pitchFamily="34" charset="0"/>
              </a:rPr>
              <a:t>Bilimsel </a:t>
            </a:r>
            <a:r>
              <a:rPr lang="tr-TR" altLang="en-US" sz="3200" b="1" dirty="0">
                <a:solidFill>
                  <a:srgbClr val="002060"/>
                </a:solidFill>
                <a:latin typeface="Calibri" panose="020F0502020204030204" pitchFamily="34" charset="0"/>
              </a:rPr>
              <a:t>Yönetimin Dört </a:t>
            </a:r>
            <a:r>
              <a:rPr lang="tr-TR" altLang="en-US" sz="3200" b="1" dirty="0" smtClean="0">
                <a:solidFill>
                  <a:srgbClr val="002060"/>
                </a:solidFill>
                <a:latin typeface="Calibri" panose="020F0502020204030204" pitchFamily="34" charset="0"/>
              </a:rPr>
              <a:t>İlkesi</a:t>
            </a:r>
            <a:endParaRPr lang="tr-TR" sz="3200" b="1" dirty="0">
              <a:solidFill>
                <a:srgbClr val="002060"/>
              </a:solidFill>
              <a:latin typeface="Calibri" panose="020F0502020204030204" pitchFamily="34" charset="0"/>
            </a:endParaRPr>
          </a:p>
        </p:txBody>
      </p:sp>
      <p:sp>
        <p:nvSpPr>
          <p:cNvPr id="2" name="Rectangle 1"/>
          <p:cNvSpPr/>
          <p:nvPr/>
        </p:nvSpPr>
        <p:spPr>
          <a:xfrm>
            <a:off x="742714" y="1565503"/>
            <a:ext cx="7501693" cy="5847755"/>
          </a:xfrm>
          <a:prstGeom prst="rect">
            <a:avLst/>
          </a:prstGeom>
        </p:spPr>
        <p:txBody>
          <a:bodyPr wrap="square">
            <a:spAutoFit/>
          </a:bodyPr>
          <a:lstStyle/>
          <a:p>
            <a:pPr marL="342900" indent="-342900">
              <a:buFont typeface="+mj-lt"/>
              <a:buAutoNum type="arabicPeriod"/>
            </a:pPr>
            <a:endParaRPr lang="tr-TR" dirty="0"/>
          </a:p>
          <a:p>
            <a:pPr lvl="1" indent="-457200">
              <a:buClr>
                <a:srgbClr val="002060"/>
              </a:buClr>
              <a:buFont typeface="+mj-lt"/>
              <a:buAutoNum type="arabicPeriod"/>
              <a:defRPr/>
            </a:pPr>
            <a:r>
              <a:rPr lang="tr-TR" sz="2000" dirty="0">
                <a:latin typeface="Calibri" panose="020F0502020204030204" pitchFamily="34" charset="0"/>
              </a:rPr>
              <a:t>Bir iş en verimli şekilde yapılmak isteniyorsa, eski alışılmış usuller bir kenara bırakılmalı ve işlerin yapılış şekli incelenerek, yeni yöntemler geliştirilmelidir. </a:t>
            </a:r>
            <a:endParaRPr lang="tr-TR" sz="2000" dirty="0" smtClean="0">
              <a:latin typeface="Calibri" panose="020F0502020204030204" pitchFamily="34" charset="0"/>
            </a:endParaRPr>
          </a:p>
          <a:p>
            <a:pPr lvl="1" indent="-457200">
              <a:buClr>
                <a:srgbClr val="002060"/>
              </a:buClr>
              <a:buFont typeface="+mj-lt"/>
              <a:buAutoNum type="arabicPeriod"/>
              <a:defRPr/>
            </a:pPr>
            <a:endParaRPr lang="tr-TR" sz="2000" dirty="0">
              <a:latin typeface="Calibri" panose="020F0502020204030204" pitchFamily="34" charset="0"/>
            </a:endParaRPr>
          </a:p>
          <a:p>
            <a:pPr lvl="1" indent="-457200">
              <a:buClr>
                <a:srgbClr val="002060"/>
              </a:buClr>
              <a:buFont typeface="+mj-lt"/>
              <a:buAutoNum type="arabicPeriod"/>
              <a:defRPr/>
            </a:pPr>
            <a:r>
              <a:rPr lang="tr-TR" sz="2000" dirty="0">
                <a:latin typeface="Calibri" panose="020F0502020204030204" pitchFamily="34" charset="0"/>
              </a:rPr>
              <a:t>İşin etkin ve hızlı bir biçimde yapılabilmesi için iş görenler özendirilmeli ve belirli bir üretim miktarına veya standart hedefe ulaşan kişilere normal ücretleri dışında prim ve ikramiyeler verilmelidir. </a:t>
            </a:r>
            <a:endParaRPr lang="tr-TR" sz="2000" dirty="0" smtClean="0">
              <a:latin typeface="Calibri" panose="020F0502020204030204" pitchFamily="34" charset="0"/>
            </a:endParaRPr>
          </a:p>
          <a:p>
            <a:pPr lvl="1" indent="-457200">
              <a:buClr>
                <a:srgbClr val="002060"/>
              </a:buClr>
              <a:buFont typeface="+mj-lt"/>
              <a:buAutoNum type="arabicPeriod"/>
              <a:defRPr/>
            </a:pPr>
            <a:endParaRPr lang="tr-TR" sz="2000" dirty="0">
              <a:latin typeface="Calibri" panose="020F0502020204030204" pitchFamily="34" charset="0"/>
            </a:endParaRPr>
          </a:p>
          <a:p>
            <a:pPr lvl="1" indent="-457200">
              <a:buClr>
                <a:srgbClr val="002060"/>
              </a:buClr>
              <a:buFont typeface="+mj-lt"/>
              <a:buAutoNum type="arabicPeriod"/>
              <a:defRPr/>
            </a:pPr>
            <a:r>
              <a:rPr lang="tr-TR" sz="2000" dirty="0" smtClean="0">
                <a:latin typeface="Calibri" panose="020F0502020204030204" pitchFamily="34" charset="0"/>
              </a:rPr>
              <a:t>İşçiler </a:t>
            </a:r>
            <a:r>
              <a:rPr lang="tr-TR" sz="2000" dirty="0">
                <a:latin typeface="Calibri" panose="020F0502020204030204" pitchFamily="34" charset="0"/>
              </a:rPr>
              <a:t>gelişigüzel değil, bilimsel yolla </a:t>
            </a:r>
            <a:r>
              <a:rPr lang="tr-TR" sz="2000" dirty="0" smtClean="0">
                <a:latin typeface="Calibri" panose="020F0502020204030204" pitchFamily="34" charset="0"/>
              </a:rPr>
              <a:t>seçilmelidir.</a:t>
            </a:r>
          </a:p>
          <a:p>
            <a:pPr lvl="1" indent="-457200">
              <a:buClr>
                <a:srgbClr val="002060"/>
              </a:buClr>
              <a:buFont typeface="+mj-lt"/>
              <a:buAutoNum type="arabicPeriod"/>
              <a:defRPr/>
            </a:pPr>
            <a:endParaRPr lang="tr-TR" dirty="0" smtClean="0">
              <a:latin typeface="Calibri" panose="020F0502020204030204" pitchFamily="34" charset="0"/>
            </a:endParaRPr>
          </a:p>
          <a:p>
            <a:pPr lvl="1" indent="-457200">
              <a:buClr>
                <a:srgbClr val="002060"/>
              </a:buClr>
              <a:buFont typeface="+mj-lt"/>
              <a:buAutoNum type="arabicPeriod"/>
              <a:defRPr/>
            </a:pPr>
            <a:r>
              <a:rPr lang="tr-TR" sz="2000" dirty="0">
                <a:latin typeface="Calibri" panose="020F0502020204030204" pitchFamily="34" charset="0"/>
              </a:rPr>
              <a:t>Yönetim ile işçiler arasında dostça bir işbirliği oluşturulmalı ve alt kademelerde görevli çalışanlar uygulayacakları karar ve yöntemlerden mutlaka üst yönetimi haberdar etmelidir.</a:t>
            </a:r>
          </a:p>
          <a:p>
            <a:pPr lvl="1" indent="-457200">
              <a:buClr>
                <a:srgbClr val="002060"/>
              </a:buClr>
              <a:buFont typeface="Wingdings 3" panose="05040102010807070707" pitchFamily="18" charset="2"/>
              <a:buChar char=""/>
              <a:defRPr/>
            </a:pPr>
            <a:endParaRPr lang="tr-TR" dirty="0"/>
          </a:p>
          <a:p>
            <a:pPr lvl="1" indent="-457200">
              <a:buClr>
                <a:srgbClr val="002060"/>
              </a:buClr>
              <a:buFont typeface="Wingdings 3" panose="05040102010807070707" pitchFamily="18" charset="2"/>
              <a:buChar char=""/>
              <a:defRPr/>
            </a:pPr>
            <a:endParaRPr lang="tr-TR" sz="2000" dirty="0">
              <a:latin typeface="Calibri" panose="020F0502020204030204" pitchFamily="34" charset="0"/>
            </a:endParaRPr>
          </a:p>
          <a:p>
            <a:pPr lvl="1" indent="-457200">
              <a:buClr>
                <a:srgbClr val="002060"/>
              </a:buClr>
              <a:buFont typeface="Wingdings 3" panose="05040102010807070707" pitchFamily="18" charset="2"/>
              <a:buChar char=""/>
              <a:defRPr/>
            </a:pPr>
            <a:endParaRPr lang="tr-TR" sz="2000" dirty="0" smtClean="0">
              <a:latin typeface="Calibri" panose="020F0502020204030204" pitchFamily="34" charset="0"/>
            </a:endParaRPr>
          </a:p>
          <a:p>
            <a:pPr lvl="1" indent="-457200">
              <a:buClr>
                <a:srgbClr val="002060"/>
              </a:buClr>
              <a:buFont typeface="Wingdings 3" panose="05040102010807070707" pitchFamily="18" charset="2"/>
              <a:buChar char=""/>
              <a:defRPr/>
            </a:pPr>
            <a:endParaRPr lang="tr-TR" sz="2000" dirty="0">
              <a:latin typeface="Calibri" panose="020F0502020204030204" pitchFamily="34" charset="0"/>
            </a:endParaRP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36712"/>
            <a:ext cx="7560840" cy="5526032"/>
          </a:xfrm>
        </p:spPr>
        <p:txBody>
          <a:bodyPr>
            <a:normAutofit/>
          </a:bodyPr>
          <a:lstStyle/>
          <a:p>
            <a:pPr marL="0" indent="0">
              <a:buNone/>
            </a:pPr>
            <a:r>
              <a:rPr lang="tr-TR" b="1" dirty="0">
                <a:solidFill>
                  <a:schemeClr val="accent1"/>
                </a:solidFill>
                <a:latin typeface="Calibri" pitchFamily="34" charset="0"/>
              </a:rPr>
              <a:t>	</a:t>
            </a:r>
            <a:endParaRPr lang="tr-TR" sz="2000" b="1" dirty="0" smtClean="0">
              <a:latin typeface="Calibri(Heading)"/>
            </a:endParaRP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ORGANİZASYON TEORİSİNE GİRİŞ</a:t>
            </a:r>
            <a:endParaRPr lang="tr-TR" sz="2000" dirty="0" smtClean="0">
              <a:solidFill>
                <a:schemeClr val="tx2">
                  <a:lumMod val="50000"/>
                </a:schemeClr>
              </a:solidFill>
              <a:latin typeface="Calibri" pitchFamily="34" charset="0"/>
            </a:endParaRPr>
          </a:p>
          <a:p>
            <a:pPr marL="525780" indent="-457200">
              <a:buClr>
                <a:srgbClr val="002060"/>
              </a:buClr>
              <a:buFont typeface="+mj-lt"/>
              <a:buAutoNum type="arabicPeriod"/>
            </a:pPr>
            <a:r>
              <a:rPr lang="tr-TR" sz="2200" dirty="0" smtClean="0">
                <a:solidFill>
                  <a:schemeClr val="tx2">
                    <a:lumMod val="50000"/>
                  </a:schemeClr>
                </a:solidFill>
                <a:latin typeface="Calibri" pitchFamily="34" charset="0"/>
              </a:rPr>
              <a:t>Tarihi Perspektifte Organizasyon Teorisi</a:t>
            </a:r>
          </a:p>
          <a:p>
            <a:pPr marL="525780" indent="-457200">
              <a:buClr>
                <a:srgbClr val="002060"/>
              </a:buClr>
              <a:buFont typeface="+mj-lt"/>
              <a:buAutoNum type="arabicPeriod"/>
            </a:pPr>
            <a:r>
              <a:rPr lang="tr-TR" sz="2200" dirty="0" smtClean="0">
                <a:solidFill>
                  <a:schemeClr val="tx2">
                    <a:lumMod val="50000"/>
                  </a:schemeClr>
                </a:solidFill>
                <a:latin typeface="Calibri" pitchFamily="34" charset="0"/>
              </a:rPr>
              <a:t>Modern Yönetim Düşüncesinin Ortaya Çıkışı</a:t>
            </a:r>
            <a:endParaRPr lang="tr-TR" sz="2000" b="1" dirty="0">
              <a:latin typeface="Calibri" pitchFamily="34" charset="0"/>
            </a:endParaRP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BİLİMSEL YÖNETİM YAKLAŞIMI</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YÖNETİM SÜRECİ YAKLAŞIMI</a:t>
            </a:r>
          </a:p>
          <a:p>
            <a:pPr marL="525780" indent="-457200">
              <a:buClr>
                <a:srgbClr val="002060"/>
              </a:buClr>
              <a:buFont typeface="+mj-lt"/>
              <a:buAutoNum type="arabicPeriod"/>
            </a:pPr>
            <a:r>
              <a:rPr lang="tr-TR" sz="2200" dirty="0" smtClean="0">
                <a:solidFill>
                  <a:schemeClr val="tx2">
                    <a:lumMod val="50000"/>
                  </a:schemeClr>
                </a:solidFill>
                <a:latin typeface="Calibri" pitchFamily="34" charset="0"/>
              </a:rPr>
              <a:t>Yönetim Fonksiyonları</a:t>
            </a:r>
          </a:p>
          <a:p>
            <a:pPr marL="525780" indent="-457200">
              <a:buClr>
                <a:srgbClr val="002060"/>
              </a:buClr>
              <a:buFont typeface="+mj-lt"/>
              <a:buAutoNum type="arabicPeriod"/>
            </a:pPr>
            <a:r>
              <a:rPr lang="tr-TR" sz="2200" dirty="0" smtClean="0">
                <a:solidFill>
                  <a:schemeClr val="tx2">
                    <a:lumMod val="50000"/>
                  </a:schemeClr>
                </a:solidFill>
                <a:latin typeface="Calibri" pitchFamily="34" charset="0"/>
              </a:rPr>
              <a:t>Yönetim İlkeleri</a:t>
            </a:r>
          </a:p>
          <a:p>
            <a:pPr>
              <a:buClr>
                <a:srgbClr val="002060"/>
              </a:buClr>
              <a:buFont typeface="Wingdings 3" panose="05040102010807070707" pitchFamily="18" charset="2"/>
              <a:buChar char=""/>
            </a:pPr>
            <a:r>
              <a:rPr lang="tr-TR" b="1" dirty="0">
                <a:solidFill>
                  <a:srgbClr val="002060"/>
                </a:solidFill>
                <a:latin typeface="Calibri" panose="020F0502020204030204" pitchFamily="34" charset="0"/>
              </a:rPr>
              <a:t>BÜROKRASİ </a:t>
            </a:r>
            <a:r>
              <a:rPr lang="tr-TR" b="1" dirty="0" smtClean="0">
                <a:solidFill>
                  <a:srgbClr val="002060"/>
                </a:solidFill>
                <a:latin typeface="Calibri" panose="020F0502020204030204" pitchFamily="34" charset="0"/>
              </a:rPr>
              <a:t>YAKLAŞIMI</a:t>
            </a:r>
          </a:p>
          <a:p>
            <a:pPr marL="525780" indent="-457200">
              <a:buClr>
                <a:srgbClr val="002060"/>
              </a:buClr>
              <a:buFont typeface="+mj-lt"/>
              <a:buAutoNum type="arabicPeriod"/>
            </a:pPr>
            <a:r>
              <a:rPr lang="tr-TR" sz="2200" dirty="0">
                <a:solidFill>
                  <a:schemeClr val="tx2">
                    <a:lumMod val="50000"/>
                  </a:schemeClr>
                </a:solidFill>
                <a:latin typeface="Calibri" pitchFamily="34" charset="0"/>
              </a:rPr>
              <a:t>Weber’in Yetki Tipolojisi</a:t>
            </a:r>
          </a:p>
          <a:p>
            <a:pPr marL="525780" indent="-457200">
              <a:buClr>
                <a:srgbClr val="002060"/>
              </a:buClr>
              <a:buFont typeface="+mj-lt"/>
              <a:buAutoNum type="arabicPeriod"/>
            </a:pPr>
            <a:r>
              <a:rPr lang="tr-TR" sz="2200" dirty="0">
                <a:solidFill>
                  <a:schemeClr val="tx2">
                    <a:lumMod val="50000"/>
                  </a:schemeClr>
                </a:solidFill>
                <a:latin typeface="Calibri" pitchFamily="34" charset="0"/>
              </a:rPr>
              <a:t>İdeal Bürokrasi Modelinin </a:t>
            </a:r>
            <a:r>
              <a:rPr lang="tr-TR" sz="2200" dirty="0" smtClean="0">
                <a:solidFill>
                  <a:schemeClr val="tx2">
                    <a:lumMod val="50000"/>
                  </a:schemeClr>
                </a:solidFill>
                <a:latin typeface="Calibri" pitchFamily="34" charset="0"/>
              </a:rPr>
              <a:t>Özellikleri</a:t>
            </a:r>
          </a:p>
          <a:p>
            <a:pPr>
              <a:buClr>
                <a:srgbClr val="002060"/>
              </a:buClr>
              <a:buFont typeface="Wingdings 3" panose="05040102010807070707" pitchFamily="18" charset="2"/>
              <a:buChar char=""/>
            </a:pPr>
            <a:r>
              <a:rPr lang="tr-TR" b="1" dirty="0">
                <a:solidFill>
                  <a:srgbClr val="002060"/>
                </a:solidFill>
                <a:latin typeface="Calibri" panose="020F0502020204030204" pitchFamily="34" charset="0"/>
              </a:rPr>
              <a:t>KLASİK YÖNETİM DÜŞÜNCESİNE GETİRİLEN ELEŞTİRİLER</a:t>
            </a:r>
          </a:p>
          <a:p>
            <a:pPr marL="0" indent="0">
              <a:buNone/>
            </a:pPr>
            <a:endParaRPr lang="tr-TR" b="1" dirty="0">
              <a:latin typeface="Calibri" pitchFamily="34" charset="0"/>
            </a:endParaRPr>
          </a:p>
        </p:txBody>
      </p:sp>
      <p:sp>
        <p:nvSpPr>
          <p:cNvPr id="2" name="TextBox 1"/>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Tree>
    <p:extLst>
      <p:ext uri="{BB962C8B-B14F-4D97-AF65-F5344CB8AC3E}">
        <p14:creationId xmlns:p14="http://schemas.microsoft.com/office/powerpoint/2010/main" val="203332376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532" y="2607186"/>
            <a:ext cx="324036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8882" y="1115100"/>
            <a:ext cx="7800390" cy="584775"/>
          </a:xfrm>
          <a:prstGeom prst="rect">
            <a:avLst/>
          </a:prstGeom>
          <a:noFill/>
        </p:spPr>
        <p:txBody>
          <a:bodyPr wrap="square" rtlCol="0">
            <a:spAutoFit/>
          </a:bodyPr>
          <a:lstStyle/>
          <a:p>
            <a:r>
              <a:rPr lang="tr-TR" altLang="en-US" sz="3200" b="1" dirty="0" smtClean="0">
                <a:solidFill>
                  <a:srgbClr val="002060"/>
                </a:solidFill>
                <a:latin typeface="Calibri" panose="020F0502020204030204" pitchFamily="34" charset="0"/>
              </a:rPr>
              <a:t>Bilimsel Yönetim Yaklaşımı</a:t>
            </a:r>
            <a:endParaRPr lang="tr-TR" sz="3200" b="1" dirty="0">
              <a:solidFill>
                <a:srgbClr val="002060"/>
              </a:solidFill>
              <a:latin typeface="Calibri" panose="020F0502020204030204" pitchFamily="34" charset="0"/>
            </a:endParaRPr>
          </a:p>
        </p:txBody>
      </p:sp>
      <p:sp>
        <p:nvSpPr>
          <p:cNvPr id="2" name="Rectangle 1"/>
          <p:cNvSpPr/>
          <p:nvPr/>
        </p:nvSpPr>
        <p:spPr>
          <a:xfrm>
            <a:off x="782002" y="2478033"/>
            <a:ext cx="3986866" cy="2677656"/>
          </a:xfrm>
          <a:prstGeom prst="rect">
            <a:avLst/>
          </a:prstGeom>
        </p:spPr>
        <p:txBody>
          <a:bodyPr wrap="square">
            <a:spAutoFit/>
          </a:bodyPr>
          <a:lstStyle/>
          <a:p>
            <a:pPr lvl="1" indent="-457200">
              <a:buClr>
                <a:srgbClr val="002060"/>
              </a:buClr>
              <a:buFont typeface="Wingdings 3" panose="05040102010807070707" pitchFamily="18" charset="2"/>
              <a:buChar char=""/>
              <a:defRPr/>
            </a:pPr>
            <a:r>
              <a:rPr lang="tr-TR" altLang="en-US" sz="2400" i="1" dirty="0">
                <a:latin typeface="Calibri" panose="020F0502020204030204" pitchFamily="34" charset="0"/>
              </a:rPr>
              <a:t>Standart İş Usulleri</a:t>
            </a:r>
          </a:p>
          <a:p>
            <a:pPr lvl="1" indent="-4572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lvl="1" indent="-457200">
              <a:buClr>
                <a:srgbClr val="002060"/>
              </a:buClr>
              <a:buFont typeface="Wingdings 3" panose="05040102010807070707" pitchFamily="18" charset="2"/>
              <a:buChar char=""/>
              <a:defRPr/>
            </a:pPr>
            <a:r>
              <a:rPr lang="tr-TR" altLang="en-US" sz="2400" i="1" dirty="0">
                <a:latin typeface="Calibri" panose="020F0502020204030204" pitchFamily="34" charset="0"/>
              </a:rPr>
              <a:t> Standart İş Süreleri</a:t>
            </a:r>
          </a:p>
          <a:p>
            <a:pPr lvl="1" indent="-4572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lvl="1" indent="-457200">
              <a:buClr>
                <a:srgbClr val="002060"/>
              </a:buClr>
              <a:buFont typeface="Wingdings 3" panose="05040102010807070707" pitchFamily="18" charset="2"/>
              <a:buChar char=""/>
              <a:defRPr/>
            </a:pPr>
            <a:r>
              <a:rPr lang="tr-TR" altLang="en-US" sz="2400" i="1" dirty="0">
                <a:latin typeface="Calibri" panose="020F0502020204030204" pitchFamily="34" charset="0"/>
              </a:rPr>
              <a:t> Hareket ve Zaman Etütleri</a:t>
            </a:r>
          </a:p>
          <a:p>
            <a:pPr lvl="1" indent="-4572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lvl="1" indent="-457200">
              <a:buClr>
                <a:srgbClr val="002060"/>
              </a:buClr>
              <a:buFont typeface="Wingdings 3" panose="05040102010807070707" pitchFamily="18" charset="2"/>
              <a:buChar char=""/>
              <a:defRPr/>
            </a:pPr>
            <a:r>
              <a:rPr lang="tr-TR" altLang="en-US" sz="2400" i="1" dirty="0">
                <a:latin typeface="Calibri" panose="020F0502020204030204" pitchFamily="34" charset="0"/>
              </a:rPr>
              <a:t> Her işin en iyi yapılış şekli</a:t>
            </a: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1115100"/>
            <a:ext cx="7800390" cy="584775"/>
          </a:xfrm>
          <a:prstGeom prst="rect">
            <a:avLst/>
          </a:prstGeom>
          <a:noFill/>
        </p:spPr>
        <p:txBody>
          <a:bodyPr wrap="square" rtlCol="0">
            <a:spAutoFit/>
          </a:bodyPr>
          <a:lstStyle/>
          <a:p>
            <a:r>
              <a:rPr lang="tr-TR" altLang="en-US" sz="3200" b="1" dirty="0" smtClean="0">
                <a:solidFill>
                  <a:srgbClr val="002060"/>
                </a:solidFill>
                <a:latin typeface="Calibri" panose="020F0502020204030204" pitchFamily="34" charset="0"/>
              </a:rPr>
              <a:t>Bilimsel Yönetim Yaklaşımı</a:t>
            </a:r>
            <a:endParaRPr lang="tr-TR" sz="3200" b="1" dirty="0">
              <a:solidFill>
                <a:srgbClr val="002060"/>
              </a:solidFill>
              <a:latin typeface="Calibri" panose="020F0502020204030204" pitchFamily="34" charset="0"/>
            </a:endParaRPr>
          </a:p>
        </p:txBody>
      </p:sp>
      <p:sp>
        <p:nvSpPr>
          <p:cNvPr id="2" name="Rectangle 1"/>
          <p:cNvSpPr/>
          <p:nvPr/>
        </p:nvSpPr>
        <p:spPr>
          <a:xfrm>
            <a:off x="755576" y="1997839"/>
            <a:ext cx="6984776" cy="3785652"/>
          </a:xfrm>
          <a:prstGeom prst="rect">
            <a:avLst/>
          </a:prstGeom>
        </p:spPr>
        <p:txBody>
          <a:bodyPr wrap="square">
            <a:spAutoFit/>
          </a:bodyPr>
          <a:lstStyle/>
          <a:p>
            <a:pPr>
              <a:defRPr/>
            </a:pPr>
            <a:r>
              <a:rPr lang="tr-TR" altLang="en-US" sz="2400" dirty="0">
                <a:latin typeface="Calibri" panose="020F0502020204030204" pitchFamily="34" charset="0"/>
              </a:rPr>
              <a:t>Bilimsel Yönetim Yaklaşımı’na Katkıda Bulunan Diğer Araştırmacılar:</a:t>
            </a:r>
          </a:p>
          <a:p>
            <a:pPr>
              <a:defRPr/>
            </a:pPr>
            <a:endParaRPr lang="tr-TR" altLang="en-US" sz="2400" b="1" i="1" dirty="0">
              <a:latin typeface="Calibri" panose="020F0502020204030204" pitchFamily="34" charset="0"/>
            </a:endParaRPr>
          </a:p>
          <a:p>
            <a:pPr marL="800100" lvl="1" indent="-342900">
              <a:buClr>
                <a:srgbClr val="002060"/>
              </a:buClr>
              <a:buFont typeface="Wingdings 3" panose="05040102010807070707" pitchFamily="18" charset="2"/>
              <a:buChar char=""/>
              <a:defRPr/>
            </a:pPr>
            <a:r>
              <a:rPr lang="tr-TR" altLang="en-US" sz="2400" dirty="0">
                <a:latin typeface="Calibri" panose="020F0502020204030204" pitchFamily="34" charset="0"/>
              </a:rPr>
              <a:t> </a:t>
            </a:r>
            <a:r>
              <a:rPr lang="tr-TR" altLang="en-US" sz="2400" i="1" dirty="0">
                <a:latin typeface="Calibri" panose="020F0502020204030204" pitchFamily="34" charset="0"/>
              </a:rPr>
              <a:t>Charles Babbage </a:t>
            </a:r>
          </a:p>
          <a:p>
            <a:pPr marL="800100" lvl="1" indent="-3429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marL="800100" lvl="1" indent="-342900">
              <a:buClr>
                <a:srgbClr val="002060"/>
              </a:buClr>
              <a:buFont typeface="Wingdings 3" panose="05040102010807070707" pitchFamily="18" charset="2"/>
              <a:buChar char=""/>
              <a:defRPr/>
            </a:pPr>
            <a:r>
              <a:rPr lang="tr-TR" altLang="en-US" sz="2400" i="1" dirty="0">
                <a:latin typeface="Calibri" panose="020F0502020204030204" pitchFamily="34" charset="0"/>
              </a:rPr>
              <a:t> Lillian &amp; Frank Gilbreth </a:t>
            </a:r>
          </a:p>
          <a:p>
            <a:pPr marL="800100" lvl="1" indent="-3429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marL="800100" lvl="1" indent="-342900">
              <a:buClr>
                <a:srgbClr val="002060"/>
              </a:buClr>
              <a:buFont typeface="Wingdings 3" panose="05040102010807070707" pitchFamily="18" charset="2"/>
              <a:buChar char=""/>
              <a:defRPr/>
            </a:pPr>
            <a:r>
              <a:rPr lang="tr-TR" altLang="en-US" sz="2400" i="1" dirty="0">
                <a:latin typeface="Calibri" panose="020F0502020204030204" pitchFamily="34" charset="0"/>
              </a:rPr>
              <a:t> Henry Gannt </a:t>
            </a:r>
          </a:p>
          <a:p>
            <a:pPr marL="800100" lvl="1" indent="-3429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marL="800100" lvl="1" indent="-342900">
              <a:buClr>
                <a:srgbClr val="002060"/>
              </a:buClr>
              <a:buFont typeface="Wingdings 3" panose="05040102010807070707" pitchFamily="18" charset="2"/>
              <a:buChar char=""/>
              <a:defRPr/>
            </a:pPr>
            <a:r>
              <a:rPr lang="tr-TR" altLang="en-US" sz="2400" i="1" dirty="0">
                <a:latin typeface="Calibri" panose="020F0502020204030204" pitchFamily="34" charset="0"/>
              </a:rPr>
              <a:t> Harrington Emerson </a:t>
            </a:r>
            <a:endParaRPr lang="en-US" sz="2400" i="1" dirty="0">
              <a:latin typeface="Calibri" panose="020F0502020204030204" pitchFamily="34" charset="0"/>
            </a:endParaRPr>
          </a:p>
        </p:txBody>
      </p:sp>
    </p:spTree>
    <p:extLst>
      <p:ext uri="{BB962C8B-B14F-4D97-AF65-F5344CB8AC3E}">
        <p14:creationId xmlns:p14="http://schemas.microsoft.com/office/powerpoint/2010/main" val="17343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graphicFrame>
        <p:nvGraphicFramePr>
          <p:cNvPr id="3" name="Tablo 3"/>
          <p:cNvGraphicFramePr>
            <a:graphicFrameLocks noGrp="1"/>
          </p:cNvGraphicFramePr>
          <p:nvPr>
            <p:extLst>
              <p:ext uri="{D42A27DB-BD31-4B8C-83A1-F6EECF244321}">
                <p14:modId xmlns:p14="http://schemas.microsoft.com/office/powerpoint/2010/main" val="1186758258"/>
              </p:ext>
            </p:extLst>
          </p:nvPr>
        </p:nvGraphicFramePr>
        <p:xfrm>
          <a:off x="899593" y="764704"/>
          <a:ext cx="7506584" cy="5811963"/>
        </p:xfrm>
        <a:graphic>
          <a:graphicData uri="http://schemas.openxmlformats.org/drawingml/2006/table">
            <a:tbl>
              <a:tblPr firstRow="1" firstCol="1" bandRow="1">
                <a:tableStyleId>{5C22544A-7EE6-4342-B048-85BDC9FD1C3A}</a:tableStyleId>
              </a:tblPr>
              <a:tblGrid>
                <a:gridCol w="2332208"/>
                <a:gridCol w="2587188"/>
                <a:gridCol w="2587188"/>
              </a:tblGrid>
              <a:tr h="323468">
                <a:tc gridSpan="3">
                  <a:txBody>
                    <a:bodyPr/>
                    <a:lstStyle/>
                    <a:p>
                      <a:pPr algn="ctr">
                        <a:lnSpc>
                          <a:spcPct val="150000"/>
                        </a:lnSpc>
                        <a:spcAft>
                          <a:spcPts val="0"/>
                        </a:spcAft>
                      </a:pPr>
                      <a:r>
                        <a:rPr lang="tr-TR" sz="1800" dirty="0">
                          <a:effectLst/>
                          <a:latin typeface="Calibri" panose="020F0502020204030204" pitchFamily="34" charset="0"/>
                        </a:rPr>
                        <a:t>BİLİMSEL YÖNETİM YAKLAŞIMI </a:t>
                      </a:r>
                      <a:endParaRPr lang="en-US" sz="1800" dirty="0">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6228">
                <a:tc>
                  <a:txBody>
                    <a:bodyPr/>
                    <a:lstStyle/>
                    <a:p>
                      <a:pPr algn="ctr">
                        <a:lnSpc>
                          <a:spcPct val="150000"/>
                        </a:lnSpc>
                        <a:spcAft>
                          <a:spcPts val="0"/>
                        </a:spcAft>
                      </a:pPr>
                      <a:r>
                        <a:rPr lang="tr-TR" sz="1400" b="1" dirty="0">
                          <a:effectLst/>
                          <a:latin typeface="Calibri" panose="020F0502020204030204" pitchFamily="34" charset="0"/>
                        </a:rPr>
                        <a:t>Anahtar Kavramlar</a:t>
                      </a:r>
                      <a:endParaRPr lang="en-US" sz="1400" b="1" dirty="0">
                        <a:effectLst/>
                        <a:latin typeface="Calibri" panose="020F0502020204030204" pitchFamily="34" charset="0"/>
                        <a:ea typeface="Times New Roman"/>
                      </a:endParaRPr>
                    </a:p>
                  </a:txBody>
                  <a:tcPr marL="51580" marR="51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tr-TR" sz="1400" b="1" dirty="0">
                          <a:solidFill>
                            <a:schemeClr val="bg1"/>
                          </a:solidFill>
                          <a:effectLst/>
                          <a:latin typeface="Calibri" panose="020F0502020204030204" pitchFamily="34" charset="0"/>
                        </a:rPr>
                        <a:t>Katkıları</a:t>
                      </a:r>
                      <a:endParaRPr lang="en-US" sz="1400" b="1" dirty="0">
                        <a:solidFill>
                          <a:schemeClr val="bg1"/>
                        </a:solidFill>
                        <a:effectLst/>
                        <a:latin typeface="Calibri" panose="020F0502020204030204" pitchFamily="34" charset="0"/>
                        <a:ea typeface="Times New Roman"/>
                      </a:endParaRPr>
                    </a:p>
                  </a:txBody>
                  <a:tcPr marL="51580" marR="51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Aft>
                          <a:spcPts val="0"/>
                        </a:spcAft>
                      </a:pPr>
                      <a:r>
                        <a:rPr lang="tr-TR" sz="1400" b="1" dirty="0">
                          <a:solidFill>
                            <a:schemeClr val="bg1"/>
                          </a:solidFill>
                          <a:effectLst/>
                          <a:latin typeface="Calibri" panose="020F0502020204030204" pitchFamily="34" charset="0"/>
                        </a:rPr>
                        <a:t>Kısıtları</a:t>
                      </a:r>
                      <a:endParaRPr lang="en-US" sz="1400" b="1" dirty="0">
                        <a:solidFill>
                          <a:schemeClr val="bg1"/>
                        </a:solidFill>
                        <a:effectLst/>
                        <a:latin typeface="Calibri" panose="020F0502020204030204" pitchFamily="34" charset="0"/>
                        <a:ea typeface="Times New Roman"/>
                      </a:endParaRPr>
                    </a:p>
                  </a:txBody>
                  <a:tcPr marL="51580" marR="51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55099">
                <a:tc>
                  <a:txBody>
                    <a:bodyPr/>
                    <a:lstStyle/>
                    <a:p>
                      <a:pPr algn="l">
                        <a:lnSpc>
                          <a:spcPct val="115000"/>
                        </a:lnSpc>
                        <a:spcAft>
                          <a:spcPts val="0"/>
                        </a:spcAft>
                      </a:pPr>
                      <a:r>
                        <a:rPr lang="tr-TR" sz="1400" b="0" kern="1200" dirty="0">
                          <a:solidFill>
                            <a:srgbClr val="002060"/>
                          </a:solidFill>
                          <a:effectLst/>
                          <a:latin typeface="Calibri" panose="020F0502020204030204" pitchFamily="34" charset="0"/>
                          <a:ea typeface="+mn-ea"/>
                          <a:cs typeface="+mn-cs"/>
                        </a:rPr>
                        <a:t>Üretim faaliyetleri sistematik hale getirilmiştir.</a:t>
                      </a:r>
                      <a:endParaRPr lang="en-US" sz="1400" b="0" kern="1200" dirty="0">
                        <a:solidFill>
                          <a:srgbClr val="002060"/>
                        </a:solidFill>
                        <a:effectLst/>
                        <a:latin typeface="Calibri" panose="020F0502020204030204" pitchFamily="34" charset="0"/>
                        <a:ea typeface="+mn-ea"/>
                        <a:cs typeface="+mn-cs"/>
                      </a:endParaRPr>
                    </a:p>
                    <a:p>
                      <a:pPr algn="l">
                        <a:lnSpc>
                          <a:spcPct val="115000"/>
                        </a:lnSpc>
                        <a:spcAft>
                          <a:spcPts val="0"/>
                        </a:spcAft>
                      </a:pPr>
                      <a:r>
                        <a:rPr lang="tr-TR" sz="1400" b="0" kern="1200" dirty="0">
                          <a:solidFill>
                            <a:srgbClr val="002060"/>
                          </a:solidFill>
                          <a:effectLst/>
                          <a:latin typeface="Calibri" panose="020F0502020204030204" pitchFamily="34" charset="0"/>
                          <a:ea typeface="+mn-ea"/>
                          <a:cs typeface="+mn-cs"/>
                        </a:rPr>
                        <a:t> </a:t>
                      </a:r>
                      <a:endParaRPr lang="en-US" sz="1400" b="0" kern="1200" dirty="0">
                        <a:solidFill>
                          <a:srgbClr val="002060"/>
                        </a:solidFill>
                        <a:effectLst/>
                        <a:latin typeface="Calibri" panose="020F0502020204030204" pitchFamily="34" charset="0"/>
                        <a:ea typeface="+mn-ea"/>
                        <a:cs typeface="+mn-cs"/>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ABD’de bilimsel yönetim ile formel yönetim süreçlerinin başlamasını sağlamıştır.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İşletme ile çevresi arasındaki ilişki görmezden gelinmiştir.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5099">
                <a:tc>
                  <a:txBody>
                    <a:bodyPr/>
                    <a:lstStyle/>
                    <a:p>
                      <a:pPr algn="l">
                        <a:lnSpc>
                          <a:spcPct val="115000"/>
                        </a:lnSpc>
                        <a:spcAft>
                          <a:spcPts val="0"/>
                        </a:spcAft>
                      </a:pPr>
                      <a:r>
                        <a:rPr lang="tr-TR" sz="1400" b="0" kern="1200" dirty="0">
                          <a:solidFill>
                            <a:srgbClr val="002060"/>
                          </a:solidFill>
                          <a:effectLst/>
                          <a:latin typeface="Calibri" panose="020F0502020204030204" pitchFamily="34" charset="0"/>
                          <a:ea typeface="+mn-ea"/>
                          <a:cs typeface="+mn-cs"/>
                        </a:rPr>
                        <a:t>Prosedür ve süreçlerin koordine edilmesi öngörülmüştür.</a:t>
                      </a:r>
                      <a:endParaRPr lang="en-US" sz="1400" b="0" kern="1200" dirty="0">
                        <a:solidFill>
                          <a:srgbClr val="002060"/>
                        </a:solidFill>
                        <a:effectLst/>
                        <a:latin typeface="Calibri" panose="020F0502020204030204" pitchFamily="34" charset="0"/>
                        <a:ea typeface="+mn-ea"/>
                        <a:cs typeface="+mn-cs"/>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Verimli ve kesintisiz üretime önem verilmiş, üretim faaliyetleri sistematik hale getirilmiştir.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Çalışanlar, makinenin bir parçası olarak görülmüş, insanın sosyal bir varlık olduğu göz ardı edilmiştir. </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5099">
                <a:tc rowSpan="4">
                  <a:txBody>
                    <a:bodyPr/>
                    <a:lstStyle/>
                    <a:p>
                      <a:pPr algn="l">
                        <a:lnSpc>
                          <a:spcPct val="115000"/>
                        </a:lnSpc>
                        <a:spcAft>
                          <a:spcPts val="0"/>
                        </a:spcAft>
                      </a:pPr>
                      <a:r>
                        <a:rPr lang="tr-TR" sz="1400" b="0" kern="1200" dirty="0">
                          <a:solidFill>
                            <a:srgbClr val="002060"/>
                          </a:solidFill>
                          <a:effectLst/>
                          <a:latin typeface="Calibri" panose="020F0502020204030204" pitchFamily="34" charset="0"/>
                          <a:ea typeface="+mn-ea"/>
                          <a:cs typeface="+mn-cs"/>
                        </a:rPr>
                        <a:t>Envanter yönetimi, maliyet kontrolü ve verimlilik gibi faktörlere önem verilmeye başlanmıştır.</a:t>
                      </a:r>
                      <a:endParaRPr lang="en-US" sz="1400" b="0" kern="1200" dirty="0">
                        <a:solidFill>
                          <a:srgbClr val="002060"/>
                        </a:solidFill>
                        <a:effectLst/>
                        <a:latin typeface="Calibri" panose="020F0502020204030204" pitchFamily="34" charset="0"/>
                        <a:ea typeface="+mn-ea"/>
                        <a:cs typeface="+mn-cs"/>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“En iyi yol” belirlemek için bilimsel yöntemlerden yararlanmış ve işyerine bilimsel analizi getirmiştir.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Yönetici ve çalışanların görüşleri arasındaki farklılık görmezden gelinmiştir.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2650">
                <a:tc vMerge="1">
                  <a:txBody>
                    <a:bodyPr/>
                    <a:lstStyle/>
                    <a:p>
                      <a:endParaRPr lang="en-US"/>
                    </a:p>
                  </a:txBody>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İşçilerin görevleri, seçimleri ve eğitimleri üzerinde durmuş ve yönetim ile işçiler arasındaki işbirliğini vurgulamıştır.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Basit güdüleme varsayımları üzerinde durulmuş ve çalışanların sadece ücret ve prim gibi maddi ödüller ile motive olacağı düşünülmüştür. </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5099">
                <a:tc vMerge="1">
                  <a:txBody>
                    <a:bodyPr/>
                    <a:lstStyle/>
                    <a:p>
                      <a:endParaRPr lang="en-US"/>
                    </a:p>
                  </a:txBody>
                  <a:tcPr/>
                </a:tc>
                <a:tc>
                  <a:txBody>
                    <a:bodyPr/>
                    <a:lstStyle/>
                    <a:p>
                      <a:pPr marL="457200" algn="l">
                        <a:lnSpc>
                          <a:spcPct val="115000"/>
                        </a:lnSpc>
                        <a:spcAft>
                          <a:spcPts val="0"/>
                        </a:spcAft>
                      </a:pPr>
                      <a:r>
                        <a:rPr lang="tr-TR" sz="1200" dirty="0">
                          <a:solidFill>
                            <a:srgbClr val="002060"/>
                          </a:solidFill>
                          <a:effectLst/>
                          <a:latin typeface="Calibri" panose="020F0502020204030204" pitchFamily="34" charset="0"/>
                        </a:rPr>
                        <a:t> </a:t>
                      </a:r>
                      <a:endParaRPr lang="en-US" sz="1200" dirty="0">
                        <a:solidFill>
                          <a:srgbClr val="002060"/>
                        </a:solidFill>
                        <a:effectLst/>
                        <a:latin typeface="Calibri" panose="020F0502020204030204" pitchFamily="34" charset="0"/>
                      </a:endParaRPr>
                    </a:p>
                    <a:p>
                      <a:pPr algn="l">
                        <a:lnSpc>
                          <a:spcPct val="115000"/>
                        </a:lnSpc>
                        <a:spcAft>
                          <a:spcPts val="0"/>
                        </a:spcAft>
                      </a:pPr>
                      <a:r>
                        <a:rPr lang="tr-TR" sz="1200" dirty="0">
                          <a:solidFill>
                            <a:srgbClr val="002060"/>
                          </a:solidFill>
                          <a:effectLst/>
                          <a:latin typeface="Calibri" panose="020F0502020204030204" pitchFamily="34" charset="0"/>
                        </a:rPr>
                        <a:t>Fabrika verimliliği ve etkinliğini arttırmıştır.</a:t>
                      </a:r>
                      <a:endParaRPr lang="en-US" sz="1200" dirty="0">
                        <a:solidFill>
                          <a:srgbClr val="002060"/>
                        </a:solidFill>
                        <a:effectLst/>
                        <a:latin typeface="Calibri" panose="020F0502020204030204" pitchFamily="34" charset="0"/>
                      </a:endParaRPr>
                    </a:p>
                    <a:p>
                      <a:pPr algn="l">
                        <a:lnSpc>
                          <a:spcPct val="115000"/>
                        </a:lnSpc>
                        <a:spcAft>
                          <a:spcPts val="0"/>
                        </a:spcAft>
                      </a:pPr>
                      <a:r>
                        <a:rPr lang="tr-TR" sz="1200" dirty="0">
                          <a:solidFill>
                            <a:srgbClr val="002060"/>
                          </a:solidFill>
                          <a:effectLst/>
                          <a:latin typeface="Calibri" panose="020F0502020204030204" pitchFamily="34" charset="0"/>
                        </a:rPr>
                        <a:t> </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tr-TR" sz="1200" dirty="0">
                          <a:solidFill>
                            <a:srgbClr val="002060"/>
                          </a:solidFill>
                          <a:effectLst/>
                          <a:latin typeface="Calibri" panose="020F0502020204030204" pitchFamily="34" charset="0"/>
                        </a:rPr>
                        <a:t>Çalışanlar, makinenin bir parçası olarak görülmüş ve emek sömürüsü için potansiyel oluşmuştur.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5099">
                <a:tc vMerge="1">
                  <a:txBody>
                    <a:bodyPr/>
                    <a:lstStyle/>
                    <a:p>
                      <a:endParaRPr lang="en-US"/>
                    </a:p>
                  </a:txBody>
                  <a:tcPr/>
                </a:tc>
                <a:tc>
                  <a:txBody>
                    <a:bodyPr/>
                    <a:lstStyle/>
                    <a:p>
                      <a:pPr marL="914400" algn="l">
                        <a:lnSpc>
                          <a:spcPct val="115000"/>
                        </a:lnSpc>
                        <a:spcAft>
                          <a:spcPts val="0"/>
                        </a:spcAft>
                      </a:pPr>
                      <a:r>
                        <a:rPr lang="tr-TR" sz="1200" dirty="0">
                          <a:solidFill>
                            <a:srgbClr val="002060"/>
                          </a:solidFill>
                          <a:effectLst/>
                          <a:latin typeface="Calibri" panose="020F0502020204030204" pitchFamily="34" charset="0"/>
                        </a:rPr>
                        <a:t> </a:t>
                      </a:r>
                      <a:endParaRPr lang="en-US" sz="1200" dirty="0">
                        <a:solidFill>
                          <a:srgbClr val="002060"/>
                        </a:solidFill>
                        <a:effectLst/>
                        <a:latin typeface="Calibri" panose="020F0502020204030204" pitchFamily="34" charset="0"/>
                      </a:endParaRPr>
                    </a:p>
                    <a:p>
                      <a:pPr algn="l">
                        <a:lnSpc>
                          <a:spcPct val="115000"/>
                        </a:lnSpc>
                        <a:spcAft>
                          <a:spcPts val="0"/>
                        </a:spcAft>
                      </a:pPr>
                      <a:r>
                        <a:rPr lang="tr-TR" sz="1200" dirty="0">
                          <a:solidFill>
                            <a:srgbClr val="002060"/>
                          </a:solidFill>
                          <a:effectLst/>
                          <a:latin typeface="Calibri" panose="020F0502020204030204" pitchFamily="34" charset="0"/>
                        </a:rPr>
                        <a:t>Parça başı ücret ve ödül sistemini getirmiştir.</a:t>
                      </a:r>
                      <a:endParaRPr lang="en-US" sz="1200" dirty="0">
                        <a:solidFill>
                          <a:srgbClr val="002060"/>
                        </a:solidFill>
                        <a:effectLst/>
                        <a:latin typeface="Calibri" panose="020F0502020204030204" pitchFamily="34" charset="0"/>
                      </a:endParaRPr>
                    </a:p>
                    <a:p>
                      <a:pPr marL="457200" algn="l">
                        <a:lnSpc>
                          <a:spcPct val="115000"/>
                        </a:lnSpc>
                        <a:spcAft>
                          <a:spcPts val="0"/>
                        </a:spcAft>
                      </a:pPr>
                      <a:r>
                        <a:rPr lang="tr-TR" sz="1200" dirty="0">
                          <a:solidFill>
                            <a:srgbClr val="002060"/>
                          </a:solidFill>
                          <a:effectLst/>
                          <a:latin typeface="Calibri" panose="020F0502020204030204" pitchFamily="34" charset="0"/>
                        </a:rPr>
                        <a:t> </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lgn="l">
                        <a:lnSpc>
                          <a:spcPct val="115000"/>
                        </a:lnSpc>
                        <a:spcAft>
                          <a:spcPts val="0"/>
                        </a:spcAft>
                      </a:pPr>
                      <a:r>
                        <a:rPr lang="en-US" sz="1200" dirty="0">
                          <a:solidFill>
                            <a:srgbClr val="002060"/>
                          </a:solidFill>
                          <a:effectLst/>
                          <a:latin typeface="Calibri" panose="020F0502020204030204" pitchFamily="34" charset="0"/>
                        </a:rPr>
                        <a:t> </a:t>
                      </a:r>
                    </a:p>
                    <a:p>
                      <a:pPr algn="l">
                        <a:lnSpc>
                          <a:spcPct val="115000"/>
                        </a:lnSpc>
                        <a:spcAft>
                          <a:spcPts val="0"/>
                        </a:spcAft>
                      </a:pPr>
                      <a:r>
                        <a:rPr lang="tr-TR" sz="1200" dirty="0">
                          <a:solidFill>
                            <a:srgbClr val="002060"/>
                          </a:solidFill>
                          <a:effectLst/>
                          <a:latin typeface="Calibri" panose="020F0502020204030204" pitchFamily="34" charset="0"/>
                        </a:rPr>
                        <a:t>Üst düzey yöneticilerin yönetsel görevleri dikkate alınmamıştır.</a:t>
                      </a:r>
                      <a:endParaRPr lang="en-US" sz="1200" dirty="0">
                        <a:solidFill>
                          <a:srgbClr val="002060"/>
                        </a:solidFill>
                        <a:effectLst/>
                        <a:latin typeface="Calibri" panose="020F0502020204030204" pitchFamily="34" charset="0"/>
                        <a:ea typeface="Times New Roman"/>
                      </a:endParaRPr>
                    </a:p>
                  </a:txBody>
                  <a:tcPr marL="51580" marR="51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7800390" cy="1077218"/>
          </a:xfrm>
          <a:prstGeom prst="rect">
            <a:avLst/>
          </a:prstGeom>
          <a:noFill/>
        </p:spPr>
        <p:txBody>
          <a:bodyPr wrap="square" rtlCol="0">
            <a:spAutoFit/>
          </a:bodyPr>
          <a:lstStyle/>
          <a:p>
            <a:pPr marL="514350" indent="-514350">
              <a:buClr>
                <a:srgbClr val="002060"/>
              </a:buClr>
              <a:buFont typeface="+mj-lt"/>
              <a:buAutoNum type="arabicPeriod" startAt="2"/>
            </a:pPr>
            <a:r>
              <a:rPr lang="en-US" altLang="en-US" sz="3200" b="1" dirty="0" err="1" smtClean="0">
                <a:solidFill>
                  <a:srgbClr val="002060"/>
                </a:solidFill>
                <a:latin typeface="Calibri" panose="020F0502020204030204" pitchFamily="34" charset="0"/>
              </a:rPr>
              <a:t>Yönetim</a:t>
            </a:r>
            <a:r>
              <a:rPr lang="en-US" altLang="en-US" sz="3200" b="1" dirty="0" smtClean="0">
                <a:solidFill>
                  <a:srgbClr val="002060"/>
                </a:solidFill>
                <a:latin typeface="Calibri" panose="020F0502020204030204" pitchFamily="34" charset="0"/>
              </a:rPr>
              <a:t> </a:t>
            </a:r>
            <a:r>
              <a:rPr lang="en-US" altLang="en-US" sz="3200" b="1" dirty="0" err="1">
                <a:solidFill>
                  <a:srgbClr val="002060"/>
                </a:solidFill>
                <a:latin typeface="Calibri" panose="020F0502020204030204" pitchFamily="34" charset="0"/>
              </a:rPr>
              <a:t>Süreci</a:t>
            </a:r>
            <a:r>
              <a:rPr lang="en-US" altLang="en-US" sz="3200" b="1" dirty="0">
                <a:solidFill>
                  <a:srgbClr val="002060"/>
                </a:solidFill>
                <a:latin typeface="Calibri" panose="020F0502020204030204" pitchFamily="34" charset="0"/>
              </a:rPr>
              <a:t> </a:t>
            </a:r>
            <a:r>
              <a:rPr lang="en-US" altLang="en-US" sz="3200" b="1" dirty="0" err="1">
                <a:solidFill>
                  <a:srgbClr val="002060"/>
                </a:solidFill>
                <a:latin typeface="Calibri" panose="020F0502020204030204" pitchFamily="34" charset="0"/>
              </a:rPr>
              <a:t>Yaklaşımı</a:t>
            </a:r>
            <a:r>
              <a:rPr lang="en-US" altLang="en-US" sz="3200" b="1" dirty="0">
                <a:solidFill>
                  <a:srgbClr val="002060"/>
                </a:solidFill>
                <a:latin typeface="Calibri" panose="020F0502020204030204" pitchFamily="34" charset="0"/>
              </a:rPr>
              <a:t/>
            </a:r>
            <a:br>
              <a:rPr lang="en-US" altLang="en-US" sz="3200" b="1" dirty="0">
                <a:solidFill>
                  <a:srgbClr val="002060"/>
                </a:solidFill>
                <a:latin typeface="Calibri" panose="020F0502020204030204" pitchFamily="34" charset="0"/>
              </a:rPr>
            </a:br>
            <a:r>
              <a:rPr lang="en-US" altLang="en-US" sz="3200" b="1" dirty="0">
                <a:solidFill>
                  <a:srgbClr val="002060"/>
                </a:solidFill>
                <a:latin typeface="Calibri" panose="020F0502020204030204" pitchFamily="34" charset="0"/>
              </a:rPr>
              <a:t> (Henri Fayol – 1916)</a:t>
            </a:r>
            <a:endParaRPr lang="tr-TR" sz="3200" b="1" dirty="0">
              <a:solidFill>
                <a:srgbClr val="002060"/>
              </a:solidFill>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647" y="1268760"/>
            <a:ext cx="1990031" cy="24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1926" y="2204864"/>
            <a:ext cx="5535038" cy="3816429"/>
          </a:xfrm>
          <a:prstGeom prst="rect">
            <a:avLst/>
          </a:prstGeom>
        </p:spPr>
        <p:txBody>
          <a:bodyPr wrap="square">
            <a:spAutoFit/>
          </a:bodyPr>
          <a:lstStyle/>
          <a:p>
            <a:pPr lvl="1" indent="-457200">
              <a:buClr>
                <a:srgbClr val="002060"/>
              </a:buClr>
              <a:buFont typeface="Wingdings 3" panose="05040102010807070707" pitchFamily="18" charset="2"/>
              <a:buChar char=""/>
              <a:defRPr/>
            </a:pPr>
            <a:r>
              <a:rPr lang="tr-TR" altLang="en-US" sz="2200" dirty="0">
                <a:latin typeface="Calibri" panose="020F0502020204030204" pitchFamily="34" charset="0"/>
              </a:rPr>
              <a:t>Makro nitelikli bir yaklaşımdır. Organizasyonun tamamını ele almaktadır.</a:t>
            </a:r>
          </a:p>
          <a:p>
            <a:pPr lvl="1" indent="-457200">
              <a:buClr>
                <a:srgbClr val="002060"/>
              </a:buClr>
              <a:buFont typeface="Wingdings 3" panose="05040102010807070707" pitchFamily="18" charset="2"/>
              <a:buChar char=""/>
              <a:defRPr/>
            </a:pPr>
            <a:endParaRPr lang="tr-TR" altLang="en-US" sz="2200" dirty="0">
              <a:latin typeface="Calibri" panose="020F0502020204030204" pitchFamily="34" charset="0"/>
            </a:endParaRPr>
          </a:p>
          <a:p>
            <a:pPr lvl="1" indent="-457200">
              <a:buClr>
                <a:srgbClr val="002060"/>
              </a:buClr>
              <a:buFont typeface="Wingdings 3" panose="05040102010807070707" pitchFamily="18" charset="2"/>
              <a:buChar char=""/>
              <a:defRPr/>
            </a:pPr>
            <a:r>
              <a:rPr lang="tr-TR" altLang="en-US" sz="2200" dirty="0">
                <a:latin typeface="Calibri" panose="020F0502020204030204" pitchFamily="34" charset="0"/>
              </a:rPr>
              <a:t>Fayol; organizasyonlarda insanlar arası ilişkiler üzerinde çalışmış, işletmenin psiko-sosyal yönünü incelemiştir.  </a:t>
            </a:r>
          </a:p>
          <a:p>
            <a:pPr lvl="1" indent="-457200">
              <a:buClr>
                <a:srgbClr val="002060"/>
              </a:buClr>
              <a:buFont typeface="Wingdings 3" panose="05040102010807070707" pitchFamily="18" charset="2"/>
              <a:buChar char=""/>
              <a:defRPr/>
            </a:pPr>
            <a:endParaRPr lang="tr-TR" altLang="en-US" sz="2200" dirty="0">
              <a:latin typeface="Calibri" panose="020F0502020204030204" pitchFamily="34" charset="0"/>
            </a:endParaRPr>
          </a:p>
          <a:p>
            <a:pPr lvl="1" indent="-457200">
              <a:buClr>
                <a:srgbClr val="002060"/>
              </a:buClr>
              <a:buFont typeface="Wingdings 3" panose="05040102010807070707" pitchFamily="18" charset="2"/>
              <a:buChar char=""/>
              <a:defRPr/>
            </a:pPr>
            <a:r>
              <a:rPr lang="tr-TR" altLang="en-US" sz="2200" dirty="0">
                <a:latin typeface="Calibri" panose="020F0502020204030204" pitchFamily="34" charset="0"/>
              </a:rPr>
              <a:t>Katkıda bulunanlar:</a:t>
            </a:r>
          </a:p>
          <a:p>
            <a:pPr marL="0" lvl="1">
              <a:buClr>
                <a:srgbClr val="002060"/>
              </a:buClr>
              <a:defRPr/>
            </a:pPr>
            <a:r>
              <a:rPr lang="tr-TR" altLang="en-US" sz="2200" dirty="0">
                <a:latin typeface="Calibri" panose="020F0502020204030204" pitchFamily="34" charset="0"/>
              </a:rPr>
              <a:t>	</a:t>
            </a:r>
            <a:r>
              <a:rPr lang="en-US" altLang="en-US" sz="2200" i="1" dirty="0" smtClean="0">
                <a:latin typeface="Calibri" panose="020F0502020204030204" pitchFamily="34" charset="0"/>
              </a:rPr>
              <a:t>Henri </a:t>
            </a:r>
            <a:r>
              <a:rPr lang="en-US" altLang="en-US" sz="2200" i="1" dirty="0">
                <a:latin typeface="Calibri" panose="020F0502020204030204" pitchFamily="34" charset="0"/>
              </a:rPr>
              <a:t>Fayol</a:t>
            </a:r>
            <a:endParaRPr lang="tr-TR" altLang="en-US" sz="2200" i="1" dirty="0">
              <a:latin typeface="Calibri" panose="020F0502020204030204" pitchFamily="34" charset="0"/>
            </a:endParaRPr>
          </a:p>
          <a:p>
            <a:pPr marL="0" lvl="1">
              <a:buClr>
                <a:srgbClr val="002060"/>
              </a:buClr>
              <a:defRPr/>
            </a:pPr>
            <a:r>
              <a:rPr lang="tr-TR" altLang="en-US" sz="2200" i="1" dirty="0">
                <a:latin typeface="Calibri" panose="020F0502020204030204" pitchFamily="34" charset="0"/>
              </a:rPr>
              <a:t>	</a:t>
            </a:r>
            <a:r>
              <a:rPr lang="en-US" altLang="en-US" sz="2200" i="1" dirty="0" smtClean="0">
                <a:latin typeface="Calibri" panose="020F0502020204030204" pitchFamily="34" charset="0"/>
              </a:rPr>
              <a:t>Chester Barnard</a:t>
            </a:r>
            <a:endParaRPr lang="tr-TR" altLang="en-US" sz="2200" i="1" dirty="0" smtClean="0">
              <a:latin typeface="Calibri" panose="020F0502020204030204" pitchFamily="34" charset="0"/>
            </a:endParaRPr>
          </a:p>
          <a:p>
            <a:pPr marL="0" lvl="1">
              <a:buClr>
                <a:srgbClr val="002060"/>
              </a:buClr>
              <a:defRPr/>
            </a:pPr>
            <a:r>
              <a:rPr lang="tr-TR" altLang="en-US" sz="2200" i="1" dirty="0">
                <a:latin typeface="Calibri" panose="020F0502020204030204" pitchFamily="34" charset="0"/>
              </a:rPr>
              <a:t>	</a:t>
            </a:r>
            <a:r>
              <a:rPr lang="en-US" altLang="en-US" sz="2200" i="1" dirty="0" smtClean="0">
                <a:latin typeface="Calibri" panose="020F0502020204030204" pitchFamily="34" charset="0"/>
              </a:rPr>
              <a:t>Mary </a:t>
            </a:r>
            <a:r>
              <a:rPr lang="en-US" altLang="en-US" sz="2200" i="1" dirty="0">
                <a:latin typeface="Calibri" panose="020F0502020204030204" pitchFamily="34" charset="0"/>
              </a:rPr>
              <a:t>Parker </a:t>
            </a:r>
            <a:r>
              <a:rPr lang="en-US" altLang="en-US" sz="2200" i="1" dirty="0" err="1">
                <a:latin typeface="Calibri" panose="020F0502020204030204" pitchFamily="34" charset="0"/>
              </a:rPr>
              <a:t>Folle</a:t>
            </a:r>
            <a:r>
              <a:rPr lang="en-US" altLang="en-US" sz="2200" dirty="0" err="1">
                <a:latin typeface="Calibri" panose="020F0502020204030204" pitchFamily="34" charset="0"/>
              </a:rPr>
              <a:t>t</a:t>
            </a:r>
            <a:endParaRPr lang="en-US" altLang="en-US" sz="2200" dirty="0">
              <a:latin typeface="Calibri" panose="020F0502020204030204" pitchFamily="34" charset="0"/>
            </a:endParaRPr>
          </a:p>
        </p:txBody>
      </p:sp>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2" name="Rectangle 1"/>
          <p:cNvSpPr/>
          <p:nvPr/>
        </p:nvSpPr>
        <p:spPr>
          <a:xfrm>
            <a:off x="1115616" y="1484784"/>
            <a:ext cx="6696744" cy="3816429"/>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Fayol, bir işletmede gerçekleştirilen işleri; </a:t>
            </a:r>
            <a:r>
              <a:rPr lang="tr-TR" sz="2200" b="1" i="1" dirty="0" smtClean="0">
                <a:latin typeface="Calibri" panose="020F0502020204030204" pitchFamily="34" charset="0"/>
              </a:rPr>
              <a:t>teknik, ticari, mali, güvenlik, muhasebe</a:t>
            </a:r>
            <a:r>
              <a:rPr lang="tr-TR" sz="2200" i="1" dirty="0" smtClean="0">
                <a:latin typeface="Calibri" panose="020F0502020204030204" pitchFamily="34" charset="0"/>
              </a:rPr>
              <a:t> </a:t>
            </a:r>
            <a:r>
              <a:rPr lang="tr-TR" sz="2200" dirty="0">
                <a:latin typeface="Calibri" panose="020F0502020204030204" pitchFamily="34" charset="0"/>
              </a:rPr>
              <a:t>ve yönetim işleri olarak altı başlığa ayırmış ve bu ayrımın karmaşık veya basit ya da büyük veya küçük tüm işletmelerde geçerli olduğunu belirtmiştir. </a:t>
            </a:r>
            <a:endParaRPr lang="tr-TR" sz="2200" dirty="0" smtClean="0">
              <a:latin typeface="Calibri" panose="020F0502020204030204" pitchFamily="34" charset="0"/>
            </a:endParaRPr>
          </a:p>
          <a:p>
            <a:pPr marL="342900" indent="-342900">
              <a:buClr>
                <a:srgbClr val="002060"/>
              </a:buClr>
              <a:buFont typeface="Wingdings 3" panose="05040102010807070707" pitchFamily="18" charset="2"/>
              <a:buChar char=""/>
            </a:pPr>
            <a:endParaRPr lang="tr-TR" sz="2200" dirty="0">
              <a:latin typeface="Calibri" panose="020F0502020204030204" pitchFamily="34" charset="0"/>
            </a:endParaRPr>
          </a:p>
          <a:p>
            <a:pPr marL="342900" indent="-342900">
              <a:buClr>
                <a:srgbClr val="002060"/>
              </a:buClr>
              <a:buFont typeface="Wingdings 3" panose="05040102010807070707" pitchFamily="18" charset="2"/>
              <a:buChar char=""/>
            </a:pPr>
            <a:r>
              <a:rPr lang="tr-TR" sz="2200" dirty="0" smtClean="0">
                <a:latin typeface="Calibri" panose="020F0502020204030204" pitchFamily="34" charset="0"/>
              </a:rPr>
              <a:t>Bu </a:t>
            </a:r>
            <a:r>
              <a:rPr lang="tr-TR" sz="2200" dirty="0">
                <a:latin typeface="Calibri" panose="020F0502020204030204" pitchFamily="34" charset="0"/>
              </a:rPr>
              <a:t>ayrım içinde özellikle yönetim işleri üzerinde durmuş ve yönetimi bilimselleştirme amacı ile çıktığı yolda yönetim sürecini ve bu süreçte yer alan yönetim fonksiyonlarını tanımlamış ve </a:t>
            </a:r>
            <a:r>
              <a:rPr lang="tr-TR" sz="2200" i="1" dirty="0">
                <a:latin typeface="Calibri" panose="020F0502020204030204" pitchFamily="34" charset="0"/>
              </a:rPr>
              <a:t>"</a:t>
            </a:r>
            <a:r>
              <a:rPr lang="tr-TR" sz="2200" b="1" i="1" dirty="0">
                <a:latin typeface="Calibri" panose="020F0502020204030204" pitchFamily="34" charset="0"/>
              </a:rPr>
              <a:t>yönetimin ilkeleri</a:t>
            </a:r>
            <a:r>
              <a:rPr lang="tr-TR" sz="2200" i="1" dirty="0">
                <a:latin typeface="Calibri" panose="020F0502020204030204" pitchFamily="34" charset="0"/>
              </a:rPr>
              <a:t>"</a:t>
            </a:r>
            <a:r>
              <a:rPr lang="tr-TR" sz="2200" dirty="0">
                <a:latin typeface="Calibri" panose="020F0502020204030204" pitchFamily="34" charset="0"/>
              </a:rPr>
              <a:t>ni belirlemiştir. </a:t>
            </a: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17062" y="1086872"/>
            <a:ext cx="7800390"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Yönetim Fonksiyonları</a:t>
            </a:r>
            <a:endParaRPr lang="tr-TR" sz="3200" b="1" dirty="0">
              <a:solidFill>
                <a:srgbClr val="002060"/>
              </a:solidFill>
              <a:latin typeface="Calibri" panose="020F0502020204030204" pitchFamily="34" charset="0"/>
            </a:endParaRPr>
          </a:p>
        </p:txBody>
      </p:sp>
      <p:sp>
        <p:nvSpPr>
          <p:cNvPr id="2" name="Rectangle 1"/>
          <p:cNvSpPr/>
          <p:nvPr/>
        </p:nvSpPr>
        <p:spPr>
          <a:xfrm>
            <a:off x="634326" y="1739900"/>
            <a:ext cx="6984776" cy="4616648"/>
          </a:xfrm>
          <a:prstGeom prst="rect">
            <a:avLst/>
          </a:prstGeom>
        </p:spPr>
        <p:txBody>
          <a:bodyPr wrap="square">
            <a:spAutoFit/>
          </a:bodyPr>
          <a:lstStyle/>
          <a:p>
            <a:pPr>
              <a:lnSpc>
                <a:spcPct val="150000"/>
              </a:lnSpc>
            </a:pPr>
            <a:r>
              <a:rPr lang="tr-TR" altLang="en-US" sz="2800" dirty="0">
                <a:latin typeface="Calibri" panose="020F0502020204030204" pitchFamily="34" charset="0"/>
              </a:rPr>
              <a:t>Yönetsel Faaliyetler beş temel alt fonksiyondan oluşmaktadır</a:t>
            </a:r>
            <a:r>
              <a:rPr lang="tr-TR" altLang="en-US" sz="2800" dirty="0" smtClean="0">
                <a:latin typeface="Calibri" panose="020F0502020204030204" pitchFamily="34" charset="0"/>
              </a:rPr>
              <a:t>:</a:t>
            </a:r>
            <a:endParaRPr lang="tr-TR" sz="2800" dirty="0" smtClean="0">
              <a:latin typeface="Calibri" panose="020F0502020204030204" pitchFamily="34" charset="0"/>
            </a:endParaRPr>
          </a:p>
          <a:p>
            <a:pPr marL="457200" indent="-457200">
              <a:lnSpc>
                <a:spcPct val="150000"/>
              </a:lnSpc>
              <a:buFont typeface="+mj-lt"/>
              <a:buAutoNum type="arabicPeriod"/>
            </a:pPr>
            <a:r>
              <a:rPr lang="tr-TR" sz="2800" i="1" dirty="0" smtClean="0">
                <a:solidFill>
                  <a:srgbClr val="002060"/>
                </a:solidFill>
                <a:latin typeface="Calibri" panose="020F0502020204030204" pitchFamily="34" charset="0"/>
              </a:rPr>
              <a:t>Planlama(Öngörme)</a:t>
            </a:r>
            <a:endParaRPr lang="tr-TR" sz="2800" dirty="0" smtClean="0">
              <a:solidFill>
                <a:srgbClr val="002060"/>
              </a:solidFill>
              <a:latin typeface="Calibri" panose="020F0502020204030204" pitchFamily="34" charset="0"/>
            </a:endParaRPr>
          </a:p>
          <a:p>
            <a:pPr marL="457200" indent="-457200">
              <a:lnSpc>
                <a:spcPct val="150000"/>
              </a:lnSpc>
              <a:buFont typeface="+mj-lt"/>
              <a:buAutoNum type="arabicPeriod"/>
            </a:pPr>
            <a:r>
              <a:rPr lang="tr-TR" sz="2800" dirty="0" smtClean="0">
                <a:solidFill>
                  <a:srgbClr val="002060"/>
                </a:solidFill>
                <a:latin typeface="Calibri" panose="020F0502020204030204" pitchFamily="34" charset="0"/>
              </a:rPr>
              <a:t>Örgütleme</a:t>
            </a:r>
            <a:r>
              <a:rPr lang="tr-TR" sz="2800" i="1" dirty="0" smtClean="0">
                <a:solidFill>
                  <a:srgbClr val="002060"/>
                </a:solidFill>
                <a:latin typeface="Calibri" panose="020F0502020204030204" pitchFamily="34" charset="0"/>
              </a:rPr>
              <a:t>(Organizasyon)</a:t>
            </a:r>
            <a:endParaRPr lang="tr-TR" sz="2800" dirty="0" smtClean="0">
              <a:solidFill>
                <a:srgbClr val="002060"/>
              </a:solidFill>
              <a:latin typeface="Calibri" panose="020F0502020204030204" pitchFamily="34" charset="0"/>
            </a:endParaRPr>
          </a:p>
          <a:p>
            <a:pPr marL="457200" indent="-457200">
              <a:lnSpc>
                <a:spcPct val="150000"/>
              </a:lnSpc>
              <a:buFont typeface="+mj-lt"/>
              <a:buAutoNum type="arabicPeriod"/>
            </a:pPr>
            <a:r>
              <a:rPr lang="tr-TR" sz="2800" i="1" dirty="0" smtClean="0">
                <a:solidFill>
                  <a:srgbClr val="002060"/>
                </a:solidFill>
                <a:latin typeface="Calibri" panose="020F0502020204030204" pitchFamily="34" charset="0"/>
              </a:rPr>
              <a:t>Kumanda(Yürütme)</a:t>
            </a:r>
            <a:endParaRPr lang="tr-TR" sz="2800" dirty="0" smtClean="0">
              <a:solidFill>
                <a:srgbClr val="002060"/>
              </a:solidFill>
              <a:latin typeface="Calibri" panose="020F0502020204030204" pitchFamily="34" charset="0"/>
            </a:endParaRPr>
          </a:p>
          <a:p>
            <a:pPr marL="457200" indent="-457200">
              <a:lnSpc>
                <a:spcPct val="150000"/>
              </a:lnSpc>
              <a:buFont typeface="+mj-lt"/>
              <a:buAutoNum type="arabicPeriod"/>
            </a:pPr>
            <a:r>
              <a:rPr lang="tr-TR" sz="2800" i="1" dirty="0" smtClean="0">
                <a:solidFill>
                  <a:srgbClr val="002060"/>
                </a:solidFill>
                <a:latin typeface="Calibri" panose="020F0502020204030204" pitchFamily="34" charset="0"/>
              </a:rPr>
              <a:t>Koordinasyon(Eşgüdümleme) </a:t>
            </a:r>
            <a:endParaRPr lang="tr-TR" sz="2800" dirty="0">
              <a:solidFill>
                <a:srgbClr val="002060"/>
              </a:solidFill>
              <a:latin typeface="Calibri" panose="020F0502020204030204" pitchFamily="34" charset="0"/>
            </a:endParaRPr>
          </a:p>
          <a:p>
            <a:pPr marL="457200" indent="-457200">
              <a:lnSpc>
                <a:spcPct val="150000"/>
              </a:lnSpc>
              <a:buFont typeface="+mj-lt"/>
              <a:buAutoNum type="arabicPeriod"/>
            </a:pPr>
            <a:r>
              <a:rPr lang="tr-TR" sz="2800" i="1" dirty="0">
                <a:solidFill>
                  <a:srgbClr val="002060"/>
                </a:solidFill>
                <a:latin typeface="Calibri" panose="020F0502020204030204" pitchFamily="34" charset="0"/>
              </a:rPr>
              <a:t>K</a:t>
            </a:r>
            <a:r>
              <a:rPr lang="tr-TR" sz="2800" i="1" dirty="0" smtClean="0">
                <a:solidFill>
                  <a:srgbClr val="002060"/>
                </a:solidFill>
                <a:latin typeface="Calibri" panose="020F0502020204030204" pitchFamily="34" charset="0"/>
              </a:rPr>
              <a:t>ontrol </a:t>
            </a:r>
            <a:endParaRPr lang="tr-TR" sz="2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4" name="TextBox 3"/>
          <p:cNvSpPr txBox="1"/>
          <p:nvPr/>
        </p:nvSpPr>
        <p:spPr>
          <a:xfrm>
            <a:off x="643702" y="1130915"/>
            <a:ext cx="7800390" cy="461665"/>
          </a:xfrm>
          <a:prstGeom prst="rect">
            <a:avLst/>
          </a:prstGeom>
          <a:noFill/>
        </p:spPr>
        <p:txBody>
          <a:bodyPr wrap="square" rtlCol="0">
            <a:spAutoFit/>
          </a:bodyPr>
          <a:lstStyle/>
          <a:p>
            <a:r>
              <a:rPr lang="tr-TR" sz="2400" b="1" i="1" dirty="0" smtClean="0">
                <a:solidFill>
                  <a:schemeClr val="accent1">
                    <a:lumMod val="50000"/>
                  </a:schemeClr>
                </a:solidFill>
                <a:latin typeface="Calibri" panose="020F0502020204030204" pitchFamily="34" charset="0"/>
              </a:rPr>
              <a:t>Örgütlerde Yönetim Süreci</a:t>
            </a:r>
            <a:endParaRPr lang="tr-TR" sz="2400" b="1" i="1" dirty="0">
              <a:solidFill>
                <a:schemeClr val="accent1">
                  <a:lumMod val="50000"/>
                </a:schemeClr>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54" y="2028628"/>
            <a:ext cx="7055192" cy="3632620"/>
          </a:xfrm>
          <a:prstGeom prst="rect">
            <a:avLst/>
          </a:prstGeom>
        </p:spPr>
      </p:pic>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29762" y="851842"/>
            <a:ext cx="7800390"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Yönetim İlkeleri</a:t>
            </a:r>
            <a:endParaRPr lang="tr-TR" sz="3200" b="1" dirty="0">
              <a:solidFill>
                <a:srgbClr val="002060"/>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2809509328"/>
              </p:ext>
            </p:extLst>
          </p:nvPr>
        </p:nvGraphicFramePr>
        <p:xfrm>
          <a:off x="827584" y="1556792"/>
          <a:ext cx="76025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843781"/>
            <a:ext cx="7800390" cy="523220"/>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Fayol’un Yönetim İlkeleri</a:t>
            </a:r>
            <a:endParaRPr lang="tr-TR" sz="2800" b="1" dirty="0">
              <a:solidFill>
                <a:srgbClr val="002060"/>
              </a:solidFill>
              <a:latin typeface="Calibri" panose="020F0502020204030204" pitchFamily="34" charset="0"/>
            </a:endParaRPr>
          </a:p>
        </p:txBody>
      </p:sp>
      <p:sp>
        <p:nvSpPr>
          <p:cNvPr id="2" name="Rectangle 1"/>
          <p:cNvSpPr/>
          <p:nvPr/>
        </p:nvSpPr>
        <p:spPr>
          <a:xfrm>
            <a:off x="624578" y="2132856"/>
            <a:ext cx="7619830" cy="4401205"/>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400" b="1" i="1" dirty="0">
                <a:latin typeface="Calibri" panose="020F0502020204030204" pitchFamily="34" charset="0"/>
              </a:rPr>
              <a:t>İşbölümü: </a:t>
            </a:r>
            <a:r>
              <a:rPr lang="tr-TR" sz="2400" dirty="0">
                <a:latin typeface="Calibri" panose="020F0502020204030204" pitchFamily="34" charset="0"/>
              </a:rPr>
              <a:t>Fayol’a göre işbölümü, örgütlerin temel özelliklerinden biridir ve aynı emekle daha fazla miktarda ve daha kaliteli mal ve hizmet üretimini </a:t>
            </a:r>
            <a:r>
              <a:rPr lang="tr-TR" sz="2400" dirty="0" smtClean="0">
                <a:latin typeface="Calibri" panose="020F0502020204030204" pitchFamily="34" charset="0"/>
              </a:rPr>
              <a:t>sağlar. İşbölümü </a:t>
            </a:r>
            <a:r>
              <a:rPr lang="tr-TR" sz="2400" dirty="0">
                <a:latin typeface="Calibri" panose="020F0502020204030204" pitchFamily="34" charset="0"/>
              </a:rPr>
              <a:t>ayrıca uzmanlığın gelişmesine imkan verir ve verimliliği arttırır. </a:t>
            </a:r>
            <a:endParaRPr lang="tr-TR" sz="2400" dirty="0" smtClean="0">
              <a:latin typeface="Calibri" panose="020F0502020204030204" pitchFamily="34" charset="0"/>
            </a:endParaRPr>
          </a:p>
          <a:p>
            <a:pPr marL="342900" indent="-342900">
              <a:buClr>
                <a:srgbClr val="002060"/>
              </a:buClr>
              <a:buFont typeface="Wingdings 3" panose="05040102010807070707" pitchFamily="18" charset="2"/>
              <a:buChar char=""/>
            </a:pPr>
            <a:endParaRPr lang="tr-TR" sz="2400" dirty="0">
              <a:latin typeface="Calibri" panose="020F0502020204030204" pitchFamily="34" charset="0"/>
            </a:endParaRPr>
          </a:p>
          <a:p>
            <a:pPr>
              <a:buClr>
                <a:srgbClr val="002060"/>
              </a:buClr>
            </a:pPr>
            <a:endParaRPr lang="tr-TR" sz="24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400" b="1" i="1" dirty="0">
                <a:latin typeface="Calibri" panose="020F0502020204030204" pitchFamily="34" charset="0"/>
              </a:rPr>
              <a:t>Hiyerarşi:</a:t>
            </a:r>
            <a:r>
              <a:rPr lang="tr-TR" sz="2400" dirty="0">
                <a:latin typeface="Calibri" panose="020F0502020204030204" pitchFamily="34" charset="0"/>
              </a:rPr>
              <a:t> Hiyerarşi denilen zincir, üst yöneticilerden alt kademe çalışanlara kadar giden yetki-sorumluluk zinciridir</a:t>
            </a:r>
            <a:r>
              <a:rPr lang="tr-TR" sz="2400" dirty="0" smtClean="0">
                <a:latin typeface="Calibri" panose="020F0502020204030204" pitchFamily="34" charset="0"/>
              </a:rPr>
              <a:t>.</a:t>
            </a: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pPr>
            <a:endParaRPr lang="tr-TR" sz="2000" dirty="0">
              <a:latin typeface="Calibri" panose="020F0502020204030204" pitchFamily="34" charset="0"/>
            </a:endParaRPr>
          </a:p>
          <a:p>
            <a:pPr marL="342900" indent="-342900">
              <a:buClr>
                <a:srgbClr val="002060"/>
              </a:buClr>
              <a:buFont typeface="Wingdings 3" panose="05040102010807070707" pitchFamily="18" charset="2"/>
              <a:buChar char=""/>
            </a:pPr>
            <a:endParaRPr lang="tr-TR" sz="2000" dirty="0">
              <a:latin typeface="Calibri" panose="020F0502020204030204" pitchFamily="34" charset="0"/>
            </a:endParaRPr>
          </a:p>
        </p:txBody>
      </p:sp>
      <p:sp>
        <p:nvSpPr>
          <p:cNvPr id="4" name="TextBox 3"/>
          <p:cNvSpPr txBox="1"/>
          <p:nvPr/>
        </p:nvSpPr>
        <p:spPr>
          <a:xfrm>
            <a:off x="827583" y="1397967"/>
            <a:ext cx="3606909" cy="492443"/>
          </a:xfrm>
          <a:prstGeom prst="rect">
            <a:avLst/>
          </a:prstGeom>
          <a:noFill/>
        </p:spPr>
        <p:txBody>
          <a:bodyPr wrap="square" rtlCol="0">
            <a:spAutoFit/>
          </a:bodyPr>
          <a:lstStyle/>
          <a:p>
            <a:r>
              <a:rPr lang="tr-TR" sz="2600" b="1" i="1" dirty="0" smtClean="0">
                <a:solidFill>
                  <a:schemeClr val="accent1">
                    <a:lumMod val="50000"/>
                  </a:schemeClr>
                </a:solidFill>
                <a:latin typeface="Calibri" panose="020F0502020204030204" pitchFamily="34" charset="0"/>
              </a:rPr>
              <a:t>YAPISAL İLKELER</a:t>
            </a:r>
            <a:endParaRPr lang="tr-TR" sz="2600" b="1" i="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2" name="Rectangle 1"/>
          <p:cNvSpPr/>
          <p:nvPr/>
        </p:nvSpPr>
        <p:spPr>
          <a:xfrm>
            <a:off x="755576" y="1988840"/>
            <a:ext cx="7488832" cy="4154984"/>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400" b="1" i="1" dirty="0">
                <a:latin typeface="Calibri" panose="020F0502020204030204" pitchFamily="34" charset="0"/>
              </a:rPr>
              <a:t>Yönetim Birliği: </a:t>
            </a:r>
            <a:r>
              <a:rPr lang="tr-TR" sz="2400" dirty="0">
                <a:latin typeface="Calibri" panose="020F0502020204030204" pitchFamily="34" charset="0"/>
              </a:rPr>
              <a:t>Fayol, yönetim birliği ilkesi ile “aynı amaca hizmet eden faaliyetlerin bir plan ve programa bağlı olarak bir yönetici tarafından yürütülmesini” kast etmektedir.  </a:t>
            </a:r>
            <a:endParaRPr lang="tr-TR" sz="2400" dirty="0" smtClean="0">
              <a:latin typeface="Calibri" panose="020F0502020204030204" pitchFamily="34" charset="0"/>
            </a:endParaRPr>
          </a:p>
          <a:p>
            <a:pPr>
              <a:buClr>
                <a:srgbClr val="002060"/>
              </a:buClr>
            </a:pP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pPr>
            <a:r>
              <a:rPr lang="tr-TR" sz="2400" b="1" i="1" dirty="0">
                <a:latin typeface="Calibri" panose="020F0502020204030204" pitchFamily="34" charset="0"/>
              </a:rPr>
              <a:t>Merkezileşme:</a:t>
            </a:r>
            <a:r>
              <a:rPr lang="tr-TR" sz="2400" dirty="0">
                <a:latin typeface="Calibri" panose="020F0502020204030204" pitchFamily="34" charset="0"/>
              </a:rPr>
              <a:t> Fayol, merkezileşme ilkesini “yetkinin örgütün en tepesinde toplanma derecesi” olarak tanımlamıştır. </a:t>
            </a:r>
            <a:endParaRPr lang="tr-TR" sz="2400" dirty="0" smtClean="0">
              <a:latin typeface="Calibri" panose="020F0502020204030204" pitchFamily="34" charset="0"/>
            </a:endParaRPr>
          </a:p>
          <a:p>
            <a:pPr>
              <a:buClr>
                <a:srgbClr val="002060"/>
              </a:buClr>
            </a:pP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pPr>
            <a:r>
              <a:rPr lang="tr-TR" sz="2400" b="1" i="1" dirty="0">
                <a:latin typeface="Calibri" panose="020F0502020204030204" pitchFamily="34" charset="0"/>
              </a:rPr>
              <a:t>Yetki ve Sorumluluk İlkesi:</a:t>
            </a:r>
            <a:r>
              <a:rPr lang="tr-TR" sz="2400" dirty="0">
                <a:latin typeface="Calibri" panose="020F0502020204030204" pitchFamily="34" charset="0"/>
              </a:rPr>
              <a:t> Fayol, yetki kavramını “emir verme hakkı ve itaat ettirme gücü” olarak tanımlamıştır. </a:t>
            </a:r>
          </a:p>
        </p:txBody>
      </p:sp>
      <p:sp>
        <p:nvSpPr>
          <p:cNvPr id="7" name="TextBox 6"/>
          <p:cNvSpPr txBox="1"/>
          <p:nvPr/>
        </p:nvSpPr>
        <p:spPr>
          <a:xfrm>
            <a:off x="827583" y="843781"/>
            <a:ext cx="7800390" cy="523220"/>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Fayol’un Yönetim İlkeleri</a:t>
            </a:r>
            <a:endParaRPr lang="tr-TR" sz="2800" b="1" dirty="0">
              <a:solidFill>
                <a:srgbClr val="002060"/>
              </a:solidFill>
              <a:latin typeface="Calibri" panose="020F0502020204030204" pitchFamily="34" charset="0"/>
            </a:endParaRPr>
          </a:p>
        </p:txBody>
      </p:sp>
      <p:sp>
        <p:nvSpPr>
          <p:cNvPr id="8" name="TextBox 7"/>
          <p:cNvSpPr txBox="1"/>
          <p:nvPr/>
        </p:nvSpPr>
        <p:spPr>
          <a:xfrm>
            <a:off x="827583" y="1397967"/>
            <a:ext cx="3606909" cy="492443"/>
          </a:xfrm>
          <a:prstGeom prst="rect">
            <a:avLst/>
          </a:prstGeom>
          <a:noFill/>
        </p:spPr>
        <p:txBody>
          <a:bodyPr wrap="square" rtlCol="0">
            <a:spAutoFit/>
          </a:bodyPr>
          <a:lstStyle/>
          <a:p>
            <a:r>
              <a:rPr lang="tr-TR" sz="2600" b="1" i="1" dirty="0" smtClean="0">
                <a:solidFill>
                  <a:schemeClr val="accent1">
                    <a:lumMod val="50000"/>
                  </a:schemeClr>
                </a:solidFill>
                <a:latin typeface="Calibri" panose="020F0502020204030204" pitchFamily="34" charset="0"/>
              </a:rPr>
              <a:t>YAPISAL İLKELER</a:t>
            </a: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18456" y="111147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Organizasyon Teorisine Giriş</a:t>
            </a:r>
            <a:endParaRPr lang="tr-TR" sz="3200" b="1" dirty="0">
              <a:solidFill>
                <a:srgbClr val="002060"/>
              </a:solidFill>
              <a:latin typeface="Calibri" panose="020F0502020204030204" pitchFamily="34" charset="0"/>
            </a:endParaRPr>
          </a:p>
        </p:txBody>
      </p:sp>
      <p:sp>
        <p:nvSpPr>
          <p:cNvPr id="2" name="TextBox 1"/>
          <p:cNvSpPr txBox="1"/>
          <p:nvPr/>
        </p:nvSpPr>
        <p:spPr>
          <a:xfrm>
            <a:off x="755576" y="1904560"/>
            <a:ext cx="6696744" cy="523220"/>
          </a:xfrm>
          <a:prstGeom prst="rect">
            <a:avLst/>
          </a:prstGeom>
          <a:noFill/>
        </p:spPr>
        <p:txBody>
          <a:bodyPr wrap="square" rtlCol="0">
            <a:spAutoFit/>
          </a:bodyPr>
          <a:lstStyle/>
          <a:p>
            <a:r>
              <a:rPr lang="tr-TR" altLang="en-US" sz="2800" b="1" i="1" dirty="0">
                <a:solidFill>
                  <a:schemeClr val="accent1">
                    <a:lumMod val="50000"/>
                  </a:schemeClr>
                </a:solidFill>
                <a:latin typeface="Calibri" panose="020F0502020204030204" pitchFamily="34" charset="0"/>
              </a:rPr>
              <a:t>Teori Nedir?</a:t>
            </a:r>
            <a:endParaRPr lang="tr-TR" sz="2800" b="1" i="1" dirty="0">
              <a:solidFill>
                <a:schemeClr val="accent1">
                  <a:lumMod val="50000"/>
                </a:schemeClr>
              </a:solidFill>
              <a:latin typeface="Calibri" panose="020F0502020204030204" pitchFamily="34" charset="0"/>
            </a:endParaRPr>
          </a:p>
        </p:txBody>
      </p:sp>
      <p:sp>
        <p:nvSpPr>
          <p:cNvPr id="4" name="Rectangle 3"/>
          <p:cNvSpPr/>
          <p:nvPr/>
        </p:nvSpPr>
        <p:spPr>
          <a:xfrm>
            <a:off x="1278871" y="2887176"/>
            <a:ext cx="6192688" cy="1815882"/>
          </a:xfrm>
          <a:prstGeom prst="rect">
            <a:avLst/>
          </a:prstGeom>
        </p:spPr>
        <p:txBody>
          <a:bodyPr wrap="square">
            <a:spAutoFit/>
          </a:bodyPr>
          <a:lstStyle/>
          <a:p>
            <a:pPr algn="ctr"/>
            <a:r>
              <a:rPr lang="tr-TR" altLang="en-US" sz="2800" b="1" i="1" dirty="0">
                <a:latin typeface="Calibri" panose="020F0502020204030204" pitchFamily="34" charset="0"/>
              </a:rPr>
              <a:t>Teori</a:t>
            </a:r>
            <a:r>
              <a:rPr lang="tr-TR" altLang="en-US" sz="2800" dirty="0">
                <a:latin typeface="Calibri" panose="020F0502020204030204" pitchFamily="34" charset="0"/>
              </a:rPr>
              <a:t>; “</a:t>
            </a:r>
            <a:r>
              <a:rPr lang="tr-TR" altLang="en-US" sz="2800" i="1" dirty="0">
                <a:latin typeface="Calibri" panose="020F0502020204030204" pitchFamily="34" charset="0"/>
              </a:rPr>
              <a:t>deney ya da gözlemler yoluyla doğrulanabilecek prensipler üzerine kurgulanmış zihinsel plan ve şemalar</a:t>
            </a:r>
            <a:r>
              <a:rPr lang="tr-TR" altLang="en-US" sz="2800" dirty="0">
                <a:latin typeface="Calibri" panose="020F0502020204030204" pitchFamily="34" charset="0"/>
              </a:rPr>
              <a:t>” olarak tanımlanabilir.</a:t>
            </a:r>
          </a:p>
        </p:txBody>
      </p:sp>
    </p:spTree>
    <p:extLst>
      <p:ext uri="{BB962C8B-B14F-4D97-AF65-F5344CB8AC3E}">
        <p14:creationId xmlns:p14="http://schemas.microsoft.com/office/powerpoint/2010/main" val="271998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843781"/>
            <a:ext cx="7800390" cy="523220"/>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Fayol’un Yönetim İlkeleri</a:t>
            </a:r>
            <a:endParaRPr lang="tr-TR" sz="2800" b="1" dirty="0">
              <a:solidFill>
                <a:srgbClr val="002060"/>
              </a:solidFill>
              <a:latin typeface="Calibri" panose="020F0502020204030204" pitchFamily="34" charset="0"/>
            </a:endParaRPr>
          </a:p>
        </p:txBody>
      </p:sp>
      <p:sp>
        <p:nvSpPr>
          <p:cNvPr id="4" name="TextBox 3"/>
          <p:cNvSpPr txBox="1"/>
          <p:nvPr/>
        </p:nvSpPr>
        <p:spPr>
          <a:xfrm>
            <a:off x="827583" y="1484784"/>
            <a:ext cx="3606909" cy="492443"/>
          </a:xfrm>
          <a:prstGeom prst="rect">
            <a:avLst/>
          </a:prstGeom>
          <a:noFill/>
        </p:spPr>
        <p:txBody>
          <a:bodyPr wrap="square" rtlCol="0">
            <a:spAutoFit/>
          </a:bodyPr>
          <a:lstStyle/>
          <a:p>
            <a:r>
              <a:rPr lang="tr-TR" sz="2600" b="1" i="1" dirty="0" smtClean="0">
                <a:solidFill>
                  <a:schemeClr val="accent1">
                    <a:lumMod val="50000"/>
                  </a:schemeClr>
                </a:solidFill>
                <a:latin typeface="Calibri" panose="020F0502020204030204" pitchFamily="34" charset="0"/>
              </a:rPr>
              <a:t>SÜREÇ İLKELERİ</a:t>
            </a:r>
          </a:p>
        </p:txBody>
      </p:sp>
      <p:sp>
        <p:nvSpPr>
          <p:cNvPr id="2" name="Rectangle 1"/>
          <p:cNvSpPr/>
          <p:nvPr/>
        </p:nvSpPr>
        <p:spPr>
          <a:xfrm>
            <a:off x="978108" y="2276872"/>
            <a:ext cx="6912768" cy="4093428"/>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b="1" i="1" dirty="0">
                <a:latin typeface="Calibri" panose="020F0502020204030204" pitchFamily="34" charset="0"/>
              </a:rPr>
              <a:t>Emir-Komuta Birliği (Kumanda Birliği): </a:t>
            </a:r>
            <a:r>
              <a:rPr lang="tr-TR" sz="2200" dirty="0">
                <a:latin typeface="Calibri" panose="020F0502020204030204" pitchFamily="34" charset="0"/>
              </a:rPr>
              <a:t>Emir-komuta birliğinin en temel kuralı; </a:t>
            </a:r>
            <a:r>
              <a:rPr lang="tr-TR" sz="2200" i="1" dirty="0">
                <a:latin typeface="Calibri" panose="020F0502020204030204" pitchFamily="34" charset="0"/>
              </a:rPr>
              <a:t>“bir ast yalnızca bir üstten emir almalıdır”</a:t>
            </a:r>
            <a:r>
              <a:rPr lang="tr-TR" sz="2200" dirty="0">
                <a:latin typeface="Calibri" panose="020F0502020204030204" pitchFamily="34" charset="0"/>
              </a:rPr>
              <a:t>. </a:t>
            </a:r>
            <a:endParaRPr lang="tr-TR" sz="2200" dirty="0" smtClean="0">
              <a:latin typeface="Calibri" panose="020F0502020204030204" pitchFamily="34" charset="0"/>
            </a:endParaRPr>
          </a:p>
          <a:p>
            <a:pPr>
              <a:buClr>
                <a:srgbClr val="002060"/>
              </a:buClr>
            </a:pPr>
            <a:endParaRPr lang="tr-TR" sz="22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200" b="1" i="1" dirty="0">
                <a:latin typeface="Calibri" panose="020F0502020204030204" pitchFamily="34" charset="0"/>
              </a:rPr>
              <a:t>Disiplin: </a:t>
            </a:r>
            <a:r>
              <a:rPr lang="tr-TR" sz="2200" dirty="0">
                <a:latin typeface="Calibri" panose="020F0502020204030204" pitchFamily="34" charset="0"/>
              </a:rPr>
              <a:t>Fayol, disiplini </a:t>
            </a:r>
            <a:r>
              <a:rPr lang="tr-TR" sz="2200" i="1" dirty="0">
                <a:latin typeface="Calibri" panose="020F0502020204030204" pitchFamily="34" charset="0"/>
              </a:rPr>
              <a:t>“itaat, çalışkanlık, işe devamlılık, davranışlarda düzen ve örgüt ile çalışanlar arasındaki anlaşma hükümlerine saygı gibi hususların ortaya çıkış biçimi” </a:t>
            </a:r>
            <a:r>
              <a:rPr lang="tr-TR" sz="2200" dirty="0">
                <a:latin typeface="Calibri" panose="020F0502020204030204" pitchFamily="34" charset="0"/>
              </a:rPr>
              <a:t>olarak nitelendirmiştir. </a:t>
            </a:r>
            <a:endParaRPr lang="tr-TR" sz="2200" dirty="0" smtClean="0">
              <a:latin typeface="Calibri" panose="020F0502020204030204" pitchFamily="34" charset="0"/>
            </a:endParaRPr>
          </a:p>
          <a:p>
            <a:pPr>
              <a:buClr>
                <a:srgbClr val="002060"/>
              </a:buClr>
            </a:pPr>
            <a:endParaRPr lang="tr-TR" sz="2200" dirty="0" smtClean="0">
              <a:latin typeface="Calibri" panose="020F0502020204030204" pitchFamily="34" charset="0"/>
            </a:endParaRPr>
          </a:p>
          <a:p>
            <a:pPr marL="342900" indent="-342900" algn="just">
              <a:buClr>
                <a:srgbClr val="002060"/>
              </a:buClr>
              <a:buFont typeface="Wingdings 3" panose="05040102010807070707" pitchFamily="18" charset="2"/>
              <a:buChar char=""/>
              <a:defRPr/>
            </a:pPr>
            <a:r>
              <a:rPr lang="tr-TR" altLang="en-US" sz="2200" b="1" i="1" dirty="0">
                <a:latin typeface="Calibri" panose="020F0502020204030204" pitchFamily="34" charset="0"/>
              </a:rPr>
              <a:t>Eşitlik: </a:t>
            </a:r>
            <a:r>
              <a:rPr lang="tr-TR" altLang="en-US" sz="2200" dirty="0" smtClean="0">
                <a:latin typeface="Calibri" panose="020F0502020204030204" pitchFamily="34" charset="0"/>
              </a:rPr>
              <a:t>Adaletin </a:t>
            </a:r>
            <a:r>
              <a:rPr lang="tr-TR" altLang="en-US" sz="2200" dirty="0">
                <a:latin typeface="Calibri" panose="020F0502020204030204" pitchFamily="34" charset="0"/>
              </a:rPr>
              <a:t>temini ve tüm</a:t>
            </a:r>
            <a:r>
              <a:rPr lang="en-US" altLang="en-US" sz="2200" dirty="0">
                <a:latin typeface="Calibri" panose="020F0502020204030204" pitchFamily="34" charset="0"/>
              </a:rPr>
              <a:t> </a:t>
            </a:r>
            <a:r>
              <a:rPr lang="tr-TR" altLang="en-US" sz="2200" dirty="0">
                <a:latin typeface="Calibri" panose="020F0502020204030204" pitchFamily="34" charset="0"/>
              </a:rPr>
              <a:t>çalışanlara eşit ve s</a:t>
            </a:r>
            <a:r>
              <a:rPr lang="en-US" altLang="en-US" sz="2200" dirty="0">
                <a:latin typeface="Calibri" panose="020F0502020204030204" pitchFamily="34" charset="0"/>
              </a:rPr>
              <a:t>a</a:t>
            </a:r>
            <a:r>
              <a:rPr lang="tr-TR" altLang="en-US" sz="2200" dirty="0">
                <a:latin typeface="Calibri" panose="020F0502020204030204" pitchFamily="34" charset="0"/>
              </a:rPr>
              <a:t>ygılı bir şekilde davranmak gerekir. </a:t>
            </a:r>
          </a:p>
          <a:p>
            <a:endParaRPr lang="tr-TR" dirty="0"/>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843781"/>
            <a:ext cx="7800390" cy="523220"/>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Fayol’un Yönetim İlkeleri</a:t>
            </a:r>
            <a:endParaRPr lang="tr-TR" sz="2800" b="1" dirty="0">
              <a:solidFill>
                <a:srgbClr val="002060"/>
              </a:solidFill>
              <a:latin typeface="Calibri" panose="020F0502020204030204" pitchFamily="34" charset="0"/>
            </a:endParaRPr>
          </a:p>
        </p:txBody>
      </p:sp>
      <p:sp>
        <p:nvSpPr>
          <p:cNvPr id="4" name="TextBox 3"/>
          <p:cNvSpPr txBox="1"/>
          <p:nvPr/>
        </p:nvSpPr>
        <p:spPr>
          <a:xfrm>
            <a:off x="827583" y="1484784"/>
            <a:ext cx="3606909" cy="492443"/>
          </a:xfrm>
          <a:prstGeom prst="rect">
            <a:avLst/>
          </a:prstGeom>
          <a:noFill/>
        </p:spPr>
        <p:txBody>
          <a:bodyPr wrap="square" rtlCol="0">
            <a:spAutoFit/>
          </a:bodyPr>
          <a:lstStyle/>
          <a:p>
            <a:r>
              <a:rPr lang="tr-TR" sz="2600" b="1" i="1" dirty="0" smtClean="0">
                <a:solidFill>
                  <a:schemeClr val="accent1">
                    <a:lumMod val="50000"/>
                  </a:schemeClr>
                </a:solidFill>
                <a:latin typeface="Calibri" panose="020F0502020204030204" pitchFamily="34" charset="0"/>
              </a:rPr>
              <a:t>SÜREÇ İLKELERİ</a:t>
            </a:r>
          </a:p>
        </p:txBody>
      </p:sp>
      <p:sp>
        <p:nvSpPr>
          <p:cNvPr id="2" name="Rectangle 1"/>
          <p:cNvSpPr/>
          <p:nvPr/>
        </p:nvSpPr>
        <p:spPr>
          <a:xfrm>
            <a:off x="1228304" y="2492896"/>
            <a:ext cx="6651128" cy="3416320"/>
          </a:xfrm>
          <a:prstGeom prst="rect">
            <a:avLst/>
          </a:prstGeom>
        </p:spPr>
        <p:txBody>
          <a:bodyPr wrap="square">
            <a:spAutoFit/>
          </a:bodyPr>
          <a:lstStyle/>
          <a:p>
            <a:pPr marL="342900" indent="-342900">
              <a:buClr>
                <a:srgbClr val="002060"/>
              </a:buClr>
              <a:buFont typeface="Wingdings 3" panose="05040102010807070707" pitchFamily="18" charset="2"/>
              <a:buChar char=""/>
              <a:defRPr/>
            </a:pPr>
            <a:r>
              <a:rPr lang="tr-TR" altLang="en-US" sz="2400" b="1" i="1" dirty="0">
                <a:latin typeface="Calibri" panose="020F0502020204030204" pitchFamily="34" charset="0"/>
              </a:rPr>
              <a:t>Ücret ve </a:t>
            </a:r>
            <a:r>
              <a:rPr lang="tr-TR" altLang="en-US" sz="2400" b="1" i="1" dirty="0" smtClean="0">
                <a:latin typeface="Calibri" panose="020F0502020204030204" pitchFamily="34" charset="0"/>
              </a:rPr>
              <a:t>Ödül: </a:t>
            </a:r>
            <a:r>
              <a:rPr lang="tr-TR" altLang="en-US" sz="2400" dirty="0" smtClean="0">
                <a:latin typeface="Calibri" panose="020F0502020204030204" pitchFamily="34" charset="0"/>
              </a:rPr>
              <a:t>Örgütsel </a:t>
            </a:r>
            <a:r>
              <a:rPr lang="tr-TR" altLang="en-US" sz="2400" dirty="0">
                <a:latin typeface="Calibri" panose="020F0502020204030204" pitchFamily="34" charset="0"/>
              </a:rPr>
              <a:t>başarıya katkıların takdir edilmesini sağlayan adaletli bir ödül sistemi kurulmalıdır. </a:t>
            </a:r>
            <a:endParaRPr lang="tr-TR" altLang="en-US" sz="2400" dirty="0" smtClean="0">
              <a:latin typeface="Calibri" panose="020F0502020204030204" pitchFamily="34" charset="0"/>
            </a:endParaRPr>
          </a:p>
          <a:p>
            <a:pPr>
              <a:buClr>
                <a:srgbClr val="002060"/>
              </a:buClr>
              <a:defRPr/>
            </a:pPr>
            <a:endParaRPr lang="tr-TR" altLang="en-US" sz="2400" dirty="0">
              <a:latin typeface="Calibri" panose="020F0502020204030204" pitchFamily="34" charset="0"/>
            </a:endParaRPr>
          </a:p>
          <a:p>
            <a:pPr marL="342900" lvl="1" indent="-342900">
              <a:buClr>
                <a:srgbClr val="002060"/>
              </a:buClr>
              <a:buFont typeface="Wingdings 3" panose="05040102010807070707" pitchFamily="18" charset="2"/>
              <a:buChar char=""/>
              <a:defRPr/>
            </a:pPr>
            <a:endParaRPr lang="tr-TR" altLang="en-US" sz="2400" i="1"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altLang="en-US" sz="2400" i="1" dirty="0">
                <a:latin typeface="Calibri" panose="020F0502020204030204" pitchFamily="34" charset="0"/>
              </a:rPr>
              <a:t> </a:t>
            </a:r>
            <a:r>
              <a:rPr lang="tr-TR" altLang="en-US" sz="2400" b="1" i="1" dirty="0">
                <a:latin typeface="Calibri" panose="020F0502020204030204" pitchFamily="34" charset="0"/>
              </a:rPr>
              <a:t>Organizasyonel </a:t>
            </a:r>
            <a:r>
              <a:rPr lang="en-US" altLang="en-US" sz="2400" b="1" i="1" dirty="0" err="1">
                <a:latin typeface="Calibri" panose="020F0502020204030204" pitchFamily="34" charset="0"/>
              </a:rPr>
              <a:t>Amaçların</a:t>
            </a:r>
            <a:r>
              <a:rPr lang="en-US" altLang="en-US" sz="2400" b="1" i="1" dirty="0">
                <a:latin typeface="Calibri" panose="020F0502020204030204" pitchFamily="34" charset="0"/>
              </a:rPr>
              <a:t> </a:t>
            </a:r>
            <a:r>
              <a:rPr lang="tr-TR" altLang="en-US" sz="2400" b="1" i="1" dirty="0">
                <a:latin typeface="Calibri" panose="020F0502020204030204" pitchFamily="34" charset="0"/>
              </a:rPr>
              <a:t>Bireysel</a:t>
            </a:r>
            <a:r>
              <a:rPr lang="en-US" altLang="en-US" sz="2400" b="1" i="1" dirty="0">
                <a:latin typeface="Calibri" panose="020F0502020204030204" pitchFamily="34" charset="0"/>
              </a:rPr>
              <a:t> </a:t>
            </a:r>
            <a:r>
              <a:rPr lang="en-US" altLang="en-US" sz="2400" b="1" i="1" dirty="0" err="1">
                <a:latin typeface="Calibri" panose="020F0502020204030204" pitchFamily="34" charset="0"/>
              </a:rPr>
              <a:t>Amaçlardan</a:t>
            </a:r>
            <a:r>
              <a:rPr lang="en-US" altLang="en-US" sz="2400" b="1" i="1" dirty="0">
                <a:latin typeface="Calibri" panose="020F0502020204030204" pitchFamily="34" charset="0"/>
              </a:rPr>
              <a:t> </a:t>
            </a:r>
            <a:r>
              <a:rPr lang="en-US" altLang="en-US" sz="2400" b="1" i="1" dirty="0" err="1" smtClean="0">
                <a:latin typeface="Calibri" panose="020F0502020204030204" pitchFamily="34" charset="0"/>
              </a:rPr>
              <a:t>Üstünlüğü</a:t>
            </a:r>
            <a:r>
              <a:rPr lang="en-US" altLang="en-US" sz="2400" b="1" i="1" dirty="0" smtClean="0">
                <a:latin typeface="Calibri" panose="020F0502020204030204" pitchFamily="34" charset="0"/>
              </a:rPr>
              <a:t>:</a:t>
            </a:r>
            <a:r>
              <a:rPr lang="tr-TR" altLang="en-US" sz="2400" b="1" i="1" dirty="0" smtClean="0">
                <a:latin typeface="Calibri" panose="020F0502020204030204" pitchFamily="34" charset="0"/>
              </a:rPr>
              <a:t> </a:t>
            </a:r>
            <a:r>
              <a:rPr lang="tr-TR" altLang="en-US" sz="2400" dirty="0" smtClean="0">
                <a:latin typeface="Calibri" panose="020F0502020204030204" pitchFamily="34" charset="0"/>
              </a:rPr>
              <a:t>Örgütün </a:t>
            </a:r>
            <a:r>
              <a:rPr lang="tr-TR" altLang="en-US" sz="2400" dirty="0">
                <a:latin typeface="Calibri" panose="020F0502020204030204" pitchFamily="34" charset="0"/>
              </a:rPr>
              <a:t>çıkarları çalışanın bireysel çıkarlarından önce gelir. </a:t>
            </a:r>
            <a:endParaRPr lang="en-US" altLang="en-US" sz="2400" dirty="0">
              <a:latin typeface="Calibri" panose="020F0502020204030204" pitchFamily="34" charset="0"/>
            </a:endParaRPr>
          </a:p>
          <a:p>
            <a:pPr>
              <a:defRPr/>
            </a:pPr>
            <a:endParaRPr lang="en-US" sz="2400" dirty="0">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843781"/>
            <a:ext cx="7800390" cy="523220"/>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Fayol’un Yönetim İlkeleri</a:t>
            </a:r>
            <a:endParaRPr lang="tr-TR" sz="2800" b="1" dirty="0">
              <a:solidFill>
                <a:srgbClr val="002060"/>
              </a:solidFill>
              <a:latin typeface="Calibri" panose="020F0502020204030204" pitchFamily="34" charset="0"/>
            </a:endParaRPr>
          </a:p>
        </p:txBody>
      </p:sp>
      <p:sp>
        <p:nvSpPr>
          <p:cNvPr id="4" name="TextBox 3"/>
          <p:cNvSpPr txBox="1"/>
          <p:nvPr/>
        </p:nvSpPr>
        <p:spPr>
          <a:xfrm>
            <a:off x="827583" y="1484784"/>
            <a:ext cx="5184577" cy="492443"/>
          </a:xfrm>
          <a:prstGeom prst="rect">
            <a:avLst/>
          </a:prstGeom>
          <a:noFill/>
        </p:spPr>
        <p:txBody>
          <a:bodyPr wrap="square" rtlCol="0">
            <a:spAutoFit/>
          </a:bodyPr>
          <a:lstStyle/>
          <a:p>
            <a:r>
              <a:rPr lang="tr-TR" sz="2600" b="1" i="1" dirty="0" smtClean="0">
                <a:solidFill>
                  <a:schemeClr val="accent1">
                    <a:lumMod val="50000"/>
                  </a:schemeClr>
                </a:solidFill>
                <a:latin typeface="Calibri" panose="020F0502020204030204" pitchFamily="34" charset="0"/>
              </a:rPr>
              <a:t>SONUÇLAR İLE İLGİLİ İLKELER</a:t>
            </a:r>
          </a:p>
        </p:txBody>
      </p:sp>
      <p:sp>
        <p:nvSpPr>
          <p:cNvPr id="2" name="Rectangle 1"/>
          <p:cNvSpPr/>
          <p:nvPr/>
        </p:nvSpPr>
        <p:spPr>
          <a:xfrm>
            <a:off x="1115616" y="2276872"/>
            <a:ext cx="6840760" cy="3200876"/>
          </a:xfrm>
          <a:prstGeom prst="rect">
            <a:avLst/>
          </a:prstGeom>
        </p:spPr>
        <p:txBody>
          <a:bodyPr wrap="square">
            <a:spAutoFit/>
          </a:bodyPr>
          <a:lstStyle/>
          <a:p>
            <a:pPr marL="342900" indent="-342900">
              <a:buClr>
                <a:srgbClr val="002060"/>
              </a:buClr>
              <a:buFont typeface="Wingdings 3" panose="05040102010807070707" pitchFamily="18" charset="2"/>
              <a:buChar char=""/>
              <a:defRPr/>
            </a:pPr>
            <a:r>
              <a:rPr lang="tr-TR" altLang="en-US" sz="2400" b="1" i="1" dirty="0">
                <a:latin typeface="Calibri" panose="020F0502020204030204" pitchFamily="34" charset="0"/>
              </a:rPr>
              <a:t>Düzen</a:t>
            </a:r>
            <a:r>
              <a:rPr lang="tr-TR" altLang="en-US" sz="2400" b="1" i="1" dirty="0" smtClean="0">
                <a:latin typeface="Calibri" panose="020F0502020204030204" pitchFamily="34" charset="0"/>
              </a:rPr>
              <a:t>: </a:t>
            </a:r>
            <a:r>
              <a:rPr lang="tr-TR" altLang="en-US" sz="2200" dirty="0" smtClean="0">
                <a:latin typeface="Calibri" panose="020F0502020204030204" pitchFamily="34" charset="0"/>
              </a:rPr>
              <a:t>Her </a:t>
            </a:r>
            <a:r>
              <a:rPr lang="tr-TR" altLang="en-US" sz="2200" dirty="0">
                <a:latin typeface="Calibri" panose="020F0502020204030204" pitchFamily="34" charset="0"/>
              </a:rPr>
              <a:t>çalışan örgüt için en fazla değer sağlayacağı olduğu pozisyona yer</a:t>
            </a:r>
            <a:r>
              <a:rPr lang="en-US" altLang="en-US" sz="2200" dirty="0">
                <a:latin typeface="Calibri" panose="020F0502020204030204" pitchFamily="34" charset="0"/>
              </a:rPr>
              <a:t>l</a:t>
            </a:r>
            <a:r>
              <a:rPr lang="tr-TR" altLang="en-US" sz="2200" dirty="0">
                <a:latin typeface="Calibri" panose="020F0502020204030204" pitchFamily="34" charset="0"/>
              </a:rPr>
              <a:t>eştirilir ve çalışanlara kariyer olanakları sağlanır. </a:t>
            </a:r>
            <a:r>
              <a:rPr lang="tr-TR" altLang="en-US" sz="2200" i="1" dirty="0">
                <a:latin typeface="Calibri" panose="020F0502020204030204" pitchFamily="34" charset="0"/>
              </a:rPr>
              <a:t>“Her şeye bir yer bulunması ve her şeyin kendi yerinde olması”</a:t>
            </a:r>
            <a:r>
              <a:rPr lang="tr-TR" altLang="en-US" sz="2200" dirty="0">
                <a:latin typeface="Calibri" panose="020F0502020204030204" pitchFamily="34" charset="0"/>
              </a:rPr>
              <a:t> gerekir.</a:t>
            </a:r>
          </a:p>
          <a:p>
            <a:pPr marL="800100" lvl="1" indent="-342900">
              <a:buClr>
                <a:srgbClr val="002060"/>
              </a:buClr>
              <a:buFont typeface="Wingdings 3" panose="05040102010807070707" pitchFamily="18" charset="2"/>
              <a:buChar char=""/>
              <a:defRPr/>
            </a:pPr>
            <a:endParaRPr lang="tr-TR" altLang="en-US" sz="2200" dirty="0" smtClean="0">
              <a:latin typeface="Calibri" panose="020F0502020204030204" pitchFamily="34" charset="0"/>
            </a:endParaRPr>
          </a:p>
          <a:p>
            <a:pPr lvl="1">
              <a:buClr>
                <a:srgbClr val="002060"/>
              </a:buClr>
              <a:defRPr/>
            </a:pPr>
            <a:endParaRPr lang="tr-TR" altLang="en-US" sz="2200"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altLang="en-US" sz="2200" b="1" i="1" dirty="0">
                <a:solidFill>
                  <a:schemeClr val="tx2"/>
                </a:solidFill>
                <a:latin typeface="Calibri" panose="020F0502020204030204" pitchFamily="34" charset="0"/>
              </a:rPr>
              <a:t> </a:t>
            </a:r>
            <a:r>
              <a:rPr lang="tr-TR" altLang="en-US" sz="2400" b="1" i="1" dirty="0">
                <a:latin typeface="Calibri" panose="020F0502020204030204" pitchFamily="34" charset="0"/>
              </a:rPr>
              <a:t>Organizasyona </a:t>
            </a:r>
            <a:r>
              <a:rPr lang="tr-TR" altLang="en-US" sz="2400" b="1" i="1">
                <a:latin typeface="Calibri" panose="020F0502020204030204" pitchFamily="34" charset="0"/>
              </a:rPr>
              <a:t>Bağlılık</a:t>
            </a:r>
            <a:r>
              <a:rPr lang="tr-TR" altLang="en-US" sz="2400" b="1" i="1" smtClean="0">
                <a:latin typeface="Calibri" panose="020F0502020204030204" pitchFamily="34" charset="0"/>
              </a:rPr>
              <a:t>: </a:t>
            </a:r>
            <a:r>
              <a:rPr lang="tr-TR" altLang="en-US" sz="2200" smtClean="0">
                <a:latin typeface="Calibri" panose="020F0502020204030204" pitchFamily="34" charset="0"/>
              </a:rPr>
              <a:t>Uzun </a:t>
            </a:r>
            <a:r>
              <a:rPr lang="tr-TR" altLang="en-US" sz="2200" dirty="0">
                <a:latin typeface="Calibri" panose="020F0502020204030204" pitchFamily="34" charset="0"/>
              </a:rPr>
              <a:t>dönemli istihdam, örgüt performansını iyileştirecek yeteneklerin gelişimi için önemlidir.</a:t>
            </a:r>
            <a:endParaRPr lang="en-US" sz="2200" dirty="0">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843781"/>
            <a:ext cx="7800390" cy="523220"/>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Fayol’un Yönetim İlkeleri</a:t>
            </a:r>
            <a:endParaRPr lang="tr-TR" sz="2800" b="1" dirty="0">
              <a:solidFill>
                <a:srgbClr val="002060"/>
              </a:solidFill>
              <a:latin typeface="Calibri" panose="020F0502020204030204" pitchFamily="34" charset="0"/>
            </a:endParaRPr>
          </a:p>
        </p:txBody>
      </p:sp>
      <p:sp>
        <p:nvSpPr>
          <p:cNvPr id="4" name="TextBox 3"/>
          <p:cNvSpPr txBox="1"/>
          <p:nvPr/>
        </p:nvSpPr>
        <p:spPr>
          <a:xfrm>
            <a:off x="827583" y="1484784"/>
            <a:ext cx="5184577" cy="492443"/>
          </a:xfrm>
          <a:prstGeom prst="rect">
            <a:avLst/>
          </a:prstGeom>
          <a:noFill/>
        </p:spPr>
        <p:txBody>
          <a:bodyPr wrap="square" rtlCol="0">
            <a:spAutoFit/>
          </a:bodyPr>
          <a:lstStyle/>
          <a:p>
            <a:r>
              <a:rPr lang="tr-TR" sz="2600" b="1" i="1" dirty="0" smtClean="0">
                <a:solidFill>
                  <a:schemeClr val="accent1">
                    <a:lumMod val="50000"/>
                  </a:schemeClr>
                </a:solidFill>
                <a:latin typeface="Calibri" panose="020F0502020204030204" pitchFamily="34" charset="0"/>
              </a:rPr>
              <a:t>SONUÇLAR İLE İLGİLİ İLKELER</a:t>
            </a:r>
          </a:p>
        </p:txBody>
      </p:sp>
      <p:sp>
        <p:nvSpPr>
          <p:cNvPr id="2" name="Rectangle 1"/>
          <p:cNvSpPr/>
          <p:nvPr/>
        </p:nvSpPr>
        <p:spPr>
          <a:xfrm>
            <a:off x="1115616" y="2492896"/>
            <a:ext cx="6848152" cy="2677656"/>
          </a:xfrm>
          <a:prstGeom prst="rect">
            <a:avLst/>
          </a:prstGeom>
        </p:spPr>
        <p:txBody>
          <a:bodyPr wrap="square">
            <a:spAutoFit/>
          </a:bodyPr>
          <a:lstStyle/>
          <a:p>
            <a:pPr marL="342900" indent="-342900">
              <a:buClr>
                <a:srgbClr val="002060"/>
              </a:buClr>
              <a:buFont typeface="Wingdings 3" panose="05040102010807070707" pitchFamily="18" charset="2"/>
              <a:buChar char=""/>
              <a:defRPr/>
            </a:pPr>
            <a:r>
              <a:rPr lang="tr-TR" altLang="en-US" sz="2400" b="1" i="1" dirty="0">
                <a:latin typeface="Calibri" panose="020F0502020204030204" pitchFamily="34" charset="0"/>
              </a:rPr>
              <a:t>İnisiyatif: </a:t>
            </a:r>
            <a:r>
              <a:rPr lang="tr-TR" altLang="en-US" sz="2400" dirty="0" smtClean="0">
                <a:latin typeface="Calibri" panose="020F0502020204030204" pitchFamily="34" charset="0"/>
              </a:rPr>
              <a:t>Çalışanları</a:t>
            </a:r>
            <a:r>
              <a:rPr lang="tr-TR" altLang="en-US" sz="2400" dirty="0">
                <a:latin typeface="Calibri" panose="020F0502020204030204" pitchFamily="34" charset="0"/>
              </a:rPr>
              <a:t>, kendi başlarına hareket etmeleri konusunda cesaretlendirerek, yeniliği ve yaratıcılığı teşvik eder.</a:t>
            </a:r>
          </a:p>
          <a:p>
            <a:pPr marL="800100" lvl="1" indent="-342900">
              <a:buClr>
                <a:srgbClr val="002060"/>
              </a:buClr>
              <a:buFont typeface="Wingdings 3" panose="05040102010807070707" pitchFamily="18" charset="2"/>
              <a:buChar char=""/>
              <a:defRPr/>
            </a:pPr>
            <a:endParaRPr lang="tr-TR" altLang="en-US" sz="2400" dirty="0" smtClean="0">
              <a:latin typeface="Calibri" panose="020F0502020204030204" pitchFamily="34" charset="0"/>
            </a:endParaRPr>
          </a:p>
          <a:p>
            <a:pPr lvl="1">
              <a:buClr>
                <a:srgbClr val="002060"/>
              </a:buClr>
              <a:defRPr/>
            </a:pPr>
            <a:endParaRPr lang="tr-TR" altLang="en-US" sz="2400"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altLang="en-US" sz="2400" b="1" i="1" dirty="0">
                <a:latin typeface="Calibri" panose="020F0502020204030204" pitchFamily="34" charset="0"/>
              </a:rPr>
              <a:t>Birlik ve Beraberlik Ruhu: </a:t>
            </a:r>
            <a:r>
              <a:rPr lang="tr-TR" altLang="en-US" sz="2400" dirty="0" smtClean="0">
                <a:latin typeface="Calibri" panose="020F0502020204030204" pitchFamily="34" charset="0"/>
              </a:rPr>
              <a:t>Uyum </a:t>
            </a:r>
            <a:r>
              <a:rPr lang="tr-TR" altLang="en-US" sz="2400" dirty="0">
                <a:latin typeface="Calibri" panose="020F0502020204030204" pitchFamily="34" charset="0"/>
              </a:rPr>
              <a:t>ve ortak amaçlar örgüte bağlılığı teşvik eder.</a:t>
            </a:r>
            <a:endParaRPr lang="en-US" sz="2400" dirty="0">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graphicFrame>
        <p:nvGraphicFramePr>
          <p:cNvPr id="3" name="Tablo 3"/>
          <p:cNvGraphicFramePr>
            <a:graphicFrameLocks noGrp="1"/>
          </p:cNvGraphicFramePr>
          <p:nvPr>
            <p:extLst>
              <p:ext uri="{D42A27DB-BD31-4B8C-83A1-F6EECF244321}">
                <p14:modId xmlns:p14="http://schemas.microsoft.com/office/powerpoint/2010/main" val="3110483212"/>
              </p:ext>
            </p:extLst>
          </p:nvPr>
        </p:nvGraphicFramePr>
        <p:xfrm>
          <a:off x="899592" y="692697"/>
          <a:ext cx="7344816" cy="5764204"/>
        </p:xfrm>
        <a:graphic>
          <a:graphicData uri="http://schemas.openxmlformats.org/drawingml/2006/table">
            <a:tbl>
              <a:tblPr firstRow="1" firstCol="1" bandRow="1">
                <a:tableStyleId>{5C22544A-7EE6-4342-B048-85BDC9FD1C3A}</a:tableStyleId>
              </a:tblPr>
              <a:tblGrid>
                <a:gridCol w="2767712"/>
                <a:gridCol w="2066757"/>
                <a:gridCol w="2510347"/>
              </a:tblGrid>
              <a:tr h="504055">
                <a:tc gridSpan="3">
                  <a:txBody>
                    <a:bodyPr/>
                    <a:lstStyle/>
                    <a:p>
                      <a:pPr algn="ctr">
                        <a:lnSpc>
                          <a:spcPct val="150000"/>
                        </a:lnSpc>
                        <a:spcAft>
                          <a:spcPts val="0"/>
                        </a:spcAft>
                      </a:pPr>
                      <a:r>
                        <a:rPr lang="tr-TR" sz="2000" dirty="0">
                          <a:effectLst/>
                          <a:latin typeface="Calibri" panose="020F0502020204030204" pitchFamily="34" charset="0"/>
                        </a:rPr>
                        <a:t>YÖNETİM SÜRECİ YAKLAŞIMI </a:t>
                      </a:r>
                      <a:endParaRPr lang="tr-TR" sz="2000" dirty="0" smtClean="0">
                        <a:effectLst/>
                        <a:latin typeface="Calibri" panose="020F0502020204030204" pitchFamily="34" charset="0"/>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76397">
                <a:tc>
                  <a:txBody>
                    <a:bodyPr/>
                    <a:lstStyle/>
                    <a:p>
                      <a:pPr marL="0" algn="ctr" defTabSz="914400" rtl="0" eaLnBrk="1" latinLnBrk="0" hangingPunct="1">
                        <a:lnSpc>
                          <a:spcPct val="150000"/>
                        </a:lnSpc>
                        <a:spcAft>
                          <a:spcPts val="0"/>
                        </a:spcAft>
                      </a:pPr>
                      <a:r>
                        <a:rPr lang="tr-TR" sz="1400" b="1" kern="1200" dirty="0">
                          <a:solidFill>
                            <a:schemeClr val="dk1"/>
                          </a:solidFill>
                          <a:effectLst/>
                          <a:latin typeface="Calibri" panose="020F0502020204030204" pitchFamily="34" charset="0"/>
                          <a:ea typeface="+mn-ea"/>
                          <a:cs typeface="+mn-cs"/>
                        </a:rPr>
                        <a:t>Anahtar Kavramlar</a:t>
                      </a:r>
                      <a:endParaRPr lang="en-US" sz="1400" b="1" kern="1200" dirty="0">
                        <a:solidFill>
                          <a:schemeClr val="dk1"/>
                        </a:solidFill>
                        <a:effectLst/>
                        <a:latin typeface="Calibri" panose="020F0502020204030204" pitchFamily="34" charset="0"/>
                        <a:ea typeface="+mn-ea"/>
                        <a:cs typeface="+mn-cs"/>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tr-TR" sz="1400" b="1" dirty="0">
                          <a:effectLst/>
                          <a:latin typeface="Calibri" panose="020F0502020204030204" pitchFamily="34" charset="0"/>
                        </a:rPr>
                        <a:t>Katkıları</a:t>
                      </a:r>
                      <a:endParaRPr lang="en-US" sz="1400" b="1" dirty="0">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tr-TR" sz="1400" b="1" dirty="0">
                          <a:effectLst/>
                          <a:latin typeface="Calibri" panose="020F0502020204030204" pitchFamily="34" charset="0"/>
                        </a:rPr>
                        <a:t>Kısıtları</a:t>
                      </a:r>
                      <a:endParaRPr lang="en-US" sz="1400" b="1" dirty="0">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94292">
                <a:tc>
                  <a:txBody>
                    <a:bodyPr/>
                    <a:lstStyle/>
                    <a:p>
                      <a:pPr>
                        <a:lnSpc>
                          <a:spcPct val="115000"/>
                        </a:lnSpc>
                        <a:spcAft>
                          <a:spcPts val="0"/>
                        </a:spcAft>
                      </a:pPr>
                      <a:r>
                        <a:rPr lang="tr-TR" sz="1400" b="0" dirty="0">
                          <a:solidFill>
                            <a:srgbClr val="002060"/>
                          </a:solidFill>
                          <a:effectLst/>
                          <a:latin typeface="Calibri" panose="020F0502020204030204" pitchFamily="34" charset="0"/>
                        </a:rPr>
                        <a:t>Fayol’un beş yönetsel fonksiyonu ve 14 yönetim prensibi önemlidir.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dirty="0">
                          <a:solidFill>
                            <a:srgbClr val="002060"/>
                          </a:solidFill>
                          <a:effectLst/>
                          <a:latin typeface="Calibri" panose="020F0502020204030204" pitchFamily="34" charset="0"/>
                        </a:rPr>
                        <a:t>Yönetimi bütüncül ve makro bir bakış açısı ile ele almıştır.</a:t>
                      </a:r>
                      <a:endParaRPr lang="en-US" sz="140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nSpc>
                          <a:spcPct val="115000"/>
                        </a:lnSpc>
                        <a:spcAft>
                          <a:spcPts val="0"/>
                        </a:spcAft>
                      </a:pPr>
                      <a:r>
                        <a:rPr lang="tr-TR" sz="1400" dirty="0">
                          <a:solidFill>
                            <a:srgbClr val="002060"/>
                          </a:solidFill>
                          <a:effectLst/>
                          <a:latin typeface="Calibri" panose="020F0502020204030204" pitchFamily="34" charset="0"/>
                        </a:rPr>
                        <a:t>Bu yaklaşım kapsamında yapılan öneriler evrensel olarak görülmüştür. Söz konusu önerilerin çevresel, teknolojik ve personele özgü belirli koşullara göre uyarlanması gerekliliği göz ardı edilmiştir.</a:t>
                      </a:r>
                      <a:endParaRPr lang="en-US" sz="140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6873">
                <a:tc>
                  <a:txBody>
                    <a:bodyPr/>
                    <a:lstStyle/>
                    <a:p>
                      <a:pPr>
                        <a:lnSpc>
                          <a:spcPct val="115000"/>
                        </a:lnSpc>
                        <a:spcAft>
                          <a:spcPts val="0"/>
                        </a:spcAft>
                      </a:pPr>
                      <a:r>
                        <a:rPr lang="tr-TR" sz="1400" b="0" dirty="0">
                          <a:solidFill>
                            <a:srgbClr val="002060"/>
                          </a:solidFill>
                          <a:effectLst/>
                          <a:latin typeface="Calibri" panose="020F0502020204030204" pitchFamily="34" charset="0"/>
                        </a:rPr>
                        <a:t>Yöneticiler organizasyonun amaçlarını belirlemek, çalışanların güvenliğini korumak ve iletişimi sürekli kılmakla yükümlüdürler. </a:t>
                      </a:r>
                      <a:endParaRPr lang="en-US" sz="1400" b="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dirty="0">
                          <a:solidFill>
                            <a:srgbClr val="002060"/>
                          </a:solidFill>
                          <a:effectLst/>
                          <a:latin typeface="Calibri" panose="020F0502020204030204" pitchFamily="34" charset="0"/>
                        </a:rPr>
                        <a:t>Yönetimin temel fonksiyonlarını ve ilkelerini tanımlamıştır.</a:t>
                      </a:r>
                      <a:endParaRPr lang="en-US" sz="140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1056873">
                <a:tc rowSpan="3">
                  <a:txBody>
                    <a:bodyPr/>
                    <a:lstStyle/>
                    <a:p>
                      <a:pPr>
                        <a:lnSpc>
                          <a:spcPct val="115000"/>
                        </a:lnSpc>
                        <a:spcAft>
                          <a:spcPts val="0"/>
                        </a:spcAft>
                      </a:pPr>
                      <a:r>
                        <a:rPr lang="tr-TR" sz="1400" b="0" dirty="0">
                          <a:solidFill>
                            <a:srgbClr val="002060"/>
                          </a:solidFill>
                          <a:effectLst/>
                          <a:latin typeface="Calibri" panose="020F0502020204030204" pitchFamily="34" charset="0"/>
                        </a:rPr>
                        <a:t>Yöneticiler değişim ve gelişmeler karşısında gerekli tepkileri geliştirmelidirler.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dirty="0">
                          <a:solidFill>
                            <a:srgbClr val="002060"/>
                          </a:solidFill>
                          <a:effectLst/>
                          <a:latin typeface="Calibri" panose="020F0502020204030204" pitchFamily="34" charset="0"/>
                        </a:rPr>
                        <a:t>Yönetimi, eğitimi verilebilecek ve geliştirilebilecek bir meslek olarak görmüştür.</a:t>
                      </a:r>
                      <a:endParaRPr lang="en-US" sz="140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930345">
                <a:tc vMerge="1">
                  <a:txBody>
                    <a:bodyPr/>
                    <a:lstStyle/>
                    <a:p>
                      <a:endParaRPr lang="en-US"/>
                    </a:p>
                  </a:txBody>
                  <a:tcPr/>
                </a:tc>
                <a:tc>
                  <a:txBody>
                    <a:bodyPr/>
                    <a:lstStyle/>
                    <a:p>
                      <a:pPr>
                        <a:lnSpc>
                          <a:spcPct val="115000"/>
                        </a:lnSpc>
                        <a:spcAft>
                          <a:spcPts val="0"/>
                        </a:spcAft>
                      </a:pPr>
                      <a:r>
                        <a:rPr lang="tr-TR" sz="1400" dirty="0">
                          <a:solidFill>
                            <a:srgbClr val="002060"/>
                          </a:solidFill>
                          <a:effectLst/>
                          <a:latin typeface="Calibri" panose="020F0502020204030204" pitchFamily="34" charset="0"/>
                        </a:rPr>
                        <a:t>Tepe yönetiminin geniş kapsamlı politikaları üzerinde durmuştur</a:t>
                      </a:r>
                      <a:endParaRPr lang="en-US" sz="1400" dirty="0">
                        <a:solidFill>
                          <a:srgbClr val="002060"/>
                        </a:solidFill>
                        <a:effectLst/>
                        <a:latin typeface="Calibri" panose="020F0502020204030204" pitchFamily="34" charset="0"/>
                      </a:endParaRPr>
                    </a:p>
                    <a:p>
                      <a:pPr>
                        <a:lnSpc>
                          <a:spcPct val="115000"/>
                        </a:lnSpc>
                        <a:spcAft>
                          <a:spcPts val="0"/>
                        </a:spcAft>
                      </a:pPr>
                      <a:r>
                        <a:rPr lang="tr-TR" sz="1400" dirty="0">
                          <a:solidFill>
                            <a:srgbClr val="002060"/>
                          </a:solidFill>
                          <a:effectLst/>
                          <a:latin typeface="Calibri" panose="020F0502020204030204" pitchFamily="34" charset="0"/>
                        </a:rPr>
                        <a:t> </a:t>
                      </a:r>
                      <a:endParaRPr lang="en-US" sz="140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1108815">
                <a:tc vMerge="1">
                  <a:txBody>
                    <a:bodyPr/>
                    <a:lstStyle/>
                    <a:p>
                      <a:endParaRPr lang="en-US"/>
                    </a:p>
                  </a:txBody>
                  <a:tcPr/>
                </a:tc>
                <a:tc>
                  <a:txBody>
                    <a:bodyPr/>
                    <a:lstStyle/>
                    <a:p>
                      <a:pPr>
                        <a:lnSpc>
                          <a:spcPct val="115000"/>
                        </a:lnSpc>
                        <a:spcAft>
                          <a:spcPts val="0"/>
                        </a:spcAft>
                      </a:pPr>
                      <a:r>
                        <a:rPr lang="tr-TR" sz="1400" dirty="0">
                          <a:solidFill>
                            <a:srgbClr val="002060"/>
                          </a:solidFill>
                          <a:effectLst/>
                          <a:latin typeface="Calibri" panose="020F0502020204030204" pitchFamily="34" charset="0"/>
                        </a:rPr>
                        <a:t>Evrensel yönetim uygulamaları önermiştir. </a:t>
                      </a:r>
                      <a:endParaRPr lang="en-US" sz="1400" dirty="0">
                        <a:solidFill>
                          <a:srgbClr val="002060"/>
                        </a:solidFill>
                        <a:effectLst/>
                        <a:latin typeface="Calibri" panose="020F0502020204030204" pitchFamily="34" charset="0"/>
                      </a:endParaRPr>
                    </a:p>
                    <a:p>
                      <a:pPr>
                        <a:lnSpc>
                          <a:spcPct val="115000"/>
                        </a:lnSpc>
                        <a:spcAft>
                          <a:spcPts val="0"/>
                        </a:spcAft>
                      </a:pPr>
                      <a:r>
                        <a:rPr lang="tr-TR" sz="1400" dirty="0">
                          <a:solidFill>
                            <a:srgbClr val="002060"/>
                          </a:solidFill>
                          <a:effectLst/>
                          <a:latin typeface="Calibri" panose="020F0502020204030204" pitchFamily="34" charset="0"/>
                        </a:rPr>
                        <a:t> </a:t>
                      </a:r>
                      <a:endParaRPr lang="en-US" sz="1400" dirty="0">
                        <a:solidFill>
                          <a:srgbClr val="002060"/>
                        </a:solidFill>
                        <a:effectLst/>
                        <a:latin typeface="Calibri" panose="020F0502020204030204" pitchFamily="34" charset="0"/>
                        <a:ea typeface="Times New Roman"/>
                      </a:endParaRPr>
                    </a:p>
                  </a:txBody>
                  <a:tcPr marL="57004" marR="57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58882" y="980728"/>
            <a:ext cx="7800390" cy="1077218"/>
          </a:xfrm>
          <a:prstGeom prst="rect">
            <a:avLst/>
          </a:prstGeom>
          <a:noFill/>
        </p:spPr>
        <p:txBody>
          <a:bodyPr wrap="square" rtlCol="0">
            <a:spAutoFit/>
          </a:bodyPr>
          <a:lstStyle/>
          <a:p>
            <a:pPr marL="514350" indent="-514350">
              <a:buClr>
                <a:srgbClr val="002060"/>
              </a:buClr>
              <a:buFont typeface="+mj-lt"/>
              <a:buAutoNum type="arabicPeriod" startAt="3"/>
            </a:pPr>
            <a:r>
              <a:rPr lang="en-US" sz="3200" b="1" dirty="0" err="1" smtClean="0">
                <a:solidFill>
                  <a:srgbClr val="002060"/>
                </a:solidFill>
                <a:latin typeface="Calibri" panose="020F0502020204030204" pitchFamily="34" charset="0"/>
              </a:rPr>
              <a:t>Bürokrasi</a:t>
            </a:r>
            <a:r>
              <a:rPr lang="en-US" sz="3200" b="1" dirty="0" smtClean="0">
                <a:solidFill>
                  <a:srgbClr val="002060"/>
                </a:solidFill>
                <a:latin typeface="Calibri" panose="020F0502020204030204" pitchFamily="34" charset="0"/>
              </a:rPr>
              <a:t> </a:t>
            </a:r>
            <a:r>
              <a:rPr lang="en-US" sz="3200" b="1" dirty="0" err="1" smtClean="0">
                <a:solidFill>
                  <a:srgbClr val="002060"/>
                </a:solidFill>
                <a:latin typeface="Calibri" panose="020F0502020204030204" pitchFamily="34" charset="0"/>
              </a:rPr>
              <a:t>Yaklaşımı</a:t>
            </a:r>
            <a:r>
              <a:rPr lang="en-US" sz="3200" b="1" dirty="0" smtClean="0">
                <a:solidFill>
                  <a:srgbClr val="002060"/>
                </a:solidFill>
                <a:latin typeface="Calibri" panose="020F0502020204030204" pitchFamily="34" charset="0"/>
              </a:rPr>
              <a:t/>
            </a:r>
            <a:br>
              <a:rPr lang="en-US" sz="3200" b="1" dirty="0" smtClean="0">
                <a:solidFill>
                  <a:srgbClr val="002060"/>
                </a:solidFill>
                <a:latin typeface="Calibri" panose="020F0502020204030204" pitchFamily="34" charset="0"/>
              </a:rPr>
            </a:br>
            <a:r>
              <a:rPr lang="en-US" sz="3200" b="1" dirty="0" smtClean="0">
                <a:solidFill>
                  <a:srgbClr val="002060"/>
                </a:solidFill>
                <a:latin typeface="Calibri" panose="020F0502020204030204" pitchFamily="34" charset="0"/>
              </a:rPr>
              <a:t>(Max Weber - 1904)</a:t>
            </a:r>
            <a:endParaRPr lang="tr-TR" sz="3200" b="1" dirty="0">
              <a:solidFill>
                <a:srgbClr val="002060"/>
              </a:solidFill>
              <a:latin typeface="Calibri" panose="020F05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830" y="1340768"/>
            <a:ext cx="217381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584" y="2468414"/>
            <a:ext cx="5184576" cy="3046988"/>
          </a:xfrm>
          <a:prstGeom prst="rect">
            <a:avLst/>
          </a:prstGeom>
        </p:spPr>
        <p:txBody>
          <a:bodyPr wrap="square">
            <a:spAutoFit/>
          </a:bodyPr>
          <a:lstStyle/>
          <a:p>
            <a:pPr marL="342900" indent="-342900">
              <a:lnSpc>
                <a:spcPct val="80000"/>
              </a:lnSpc>
              <a:buClr>
                <a:srgbClr val="002060"/>
              </a:buClr>
              <a:buFont typeface="Wingdings 3" panose="05040102010807070707" pitchFamily="18" charset="2"/>
              <a:buChar char=""/>
              <a:defRPr/>
            </a:pPr>
            <a:r>
              <a:rPr lang="tr-TR" altLang="en-US" sz="2400" dirty="0">
                <a:latin typeface="Calibri" panose="020F0502020204030204" pitchFamily="34" charset="0"/>
              </a:rPr>
              <a:t>Alman Sosyolog Max Weber 1900’lerin başında “Bürokrasi Yaklaşımı” nı geliştirmiştir. </a:t>
            </a:r>
            <a:endParaRPr lang="tr-TR" altLang="en-US" sz="2400" dirty="0" smtClean="0">
              <a:latin typeface="Calibri" panose="020F0502020204030204" pitchFamily="34" charset="0"/>
            </a:endParaRPr>
          </a:p>
          <a:p>
            <a:pPr marL="342900" indent="-342900">
              <a:lnSpc>
                <a:spcPct val="80000"/>
              </a:lnSpc>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indent="-342900">
              <a:lnSpc>
                <a:spcPct val="80000"/>
              </a:lnSpc>
              <a:buClr>
                <a:srgbClr val="002060"/>
              </a:buClr>
              <a:buFont typeface="Wingdings 3" panose="05040102010807070707" pitchFamily="18" charset="2"/>
              <a:buChar char=""/>
              <a:defRPr/>
            </a:pPr>
            <a:r>
              <a:rPr lang="tr-TR" altLang="en-US" sz="2400" dirty="0" smtClean="0">
                <a:latin typeface="Calibri" panose="020F0502020204030204" pitchFamily="34" charset="0"/>
              </a:rPr>
              <a:t>Organizasyon </a:t>
            </a:r>
            <a:r>
              <a:rPr lang="tr-TR" altLang="en-US" sz="2400" dirty="0">
                <a:latin typeface="Calibri" panose="020F0502020204030204" pitchFamily="34" charset="0"/>
              </a:rPr>
              <a:t>yapısına odaklanan makro bir </a:t>
            </a:r>
            <a:r>
              <a:rPr lang="tr-TR" altLang="en-US" sz="2400" dirty="0" smtClean="0">
                <a:latin typeface="Calibri" panose="020F0502020204030204" pitchFamily="34" charset="0"/>
              </a:rPr>
              <a:t>yaklaşımdır.</a:t>
            </a:r>
          </a:p>
          <a:p>
            <a:pPr marL="342900" indent="-342900">
              <a:lnSpc>
                <a:spcPct val="80000"/>
              </a:lnSpc>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indent="-342900">
              <a:lnSpc>
                <a:spcPct val="80000"/>
              </a:lnSpc>
              <a:buClr>
                <a:srgbClr val="002060"/>
              </a:buClr>
              <a:buFont typeface="Wingdings 3" panose="05040102010807070707" pitchFamily="18" charset="2"/>
              <a:buChar char=""/>
              <a:defRPr/>
            </a:pPr>
            <a:r>
              <a:rPr lang="tr-TR" altLang="en-US" sz="2400" dirty="0" smtClean="0">
                <a:latin typeface="Calibri" panose="020F0502020204030204" pitchFamily="34" charset="0"/>
              </a:rPr>
              <a:t>Etkinlik </a:t>
            </a:r>
            <a:r>
              <a:rPr lang="tr-TR" altLang="en-US" sz="2400" dirty="0">
                <a:latin typeface="Calibri" panose="020F0502020204030204" pitchFamily="34" charset="0"/>
              </a:rPr>
              <a:t>ve verimliliği sağlayacak resmi bir organizasyon ve yönetim sistemi üzerinde durmuştur. </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2" name="Rectangle 1"/>
          <p:cNvSpPr/>
          <p:nvPr/>
        </p:nvSpPr>
        <p:spPr>
          <a:xfrm>
            <a:off x="1187624" y="1772816"/>
            <a:ext cx="6696744" cy="4154984"/>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altLang="en-US" sz="2400" dirty="0">
                <a:latin typeface="Calibri" panose="020F0502020204030204" pitchFamily="34" charset="0"/>
              </a:rPr>
              <a:t>Bir örgütsel yapı, model veya yaklaşım olarak bürokrasi; ideal anlamda bir örgütü, yönetim biçimi ve düzenini ifade eder.</a:t>
            </a:r>
          </a:p>
          <a:p>
            <a:pPr marL="342900" indent="-342900">
              <a:buClr>
                <a:srgbClr val="002060"/>
              </a:buClr>
              <a:buFont typeface="Wingdings 3" panose="05040102010807070707" pitchFamily="18" charset="2"/>
              <a:buChar char=""/>
            </a:pPr>
            <a:endParaRPr lang="tr-TR" altLang="en-US" sz="2400" dirty="0">
              <a:latin typeface="Calibri" panose="020F0502020204030204" pitchFamily="34" charset="0"/>
            </a:endParaRPr>
          </a:p>
          <a:p>
            <a:pPr marL="342900" indent="-342900">
              <a:buClr>
                <a:srgbClr val="002060"/>
              </a:buClr>
              <a:buFont typeface="Wingdings 3" panose="05040102010807070707" pitchFamily="18" charset="2"/>
              <a:buChar char=""/>
            </a:pPr>
            <a:r>
              <a:rPr lang="tr-TR" altLang="en-US" sz="2400" dirty="0">
                <a:latin typeface="Calibri" panose="020F0502020204030204" pitchFamily="34" charset="0"/>
              </a:rPr>
              <a:t>Weber’e göre bürokratik bir yapı, etkinlik ve rasyonalizasyon açısından ideal bir örgüt yapısı şeklinde ortaya konabilir.</a:t>
            </a:r>
          </a:p>
          <a:p>
            <a:pPr marL="342900" indent="-342900">
              <a:buClr>
                <a:srgbClr val="002060"/>
              </a:buClr>
              <a:buFont typeface="Wingdings 3" panose="05040102010807070707" pitchFamily="18" charset="2"/>
              <a:buChar char=""/>
            </a:pPr>
            <a:endParaRPr lang="tr-TR" altLang="en-US" sz="2400" dirty="0">
              <a:latin typeface="Calibri" panose="020F0502020204030204" pitchFamily="34" charset="0"/>
            </a:endParaRPr>
          </a:p>
          <a:p>
            <a:pPr marL="342900" indent="-342900">
              <a:buClr>
                <a:srgbClr val="002060"/>
              </a:buClr>
              <a:buFont typeface="Wingdings 3" panose="05040102010807070707" pitchFamily="18" charset="2"/>
              <a:buChar char=""/>
            </a:pPr>
            <a:r>
              <a:rPr lang="tr-TR" altLang="en-US" sz="2400" dirty="0">
                <a:latin typeface="Calibri" panose="020F0502020204030204" pitchFamily="34" charset="0"/>
              </a:rPr>
              <a:t>Weber, özellikle büyük işletmelerin rasyonelleşmesi için bürokrasinin şart olduğunu öne sürer.</a:t>
            </a:r>
          </a:p>
        </p:txBody>
      </p:sp>
      <p:sp>
        <p:nvSpPr>
          <p:cNvPr id="4" name="TextBox 3"/>
          <p:cNvSpPr txBox="1"/>
          <p:nvPr/>
        </p:nvSpPr>
        <p:spPr>
          <a:xfrm>
            <a:off x="658882" y="980728"/>
            <a:ext cx="7800390" cy="584775"/>
          </a:xfrm>
          <a:prstGeom prst="rect">
            <a:avLst/>
          </a:prstGeom>
          <a:noFill/>
        </p:spPr>
        <p:txBody>
          <a:bodyPr wrap="square" rtlCol="0">
            <a:spAutoFit/>
          </a:bodyPr>
          <a:lstStyle/>
          <a:p>
            <a:pPr>
              <a:buClr>
                <a:srgbClr val="002060"/>
              </a:buClr>
            </a:pPr>
            <a:r>
              <a:rPr lang="en-US" sz="3200" b="1" dirty="0" err="1" smtClean="0">
                <a:solidFill>
                  <a:srgbClr val="002060"/>
                </a:solidFill>
                <a:latin typeface="Calibri" panose="020F0502020204030204" pitchFamily="34" charset="0"/>
              </a:rPr>
              <a:t>Bürokrasi</a:t>
            </a:r>
            <a:r>
              <a:rPr lang="en-US" sz="3200" b="1" dirty="0" smtClean="0">
                <a:solidFill>
                  <a:srgbClr val="002060"/>
                </a:solidFill>
                <a:latin typeface="Calibri" panose="020F0502020204030204" pitchFamily="34" charset="0"/>
              </a:rPr>
              <a:t> </a:t>
            </a:r>
            <a:r>
              <a:rPr lang="en-US" sz="3200" b="1" dirty="0" err="1" smtClean="0">
                <a:solidFill>
                  <a:srgbClr val="002060"/>
                </a:solidFill>
                <a:latin typeface="Calibri" panose="020F0502020204030204" pitchFamily="34" charset="0"/>
              </a:rPr>
              <a:t>Yaklaşımı</a:t>
            </a:r>
            <a:endParaRPr lang="tr-TR"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43354" y="983843"/>
            <a:ext cx="7800390" cy="584775"/>
          </a:xfrm>
          <a:prstGeom prst="rect">
            <a:avLst/>
          </a:prstGeom>
          <a:noFill/>
        </p:spPr>
        <p:txBody>
          <a:bodyPr wrap="square" rtlCol="0">
            <a:spAutoFit/>
          </a:bodyPr>
          <a:lstStyle/>
          <a:p>
            <a:pPr>
              <a:buClr>
                <a:srgbClr val="002060"/>
              </a:buClr>
            </a:pPr>
            <a:r>
              <a:rPr lang="tr-TR" altLang="en-US" sz="3200" b="1" dirty="0" smtClean="0">
                <a:solidFill>
                  <a:srgbClr val="002060"/>
                </a:solidFill>
                <a:latin typeface="Calibri" panose="020F0502020204030204" pitchFamily="34" charset="0"/>
              </a:rPr>
              <a:t>Weber’in </a:t>
            </a:r>
            <a:r>
              <a:rPr lang="tr-TR" altLang="en-US" sz="3200" b="1" dirty="0">
                <a:solidFill>
                  <a:srgbClr val="002060"/>
                </a:solidFill>
                <a:latin typeface="Calibri" panose="020F0502020204030204" pitchFamily="34" charset="0"/>
              </a:rPr>
              <a:t>Yetki Tipolojisi</a:t>
            </a:r>
            <a:endParaRPr lang="tr-TR" sz="3200" b="1" dirty="0">
              <a:solidFill>
                <a:srgbClr val="002060"/>
              </a:solidFill>
              <a:latin typeface="Calibri" panose="020F0502020204030204" pitchFamily="34" charset="0"/>
            </a:endParaRPr>
          </a:p>
        </p:txBody>
      </p:sp>
      <p:sp>
        <p:nvSpPr>
          <p:cNvPr id="2" name="Rectangle 1"/>
          <p:cNvSpPr/>
          <p:nvPr/>
        </p:nvSpPr>
        <p:spPr>
          <a:xfrm>
            <a:off x="827584" y="1844824"/>
            <a:ext cx="7272808" cy="3748719"/>
          </a:xfrm>
          <a:prstGeom prst="rect">
            <a:avLst/>
          </a:prstGeom>
        </p:spPr>
        <p:txBody>
          <a:bodyPr wrap="square">
            <a:spAutoFit/>
          </a:bodyPr>
          <a:lstStyle/>
          <a:p>
            <a:pPr>
              <a:lnSpc>
                <a:spcPct val="90000"/>
              </a:lnSpc>
              <a:defRPr/>
            </a:pPr>
            <a:r>
              <a:rPr lang="tr-TR" altLang="en-US" sz="2400" dirty="0">
                <a:latin typeface="Calibri" panose="020F0502020204030204" pitchFamily="34" charset="0"/>
              </a:rPr>
              <a:t>Weber, 3 yetki türünden söz eder:</a:t>
            </a:r>
          </a:p>
          <a:p>
            <a:pPr>
              <a:lnSpc>
                <a:spcPct val="90000"/>
              </a:lnSpc>
              <a:buFont typeface="Wingdings" pitchFamily="2" charset="2"/>
              <a:buNone/>
              <a:defRPr/>
            </a:pPr>
            <a:endParaRPr lang="tr-TR" altLang="en-US" sz="2400" dirty="0">
              <a:latin typeface="Calibri" panose="020F0502020204030204" pitchFamily="34" charset="0"/>
            </a:endParaRPr>
          </a:p>
          <a:p>
            <a:pPr marL="342900" lvl="1" indent="-342900">
              <a:lnSpc>
                <a:spcPct val="90000"/>
              </a:lnSpc>
              <a:buClr>
                <a:srgbClr val="002060"/>
              </a:buClr>
              <a:buFont typeface="Wingdings 3" panose="05040102010807070707" pitchFamily="18" charset="2"/>
              <a:buChar char=""/>
              <a:defRPr/>
            </a:pPr>
            <a:r>
              <a:rPr lang="tr-TR" altLang="en-US" sz="2400" dirty="0">
                <a:latin typeface="Calibri" panose="020F0502020204030204" pitchFamily="34" charset="0"/>
              </a:rPr>
              <a:t> </a:t>
            </a:r>
            <a:r>
              <a:rPr lang="tr-TR" altLang="en-US" sz="2400" b="1" i="1" dirty="0">
                <a:latin typeface="Calibri" panose="020F0502020204030204" pitchFamily="34" charset="0"/>
              </a:rPr>
              <a:t>Geleneksel Yetki: </a:t>
            </a:r>
            <a:r>
              <a:rPr lang="tr-TR" altLang="en-US" sz="2400" dirty="0">
                <a:latin typeface="Calibri" panose="020F0502020204030204" pitchFamily="34" charset="0"/>
              </a:rPr>
              <a:t>Kişisel ve doğuştan kazanılan yetkidir. (Padişah, kral vb</a:t>
            </a:r>
            <a:r>
              <a:rPr lang="tr-TR" altLang="en-US" sz="2400" dirty="0" smtClean="0">
                <a:latin typeface="Calibri" panose="020F0502020204030204" pitchFamily="34" charset="0"/>
              </a:rPr>
              <a:t>.)</a:t>
            </a:r>
          </a:p>
          <a:p>
            <a:pPr marL="342900" lvl="1" indent="-342900">
              <a:lnSpc>
                <a:spcPct val="90000"/>
              </a:lnSpc>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lvl="1" indent="-342900">
              <a:lnSpc>
                <a:spcPct val="90000"/>
              </a:lnSpc>
              <a:buClr>
                <a:srgbClr val="002060"/>
              </a:buClr>
              <a:buFont typeface="Wingdings 3" panose="05040102010807070707" pitchFamily="18" charset="2"/>
              <a:buChar char=""/>
              <a:defRPr/>
            </a:pPr>
            <a:r>
              <a:rPr lang="tr-TR" altLang="en-US" sz="2400" b="1" i="1" dirty="0" smtClean="0">
                <a:latin typeface="Calibri" panose="020F0502020204030204" pitchFamily="34" charset="0"/>
              </a:rPr>
              <a:t>Karizmatik </a:t>
            </a:r>
            <a:r>
              <a:rPr lang="tr-TR" altLang="en-US" sz="2400" b="1" i="1" dirty="0">
                <a:latin typeface="Calibri" panose="020F0502020204030204" pitchFamily="34" charset="0"/>
              </a:rPr>
              <a:t>Yetki: </a:t>
            </a:r>
            <a:r>
              <a:rPr lang="tr-TR" altLang="en-US" sz="2400" dirty="0">
                <a:latin typeface="Calibri" panose="020F0502020204030204" pitchFamily="34" charset="0"/>
              </a:rPr>
              <a:t>Kişisel yetkidir. Liderlik becerisi, kişisel özellik ve becerilere dayanır</a:t>
            </a:r>
            <a:r>
              <a:rPr lang="tr-TR" altLang="en-US" sz="2400" dirty="0" smtClean="0">
                <a:latin typeface="Calibri" panose="020F0502020204030204" pitchFamily="34" charset="0"/>
              </a:rPr>
              <a:t>.(</a:t>
            </a:r>
            <a:r>
              <a:rPr lang="tr-TR" altLang="en-US" sz="2400" dirty="0">
                <a:latin typeface="Calibri" panose="020F0502020204030204" pitchFamily="34" charset="0"/>
              </a:rPr>
              <a:t>M. Kemal </a:t>
            </a:r>
            <a:r>
              <a:rPr lang="tr-TR" altLang="en-US" sz="2400" dirty="0" smtClean="0">
                <a:latin typeface="Calibri" panose="020F0502020204030204" pitchFamily="34" charset="0"/>
              </a:rPr>
              <a:t>Atatürk)</a:t>
            </a:r>
          </a:p>
          <a:p>
            <a:pPr marL="342900" lvl="1" indent="-342900">
              <a:lnSpc>
                <a:spcPct val="90000"/>
              </a:lnSpc>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lvl="1" indent="-342900">
              <a:lnSpc>
                <a:spcPct val="90000"/>
              </a:lnSpc>
              <a:buClr>
                <a:srgbClr val="002060"/>
              </a:buClr>
              <a:buFont typeface="Wingdings 3" panose="05040102010807070707" pitchFamily="18" charset="2"/>
              <a:buChar char=""/>
              <a:defRPr/>
            </a:pPr>
            <a:r>
              <a:rPr lang="tr-TR" altLang="en-US" sz="2400" b="1" i="1" dirty="0" smtClean="0">
                <a:latin typeface="Calibri" panose="020F0502020204030204" pitchFamily="34" charset="0"/>
              </a:rPr>
              <a:t>Ussal-Yasal </a:t>
            </a:r>
            <a:r>
              <a:rPr lang="tr-TR" altLang="en-US" sz="2400" b="1" i="1" dirty="0">
                <a:latin typeface="Calibri" panose="020F0502020204030204" pitchFamily="34" charset="0"/>
              </a:rPr>
              <a:t>Yetki: </a:t>
            </a:r>
            <a:r>
              <a:rPr lang="tr-TR" altLang="en-US" sz="2400" dirty="0">
                <a:latin typeface="Calibri" panose="020F0502020204030204" pitchFamily="34" charset="0"/>
              </a:rPr>
              <a:t>Lider, seçim ve benzeri bir mekanizma ile bu yetkiyi elde eder. Kişisel bir yetki değildir. Kaynağını yasa ve kurallardan </a:t>
            </a:r>
            <a:r>
              <a:rPr lang="tr-TR" altLang="en-US" sz="2400" dirty="0" smtClean="0">
                <a:latin typeface="Calibri" panose="020F0502020204030204" pitchFamily="34" charset="0"/>
              </a:rPr>
              <a:t>alır.(</a:t>
            </a:r>
            <a:r>
              <a:rPr lang="tr-TR" sz="2400" dirty="0" smtClean="0">
                <a:latin typeface="Calibri" panose="020F0502020204030204" pitchFamily="34" charset="0"/>
              </a:rPr>
              <a:t> </a:t>
            </a:r>
            <a:r>
              <a:rPr lang="tr-TR" sz="2400" dirty="0">
                <a:latin typeface="Calibri" panose="020F0502020204030204" pitchFamily="34" charset="0"/>
              </a:rPr>
              <a:t>Başbakan)</a:t>
            </a:r>
          </a:p>
        </p:txBody>
      </p:sp>
    </p:spTree>
    <p:extLst>
      <p:ext uri="{BB962C8B-B14F-4D97-AF65-F5344CB8AC3E}">
        <p14:creationId xmlns:p14="http://schemas.microsoft.com/office/powerpoint/2010/main" val="17219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43354" y="983843"/>
            <a:ext cx="7800390" cy="584775"/>
          </a:xfrm>
          <a:prstGeom prst="rect">
            <a:avLst/>
          </a:prstGeom>
          <a:noFill/>
        </p:spPr>
        <p:txBody>
          <a:bodyPr wrap="square" rtlCol="0">
            <a:spAutoFit/>
          </a:bodyPr>
          <a:lstStyle/>
          <a:p>
            <a:pPr>
              <a:buClr>
                <a:srgbClr val="002060"/>
              </a:buClr>
            </a:pPr>
            <a:r>
              <a:rPr lang="tr-TR" altLang="en-US" sz="3200" b="1" dirty="0" smtClean="0">
                <a:solidFill>
                  <a:srgbClr val="002060"/>
                </a:solidFill>
                <a:latin typeface="Calibri" panose="020F0502020204030204" pitchFamily="34" charset="0"/>
              </a:rPr>
              <a:t>Weber’in </a:t>
            </a:r>
            <a:r>
              <a:rPr lang="tr-TR" altLang="en-US" sz="3200" b="1" dirty="0">
                <a:solidFill>
                  <a:srgbClr val="002060"/>
                </a:solidFill>
                <a:latin typeface="Calibri" panose="020F0502020204030204" pitchFamily="34" charset="0"/>
              </a:rPr>
              <a:t>Yetki Tipolojisi</a:t>
            </a:r>
            <a:endParaRPr lang="tr-TR" sz="3200" b="1" dirty="0">
              <a:solidFill>
                <a:srgbClr val="002060"/>
              </a:solidFill>
              <a:latin typeface="Calibri" panose="020F0502020204030204" pitchFamily="34" charset="0"/>
            </a:endParaRPr>
          </a:p>
        </p:txBody>
      </p:sp>
      <p:sp>
        <p:nvSpPr>
          <p:cNvPr id="2" name="Rectangle 1"/>
          <p:cNvSpPr/>
          <p:nvPr/>
        </p:nvSpPr>
        <p:spPr>
          <a:xfrm>
            <a:off x="897856" y="1844824"/>
            <a:ext cx="7346552" cy="4062651"/>
          </a:xfrm>
          <a:prstGeom prst="rect">
            <a:avLst/>
          </a:prstGeom>
        </p:spPr>
        <p:txBody>
          <a:bodyPr wrap="square">
            <a:spAutoFit/>
          </a:bodyPr>
          <a:lstStyle/>
          <a:p>
            <a:pPr>
              <a:defRPr/>
            </a:pPr>
            <a:r>
              <a:rPr lang="tr-TR" altLang="en-US" sz="2400" dirty="0">
                <a:latin typeface="Calibri" panose="020F0502020204030204" pitchFamily="34" charset="0"/>
              </a:rPr>
              <a:t>Weber’e göre bürokrasi için en uygun yetki yasal yetkidir çünkü;</a:t>
            </a:r>
          </a:p>
          <a:p>
            <a:pPr marL="0" lvl="1">
              <a:defRPr/>
            </a:pPr>
            <a:r>
              <a:rPr lang="tr-TR" altLang="en-US" sz="2400" b="1" i="1" dirty="0" smtClean="0">
                <a:latin typeface="Calibri" panose="020F0502020204030204" pitchFamily="34" charset="0"/>
              </a:rPr>
              <a:t>Yasal </a:t>
            </a:r>
            <a:r>
              <a:rPr lang="tr-TR" altLang="en-US" sz="2400" b="1" i="1" dirty="0">
                <a:latin typeface="Calibri" panose="020F0502020204030204" pitchFamily="34" charset="0"/>
              </a:rPr>
              <a:t>yetki</a:t>
            </a:r>
            <a:r>
              <a:rPr lang="tr-TR" altLang="en-US" sz="2400" b="1" i="1" dirty="0" smtClean="0">
                <a:latin typeface="Calibri" panose="020F0502020204030204" pitchFamily="34" charset="0"/>
              </a:rPr>
              <a:t>;</a:t>
            </a:r>
            <a:endParaRPr lang="tr-TR" altLang="en-US" sz="2400" b="1" i="1" dirty="0">
              <a:latin typeface="Calibri" panose="020F0502020204030204" pitchFamily="34" charset="0"/>
            </a:endParaRPr>
          </a:p>
          <a:p>
            <a:pPr marL="342900" lvl="2" indent="-342900">
              <a:buClr>
                <a:srgbClr val="002060"/>
              </a:buClr>
              <a:buFont typeface="Wingdings 3" panose="05040102010807070707" pitchFamily="18" charset="2"/>
              <a:buChar char=""/>
              <a:defRPr/>
            </a:pPr>
            <a:r>
              <a:rPr lang="tr-TR" altLang="en-US" sz="2400" dirty="0">
                <a:latin typeface="Calibri" panose="020F0502020204030204" pitchFamily="34" charset="0"/>
              </a:rPr>
              <a:t> Yönetimde devamlılık sağlar. Kişiler ayrılsa da görevler ve pozisyonlar yerinde </a:t>
            </a:r>
            <a:r>
              <a:rPr lang="tr-TR" altLang="en-US" sz="2400" dirty="0" smtClean="0">
                <a:latin typeface="Calibri" panose="020F0502020204030204" pitchFamily="34" charset="0"/>
              </a:rPr>
              <a:t>kalır.</a:t>
            </a:r>
          </a:p>
          <a:p>
            <a:pPr marL="342900" lvl="2" indent="-342900">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lvl="2" indent="-342900">
              <a:buClr>
                <a:srgbClr val="002060"/>
              </a:buClr>
              <a:buFont typeface="Wingdings 3" panose="05040102010807070707" pitchFamily="18" charset="2"/>
              <a:buChar char=""/>
              <a:defRPr/>
            </a:pPr>
            <a:r>
              <a:rPr lang="tr-TR" altLang="en-US" sz="2400" dirty="0" smtClean="0">
                <a:latin typeface="Calibri" panose="020F0502020204030204" pitchFamily="34" charset="0"/>
              </a:rPr>
              <a:t>Yönetsel </a:t>
            </a:r>
            <a:r>
              <a:rPr lang="tr-TR" altLang="en-US" sz="2400" dirty="0">
                <a:latin typeface="Calibri" panose="020F0502020204030204" pitchFamily="34" charset="0"/>
              </a:rPr>
              <a:t>pozisyondaki kişiler yeteneklerine göre rasyonel olarak </a:t>
            </a:r>
            <a:r>
              <a:rPr lang="tr-TR" altLang="en-US" sz="2400" dirty="0" smtClean="0">
                <a:latin typeface="Calibri" panose="020F0502020204030204" pitchFamily="34" charset="0"/>
              </a:rPr>
              <a:t>seçilirler.</a:t>
            </a:r>
          </a:p>
          <a:p>
            <a:pPr marL="342900" lvl="2" indent="-342900">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lvl="2" indent="-342900">
              <a:buClr>
                <a:srgbClr val="002060"/>
              </a:buClr>
              <a:buFont typeface="Wingdings 3" panose="05040102010807070707" pitchFamily="18" charset="2"/>
              <a:buChar char=""/>
              <a:defRPr/>
            </a:pPr>
            <a:r>
              <a:rPr lang="tr-TR" altLang="en-US" sz="2400" dirty="0" smtClean="0">
                <a:latin typeface="Calibri" panose="020F0502020204030204" pitchFamily="34" charset="0"/>
              </a:rPr>
              <a:t>Verilen </a:t>
            </a:r>
            <a:r>
              <a:rPr lang="tr-TR" altLang="en-US" sz="2400" dirty="0">
                <a:latin typeface="Calibri" panose="020F0502020204030204" pitchFamily="34" charset="0"/>
              </a:rPr>
              <a:t>yetkinin içeriği ve sınırları bellidir.</a:t>
            </a:r>
          </a:p>
          <a:p>
            <a:pPr>
              <a:defRPr/>
            </a:pPr>
            <a:endParaRPr lang="en-US" dirty="0"/>
          </a:p>
        </p:txBody>
      </p:sp>
    </p:spTree>
    <p:extLst>
      <p:ext uri="{BB962C8B-B14F-4D97-AF65-F5344CB8AC3E}">
        <p14:creationId xmlns:p14="http://schemas.microsoft.com/office/powerpoint/2010/main" val="32564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43354" y="794484"/>
            <a:ext cx="7800390" cy="584775"/>
          </a:xfrm>
          <a:prstGeom prst="rect">
            <a:avLst/>
          </a:prstGeom>
          <a:noFill/>
        </p:spPr>
        <p:txBody>
          <a:bodyPr wrap="square" rtlCol="0">
            <a:spAutoFit/>
          </a:bodyPr>
          <a:lstStyle/>
          <a:p>
            <a:pPr>
              <a:buClr>
                <a:srgbClr val="002060"/>
              </a:buClr>
            </a:pPr>
            <a:r>
              <a:rPr lang="tr-TR" sz="3200" b="1" dirty="0" smtClean="0">
                <a:solidFill>
                  <a:srgbClr val="002060"/>
                </a:solidFill>
                <a:latin typeface="Calibri" panose="020F0502020204030204" pitchFamily="34" charset="0"/>
              </a:rPr>
              <a:t>İdeal </a:t>
            </a:r>
            <a:r>
              <a:rPr lang="tr-TR" sz="3200" b="1" dirty="0">
                <a:solidFill>
                  <a:srgbClr val="002060"/>
                </a:solidFill>
                <a:latin typeface="Calibri" panose="020F0502020204030204" pitchFamily="34" charset="0"/>
              </a:rPr>
              <a:t>Bürokrasi Modelinin Özellikleri</a:t>
            </a:r>
          </a:p>
        </p:txBody>
      </p:sp>
      <p:sp>
        <p:nvSpPr>
          <p:cNvPr id="2" name="Rectangle 1"/>
          <p:cNvSpPr/>
          <p:nvPr/>
        </p:nvSpPr>
        <p:spPr>
          <a:xfrm>
            <a:off x="805012" y="1406136"/>
            <a:ext cx="7848872" cy="4610365"/>
          </a:xfrm>
          <a:prstGeom prst="rect">
            <a:avLst/>
          </a:prstGeom>
        </p:spPr>
        <p:txBody>
          <a:bodyPr wrap="square">
            <a:spAutoFit/>
          </a:bodyPr>
          <a:lstStyle/>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Biçimsel yetki ve görevler</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 Hiyerarşi sistemi </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 Yasal-ussal yetki</a:t>
            </a:r>
          </a:p>
          <a:p>
            <a:pPr marL="342900" indent="-342900" algn="just">
              <a:lnSpc>
                <a:spcPct val="150000"/>
              </a:lnSpc>
              <a:buClr>
                <a:srgbClr val="002060"/>
              </a:buClr>
              <a:buFont typeface="Wingdings 3" panose="05040102010807070707" pitchFamily="18" charset="2"/>
              <a:buChar char=""/>
            </a:pPr>
            <a:r>
              <a:rPr lang="tr-TR" altLang="en-US" sz="2200" b="1" i="1" dirty="0">
                <a:latin typeface="Calibri" panose="020F0502020204030204" pitchFamily="34" charset="0"/>
              </a:rPr>
              <a:t> </a:t>
            </a:r>
            <a:r>
              <a:rPr lang="tr-TR" altLang="en-US" sz="2200" i="1" dirty="0">
                <a:latin typeface="Calibri" panose="020F0502020204030204" pitchFamily="34" charset="0"/>
              </a:rPr>
              <a:t>Kayıtlar ve dosyalama sistemi</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 İleri derecede uzmanlaşma</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 İşbölümü anlayışı</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 Eğitimli personel</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 Adil ve objektif ölçütlere göre işe uygun personel seçimi ve tayini</a:t>
            </a:r>
          </a:p>
          <a:p>
            <a:pPr marL="342900" indent="-342900" algn="just">
              <a:lnSpc>
                <a:spcPct val="150000"/>
              </a:lnSpc>
              <a:buClr>
                <a:srgbClr val="002060"/>
              </a:buClr>
              <a:buFont typeface="Wingdings 3" panose="05040102010807070707" pitchFamily="18" charset="2"/>
              <a:buChar char=""/>
            </a:pPr>
            <a:r>
              <a:rPr lang="tr-TR" altLang="en-US" sz="2200" i="1" dirty="0">
                <a:latin typeface="Calibri" panose="020F0502020204030204" pitchFamily="34" charset="0"/>
              </a:rPr>
              <a:t>Gayrişahsi ilişkiler</a:t>
            </a:r>
            <a:endParaRPr lang="en-US" altLang="en-US" sz="2200" i="1"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776" y="2364871"/>
            <a:ext cx="3138968" cy="1950394"/>
          </a:xfrm>
          <a:prstGeom prst="rect">
            <a:avLst/>
          </a:prstGeom>
        </p:spPr>
      </p:pic>
    </p:spTree>
    <p:extLst>
      <p:ext uri="{BB962C8B-B14F-4D97-AF65-F5344CB8AC3E}">
        <p14:creationId xmlns:p14="http://schemas.microsoft.com/office/powerpoint/2010/main" val="32564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21529" y="1086872"/>
            <a:ext cx="6696744" cy="523220"/>
          </a:xfrm>
          <a:prstGeom prst="rect">
            <a:avLst/>
          </a:prstGeom>
          <a:noFill/>
        </p:spPr>
        <p:txBody>
          <a:bodyPr wrap="square" rtlCol="0">
            <a:spAutoFit/>
          </a:bodyPr>
          <a:lstStyle/>
          <a:p>
            <a:r>
              <a:rPr lang="tr-TR" altLang="en-US" sz="2800" b="1" i="1" dirty="0" smtClean="0">
                <a:solidFill>
                  <a:schemeClr val="accent1">
                    <a:lumMod val="50000"/>
                  </a:schemeClr>
                </a:solidFill>
                <a:latin typeface="Calibri" panose="020F0502020204030204" pitchFamily="34" charset="0"/>
              </a:rPr>
              <a:t>Organizasyon </a:t>
            </a:r>
            <a:r>
              <a:rPr lang="tr-TR" altLang="en-US" sz="2800" b="1" i="1" dirty="0">
                <a:solidFill>
                  <a:schemeClr val="accent1">
                    <a:lumMod val="50000"/>
                  </a:schemeClr>
                </a:solidFill>
                <a:latin typeface="Calibri" panose="020F0502020204030204" pitchFamily="34" charset="0"/>
              </a:rPr>
              <a:t>Nedir?</a:t>
            </a:r>
            <a:endParaRPr lang="tr-TR" sz="2800" b="1" i="1" dirty="0">
              <a:solidFill>
                <a:schemeClr val="accent1">
                  <a:lumMod val="50000"/>
                </a:schemeClr>
              </a:solidFill>
              <a:latin typeface="Calibri" panose="020F0502020204030204" pitchFamily="34" charset="0"/>
            </a:endParaRPr>
          </a:p>
        </p:txBody>
      </p:sp>
      <p:sp>
        <p:nvSpPr>
          <p:cNvPr id="2" name="Rectangle 1"/>
          <p:cNvSpPr/>
          <p:nvPr/>
        </p:nvSpPr>
        <p:spPr>
          <a:xfrm>
            <a:off x="1168778" y="2153735"/>
            <a:ext cx="6624736" cy="1384995"/>
          </a:xfrm>
          <a:prstGeom prst="rect">
            <a:avLst/>
          </a:prstGeom>
        </p:spPr>
        <p:txBody>
          <a:bodyPr wrap="square">
            <a:spAutoFit/>
          </a:bodyPr>
          <a:lstStyle/>
          <a:p>
            <a:pPr algn="ctr"/>
            <a:r>
              <a:rPr lang="tr-TR" altLang="en-US" sz="2800" b="1" i="1" dirty="0">
                <a:latin typeface="Calibri" panose="020F0502020204030204" pitchFamily="34" charset="0"/>
              </a:rPr>
              <a:t>Organizasyon</a:t>
            </a:r>
            <a:r>
              <a:rPr lang="tr-TR" altLang="en-US" sz="2800" dirty="0">
                <a:latin typeface="Calibri" panose="020F0502020204030204" pitchFamily="34" charset="0"/>
              </a:rPr>
              <a:t>; belli amaçları olan, ayrıntılı biçimde yapılandırılmış ve koordinasyon içinde olan faaliyetler bütününden oluşur.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858" y="3933056"/>
            <a:ext cx="3487334" cy="2251968"/>
          </a:xfrm>
          <a:prstGeom prst="rect">
            <a:avLst/>
          </a:prstGeom>
        </p:spPr>
      </p:pic>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graphicFrame>
        <p:nvGraphicFramePr>
          <p:cNvPr id="3" name="Tablo 3"/>
          <p:cNvGraphicFramePr>
            <a:graphicFrameLocks noGrp="1"/>
          </p:cNvGraphicFramePr>
          <p:nvPr>
            <p:extLst>
              <p:ext uri="{D42A27DB-BD31-4B8C-83A1-F6EECF244321}">
                <p14:modId xmlns:p14="http://schemas.microsoft.com/office/powerpoint/2010/main" val="3006499823"/>
              </p:ext>
            </p:extLst>
          </p:nvPr>
        </p:nvGraphicFramePr>
        <p:xfrm>
          <a:off x="1227156" y="908720"/>
          <a:ext cx="7083424" cy="5289583"/>
        </p:xfrm>
        <a:graphic>
          <a:graphicData uri="http://schemas.openxmlformats.org/drawingml/2006/table">
            <a:tbl>
              <a:tblPr firstRow="1" firstCol="1" bandRow="1">
                <a:tableStyleId>{5C22544A-7EE6-4342-B048-85BDC9FD1C3A}</a:tableStyleId>
              </a:tblPr>
              <a:tblGrid>
                <a:gridCol w="2754101"/>
                <a:gridCol w="1954874"/>
                <a:gridCol w="2374449"/>
              </a:tblGrid>
              <a:tr h="406685">
                <a:tc gridSpan="3">
                  <a:txBody>
                    <a:bodyPr/>
                    <a:lstStyle/>
                    <a:p>
                      <a:pPr algn="ctr">
                        <a:lnSpc>
                          <a:spcPct val="150000"/>
                        </a:lnSpc>
                        <a:spcAft>
                          <a:spcPts val="0"/>
                        </a:spcAft>
                      </a:pPr>
                      <a:r>
                        <a:rPr lang="tr-TR" sz="1800" dirty="0">
                          <a:effectLst/>
                          <a:latin typeface="Calibri" panose="020F0502020204030204" pitchFamily="34" charset="0"/>
                        </a:rPr>
                        <a:t>BÜROKRASİ YAKLAŞIMI </a:t>
                      </a:r>
                      <a:endParaRPr lang="en-US" sz="1800" dirty="0">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6685">
                <a:tc>
                  <a:txBody>
                    <a:bodyPr/>
                    <a:lstStyle/>
                    <a:p>
                      <a:pPr algn="ctr">
                        <a:lnSpc>
                          <a:spcPct val="150000"/>
                        </a:lnSpc>
                        <a:spcAft>
                          <a:spcPts val="0"/>
                        </a:spcAft>
                      </a:pPr>
                      <a:r>
                        <a:rPr lang="tr-TR" sz="1400" dirty="0">
                          <a:effectLst/>
                          <a:latin typeface="Calibri" panose="020F0502020204030204" pitchFamily="34" charset="0"/>
                        </a:rPr>
                        <a:t>Anahtar Kavramlar</a:t>
                      </a:r>
                      <a:endParaRPr lang="en-US" sz="1400" dirty="0">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tr-TR" sz="1400" b="1" dirty="0">
                          <a:solidFill>
                            <a:schemeClr val="bg1"/>
                          </a:solidFill>
                          <a:effectLst/>
                          <a:latin typeface="Calibri" panose="020F0502020204030204" pitchFamily="34" charset="0"/>
                        </a:rPr>
                        <a:t>Katkıları</a:t>
                      </a:r>
                      <a:endParaRPr lang="en-US" sz="1400" b="1" dirty="0">
                        <a:solidFill>
                          <a:schemeClr val="bg1"/>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Aft>
                          <a:spcPts val="0"/>
                        </a:spcAft>
                      </a:pPr>
                      <a:r>
                        <a:rPr lang="tr-TR" sz="1400" b="1" dirty="0">
                          <a:solidFill>
                            <a:schemeClr val="bg1"/>
                          </a:solidFill>
                          <a:effectLst/>
                          <a:latin typeface="Calibri" panose="020F0502020204030204" pitchFamily="34" charset="0"/>
                        </a:rPr>
                        <a:t>Kısıtları</a:t>
                      </a:r>
                      <a:endParaRPr lang="en-US" sz="1400" b="1" dirty="0">
                        <a:solidFill>
                          <a:schemeClr val="bg1"/>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374127">
                <a:tc>
                  <a:txBody>
                    <a:bodyPr/>
                    <a:lstStyle/>
                    <a:p>
                      <a:pPr>
                        <a:lnSpc>
                          <a:spcPct val="115000"/>
                        </a:lnSpc>
                        <a:spcAft>
                          <a:spcPts val="0"/>
                        </a:spcAft>
                      </a:pPr>
                      <a:r>
                        <a:rPr lang="tr-TR" sz="1400" b="0" dirty="0">
                          <a:solidFill>
                            <a:srgbClr val="002060"/>
                          </a:solidFill>
                          <a:effectLst/>
                          <a:latin typeface="Calibri" panose="020F0502020204030204" pitchFamily="34" charset="0"/>
                        </a:rPr>
                        <a:t>Uzmanlaşmış pozisyonlar arasında yapılanmış bir ilişkiler ağı öngörmüştür.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b="0" dirty="0">
                          <a:solidFill>
                            <a:srgbClr val="002060"/>
                          </a:solidFill>
                          <a:effectLst/>
                          <a:latin typeface="Calibri" panose="020F0502020204030204" pitchFamily="34" charset="0"/>
                        </a:rPr>
                        <a:t>Rutin operasyonlarda verimlilik ve performans artışı olmuştur.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dirty="0">
                          <a:solidFill>
                            <a:srgbClr val="002060"/>
                          </a:solidFill>
                          <a:effectLst/>
                          <a:latin typeface="Calibri" panose="020F0502020204030204" pitchFamily="34" charset="0"/>
                        </a:rPr>
                        <a:t>Sınırlı örgütsel esneklik ve yavaş bir karar verme mekanizması mevcuttur.</a:t>
                      </a:r>
                      <a:endParaRPr lang="en-US" sz="1400" dirty="0">
                        <a:solidFill>
                          <a:srgbClr val="002060"/>
                        </a:solidFill>
                        <a:effectLst/>
                        <a:latin typeface="Calibri" panose="020F0502020204030204" pitchFamily="34" charset="0"/>
                      </a:endParaRPr>
                    </a:p>
                    <a:p>
                      <a:pPr>
                        <a:lnSpc>
                          <a:spcPct val="115000"/>
                        </a:lnSpc>
                        <a:spcAft>
                          <a:spcPts val="0"/>
                        </a:spcAft>
                      </a:pPr>
                      <a:r>
                        <a:rPr lang="tr-TR" sz="1400" dirty="0">
                          <a:solidFill>
                            <a:srgbClr val="002060"/>
                          </a:solidFill>
                          <a:effectLst/>
                          <a:latin typeface="Calibri" panose="020F0502020204030204" pitchFamily="34" charset="0"/>
                        </a:rPr>
                        <a:t> </a:t>
                      </a:r>
                      <a:endParaRPr lang="en-US" sz="140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2202">
                <a:tc>
                  <a:txBody>
                    <a:bodyPr/>
                    <a:lstStyle/>
                    <a:p>
                      <a:pPr>
                        <a:lnSpc>
                          <a:spcPct val="115000"/>
                        </a:lnSpc>
                        <a:spcAft>
                          <a:spcPts val="0"/>
                        </a:spcAft>
                      </a:pPr>
                      <a:r>
                        <a:rPr lang="tr-TR" sz="1400" b="0" dirty="0">
                          <a:solidFill>
                            <a:srgbClr val="002060"/>
                          </a:solidFill>
                          <a:effectLst/>
                          <a:latin typeface="Calibri" panose="020F0502020204030204" pitchFamily="34" charset="0"/>
                        </a:rPr>
                        <a:t>Kural ve düzenlemelere göre davranışların standart hakle getirilmesi üzerinde durmuştur.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Kurallara uygun olarak alanlarında uzman ve eğitimli kişilerin işe alınmasına önem vermiştir.</a:t>
                      </a:r>
                      <a:endParaRPr lang="en-US" sz="1400" b="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b="0" dirty="0">
                          <a:solidFill>
                            <a:srgbClr val="002060"/>
                          </a:solidFill>
                          <a:effectLst/>
                          <a:latin typeface="Calibri" panose="020F0502020204030204" pitchFamily="34" charset="0"/>
                        </a:rPr>
                        <a:t>Çalışanlar ve yönetimin sübjektif yargısı elimine edilmiştir.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0"/>
                        </a:spcAft>
                      </a:pPr>
                      <a:r>
                        <a:rPr lang="tr-TR" sz="1400" dirty="0">
                          <a:solidFill>
                            <a:srgbClr val="002060"/>
                          </a:solidFill>
                          <a:effectLst/>
                          <a:latin typeface="Calibri" panose="020F0502020204030204" pitchFamily="34" charset="0"/>
                        </a:rPr>
                        <a:t>Kişileri ve kişiler arası ilişkileri görmezden gelmiştir.</a:t>
                      </a:r>
                      <a:endParaRPr lang="en-US" sz="1400" dirty="0">
                        <a:solidFill>
                          <a:srgbClr val="002060"/>
                        </a:solidFill>
                        <a:effectLst/>
                        <a:latin typeface="Calibri" panose="020F0502020204030204" pitchFamily="34" charset="0"/>
                      </a:endParaRPr>
                    </a:p>
                    <a:p>
                      <a:pPr>
                        <a:lnSpc>
                          <a:spcPct val="115000"/>
                        </a:lnSpc>
                        <a:spcAft>
                          <a:spcPts val="0"/>
                        </a:spcAft>
                      </a:pPr>
                      <a:r>
                        <a:rPr lang="tr-TR" sz="1400" dirty="0">
                          <a:solidFill>
                            <a:srgbClr val="002060"/>
                          </a:solidFill>
                          <a:effectLst/>
                          <a:latin typeface="Calibri" panose="020F0502020204030204" pitchFamily="34" charset="0"/>
                        </a:rPr>
                        <a:t> </a:t>
                      </a:r>
                      <a:endParaRPr lang="en-US" sz="140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5089">
                <a:tc>
                  <a:txBody>
                    <a:bodyPr/>
                    <a:lstStyle/>
                    <a:p>
                      <a:pPr>
                        <a:lnSpc>
                          <a:spcPct val="115000"/>
                        </a:lnSpc>
                        <a:spcAft>
                          <a:spcPts val="0"/>
                        </a:spcAft>
                      </a:pPr>
                      <a:r>
                        <a:rPr lang="tr-TR" sz="1400" b="0" dirty="0">
                          <a:solidFill>
                            <a:srgbClr val="002060"/>
                          </a:solidFill>
                          <a:effectLst/>
                          <a:latin typeface="Calibri" panose="020F0502020204030204" pitchFamily="34" charset="0"/>
                        </a:rPr>
                        <a:t>İşler arasındaki ilişkiler gösteren hiyerarşik yapıya önem vermiştir.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tr-TR" sz="1400" b="0" dirty="0">
                          <a:solidFill>
                            <a:srgbClr val="002060"/>
                          </a:solidFill>
                          <a:effectLst/>
                          <a:latin typeface="Calibri" panose="020F0502020204030204" pitchFamily="34" charset="0"/>
                        </a:rPr>
                        <a:t>Kişiden ziyade pozisyona önem verilmiştir.</a:t>
                      </a:r>
                      <a:endParaRPr lang="en-US" sz="1400" b="0" dirty="0">
                        <a:solidFill>
                          <a:srgbClr val="002060"/>
                        </a:solidFill>
                        <a:effectLst/>
                        <a:latin typeface="Calibri" panose="020F0502020204030204" pitchFamily="34" charset="0"/>
                      </a:endParaRPr>
                    </a:p>
                    <a:p>
                      <a:pPr>
                        <a:lnSpc>
                          <a:spcPct val="115000"/>
                        </a:lnSpc>
                        <a:spcAft>
                          <a:spcPts val="0"/>
                        </a:spcAft>
                      </a:pPr>
                      <a:r>
                        <a:rPr lang="tr-TR" sz="1400" b="0" dirty="0">
                          <a:solidFill>
                            <a:srgbClr val="002060"/>
                          </a:solidFill>
                          <a:effectLst/>
                          <a:latin typeface="Calibri" panose="020F0502020204030204" pitchFamily="34" charset="0"/>
                        </a:rPr>
                        <a:t> </a:t>
                      </a:r>
                      <a:endParaRPr lang="en-US" sz="1400" b="0" dirty="0">
                        <a:solidFill>
                          <a:srgbClr val="002060"/>
                        </a:solidFill>
                        <a:effectLst/>
                        <a:latin typeface="Calibri" panose="020F0502020204030204" pitchFamily="34" charset="0"/>
                        <a:ea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32564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55576" y="983843"/>
            <a:ext cx="8568952" cy="1077218"/>
          </a:xfrm>
          <a:prstGeom prst="rect">
            <a:avLst/>
          </a:prstGeom>
          <a:noFill/>
        </p:spPr>
        <p:txBody>
          <a:bodyPr wrap="square" rtlCol="0">
            <a:spAutoFit/>
          </a:bodyPr>
          <a:lstStyle/>
          <a:p>
            <a:pPr>
              <a:buClr>
                <a:srgbClr val="002060"/>
              </a:buClr>
            </a:pPr>
            <a:r>
              <a:rPr lang="tr-TR" altLang="en-US" sz="3200" b="1" dirty="0" smtClean="0">
                <a:solidFill>
                  <a:srgbClr val="002060"/>
                </a:solidFill>
                <a:latin typeface="Calibri" panose="020F0502020204030204" pitchFamily="34" charset="0"/>
              </a:rPr>
              <a:t>Klasik </a:t>
            </a:r>
            <a:r>
              <a:rPr lang="tr-TR" altLang="en-US" sz="3200" b="1" dirty="0">
                <a:solidFill>
                  <a:srgbClr val="002060"/>
                </a:solidFill>
                <a:latin typeface="Calibri" panose="020F0502020204030204" pitchFamily="34" charset="0"/>
              </a:rPr>
              <a:t>Yönetim Teorisi’ne </a:t>
            </a:r>
            <a:br>
              <a:rPr lang="tr-TR" altLang="en-US" sz="3200" b="1" dirty="0">
                <a:solidFill>
                  <a:srgbClr val="002060"/>
                </a:solidFill>
                <a:latin typeface="Calibri" panose="020F0502020204030204" pitchFamily="34" charset="0"/>
              </a:rPr>
            </a:br>
            <a:r>
              <a:rPr lang="tr-TR" altLang="en-US" sz="3200" b="1" dirty="0">
                <a:solidFill>
                  <a:srgbClr val="002060"/>
                </a:solidFill>
                <a:latin typeface="Calibri" panose="020F0502020204030204" pitchFamily="34" charset="0"/>
              </a:rPr>
              <a:t>Getirilen Eleştiriler</a:t>
            </a:r>
            <a:endParaRPr lang="tr-TR" sz="3200" b="1" dirty="0">
              <a:solidFill>
                <a:srgbClr val="002060"/>
              </a:solidFill>
              <a:latin typeface="Calibri" panose="020F0502020204030204" pitchFamily="34" charset="0"/>
            </a:endParaRPr>
          </a:p>
        </p:txBody>
      </p:sp>
      <p:sp>
        <p:nvSpPr>
          <p:cNvPr id="2" name="Rectangle 1"/>
          <p:cNvSpPr/>
          <p:nvPr/>
        </p:nvSpPr>
        <p:spPr>
          <a:xfrm>
            <a:off x="899592" y="2276872"/>
            <a:ext cx="6984776" cy="3416320"/>
          </a:xfrm>
          <a:prstGeom prst="rect">
            <a:avLst/>
          </a:prstGeom>
        </p:spPr>
        <p:txBody>
          <a:bodyPr wrap="square">
            <a:spAutoFit/>
          </a:bodyPr>
          <a:lstStyle/>
          <a:p>
            <a:pPr marL="342900" indent="-342900">
              <a:buClr>
                <a:srgbClr val="002060"/>
              </a:buClr>
              <a:buFont typeface="Wingdings 3" panose="05040102010807070707" pitchFamily="18" charset="2"/>
              <a:buChar char=""/>
              <a:defRPr/>
            </a:pPr>
            <a:r>
              <a:rPr lang="tr-TR" sz="2400" dirty="0">
                <a:latin typeface="Calibri" panose="020F0502020204030204" pitchFamily="34" charset="0"/>
              </a:rPr>
              <a:t>Klasik Yönetim Düşüncesi, akılcı-iktisadi insan modeline dayanmaktadır. </a:t>
            </a:r>
          </a:p>
          <a:p>
            <a:pPr marL="342900" indent="-342900">
              <a:buClr>
                <a:srgbClr val="002060"/>
              </a:buClr>
              <a:buFont typeface="Wingdings 3" panose="05040102010807070707" pitchFamily="18" charset="2"/>
              <a:buChar char=""/>
              <a:defRPr/>
            </a:pP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sz="2400" dirty="0">
                <a:latin typeface="Calibri" panose="020F0502020204030204" pitchFamily="34" charset="0"/>
              </a:rPr>
              <a:t> İnsan her zaman akılcı davranamaz. Rasyonel insan yanlış bir varsayımdır.</a:t>
            </a:r>
          </a:p>
          <a:p>
            <a:pPr marL="342900" indent="-342900">
              <a:buClr>
                <a:srgbClr val="002060"/>
              </a:buClr>
              <a:buFont typeface="Wingdings 3" panose="05040102010807070707" pitchFamily="18" charset="2"/>
              <a:buChar char=""/>
              <a:defRPr/>
            </a:pP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sz="2400" dirty="0">
                <a:latin typeface="Calibri" panose="020F0502020204030204" pitchFamily="34" charset="0"/>
              </a:rPr>
              <a:t> Organizasyonu bir makine, insanı makinenin bir parçası olarak görmüştür. İnsanı standartlaştırır ve birbirinin yerine geçebilir olarak görür.</a:t>
            </a:r>
            <a:endParaRPr lang="en-US" sz="2400" dirty="0">
              <a:latin typeface="Calibri" panose="020F0502020204030204" pitchFamily="34" charset="0"/>
            </a:endParaRPr>
          </a:p>
        </p:txBody>
      </p:sp>
    </p:spTree>
    <p:extLst>
      <p:ext uri="{BB962C8B-B14F-4D97-AF65-F5344CB8AC3E}">
        <p14:creationId xmlns:p14="http://schemas.microsoft.com/office/powerpoint/2010/main" val="32564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55576" y="983843"/>
            <a:ext cx="8568952" cy="1077218"/>
          </a:xfrm>
          <a:prstGeom prst="rect">
            <a:avLst/>
          </a:prstGeom>
          <a:noFill/>
        </p:spPr>
        <p:txBody>
          <a:bodyPr wrap="square" rtlCol="0">
            <a:spAutoFit/>
          </a:bodyPr>
          <a:lstStyle/>
          <a:p>
            <a:pPr>
              <a:buClr>
                <a:srgbClr val="002060"/>
              </a:buClr>
            </a:pPr>
            <a:r>
              <a:rPr lang="tr-TR" altLang="en-US" sz="3200" b="1" dirty="0" smtClean="0">
                <a:solidFill>
                  <a:srgbClr val="002060"/>
                </a:solidFill>
                <a:latin typeface="Calibri" panose="020F0502020204030204" pitchFamily="34" charset="0"/>
              </a:rPr>
              <a:t>Klasik </a:t>
            </a:r>
            <a:r>
              <a:rPr lang="tr-TR" altLang="en-US" sz="3200" b="1" dirty="0">
                <a:solidFill>
                  <a:srgbClr val="002060"/>
                </a:solidFill>
                <a:latin typeface="Calibri" panose="020F0502020204030204" pitchFamily="34" charset="0"/>
              </a:rPr>
              <a:t>Yönetim Teorisi’ne </a:t>
            </a:r>
            <a:br>
              <a:rPr lang="tr-TR" altLang="en-US" sz="3200" b="1" dirty="0">
                <a:solidFill>
                  <a:srgbClr val="002060"/>
                </a:solidFill>
                <a:latin typeface="Calibri" panose="020F0502020204030204" pitchFamily="34" charset="0"/>
              </a:rPr>
            </a:br>
            <a:r>
              <a:rPr lang="tr-TR" altLang="en-US" sz="3200" b="1" dirty="0">
                <a:solidFill>
                  <a:srgbClr val="002060"/>
                </a:solidFill>
                <a:latin typeface="Calibri" panose="020F0502020204030204" pitchFamily="34" charset="0"/>
              </a:rPr>
              <a:t>Getirilen Eleştiriler</a:t>
            </a:r>
            <a:endParaRPr lang="tr-TR" sz="3200" b="1" dirty="0">
              <a:solidFill>
                <a:srgbClr val="002060"/>
              </a:solidFill>
              <a:latin typeface="Calibri" panose="020F0502020204030204" pitchFamily="34" charset="0"/>
            </a:endParaRPr>
          </a:p>
        </p:txBody>
      </p:sp>
      <p:sp>
        <p:nvSpPr>
          <p:cNvPr id="2" name="Rectangle 1"/>
          <p:cNvSpPr/>
          <p:nvPr/>
        </p:nvSpPr>
        <p:spPr>
          <a:xfrm>
            <a:off x="899592" y="2276872"/>
            <a:ext cx="7344816" cy="4154984"/>
          </a:xfrm>
          <a:prstGeom prst="rect">
            <a:avLst/>
          </a:prstGeom>
        </p:spPr>
        <p:txBody>
          <a:bodyPr wrap="square">
            <a:spAutoFit/>
          </a:bodyPr>
          <a:lstStyle/>
          <a:p>
            <a:pPr marL="342900" indent="-342900">
              <a:buClr>
                <a:srgbClr val="002060"/>
              </a:buClr>
              <a:buFont typeface="Wingdings 3" panose="05040102010807070707" pitchFamily="18" charset="2"/>
              <a:buChar char=""/>
              <a:defRPr/>
            </a:pPr>
            <a:r>
              <a:rPr lang="tr-TR" sz="2400" dirty="0">
                <a:latin typeface="Calibri" panose="020F0502020204030204" pitchFamily="34" charset="0"/>
              </a:rPr>
              <a:t>Biçimsel organizasyon yapısı ile ilgilenmiş, organizasyon içinde insanların oluşturduğu sosyal ilişkileri yani biçimsel olmayan organizasyonu yok saymıştır.</a:t>
            </a:r>
          </a:p>
          <a:p>
            <a:pPr marL="342900" indent="-342900">
              <a:buClr>
                <a:srgbClr val="002060"/>
              </a:buClr>
              <a:buFont typeface="Wingdings 3" panose="05040102010807070707" pitchFamily="18" charset="2"/>
              <a:buChar char=""/>
              <a:defRPr/>
            </a:pP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sz="2400" dirty="0">
                <a:latin typeface="Calibri" panose="020F0502020204030204" pitchFamily="34" charset="0"/>
              </a:rPr>
              <a:t> İlkelerinin evrensel olduğunu savunmuştur. Oysa yönetim ve organizasyona ilişkin ilkeler evrensel olamaz. </a:t>
            </a:r>
          </a:p>
          <a:p>
            <a:pPr marL="342900" indent="-342900">
              <a:buClr>
                <a:srgbClr val="002060"/>
              </a:buClr>
              <a:buFont typeface="Wingdings 3" panose="05040102010807070707" pitchFamily="18" charset="2"/>
              <a:buChar char=""/>
              <a:defRPr/>
            </a:pPr>
            <a:endParaRPr lang="tr-TR" sz="2400" dirty="0">
              <a:latin typeface="Calibri" panose="020F0502020204030204" pitchFamily="34" charset="0"/>
            </a:endParaRPr>
          </a:p>
          <a:p>
            <a:pPr marL="342900" indent="-342900">
              <a:buClr>
                <a:srgbClr val="002060"/>
              </a:buClr>
              <a:buFont typeface="Wingdings 3" panose="05040102010807070707" pitchFamily="18" charset="2"/>
              <a:buChar char=""/>
              <a:defRPr/>
            </a:pPr>
            <a:r>
              <a:rPr lang="tr-TR" sz="2400" dirty="0">
                <a:latin typeface="Calibri" panose="020F0502020204030204" pitchFamily="34" charset="0"/>
              </a:rPr>
              <a:t>Organizasyonu çevresi ile etkileşim içinde olmayan kapalı bir sistem olarak ele </a:t>
            </a:r>
            <a:r>
              <a:rPr lang="tr-TR" sz="2400" dirty="0" smtClean="0">
                <a:latin typeface="Calibri" panose="020F0502020204030204" pitchFamily="34" charset="0"/>
              </a:rPr>
              <a:t>almıştır</a:t>
            </a:r>
            <a:r>
              <a:rPr lang="tr-TR" sz="2400" dirty="0"/>
              <a:t>.</a:t>
            </a:r>
            <a:endParaRPr lang="en-US" sz="2400" dirty="0"/>
          </a:p>
          <a:p>
            <a:pPr algn="just">
              <a:defRPr/>
            </a:pPr>
            <a:endParaRPr lang="en-US" sz="2400" dirty="0"/>
          </a:p>
        </p:txBody>
      </p:sp>
    </p:spTree>
    <p:extLst>
      <p:ext uri="{BB962C8B-B14F-4D97-AF65-F5344CB8AC3E}">
        <p14:creationId xmlns:p14="http://schemas.microsoft.com/office/powerpoint/2010/main" val="21211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21529" y="1086872"/>
            <a:ext cx="6696744" cy="523220"/>
          </a:xfrm>
          <a:prstGeom prst="rect">
            <a:avLst/>
          </a:prstGeom>
          <a:noFill/>
        </p:spPr>
        <p:txBody>
          <a:bodyPr wrap="square" rtlCol="0">
            <a:spAutoFit/>
          </a:bodyPr>
          <a:lstStyle/>
          <a:p>
            <a:r>
              <a:rPr lang="tr-TR" altLang="en-US" sz="2800" b="1" i="1" dirty="0" smtClean="0">
                <a:solidFill>
                  <a:schemeClr val="accent1">
                    <a:lumMod val="50000"/>
                  </a:schemeClr>
                </a:solidFill>
                <a:latin typeface="Calibri" panose="020F0502020204030204" pitchFamily="34" charset="0"/>
              </a:rPr>
              <a:t>Organizasyon Teorisi Nedir</a:t>
            </a:r>
            <a:r>
              <a:rPr lang="tr-TR" altLang="en-US" sz="2800" b="1" i="1" dirty="0">
                <a:solidFill>
                  <a:schemeClr val="accent1">
                    <a:lumMod val="50000"/>
                  </a:schemeClr>
                </a:solidFill>
                <a:latin typeface="Calibri" panose="020F0502020204030204" pitchFamily="34" charset="0"/>
              </a:rPr>
              <a:t>?</a:t>
            </a:r>
            <a:endParaRPr lang="tr-TR" sz="2800" b="1" i="1" dirty="0">
              <a:solidFill>
                <a:schemeClr val="accent1">
                  <a:lumMod val="50000"/>
                </a:schemeClr>
              </a:solidFill>
              <a:latin typeface="Calibri" panose="020F0502020204030204" pitchFamily="34" charset="0"/>
            </a:endParaRPr>
          </a:p>
        </p:txBody>
      </p:sp>
      <p:sp>
        <p:nvSpPr>
          <p:cNvPr id="2" name="Rectangle 1"/>
          <p:cNvSpPr/>
          <p:nvPr/>
        </p:nvSpPr>
        <p:spPr>
          <a:xfrm>
            <a:off x="1043608" y="2204864"/>
            <a:ext cx="6840760" cy="3046988"/>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altLang="en-US" sz="2400" b="1" i="1" dirty="0">
                <a:latin typeface="Calibri" panose="020F0502020204030204" pitchFamily="34" charset="0"/>
              </a:rPr>
              <a:t>Organizasyon Teorisi</a:t>
            </a:r>
            <a:r>
              <a:rPr lang="tr-TR" altLang="en-US" sz="2400" dirty="0">
                <a:latin typeface="Calibri" panose="020F0502020204030204" pitchFamily="34" charset="0"/>
              </a:rPr>
              <a:t>, “organizasyon bilimi” olarak nitelendirilen çalışma alanı içinde oluşturulmuş olan önermeler kümesinden oluşmaktadır.</a:t>
            </a:r>
          </a:p>
          <a:p>
            <a:pPr marL="342900" indent="-342900">
              <a:buClr>
                <a:srgbClr val="002060"/>
              </a:buClr>
              <a:buFont typeface="Wingdings 3" panose="05040102010807070707" pitchFamily="18" charset="2"/>
              <a:buChar char=""/>
            </a:pPr>
            <a:endParaRPr lang="tr-TR" altLang="en-US" sz="2400" dirty="0">
              <a:latin typeface="Calibri" panose="020F0502020204030204" pitchFamily="34" charset="0"/>
            </a:endParaRPr>
          </a:p>
          <a:p>
            <a:pPr marL="342900" indent="-342900">
              <a:buClr>
                <a:srgbClr val="002060"/>
              </a:buClr>
              <a:buFont typeface="Wingdings 3" panose="05040102010807070707" pitchFamily="18" charset="2"/>
              <a:buChar char=""/>
            </a:pPr>
            <a:r>
              <a:rPr lang="tr-TR" altLang="en-US" sz="2400" b="1" i="1" dirty="0">
                <a:latin typeface="Calibri" panose="020F0502020204030204" pitchFamily="34" charset="0"/>
              </a:rPr>
              <a:t>Organizasyon Bilimi</a:t>
            </a:r>
            <a:r>
              <a:rPr lang="tr-TR" altLang="en-US" sz="2400" dirty="0">
                <a:latin typeface="Calibri" panose="020F0502020204030204" pitchFamily="34" charset="0"/>
              </a:rPr>
              <a:t>, neticede elde edilen veriler problem çözme ve karar verme süreçlerinde kullanıldığı için uygulamalı bir bilim olarak değerlendirilir. </a:t>
            </a:r>
          </a:p>
        </p:txBody>
      </p:sp>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18456" y="111147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Organizasyon Teorisi</a:t>
            </a:r>
            <a:endParaRPr lang="tr-TR" sz="3200" b="1" dirty="0">
              <a:solidFill>
                <a:srgbClr val="002060"/>
              </a:solidFill>
              <a:latin typeface="Calibri" panose="020F0502020204030204" pitchFamily="34" charset="0"/>
            </a:endParaRPr>
          </a:p>
        </p:txBody>
      </p:sp>
      <p:sp>
        <p:nvSpPr>
          <p:cNvPr id="2" name="Rectangle 1"/>
          <p:cNvSpPr/>
          <p:nvPr/>
        </p:nvSpPr>
        <p:spPr>
          <a:xfrm>
            <a:off x="755576" y="1988840"/>
            <a:ext cx="7331417" cy="4622804"/>
          </a:xfrm>
          <a:prstGeom prst="rect">
            <a:avLst/>
          </a:prstGeom>
        </p:spPr>
        <p:txBody>
          <a:bodyPr wrap="square">
            <a:spAutoFit/>
          </a:bodyPr>
          <a:lstStyle/>
          <a:p>
            <a:pPr marL="342900" indent="-342900" algn="just">
              <a:buClr>
                <a:srgbClr val="002060"/>
              </a:buClr>
              <a:buFont typeface="Wingdings 3" panose="05040102010807070707" pitchFamily="18" charset="2"/>
              <a:buChar char=""/>
              <a:defRPr/>
            </a:pPr>
            <a:r>
              <a:rPr lang="tr-TR" altLang="en-US" sz="2400" dirty="0">
                <a:latin typeface="Calibri" panose="020F0502020204030204" pitchFamily="34" charset="0"/>
              </a:rPr>
              <a:t>Organizasyon teorisi belli varsayımlar için uygun kavramlar ve çerçeveler yaratmayı </a:t>
            </a:r>
            <a:r>
              <a:rPr lang="tr-TR" altLang="en-US" sz="2400" dirty="0" smtClean="0">
                <a:latin typeface="Calibri" panose="020F0502020204030204" pitchFamily="34" charset="0"/>
              </a:rPr>
              <a:t>hedefler.</a:t>
            </a:r>
          </a:p>
          <a:p>
            <a:pPr marL="342900" indent="-342900" algn="just">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marL="342900" indent="-342900" algn="just">
              <a:buClr>
                <a:srgbClr val="002060"/>
              </a:buClr>
              <a:buFont typeface="Wingdings 3" panose="05040102010807070707" pitchFamily="18" charset="2"/>
              <a:buChar char=""/>
              <a:defRPr/>
            </a:pPr>
            <a:r>
              <a:rPr lang="tr-TR" altLang="en-US" sz="2400" dirty="0" smtClean="0">
                <a:latin typeface="Calibri" panose="020F0502020204030204" pitchFamily="34" charset="0"/>
              </a:rPr>
              <a:t>Bu </a:t>
            </a:r>
            <a:r>
              <a:rPr lang="tr-TR" altLang="en-US" sz="2400" dirty="0">
                <a:latin typeface="Calibri" panose="020F0502020204030204" pitchFamily="34" charset="0"/>
              </a:rPr>
              <a:t>kavramlar doğru kullanıldığında ve anlaşıldığında; kişinin ‘geçmiş’i açıklayabilmesine ve böylece ‘bugün’ü anlayabilmesine, bununla birlikte ‘gelecek’ tahmini yapabilmesine ve bunun sonucunda gelecekteki olaylar üzerinde daha fazla etkili olabilmesine ve nihayetinde beklenmeyen’den daha az endişe duymasına yardımcı olur.</a:t>
            </a:r>
          </a:p>
          <a:p>
            <a:pPr algn="r">
              <a:lnSpc>
                <a:spcPct val="80000"/>
              </a:lnSpc>
              <a:buFont typeface="Wingdings" pitchFamily="2" charset="2"/>
              <a:buNone/>
              <a:defRPr/>
            </a:pPr>
            <a:endParaRPr lang="tr-TR" altLang="en-US" sz="2400" dirty="0">
              <a:latin typeface="Calibri" panose="020F0502020204030204" pitchFamily="34" charset="0"/>
            </a:endParaRPr>
          </a:p>
          <a:p>
            <a:pPr algn="r">
              <a:lnSpc>
                <a:spcPct val="80000"/>
              </a:lnSpc>
              <a:buFont typeface="Wingdings" pitchFamily="2" charset="2"/>
              <a:buNone/>
              <a:defRPr/>
            </a:pPr>
            <a:r>
              <a:rPr lang="tr-TR" altLang="en-US" sz="2400" b="1" dirty="0">
                <a:latin typeface="Calibri" panose="020F0502020204030204" pitchFamily="34" charset="0"/>
              </a:rPr>
              <a:t>C. Handy (1999)</a:t>
            </a:r>
          </a:p>
          <a:p>
            <a:pPr>
              <a:lnSpc>
                <a:spcPct val="80000"/>
              </a:lnSpc>
              <a:buFont typeface="Wingdings" pitchFamily="2" charset="2"/>
              <a:buNone/>
              <a:defRPr/>
            </a:pPr>
            <a:endParaRPr lang="tr-TR" altLang="en-US" sz="2000" dirty="0">
              <a:latin typeface="Calibri" panose="020F0502020204030204" pitchFamily="34" charset="0"/>
            </a:endParaRPr>
          </a:p>
        </p:txBody>
      </p:sp>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18456" y="1111476"/>
            <a:ext cx="7481936"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Tarihi </a:t>
            </a:r>
            <a:r>
              <a:rPr lang="tr-TR" sz="3200" b="1" dirty="0">
                <a:solidFill>
                  <a:srgbClr val="002060"/>
                </a:solidFill>
                <a:latin typeface="Calibri" panose="020F0502020204030204" pitchFamily="34" charset="0"/>
              </a:rPr>
              <a:t>Perspektifte Organizasyon Teorisi</a:t>
            </a:r>
          </a:p>
        </p:txBody>
      </p:sp>
      <p:sp>
        <p:nvSpPr>
          <p:cNvPr id="2" name="Rectangle 1"/>
          <p:cNvSpPr/>
          <p:nvPr/>
        </p:nvSpPr>
        <p:spPr>
          <a:xfrm>
            <a:off x="690464" y="2132856"/>
            <a:ext cx="7337920" cy="3693319"/>
          </a:xfrm>
          <a:prstGeom prst="rect">
            <a:avLst/>
          </a:prstGeom>
        </p:spPr>
        <p:txBody>
          <a:bodyPr wrap="square">
            <a:spAutoFit/>
          </a:bodyPr>
          <a:lstStyle/>
          <a:p>
            <a:pPr algn="just">
              <a:buClr>
                <a:srgbClr val="002060"/>
              </a:buClr>
              <a:defRPr/>
            </a:pPr>
            <a:r>
              <a:rPr lang="tr-TR" altLang="en-US" sz="2400" dirty="0">
                <a:latin typeface="Calibri" panose="020F0502020204030204" pitchFamily="34" charset="0"/>
              </a:rPr>
              <a:t>Tarih boyunca birçok yönetici deneme-yanılma prensibini esas alarak çalışmıştır.</a:t>
            </a:r>
          </a:p>
          <a:p>
            <a:pPr marL="342900" indent="-342900" algn="just">
              <a:buClr>
                <a:srgbClr val="002060"/>
              </a:buClr>
              <a:buFont typeface="Wingdings 3" panose="05040102010807070707" pitchFamily="18" charset="2"/>
              <a:buChar char=""/>
              <a:defRPr/>
            </a:pPr>
            <a:endParaRPr lang="tr-TR" altLang="en-US" sz="2400" dirty="0">
              <a:latin typeface="Calibri" panose="020F0502020204030204" pitchFamily="34" charset="0"/>
            </a:endParaRPr>
          </a:p>
          <a:p>
            <a:pPr algn="just">
              <a:buClr>
                <a:srgbClr val="002060"/>
              </a:buClr>
              <a:defRPr/>
            </a:pPr>
            <a:r>
              <a:rPr lang="tr-TR" altLang="en-US" sz="2400" dirty="0">
                <a:latin typeface="Calibri" panose="020F0502020204030204" pitchFamily="34" charset="0"/>
              </a:rPr>
              <a:t>Bugün bildiğimiz anlamıyla yönetim ve yöneticilik</a:t>
            </a:r>
            <a:r>
              <a:rPr lang="tr-TR" altLang="en-US" sz="2400" dirty="0" smtClean="0">
                <a:latin typeface="Calibri" panose="020F0502020204030204" pitchFamily="34" charset="0"/>
              </a:rPr>
              <a:t>;</a:t>
            </a:r>
          </a:p>
          <a:p>
            <a:pPr algn="just">
              <a:buClr>
                <a:srgbClr val="002060"/>
              </a:buClr>
              <a:defRPr/>
            </a:pPr>
            <a:endParaRPr lang="tr-TR" altLang="en-US" sz="2400" dirty="0">
              <a:latin typeface="Calibri" panose="020F0502020204030204" pitchFamily="34" charset="0"/>
            </a:endParaRPr>
          </a:p>
          <a:p>
            <a:pPr marL="342900" lvl="1" indent="-342900" algn="just">
              <a:buClr>
                <a:srgbClr val="002060"/>
              </a:buClr>
              <a:buFont typeface="Wingdings 3" panose="05040102010807070707" pitchFamily="18" charset="2"/>
              <a:buChar char=""/>
              <a:defRPr/>
            </a:pPr>
            <a:r>
              <a:rPr lang="tr-TR" altLang="en-US" sz="2400" dirty="0">
                <a:latin typeface="Calibri" panose="020F0502020204030204" pitchFamily="34" charset="0"/>
              </a:rPr>
              <a:t>100 yıldan fazla bir zamandır süregelen bir gelişim döneminin sonucunda ortaya çıkmıştır.</a:t>
            </a:r>
          </a:p>
          <a:p>
            <a:pPr marL="342900" lvl="1" indent="-342900" algn="just">
              <a:buClr>
                <a:srgbClr val="002060"/>
              </a:buClr>
              <a:buFont typeface="Wingdings 3" panose="05040102010807070707" pitchFamily="18" charset="2"/>
              <a:buChar char=""/>
              <a:defRPr/>
            </a:pPr>
            <a:r>
              <a:rPr lang="tr-TR" altLang="en-US" sz="2400" dirty="0">
                <a:latin typeface="Calibri" panose="020F0502020204030204" pitchFamily="34" charset="0"/>
              </a:rPr>
              <a:t>Bu dönem boyunca ortaya çıkan yaklaşımların her biri bugünkü yönetim anlayışına katkıda bulunmuştur.</a:t>
            </a:r>
          </a:p>
          <a:p>
            <a:pPr lvl="1"/>
            <a:endParaRPr lang="tr-TR" altLang="en-US" dirty="0"/>
          </a:p>
        </p:txBody>
      </p:sp>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21529" y="764704"/>
            <a:ext cx="6696744" cy="954107"/>
          </a:xfrm>
          <a:prstGeom prst="rect">
            <a:avLst/>
          </a:prstGeom>
          <a:noFill/>
        </p:spPr>
        <p:txBody>
          <a:bodyPr wrap="square" rtlCol="0">
            <a:spAutoFit/>
          </a:bodyPr>
          <a:lstStyle/>
          <a:p>
            <a:r>
              <a:rPr lang="tr-TR" sz="2800" dirty="0"/>
              <a:t>“</a:t>
            </a:r>
            <a:r>
              <a:rPr lang="tr-TR" sz="2800" b="1" i="1" dirty="0">
                <a:solidFill>
                  <a:schemeClr val="accent1">
                    <a:lumMod val="50000"/>
                  </a:schemeClr>
                </a:solidFill>
                <a:latin typeface="Calibri" panose="020F0502020204030204" pitchFamily="34" charset="0"/>
              </a:rPr>
              <a:t>İnsanlar”, “Yönetim” ve “Organizasyon” Arasındaki </a:t>
            </a:r>
            <a:r>
              <a:rPr lang="tr-TR" sz="2800" b="1" i="1" dirty="0" smtClean="0">
                <a:solidFill>
                  <a:schemeClr val="accent1">
                    <a:lumMod val="50000"/>
                  </a:schemeClr>
                </a:solidFill>
                <a:latin typeface="Calibri" panose="020F0502020204030204" pitchFamily="34" charset="0"/>
              </a:rPr>
              <a:t>İlişki</a:t>
            </a:r>
            <a:endParaRPr lang="tr-TR" sz="2800" b="1" i="1" dirty="0">
              <a:solidFill>
                <a:schemeClr val="accent1">
                  <a:lumMod val="50000"/>
                </a:schemeClr>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718811"/>
            <a:ext cx="5976664" cy="4734525"/>
          </a:xfrm>
          <a:prstGeom prst="rect">
            <a:avLst/>
          </a:prstGeom>
        </p:spPr>
      </p:pic>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475540" cy="1046440"/>
          </a:xfrm>
          <a:prstGeom prst="rect">
            <a:avLst/>
          </a:prstGeom>
          <a:noFill/>
        </p:spPr>
        <p:txBody>
          <a:bodyPr wrap="square" rtlCol="0">
            <a:spAutoFit/>
          </a:bodyPr>
          <a:lstStyle/>
          <a:p>
            <a:r>
              <a:rPr lang="tr-TR" sz="1600" b="1" dirty="0">
                <a:solidFill>
                  <a:srgbClr val="002060"/>
                </a:solidFill>
                <a:latin typeface="Calibri" panose="020F0502020204030204" pitchFamily="34" charset="0"/>
              </a:rPr>
              <a:t>ORGANİZASYON TEORİSİNE GİRİŞ ve KLASİK YÖNETİM </a:t>
            </a:r>
            <a:r>
              <a:rPr lang="tr-TR" sz="1600" b="1" dirty="0" smtClean="0">
                <a:solidFill>
                  <a:srgbClr val="002060"/>
                </a:solidFill>
                <a:latin typeface="Calibri" panose="020F0502020204030204" pitchFamily="34" charset="0"/>
              </a:rPr>
              <a:t>DÜŞÜNCESİ</a:t>
            </a:r>
            <a:endParaRPr lang="tr-TR" sz="16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21529" y="825262"/>
            <a:ext cx="6696744" cy="523220"/>
          </a:xfrm>
          <a:prstGeom prst="rect">
            <a:avLst/>
          </a:prstGeom>
          <a:noFill/>
        </p:spPr>
        <p:txBody>
          <a:bodyPr wrap="square" rtlCol="0">
            <a:spAutoFit/>
          </a:bodyPr>
          <a:lstStyle/>
          <a:p>
            <a:r>
              <a:rPr lang="tr-TR" sz="2800" b="1" i="1" dirty="0" smtClean="0">
                <a:solidFill>
                  <a:schemeClr val="accent1">
                    <a:lumMod val="50000"/>
                  </a:schemeClr>
                </a:solidFill>
                <a:latin typeface="Calibri" panose="020F0502020204030204" pitchFamily="34" charset="0"/>
              </a:rPr>
              <a:t>Organizasyon </a:t>
            </a:r>
            <a:r>
              <a:rPr lang="tr-TR" sz="2800" b="1" i="1" dirty="0">
                <a:solidFill>
                  <a:schemeClr val="accent1">
                    <a:lumMod val="50000"/>
                  </a:schemeClr>
                </a:solidFill>
                <a:latin typeface="Calibri" panose="020F0502020204030204" pitchFamily="34" charset="0"/>
              </a:rPr>
              <a:t>Teorilerinin Evrimi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658755"/>
            <a:ext cx="6389297" cy="4290526"/>
          </a:xfrm>
          <a:prstGeom prst="rect">
            <a:avLst/>
          </a:prstGeom>
        </p:spPr>
      </p:pic>
    </p:spTree>
    <p:extLst>
      <p:ext uri="{BB962C8B-B14F-4D97-AF65-F5344CB8AC3E}">
        <p14:creationId xmlns:p14="http://schemas.microsoft.com/office/powerpoint/2010/main" val="20450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Özel 11">
      <a:dk1>
        <a:srgbClr val="323543"/>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11351</TotalTime>
  <Words>2225</Words>
  <Application>Microsoft Office PowerPoint</Application>
  <PresentationFormat>Ekran Gösterisi (4:3)</PresentationFormat>
  <Paragraphs>366</Paragraphs>
  <Slides>42</Slides>
  <Notes>2</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Austin</vt:lpstr>
      <vt:lpstr>GÜNÜMÜZ İŞLETMELERİNiN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GÜNÜMÜZ İŞLETMELERİNİN YÖNETİMİ</dc:title>
  <dc:creator>Merve Urfa</dc:creator>
  <cp:lastModifiedBy>Pencere</cp:lastModifiedBy>
  <cp:revision>117</cp:revision>
  <dcterms:created xsi:type="dcterms:W3CDTF">2017-01-19T11:57:50Z</dcterms:created>
  <dcterms:modified xsi:type="dcterms:W3CDTF">2018-10-17T09:16:34Z</dcterms:modified>
</cp:coreProperties>
</file>