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9"/>
  </p:notesMasterIdLst>
  <p:sldIdLst>
    <p:sldId id="345" r:id="rId3"/>
    <p:sldId id="347" r:id="rId4"/>
    <p:sldId id="349" r:id="rId5"/>
    <p:sldId id="351" r:id="rId6"/>
    <p:sldId id="352" r:id="rId7"/>
    <p:sldId id="353" r:id="rId8"/>
    <p:sldId id="355" r:id="rId9"/>
    <p:sldId id="354" r:id="rId10"/>
    <p:sldId id="366" r:id="rId11"/>
    <p:sldId id="369" r:id="rId12"/>
    <p:sldId id="373" r:id="rId13"/>
    <p:sldId id="372" r:id="rId14"/>
    <p:sldId id="374" r:id="rId15"/>
    <p:sldId id="367" r:id="rId16"/>
    <p:sldId id="375" r:id="rId17"/>
    <p:sldId id="376" r:id="rId18"/>
    <p:sldId id="377" r:id="rId19"/>
    <p:sldId id="378" r:id="rId20"/>
    <p:sldId id="357" r:id="rId21"/>
    <p:sldId id="356" r:id="rId22"/>
    <p:sldId id="364" r:id="rId23"/>
    <p:sldId id="358" r:id="rId24"/>
    <p:sldId id="359" r:id="rId25"/>
    <p:sldId id="360" r:id="rId26"/>
    <p:sldId id="362" r:id="rId27"/>
    <p:sldId id="348"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97" autoAdjust="0"/>
    <p:restoredTop sz="94660"/>
  </p:normalViewPr>
  <p:slideViewPr>
    <p:cSldViewPr>
      <p:cViewPr varScale="1">
        <p:scale>
          <a:sx n="91" d="100"/>
          <a:sy n="91" d="100"/>
        </p:scale>
        <p:origin x="898"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2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4408DE-C291-4EAD-9A52-7A2D43C0029B}" type="datetimeFigureOut">
              <a:rPr lang="tr-TR" smtClean="0"/>
              <a:pPr/>
              <a:t>14.11.2023</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B6E824-597B-4C47-B0BD-69E9D0534E0A}" type="slidenum">
              <a:rPr lang="tr-TR" smtClean="0"/>
              <a:pPr/>
              <a:t>‹#›</a:t>
            </a:fld>
            <a:endParaRPr lang="tr-TR"/>
          </a:p>
        </p:txBody>
      </p:sp>
    </p:spTree>
    <p:extLst>
      <p:ext uri="{BB962C8B-B14F-4D97-AF65-F5344CB8AC3E}">
        <p14:creationId xmlns:p14="http://schemas.microsoft.com/office/powerpoint/2010/main" val="3970293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6"/>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914545AA-284E-48B9-8D7E-D968B84BCECD}" type="datetimeFigureOut">
              <a:rPr lang="tr-TR" smtClean="0"/>
              <a:pPr/>
              <a:t>14.11.2023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62F2E7E-8D0C-429E-B5AD-F6F54B43EDC9}"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14545AA-284E-48B9-8D7E-D968B84BCECD}" type="datetimeFigureOut">
              <a:rPr lang="tr-TR" smtClean="0"/>
              <a:pPr/>
              <a:t>14.11.2023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62F2E7E-8D0C-429E-B5AD-F6F54B43EDC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9"/>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14545AA-284E-48B9-8D7E-D968B84BCECD}" type="datetimeFigureOut">
              <a:rPr lang="tr-TR" smtClean="0"/>
              <a:pPr/>
              <a:t>14.11.2023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62F2E7E-8D0C-429E-B5AD-F6F54B43EDC9}"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4" name="Picture 4"/>
          <p:cNvPicPr>
            <a:picLocks noChangeAspect="1" noChangeArrowheads="1"/>
          </p:cNvPicPr>
          <p:nvPr userDrawn="1"/>
        </p:nvPicPr>
        <p:blipFill>
          <a:blip r:embed="rId2"/>
          <a:srcRect/>
          <a:stretch>
            <a:fillRect/>
          </a:stretch>
        </p:blipFill>
        <p:spPr bwMode="auto">
          <a:xfrm>
            <a:off x="0" y="9525"/>
            <a:ext cx="1665288" cy="6858000"/>
          </a:xfrm>
          <a:prstGeom prst="rect">
            <a:avLst/>
          </a:prstGeom>
          <a:noFill/>
          <a:ln w="9525">
            <a:noFill/>
            <a:miter lim="800000"/>
            <a:headEnd/>
            <a:tailEnd/>
          </a:ln>
        </p:spPr>
      </p:pic>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5" name="Veri Yer Tutucusu 3"/>
          <p:cNvSpPr>
            <a:spLocks noGrp="1"/>
          </p:cNvSpPr>
          <p:nvPr>
            <p:ph type="dt" sz="half" idx="10"/>
          </p:nvPr>
        </p:nvSpPr>
        <p:spPr/>
        <p:txBody>
          <a:bodyPr/>
          <a:lstStyle>
            <a:lvl1pPr>
              <a:defRPr/>
            </a:lvl1pPr>
          </a:lstStyle>
          <a:p>
            <a:pPr>
              <a:defRPr/>
            </a:pPr>
            <a:fld id="{A42FB429-946A-478A-97CB-AEA74215D322}" type="datetime1">
              <a:rPr lang="en-US"/>
              <a:pPr>
                <a:defRPr/>
              </a:pPr>
              <a:t>11/14/2023</a:t>
            </a:fld>
            <a:endParaRPr lang="en-US" dirty="0"/>
          </a:p>
        </p:txBody>
      </p:sp>
      <p:sp>
        <p:nvSpPr>
          <p:cNvPr id="6" name="Altbilgi Yer Tutucusu 4"/>
          <p:cNvSpPr>
            <a:spLocks noGrp="1"/>
          </p:cNvSpPr>
          <p:nvPr>
            <p:ph type="ftr" sz="quarter" idx="11"/>
          </p:nvPr>
        </p:nvSpPr>
        <p:spPr/>
        <p:txBody>
          <a:bodyPr/>
          <a:lstStyle>
            <a:lvl1pPr>
              <a:defRPr/>
            </a:lvl1pPr>
          </a:lstStyle>
          <a:p>
            <a:pPr>
              <a:defRPr/>
            </a:pPr>
            <a:endParaRPr lang="en-US"/>
          </a:p>
        </p:txBody>
      </p:sp>
      <p:sp>
        <p:nvSpPr>
          <p:cNvPr id="7" name="Slayt Numarası Yer Tutucusu 5"/>
          <p:cNvSpPr>
            <a:spLocks noGrp="1"/>
          </p:cNvSpPr>
          <p:nvPr>
            <p:ph type="sldNum" sz="quarter" idx="12"/>
          </p:nvPr>
        </p:nvSpPr>
        <p:spPr/>
        <p:txBody>
          <a:bodyPr/>
          <a:lstStyle>
            <a:lvl1pPr>
              <a:defRPr/>
            </a:lvl1pPr>
          </a:lstStyle>
          <a:p>
            <a:pPr>
              <a:defRPr/>
            </a:pPr>
            <a:fld id="{D819E702-B50B-4458-83A6-FEE158E093A0}"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srcRect/>
          <a:stretch>
            <a:fillRect/>
          </a:stretch>
        </p:blipFill>
        <p:spPr bwMode="auto">
          <a:xfrm>
            <a:off x="0" y="1588"/>
            <a:ext cx="1663700" cy="6858000"/>
          </a:xfrm>
          <a:prstGeom prst="rect">
            <a:avLst/>
          </a:prstGeom>
          <a:noFill/>
          <a:ln w="9525">
            <a:noFill/>
            <a:miter lim="800000"/>
            <a:headEnd/>
            <a:tailEnd/>
          </a:ln>
        </p:spPr>
      </p:pic>
      <p:sp>
        <p:nvSpPr>
          <p:cNvPr id="2" name="Başlık 1"/>
          <p:cNvSpPr>
            <a:spLocks noGrp="1"/>
          </p:cNvSpPr>
          <p:nvPr>
            <p:ph type="title"/>
          </p:nvPr>
        </p:nvSpPr>
        <p:spPr>
          <a:xfrm>
            <a:off x="1663700" y="274638"/>
            <a:ext cx="7023099" cy="1143000"/>
          </a:xfrm>
        </p:spPr>
        <p:txBody>
          <a:bodyPr>
            <a:normAutofit/>
          </a:bodyPr>
          <a:lstStyle>
            <a:lvl1pPr>
              <a:defRPr sz="3200">
                <a:solidFill>
                  <a:srgbClr val="CC3300"/>
                </a:solidFill>
              </a:defRPr>
            </a:lvl1pPr>
          </a:lstStyle>
          <a:p>
            <a:r>
              <a:rPr lang="tr-TR" smtClean="0"/>
              <a:t>Asıl başlık stili için tıklatın</a:t>
            </a:r>
            <a:endParaRPr lang="tr-TR" dirty="0"/>
          </a:p>
        </p:txBody>
      </p:sp>
      <p:sp>
        <p:nvSpPr>
          <p:cNvPr id="3" name="İçerik Yer Tutucusu 2"/>
          <p:cNvSpPr>
            <a:spLocks noGrp="1"/>
          </p:cNvSpPr>
          <p:nvPr>
            <p:ph idx="1"/>
          </p:nvPr>
        </p:nvSpPr>
        <p:spPr>
          <a:xfrm>
            <a:off x="1663700" y="1600200"/>
            <a:ext cx="7023100" cy="4525963"/>
          </a:xfrm>
        </p:spPr>
        <p:txBody>
          <a:bodyPr/>
          <a:lstStyle>
            <a:lvl1pPr marL="342900" indent="-342900">
              <a:buClr>
                <a:srgbClr val="3378CB"/>
              </a:buClr>
              <a:buSzPct val="90000"/>
              <a:buFont typeface="Calibri" pitchFamily="34" charset="0"/>
              <a:buChar char="҉"/>
              <a:defRPr>
                <a:solidFill>
                  <a:srgbClr val="002060"/>
                </a:solidFill>
              </a:defRPr>
            </a:lvl1pPr>
            <a:lvl2pPr marL="742950" indent="-285750">
              <a:buClr>
                <a:srgbClr val="3378CB"/>
              </a:buClr>
              <a:buSzPct val="90000"/>
              <a:buFont typeface="Calibri" pitchFamily="34" charset="0"/>
              <a:buChar char="҉"/>
              <a:defRPr>
                <a:solidFill>
                  <a:srgbClr val="002060"/>
                </a:solidFill>
              </a:defRPr>
            </a:lvl2pPr>
            <a:lvl3pPr marL="1143000" indent="-228600">
              <a:buClr>
                <a:srgbClr val="3378CB"/>
              </a:buClr>
              <a:buSzPct val="90000"/>
              <a:buFont typeface="Calibri" pitchFamily="34" charset="0"/>
              <a:buChar char="҉"/>
              <a:defRPr>
                <a:solidFill>
                  <a:srgbClr val="002060"/>
                </a:solidFill>
              </a:defRPr>
            </a:lvl3pPr>
            <a:lvl4pPr marL="1600200" indent="-228600">
              <a:buClr>
                <a:srgbClr val="3378CB"/>
              </a:buClr>
              <a:buSzPct val="90000"/>
              <a:buFont typeface="Calibri" pitchFamily="34" charset="0"/>
              <a:buChar char="҉"/>
              <a:defRPr>
                <a:solidFill>
                  <a:srgbClr val="002060"/>
                </a:solidFill>
              </a:defRPr>
            </a:lvl4pPr>
            <a:lvl5pPr marL="2057400" indent="-228600">
              <a:buClr>
                <a:srgbClr val="3378CB"/>
              </a:buClr>
              <a:buSzPct val="90000"/>
              <a:buFont typeface="Calibri" pitchFamily="34" charset="0"/>
              <a:buChar char="҉"/>
              <a:defRPr>
                <a:solidFill>
                  <a:srgbClr val="002060"/>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5" name="Veri Yer Tutucusu 3"/>
          <p:cNvSpPr>
            <a:spLocks noGrp="1"/>
          </p:cNvSpPr>
          <p:nvPr>
            <p:ph type="dt" sz="half" idx="10"/>
          </p:nvPr>
        </p:nvSpPr>
        <p:spPr/>
        <p:txBody>
          <a:bodyPr/>
          <a:lstStyle>
            <a:lvl1pPr>
              <a:defRPr/>
            </a:lvl1pPr>
          </a:lstStyle>
          <a:p>
            <a:pPr>
              <a:defRPr/>
            </a:pPr>
            <a:fld id="{5C1FFE00-B6A0-4ED8-8C89-8274C2967DB2}" type="datetime1">
              <a:rPr lang="en-US"/>
              <a:pPr>
                <a:defRPr/>
              </a:pPr>
              <a:t>11/14/2023</a:t>
            </a:fld>
            <a:endParaRPr lang="en-US"/>
          </a:p>
        </p:txBody>
      </p:sp>
      <p:sp>
        <p:nvSpPr>
          <p:cNvPr id="6" name="Altbilgi Yer Tutucusu 4"/>
          <p:cNvSpPr>
            <a:spLocks noGrp="1"/>
          </p:cNvSpPr>
          <p:nvPr>
            <p:ph type="ftr" sz="quarter" idx="11"/>
          </p:nvPr>
        </p:nvSpPr>
        <p:spPr/>
        <p:txBody>
          <a:bodyPr/>
          <a:lstStyle>
            <a:lvl1pPr>
              <a:defRPr/>
            </a:lvl1pPr>
          </a:lstStyle>
          <a:p>
            <a:pPr>
              <a:defRPr/>
            </a:pPr>
            <a:endParaRPr lang="en-US"/>
          </a:p>
        </p:txBody>
      </p:sp>
      <p:sp>
        <p:nvSpPr>
          <p:cNvPr id="7" name="Slayt Numarası Yer Tutucusu 5"/>
          <p:cNvSpPr>
            <a:spLocks noGrp="1"/>
          </p:cNvSpPr>
          <p:nvPr>
            <p:ph type="sldNum" sz="quarter" idx="12"/>
          </p:nvPr>
        </p:nvSpPr>
        <p:spPr/>
        <p:txBody>
          <a:bodyPr/>
          <a:lstStyle>
            <a:lvl1pPr>
              <a:defRPr/>
            </a:lvl1pPr>
          </a:lstStyle>
          <a:p>
            <a:pPr>
              <a:defRPr/>
            </a:pPr>
            <a:fld id="{944D6F80-5AD2-465A-8A2E-19E60C660293}"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srcRect/>
          <a:stretch>
            <a:fillRect/>
          </a:stretch>
        </p:blipFill>
        <p:spPr bwMode="auto">
          <a:xfrm>
            <a:off x="0" y="0"/>
            <a:ext cx="1663700" cy="6858000"/>
          </a:xfrm>
          <a:prstGeom prst="rect">
            <a:avLst/>
          </a:prstGeom>
          <a:noFill/>
          <a:ln w="9525">
            <a:noFill/>
            <a:miter lim="800000"/>
            <a:headEnd/>
            <a:tailEnd/>
          </a:ln>
        </p:spPr>
      </p:pic>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9CA35AB1-DDB9-413D-9DA3-F0F8738EDD37}" type="datetime1">
              <a:rPr lang="en-US"/>
              <a:pPr>
                <a:defRPr/>
              </a:pPr>
              <a:t>11/14/2023</a:t>
            </a:fld>
            <a:endParaRPr lang="en-US" dirty="0"/>
          </a:p>
        </p:txBody>
      </p:sp>
      <p:sp>
        <p:nvSpPr>
          <p:cNvPr id="6" name="Altbilgi Yer Tutucusu 4"/>
          <p:cNvSpPr>
            <a:spLocks noGrp="1"/>
          </p:cNvSpPr>
          <p:nvPr>
            <p:ph type="ftr" sz="quarter" idx="11"/>
          </p:nvPr>
        </p:nvSpPr>
        <p:spPr/>
        <p:txBody>
          <a:bodyPr/>
          <a:lstStyle>
            <a:lvl1pPr>
              <a:defRPr/>
            </a:lvl1pPr>
          </a:lstStyle>
          <a:p>
            <a:pPr>
              <a:defRPr/>
            </a:pPr>
            <a:endParaRPr lang="en-US"/>
          </a:p>
        </p:txBody>
      </p:sp>
      <p:sp>
        <p:nvSpPr>
          <p:cNvPr id="7" name="Slayt Numarası Yer Tutucusu 5"/>
          <p:cNvSpPr>
            <a:spLocks noGrp="1"/>
          </p:cNvSpPr>
          <p:nvPr>
            <p:ph type="sldNum" sz="quarter" idx="12"/>
          </p:nvPr>
        </p:nvSpPr>
        <p:spPr/>
        <p:txBody>
          <a:bodyPr/>
          <a:lstStyle>
            <a:lvl1pPr>
              <a:defRPr/>
            </a:lvl1pPr>
          </a:lstStyle>
          <a:p>
            <a:pPr>
              <a:defRPr/>
            </a:pPr>
            <a:fld id="{E712D411-2402-4D97-B06D-456B41D7FFBF}"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srcRect/>
          <a:stretch>
            <a:fillRect/>
          </a:stretch>
        </p:blipFill>
        <p:spPr bwMode="auto">
          <a:xfrm>
            <a:off x="0" y="0"/>
            <a:ext cx="1663700" cy="6858000"/>
          </a:xfrm>
          <a:prstGeom prst="rect">
            <a:avLst/>
          </a:prstGeom>
          <a:noFill/>
          <a:ln w="9525">
            <a:noFill/>
            <a:miter lim="800000"/>
            <a:headEnd/>
            <a:tailEnd/>
          </a:ln>
        </p:spPr>
      </p:pic>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Veri Yer Tutucusu 4"/>
          <p:cNvSpPr>
            <a:spLocks noGrp="1"/>
          </p:cNvSpPr>
          <p:nvPr>
            <p:ph type="dt" sz="half" idx="10"/>
          </p:nvPr>
        </p:nvSpPr>
        <p:spPr/>
        <p:txBody>
          <a:bodyPr/>
          <a:lstStyle>
            <a:lvl1pPr>
              <a:defRPr/>
            </a:lvl1pPr>
          </a:lstStyle>
          <a:p>
            <a:pPr>
              <a:defRPr/>
            </a:pPr>
            <a:fld id="{6C322EAD-C17E-4953-B748-10E16AC3418A}" type="datetime1">
              <a:rPr lang="en-US"/>
              <a:pPr>
                <a:defRPr/>
              </a:pPr>
              <a:t>11/14/2023</a:t>
            </a:fld>
            <a:endParaRPr lang="en-US"/>
          </a:p>
        </p:txBody>
      </p:sp>
      <p:sp>
        <p:nvSpPr>
          <p:cNvPr id="7" name="Altbilgi Yer Tutucusu 5"/>
          <p:cNvSpPr>
            <a:spLocks noGrp="1"/>
          </p:cNvSpPr>
          <p:nvPr>
            <p:ph type="ftr" sz="quarter" idx="11"/>
          </p:nvPr>
        </p:nvSpPr>
        <p:spPr/>
        <p:txBody>
          <a:bodyPr/>
          <a:lstStyle>
            <a:lvl1pPr>
              <a:defRPr/>
            </a:lvl1pPr>
          </a:lstStyle>
          <a:p>
            <a:pPr>
              <a:defRPr/>
            </a:pPr>
            <a:endParaRPr lang="en-US"/>
          </a:p>
        </p:txBody>
      </p:sp>
      <p:sp>
        <p:nvSpPr>
          <p:cNvPr id="8" name="Slayt Numarası Yer Tutucusu 6"/>
          <p:cNvSpPr>
            <a:spLocks noGrp="1"/>
          </p:cNvSpPr>
          <p:nvPr>
            <p:ph type="sldNum" sz="quarter" idx="12"/>
          </p:nvPr>
        </p:nvSpPr>
        <p:spPr/>
        <p:txBody>
          <a:bodyPr/>
          <a:lstStyle>
            <a:lvl1pPr>
              <a:defRPr/>
            </a:lvl1pPr>
          </a:lstStyle>
          <a:p>
            <a:pPr>
              <a:defRPr/>
            </a:pPr>
            <a:fld id="{61FDCEEA-2F7B-4969-8A97-4AB36A8ED772}"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a:srcRect/>
          <a:stretch>
            <a:fillRect/>
          </a:stretch>
        </p:blipFill>
        <p:spPr bwMode="auto">
          <a:xfrm>
            <a:off x="0" y="1588"/>
            <a:ext cx="1663700" cy="6858000"/>
          </a:xfrm>
          <a:prstGeom prst="rect">
            <a:avLst/>
          </a:prstGeom>
          <a:noFill/>
          <a:ln w="9525">
            <a:noFill/>
            <a:miter lim="800000"/>
            <a:headEnd/>
            <a:tailEnd/>
          </a:ln>
        </p:spPr>
      </p:pic>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8" name="Veri Yer Tutucusu 6"/>
          <p:cNvSpPr>
            <a:spLocks noGrp="1"/>
          </p:cNvSpPr>
          <p:nvPr>
            <p:ph type="dt" sz="half" idx="10"/>
          </p:nvPr>
        </p:nvSpPr>
        <p:spPr/>
        <p:txBody>
          <a:bodyPr/>
          <a:lstStyle>
            <a:lvl1pPr>
              <a:defRPr/>
            </a:lvl1pPr>
          </a:lstStyle>
          <a:p>
            <a:pPr>
              <a:defRPr/>
            </a:pPr>
            <a:fld id="{A4590706-998B-4B85-9866-08CFBBD7952A}" type="datetime1">
              <a:rPr lang="en-US"/>
              <a:pPr>
                <a:defRPr/>
              </a:pPr>
              <a:t>11/14/2023</a:t>
            </a:fld>
            <a:endParaRPr lang="en-US"/>
          </a:p>
        </p:txBody>
      </p:sp>
      <p:sp>
        <p:nvSpPr>
          <p:cNvPr id="9" name="Altbilgi Yer Tutucusu 7"/>
          <p:cNvSpPr>
            <a:spLocks noGrp="1"/>
          </p:cNvSpPr>
          <p:nvPr>
            <p:ph type="ftr" sz="quarter" idx="11"/>
          </p:nvPr>
        </p:nvSpPr>
        <p:spPr/>
        <p:txBody>
          <a:bodyPr/>
          <a:lstStyle>
            <a:lvl1pPr>
              <a:defRPr/>
            </a:lvl1pPr>
          </a:lstStyle>
          <a:p>
            <a:pPr>
              <a:defRPr/>
            </a:pPr>
            <a:endParaRPr lang="en-US"/>
          </a:p>
        </p:txBody>
      </p:sp>
      <p:sp>
        <p:nvSpPr>
          <p:cNvPr id="10" name="Slayt Numarası Yer Tutucusu 8"/>
          <p:cNvSpPr>
            <a:spLocks noGrp="1"/>
          </p:cNvSpPr>
          <p:nvPr>
            <p:ph type="sldNum" sz="quarter" idx="12"/>
          </p:nvPr>
        </p:nvSpPr>
        <p:spPr/>
        <p:txBody>
          <a:bodyPr/>
          <a:lstStyle>
            <a:lvl1pPr>
              <a:defRPr/>
            </a:lvl1pPr>
          </a:lstStyle>
          <a:p>
            <a:pPr>
              <a:defRPr/>
            </a:pPr>
            <a:fld id="{C8162528-90E0-4B98-844C-D46BE95023B9}"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3" name="Picture 2"/>
          <p:cNvPicPr>
            <a:picLocks noChangeAspect="1" noChangeArrowheads="1"/>
          </p:cNvPicPr>
          <p:nvPr userDrawn="1"/>
        </p:nvPicPr>
        <p:blipFill>
          <a:blip r:embed="rId2"/>
          <a:srcRect/>
          <a:stretch>
            <a:fillRect/>
          </a:stretch>
        </p:blipFill>
        <p:spPr bwMode="auto">
          <a:xfrm>
            <a:off x="0" y="1588"/>
            <a:ext cx="1663700" cy="6858000"/>
          </a:xfrm>
          <a:prstGeom prst="rect">
            <a:avLst/>
          </a:prstGeom>
          <a:noFill/>
          <a:ln w="9525">
            <a:noFill/>
            <a:miter lim="800000"/>
            <a:headEnd/>
            <a:tailEnd/>
          </a:ln>
        </p:spPr>
      </p:pic>
      <p:sp>
        <p:nvSpPr>
          <p:cNvPr id="2" name="Başlık 1"/>
          <p:cNvSpPr>
            <a:spLocks noGrp="1"/>
          </p:cNvSpPr>
          <p:nvPr>
            <p:ph type="title"/>
          </p:nvPr>
        </p:nvSpPr>
        <p:spPr/>
        <p:txBody>
          <a:bodyPr/>
          <a:lstStyle/>
          <a:p>
            <a:r>
              <a:rPr lang="tr-TR" smtClean="0"/>
              <a:t>Asıl başlık stili için tıklatın</a:t>
            </a:r>
            <a:endParaRPr lang="tr-TR"/>
          </a:p>
        </p:txBody>
      </p:sp>
      <p:sp>
        <p:nvSpPr>
          <p:cNvPr id="4" name="Veri Yer Tutucusu 2"/>
          <p:cNvSpPr>
            <a:spLocks noGrp="1"/>
          </p:cNvSpPr>
          <p:nvPr>
            <p:ph type="dt" sz="half" idx="10"/>
          </p:nvPr>
        </p:nvSpPr>
        <p:spPr/>
        <p:txBody>
          <a:bodyPr/>
          <a:lstStyle>
            <a:lvl1pPr>
              <a:defRPr/>
            </a:lvl1pPr>
          </a:lstStyle>
          <a:p>
            <a:pPr>
              <a:defRPr/>
            </a:pPr>
            <a:fld id="{950B346C-70A7-4F8F-B004-D00710F4D1C6}" type="datetime1">
              <a:rPr lang="en-US"/>
              <a:pPr>
                <a:defRPr/>
              </a:pPr>
              <a:t>11/14/2023</a:t>
            </a:fld>
            <a:endParaRPr lang="en-US"/>
          </a:p>
        </p:txBody>
      </p:sp>
      <p:sp>
        <p:nvSpPr>
          <p:cNvPr id="5" name="Altbilgi Yer Tutucusu 3"/>
          <p:cNvSpPr>
            <a:spLocks noGrp="1"/>
          </p:cNvSpPr>
          <p:nvPr>
            <p:ph type="ftr" sz="quarter" idx="11"/>
          </p:nvPr>
        </p:nvSpPr>
        <p:spPr/>
        <p:txBody>
          <a:bodyPr/>
          <a:lstStyle>
            <a:lvl1pPr>
              <a:defRPr/>
            </a:lvl1pPr>
          </a:lstStyle>
          <a:p>
            <a:pPr>
              <a:defRPr/>
            </a:pPr>
            <a:endParaRPr lang="en-US"/>
          </a:p>
        </p:txBody>
      </p:sp>
      <p:sp>
        <p:nvSpPr>
          <p:cNvPr id="6" name="Slayt Numarası Yer Tutucusu 4"/>
          <p:cNvSpPr>
            <a:spLocks noGrp="1"/>
          </p:cNvSpPr>
          <p:nvPr>
            <p:ph type="sldNum" sz="quarter" idx="12"/>
          </p:nvPr>
        </p:nvSpPr>
        <p:spPr/>
        <p:txBody>
          <a:bodyPr/>
          <a:lstStyle>
            <a:lvl1pPr>
              <a:defRPr/>
            </a:lvl1pPr>
          </a:lstStyle>
          <a:p>
            <a:pPr>
              <a:defRPr/>
            </a:pPr>
            <a:fld id="{3F609F7B-72CE-4491-8C3D-57DC524A98DC}"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p:cNvSpPr>
            <a:spLocks noGrp="1"/>
          </p:cNvSpPr>
          <p:nvPr>
            <p:ph type="dt" sz="half" idx="10"/>
          </p:nvPr>
        </p:nvSpPr>
        <p:spPr/>
        <p:txBody>
          <a:bodyPr/>
          <a:lstStyle>
            <a:lvl1pPr>
              <a:defRPr/>
            </a:lvl1pPr>
          </a:lstStyle>
          <a:p>
            <a:pPr>
              <a:defRPr/>
            </a:pPr>
            <a:fld id="{65951769-6983-4D4F-9FCB-58BDCF76BA9A}" type="datetime1">
              <a:rPr lang="en-US"/>
              <a:pPr>
                <a:defRPr/>
              </a:pPr>
              <a:t>11/14/2023</a:t>
            </a:fld>
            <a:endParaRPr lang="en-US" dirty="0"/>
          </a:p>
        </p:txBody>
      </p:sp>
      <p:sp>
        <p:nvSpPr>
          <p:cNvPr id="3" name="Altbilgi Yer Tutucusu 4"/>
          <p:cNvSpPr>
            <a:spLocks noGrp="1"/>
          </p:cNvSpPr>
          <p:nvPr>
            <p:ph type="ftr" sz="quarter" idx="11"/>
          </p:nvPr>
        </p:nvSpPr>
        <p:spPr/>
        <p:txBody>
          <a:bodyPr/>
          <a:lstStyle>
            <a:lvl1pPr>
              <a:defRPr/>
            </a:lvl1pPr>
          </a:lstStyle>
          <a:p>
            <a:pPr>
              <a:defRPr/>
            </a:pPr>
            <a:endParaRPr lang="en-US"/>
          </a:p>
        </p:txBody>
      </p:sp>
      <p:sp>
        <p:nvSpPr>
          <p:cNvPr id="4" name="Slayt Numarası Yer Tutucusu 5"/>
          <p:cNvSpPr>
            <a:spLocks noGrp="1"/>
          </p:cNvSpPr>
          <p:nvPr>
            <p:ph type="sldNum" sz="quarter" idx="12"/>
          </p:nvPr>
        </p:nvSpPr>
        <p:spPr/>
        <p:txBody>
          <a:bodyPr/>
          <a:lstStyle>
            <a:lvl1pPr>
              <a:defRPr/>
            </a:lvl1pPr>
          </a:lstStyle>
          <a:p>
            <a:pPr>
              <a:defRPr/>
            </a:pPr>
            <a:fld id="{1E50DE5E-51A5-4417-90FC-4A1A7236D05C}"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srcRect/>
          <a:stretch>
            <a:fillRect/>
          </a:stretch>
        </p:blipFill>
        <p:spPr bwMode="auto">
          <a:xfrm>
            <a:off x="0" y="1588"/>
            <a:ext cx="1663700" cy="6858000"/>
          </a:xfrm>
          <a:prstGeom prst="rect">
            <a:avLst/>
          </a:prstGeom>
          <a:noFill/>
          <a:ln w="9525">
            <a:noFill/>
            <a:miter lim="800000"/>
            <a:headEnd/>
            <a:tailEnd/>
          </a:ln>
        </p:spPr>
      </p:pic>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6" name="Veri Yer Tutucusu 4"/>
          <p:cNvSpPr>
            <a:spLocks noGrp="1"/>
          </p:cNvSpPr>
          <p:nvPr>
            <p:ph type="dt" sz="half" idx="10"/>
          </p:nvPr>
        </p:nvSpPr>
        <p:spPr/>
        <p:txBody>
          <a:bodyPr/>
          <a:lstStyle>
            <a:lvl1pPr>
              <a:defRPr/>
            </a:lvl1pPr>
          </a:lstStyle>
          <a:p>
            <a:pPr>
              <a:defRPr/>
            </a:pPr>
            <a:fld id="{19BC1E18-BBA1-4491-A4FE-B79D2D609A36}" type="datetime1">
              <a:rPr lang="en-US"/>
              <a:pPr>
                <a:defRPr/>
              </a:pPr>
              <a:t>11/14/2023</a:t>
            </a:fld>
            <a:endParaRPr lang="en-US"/>
          </a:p>
        </p:txBody>
      </p:sp>
      <p:sp>
        <p:nvSpPr>
          <p:cNvPr id="7" name="Altbilgi Yer Tutucusu 5"/>
          <p:cNvSpPr>
            <a:spLocks noGrp="1"/>
          </p:cNvSpPr>
          <p:nvPr>
            <p:ph type="ftr" sz="quarter" idx="11"/>
          </p:nvPr>
        </p:nvSpPr>
        <p:spPr/>
        <p:txBody>
          <a:bodyPr/>
          <a:lstStyle>
            <a:lvl1pPr>
              <a:defRPr/>
            </a:lvl1pPr>
          </a:lstStyle>
          <a:p>
            <a:pPr>
              <a:defRPr/>
            </a:pPr>
            <a:endParaRPr lang="en-US"/>
          </a:p>
        </p:txBody>
      </p:sp>
      <p:sp>
        <p:nvSpPr>
          <p:cNvPr id="8" name="Slayt Numarası Yer Tutucusu 6"/>
          <p:cNvSpPr>
            <a:spLocks noGrp="1"/>
          </p:cNvSpPr>
          <p:nvPr>
            <p:ph type="sldNum" sz="quarter" idx="12"/>
          </p:nvPr>
        </p:nvSpPr>
        <p:spPr/>
        <p:txBody>
          <a:bodyPr/>
          <a:lstStyle>
            <a:lvl1pPr>
              <a:defRPr/>
            </a:lvl1pPr>
          </a:lstStyle>
          <a:p>
            <a:pPr>
              <a:defRPr/>
            </a:pPr>
            <a:fld id="{68C72544-A96B-430B-B5FB-304AD70AEC7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14545AA-284E-48B9-8D7E-D968B84BCECD}" type="datetimeFigureOut">
              <a:rPr lang="tr-TR" smtClean="0"/>
              <a:pPr/>
              <a:t>14.11.2023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62F2E7E-8D0C-429E-B5AD-F6F54B43EDC9}" type="slidenum">
              <a:rPr lang="tr-TR" smtClean="0"/>
              <a:pPr/>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srcRect/>
          <a:stretch>
            <a:fillRect/>
          </a:stretch>
        </p:blipFill>
        <p:spPr bwMode="auto">
          <a:xfrm>
            <a:off x="0" y="1588"/>
            <a:ext cx="1663700" cy="6858000"/>
          </a:xfrm>
          <a:prstGeom prst="rect">
            <a:avLst/>
          </a:prstGeom>
          <a:noFill/>
          <a:ln w="9525">
            <a:noFill/>
            <a:miter lim="800000"/>
            <a:headEnd/>
            <a:tailEnd/>
          </a:ln>
        </p:spPr>
      </p:pic>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6" name="Veri Yer Tutucusu 4"/>
          <p:cNvSpPr>
            <a:spLocks noGrp="1"/>
          </p:cNvSpPr>
          <p:nvPr>
            <p:ph type="dt" sz="half" idx="10"/>
          </p:nvPr>
        </p:nvSpPr>
        <p:spPr/>
        <p:txBody>
          <a:bodyPr/>
          <a:lstStyle>
            <a:lvl1pPr>
              <a:defRPr/>
            </a:lvl1pPr>
          </a:lstStyle>
          <a:p>
            <a:pPr>
              <a:defRPr/>
            </a:pPr>
            <a:fld id="{D8597417-C38E-4A40-92A7-EE9D63718E4E}" type="datetime1">
              <a:rPr lang="en-US"/>
              <a:pPr>
                <a:defRPr/>
              </a:pPr>
              <a:t>11/14/2023</a:t>
            </a:fld>
            <a:endParaRPr lang="en-US"/>
          </a:p>
        </p:txBody>
      </p:sp>
      <p:sp>
        <p:nvSpPr>
          <p:cNvPr id="7" name="Altbilgi Yer Tutucusu 5"/>
          <p:cNvSpPr>
            <a:spLocks noGrp="1"/>
          </p:cNvSpPr>
          <p:nvPr>
            <p:ph type="ftr" sz="quarter" idx="11"/>
          </p:nvPr>
        </p:nvSpPr>
        <p:spPr/>
        <p:txBody>
          <a:bodyPr/>
          <a:lstStyle>
            <a:lvl1pPr>
              <a:defRPr/>
            </a:lvl1pPr>
          </a:lstStyle>
          <a:p>
            <a:pPr>
              <a:defRPr/>
            </a:pPr>
            <a:endParaRPr lang="en-US"/>
          </a:p>
        </p:txBody>
      </p:sp>
      <p:sp>
        <p:nvSpPr>
          <p:cNvPr id="8" name="Slayt Numarası Yer Tutucusu 6"/>
          <p:cNvSpPr>
            <a:spLocks noGrp="1"/>
          </p:cNvSpPr>
          <p:nvPr>
            <p:ph type="sldNum" sz="quarter" idx="12"/>
          </p:nvPr>
        </p:nvSpPr>
        <p:spPr/>
        <p:txBody>
          <a:bodyPr/>
          <a:lstStyle>
            <a:lvl1pPr>
              <a:defRPr/>
            </a:lvl1pPr>
          </a:lstStyle>
          <a:p>
            <a:pPr>
              <a:defRPr/>
            </a:pPr>
            <a:fld id="{8411166F-BC6D-4466-9F24-4E2C93826B97}"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srcRect/>
          <a:stretch>
            <a:fillRect/>
          </a:stretch>
        </p:blipFill>
        <p:spPr bwMode="auto">
          <a:xfrm>
            <a:off x="0" y="0"/>
            <a:ext cx="1663700" cy="6858000"/>
          </a:xfrm>
          <a:prstGeom prst="rect">
            <a:avLst/>
          </a:prstGeom>
          <a:noFill/>
          <a:ln w="9525">
            <a:noFill/>
            <a:miter lim="800000"/>
            <a:headEnd/>
            <a:tailEnd/>
          </a:ln>
        </p:spPr>
      </p:pic>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3"/>
          <p:cNvSpPr>
            <a:spLocks noGrp="1"/>
          </p:cNvSpPr>
          <p:nvPr>
            <p:ph type="dt" sz="half" idx="10"/>
          </p:nvPr>
        </p:nvSpPr>
        <p:spPr/>
        <p:txBody>
          <a:bodyPr/>
          <a:lstStyle>
            <a:lvl1pPr>
              <a:defRPr/>
            </a:lvl1pPr>
          </a:lstStyle>
          <a:p>
            <a:pPr>
              <a:defRPr/>
            </a:pPr>
            <a:fld id="{52EBF7CA-2C40-4446-B343-87E30DB88A99}" type="datetime1">
              <a:rPr lang="en-US"/>
              <a:pPr>
                <a:defRPr/>
              </a:pPr>
              <a:t>11/14/2023</a:t>
            </a:fld>
            <a:endParaRPr lang="en-US"/>
          </a:p>
        </p:txBody>
      </p:sp>
      <p:sp>
        <p:nvSpPr>
          <p:cNvPr id="6" name="Altbilgi Yer Tutucusu 4"/>
          <p:cNvSpPr>
            <a:spLocks noGrp="1"/>
          </p:cNvSpPr>
          <p:nvPr>
            <p:ph type="ftr" sz="quarter" idx="11"/>
          </p:nvPr>
        </p:nvSpPr>
        <p:spPr/>
        <p:txBody>
          <a:bodyPr/>
          <a:lstStyle>
            <a:lvl1pPr>
              <a:defRPr/>
            </a:lvl1pPr>
          </a:lstStyle>
          <a:p>
            <a:pPr>
              <a:defRPr/>
            </a:pPr>
            <a:endParaRPr lang="en-US"/>
          </a:p>
        </p:txBody>
      </p:sp>
      <p:sp>
        <p:nvSpPr>
          <p:cNvPr id="7" name="Slayt Numarası Yer Tutucusu 5"/>
          <p:cNvSpPr>
            <a:spLocks noGrp="1"/>
          </p:cNvSpPr>
          <p:nvPr>
            <p:ph type="sldNum" sz="quarter" idx="12"/>
          </p:nvPr>
        </p:nvSpPr>
        <p:spPr/>
        <p:txBody>
          <a:bodyPr/>
          <a:lstStyle>
            <a:lvl1pPr>
              <a:defRPr/>
            </a:lvl1pPr>
          </a:lstStyle>
          <a:p>
            <a:pPr>
              <a:defRPr/>
            </a:pPr>
            <a:fld id="{B98AFA7A-737F-41A1-8795-667AE842B8B5}"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srcRect/>
          <a:stretch>
            <a:fillRect/>
          </a:stretch>
        </p:blipFill>
        <p:spPr bwMode="auto">
          <a:xfrm>
            <a:off x="0" y="0"/>
            <a:ext cx="1663700" cy="6858000"/>
          </a:xfrm>
          <a:prstGeom prst="rect">
            <a:avLst/>
          </a:prstGeom>
          <a:noFill/>
          <a:ln w="9525">
            <a:noFill/>
            <a:miter lim="800000"/>
            <a:headEnd/>
            <a:tailEnd/>
          </a:ln>
        </p:spPr>
      </p:pic>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5" name="Veri Yer Tutucusu 3"/>
          <p:cNvSpPr>
            <a:spLocks noGrp="1"/>
          </p:cNvSpPr>
          <p:nvPr>
            <p:ph type="dt" sz="half" idx="10"/>
          </p:nvPr>
        </p:nvSpPr>
        <p:spPr/>
        <p:txBody>
          <a:bodyPr/>
          <a:lstStyle>
            <a:lvl1pPr>
              <a:defRPr/>
            </a:lvl1pPr>
          </a:lstStyle>
          <a:p>
            <a:pPr>
              <a:defRPr/>
            </a:pPr>
            <a:fld id="{6891624F-44CD-4C0A-8F21-E40EED657CB5}" type="datetime1">
              <a:rPr lang="en-US"/>
              <a:pPr>
                <a:defRPr/>
              </a:pPr>
              <a:t>11/14/2023</a:t>
            </a:fld>
            <a:endParaRPr lang="en-US" dirty="0"/>
          </a:p>
        </p:txBody>
      </p:sp>
      <p:sp>
        <p:nvSpPr>
          <p:cNvPr id="6" name="Altbilgi Yer Tutucusu 4"/>
          <p:cNvSpPr>
            <a:spLocks noGrp="1"/>
          </p:cNvSpPr>
          <p:nvPr>
            <p:ph type="ftr" sz="quarter" idx="11"/>
          </p:nvPr>
        </p:nvSpPr>
        <p:spPr/>
        <p:txBody>
          <a:bodyPr/>
          <a:lstStyle>
            <a:lvl1pPr>
              <a:defRPr/>
            </a:lvl1pPr>
          </a:lstStyle>
          <a:p>
            <a:pPr>
              <a:defRPr/>
            </a:pPr>
            <a:endParaRPr lang="en-US"/>
          </a:p>
        </p:txBody>
      </p:sp>
      <p:sp>
        <p:nvSpPr>
          <p:cNvPr id="7" name="Slayt Numarası Yer Tutucusu 5"/>
          <p:cNvSpPr>
            <a:spLocks noGrp="1"/>
          </p:cNvSpPr>
          <p:nvPr>
            <p:ph type="sldNum" sz="quarter" idx="12"/>
          </p:nvPr>
        </p:nvSpPr>
        <p:spPr/>
        <p:txBody>
          <a:bodyPr/>
          <a:lstStyle>
            <a:lvl1pPr>
              <a:defRPr/>
            </a:lvl1pPr>
          </a:lstStyle>
          <a:p>
            <a:pPr>
              <a:defRPr/>
            </a:pPr>
            <a:fld id="{5F8CFB69-E5FE-4392-A56D-060090FE436B}" type="slidenum">
              <a:rPr lang="en-US"/>
              <a:pPr>
                <a:defRPr/>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Content: On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a:lvl1pPr>
          </a:lstStyle>
          <a:p>
            <a:r>
              <a:rPr lang="en-US" noProof="0" smtClean="0"/>
              <a:t>Click to edit Master title style</a:t>
            </a:r>
            <a:endParaRPr lang="en-GB" noProof="0"/>
          </a:p>
        </p:txBody>
      </p:sp>
      <p:sp>
        <p:nvSpPr>
          <p:cNvPr id="31" name="Content Placeholder 26"/>
          <p:cNvSpPr>
            <a:spLocks noGrp="1"/>
          </p:cNvSpPr>
          <p:nvPr>
            <p:ph sz="quarter" idx="15"/>
          </p:nvPr>
        </p:nvSpPr>
        <p:spPr>
          <a:xfrm>
            <a:off x="533400" y="1752600"/>
            <a:ext cx="8077200" cy="4419600"/>
          </a:xfrm>
        </p:spPr>
        <p:txBody>
          <a:bodyPr/>
          <a:lstStyle>
            <a:lvl1pPr>
              <a:defRPr baseline="0"/>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Date Placeholder 3"/>
          <p:cNvSpPr>
            <a:spLocks noGrp="1"/>
          </p:cNvSpPr>
          <p:nvPr>
            <p:ph type="dt" sz="half" idx="17"/>
          </p:nvPr>
        </p:nvSpPr>
        <p:spPr/>
        <p:txBody>
          <a:bodyPr/>
          <a:lstStyle>
            <a:lvl1pPr algn="r">
              <a:defRPr sz="1000">
                <a:solidFill>
                  <a:schemeClr val="tx1"/>
                </a:solidFill>
                <a:latin typeface="Arial" pitchFamily="34" charset="0"/>
                <a:cs typeface="Arial" pitchFamily="34" charset="0"/>
              </a:defRPr>
            </a:lvl1pPr>
          </a:lstStyle>
          <a:p>
            <a:pPr>
              <a:defRPr/>
            </a:pPr>
            <a:endParaRPr lang="en-GB"/>
          </a:p>
        </p:txBody>
      </p:sp>
    </p:spTree>
    <p:extLst>
      <p:ext uri="{BB962C8B-B14F-4D97-AF65-F5344CB8AC3E}">
        <p14:creationId xmlns:p14="http://schemas.microsoft.com/office/powerpoint/2010/main" val="1289393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914545AA-284E-48B9-8D7E-D968B84BCECD}" type="datetimeFigureOut">
              <a:rPr lang="tr-TR" smtClean="0"/>
              <a:pPr/>
              <a:t>14.11.2023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62F2E7E-8D0C-429E-B5AD-F6F54B43EDC9}"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914545AA-284E-48B9-8D7E-D968B84BCECD}" type="datetimeFigureOut">
              <a:rPr lang="tr-TR" smtClean="0"/>
              <a:pPr/>
              <a:t>14.11.2023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62F2E7E-8D0C-429E-B5AD-F6F54B43EDC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914545AA-284E-48B9-8D7E-D968B84BCECD}" type="datetimeFigureOut">
              <a:rPr lang="tr-TR" smtClean="0"/>
              <a:pPr/>
              <a:t>14.11.2023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62F2E7E-8D0C-429E-B5AD-F6F54B43EDC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914545AA-284E-48B9-8D7E-D968B84BCECD}" type="datetimeFigureOut">
              <a:rPr lang="tr-TR" smtClean="0"/>
              <a:pPr/>
              <a:t>14.11.2023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62F2E7E-8D0C-429E-B5AD-F6F54B43EDC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14545AA-284E-48B9-8D7E-D968B84BCECD}" type="datetimeFigureOut">
              <a:rPr lang="tr-TR" smtClean="0"/>
              <a:pPr/>
              <a:t>14.11.2023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62F2E7E-8D0C-429E-B5AD-F6F54B43EDC9}"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1"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14545AA-284E-48B9-8D7E-D968B84BCECD}" type="datetimeFigureOut">
              <a:rPr lang="tr-TR" smtClean="0"/>
              <a:pPr/>
              <a:t>14.11.2023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62F2E7E-8D0C-429E-B5AD-F6F54B43EDC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1"/>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14545AA-284E-48B9-8D7E-D968B84BCECD}" type="datetimeFigureOut">
              <a:rPr lang="tr-TR" smtClean="0"/>
              <a:pPr/>
              <a:t>14.11.2023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62F2E7E-8D0C-429E-B5AD-F6F54B43EDC9}"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4545AA-284E-48B9-8D7E-D968B84BCECD}" type="datetimeFigureOut">
              <a:rPr lang="tr-TR" smtClean="0"/>
              <a:pPr/>
              <a:t>14.11.2023</a:t>
            </a:fld>
            <a:endParaRPr lang="tr-TR"/>
          </a:p>
        </p:txBody>
      </p:sp>
      <p:sp>
        <p:nvSpPr>
          <p:cNvPr id="5" name="4 Altbilgi Yer Tutucusu"/>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2F2E7E-8D0C-429E-B5AD-F6F54B43EDC9}"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Başlık Yer Tutucus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Metin Yer Tutucus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cs typeface="+mn-cs"/>
              </a:defRPr>
            </a:lvl1pPr>
          </a:lstStyle>
          <a:p>
            <a:pPr>
              <a:defRPr/>
            </a:pPr>
            <a:fld id="{9A291183-757F-4AB9-B4D0-3C83D38BCF39}" type="datetime1">
              <a:rPr lang="en-US"/>
              <a:pPr>
                <a:defRPr/>
              </a:pPr>
              <a:t>11/14/2023</a:t>
            </a:fld>
            <a:endParaRPr lang="en-US" dirty="0"/>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cs typeface="+mn-cs"/>
              </a:defRPr>
            </a:lvl1pPr>
          </a:lstStyle>
          <a:p>
            <a:pPr>
              <a:defRPr/>
            </a:pPr>
            <a:endParaRPr lang="en-US"/>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cs typeface="+mn-cs"/>
              </a:defRPr>
            </a:lvl1pPr>
          </a:lstStyle>
          <a:p>
            <a:pPr>
              <a:defRPr/>
            </a:pPr>
            <a:fld id="{2E72C69A-9212-42ED-92B2-46DAD9ECF770}" type="slidenum">
              <a:rPr lang="en-US"/>
              <a:pPr>
                <a:defRPr/>
              </a:pPr>
              <a:t>‹#›</a:t>
            </a:fld>
            <a:endParaRPr lang="en-US" dirty="0"/>
          </a:p>
        </p:txBody>
      </p:sp>
      <p:sp>
        <p:nvSpPr>
          <p:cNvPr id="1031" name="Text Box 22"/>
          <p:cNvSpPr txBox="1">
            <a:spLocks noChangeArrowheads="1"/>
          </p:cNvSpPr>
          <p:nvPr userDrawn="1"/>
        </p:nvSpPr>
        <p:spPr bwMode="auto">
          <a:xfrm>
            <a:off x="241300" y="6372225"/>
            <a:ext cx="400050" cy="304800"/>
          </a:xfrm>
          <a:prstGeom prst="rect">
            <a:avLst/>
          </a:prstGeom>
          <a:noFill/>
          <a:ln w="9525">
            <a:noFill/>
            <a:miter lim="800000"/>
            <a:headEnd/>
            <a:tailEnd/>
          </a:ln>
        </p:spPr>
        <p:txBody>
          <a:bodyPr wrap="none">
            <a:spAutoFit/>
          </a:bodyPr>
          <a:lstStyle/>
          <a:p>
            <a:fld id="{C49B5608-1A4A-4BD7-AD7B-C2805DA44053}" type="slidenum">
              <a:rPr lang="en-US" sz="1400">
                <a:latin typeface="Arial" charset="0"/>
              </a:rPr>
              <a:pPr/>
              <a:t>‹#›</a:t>
            </a:fld>
            <a:endParaRPr lang="en-US" sz="1400">
              <a:latin typeface="Arial" charset="0"/>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Resim" descr="kapak.png"/>
          <p:cNvPicPr>
            <a:picLocks noChangeAspect="1"/>
          </p:cNvPicPr>
          <p:nvPr/>
        </p:nvPicPr>
        <p:blipFill>
          <a:blip r:embed="rId2"/>
          <a:stretch>
            <a:fillRect/>
          </a:stretch>
        </p:blipFill>
        <p:spPr>
          <a:xfrm>
            <a:off x="-1" y="0"/>
            <a:ext cx="5258293" cy="6858000"/>
          </a:xfrm>
          <a:prstGeom prst="rect">
            <a:avLst/>
          </a:prstGeom>
        </p:spPr>
      </p:pic>
      <p:sp>
        <p:nvSpPr>
          <p:cNvPr id="4" name="Dikdörtgen 4"/>
          <p:cNvSpPr/>
          <p:nvPr/>
        </p:nvSpPr>
        <p:spPr>
          <a:xfrm>
            <a:off x="5500695" y="2857497"/>
            <a:ext cx="3286148" cy="1731243"/>
          </a:xfrm>
          <a:prstGeom prst="rect">
            <a:avLst/>
          </a:prstGeom>
          <a:noFill/>
        </p:spPr>
        <p:txBody>
          <a:bodyPr wrap="square" lIns="68580" tIns="34290" rIns="68580" bIns="34290">
            <a:spAutoFit/>
          </a:bodyPr>
          <a:lstStyle/>
          <a:p>
            <a:pPr algn="ctr"/>
            <a:r>
              <a:rPr lang="tr-TR" sz="3600" b="1" dirty="0" smtClean="0">
                <a:solidFill>
                  <a:schemeClr val="accent4">
                    <a:lumMod val="50000"/>
                  </a:schemeClr>
                </a:solidFill>
              </a:rPr>
              <a:t>1. HAFTA</a:t>
            </a:r>
          </a:p>
          <a:p>
            <a:pPr algn="ctr"/>
            <a:r>
              <a:rPr lang="tr-TR" sz="3600" b="1" i="1" dirty="0" smtClean="0">
                <a:solidFill>
                  <a:schemeClr val="accent4">
                    <a:lumMod val="50000"/>
                  </a:schemeClr>
                </a:solidFill>
              </a:rPr>
              <a:t>Küresel Strateji</a:t>
            </a:r>
          </a:p>
          <a:p>
            <a:pPr algn="ctr"/>
            <a:endParaRPr lang="tr-TR" sz="3600" b="1" i="1" dirty="0">
              <a:solidFill>
                <a:schemeClr val="accent2"/>
              </a:solidFill>
            </a:endParaRPr>
          </a:p>
        </p:txBody>
      </p:sp>
    </p:spTree>
    <p:extLst>
      <p:ext uri="{BB962C8B-B14F-4D97-AF65-F5344CB8AC3E}">
        <p14:creationId xmlns:p14="http://schemas.microsoft.com/office/powerpoint/2010/main" val="38542861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kapak.png"/>
          <p:cNvPicPr>
            <a:picLocks noChangeAspect="1"/>
          </p:cNvPicPr>
          <p:nvPr/>
        </p:nvPicPr>
        <p:blipFill>
          <a:blip r:embed="rId2"/>
          <a:srcRect t="17708" b="61458"/>
          <a:stretch>
            <a:fillRect/>
          </a:stretch>
        </p:blipFill>
        <p:spPr>
          <a:xfrm>
            <a:off x="0" y="5143511"/>
            <a:ext cx="9144000" cy="1714489"/>
          </a:xfrm>
          <a:prstGeom prst="rect">
            <a:avLst/>
          </a:prstGeom>
        </p:spPr>
      </p:pic>
      <p:sp>
        <p:nvSpPr>
          <p:cNvPr id="6" name="Başlık 1"/>
          <p:cNvSpPr txBox="1">
            <a:spLocks/>
          </p:cNvSpPr>
          <p:nvPr/>
        </p:nvSpPr>
        <p:spPr>
          <a:xfrm>
            <a:off x="286595" y="281738"/>
            <a:ext cx="8571685" cy="504056"/>
          </a:xfrm>
          <a:prstGeom prst="rect">
            <a:avLst/>
          </a:prstGeom>
        </p:spPr>
        <p:txBody>
          <a:bodyPr vert="horz" lIns="91440" tIns="45720" rIns="91440" bIns="45720" rtlCol="0" anchor="ctr">
            <a:noAutofit/>
          </a:bodyPr>
          <a:lstStyle>
            <a:defPPr>
              <a:defRPr lang="tr-TR"/>
            </a:defPPr>
            <a:lvl1pPr>
              <a:spcBef>
                <a:spcPct val="0"/>
              </a:spcBef>
              <a:buNone/>
              <a:defRPr sz="3600" b="1" i="1">
                <a:solidFill>
                  <a:schemeClr val="accent2"/>
                </a:solidFill>
              </a:defRPr>
            </a:lvl1pPr>
          </a:lstStyle>
          <a:p>
            <a:pPr algn="ctr"/>
            <a:r>
              <a:rPr lang="tr-TR" i="0" dirty="0" err="1" smtClean="0">
                <a:solidFill>
                  <a:schemeClr val="accent4">
                    <a:lumMod val="50000"/>
                  </a:schemeClr>
                </a:solidFill>
              </a:rPr>
              <a:t>Wal</a:t>
            </a:r>
            <a:r>
              <a:rPr lang="tr-TR" i="0" dirty="0" smtClean="0">
                <a:solidFill>
                  <a:schemeClr val="accent4">
                    <a:lumMod val="50000"/>
                  </a:schemeClr>
                </a:solidFill>
              </a:rPr>
              <a:t>-Mart -Endüstri Temelli Yaklaşım</a:t>
            </a:r>
            <a:endParaRPr lang="en-US" i="0" dirty="0">
              <a:solidFill>
                <a:schemeClr val="accent4">
                  <a:lumMod val="50000"/>
                </a:schemeClr>
              </a:solidFill>
            </a:endParaRPr>
          </a:p>
        </p:txBody>
      </p:sp>
      <p:sp>
        <p:nvSpPr>
          <p:cNvPr id="5" name="TextBox 31"/>
          <p:cNvSpPr txBox="1"/>
          <p:nvPr/>
        </p:nvSpPr>
        <p:spPr>
          <a:xfrm>
            <a:off x="428596" y="1255786"/>
            <a:ext cx="8215370" cy="3616375"/>
          </a:xfrm>
          <a:prstGeom prst="rect">
            <a:avLst/>
          </a:prstGeom>
          <a:noFill/>
        </p:spPr>
        <p:txBody>
          <a:bodyPr vert="horz" wrap="square" lIns="0" tIns="0" rIns="0" bIns="0" rtlCol="0">
            <a:spAutoFit/>
          </a:bodyPr>
          <a:lstStyle/>
          <a:p>
            <a:pPr indent="-274320" algn="just">
              <a:spcAft>
                <a:spcPts val="900"/>
              </a:spcAft>
              <a:buFont typeface="Arial" pitchFamily="34" charset="0"/>
              <a:buChar char="•"/>
            </a:pPr>
            <a:r>
              <a:rPr lang="tr-TR" sz="2600" b="1" dirty="0" smtClean="0"/>
              <a:t>Alıcıların pazarlık gücü : Düşük </a:t>
            </a:r>
          </a:p>
          <a:p>
            <a:pPr lvl="2" indent="-274320" algn="just">
              <a:buFont typeface="Wingdings" pitchFamily="2" charset="2"/>
              <a:buChar char="Ø"/>
            </a:pPr>
            <a:r>
              <a:rPr lang="tr-TR" sz="2600" dirty="0" smtClean="0"/>
              <a:t>Çok sayıda alıcı</a:t>
            </a:r>
          </a:p>
          <a:p>
            <a:pPr lvl="2" indent="-274320" algn="just">
              <a:buFont typeface="Wingdings" pitchFamily="2" charset="2"/>
              <a:buChar char="Ø"/>
            </a:pPr>
            <a:r>
              <a:rPr lang="tr-TR" sz="2600" dirty="0" smtClean="0"/>
              <a:t>Tüketicilerin düşük miktarlarda satın alma yapması</a:t>
            </a:r>
          </a:p>
          <a:p>
            <a:pPr indent="-274320" algn="just"/>
            <a:endParaRPr lang="tr-TR" sz="1200" dirty="0" smtClean="0"/>
          </a:p>
          <a:p>
            <a:pPr indent="-274320" algn="just">
              <a:spcAft>
                <a:spcPts val="900"/>
              </a:spcAft>
              <a:buFont typeface="Arial" pitchFamily="34" charset="0"/>
              <a:buChar char="•"/>
            </a:pPr>
            <a:r>
              <a:rPr lang="tr-TR" sz="2600" b="1" dirty="0" smtClean="0"/>
              <a:t>Tedarikçilerin pazarlık gücü: Düşük </a:t>
            </a:r>
          </a:p>
          <a:p>
            <a:pPr lvl="2" indent="-274320" algn="just">
              <a:buFont typeface="Wingdings" pitchFamily="2" charset="2"/>
              <a:buChar char="Ø"/>
            </a:pPr>
            <a:r>
              <a:rPr lang="tr-TR" sz="2600" dirty="0" smtClean="0"/>
              <a:t>Tedarikçilerden yüksek miktarlarda alım yapılması</a:t>
            </a:r>
          </a:p>
          <a:p>
            <a:pPr lvl="2" indent="-274320" algn="just">
              <a:buFont typeface="Wingdings" pitchFamily="2" charset="2"/>
              <a:buChar char="Ø"/>
            </a:pPr>
            <a:r>
              <a:rPr lang="tr-TR" sz="2600" dirty="0" smtClean="0"/>
              <a:t>Tedarikçi değiştirme maliyetinin düşük olması</a:t>
            </a:r>
          </a:p>
          <a:p>
            <a:pPr lvl="2" indent="-274320" algn="just">
              <a:buFont typeface="Wingdings" pitchFamily="2" charset="2"/>
              <a:buChar char="Ø"/>
            </a:pPr>
            <a:r>
              <a:rPr lang="tr-TR" sz="2600" dirty="0" smtClean="0"/>
              <a:t>Ürünlerin ikamelerinin bulunması </a:t>
            </a:r>
          </a:p>
          <a:p>
            <a:pPr indent="-274320" algn="just"/>
            <a:r>
              <a:rPr lang="tr-TR" sz="2600" dirty="0" smtClean="0"/>
              <a:t>	</a:t>
            </a:r>
          </a:p>
        </p:txBody>
      </p:sp>
    </p:spTree>
    <p:extLst>
      <p:ext uri="{BB962C8B-B14F-4D97-AF65-F5344CB8AC3E}">
        <p14:creationId xmlns:p14="http://schemas.microsoft.com/office/powerpoint/2010/main" val="2290670367"/>
      </p:ext>
    </p:extLst>
  </p:cSld>
  <p:clrMapOvr>
    <a:masterClrMapping/>
  </p:clrMapOvr>
  <p:transition spd="med">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kapak.png"/>
          <p:cNvPicPr>
            <a:picLocks noChangeAspect="1"/>
          </p:cNvPicPr>
          <p:nvPr/>
        </p:nvPicPr>
        <p:blipFill>
          <a:blip r:embed="rId2"/>
          <a:srcRect t="17708" b="61458"/>
          <a:stretch>
            <a:fillRect/>
          </a:stretch>
        </p:blipFill>
        <p:spPr>
          <a:xfrm>
            <a:off x="0" y="5143511"/>
            <a:ext cx="9144000" cy="1714489"/>
          </a:xfrm>
          <a:prstGeom prst="rect">
            <a:avLst/>
          </a:prstGeom>
        </p:spPr>
      </p:pic>
      <p:sp>
        <p:nvSpPr>
          <p:cNvPr id="6" name="Başlık 1"/>
          <p:cNvSpPr txBox="1">
            <a:spLocks/>
          </p:cNvSpPr>
          <p:nvPr/>
        </p:nvSpPr>
        <p:spPr>
          <a:xfrm>
            <a:off x="286595" y="281738"/>
            <a:ext cx="8571685" cy="504056"/>
          </a:xfrm>
          <a:prstGeom prst="rect">
            <a:avLst/>
          </a:prstGeom>
        </p:spPr>
        <p:txBody>
          <a:bodyPr vert="horz" lIns="91440" tIns="45720" rIns="91440" bIns="45720" rtlCol="0" anchor="ctr">
            <a:noAutofit/>
          </a:bodyPr>
          <a:lstStyle>
            <a:defPPr>
              <a:defRPr lang="tr-TR"/>
            </a:defPPr>
            <a:lvl1pPr>
              <a:spcBef>
                <a:spcPct val="0"/>
              </a:spcBef>
              <a:buNone/>
              <a:defRPr sz="3600" b="1" i="1">
                <a:solidFill>
                  <a:schemeClr val="accent2"/>
                </a:solidFill>
              </a:defRPr>
            </a:lvl1pPr>
          </a:lstStyle>
          <a:p>
            <a:pPr algn="ctr"/>
            <a:r>
              <a:rPr lang="tr-TR" i="0" dirty="0" err="1" smtClean="0">
                <a:solidFill>
                  <a:schemeClr val="accent4">
                    <a:lumMod val="50000"/>
                  </a:schemeClr>
                </a:solidFill>
              </a:rPr>
              <a:t>Wal</a:t>
            </a:r>
            <a:r>
              <a:rPr lang="tr-TR" i="0" dirty="0" smtClean="0">
                <a:solidFill>
                  <a:schemeClr val="accent4">
                    <a:lumMod val="50000"/>
                  </a:schemeClr>
                </a:solidFill>
              </a:rPr>
              <a:t>-Mart -Endüstri Temelli Yaklaşım</a:t>
            </a:r>
            <a:endParaRPr lang="en-US" i="0" dirty="0">
              <a:solidFill>
                <a:schemeClr val="accent4">
                  <a:lumMod val="50000"/>
                </a:schemeClr>
              </a:solidFill>
            </a:endParaRPr>
          </a:p>
        </p:txBody>
      </p:sp>
      <p:sp>
        <p:nvSpPr>
          <p:cNvPr id="5" name="TextBox 31"/>
          <p:cNvSpPr txBox="1"/>
          <p:nvPr/>
        </p:nvSpPr>
        <p:spPr>
          <a:xfrm>
            <a:off x="428596" y="1255786"/>
            <a:ext cx="8215370" cy="4231928"/>
          </a:xfrm>
          <a:prstGeom prst="rect">
            <a:avLst/>
          </a:prstGeom>
          <a:noFill/>
        </p:spPr>
        <p:txBody>
          <a:bodyPr vert="horz" wrap="square" lIns="0" tIns="0" rIns="0" bIns="0" rtlCol="0">
            <a:spAutoFit/>
          </a:bodyPr>
          <a:lstStyle/>
          <a:p>
            <a:pPr indent="-274320" algn="just">
              <a:spcAft>
                <a:spcPts val="900"/>
              </a:spcAft>
              <a:buFont typeface="Arial" pitchFamily="34" charset="0"/>
              <a:buChar char="•"/>
            </a:pPr>
            <a:r>
              <a:rPr lang="tr-TR" sz="2600" b="1" dirty="0" smtClean="0"/>
              <a:t>Potansiyel giriş tehdidi : Orta/Yüksek</a:t>
            </a:r>
          </a:p>
          <a:p>
            <a:pPr lvl="2" indent="-274320" algn="just">
              <a:buFont typeface="Wingdings" pitchFamily="2" charset="2"/>
              <a:buChar char="Ø"/>
            </a:pPr>
            <a:r>
              <a:rPr lang="tr-TR" sz="2600" dirty="0" smtClean="0"/>
              <a:t>Ölçek ekonomisi</a:t>
            </a:r>
          </a:p>
          <a:p>
            <a:pPr lvl="2" indent="-274320" algn="just">
              <a:buFont typeface="Wingdings" pitchFamily="2" charset="2"/>
              <a:buChar char="Ø"/>
            </a:pPr>
            <a:r>
              <a:rPr lang="tr-TR" sz="2600" dirty="0" smtClean="0"/>
              <a:t>Yüksek sermaye gerekliliği</a:t>
            </a:r>
          </a:p>
          <a:p>
            <a:pPr lvl="2" indent="-274320" algn="just">
              <a:buFont typeface="Wingdings" pitchFamily="2" charset="2"/>
              <a:buChar char="Ø"/>
            </a:pPr>
            <a:r>
              <a:rPr lang="tr-TR" sz="2600" dirty="0" smtClean="0"/>
              <a:t>Tüketicilerin daima daha düşük fiyat ve standart kalite arayışı içinde olması</a:t>
            </a:r>
          </a:p>
          <a:p>
            <a:pPr lvl="2" indent="-274320" algn="just">
              <a:buFont typeface="Wingdings" pitchFamily="2" charset="2"/>
              <a:buChar char="Ø"/>
            </a:pPr>
            <a:r>
              <a:rPr lang="tr-TR" sz="2600" dirty="0" smtClean="0"/>
              <a:t>Tüketicilerin bir firmadan diğerine geçiş maliyetinin olmaması / düşük olması</a:t>
            </a:r>
          </a:p>
          <a:p>
            <a:pPr lvl="2" indent="-274320" algn="just">
              <a:buFont typeface="Wingdings" pitchFamily="2" charset="2"/>
              <a:buChar char="Ø"/>
            </a:pPr>
            <a:r>
              <a:rPr lang="tr-TR" sz="2600" dirty="0" smtClean="0"/>
              <a:t>İyi bir dağıtım sisteminin gerekliliği</a:t>
            </a:r>
          </a:p>
          <a:p>
            <a:pPr indent="-274320" algn="just">
              <a:spcAft>
                <a:spcPts val="900"/>
              </a:spcAft>
            </a:pPr>
            <a:r>
              <a:rPr lang="tr-TR" sz="2600" dirty="0" smtClean="0"/>
              <a:t> </a:t>
            </a:r>
          </a:p>
          <a:p>
            <a:pPr indent="-274320" algn="just"/>
            <a:r>
              <a:rPr lang="tr-TR" sz="2600" dirty="0" smtClean="0"/>
              <a:t>	</a:t>
            </a:r>
          </a:p>
        </p:txBody>
      </p:sp>
    </p:spTree>
    <p:extLst>
      <p:ext uri="{BB962C8B-B14F-4D97-AF65-F5344CB8AC3E}">
        <p14:creationId xmlns:p14="http://schemas.microsoft.com/office/powerpoint/2010/main" val="2290670367"/>
      </p:ext>
    </p:extLst>
  </p:cSld>
  <p:clrMapOvr>
    <a:masterClrMapping/>
  </p:clrMapOvr>
  <p:transition spd="med">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kapak.png"/>
          <p:cNvPicPr>
            <a:picLocks noChangeAspect="1"/>
          </p:cNvPicPr>
          <p:nvPr/>
        </p:nvPicPr>
        <p:blipFill>
          <a:blip r:embed="rId2"/>
          <a:srcRect t="17708" b="61458"/>
          <a:stretch>
            <a:fillRect/>
          </a:stretch>
        </p:blipFill>
        <p:spPr>
          <a:xfrm>
            <a:off x="0" y="5143511"/>
            <a:ext cx="9144000" cy="1714489"/>
          </a:xfrm>
          <a:prstGeom prst="rect">
            <a:avLst/>
          </a:prstGeom>
        </p:spPr>
      </p:pic>
      <p:sp>
        <p:nvSpPr>
          <p:cNvPr id="6" name="Başlık 1"/>
          <p:cNvSpPr txBox="1">
            <a:spLocks/>
          </p:cNvSpPr>
          <p:nvPr/>
        </p:nvSpPr>
        <p:spPr>
          <a:xfrm>
            <a:off x="286595" y="281738"/>
            <a:ext cx="8571685" cy="504056"/>
          </a:xfrm>
          <a:prstGeom prst="rect">
            <a:avLst/>
          </a:prstGeom>
        </p:spPr>
        <p:txBody>
          <a:bodyPr vert="horz" lIns="91440" tIns="45720" rIns="91440" bIns="45720" rtlCol="0" anchor="ctr">
            <a:noAutofit/>
          </a:bodyPr>
          <a:lstStyle>
            <a:defPPr>
              <a:defRPr lang="tr-TR"/>
            </a:defPPr>
            <a:lvl1pPr>
              <a:spcBef>
                <a:spcPct val="0"/>
              </a:spcBef>
              <a:buNone/>
              <a:defRPr sz="3600" b="1" i="1">
                <a:solidFill>
                  <a:schemeClr val="accent2"/>
                </a:solidFill>
              </a:defRPr>
            </a:lvl1pPr>
          </a:lstStyle>
          <a:p>
            <a:pPr algn="ctr"/>
            <a:r>
              <a:rPr lang="tr-TR" i="0" dirty="0" err="1" smtClean="0">
                <a:solidFill>
                  <a:schemeClr val="accent4">
                    <a:lumMod val="50000"/>
                  </a:schemeClr>
                </a:solidFill>
              </a:rPr>
              <a:t>Wal</a:t>
            </a:r>
            <a:r>
              <a:rPr lang="tr-TR" i="0" dirty="0" smtClean="0">
                <a:solidFill>
                  <a:schemeClr val="accent4">
                    <a:lumMod val="50000"/>
                  </a:schemeClr>
                </a:solidFill>
              </a:rPr>
              <a:t>-Mart -Endüstri Temelli Yaklaşım</a:t>
            </a:r>
            <a:endParaRPr lang="en-US" i="0" dirty="0">
              <a:solidFill>
                <a:schemeClr val="accent4">
                  <a:lumMod val="50000"/>
                </a:schemeClr>
              </a:solidFill>
            </a:endParaRPr>
          </a:p>
        </p:txBody>
      </p:sp>
      <p:sp>
        <p:nvSpPr>
          <p:cNvPr id="5" name="TextBox 31"/>
          <p:cNvSpPr txBox="1"/>
          <p:nvPr/>
        </p:nvSpPr>
        <p:spPr>
          <a:xfrm>
            <a:off x="428596" y="1255786"/>
            <a:ext cx="8215370" cy="3100849"/>
          </a:xfrm>
          <a:prstGeom prst="rect">
            <a:avLst/>
          </a:prstGeom>
          <a:noFill/>
        </p:spPr>
        <p:txBody>
          <a:bodyPr vert="horz" wrap="square" lIns="0" tIns="0" rIns="0" bIns="0" rtlCol="0">
            <a:spAutoFit/>
          </a:bodyPr>
          <a:lstStyle/>
          <a:p>
            <a:pPr indent="-274320" algn="just">
              <a:spcAft>
                <a:spcPts val="900"/>
              </a:spcAft>
              <a:buFont typeface="Arial" pitchFamily="34" charset="0"/>
              <a:buChar char="•"/>
            </a:pPr>
            <a:r>
              <a:rPr lang="tr-TR" sz="2600" b="1" dirty="0" smtClean="0"/>
              <a:t>İkame mallar tehdidi : Yüksek</a:t>
            </a:r>
          </a:p>
          <a:p>
            <a:pPr lvl="2" indent="-274320" algn="just">
              <a:buFont typeface="Wingdings" pitchFamily="2" charset="2"/>
              <a:buChar char="Ø"/>
            </a:pPr>
            <a:r>
              <a:rPr lang="tr-TR" sz="2600" dirty="0" smtClean="0"/>
              <a:t>İkame malların fiyat ve kalite olarak oldukça rekabetçi olması</a:t>
            </a:r>
          </a:p>
          <a:p>
            <a:pPr lvl="2" indent="-274320" algn="just">
              <a:buFont typeface="Wingdings" pitchFamily="2" charset="2"/>
              <a:buChar char="Ø"/>
            </a:pPr>
            <a:r>
              <a:rPr lang="tr-TR" sz="2600" dirty="0" smtClean="0"/>
              <a:t>Ürünlerin performanslarının benzer olması </a:t>
            </a:r>
          </a:p>
          <a:p>
            <a:pPr lvl="2" indent="-274320" algn="just">
              <a:buFont typeface="Wingdings" pitchFamily="2" charset="2"/>
              <a:buChar char="Ø"/>
            </a:pPr>
            <a:r>
              <a:rPr lang="tr-TR" sz="2600" dirty="0" smtClean="0"/>
              <a:t>Tüketiciler için ürün değiştirme maliyetinin olmaması / düşük olması</a:t>
            </a:r>
          </a:p>
          <a:p>
            <a:pPr indent="-274320" algn="just"/>
            <a:endParaRPr lang="tr-TR" sz="1200" dirty="0" smtClean="0"/>
          </a:p>
          <a:p>
            <a:pPr indent="-274320" algn="just"/>
            <a:r>
              <a:rPr lang="tr-TR" sz="2600" dirty="0" smtClean="0"/>
              <a:t>	</a:t>
            </a:r>
          </a:p>
        </p:txBody>
      </p:sp>
    </p:spTree>
    <p:extLst>
      <p:ext uri="{BB962C8B-B14F-4D97-AF65-F5344CB8AC3E}">
        <p14:creationId xmlns:p14="http://schemas.microsoft.com/office/powerpoint/2010/main" val="2290670367"/>
      </p:ext>
    </p:extLst>
  </p:cSld>
  <p:clrMapOvr>
    <a:masterClrMapping/>
  </p:clrMapOvr>
  <p:transition spd="med">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kapak.png"/>
          <p:cNvPicPr>
            <a:picLocks noChangeAspect="1"/>
          </p:cNvPicPr>
          <p:nvPr/>
        </p:nvPicPr>
        <p:blipFill>
          <a:blip r:embed="rId2"/>
          <a:srcRect t="17708" b="61458"/>
          <a:stretch>
            <a:fillRect/>
          </a:stretch>
        </p:blipFill>
        <p:spPr>
          <a:xfrm>
            <a:off x="0" y="5143511"/>
            <a:ext cx="9144000" cy="1714489"/>
          </a:xfrm>
          <a:prstGeom prst="rect">
            <a:avLst/>
          </a:prstGeom>
        </p:spPr>
      </p:pic>
      <p:sp>
        <p:nvSpPr>
          <p:cNvPr id="6" name="Başlık 1"/>
          <p:cNvSpPr txBox="1">
            <a:spLocks/>
          </p:cNvSpPr>
          <p:nvPr/>
        </p:nvSpPr>
        <p:spPr>
          <a:xfrm>
            <a:off x="286595" y="281738"/>
            <a:ext cx="8571685" cy="504056"/>
          </a:xfrm>
          <a:prstGeom prst="rect">
            <a:avLst/>
          </a:prstGeom>
        </p:spPr>
        <p:txBody>
          <a:bodyPr vert="horz" lIns="91440" tIns="45720" rIns="91440" bIns="45720" rtlCol="0" anchor="ctr">
            <a:noAutofit/>
          </a:bodyPr>
          <a:lstStyle>
            <a:defPPr>
              <a:defRPr lang="tr-TR"/>
            </a:defPPr>
            <a:lvl1pPr>
              <a:spcBef>
                <a:spcPct val="0"/>
              </a:spcBef>
              <a:buNone/>
              <a:defRPr sz="3600" b="1" i="1">
                <a:solidFill>
                  <a:schemeClr val="accent2"/>
                </a:solidFill>
              </a:defRPr>
            </a:lvl1pPr>
          </a:lstStyle>
          <a:p>
            <a:pPr algn="ctr"/>
            <a:r>
              <a:rPr lang="tr-TR" i="0" dirty="0" err="1" smtClean="0">
                <a:solidFill>
                  <a:schemeClr val="accent4">
                    <a:lumMod val="50000"/>
                  </a:schemeClr>
                </a:solidFill>
              </a:rPr>
              <a:t>Wal</a:t>
            </a:r>
            <a:r>
              <a:rPr lang="tr-TR" i="0" dirty="0" smtClean="0">
                <a:solidFill>
                  <a:schemeClr val="accent4">
                    <a:lumMod val="50000"/>
                  </a:schemeClr>
                </a:solidFill>
              </a:rPr>
              <a:t>-Mart -Endüstri Temelli Yaklaşım</a:t>
            </a:r>
            <a:endParaRPr lang="en-US" i="0" dirty="0">
              <a:solidFill>
                <a:schemeClr val="accent4">
                  <a:lumMod val="50000"/>
                </a:schemeClr>
              </a:solidFill>
            </a:endParaRPr>
          </a:p>
        </p:txBody>
      </p:sp>
      <p:sp>
        <p:nvSpPr>
          <p:cNvPr id="5" name="TextBox 31"/>
          <p:cNvSpPr txBox="1"/>
          <p:nvPr/>
        </p:nvSpPr>
        <p:spPr>
          <a:xfrm>
            <a:off x="428596" y="1255786"/>
            <a:ext cx="8215370" cy="2631490"/>
          </a:xfrm>
          <a:prstGeom prst="rect">
            <a:avLst/>
          </a:prstGeom>
          <a:noFill/>
        </p:spPr>
        <p:txBody>
          <a:bodyPr vert="horz" wrap="square" lIns="0" tIns="0" rIns="0" bIns="0" rtlCol="0">
            <a:spAutoFit/>
          </a:bodyPr>
          <a:lstStyle/>
          <a:p>
            <a:pPr indent="-274320" algn="just">
              <a:spcAft>
                <a:spcPts val="900"/>
              </a:spcAft>
              <a:buFont typeface="Arial" pitchFamily="34" charset="0"/>
              <a:buChar char="•"/>
            </a:pPr>
            <a:r>
              <a:rPr lang="tr-TR" sz="2600" b="1" dirty="0" smtClean="0"/>
              <a:t>İşletmeler arasındaki rekabet: Yüksek</a:t>
            </a:r>
          </a:p>
          <a:p>
            <a:pPr lvl="2" indent="-274320" algn="just">
              <a:buFont typeface="Wingdings" pitchFamily="2" charset="2"/>
              <a:buChar char="Ø"/>
            </a:pPr>
            <a:r>
              <a:rPr lang="tr-TR" sz="2600" dirty="0" smtClean="0"/>
              <a:t>Sektördeki düşük büyüme hızı</a:t>
            </a:r>
          </a:p>
          <a:p>
            <a:pPr lvl="2" indent="-274320" algn="just">
              <a:buFont typeface="Wingdings" pitchFamily="2" charset="2"/>
              <a:buChar char="Ø"/>
            </a:pPr>
            <a:r>
              <a:rPr lang="tr-TR" sz="2600" dirty="0" smtClean="0"/>
              <a:t>Yüksek çıkış bariyerleri</a:t>
            </a:r>
          </a:p>
          <a:p>
            <a:pPr lvl="2" indent="-274320" algn="just">
              <a:buFont typeface="Wingdings" pitchFamily="2" charset="2"/>
              <a:buChar char="Ø"/>
            </a:pPr>
            <a:r>
              <a:rPr lang="tr-TR" sz="2600" dirty="0" smtClean="0"/>
              <a:t>Yüksek üretim kapasitesi</a:t>
            </a:r>
          </a:p>
          <a:p>
            <a:pPr indent="-274320" algn="just">
              <a:spcAft>
                <a:spcPts val="900"/>
              </a:spcAft>
            </a:pPr>
            <a:r>
              <a:rPr lang="tr-TR" sz="2600" dirty="0" smtClean="0"/>
              <a:t> </a:t>
            </a:r>
          </a:p>
          <a:p>
            <a:pPr indent="-274320" algn="just"/>
            <a:r>
              <a:rPr lang="tr-TR" sz="2600" dirty="0" smtClean="0"/>
              <a:t>	</a:t>
            </a:r>
          </a:p>
        </p:txBody>
      </p:sp>
    </p:spTree>
    <p:extLst>
      <p:ext uri="{BB962C8B-B14F-4D97-AF65-F5344CB8AC3E}">
        <p14:creationId xmlns:p14="http://schemas.microsoft.com/office/powerpoint/2010/main" val="2290670367"/>
      </p:ext>
    </p:extLst>
  </p:cSld>
  <p:clrMapOvr>
    <a:masterClrMapping/>
  </p:clrMapOvr>
  <p:transition spd="med">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kapak.png"/>
          <p:cNvPicPr>
            <a:picLocks noChangeAspect="1"/>
          </p:cNvPicPr>
          <p:nvPr/>
        </p:nvPicPr>
        <p:blipFill>
          <a:blip r:embed="rId2"/>
          <a:srcRect t="17708" b="61458"/>
          <a:stretch>
            <a:fillRect/>
          </a:stretch>
        </p:blipFill>
        <p:spPr>
          <a:xfrm>
            <a:off x="0" y="5143511"/>
            <a:ext cx="9144000" cy="1714489"/>
          </a:xfrm>
          <a:prstGeom prst="rect">
            <a:avLst/>
          </a:prstGeom>
        </p:spPr>
      </p:pic>
      <p:sp>
        <p:nvSpPr>
          <p:cNvPr id="6" name="Başlık 1"/>
          <p:cNvSpPr txBox="1">
            <a:spLocks/>
          </p:cNvSpPr>
          <p:nvPr/>
        </p:nvSpPr>
        <p:spPr>
          <a:xfrm>
            <a:off x="286595" y="281738"/>
            <a:ext cx="8571685" cy="504056"/>
          </a:xfrm>
          <a:prstGeom prst="rect">
            <a:avLst/>
          </a:prstGeom>
        </p:spPr>
        <p:txBody>
          <a:bodyPr vert="horz" lIns="91440" tIns="45720" rIns="91440" bIns="45720" rtlCol="0" anchor="ctr">
            <a:noAutofit/>
          </a:bodyPr>
          <a:lstStyle>
            <a:defPPr>
              <a:defRPr lang="tr-TR"/>
            </a:defPPr>
            <a:lvl1pPr>
              <a:spcBef>
                <a:spcPct val="0"/>
              </a:spcBef>
              <a:buNone/>
              <a:defRPr sz="3600" b="1" i="1">
                <a:solidFill>
                  <a:schemeClr val="accent2"/>
                </a:solidFill>
              </a:defRPr>
            </a:lvl1pPr>
          </a:lstStyle>
          <a:p>
            <a:pPr algn="ctr"/>
            <a:r>
              <a:rPr lang="tr-TR" i="0" dirty="0" smtClean="0">
                <a:solidFill>
                  <a:schemeClr val="accent4">
                    <a:lumMod val="50000"/>
                  </a:schemeClr>
                </a:solidFill>
              </a:rPr>
              <a:t>Kaynak Temelli Yaklaşım</a:t>
            </a:r>
            <a:endParaRPr lang="en-US" i="0" dirty="0">
              <a:solidFill>
                <a:schemeClr val="accent4">
                  <a:lumMod val="50000"/>
                </a:schemeClr>
              </a:solidFill>
            </a:endParaRPr>
          </a:p>
        </p:txBody>
      </p:sp>
      <p:sp>
        <p:nvSpPr>
          <p:cNvPr id="5" name="TextBox 31"/>
          <p:cNvSpPr txBox="1"/>
          <p:nvPr/>
        </p:nvSpPr>
        <p:spPr>
          <a:xfrm>
            <a:off x="428596" y="1255786"/>
            <a:ext cx="8215370" cy="3616375"/>
          </a:xfrm>
          <a:prstGeom prst="rect">
            <a:avLst/>
          </a:prstGeom>
          <a:noFill/>
        </p:spPr>
        <p:txBody>
          <a:bodyPr vert="horz" wrap="square" lIns="0" tIns="0" rIns="0" bIns="0" rtlCol="0">
            <a:spAutoFit/>
          </a:bodyPr>
          <a:lstStyle/>
          <a:p>
            <a:pPr indent="-274320" algn="just">
              <a:spcAft>
                <a:spcPts val="900"/>
              </a:spcAft>
              <a:buFont typeface="Arial" pitchFamily="34" charset="0"/>
              <a:buChar char="•"/>
            </a:pPr>
            <a:r>
              <a:rPr lang="tr-TR" sz="2600" dirty="0" smtClean="0"/>
              <a:t>Kaynak temelli yaklaşım; başarılı işletmeler ile başarısızları birbirinden ayıran asıl farkın </a:t>
            </a:r>
            <a:r>
              <a:rPr lang="tr-TR" sz="2600" b="1" dirty="0" smtClean="0"/>
              <a:t>maddi kaynaklar </a:t>
            </a:r>
            <a:r>
              <a:rPr lang="tr-TR" sz="2600" dirty="0" smtClean="0"/>
              <a:t>(teknoloji, fabrika ve ekipman, coğrafi yerleşim vb.), </a:t>
            </a:r>
            <a:r>
              <a:rPr lang="tr-TR" sz="2600" b="1" dirty="0" smtClean="0"/>
              <a:t>insan kaynakları </a:t>
            </a:r>
            <a:r>
              <a:rPr lang="tr-TR" sz="2600" dirty="0" smtClean="0"/>
              <a:t>(çalışanların eğitimi,deneyim düzeyleri vb.) ve </a:t>
            </a:r>
            <a:r>
              <a:rPr lang="tr-TR" sz="2600" b="1" dirty="0" err="1" smtClean="0"/>
              <a:t>organizasyonel</a:t>
            </a:r>
            <a:r>
              <a:rPr lang="tr-TR" sz="2600" b="1" dirty="0" smtClean="0"/>
              <a:t> kaynaklar</a:t>
            </a:r>
            <a:r>
              <a:rPr lang="tr-TR" sz="2600" dirty="0" smtClean="0"/>
              <a:t> (</a:t>
            </a:r>
            <a:r>
              <a:rPr lang="nn-NO" sz="2600" dirty="0" smtClean="0"/>
              <a:t>planlama,kontrol ve koordinasyon sistemleri </a:t>
            </a:r>
            <a:r>
              <a:rPr lang="tr-TR" sz="2600" dirty="0" smtClean="0"/>
              <a:t>vb.) olduğunu söyler.</a:t>
            </a:r>
          </a:p>
          <a:p>
            <a:pPr indent="-274320" algn="just">
              <a:spcAft>
                <a:spcPts val="900"/>
              </a:spcAft>
              <a:buFont typeface="Arial" pitchFamily="34" charset="0"/>
              <a:buChar char="•"/>
            </a:pPr>
            <a:endParaRPr lang="tr-TR" sz="1200" dirty="0" smtClean="0"/>
          </a:p>
          <a:p>
            <a:pPr indent="-274320" algn="just">
              <a:spcAft>
                <a:spcPts val="900"/>
              </a:spcAft>
              <a:buFont typeface="Arial" pitchFamily="34" charset="0"/>
              <a:buChar char="•"/>
            </a:pPr>
            <a:r>
              <a:rPr lang="tr-TR" sz="2600" dirty="0" smtClean="0"/>
              <a:t>Bu yaklaşımda başarı, işletmenin eşsiz kaynaklarına ve rakiplerin onları taklit etmesindeki zorluğa bağlıdır. </a:t>
            </a:r>
          </a:p>
        </p:txBody>
      </p:sp>
    </p:spTree>
    <p:extLst>
      <p:ext uri="{BB962C8B-B14F-4D97-AF65-F5344CB8AC3E}">
        <p14:creationId xmlns:p14="http://schemas.microsoft.com/office/powerpoint/2010/main" val="2290670367"/>
      </p:ext>
    </p:extLst>
  </p:cSld>
  <p:clrMapOvr>
    <a:masterClrMapping/>
  </p:clrMapOvr>
  <p:transition spd="med">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kapak.png"/>
          <p:cNvPicPr>
            <a:picLocks noChangeAspect="1"/>
          </p:cNvPicPr>
          <p:nvPr/>
        </p:nvPicPr>
        <p:blipFill>
          <a:blip r:embed="rId2"/>
          <a:srcRect t="17708" b="61458"/>
          <a:stretch>
            <a:fillRect/>
          </a:stretch>
        </p:blipFill>
        <p:spPr>
          <a:xfrm>
            <a:off x="0" y="5143511"/>
            <a:ext cx="9144000" cy="1714489"/>
          </a:xfrm>
          <a:prstGeom prst="rect">
            <a:avLst/>
          </a:prstGeom>
        </p:spPr>
      </p:pic>
      <p:sp>
        <p:nvSpPr>
          <p:cNvPr id="6" name="Başlık 1"/>
          <p:cNvSpPr txBox="1">
            <a:spLocks/>
          </p:cNvSpPr>
          <p:nvPr/>
        </p:nvSpPr>
        <p:spPr>
          <a:xfrm>
            <a:off x="286595" y="281738"/>
            <a:ext cx="8571685" cy="504056"/>
          </a:xfrm>
          <a:prstGeom prst="rect">
            <a:avLst/>
          </a:prstGeom>
        </p:spPr>
        <p:txBody>
          <a:bodyPr vert="horz" lIns="91440" tIns="45720" rIns="91440" bIns="45720" rtlCol="0" anchor="ctr">
            <a:noAutofit/>
          </a:bodyPr>
          <a:lstStyle>
            <a:defPPr>
              <a:defRPr lang="tr-TR"/>
            </a:defPPr>
            <a:lvl1pPr>
              <a:spcBef>
                <a:spcPct val="0"/>
              </a:spcBef>
              <a:buNone/>
              <a:defRPr sz="3600" b="1" i="1">
                <a:solidFill>
                  <a:schemeClr val="accent2"/>
                </a:solidFill>
              </a:defRPr>
            </a:lvl1pPr>
          </a:lstStyle>
          <a:p>
            <a:pPr algn="ctr"/>
            <a:r>
              <a:rPr lang="tr-TR" i="0" dirty="0" err="1" smtClean="0">
                <a:solidFill>
                  <a:schemeClr val="accent4">
                    <a:lumMod val="50000"/>
                  </a:schemeClr>
                </a:solidFill>
              </a:rPr>
              <a:t>Wal</a:t>
            </a:r>
            <a:r>
              <a:rPr lang="tr-TR" i="0" dirty="0" smtClean="0">
                <a:solidFill>
                  <a:schemeClr val="accent4">
                    <a:lumMod val="50000"/>
                  </a:schemeClr>
                </a:solidFill>
              </a:rPr>
              <a:t>-Mart - Kaynak Temelli Yaklaşım</a:t>
            </a:r>
            <a:endParaRPr lang="en-US" i="0" dirty="0">
              <a:solidFill>
                <a:schemeClr val="accent4">
                  <a:lumMod val="50000"/>
                </a:schemeClr>
              </a:solidFill>
            </a:endParaRPr>
          </a:p>
        </p:txBody>
      </p:sp>
      <p:graphicFrame>
        <p:nvGraphicFramePr>
          <p:cNvPr id="7" name="6 Tablo"/>
          <p:cNvGraphicFramePr>
            <a:graphicFrameLocks noGrp="1"/>
          </p:cNvGraphicFramePr>
          <p:nvPr/>
        </p:nvGraphicFramePr>
        <p:xfrm>
          <a:off x="285720" y="970615"/>
          <a:ext cx="8643998" cy="3919356"/>
        </p:xfrm>
        <a:graphic>
          <a:graphicData uri="http://schemas.openxmlformats.org/drawingml/2006/table">
            <a:tbl>
              <a:tblPr firstRow="1" bandRow="1">
                <a:tableStyleId>{073A0DAA-6AF3-43AB-8588-CEC1D06C72B9}</a:tableStyleId>
              </a:tblPr>
              <a:tblGrid>
                <a:gridCol w="2286016"/>
                <a:gridCol w="1071570"/>
                <a:gridCol w="1000132"/>
                <a:gridCol w="1143008"/>
                <a:gridCol w="1143008"/>
                <a:gridCol w="2000264"/>
              </a:tblGrid>
              <a:tr h="886749">
                <a:tc>
                  <a:txBody>
                    <a:bodyPr/>
                    <a:lstStyle/>
                    <a:p>
                      <a:pPr algn="ctr"/>
                      <a:endParaRPr lang="tr-TR" sz="2000" dirty="0"/>
                    </a:p>
                  </a:txBody>
                  <a:tcPr anchor="ctr">
                    <a:solidFill>
                      <a:schemeClr val="bg1"/>
                    </a:solidFill>
                  </a:tcPr>
                </a:tc>
                <a:tc>
                  <a:txBody>
                    <a:bodyPr/>
                    <a:lstStyle/>
                    <a:p>
                      <a:pPr algn="ctr"/>
                      <a:r>
                        <a:rPr lang="tr-TR" sz="2000" dirty="0" smtClean="0"/>
                        <a:t>Değerli mi?</a:t>
                      </a:r>
                      <a:endParaRPr lang="tr-TR" sz="2000" dirty="0"/>
                    </a:p>
                  </a:txBody>
                  <a:tcPr anchor="ctr">
                    <a:solidFill>
                      <a:schemeClr val="tx2"/>
                    </a:solidFill>
                  </a:tcPr>
                </a:tc>
                <a:tc>
                  <a:txBody>
                    <a:bodyPr/>
                    <a:lstStyle/>
                    <a:p>
                      <a:pPr algn="ctr"/>
                      <a:r>
                        <a:rPr lang="tr-TR" sz="2000" dirty="0" smtClean="0"/>
                        <a:t>Nadir mi?</a:t>
                      </a:r>
                      <a:endParaRPr lang="tr-TR" sz="2000" dirty="0"/>
                    </a:p>
                  </a:txBody>
                  <a:tcPr anchor="ctr">
                    <a:solidFill>
                      <a:schemeClr val="tx2"/>
                    </a:solidFill>
                  </a:tcPr>
                </a:tc>
                <a:tc>
                  <a:txBody>
                    <a:bodyPr/>
                    <a:lstStyle/>
                    <a:p>
                      <a:pPr algn="ctr"/>
                      <a:r>
                        <a:rPr lang="tr-TR" sz="2000" dirty="0" smtClean="0"/>
                        <a:t>Taklit edilmesi</a:t>
                      </a:r>
                      <a:r>
                        <a:rPr lang="tr-TR" sz="2000" baseline="0" dirty="0" smtClean="0"/>
                        <a:t> zor mu?</a:t>
                      </a:r>
                      <a:endParaRPr lang="tr-TR" sz="2000" dirty="0"/>
                    </a:p>
                  </a:txBody>
                  <a:tcPr anchor="ctr">
                    <a:solidFill>
                      <a:schemeClr val="tx2"/>
                    </a:solidFill>
                  </a:tcPr>
                </a:tc>
                <a:tc>
                  <a:txBody>
                    <a:bodyPr/>
                    <a:lstStyle/>
                    <a:p>
                      <a:pPr algn="ctr"/>
                      <a:r>
                        <a:rPr lang="tr-TR" sz="2000" dirty="0" smtClean="0"/>
                        <a:t>İkamesi</a:t>
                      </a:r>
                      <a:r>
                        <a:rPr lang="tr-TR" sz="2000" baseline="0" dirty="0" smtClean="0"/>
                        <a:t> zor mu?</a:t>
                      </a:r>
                      <a:endParaRPr lang="tr-TR" sz="2000" dirty="0"/>
                    </a:p>
                  </a:txBody>
                  <a:tcPr anchor="ctr">
                    <a:solidFill>
                      <a:schemeClr val="tx2"/>
                    </a:solidFill>
                  </a:tcPr>
                </a:tc>
                <a:tc>
                  <a:txBody>
                    <a:bodyPr/>
                    <a:lstStyle/>
                    <a:p>
                      <a:pPr algn="ctr"/>
                      <a:r>
                        <a:rPr lang="tr-TR" sz="2000" dirty="0" smtClean="0"/>
                        <a:t>Sonuç</a:t>
                      </a:r>
                      <a:endParaRPr lang="tr-TR" sz="2000" dirty="0"/>
                    </a:p>
                  </a:txBody>
                  <a:tcPr anchor="ctr">
                    <a:solidFill>
                      <a:schemeClr val="tx2"/>
                    </a:solidFill>
                  </a:tcPr>
                </a:tc>
              </a:tr>
              <a:tr h="728379">
                <a:tc>
                  <a:txBody>
                    <a:bodyPr/>
                    <a:lstStyle/>
                    <a:p>
                      <a:r>
                        <a:rPr lang="tr-TR" sz="2000" dirty="0" smtClean="0"/>
                        <a:t>Tedarik</a:t>
                      </a:r>
                      <a:r>
                        <a:rPr lang="tr-TR" sz="2000" baseline="0" dirty="0" smtClean="0"/>
                        <a:t> zinciri ile entegre teknoloji</a:t>
                      </a:r>
                      <a:endParaRPr lang="tr-TR" sz="2000" dirty="0"/>
                    </a:p>
                  </a:txBody>
                  <a:tcPr anchor="ctr"/>
                </a:tc>
                <a:tc>
                  <a:txBody>
                    <a:bodyPr/>
                    <a:lstStyle/>
                    <a:p>
                      <a:r>
                        <a:rPr lang="tr-TR" sz="2000" dirty="0" smtClean="0"/>
                        <a:t>Evet</a:t>
                      </a:r>
                    </a:p>
                  </a:txBody>
                  <a:tcPr anchor="ctr"/>
                </a:tc>
                <a:tc>
                  <a:txBody>
                    <a:bodyPr/>
                    <a:lstStyle/>
                    <a:p>
                      <a:r>
                        <a:rPr lang="tr-TR" sz="2000" dirty="0" smtClean="0"/>
                        <a:t>Evet</a:t>
                      </a:r>
                    </a:p>
                  </a:txBody>
                  <a:tcPr anchor="ctr"/>
                </a:tc>
                <a:tc>
                  <a:txBody>
                    <a:bodyPr/>
                    <a:lstStyle/>
                    <a:p>
                      <a:r>
                        <a:rPr lang="tr-TR" sz="2000" smtClean="0"/>
                        <a:t>Evet</a:t>
                      </a:r>
                      <a:endParaRPr lang="tr-TR" sz="2000" dirty="0" smtClean="0"/>
                    </a:p>
                  </a:txBody>
                  <a:tcPr anchor="ctr"/>
                </a:tc>
                <a:tc>
                  <a:txBody>
                    <a:bodyPr/>
                    <a:lstStyle/>
                    <a:p>
                      <a:r>
                        <a:rPr lang="tr-TR" sz="2000" smtClean="0"/>
                        <a:t>Evet</a:t>
                      </a:r>
                      <a:endParaRPr lang="tr-TR" sz="2000" dirty="0" smtClean="0"/>
                    </a:p>
                  </a:txBody>
                  <a:tcPr anchor="ctr"/>
                </a:tc>
                <a:tc>
                  <a:txBody>
                    <a:bodyPr/>
                    <a:lstStyle/>
                    <a:p>
                      <a:r>
                        <a:rPr lang="tr-TR" sz="2000" dirty="0" smtClean="0"/>
                        <a:t>Sürdürülebilir rekabet</a:t>
                      </a:r>
                      <a:r>
                        <a:rPr lang="tr-TR" sz="2000" baseline="0" dirty="0" smtClean="0"/>
                        <a:t> avantajı</a:t>
                      </a:r>
                      <a:endParaRPr lang="tr-TR" sz="2000" dirty="0" smtClean="0"/>
                    </a:p>
                  </a:txBody>
                  <a:tcPr anchor="ctr"/>
                </a:tc>
              </a:tr>
              <a:tr h="728379">
                <a:tc>
                  <a:txBody>
                    <a:bodyPr/>
                    <a:lstStyle/>
                    <a:p>
                      <a:r>
                        <a:rPr lang="tr-TR" sz="2000" dirty="0" smtClean="0"/>
                        <a:t>Gelişmiş lojistik sistemi</a:t>
                      </a:r>
                      <a:endParaRPr lang="tr-TR" sz="2000" dirty="0"/>
                    </a:p>
                  </a:txBody>
                  <a:tcPr anchor="ctr"/>
                </a:tc>
                <a:tc>
                  <a:txBody>
                    <a:bodyPr/>
                    <a:lstStyle/>
                    <a:p>
                      <a:r>
                        <a:rPr lang="tr-TR" sz="2000" dirty="0" smtClean="0"/>
                        <a:t>Evet</a:t>
                      </a:r>
                    </a:p>
                  </a:txBody>
                  <a:tcPr anchor="ctr"/>
                </a:tc>
                <a:tc>
                  <a:txBody>
                    <a:bodyPr/>
                    <a:lstStyle/>
                    <a:p>
                      <a:r>
                        <a:rPr lang="tr-TR" sz="2000" dirty="0" smtClean="0"/>
                        <a:t>Evet</a:t>
                      </a:r>
                    </a:p>
                  </a:txBody>
                  <a:tcPr anchor="ctr"/>
                </a:tc>
                <a:tc>
                  <a:txBody>
                    <a:bodyPr/>
                    <a:lstStyle/>
                    <a:p>
                      <a:r>
                        <a:rPr lang="tr-TR" sz="2000" dirty="0" smtClean="0"/>
                        <a:t>Evet</a:t>
                      </a:r>
                    </a:p>
                  </a:txBody>
                  <a:tcPr anchor="ctr"/>
                </a:tc>
                <a:tc>
                  <a:txBody>
                    <a:bodyPr/>
                    <a:lstStyle/>
                    <a:p>
                      <a:r>
                        <a:rPr lang="tr-TR" sz="2000" dirty="0" smtClean="0"/>
                        <a:t>Evet</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dirty="0" smtClean="0"/>
                        <a:t>Sürdürülebilir rekabet</a:t>
                      </a:r>
                      <a:r>
                        <a:rPr lang="tr-TR" sz="2000" baseline="0" dirty="0" smtClean="0"/>
                        <a:t> avantajı</a:t>
                      </a:r>
                      <a:endParaRPr lang="tr-TR" sz="2000" dirty="0" smtClean="0"/>
                    </a:p>
                  </a:txBody>
                  <a:tcPr anchor="ctr"/>
                </a:tc>
              </a:tr>
              <a:tr h="728379">
                <a:tc>
                  <a:txBody>
                    <a:bodyPr/>
                    <a:lstStyle/>
                    <a:p>
                      <a:r>
                        <a:rPr lang="tr-TR" sz="2000" dirty="0" smtClean="0"/>
                        <a:t>Güçlü kültür</a:t>
                      </a:r>
                      <a:endParaRPr lang="tr-TR" sz="2000" dirty="0"/>
                    </a:p>
                  </a:txBody>
                  <a:tcPr anchor="ctr"/>
                </a:tc>
                <a:tc>
                  <a:txBody>
                    <a:bodyPr/>
                    <a:lstStyle/>
                    <a:p>
                      <a:r>
                        <a:rPr lang="tr-TR" sz="2000" dirty="0" smtClean="0"/>
                        <a:t>Evet</a:t>
                      </a:r>
                    </a:p>
                  </a:txBody>
                  <a:tcPr anchor="ctr"/>
                </a:tc>
                <a:tc>
                  <a:txBody>
                    <a:bodyPr/>
                    <a:lstStyle/>
                    <a:p>
                      <a:r>
                        <a:rPr lang="tr-TR" sz="2000" dirty="0" smtClean="0"/>
                        <a:t>Evet</a:t>
                      </a:r>
                    </a:p>
                  </a:txBody>
                  <a:tcPr anchor="ctr"/>
                </a:tc>
                <a:tc>
                  <a:txBody>
                    <a:bodyPr/>
                    <a:lstStyle/>
                    <a:p>
                      <a:r>
                        <a:rPr lang="tr-TR" sz="2000" dirty="0" smtClean="0"/>
                        <a:t>Evet</a:t>
                      </a:r>
                    </a:p>
                  </a:txBody>
                  <a:tcPr anchor="ctr"/>
                </a:tc>
                <a:tc>
                  <a:txBody>
                    <a:bodyPr/>
                    <a:lstStyle/>
                    <a:p>
                      <a:r>
                        <a:rPr lang="tr-TR" sz="2000" dirty="0" smtClean="0"/>
                        <a:t>Evet</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dirty="0" smtClean="0"/>
                        <a:t>Sürdürülebilir rekabet</a:t>
                      </a:r>
                      <a:r>
                        <a:rPr lang="tr-TR" sz="2000" baseline="0" dirty="0" smtClean="0"/>
                        <a:t> avantajı</a:t>
                      </a:r>
                      <a:endParaRPr lang="tr-TR" sz="2000" dirty="0" smtClean="0"/>
                    </a:p>
                  </a:txBody>
                  <a:tcPr anchor="ctr"/>
                </a:tc>
              </a:tr>
              <a:tr h="728379">
                <a:tc>
                  <a:txBody>
                    <a:bodyPr/>
                    <a:lstStyle/>
                    <a:p>
                      <a:r>
                        <a:rPr lang="tr-TR" sz="2000" dirty="0" smtClean="0"/>
                        <a:t>İnsan kaynakları</a:t>
                      </a:r>
                      <a:endParaRPr lang="tr-TR" sz="2000" dirty="0"/>
                    </a:p>
                  </a:txBody>
                  <a:tcPr anchor="ctr"/>
                </a:tc>
                <a:tc>
                  <a:txBody>
                    <a:bodyPr/>
                    <a:lstStyle/>
                    <a:p>
                      <a:r>
                        <a:rPr lang="tr-TR" sz="2000" dirty="0" smtClean="0"/>
                        <a:t>Evet</a:t>
                      </a:r>
                    </a:p>
                  </a:txBody>
                  <a:tcPr anchor="ctr"/>
                </a:tc>
                <a:tc>
                  <a:txBody>
                    <a:bodyPr/>
                    <a:lstStyle/>
                    <a:p>
                      <a:r>
                        <a:rPr lang="tr-TR" sz="2000" dirty="0" smtClean="0"/>
                        <a:t>Evet</a:t>
                      </a:r>
                    </a:p>
                  </a:txBody>
                  <a:tcPr anchor="ctr"/>
                </a:tc>
                <a:tc>
                  <a:txBody>
                    <a:bodyPr/>
                    <a:lstStyle/>
                    <a:p>
                      <a:r>
                        <a:rPr lang="tr-TR" sz="2000" dirty="0" smtClean="0"/>
                        <a:t>Evet</a:t>
                      </a:r>
                    </a:p>
                  </a:txBody>
                  <a:tcPr anchor="ctr"/>
                </a:tc>
                <a:tc>
                  <a:txBody>
                    <a:bodyPr/>
                    <a:lstStyle/>
                    <a:p>
                      <a:r>
                        <a:rPr lang="tr-TR" sz="2000" dirty="0" smtClean="0"/>
                        <a:t>Hayır</a:t>
                      </a:r>
                    </a:p>
                  </a:txBody>
                  <a:tcPr anchor="ctr"/>
                </a:tc>
                <a:tc>
                  <a:txBody>
                    <a:bodyPr/>
                    <a:lstStyle/>
                    <a:p>
                      <a:pPr algn="l"/>
                      <a:r>
                        <a:rPr lang="tr-TR" sz="2000" dirty="0" smtClean="0"/>
                        <a:t>Geçici rekabet</a:t>
                      </a:r>
                      <a:r>
                        <a:rPr lang="tr-TR" sz="2000" baseline="0" dirty="0" smtClean="0"/>
                        <a:t> avantajı</a:t>
                      </a:r>
                      <a:endParaRPr lang="tr-TR" sz="2000" dirty="0"/>
                    </a:p>
                  </a:txBody>
                  <a:tcPr anchor="ctr"/>
                </a:tc>
              </a:tr>
            </a:tbl>
          </a:graphicData>
        </a:graphic>
      </p:graphicFrame>
    </p:spTree>
    <p:extLst>
      <p:ext uri="{BB962C8B-B14F-4D97-AF65-F5344CB8AC3E}">
        <p14:creationId xmlns:p14="http://schemas.microsoft.com/office/powerpoint/2010/main" val="2290670367"/>
      </p:ext>
    </p:extLst>
  </p:cSld>
  <p:clrMapOvr>
    <a:masterClrMapping/>
  </p:clrMapOvr>
  <p:transition spd="med">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kapak.png"/>
          <p:cNvPicPr>
            <a:picLocks noChangeAspect="1"/>
          </p:cNvPicPr>
          <p:nvPr/>
        </p:nvPicPr>
        <p:blipFill>
          <a:blip r:embed="rId2"/>
          <a:srcRect t="17708" b="61458"/>
          <a:stretch>
            <a:fillRect/>
          </a:stretch>
        </p:blipFill>
        <p:spPr>
          <a:xfrm>
            <a:off x="0" y="5143511"/>
            <a:ext cx="9144000" cy="1714489"/>
          </a:xfrm>
          <a:prstGeom prst="rect">
            <a:avLst/>
          </a:prstGeom>
        </p:spPr>
      </p:pic>
      <p:sp>
        <p:nvSpPr>
          <p:cNvPr id="6" name="Başlık 1"/>
          <p:cNvSpPr txBox="1">
            <a:spLocks/>
          </p:cNvSpPr>
          <p:nvPr/>
        </p:nvSpPr>
        <p:spPr>
          <a:xfrm>
            <a:off x="286595" y="281738"/>
            <a:ext cx="8571685" cy="504056"/>
          </a:xfrm>
          <a:prstGeom prst="rect">
            <a:avLst/>
          </a:prstGeom>
        </p:spPr>
        <p:txBody>
          <a:bodyPr vert="horz" lIns="91440" tIns="45720" rIns="91440" bIns="45720" rtlCol="0" anchor="ctr">
            <a:noAutofit/>
          </a:bodyPr>
          <a:lstStyle>
            <a:defPPr>
              <a:defRPr lang="tr-TR"/>
            </a:defPPr>
            <a:lvl1pPr>
              <a:spcBef>
                <a:spcPct val="0"/>
              </a:spcBef>
              <a:buNone/>
              <a:defRPr sz="3600" b="1" i="1">
                <a:solidFill>
                  <a:schemeClr val="accent2"/>
                </a:solidFill>
              </a:defRPr>
            </a:lvl1pPr>
          </a:lstStyle>
          <a:p>
            <a:pPr algn="ctr"/>
            <a:r>
              <a:rPr lang="tr-TR" i="0" dirty="0" smtClean="0">
                <a:solidFill>
                  <a:schemeClr val="accent4">
                    <a:lumMod val="50000"/>
                  </a:schemeClr>
                </a:solidFill>
              </a:rPr>
              <a:t>Kurumsal Temelli Yaklaşım</a:t>
            </a:r>
            <a:endParaRPr lang="en-US" i="0" dirty="0">
              <a:solidFill>
                <a:schemeClr val="accent4">
                  <a:lumMod val="50000"/>
                </a:schemeClr>
              </a:solidFill>
            </a:endParaRPr>
          </a:p>
        </p:txBody>
      </p:sp>
      <p:sp>
        <p:nvSpPr>
          <p:cNvPr id="5" name="TextBox 31"/>
          <p:cNvSpPr txBox="1"/>
          <p:nvPr/>
        </p:nvSpPr>
        <p:spPr>
          <a:xfrm>
            <a:off x="428596" y="1255786"/>
            <a:ext cx="8215370" cy="3616375"/>
          </a:xfrm>
          <a:prstGeom prst="rect">
            <a:avLst/>
          </a:prstGeom>
          <a:noFill/>
        </p:spPr>
        <p:txBody>
          <a:bodyPr vert="horz" wrap="square" lIns="0" tIns="0" rIns="0" bIns="0" rtlCol="0">
            <a:spAutoFit/>
          </a:bodyPr>
          <a:lstStyle/>
          <a:p>
            <a:pPr indent="-274320" algn="just">
              <a:spcAft>
                <a:spcPts val="900"/>
              </a:spcAft>
              <a:buFont typeface="Arial" pitchFamily="34" charset="0"/>
              <a:buChar char="•"/>
            </a:pPr>
            <a:r>
              <a:rPr lang="tr-TR" sz="2600" dirty="0" smtClean="0"/>
              <a:t>Endüstri temelli yaklaşım ve kaynak temelli yaklaşıma göre daha yeni olan kurumsal temelli yaklaşım, firmaların sektör koşulları ve kaynaklara ek olarak </a:t>
            </a:r>
            <a:r>
              <a:rPr lang="tr-TR" sz="2600" b="1" dirty="0" smtClean="0"/>
              <a:t>oyunun resmi ve </a:t>
            </a:r>
            <a:r>
              <a:rPr lang="tr-TR" sz="2600" b="1" dirty="0" err="1" smtClean="0"/>
              <a:t>gayriresmi</a:t>
            </a:r>
            <a:r>
              <a:rPr lang="tr-TR" sz="2600" b="1" dirty="0" smtClean="0"/>
              <a:t> kuralları</a:t>
            </a:r>
            <a:r>
              <a:rPr lang="tr-TR" sz="2600" dirty="0" smtClean="0"/>
              <a:t>nı da dikkate alması gerektiğini söyler. </a:t>
            </a:r>
          </a:p>
          <a:p>
            <a:pPr indent="-274320" algn="just">
              <a:spcAft>
                <a:spcPts val="900"/>
              </a:spcAft>
              <a:buFont typeface="Arial" pitchFamily="34" charset="0"/>
              <a:buChar char="•"/>
            </a:pPr>
            <a:endParaRPr lang="tr-TR" sz="1200" dirty="0" smtClean="0"/>
          </a:p>
          <a:p>
            <a:pPr indent="-274320" algn="just">
              <a:spcAft>
                <a:spcPts val="900"/>
              </a:spcAft>
              <a:buFont typeface="Arial" pitchFamily="34" charset="0"/>
              <a:buChar char="•"/>
            </a:pPr>
            <a:r>
              <a:rPr lang="tr-TR" sz="2600" dirty="0" smtClean="0"/>
              <a:t>Aynı sektördeki firmalar, kurumlardan kaynaklanan farklılıklar sebebi ile değişik stratejiler izlemek zorunda kalabilir.  Japon ve Batılı ilaç firmalarının farkı buna iyi bir örnektir.</a:t>
            </a:r>
          </a:p>
        </p:txBody>
      </p:sp>
    </p:spTree>
    <p:extLst>
      <p:ext uri="{BB962C8B-B14F-4D97-AF65-F5344CB8AC3E}">
        <p14:creationId xmlns:p14="http://schemas.microsoft.com/office/powerpoint/2010/main" val="2290670367"/>
      </p:ext>
    </p:extLst>
  </p:cSld>
  <p:clrMapOvr>
    <a:masterClrMapping/>
  </p:clrMapOvr>
  <p:transition spd="med">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kapak.png"/>
          <p:cNvPicPr>
            <a:picLocks noChangeAspect="1"/>
          </p:cNvPicPr>
          <p:nvPr/>
        </p:nvPicPr>
        <p:blipFill>
          <a:blip r:embed="rId2"/>
          <a:srcRect t="17708" b="61458"/>
          <a:stretch>
            <a:fillRect/>
          </a:stretch>
        </p:blipFill>
        <p:spPr>
          <a:xfrm>
            <a:off x="0" y="5143511"/>
            <a:ext cx="9144000" cy="1714489"/>
          </a:xfrm>
          <a:prstGeom prst="rect">
            <a:avLst/>
          </a:prstGeom>
        </p:spPr>
      </p:pic>
      <p:sp>
        <p:nvSpPr>
          <p:cNvPr id="6" name="Başlık 1"/>
          <p:cNvSpPr txBox="1">
            <a:spLocks/>
          </p:cNvSpPr>
          <p:nvPr/>
        </p:nvSpPr>
        <p:spPr>
          <a:xfrm>
            <a:off x="142844" y="285728"/>
            <a:ext cx="9286065" cy="504056"/>
          </a:xfrm>
          <a:prstGeom prst="rect">
            <a:avLst/>
          </a:prstGeom>
        </p:spPr>
        <p:txBody>
          <a:bodyPr vert="horz" lIns="91440" tIns="45720" rIns="91440" bIns="45720" rtlCol="0" anchor="ctr">
            <a:noAutofit/>
          </a:bodyPr>
          <a:lstStyle>
            <a:defPPr>
              <a:defRPr lang="tr-TR"/>
            </a:defPPr>
            <a:lvl1pPr>
              <a:spcBef>
                <a:spcPct val="0"/>
              </a:spcBef>
              <a:buNone/>
              <a:defRPr sz="3600" b="1" i="1">
                <a:solidFill>
                  <a:schemeClr val="accent2"/>
                </a:solidFill>
              </a:defRPr>
            </a:lvl1pPr>
          </a:lstStyle>
          <a:p>
            <a:r>
              <a:rPr lang="tr-TR" i="0" dirty="0" smtClean="0">
                <a:solidFill>
                  <a:schemeClr val="accent4">
                    <a:lumMod val="50000"/>
                  </a:schemeClr>
                </a:solidFill>
              </a:rPr>
              <a:t>Japon İlaç Sektörü- Kurumsal Temelli Yaklaşım</a:t>
            </a:r>
            <a:endParaRPr lang="en-US" i="0" dirty="0">
              <a:solidFill>
                <a:schemeClr val="accent4">
                  <a:lumMod val="50000"/>
                </a:schemeClr>
              </a:solidFill>
            </a:endParaRPr>
          </a:p>
        </p:txBody>
      </p:sp>
      <p:sp>
        <p:nvSpPr>
          <p:cNvPr id="5" name="TextBox 31"/>
          <p:cNvSpPr txBox="1"/>
          <p:nvPr/>
        </p:nvSpPr>
        <p:spPr>
          <a:xfrm>
            <a:off x="428596" y="1255786"/>
            <a:ext cx="8215370" cy="3731791"/>
          </a:xfrm>
          <a:prstGeom prst="rect">
            <a:avLst/>
          </a:prstGeom>
          <a:noFill/>
        </p:spPr>
        <p:txBody>
          <a:bodyPr vert="horz" wrap="square" lIns="0" tIns="0" rIns="0" bIns="0" rtlCol="0">
            <a:spAutoFit/>
          </a:bodyPr>
          <a:lstStyle/>
          <a:p>
            <a:pPr indent="-274320" algn="just">
              <a:spcAft>
                <a:spcPts val="900"/>
              </a:spcAft>
              <a:buFont typeface="Arial" pitchFamily="34" charset="0"/>
              <a:buChar char="•"/>
            </a:pPr>
            <a:r>
              <a:rPr lang="tr-TR" sz="2600" dirty="0" smtClean="0"/>
              <a:t>Japonların otomobil ve elektronik sektörlerinde </a:t>
            </a:r>
            <a:r>
              <a:rPr lang="tr-TR" sz="2600" dirty="0" err="1" smtClean="0"/>
              <a:t>inovatif</a:t>
            </a:r>
            <a:r>
              <a:rPr lang="tr-TR" sz="2600" dirty="0" smtClean="0"/>
              <a:t> anlamda göstermiş oldukları başarılar, insanlarda bütün Japon firmalarının yenilikçi olduğu algısını doğurmuştur.</a:t>
            </a:r>
          </a:p>
          <a:p>
            <a:pPr indent="-274320" algn="just">
              <a:spcAft>
                <a:spcPts val="900"/>
              </a:spcAft>
              <a:buFont typeface="Arial" pitchFamily="34" charset="0"/>
              <a:buChar char="•"/>
            </a:pPr>
            <a:endParaRPr lang="tr-TR" sz="1200" dirty="0" smtClean="0"/>
          </a:p>
          <a:p>
            <a:pPr indent="-274320" algn="just">
              <a:spcAft>
                <a:spcPts val="900"/>
              </a:spcAft>
              <a:buFont typeface="Arial" pitchFamily="34" charset="0"/>
              <a:buChar char="•"/>
            </a:pPr>
            <a:r>
              <a:rPr lang="tr-TR" sz="2600" dirty="0" smtClean="0"/>
              <a:t> Kurumsal temelli yaklaşım bu iddiayı reddederek dünyanın en yenilikçi ilaç firmalarının tümünün batıdan çıktığına işaret eder. Bunun sebebi Japon sağlık sisteminin yeni ilaçları teşvik edici bir ortam sunmamasıdır. </a:t>
            </a:r>
          </a:p>
          <a:p>
            <a:pPr indent="-274320" algn="just">
              <a:spcAft>
                <a:spcPts val="900"/>
              </a:spcAft>
              <a:buFont typeface="Arial" pitchFamily="34" charset="0"/>
              <a:buChar char="•"/>
            </a:pPr>
            <a:endParaRPr lang="tr-TR" sz="2600" dirty="0" smtClean="0"/>
          </a:p>
        </p:txBody>
      </p:sp>
    </p:spTree>
    <p:extLst>
      <p:ext uri="{BB962C8B-B14F-4D97-AF65-F5344CB8AC3E}">
        <p14:creationId xmlns:p14="http://schemas.microsoft.com/office/powerpoint/2010/main" val="2290670367"/>
      </p:ext>
    </p:extLst>
  </p:cSld>
  <p:clrMapOvr>
    <a:masterClrMapping/>
  </p:clrMapOvr>
  <p:transition spd="med">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kapak.png"/>
          <p:cNvPicPr>
            <a:picLocks noChangeAspect="1"/>
          </p:cNvPicPr>
          <p:nvPr/>
        </p:nvPicPr>
        <p:blipFill>
          <a:blip r:embed="rId2"/>
          <a:srcRect t="17708" b="61458"/>
          <a:stretch>
            <a:fillRect/>
          </a:stretch>
        </p:blipFill>
        <p:spPr>
          <a:xfrm>
            <a:off x="0" y="5143511"/>
            <a:ext cx="9144000" cy="1714489"/>
          </a:xfrm>
          <a:prstGeom prst="rect">
            <a:avLst/>
          </a:prstGeom>
        </p:spPr>
      </p:pic>
      <p:sp>
        <p:nvSpPr>
          <p:cNvPr id="6" name="Başlık 1"/>
          <p:cNvSpPr txBox="1">
            <a:spLocks/>
          </p:cNvSpPr>
          <p:nvPr/>
        </p:nvSpPr>
        <p:spPr>
          <a:xfrm>
            <a:off x="142844" y="285728"/>
            <a:ext cx="9286065" cy="504056"/>
          </a:xfrm>
          <a:prstGeom prst="rect">
            <a:avLst/>
          </a:prstGeom>
        </p:spPr>
        <p:txBody>
          <a:bodyPr vert="horz" lIns="91440" tIns="45720" rIns="91440" bIns="45720" rtlCol="0" anchor="ctr">
            <a:noAutofit/>
          </a:bodyPr>
          <a:lstStyle>
            <a:defPPr>
              <a:defRPr lang="tr-TR"/>
            </a:defPPr>
            <a:lvl1pPr>
              <a:spcBef>
                <a:spcPct val="0"/>
              </a:spcBef>
              <a:buNone/>
              <a:defRPr sz="3600" b="1" i="1">
                <a:solidFill>
                  <a:schemeClr val="accent2"/>
                </a:solidFill>
              </a:defRPr>
            </a:lvl1pPr>
          </a:lstStyle>
          <a:p>
            <a:r>
              <a:rPr lang="tr-TR" i="0" dirty="0" smtClean="0">
                <a:solidFill>
                  <a:schemeClr val="accent4">
                    <a:lumMod val="50000"/>
                  </a:schemeClr>
                </a:solidFill>
              </a:rPr>
              <a:t>Japon İlaç Sektörü- Kurumsal Temelli Yaklaşım</a:t>
            </a:r>
            <a:endParaRPr lang="en-US" i="0" dirty="0">
              <a:solidFill>
                <a:schemeClr val="accent4">
                  <a:lumMod val="50000"/>
                </a:schemeClr>
              </a:solidFill>
            </a:endParaRPr>
          </a:p>
        </p:txBody>
      </p:sp>
      <p:sp>
        <p:nvSpPr>
          <p:cNvPr id="5" name="TextBox 31"/>
          <p:cNvSpPr txBox="1"/>
          <p:nvPr/>
        </p:nvSpPr>
        <p:spPr>
          <a:xfrm>
            <a:off x="428596" y="1255786"/>
            <a:ext cx="8215370" cy="3616375"/>
          </a:xfrm>
          <a:prstGeom prst="rect">
            <a:avLst/>
          </a:prstGeom>
          <a:noFill/>
        </p:spPr>
        <p:txBody>
          <a:bodyPr vert="horz" wrap="square" lIns="0" tIns="0" rIns="0" bIns="0" rtlCol="0">
            <a:spAutoFit/>
          </a:bodyPr>
          <a:lstStyle/>
          <a:p>
            <a:pPr indent="-274320" algn="just">
              <a:spcAft>
                <a:spcPts val="900"/>
              </a:spcAft>
              <a:buFont typeface="Arial" pitchFamily="34" charset="0"/>
              <a:buChar char="•"/>
            </a:pPr>
            <a:r>
              <a:rPr lang="tr-TR" sz="2600" dirty="0" smtClean="0"/>
              <a:t>Sağlık Bakanlığı ilaç fiyatları için firmalarla pazarlık halindedir. Bir kez fiyat kesinleşti mi o ilacın raf ömrü dolana dek fiyatının değişmesi yasaktır.  </a:t>
            </a:r>
          </a:p>
          <a:p>
            <a:pPr indent="-274320" algn="just">
              <a:spcAft>
                <a:spcPts val="900"/>
              </a:spcAft>
              <a:buFont typeface="Arial" pitchFamily="34" charset="0"/>
              <a:buChar char="•"/>
            </a:pPr>
            <a:endParaRPr lang="tr-TR" sz="1200" dirty="0" smtClean="0"/>
          </a:p>
          <a:p>
            <a:pPr indent="-274320" algn="just">
              <a:spcAft>
                <a:spcPts val="900"/>
              </a:spcAft>
              <a:buFont typeface="Arial" pitchFamily="34" charset="0"/>
              <a:buChar char="•"/>
            </a:pPr>
            <a:r>
              <a:rPr lang="tr-TR" sz="2600" dirty="0" smtClean="0"/>
              <a:t>Fiyat aynı kaldığı halde ölçek ekonomisi sebebi ile üretim maliyetinin düşeceğini düşünürsek Japonya’da en eski ilaçların en yüksek kar marjına sahip olduğunu söyleyebiliriz. Yani oyunun kuralları Japon firmalarının AR-</a:t>
            </a:r>
            <a:r>
              <a:rPr lang="tr-TR" sz="2600" dirty="0" err="1" smtClean="0"/>
              <a:t>GE’ye</a:t>
            </a:r>
            <a:r>
              <a:rPr lang="tr-TR" sz="2600" dirty="0" smtClean="0"/>
              <a:t> daha az yatırım yapmasına neden olur. </a:t>
            </a:r>
          </a:p>
        </p:txBody>
      </p:sp>
    </p:spTree>
    <p:extLst>
      <p:ext uri="{BB962C8B-B14F-4D97-AF65-F5344CB8AC3E}">
        <p14:creationId xmlns:p14="http://schemas.microsoft.com/office/powerpoint/2010/main" val="2290670367"/>
      </p:ext>
    </p:extLst>
  </p:cSld>
  <p:clrMapOvr>
    <a:masterClrMapping/>
  </p:clrMapOvr>
  <p:transition spd="med">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 name="21 Düz Ok Bağlayıcısı"/>
          <p:cNvCxnSpPr/>
          <p:nvPr/>
        </p:nvCxnSpPr>
        <p:spPr>
          <a:xfrm>
            <a:off x="4991102" y="2786058"/>
            <a:ext cx="1438286" cy="1"/>
          </a:xfrm>
          <a:prstGeom prst="straightConnector1">
            <a:avLst/>
          </a:prstGeom>
          <a:ln>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17 Düz Ok Bağlayıcısı"/>
          <p:cNvCxnSpPr/>
          <p:nvPr/>
        </p:nvCxnSpPr>
        <p:spPr>
          <a:xfrm flipV="1">
            <a:off x="2428860" y="3214686"/>
            <a:ext cx="1571636" cy="728432"/>
          </a:xfrm>
          <a:prstGeom prst="straightConnector1">
            <a:avLst/>
          </a:prstGeom>
          <a:ln>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14 Düz Ok Bağlayıcısı"/>
          <p:cNvCxnSpPr/>
          <p:nvPr/>
        </p:nvCxnSpPr>
        <p:spPr>
          <a:xfrm>
            <a:off x="2071670" y="2786057"/>
            <a:ext cx="1438286" cy="1"/>
          </a:xfrm>
          <a:prstGeom prst="straightConnector1">
            <a:avLst/>
          </a:prstGeom>
          <a:ln>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10 Düz Ok Bağlayıcısı"/>
          <p:cNvCxnSpPr/>
          <p:nvPr/>
        </p:nvCxnSpPr>
        <p:spPr>
          <a:xfrm>
            <a:off x="2643174" y="1643050"/>
            <a:ext cx="1071572" cy="785819"/>
          </a:xfrm>
          <a:prstGeom prst="straightConnector1">
            <a:avLst/>
          </a:prstGeom>
          <a:ln>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pic>
        <p:nvPicPr>
          <p:cNvPr id="4" name="3 Resim" descr="kapak.png"/>
          <p:cNvPicPr>
            <a:picLocks noChangeAspect="1"/>
          </p:cNvPicPr>
          <p:nvPr/>
        </p:nvPicPr>
        <p:blipFill>
          <a:blip r:embed="rId2"/>
          <a:srcRect t="17708" b="61458"/>
          <a:stretch>
            <a:fillRect/>
          </a:stretch>
        </p:blipFill>
        <p:spPr>
          <a:xfrm>
            <a:off x="0" y="5143511"/>
            <a:ext cx="9144000" cy="1714489"/>
          </a:xfrm>
          <a:prstGeom prst="rect">
            <a:avLst/>
          </a:prstGeom>
        </p:spPr>
      </p:pic>
      <p:sp>
        <p:nvSpPr>
          <p:cNvPr id="6" name="Başlık 1"/>
          <p:cNvSpPr txBox="1">
            <a:spLocks/>
          </p:cNvSpPr>
          <p:nvPr/>
        </p:nvSpPr>
        <p:spPr>
          <a:xfrm>
            <a:off x="286595" y="281738"/>
            <a:ext cx="8571685" cy="504056"/>
          </a:xfrm>
          <a:prstGeom prst="rect">
            <a:avLst/>
          </a:prstGeom>
        </p:spPr>
        <p:txBody>
          <a:bodyPr vert="horz" lIns="91440" tIns="45720" rIns="91440" bIns="45720" rtlCol="0" anchor="ctr">
            <a:noAutofit/>
          </a:bodyPr>
          <a:lstStyle>
            <a:defPPr>
              <a:defRPr lang="tr-TR"/>
            </a:defPPr>
            <a:lvl1pPr>
              <a:spcBef>
                <a:spcPct val="0"/>
              </a:spcBef>
              <a:buNone/>
              <a:defRPr sz="3600" b="1" i="1">
                <a:solidFill>
                  <a:schemeClr val="accent2"/>
                </a:solidFill>
              </a:defRPr>
            </a:lvl1pPr>
          </a:lstStyle>
          <a:p>
            <a:pPr algn="ctr"/>
            <a:r>
              <a:rPr lang="tr-TR" i="0" dirty="0" smtClean="0">
                <a:solidFill>
                  <a:schemeClr val="accent4">
                    <a:lumMod val="50000"/>
                  </a:schemeClr>
                </a:solidFill>
              </a:rPr>
              <a:t>Strateji </a:t>
            </a:r>
            <a:r>
              <a:rPr lang="tr-TR" i="0" dirty="0" err="1" smtClean="0">
                <a:solidFill>
                  <a:schemeClr val="accent4">
                    <a:lumMod val="50000"/>
                  </a:schemeClr>
                </a:solidFill>
              </a:rPr>
              <a:t>Tripodu</a:t>
            </a:r>
            <a:endParaRPr lang="en-US" i="0" dirty="0">
              <a:solidFill>
                <a:schemeClr val="accent4">
                  <a:lumMod val="50000"/>
                </a:schemeClr>
              </a:solidFill>
            </a:endParaRPr>
          </a:p>
        </p:txBody>
      </p:sp>
      <p:sp>
        <p:nvSpPr>
          <p:cNvPr id="8" name="7 Oval"/>
          <p:cNvSpPr/>
          <p:nvPr/>
        </p:nvSpPr>
        <p:spPr>
          <a:xfrm>
            <a:off x="357158" y="1000108"/>
            <a:ext cx="2428892" cy="1071570"/>
          </a:xfrm>
          <a:prstGeom prst="ellipse">
            <a:avLst/>
          </a:prstGeom>
          <a:solidFill>
            <a:schemeClr val="bg1">
              <a:lumMod val="75000"/>
            </a:schemeClr>
          </a:solidFill>
          <a:ln>
            <a:solidFill>
              <a:schemeClr val="bg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tr-TR" dirty="0" smtClean="0"/>
              <a:t>Endüstri temelli rekabet</a:t>
            </a:r>
            <a:endParaRPr lang="tr-TR" dirty="0"/>
          </a:p>
        </p:txBody>
      </p:sp>
      <p:sp>
        <p:nvSpPr>
          <p:cNvPr id="9" name="8 Oval"/>
          <p:cNvSpPr/>
          <p:nvPr/>
        </p:nvSpPr>
        <p:spPr>
          <a:xfrm>
            <a:off x="357158" y="2285992"/>
            <a:ext cx="2428892" cy="1071570"/>
          </a:xfrm>
          <a:prstGeom prst="ellipse">
            <a:avLst/>
          </a:prstGeom>
          <a:solidFill>
            <a:schemeClr val="bg1">
              <a:lumMod val="75000"/>
            </a:schemeClr>
          </a:solidFill>
          <a:ln>
            <a:solidFill>
              <a:schemeClr val="bg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tr-TR" dirty="0" smtClean="0"/>
              <a:t>Firmaya has kaynak ve yetenekler</a:t>
            </a:r>
            <a:endParaRPr lang="tr-TR" dirty="0"/>
          </a:p>
        </p:txBody>
      </p:sp>
      <p:sp>
        <p:nvSpPr>
          <p:cNvPr id="10" name="9 Oval"/>
          <p:cNvSpPr/>
          <p:nvPr/>
        </p:nvSpPr>
        <p:spPr>
          <a:xfrm>
            <a:off x="428596" y="3571876"/>
            <a:ext cx="2428892" cy="1071570"/>
          </a:xfrm>
          <a:prstGeom prst="ellipse">
            <a:avLst/>
          </a:prstGeom>
          <a:solidFill>
            <a:schemeClr val="bg1">
              <a:lumMod val="75000"/>
            </a:schemeClr>
          </a:solidFill>
          <a:ln>
            <a:solidFill>
              <a:schemeClr val="bg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tr-TR" dirty="0" smtClean="0"/>
              <a:t>Kurumsal koşullar ve değişimler</a:t>
            </a:r>
            <a:endParaRPr lang="tr-TR" dirty="0"/>
          </a:p>
        </p:txBody>
      </p:sp>
      <p:sp>
        <p:nvSpPr>
          <p:cNvPr id="13" name="12 Oval"/>
          <p:cNvSpPr/>
          <p:nvPr/>
        </p:nvSpPr>
        <p:spPr>
          <a:xfrm>
            <a:off x="3500430" y="2214554"/>
            <a:ext cx="2500330" cy="1071570"/>
          </a:xfrm>
          <a:prstGeom prst="ellipse">
            <a:avLst/>
          </a:prstGeom>
          <a:solidFill>
            <a:schemeClr val="bg1">
              <a:lumMod val="75000"/>
            </a:schemeClr>
          </a:solidFill>
          <a:ln>
            <a:solidFill>
              <a:schemeClr val="bg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tr-TR" dirty="0" smtClean="0"/>
              <a:t>Strateji</a:t>
            </a:r>
            <a:endParaRPr lang="tr-TR" dirty="0"/>
          </a:p>
        </p:txBody>
      </p:sp>
      <p:sp>
        <p:nvSpPr>
          <p:cNvPr id="14" name="13 Oval"/>
          <p:cNvSpPr/>
          <p:nvPr/>
        </p:nvSpPr>
        <p:spPr>
          <a:xfrm>
            <a:off x="6429388" y="2214554"/>
            <a:ext cx="2357486" cy="1071570"/>
          </a:xfrm>
          <a:prstGeom prst="ellipse">
            <a:avLst/>
          </a:prstGeom>
          <a:solidFill>
            <a:schemeClr val="bg1">
              <a:lumMod val="75000"/>
            </a:schemeClr>
          </a:solidFill>
          <a:ln>
            <a:solidFill>
              <a:schemeClr val="bg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tr-TR" dirty="0" smtClean="0"/>
              <a:t>Performans</a:t>
            </a:r>
            <a:endParaRPr lang="tr-TR" dirty="0"/>
          </a:p>
        </p:txBody>
      </p:sp>
    </p:spTree>
    <p:extLst>
      <p:ext uri="{BB962C8B-B14F-4D97-AF65-F5344CB8AC3E}">
        <p14:creationId xmlns:p14="http://schemas.microsoft.com/office/powerpoint/2010/main" val="2290670367"/>
      </p:ext>
    </p:extLst>
  </p:cSld>
  <p:clrMapOvr>
    <a:masterClrMapping/>
  </p:clrMapOvr>
  <p:transition spd="med">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kapak.png"/>
          <p:cNvPicPr>
            <a:picLocks noChangeAspect="1"/>
          </p:cNvPicPr>
          <p:nvPr/>
        </p:nvPicPr>
        <p:blipFill>
          <a:blip r:embed="rId2"/>
          <a:srcRect t="17708" b="61458"/>
          <a:stretch>
            <a:fillRect/>
          </a:stretch>
        </p:blipFill>
        <p:spPr>
          <a:xfrm>
            <a:off x="0" y="5143511"/>
            <a:ext cx="9144000" cy="1714489"/>
          </a:xfrm>
          <a:prstGeom prst="rect">
            <a:avLst/>
          </a:prstGeom>
        </p:spPr>
      </p:pic>
      <p:sp>
        <p:nvSpPr>
          <p:cNvPr id="6" name="Başlık 1"/>
          <p:cNvSpPr txBox="1">
            <a:spLocks/>
          </p:cNvSpPr>
          <p:nvPr/>
        </p:nvSpPr>
        <p:spPr>
          <a:xfrm>
            <a:off x="286595" y="281738"/>
            <a:ext cx="8571685" cy="504056"/>
          </a:xfrm>
          <a:prstGeom prst="rect">
            <a:avLst/>
          </a:prstGeom>
        </p:spPr>
        <p:txBody>
          <a:bodyPr vert="horz" lIns="91440" tIns="45720" rIns="91440" bIns="45720" rtlCol="0" anchor="ctr">
            <a:noAutofit/>
          </a:bodyPr>
          <a:lstStyle>
            <a:defPPr>
              <a:defRPr lang="tr-TR"/>
            </a:defPPr>
            <a:lvl1pPr>
              <a:spcBef>
                <a:spcPct val="0"/>
              </a:spcBef>
              <a:buNone/>
              <a:defRPr sz="3600" b="1" i="1">
                <a:solidFill>
                  <a:schemeClr val="accent2"/>
                </a:solidFill>
              </a:defRPr>
            </a:lvl1pPr>
          </a:lstStyle>
          <a:p>
            <a:pPr algn="ctr"/>
            <a:r>
              <a:rPr lang="tr-TR" i="0" dirty="0" smtClean="0">
                <a:solidFill>
                  <a:schemeClr val="accent4">
                    <a:lumMod val="50000"/>
                  </a:schemeClr>
                </a:solidFill>
              </a:rPr>
              <a:t>Geleneksel “Küresel Strateji” Anlayışı</a:t>
            </a:r>
            <a:endParaRPr lang="en-US" i="0" dirty="0">
              <a:solidFill>
                <a:schemeClr val="accent4">
                  <a:lumMod val="50000"/>
                </a:schemeClr>
              </a:solidFill>
            </a:endParaRPr>
          </a:p>
        </p:txBody>
      </p:sp>
      <p:sp>
        <p:nvSpPr>
          <p:cNvPr id="7" name="TextBox 31"/>
          <p:cNvSpPr txBox="1"/>
          <p:nvPr/>
        </p:nvSpPr>
        <p:spPr>
          <a:xfrm>
            <a:off x="428596" y="1255786"/>
            <a:ext cx="8215370" cy="3616375"/>
          </a:xfrm>
          <a:prstGeom prst="rect">
            <a:avLst/>
          </a:prstGeom>
          <a:noFill/>
        </p:spPr>
        <p:txBody>
          <a:bodyPr vert="horz" wrap="square" lIns="0" tIns="0" rIns="0" bIns="0" rtlCol="0">
            <a:spAutoFit/>
          </a:bodyPr>
          <a:lstStyle/>
          <a:p>
            <a:pPr indent="-274320" algn="just">
              <a:spcAft>
                <a:spcPts val="900"/>
              </a:spcAft>
              <a:buFont typeface="Arial" pitchFamily="34" charset="0"/>
              <a:buChar char="•"/>
            </a:pPr>
            <a:r>
              <a:rPr lang="tr-TR" sz="2600" dirty="0" smtClean="0"/>
              <a:t>Geleneksel anlamda küresel strateji anlayışı, dünya genelinde standartlaşmış ürün ve hizmetlerin üretimi ve dağıtımı anlamına gelir. Bu strateji uygulamada genellikle olumsuz sonuç verir.</a:t>
            </a:r>
          </a:p>
          <a:p>
            <a:pPr indent="-274320" algn="just">
              <a:spcAft>
                <a:spcPts val="900"/>
              </a:spcAft>
              <a:buFont typeface="Arial" pitchFamily="34" charset="0"/>
              <a:buChar char="•"/>
            </a:pPr>
            <a:endParaRPr lang="tr-TR" sz="1200" dirty="0" smtClean="0"/>
          </a:p>
          <a:p>
            <a:pPr indent="-274320" algn="just">
              <a:spcAft>
                <a:spcPts val="900"/>
              </a:spcAft>
              <a:buFont typeface="Arial" pitchFamily="34" charset="0"/>
              <a:buChar char="•"/>
            </a:pPr>
            <a:r>
              <a:rPr lang="tr-TR" sz="2600" dirty="0" smtClean="0"/>
              <a:t>Bu ders, global strateji ile sınırlı kalmayıp çok uluslu ve yerel firmaların bakış açılarına ve özellikle gelişmekte olan ekonomilere geniş yer vererek dengeli bir kapsam sunmayı amaçlamaktadır.</a:t>
            </a:r>
          </a:p>
        </p:txBody>
      </p:sp>
    </p:spTree>
    <p:extLst>
      <p:ext uri="{BB962C8B-B14F-4D97-AF65-F5344CB8AC3E}">
        <p14:creationId xmlns:p14="http://schemas.microsoft.com/office/powerpoint/2010/main" val="2290670367"/>
      </p:ext>
    </p:extLst>
  </p:cSld>
  <p:clrMapOvr>
    <a:masterClrMapping/>
  </p:clrMapOvr>
  <p:transition spd="med">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kapak.png"/>
          <p:cNvPicPr>
            <a:picLocks noChangeAspect="1"/>
          </p:cNvPicPr>
          <p:nvPr/>
        </p:nvPicPr>
        <p:blipFill>
          <a:blip r:embed="rId2"/>
          <a:srcRect t="17708" b="61458"/>
          <a:stretch>
            <a:fillRect/>
          </a:stretch>
        </p:blipFill>
        <p:spPr>
          <a:xfrm>
            <a:off x="0" y="5143511"/>
            <a:ext cx="9144000" cy="1714489"/>
          </a:xfrm>
          <a:prstGeom prst="rect">
            <a:avLst/>
          </a:prstGeom>
        </p:spPr>
      </p:pic>
      <p:sp>
        <p:nvSpPr>
          <p:cNvPr id="6" name="Başlık 1"/>
          <p:cNvSpPr txBox="1">
            <a:spLocks/>
          </p:cNvSpPr>
          <p:nvPr/>
        </p:nvSpPr>
        <p:spPr>
          <a:xfrm>
            <a:off x="286595" y="281738"/>
            <a:ext cx="8571685" cy="504056"/>
          </a:xfrm>
          <a:prstGeom prst="rect">
            <a:avLst/>
          </a:prstGeom>
        </p:spPr>
        <p:txBody>
          <a:bodyPr vert="horz" lIns="91440" tIns="45720" rIns="91440" bIns="45720" rtlCol="0" anchor="ctr">
            <a:noAutofit/>
          </a:bodyPr>
          <a:lstStyle>
            <a:defPPr>
              <a:defRPr lang="tr-TR"/>
            </a:defPPr>
            <a:lvl1pPr>
              <a:spcBef>
                <a:spcPct val="0"/>
              </a:spcBef>
              <a:buNone/>
              <a:defRPr sz="3600" b="1" i="1">
                <a:solidFill>
                  <a:schemeClr val="accent2"/>
                </a:solidFill>
              </a:defRPr>
            </a:lvl1pPr>
          </a:lstStyle>
          <a:p>
            <a:pPr algn="ctr"/>
            <a:r>
              <a:rPr lang="tr-TR" i="0" dirty="0" smtClean="0">
                <a:solidFill>
                  <a:schemeClr val="accent4">
                    <a:lumMod val="50000"/>
                  </a:schemeClr>
                </a:solidFill>
              </a:rPr>
              <a:t>Stratejide 4 Temel Soru</a:t>
            </a:r>
            <a:endParaRPr lang="en-US" i="0" dirty="0">
              <a:solidFill>
                <a:schemeClr val="accent4">
                  <a:lumMod val="50000"/>
                </a:schemeClr>
              </a:solidFill>
            </a:endParaRPr>
          </a:p>
        </p:txBody>
      </p:sp>
      <p:sp>
        <p:nvSpPr>
          <p:cNvPr id="7" name="TextBox 31"/>
          <p:cNvSpPr txBox="1"/>
          <p:nvPr/>
        </p:nvSpPr>
        <p:spPr>
          <a:xfrm>
            <a:off x="428596" y="1255786"/>
            <a:ext cx="8215370" cy="4762842"/>
          </a:xfrm>
          <a:prstGeom prst="rect">
            <a:avLst/>
          </a:prstGeom>
          <a:noFill/>
        </p:spPr>
        <p:txBody>
          <a:bodyPr vert="horz" wrap="square" lIns="0" tIns="0" rIns="0" bIns="0" rtlCol="0">
            <a:spAutoFit/>
          </a:bodyPr>
          <a:lstStyle/>
          <a:p>
            <a:pPr marL="240030" indent="-514350" algn="just">
              <a:spcAft>
                <a:spcPts val="900"/>
              </a:spcAft>
              <a:buFont typeface="+mj-lt"/>
              <a:buAutoNum type="arabicPeriod" startAt="3"/>
            </a:pPr>
            <a:r>
              <a:rPr lang="tr-TR" sz="2600" dirty="0" smtClean="0"/>
              <a:t>Firmaların kapsamını ne belirler?</a:t>
            </a:r>
          </a:p>
          <a:p>
            <a:pPr indent="-274320" algn="just"/>
            <a:r>
              <a:rPr lang="tr-TR" sz="2600" dirty="0" smtClean="0"/>
              <a:t>	Büyüme ve küçülmeler</a:t>
            </a:r>
          </a:p>
          <a:p>
            <a:pPr indent="-274320" algn="just"/>
            <a:r>
              <a:rPr lang="tr-TR" sz="2600" dirty="0" smtClean="0"/>
              <a:t>	Küreselleşme kararı</a:t>
            </a:r>
          </a:p>
          <a:p>
            <a:pPr lvl="2" indent="-274320" algn="just">
              <a:spcAft>
                <a:spcPts val="900"/>
              </a:spcAft>
            </a:pPr>
            <a:endParaRPr lang="tr-TR" sz="1200" dirty="0" smtClean="0"/>
          </a:p>
          <a:p>
            <a:pPr marL="240030" indent="-514350" algn="just">
              <a:buFont typeface="+mj-lt"/>
              <a:buAutoNum type="arabicPeriod" startAt="4"/>
            </a:pPr>
            <a:r>
              <a:rPr lang="tr-TR" sz="2600" dirty="0" smtClean="0"/>
              <a:t>Uluslararası çevrede firmaların başarı ve başarısızlıklarını </a:t>
            </a:r>
          </a:p>
          <a:p>
            <a:pPr marL="240030" indent="-514350" algn="just">
              <a:spcAft>
                <a:spcPts val="900"/>
              </a:spcAft>
            </a:pPr>
            <a:r>
              <a:rPr lang="tr-TR" sz="2600" dirty="0" smtClean="0"/>
              <a:t>        ne etkiler?</a:t>
            </a:r>
          </a:p>
          <a:p>
            <a:pPr lvl="2" indent="-274320" algn="just"/>
            <a:r>
              <a:rPr lang="tr-TR" sz="2600" dirty="0" smtClean="0"/>
              <a:t>	</a:t>
            </a:r>
            <a:r>
              <a:rPr lang="tr-TR" sz="2600" dirty="0" err="1" smtClean="0"/>
              <a:t>Perfomans</a:t>
            </a:r>
            <a:r>
              <a:rPr lang="tr-TR" sz="2600" dirty="0" smtClean="0"/>
              <a:t> ve endüstri temelli yaklaşım ilişkisi</a:t>
            </a:r>
          </a:p>
          <a:p>
            <a:pPr lvl="2" indent="-274320" algn="just"/>
            <a:r>
              <a:rPr lang="tr-TR" sz="2600" dirty="0" smtClean="0"/>
              <a:t>	</a:t>
            </a:r>
            <a:r>
              <a:rPr lang="tr-TR" sz="2600" dirty="0" err="1" smtClean="0"/>
              <a:t>Perfomans</a:t>
            </a:r>
            <a:r>
              <a:rPr lang="tr-TR" sz="2600" dirty="0" smtClean="0"/>
              <a:t> ve kaynak temelli yaklaşım ilişkisi</a:t>
            </a:r>
          </a:p>
          <a:p>
            <a:pPr lvl="2" indent="-274320" algn="just"/>
            <a:r>
              <a:rPr lang="tr-TR" sz="2600" dirty="0" smtClean="0"/>
              <a:t>	</a:t>
            </a:r>
            <a:r>
              <a:rPr lang="tr-TR" sz="2600" dirty="0" err="1" smtClean="0"/>
              <a:t>Perfomans</a:t>
            </a:r>
            <a:r>
              <a:rPr lang="tr-TR" sz="2600" dirty="0" smtClean="0"/>
              <a:t> ve kurumsal temelli yaklaşım ilişkisi</a:t>
            </a:r>
          </a:p>
          <a:p>
            <a:pPr lvl="2" indent="-274320" algn="just">
              <a:spcAft>
                <a:spcPts val="900"/>
              </a:spcAft>
            </a:pPr>
            <a:endParaRPr lang="tr-TR" sz="2600" dirty="0" smtClean="0"/>
          </a:p>
          <a:p>
            <a:pPr indent="-274320" algn="just">
              <a:spcAft>
                <a:spcPts val="900"/>
              </a:spcAft>
              <a:buFont typeface="Arial" pitchFamily="34" charset="0"/>
              <a:buChar char="•"/>
            </a:pPr>
            <a:endParaRPr lang="tr-TR" sz="2600" dirty="0" smtClean="0"/>
          </a:p>
        </p:txBody>
      </p:sp>
    </p:spTree>
    <p:extLst>
      <p:ext uri="{BB962C8B-B14F-4D97-AF65-F5344CB8AC3E}">
        <p14:creationId xmlns:p14="http://schemas.microsoft.com/office/powerpoint/2010/main" val="2290670367"/>
      </p:ext>
    </p:extLst>
  </p:cSld>
  <p:clrMapOvr>
    <a:masterClrMapping/>
  </p:clrMapOvr>
  <p:transition spd="med">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kapak.png"/>
          <p:cNvPicPr>
            <a:picLocks noChangeAspect="1"/>
          </p:cNvPicPr>
          <p:nvPr/>
        </p:nvPicPr>
        <p:blipFill>
          <a:blip r:embed="rId2"/>
          <a:srcRect t="17708" b="61458"/>
          <a:stretch>
            <a:fillRect/>
          </a:stretch>
        </p:blipFill>
        <p:spPr>
          <a:xfrm>
            <a:off x="0" y="5143511"/>
            <a:ext cx="9144000" cy="1714489"/>
          </a:xfrm>
          <a:prstGeom prst="rect">
            <a:avLst/>
          </a:prstGeom>
        </p:spPr>
      </p:pic>
      <p:sp>
        <p:nvSpPr>
          <p:cNvPr id="6" name="Başlık 1"/>
          <p:cNvSpPr txBox="1">
            <a:spLocks/>
          </p:cNvSpPr>
          <p:nvPr/>
        </p:nvSpPr>
        <p:spPr>
          <a:xfrm>
            <a:off x="286595" y="353176"/>
            <a:ext cx="8571685" cy="504056"/>
          </a:xfrm>
          <a:prstGeom prst="rect">
            <a:avLst/>
          </a:prstGeom>
        </p:spPr>
        <p:txBody>
          <a:bodyPr vert="horz" lIns="91440" tIns="45720" rIns="91440" bIns="45720" rtlCol="0" anchor="ctr">
            <a:noAutofit/>
          </a:bodyPr>
          <a:lstStyle>
            <a:defPPr>
              <a:defRPr lang="tr-TR"/>
            </a:defPPr>
            <a:lvl1pPr>
              <a:spcBef>
                <a:spcPct val="0"/>
              </a:spcBef>
              <a:buNone/>
              <a:defRPr sz="3600" b="1" i="1">
                <a:solidFill>
                  <a:schemeClr val="accent2"/>
                </a:solidFill>
              </a:defRPr>
            </a:lvl1pPr>
          </a:lstStyle>
          <a:p>
            <a:pPr algn="ctr"/>
            <a:r>
              <a:rPr lang="tr-TR" i="0" dirty="0" smtClean="0">
                <a:solidFill>
                  <a:schemeClr val="accent4">
                    <a:lumMod val="50000"/>
                  </a:schemeClr>
                </a:solidFill>
              </a:rPr>
              <a:t>Uluslararası çevrede firmaların başarı ve başarısızlıklarını ne etkiler?</a:t>
            </a:r>
          </a:p>
        </p:txBody>
      </p:sp>
      <p:sp>
        <p:nvSpPr>
          <p:cNvPr id="7" name="TextBox 31"/>
          <p:cNvSpPr txBox="1"/>
          <p:nvPr/>
        </p:nvSpPr>
        <p:spPr>
          <a:xfrm>
            <a:off x="428596" y="1428736"/>
            <a:ext cx="8358246" cy="3447098"/>
          </a:xfrm>
          <a:prstGeom prst="rect">
            <a:avLst/>
          </a:prstGeom>
          <a:noFill/>
        </p:spPr>
        <p:txBody>
          <a:bodyPr vert="horz" wrap="square" lIns="0" tIns="0" rIns="0" bIns="0" rtlCol="0">
            <a:spAutoFit/>
          </a:bodyPr>
          <a:lstStyle/>
          <a:p>
            <a:pPr marL="240030" indent="-514350"/>
            <a:r>
              <a:rPr lang="tr-TR" sz="2600" b="1" i="1" dirty="0" smtClean="0"/>
              <a:t>Endüstri Temelli Yaklaşım;</a:t>
            </a:r>
            <a:r>
              <a:rPr lang="tr-TR" sz="2600" dirty="0" smtClean="0"/>
              <a:t> “Firma performansını endüstrideki </a:t>
            </a:r>
          </a:p>
          <a:p>
            <a:pPr marL="240030" indent="-514350"/>
            <a:r>
              <a:rPr lang="tr-TR" sz="2600" dirty="0" smtClean="0"/>
              <a:t>rekabet seviyesi belirlemektedir ” der.</a:t>
            </a:r>
          </a:p>
          <a:p>
            <a:endParaRPr lang="tr-TR" sz="2200" dirty="0" smtClean="0"/>
          </a:p>
          <a:p>
            <a:r>
              <a:rPr lang="tr-TR" sz="2600" b="1" i="1" dirty="0" smtClean="0"/>
              <a:t>Kaynak Temelli Yaklaşım;</a:t>
            </a:r>
            <a:r>
              <a:rPr lang="tr-TR" sz="2600" dirty="0" smtClean="0"/>
              <a:t> “Firma performansını firmaya özgü kaynak ve yetenekler belirlemektedir” der.</a:t>
            </a:r>
          </a:p>
          <a:p>
            <a:endParaRPr lang="tr-TR" sz="2200" dirty="0" smtClean="0"/>
          </a:p>
          <a:p>
            <a:r>
              <a:rPr lang="tr-TR" sz="2600" b="1" i="1" dirty="0" smtClean="0"/>
              <a:t>Kurumsal Temelli Yaklaşım;</a:t>
            </a:r>
            <a:r>
              <a:rPr lang="tr-TR" sz="2600" dirty="0" smtClean="0"/>
              <a:t> “Firma performansını uluslararası sistemi düzenleyen kurumsal güçler belirlemektedir” der.</a:t>
            </a:r>
          </a:p>
          <a:p>
            <a:pPr indent="-274320" algn="just">
              <a:spcAft>
                <a:spcPts val="900"/>
              </a:spcAft>
              <a:buFont typeface="Arial" pitchFamily="34" charset="0"/>
              <a:buChar char="•"/>
            </a:pPr>
            <a:endParaRPr lang="tr-TR" sz="2600" dirty="0" smtClean="0"/>
          </a:p>
        </p:txBody>
      </p:sp>
    </p:spTree>
    <p:extLst>
      <p:ext uri="{BB962C8B-B14F-4D97-AF65-F5344CB8AC3E}">
        <p14:creationId xmlns:p14="http://schemas.microsoft.com/office/powerpoint/2010/main" val="2290670367"/>
      </p:ext>
    </p:extLst>
  </p:cSld>
  <p:clrMapOvr>
    <a:masterClrMapping/>
  </p:clrMapOvr>
  <p:transition spd="med">
    <p:pul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kapak.png"/>
          <p:cNvPicPr>
            <a:picLocks noChangeAspect="1"/>
          </p:cNvPicPr>
          <p:nvPr/>
        </p:nvPicPr>
        <p:blipFill>
          <a:blip r:embed="rId2"/>
          <a:srcRect t="17708" b="61458"/>
          <a:stretch>
            <a:fillRect/>
          </a:stretch>
        </p:blipFill>
        <p:spPr>
          <a:xfrm>
            <a:off x="0" y="5143511"/>
            <a:ext cx="9144000" cy="1714489"/>
          </a:xfrm>
          <a:prstGeom prst="rect">
            <a:avLst/>
          </a:prstGeom>
        </p:spPr>
      </p:pic>
      <p:sp>
        <p:nvSpPr>
          <p:cNvPr id="6" name="Başlık 1"/>
          <p:cNvSpPr txBox="1">
            <a:spLocks/>
          </p:cNvSpPr>
          <p:nvPr/>
        </p:nvSpPr>
        <p:spPr>
          <a:xfrm>
            <a:off x="286595" y="281738"/>
            <a:ext cx="8571685" cy="504056"/>
          </a:xfrm>
          <a:prstGeom prst="rect">
            <a:avLst/>
          </a:prstGeom>
        </p:spPr>
        <p:txBody>
          <a:bodyPr vert="horz" lIns="91440" tIns="45720" rIns="91440" bIns="45720" rtlCol="0" anchor="ctr">
            <a:noAutofit/>
          </a:bodyPr>
          <a:lstStyle>
            <a:defPPr>
              <a:defRPr lang="tr-TR"/>
            </a:defPPr>
            <a:lvl1pPr>
              <a:spcBef>
                <a:spcPct val="0"/>
              </a:spcBef>
              <a:buNone/>
              <a:defRPr sz="3600" b="1" i="1">
                <a:solidFill>
                  <a:schemeClr val="accent2"/>
                </a:solidFill>
              </a:defRPr>
            </a:lvl1pPr>
          </a:lstStyle>
          <a:p>
            <a:pPr algn="ctr"/>
            <a:r>
              <a:rPr lang="tr-TR" i="0" dirty="0" smtClean="0">
                <a:solidFill>
                  <a:schemeClr val="accent4">
                    <a:lumMod val="50000"/>
                  </a:schemeClr>
                </a:solidFill>
              </a:rPr>
              <a:t>Küreselleşme Üzerine Tartışmalar</a:t>
            </a:r>
            <a:endParaRPr lang="en-US" i="0" dirty="0">
              <a:solidFill>
                <a:schemeClr val="accent4">
                  <a:lumMod val="50000"/>
                </a:schemeClr>
              </a:solidFill>
            </a:endParaRPr>
          </a:p>
        </p:txBody>
      </p:sp>
      <p:sp>
        <p:nvSpPr>
          <p:cNvPr id="7" name="TextBox 31"/>
          <p:cNvSpPr txBox="1"/>
          <p:nvPr/>
        </p:nvSpPr>
        <p:spPr>
          <a:xfrm>
            <a:off x="428596" y="1255786"/>
            <a:ext cx="8215370" cy="2908489"/>
          </a:xfrm>
          <a:prstGeom prst="rect">
            <a:avLst/>
          </a:prstGeom>
          <a:noFill/>
        </p:spPr>
        <p:txBody>
          <a:bodyPr vert="horz" wrap="square" lIns="0" tIns="0" rIns="0" bIns="0" rtlCol="0">
            <a:spAutoFit/>
          </a:bodyPr>
          <a:lstStyle/>
          <a:p>
            <a:pPr marL="240030" indent="-514350" algn="just">
              <a:spcAft>
                <a:spcPts val="900"/>
              </a:spcAft>
            </a:pPr>
            <a:r>
              <a:rPr lang="tr-TR" sz="2600" dirty="0" smtClean="0"/>
              <a:t>Küreselleşmeye dair farklı bakış açıları:</a:t>
            </a:r>
          </a:p>
          <a:p>
            <a:pPr marL="240030" indent="-514350" algn="just">
              <a:spcAft>
                <a:spcPts val="900"/>
              </a:spcAft>
            </a:pPr>
            <a:endParaRPr lang="tr-TR" sz="600" dirty="0" smtClean="0"/>
          </a:p>
          <a:p>
            <a:pPr marL="240030" indent="-514350" algn="just">
              <a:buFont typeface="+mj-lt"/>
              <a:buAutoNum type="arabicPeriod"/>
            </a:pPr>
            <a:r>
              <a:rPr lang="tr-TR" sz="2600" dirty="0" smtClean="0"/>
              <a:t>Yakın zamanda dünyayı saran büyük güç, yeni bir</a:t>
            </a:r>
          </a:p>
          <a:p>
            <a:pPr marL="240030" indent="-514350" algn="just"/>
            <a:r>
              <a:rPr lang="tr-TR" sz="2600" dirty="0" smtClean="0"/>
              <a:t>       fenomen</a:t>
            </a:r>
          </a:p>
          <a:p>
            <a:pPr marL="240030" indent="-514350" algn="just"/>
            <a:endParaRPr lang="tr-TR" sz="1200" dirty="0" smtClean="0"/>
          </a:p>
          <a:p>
            <a:pPr marL="240030" indent="-514350" algn="just">
              <a:buFont typeface="+mj-lt"/>
              <a:buAutoNum type="arabicPeriod" startAt="2"/>
            </a:pPr>
            <a:r>
              <a:rPr lang="tr-TR" sz="2600" dirty="0" smtClean="0"/>
              <a:t>İnsanlık tarihin başlangıcından beri süregelen </a:t>
            </a:r>
          </a:p>
          <a:p>
            <a:pPr marL="240030" indent="-514350" algn="just"/>
            <a:r>
              <a:rPr lang="tr-TR" sz="2600" dirty="0" smtClean="0"/>
              <a:t>       uzun soluklu bir evrim </a:t>
            </a:r>
          </a:p>
          <a:p>
            <a:pPr marL="240030" indent="-514350" algn="just"/>
            <a:endParaRPr lang="tr-TR" sz="2600" dirty="0" smtClean="0"/>
          </a:p>
        </p:txBody>
      </p:sp>
    </p:spTree>
    <p:extLst>
      <p:ext uri="{BB962C8B-B14F-4D97-AF65-F5344CB8AC3E}">
        <p14:creationId xmlns:p14="http://schemas.microsoft.com/office/powerpoint/2010/main" val="2290670367"/>
      </p:ext>
    </p:extLst>
  </p:cSld>
  <p:clrMapOvr>
    <a:masterClrMapping/>
  </p:clrMapOvr>
  <p:transition spd="med">
    <p:pul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kapak.png"/>
          <p:cNvPicPr>
            <a:picLocks noChangeAspect="1"/>
          </p:cNvPicPr>
          <p:nvPr/>
        </p:nvPicPr>
        <p:blipFill>
          <a:blip r:embed="rId2"/>
          <a:srcRect t="17708" b="61458"/>
          <a:stretch>
            <a:fillRect/>
          </a:stretch>
        </p:blipFill>
        <p:spPr>
          <a:xfrm>
            <a:off x="0" y="5143511"/>
            <a:ext cx="9144000" cy="1714489"/>
          </a:xfrm>
          <a:prstGeom prst="rect">
            <a:avLst/>
          </a:prstGeom>
        </p:spPr>
      </p:pic>
      <p:sp>
        <p:nvSpPr>
          <p:cNvPr id="6" name="Başlık 1"/>
          <p:cNvSpPr txBox="1">
            <a:spLocks/>
          </p:cNvSpPr>
          <p:nvPr/>
        </p:nvSpPr>
        <p:spPr>
          <a:xfrm>
            <a:off x="286595" y="281738"/>
            <a:ext cx="8571685" cy="504056"/>
          </a:xfrm>
          <a:prstGeom prst="rect">
            <a:avLst/>
          </a:prstGeom>
        </p:spPr>
        <p:txBody>
          <a:bodyPr vert="horz" lIns="91440" tIns="45720" rIns="91440" bIns="45720" rtlCol="0" anchor="ctr">
            <a:noAutofit/>
          </a:bodyPr>
          <a:lstStyle>
            <a:defPPr>
              <a:defRPr lang="tr-TR"/>
            </a:defPPr>
            <a:lvl1pPr>
              <a:spcBef>
                <a:spcPct val="0"/>
              </a:spcBef>
              <a:buNone/>
              <a:defRPr sz="3600" b="1" i="1">
                <a:solidFill>
                  <a:schemeClr val="accent2"/>
                </a:solidFill>
              </a:defRPr>
            </a:lvl1pPr>
          </a:lstStyle>
          <a:p>
            <a:pPr algn="ctr"/>
            <a:r>
              <a:rPr lang="tr-TR" i="0" dirty="0" smtClean="0">
                <a:solidFill>
                  <a:schemeClr val="accent4">
                    <a:lumMod val="50000"/>
                  </a:schemeClr>
                </a:solidFill>
              </a:rPr>
              <a:t>Küreselleşmenin Tanımı</a:t>
            </a:r>
            <a:endParaRPr lang="en-US" i="0" dirty="0">
              <a:solidFill>
                <a:schemeClr val="accent4">
                  <a:lumMod val="50000"/>
                </a:schemeClr>
              </a:solidFill>
            </a:endParaRPr>
          </a:p>
        </p:txBody>
      </p:sp>
      <p:sp>
        <p:nvSpPr>
          <p:cNvPr id="7" name="TextBox 31"/>
          <p:cNvSpPr txBox="1"/>
          <p:nvPr/>
        </p:nvSpPr>
        <p:spPr>
          <a:xfrm>
            <a:off x="428596" y="1255786"/>
            <a:ext cx="8215370" cy="3616375"/>
          </a:xfrm>
          <a:prstGeom prst="rect">
            <a:avLst/>
          </a:prstGeom>
          <a:noFill/>
        </p:spPr>
        <p:txBody>
          <a:bodyPr vert="horz" wrap="square" lIns="0" tIns="0" rIns="0" bIns="0" rtlCol="0">
            <a:spAutoFit/>
          </a:bodyPr>
          <a:lstStyle/>
          <a:p>
            <a:pPr indent="-274320" algn="just">
              <a:spcAft>
                <a:spcPts val="900"/>
              </a:spcAft>
              <a:buFont typeface="Arial" pitchFamily="34" charset="0"/>
              <a:buChar char="•"/>
            </a:pPr>
            <a:r>
              <a:rPr lang="tr-TR" sz="2600" smtClean="0"/>
              <a:t>Küreselleşme, ulaşım </a:t>
            </a:r>
            <a:r>
              <a:rPr lang="tr-TR" sz="2600" dirty="0" smtClean="0"/>
              <a:t>ve </a:t>
            </a:r>
            <a:r>
              <a:rPr lang="tr-TR" sz="2600" smtClean="0"/>
              <a:t>iletişim maliyetlerindeki büyük düşüş ve sınır ötesi ürün, hizmet, sermaye ve bilgi akışı sonucu dünyadaki </a:t>
            </a:r>
            <a:r>
              <a:rPr lang="tr-TR" sz="2600" dirty="0" smtClean="0"/>
              <a:t>insanların ve </a:t>
            </a:r>
            <a:r>
              <a:rPr lang="tr-TR" sz="2600" smtClean="0"/>
              <a:t>ülkelerin yakınlaşması ve bütünleşmesi anlamı taşır. </a:t>
            </a:r>
            <a:endParaRPr lang="tr-TR" sz="2600" dirty="0" smtClean="0"/>
          </a:p>
          <a:p>
            <a:pPr indent="-274320" algn="just">
              <a:spcAft>
                <a:spcPts val="900"/>
              </a:spcAft>
              <a:buFont typeface="Arial" pitchFamily="34" charset="0"/>
              <a:buChar char="•"/>
            </a:pPr>
            <a:endParaRPr lang="tr-TR" sz="1200" dirty="0" smtClean="0"/>
          </a:p>
          <a:p>
            <a:pPr indent="-274320" algn="just">
              <a:spcAft>
                <a:spcPts val="900"/>
              </a:spcAft>
              <a:buFont typeface="Arial" pitchFamily="34" charset="0"/>
              <a:buChar char="•"/>
            </a:pPr>
            <a:r>
              <a:rPr lang="tr-TR" sz="2600" smtClean="0"/>
              <a:t>Küreselleşme ne yeni bir konsepttir, ne de tek yönlüdür. Bu kavramı bir sarkacın salınımına benzetmek mümkündür. Ve tıpkı iki yüzlü Roma tanrısı  Janus gibi hem güzel hem karanlık tarafları vardır.</a:t>
            </a:r>
            <a:endParaRPr lang="tr-TR" sz="2600" dirty="0" smtClean="0"/>
          </a:p>
        </p:txBody>
      </p:sp>
    </p:spTree>
    <p:extLst>
      <p:ext uri="{BB962C8B-B14F-4D97-AF65-F5344CB8AC3E}">
        <p14:creationId xmlns:p14="http://schemas.microsoft.com/office/powerpoint/2010/main" val="2290670367"/>
      </p:ext>
    </p:extLst>
  </p:cSld>
  <p:clrMapOvr>
    <a:masterClrMapping/>
  </p:clrMapOvr>
  <p:transition spd="med">
    <p:pull/>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kapak.png"/>
          <p:cNvPicPr>
            <a:picLocks noChangeAspect="1"/>
          </p:cNvPicPr>
          <p:nvPr/>
        </p:nvPicPr>
        <p:blipFill>
          <a:blip r:embed="rId2"/>
          <a:srcRect t="17708" b="61458"/>
          <a:stretch>
            <a:fillRect/>
          </a:stretch>
        </p:blipFill>
        <p:spPr>
          <a:xfrm>
            <a:off x="0" y="5143511"/>
            <a:ext cx="9144000" cy="1714489"/>
          </a:xfrm>
          <a:prstGeom prst="rect">
            <a:avLst/>
          </a:prstGeom>
        </p:spPr>
      </p:pic>
      <p:sp>
        <p:nvSpPr>
          <p:cNvPr id="6" name="Başlık 1"/>
          <p:cNvSpPr txBox="1">
            <a:spLocks/>
          </p:cNvSpPr>
          <p:nvPr/>
        </p:nvSpPr>
        <p:spPr>
          <a:xfrm>
            <a:off x="286595" y="357166"/>
            <a:ext cx="8571685" cy="504056"/>
          </a:xfrm>
          <a:prstGeom prst="rect">
            <a:avLst/>
          </a:prstGeom>
        </p:spPr>
        <p:txBody>
          <a:bodyPr vert="horz" lIns="91440" tIns="45720" rIns="91440" bIns="45720" rtlCol="0" anchor="ctr">
            <a:noAutofit/>
          </a:bodyPr>
          <a:lstStyle>
            <a:defPPr>
              <a:defRPr lang="tr-TR"/>
            </a:defPPr>
            <a:lvl1pPr>
              <a:spcBef>
                <a:spcPct val="0"/>
              </a:spcBef>
              <a:buNone/>
              <a:defRPr sz="3600" b="1" i="1">
                <a:solidFill>
                  <a:schemeClr val="accent2"/>
                </a:solidFill>
              </a:defRPr>
            </a:lvl1pPr>
          </a:lstStyle>
          <a:p>
            <a:pPr algn="ctr"/>
            <a:r>
              <a:rPr lang="tr-TR" i="0" dirty="0" smtClean="0">
                <a:solidFill>
                  <a:schemeClr val="accent4">
                    <a:lumMod val="50000"/>
                  </a:schemeClr>
                </a:solidFill>
              </a:rPr>
              <a:t>21 </a:t>
            </a:r>
            <a:r>
              <a:rPr lang="tr-TR" i="0" dirty="0" err="1" smtClean="0">
                <a:solidFill>
                  <a:schemeClr val="accent4">
                    <a:lumMod val="50000"/>
                  </a:schemeClr>
                </a:solidFill>
              </a:rPr>
              <a:t>yy’da</a:t>
            </a:r>
            <a:r>
              <a:rPr lang="tr-TR" i="0" dirty="0" smtClean="0">
                <a:solidFill>
                  <a:schemeClr val="accent4">
                    <a:lumMod val="50000"/>
                  </a:schemeClr>
                </a:solidFill>
              </a:rPr>
              <a:t> Uluslararası İşletmeciliği Etkileyen 3 Önemli Olay</a:t>
            </a:r>
            <a:endParaRPr lang="en-US" i="0" dirty="0">
              <a:solidFill>
                <a:schemeClr val="accent4">
                  <a:lumMod val="50000"/>
                </a:schemeClr>
              </a:solidFill>
            </a:endParaRPr>
          </a:p>
        </p:txBody>
      </p:sp>
      <p:sp>
        <p:nvSpPr>
          <p:cNvPr id="7" name="TextBox 31"/>
          <p:cNvSpPr txBox="1"/>
          <p:nvPr/>
        </p:nvSpPr>
        <p:spPr>
          <a:xfrm>
            <a:off x="428596" y="1255786"/>
            <a:ext cx="8215370" cy="3777957"/>
          </a:xfrm>
          <a:prstGeom prst="rect">
            <a:avLst/>
          </a:prstGeom>
          <a:noFill/>
        </p:spPr>
        <p:txBody>
          <a:bodyPr vert="horz" wrap="square" lIns="0" tIns="0" rIns="0" bIns="0" rtlCol="0">
            <a:spAutoFit/>
          </a:bodyPr>
          <a:lstStyle/>
          <a:p>
            <a:pPr marL="240030" indent="-514350" algn="just">
              <a:spcAft>
                <a:spcPts val="900"/>
              </a:spcAft>
              <a:buFont typeface="+mj-lt"/>
              <a:buAutoNum type="arabicPeriod"/>
            </a:pPr>
            <a:r>
              <a:rPr lang="tr-TR" sz="2600" b="1" dirty="0" smtClean="0"/>
              <a:t>Küreselleşme karşıtı protestolar </a:t>
            </a:r>
          </a:p>
          <a:p>
            <a:pPr marL="240030" indent="-514350" algn="just">
              <a:spcAft>
                <a:spcPts val="900"/>
              </a:spcAft>
            </a:pPr>
            <a:r>
              <a:rPr lang="tr-TR" sz="2600" b="1" dirty="0" smtClean="0"/>
              <a:t>		</a:t>
            </a:r>
            <a:r>
              <a:rPr lang="tr-TR" sz="2600" dirty="0" smtClean="0"/>
              <a:t>1999’da </a:t>
            </a:r>
            <a:r>
              <a:rPr lang="tr-TR" sz="2600" dirty="0" err="1" smtClean="0"/>
              <a:t>Seattle’da</a:t>
            </a:r>
            <a:r>
              <a:rPr lang="tr-TR" sz="2600" dirty="0" smtClean="0"/>
              <a:t> Dünya Ticaret Örgütü toplantısını 	engelleme girişiminde bulunan 50,000 protestocu</a:t>
            </a:r>
          </a:p>
          <a:p>
            <a:pPr marL="240030" indent="-514350" algn="just">
              <a:spcAft>
                <a:spcPts val="900"/>
              </a:spcAft>
              <a:buFont typeface="+mj-lt"/>
              <a:buAutoNum type="arabicPeriod" startAt="2"/>
            </a:pPr>
            <a:r>
              <a:rPr lang="tr-TR" sz="2600" b="1" dirty="0" smtClean="0"/>
              <a:t>Terör saldırıları </a:t>
            </a:r>
          </a:p>
          <a:p>
            <a:pPr marL="240030" indent="-514350" algn="just">
              <a:spcAft>
                <a:spcPts val="900"/>
              </a:spcAft>
            </a:pPr>
            <a:r>
              <a:rPr lang="tr-TR" sz="2600" b="1" dirty="0" smtClean="0"/>
              <a:t>		</a:t>
            </a:r>
            <a:r>
              <a:rPr lang="tr-TR" sz="2600" dirty="0" smtClean="0"/>
              <a:t>11 Eylül saldırıları, Afganistan ve Irak Savaşları, İspanya, 	İngiltere ve Endonezya terörist saldırıları</a:t>
            </a:r>
          </a:p>
          <a:p>
            <a:pPr marL="240030" indent="-514350" algn="just">
              <a:spcAft>
                <a:spcPts val="900"/>
              </a:spcAft>
              <a:buFont typeface="+mj-lt"/>
              <a:buAutoNum type="arabicPeriod" startAt="3"/>
            </a:pPr>
            <a:r>
              <a:rPr lang="tr-TR" sz="2600" b="1" dirty="0" smtClean="0"/>
              <a:t>Kurumsal Yönetim Krizleri </a:t>
            </a:r>
          </a:p>
          <a:p>
            <a:pPr marL="240030" indent="-514350" algn="just">
              <a:spcAft>
                <a:spcPts val="900"/>
              </a:spcAft>
            </a:pPr>
            <a:r>
              <a:rPr lang="tr-TR" sz="2600" b="1" dirty="0" smtClean="0"/>
              <a:t>		</a:t>
            </a:r>
            <a:r>
              <a:rPr lang="tr-TR" sz="2600" dirty="0" err="1" smtClean="0"/>
              <a:t>Enron</a:t>
            </a:r>
            <a:r>
              <a:rPr lang="tr-TR" sz="2600" dirty="0" smtClean="0"/>
              <a:t>, 2011</a:t>
            </a:r>
          </a:p>
        </p:txBody>
      </p:sp>
    </p:spTree>
    <p:extLst>
      <p:ext uri="{BB962C8B-B14F-4D97-AF65-F5344CB8AC3E}">
        <p14:creationId xmlns:p14="http://schemas.microsoft.com/office/powerpoint/2010/main" val="2290670367"/>
      </p:ext>
    </p:extLst>
  </p:cSld>
  <p:clrMapOvr>
    <a:masterClrMapping/>
  </p:clrMapOvr>
  <p:transition spd="med">
    <p:pull/>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kapak.png"/>
          <p:cNvPicPr>
            <a:picLocks noChangeAspect="1"/>
          </p:cNvPicPr>
          <p:nvPr/>
        </p:nvPicPr>
        <p:blipFill>
          <a:blip r:embed="rId2"/>
          <a:srcRect t="17708" b="61458"/>
          <a:stretch>
            <a:fillRect/>
          </a:stretch>
        </p:blipFill>
        <p:spPr>
          <a:xfrm>
            <a:off x="0" y="5143511"/>
            <a:ext cx="9144000" cy="1714489"/>
          </a:xfrm>
          <a:prstGeom prst="rect">
            <a:avLst/>
          </a:prstGeom>
        </p:spPr>
      </p:pic>
      <p:sp>
        <p:nvSpPr>
          <p:cNvPr id="6" name="Başlık 1"/>
          <p:cNvSpPr txBox="1">
            <a:spLocks/>
          </p:cNvSpPr>
          <p:nvPr/>
        </p:nvSpPr>
        <p:spPr>
          <a:xfrm>
            <a:off x="286595" y="281738"/>
            <a:ext cx="8571685" cy="504056"/>
          </a:xfrm>
          <a:prstGeom prst="rect">
            <a:avLst/>
          </a:prstGeom>
        </p:spPr>
        <p:txBody>
          <a:bodyPr vert="horz" lIns="91440" tIns="45720" rIns="91440" bIns="45720" rtlCol="0" anchor="ctr">
            <a:noAutofit/>
          </a:bodyPr>
          <a:lstStyle>
            <a:defPPr>
              <a:defRPr lang="tr-TR"/>
            </a:defPPr>
            <a:lvl1pPr>
              <a:spcBef>
                <a:spcPct val="0"/>
              </a:spcBef>
              <a:buNone/>
              <a:defRPr sz="3600" b="1" i="1">
                <a:solidFill>
                  <a:schemeClr val="accent2"/>
                </a:solidFill>
              </a:defRPr>
            </a:lvl1pPr>
          </a:lstStyle>
          <a:p>
            <a:pPr algn="ctr"/>
            <a:r>
              <a:rPr lang="tr-TR" i="0" dirty="0" smtClean="0">
                <a:solidFill>
                  <a:schemeClr val="accent4">
                    <a:lumMod val="50000"/>
                  </a:schemeClr>
                </a:solidFill>
              </a:rPr>
              <a:t>Küreselleşmeye Bakış Açısı</a:t>
            </a:r>
            <a:endParaRPr lang="en-US" i="0" dirty="0">
              <a:solidFill>
                <a:schemeClr val="accent4">
                  <a:lumMod val="50000"/>
                </a:schemeClr>
              </a:solidFill>
            </a:endParaRPr>
          </a:p>
        </p:txBody>
      </p:sp>
      <p:sp>
        <p:nvSpPr>
          <p:cNvPr id="7" name="TextBox 31"/>
          <p:cNvSpPr txBox="1"/>
          <p:nvPr/>
        </p:nvSpPr>
        <p:spPr>
          <a:xfrm>
            <a:off x="428596" y="1255786"/>
            <a:ext cx="8215370" cy="861774"/>
          </a:xfrm>
          <a:prstGeom prst="rect">
            <a:avLst/>
          </a:prstGeom>
          <a:noFill/>
        </p:spPr>
        <p:txBody>
          <a:bodyPr vert="horz" wrap="square" lIns="0" tIns="0" rIns="0" bIns="0" rtlCol="0">
            <a:spAutoFit/>
          </a:bodyPr>
          <a:lstStyle/>
          <a:p>
            <a:pPr indent="-274320">
              <a:spcAft>
                <a:spcPts val="900"/>
              </a:spcAft>
              <a:buFont typeface="Arial" pitchFamily="34" charset="0"/>
              <a:buChar char="•"/>
            </a:pPr>
            <a:r>
              <a:rPr lang="tr-TR" sz="2800" dirty="0" smtClean="0"/>
              <a:t>ABD halkı ve işletme öğrencilerinin küreselleşmeye bakışları; </a:t>
            </a:r>
          </a:p>
        </p:txBody>
      </p:sp>
      <p:graphicFrame>
        <p:nvGraphicFramePr>
          <p:cNvPr id="5" name="4 Tablo"/>
          <p:cNvGraphicFramePr>
            <a:graphicFrameLocks noGrp="1"/>
          </p:cNvGraphicFramePr>
          <p:nvPr/>
        </p:nvGraphicFramePr>
        <p:xfrm>
          <a:off x="500034" y="2428868"/>
          <a:ext cx="8072493" cy="2377440"/>
        </p:xfrm>
        <a:graphic>
          <a:graphicData uri="http://schemas.openxmlformats.org/drawingml/2006/table">
            <a:tbl>
              <a:tblPr firstRow="1" bandRow="1">
                <a:tableStyleId>{073A0DAA-6AF3-43AB-8588-CEC1D06C72B9}</a:tableStyleId>
              </a:tblPr>
              <a:tblGrid>
                <a:gridCol w="2690831"/>
                <a:gridCol w="2690831"/>
                <a:gridCol w="2690831"/>
              </a:tblGrid>
              <a:tr h="457203">
                <a:tc>
                  <a:txBody>
                    <a:bodyPr/>
                    <a:lstStyle/>
                    <a:p>
                      <a:pPr algn="ctr"/>
                      <a:r>
                        <a:rPr lang="tr-TR" dirty="0" smtClean="0"/>
                        <a:t>Size göre küreselleşme …… için iyidir / kötüdür</a:t>
                      </a:r>
                      <a:endParaRPr lang="tr-TR" dirty="0"/>
                    </a:p>
                  </a:txBody>
                  <a:tcPr>
                    <a:solidFill>
                      <a:schemeClr val="tx2"/>
                    </a:solidFill>
                  </a:tcPr>
                </a:tc>
                <a:tc>
                  <a:txBody>
                    <a:bodyPr/>
                    <a:lstStyle/>
                    <a:p>
                      <a:pPr algn="ctr"/>
                      <a:r>
                        <a:rPr lang="tr-TR" dirty="0" smtClean="0"/>
                        <a:t>“İyidir” cevabını veren ABD halkı </a:t>
                      </a:r>
                      <a:endParaRPr lang="tr-TR" dirty="0"/>
                    </a:p>
                  </a:txBody>
                  <a:tcPr>
                    <a:solidFill>
                      <a:schemeClr val="tx2"/>
                    </a:solidFill>
                  </a:tcPr>
                </a:tc>
                <a:tc>
                  <a:txBody>
                    <a:bodyPr/>
                    <a:lstStyle/>
                    <a:p>
                      <a:pPr algn="ctr"/>
                      <a:r>
                        <a:rPr lang="tr-TR" dirty="0" smtClean="0"/>
                        <a:t>İyidir” cevabını veren işletme öğrencileri </a:t>
                      </a:r>
                      <a:endParaRPr lang="tr-TR" dirty="0"/>
                    </a:p>
                  </a:txBody>
                  <a:tcPr>
                    <a:solidFill>
                      <a:schemeClr val="tx2"/>
                    </a:solidFill>
                  </a:tcPr>
                </a:tc>
              </a:tr>
              <a:tr h="360052">
                <a:tc>
                  <a:txBody>
                    <a:bodyPr/>
                    <a:lstStyle/>
                    <a:p>
                      <a:r>
                        <a:rPr lang="tr-TR" baseline="0" dirty="0" smtClean="0"/>
                        <a:t>ABD’deki tüketiciler</a:t>
                      </a:r>
                      <a:endParaRPr lang="tr-TR" dirty="0"/>
                    </a:p>
                  </a:txBody>
                  <a:tcPr/>
                </a:tc>
                <a:tc>
                  <a:txBody>
                    <a:bodyPr/>
                    <a:lstStyle/>
                    <a:p>
                      <a:pPr algn="ctr"/>
                      <a:r>
                        <a:rPr lang="tr-TR" dirty="0" smtClean="0"/>
                        <a:t>%68</a:t>
                      </a:r>
                      <a:endParaRPr lang="tr-TR" dirty="0"/>
                    </a:p>
                  </a:txBody>
                  <a:tcPr anchor="ctr"/>
                </a:tc>
                <a:tc>
                  <a:txBody>
                    <a:bodyPr/>
                    <a:lstStyle/>
                    <a:p>
                      <a:pPr algn="ctr"/>
                      <a:r>
                        <a:rPr lang="tr-TR" dirty="0" smtClean="0"/>
                        <a:t>%96</a:t>
                      </a:r>
                      <a:endParaRPr lang="tr-TR" dirty="0"/>
                    </a:p>
                  </a:txBody>
                  <a:tcPr anchor="ctr"/>
                </a:tc>
              </a:tr>
              <a:tr h="351482">
                <a:tc>
                  <a:txBody>
                    <a:bodyPr/>
                    <a:lstStyle/>
                    <a:p>
                      <a:r>
                        <a:rPr lang="tr-TR" dirty="0" smtClean="0"/>
                        <a:t>ABD şirketleri</a:t>
                      </a:r>
                      <a:endParaRPr lang="tr-TR" dirty="0"/>
                    </a:p>
                  </a:txBody>
                  <a:tcPr/>
                </a:tc>
                <a:tc>
                  <a:txBody>
                    <a:bodyPr/>
                    <a:lstStyle/>
                    <a:p>
                      <a:pPr algn="ctr"/>
                      <a:r>
                        <a:rPr lang="tr-TR" dirty="0" smtClean="0"/>
                        <a:t>%63</a:t>
                      </a:r>
                      <a:endParaRPr lang="tr-TR" dirty="0"/>
                    </a:p>
                  </a:txBody>
                  <a:tcPr anchor="ctr"/>
                </a:tc>
                <a:tc>
                  <a:txBody>
                    <a:bodyPr/>
                    <a:lstStyle/>
                    <a:p>
                      <a:pPr algn="ctr"/>
                      <a:r>
                        <a:rPr lang="tr-TR" dirty="0" smtClean="0"/>
                        <a:t>%77</a:t>
                      </a:r>
                      <a:endParaRPr lang="tr-TR" dirty="0"/>
                    </a:p>
                  </a:txBody>
                  <a:tcPr anchor="ctr"/>
                </a:tc>
              </a:tr>
              <a:tr h="342912">
                <a:tc>
                  <a:txBody>
                    <a:bodyPr/>
                    <a:lstStyle/>
                    <a:p>
                      <a:r>
                        <a:rPr lang="tr-TR" dirty="0" smtClean="0"/>
                        <a:t>ABD ekonomisi</a:t>
                      </a:r>
                      <a:endParaRPr lang="tr-TR" dirty="0"/>
                    </a:p>
                  </a:txBody>
                  <a:tcPr/>
                </a:tc>
                <a:tc>
                  <a:txBody>
                    <a:bodyPr/>
                    <a:lstStyle/>
                    <a:p>
                      <a:pPr algn="ctr"/>
                      <a:r>
                        <a:rPr lang="tr-TR" dirty="0" smtClean="0"/>
                        <a:t>%64</a:t>
                      </a:r>
                      <a:endParaRPr lang="tr-TR" dirty="0"/>
                    </a:p>
                  </a:txBody>
                  <a:tcPr anchor="ctr"/>
                </a:tc>
                <a:tc>
                  <a:txBody>
                    <a:bodyPr/>
                    <a:lstStyle/>
                    <a:p>
                      <a:pPr algn="ctr"/>
                      <a:r>
                        <a:rPr lang="tr-TR" dirty="0" smtClean="0"/>
                        <a:t>%88</a:t>
                      </a:r>
                      <a:endParaRPr lang="tr-TR" dirty="0"/>
                    </a:p>
                  </a:txBody>
                  <a:tcPr anchor="ctr"/>
                </a:tc>
              </a:tr>
              <a:tr h="457203">
                <a:tc>
                  <a:txBody>
                    <a:bodyPr/>
                    <a:lstStyle/>
                    <a:p>
                      <a:r>
                        <a:rPr lang="tr-TR" dirty="0" smtClean="0"/>
                        <a:t>Az gelişmiş ülkelerin ekonomisinin güçlenmesi</a:t>
                      </a:r>
                      <a:endParaRPr lang="tr-TR" dirty="0"/>
                    </a:p>
                  </a:txBody>
                  <a:tcPr/>
                </a:tc>
                <a:tc>
                  <a:txBody>
                    <a:bodyPr/>
                    <a:lstStyle/>
                    <a:p>
                      <a:pPr algn="ctr"/>
                      <a:r>
                        <a:rPr lang="tr-TR" dirty="0" smtClean="0"/>
                        <a:t>%75</a:t>
                      </a:r>
                      <a:endParaRPr lang="tr-TR" dirty="0"/>
                    </a:p>
                  </a:txBody>
                  <a:tcPr anchor="ctr"/>
                </a:tc>
                <a:tc>
                  <a:txBody>
                    <a:bodyPr/>
                    <a:lstStyle/>
                    <a:p>
                      <a:pPr algn="ctr"/>
                      <a:r>
                        <a:rPr lang="tr-TR" dirty="0" smtClean="0"/>
                        <a:t>%82</a:t>
                      </a:r>
                      <a:endParaRPr lang="tr-TR" dirty="0"/>
                    </a:p>
                  </a:txBody>
                  <a:tcPr anchor="ctr"/>
                </a:tc>
              </a:tr>
            </a:tbl>
          </a:graphicData>
        </a:graphic>
      </p:graphicFrame>
    </p:spTree>
    <p:extLst>
      <p:ext uri="{BB962C8B-B14F-4D97-AF65-F5344CB8AC3E}">
        <p14:creationId xmlns:p14="http://schemas.microsoft.com/office/powerpoint/2010/main" val="2290670367"/>
      </p:ext>
    </p:extLst>
  </p:cSld>
  <p:clrMapOvr>
    <a:masterClrMapping/>
  </p:clrMapOvr>
  <p:transition spd="med">
    <p:pull/>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kapak.png"/>
          <p:cNvPicPr>
            <a:picLocks noChangeAspect="1"/>
          </p:cNvPicPr>
          <p:nvPr/>
        </p:nvPicPr>
        <p:blipFill>
          <a:blip r:embed="rId2"/>
          <a:srcRect t="17708" b="61458"/>
          <a:stretch>
            <a:fillRect/>
          </a:stretch>
        </p:blipFill>
        <p:spPr>
          <a:xfrm>
            <a:off x="0" y="5143511"/>
            <a:ext cx="9144000" cy="1714489"/>
          </a:xfrm>
          <a:prstGeom prst="rect">
            <a:avLst/>
          </a:prstGeom>
        </p:spPr>
      </p:pic>
      <p:sp>
        <p:nvSpPr>
          <p:cNvPr id="6" name="Başlık 1"/>
          <p:cNvSpPr txBox="1">
            <a:spLocks/>
          </p:cNvSpPr>
          <p:nvPr/>
        </p:nvSpPr>
        <p:spPr>
          <a:xfrm>
            <a:off x="286595" y="2853506"/>
            <a:ext cx="8571685" cy="504056"/>
          </a:xfrm>
          <a:prstGeom prst="rect">
            <a:avLst/>
          </a:prstGeom>
        </p:spPr>
        <p:txBody>
          <a:bodyPr vert="horz" lIns="91440" tIns="45720" rIns="91440" bIns="45720" rtlCol="0" anchor="ctr">
            <a:noAutofit/>
          </a:bodyPr>
          <a:lstStyle>
            <a:defPPr>
              <a:defRPr lang="tr-TR"/>
            </a:defPPr>
            <a:lvl1pPr>
              <a:spcBef>
                <a:spcPct val="0"/>
              </a:spcBef>
              <a:buNone/>
              <a:defRPr sz="3600" b="1" i="1">
                <a:solidFill>
                  <a:schemeClr val="accent2"/>
                </a:solidFill>
              </a:defRPr>
            </a:lvl1pPr>
          </a:lstStyle>
          <a:p>
            <a:pPr algn="ctr"/>
            <a:r>
              <a:rPr lang="tr-TR" sz="4800" i="0" dirty="0" smtClean="0">
                <a:solidFill>
                  <a:schemeClr val="accent4">
                    <a:lumMod val="50000"/>
                  </a:schemeClr>
                </a:solidFill>
              </a:rPr>
              <a:t>Kendini ve Rakiplerini Tanı!</a:t>
            </a:r>
            <a:endParaRPr lang="en-US" sz="4800" i="0" dirty="0">
              <a:solidFill>
                <a:schemeClr val="accent4">
                  <a:lumMod val="50000"/>
                </a:schemeClr>
              </a:solidFill>
            </a:endParaRPr>
          </a:p>
        </p:txBody>
      </p:sp>
      <p:sp>
        <p:nvSpPr>
          <p:cNvPr id="7" name="TextBox 31"/>
          <p:cNvSpPr txBox="1"/>
          <p:nvPr/>
        </p:nvSpPr>
        <p:spPr>
          <a:xfrm>
            <a:off x="428596" y="1864987"/>
            <a:ext cx="8215370" cy="492443"/>
          </a:xfrm>
          <a:prstGeom prst="rect">
            <a:avLst/>
          </a:prstGeom>
          <a:noFill/>
        </p:spPr>
        <p:txBody>
          <a:bodyPr vert="horz" wrap="square" lIns="0" tIns="0" rIns="0" bIns="0" rtlCol="0">
            <a:spAutoFit/>
          </a:bodyPr>
          <a:lstStyle/>
          <a:p>
            <a:pPr indent="-274320" algn="ctr">
              <a:spcAft>
                <a:spcPts val="900"/>
              </a:spcAft>
            </a:pPr>
            <a:r>
              <a:rPr lang="tr-TR" sz="3200" dirty="0" smtClean="0"/>
              <a:t>Ünlü Çinli komutan Sun </a:t>
            </a:r>
            <a:r>
              <a:rPr lang="tr-TR" sz="3200" dirty="0" err="1" smtClean="0"/>
              <a:t>Tzu’dan</a:t>
            </a:r>
            <a:r>
              <a:rPr lang="tr-TR" sz="3200" dirty="0" smtClean="0"/>
              <a:t> bir tavsiye; </a:t>
            </a:r>
          </a:p>
        </p:txBody>
      </p:sp>
    </p:spTree>
    <p:extLst>
      <p:ext uri="{BB962C8B-B14F-4D97-AF65-F5344CB8AC3E}">
        <p14:creationId xmlns:p14="http://schemas.microsoft.com/office/powerpoint/2010/main" val="2290670367"/>
      </p:ext>
    </p:extLst>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kapak.png"/>
          <p:cNvPicPr>
            <a:picLocks noChangeAspect="1"/>
          </p:cNvPicPr>
          <p:nvPr/>
        </p:nvPicPr>
        <p:blipFill>
          <a:blip r:embed="rId2"/>
          <a:srcRect t="17708" b="61458"/>
          <a:stretch>
            <a:fillRect/>
          </a:stretch>
        </p:blipFill>
        <p:spPr>
          <a:xfrm>
            <a:off x="0" y="5143511"/>
            <a:ext cx="9144000" cy="1714489"/>
          </a:xfrm>
          <a:prstGeom prst="rect">
            <a:avLst/>
          </a:prstGeom>
        </p:spPr>
      </p:pic>
      <p:sp>
        <p:nvSpPr>
          <p:cNvPr id="6" name="Başlık 1"/>
          <p:cNvSpPr txBox="1">
            <a:spLocks/>
          </p:cNvSpPr>
          <p:nvPr/>
        </p:nvSpPr>
        <p:spPr>
          <a:xfrm>
            <a:off x="286595" y="281738"/>
            <a:ext cx="8571685" cy="504056"/>
          </a:xfrm>
          <a:prstGeom prst="rect">
            <a:avLst/>
          </a:prstGeom>
        </p:spPr>
        <p:txBody>
          <a:bodyPr vert="horz" lIns="91440" tIns="45720" rIns="91440" bIns="45720" rtlCol="0" anchor="ctr">
            <a:noAutofit/>
          </a:bodyPr>
          <a:lstStyle>
            <a:defPPr>
              <a:defRPr lang="tr-TR"/>
            </a:defPPr>
            <a:lvl1pPr>
              <a:spcBef>
                <a:spcPct val="0"/>
              </a:spcBef>
              <a:buNone/>
              <a:defRPr sz="3600" b="1" i="1">
                <a:solidFill>
                  <a:schemeClr val="accent2"/>
                </a:solidFill>
              </a:defRPr>
            </a:lvl1pPr>
          </a:lstStyle>
          <a:p>
            <a:pPr algn="ctr"/>
            <a:r>
              <a:rPr lang="tr-TR" i="0" dirty="0" smtClean="0">
                <a:solidFill>
                  <a:schemeClr val="accent4">
                    <a:lumMod val="50000"/>
                  </a:schemeClr>
                </a:solidFill>
              </a:rPr>
              <a:t>Neden “Küresel Strateji” Öğreniyoruz?</a:t>
            </a:r>
            <a:endParaRPr lang="en-US" i="0" dirty="0">
              <a:solidFill>
                <a:schemeClr val="accent4">
                  <a:lumMod val="50000"/>
                </a:schemeClr>
              </a:solidFill>
            </a:endParaRPr>
          </a:p>
        </p:txBody>
      </p:sp>
      <p:sp>
        <p:nvSpPr>
          <p:cNvPr id="7" name="TextBox 31"/>
          <p:cNvSpPr txBox="1"/>
          <p:nvPr/>
        </p:nvSpPr>
        <p:spPr>
          <a:xfrm>
            <a:off x="428596" y="1255786"/>
            <a:ext cx="8215370" cy="3616375"/>
          </a:xfrm>
          <a:prstGeom prst="rect">
            <a:avLst/>
          </a:prstGeom>
          <a:noFill/>
        </p:spPr>
        <p:txBody>
          <a:bodyPr vert="horz" wrap="square" lIns="0" tIns="0" rIns="0" bIns="0" rtlCol="0">
            <a:spAutoFit/>
          </a:bodyPr>
          <a:lstStyle/>
          <a:p>
            <a:pPr indent="-274320" algn="just">
              <a:spcAft>
                <a:spcPts val="900"/>
              </a:spcAft>
              <a:buFont typeface="Arial" pitchFamily="34" charset="0"/>
              <a:buChar char="•"/>
            </a:pPr>
            <a:r>
              <a:rPr lang="tr-TR" sz="2600" dirty="0" smtClean="0"/>
              <a:t>Yönetim danışmanlığı, büyük kurumsal firmalardaki pozisyonlar ve “</a:t>
            </a:r>
            <a:r>
              <a:rPr lang="tr-TR" sz="2600" dirty="0" err="1" smtClean="0"/>
              <a:t>expat”lık</a:t>
            </a:r>
            <a:r>
              <a:rPr lang="tr-TR" sz="2600" dirty="0" smtClean="0"/>
              <a:t> benzeri iş imkanları için küresel strateji hakkında bilgi sahibi olmak şarttır.</a:t>
            </a:r>
          </a:p>
          <a:p>
            <a:pPr indent="-274320" algn="just">
              <a:spcAft>
                <a:spcPts val="900"/>
              </a:spcAft>
              <a:buFont typeface="Arial" pitchFamily="34" charset="0"/>
              <a:buChar char="•"/>
            </a:pPr>
            <a:endParaRPr lang="tr-TR" sz="1200" dirty="0" smtClean="0"/>
          </a:p>
          <a:p>
            <a:pPr indent="-274320" algn="just">
              <a:spcAft>
                <a:spcPts val="900"/>
              </a:spcAft>
              <a:buFont typeface="Arial" pitchFamily="34" charset="0"/>
              <a:buChar char="•"/>
            </a:pPr>
            <a:r>
              <a:rPr lang="tr-TR" sz="2600" dirty="0" smtClean="0"/>
              <a:t>Yerel firmalarda çalışanlar, küçük ölçekli işletme sahipleri ve girişimciler ise, yabancı tedarikçi ve alıcılarla anlaşmalarda, yerel pazardaki yabancı işletmelerle rekabette ve diğer ülkelere yapacakları satış ve yatırımlarda  küresel strateji bilgisine ihtiyaç duyarlar.</a:t>
            </a:r>
          </a:p>
        </p:txBody>
      </p:sp>
    </p:spTree>
    <p:extLst>
      <p:ext uri="{BB962C8B-B14F-4D97-AF65-F5344CB8AC3E}">
        <p14:creationId xmlns:p14="http://schemas.microsoft.com/office/powerpoint/2010/main" val="2290670367"/>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kapak.png"/>
          <p:cNvPicPr>
            <a:picLocks noChangeAspect="1"/>
          </p:cNvPicPr>
          <p:nvPr/>
        </p:nvPicPr>
        <p:blipFill>
          <a:blip r:embed="rId2"/>
          <a:srcRect t="17708" b="61458"/>
          <a:stretch>
            <a:fillRect/>
          </a:stretch>
        </p:blipFill>
        <p:spPr>
          <a:xfrm>
            <a:off x="0" y="5143511"/>
            <a:ext cx="9144000" cy="1714489"/>
          </a:xfrm>
          <a:prstGeom prst="rect">
            <a:avLst/>
          </a:prstGeom>
        </p:spPr>
      </p:pic>
      <p:sp>
        <p:nvSpPr>
          <p:cNvPr id="6" name="Başlık 1"/>
          <p:cNvSpPr txBox="1">
            <a:spLocks/>
          </p:cNvSpPr>
          <p:nvPr/>
        </p:nvSpPr>
        <p:spPr>
          <a:xfrm>
            <a:off x="286595" y="281738"/>
            <a:ext cx="8571685" cy="504056"/>
          </a:xfrm>
          <a:prstGeom prst="rect">
            <a:avLst/>
          </a:prstGeom>
        </p:spPr>
        <p:txBody>
          <a:bodyPr vert="horz" lIns="91440" tIns="45720" rIns="91440" bIns="45720" rtlCol="0" anchor="ctr">
            <a:noAutofit/>
          </a:bodyPr>
          <a:lstStyle>
            <a:defPPr>
              <a:defRPr lang="tr-TR"/>
            </a:defPPr>
            <a:lvl1pPr>
              <a:spcBef>
                <a:spcPct val="0"/>
              </a:spcBef>
              <a:buNone/>
              <a:defRPr sz="3600" b="1" i="1">
                <a:solidFill>
                  <a:schemeClr val="accent2"/>
                </a:solidFill>
              </a:defRPr>
            </a:lvl1pPr>
          </a:lstStyle>
          <a:p>
            <a:pPr algn="ctr"/>
            <a:r>
              <a:rPr lang="tr-TR" i="0" dirty="0" smtClean="0">
                <a:solidFill>
                  <a:schemeClr val="accent4">
                    <a:lumMod val="50000"/>
                  </a:schemeClr>
                </a:solidFill>
              </a:rPr>
              <a:t>Strateji – Düşünce Tarzları</a:t>
            </a:r>
            <a:endParaRPr lang="en-US" i="0" dirty="0">
              <a:solidFill>
                <a:schemeClr val="accent4">
                  <a:lumMod val="50000"/>
                </a:schemeClr>
              </a:solidFill>
            </a:endParaRPr>
          </a:p>
        </p:txBody>
      </p:sp>
      <p:sp>
        <p:nvSpPr>
          <p:cNvPr id="7" name="TextBox 31"/>
          <p:cNvSpPr txBox="1"/>
          <p:nvPr/>
        </p:nvSpPr>
        <p:spPr>
          <a:xfrm>
            <a:off x="428596" y="1255786"/>
            <a:ext cx="8215370" cy="2646878"/>
          </a:xfrm>
          <a:prstGeom prst="rect">
            <a:avLst/>
          </a:prstGeom>
          <a:noFill/>
        </p:spPr>
        <p:txBody>
          <a:bodyPr vert="horz" wrap="square" lIns="0" tIns="0" rIns="0" bIns="0" rtlCol="0">
            <a:spAutoFit/>
          </a:bodyPr>
          <a:lstStyle/>
          <a:p>
            <a:pPr indent="-274320" algn="just">
              <a:spcAft>
                <a:spcPts val="900"/>
              </a:spcAft>
              <a:buFont typeface="Arial" pitchFamily="34" charset="0"/>
              <a:buChar char="•"/>
            </a:pPr>
            <a:r>
              <a:rPr lang="tr-TR" sz="2600" dirty="0" smtClean="0"/>
              <a:t>Strateji üzerine mevcut iki düşünce tarzı:</a:t>
            </a:r>
          </a:p>
          <a:p>
            <a:pPr indent="-274320" algn="just">
              <a:spcAft>
                <a:spcPts val="900"/>
              </a:spcAft>
            </a:pPr>
            <a:r>
              <a:rPr lang="tr-TR" sz="2600" dirty="0" smtClean="0"/>
              <a:t>	Plan olarak strateji</a:t>
            </a:r>
          </a:p>
          <a:p>
            <a:pPr indent="-274320" algn="just">
              <a:spcAft>
                <a:spcPts val="900"/>
              </a:spcAft>
            </a:pPr>
            <a:r>
              <a:rPr lang="tr-TR" sz="2600" dirty="0" smtClean="0"/>
              <a:t>	Eylem olarak strateji</a:t>
            </a:r>
          </a:p>
          <a:p>
            <a:pPr indent="-274320" algn="just">
              <a:spcAft>
                <a:spcPts val="900"/>
              </a:spcAft>
              <a:buFont typeface="Arial" pitchFamily="34" charset="0"/>
              <a:buChar char="•"/>
            </a:pPr>
            <a:endParaRPr lang="tr-TR" sz="1200" dirty="0" smtClean="0"/>
          </a:p>
          <a:p>
            <a:pPr indent="-274320" algn="just">
              <a:spcAft>
                <a:spcPts val="900"/>
              </a:spcAft>
              <a:buFont typeface="Arial" pitchFamily="34" charset="0"/>
              <a:buChar char="•"/>
            </a:pPr>
            <a:r>
              <a:rPr lang="tr-TR" sz="2600" dirty="0" smtClean="0"/>
              <a:t>Bu derste ise stratejinin iki düşünce tarzından biri ile değil ikisinin entegrasyonu ile açıklanabileceği söylenmektedir.</a:t>
            </a:r>
          </a:p>
        </p:txBody>
      </p:sp>
    </p:spTree>
    <p:extLst>
      <p:ext uri="{BB962C8B-B14F-4D97-AF65-F5344CB8AC3E}">
        <p14:creationId xmlns:p14="http://schemas.microsoft.com/office/powerpoint/2010/main" val="2290670367"/>
      </p:ext>
    </p:extLst>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kapak.png"/>
          <p:cNvPicPr>
            <a:picLocks noChangeAspect="1"/>
          </p:cNvPicPr>
          <p:nvPr/>
        </p:nvPicPr>
        <p:blipFill>
          <a:blip r:embed="rId2"/>
          <a:srcRect t="17708" b="61458"/>
          <a:stretch>
            <a:fillRect/>
          </a:stretch>
        </p:blipFill>
        <p:spPr>
          <a:xfrm>
            <a:off x="0" y="5143511"/>
            <a:ext cx="9144000" cy="1714489"/>
          </a:xfrm>
          <a:prstGeom prst="rect">
            <a:avLst/>
          </a:prstGeom>
        </p:spPr>
      </p:pic>
      <p:sp>
        <p:nvSpPr>
          <p:cNvPr id="6" name="Başlık 1"/>
          <p:cNvSpPr txBox="1">
            <a:spLocks/>
          </p:cNvSpPr>
          <p:nvPr/>
        </p:nvSpPr>
        <p:spPr>
          <a:xfrm>
            <a:off x="286595" y="281738"/>
            <a:ext cx="8571685" cy="504056"/>
          </a:xfrm>
          <a:prstGeom prst="rect">
            <a:avLst/>
          </a:prstGeom>
        </p:spPr>
        <p:txBody>
          <a:bodyPr vert="horz" lIns="91440" tIns="45720" rIns="91440" bIns="45720" rtlCol="0" anchor="ctr">
            <a:noAutofit/>
          </a:bodyPr>
          <a:lstStyle>
            <a:defPPr>
              <a:defRPr lang="tr-TR"/>
            </a:defPPr>
            <a:lvl1pPr>
              <a:spcBef>
                <a:spcPct val="0"/>
              </a:spcBef>
              <a:buNone/>
              <a:defRPr sz="3600" b="1" i="1">
                <a:solidFill>
                  <a:schemeClr val="accent2"/>
                </a:solidFill>
              </a:defRPr>
            </a:lvl1pPr>
          </a:lstStyle>
          <a:p>
            <a:pPr algn="ctr"/>
            <a:r>
              <a:rPr lang="tr-TR" i="0" dirty="0" smtClean="0">
                <a:solidFill>
                  <a:schemeClr val="accent4">
                    <a:lumMod val="50000"/>
                  </a:schemeClr>
                </a:solidFill>
              </a:rPr>
              <a:t>Strateji – Düşünce Tarzları</a:t>
            </a:r>
            <a:endParaRPr lang="en-US" i="0" dirty="0">
              <a:solidFill>
                <a:schemeClr val="accent4">
                  <a:lumMod val="50000"/>
                </a:schemeClr>
              </a:solidFill>
            </a:endParaRPr>
          </a:p>
        </p:txBody>
      </p:sp>
      <p:sp>
        <p:nvSpPr>
          <p:cNvPr id="8" name="7 Dikdörtgen"/>
          <p:cNvSpPr/>
          <p:nvPr/>
        </p:nvSpPr>
        <p:spPr>
          <a:xfrm>
            <a:off x="642910" y="1357298"/>
            <a:ext cx="2071702" cy="114300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200" b="1" dirty="0" smtClean="0"/>
              <a:t>Plan olarak strateji</a:t>
            </a:r>
            <a:endParaRPr lang="tr-TR" sz="2200" b="1" dirty="0"/>
          </a:p>
        </p:txBody>
      </p:sp>
      <p:sp>
        <p:nvSpPr>
          <p:cNvPr id="9" name="8 Dikdörtgen"/>
          <p:cNvSpPr/>
          <p:nvPr/>
        </p:nvSpPr>
        <p:spPr>
          <a:xfrm>
            <a:off x="642910" y="2500306"/>
            <a:ext cx="2071702" cy="114300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200" b="1" dirty="0" smtClean="0"/>
              <a:t>Eylem olarak strateji</a:t>
            </a:r>
            <a:endParaRPr lang="tr-TR" sz="2200" b="1" dirty="0"/>
          </a:p>
        </p:txBody>
      </p:sp>
      <p:sp>
        <p:nvSpPr>
          <p:cNvPr id="10" name="9 Dikdörtgen"/>
          <p:cNvSpPr/>
          <p:nvPr/>
        </p:nvSpPr>
        <p:spPr>
          <a:xfrm>
            <a:off x="642910" y="3643314"/>
            <a:ext cx="2071702" cy="114300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200" b="1" dirty="0" smtClean="0"/>
              <a:t>Entegrasyon</a:t>
            </a:r>
            <a:endParaRPr lang="tr-TR" sz="2200" b="1" dirty="0"/>
          </a:p>
        </p:txBody>
      </p:sp>
      <p:sp>
        <p:nvSpPr>
          <p:cNvPr id="12" name="11 Dikdörtgen"/>
          <p:cNvSpPr/>
          <p:nvPr/>
        </p:nvSpPr>
        <p:spPr>
          <a:xfrm>
            <a:off x="2714612" y="1357298"/>
            <a:ext cx="5643602" cy="1143008"/>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200" dirty="0" smtClean="0">
                <a:solidFill>
                  <a:schemeClr val="tx1"/>
                </a:solidFill>
              </a:rPr>
              <a:t>İşletmenin hedeflerine ulaşması için bir dizi somut plan (</a:t>
            </a:r>
            <a:r>
              <a:rPr lang="tr-TR" sz="2200" dirty="0" err="1" smtClean="0">
                <a:solidFill>
                  <a:schemeClr val="tx1"/>
                </a:solidFill>
              </a:rPr>
              <a:t>Oster</a:t>
            </a:r>
            <a:r>
              <a:rPr lang="tr-TR" sz="2200" dirty="0" smtClean="0">
                <a:solidFill>
                  <a:schemeClr val="tx1"/>
                </a:solidFill>
              </a:rPr>
              <a:t>)</a:t>
            </a:r>
            <a:endParaRPr lang="tr-TR" sz="2200" dirty="0">
              <a:solidFill>
                <a:schemeClr val="tx1"/>
              </a:solidFill>
            </a:endParaRPr>
          </a:p>
        </p:txBody>
      </p:sp>
      <p:sp>
        <p:nvSpPr>
          <p:cNvPr id="13" name="12 Dikdörtgen"/>
          <p:cNvSpPr/>
          <p:nvPr/>
        </p:nvSpPr>
        <p:spPr>
          <a:xfrm>
            <a:off x="2714612" y="2500306"/>
            <a:ext cx="5643602" cy="1143008"/>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200" dirty="0" smtClean="0">
                <a:solidFill>
                  <a:schemeClr val="tx1"/>
                </a:solidFill>
              </a:rPr>
              <a:t>Eylem veya karar akışında bir model (</a:t>
            </a:r>
            <a:r>
              <a:rPr lang="tr-TR" sz="2200" dirty="0" err="1" smtClean="0">
                <a:solidFill>
                  <a:schemeClr val="tx1"/>
                </a:solidFill>
              </a:rPr>
              <a:t>Mintzberg</a:t>
            </a:r>
            <a:r>
              <a:rPr lang="tr-TR" sz="2200" dirty="0" smtClean="0">
                <a:solidFill>
                  <a:schemeClr val="tx1"/>
                </a:solidFill>
              </a:rPr>
              <a:t>)  </a:t>
            </a:r>
            <a:endParaRPr lang="tr-TR" sz="2200" dirty="0">
              <a:solidFill>
                <a:schemeClr val="tx1"/>
              </a:solidFill>
            </a:endParaRPr>
          </a:p>
        </p:txBody>
      </p:sp>
      <p:sp>
        <p:nvSpPr>
          <p:cNvPr id="14" name="13 Dikdörtgen"/>
          <p:cNvSpPr/>
          <p:nvPr/>
        </p:nvSpPr>
        <p:spPr>
          <a:xfrm>
            <a:off x="2714612" y="3643314"/>
            <a:ext cx="5643602" cy="1143008"/>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200" dirty="0" smtClean="0">
                <a:solidFill>
                  <a:schemeClr val="tx1"/>
                </a:solidFill>
              </a:rPr>
              <a:t>Uzun dönemli hedeflerin belirlenmesi ve onlara ulaşmak için gerekli kaynak dağılımının yapılması, eyleme geçilmesi (</a:t>
            </a:r>
            <a:r>
              <a:rPr lang="tr-TR" sz="2200" dirty="0" err="1" smtClean="0">
                <a:solidFill>
                  <a:schemeClr val="tx1"/>
                </a:solidFill>
              </a:rPr>
              <a:t>Chandler</a:t>
            </a:r>
            <a:r>
              <a:rPr lang="tr-TR" sz="2200" dirty="0" smtClean="0">
                <a:solidFill>
                  <a:schemeClr val="tx1"/>
                </a:solidFill>
              </a:rPr>
              <a:t>)</a:t>
            </a:r>
            <a:endParaRPr lang="tr-TR" sz="2200" dirty="0">
              <a:solidFill>
                <a:schemeClr val="tx1"/>
              </a:solidFill>
            </a:endParaRPr>
          </a:p>
        </p:txBody>
      </p:sp>
    </p:spTree>
    <p:extLst>
      <p:ext uri="{BB962C8B-B14F-4D97-AF65-F5344CB8AC3E}">
        <p14:creationId xmlns:p14="http://schemas.microsoft.com/office/powerpoint/2010/main" val="2290670367"/>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kapak.png"/>
          <p:cNvPicPr>
            <a:picLocks noChangeAspect="1"/>
          </p:cNvPicPr>
          <p:nvPr/>
        </p:nvPicPr>
        <p:blipFill>
          <a:blip r:embed="rId2"/>
          <a:srcRect t="17708" b="61458"/>
          <a:stretch>
            <a:fillRect/>
          </a:stretch>
        </p:blipFill>
        <p:spPr>
          <a:xfrm>
            <a:off x="0" y="5143511"/>
            <a:ext cx="9144000" cy="1714489"/>
          </a:xfrm>
          <a:prstGeom prst="rect">
            <a:avLst/>
          </a:prstGeom>
        </p:spPr>
      </p:pic>
      <p:sp>
        <p:nvSpPr>
          <p:cNvPr id="6" name="Başlık 1"/>
          <p:cNvSpPr txBox="1">
            <a:spLocks/>
          </p:cNvSpPr>
          <p:nvPr/>
        </p:nvSpPr>
        <p:spPr>
          <a:xfrm>
            <a:off x="286595" y="281738"/>
            <a:ext cx="8571685" cy="504056"/>
          </a:xfrm>
          <a:prstGeom prst="rect">
            <a:avLst/>
          </a:prstGeom>
        </p:spPr>
        <p:txBody>
          <a:bodyPr vert="horz" lIns="91440" tIns="45720" rIns="91440" bIns="45720" rtlCol="0" anchor="ctr">
            <a:noAutofit/>
          </a:bodyPr>
          <a:lstStyle>
            <a:defPPr>
              <a:defRPr lang="tr-TR"/>
            </a:defPPr>
            <a:lvl1pPr>
              <a:spcBef>
                <a:spcPct val="0"/>
              </a:spcBef>
              <a:buNone/>
              <a:defRPr sz="3600" b="1" i="1">
                <a:solidFill>
                  <a:schemeClr val="accent2"/>
                </a:solidFill>
              </a:defRPr>
            </a:lvl1pPr>
          </a:lstStyle>
          <a:p>
            <a:pPr algn="ctr"/>
            <a:r>
              <a:rPr lang="tr-TR" i="0" dirty="0" smtClean="0">
                <a:solidFill>
                  <a:schemeClr val="accent4">
                    <a:lumMod val="50000"/>
                  </a:schemeClr>
                </a:solidFill>
              </a:rPr>
              <a:t>Strateji Nedir?</a:t>
            </a:r>
            <a:endParaRPr lang="en-US" i="0" dirty="0">
              <a:solidFill>
                <a:schemeClr val="accent4">
                  <a:lumMod val="50000"/>
                </a:schemeClr>
              </a:solidFill>
            </a:endParaRPr>
          </a:p>
        </p:txBody>
      </p:sp>
      <p:sp>
        <p:nvSpPr>
          <p:cNvPr id="7" name="TextBox 31"/>
          <p:cNvSpPr txBox="1"/>
          <p:nvPr/>
        </p:nvSpPr>
        <p:spPr>
          <a:xfrm>
            <a:off x="428596" y="1255786"/>
            <a:ext cx="8215370" cy="2816156"/>
          </a:xfrm>
          <a:prstGeom prst="rect">
            <a:avLst/>
          </a:prstGeom>
          <a:noFill/>
        </p:spPr>
        <p:txBody>
          <a:bodyPr vert="horz" wrap="square" lIns="0" tIns="0" rIns="0" bIns="0" rtlCol="0">
            <a:spAutoFit/>
          </a:bodyPr>
          <a:lstStyle/>
          <a:p>
            <a:pPr indent="-274320" algn="just">
              <a:spcAft>
                <a:spcPts val="900"/>
              </a:spcAft>
              <a:buFont typeface="Arial" pitchFamily="34" charset="0"/>
              <a:buChar char="•"/>
            </a:pPr>
            <a:r>
              <a:rPr lang="tr-TR" sz="2600" dirty="0" smtClean="0"/>
              <a:t>Strateji özetle bir firmanın diğerleri ile rekabette nasıl başarılı olacağının cevabıdır.</a:t>
            </a:r>
          </a:p>
          <a:p>
            <a:pPr indent="-274320" algn="just">
              <a:spcAft>
                <a:spcPts val="900"/>
              </a:spcAft>
              <a:buFont typeface="Arial" pitchFamily="34" charset="0"/>
              <a:buChar char="•"/>
            </a:pPr>
            <a:endParaRPr lang="tr-TR" sz="1200" dirty="0" smtClean="0"/>
          </a:p>
          <a:p>
            <a:pPr indent="-274320" algn="just">
              <a:spcAft>
                <a:spcPts val="900"/>
              </a:spcAft>
              <a:buFont typeface="Arial" pitchFamily="34" charset="0"/>
              <a:buChar char="•"/>
            </a:pPr>
            <a:r>
              <a:rPr lang="tr-TR" sz="2600" dirty="0" smtClean="0"/>
              <a:t>Stratejiyi tek bir kelime ile ifade etmemiz gerekirse plan veya eylem sözcükleri yerine, geçmişi açıklama ve geleceği tahmin etme amacını ifade eden “teori” sözcüğü daha yerinde olacaktır.</a:t>
            </a:r>
          </a:p>
        </p:txBody>
      </p:sp>
    </p:spTree>
    <p:extLst>
      <p:ext uri="{BB962C8B-B14F-4D97-AF65-F5344CB8AC3E}">
        <p14:creationId xmlns:p14="http://schemas.microsoft.com/office/powerpoint/2010/main" val="2290670367"/>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kapak.png"/>
          <p:cNvPicPr>
            <a:picLocks noChangeAspect="1"/>
          </p:cNvPicPr>
          <p:nvPr/>
        </p:nvPicPr>
        <p:blipFill>
          <a:blip r:embed="rId2"/>
          <a:srcRect t="17708" b="61458"/>
          <a:stretch>
            <a:fillRect/>
          </a:stretch>
        </p:blipFill>
        <p:spPr>
          <a:xfrm>
            <a:off x="0" y="5143511"/>
            <a:ext cx="9144000" cy="1714489"/>
          </a:xfrm>
          <a:prstGeom prst="rect">
            <a:avLst/>
          </a:prstGeom>
        </p:spPr>
      </p:pic>
      <p:cxnSp>
        <p:nvCxnSpPr>
          <p:cNvPr id="8" name="7 Düz Ok Bağlayıcısı"/>
          <p:cNvCxnSpPr/>
          <p:nvPr/>
        </p:nvCxnSpPr>
        <p:spPr>
          <a:xfrm rot="5400000" flipH="1" flipV="1">
            <a:off x="-749337" y="2535232"/>
            <a:ext cx="3786214"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10 Düz Ok Bağlayıcısı"/>
          <p:cNvCxnSpPr/>
          <p:nvPr/>
        </p:nvCxnSpPr>
        <p:spPr>
          <a:xfrm>
            <a:off x="1142976" y="4429133"/>
            <a:ext cx="685804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14 Metin kutusu"/>
          <p:cNvSpPr txBox="1"/>
          <p:nvPr/>
        </p:nvSpPr>
        <p:spPr>
          <a:xfrm>
            <a:off x="1928794" y="3500439"/>
            <a:ext cx="1044710" cy="369332"/>
          </a:xfrm>
          <a:prstGeom prst="rect">
            <a:avLst/>
          </a:prstGeom>
          <a:noFill/>
        </p:spPr>
        <p:txBody>
          <a:bodyPr wrap="none" rtlCol="0">
            <a:spAutoFit/>
          </a:bodyPr>
          <a:lstStyle/>
          <a:p>
            <a:r>
              <a:rPr lang="tr-TR" dirty="0" smtClean="0"/>
              <a:t>A noktası</a:t>
            </a:r>
            <a:endParaRPr lang="tr-TR" dirty="0"/>
          </a:p>
        </p:txBody>
      </p:sp>
      <p:sp>
        <p:nvSpPr>
          <p:cNvPr id="16" name="15 Sağ Ok"/>
          <p:cNvSpPr/>
          <p:nvPr/>
        </p:nvSpPr>
        <p:spPr>
          <a:xfrm rot="20517348">
            <a:off x="3221972" y="2138518"/>
            <a:ext cx="2402879" cy="428628"/>
          </a:xfrm>
          <a:prstGeom prst="rightArrow">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13 Oval"/>
          <p:cNvSpPr/>
          <p:nvPr/>
        </p:nvSpPr>
        <p:spPr>
          <a:xfrm>
            <a:off x="1571604" y="2357431"/>
            <a:ext cx="1785950" cy="1071570"/>
          </a:xfrm>
          <a:prstGeom prst="ellipse">
            <a:avLst/>
          </a:prstGeom>
          <a:solidFill>
            <a:schemeClr val="bg1">
              <a:lumMod val="85000"/>
            </a:schemeClr>
          </a:solidFill>
          <a:ln>
            <a:solidFill>
              <a:schemeClr val="bg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tr-TR" dirty="0" smtClean="0"/>
              <a:t>Neredeyiz?</a:t>
            </a:r>
            <a:endParaRPr lang="tr-TR" dirty="0"/>
          </a:p>
        </p:txBody>
      </p:sp>
      <p:sp>
        <p:nvSpPr>
          <p:cNvPr id="17" name="16 Oval"/>
          <p:cNvSpPr/>
          <p:nvPr/>
        </p:nvSpPr>
        <p:spPr>
          <a:xfrm>
            <a:off x="5500694" y="1214423"/>
            <a:ext cx="1785950" cy="1071570"/>
          </a:xfrm>
          <a:prstGeom prst="ellipse">
            <a:avLst/>
          </a:prstGeom>
          <a:solidFill>
            <a:schemeClr val="bg1">
              <a:lumMod val="85000"/>
            </a:schemeClr>
          </a:solidFill>
          <a:ln>
            <a:solidFill>
              <a:schemeClr val="bg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tr-TR" dirty="0" smtClean="0"/>
              <a:t>Nerede olmalıyız?</a:t>
            </a:r>
            <a:endParaRPr lang="tr-TR" dirty="0"/>
          </a:p>
        </p:txBody>
      </p:sp>
      <p:sp>
        <p:nvSpPr>
          <p:cNvPr id="18" name="17 Metin kutusu"/>
          <p:cNvSpPr txBox="1"/>
          <p:nvPr/>
        </p:nvSpPr>
        <p:spPr>
          <a:xfrm>
            <a:off x="5929322" y="2357431"/>
            <a:ext cx="1036694" cy="369332"/>
          </a:xfrm>
          <a:prstGeom prst="rect">
            <a:avLst/>
          </a:prstGeom>
          <a:noFill/>
        </p:spPr>
        <p:txBody>
          <a:bodyPr wrap="none" rtlCol="0">
            <a:spAutoFit/>
          </a:bodyPr>
          <a:lstStyle/>
          <a:p>
            <a:r>
              <a:rPr lang="tr-TR" dirty="0" smtClean="0"/>
              <a:t>B noktası</a:t>
            </a:r>
            <a:endParaRPr lang="tr-TR" dirty="0"/>
          </a:p>
        </p:txBody>
      </p:sp>
      <p:sp>
        <p:nvSpPr>
          <p:cNvPr id="22" name="21 Metin kutusu"/>
          <p:cNvSpPr txBox="1"/>
          <p:nvPr/>
        </p:nvSpPr>
        <p:spPr>
          <a:xfrm rot="20433838">
            <a:off x="3296146" y="1932771"/>
            <a:ext cx="1804597" cy="369332"/>
          </a:xfrm>
          <a:prstGeom prst="rect">
            <a:avLst/>
          </a:prstGeom>
          <a:noFill/>
        </p:spPr>
        <p:txBody>
          <a:bodyPr wrap="none" rtlCol="0">
            <a:spAutoFit/>
          </a:bodyPr>
          <a:lstStyle/>
          <a:p>
            <a:r>
              <a:rPr lang="tr-TR" dirty="0" smtClean="0"/>
              <a:t>Planlanan strateji</a:t>
            </a:r>
            <a:endParaRPr lang="tr-TR" dirty="0"/>
          </a:p>
        </p:txBody>
      </p:sp>
      <p:sp>
        <p:nvSpPr>
          <p:cNvPr id="23" name="22 Metin kutusu"/>
          <p:cNvSpPr txBox="1"/>
          <p:nvPr/>
        </p:nvSpPr>
        <p:spPr>
          <a:xfrm>
            <a:off x="3143240" y="3639926"/>
            <a:ext cx="1787990" cy="646331"/>
          </a:xfrm>
          <a:prstGeom prst="rect">
            <a:avLst/>
          </a:prstGeom>
          <a:noFill/>
        </p:spPr>
        <p:txBody>
          <a:bodyPr wrap="none" rtlCol="0">
            <a:spAutoFit/>
          </a:bodyPr>
          <a:lstStyle/>
          <a:p>
            <a:pPr algn="ctr"/>
            <a:r>
              <a:rPr lang="tr-TR" dirty="0" smtClean="0"/>
              <a:t>Gerçekleşmeyen </a:t>
            </a:r>
          </a:p>
          <a:p>
            <a:pPr algn="ctr"/>
            <a:r>
              <a:rPr lang="tr-TR" dirty="0" smtClean="0"/>
              <a:t>strateji</a:t>
            </a:r>
            <a:endParaRPr lang="tr-TR" dirty="0"/>
          </a:p>
        </p:txBody>
      </p:sp>
      <p:cxnSp>
        <p:nvCxnSpPr>
          <p:cNvPr id="26" name="25 Düz Ok Bağlayıcısı"/>
          <p:cNvCxnSpPr/>
          <p:nvPr/>
        </p:nvCxnSpPr>
        <p:spPr>
          <a:xfrm rot="5400000">
            <a:off x="5393537" y="2393150"/>
            <a:ext cx="642942" cy="285752"/>
          </a:xfrm>
          <a:prstGeom prst="straightConnector1">
            <a:avLst/>
          </a:prstGeom>
          <a:ln>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8" name="27 Metin kutusu"/>
          <p:cNvSpPr txBox="1"/>
          <p:nvPr/>
        </p:nvSpPr>
        <p:spPr>
          <a:xfrm>
            <a:off x="4500562" y="2857497"/>
            <a:ext cx="2000264" cy="646331"/>
          </a:xfrm>
          <a:prstGeom prst="rect">
            <a:avLst/>
          </a:prstGeom>
          <a:noFill/>
        </p:spPr>
        <p:txBody>
          <a:bodyPr wrap="square" rtlCol="0">
            <a:spAutoFit/>
          </a:bodyPr>
          <a:lstStyle/>
          <a:p>
            <a:pPr algn="ctr"/>
            <a:r>
              <a:rPr lang="tr-TR" dirty="0" smtClean="0"/>
              <a:t>Ortaya çıkan </a:t>
            </a:r>
          </a:p>
          <a:p>
            <a:pPr algn="ctr"/>
            <a:r>
              <a:rPr lang="tr-TR" dirty="0" smtClean="0"/>
              <a:t>strateji</a:t>
            </a:r>
            <a:endParaRPr lang="tr-TR" dirty="0"/>
          </a:p>
        </p:txBody>
      </p:sp>
      <p:cxnSp>
        <p:nvCxnSpPr>
          <p:cNvPr id="30" name="29 Düz Ok Bağlayıcısı"/>
          <p:cNvCxnSpPr>
            <a:stCxn id="14" idx="5"/>
          </p:cNvCxnSpPr>
          <p:nvPr/>
        </p:nvCxnSpPr>
        <p:spPr>
          <a:xfrm rot="16200000" flipH="1">
            <a:off x="3112597" y="3255482"/>
            <a:ext cx="371242" cy="404423"/>
          </a:xfrm>
          <a:prstGeom prst="straightConnector1">
            <a:avLst/>
          </a:prstGeom>
          <a:ln>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32" name="31 Metin kutusu"/>
          <p:cNvSpPr txBox="1"/>
          <p:nvPr/>
        </p:nvSpPr>
        <p:spPr>
          <a:xfrm rot="16200000">
            <a:off x="-535817" y="1948004"/>
            <a:ext cx="2500330" cy="461665"/>
          </a:xfrm>
          <a:prstGeom prst="rect">
            <a:avLst/>
          </a:prstGeom>
          <a:noFill/>
        </p:spPr>
        <p:txBody>
          <a:bodyPr wrap="square" rtlCol="0">
            <a:spAutoFit/>
          </a:bodyPr>
          <a:lstStyle/>
          <a:p>
            <a:r>
              <a:rPr lang="tr-TR" sz="2400" dirty="0" smtClean="0"/>
              <a:t>Performans</a:t>
            </a:r>
            <a:endParaRPr lang="tr-TR" sz="2400" dirty="0"/>
          </a:p>
        </p:txBody>
      </p:sp>
      <p:sp>
        <p:nvSpPr>
          <p:cNvPr id="33" name="32 Metin kutusu"/>
          <p:cNvSpPr txBox="1"/>
          <p:nvPr/>
        </p:nvSpPr>
        <p:spPr>
          <a:xfrm>
            <a:off x="3214678" y="4500570"/>
            <a:ext cx="2500330" cy="461665"/>
          </a:xfrm>
          <a:prstGeom prst="rect">
            <a:avLst/>
          </a:prstGeom>
          <a:noFill/>
        </p:spPr>
        <p:txBody>
          <a:bodyPr wrap="square" rtlCol="0">
            <a:spAutoFit/>
          </a:bodyPr>
          <a:lstStyle/>
          <a:p>
            <a:pPr algn="ctr"/>
            <a:r>
              <a:rPr lang="tr-TR" sz="2400" dirty="0" smtClean="0"/>
              <a:t>Zaman</a:t>
            </a:r>
            <a:endParaRPr lang="tr-TR" sz="2400" dirty="0"/>
          </a:p>
        </p:txBody>
      </p:sp>
    </p:spTree>
    <p:extLst>
      <p:ext uri="{BB962C8B-B14F-4D97-AF65-F5344CB8AC3E}">
        <p14:creationId xmlns:p14="http://schemas.microsoft.com/office/powerpoint/2010/main" val="2290670367"/>
      </p:ext>
    </p:extLst>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kapak.png"/>
          <p:cNvPicPr>
            <a:picLocks noChangeAspect="1"/>
          </p:cNvPicPr>
          <p:nvPr/>
        </p:nvPicPr>
        <p:blipFill>
          <a:blip r:embed="rId2"/>
          <a:srcRect t="17708" b="61458"/>
          <a:stretch>
            <a:fillRect/>
          </a:stretch>
        </p:blipFill>
        <p:spPr>
          <a:xfrm>
            <a:off x="0" y="5143511"/>
            <a:ext cx="9144000" cy="1714489"/>
          </a:xfrm>
          <a:prstGeom prst="rect">
            <a:avLst/>
          </a:prstGeom>
        </p:spPr>
      </p:pic>
      <p:sp>
        <p:nvSpPr>
          <p:cNvPr id="6" name="Başlık 1"/>
          <p:cNvSpPr txBox="1">
            <a:spLocks/>
          </p:cNvSpPr>
          <p:nvPr/>
        </p:nvSpPr>
        <p:spPr>
          <a:xfrm>
            <a:off x="286595" y="281738"/>
            <a:ext cx="8571685" cy="504056"/>
          </a:xfrm>
          <a:prstGeom prst="rect">
            <a:avLst/>
          </a:prstGeom>
        </p:spPr>
        <p:txBody>
          <a:bodyPr vert="horz" lIns="91440" tIns="45720" rIns="91440" bIns="45720" rtlCol="0" anchor="ctr">
            <a:noAutofit/>
          </a:bodyPr>
          <a:lstStyle>
            <a:defPPr>
              <a:defRPr lang="tr-TR"/>
            </a:defPPr>
            <a:lvl1pPr>
              <a:spcBef>
                <a:spcPct val="0"/>
              </a:spcBef>
              <a:buNone/>
              <a:defRPr sz="3600" b="1" i="1">
                <a:solidFill>
                  <a:schemeClr val="accent2"/>
                </a:solidFill>
              </a:defRPr>
            </a:lvl1pPr>
          </a:lstStyle>
          <a:p>
            <a:pPr algn="ctr"/>
            <a:r>
              <a:rPr lang="tr-TR" i="0" dirty="0" smtClean="0">
                <a:solidFill>
                  <a:schemeClr val="accent4">
                    <a:lumMod val="50000"/>
                  </a:schemeClr>
                </a:solidFill>
              </a:rPr>
              <a:t>Stratejide 4 Temel Soru</a:t>
            </a:r>
            <a:endParaRPr lang="en-US" i="0" dirty="0">
              <a:solidFill>
                <a:schemeClr val="accent4">
                  <a:lumMod val="50000"/>
                </a:schemeClr>
              </a:solidFill>
            </a:endParaRPr>
          </a:p>
        </p:txBody>
      </p:sp>
      <p:sp>
        <p:nvSpPr>
          <p:cNvPr id="7" name="TextBox 31"/>
          <p:cNvSpPr txBox="1"/>
          <p:nvPr/>
        </p:nvSpPr>
        <p:spPr>
          <a:xfrm>
            <a:off x="428596" y="1255786"/>
            <a:ext cx="8215370" cy="4247317"/>
          </a:xfrm>
          <a:prstGeom prst="rect">
            <a:avLst/>
          </a:prstGeom>
          <a:noFill/>
        </p:spPr>
        <p:txBody>
          <a:bodyPr vert="horz" wrap="square" lIns="0" tIns="0" rIns="0" bIns="0" rtlCol="0">
            <a:spAutoFit/>
          </a:bodyPr>
          <a:lstStyle/>
          <a:p>
            <a:pPr marL="240030" indent="-514350" algn="just">
              <a:spcAft>
                <a:spcPts val="900"/>
              </a:spcAft>
              <a:buFont typeface="+mj-lt"/>
              <a:buAutoNum type="arabicPeriod"/>
            </a:pPr>
            <a:r>
              <a:rPr lang="tr-TR" sz="2600" dirty="0" smtClean="0"/>
              <a:t>Firmalar neden farklılık gösterir? </a:t>
            </a:r>
          </a:p>
          <a:p>
            <a:pPr indent="-274320" algn="just"/>
            <a:r>
              <a:rPr lang="tr-TR" sz="2600" dirty="0" smtClean="0"/>
              <a:t>	Küresel rekabette sergilenen farklılıklar</a:t>
            </a:r>
          </a:p>
          <a:p>
            <a:pPr lvl="2" indent="-274320" algn="just"/>
            <a:r>
              <a:rPr lang="tr-TR" sz="2600" dirty="0" smtClean="0"/>
              <a:t>	Batılı şirketler / Japon şirketleri </a:t>
            </a:r>
          </a:p>
          <a:p>
            <a:pPr lvl="2" indent="-274320" algn="just">
              <a:spcAft>
                <a:spcPts val="900"/>
              </a:spcAft>
            </a:pPr>
            <a:endParaRPr lang="tr-TR" sz="1200" dirty="0" smtClean="0"/>
          </a:p>
          <a:p>
            <a:pPr marL="240030" indent="-514350" algn="just">
              <a:spcAft>
                <a:spcPts val="900"/>
              </a:spcAft>
              <a:buFont typeface="+mj-lt"/>
              <a:buAutoNum type="arabicPeriod" startAt="2"/>
            </a:pPr>
            <a:r>
              <a:rPr lang="tr-TR" sz="2600" dirty="0" smtClean="0"/>
              <a:t>Firmalar ne şekilde davranır?</a:t>
            </a:r>
          </a:p>
          <a:p>
            <a:pPr lvl="2" indent="-274320" algn="just"/>
            <a:r>
              <a:rPr lang="tr-TR" sz="2600" dirty="0" smtClean="0"/>
              <a:t>	Endüstri temelli yaklaşım </a:t>
            </a:r>
          </a:p>
          <a:p>
            <a:pPr lvl="2" indent="-274320" algn="just"/>
            <a:r>
              <a:rPr lang="tr-TR" sz="2600" dirty="0" smtClean="0"/>
              <a:t>	Kaynak temelli yaklaşım </a:t>
            </a:r>
          </a:p>
          <a:p>
            <a:pPr lvl="2" indent="-274320" algn="just"/>
            <a:r>
              <a:rPr lang="tr-TR" sz="2600" dirty="0" smtClean="0"/>
              <a:t>	Kurumsal temelli yaklaşım</a:t>
            </a:r>
          </a:p>
          <a:p>
            <a:pPr lvl="2" indent="-274320" algn="just">
              <a:spcAft>
                <a:spcPts val="900"/>
              </a:spcAft>
            </a:pPr>
            <a:endParaRPr lang="tr-TR" sz="2600" dirty="0" smtClean="0"/>
          </a:p>
          <a:p>
            <a:pPr indent="-274320" algn="just">
              <a:spcAft>
                <a:spcPts val="900"/>
              </a:spcAft>
              <a:buFont typeface="Arial" pitchFamily="34" charset="0"/>
              <a:buChar char="•"/>
            </a:pPr>
            <a:endParaRPr lang="tr-TR" sz="2600" dirty="0" smtClean="0"/>
          </a:p>
        </p:txBody>
      </p:sp>
    </p:spTree>
    <p:extLst>
      <p:ext uri="{BB962C8B-B14F-4D97-AF65-F5344CB8AC3E}">
        <p14:creationId xmlns:p14="http://schemas.microsoft.com/office/powerpoint/2010/main" val="2290670367"/>
      </p:ext>
    </p:extLst>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kapak.png"/>
          <p:cNvPicPr>
            <a:picLocks noChangeAspect="1"/>
          </p:cNvPicPr>
          <p:nvPr/>
        </p:nvPicPr>
        <p:blipFill>
          <a:blip r:embed="rId2"/>
          <a:srcRect t="17708" b="61458"/>
          <a:stretch>
            <a:fillRect/>
          </a:stretch>
        </p:blipFill>
        <p:spPr>
          <a:xfrm>
            <a:off x="0" y="5143511"/>
            <a:ext cx="9144000" cy="1714489"/>
          </a:xfrm>
          <a:prstGeom prst="rect">
            <a:avLst/>
          </a:prstGeom>
        </p:spPr>
      </p:pic>
      <p:sp>
        <p:nvSpPr>
          <p:cNvPr id="6" name="Başlık 1"/>
          <p:cNvSpPr txBox="1">
            <a:spLocks/>
          </p:cNvSpPr>
          <p:nvPr/>
        </p:nvSpPr>
        <p:spPr>
          <a:xfrm>
            <a:off x="286595" y="281738"/>
            <a:ext cx="8571685" cy="504056"/>
          </a:xfrm>
          <a:prstGeom prst="rect">
            <a:avLst/>
          </a:prstGeom>
        </p:spPr>
        <p:txBody>
          <a:bodyPr vert="horz" lIns="91440" tIns="45720" rIns="91440" bIns="45720" rtlCol="0" anchor="ctr">
            <a:noAutofit/>
          </a:bodyPr>
          <a:lstStyle>
            <a:defPPr>
              <a:defRPr lang="tr-TR"/>
            </a:defPPr>
            <a:lvl1pPr>
              <a:spcBef>
                <a:spcPct val="0"/>
              </a:spcBef>
              <a:buNone/>
              <a:defRPr sz="3600" b="1" i="1">
                <a:solidFill>
                  <a:schemeClr val="accent2"/>
                </a:solidFill>
              </a:defRPr>
            </a:lvl1pPr>
          </a:lstStyle>
          <a:p>
            <a:pPr algn="ctr"/>
            <a:r>
              <a:rPr lang="tr-TR" i="0" dirty="0" smtClean="0">
                <a:solidFill>
                  <a:schemeClr val="accent4">
                    <a:lumMod val="50000"/>
                  </a:schemeClr>
                </a:solidFill>
              </a:rPr>
              <a:t>Endüstri Temelli Yaklaşım</a:t>
            </a:r>
            <a:endParaRPr lang="en-US" i="0" dirty="0">
              <a:solidFill>
                <a:schemeClr val="accent4">
                  <a:lumMod val="50000"/>
                </a:schemeClr>
              </a:solidFill>
            </a:endParaRPr>
          </a:p>
        </p:txBody>
      </p:sp>
      <p:sp>
        <p:nvSpPr>
          <p:cNvPr id="5" name="TextBox 31"/>
          <p:cNvSpPr txBox="1"/>
          <p:nvPr/>
        </p:nvSpPr>
        <p:spPr>
          <a:xfrm>
            <a:off x="428596" y="1255786"/>
            <a:ext cx="8215370" cy="3616375"/>
          </a:xfrm>
          <a:prstGeom prst="rect">
            <a:avLst/>
          </a:prstGeom>
          <a:noFill/>
        </p:spPr>
        <p:txBody>
          <a:bodyPr vert="horz" wrap="square" lIns="0" tIns="0" rIns="0" bIns="0" rtlCol="0">
            <a:spAutoFit/>
          </a:bodyPr>
          <a:lstStyle/>
          <a:p>
            <a:pPr indent="-274320" algn="just">
              <a:spcAft>
                <a:spcPts val="900"/>
              </a:spcAft>
              <a:buFont typeface="Arial" pitchFamily="34" charset="0"/>
              <a:buChar char="•"/>
            </a:pPr>
            <a:r>
              <a:rPr lang="tr-TR" sz="2600" dirty="0" smtClean="0"/>
              <a:t>Endüstri temelli yaklaşıma göre stratejik olan konu, sektördeki rekabet şartlarını analiz ederken; </a:t>
            </a:r>
            <a:r>
              <a:rPr lang="tr-TR" sz="2600" b="1" dirty="0" smtClean="0"/>
              <a:t>r</a:t>
            </a:r>
            <a:r>
              <a:rPr lang="en-US" sz="2600" b="1" dirty="0" err="1" smtClean="0"/>
              <a:t>akip</a:t>
            </a:r>
            <a:r>
              <a:rPr lang="en-US" sz="2600" b="1" dirty="0" smtClean="0"/>
              <a:t> </a:t>
            </a:r>
            <a:r>
              <a:rPr lang="tr-TR" sz="2600" b="1" dirty="0" smtClean="0"/>
              <a:t>işletmeler arasındaki rekabeti, potansiyel giriş tehdidini, ikame mallar tehdidini, alıcıların pazarlık gücünü </a:t>
            </a:r>
            <a:r>
              <a:rPr lang="tr-TR" sz="2600" dirty="0" smtClean="0"/>
              <a:t>ve</a:t>
            </a:r>
            <a:r>
              <a:rPr lang="tr-TR" sz="2600" b="1" dirty="0" smtClean="0"/>
              <a:t> tedarikçilerin pazarlık gücünü</a:t>
            </a:r>
            <a:r>
              <a:rPr lang="tr-TR" sz="2600" dirty="0" smtClean="0"/>
              <a:t>  anlamak ve buna uygun şekilde pozisyon almaktır.</a:t>
            </a:r>
          </a:p>
          <a:p>
            <a:pPr indent="-274320" algn="just">
              <a:spcAft>
                <a:spcPts val="900"/>
              </a:spcAft>
              <a:buFont typeface="Arial" pitchFamily="34" charset="0"/>
              <a:buChar char="•"/>
            </a:pPr>
            <a:endParaRPr lang="tr-TR" sz="1200" dirty="0" smtClean="0"/>
          </a:p>
          <a:p>
            <a:pPr indent="-274320" algn="just">
              <a:spcAft>
                <a:spcPts val="900"/>
              </a:spcAft>
              <a:buFont typeface="Arial" pitchFamily="34" charset="0"/>
              <a:buChar char="•"/>
            </a:pPr>
            <a:r>
              <a:rPr lang="tr-TR" sz="2600" dirty="0" smtClean="0"/>
              <a:t>Bu bakış açısı temel olarak dışsal fırsat ve tehditlere odaklanırken, kaynak temelli yaklaşım güçlü ve zayıf yanlara odaklanmaktadır.</a:t>
            </a:r>
          </a:p>
        </p:txBody>
      </p:sp>
    </p:spTree>
    <p:extLst>
      <p:ext uri="{BB962C8B-B14F-4D97-AF65-F5344CB8AC3E}">
        <p14:creationId xmlns:p14="http://schemas.microsoft.com/office/powerpoint/2010/main" val="2290670367"/>
      </p:ext>
    </p:extLst>
  </p:cSld>
  <p:clrMapOvr>
    <a:masterClrMapping/>
  </p:clrMapOvr>
  <p:transition spd="med">
    <p:pull/>
  </p:transition>
  <p:timing>
    <p:tnLst>
      <p:par>
        <p:cTn id="1" dur="indefinite" restart="never" nodeType="tmRoot"/>
      </p:par>
    </p:tnLst>
  </p:timing>
</p:sld>
</file>

<file path=ppt/theme/theme1.xml><?xml version="1.0" encoding="utf-8"?>
<a:theme xmlns:a="http://schemas.openxmlformats.org/drawingml/2006/main" name="Ofis Teması">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1307</TotalTime>
  <Words>1006</Words>
  <Application>Microsoft Office PowerPoint</Application>
  <PresentationFormat>Ekran Gösterisi (4:3)</PresentationFormat>
  <Paragraphs>191</Paragraphs>
  <Slides>26</Slides>
  <Notes>0</Notes>
  <HiddenSlides>0</HiddenSlides>
  <MMClips>0</MMClips>
  <ScaleCrop>false</ScaleCrop>
  <HeadingPairs>
    <vt:vector size="6" baseType="variant">
      <vt:variant>
        <vt:lpstr>Kullanılan Yazı Tipleri</vt:lpstr>
      </vt:variant>
      <vt:variant>
        <vt:i4>3</vt:i4>
      </vt:variant>
      <vt:variant>
        <vt:lpstr>Tema</vt:lpstr>
      </vt:variant>
      <vt:variant>
        <vt:i4>2</vt:i4>
      </vt:variant>
      <vt:variant>
        <vt:lpstr>Slayt Başlıkları</vt:lpstr>
      </vt:variant>
      <vt:variant>
        <vt:i4>26</vt:i4>
      </vt:variant>
    </vt:vector>
  </HeadingPairs>
  <TitlesOfParts>
    <vt:vector size="31" baseType="lpstr">
      <vt:lpstr>Arial</vt:lpstr>
      <vt:lpstr>Calibri</vt:lpstr>
      <vt:lpstr>Wingdings</vt:lpstr>
      <vt:lpstr>Ofis Teması</vt:lpstr>
      <vt:lpstr>1_Ofis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ytuiibf</dc:creator>
  <cp:lastModifiedBy>Sony</cp:lastModifiedBy>
  <cp:revision>193</cp:revision>
  <dcterms:created xsi:type="dcterms:W3CDTF">2014-10-31T12:41:53Z</dcterms:created>
  <dcterms:modified xsi:type="dcterms:W3CDTF">2023-11-14T07:39:42Z</dcterms:modified>
</cp:coreProperties>
</file>