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82" r:id="rId33"/>
    <p:sldId id="283" r:id="rId34"/>
    <p:sldId id="284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1A38C-C811-463C-867A-FE2B5630C09B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912D0D4C-DF88-408D-93EC-59E9FEFC3637}">
      <dgm:prSet phldrT="[Text]" custT="1"/>
      <dgm:spPr/>
      <dgm:t>
        <a:bodyPr/>
        <a:lstStyle/>
        <a:p>
          <a:r>
            <a:rPr lang="tr-TR" sz="1800" b="1" dirty="0" smtClean="0">
              <a:latin typeface="Calibri" panose="020F0502020204030204" pitchFamily="34" charset="0"/>
            </a:rPr>
            <a:t>Mevcut Firmalar Arasındaki Rekabet</a:t>
          </a:r>
          <a:endParaRPr lang="tr-TR" sz="1800" b="1" dirty="0">
            <a:latin typeface="Calibri" panose="020F0502020204030204" pitchFamily="34" charset="0"/>
          </a:endParaRPr>
        </a:p>
      </dgm:t>
    </dgm:pt>
    <dgm:pt modelId="{F1C5EC1C-B555-4382-A324-BCAC963A3435}" type="parTrans" cxnId="{6B531AB0-32D6-4750-A39E-D2B32C384584}">
      <dgm:prSet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656BF9F9-9ABF-4865-BDD9-C52C9B4DD327}" type="sibTrans" cxnId="{6B531AB0-32D6-4750-A39E-D2B32C384584}">
      <dgm:prSet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C8646824-CA76-4522-89C6-4D7A75788043}">
      <dgm:prSet phldrT="[Text]" custT="1"/>
      <dgm:spPr/>
      <dgm:t>
        <a:bodyPr/>
        <a:lstStyle/>
        <a:p>
          <a:r>
            <a:rPr lang="tr-TR" sz="1800" b="1" dirty="0" smtClean="0">
              <a:latin typeface="Calibri" panose="020F0502020204030204" pitchFamily="34" charset="0"/>
            </a:rPr>
            <a:t>Potansiyel Girişler</a:t>
          </a:r>
          <a:endParaRPr lang="tr-TR" sz="1800" b="1" dirty="0">
            <a:latin typeface="Calibri" panose="020F0502020204030204" pitchFamily="34" charset="0"/>
          </a:endParaRPr>
        </a:p>
      </dgm:t>
    </dgm:pt>
    <dgm:pt modelId="{E9D46A42-052E-495A-AC4F-13DF470B1E24}" type="parTrans" cxnId="{2953A811-7DF5-4FD0-8D15-06900C413C50}">
      <dgm:prSet custT="1"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A563FBB5-E928-4541-9FAB-E8696477726B}" type="sibTrans" cxnId="{2953A811-7DF5-4FD0-8D15-06900C413C50}">
      <dgm:prSet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F0B9D0DC-B734-4C35-9573-36528930AE9C}">
      <dgm:prSet phldrT="[Text]" custT="1"/>
      <dgm:spPr/>
      <dgm:t>
        <a:bodyPr/>
        <a:lstStyle/>
        <a:p>
          <a:r>
            <a:rPr lang="tr-TR" sz="1800" b="1" dirty="0" smtClean="0">
              <a:latin typeface="Calibri" panose="020F0502020204030204" pitchFamily="34" charset="0"/>
            </a:rPr>
            <a:t>Alıcılar</a:t>
          </a:r>
          <a:endParaRPr lang="tr-TR" sz="1800" b="1" dirty="0">
            <a:latin typeface="Calibri" panose="020F0502020204030204" pitchFamily="34" charset="0"/>
          </a:endParaRPr>
        </a:p>
      </dgm:t>
    </dgm:pt>
    <dgm:pt modelId="{B81A5C42-386D-4FE4-8DD4-9271FCD7F3F2}" type="parTrans" cxnId="{1D20103C-0605-4A54-9531-92DCF0517FA9}">
      <dgm:prSet custT="1"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A9ECE9EF-E9BD-4114-AE26-4C9CF02A69EE}" type="sibTrans" cxnId="{1D20103C-0605-4A54-9531-92DCF0517FA9}">
      <dgm:prSet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64E2A99C-3787-4099-A007-AAEC72EB9821}">
      <dgm:prSet phldrT="[Text]" custT="1"/>
      <dgm:spPr/>
      <dgm:t>
        <a:bodyPr/>
        <a:lstStyle/>
        <a:p>
          <a:r>
            <a:rPr lang="tr-TR" sz="1800" b="1" dirty="0" smtClean="0">
              <a:latin typeface="Calibri" panose="020F0502020204030204" pitchFamily="34" charset="0"/>
            </a:rPr>
            <a:t>İkameler</a:t>
          </a:r>
          <a:endParaRPr lang="tr-TR" sz="1800" b="1" dirty="0">
            <a:latin typeface="Calibri" panose="020F0502020204030204" pitchFamily="34" charset="0"/>
          </a:endParaRPr>
        </a:p>
      </dgm:t>
    </dgm:pt>
    <dgm:pt modelId="{1406F2A7-2E54-4ABE-8C38-D5D95D1604DF}" type="parTrans" cxnId="{7FFD7F16-53AA-470C-8E3C-F607FE607635}">
      <dgm:prSet custT="1"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E8DAB19F-AD08-4CB9-844E-7D7646F3B2EA}" type="sibTrans" cxnId="{7FFD7F16-53AA-470C-8E3C-F607FE607635}">
      <dgm:prSet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B645B021-8E55-4EB0-802B-8C2F4D5230BE}">
      <dgm:prSet phldrT="[Text]" custT="1"/>
      <dgm:spPr/>
      <dgm:t>
        <a:bodyPr/>
        <a:lstStyle/>
        <a:p>
          <a:r>
            <a:rPr lang="tr-TR" sz="1800" b="1" dirty="0" smtClean="0">
              <a:latin typeface="Calibri" panose="020F0502020204030204" pitchFamily="34" charset="0"/>
            </a:rPr>
            <a:t>Tedarikçiler</a:t>
          </a:r>
          <a:endParaRPr lang="tr-TR" sz="1800" b="1" dirty="0">
            <a:latin typeface="Calibri" panose="020F0502020204030204" pitchFamily="34" charset="0"/>
          </a:endParaRPr>
        </a:p>
      </dgm:t>
    </dgm:pt>
    <dgm:pt modelId="{4798F9FB-2B46-48A9-9166-53F5CA39EC19}" type="parTrans" cxnId="{D9502202-F299-41D1-A271-9861764E2A3F}">
      <dgm:prSet custT="1"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09A3DDC0-5328-4FFB-9DF7-D73CEE69C188}" type="sibTrans" cxnId="{D9502202-F299-41D1-A271-9861764E2A3F}">
      <dgm:prSet/>
      <dgm:spPr/>
      <dgm:t>
        <a:bodyPr/>
        <a:lstStyle/>
        <a:p>
          <a:endParaRPr lang="tr-TR" sz="1800" b="1">
            <a:latin typeface="Calibri" panose="020F0502020204030204" pitchFamily="34" charset="0"/>
          </a:endParaRPr>
        </a:p>
      </dgm:t>
    </dgm:pt>
    <dgm:pt modelId="{1817843F-8668-4D53-919F-AC7FD40B5D7E}" type="pres">
      <dgm:prSet presAssocID="{F1C1A38C-C811-463C-867A-FE2B5630C0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969AFA-8A1A-4202-97C6-3D9B8EBF6385}" type="pres">
      <dgm:prSet presAssocID="{912D0D4C-DF88-408D-93EC-59E9FEFC3637}" presName="centerShape" presStyleLbl="node0" presStyleIdx="0" presStyleCnt="1" custScaleX="132859" custScaleY="122692"/>
      <dgm:spPr/>
    </dgm:pt>
    <dgm:pt modelId="{1229B483-99D9-452F-B691-826B9618ECE6}" type="pres">
      <dgm:prSet presAssocID="{E9D46A42-052E-495A-AC4F-13DF470B1E24}" presName="parTrans" presStyleLbl="sibTrans2D1" presStyleIdx="0" presStyleCnt="4" custLinFactY="200000" custLinFactNeighborX="39022" custLinFactNeighborY="246303"/>
      <dgm:spPr/>
    </dgm:pt>
    <dgm:pt modelId="{7FA4633B-6800-4A3E-BD13-01430996156F}" type="pres">
      <dgm:prSet presAssocID="{E9D46A42-052E-495A-AC4F-13DF470B1E24}" presName="connectorText" presStyleLbl="sibTrans2D1" presStyleIdx="0" presStyleCnt="4"/>
      <dgm:spPr/>
    </dgm:pt>
    <dgm:pt modelId="{4E4BA5FE-2A2B-4866-B73E-5CF4444B77AF}" type="pres">
      <dgm:prSet presAssocID="{C8646824-CA76-4522-89C6-4D7A75788043}" presName="node" presStyleLbl="node1" presStyleIdx="0" presStyleCnt="4" custScaleX="127217" custRadScaleRad="100448" custRadScaleInc="-95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179C0F-0591-4382-82A5-5F2DF7568E2E}" type="pres">
      <dgm:prSet presAssocID="{B81A5C42-386D-4FE4-8DD4-9271FCD7F3F2}" presName="parTrans" presStyleLbl="sibTrans2D1" presStyleIdx="1" presStyleCnt="4" custScaleX="138619" custLinFactX="-400000" custLinFactNeighborX="-427699" custLinFactNeighborY="-5206"/>
      <dgm:spPr/>
    </dgm:pt>
    <dgm:pt modelId="{240C5810-C410-4B96-85F1-19483293901E}" type="pres">
      <dgm:prSet presAssocID="{B81A5C42-386D-4FE4-8DD4-9271FCD7F3F2}" presName="connectorText" presStyleLbl="sibTrans2D1" presStyleIdx="1" presStyleCnt="4"/>
      <dgm:spPr/>
    </dgm:pt>
    <dgm:pt modelId="{CA9218D6-8BB4-45CE-8870-87CB19BB8E5E}" type="pres">
      <dgm:prSet presAssocID="{F0B9D0DC-B734-4C35-9573-36528930AE9C}" presName="node" presStyleLbl="node1" presStyleIdx="1" presStyleCnt="4" custScaleX="141655" custRadScaleRad="128780" custRadScaleInc="652">
        <dgm:presLayoutVars>
          <dgm:bulletEnabled val="1"/>
        </dgm:presLayoutVars>
      </dgm:prSet>
      <dgm:spPr/>
    </dgm:pt>
    <dgm:pt modelId="{90F41052-97E2-472E-98A5-03E736F6C54A}" type="pres">
      <dgm:prSet presAssocID="{1406F2A7-2E54-4ABE-8C38-D5D95D1604DF}" presName="parTrans" presStyleLbl="sibTrans2D1" presStyleIdx="2" presStyleCnt="4" custLinFactY="-200000" custLinFactNeighborX="-42453" custLinFactNeighborY="-232969"/>
      <dgm:spPr/>
    </dgm:pt>
    <dgm:pt modelId="{8A4145A6-C220-4185-BF06-320E7ED4BECA}" type="pres">
      <dgm:prSet presAssocID="{1406F2A7-2E54-4ABE-8C38-D5D95D1604DF}" presName="connectorText" presStyleLbl="sibTrans2D1" presStyleIdx="2" presStyleCnt="4"/>
      <dgm:spPr/>
    </dgm:pt>
    <dgm:pt modelId="{79389191-7353-4260-AFD7-3DDD58E448A7}" type="pres">
      <dgm:prSet presAssocID="{64E2A99C-3787-4099-A007-AAEC72EB9821}" presName="node" presStyleLbl="node1" presStyleIdx="2" presStyleCnt="4" custScaleX="137707" custRadScaleRad="100176" custRadScaleInc="16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65CD3-465E-44A4-90B4-E9D5081A937E}" type="pres">
      <dgm:prSet presAssocID="{4798F9FB-2B46-48A9-9166-53F5CA39EC19}" presName="parTrans" presStyleLbl="sibTrans2D1" presStyleIdx="3" presStyleCnt="4" custLinFactX="300000" custLinFactNeighborX="306593" custLinFactNeighborY="5583"/>
      <dgm:spPr>
        <a:prstGeom prst="rightArrow">
          <a:avLst/>
        </a:prstGeom>
      </dgm:spPr>
    </dgm:pt>
    <dgm:pt modelId="{5065B011-91E5-4971-839A-FFFB8B01F04B}" type="pres">
      <dgm:prSet presAssocID="{4798F9FB-2B46-48A9-9166-53F5CA39EC19}" presName="connectorText" presStyleLbl="sibTrans2D1" presStyleIdx="3" presStyleCnt="4"/>
      <dgm:spPr/>
    </dgm:pt>
    <dgm:pt modelId="{9A2D48DE-63D4-4103-9926-CA1FCB504C01}" type="pres">
      <dgm:prSet presAssocID="{B645B021-8E55-4EB0-802B-8C2F4D5230BE}" presName="node" presStyleLbl="node1" presStyleIdx="3" presStyleCnt="4" custScaleX="139381" custRadScaleRad="137773" custRadScaleInc="3442">
        <dgm:presLayoutVars>
          <dgm:bulletEnabled val="1"/>
        </dgm:presLayoutVars>
      </dgm:prSet>
      <dgm:spPr/>
    </dgm:pt>
  </dgm:ptLst>
  <dgm:cxnLst>
    <dgm:cxn modelId="{6B531AB0-32D6-4750-A39E-D2B32C384584}" srcId="{F1C1A38C-C811-463C-867A-FE2B5630C09B}" destId="{912D0D4C-DF88-408D-93EC-59E9FEFC3637}" srcOrd="0" destOrd="0" parTransId="{F1C5EC1C-B555-4382-A324-BCAC963A3435}" sibTransId="{656BF9F9-9ABF-4865-BDD9-C52C9B4DD327}"/>
    <dgm:cxn modelId="{CB8A0D1D-CE3F-40B2-8786-E12EF7A2CC52}" type="presOf" srcId="{1406F2A7-2E54-4ABE-8C38-D5D95D1604DF}" destId="{90F41052-97E2-472E-98A5-03E736F6C54A}" srcOrd="0" destOrd="0" presId="urn:microsoft.com/office/officeart/2005/8/layout/radial5"/>
    <dgm:cxn modelId="{B7023C7A-4D9C-46FA-B5F3-61C806DA7480}" type="presOf" srcId="{E9D46A42-052E-495A-AC4F-13DF470B1E24}" destId="{1229B483-99D9-452F-B691-826B9618ECE6}" srcOrd="0" destOrd="0" presId="urn:microsoft.com/office/officeart/2005/8/layout/radial5"/>
    <dgm:cxn modelId="{FF5D07BE-2B8C-47FC-B08E-431031E255FF}" type="presOf" srcId="{4798F9FB-2B46-48A9-9166-53F5CA39EC19}" destId="{5065B011-91E5-4971-839A-FFFB8B01F04B}" srcOrd="1" destOrd="0" presId="urn:microsoft.com/office/officeart/2005/8/layout/radial5"/>
    <dgm:cxn modelId="{0B196BB6-A116-4CC7-9CED-E8F7443BFE35}" type="presOf" srcId="{B645B021-8E55-4EB0-802B-8C2F4D5230BE}" destId="{9A2D48DE-63D4-4103-9926-CA1FCB504C01}" srcOrd="0" destOrd="0" presId="urn:microsoft.com/office/officeart/2005/8/layout/radial5"/>
    <dgm:cxn modelId="{DD1ED3A7-772F-44E1-9EDC-A01FC67C68C1}" type="presOf" srcId="{E9D46A42-052E-495A-AC4F-13DF470B1E24}" destId="{7FA4633B-6800-4A3E-BD13-01430996156F}" srcOrd="1" destOrd="0" presId="urn:microsoft.com/office/officeart/2005/8/layout/radial5"/>
    <dgm:cxn modelId="{8E1A68BB-B8C9-4E7D-AE01-48C3B5E80BB4}" type="presOf" srcId="{B81A5C42-386D-4FE4-8DD4-9271FCD7F3F2}" destId="{240C5810-C410-4B96-85F1-19483293901E}" srcOrd="1" destOrd="0" presId="urn:microsoft.com/office/officeart/2005/8/layout/radial5"/>
    <dgm:cxn modelId="{1D20103C-0605-4A54-9531-92DCF0517FA9}" srcId="{912D0D4C-DF88-408D-93EC-59E9FEFC3637}" destId="{F0B9D0DC-B734-4C35-9573-36528930AE9C}" srcOrd="1" destOrd="0" parTransId="{B81A5C42-386D-4FE4-8DD4-9271FCD7F3F2}" sibTransId="{A9ECE9EF-E9BD-4114-AE26-4C9CF02A69EE}"/>
    <dgm:cxn modelId="{93C97E23-4F74-4D0C-9A71-6067258A8B67}" type="presOf" srcId="{B81A5C42-386D-4FE4-8DD4-9271FCD7F3F2}" destId="{46179C0F-0591-4382-82A5-5F2DF7568E2E}" srcOrd="0" destOrd="0" presId="urn:microsoft.com/office/officeart/2005/8/layout/radial5"/>
    <dgm:cxn modelId="{008A0B84-8508-4E88-A3FD-D680ECC54434}" type="presOf" srcId="{4798F9FB-2B46-48A9-9166-53F5CA39EC19}" destId="{0E865CD3-465E-44A4-90B4-E9D5081A937E}" srcOrd="0" destOrd="0" presId="urn:microsoft.com/office/officeart/2005/8/layout/radial5"/>
    <dgm:cxn modelId="{D7DDFDD7-A90B-4D41-93E4-C63B9099176E}" type="presOf" srcId="{C8646824-CA76-4522-89C6-4D7A75788043}" destId="{4E4BA5FE-2A2B-4866-B73E-5CF4444B77AF}" srcOrd="0" destOrd="0" presId="urn:microsoft.com/office/officeart/2005/8/layout/radial5"/>
    <dgm:cxn modelId="{7FFD7F16-53AA-470C-8E3C-F607FE607635}" srcId="{912D0D4C-DF88-408D-93EC-59E9FEFC3637}" destId="{64E2A99C-3787-4099-A007-AAEC72EB9821}" srcOrd="2" destOrd="0" parTransId="{1406F2A7-2E54-4ABE-8C38-D5D95D1604DF}" sibTransId="{E8DAB19F-AD08-4CB9-844E-7D7646F3B2EA}"/>
    <dgm:cxn modelId="{1FB3B0B4-DCFC-4F76-B8FC-46DDE8A6D37E}" type="presOf" srcId="{64E2A99C-3787-4099-A007-AAEC72EB9821}" destId="{79389191-7353-4260-AFD7-3DDD58E448A7}" srcOrd="0" destOrd="0" presId="urn:microsoft.com/office/officeart/2005/8/layout/radial5"/>
    <dgm:cxn modelId="{2953A811-7DF5-4FD0-8D15-06900C413C50}" srcId="{912D0D4C-DF88-408D-93EC-59E9FEFC3637}" destId="{C8646824-CA76-4522-89C6-4D7A75788043}" srcOrd="0" destOrd="0" parTransId="{E9D46A42-052E-495A-AC4F-13DF470B1E24}" sibTransId="{A563FBB5-E928-4541-9FAB-E8696477726B}"/>
    <dgm:cxn modelId="{D9502202-F299-41D1-A271-9861764E2A3F}" srcId="{912D0D4C-DF88-408D-93EC-59E9FEFC3637}" destId="{B645B021-8E55-4EB0-802B-8C2F4D5230BE}" srcOrd="3" destOrd="0" parTransId="{4798F9FB-2B46-48A9-9166-53F5CA39EC19}" sibTransId="{09A3DDC0-5328-4FFB-9DF7-D73CEE69C188}"/>
    <dgm:cxn modelId="{7FE16605-264B-4FF5-AF7B-54949C861571}" type="presOf" srcId="{1406F2A7-2E54-4ABE-8C38-D5D95D1604DF}" destId="{8A4145A6-C220-4185-BF06-320E7ED4BECA}" srcOrd="1" destOrd="0" presId="urn:microsoft.com/office/officeart/2005/8/layout/radial5"/>
    <dgm:cxn modelId="{73687E06-B51A-4F92-8B41-D8D2F44982A4}" type="presOf" srcId="{F1C1A38C-C811-463C-867A-FE2B5630C09B}" destId="{1817843F-8668-4D53-919F-AC7FD40B5D7E}" srcOrd="0" destOrd="0" presId="urn:microsoft.com/office/officeart/2005/8/layout/radial5"/>
    <dgm:cxn modelId="{B7D71500-8DFE-40A4-BCC7-E09AF990BD9F}" type="presOf" srcId="{912D0D4C-DF88-408D-93EC-59E9FEFC3637}" destId="{2F969AFA-8A1A-4202-97C6-3D9B8EBF6385}" srcOrd="0" destOrd="0" presId="urn:microsoft.com/office/officeart/2005/8/layout/radial5"/>
    <dgm:cxn modelId="{DB626A1A-D562-4BC9-9862-A5F57F3C7B63}" type="presOf" srcId="{F0B9D0DC-B734-4C35-9573-36528930AE9C}" destId="{CA9218D6-8BB4-45CE-8870-87CB19BB8E5E}" srcOrd="0" destOrd="0" presId="urn:microsoft.com/office/officeart/2005/8/layout/radial5"/>
    <dgm:cxn modelId="{49910210-A5F5-443D-ACE8-23FF19472C97}" type="presParOf" srcId="{1817843F-8668-4D53-919F-AC7FD40B5D7E}" destId="{2F969AFA-8A1A-4202-97C6-3D9B8EBF6385}" srcOrd="0" destOrd="0" presId="urn:microsoft.com/office/officeart/2005/8/layout/radial5"/>
    <dgm:cxn modelId="{CC1A6866-1545-499F-9501-0DDA37BFB606}" type="presParOf" srcId="{1817843F-8668-4D53-919F-AC7FD40B5D7E}" destId="{1229B483-99D9-452F-B691-826B9618ECE6}" srcOrd="1" destOrd="0" presId="urn:microsoft.com/office/officeart/2005/8/layout/radial5"/>
    <dgm:cxn modelId="{F44C37B5-22CC-4723-8ECB-4583649E567E}" type="presParOf" srcId="{1229B483-99D9-452F-B691-826B9618ECE6}" destId="{7FA4633B-6800-4A3E-BD13-01430996156F}" srcOrd="0" destOrd="0" presId="urn:microsoft.com/office/officeart/2005/8/layout/radial5"/>
    <dgm:cxn modelId="{A095FAFB-78B8-4FCF-AF61-ECD972EB0E88}" type="presParOf" srcId="{1817843F-8668-4D53-919F-AC7FD40B5D7E}" destId="{4E4BA5FE-2A2B-4866-B73E-5CF4444B77AF}" srcOrd="2" destOrd="0" presId="urn:microsoft.com/office/officeart/2005/8/layout/radial5"/>
    <dgm:cxn modelId="{D07E7E89-AA83-4282-9855-D144EF6D6EC7}" type="presParOf" srcId="{1817843F-8668-4D53-919F-AC7FD40B5D7E}" destId="{46179C0F-0591-4382-82A5-5F2DF7568E2E}" srcOrd="3" destOrd="0" presId="urn:microsoft.com/office/officeart/2005/8/layout/radial5"/>
    <dgm:cxn modelId="{C16BE51D-EB32-476D-B833-D36634F51CB1}" type="presParOf" srcId="{46179C0F-0591-4382-82A5-5F2DF7568E2E}" destId="{240C5810-C410-4B96-85F1-19483293901E}" srcOrd="0" destOrd="0" presId="urn:microsoft.com/office/officeart/2005/8/layout/radial5"/>
    <dgm:cxn modelId="{2F3FFE50-EFF4-4E85-94B4-0318C9EE61EC}" type="presParOf" srcId="{1817843F-8668-4D53-919F-AC7FD40B5D7E}" destId="{CA9218D6-8BB4-45CE-8870-87CB19BB8E5E}" srcOrd="4" destOrd="0" presId="urn:microsoft.com/office/officeart/2005/8/layout/radial5"/>
    <dgm:cxn modelId="{B430621A-6FFA-4C5C-B826-E73E68BBDE2B}" type="presParOf" srcId="{1817843F-8668-4D53-919F-AC7FD40B5D7E}" destId="{90F41052-97E2-472E-98A5-03E736F6C54A}" srcOrd="5" destOrd="0" presId="urn:microsoft.com/office/officeart/2005/8/layout/radial5"/>
    <dgm:cxn modelId="{427AFC48-5B22-4161-AC85-73C614F808F0}" type="presParOf" srcId="{90F41052-97E2-472E-98A5-03E736F6C54A}" destId="{8A4145A6-C220-4185-BF06-320E7ED4BECA}" srcOrd="0" destOrd="0" presId="urn:microsoft.com/office/officeart/2005/8/layout/radial5"/>
    <dgm:cxn modelId="{D7383B4B-1DB3-4146-83A3-1DD10F110900}" type="presParOf" srcId="{1817843F-8668-4D53-919F-AC7FD40B5D7E}" destId="{79389191-7353-4260-AFD7-3DDD58E448A7}" srcOrd="6" destOrd="0" presId="urn:microsoft.com/office/officeart/2005/8/layout/radial5"/>
    <dgm:cxn modelId="{F60BAEA2-9B79-4D67-B760-97C03DA0A56A}" type="presParOf" srcId="{1817843F-8668-4D53-919F-AC7FD40B5D7E}" destId="{0E865CD3-465E-44A4-90B4-E9D5081A937E}" srcOrd="7" destOrd="0" presId="urn:microsoft.com/office/officeart/2005/8/layout/radial5"/>
    <dgm:cxn modelId="{C4A37CEA-E628-41D8-B530-7687D3332AB7}" type="presParOf" srcId="{0E865CD3-465E-44A4-90B4-E9D5081A937E}" destId="{5065B011-91E5-4971-839A-FFFB8B01F04B}" srcOrd="0" destOrd="0" presId="urn:microsoft.com/office/officeart/2005/8/layout/radial5"/>
    <dgm:cxn modelId="{8EBA85D4-A0C3-455B-AA08-CFD760B4FAAC}" type="presParOf" srcId="{1817843F-8668-4D53-919F-AC7FD40B5D7E}" destId="{9A2D48DE-63D4-4103-9926-CA1FCB504C0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4404C-4360-4B78-9F24-178303F5566F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D74C290B-0E89-4D0C-8E7F-695FAE4A390F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Maliyet &amp; Farklılaştırma Temelli Rekabet Avantajı Yaratmak</a:t>
          </a:r>
          <a:endParaRPr lang="tr-TR" sz="1800" dirty="0">
            <a:latin typeface="Calibri" panose="020F0502020204030204" pitchFamily="34" charset="0"/>
          </a:endParaRPr>
        </a:p>
      </dgm:t>
    </dgm:pt>
    <dgm:pt modelId="{BE0048C1-2100-404E-B446-D79510FB7533}" type="parTrans" cxnId="{A754E2D7-936F-4EFE-A758-30674CD4D4B9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CDC6709F-F135-4A21-A148-D5FF8A7874F5}" type="sibTrans" cxnId="{A754E2D7-936F-4EFE-A758-30674CD4D4B9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B6786DFC-C115-41D4-BCD9-5F6870039A9B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Müşteri Beklentilerini Karşılamak</a:t>
          </a:r>
          <a:endParaRPr lang="tr-TR" sz="1800" dirty="0">
            <a:latin typeface="Calibri" panose="020F0502020204030204" pitchFamily="34" charset="0"/>
          </a:endParaRPr>
        </a:p>
      </dgm:t>
    </dgm:pt>
    <dgm:pt modelId="{56FA3E95-4CE5-43E4-9C34-36FDB7BF2DD7}" type="parTrans" cxnId="{9236D080-EFD4-4D80-9FCE-505610E75F2B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BCE3CC4F-C4D5-4DFB-AEB7-0A6DD9D3F72B}" type="sibTrans" cxnId="{9236D080-EFD4-4D80-9FCE-505610E75F2B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3CC25727-C56B-433D-834F-E1B7A4E880D2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Verimliliği Arttırmak</a:t>
          </a:r>
          <a:endParaRPr lang="tr-TR" sz="1800" dirty="0">
            <a:latin typeface="Calibri" panose="020F0502020204030204" pitchFamily="34" charset="0"/>
          </a:endParaRPr>
        </a:p>
      </dgm:t>
    </dgm:pt>
    <dgm:pt modelId="{04BDBB40-2BD0-489B-9C2D-5BB7B49C7D86}" type="parTrans" cxnId="{662D5005-2C6F-4D20-B6DC-591EEA41B7DC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D1CF40AF-759D-4B51-B858-8FBC890B2FC3}" type="sibTrans" cxnId="{662D5005-2C6F-4D20-B6DC-591EEA41B7DC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2E93B265-3FA0-4B1F-A25F-D69D1AFCAE00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Yenilikçi Olmak</a:t>
          </a:r>
          <a:endParaRPr lang="tr-TR" sz="1800" dirty="0">
            <a:latin typeface="Calibri" panose="020F0502020204030204" pitchFamily="34" charset="0"/>
          </a:endParaRPr>
        </a:p>
      </dgm:t>
    </dgm:pt>
    <dgm:pt modelId="{5ADCDAE1-AD3E-47FA-900E-133F8E2E2D70}" type="parTrans" cxnId="{5EE8EAB4-CA88-40F4-895A-C0EC3CAD4DF0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C133690D-0DF3-43A9-8CD9-7AEACBC96F77}" type="sibTrans" cxnId="{5EE8EAB4-CA88-40F4-895A-C0EC3CAD4DF0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13016BAD-2427-4D8C-9E65-E29E67A7226A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Kaliteyi Arttırmak</a:t>
          </a:r>
          <a:endParaRPr lang="tr-TR" sz="1800" dirty="0">
            <a:latin typeface="Calibri" panose="020F0502020204030204" pitchFamily="34" charset="0"/>
          </a:endParaRPr>
        </a:p>
      </dgm:t>
    </dgm:pt>
    <dgm:pt modelId="{0D9C87E0-C252-4D7C-9849-F65FF4A28156}" type="parTrans" cxnId="{28E9A35B-4F34-4922-BCE4-003E14FABB0A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5C74DE9F-47A9-4483-8BEB-F539C1AC24FC}" type="sibTrans" cxnId="{28E9A35B-4F34-4922-BCE4-003E14FABB0A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2E8A1E57-333B-4315-9C7E-06A1F31CAD39}" type="pres">
      <dgm:prSet presAssocID="{7A34404C-4360-4B78-9F24-178303F556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5D0D110-81FE-41BA-A345-62C2997DDEEF}" type="pres">
      <dgm:prSet presAssocID="{D74C290B-0E89-4D0C-8E7F-695FAE4A390F}" presName="singleCycle" presStyleCnt="0"/>
      <dgm:spPr/>
    </dgm:pt>
    <dgm:pt modelId="{BF9B9B6E-53BE-4C10-97E8-B44542C1C8F6}" type="pres">
      <dgm:prSet presAssocID="{D74C290B-0E89-4D0C-8E7F-695FAE4A390F}" presName="singleCenter" presStyleLbl="node1" presStyleIdx="0" presStyleCnt="5" custScaleX="129936" custScaleY="119037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430267FC-1116-49DA-9459-E62DE9340F66}" type="pres">
      <dgm:prSet presAssocID="{56FA3E95-4CE5-43E4-9C34-36FDB7BF2DD7}" presName="Name56" presStyleLbl="parChTrans1D2" presStyleIdx="0" presStyleCnt="4"/>
      <dgm:spPr/>
    </dgm:pt>
    <dgm:pt modelId="{7E40F135-7CCF-4229-AF75-E46ED891290F}" type="pres">
      <dgm:prSet presAssocID="{B6786DFC-C115-41D4-BCD9-5F6870039A9B}" presName="text0" presStyleLbl="node1" presStyleIdx="1" presStyleCnt="5" custScaleX="1586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1565F3-1136-4F13-B10E-47376D1A3555}" type="pres">
      <dgm:prSet presAssocID="{04BDBB40-2BD0-489B-9C2D-5BB7B49C7D86}" presName="Name56" presStyleLbl="parChTrans1D2" presStyleIdx="1" presStyleCnt="4"/>
      <dgm:spPr/>
    </dgm:pt>
    <dgm:pt modelId="{25A22BDA-93F2-4E52-BC46-53F44E72D22F}" type="pres">
      <dgm:prSet presAssocID="{3CC25727-C56B-433D-834F-E1B7A4E880D2}" presName="text0" presStyleLbl="node1" presStyleIdx="2" presStyleCnt="5" custScaleX="149114">
        <dgm:presLayoutVars>
          <dgm:bulletEnabled val="1"/>
        </dgm:presLayoutVars>
      </dgm:prSet>
      <dgm:spPr/>
    </dgm:pt>
    <dgm:pt modelId="{495E5103-42DC-4DD5-A778-F80C609EB5AA}" type="pres">
      <dgm:prSet presAssocID="{5ADCDAE1-AD3E-47FA-900E-133F8E2E2D70}" presName="Name56" presStyleLbl="parChTrans1D2" presStyleIdx="2" presStyleCnt="4"/>
      <dgm:spPr/>
    </dgm:pt>
    <dgm:pt modelId="{AC2DC818-94B6-4BE8-AC9C-EBE70BD363ED}" type="pres">
      <dgm:prSet presAssocID="{2E93B265-3FA0-4B1F-A25F-D69D1AFCAE00}" presName="text0" presStyleLbl="node1" presStyleIdx="3" presStyleCnt="5" custScaleX="1586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DF741B-75FE-4B97-A01F-38289C6085E4}" type="pres">
      <dgm:prSet presAssocID="{0D9C87E0-C252-4D7C-9849-F65FF4A28156}" presName="Name56" presStyleLbl="parChTrans1D2" presStyleIdx="3" presStyleCnt="4"/>
      <dgm:spPr/>
    </dgm:pt>
    <dgm:pt modelId="{984E59CB-8850-4F23-BE34-DC0D62B533E4}" type="pres">
      <dgm:prSet presAssocID="{13016BAD-2427-4D8C-9E65-E29E67A7226A}" presName="text0" presStyleLbl="node1" presStyleIdx="4" presStyleCnt="5" custScaleX="1421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2D5005-2C6F-4D20-B6DC-591EEA41B7DC}" srcId="{D74C290B-0E89-4D0C-8E7F-695FAE4A390F}" destId="{3CC25727-C56B-433D-834F-E1B7A4E880D2}" srcOrd="1" destOrd="0" parTransId="{04BDBB40-2BD0-489B-9C2D-5BB7B49C7D86}" sibTransId="{D1CF40AF-759D-4B51-B858-8FBC890B2FC3}"/>
    <dgm:cxn modelId="{03172EC3-A5FC-4D55-9B9F-94BAE5EBD89C}" type="presOf" srcId="{7A34404C-4360-4B78-9F24-178303F5566F}" destId="{2E8A1E57-333B-4315-9C7E-06A1F31CAD39}" srcOrd="0" destOrd="0" presId="urn:microsoft.com/office/officeart/2008/layout/RadialCluster"/>
    <dgm:cxn modelId="{C50BEBFC-A37B-4156-9C0C-29B361EAE85B}" type="presOf" srcId="{0D9C87E0-C252-4D7C-9849-F65FF4A28156}" destId="{AEDF741B-75FE-4B97-A01F-38289C6085E4}" srcOrd="0" destOrd="0" presId="urn:microsoft.com/office/officeart/2008/layout/RadialCluster"/>
    <dgm:cxn modelId="{9236D080-EFD4-4D80-9FCE-505610E75F2B}" srcId="{D74C290B-0E89-4D0C-8E7F-695FAE4A390F}" destId="{B6786DFC-C115-41D4-BCD9-5F6870039A9B}" srcOrd="0" destOrd="0" parTransId="{56FA3E95-4CE5-43E4-9C34-36FDB7BF2DD7}" sibTransId="{BCE3CC4F-C4D5-4DFB-AEB7-0A6DD9D3F72B}"/>
    <dgm:cxn modelId="{28E9A35B-4F34-4922-BCE4-003E14FABB0A}" srcId="{D74C290B-0E89-4D0C-8E7F-695FAE4A390F}" destId="{13016BAD-2427-4D8C-9E65-E29E67A7226A}" srcOrd="3" destOrd="0" parTransId="{0D9C87E0-C252-4D7C-9849-F65FF4A28156}" sibTransId="{5C74DE9F-47A9-4483-8BEB-F539C1AC24FC}"/>
    <dgm:cxn modelId="{6545A380-AB92-4B8C-946B-75D51638C73B}" type="presOf" srcId="{13016BAD-2427-4D8C-9E65-E29E67A7226A}" destId="{984E59CB-8850-4F23-BE34-DC0D62B533E4}" srcOrd="0" destOrd="0" presId="urn:microsoft.com/office/officeart/2008/layout/RadialCluster"/>
    <dgm:cxn modelId="{B4858556-9049-4538-BED4-777223416210}" type="presOf" srcId="{56FA3E95-4CE5-43E4-9C34-36FDB7BF2DD7}" destId="{430267FC-1116-49DA-9459-E62DE9340F66}" srcOrd="0" destOrd="0" presId="urn:microsoft.com/office/officeart/2008/layout/RadialCluster"/>
    <dgm:cxn modelId="{5EE8EAB4-CA88-40F4-895A-C0EC3CAD4DF0}" srcId="{D74C290B-0E89-4D0C-8E7F-695FAE4A390F}" destId="{2E93B265-3FA0-4B1F-A25F-D69D1AFCAE00}" srcOrd="2" destOrd="0" parTransId="{5ADCDAE1-AD3E-47FA-900E-133F8E2E2D70}" sibTransId="{C133690D-0DF3-43A9-8CD9-7AEACBC96F77}"/>
    <dgm:cxn modelId="{0B1C7595-3692-4D30-B9B0-AF4F663229A6}" type="presOf" srcId="{B6786DFC-C115-41D4-BCD9-5F6870039A9B}" destId="{7E40F135-7CCF-4229-AF75-E46ED891290F}" srcOrd="0" destOrd="0" presId="urn:microsoft.com/office/officeart/2008/layout/RadialCluster"/>
    <dgm:cxn modelId="{815A8947-4ECC-43E1-9997-532AAEC58B02}" type="presOf" srcId="{5ADCDAE1-AD3E-47FA-900E-133F8E2E2D70}" destId="{495E5103-42DC-4DD5-A778-F80C609EB5AA}" srcOrd="0" destOrd="0" presId="urn:microsoft.com/office/officeart/2008/layout/RadialCluster"/>
    <dgm:cxn modelId="{39BFA2F9-399E-4AA8-87FE-04EF7175DD98}" type="presOf" srcId="{04BDBB40-2BD0-489B-9C2D-5BB7B49C7D86}" destId="{DE1565F3-1136-4F13-B10E-47376D1A3555}" srcOrd="0" destOrd="0" presId="urn:microsoft.com/office/officeart/2008/layout/RadialCluster"/>
    <dgm:cxn modelId="{2BCCE33F-0A8D-4CE4-8785-6264E695F7E2}" type="presOf" srcId="{D74C290B-0E89-4D0C-8E7F-695FAE4A390F}" destId="{BF9B9B6E-53BE-4C10-97E8-B44542C1C8F6}" srcOrd="0" destOrd="0" presId="urn:microsoft.com/office/officeart/2008/layout/RadialCluster"/>
    <dgm:cxn modelId="{47029462-E868-4BD7-B8D6-7261D2135D07}" type="presOf" srcId="{3CC25727-C56B-433D-834F-E1B7A4E880D2}" destId="{25A22BDA-93F2-4E52-BC46-53F44E72D22F}" srcOrd="0" destOrd="0" presId="urn:microsoft.com/office/officeart/2008/layout/RadialCluster"/>
    <dgm:cxn modelId="{A754E2D7-936F-4EFE-A758-30674CD4D4B9}" srcId="{7A34404C-4360-4B78-9F24-178303F5566F}" destId="{D74C290B-0E89-4D0C-8E7F-695FAE4A390F}" srcOrd="0" destOrd="0" parTransId="{BE0048C1-2100-404E-B446-D79510FB7533}" sibTransId="{CDC6709F-F135-4A21-A148-D5FF8A7874F5}"/>
    <dgm:cxn modelId="{7E6B6769-D59B-45E6-BE34-092F5B3E2901}" type="presOf" srcId="{2E93B265-3FA0-4B1F-A25F-D69D1AFCAE00}" destId="{AC2DC818-94B6-4BE8-AC9C-EBE70BD363ED}" srcOrd="0" destOrd="0" presId="urn:microsoft.com/office/officeart/2008/layout/RadialCluster"/>
    <dgm:cxn modelId="{CCF284FC-CB14-4C2E-9B11-21FEACB48436}" type="presParOf" srcId="{2E8A1E57-333B-4315-9C7E-06A1F31CAD39}" destId="{45D0D110-81FE-41BA-A345-62C2997DDEEF}" srcOrd="0" destOrd="0" presId="urn:microsoft.com/office/officeart/2008/layout/RadialCluster"/>
    <dgm:cxn modelId="{F5F18AAB-7561-41D9-BA57-6CE6F32F821A}" type="presParOf" srcId="{45D0D110-81FE-41BA-A345-62C2997DDEEF}" destId="{BF9B9B6E-53BE-4C10-97E8-B44542C1C8F6}" srcOrd="0" destOrd="0" presId="urn:microsoft.com/office/officeart/2008/layout/RadialCluster"/>
    <dgm:cxn modelId="{C18E2645-59DE-4B8C-ACD7-FBC498C37825}" type="presParOf" srcId="{45D0D110-81FE-41BA-A345-62C2997DDEEF}" destId="{430267FC-1116-49DA-9459-E62DE9340F66}" srcOrd="1" destOrd="0" presId="urn:microsoft.com/office/officeart/2008/layout/RadialCluster"/>
    <dgm:cxn modelId="{7C4F9685-9CFC-40D3-A862-4E31DAD649E3}" type="presParOf" srcId="{45D0D110-81FE-41BA-A345-62C2997DDEEF}" destId="{7E40F135-7CCF-4229-AF75-E46ED891290F}" srcOrd="2" destOrd="0" presId="urn:microsoft.com/office/officeart/2008/layout/RadialCluster"/>
    <dgm:cxn modelId="{491AEC42-6E3F-4C80-9FE1-CDEC5530ADED}" type="presParOf" srcId="{45D0D110-81FE-41BA-A345-62C2997DDEEF}" destId="{DE1565F3-1136-4F13-B10E-47376D1A3555}" srcOrd="3" destOrd="0" presId="urn:microsoft.com/office/officeart/2008/layout/RadialCluster"/>
    <dgm:cxn modelId="{2CF201D8-D291-4D3A-9B3F-70D842D0F6D9}" type="presParOf" srcId="{45D0D110-81FE-41BA-A345-62C2997DDEEF}" destId="{25A22BDA-93F2-4E52-BC46-53F44E72D22F}" srcOrd="4" destOrd="0" presId="urn:microsoft.com/office/officeart/2008/layout/RadialCluster"/>
    <dgm:cxn modelId="{4F6C0AF9-1F9F-4F69-B657-40704626AEBF}" type="presParOf" srcId="{45D0D110-81FE-41BA-A345-62C2997DDEEF}" destId="{495E5103-42DC-4DD5-A778-F80C609EB5AA}" srcOrd="5" destOrd="0" presId="urn:microsoft.com/office/officeart/2008/layout/RadialCluster"/>
    <dgm:cxn modelId="{79FF4B5E-E8DD-49F5-BC6F-BA8A9B8386EE}" type="presParOf" srcId="{45D0D110-81FE-41BA-A345-62C2997DDEEF}" destId="{AC2DC818-94B6-4BE8-AC9C-EBE70BD363ED}" srcOrd="6" destOrd="0" presId="urn:microsoft.com/office/officeart/2008/layout/RadialCluster"/>
    <dgm:cxn modelId="{CE0B205B-F110-4EC1-AE25-A43E67DC989D}" type="presParOf" srcId="{45D0D110-81FE-41BA-A345-62C2997DDEEF}" destId="{AEDF741B-75FE-4B97-A01F-38289C6085E4}" srcOrd="7" destOrd="0" presId="urn:microsoft.com/office/officeart/2008/layout/RadialCluster"/>
    <dgm:cxn modelId="{5DDD02B7-2444-4D1B-86B6-699A855464CC}" type="presParOf" srcId="{45D0D110-81FE-41BA-A345-62C2997DDEEF}" destId="{984E59CB-8850-4F23-BE34-DC0D62B533E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3052C-49E7-4FB9-9DEA-1A7F69803A9A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59F74EA-8885-4512-B525-5CCBE9078A82}">
      <dgm:prSet phldrT="[Text]" custT="1"/>
      <dgm:spPr/>
      <dgm:t>
        <a:bodyPr/>
        <a:lstStyle/>
        <a:p>
          <a:r>
            <a:rPr lang="tr-TR" sz="1800" smtClean="0">
              <a:solidFill>
                <a:schemeClr val="tx1"/>
              </a:solidFill>
              <a:latin typeface="Calibri" panose="020F0502020204030204" pitchFamily="34" charset="0"/>
            </a:rPr>
            <a:t>Analiz süresince, işletmenin başarısını ölçmek için kullanılan çeşitli ölçütler temelinde, organizasyonun yürüttüğü her faaliyetin yarattığı katma değer tespit edilir.</a:t>
          </a:r>
          <a:endParaRPr lang="tr-TR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A38727D-4E12-46D0-A574-7FBCB452B41E}" type="parTrans" cxnId="{908DB687-F008-468D-8C74-213BDFE6C83E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3C997B9-FDAE-474E-8132-96C6BE29A410}" type="sibTrans" cxnId="{908DB687-F008-468D-8C74-213BDFE6C83E}">
      <dgm:prSet custT="1"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D5FB46D-0092-4A12-8918-B27BAA47A10D}">
      <dgm:prSet phldrT="[Text]" custT="1"/>
      <dgm:spPr/>
      <dgm:t>
        <a:bodyPr/>
        <a:lstStyle/>
        <a:p>
          <a:r>
            <a:rPr lang="tr-TR" sz="1800" smtClean="0">
              <a:solidFill>
                <a:schemeClr val="tx1"/>
              </a:solidFill>
              <a:latin typeface="Calibri" panose="020F0502020204030204" pitchFamily="34" charset="0"/>
            </a:rPr>
            <a:t>Organizasyonun yürüttüğü faaliyetler içinde işletmenin değer önerisine katkı sağlayan ve sağlamayan faaliyetler belirlenir.</a:t>
          </a:r>
          <a:endParaRPr lang="tr-TR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A9834-1EFD-4F7C-8730-76FF14FFDC9E}" type="parTrans" cxnId="{D09B061E-F59E-450D-A438-75A5037A85F0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34470C3-D78B-47D4-A652-8DF30C0F5820}" type="sibTrans" cxnId="{D09B061E-F59E-450D-A438-75A5037A85F0}">
      <dgm:prSet custT="1"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1BADDCA-90E8-4992-8992-5516850A4141}">
      <dgm:prSet phldrT="[Text]" custT="1"/>
      <dgm:spPr/>
      <dgm:t>
        <a:bodyPr/>
        <a:lstStyle/>
        <a:p>
          <a:r>
            <a:rPr lang="tr-TR" sz="1800" smtClean="0">
              <a:solidFill>
                <a:schemeClr val="tx1"/>
              </a:solidFill>
              <a:latin typeface="Calibri" panose="020F0502020204030204" pitchFamily="34" charset="0"/>
            </a:rPr>
            <a:t>Katma değeri az olan faaliyetlere yapılan yatırım azaltılır ya da bu faaliyetler dış kaynaklara verilir.</a:t>
          </a:r>
          <a:endParaRPr lang="tr-TR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EE89414-8C5D-4C30-9B12-CBC018C5FA63}" type="parTrans" cxnId="{CD09975A-4223-4C49-881E-2B9E1DC7CA7D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840F059-E2F4-4AF9-A5BC-B14537E04FC3}" type="sibTrans" cxnId="{CD09975A-4223-4C49-881E-2B9E1DC7CA7D}">
      <dgm:prSet custT="1"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37069D2-E191-48AF-9396-AED3261567C9}">
      <dgm:prSet phldrT="[Text]" custT="1"/>
      <dgm:spPr/>
      <dgm:t>
        <a:bodyPr/>
        <a:lstStyle/>
        <a:p>
          <a:r>
            <a:rPr lang="tr-TR" sz="1800" smtClean="0">
              <a:solidFill>
                <a:schemeClr val="tx1"/>
              </a:solidFill>
              <a:latin typeface="Calibri" panose="020F0502020204030204" pitchFamily="34" charset="0"/>
            </a:rPr>
            <a:t>Katma değeri yüksek olan faaliyetler işletmenin güçlü yönlerini destekleyecek şekilde iyileştirilir. İşletme bu faaliyetlere odaklanır ve kaynaklar ağırlıklı olarak bu faaliyetlere aktarılır.</a:t>
          </a:r>
          <a:endParaRPr lang="tr-TR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FDA2C7-8703-4B3E-8A9D-B4AD6617AA20}" type="parTrans" cxnId="{5A0F9C60-758B-46DE-A42F-164E58CB33B3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FED529B-3D1F-4CD7-A259-F0163727F4B8}" type="sibTrans" cxnId="{5A0F9C60-758B-46DE-A42F-164E58CB33B3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6B9519E-C03A-4440-9877-40A1BC1D8E95}" type="pres">
      <dgm:prSet presAssocID="{40C3052C-49E7-4FB9-9DEA-1A7F69803A9A}" presName="outerComposite" presStyleCnt="0">
        <dgm:presLayoutVars>
          <dgm:chMax val="5"/>
          <dgm:dir/>
          <dgm:resizeHandles val="exact"/>
        </dgm:presLayoutVars>
      </dgm:prSet>
      <dgm:spPr/>
    </dgm:pt>
    <dgm:pt modelId="{BF39C926-B311-487F-A5A3-EA7E6A15E130}" type="pres">
      <dgm:prSet presAssocID="{40C3052C-49E7-4FB9-9DEA-1A7F69803A9A}" presName="dummyMaxCanvas" presStyleCnt="0">
        <dgm:presLayoutVars/>
      </dgm:prSet>
      <dgm:spPr/>
    </dgm:pt>
    <dgm:pt modelId="{442D3630-1821-4D11-B873-D576248EE436}" type="pres">
      <dgm:prSet presAssocID="{40C3052C-49E7-4FB9-9DEA-1A7F69803A9A}" presName="FourNodes_1" presStyleLbl="node1" presStyleIdx="0" presStyleCnt="4">
        <dgm:presLayoutVars>
          <dgm:bulletEnabled val="1"/>
        </dgm:presLayoutVars>
      </dgm:prSet>
      <dgm:spPr/>
    </dgm:pt>
    <dgm:pt modelId="{90F84157-8E5F-4BDC-B1A4-D26BD593BD2B}" type="pres">
      <dgm:prSet presAssocID="{40C3052C-49E7-4FB9-9DEA-1A7F69803A9A}" presName="FourNodes_2" presStyleLbl="node1" presStyleIdx="1" presStyleCnt="4">
        <dgm:presLayoutVars>
          <dgm:bulletEnabled val="1"/>
        </dgm:presLayoutVars>
      </dgm:prSet>
      <dgm:spPr/>
    </dgm:pt>
    <dgm:pt modelId="{5E00BA42-5006-4546-8BD8-9CCE6D38F880}" type="pres">
      <dgm:prSet presAssocID="{40C3052C-49E7-4FB9-9DEA-1A7F69803A9A}" presName="FourNodes_3" presStyleLbl="node1" presStyleIdx="2" presStyleCnt="4">
        <dgm:presLayoutVars>
          <dgm:bulletEnabled val="1"/>
        </dgm:presLayoutVars>
      </dgm:prSet>
      <dgm:spPr/>
    </dgm:pt>
    <dgm:pt modelId="{4A2F129C-D3AC-45EB-8E5C-E1FCCEA8403C}" type="pres">
      <dgm:prSet presAssocID="{40C3052C-49E7-4FB9-9DEA-1A7F69803A9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0810B4-79D3-4B3A-B78F-E00B08FE8F73}" type="pres">
      <dgm:prSet presAssocID="{40C3052C-49E7-4FB9-9DEA-1A7F69803A9A}" presName="FourConn_1-2" presStyleLbl="fgAccFollowNode1" presStyleIdx="0" presStyleCnt="3">
        <dgm:presLayoutVars>
          <dgm:bulletEnabled val="1"/>
        </dgm:presLayoutVars>
      </dgm:prSet>
      <dgm:spPr/>
    </dgm:pt>
    <dgm:pt modelId="{3F91DE17-618D-49E5-9332-D61E786D45C8}" type="pres">
      <dgm:prSet presAssocID="{40C3052C-49E7-4FB9-9DEA-1A7F69803A9A}" presName="FourConn_2-3" presStyleLbl="fgAccFollowNode1" presStyleIdx="1" presStyleCnt="3">
        <dgm:presLayoutVars>
          <dgm:bulletEnabled val="1"/>
        </dgm:presLayoutVars>
      </dgm:prSet>
      <dgm:spPr/>
    </dgm:pt>
    <dgm:pt modelId="{FC228EE9-B33F-4621-B293-0371F30A8CD8}" type="pres">
      <dgm:prSet presAssocID="{40C3052C-49E7-4FB9-9DEA-1A7F69803A9A}" presName="FourConn_3-4" presStyleLbl="fgAccFollowNode1" presStyleIdx="2" presStyleCnt="3">
        <dgm:presLayoutVars>
          <dgm:bulletEnabled val="1"/>
        </dgm:presLayoutVars>
      </dgm:prSet>
      <dgm:spPr/>
    </dgm:pt>
    <dgm:pt modelId="{30628EC6-DCE2-4D9F-A10B-7F604465C145}" type="pres">
      <dgm:prSet presAssocID="{40C3052C-49E7-4FB9-9DEA-1A7F69803A9A}" presName="FourNodes_1_text" presStyleLbl="node1" presStyleIdx="3" presStyleCnt="4">
        <dgm:presLayoutVars>
          <dgm:bulletEnabled val="1"/>
        </dgm:presLayoutVars>
      </dgm:prSet>
      <dgm:spPr/>
    </dgm:pt>
    <dgm:pt modelId="{D7278CD7-19D0-4349-976D-E95985A9C8DB}" type="pres">
      <dgm:prSet presAssocID="{40C3052C-49E7-4FB9-9DEA-1A7F69803A9A}" presName="FourNodes_2_text" presStyleLbl="node1" presStyleIdx="3" presStyleCnt="4">
        <dgm:presLayoutVars>
          <dgm:bulletEnabled val="1"/>
        </dgm:presLayoutVars>
      </dgm:prSet>
      <dgm:spPr/>
    </dgm:pt>
    <dgm:pt modelId="{555A65B1-AB4A-4523-A498-CF70F49E34DA}" type="pres">
      <dgm:prSet presAssocID="{40C3052C-49E7-4FB9-9DEA-1A7F69803A9A}" presName="FourNodes_3_text" presStyleLbl="node1" presStyleIdx="3" presStyleCnt="4">
        <dgm:presLayoutVars>
          <dgm:bulletEnabled val="1"/>
        </dgm:presLayoutVars>
      </dgm:prSet>
      <dgm:spPr/>
    </dgm:pt>
    <dgm:pt modelId="{0E1B08C8-108A-4069-82F2-591E27F3CEA9}" type="pres">
      <dgm:prSet presAssocID="{40C3052C-49E7-4FB9-9DEA-1A7F69803A9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33446A-930B-4115-A30D-12A3735854ED}" type="presOf" srcId="{40C3052C-49E7-4FB9-9DEA-1A7F69803A9A}" destId="{86B9519E-C03A-4440-9877-40A1BC1D8E95}" srcOrd="0" destOrd="0" presId="urn:microsoft.com/office/officeart/2005/8/layout/vProcess5"/>
    <dgm:cxn modelId="{B22FE831-4DB7-46EC-9F49-84CFB9064A6C}" type="presOf" srcId="{FD5FB46D-0092-4A12-8918-B27BAA47A10D}" destId="{90F84157-8E5F-4BDC-B1A4-D26BD593BD2B}" srcOrd="0" destOrd="0" presId="urn:microsoft.com/office/officeart/2005/8/layout/vProcess5"/>
    <dgm:cxn modelId="{23CD41DF-4CBF-417D-8692-62A6E9EAAA64}" type="presOf" srcId="{737069D2-E191-48AF-9396-AED3261567C9}" destId="{4A2F129C-D3AC-45EB-8E5C-E1FCCEA8403C}" srcOrd="0" destOrd="0" presId="urn:microsoft.com/office/officeart/2005/8/layout/vProcess5"/>
    <dgm:cxn modelId="{908DB687-F008-468D-8C74-213BDFE6C83E}" srcId="{40C3052C-49E7-4FB9-9DEA-1A7F69803A9A}" destId="{E59F74EA-8885-4512-B525-5CCBE9078A82}" srcOrd="0" destOrd="0" parTransId="{7A38727D-4E12-46D0-A574-7FBCB452B41E}" sibTransId="{63C997B9-FDAE-474E-8132-96C6BE29A410}"/>
    <dgm:cxn modelId="{D09B061E-F59E-450D-A438-75A5037A85F0}" srcId="{40C3052C-49E7-4FB9-9DEA-1A7F69803A9A}" destId="{FD5FB46D-0092-4A12-8918-B27BAA47A10D}" srcOrd="1" destOrd="0" parTransId="{0E7A9834-1EFD-4F7C-8730-76FF14FFDC9E}" sibTransId="{234470C3-D78B-47D4-A652-8DF30C0F5820}"/>
    <dgm:cxn modelId="{5B3BA00D-270C-42EB-83EE-67A9E3CE2938}" type="presOf" srcId="{4840F059-E2F4-4AF9-A5BC-B14537E04FC3}" destId="{FC228EE9-B33F-4621-B293-0371F30A8CD8}" srcOrd="0" destOrd="0" presId="urn:microsoft.com/office/officeart/2005/8/layout/vProcess5"/>
    <dgm:cxn modelId="{5791C2EA-8556-41CC-9D4E-014AE0A85770}" type="presOf" srcId="{01BADDCA-90E8-4992-8992-5516850A4141}" destId="{5E00BA42-5006-4546-8BD8-9CCE6D38F880}" srcOrd="0" destOrd="0" presId="urn:microsoft.com/office/officeart/2005/8/layout/vProcess5"/>
    <dgm:cxn modelId="{073A2FE7-5A41-4F86-8765-2C3077CD09CB}" type="presOf" srcId="{01BADDCA-90E8-4992-8992-5516850A4141}" destId="{555A65B1-AB4A-4523-A498-CF70F49E34DA}" srcOrd="1" destOrd="0" presId="urn:microsoft.com/office/officeart/2005/8/layout/vProcess5"/>
    <dgm:cxn modelId="{0C03C0BA-6458-4316-BCC5-E8953DA9A4C6}" type="presOf" srcId="{E59F74EA-8885-4512-B525-5CCBE9078A82}" destId="{442D3630-1821-4D11-B873-D576248EE436}" srcOrd="0" destOrd="0" presId="urn:microsoft.com/office/officeart/2005/8/layout/vProcess5"/>
    <dgm:cxn modelId="{86831739-12FA-49D1-93C3-A792F420A5A4}" type="presOf" srcId="{737069D2-E191-48AF-9396-AED3261567C9}" destId="{0E1B08C8-108A-4069-82F2-591E27F3CEA9}" srcOrd="1" destOrd="0" presId="urn:microsoft.com/office/officeart/2005/8/layout/vProcess5"/>
    <dgm:cxn modelId="{CD09975A-4223-4C49-881E-2B9E1DC7CA7D}" srcId="{40C3052C-49E7-4FB9-9DEA-1A7F69803A9A}" destId="{01BADDCA-90E8-4992-8992-5516850A4141}" srcOrd="2" destOrd="0" parTransId="{BEE89414-8C5D-4C30-9B12-CBC018C5FA63}" sibTransId="{4840F059-E2F4-4AF9-A5BC-B14537E04FC3}"/>
    <dgm:cxn modelId="{67D5866F-78BF-43A2-B92A-9F02C5E6661C}" type="presOf" srcId="{63C997B9-FDAE-474E-8132-96C6BE29A410}" destId="{950810B4-79D3-4B3A-B78F-E00B08FE8F73}" srcOrd="0" destOrd="0" presId="urn:microsoft.com/office/officeart/2005/8/layout/vProcess5"/>
    <dgm:cxn modelId="{DFC357C1-F332-443C-9E04-20B211924B46}" type="presOf" srcId="{234470C3-D78B-47D4-A652-8DF30C0F5820}" destId="{3F91DE17-618D-49E5-9332-D61E786D45C8}" srcOrd="0" destOrd="0" presId="urn:microsoft.com/office/officeart/2005/8/layout/vProcess5"/>
    <dgm:cxn modelId="{65E45830-2F0F-4EC2-8698-34073806E11D}" type="presOf" srcId="{FD5FB46D-0092-4A12-8918-B27BAA47A10D}" destId="{D7278CD7-19D0-4349-976D-E95985A9C8DB}" srcOrd="1" destOrd="0" presId="urn:microsoft.com/office/officeart/2005/8/layout/vProcess5"/>
    <dgm:cxn modelId="{5A0F9C60-758B-46DE-A42F-164E58CB33B3}" srcId="{40C3052C-49E7-4FB9-9DEA-1A7F69803A9A}" destId="{737069D2-E191-48AF-9396-AED3261567C9}" srcOrd="3" destOrd="0" parTransId="{87FDA2C7-8703-4B3E-8A9D-B4AD6617AA20}" sibTransId="{5FED529B-3D1F-4CD7-A259-F0163727F4B8}"/>
    <dgm:cxn modelId="{35C2DE0F-0CAE-4163-A0EB-57A6E4E61968}" type="presOf" srcId="{E59F74EA-8885-4512-B525-5CCBE9078A82}" destId="{30628EC6-DCE2-4D9F-A10B-7F604465C145}" srcOrd="1" destOrd="0" presId="urn:microsoft.com/office/officeart/2005/8/layout/vProcess5"/>
    <dgm:cxn modelId="{6F97AB79-082E-485A-9D52-EC828D7E3838}" type="presParOf" srcId="{86B9519E-C03A-4440-9877-40A1BC1D8E95}" destId="{BF39C926-B311-487F-A5A3-EA7E6A15E130}" srcOrd="0" destOrd="0" presId="urn:microsoft.com/office/officeart/2005/8/layout/vProcess5"/>
    <dgm:cxn modelId="{ACCDE470-C86F-44A8-B47C-984DA1CAE4C5}" type="presParOf" srcId="{86B9519E-C03A-4440-9877-40A1BC1D8E95}" destId="{442D3630-1821-4D11-B873-D576248EE436}" srcOrd="1" destOrd="0" presId="urn:microsoft.com/office/officeart/2005/8/layout/vProcess5"/>
    <dgm:cxn modelId="{00460326-5FA7-4575-9286-D984EF85954E}" type="presParOf" srcId="{86B9519E-C03A-4440-9877-40A1BC1D8E95}" destId="{90F84157-8E5F-4BDC-B1A4-D26BD593BD2B}" srcOrd="2" destOrd="0" presId="urn:microsoft.com/office/officeart/2005/8/layout/vProcess5"/>
    <dgm:cxn modelId="{00901BC8-0BE3-4A5C-82CD-6672CFEE72CF}" type="presParOf" srcId="{86B9519E-C03A-4440-9877-40A1BC1D8E95}" destId="{5E00BA42-5006-4546-8BD8-9CCE6D38F880}" srcOrd="3" destOrd="0" presId="urn:microsoft.com/office/officeart/2005/8/layout/vProcess5"/>
    <dgm:cxn modelId="{95DD0802-BC99-46CC-9623-6CCFD04A5AB1}" type="presParOf" srcId="{86B9519E-C03A-4440-9877-40A1BC1D8E95}" destId="{4A2F129C-D3AC-45EB-8E5C-E1FCCEA8403C}" srcOrd="4" destOrd="0" presId="urn:microsoft.com/office/officeart/2005/8/layout/vProcess5"/>
    <dgm:cxn modelId="{60DA901A-05C0-4E81-B28F-ACA1BC595300}" type="presParOf" srcId="{86B9519E-C03A-4440-9877-40A1BC1D8E95}" destId="{950810B4-79D3-4B3A-B78F-E00B08FE8F73}" srcOrd="5" destOrd="0" presId="urn:microsoft.com/office/officeart/2005/8/layout/vProcess5"/>
    <dgm:cxn modelId="{0F351C51-84C8-4A3B-B817-AF8071EB8B71}" type="presParOf" srcId="{86B9519E-C03A-4440-9877-40A1BC1D8E95}" destId="{3F91DE17-618D-49E5-9332-D61E786D45C8}" srcOrd="6" destOrd="0" presId="urn:microsoft.com/office/officeart/2005/8/layout/vProcess5"/>
    <dgm:cxn modelId="{0762D673-3EA1-4F45-BF2E-ECC6CE51AA47}" type="presParOf" srcId="{86B9519E-C03A-4440-9877-40A1BC1D8E95}" destId="{FC228EE9-B33F-4621-B293-0371F30A8CD8}" srcOrd="7" destOrd="0" presId="urn:microsoft.com/office/officeart/2005/8/layout/vProcess5"/>
    <dgm:cxn modelId="{5A40B382-5715-469F-BFAB-BBA0229B6CB7}" type="presParOf" srcId="{86B9519E-C03A-4440-9877-40A1BC1D8E95}" destId="{30628EC6-DCE2-4D9F-A10B-7F604465C145}" srcOrd="8" destOrd="0" presId="urn:microsoft.com/office/officeart/2005/8/layout/vProcess5"/>
    <dgm:cxn modelId="{C9FA26A8-EE33-44BE-BA8E-42241A30369C}" type="presParOf" srcId="{86B9519E-C03A-4440-9877-40A1BC1D8E95}" destId="{D7278CD7-19D0-4349-976D-E95985A9C8DB}" srcOrd="9" destOrd="0" presId="urn:microsoft.com/office/officeart/2005/8/layout/vProcess5"/>
    <dgm:cxn modelId="{165A6164-DA0E-4A38-B621-1F94DC91B513}" type="presParOf" srcId="{86B9519E-C03A-4440-9877-40A1BC1D8E95}" destId="{555A65B1-AB4A-4523-A498-CF70F49E34DA}" srcOrd="10" destOrd="0" presId="urn:microsoft.com/office/officeart/2005/8/layout/vProcess5"/>
    <dgm:cxn modelId="{DB58E84F-747D-4030-9EDB-2190092A8F25}" type="presParOf" srcId="{86B9519E-C03A-4440-9877-40A1BC1D8E95}" destId="{0E1B08C8-108A-4069-82F2-591E27F3CE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4E9B6-2232-48A3-8841-3774F13418D3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62348BD4-F9B7-464B-993B-5B074E4BED65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Tedarikçilerin </a:t>
          </a:r>
          <a:r>
            <a:rPr lang="tr-TR" sz="1500" b="1" dirty="0" smtClean="0">
              <a:latin typeface="Calibri" panose="020F0502020204030204" pitchFamily="34" charset="0"/>
            </a:rPr>
            <a:t>Değer Zinciri</a:t>
          </a:r>
          <a:endParaRPr lang="en-IN" sz="1500" b="1" dirty="0">
            <a:latin typeface="Calibri" panose="020F0502020204030204" pitchFamily="34" charset="0"/>
          </a:endParaRPr>
        </a:p>
      </dgm:t>
    </dgm:pt>
    <dgm:pt modelId="{22724B6C-222C-4098-81B7-C5DF2214E6FB}" type="parTrans" cxnId="{3E08F362-FF80-4A8C-ABEE-C097D1DBFEE7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DB8B6D8D-B776-43BE-9528-BCA0BB79F4FF}" type="sibTrans" cxnId="{3E08F362-FF80-4A8C-ABEE-C097D1DBFEE7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82C5F395-542E-4EA0-9921-96C1E1443C10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Firmanın Değer Zinciri</a:t>
          </a:r>
          <a:endParaRPr lang="en-IN" sz="1500" b="1" dirty="0">
            <a:latin typeface="Calibri" panose="020F0502020204030204" pitchFamily="34" charset="0"/>
          </a:endParaRPr>
        </a:p>
      </dgm:t>
    </dgm:pt>
    <dgm:pt modelId="{070339D9-223E-4BFF-8D91-5ED65305B6AA}" type="parTrans" cxnId="{586A9476-767F-47EE-B662-3124B7CC85DF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85ABED10-E494-4F5B-BF03-4BBFA8986242}" type="sibTrans" cxnId="{586A9476-767F-47EE-B662-3124B7CC85DF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0DF988A6-36EA-4F49-8129-3206189E50D5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Dağıtıcıların Değer Zinciri</a:t>
          </a:r>
          <a:endParaRPr lang="en-IN" sz="1500" b="1" dirty="0">
            <a:latin typeface="Calibri" panose="020F0502020204030204" pitchFamily="34" charset="0"/>
          </a:endParaRPr>
        </a:p>
      </dgm:t>
    </dgm:pt>
    <dgm:pt modelId="{838855D5-1069-4B40-A528-E0DB4A6AE033}" type="parTrans" cxnId="{FAB129D2-871A-4BAF-8F7D-F7AF9A5DAC35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4F86673F-AE9F-4254-BD3D-7DF1DAE7A455}" type="sibTrans" cxnId="{FAB129D2-871A-4BAF-8F7D-F7AF9A5DAC35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74450185-4894-46EA-8C0D-77009A8D777A}">
      <dgm:prSet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Alıcıların Değer Zinciri</a:t>
          </a:r>
          <a:endParaRPr lang="en-IN" sz="1500" b="1" dirty="0">
            <a:latin typeface="Calibri" panose="020F0502020204030204" pitchFamily="34" charset="0"/>
          </a:endParaRPr>
        </a:p>
      </dgm:t>
    </dgm:pt>
    <dgm:pt modelId="{B3C053E1-E5E0-4709-90AD-4E563AB94AFB}" type="parTrans" cxnId="{03609772-02A8-470F-BBDD-6D96E51F24B7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9C9F5DC7-B795-4117-9EC6-A9FCA0F86069}" type="sibTrans" cxnId="{03609772-02A8-470F-BBDD-6D96E51F24B7}">
      <dgm:prSet/>
      <dgm:spPr/>
      <dgm:t>
        <a:bodyPr/>
        <a:lstStyle/>
        <a:p>
          <a:endParaRPr lang="en-IN" sz="1500" b="1">
            <a:latin typeface="Calibri" panose="020F0502020204030204" pitchFamily="34" charset="0"/>
          </a:endParaRPr>
        </a:p>
      </dgm:t>
    </dgm:pt>
    <dgm:pt modelId="{ABEEAA64-91C9-41E7-AED4-C044C56F4AD4}" type="pres">
      <dgm:prSet presAssocID="{5984E9B6-2232-48A3-8841-3774F13418D3}" presName="Name0" presStyleCnt="0">
        <dgm:presLayoutVars>
          <dgm:dir/>
          <dgm:animLvl val="lvl"/>
          <dgm:resizeHandles val="exact"/>
        </dgm:presLayoutVars>
      </dgm:prSet>
      <dgm:spPr/>
    </dgm:pt>
    <dgm:pt modelId="{D6019756-CF8F-41CD-AC31-D5C1BD8B5CB1}" type="pres">
      <dgm:prSet presAssocID="{62348BD4-F9B7-464B-993B-5B074E4BED65}" presName="parTxOnly" presStyleLbl="node1" presStyleIdx="0" presStyleCnt="4" custScaleX="134709" custScaleY="137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3BC52C-6087-4B56-8201-2AD29C474114}" type="pres">
      <dgm:prSet presAssocID="{DB8B6D8D-B776-43BE-9528-BCA0BB79F4FF}" presName="parTxOnlySpace" presStyleCnt="0"/>
      <dgm:spPr/>
    </dgm:pt>
    <dgm:pt modelId="{4530B366-426F-45F4-A24A-EDDFD5D57FA4}" type="pres">
      <dgm:prSet presAssocID="{82C5F395-542E-4EA0-9921-96C1E1443C10}" presName="parTxOnly" presStyleLbl="node1" presStyleIdx="1" presStyleCnt="4" custScaleX="130977" custScaleY="137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B819A3-707F-493F-A69A-2A956C4165D0}" type="pres">
      <dgm:prSet presAssocID="{85ABED10-E494-4F5B-BF03-4BBFA8986242}" presName="parTxOnlySpace" presStyleCnt="0"/>
      <dgm:spPr/>
    </dgm:pt>
    <dgm:pt modelId="{1243E9B4-0216-4C2F-A74D-0C80B7CCC01D}" type="pres">
      <dgm:prSet presAssocID="{0DF988A6-36EA-4F49-8129-3206189E50D5}" presName="parTxOnly" presStyleLbl="node1" presStyleIdx="2" presStyleCnt="4" custScaleX="120688" custScaleY="137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908819-E6E0-4098-8201-4880049BC0EA}" type="pres">
      <dgm:prSet presAssocID="{4F86673F-AE9F-4254-BD3D-7DF1DAE7A455}" presName="parTxOnlySpace" presStyleCnt="0"/>
      <dgm:spPr/>
    </dgm:pt>
    <dgm:pt modelId="{A34B4D81-3997-42CF-AE84-165A1B69F670}" type="pres">
      <dgm:prSet presAssocID="{74450185-4894-46EA-8C0D-77009A8D777A}" presName="parTxOnly" presStyleLbl="node1" presStyleIdx="3" presStyleCnt="4" custScaleY="132310" custLinFactNeighborX="-25401" custLinFactNeighborY="-4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D5FC9F8-A0C8-443B-AB2E-9582D98F7883}" type="presOf" srcId="{74450185-4894-46EA-8C0D-77009A8D777A}" destId="{A34B4D81-3997-42CF-AE84-165A1B69F670}" srcOrd="0" destOrd="0" presId="urn:microsoft.com/office/officeart/2005/8/layout/chevron1"/>
    <dgm:cxn modelId="{03609772-02A8-470F-BBDD-6D96E51F24B7}" srcId="{5984E9B6-2232-48A3-8841-3774F13418D3}" destId="{74450185-4894-46EA-8C0D-77009A8D777A}" srcOrd="3" destOrd="0" parTransId="{B3C053E1-E5E0-4709-90AD-4E563AB94AFB}" sibTransId="{9C9F5DC7-B795-4117-9EC6-A9FCA0F86069}"/>
    <dgm:cxn modelId="{3E08F362-FF80-4A8C-ABEE-C097D1DBFEE7}" srcId="{5984E9B6-2232-48A3-8841-3774F13418D3}" destId="{62348BD4-F9B7-464B-993B-5B074E4BED65}" srcOrd="0" destOrd="0" parTransId="{22724B6C-222C-4098-81B7-C5DF2214E6FB}" sibTransId="{DB8B6D8D-B776-43BE-9528-BCA0BB79F4FF}"/>
    <dgm:cxn modelId="{586A9476-767F-47EE-B662-3124B7CC85DF}" srcId="{5984E9B6-2232-48A3-8841-3774F13418D3}" destId="{82C5F395-542E-4EA0-9921-96C1E1443C10}" srcOrd="1" destOrd="0" parTransId="{070339D9-223E-4BFF-8D91-5ED65305B6AA}" sibTransId="{85ABED10-E494-4F5B-BF03-4BBFA8986242}"/>
    <dgm:cxn modelId="{5EDBD8EF-FAF6-4107-85F7-658505608F5A}" type="presOf" srcId="{82C5F395-542E-4EA0-9921-96C1E1443C10}" destId="{4530B366-426F-45F4-A24A-EDDFD5D57FA4}" srcOrd="0" destOrd="0" presId="urn:microsoft.com/office/officeart/2005/8/layout/chevron1"/>
    <dgm:cxn modelId="{41D85613-0A9D-4A22-9C13-E9441871E9AD}" type="presOf" srcId="{62348BD4-F9B7-464B-993B-5B074E4BED65}" destId="{D6019756-CF8F-41CD-AC31-D5C1BD8B5CB1}" srcOrd="0" destOrd="0" presId="urn:microsoft.com/office/officeart/2005/8/layout/chevron1"/>
    <dgm:cxn modelId="{D2CEFD9B-9C99-4B6A-8A8D-13CD60931709}" type="presOf" srcId="{0DF988A6-36EA-4F49-8129-3206189E50D5}" destId="{1243E9B4-0216-4C2F-A74D-0C80B7CCC01D}" srcOrd="0" destOrd="0" presId="urn:microsoft.com/office/officeart/2005/8/layout/chevron1"/>
    <dgm:cxn modelId="{FAB129D2-871A-4BAF-8F7D-F7AF9A5DAC35}" srcId="{5984E9B6-2232-48A3-8841-3774F13418D3}" destId="{0DF988A6-36EA-4F49-8129-3206189E50D5}" srcOrd="2" destOrd="0" parTransId="{838855D5-1069-4B40-A528-E0DB4A6AE033}" sibTransId="{4F86673F-AE9F-4254-BD3D-7DF1DAE7A455}"/>
    <dgm:cxn modelId="{5528093F-D95D-41B7-85F6-B2B85A1798EA}" type="presOf" srcId="{5984E9B6-2232-48A3-8841-3774F13418D3}" destId="{ABEEAA64-91C9-41E7-AED4-C044C56F4AD4}" srcOrd="0" destOrd="0" presId="urn:microsoft.com/office/officeart/2005/8/layout/chevron1"/>
    <dgm:cxn modelId="{B7D24644-6675-4E69-8C0F-36224998BC02}" type="presParOf" srcId="{ABEEAA64-91C9-41E7-AED4-C044C56F4AD4}" destId="{D6019756-CF8F-41CD-AC31-D5C1BD8B5CB1}" srcOrd="0" destOrd="0" presId="urn:microsoft.com/office/officeart/2005/8/layout/chevron1"/>
    <dgm:cxn modelId="{38C6F178-EC5A-418B-A909-B1955D2B0BF6}" type="presParOf" srcId="{ABEEAA64-91C9-41E7-AED4-C044C56F4AD4}" destId="{243BC52C-6087-4B56-8201-2AD29C474114}" srcOrd="1" destOrd="0" presId="urn:microsoft.com/office/officeart/2005/8/layout/chevron1"/>
    <dgm:cxn modelId="{B8F0EF57-4A6F-4E42-913F-A63AB66D48FD}" type="presParOf" srcId="{ABEEAA64-91C9-41E7-AED4-C044C56F4AD4}" destId="{4530B366-426F-45F4-A24A-EDDFD5D57FA4}" srcOrd="2" destOrd="0" presId="urn:microsoft.com/office/officeart/2005/8/layout/chevron1"/>
    <dgm:cxn modelId="{DBA9EE8D-6362-4217-AD7A-D7A4ECCA15CA}" type="presParOf" srcId="{ABEEAA64-91C9-41E7-AED4-C044C56F4AD4}" destId="{58B819A3-707F-493F-A69A-2A956C4165D0}" srcOrd="3" destOrd="0" presId="urn:microsoft.com/office/officeart/2005/8/layout/chevron1"/>
    <dgm:cxn modelId="{E176AB5B-BACD-42B7-B24F-74A0AEB94C3D}" type="presParOf" srcId="{ABEEAA64-91C9-41E7-AED4-C044C56F4AD4}" destId="{1243E9B4-0216-4C2F-A74D-0C80B7CCC01D}" srcOrd="4" destOrd="0" presId="urn:microsoft.com/office/officeart/2005/8/layout/chevron1"/>
    <dgm:cxn modelId="{52F4187F-9687-4D87-83A9-CFE51312CE4F}" type="presParOf" srcId="{ABEEAA64-91C9-41E7-AED4-C044C56F4AD4}" destId="{4C908819-E6E0-4098-8201-4880049BC0EA}" srcOrd="5" destOrd="0" presId="urn:microsoft.com/office/officeart/2005/8/layout/chevron1"/>
    <dgm:cxn modelId="{E01A6BFC-92BC-4CCF-992A-AF24419C89F2}" type="presParOf" srcId="{ABEEAA64-91C9-41E7-AED4-C044C56F4AD4}" destId="{A34B4D81-3997-42CF-AE84-165A1B69F67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44C73-E510-444A-90A2-595EF85F589A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B40DCDE5-C307-45EA-BEB4-20E278027548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Değer Zinciri Yönetiminin Yararları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7CAFF82D-DDA6-4962-852E-807A384B0449}" type="parTrans" cxnId="{839C1F3F-D809-438A-8E97-029FD38BDD26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5FF2FBCC-1A00-42D4-BA47-AFA6EB9F786E}" type="sibTrans" cxnId="{839C1F3F-D809-438A-8E97-029FD38BDD26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63015B3A-47DE-4B59-8848-797BB3260C75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İyileştirilmiş Tedarik Sistemi</a:t>
          </a:r>
          <a:endParaRPr lang="tr-TR" sz="1600" dirty="0">
            <a:latin typeface="Calibri" panose="020F0502020204030204" pitchFamily="34" charset="0"/>
          </a:endParaRPr>
        </a:p>
      </dgm:t>
    </dgm:pt>
    <dgm:pt modelId="{F0003B08-BCC1-43E1-801A-88ECACCD4629}" type="parTrans" cxnId="{77336078-FA3F-49AD-A379-33039D6D6C6D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0FCC60AE-A0B6-453B-A66F-447CD24E8981}" type="sibTrans" cxnId="{77336078-FA3F-49AD-A379-33039D6D6C6D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8ED4718B-3375-4D0C-9C3B-CA2B911C88E4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İyileştirilmiş Lojistik Sistemi</a:t>
          </a:r>
          <a:endParaRPr lang="tr-TR" sz="1600" dirty="0">
            <a:latin typeface="Calibri" panose="020F0502020204030204" pitchFamily="34" charset="0"/>
          </a:endParaRPr>
        </a:p>
      </dgm:t>
    </dgm:pt>
    <dgm:pt modelId="{1FF0615D-605A-4F19-85E4-E928CE399990}" type="parTrans" cxnId="{77D767DF-6981-49AF-96EA-A0DC6F9E60BE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F8DEC8E5-51F7-4990-A079-8FE0A730B9B4}" type="sibTrans" cxnId="{77D767DF-6981-49AF-96EA-A0DC6F9E60BE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4C4AC4A5-FCB2-4B21-B8A2-58DA59355579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İyileştirilmiş Ürün Geliştirme</a:t>
          </a:r>
          <a:endParaRPr lang="tr-TR" sz="1600" dirty="0">
            <a:latin typeface="Calibri" panose="020F0502020204030204" pitchFamily="34" charset="0"/>
          </a:endParaRPr>
        </a:p>
      </dgm:t>
    </dgm:pt>
    <dgm:pt modelId="{A4584024-335A-4899-B29D-EB9CD8F08D07}" type="parTrans" cxnId="{9C8A54E8-623A-47F7-9098-05E6721496CF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85500470-6AF3-4C7B-8A5A-079C7DB2BD45}" type="sibTrans" cxnId="{9C8A54E8-623A-47F7-9098-05E6721496CF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EEEF97EE-D26D-46C0-8520-A067F32F8140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İyileştirilmiş Müşteri Sipariş Sistemi</a:t>
          </a:r>
          <a:endParaRPr lang="tr-TR" sz="1600" dirty="0">
            <a:latin typeface="Calibri" panose="020F0502020204030204" pitchFamily="34" charset="0"/>
          </a:endParaRPr>
        </a:p>
      </dgm:t>
    </dgm:pt>
    <dgm:pt modelId="{7F2649DF-F57E-42A3-909C-CD3ED709F803}" type="parTrans" cxnId="{2000C07F-0DED-47B8-B876-1B0AF71F71F5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501871C4-345B-4BD3-87FF-BAB23A170D70}" type="sibTrans" cxnId="{2000C07F-0DED-47B8-B876-1B0AF71F71F5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A69236B8-C537-4B59-8D23-9BBA2F622EDD}" type="pres">
      <dgm:prSet presAssocID="{D5744C73-E510-444A-90A2-595EF85F58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140B5A-AEFE-4063-9009-66610B5AC16A}" type="pres">
      <dgm:prSet presAssocID="{B40DCDE5-C307-45EA-BEB4-20E278027548}" presName="centerShape" presStyleLbl="node0" presStyleIdx="0" presStyleCnt="1" custScaleX="129902"/>
      <dgm:spPr/>
      <dgm:t>
        <a:bodyPr/>
        <a:lstStyle/>
        <a:p>
          <a:endParaRPr lang="tr-TR"/>
        </a:p>
      </dgm:t>
    </dgm:pt>
    <dgm:pt modelId="{BE537CF3-E4BB-495B-8F83-6E1F83193B16}" type="pres">
      <dgm:prSet presAssocID="{F0003B08-BCC1-43E1-801A-88ECACCD4629}" presName="parTrans" presStyleLbl="sibTrans2D1" presStyleIdx="0" presStyleCnt="4"/>
      <dgm:spPr/>
    </dgm:pt>
    <dgm:pt modelId="{EE45B2C9-7809-4B92-A91C-60CAF37E0275}" type="pres">
      <dgm:prSet presAssocID="{F0003B08-BCC1-43E1-801A-88ECACCD4629}" presName="connectorText" presStyleLbl="sibTrans2D1" presStyleIdx="0" presStyleCnt="4"/>
      <dgm:spPr/>
    </dgm:pt>
    <dgm:pt modelId="{85630183-27A7-4C8C-8BAC-0874BF00DF62}" type="pres">
      <dgm:prSet presAssocID="{63015B3A-47DE-4B59-8848-797BB3260C75}" presName="node" presStyleLbl="node1" presStyleIdx="0" presStyleCnt="4" custScaleX="1404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6A71-A448-42C4-AB9D-EC76676F1C5C}" type="pres">
      <dgm:prSet presAssocID="{1FF0615D-605A-4F19-85E4-E928CE399990}" presName="parTrans" presStyleLbl="sibTrans2D1" presStyleIdx="1" presStyleCnt="4"/>
      <dgm:spPr/>
    </dgm:pt>
    <dgm:pt modelId="{8377D1EA-22E4-4507-97A0-C8165E58B3C9}" type="pres">
      <dgm:prSet presAssocID="{1FF0615D-605A-4F19-85E4-E928CE399990}" presName="connectorText" presStyleLbl="sibTrans2D1" presStyleIdx="1" presStyleCnt="4"/>
      <dgm:spPr/>
    </dgm:pt>
    <dgm:pt modelId="{3C6B0C2E-E233-4697-B3B4-5A0ED10D67B7}" type="pres">
      <dgm:prSet presAssocID="{8ED4718B-3375-4D0C-9C3B-CA2B911C88E4}" presName="node" presStyleLbl="node1" presStyleIdx="1" presStyleCnt="4" custScaleX="137274" custRadScaleRad="126948" custRadScaleInc="12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E120CE-439A-4CC4-920C-DEE7C760A644}" type="pres">
      <dgm:prSet presAssocID="{A4584024-335A-4899-B29D-EB9CD8F08D07}" presName="parTrans" presStyleLbl="sibTrans2D1" presStyleIdx="2" presStyleCnt="4"/>
      <dgm:spPr/>
    </dgm:pt>
    <dgm:pt modelId="{C4F90A44-D519-413A-A1C5-05720BBF3424}" type="pres">
      <dgm:prSet presAssocID="{A4584024-335A-4899-B29D-EB9CD8F08D07}" presName="connectorText" presStyleLbl="sibTrans2D1" presStyleIdx="2" presStyleCnt="4"/>
      <dgm:spPr/>
    </dgm:pt>
    <dgm:pt modelId="{ADC1A04D-CB09-4F28-BB58-A4BA3C89E146}" type="pres">
      <dgm:prSet presAssocID="{4C4AC4A5-FCB2-4B21-B8A2-58DA59355579}" presName="node" presStyleLbl="node1" presStyleIdx="2" presStyleCnt="4" custScaleX="129128">
        <dgm:presLayoutVars>
          <dgm:bulletEnabled val="1"/>
        </dgm:presLayoutVars>
      </dgm:prSet>
      <dgm:spPr/>
    </dgm:pt>
    <dgm:pt modelId="{4FF27565-A02D-4040-80F8-7A9CDBAF807B}" type="pres">
      <dgm:prSet presAssocID="{7F2649DF-F57E-42A3-909C-CD3ED709F803}" presName="parTrans" presStyleLbl="sibTrans2D1" presStyleIdx="3" presStyleCnt="4"/>
      <dgm:spPr/>
    </dgm:pt>
    <dgm:pt modelId="{C1FE02CB-F367-43B2-819C-17E07691C629}" type="pres">
      <dgm:prSet presAssocID="{7F2649DF-F57E-42A3-909C-CD3ED709F803}" presName="connectorText" presStyleLbl="sibTrans2D1" presStyleIdx="3" presStyleCnt="4"/>
      <dgm:spPr/>
    </dgm:pt>
    <dgm:pt modelId="{BADFE349-20C8-48F5-AA41-9C7744E23EFF}" type="pres">
      <dgm:prSet presAssocID="{EEEF97EE-D26D-46C0-8520-A067F32F8140}" presName="node" presStyleLbl="node1" presStyleIdx="3" presStyleCnt="4" custScaleX="151814" custRadScaleRad="135063" custRadScaleInc="-1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003101-56FD-4EE4-8942-E188EAE91209}" type="presOf" srcId="{A4584024-335A-4899-B29D-EB9CD8F08D07}" destId="{39E120CE-439A-4CC4-920C-DEE7C760A644}" srcOrd="0" destOrd="0" presId="urn:microsoft.com/office/officeart/2005/8/layout/radial5"/>
    <dgm:cxn modelId="{2E3CD23F-E23F-4D52-9919-3CD7F89588FA}" type="presOf" srcId="{A4584024-335A-4899-B29D-EB9CD8F08D07}" destId="{C4F90A44-D519-413A-A1C5-05720BBF3424}" srcOrd="1" destOrd="0" presId="urn:microsoft.com/office/officeart/2005/8/layout/radial5"/>
    <dgm:cxn modelId="{77336078-FA3F-49AD-A379-33039D6D6C6D}" srcId="{B40DCDE5-C307-45EA-BEB4-20E278027548}" destId="{63015B3A-47DE-4B59-8848-797BB3260C75}" srcOrd="0" destOrd="0" parTransId="{F0003B08-BCC1-43E1-801A-88ECACCD4629}" sibTransId="{0FCC60AE-A0B6-453B-A66F-447CD24E8981}"/>
    <dgm:cxn modelId="{2000C07F-0DED-47B8-B876-1B0AF71F71F5}" srcId="{B40DCDE5-C307-45EA-BEB4-20E278027548}" destId="{EEEF97EE-D26D-46C0-8520-A067F32F8140}" srcOrd="3" destOrd="0" parTransId="{7F2649DF-F57E-42A3-909C-CD3ED709F803}" sibTransId="{501871C4-345B-4BD3-87FF-BAB23A170D70}"/>
    <dgm:cxn modelId="{839C1F3F-D809-438A-8E97-029FD38BDD26}" srcId="{D5744C73-E510-444A-90A2-595EF85F589A}" destId="{B40DCDE5-C307-45EA-BEB4-20E278027548}" srcOrd="0" destOrd="0" parTransId="{7CAFF82D-DDA6-4962-852E-807A384B0449}" sibTransId="{5FF2FBCC-1A00-42D4-BA47-AFA6EB9F786E}"/>
    <dgm:cxn modelId="{9C8A54E8-623A-47F7-9098-05E6721496CF}" srcId="{B40DCDE5-C307-45EA-BEB4-20E278027548}" destId="{4C4AC4A5-FCB2-4B21-B8A2-58DA59355579}" srcOrd="2" destOrd="0" parTransId="{A4584024-335A-4899-B29D-EB9CD8F08D07}" sibTransId="{85500470-6AF3-4C7B-8A5A-079C7DB2BD45}"/>
    <dgm:cxn modelId="{0D3A4148-347C-4C6D-ACD0-5DC95AC40639}" type="presOf" srcId="{63015B3A-47DE-4B59-8848-797BB3260C75}" destId="{85630183-27A7-4C8C-8BAC-0874BF00DF62}" srcOrd="0" destOrd="0" presId="urn:microsoft.com/office/officeart/2005/8/layout/radial5"/>
    <dgm:cxn modelId="{A56CCB52-12E8-4ABB-B427-97FF446AFF38}" type="presOf" srcId="{B40DCDE5-C307-45EA-BEB4-20E278027548}" destId="{7F140B5A-AEFE-4063-9009-66610B5AC16A}" srcOrd="0" destOrd="0" presId="urn:microsoft.com/office/officeart/2005/8/layout/radial5"/>
    <dgm:cxn modelId="{29438384-7184-40A9-8D68-7DB866EEE016}" type="presOf" srcId="{7F2649DF-F57E-42A3-909C-CD3ED709F803}" destId="{4FF27565-A02D-4040-80F8-7A9CDBAF807B}" srcOrd="0" destOrd="0" presId="urn:microsoft.com/office/officeart/2005/8/layout/radial5"/>
    <dgm:cxn modelId="{3043BEF3-91E9-49EB-B3DA-F940DB328875}" type="presOf" srcId="{7F2649DF-F57E-42A3-909C-CD3ED709F803}" destId="{C1FE02CB-F367-43B2-819C-17E07691C629}" srcOrd="1" destOrd="0" presId="urn:microsoft.com/office/officeart/2005/8/layout/radial5"/>
    <dgm:cxn modelId="{B9C3B4EC-ED98-4DA6-AD2D-2632A5055351}" type="presOf" srcId="{8ED4718B-3375-4D0C-9C3B-CA2B911C88E4}" destId="{3C6B0C2E-E233-4697-B3B4-5A0ED10D67B7}" srcOrd="0" destOrd="0" presId="urn:microsoft.com/office/officeart/2005/8/layout/radial5"/>
    <dgm:cxn modelId="{A3B668CD-661C-4566-BE77-84A94D3A55B6}" type="presOf" srcId="{1FF0615D-605A-4F19-85E4-E928CE399990}" destId="{8377D1EA-22E4-4507-97A0-C8165E58B3C9}" srcOrd="1" destOrd="0" presId="urn:microsoft.com/office/officeart/2005/8/layout/radial5"/>
    <dgm:cxn modelId="{99A64C7D-7436-478F-BDF9-06E628EED980}" type="presOf" srcId="{1FF0615D-605A-4F19-85E4-E928CE399990}" destId="{8C826A71-A448-42C4-AB9D-EC76676F1C5C}" srcOrd="0" destOrd="0" presId="urn:microsoft.com/office/officeart/2005/8/layout/radial5"/>
    <dgm:cxn modelId="{77D767DF-6981-49AF-96EA-A0DC6F9E60BE}" srcId="{B40DCDE5-C307-45EA-BEB4-20E278027548}" destId="{8ED4718B-3375-4D0C-9C3B-CA2B911C88E4}" srcOrd="1" destOrd="0" parTransId="{1FF0615D-605A-4F19-85E4-E928CE399990}" sibTransId="{F8DEC8E5-51F7-4990-A079-8FE0A730B9B4}"/>
    <dgm:cxn modelId="{72E4EA5F-C8E8-460D-BCFF-95A6B5F3753B}" type="presOf" srcId="{4C4AC4A5-FCB2-4B21-B8A2-58DA59355579}" destId="{ADC1A04D-CB09-4F28-BB58-A4BA3C89E146}" srcOrd="0" destOrd="0" presId="urn:microsoft.com/office/officeart/2005/8/layout/radial5"/>
    <dgm:cxn modelId="{C7354206-9D6F-41F4-B2FF-8B23148443ED}" type="presOf" srcId="{F0003B08-BCC1-43E1-801A-88ECACCD4629}" destId="{EE45B2C9-7809-4B92-A91C-60CAF37E0275}" srcOrd="1" destOrd="0" presId="urn:microsoft.com/office/officeart/2005/8/layout/radial5"/>
    <dgm:cxn modelId="{0A5F74F5-ED0A-4BD4-A6E4-774F8A5418FB}" type="presOf" srcId="{EEEF97EE-D26D-46C0-8520-A067F32F8140}" destId="{BADFE349-20C8-48F5-AA41-9C7744E23EFF}" srcOrd="0" destOrd="0" presId="urn:microsoft.com/office/officeart/2005/8/layout/radial5"/>
    <dgm:cxn modelId="{E53BC92B-D90E-4E35-9689-A5E10DE11FD0}" type="presOf" srcId="{D5744C73-E510-444A-90A2-595EF85F589A}" destId="{A69236B8-C537-4B59-8D23-9BBA2F622EDD}" srcOrd="0" destOrd="0" presId="urn:microsoft.com/office/officeart/2005/8/layout/radial5"/>
    <dgm:cxn modelId="{50F43DA3-2407-4CF1-98D5-086724A62261}" type="presOf" srcId="{F0003B08-BCC1-43E1-801A-88ECACCD4629}" destId="{BE537CF3-E4BB-495B-8F83-6E1F83193B16}" srcOrd="0" destOrd="0" presId="urn:microsoft.com/office/officeart/2005/8/layout/radial5"/>
    <dgm:cxn modelId="{2AB6A5DF-A364-4B0A-8BAF-BC68FF553F97}" type="presParOf" srcId="{A69236B8-C537-4B59-8D23-9BBA2F622EDD}" destId="{7F140B5A-AEFE-4063-9009-66610B5AC16A}" srcOrd="0" destOrd="0" presId="urn:microsoft.com/office/officeart/2005/8/layout/radial5"/>
    <dgm:cxn modelId="{FE0540EB-7FE7-4AE6-93DA-66027677C4E7}" type="presParOf" srcId="{A69236B8-C537-4B59-8D23-9BBA2F622EDD}" destId="{BE537CF3-E4BB-495B-8F83-6E1F83193B16}" srcOrd="1" destOrd="0" presId="urn:microsoft.com/office/officeart/2005/8/layout/radial5"/>
    <dgm:cxn modelId="{3EC5188B-6CAF-4326-BB9D-8B72611B2440}" type="presParOf" srcId="{BE537CF3-E4BB-495B-8F83-6E1F83193B16}" destId="{EE45B2C9-7809-4B92-A91C-60CAF37E0275}" srcOrd="0" destOrd="0" presId="urn:microsoft.com/office/officeart/2005/8/layout/radial5"/>
    <dgm:cxn modelId="{6C221F9E-D2D6-4175-A9B0-CC7502162A9A}" type="presParOf" srcId="{A69236B8-C537-4B59-8D23-9BBA2F622EDD}" destId="{85630183-27A7-4C8C-8BAC-0874BF00DF62}" srcOrd="2" destOrd="0" presId="urn:microsoft.com/office/officeart/2005/8/layout/radial5"/>
    <dgm:cxn modelId="{95096078-7C30-41B2-ABCB-B4D4259EC309}" type="presParOf" srcId="{A69236B8-C537-4B59-8D23-9BBA2F622EDD}" destId="{8C826A71-A448-42C4-AB9D-EC76676F1C5C}" srcOrd="3" destOrd="0" presId="urn:microsoft.com/office/officeart/2005/8/layout/radial5"/>
    <dgm:cxn modelId="{AC4871A2-A86D-4156-A987-1103DDA0B236}" type="presParOf" srcId="{8C826A71-A448-42C4-AB9D-EC76676F1C5C}" destId="{8377D1EA-22E4-4507-97A0-C8165E58B3C9}" srcOrd="0" destOrd="0" presId="urn:microsoft.com/office/officeart/2005/8/layout/radial5"/>
    <dgm:cxn modelId="{677645BC-BDC9-46FE-B9E1-F7ABA8E1139C}" type="presParOf" srcId="{A69236B8-C537-4B59-8D23-9BBA2F622EDD}" destId="{3C6B0C2E-E233-4697-B3B4-5A0ED10D67B7}" srcOrd="4" destOrd="0" presId="urn:microsoft.com/office/officeart/2005/8/layout/radial5"/>
    <dgm:cxn modelId="{2BD516B6-6D8B-4C8C-81F6-1C58AC5E322B}" type="presParOf" srcId="{A69236B8-C537-4B59-8D23-9BBA2F622EDD}" destId="{39E120CE-439A-4CC4-920C-DEE7C760A644}" srcOrd="5" destOrd="0" presId="urn:microsoft.com/office/officeart/2005/8/layout/radial5"/>
    <dgm:cxn modelId="{BD92CEDC-4099-4159-A359-BE045C1D778F}" type="presParOf" srcId="{39E120CE-439A-4CC4-920C-DEE7C760A644}" destId="{C4F90A44-D519-413A-A1C5-05720BBF3424}" srcOrd="0" destOrd="0" presId="urn:microsoft.com/office/officeart/2005/8/layout/radial5"/>
    <dgm:cxn modelId="{309E9D6B-FF43-4BBA-8D5D-E7B53540A22D}" type="presParOf" srcId="{A69236B8-C537-4B59-8D23-9BBA2F622EDD}" destId="{ADC1A04D-CB09-4F28-BB58-A4BA3C89E146}" srcOrd="6" destOrd="0" presId="urn:microsoft.com/office/officeart/2005/8/layout/radial5"/>
    <dgm:cxn modelId="{32454F09-A21C-4DA8-998A-A44C38A6B97A}" type="presParOf" srcId="{A69236B8-C537-4B59-8D23-9BBA2F622EDD}" destId="{4FF27565-A02D-4040-80F8-7A9CDBAF807B}" srcOrd="7" destOrd="0" presId="urn:microsoft.com/office/officeart/2005/8/layout/radial5"/>
    <dgm:cxn modelId="{E55C3DC5-3A6B-4001-9C3A-9E97284F698E}" type="presParOf" srcId="{4FF27565-A02D-4040-80F8-7A9CDBAF807B}" destId="{C1FE02CB-F367-43B2-819C-17E07691C629}" srcOrd="0" destOrd="0" presId="urn:microsoft.com/office/officeart/2005/8/layout/radial5"/>
    <dgm:cxn modelId="{685B2163-B57D-4F99-879B-0AAD766E2E67}" type="presParOf" srcId="{A69236B8-C537-4B59-8D23-9BBA2F622EDD}" destId="{BADFE349-20C8-48F5-AA41-9C7744E23EF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744C73-E510-444A-90A2-595EF85F589A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B40DCDE5-C307-45EA-BEB4-20E278027548}">
      <dgm:prSet phldrT="[Text]" custT="1"/>
      <dgm:spPr/>
      <dgm:t>
        <a:bodyPr/>
        <a:lstStyle/>
        <a:p>
          <a:r>
            <a:rPr lang="tr-TR" sz="1800" b="1" dirty="0" smtClean="0">
              <a:latin typeface="Calibri" panose="020F0502020204030204" pitchFamily="34" charset="0"/>
            </a:rPr>
            <a:t>Değer Zinciri</a:t>
          </a:r>
        </a:p>
        <a:p>
          <a:r>
            <a:rPr lang="tr-TR" sz="1800" b="1" dirty="0" smtClean="0">
              <a:latin typeface="Calibri" panose="020F0502020204030204" pitchFamily="34" charset="0"/>
            </a:rPr>
            <a:t>Yönetimini</a:t>
          </a:r>
        </a:p>
        <a:p>
          <a:r>
            <a:rPr lang="tr-TR" sz="1800" b="1" dirty="0" smtClean="0">
              <a:latin typeface="Calibri" panose="020F0502020204030204" pitchFamily="34" charset="0"/>
            </a:rPr>
            <a:t>Engelleyen</a:t>
          </a:r>
        </a:p>
        <a:p>
          <a:r>
            <a:rPr lang="tr-TR" sz="1800" b="1" dirty="0" smtClean="0">
              <a:latin typeface="Calibri" panose="020F0502020204030204" pitchFamily="34" charset="0"/>
            </a:rPr>
            <a:t>Faktörler</a:t>
          </a:r>
          <a:endParaRPr lang="tr-TR" sz="1800" b="1" dirty="0">
            <a:latin typeface="Calibri" panose="020F0502020204030204" pitchFamily="34" charset="0"/>
          </a:endParaRPr>
        </a:p>
      </dgm:t>
    </dgm:pt>
    <dgm:pt modelId="{7CAFF82D-DDA6-4962-852E-807A384B0449}" type="parTrans" cxnId="{839C1F3F-D809-438A-8E97-029FD38BDD26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5FF2FBCC-1A00-42D4-BA47-AFA6EB9F786E}" type="sibTrans" cxnId="{839C1F3F-D809-438A-8E97-029FD38BDD26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63015B3A-47DE-4B59-8848-797BB3260C75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Organizasyonel</a:t>
          </a:r>
        </a:p>
        <a:p>
          <a:r>
            <a:rPr lang="tr-TR" sz="1800" dirty="0" smtClean="0">
              <a:latin typeface="Calibri" panose="020F0502020204030204" pitchFamily="34" charset="0"/>
            </a:rPr>
            <a:t>Engeller</a:t>
          </a:r>
          <a:endParaRPr lang="tr-TR" sz="1800" dirty="0">
            <a:latin typeface="Calibri" panose="020F0502020204030204" pitchFamily="34" charset="0"/>
          </a:endParaRPr>
        </a:p>
      </dgm:t>
    </dgm:pt>
    <dgm:pt modelId="{F0003B08-BCC1-43E1-801A-88ECACCD4629}" type="parTrans" cxnId="{77336078-FA3F-49AD-A379-33039D6D6C6D}">
      <dgm:prSet custT="1"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0FCC60AE-A0B6-453B-A66F-447CD24E8981}" type="sibTrans" cxnId="{77336078-FA3F-49AD-A379-33039D6D6C6D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8ED4718B-3375-4D0C-9C3B-CA2B911C88E4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Kültürel</a:t>
          </a:r>
        </a:p>
        <a:p>
          <a:r>
            <a:rPr lang="tr-TR" sz="1800" dirty="0" smtClean="0">
              <a:latin typeface="Calibri" panose="020F0502020204030204" pitchFamily="34" charset="0"/>
            </a:rPr>
            <a:t>Tutum</a:t>
          </a:r>
          <a:endParaRPr lang="tr-TR" sz="1800" dirty="0">
            <a:latin typeface="Calibri" panose="020F0502020204030204" pitchFamily="34" charset="0"/>
          </a:endParaRPr>
        </a:p>
      </dgm:t>
    </dgm:pt>
    <dgm:pt modelId="{1FF0615D-605A-4F19-85E4-E928CE399990}" type="parTrans" cxnId="{77D767DF-6981-49AF-96EA-A0DC6F9E60BE}">
      <dgm:prSet custT="1"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F8DEC8E5-51F7-4990-A079-8FE0A730B9B4}" type="sibTrans" cxnId="{77D767DF-6981-49AF-96EA-A0DC6F9E60BE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4C4AC4A5-FCB2-4B21-B8A2-58DA59355579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İhtiyaç Duyulan</a:t>
          </a:r>
        </a:p>
        <a:p>
          <a:r>
            <a:rPr lang="tr-TR" sz="1800" dirty="0" smtClean="0">
              <a:latin typeface="Calibri" panose="020F0502020204030204" pitchFamily="34" charset="0"/>
            </a:rPr>
            <a:t>Yetenekler</a:t>
          </a:r>
          <a:endParaRPr lang="tr-TR" sz="1800" dirty="0">
            <a:latin typeface="Calibri" panose="020F0502020204030204" pitchFamily="34" charset="0"/>
          </a:endParaRPr>
        </a:p>
      </dgm:t>
    </dgm:pt>
    <dgm:pt modelId="{A4584024-335A-4899-B29D-EB9CD8F08D07}" type="parTrans" cxnId="{9C8A54E8-623A-47F7-9098-05E6721496CF}">
      <dgm:prSet custT="1"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85500470-6AF3-4C7B-8A5A-079C7DB2BD45}" type="sibTrans" cxnId="{9C8A54E8-623A-47F7-9098-05E6721496CF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EEEF97EE-D26D-46C0-8520-A067F32F8140}">
      <dgm:prSet phldrT="[Text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</a:rPr>
            <a:t>İnsanlar</a:t>
          </a:r>
          <a:endParaRPr lang="tr-TR" sz="1800" dirty="0">
            <a:latin typeface="Calibri" panose="020F0502020204030204" pitchFamily="34" charset="0"/>
          </a:endParaRPr>
        </a:p>
      </dgm:t>
    </dgm:pt>
    <dgm:pt modelId="{7F2649DF-F57E-42A3-909C-CD3ED709F803}" type="parTrans" cxnId="{2000C07F-0DED-47B8-B876-1B0AF71F71F5}">
      <dgm:prSet custT="1"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501871C4-345B-4BD3-87FF-BAB23A170D70}" type="sibTrans" cxnId="{2000C07F-0DED-47B8-B876-1B0AF71F71F5}">
      <dgm:prSet/>
      <dgm:spPr/>
      <dgm:t>
        <a:bodyPr/>
        <a:lstStyle/>
        <a:p>
          <a:endParaRPr lang="tr-TR" sz="1800">
            <a:latin typeface="Calibri" panose="020F0502020204030204" pitchFamily="34" charset="0"/>
          </a:endParaRPr>
        </a:p>
      </dgm:t>
    </dgm:pt>
    <dgm:pt modelId="{A69236B8-C537-4B59-8D23-9BBA2F622EDD}" type="pres">
      <dgm:prSet presAssocID="{D5744C73-E510-444A-90A2-595EF85F58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140B5A-AEFE-4063-9009-66610B5AC16A}" type="pres">
      <dgm:prSet presAssocID="{B40DCDE5-C307-45EA-BEB4-20E278027548}" presName="centerShape" presStyleLbl="node0" presStyleIdx="0" presStyleCnt="1" custScaleX="186147" custScaleY="174159"/>
      <dgm:spPr/>
      <dgm:t>
        <a:bodyPr/>
        <a:lstStyle/>
        <a:p>
          <a:endParaRPr lang="tr-TR"/>
        </a:p>
      </dgm:t>
    </dgm:pt>
    <dgm:pt modelId="{BE537CF3-E4BB-495B-8F83-6E1F83193B16}" type="pres">
      <dgm:prSet presAssocID="{F0003B08-BCC1-43E1-801A-88ECACCD4629}" presName="parTrans" presStyleLbl="sibTrans2D1" presStyleIdx="0" presStyleCnt="4"/>
      <dgm:spPr/>
    </dgm:pt>
    <dgm:pt modelId="{EE45B2C9-7809-4B92-A91C-60CAF37E0275}" type="pres">
      <dgm:prSet presAssocID="{F0003B08-BCC1-43E1-801A-88ECACCD4629}" presName="connectorText" presStyleLbl="sibTrans2D1" presStyleIdx="0" presStyleCnt="4"/>
      <dgm:spPr/>
    </dgm:pt>
    <dgm:pt modelId="{85630183-27A7-4C8C-8BAC-0874BF00DF62}" type="pres">
      <dgm:prSet presAssocID="{63015B3A-47DE-4B59-8848-797BB3260C75}" presName="node" presStyleLbl="node1" presStyleIdx="0" presStyleCnt="4" custScaleX="163226" custRadScaleRad="156676" custRadScaleInc="-137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6A71-A448-42C4-AB9D-EC76676F1C5C}" type="pres">
      <dgm:prSet presAssocID="{1FF0615D-605A-4F19-85E4-E928CE399990}" presName="parTrans" presStyleLbl="sibTrans2D1" presStyleIdx="1" presStyleCnt="4"/>
      <dgm:spPr/>
    </dgm:pt>
    <dgm:pt modelId="{8377D1EA-22E4-4507-97A0-C8165E58B3C9}" type="pres">
      <dgm:prSet presAssocID="{1FF0615D-605A-4F19-85E4-E928CE399990}" presName="connectorText" presStyleLbl="sibTrans2D1" presStyleIdx="1" presStyleCnt="4"/>
      <dgm:spPr/>
    </dgm:pt>
    <dgm:pt modelId="{3C6B0C2E-E233-4697-B3B4-5A0ED10D67B7}" type="pres">
      <dgm:prSet presAssocID="{8ED4718B-3375-4D0C-9C3B-CA2B911C88E4}" presName="node" presStyleLbl="node1" presStyleIdx="1" presStyleCnt="4" custScaleX="169617" custRadScaleRad="152621" custRadScaleInc="-646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E120CE-439A-4CC4-920C-DEE7C760A644}" type="pres">
      <dgm:prSet presAssocID="{A4584024-335A-4899-B29D-EB9CD8F08D07}" presName="parTrans" presStyleLbl="sibTrans2D1" presStyleIdx="2" presStyleCnt="4"/>
      <dgm:spPr/>
    </dgm:pt>
    <dgm:pt modelId="{C4F90A44-D519-413A-A1C5-05720BBF3424}" type="pres">
      <dgm:prSet presAssocID="{A4584024-335A-4899-B29D-EB9CD8F08D07}" presName="connectorText" presStyleLbl="sibTrans2D1" presStyleIdx="2" presStyleCnt="4"/>
      <dgm:spPr/>
    </dgm:pt>
    <dgm:pt modelId="{ADC1A04D-CB09-4F28-BB58-A4BA3C89E146}" type="pres">
      <dgm:prSet presAssocID="{4C4AC4A5-FCB2-4B21-B8A2-58DA59355579}" presName="node" presStyleLbl="node1" presStyleIdx="2" presStyleCnt="4" custScaleX="163226" custRadScaleRad="159865" custRadScaleInc="-1272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F27565-A02D-4040-80F8-7A9CDBAF807B}" type="pres">
      <dgm:prSet presAssocID="{7F2649DF-F57E-42A3-909C-CD3ED709F803}" presName="parTrans" presStyleLbl="sibTrans2D1" presStyleIdx="3" presStyleCnt="4"/>
      <dgm:spPr/>
    </dgm:pt>
    <dgm:pt modelId="{C1FE02CB-F367-43B2-819C-17E07691C629}" type="pres">
      <dgm:prSet presAssocID="{7F2649DF-F57E-42A3-909C-CD3ED709F803}" presName="connectorText" presStyleLbl="sibTrans2D1" presStyleIdx="3" presStyleCnt="4"/>
      <dgm:spPr/>
    </dgm:pt>
    <dgm:pt modelId="{BADFE349-20C8-48F5-AA41-9C7744E23EFF}" type="pres">
      <dgm:prSet presAssocID="{EEEF97EE-D26D-46C0-8520-A067F32F8140}" presName="node" presStyleLbl="node1" presStyleIdx="3" presStyleCnt="4" custScaleX="151814" custRadScaleRad="157923" custRadScaleInc="-737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5162B6-74F0-46E3-AD62-1DF457CD81D1}" type="presOf" srcId="{8ED4718B-3375-4D0C-9C3B-CA2B911C88E4}" destId="{3C6B0C2E-E233-4697-B3B4-5A0ED10D67B7}" srcOrd="0" destOrd="0" presId="urn:microsoft.com/office/officeart/2005/8/layout/radial5"/>
    <dgm:cxn modelId="{2000C07F-0DED-47B8-B876-1B0AF71F71F5}" srcId="{B40DCDE5-C307-45EA-BEB4-20E278027548}" destId="{EEEF97EE-D26D-46C0-8520-A067F32F8140}" srcOrd="3" destOrd="0" parTransId="{7F2649DF-F57E-42A3-909C-CD3ED709F803}" sibTransId="{501871C4-345B-4BD3-87FF-BAB23A170D70}"/>
    <dgm:cxn modelId="{50D13D3B-6F7E-49AA-A38B-345C13E77961}" type="presOf" srcId="{7F2649DF-F57E-42A3-909C-CD3ED709F803}" destId="{C1FE02CB-F367-43B2-819C-17E07691C629}" srcOrd="1" destOrd="0" presId="urn:microsoft.com/office/officeart/2005/8/layout/radial5"/>
    <dgm:cxn modelId="{839C1F3F-D809-438A-8E97-029FD38BDD26}" srcId="{D5744C73-E510-444A-90A2-595EF85F589A}" destId="{B40DCDE5-C307-45EA-BEB4-20E278027548}" srcOrd="0" destOrd="0" parTransId="{7CAFF82D-DDA6-4962-852E-807A384B0449}" sibTransId="{5FF2FBCC-1A00-42D4-BA47-AFA6EB9F786E}"/>
    <dgm:cxn modelId="{8FF82FD4-B036-42B2-9336-017C3B01882E}" type="presOf" srcId="{EEEF97EE-D26D-46C0-8520-A067F32F8140}" destId="{BADFE349-20C8-48F5-AA41-9C7744E23EFF}" srcOrd="0" destOrd="0" presId="urn:microsoft.com/office/officeart/2005/8/layout/radial5"/>
    <dgm:cxn modelId="{77D767DF-6981-49AF-96EA-A0DC6F9E60BE}" srcId="{B40DCDE5-C307-45EA-BEB4-20E278027548}" destId="{8ED4718B-3375-4D0C-9C3B-CA2B911C88E4}" srcOrd="1" destOrd="0" parTransId="{1FF0615D-605A-4F19-85E4-E928CE399990}" sibTransId="{F8DEC8E5-51F7-4990-A079-8FE0A730B9B4}"/>
    <dgm:cxn modelId="{9C8A54E8-623A-47F7-9098-05E6721496CF}" srcId="{B40DCDE5-C307-45EA-BEB4-20E278027548}" destId="{4C4AC4A5-FCB2-4B21-B8A2-58DA59355579}" srcOrd="2" destOrd="0" parTransId="{A4584024-335A-4899-B29D-EB9CD8F08D07}" sibTransId="{85500470-6AF3-4C7B-8A5A-079C7DB2BD45}"/>
    <dgm:cxn modelId="{80C03E5C-1F41-4DF5-89EA-BE7E755887B7}" type="presOf" srcId="{A4584024-335A-4899-B29D-EB9CD8F08D07}" destId="{39E120CE-439A-4CC4-920C-DEE7C760A644}" srcOrd="0" destOrd="0" presId="urn:microsoft.com/office/officeart/2005/8/layout/radial5"/>
    <dgm:cxn modelId="{FF8A3C21-0889-47A0-A8C5-33459B8DC112}" type="presOf" srcId="{A4584024-335A-4899-B29D-EB9CD8F08D07}" destId="{C4F90A44-D519-413A-A1C5-05720BBF3424}" srcOrd="1" destOrd="0" presId="urn:microsoft.com/office/officeart/2005/8/layout/radial5"/>
    <dgm:cxn modelId="{65E32DB5-7F20-432D-8056-A81AD8E3C4AF}" type="presOf" srcId="{63015B3A-47DE-4B59-8848-797BB3260C75}" destId="{85630183-27A7-4C8C-8BAC-0874BF00DF62}" srcOrd="0" destOrd="0" presId="urn:microsoft.com/office/officeart/2005/8/layout/radial5"/>
    <dgm:cxn modelId="{C82BF483-6304-4F11-8061-B3758008DEBD}" type="presOf" srcId="{1FF0615D-605A-4F19-85E4-E928CE399990}" destId="{8C826A71-A448-42C4-AB9D-EC76676F1C5C}" srcOrd="0" destOrd="0" presId="urn:microsoft.com/office/officeart/2005/8/layout/radial5"/>
    <dgm:cxn modelId="{EED50738-09CD-4602-BA4A-CCD75D523BC6}" type="presOf" srcId="{7F2649DF-F57E-42A3-909C-CD3ED709F803}" destId="{4FF27565-A02D-4040-80F8-7A9CDBAF807B}" srcOrd="0" destOrd="0" presId="urn:microsoft.com/office/officeart/2005/8/layout/radial5"/>
    <dgm:cxn modelId="{ACB1870F-F8D9-4BE8-973D-997FF64C39FF}" type="presOf" srcId="{F0003B08-BCC1-43E1-801A-88ECACCD4629}" destId="{EE45B2C9-7809-4B92-A91C-60CAF37E0275}" srcOrd="1" destOrd="0" presId="urn:microsoft.com/office/officeart/2005/8/layout/radial5"/>
    <dgm:cxn modelId="{FF95CFFB-A2F8-4FFE-B124-F641B0C339C5}" type="presOf" srcId="{1FF0615D-605A-4F19-85E4-E928CE399990}" destId="{8377D1EA-22E4-4507-97A0-C8165E58B3C9}" srcOrd="1" destOrd="0" presId="urn:microsoft.com/office/officeart/2005/8/layout/radial5"/>
    <dgm:cxn modelId="{412517E9-170F-415A-B31D-230D0F3A615A}" type="presOf" srcId="{F0003B08-BCC1-43E1-801A-88ECACCD4629}" destId="{BE537CF3-E4BB-495B-8F83-6E1F83193B16}" srcOrd="0" destOrd="0" presId="urn:microsoft.com/office/officeart/2005/8/layout/radial5"/>
    <dgm:cxn modelId="{3D006EB8-5BA7-4F69-8A36-62FAA154BFB7}" type="presOf" srcId="{4C4AC4A5-FCB2-4B21-B8A2-58DA59355579}" destId="{ADC1A04D-CB09-4F28-BB58-A4BA3C89E146}" srcOrd="0" destOrd="0" presId="urn:microsoft.com/office/officeart/2005/8/layout/radial5"/>
    <dgm:cxn modelId="{77336078-FA3F-49AD-A379-33039D6D6C6D}" srcId="{B40DCDE5-C307-45EA-BEB4-20E278027548}" destId="{63015B3A-47DE-4B59-8848-797BB3260C75}" srcOrd="0" destOrd="0" parTransId="{F0003B08-BCC1-43E1-801A-88ECACCD4629}" sibTransId="{0FCC60AE-A0B6-453B-A66F-447CD24E8981}"/>
    <dgm:cxn modelId="{AADCD9DF-84BE-41CA-BA80-2D1742531B22}" type="presOf" srcId="{D5744C73-E510-444A-90A2-595EF85F589A}" destId="{A69236B8-C537-4B59-8D23-9BBA2F622EDD}" srcOrd="0" destOrd="0" presId="urn:microsoft.com/office/officeart/2005/8/layout/radial5"/>
    <dgm:cxn modelId="{4CBC93C0-D4EF-4591-8EE2-546B3D41D6F4}" type="presOf" srcId="{B40DCDE5-C307-45EA-BEB4-20E278027548}" destId="{7F140B5A-AEFE-4063-9009-66610B5AC16A}" srcOrd="0" destOrd="0" presId="urn:microsoft.com/office/officeart/2005/8/layout/radial5"/>
    <dgm:cxn modelId="{C25FCDE1-CF78-408E-B9EA-17422DDC95BD}" type="presParOf" srcId="{A69236B8-C537-4B59-8D23-9BBA2F622EDD}" destId="{7F140B5A-AEFE-4063-9009-66610B5AC16A}" srcOrd="0" destOrd="0" presId="urn:microsoft.com/office/officeart/2005/8/layout/radial5"/>
    <dgm:cxn modelId="{8A381432-E78A-447A-A3B3-66EB305B87F0}" type="presParOf" srcId="{A69236B8-C537-4B59-8D23-9BBA2F622EDD}" destId="{BE537CF3-E4BB-495B-8F83-6E1F83193B16}" srcOrd="1" destOrd="0" presId="urn:microsoft.com/office/officeart/2005/8/layout/radial5"/>
    <dgm:cxn modelId="{15C47264-3024-4F3E-B2C6-E84EC7EBACAE}" type="presParOf" srcId="{BE537CF3-E4BB-495B-8F83-6E1F83193B16}" destId="{EE45B2C9-7809-4B92-A91C-60CAF37E0275}" srcOrd="0" destOrd="0" presId="urn:microsoft.com/office/officeart/2005/8/layout/radial5"/>
    <dgm:cxn modelId="{6E654D74-743C-4DD6-9CDF-54D058831477}" type="presParOf" srcId="{A69236B8-C537-4B59-8D23-9BBA2F622EDD}" destId="{85630183-27A7-4C8C-8BAC-0874BF00DF62}" srcOrd="2" destOrd="0" presId="urn:microsoft.com/office/officeart/2005/8/layout/radial5"/>
    <dgm:cxn modelId="{ACAFA668-7800-4175-8068-ABC952C1CEDD}" type="presParOf" srcId="{A69236B8-C537-4B59-8D23-9BBA2F622EDD}" destId="{8C826A71-A448-42C4-AB9D-EC76676F1C5C}" srcOrd="3" destOrd="0" presId="urn:microsoft.com/office/officeart/2005/8/layout/radial5"/>
    <dgm:cxn modelId="{61CCDBE0-350A-4FCD-9934-03100396D359}" type="presParOf" srcId="{8C826A71-A448-42C4-AB9D-EC76676F1C5C}" destId="{8377D1EA-22E4-4507-97A0-C8165E58B3C9}" srcOrd="0" destOrd="0" presId="urn:microsoft.com/office/officeart/2005/8/layout/radial5"/>
    <dgm:cxn modelId="{324D076A-1C33-406A-8663-7E70C45BEE0E}" type="presParOf" srcId="{A69236B8-C537-4B59-8D23-9BBA2F622EDD}" destId="{3C6B0C2E-E233-4697-B3B4-5A0ED10D67B7}" srcOrd="4" destOrd="0" presId="urn:microsoft.com/office/officeart/2005/8/layout/radial5"/>
    <dgm:cxn modelId="{F42A40CD-BA3F-492A-B383-406BF5ECBAC8}" type="presParOf" srcId="{A69236B8-C537-4B59-8D23-9BBA2F622EDD}" destId="{39E120CE-439A-4CC4-920C-DEE7C760A644}" srcOrd="5" destOrd="0" presId="urn:microsoft.com/office/officeart/2005/8/layout/radial5"/>
    <dgm:cxn modelId="{3FCC6D49-7725-4553-B12F-D882F02FE3CC}" type="presParOf" srcId="{39E120CE-439A-4CC4-920C-DEE7C760A644}" destId="{C4F90A44-D519-413A-A1C5-05720BBF3424}" srcOrd="0" destOrd="0" presId="urn:microsoft.com/office/officeart/2005/8/layout/radial5"/>
    <dgm:cxn modelId="{6471831F-5CE5-4315-BD83-FD58BDEECA77}" type="presParOf" srcId="{A69236B8-C537-4B59-8D23-9BBA2F622EDD}" destId="{ADC1A04D-CB09-4F28-BB58-A4BA3C89E146}" srcOrd="6" destOrd="0" presId="urn:microsoft.com/office/officeart/2005/8/layout/radial5"/>
    <dgm:cxn modelId="{B0919C51-C694-4B70-925D-361009D07149}" type="presParOf" srcId="{A69236B8-C537-4B59-8D23-9BBA2F622EDD}" destId="{4FF27565-A02D-4040-80F8-7A9CDBAF807B}" srcOrd="7" destOrd="0" presId="urn:microsoft.com/office/officeart/2005/8/layout/radial5"/>
    <dgm:cxn modelId="{C796B544-FF21-4F1A-8F17-0A4EFEB58AD1}" type="presParOf" srcId="{4FF27565-A02D-4040-80F8-7A9CDBAF807B}" destId="{C1FE02CB-F367-43B2-819C-17E07691C629}" srcOrd="0" destOrd="0" presId="urn:microsoft.com/office/officeart/2005/8/layout/radial5"/>
    <dgm:cxn modelId="{458A5140-8409-4D75-801B-8635C4E2C05E}" type="presParOf" srcId="{A69236B8-C537-4B59-8D23-9BBA2F622EDD}" destId="{BADFE349-20C8-48F5-AA41-9C7744E23EF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69AFA-8A1A-4202-97C6-3D9B8EBF6385}">
      <dsp:nvSpPr>
        <dsp:cNvPr id="0" name=""/>
        <dsp:cNvSpPr/>
      </dsp:nvSpPr>
      <dsp:spPr>
        <a:xfrm>
          <a:off x="2657621" y="1512168"/>
          <a:ext cx="1559499" cy="1440158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Mevcut Firmalar Arasındaki Rekabet</a:t>
          </a:r>
          <a:endParaRPr lang="tr-TR" sz="1800" b="1" kern="1200" dirty="0">
            <a:latin typeface="Calibri" panose="020F0502020204030204" pitchFamily="34" charset="0"/>
          </a:endParaRPr>
        </a:p>
      </dsp:txBody>
      <dsp:txXfrm>
        <a:off x="2886004" y="1723074"/>
        <a:ext cx="1102733" cy="1018346"/>
      </dsp:txXfrm>
    </dsp:sp>
    <dsp:sp modelId="{1229B483-99D9-452F-B691-826B9618ECE6}">
      <dsp:nvSpPr>
        <dsp:cNvPr id="0" name=""/>
        <dsp:cNvSpPr/>
      </dsp:nvSpPr>
      <dsp:spPr>
        <a:xfrm rot="15943230">
          <a:off x="3351335" y="2930068"/>
          <a:ext cx="181281" cy="399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>
            <a:latin typeface="Calibri" panose="020F0502020204030204" pitchFamily="34" charset="0"/>
          </a:endParaRPr>
        </a:p>
      </dsp:txBody>
      <dsp:txXfrm rot="10800000">
        <a:off x="3380556" y="3037002"/>
        <a:ext cx="126897" cy="239456"/>
      </dsp:txXfrm>
    </dsp:sp>
    <dsp:sp modelId="{4E4BA5FE-2A2B-4866-B73E-5CF4444B77AF}">
      <dsp:nvSpPr>
        <dsp:cNvPr id="0" name=""/>
        <dsp:cNvSpPr/>
      </dsp:nvSpPr>
      <dsp:spPr>
        <a:xfrm>
          <a:off x="2567612" y="7"/>
          <a:ext cx="1493273" cy="11738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Potansiyel Girişler</a:t>
          </a:r>
          <a:endParaRPr lang="tr-TR" sz="1800" b="1" kern="1200" dirty="0">
            <a:latin typeface="Calibri" panose="020F0502020204030204" pitchFamily="34" charset="0"/>
          </a:endParaRPr>
        </a:p>
      </dsp:txBody>
      <dsp:txXfrm>
        <a:off x="2786297" y="171906"/>
        <a:ext cx="1055903" cy="830002"/>
      </dsp:txXfrm>
    </dsp:sp>
    <dsp:sp modelId="{46179C0F-0591-4382-82A5-5F2DF7568E2E}">
      <dsp:nvSpPr>
        <dsp:cNvPr id="0" name=""/>
        <dsp:cNvSpPr/>
      </dsp:nvSpPr>
      <dsp:spPr>
        <a:xfrm rot="17604">
          <a:off x="2064571" y="2017170"/>
          <a:ext cx="370431" cy="399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92171"/>
                <a:satOff val="-1813"/>
                <a:lumOff val="10315"/>
                <a:alphaOff val="0"/>
              </a:schemeClr>
            </a:gs>
            <a:gs pos="100000">
              <a:schemeClr val="accent1">
                <a:shade val="90000"/>
                <a:hueOff val="-92171"/>
                <a:satOff val="-1813"/>
                <a:lumOff val="1031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>
            <a:latin typeface="Calibri" panose="020F0502020204030204" pitchFamily="34" charset="0"/>
          </a:endParaRPr>
        </a:p>
      </dsp:txBody>
      <dsp:txXfrm>
        <a:off x="2064572" y="2096703"/>
        <a:ext cx="259302" cy="239456"/>
      </dsp:txXfrm>
    </dsp:sp>
    <dsp:sp modelId="{CA9218D6-8BB4-45CE-8870-87CB19BB8E5E}">
      <dsp:nvSpPr>
        <dsp:cNvPr id="0" name=""/>
        <dsp:cNvSpPr/>
      </dsp:nvSpPr>
      <dsp:spPr>
        <a:xfrm>
          <a:off x="4721287" y="1656179"/>
          <a:ext cx="1662746" cy="11738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Alıcılar</a:t>
          </a:r>
          <a:endParaRPr lang="tr-TR" sz="1800" b="1" kern="1200" dirty="0">
            <a:latin typeface="Calibri" panose="020F0502020204030204" pitchFamily="34" charset="0"/>
          </a:endParaRPr>
        </a:p>
      </dsp:txBody>
      <dsp:txXfrm>
        <a:off x="4964791" y="1828078"/>
        <a:ext cx="1175738" cy="830002"/>
      </dsp:txXfrm>
    </dsp:sp>
    <dsp:sp modelId="{90F41052-97E2-472E-98A5-03E736F6C54A}">
      <dsp:nvSpPr>
        <dsp:cNvPr id="0" name=""/>
        <dsp:cNvSpPr/>
      </dsp:nvSpPr>
      <dsp:spPr>
        <a:xfrm rot="5445495">
          <a:off x="3259823" y="1188921"/>
          <a:ext cx="179383" cy="399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184343"/>
                <a:satOff val="-3627"/>
                <a:lumOff val="20630"/>
                <a:alphaOff val="0"/>
              </a:schemeClr>
            </a:gs>
            <a:gs pos="100000">
              <a:schemeClr val="accent1">
                <a:shade val="90000"/>
                <a:hueOff val="-184343"/>
                <a:satOff val="-3627"/>
                <a:lumOff val="2063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>
            <a:latin typeface="Calibri" panose="020F0502020204030204" pitchFamily="34" charset="0"/>
          </a:endParaRPr>
        </a:p>
      </dsp:txBody>
      <dsp:txXfrm rot="10800000">
        <a:off x="3287087" y="1241834"/>
        <a:ext cx="125568" cy="239456"/>
      </dsp:txXfrm>
    </dsp:sp>
    <dsp:sp modelId="{79389191-7353-4260-AFD7-3DDD58E448A7}">
      <dsp:nvSpPr>
        <dsp:cNvPr id="0" name=""/>
        <dsp:cNvSpPr/>
      </dsp:nvSpPr>
      <dsp:spPr>
        <a:xfrm>
          <a:off x="2607392" y="3290676"/>
          <a:ext cx="1616404" cy="11738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İkameler</a:t>
          </a:r>
          <a:endParaRPr lang="tr-TR" sz="1800" b="1" kern="1200" dirty="0">
            <a:latin typeface="Calibri" panose="020F0502020204030204" pitchFamily="34" charset="0"/>
          </a:endParaRPr>
        </a:p>
      </dsp:txBody>
      <dsp:txXfrm>
        <a:off x="2844109" y="3462575"/>
        <a:ext cx="1142970" cy="830002"/>
      </dsp:txXfrm>
    </dsp:sp>
    <dsp:sp modelId="{0E865CD3-465E-44A4-90B4-E9D5081A937E}">
      <dsp:nvSpPr>
        <dsp:cNvPr id="0" name=""/>
        <dsp:cNvSpPr/>
      </dsp:nvSpPr>
      <dsp:spPr>
        <a:xfrm rot="10892934">
          <a:off x="4298711" y="2025182"/>
          <a:ext cx="352761" cy="399092"/>
        </a:xfrm>
        <a:prstGeom prst="rightArrow">
          <a:avLst/>
        </a:prstGeom>
        <a:gradFill rotWithShape="0">
          <a:gsLst>
            <a:gs pos="0">
              <a:schemeClr val="accent1">
                <a:shade val="90000"/>
                <a:hueOff val="-276514"/>
                <a:satOff val="-5440"/>
                <a:lumOff val="30945"/>
                <a:alphaOff val="0"/>
              </a:schemeClr>
            </a:gs>
            <a:gs pos="100000">
              <a:schemeClr val="accent1">
                <a:shade val="90000"/>
                <a:hueOff val="-276514"/>
                <a:satOff val="-5440"/>
                <a:lumOff val="3094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>
            <a:latin typeface="Calibri" panose="020F0502020204030204" pitchFamily="34" charset="0"/>
          </a:endParaRPr>
        </a:p>
      </dsp:txBody>
      <dsp:txXfrm rot="10800000">
        <a:off x="4404520" y="2106430"/>
        <a:ext cx="246933" cy="239456"/>
      </dsp:txXfrm>
    </dsp:sp>
    <dsp:sp modelId="{9A2D48DE-63D4-4103-9926-CA1FCB504C01}">
      <dsp:nvSpPr>
        <dsp:cNvPr id="0" name=""/>
        <dsp:cNvSpPr/>
      </dsp:nvSpPr>
      <dsp:spPr>
        <a:xfrm>
          <a:off x="357135" y="1584177"/>
          <a:ext cx="1636054" cy="11738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Tedarikçiler</a:t>
          </a:r>
          <a:endParaRPr lang="tr-TR" sz="1800" b="1" kern="1200" dirty="0">
            <a:latin typeface="Calibri" panose="020F0502020204030204" pitchFamily="34" charset="0"/>
          </a:endParaRPr>
        </a:p>
      </dsp:txBody>
      <dsp:txXfrm>
        <a:off x="596730" y="1756076"/>
        <a:ext cx="1156864" cy="830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B9B6E-53BE-4C10-97E8-B44542C1C8F6}">
      <dsp:nvSpPr>
        <dsp:cNvPr id="0" name=""/>
        <dsp:cNvSpPr/>
      </dsp:nvSpPr>
      <dsp:spPr>
        <a:xfrm>
          <a:off x="2495558" y="1440158"/>
          <a:ext cx="1746445" cy="15999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Maliyet &amp; Farklılaştırma Temelli Rekabet Avantajı Yaratmak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2573661" y="1518261"/>
        <a:ext cx="1590239" cy="1443748"/>
      </dsp:txXfrm>
    </dsp:sp>
    <dsp:sp modelId="{430267FC-1116-49DA-9459-E62DE9340F66}">
      <dsp:nvSpPr>
        <dsp:cNvPr id="0" name=""/>
        <dsp:cNvSpPr/>
      </dsp:nvSpPr>
      <dsp:spPr>
        <a:xfrm rot="16200000">
          <a:off x="3099161" y="1170539"/>
          <a:ext cx="539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2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0F135-7CCF-4229-AF75-E46ED891290F}">
      <dsp:nvSpPr>
        <dsp:cNvPr id="0" name=""/>
        <dsp:cNvSpPr/>
      </dsp:nvSpPr>
      <dsp:spPr>
        <a:xfrm>
          <a:off x="2654328" y="385"/>
          <a:ext cx="1428905" cy="900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Müşteri Beklentilerini Karşılamak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2698288" y="44345"/>
        <a:ext cx="1340985" cy="812614"/>
      </dsp:txXfrm>
    </dsp:sp>
    <dsp:sp modelId="{DE1565F3-1136-4F13-B10E-47376D1A3555}">
      <dsp:nvSpPr>
        <dsp:cNvPr id="0" name=""/>
        <dsp:cNvSpPr/>
      </dsp:nvSpPr>
      <dsp:spPr>
        <a:xfrm>
          <a:off x="4242003" y="2240136"/>
          <a:ext cx="2448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84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2BDA-93F2-4E52-BC46-53F44E72D22F}">
      <dsp:nvSpPr>
        <dsp:cNvPr id="0" name=""/>
        <dsp:cNvSpPr/>
      </dsp:nvSpPr>
      <dsp:spPr>
        <a:xfrm>
          <a:off x="4486852" y="1789868"/>
          <a:ext cx="1342823" cy="900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Verimliliği Arttırmak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4530812" y="1833828"/>
        <a:ext cx="1254903" cy="812614"/>
      </dsp:txXfrm>
    </dsp:sp>
    <dsp:sp modelId="{495E5103-42DC-4DD5-A778-F80C609EB5AA}">
      <dsp:nvSpPr>
        <dsp:cNvPr id="0" name=""/>
        <dsp:cNvSpPr/>
      </dsp:nvSpPr>
      <dsp:spPr>
        <a:xfrm rot="5400000">
          <a:off x="3099161" y="3309732"/>
          <a:ext cx="539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2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DC818-94B6-4BE8-AC9C-EBE70BD363ED}">
      <dsp:nvSpPr>
        <dsp:cNvPr id="0" name=""/>
        <dsp:cNvSpPr/>
      </dsp:nvSpPr>
      <dsp:spPr>
        <a:xfrm>
          <a:off x="2654328" y="3579352"/>
          <a:ext cx="1428905" cy="900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Yenilikçi Olmak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2698288" y="3623312"/>
        <a:ext cx="1340985" cy="812614"/>
      </dsp:txXfrm>
    </dsp:sp>
    <dsp:sp modelId="{AEDF741B-75FE-4B97-A01F-38289C6085E4}">
      <dsp:nvSpPr>
        <dsp:cNvPr id="0" name=""/>
        <dsp:cNvSpPr/>
      </dsp:nvSpPr>
      <dsp:spPr>
        <a:xfrm rot="10800000">
          <a:off x="2219518" y="2240136"/>
          <a:ext cx="276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0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E59CB-8850-4F23-BE34-DC0D62B533E4}">
      <dsp:nvSpPr>
        <dsp:cNvPr id="0" name=""/>
        <dsp:cNvSpPr/>
      </dsp:nvSpPr>
      <dsp:spPr>
        <a:xfrm>
          <a:off x="939075" y="1789868"/>
          <a:ext cx="1280443" cy="900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Kaliteyi Arttırmak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983035" y="1833828"/>
        <a:ext cx="1192523" cy="812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D3630-1821-4D11-B873-D576248EE436}">
      <dsp:nvSpPr>
        <dsp:cNvPr id="0" name=""/>
        <dsp:cNvSpPr/>
      </dsp:nvSpPr>
      <dsp:spPr>
        <a:xfrm>
          <a:off x="0" y="0"/>
          <a:ext cx="6106278" cy="1077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/>
              </a:solidFill>
              <a:latin typeface="Calibri" panose="020F0502020204030204" pitchFamily="34" charset="0"/>
            </a:rPr>
            <a:t>Analiz süresince, işletmenin başarısını ölçmek için kullanılan çeşitli ölçütler temelinde, organizasyonun yürüttüğü her faaliyetin yarattığı katma değer tespit edilir.</a:t>
          </a:r>
          <a:endParaRPr lang="tr-TR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551" y="31551"/>
        <a:ext cx="4852826" cy="1014137"/>
      </dsp:txXfrm>
    </dsp:sp>
    <dsp:sp modelId="{90F84157-8E5F-4BDC-B1A4-D26BD593BD2B}">
      <dsp:nvSpPr>
        <dsp:cNvPr id="0" name=""/>
        <dsp:cNvSpPr/>
      </dsp:nvSpPr>
      <dsp:spPr>
        <a:xfrm>
          <a:off x="511400" y="1273101"/>
          <a:ext cx="6106278" cy="10772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/>
              </a:solidFill>
              <a:latin typeface="Calibri" panose="020F0502020204030204" pitchFamily="34" charset="0"/>
            </a:rPr>
            <a:t>Organizasyonun yürüttüğü faaliyetler içinde işletmenin değer önerisine katkı sağlayan ve sağlamayan faaliyetler belirlenir.</a:t>
          </a:r>
          <a:endParaRPr lang="tr-TR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42951" y="1304652"/>
        <a:ext cx="4831569" cy="1014137"/>
      </dsp:txXfrm>
    </dsp:sp>
    <dsp:sp modelId="{5E00BA42-5006-4546-8BD8-9CCE6D38F880}">
      <dsp:nvSpPr>
        <dsp:cNvPr id="0" name=""/>
        <dsp:cNvSpPr/>
      </dsp:nvSpPr>
      <dsp:spPr>
        <a:xfrm>
          <a:off x="1015168" y="2546202"/>
          <a:ext cx="6106278" cy="1077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/>
              </a:solidFill>
              <a:latin typeface="Calibri" panose="020F0502020204030204" pitchFamily="34" charset="0"/>
            </a:rPr>
            <a:t>Katma değeri az olan faaliyetlere yapılan yatırım azaltılır ya da bu faaliyetler dış kaynaklara verilir.</a:t>
          </a:r>
          <a:endParaRPr lang="tr-TR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46719" y="2577753"/>
        <a:ext cx="4839202" cy="1014137"/>
      </dsp:txXfrm>
    </dsp:sp>
    <dsp:sp modelId="{4A2F129C-D3AC-45EB-8E5C-E1FCCEA8403C}">
      <dsp:nvSpPr>
        <dsp:cNvPr id="0" name=""/>
        <dsp:cNvSpPr/>
      </dsp:nvSpPr>
      <dsp:spPr>
        <a:xfrm>
          <a:off x="1526569" y="3819304"/>
          <a:ext cx="6106278" cy="10772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/>
              </a:solidFill>
              <a:latin typeface="Calibri" panose="020F0502020204030204" pitchFamily="34" charset="0"/>
            </a:rPr>
            <a:t>Katma değeri yüksek olan faaliyetler işletmenin güçlü yönlerini destekleyecek şekilde iyileştirilir. İşletme bu faaliyetlere odaklanır ve kaynaklar ağırlıklı olarak bu faaliyetlere aktarılır.</a:t>
          </a:r>
          <a:endParaRPr lang="tr-TR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58120" y="3850855"/>
        <a:ext cx="4831569" cy="1014137"/>
      </dsp:txXfrm>
    </dsp:sp>
    <dsp:sp modelId="{950810B4-79D3-4B3A-B78F-E00B08FE8F73}">
      <dsp:nvSpPr>
        <dsp:cNvPr id="0" name=""/>
        <dsp:cNvSpPr/>
      </dsp:nvSpPr>
      <dsp:spPr>
        <a:xfrm>
          <a:off x="5406072" y="825067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563618" y="825067"/>
        <a:ext cx="385113" cy="526904"/>
      </dsp:txXfrm>
    </dsp:sp>
    <dsp:sp modelId="{3F91DE17-618D-49E5-9332-D61E786D45C8}">
      <dsp:nvSpPr>
        <dsp:cNvPr id="0" name=""/>
        <dsp:cNvSpPr/>
      </dsp:nvSpPr>
      <dsp:spPr>
        <a:xfrm>
          <a:off x="5917473" y="2098169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75019" y="2098169"/>
        <a:ext cx="385113" cy="526904"/>
      </dsp:txXfrm>
    </dsp:sp>
    <dsp:sp modelId="{FC228EE9-B33F-4621-B293-0371F30A8CD8}">
      <dsp:nvSpPr>
        <dsp:cNvPr id="0" name=""/>
        <dsp:cNvSpPr/>
      </dsp:nvSpPr>
      <dsp:spPr>
        <a:xfrm>
          <a:off x="6421241" y="3371270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578787" y="3371270"/>
        <a:ext cx="385113" cy="526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19756-CF8F-41CD-AC31-D5C1BD8B5CB1}">
      <dsp:nvSpPr>
        <dsp:cNvPr id="0" name=""/>
        <dsp:cNvSpPr/>
      </dsp:nvSpPr>
      <dsp:spPr>
        <a:xfrm>
          <a:off x="2227" y="1685983"/>
          <a:ext cx="2315455" cy="9485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Tedarikçilerin </a:t>
          </a:r>
          <a:r>
            <a:rPr lang="tr-TR" sz="1500" b="1" kern="1200" dirty="0" smtClean="0">
              <a:latin typeface="Calibri" panose="020F0502020204030204" pitchFamily="34" charset="0"/>
            </a:rPr>
            <a:t>Değer Zinciri</a:t>
          </a:r>
          <a:endParaRPr lang="en-IN" sz="1500" b="1" kern="1200" dirty="0">
            <a:latin typeface="Calibri" panose="020F0502020204030204" pitchFamily="34" charset="0"/>
          </a:endParaRPr>
        </a:p>
      </dsp:txBody>
      <dsp:txXfrm>
        <a:off x="476484" y="1685983"/>
        <a:ext cx="1366942" cy="948513"/>
      </dsp:txXfrm>
    </dsp:sp>
    <dsp:sp modelId="{4530B366-426F-45F4-A24A-EDDFD5D57FA4}">
      <dsp:nvSpPr>
        <dsp:cNvPr id="0" name=""/>
        <dsp:cNvSpPr/>
      </dsp:nvSpPr>
      <dsp:spPr>
        <a:xfrm>
          <a:off x="2145797" y="1685983"/>
          <a:ext cx="2251307" cy="9485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Firmanın Değer Zinciri</a:t>
          </a:r>
          <a:endParaRPr lang="en-IN" sz="1500" b="1" kern="1200" dirty="0">
            <a:latin typeface="Calibri" panose="020F0502020204030204" pitchFamily="34" charset="0"/>
          </a:endParaRPr>
        </a:p>
      </dsp:txBody>
      <dsp:txXfrm>
        <a:off x="2620054" y="1685983"/>
        <a:ext cx="1302794" cy="948513"/>
      </dsp:txXfrm>
    </dsp:sp>
    <dsp:sp modelId="{1243E9B4-0216-4C2F-A74D-0C80B7CCC01D}">
      <dsp:nvSpPr>
        <dsp:cNvPr id="0" name=""/>
        <dsp:cNvSpPr/>
      </dsp:nvSpPr>
      <dsp:spPr>
        <a:xfrm>
          <a:off x="4225218" y="1685983"/>
          <a:ext cx="2074454" cy="9485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Dağıtıcıların Değer Zinciri</a:t>
          </a:r>
          <a:endParaRPr lang="en-IN" sz="1500" b="1" kern="1200" dirty="0">
            <a:latin typeface="Calibri" panose="020F0502020204030204" pitchFamily="34" charset="0"/>
          </a:endParaRPr>
        </a:p>
      </dsp:txBody>
      <dsp:txXfrm>
        <a:off x="4699475" y="1685983"/>
        <a:ext cx="1125941" cy="948513"/>
      </dsp:txXfrm>
    </dsp:sp>
    <dsp:sp modelId="{A34B4D81-3997-42CF-AE84-165A1B69F670}">
      <dsp:nvSpPr>
        <dsp:cNvPr id="0" name=""/>
        <dsp:cNvSpPr/>
      </dsp:nvSpPr>
      <dsp:spPr>
        <a:xfrm>
          <a:off x="6084126" y="1676175"/>
          <a:ext cx="1718856" cy="9096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Alıcıların Değer Zinciri</a:t>
          </a:r>
          <a:endParaRPr lang="en-IN" sz="1500" b="1" kern="1200" dirty="0">
            <a:latin typeface="Calibri" panose="020F0502020204030204" pitchFamily="34" charset="0"/>
          </a:endParaRPr>
        </a:p>
      </dsp:txBody>
      <dsp:txXfrm>
        <a:off x="6538970" y="1676175"/>
        <a:ext cx="809169" cy="909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40B5A-AEFE-4063-9009-66610B5AC16A}">
      <dsp:nvSpPr>
        <dsp:cNvPr id="0" name=""/>
        <dsp:cNvSpPr/>
      </dsp:nvSpPr>
      <dsp:spPr>
        <a:xfrm>
          <a:off x="2967523" y="1778752"/>
          <a:ext cx="1645899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Değer Zinciri Yönetiminin Yararları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3208559" y="1964304"/>
        <a:ext cx="1163827" cy="895927"/>
      </dsp:txXfrm>
    </dsp:sp>
    <dsp:sp modelId="{BE537CF3-E4BB-495B-8F83-6E1F83193B16}">
      <dsp:nvSpPr>
        <dsp:cNvPr id="0" name=""/>
        <dsp:cNvSpPr/>
      </dsp:nvSpPr>
      <dsp:spPr>
        <a:xfrm rot="16200000">
          <a:off x="3655982" y="1317214"/>
          <a:ext cx="268980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>
        <a:off x="3696329" y="1443719"/>
        <a:ext cx="188286" cy="258474"/>
      </dsp:txXfrm>
    </dsp:sp>
    <dsp:sp modelId="{85630183-27A7-4C8C-8BAC-0874BF00DF62}">
      <dsp:nvSpPr>
        <dsp:cNvPr id="0" name=""/>
        <dsp:cNvSpPr/>
      </dsp:nvSpPr>
      <dsp:spPr>
        <a:xfrm>
          <a:off x="2900421" y="4210"/>
          <a:ext cx="1780103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İyileştirilmiş Tedarik Sistemi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3161111" y="189762"/>
        <a:ext cx="1258723" cy="895927"/>
      </dsp:txXfrm>
    </dsp:sp>
    <dsp:sp modelId="{8C826A71-A448-42C4-AB9D-EC76676F1C5C}">
      <dsp:nvSpPr>
        <dsp:cNvPr id="0" name=""/>
        <dsp:cNvSpPr/>
      </dsp:nvSpPr>
      <dsp:spPr>
        <a:xfrm rot="32724">
          <a:off x="4736591" y="2207292"/>
          <a:ext cx="296907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>
        <a:off x="4736593" y="2293026"/>
        <a:ext cx="207835" cy="258474"/>
      </dsp:txXfrm>
    </dsp:sp>
    <dsp:sp modelId="{3C6B0C2E-E233-4697-B3B4-5A0ED10D67B7}">
      <dsp:nvSpPr>
        <dsp:cNvPr id="0" name=""/>
        <dsp:cNvSpPr/>
      </dsp:nvSpPr>
      <dsp:spPr>
        <a:xfrm>
          <a:off x="5173462" y="1800195"/>
          <a:ext cx="1739304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İyileştirilmiş Lojistik Sistemi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5428177" y="1985747"/>
        <a:ext cx="1229874" cy="895927"/>
      </dsp:txXfrm>
    </dsp:sp>
    <dsp:sp modelId="{39E120CE-439A-4CC4-920C-DEE7C760A644}">
      <dsp:nvSpPr>
        <dsp:cNvPr id="0" name=""/>
        <dsp:cNvSpPr/>
      </dsp:nvSpPr>
      <dsp:spPr>
        <a:xfrm rot="5400000">
          <a:off x="3655982" y="3076530"/>
          <a:ext cx="268980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>
        <a:off x="3696329" y="3122341"/>
        <a:ext cx="188286" cy="258474"/>
      </dsp:txXfrm>
    </dsp:sp>
    <dsp:sp modelId="{ADC1A04D-CB09-4F28-BB58-A4BA3C89E146}">
      <dsp:nvSpPr>
        <dsp:cNvPr id="0" name=""/>
        <dsp:cNvSpPr/>
      </dsp:nvSpPr>
      <dsp:spPr>
        <a:xfrm>
          <a:off x="2972426" y="3553293"/>
          <a:ext cx="1636092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İyileştirilmiş Ürün Geliştirme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3212026" y="3738845"/>
        <a:ext cx="1156892" cy="895927"/>
      </dsp:txXfrm>
    </dsp:sp>
    <dsp:sp modelId="{4FF27565-A02D-4040-80F8-7A9CDBAF807B}">
      <dsp:nvSpPr>
        <dsp:cNvPr id="0" name=""/>
        <dsp:cNvSpPr/>
      </dsp:nvSpPr>
      <dsp:spPr>
        <a:xfrm rot="10769247">
          <a:off x="2508510" y="2206889"/>
          <a:ext cx="324416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 rot="10800000">
        <a:off x="2605833" y="2292612"/>
        <a:ext cx="227091" cy="258474"/>
      </dsp:txXfrm>
    </dsp:sp>
    <dsp:sp modelId="{BADFE349-20C8-48F5-AA41-9C7744E23EFF}">
      <dsp:nvSpPr>
        <dsp:cNvPr id="0" name=""/>
        <dsp:cNvSpPr/>
      </dsp:nvSpPr>
      <dsp:spPr>
        <a:xfrm>
          <a:off x="432054" y="1800192"/>
          <a:ext cx="1923531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İyileştirilmiş Müşteri Sipariş Sistemi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713749" y="1985744"/>
        <a:ext cx="1360141" cy="895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40B5A-AEFE-4063-9009-66610B5AC16A}">
      <dsp:nvSpPr>
        <dsp:cNvPr id="0" name=""/>
        <dsp:cNvSpPr/>
      </dsp:nvSpPr>
      <dsp:spPr>
        <a:xfrm>
          <a:off x="2508753" y="1308943"/>
          <a:ext cx="2358540" cy="2206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Değer Zinciri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Yönetimini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Engelleyen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</a:rPr>
            <a:t>Faktörler</a:t>
          </a:r>
          <a:endParaRPr lang="tr-TR" sz="1800" b="1" kern="1200" dirty="0">
            <a:latin typeface="Calibri" panose="020F0502020204030204" pitchFamily="34" charset="0"/>
          </a:endParaRPr>
        </a:p>
      </dsp:txBody>
      <dsp:txXfrm>
        <a:off x="2854153" y="1632099"/>
        <a:ext cx="1667740" cy="1560337"/>
      </dsp:txXfrm>
    </dsp:sp>
    <dsp:sp modelId="{BE537CF3-E4BB-495B-8F83-6E1F83193B16}">
      <dsp:nvSpPr>
        <dsp:cNvPr id="0" name=""/>
        <dsp:cNvSpPr/>
      </dsp:nvSpPr>
      <dsp:spPr>
        <a:xfrm rot="12497247">
          <a:off x="2155611" y="1477317"/>
          <a:ext cx="390703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Calibri" panose="020F0502020204030204" pitchFamily="34" charset="0"/>
          </a:endParaRPr>
        </a:p>
      </dsp:txBody>
      <dsp:txXfrm rot="10800000">
        <a:off x="2265823" y="1591248"/>
        <a:ext cx="273492" cy="258474"/>
      </dsp:txXfrm>
    </dsp:sp>
    <dsp:sp modelId="{85630183-27A7-4C8C-8BAC-0874BF00DF62}">
      <dsp:nvSpPr>
        <dsp:cNvPr id="0" name=""/>
        <dsp:cNvSpPr/>
      </dsp:nvSpPr>
      <dsp:spPr>
        <a:xfrm>
          <a:off x="205698" y="461190"/>
          <a:ext cx="2068124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Organizasyonel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Engeller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508568" y="646742"/>
        <a:ext cx="1462384" cy="895927"/>
      </dsp:txXfrm>
    </dsp:sp>
    <dsp:sp modelId="{8C826A71-A448-42C4-AB9D-EC76676F1C5C}">
      <dsp:nvSpPr>
        <dsp:cNvPr id="0" name=""/>
        <dsp:cNvSpPr/>
      </dsp:nvSpPr>
      <dsp:spPr>
        <a:xfrm rot="19853370">
          <a:off x="4805256" y="1478212"/>
          <a:ext cx="346776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Calibri" panose="020F0502020204030204" pitchFamily="34" charset="0"/>
          </a:endParaRPr>
        </a:p>
      </dsp:txBody>
      <dsp:txXfrm>
        <a:off x="4811827" y="1589676"/>
        <a:ext cx="242743" cy="258474"/>
      </dsp:txXfrm>
    </dsp:sp>
    <dsp:sp modelId="{3C6B0C2E-E233-4697-B3B4-5A0ED10D67B7}">
      <dsp:nvSpPr>
        <dsp:cNvPr id="0" name=""/>
        <dsp:cNvSpPr/>
      </dsp:nvSpPr>
      <dsp:spPr>
        <a:xfrm>
          <a:off x="4979689" y="461165"/>
          <a:ext cx="2149100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Kültürel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Tutum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5294417" y="646717"/>
        <a:ext cx="1519644" cy="895927"/>
      </dsp:txXfrm>
    </dsp:sp>
    <dsp:sp modelId="{39E120CE-439A-4CC4-920C-DEE7C760A644}">
      <dsp:nvSpPr>
        <dsp:cNvPr id="0" name=""/>
        <dsp:cNvSpPr/>
      </dsp:nvSpPr>
      <dsp:spPr>
        <a:xfrm rot="1963494">
          <a:off x="4779261" y="3039996"/>
          <a:ext cx="441614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Calibri" panose="020F0502020204030204" pitchFamily="34" charset="0"/>
          </a:endParaRPr>
        </a:p>
      </dsp:txBody>
      <dsp:txXfrm>
        <a:off x="4789518" y="3091221"/>
        <a:ext cx="312377" cy="258474"/>
      </dsp:txXfrm>
    </dsp:sp>
    <dsp:sp modelId="{ADC1A04D-CB09-4F28-BB58-A4BA3C89E146}">
      <dsp:nvSpPr>
        <dsp:cNvPr id="0" name=""/>
        <dsp:cNvSpPr/>
      </dsp:nvSpPr>
      <dsp:spPr>
        <a:xfrm>
          <a:off x="5040552" y="3312381"/>
          <a:ext cx="2068124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İhtiyaç Duyulan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Yetenekler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5343422" y="3497933"/>
        <a:ext cx="1462384" cy="895927"/>
      </dsp:txXfrm>
    </dsp:sp>
    <dsp:sp modelId="{4FF27565-A02D-4040-80F8-7A9CDBAF807B}">
      <dsp:nvSpPr>
        <dsp:cNvPr id="0" name=""/>
        <dsp:cNvSpPr/>
      </dsp:nvSpPr>
      <dsp:spPr>
        <a:xfrm rot="8809290">
          <a:off x="2163213" y="3049708"/>
          <a:ext cx="440943" cy="430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Calibri" panose="020F0502020204030204" pitchFamily="34" charset="0"/>
          </a:endParaRPr>
        </a:p>
      </dsp:txBody>
      <dsp:txXfrm rot="10800000">
        <a:off x="2281915" y="3100504"/>
        <a:ext cx="311706" cy="258474"/>
      </dsp:txXfrm>
    </dsp:sp>
    <dsp:sp modelId="{BADFE349-20C8-48F5-AA41-9C7744E23EFF}">
      <dsp:nvSpPr>
        <dsp:cNvPr id="0" name=""/>
        <dsp:cNvSpPr/>
      </dsp:nvSpPr>
      <dsp:spPr>
        <a:xfrm>
          <a:off x="380726" y="3312368"/>
          <a:ext cx="1923531" cy="1267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 pitchFamily="34" charset="0"/>
            </a:rPr>
            <a:t>İnsanlar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662421" y="3497920"/>
        <a:ext cx="1360141" cy="89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07A3A-A679-4C62-A694-80874D743094}" type="datetimeFigureOut">
              <a:rPr lang="tr-TR" smtClean="0"/>
              <a:pPr/>
              <a:t>30.01.2017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1">
                <a:lumMod val="95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00400" cy="2204864"/>
          </a:xfrm>
        </p:spPr>
        <p:txBody>
          <a:bodyPr>
            <a:noAutofit/>
          </a:bodyPr>
          <a:lstStyle/>
          <a:p>
            <a:pPr algn="ctr"/>
            <a:r>
              <a:rPr lang="tr-TR" sz="3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GÜNÜMÜZ İŞLETMELERİNiN YÖNETİMİ</a:t>
            </a:r>
            <a:endParaRPr lang="tr-TR" sz="3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3280200"/>
            <a:ext cx="3260746" cy="2538303"/>
          </a:xfrm>
        </p:spPr>
        <p:txBody>
          <a:bodyPr>
            <a:normAutofit fontScale="92500"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8. Bölüm</a:t>
            </a:r>
          </a:p>
          <a:p>
            <a:r>
              <a:rPr lang="tr-TR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3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892"/>
          <a:stretch/>
        </p:blipFill>
        <p:spPr bwMode="auto">
          <a:xfrm>
            <a:off x="765487" y="404664"/>
            <a:ext cx="2592288" cy="57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772816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</a:rPr>
              <a:t>İkame ürünlerin varlığı, fiyat düzeyini sınırladıklarından dolayı sektörün karlılığını ve cazibesini azaltırlar</a:t>
            </a:r>
            <a:r>
              <a:rPr lang="tr-TR" altLang="ko-KR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  <a:defRPr/>
            </a:pPr>
            <a:endParaRPr lang="tr-TR" altLang="ko-KR" sz="2800" dirty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  <a:defRPr/>
            </a:pPr>
            <a:r>
              <a:rPr lang="tr-TR" altLang="ko-KR" sz="2800" dirty="0" smtClean="0">
                <a:latin typeface="Calibri" panose="020F0502020204030204" pitchFamily="34" charset="0"/>
              </a:rPr>
              <a:t>İkame </a:t>
            </a:r>
            <a:r>
              <a:rPr lang="tr-TR" altLang="ko-KR" sz="2800" dirty="0">
                <a:latin typeface="Calibri" panose="020F0502020204030204" pitchFamily="34" charset="0"/>
              </a:rPr>
              <a:t>ürünlerin tehdidi; </a:t>
            </a:r>
          </a:p>
          <a:p>
            <a:pPr marL="952500" lvl="1" indent="-4953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dirty="0">
                <a:latin typeface="Calibri" panose="020F0502020204030204" pitchFamily="34" charset="0"/>
              </a:rPr>
              <a:t>alıcıların ikame ürün satın alma isteklerine, </a:t>
            </a:r>
          </a:p>
          <a:p>
            <a:pPr marL="952500" lvl="1" indent="-4953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dirty="0">
                <a:latin typeface="Calibri" panose="020F0502020204030204" pitchFamily="34" charset="0"/>
              </a:rPr>
              <a:t>ikame ürünün kalitesine, </a:t>
            </a:r>
          </a:p>
          <a:p>
            <a:pPr marL="952500" lvl="1" indent="-4953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dirty="0">
                <a:latin typeface="Calibri" panose="020F0502020204030204" pitchFamily="34" charset="0"/>
              </a:rPr>
              <a:t>başarısına ve </a:t>
            </a:r>
            <a:r>
              <a:rPr lang="tr-TR" altLang="ko-KR" sz="2800" dirty="0" smtClean="0">
                <a:latin typeface="Calibri" panose="020F0502020204030204" pitchFamily="34" charset="0"/>
              </a:rPr>
              <a:t>fiyatına bağlıdır.</a:t>
            </a:r>
            <a:endParaRPr lang="tr-TR" sz="28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1603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İkame Ürünlerin Yarattığı Tehdit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342" y="1563405"/>
            <a:ext cx="817511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>
                <a:latin typeface="Calibri" panose="020F0502020204030204" pitchFamily="34" charset="0"/>
              </a:rPr>
              <a:t>Pazarlık gücü </a:t>
            </a:r>
            <a:r>
              <a:rPr lang="tr-TR" altLang="ko-KR" sz="2800" b="1" i="1" dirty="0">
                <a:latin typeface="Calibri" panose="020F0502020204030204" pitchFamily="34" charset="0"/>
              </a:rPr>
              <a:t>yüksek</a:t>
            </a:r>
            <a:r>
              <a:rPr lang="tr-TR" altLang="ko-KR" sz="2800" dirty="0">
                <a:latin typeface="Calibri" panose="020F0502020204030204" pitchFamily="34" charset="0"/>
              </a:rPr>
              <a:t> tedarikçiler işletmeyle ilişkilerinde her zaman kendi kararlarını kabul ettirebilecek, bu nedenle de işletme kendi stratejik karar ve davranışlarını seçme ve uygulama konusunda tam esnekliğe sahip olamayacaktır. </a:t>
            </a:r>
            <a:endParaRPr lang="tr-TR" altLang="ko-KR" sz="2800" dirty="0" smtClean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</a:pPr>
            <a:endParaRPr lang="tr-TR" altLang="ko-KR" sz="28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>
                <a:latin typeface="Calibri" panose="020F0502020204030204" pitchFamily="34" charset="0"/>
              </a:rPr>
              <a:t>Tedarikçilerin  pazarlık gücü </a:t>
            </a:r>
            <a:r>
              <a:rPr lang="tr-TR" altLang="ko-KR" sz="2800" b="1" i="1" dirty="0">
                <a:latin typeface="Calibri" panose="020F0502020204030204" pitchFamily="34" charset="0"/>
              </a:rPr>
              <a:t>düşük</a:t>
            </a:r>
            <a:r>
              <a:rPr lang="tr-TR" altLang="ko-KR" sz="2800" dirty="0">
                <a:latin typeface="Calibri" panose="020F0502020204030204" pitchFamily="34" charset="0"/>
              </a:rPr>
              <a:t> ise, bu durumda işletme tedarikçilerle olan ilişkilerinde arzu ettiği konuları tedarikçilere kabul ettirebilecek ve dolayısıyla kendi stratejilerini özgür olarak uygulayabilecektir. </a:t>
            </a:r>
            <a:endParaRPr lang="tr-TR" alt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3. Tedarikçilerin Pazarlık Gücü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416824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</a:pPr>
            <a:r>
              <a:rPr lang="tr-TR" altLang="ko-KR" sz="2400" dirty="0">
                <a:latin typeface="Calibri" panose="020F0502020204030204" pitchFamily="34" charset="0"/>
              </a:rPr>
              <a:t>Tedarikçilerin pazarlık gücü sektördeki bazı koşullara bağlıdır;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400" i="1" dirty="0">
                <a:latin typeface="Calibri" panose="020F0502020204030204" pitchFamily="34" charset="0"/>
              </a:rPr>
              <a:t>Tedarikçinin pazarda tek üretici olması veya ürünlerinde farklılık yaratmış olması</a:t>
            </a:r>
            <a:r>
              <a:rPr lang="tr-TR" altLang="ko-KR" sz="2400" dirty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400" i="1" dirty="0">
                <a:latin typeface="Calibri" panose="020F0502020204030204" pitchFamily="34" charset="0"/>
              </a:rPr>
              <a:t>Başka tedarikçilere geçiş maliyetinin yüksekliği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400" i="1" dirty="0">
                <a:latin typeface="Calibri" panose="020F0502020204030204" pitchFamily="34" charset="0"/>
              </a:rPr>
              <a:t>Tedarikçinin ürünlerinin ikame mal olarak alternatifinin bulunmaması</a:t>
            </a:r>
            <a:r>
              <a:rPr lang="tr-TR" altLang="ko-KR" sz="2400" dirty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400" i="1" dirty="0">
                <a:latin typeface="Calibri" panose="020F0502020204030204" pitchFamily="34" charset="0"/>
              </a:rPr>
              <a:t>Tedarikçinin toplam satış cirosu içinde işletmenin faaliyette bulunduğu sektöre olan satışlarının önemli bir yer tutmaması</a:t>
            </a:r>
            <a:r>
              <a:rPr lang="tr-TR" altLang="ko-KR" sz="2400" dirty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400" i="1" dirty="0">
                <a:latin typeface="Calibri" panose="020F0502020204030204" pitchFamily="34" charset="0"/>
              </a:rPr>
              <a:t>Tedarikçinin, ürünlerini sattığı işletmenin bulunduğu sektöre girme olasılığının </a:t>
            </a:r>
            <a:r>
              <a:rPr lang="tr-TR" altLang="ko-KR" sz="2400" i="1" dirty="0" smtClean="0">
                <a:latin typeface="Calibri" panose="020F0502020204030204" pitchFamily="34" charset="0"/>
              </a:rPr>
              <a:t>bulunması</a:t>
            </a:r>
          </a:p>
          <a:p>
            <a:pPr lvl="1">
              <a:lnSpc>
                <a:spcPct val="90000"/>
              </a:lnSpc>
              <a:buClr>
                <a:srgbClr val="002060"/>
              </a:buClr>
            </a:pPr>
            <a:r>
              <a:rPr lang="tr-TR" altLang="ko-KR" sz="2400" dirty="0" smtClean="0">
                <a:latin typeface="Calibri" panose="020F0502020204030204" pitchFamily="34" charset="0"/>
              </a:rPr>
              <a:t>durumunda </a:t>
            </a:r>
            <a:r>
              <a:rPr lang="tr-TR" altLang="ko-KR" sz="2400" dirty="0">
                <a:latin typeface="Calibri" panose="020F0502020204030204" pitchFamily="34" charset="0"/>
              </a:rPr>
              <a:t>tedarikçinin pazarlık gücü</a:t>
            </a:r>
            <a:r>
              <a:rPr lang="tr-TR" altLang="ko-KR" sz="2400" b="1" i="1" dirty="0">
                <a:latin typeface="Calibri" panose="020F0502020204030204" pitchFamily="34" charset="0"/>
              </a:rPr>
              <a:t> yüksek</a:t>
            </a:r>
            <a:r>
              <a:rPr lang="tr-TR" altLang="ko-KR" sz="2400" dirty="0">
                <a:latin typeface="Calibri" panose="020F0502020204030204" pitchFamily="34" charset="0"/>
              </a:rPr>
              <a:t> olur.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3. Tedarikçilerin Pazarlık Gücü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233552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dirty="0">
                <a:latin typeface="Calibri" panose="020F0502020204030204" pitchFamily="34" charset="0"/>
              </a:rPr>
              <a:t>Müşterilerin alım gücü sektörün toplam çıktısında önemli bir orana sahipse</a:t>
            </a:r>
            <a:r>
              <a:rPr lang="tr-TR" altLang="ko-KR" sz="2800" dirty="0" smtClean="0">
                <a:latin typeface="Calibri" panose="020F0502020204030204" pitchFamily="34" charset="0"/>
              </a:rPr>
              <a:t>,</a:t>
            </a:r>
          </a:p>
          <a:p>
            <a:pPr lvl="1">
              <a:buClr>
                <a:srgbClr val="002060"/>
              </a:buClr>
              <a:defRPr/>
            </a:pPr>
            <a:endParaRPr lang="tr-TR" altLang="ko-KR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dirty="0">
                <a:latin typeface="Calibri" panose="020F0502020204030204" pitchFamily="34" charset="0"/>
              </a:rPr>
              <a:t>Satın alınan ürünler standart ve sektörde kolayca bulunabilir düzeyde ise müşterilerin </a:t>
            </a:r>
            <a:r>
              <a:rPr lang="tr-TR" altLang="ko-KR" sz="2800" dirty="0" smtClean="0">
                <a:latin typeface="Calibri" panose="020F0502020204030204" pitchFamily="34" charset="0"/>
              </a:rPr>
              <a:t>pazarlık gücü </a:t>
            </a:r>
            <a:r>
              <a:rPr lang="tr-TR" altLang="ko-KR" sz="2800" b="1" dirty="0" smtClean="0">
                <a:latin typeface="Calibri" panose="020F0502020204030204" pitchFamily="34" charset="0"/>
              </a:rPr>
              <a:t>yüksektir</a:t>
            </a:r>
            <a:r>
              <a:rPr lang="tr-TR" altLang="ko-KR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1603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4. Müşterilerin Pazarlık Gücü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4000" y="2060848"/>
            <a:ext cx="6840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Rakipler arasındaki </a:t>
            </a:r>
            <a:r>
              <a:rPr lang="tr-TR" sz="2800" dirty="0">
                <a:latin typeface="Calibri" panose="020F0502020204030204" pitchFamily="34" charset="0"/>
              </a:rPr>
              <a:t>rekabetin şiddeti aşağıdaki koşullara bağlıdır</a:t>
            </a:r>
            <a:r>
              <a:rPr lang="tr-TR" sz="2800" dirty="0" smtClean="0">
                <a:latin typeface="Calibri" panose="020F0502020204030204" pitchFamily="34" charset="0"/>
              </a:rPr>
              <a:t>;</a:t>
            </a:r>
          </a:p>
          <a:p>
            <a:pPr>
              <a:buClr>
                <a:srgbClr val="002060"/>
              </a:buClr>
              <a:defRPr/>
            </a:pPr>
            <a:endParaRPr lang="tr-TR" altLang="ko-KR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i="1" dirty="0">
                <a:latin typeface="Calibri" panose="020F0502020204030204" pitchFamily="34" charset="0"/>
              </a:rPr>
              <a:t>Sektörde aynı yetenek ve kapasitedeki işletme sayısı</a:t>
            </a:r>
            <a:r>
              <a:rPr lang="tr-TR" altLang="ko-KR" sz="2800" dirty="0"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i="1" dirty="0">
                <a:latin typeface="Calibri" panose="020F0502020204030204" pitchFamily="34" charset="0"/>
              </a:rPr>
              <a:t>Pazarda büyüme hızının düşük olması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ko-KR" sz="2800" i="1" dirty="0">
                <a:latin typeface="Calibri" panose="020F0502020204030204" pitchFamily="34" charset="0"/>
              </a:rPr>
              <a:t>Standart ürünler ve farklılaştırılmış ürünler</a:t>
            </a:r>
            <a:r>
              <a:rPr lang="tr-TR" altLang="ko-KR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1603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5. Rakipler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Arasındaki Rekabetin Şiddeti </a:t>
            </a: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Porter’ın Temel Rekabet Stratejileri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6384"/>
          <a:stretch/>
        </p:blipFill>
        <p:spPr>
          <a:xfrm>
            <a:off x="606301" y="1844824"/>
            <a:ext cx="78541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Maliyet Liderliği Stratejisi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84482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Maliyet Liderliğinde, işletme faaliyet gösterdiği sektörde düşük maliyetli üretici konumuna gelmelidir. </a:t>
            </a:r>
            <a:endParaRPr lang="tr-TR" altLang="en-US" sz="2800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İşletme geniş bir faaliyet alanına sahiptir ve </a:t>
            </a:r>
            <a:r>
              <a:rPr lang="tr-TR" altLang="en-US" sz="2800" dirty="0" smtClean="0">
                <a:latin typeface="Calibri" panose="020F0502020204030204" pitchFamily="34" charset="0"/>
              </a:rPr>
              <a:t>birçok </a:t>
            </a:r>
            <a:r>
              <a:rPr lang="tr-TR" altLang="en-US" sz="2800" dirty="0">
                <a:latin typeface="Calibri" panose="020F0502020204030204" pitchFamily="34" charset="0"/>
              </a:rPr>
              <a:t>sektör kesimine hizmet eder</a:t>
            </a:r>
            <a:r>
              <a:rPr lang="tr-TR" altLang="en-US" sz="2800" dirty="0" smtClean="0">
                <a:latin typeface="Calibri" panose="020F0502020204030204" pitchFamily="34" charset="0"/>
              </a:rPr>
              <a:t>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Eğer bir işletme, maliyet liderliğini başarmış ve sürdürüyor ise, o halde bu işletme sektörde ortalama üstü bir performansa sahip olacaktır.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60" y="1189658"/>
            <a:ext cx="3016073" cy="20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120676"/>
            <a:ext cx="40132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000" dirty="0">
                <a:latin typeface="Calibri" panose="020F0502020204030204" pitchFamily="34" charset="0"/>
              </a:rPr>
              <a:t>IKEA, ürünlerini işgücü maliyeti düşük olan ülkelerde üretmekte, mağaza sunumu ve servis hizmetlerini en basit düzeyde sunmakta, eşyaların demonte olarak satışını yapmakta ve nakliye hizmeti vermemektedir. </a:t>
            </a:r>
            <a:endParaRPr lang="tr-TR" sz="20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0" y="3933056"/>
            <a:ext cx="3324888" cy="201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0417" y="4149080"/>
            <a:ext cx="3294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000" dirty="0">
                <a:latin typeface="Calibri" panose="020F0502020204030204" pitchFamily="34" charset="0"/>
              </a:rPr>
              <a:t>Maliyet liderliği stratejisi izleyen ülkemizdeki işletme örneklerine bakıldığında, havayolu sektöründe Pegasus göze çarpmaktadır. </a:t>
            </a:r>
            <a:endParaRPr lang="tr-T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Farklılaştırma Stratejisi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91683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Farklılaştırma, işletmenin sunduğu ürün </a:t>
            </a:r>
            <a:r>
              <a:rPr lang="tr-TR" altLang="en-US" sz="2800" dirty="0" smtClean="0">
                <a:latin typeface="Calibri" panose="020F0502020204030204" pitchFamily="34" charset="0"/>
              </a:rPr>
              <a:t>veya hizmeti </a:t>
            </a:r>
            <a:r>
              <a:rPr lang="tr-TR" altLang="en-US" sz="2800" dirty="0">
                <a:latin typeface="Calibri" panose="020F0502020204030204" pitchFamily="34" charset="0"/>
              </a:rPr>
              <a:t>farklılaştırarak, tüm sektörde benzersiz olarak kabul </a:t>
            </a:r>
            <a:r>
              <a:rPr lang="tr-TR" altLang="en-US" sz="2800" dirty="0" smtClean="0">
                <a:latin typeface="Calibri" panose="020F0502020204030204" pitchFamily="34" charset="0"/>
              </a:rPr>
              <a:t>edilen </a:t>
            </a:r>
            <a:r>
              <a:rPr lang="tr-TR" altLang="en-US" sz="2800" dirty="0">
                <a:latin typeface="Calibri" panose="020F0502020204030204" pitchFamily="34" charset="0"/>
              </a:rPr>
              <a:t>bir şey yaratmaktır</a:t>
            </a:r>
            <a:r>
              <a:rPr lang="tr-TR" altLang="en-US" sz="28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Farklılaştırmada, bir işletme alıcılar tarafından </a:t>
            </a:r>
            <a:r>
              <a:rPr lang="tr-TR" altLang="en-US" sz="2800" dirty="0" smtClean="0">
                <a:latin typeface="Calibri" panose="020F0502020204030204" pitchFamily="34" charset="0"/>
              </a:rPr>
              <a:t>değerlenen bazı </a:t>
            </a:r>
            <a:r>
              <a:rPr lang="tr-TR" altLang="en-US" sz="2800" dirty="0">
                <a:latin typeface="Calibri" panose="020F0502020204030204" pitchFamily="34" charset="0"/>
              </a:rPr>
              <a:t>boyutlarda kendi sektöründe tek ve özel olmak </a:t>
            </a:r>
            <a:r>
              <a:rPr lang="tr-TR" altLang="en-US" sz="2800" dirty="0" smtClean="0">
                <a:latin typeface="Calibri" panose="020F0502020204030204" pitchFamily="34" charset="0"/>
              </a:rPr>
              <a:t>ister. Bu </a:t>
            </a:r>
            <a:r>
              <a:rPr lang="tr-TR" altLang="en-US" sz="2800" dirty="0">
                <a:latin typeface="Calibri" panose="020F0502020204030204" pitchFamily="34" charset="0"/>
              </a:rPr>
              <a:t>tek ve özel olma özelliği ise </a:t>
            </a:r>
            <a:r>
              <a:rPr lang="tr-TR" altLang="en-US" sz="2800" b="1" dirty="0">
                <a:latin typeface="Calibri" panose="020F0502020204030204" pitchFamily="34" charset="0"/>
              </a:rPr>
              <a:t>yüksek bir fiyatla</a:t>
            </a:r>
            <a:r>
              <a:rPr lang="tr-TR" altLang="en-US" sz="2800" dirty="0">
                <a:latin typeface="Calibri" panose="020F0502020204030204" pitchFamily="34" charset="0"/>
              </a:rPr>
              <a:t> </a:t>
            </a:r>
            <a:r>
              <a:rPr lang="tr-TR" altLang="en-US" sz="2800" dirty="0" smtClean="0">
                <a:latin typeface="Calibri" panose="020F0502020204030204" pitchFamily="34" charset="0"/>
              </a:rPr>
              <a:t>ödüllendirilir</a:t>
            </a:r>
            <a:r>
              <a:rPr lang="tr-TR" altLang="en-US" sz="2800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05273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>
                <a:latin typeface="Calibri" panose="020F0502020204030204" pitchFamily="34" charset="0"/>
              </a:rPr>
              <a:t>Ç</a:t>
            </a:r>
            <a:r>
              <a:rPr lang="tr-TR" sz="2400" dirty="0" smtClean="0">
                <a:latin typeface="Calibri" panose="020F0502020204030204" pitchFamily="34" charset="0"/>
              </a:rPr>
              <a:t>eşitli </a:t>
            </a:r>
            <a:r>
              <a:rPr lang="tr-TR" sz="2400" dirty="0">
                <a:latin typeface="Calibri" panose="020F0502020204030204" pitchFamily="34" charset="0"/>
              </a:rPr>
              <a:t>özellikler sunma (Microsoft Windows), üstün servis hizmeti (Fedex), </a:t>
            </a:r>
            <a:r>
              <a:rPr lang="tr-TR" sz="2400" dirty="0" smtClean="0">
                <a:latin typeface="Calibri" panose="020F0502020204030204" pitchFamily="34" charset="0"/>
              </a:rPr>
              <a:t>mühendislik tasarımı ve performans (</a:t>
            </a:r>
            <a:r>
              <a:rPr lang="tr-TR" sz="2400" dirty="0">
                <a:latin typeface="Calibri" panose="020F0502020204030204" pitchFamily="34" charset="0"/>
              </a:rPr>
              <a:t>Mercedes, BMW), </a:t>
            </a:r>
            <a:r>
              <a:rPr lang="tr-TR" sz="2400" dirty="0" smtClean="0">
                <a:latin typeface="Calibri" panose="020F0502020204030204" pitchFamily="34" charset="0"/>
              </a:rPr>
              <a:t>üretim </a:t>
            </a:r>
            <a:r>
              <a:rPr lang="tr-TR" sz="2400" dirty="0">
                <a:latin typeface="Calibri" panose="020F0502020204030204" pitchFamily="34" charset="0"/>
              </a:rPr>
              <a:t>(Honda ve Toyota otomobilleri), teknolojik liderlik (</a:t>
            </a:r>
            <a:r>
              <a:rPr lang="tr-TR" sz="2400" dirty="0" smtClean="0">
                <a:latin typeface="Calibri" panose="020F0502020204030204" pitchFamily="34" charset="0"/>
              </a:rPr>
              <a:t>3M) gibi </a:t>
            </a:r>
            <a:r>
              <a:rPr lang="tr-TR" sz="2400" dirty="0">
                <a:latin typeface="Calibri" panose="020F0502020204030204" pitchFamily="34" charset="0"/>
              </a:rPr>
              <a:t>farklı işletme örneklerinde farklılaştırma stratejileri görülebilmektedir </a:t>
            </a: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5077"/>
            <a:ext cx="25078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2678"/>
            <a:ext cx="2409056" cy="172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91" y="4817362"/>
            <a:ext cx="2273125" cy="14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684076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endParaRPr lang="tr-TR" sz="2000" b="1" dirty="0" smtClean="0">
              <a:latin typeface="Calibri(Heading)"/>
            </a:endParaRP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</a:t>
            </a:r>
            <a:r>
              <a:rPr lang="tr-TR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MODELİ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Porter’ın Beş Rekabetçi Güç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Modeli</a:t>
            </a: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Yeni </a:t>
            </a: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Girişlerin Yarattığı Tehdit</a:t>
            </a: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İkame Ürünlerin Yarattığı Tehdit</a:t>
            </a: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de-DE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Tedarikçilerin Pazarlık </a:t>
            </a:r>
            <a:r>
              <a:rPr lang="de-DE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Gücü</a:t>
            </a:r>
            <a:endParaRPr lang="tr-TR" sz="2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de-DE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Müşterilerin </a:t>
            </a:r>
            <a:r>
              <a:rPr lang="de-DE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Pazarlık Gücü</a:t>
            </a:r>
            <a:endParaRPr lang="tr-TR" sz="22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Rakipler Arasındaki Rekabetin 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Şiddeti</a:t>
            </a:r>
          </a:p>
          <a:p>
            <a:pPr marL="582930" lvl="2" indent="-514350">
              <a:buClr>
                <a:srgbClr val="002060"/>
              </a:buClr>
              <a:buAutoNum type="arabicPeriod" startAt="2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Porter’ın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Temel Rekabet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Stratejileri</a:t>
            </a:r>
            <a:endParaRPr lang="tr-TR" sz="2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Maliyet Liderliği 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Stratejisi</a:t>
            </a: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Farklılaştırma Stratejisi</a:t>
            </a: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Odaklanma Stratejisi</a:t>
            </a:r>
          </a:p>
          <a:p>
            <a:pPr marL="800100" lvl="2" indent="-457200">
              <a:buClr>
                <a:srgbClr val="002060"/>
              </a:buClr>
              <a:buFont typeface="+mj-lt"/>
              <a:buAutoNum type="alphaLcParenR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Birleşik </a:t>
            </a: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Rekabet 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Stratejileri</a:t>
            </a:r>
            <a:endParaRPr lang="tr-TR" sz="22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lvl="2" indent="0">
              <a:buClr>
                <a:srgbClr val="002060"/>
              </a:buClr>
              <a:buNone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3.   Temel Yetenekler</a:t>
            </a: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lvl="2" indent="0">
              <a:buClr>
                <a:srgbClr val="002060"/>
              </a:buClr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indent="0">
              <a:buNone/>
            </a:pPr>
            <a:endParaRPr lang="tr-TR" sz="31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23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Odaklanma Stratejisi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80358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>
                <a:latin typeface="Calibri" panose="020F0502020204030204" pitchFamily="34" charset="0"/>
              </a:rPr>
              <a:t>Odaklanma stratejisi izleyen işletme, faaliyet gösterdiği sektörde bir kesim seçmekte ve diğerlerinden ayrıcalıklı olarak onlara hizmet verebilmek için kendi stratejisini </a:t>
            </a:r>
            <a:r>
              <a:rPr lang="tr-TR" sz="2400" dirty="0" smtClean="0">
                <a:latin typeface="Calibri" panose="020F0502020204030204" pitchFamily="34" charset="0"/>
              </a:rPr>
              <a:t>örmektedir.</a:t>
            </a:r>
          </a:p>
          <a:p>
            <a:pPr>
              <a:buClr>
                <a:srgbClr val="002060"/>
              </a:buClr>
            </a:pPr>
            <a:endParaRPr lang="tr-TR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Odaklanma </a:t>
            </a:r>
            <a:r>
              <a:rPr lang="tr-TR" sz="2400" dirty="0">
                <a:latin typeface="Calibri" panose="020F0502020204030204" pitchFamily="34" charset="0"/>
              </a:rPr>
              <a:t>stratejisinin iki türü bulunmaktadır. </a:t>
            </a:r>
            <a:r>
              <a:rPr lang="tr-TR" sz="2400" b="1" dirty="0">
                <a:latin typeface="Calibri" panose="020F0502020204030204" pitchFamily="34" charset="0"/>
              </a:rPr>
              <a:t>Maliyet liderliği odağı stratejisinde</a:t>
            </a:r>
            <a:r>
              <a:rPr lang="tr-TR" sz="2400" dirty="0">
                <a:latin typeface="Calibri" panose="020F0502020204030204" pitchFamily="34" charset="0"/>
              </a:rPr>
              <a:t>, işletme hedef kesiminde maliyet avantajı sahibi olmayı amaçlarken; </a:t>
            </a:r>
            <a:r>
              <a:rPr lang="tr-TR" sz="2400" b="1" dirty="0">
                <a:latin typeface="Calibri" panose="020F0502020204030204" pitchFamily="34" charset="0"/>
              </a:rPr>
              <a:t>farklılaştırma odağı stratejisinde </a:t>
            </a:r>
            <a:r>
              <a:rPr lang="tr-TR" sz="2400" dirty="0">
                <a:latin typeface="Calibri" panose="020F0502020204030204" pitchFamily="34" charset="0"/>
              </a:rPr>
              <a:t>ise, hedef kesiminde farklılıklaşmayı </a:t>
            </a:r>
            <a:r>
              <a:rPr lang="tr-TR" sz="2400" dirty="0" smtClean="0">
                <a:latin typeface="Calibri" panose="020F0502020204030204" pitchFamily="34" charset="0"/>
              </a:rPr>
              <a:t>amaçlamaktadır.</a:t>
            </a: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340768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>
                <a:latin typeface="Calibri" panose="020F0502020204030204" pitchFamily="34" charset="0"/>
              </a:rPr>
              <a:t>Odaklanma stratejisine örnek olarak Türkiye’de LC Waikiki markasının sahibi olan Tema Mağazacılık örnek olarak verilebilmektedir. </a:t>
            </a: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8525"/>
            <a:ext cx="2304256" cy="17924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904" y="3789040"/>
            <a:ext cx="4897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>
                <a:latin typeface="Calibri" panose="020F0502020204030204" pitchFamily="34" charset="0"/>
              </a:rPr>
              <a:t>O</a:t>
            </a:r>
            <a:r>
              <a:rPr lang="tr-TR" sz="2400" dirty="0" smtClean="0">
                <a:latin typeface="Calibri" panose="020F0502020204030204" pitchFamily="34" charset="0"/>
              </a:rPr>
              <a:t>daklanma </a:t>
            </a:r>
            <a:r>
              <a:rPr lang="tr-TR" sz="2400" dirty="0">
                <a:latin typeface="Calibri" panose="020F0502020204030204" pitchFamily="34" charset="0"/>
              </a:rPr>
              <a:t>stratejisini başarı ile izleyen bir diğer </a:t>
            </a:r>
            <a:r>
              <a:rPr lang="tr-TR" sz="2400" dirty="0" smtClean="0">
                <a:latin typeface="Calibri" panose="020F0502020204030204" pitchFamily="34" charset="0"/>
              </a:rPr>
              <a:t>işletme </a:t>
            </a:r>
            <a:r>
              <a:rPr lang="tr-TR" sz="2400" dirty="0">
                <a:latin typeface="Calibri" panose="020F0502020204030204" pitchFamily="34" charset="0"/>
              </a:rPr>
              <a:t>stratejik iş planı doğrultusunda “Anadolu Bankacılığı”na odaklanan ve bu stratejisi sayesinde marka değerini yükselten </a:t>
            </a:r>
            <a:r>
              <a:rPr lang="tr-TR" sz="2400" dirty="0" smtClean="0">
                <a:latin typeface="Calibri" panose="020F0502020204030204" pitchFamily="34" charset="0"/>
              </a:rPr>
              <a:t>Şekerbank’tır.</a:t>
            </a: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99153"/>
            <a:ext cx="3022104" cy="22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4. Birleşik Rekabet Stratejileri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72084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İşletmelerin, ana rekabet stratejilerini veya odaklanma stratejilerinden iki veya daha fazlasını aynı anda veya </a:t>
            </a:r>
            <a:r>
              <a:rPr lang="tr-TR" sz="2800" dirty="0" smtClean="0">
                <a:latin typeface="Calibri" panose="020F0502020204030204" pitchFamily="34" charset="0"/>
              </a:rPr>
              <a:t>birbirine </a:t>
            </a:r>
            <a:r>
              <a:rPr lang="tr-TR" sz="2800" dirty="0">
                <a:latin typeface="Calibri" panose="020F0502020204030204" pitchFamily="34" charset="0"/>
              </a:rPr>
              <a:t>yakın aralıklarla uyguladığı durumlardır</a:t>
            </a:r>
            <a:r>
              <a:rPr lang="tr-TR" sz="2800" dirty="0" smtClean="0">
                <a:latin typeface="Calibri" panose="020F0502020204030204" pitchFamily="34" charset="0"/>
              </a:rPr>
              <a:t>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Özellikle farklı sektörlerde faaliyet gösteren büyük işletmeler söz konusu olduğunda, işletmeler bir pazarda maliyet liderliği stratejisini uygularken, başka bir pazarda ise farklılaştırma stratejisini uygulayabilmektedir. </a:t>
            </a: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Temel Yetenekler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1644" y="1988840"/>
            <a:ext cx="2808288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000" b="1" dirty="0"/>
              <a:t>TEMEL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000" b="1" dirty="0"/>
              <a:t> YETENEKLER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2948" y="3717032"/>
            <a:ext cx="2808288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000" b="1" dirty="0"/>
              <a:t>YETENEKLER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644" y="5229225"/>
            <a:ext cx="2808288" cy="1008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000" b="1" dirty="0"/>
              <a:t>VARLIKLAR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Maddi ve Maddi Olmayan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Varlıklar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411760" y="3067745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411760" y="45799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72708" y="5653088"/>
            <a:ext cx="21717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3378CB"/>
              </a:buClr>
              <a:buSzPct val="90000"/>
              <a:defRPr/>
            </a:pP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ZORLUK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72708" y="2007677"/>
            <a:ext cx="21717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3378CB"/>
              </a:buClr>
              <a:buSzPct val="90000"/>
              <a:defRPr/>
            </a:pPr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</a:t>
            </a:r>
            <a:endParaRPr lang="tr-TR" alt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518187" y="2636912"/>
            <a:ext cx="473621" cy="2951981"/>
          </a:xfrm>
          <a:prstGeom prst="upArrow">
            <a:avLst>
              <a:gd name="adj1" fmla="val 50000"/>
              <a:gd name="adj2" fmla="val 13606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011689"/>
            <a:ext cx="763284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en-US" sz="2800" i="1" dirty="0">
                <a:latin typeface="Calibri" panose="020F0502020204030204" pitchFamily="34" charset="0"/>
              </a:rPr>
              <a:t>İşletmenin sahip olduğu, iş ve faaliyetlerinde amacına uygun bir mal ve hizmet </a:t>
            </a:r>
            <a:r>
              <a:rPr lang="tr-TR" altLang="en-US" sz="2800" i="1" dirty="0" smtClean="0">
                <a:latin typeface="Calibri" panose="020F0502020204030204" pitchFamily="34" charset="0"/>
              </a:rPr>
              <a:t>üretebilmek için </a:t>
            </a:r>
            <a:r>
              <a:rPr lang="tr-TR" altLang="en-US" sz="2800" i="1" dirty="0">
                <a:latin typeface="Calibri" panose="020F0502020204030204" pitchFamily="34" charset="0"/>
              </a:rPr>
              <a:t>yararlandığı tüm unsurlardır</a:t>
            </a:r>
            <a:r>
              <a:rPr lang="tr-TR" altLang="en-US" sz="28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tr-TR" altLang="en-US" sz="2800" b="1" i="1" u="sng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dirty="0" smtClean="0">
                <a:latin typeface="Calibri" panose="020F0502020204030204" pitchFamily="34" charset="0"/>
              </a:rPr>
              <a:t>Maddi </a:t>
            </a:r>
            <a:r>
              <a:rPr lang="tr-TR" altLang="en-US" sz="2800" b="1" dirty="0">
                <a:latin typeface="Calibri" panose="020F0502020204030204" pitchFamily="34" charset="0"/>
              </a:rPr>
              <a:t>Varlıklar :  </a:t>
            </a:r>
            <a:r>
              <a:rPr lang="tr-TR" altLang="en-US" sz="2800" dirty="0">
                <a:latin typeface="Calibri" panose="020F0502020204030204" pitchFamily="34" charset="0"/>
              </a:rPr>
              <a:t>Arsalar, Binalar, </a:t>
            </a:r>
            <a:r>
              <a:rPr lang="tr-TR" altLang="en-US" sz="2800" dirty="0" smtClean="0">
                <a:latin typeface="Calibri" panose="020F0502020204030204" pitchFamily="34" charset="0"/>
              </a:rPr>
              <a:t>Makineler.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tr-TR" altLang="en-US" sz="2800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dirty="0" smtClean="0">
                <a:latin typeface="Calibri" panose="020F0502020204030204" pitchFamily="34" charset="0"/>
              </a:rPr>
              <a:t>Maddi </a:t>
            </a:r>
            <a:r>
              <a:rPr lang="tr-TR" altLang="en-US" sz="2800" b="1" dirty="0">
                <a:latin typeface="Calibri" panose="020F0502020204030204" pitchFamily="34" charset="0"/>
              </a:rPr>
              <a:t>Olmayan Varlıklar : </a:t>
            </a:r>
            <a:r>
              <a:rPr lang="tr-TR" altLang="en-US" sz="2800" dirty="0">
                <a:latin typeface="Calibri" panose="020F0502020204030204" pitchFamily="34" charset="0"/>
              </a:rPr>
              <a:t>Marka, Patent, Teknolojik Sırlar, İmaj, Ürün Saygınlığı, </a:t>
            </a:r>
          </a:p>
          <a:p>
            <a:pPr>
              <a:lnSpc>
                <a:spcPct val="90000"/>
              </a:lnSpc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    Güvenilirlik, Kurum Kimliği, Bilgi, </a:t>
            </a:r>
            <a:r>
              <a:rPr lang="tr-TR" altLang="en-US" sz="2800" dirty="0" smtClean="0">
                <a:latin typeface="Calibri" panose="020F0502020204030204" pitchFamily="34" charset="0"/>
              </a:rPr>
              <a:t>Deneyim</a:t>
            </a:r>
            <a:r>
              <a:rPr lang="tr-TR" altLang="en-US" sz="2800" dirty="0">
                <a:latin typeface="Calibri" panose="020F0502020204030204" pitchFamily="34" charset="0"/>
              </a:rPr>
              <a:t>.</a:t>
            </a:r>
            <a:endParaRPr lang="tr-TR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VARLIKLAR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4698" y="206084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i="1" dirty="0">
                <a:latin typeface="Calibri" panose="020F0502020204030204" pitchFamily="34" charset="0"/>
              </a:rPr>
              <a:t>İşletmenin sahip olduğu varlıkları </a:t>
            </a:r>
            <a:r>
              <a:rPr lang="tr-TR" altLang="en-US" sz="2800" i="1" dirty="0" smtClean="0">
                <a:latin typeface="Calibri" panose="020F0502020204030204" pitchFamily="34" charset="0"/>
              </a:rPr>
              <a:t>bir koordinasyon </a:t>
            </a:r>
            <a:r>
              <a:rPr lang="tr-TR" altLang="en-US" sz="2800" i="1" dirty="0">
                <a:latin typeface="Calibri" panose="020F0502020204030204" pitchFamily="34" charset="0"/>
              </a:rPr>
              <a:t>içinde kullanabilme ve amacına uygun bir faaliyeti gerçekleştirebilme becerisidir</a:t>
            </a:r>
            <a:r>
              <a:rPr lang="tr-TR" altLang="en-US" sz="2800" i="1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i="1" dirty="0">
                <a:latin typeface="Calibri" panose="020F0502020204030204" pitchFamily="34" charset="0"/>
              </a:rPr>
              <a:t>Niteliksel işgücü özellikleri, kabiliyet ve ustalık gibi özellikler yetenek olarak ifade edilmektedir. </a:t>
            </a:r>
            <a:endParaRPr lang="tr-TR" altLang="en-US" sz="28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YETENEKLER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634937"/>
            <a:ext cx="59046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İşletmelere </a:t>
            </a:r>
            <a:r>
              <a:rPr lang="tr-TR" altLang="en-US" sz="2800" b="1" dirty="0">
                <a:latin typeface="Calibri" panose="020F0502020204030204" pitchFamily="34" charset="0"/>
              </a:rPr>
              <a:t>“Rekabet Avantajı”</a:t>
            </a:r>
            <a:r>
              <a:rPr lang="tr-TR" altLang="en-US" sz="2800" i="1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sağlayabilecek varlık ve yetenekler sektörde değerli olarak kabul edilen, nadir olan, taklit edilemeyen veya taklit edilmesi pahalı  olan ve ikame edilemeyen varlık ve yeteneklerdir.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47607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TEMEL YETENEKLER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Temel Yeteneklerin Özellikleri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380" y="2060848"/>
            <a:ext cx="66970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i="1" dirty="0" smtClean="0">
                <a:latin typeface="Calibri" panose="020F0502020204030204" pitchFamily="34" charset="0"/>
              </a:rPr>
              <a:t>Değerli,</a:t>
            </a:r>
            <a:endParaRPr lang="tr-TR" altLang="en-US" sz="2800" i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i="1" dirty="0" smtClean="0">
                <a:latin typeface="Calibri" panose="020F0502020204030204" pitchFamily="34" charset="0"/>
              </a:rPr>
              <a:t>Nadir,</a:t>
            </a:r>
            <a:endParaRPr lang="tr-TR" altLang="en-US" sz="2800" i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i="1" dirty="0">
                <a:latin typeface="Calibri" panose="020F0502020204030204" pitchFamily="34" charset="0"/>
              </a:rPr>
              <a:t>Taklit edilmesi zor,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i="1" dirty="0">
                <a:latin typeface="Calibri" panose="020F0502020204030204" pitchFamily="34" charset="0"/>
              </a:rPr>
              <a:t>İkame edilmesi zor,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i="1" dirty="0">
                <a:latin typeface="Calibri" panose="020F0502020204030204" pitchFamily="34" charset="0"/>
              </a:rPr>
              <a:t>Yeni pazarlara giriş imkanı ve yeni ürünler üretebilme imkanı sağlar.</a:t>
            </a:r>
            <a:endParaRPr lang="tr-TR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13285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en-US" sz="2800" b="1" i="1" dirty="0">
                <a:latin typeface="Calibri" panose="020F0502020204030204" pitchFamily="34" charset="0"/>
              </a:rPr>
              <a:t>HONDA : </a:t>
            </a:r>
            <a:r>
              <a:rPr lang="tr-TR" altLang="en-US" sz="2800" dirty="0">
                <a:latin typeface="Calibri" panose="020F0502020204030204" pitchFamily="34" charset="0"/>
              </a:rPr>
              <a:t>Motorlar</a:t>
            </a:r>
          </a:p>
          <a:p>
            <a:pPr>
              <a:buFont typeface="Wingdings" pitchFamily="2" charset="2"/>
              <a:buNone/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tr-TR" altLang="en-US" sz="2800" b="1" i="1" dirty="0">
              <a:latin typeface="Calibri" panose="020F0502020204030204" pitchFamily="34" charset="0"/>
            </a:endParaRPr>
          </a:p>
          <a:p>
            <a:r>
              <a:rPr lang="tr-TR" altLang="en-US" sz="2800" b="1" i="1" dirty="0">
                <a:latin typeface="Calibri" panose="020F0502020204030204" pitchFamily="34" charset="0"/>
              </a:rPr>
              <a:t>WALMART : </a:t>
            </a:r>
            <a:r>
              <a:rPr lang="tr-TR" altLang="en-US" sz="2800" dirty="0">
                <a:latin typeface="Calibri" panose="020F0502020204030204" pitchFamily="34" charset="0"/>
              </a:rPr>
              <a:t>Lojistik ve Dağıtım </a:t>
            </a:r>
          </a:p>
          <a:p>
            <a:pPr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                        Sistemi, Envanter</a:t>
            </a:r>
          </a:p>
          <a:p>
            <a:pPr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			     Sistemi</a:t>
            </a:r>
          </a:p>
          <a:p>
            <a:pPr>
              <a:buFont typeface="Wingdings" pitchFamily="2" charset="2"/>
              <a:buNone/>
            </a:pPr>
            <a:endParaRPr lang="tr-TR" altLang="en-US" sz="2800" b="1" i="1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tr-TR" altLang="en-US" sz="2800" b="1" i="1" dirty="0">
              <a:latin typeface="Calibri" panose="020F0502020204030204" pitchFamily="34" charset="0"/>
            </a:endParaRPr>
          </a:p>
          <a:p>
            <a:r>
              <a:rPr lang="tr-TR" altLang="en-US" sz="2800" b="1" i="1" dirty="0">
                <a:latin typeface="Calibri" panose="020F0502020204030204" pitchFamily="34" charset="0"/>
              </a:rPr>
              <a:t>KODAK : </a:t>
            </a:r>
            <a:r>
              <a:rPr lang="tr-TR" altLang="en-US" sz="2800" dirty="0">
                <a:latin typeface="Calibri" panose="020F0502020204030204" pitchFamily="34" charset="0"/>
              </a:rPr>
              <a:t>Görüntü Teknolojisi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ÖRNEKLER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is?484418919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844824"/>
            <a:ext cx="20161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520280" cy="16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s?3175337529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7" y="5164498"/>
            <a:ext cx="1617075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ÖRNEKLER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053239"/>
            <a:ext cx="662473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en-US" sz="2800" b="1" i="1" dirty="0">
                <a:latin typeface="Calibri" panose="020F0502020204030204" pitchFamily="34" charset="0"/>
              </a:rPr>
              <a:t>CANON : </a:t>
            </a:r>
            <a:r>
              <a:rPr lang="tr-TR" altLang="en-US" sz="2800" i="1" dirty="0">
                <a:latin typeface="Calibri" panose="020F0502020204030204" pitchFamily="34" charset="0"/>
              </a:rPr>
              <a:t>Lazer Yazıcı </a:t>
            </a:r>
            <a:r>
              <a:rPr lang="tr-TR" altLang="en-US" sz="2800" i="1" dirty="0" smtClean="0">
                <a:latin typeface="Calibri" panose="020F0502020204030204" pitchFamily="34" charset="0"/>
              </a:rPr>
              <a:t>Motorları,Mikro </a:t>
            </a:r>
            <a:r>
              <a:rPr lang="tr-TR" altLang="en-US" sz="2800" i="1" dirty="0">
                <a:latin typeface="Calibri" panose="020F0502020204030204" pitchFamily="34" charset="0"/>
              </a:rPr>
              <a:t>elektronik, </a:t>
            </a:r>
            <a:r>
              <a:rPr lang="tr-TR" altLang="en-US" sz="2800" i="1" dirty="0" smtClean="0">
                <a:latin typeface="Calibri" panose="020F0502020204030204" pitchFamily="34" charset="0"/>
              </a:rPr>
              <a:t>Optik Okuyabilme</a:t>
            </a:r>
            <a:r>
              <a:rPr lang="tr-TR" altLang="en-US" sz="2800" i="1" dirty="0">
                <a:latin typeface="Calibri" panose="020F0502020204030204" pitchFamily="34" charset="0"/>
              </a:rPr>
              <a:t>, Hassas Mekanik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800" b="1" i="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800" b="1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en-US" sz="2800" b="1" i="1" dirty="0">
                <a:latin typeface="Calibri" panose="020F0502020204030204" pitchFamily="34" charset="0"/>
              </a:rPr>
              <a:t>INTEL : </a:t>
            </a:r>
            <a:r>
              <a:rPr lang="tr-TR" altLang="en-US" sz="2800" i="1" dirty="0">
                <a:latin typeface="Calibri" panose="020F0502020204030204" pitchFamily="34" charset="0"/>
              </a:rPr>
              <a:t>İşlemci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800" i="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800" b="1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en-US" sz="2800" b="1" i="1" dirty="0">
                <a:latin typeface="Calibri" panose="020F0502020204030204" pitchFamily="34" charset="0"/>
              </a:rPr>
              <a:t>MICROSOFT : </a:t>
            </a:r>
            <a:r>
              <a:rPr lang="tr-TR" altLang="en-US" sz="2800" i="1" dirty="0">
                <a:latin typeface="Calibri" panose="020F0502020204030204" pitchFamily="34" charset="0"/>
              </a:rPr>
              <a:t>İşletim Sistemi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800" i="1" dirty="0">
                <a:latin typeface="Calibri" panose="020F0502020204030204" pitchFamily="34" charset="0"/>
              </a:rPr>
              <a:t>                             </a:t>
            </a:r>
          </a:p>
        </p:txBody>
      </p:sp>
      <p:pic>
        <p:nvPicPr>
          <p:cNvPr id="5" name="Picture 3" descr="is?125719645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49" y="1752807"/>
            <a:ext cx="1939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2" y="3371907"/>
            <a:ext cx="2586211" cy="159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67" y="4725144"/>
            <a:ext cx="1719635" cy="17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7416824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endParaRPr lang="tr-TR" sz="2000" b="1" dirty="0" smtClean="0">
              <a:latin typeface="Calibri(Heading)"/>
            </a:endParaRP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İŞLETMELERDE “DEĞER ZİNCİRİ” ANLAYIŞI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“Değer” Kavramı ve İşletmelerde Değer Yaratma Süreci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Değer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Zinciri Anlayışının Temeli: “Faaliyet Yönetimi” Kavramı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nl-NL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Değer </a:t>
            </a:r>
            <a:r>
              <a:rPr lang="nl-NL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Zinciri </a:t>
            </a:r>
            <a:r>
              <a:rPr lang="nl-NL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Kavramı</a:t>
            </a:r>
            <a:endParaRPr lang="tr-TR" sz="2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Porter’ın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Değer Zinciri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Modeli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Değer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Zinciri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Analizi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Değer Zinciri Yaklaşımının Yeni Organizasyon Yapılarında Uygulanması ve İşletme Değer Zincirinin Pazardaki Yeri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Değer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Zinciri Anlayışı Temelli Bir İş Modelinin İşleyişi</a:t>
            </a: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lvl="2" indent="0">
              <a:buClr>
                <a:srgbClr val="002060"/>
              </a:buClr>
              <a:buNone/>
            </a:pPr>
            <a:endParaRPr lang="tr-TR" sz="2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lvl="2" indent="0">
              <a:buClr>
                <a:srgbClr val="002060"/>
              </a:buClr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68580" indent="0">
              <a:buNone/>
            </a:pPr>
            <a:endParaRPr lang="tr-TR" sz="31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46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7201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İŞLETMELERDE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“DEĞER ZİNCİRİ” ANLAYIŞI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6460" y="1836107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Faaliyetleri, değer yaratma amaçlı bütünleşik bir sistem olarak kurgular.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Hem işletmeye giren materyallere, hem dönüşüm sürecine, hem de çıkan ürün ve hizmetlere odaklanır.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Verimlilik ve etkinlik odaklıdır ve müşteriler için en yüksek değeri yaratırken firmaya rekabet avantajı sağlamayı amaçlar.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004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Nedir?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2276872"/>
            <a:ext cx="417646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en-US" sz="2800" dirty="0">
                <a:latin typeface="Calibri" panose="020F0502020204030204" pitchFamily="34" charset="0"/>
              </a:rPr>
              <a:t>Müşterinin, uğruna kaynaklarından vazgeçmeye razı olduğu her türlü p</a:t>
            </a:r>
            <a:r>
              <a:rPr lang="en-US" altLang="en-US" sz="2800" dirty="0" err="1">
                <a:latin typeface="Calibri" panose="020F0502020204030204" pitchFamily="34" charset="0"/>
              </a:rPr>
              <a:t>erforman</a:t>
            </a:r>
            <a:r>
              <a:rPr lang="tr-TR" altLang="en-US" sz="2800" dirty="0">
                <a:latin typeface="Calibri" panose="020F0502020204030204" pitchFamily="34" charset="0"/>
              </a:rPr>
              <a:t>s karakteristikleri, özellikler ve ürün ya da hizmetin müşteri beklentilerine yönelik diğer yönleridir.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6" y="2550899"/>
            <a:ext cx="2639375" cy="23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Yaratmak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855852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Organizasyonlar, temel yeteneklerinden ve rekabet avantajlarından en iyi şekilde yararlanarak değer yaratırlar. </a:t>
            </a:r>
            <a:endParaRPr lang="en-US" altLang="en-US" sz="26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Organizasyonlar, yeteneklerini ve varlıklarını yenilikçi bir biçimde bir araya getirerek ve böylece kaldıraç etkisi yaratarak değer yaratırlar.  </a:t>
            </a:r>
          </a:p>
          <a:p>
            <a:pPr marL="457200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Hammaddelerin, nihai kullanıcıların ihtiyaç duyduğu hizmet veya ürünlere dönüştürülmesi yoluyla değer yaratılır.</a:t>
            </a:r>
            <a:endParaRPr lang="tr-T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Rekabet Avantajı Yoluyla Değer Yaratmanın Dört Yolu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465307"/>
              </p:ext>
            </p:extLst>
          </p:nvPr>
        </p:nvGraphicFramePr>
        <p:xfrm>
          <a:off x="1331640" y="1772816"/>
          <a:ext cx="676875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8804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Faaliyet Yönetimi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2136339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65000"/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Emek ve hammadde gibi kaynakları, müşterilere satılmak üzere ürün ve hizmetlere dönüştüren transformasyon sürecinin tasarımı, operasyonu ve kontrolüdür.</a:t>
            </a:r>
          </a:p>
          <a:p>
            <a:pPr marL="457200" indent="-457200">
              <a:buClr>
                <a:srgbClr val="002060"/>
              </a:buClr>
              <a:buSzPct val="65000"/>
              <a:buFont typeface="Wingdings 3" panose="05040102010807070707" pitchFamily="18" charset="2"/>
              <a:buChar char="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SzPct val="65000"/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Her organizasyon, girdileri çıktılara dönüştürerek değer yaratan bir faaliyet sistemine sahiptir.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Dönüşüm Süreci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5278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8804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Nedir?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2060848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en-US" sz="2800" dirty="0">
                <a:latin typeface="Calibri" panose="020F0502020204030204" pitchFamily="34" charset="0"/>
              </a:rPr>
              <a:t>Girdileri, müşterilerin “değer” verdiği ve almak istediği ürün ve hizmetlere dönüştürmek için koordinasyon içinde ve birbirini destekler nitelikte işleyen fonksiyonel faaliyetler serisidir. </a:t>
            </a:r>
            <a:endParaRPr lang="tr-TR" altLang="en-US" sz="2800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58" y="4555670"/>
            <a:ext cx="2756210" cy="17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2800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Faaliyetler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Zinciri Olarak Dönüşüm Süreci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64452"/>
            <a:ext cx="6789532" cy="49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7201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Değer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Zinciri Yönetimi Nedir?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844824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Değer zinciri boyunca entegre bir biçimde akış gösteren tüm faaliyetlerin ve bilginin yönetilmesi sürecidir</a:t>
            </a:r>
            <a:r>
              <a:rPr lang="tr-TR" alt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latin typeface="Calibri" panose="020F0502020204030204" pitchFamily="34" charset="0"/>
              </a:rPr>
              <a:t>Amacı; </a:t>
            </a:r>
            <a:r>
              <a:rPr lang="tr-TR" altLang="en-US" sz="2800" dirty="0">
                <a:latin typeface="Calibri" panose="020F0502020204030204" pitchFamily="34" charset="0"/>
              </a:rPr>
              <a:t>müşteri ihtiyaçlarını beklentilerin ötesinde karşılayan ve böylece müşteri için en yüksek değeri yaratan, tüm örgüt üyelerinin faaliyetlerini bütünleştiren bir değer zinciri stratejisi yaratmaktır.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Porter’ın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Değer Zinciri Modeli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1600" y="1772816"/>
            <a:ext cx="71287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2060"/>
              </a:buClr>
            </a:pPr>
            <a:r>
              <a:rPr lang="tr-TR" altLang="en-US" sz="2800" b="1" i="1" dirty="0">
                <a:latin typeface="Calibri" panose="020F0502020204030204" pitchFamily="34" charset="0"/>
              </a:rPr>
              <a:t>Temel Faaliyetler;</a:t>
            </a:r>
            <a:r>
              <a:rPr lang="en-US" altLang="en-US" sz="2800" b="1" i="1" dirty="0">
                <a:latin typeface="Calibri" panose="020F0502020204030204" pitchFamily="34" charset="0"/>
              </a:rPr>
              <a:t> </a:t>
            </a:r>
          </a:p>
          <a:p>
            <a:pPr marL="798512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Ürün/hizmet üretimini,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798512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Satış ve dağıtımını,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798512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Satış sonrası hizmetleri, içerir.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Clr>
                <a:srgbClr val="002060"/>
              </a:buClr>
            </a:pPr>
            <a:r>
              <a:rPr lang="tr-TR" altLang="en-US" sz="2800" b="1" i="1" dirty="0">
                <a:latin typeface="Calibri" panose="020F0502020204030204" pitchFamily="34" charset="0"/>
              </a:rPr>
              <a:t>Destek faaliyetler;</a:t>
            </a:r>
            <a:endParaRPr lang="en-US" altLang="en-US" sz="2800" b="1" i="1" dirty="0">
              <a:latin typeface="Calibri" panose="020F0502020204030204" pitchFamily="34" charset="0"/>
            </a:endParaRPr>
          </a:p>
          <a:p>
            <a:pPr marL="798512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Temel faaliyetlerin aksamadan yürümesi için gerekli desteği sağlarlar. 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7201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PORTER’IN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REKABET GÜCÜ MODELİ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297" y="184482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Rekabet Avantajı, bir işletmenin faaliyet gösterdiği sektörde rakiplerine göre üstün bir performans sergileyerek, ortalama üstü kar elde etmesi olarak tanımlanır</a:t>
            </a:r>
            <a:r>
              <a:rPr lang="tr-TR" alt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</a:pPr>
            <a:endParaRPr lang="tr-TR" altLang="en-US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Rekabet Avantajı ancak </a:t>
            </a:r>
            <a:r>
              <a:rPr lang="tr-TR" altLang="en-US" sz="2800" b="1" i="1" dirty="0">
                <a:latin typeface="Calibri" panose="020F0502020204030204" pitchFamily="34" charset="0"/>
              </a:rPr>
              <a:t>“değer” </a:t>
            </a:r>
            <a:r>
              <a:rPr lang="tr-TR" altLang="en-US" sz="2800" dirty="0">
                <a:latin typeface="Calibri" panose="020F0502020204030204" pitchFamily="34" charset="0"/>
              </a:rPr>
              <a:t>yaratan faaliyetler ile elde edilebilir.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40685"/>
            <a:ext cx="1997637" cy="16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8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17650"/>
            <a:ext cx="7328912" cy="495814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2117488"/>
            <a:ext cx="1115616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1700" b="1" dirty="0"/>
              <a:t>Destek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1700" b="1" dirty="0"/>
              <a:t>Faaliyetler</a:t>
            </a:r>
            <a:endParaRPr lang="en-US" altLang="en-US" sz="1700" b="1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25352" y="1340768"/>
            <a:ext cx="0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025352" y="2712485"/>
            <a:ext cx="0" cy="884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059832" y="5891131"/>
            <a:ext cx="1984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dirty="0">
                <a:latin typeface="Calibri" panose="020F0502020204030204" pitchFamily="34" charset="0"/>
              </a:rPr>
              <a:t>Temel Faaliyetler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691680" y="6021288"/>
            <a:ext cx="1239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068104" y="6021288"/>
            <a:ext cx="10880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 rot="16200000">
            <a:off x="1295639" y="4273641"/>
            <a:ext cx="194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İçe Dönük Lojistik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2839325" y="4506359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İşlemler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608894" y="4237638"/>
            <a:ext cx="2016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Dışa Dönük Lojistik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732407" y="4258122"/>
            <a:ext cx="176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alibri" panose="020F0502020204030204" pitchFamily="34" charset="0"/>
              </a:rPr>
              <a:t>Pazarlama  Satış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960863" y="3886068"/>
            <a:ext cx="141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Satış Sonrası       </a:t>
            </a:r>
          </a:p>
          <a:p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   Hizmetler 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6160" y="1340768"/>
            <a:ext cx="2090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Firma Altyapısı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1068" y="1916832"/>
            <a:ext cx="3433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İnsan Kaynakları Yönetimi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5736" y="2492896"/>
            <a:ext cx="2725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Teknoloji Geliştirme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2311" y="3068960"/>
            <a:ext cx="115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Tedarik </a:t>
            </a: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2763450">
            <a:off x="6301160" y="2104917"/>
            <a:ext cx="164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</a:rPr>
              <a:t>Kâr Marjı </a:t>
            </a:r>
            <a:endParaRPr lang="tr-TR" sz="2800" b="1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8781762">
            <a:off x="6442985" y="4343672"/>
            <a:ext cx="164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</a:rPr>
              <a:t>Kâr Marjı </a:t>
            </a:r>
            <a:endParaRPr lang="tr-T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Analizi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Analizin Amacı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2420888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Organizasyonun, değer yaratan ve yaratmayan faaliyetlerinin belirlenmesini sağlar. </a:t>
            </a: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Bu çerçeveye dayanarak, organizasyonun yürüttüğü her faaliyetin yarattığı katma değer tespit edilir. </a:t>
            </a: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Katma değeri az olan faaliyetlere yapılan yatırım azaltılır ya da bu faaliyetler dış kaynaklara verilir.</a:t>
            </a:r>
            <a:endParaRPr lang="en-US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7647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Analizin Temel Adımları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3013522"/>
              </p:ext>
            </p:extLst>
          </p:nvPr>
        </p:nvGraphicFramePr>
        <p:xfrm>
          <a:off x="899592" y="1484784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Değer </a:t>
            </a:r>
            <a:r>
              <a:rPr lang="tr-TR" altLang="en-US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Zinciri Analizi Yoluyla Rekabet Avantajı Yaratmak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087904"/>
            <a:ext cx="698477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80000"/>
              </a:lnSpc>
            </a:pPr>
            <a:r>
              <a:rPr lang="tr-TR" altLang="en-US" sz="2600" dirty="0">
                <a:latin typeface="Calibri" panose="020F0502020204030204" pitchFamily="34" charset="0"/>
              </a:rPr>
              <a:t>Değer zincir analizi yoluyla rekabet </a:t>
            </a:r>
            <a:r>
              <a:rPr lang="tr-TR" altLang="en-US" sz="2600" dirty="0" smtClean="0">
                <a:latin typeface="Calibri" panose="020F0502020204030204" pitchFamily="34" charset="0"/>
              </a:rPr>
              <a:t>avantajı yaratmanın </a:t>
            </a:r>
            <a:r>
              <a:rPr lang="tr-TR" altLang="en-US" sz="2600" dirty="0">
                <a:latin typeface="Calibri" panose="020F0502020204030204" pitchFamily="34" charset="0"/>
              </a:rPr>
              <a:t>iki temel boyutu vardır: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altLang="en-US" sz="2600" dirty="0">
                <a:latin typeface="Calibri" panose="020F0502020204030204" pitchFamily="34" charset="0"/>
              </a:rPr>
              <a:t>İşletmeler, değer zincirlerindeki gereksiz faaliyetleri elemine ederek </a:t>
            </a:r>
            <a:r>
              <a:rPr lang="tr-TR" altLang="en-US" sz="2600" b="1" i="1" dirty="0">
                <a:latin typeface="Calibri" panose="020F0502020204030204" pitchFamily="34" charset="0"/>
              </a:rPr>
              <a:t>maliyet avantajı </a:t>
            </a:r>
            <a:r>
              <a:rPr lang="tr-TR" altLang="en-US" sz="2600" b="1" i="1" dirty="0" smtClean="0">
                <a:latin typeface="Calibri" panose="020F0502020204030204" pitchFamily="34" charset="0"/>
              </a:rPr>
              <a:t>yaratabilirler.</a:t>
            </a:r>
            <a:endParaRPr lang="tr-TR" altLang="en-US" sz="2600" dirty="0" smtClean="0">
              <a:latin typeface="Calibri" panose="020F0502020204030204" pitchFamily="34" charset="0"/>
            </a:endParaRP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tr-TR" altLang="en-US" sz="2600" dirty="0" smtClean="0">
                <a:latin typeface="Calibri" panose="020F0502020204030204" pitchFamily="34" charset="0"/>
              </a:rPr>
              <a:t>İşletmeler</a:t>
            </a:r>
            <a:r>
              <a:rPr lang="tr-TR" altLang="en-US" sz="2600" dirty="0">
                <a:latin typeface="Calibri" panose="020F0502020204030204" pitchFamily="34" charset="0"/>
              </a:rPr>
              <a:t>, değer zinciri analizi yardımıyla, faaliyet zinciri boyunca yer alan </a:t>
            </a:r>
            <a:r>
              <a:rPr lang="tr-TR" altLang="en-US" sz="2600" b="1" i="1" dirty="0">
                <a:latin typeface="Calibri" panose="020F0502020204030204" pitchFamily="34" charset="0"/>
              </a:rPr>
              <a:t>“farklılaştırma”</a:t>
            </a:r>
            <a:r>
              <a:rPr lang="tr-TR" altLang="en-US" sz="2600" dirty="0">
                <a:latin typeface="Calibri" panose="020F0502020204030204" pitchFamily="34" charset="0"/>
              </a:rPr>
              <a:t> fırsatlarını tespit edebilir ve böylece farklılaştırma temelli rekabet avantajı boyutuna odaklanabilirler.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Maliyet </a:t>
            </a:r>
            <a:r>
              <a:rPr lang="tr-TR" altLang="en-US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Avantajı Yaratmak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619869"/>
            <a:ext cx="7776864" cy="421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en-US" sz="2400" dirty="0">
                <a:latin typeface="Calibri" panose="020F0502020204030204" pitchFamily="34" charset="0"/>
              </a:rPr>
              <a:t>İşletmelerin analiz sonucunda uygulamaya karar verebilecekleri bazı stratejik adımlar şu şekilde belirlenmiştir: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1. </a:t>
            </a:r>
            <a:r>
              <a:rPr lang="tr-TR" altLang="en-US" sz="2200" dirty="0">
                <a:latin typeface="Calibri" panose="020F0502020204030204" pitchFamily="34" charset="0"/>
              </a:rPr>
              <a:t>Ara distribütörleri ve dağıtım kanallarını zincirden çıkararak, müşteriye doğrudan dağıtım yapma kararı alınması,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2. </a:t>
            </a:r>
            <a:r>
              <a:rPr lang="tr-TR" altLang="en-US" sz="2200" dirty="0">
                <a:latin typeface="Calibri" panose="020F0502020204030204" pitchFamily="34" charset="0"/>
              </a:rPr>
              <a:t>Belli değer zinciri faaliyetlerini “online” teknoloji kullanarak daha hızlı ve düşük maliyetli hale getirmek,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3. </a:t>
            </a:r>
            <a:r>
              <a:rPr lang="tr-TR" altLang="en-US" sz="2200" dirty="0">
                <a:latin typeface="Calibri" panose="020F0502020204030204" pitchFamily="34" charset="0"/>
              </a:rPr>
              <a:t>Gereksiz operasyonel faaliyetleri ve is hareketlerini belirleyip minimize ederek, iş akısını daha seri hale getirmek,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4. </a:t>
            </a:r>
            <a:r>
              <a:rPr lang="tr-TR" altLang="en-US" sz="2200" dirty="0">
                <a:latin typeface="Calibri" panose="020F0502020204030204" pitchFamily="34" charset="0"/>
              </a:rPr>
              <a:t>Gerektiğinde tesislerin yerleşimini ve lokasyonunu değiştirerek sevkiyat ve depolama maliyetlerini düşürmek,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5. </a:t>
            </a:r>
            <a:r>
              <a:rPr lang="tr-TR" altLang="en-US" sz="2200" dirty="0">
                <a:latin typeface="Calibri" panose="020F0502020204030204" pitchFamily="34" charset="0"/>
              </a:rPr>
              <a:t>Gereksiz ekstra özelliklerden arınmış ürün ve hizmetlerin tasarımına önem vermek,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6. </a:t>
            </a:r>
            <a:r>
              <a:rPr lang="tr-TR" altLang="en-US" sz="2200" dirty="0">
                <a:latin typeface="Calibri" panose="020F0502020204030204" pitchFamily="34" charset="0"/>
              </a:rPr>
              <a:t>Gerektiğinde sadece belli ürünlerden oluşan sınırlı bir ürün karması sunmak.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335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Farklılaştırma </a:t>
            </a:r>
            <a:r>
              <a:rPr lang="tr-TR" altLang="en-US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Yoluyla Rekabet Avantajı Yaratmak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889068"/>
            <a:ext cx="7632848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en-US" sz="2400" dirty="0" smtClean="0">
                <a:latin typeface="Calibri" panose="020F0502020204030204" pitchFamily="34" charset="0"/>
              </a:rPr>
              <a:t>İşletmelerin</a:t>
            </a:r>
            <a:r>
              <a:rPr lang="tr-TR" altLang="en-US" sz="2400" dirty="0">
                <a:latin typeface="Calibri" panose="020F0502020204030204" pitchFamily="34" charset="0"/>
              </a:rPr>
              <a:t>, değer zinciri analizi sonucu tespit edebilecekleri farklılaştırma kaynakları aşağıdaki gibidir: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1. </a:t>
            </a:r>
            <a:r>
              <a:rPr lang="tr-TR" altLang="en-US" sz="2200" dirty="0">
                <a:latin typeface="Calibri" panose="020F0502020204030204" pitchFamily="34" charset="0"/>
              </a:rPr>
              <a:t>Nihai ürün ya da hizmetin kalitesini doğrudan etkileyen tedarik zinciri faaliyetleri,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2. </a:t>
            </a:r>
            <a:r>
              <a:rPr lang="tr-TR" altLang="en-US" sz="2200" dirty="0">
                <a:latin typeface="Calibri" panose="020F0502020204030204" pitchFamily="34" charset="0"/>
              </a:rPr>
              <a:t>Ürün ya da hizmete farklı özellikler eklemeyi amaçlayan, yenilik temelli Ar-Ge faaliyetleri,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3. </a:t>
            </a:r>
            <a:r>
              <a:rPr lang="tr-TR" altLang="en-US" sz="2200" dirty="0">
                <a:latin typeface="Calibri" panose="020F0502020204030204" pitchFamily="34" charset="0"/>
              </a:rPr>
              <a:t>Daha kaliteli ve hatasız ürünler sunmayı amaçlayan üretim faaliyetlerin kurgulanması ve teknolojik alt yapının kurulması,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4. </a:t>
            </a:r>
            <a:r>
              <a:rPr lang="tr-TR" altLang="en-US" sz="2200" dirty="0">
                <a:latin typeface="Calibri" panose="020F0502020204030204" pitchFamily="34" charset="0"/>
              </a:rPr>
              <a:t>Müşteri siparişlerine hatasız ve en hızlı biçimde cevap vermeyi sağlayacak bir depolama ve dağıtım sistemin kurulması,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200" b="1" dirty="0">
                <a:latin typeface="Calibri" panose="020F0502020204030204" pitchFamily="34" charset="0"/>
              </a:rPr>
              <a:t>5. </a:t>
            </a:r>
            <a:r>
              <a:rPr lang="tr-TR" altLang="en-US" sz="2200" dirty="0">
                <a:latin typeface="Calibri" panose="020F0502020204030204" pitchFamily="34" charset="0"/>
              </a:rPr>
              <a:t>Müşterilere daha fazla bilgi veren, müşteri memnuniyetini arttırmaya yönelik pazarlama&amp;satış ve satış sonrası hizmetleri.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2348880"/>
            <a:ext cx="7032222" cy="330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Kaynakların, işletmenin temel yetenekleri ile uyumlu faaliyetlere aktarılması, kaynak aktarılmayan faaliyetlerin bu konularda uzman olan işletme dışı birimlere verilmesine yol açar.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“Dı</a:t>
            </a:r>
            <a:r>
              <a:rPr lang="tr-TR" altLang="en-US" sz="2600" b="1" dirty="0">
                <a:latin typeface="Calibri" panose="020F0502020204030204" pitchFamily="34" charset="0"/>
              </a:rPr>
              <a:t>ş</a:t>
            </a:r>
            <a:r>
              <a:rPr lang="tr-TR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b="1" i="1" dirty="0">
                <a:latin typeface="Calibri" panose="020F0502020204030204" pitchFamily="34" charset="0"/>
              </a:rPr>
              <a:t>Kaynaklardan Yararlanma” </a:t>
            </a:r>
            <a:r>
              <a:rPr lang="tr-TR" altLang="en-US" sz="2600" b="1" dirty="0">
                <a:latin typeface="Calibri" panose="020F0502020204030204" pitchFamily="34" charset="0"/>
              </a:rPr>
              <a:t>(DKY) </a:t>
            </a:r>
            <a:r>
              <a:rPr lang="tr-TR" altLang="en-US" sz="2600" dirty="0">
                <a:latin typeface="Calibri" panose="020F0502020204030204" pitchFamily="34" charset="0"/>
              </a:rPr>
              <a:t>olarak adlandırılan bu süreç; en genel şekliyle, “işletme süreçleri içinde yer alan önemli bir fonksiyonun, dışarıdaki bir birime anlaşma ile yaptırılması” olarak ifade edilebilir.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Yaklaşımı’nın Yeni Organizasyon Yapılarında Uygulanması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607237"/>
            <a:ext cx="662473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İşletme, ürünlerini üretmek ya da hizmetlerini sunmak için dış kaynaklara verilen bu süreçlerin, işletme amaçlarıyla uyumlu yürütüldüğünden emin olmalıdır. Aksi halde, işletmenin üretim ya da hizmet süreçlerinde aksamalar meydana gelecektir.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Yaklaşımı’nın Yeni Organizasyon Yapılarında Uygulanması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Yaklaşımı’nın Yeni Organizasyon Yapılarında Uygulanması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815" y="2159912"/>
            <a:ext cx="705678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Farklı kaynaklara verilen faaliyetlerin uyumlu bir biçimde yürütülme gerekliliği, birbiriyle yüksek düzeyde ilişki içinde bulunan birimlerin ortak çalışmasına ve koordine edilmesine dayanan bir yapı olan </a:t>
            </a:r>
            <a:r>
              <a:rPr lang="tr-TR" altLang="en-US" sz="2600" b="1" i="1" dirty="0">
                <a:latin typeface="Calibri" panose="020F0502020204030204" pitchFamily="34" charset="0"/>
              </a:rPr>
              <a:t>“ağ” (şebeke – network) </a:t>
            </a:r>
            <a:r>
              <a:rPr lang="tr-TR" altLang="en-US" sz="2600" dirty="0">
                <a:latin typeface="Calibri" panose="020F0502020204030204" pitchFamily="34" charset="0"/>
              </a:rPr>
              <a:t>organizasyonların önem kazanmasına yol açmıştır.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Ağ tipi organizasyon yapısı, normalde işletme çalışanları tarafından yerine getirilen işlerin dış kaynaklara verilmesi ve işletme içi departman sayısının böylece azaltılmasıyla meydana gelir.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335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Sınır Kapsamı Rolü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792438"/>
            <a:ext cx="7200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400" dirty="0">
                <a:latin typeface="Calibri" panose="020F0502020204030204" pitchFamily="34" charset="0"/>
              </a:rPr>
              <a:t>Ağ tipi organizasyon yapılarında, değer zincirine birçok farklı işletmenin dahil olmasıyla, klasik anlamda “yatay” ve “dikey” sınırlar ortadan kalkmış, organizasyonlar, “sınırsız organizasyonlar” haline gelmişlerdir.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400" dirty="0">
                <a:latin typeface="Calibri" panose="020F0502020204030204" pitchFamily="34" charset="0"/>
              </a:rPr>
              <a:t>Sınırların kalkması, yöneticilerin üstlendikleri roller arasında yer alan “sınır kapsam rolü”nün önemini de arttırmıştır.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400" b="1" i="1" dirty="0">
                <a:latin typeface="Calibri" panose="020F0502020204030204" pitchFamily="34" charset="0"/>
              </a:rPr>
              <a:t>Sınır kapsam rolü</a:t>
            </a:r>
            <a:r>
              <a:rPr lang="tr-TR" altLang="en-US" sz="2400" dirty="0">
                <a:latin typeface="Calibri" panose="020F0502020204030204" pitchFamily="34" charset="0"/>
              </a:rPr>
              <a:t>, en basit tanımıyla, “</a:t>
            </a:r>
            <a:r>
              <a:rPr lang="tr-TR" altLang="en-US" sz="2400" i="1" dirty="0">
                <a:latin typeface="Calibri" panose="020F0502020204030204" pitchFamily="34" charset="0"/>
              </a:rPr>
              <a:t>i</a:t>
            </a:r>
            <a:r>
              <a:rPr lang="tr-TR" altLang="en-US" sz="2400" dirty="0">
                <a:latin typeface="Calibri" panose="020F0502020204030204" pitchFamily="34" charset="0"/>
              </a:rPr>
              <a:t>ş</a:t>
            </a:r>
            <a:r>
              <a:rPr lang="tr-TR" altLang="en-US" sz="2400" i="1" dirty="0">
                <a:latin typeface="Calibri" panose="020F0502020204030204" pitchFamily="34" charset="0"/>
              </a:rPr>
              <a:t>letme için de</a:t>
            </a:r>
            <a:r>
              <a:rPr lang="tr-TR" altLang="en-US" sz="2400" dirty="0">
                <a:latin typeface="Calibri" panose="020F0502020204030204" pitchFamily="34" charset="0"/>
              </a:rPr>
              <a:t>ğ</a:t>
            </a:r>
            <a:r>
              <a:rPr lang="tr-TR" altLang="en-US" sz="2400" i="1" dirty="0">
                <a:latin typeface="Calibri" panose="020F0502020204030204" pitchFamily="34" charset="0"/>
              </a:rPr>
              <a:t>er ta</a:t>
            </a:r>
            <a:r>
              <a:rPr lang="tr-TR" altLang="en-US" sz="2400" dirty="0">
                <a:latin typeface="Calibri" panose="020F0502020204030204" pitchFamily="34" charset="0"/>
              </a:rPr>
              <a:t>şı</a:t>
            </a:r>
            <a:r>
              <a:rPr lang="tr-TR" altLang="en-US" sz="2400" i="1" dirty="0">
                <a:latin typeface="Calibri" panose="020F0502020204030204" pitchFamily="34" charset="0"/>
              </a:rPr>
              <a:t>yan birtakım sektörel bilgileri almak için organizasyonun dı</a:t>
            </a:r>
            <a:r>
              <a:rPr lang="tr-TR" altLang="en-US" sz="2400" dirty="0">
                <a:latin typeface="Calibri" panose="020F0502020204030204" pitchFamily="34" charset="0"/>
              </a:rPr>
              <a:t>ş</a:t>
            </a:r>
            <a:r>
              <a:rPr lang="tr-TR" altLang="en-US" sz="2400" i="1" dirty="0">
                <a:latin typeface="Calibri" panose="020F0502020204030204" pitchFamily="34" charset="0"/>
              </a:rPr>
              <a:t>ındaki bireyler ve gruplar ile etkile</a:t>
            </a:r>
            <a:r>
              <a:rPr lang="tr-TR" altLang="en-US" sz="2400" dirty="0">
                <a:latin typeface="Calibri" panose="020F0502020204030204" pitchFamily="34" charset="0"/>
              </a:rPr>
              <a:t>ş</a:t>
            </a:r>
            <a:r>
              <a:rPr lang="tr-TR" altLang="en-US" sz="2400" i="1" dirty="0">
                <a:latin typeface="Calibri" panose="020F0502020204030204" pitchFamily="34" charset="0"/>
              </a:rPr>
              <a:t>im içinde olmak</a:t>
            </a:r>
            <a:r>
              <a:rPr lang="tr-TR" altLang="en-US" sz="2400" dirty="0">
                <a:latin typeface="Calibri" panose="020F0502020204030204" pitchFamily="34" charset="0"/>
              </a:rPr>
              <a:t>”tır.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Porter’ın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Beş Rekabetçi Güç Modeli </a:t>
            </a:r>
          </a:p>
        </p:txBody>
      </p:sp>
      <p:sp>
        <p:nvSpPr>
          <p:cNvPr id="2" name="Rectangle 1"/>
          <p:cNvSpPr/>
          <p:nvPr/>
        </p:nvSpPr>
        <p:spPr>
          <a:xfrm>
            <a:off x="934819" y="196216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>
                <a:latin typeface="Calibri" panose="020F0502020204030204" pitchFamily="34" charset="0"/>
              </a:rPr>
              <a:t>Porter, işletmelerin gelecekteki rekabet durumunu, stratejik karar ve davranışlarını etkileyebilecek </a:t>
            </a:r>
            <a:r>
              <a:rPr lang="tr-TR" altLang="ko-KR" sz="2800" b="1" dirty="0">
                <a:latin typeface="Calibri" panose="020F0502020204030204" pitchFamily="34" charset="0"/>
              </a:rPr>
              <a:t>beş ana faktörün</a:t>
            </a:r>
            <a:r>
              <a:rPr lang="tr-TR" altLang="ko-KR" sz="2800" dirty="0">
                <a:latin typeface="Calibri" panose="020F0502020204030204" pitchFamily="34" charset="0"/>
              </a:rPr>
              <a:t> iş çevresinde bulunduğunu,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>
                <a:latin typeface="Calibri" panose="020F0502020204030204" pitchFamily="34" charset="0"/>
              </a:rPr>
              <a:t> Dolayısıyla iş çevresindeki bu ana faktörlerin ayrı ayrı incelenmesini,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>
                <a:latin typeface="Calibri" panose="020F0502020204030204" pitchFamily="34" charset="0"/>
              </a:rPr>
              <a:t> Rekabet stratejilerinin bu inceleme sonucuna göre </a:t>
            </a:r>
            <a:r>
              <a:rPr lang="tr-TR" altLang="ko-KR" sz="2800" dirty="0" smtClean="0">
                <a:latin typeface="Calibri" panose="020F0502020204030204" pitchFamily="34" charset="0"/>
              </a:rPr>
              <a:t>geliştirilmesini önermektedir.</a:t>
            </a:r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2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335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Pazar Değer Sistemi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2011689"/>
            <a:ext cx="655272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en-US" sz="2800" dirty="0">
                <a:latin typeface="Calibri" panose="020F0502020204030204" pitchFamily="34" charset="0"/>
              </a:rPr>
              <a:t>İşletmenin değer zinciri, daha büyük ve bütünleşik bir sistemin parçası olarak islerlik gösterir ve bu nedenle böyle bir sistemin diğer parçalarıyla ilişkileri temelinde </a:t>
            </a:r>
            <a:r>
              <a:rPr lang="tr-TR" altLang="en-US" sz="2800" dirty="0" smtClean="0">
                <a:latin typeface="Calibri" panose="020F0502020204030204" pitchFamily="34" charset="0"/>
              </a:rPr>
              <a:t>değerlendirilmelidir. Bu </a:t>
            </a:r>
            <a:r>
              <a:rPr lang="tr-TR" altLang="en-US" sz="2800" dirty="0">
                <a:latin typeface="Calibri" panose="020F0502020204030204" pitchFamily="34" charset="0"/>
              </a:rPr>
              <a:t>sistem, tedarikçilerin, firmanın, dağıtıcıların ve alıcıların değer zincirlerinin birbirine bağımlı bir biçimde çalışması ile oluşur. Bu sistem, </a:t>
            </a:r>
            <a:r>
              <a:rPr lang="tr-TR" altLang="en-US" sz="2800" b="1" i="1" dirty="0">
                <a:latin typeface="Calibri" panose="020F0502020204030204" pitchFamily="34" charset="0"/>
              </a:rPr>
              <a:t>“pazar de</a:t>
            </a:r>
            <a:r>
              <a:rPr lang="tr-TR" altLang="en-US" sz="2800" b="1" dirty="0">
                <a:latin typeface="Calibri" panose="020F0502020204030204" pitchFamily="34" charset="0"/>
              </a:rPr>
              <a:t>ğ</a:t>
            </a:r>
            <a:r>
              <a:rPr lang="tr-TR" altLang="en-US" sz="2800" b="1" i="1" dirty="0">
                <a:latin typeface="Calibri" panose="020F0502020204030204" pitchFamily="34" charset="0"/>
              </a:rPr>
              <a:t>er sistemi” </a:t>
            </a:r>
            <a:r>
              <a:rPr lang="tr-TR" altLang="en-US" sz="2800" dirty="0">
                <a:latin typeface="Calibri" panose="020F0502020204030204" pitchFamily="34" charset="0"/>
              </a:rPr>
              <a:t>olarak da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34997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6432208"/>
              </p:ext>
            </p:extLst>
          </p:nvPr>
        </p:nvGraphicFramePr>
        <p:xfrm>
          <a:off x="611560" y="1626534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3216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Pazar Değer Sistemi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8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Anlayışı Temelli Bir İş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Modelini Nasıl Olmalıdır?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015837"/>
            <a:ext cx="68407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Koordinasyon ve işbirliğine dayanmalıdır.</a:t>
            </a:r>
          </a:p>
          <a:p>
            <a:pPr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Bilgi teknolojilerine yatırım yapılmalıdır.</a:t>
            </a:r>
          </a:p>
          <a:p>
            <a:pPr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Organizasyonel süreçlerde değişime açık olunmalıdır.</a:t>
            </a:r>
          </a:p>
          <a:p>
            <a:pPr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“Dönüşümcü liderlik” esas alınmalıdır.</a:t>
            </a:r>
          </a:p>
          <a:p>
            <a:pPr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Esnek işler tasarlanmalı ve koşullara adapte olabilecek yetkinlikte çalışanlar işe alınmalıdır.</a:t>
            </a:r>
          </a:p>
          <a:p>
            <a:pPr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Destekleyici bir örgüt kültürü oluşturulmalıdır.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8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Anlayışı Temelli Bir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İş Modelinin İşleyişi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9164484"/>
              </p:ext>
            </p:extLst>
          </p:nvPr>
        </p:nvGraphicFramePr>
        <p:xfrm>
          <a:off x="899592" y="1628800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38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Zinciri Anlayışı Temelli Bir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İş Modelinin İşleyişi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2419383"/>
              </p:ext>
            </p:extLst>
          </p:nvPr>
        </p:nvGraphicFramePr>
        <p:xfrm>
          <a:off x="899592" y="1628800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38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Porter’ın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Beş Rekabetçi Güç Modeli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5737994"/>
              </p:ext>
            </p:extLst>
          </p:nvPr>
        </p:nvGraphicFramePr>
        <p:xfrm>
          <a:off x="1212304" y="1916832"/>
          <a:ext cx="68880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72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Yeni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Girişlerin Yarattığı Tehdit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97780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>
                <a:latin typeface="Calibri" panose="020F0502020204030204" pitchFamily="34" charset="0"/>
              </a:rPr>
              <a:t>İşletmenin iş çevresinin çekiciliği aynı iş alanına başka firmalarında girebilmesini teşvik etmektedir. </a:t>
            </a:r>
            <a:endParaRPr lang="tr-TR" altLang="ko-KR" sz="2800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</a:pPr>
            <a:endParaRPr lang="tr-TR" altLang="ko-KR" sz="2800" dirty="0">
              <a:latin typeface="Calibri" panose="020F0502020204030204" pitchFamily="34" charset="0"/>
            </a:endParaRPr>
          </a:p>
          <a:p>
            <a:pPr marL="990600" lvl="1" indent="-5334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ko-KR" sz="2800" dirty="0" smtClean="0">
                <a:latin typeface="Calibri" panose="020F0502020204030204" pitchFamily="34" charset="0"/>
              </a:rPr>
              <a:t>Gelişim </a:t>
            </a:r>
            <a:r>
              <a:rPr lang="tr-TR" altLang="ko-KR" sz="2800" dirty="0">
                <a:latin typeface="Calibri" panose="020F0502020204030204" pitchFamily="34" charset="0"/>
              </a:rPr>
              <a:t>hızı ve karlılık derecesinin yüksek, rekabet şiddetinin düşük olduğu büyüme evresindeki sektörler cazip sektörler olarak kabul edilir.</a:t>
            </a:r>
            <a:endParaRPr lang="tr-TR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126" y="2106487"/>
            <a:ext cx="729828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Mevcut rakipler sektöre giriş için engeller geliştirmeye çalışırken, potansiyel rakipler de, sektöre giriş engellerinin belirsiz olduğu pazarları aramaktadır</a:t>
            </a:r>
            <a:r>
              <a:rPr lang="tr-TR" altLang="en-US" sz="28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002060"/>
              </a:buClr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Bu durum, giriş engellerinin az olduğu sektöre yeni giren isletmenin karlı bir şekilde faaliyette bulunma olasılığını arttırmaktadır.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1603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Yeni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Girişlerin Yarattığı Tehdit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68868" y="40432"/>
            <a:ext cx="347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PORTER’IN REKABET GÜCÜ MODELİ ve DEĞER ZİNCİRİ YÖNETİMİ ANLAYIŞI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77281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tr-TR" altLang="en-US" sz="2800" dirty="0">
                <a:latin typeface="Calibri" panose="020F0502020204030204" pitchFamily="34" charset="0"/>
              </a:rPr>
              <a:t>En yaygın olarak görülen sektöre giriş engelleri aşağıda açıklanmaktadır</a:t>
            </a:r>
            <a:r>
              <a:rPr lang="tr-TR" altLang="en-US" sz="2800" dirty="0" smtClean="0">
                <a:latin typeface="Calibri" panose="020F0502020204030204" pitchFamily="34" charset="0"/>
              </a:rPr>
              <a:t>;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Ölçek Ekonomisi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Da</a:t>
            </a:r>
            <a:r>
              <a:rPr lang="tr-TR" altLang="en-US" sz="2600" b="1" dirty="0">
                <a:latin typeface="Calibri" panose="020F0502020204030204" pitchFamily="34" charset="0"/>
              </a:rPr>
              <a:t>ğ</a:t>
            </a:r>
            <a:r>
              <a:rPr lang="tr-TR" altLang="en-US" sz="2600" b="1" i="1" dirty="0">
                <a:latin typeface="Calibri" panose="020F0502020204030204" pitchFamily="34" charset="0"/>
              </a:rPr>
              <a:t>ıtım Kanallarına Ula</a:t>
            </a:r>
            <a:r>
              <a:rPr lang="tr-TR" altLang="en-US" sz="2600" b="1" dirty="0">
                <a:latin typeface="Calibri" panose="020F0502020204030204" pitchFamily="34" charset="0"/>
              </a:rPr>
              <a:t>ş</a:t>
            </a:r>
            <a:r>
              <a:rPr lang="tr-TR" altLang="en-US" sz="2600" b="1" i="1" dirty="0">
                <a:latin typeface="Calibri" panose="020F0502020204030204" pitchFamily="34" charset="0"/>
              </a:rPr>
              <a:t>ım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Sermaye Gereksiniminin Yüksekli</a:t>
            </a:r>
            <a:r>
              <a:rPr lang="tr-TR" altLang="en-US" sz="2600" b="1" dirty="0">
                <a:latin typeface="Calibri" panose="020F0502020204030204" pitchFamily="34" charset="0"/>
              </a:rPr>
              <a:t>ğ</a:t>
            </a:r>
            <a:r>
              <a:rPr lang="tr-TR" altLang="en-US" sz="2600" b="1" i="1" dirty="0">
                <a:latin typeface="Calibri" panose="020F0502020204030204" pitchFamily="34" charset="0"/>
              </a:rPr>
              <a:t>i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Mevcut Markalara Ba</a:t>
            </a:r>
            <a:r>
              <a:rPr lang="tr-TR" altLang="en-US" sz="2600" b="1" dirty="0">
                <a:latin typeface="Calibri" panose="020F0502020204030204" pitchFamily="34" charset="0"/>
              </a:rPr>
              <a:t>ğ</a:t>
            </a:r>
            <a:r>
              <a:rPr lang="tr-TR" altLang="en-US" sz="2600" b="1" i="1" dirty="0">
                <a:latin typeface="Calibri" panose="020F0502020204030204" pitchFamily="34" charset="0"/>
              </a:rPr>
              <a:t>ımlılık ve Ürün Çe</a:t>
            </a:r>
            <a:r>
              <a:rPr lang="tr-TR" altLang="en-US" sz="2600" b="1" dirty="0">
                <a:latin typeface="Calibri" panose="020F0502020204030204" pitchFamily="34" charset="0"/>
              </a:rPr>
              <a:t>ş</a:t>
            </a:r>
            <a:r>
              <a:rPr lang="tr-TR" altLang="en-US" sz="2600" b="1" i="1" dirty="0">
                <a:latin typeface="Calibri" panose="020F0502020204030204" pitchFamily="34" charset="0"/>
              </a:rPr>
              <a:t>itlili</a:t>
            </a:r>
            <a:r>
              <a:rPr lang="tr-TR" altLang="en-US" sz="2600" b="1" dirty="0">
                <a:latin typeface="Calibri" panose="020F0502020204030204" pitchFamily="34" charset="0"/>
              </a:rPr>
              <a:t>ğ</a:t>
            </a:r>
            <a:r>
              <a:rPr lang="tr-TR" altLang="en-US" sz="2600" b="1" i="1" dirty="0">
                <a:latin typeface="Calibri" panose="020F0502020204030204" pitchFamily="34" charset="0"/>
              </a:rPr>
              <a:t>i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Tedarikçi-Ürün De</a:t>
            </a:r>
            <a:r>
              <a:rPr lang="tr-TR" altLang="en-US" sz="2600" b="1" dirty="0">
                <a:latin typeface="Calibri" panose="020F0502020204030204" pitchFamily="34" charset="0"/>
              </a:rPr>
              <a:t>ğ</a:t>
            </a:r>
            <a:r>
              <a:rPr lang="tr-TR" altLang="en-US" sz="2600" b="1" i="1" dirty="0">
                <a:latin typeface="Calibri" panose="020F0502020204030204" pitchFamily="34" charset="0"/>
              </a:rPr>
              <a:t>i</a:t>
            </a:r>
            <a:r>
              <a:rPr lang="tr-TR" altLang="en-US" sz="2600" b="1" dirty="0">
                <a:latin typeface="Calibri" panose="020F0502020204030204" pitchFamily="34" charset="0"/>
              </a:rPr>
              <a:t>ş</a:t>
            </a:r>
            <a:r>
              <a:rPr lang="tr-TR" altLang="en-US" sz="2600" b="1" i="1" dirty="0">
                <a:latin typeface="Calibri" panose="020F0502020204030204" pitchFamily="34" charset="0"/>
              </a:rPr>
              <a:t>tirme Maliyeti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Hükümet Politikaları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Rakip İ</a:t>
            </a:r>
            <a:r>
              <a:rPr lang="tr-TR" altLang="en-US" sz="2600" b="1" dirty="0">
                <a:latin typeface="Calibri" panose="020F0502020204030204" pitchFamily="34" charset="0"/>
              </a:rPr>
              <a:t>ş</a:t>
            </a:r>
            <a:r>
              <a:rPr lang="tr-TR" altLang="en-US" sz="2600" b="1" i="1" dirty="0">
                <a:latin typeface="Calibri" panose="020F0502020204030204" pitchFamily="34" charset="0"/>
              </a:rPr>
              <a:t>letmelerin Kar</a:t>
            </a:r>
            <a:r>
              <a:rPr lang="tr-TR" altLang="en-US" sz="2600" b="1" dirty="0">
                <a:latin typeface="Calibri" panose="020F0502020204030204" pitchFamily="34" charset="0"/>
              </a:rPr>
              <a:t>şı</a:t>
            </a:r>
            <a:r>
              <a:rPr lang="tr-TR" altLang="en-US" sz="2600" b="1" i="1" dirty="0">
                <a:latin typeface="Calibri" panose="020F0502020204030204" pitchFamily="34" charset="0"/>
              </a:rPr>
              <a:t> Davranı</a:t>
            </a:r>
            <a:r>
              <a:rPr lang="tr-TR" altLang="en-US" sz="2600" b="1" dirty="0">
                <a:latin typeface="Calibri" panose="020F0502020204030204" pitchFamily="34" charset="0"/>
              </a:rPr>
              <a:t>ş</a:t>
            </a:r>
            <a:r>
              <a:rPr lang="tr-TR" altLang="en-US" sz="2600" b="1" i="1" dirty="0">
                <a:latin typeface="Calibri" panose="020F0502020204030204" pitchFamily="34" charset="0"/>
              </a:rPr>
              <a:t>ları</a:t>
            </a:r>
            <a:endParaRPr lang="tr-TR" altLang="en-US" sz="2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1603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Yeni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Girişlerin Yarattığı Tehdit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Özel 11">
      <a:dk1>
        <a:srgbClr val="323543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968</TotalTime>
  <Words>2654</Words>
  <Application>Microsoft Office PowerPoint</Application>
  <PresentationFormat>On-screen Show (4:3)</PresentationFormat>
  <Paragraphs>353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Austin</vt:lpstr>
      <vt:lpstr>GÜNÜMÜZ İŞLETMELERİNiN YÖNETİMİ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 İŞLETMELERİNİN YÖNETİMİ</dc:title>
  <dc:creator>Merve Urfa</dc:creator>
  <cp:lastModifiedBy>Merve Urfa</cp:lastModifiedBy>
  <cp:revision>122</cp:revision>
  <dcterms:created xsi:type="dcterms:W3CDTF">2017-01-19T11:57:50Z</dcterms:created>
  <dcterms:modified xsi:type="dcterms:W3CDTF">2017-01-30T18:08:14Z</dcterms:modified>
</cp:coreProperties>
</file>