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80" d="100"/>
          <a:sy n="80" d="100"/>
        </p:scale>
        <p:origin x="-1086" y="-84"/>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CAEA6-93D7-4702-9FB8-C62DB6B1EFA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tr-TR"/>
        </a:p>
      </dgm:t>
    </dgm:pt>
    <dgm:pt modelId="{CE57F4A1-9949-4A40-8AAA-EFD1ED6DBAAB}">
      <dgm:prSet phldrT="[Text]" custT="1"/>
      <dgm:spPr/>
      <dgm:t>
        <a:bodyPr/>
        <a:lstStyle/>
        <a:p>
          <a:r>
            <a:rPr lang="tr-TR" sz="1500" b="1" dirty="0" smtClean="0">
              <a:latin typeface="Calibri" panose="020F0502020204030204" pitchFamily="34" charset="0"/>
            </a:rPr>
            <a:t>İnovasyonu Tetikleyen Faktörler</a:t>
          </a:r>
          <a:endParaRPr lang="tr-TR" sz="1500" b="1" dirty="0">
            <a:latin typeface="Calibri" panose="020F0502020204030204" pitchFamily="34" charset="0"/>
          </a:endParaRPr>
        </a:p>
      </dgm:t>
    </dgm:pt>
    <dgm:pt modelId="{182EC754-1ED3-4EF5-98FE-E2232B4C0DBF}" type="parTrans" cxnId="{6D6DE4FB-885C-43A6-AFFA-FD822EA62D30}">
      <dgm:prSet/>
      <dgm:spPr/>
      <dgm:t>
        <a:bodyPr/>
        <a:lstStyle/>
        <a:p>
          <a:endParaRPr lang="tr-TR" sz="1400">
            <a:latin typeface="Calibri" panose="020F0502020204030204" pitchFamily="34" charset="0"/>
          </a:endParaRPr>
        </a:p>
      </dgm:t>
    </dgm:pt>
    <dgm:pt modelId="{F2C58DF7-6778-49CA-A71E-FEC2CA495E05}" type="sibTrans" cxnId="{6D6DE4FB-885C-43A6-AFFA-FD822EA62D30}">
      <dgm:prSet custT="1"/>
      <dgm:spPr/>
      <dgm:t>
        <a:bodyPr/>
        <a:lstStyle/>
        <a:p>
          <a:endParaRPr lang="tr-TR" sz="1400">
            <a:latin typeface="Calibri" panose="020F0502020204030204" pitchFamily="34" charset="0"/>
          </a:endParaRPr>
        </a:p>
      </dgm:t>
    </dgm:pt>
    <dgm:pt modelId="{687A5DCB-632C-4A91-B81C-53C13BBBD634}">
      <dgm:prSet phldrT="[Text]" custT="1"/>
      <dgm:spPr/>
      <dgm:t>
        <a:bodyPr/>
        <a:lstStyle/>
        <a:p>
          <a:r>
            <a:rPr lang="tr-TR" sz="1600" dirty="0" smtClean="0">
              <a:latin typeface="Calibri" panose="020F0502020204030204" pitchFamily="34" charset="0"/>
            </a:rPr>
            <a:t>Yeni teknoloji</a:t>
          </a:r>
          <a:endParaRPr lang="tr-TR" sz="1600" dirty="0">
            <a:latin typeface="Calibri" panose="020F0502020204030204" pitchFamily="34" charset="0"/>
          </a:endParaRPr>
        </a:p>
      </dgm:t>
    </dgm:pt>
    <dgm:pt modelId="{293DEEB2-3216-4E6D-88F9-804EDDB4FDCB}" type="parTrans" cxnId="{46028E61-77E6-41BD-BE31-6588D01A08F6}">
      <dgm:prSet/>
      <dgm:spPr/>
      <dgm:t>
        <a:bodyPr/>
        <a:lstStyle/>
        <a:p>
          <a:endParaRPr lang="tr-TR" sz="1400">
            <a:latin typeface="Calibri" panose="020F0502020204030204" pitchFamily="34" charset="0"/>
          </a:endParaRPr>
        </a:p>
      </dgm:t>
    </dgm:pt>
    <dgm:pt modelId="{4CC170F4-C410-4362-B544-C06056281134}" type="sibTrans" cxnId="{46028E61-77E6-41BD-BE31-6588D01A08F6}">
      <dgm:prSet/>
      <dgm:spPr/>
      <dgm:t>
        <a:bodyPr/>
        <a:lstStyle/>
        <a:p>
          <a:endParaRPr lang="tr-TR" sz="1400">
            <a:latin typeface="Calibri" panose="020F0502020204030204" pitchFamily="34" charset="0"/>
          </a:endParaRPr>
        </a:p>
      </dgm:t>
    </dgm:pt>
    <dgm:pt modelId="{03B3E0F8-6DD6-43A8-9DA4-EBEB42E1E219}">
      <dgm:prSet phldrT="[Text]" custT="1"/>
      <dgm:spPr/>
      <dgm:t>
        <a:bodyPr/>
        <a:lstStyle/>
        <a:p>
          <a:r>
            <a:rPr lang="tr-TR" sz="1600" b="1" dirty="0" smtClean="0">
              <a:latin typeface="Calibri" panose="020F0502020204030204" pitchFamily="34" charset="0"/>
            </a:rPr>
            <a:t>Fikri Geliştir</a:t>
          </a:r>
          <a:endParaRPr lang="tr-TR" sz="1600" b="1" dirty="0">
            <a:latin typeface="Calibri" panose="020F0502020204030204" pitchFamily="34" charset="0"/>
          </a:endParaRPr>
        </a:p>
      </dgm:t>
    </dgm:pt>
    <dgm:pt modelId="{39BCF31D-7612-4EE8-88A7-8E8761C9F41B}" type="parTrans" cxnId="{19AD2232-A40E-4A6F-A6EA-932B4AD423BD}">
      <dgm:prSet/>
      <dgm:spPr/>
      <dgm:t>
        <a:bodyPr/>
        <a:lstStyle/>
        <a:p>
          <a:endParaRPr lang="tr-TR" sz="1400">
            <a:latin typeface="Calibri" panose="020F0502020204030204" pitchFamily="34" charset="0"/>
          </a:endParaRPr>
        </a:p>
      </dgm:t>
    </dgm:pt>
    <dgm:pt modelId="{1AF8C1EE-9921-4520-B44C-E7F1717CA26A}" type="sibTrans" cxnId="{19AD2232-A40E-4A6F-A6EA-932B4AD423BD}">
      <dgm:prSet custT="1"/>
      <dgm:spPr/>
      <dgm:t>
        <a:bodyPr/>
        <a:lstStyle/>
        <a:p>
          <a:endParaRPr lang="tr-TR" sz="1400">
            <a:latin typeface="Calibri" panose="020F0502020204030204" pitchFamily="34" charset="0"/>
          </a:endParaRPr>
        </a:p>
      </dgm:t>
    </dgm:pt>
    <dgm:pt modelId="{D9314437-B5CF-4CD9-8C74-F7DCD180B43D}">
      <dgm:prSet phldrT="[Text]" custT="1"/>
      <dgm:spPr/>
      <dgm:t>
        <a:bodyPr/>
        <a:lstStyle/>
        <a:p>
          <a:r>
            <a:rPr lang="tr-TR" sz="1600" dirty="0" smtClean="0">
              <a:latin typeface="Calibri" panose="020F0502020204030204" pitchFamily="34" charset="0"/>
            </a:rPr>
            <a:t>Yaratıcılığı yüreklendir</a:t>
          </a:r>
          <a:endParaRPr lang="tr-TR" sz="1600" dirty="0">
            <a:latin typeface="Calibri" panose="020F0502020204030204" pitchFamily="34" charset="0"/>
          </a:endParaRPr>
        </a:p>
      </dgm:t>
    </dgm:pt>
    <dgm:pt modelId="{0D5B4EAA-DB72-4475-9993-2C740FE48C50}" type="parTrans" cxnId="{D3BF8D27-2147-49CB-9342-51EDD9AFACF8}">
      <dgm:prSet/>
      <dgm:spPr/>
      <dgm:t>
        <a:bodyPr/>
        <a:lstStyle/>
        <a:p>
          <a:endParaRPr lang="tr-TR" sz="1400">
            <a:latin typeface="Calibri" panose="020F0502020204030204" pitchFamily="34" charset="0"/>
          </a:endParaRPr>
        </a:p>
      </dgm:t>
    </dgm:pt>
    <dgm:pt modelId="{76AB27E2-76D6-4AEF-9788-BDCCF293E50F}" type="sibTrans" cxnId="{D3BF8D27-2147-49CB-9342-51EDD9AFACF8}">
      <dgm:prSet/>
      <dgm:spPr/>
      <dgm:t>
        <a:bodyPr/>
        <a:lstStyle/>
        <a:p>
          <a:endParaRPr lang="tr-TR" sz="1400">
            <a:latin typeface="Calibri" panose="020F0502020204030204" pitchFamily="34" charset="0"/>
          </a:endParaRPr>
        </a:p>
      </dgm:t>
    </dgm:pt>
    <dgm:pt modelId="{8DB08B32-5727-4BA7-97E0-D76722F7680B}">
      <dgm:prSet phldrT="[Text]" custT="1"/>
      <dgm:spPr/>
      <dgm:t>
        <a:bodyPr/>
        <a:lstStyle/>
        <a:p>
          <a:r>
            <a:rPr lang="tr-TR" sz="1600" b="1" dirty="0" smtClean="0">
              <a:latin typeface="Calibri" panose="020F0502020204030204" pitchFamily="34" charset="0"/>
            </a:rPr>
            <a:t>Uygula</a:t>
          </a:r>
          <a:endParaRPr lang="tr-TR" sz="1600" b="1" dirty="0">
            <a:latin typeface="Calibri" panose="020F0502020204030204" pitchFamily="34" charset="0"/>
          </a:endParaRPr>
        </a:p>
      </dgm:t>
    </dgm:pt>
    <dgm:pt modelId="{80B6278F-2661-404A-B15E-00838350B461}" type="parTrans" cxnId="{890A41D8-5934-4E7C-81E4-9921A5424133}">
      <dgm:prSet/>
      <dgm:spPr/>
      <dgm:t>
        <a:bodyPr/>
        <a:lstStyle/>
        <a:p>
          <a:endParaRPr lang="tr-TR" sz="1400">
            <a:latin typeface="Calibri" panose="020F0502020204030204" pitchFamily="34" charset="0"/>
          </a:endParaRPr>
        </a:p>
      </dgm:t>
    </dgm:pt>
    <dgm:pt modelId="{CCF32F49-D858-47E1-B426-F6B15B9EDEEE}" type="sibTrans" cxnId="{890A41D8-5934-4E7C-81E4-9921A5424133}">
      <dgm:prSet/>
      <dgm:spPr/>
      <dgm:t>
        <a:bodyPr/>
        <a:lstStyle/>
        <a:p>
          <a:endParaRPr lang="tr-TR" sz="1400">
            <a:latin typeface="Calibri" panose="020F0502020204030204" pitchFamily="34" charset="0"/>
          </a:endParaRPr>
        </a:p>
      </dgm:t>
    </dgm:pt>
    <dgm:pt modelId="{1453C9BA-58CC-49A0-8602-467FDA4DD467}">
      <dgm:prSet phldrT="[Text]" custT="1"/>
      <dgm:spPr/>
      <dgm:t>
        <a:bodyPr/>
        <a:lstStyle/>
        <a:p>
          <a:r>
            <a:rPr lang="tr-TR" sz="1500" dirty="0" smtClean="0">
              <a:latin typeface="Calibri" panose="020F0502020204030204" pitchFamily="34" charset="0"/>
            </a:rPr>
            <a:t>Hedefi netleştir</a:t>
          </a:r>
          <a:endParaRPr lang="tr-TR" sz="1500" dirty="0">
            <a:latin typeface="Calibri" panose="020F0502020204030204" pitchFamily="34" charset="0"/>
          </a:endParaRPr>
        </a:p>
      </dgm:t>
    </dgm:pt>
    <dgm:pt modelId="{2DE5B58C-D378-4307-B670-A7B7410E338B}" type="parTrans" cxnId="{DA65D154-D5A8-4F73-BEAE-39CE5962B6C1}">
      <dgm:prSet/>
      <dgm:spPr/>
      <dgm:t>
        <a:bodyPr/>
        <a:lstStyle/>
        <a:p>
          <a:endParaRPr lang="tr-TR" sz="1400">
            <a:latin typeface="Calibri" panose="020F0502020204030204" pitchFamily="34" charset="0"/>
          </a:endParaRPr>
        </a:p>
      </dgm:t>
    </dgm:pt>
    <dgm:pt modelId="{BEEE44D1-B9B8-48E2-A7E0-6DC94DB0EDB0}" type="sibTrans" cxnId="{DA65D154-D5A8-4F73-BEAE-39CE5962B6C1}">
      <dgm:prSet/>
      <dgm:spPr/>
      <dgm:t>
        <a:bodyPr/>
        <a:lstStyle/>
        <a:p>
          <a:endParaRPr lang="tr-TR" sz="1400">
            <a:latin typeface="Calibri" panose="020F0502020204030204" pitchFamily="34" charset="0"/>
          </a:endParaRPr>
        </a:p>
      </dgm:t>
    </dgm:pt>
    <dgm:pt modelId="{87E87658-E9D8-42DF-B4AC-F80BD4C80E34}">
      <dgm:prSet phldrT="[Text]" custT="1"/>
      <dgm:spPr/>
      <dgm:t>
        <a:bodyPr/>
        <a:lstStyle/>
        <a:p>
          <a:r>
            <a:rPr lang="tr-TR" sz="1600" dirty="0" smtClean="0">
              <a:latin typeface="Calibri" panose="020F0502020204030204" pitchFamily="34" charset="0"/>
            </a:rPr>
            <a:t>Sorun/kriz</a:t>
          </a:r>
          <a:endParaRPr lang="tr-TR" sz="1600" dirty="0">
            <a:latin typeface="Calibri" panose="020F0502020204030204" pitchFamily="34" charset="0"/>
          </a:endParaRPr>
        </a:p>
      </dgm:t>
    </dgm:pt>
    <dgm:pt modelId="{16ECC919-1601-4D5E-ACD0-80E96D630F3D}" type="parTrans" cxnId="{3978342F-41EB-4D15-AC7D-8D18D93B8951}">
      <dgm:prSet/>
      <dgm:spPr/>
      <dgm:t>
        <a:bodyPr/>
        <a:lstStyle/>
        <a:p>
          <a:endParaRPr lang="tr-TR" sz="1400">
            <a:latin typeface="Calibri" panose="020F0502020204030204" pitchFamily="34" charset="0"/>
          </a:endParaRPr>
        </a:p>
      </dgm:t>
    </dgm:pt>
    <dgm:pt modelId="{DC24BFB8-447C-4619-B43B-5095CA1B2FD6}" type="sibTrans" cxnId="{3978342F-41EB-4D15-AC7D-8D18D93B8951}">
      <dgm:prSet/>
      <dgm:spPr/>
      <dgm:t>
        <a:bodyPr/>
        <a:lstStyle/>
        <a:p>
          <a:endParaRPr lang="tr-TR" sz="1400">
            <a:latin typeface="Calibri" panose="020F0502020204030204" pitchFamily="34" charset="0"/>
          </a:endParaRPr>
        </a:p>
      </dgm:t>
    </dgm:pt>
    <dgm:pt modelId="{00055774-7B39-414B-8BAD-0BB3F3CD1854}">
      <dgm:prSet phldrT="[Text]" custT="1"/>
      <dgm:spPr/>
      <dgm:t>
        <a:bodyPr/>
        <a:lstStyle/>
        <a:p>
          <a:r>
            <a:rPr lang="tr-TR" sz="1600" dirty="0" smtClean="0">
              <a:latin typeface="Calibri" panose="020F0502020204030204" pitchFamily="34" charset="0"/>
            </a:rPr>
            <a:t>Maliyet tasarrufu</a:t>
          </a:r>
          <a:endParaRPr lang="tr-TR" sz="1600" dirty="0">
            <a:latin typeface="Calibri" panose="020F0502020204030204" pitchFamily="34" charset="0"/>
          </a:endParaRPr>
        </a:p>
      </dgm:t>
    </dgm:pt>
    <dgm:pt modelId="{CF707519-B408-4D30-88F0-8C681923C4C7}" type="parTrans" cxnId="{6BE893D1-FAB8-4749-A5A8-86D0169889C5}">
      <dgm:prSet/>
      <dgm:spPr/>
      <dgm:t>
        <a:bodyPr/>
        <a:lstStyle/>
        <a:p>
          <a:endParaRPr lang="tr-TR" sz="1400">
            <a:latin typeface="Calibri" panose="020F0502020204030204" pitchFamily="34" charset="0"/>
          </a:endParaRPr>
        </a:p>
      </dgm:t>
    </dgm:pt>
    <dgm:pt modelId="{D5E21BE4-88A4-4A5D-8E4C-BC85A8E72021}" type="sibTrans" cxnId="{6BE893D1-FAB8-4749-A5A8-86D0169889C5}">
      <dgm:prSet/>
      <dgm:spPr/>
      <dgm:t>
        <a:bodyPr/>
        <a:lstStyle/>
        <a:p>
          <a:endParaRPr lang="tr-TR" sz="1400">
            <a:latin typeface="Calibri" panose="020F0502020204030204" pitchFamily="34" charset="0"/>
          </a:endParaRPr>
        </a:p>
      </dgm:t>
    </dgm:pt>
    <dgm:pt modelId="{3AFF46C7-324D-4359-831C-ACAF6CEE8359}">
      <dgm:prSet phldrT="[Text]" custT="1"/>
      <dgm:spPr/>
      <dgm:t>
        <a:bodyPr/>
        <a:lstStyle/>
        <a:p>
          <a:r>
            <a:rPr lang="tr-TR" sz="1600" dirty="0" smtClean="0">
              <a:latin typeface="Calibri" panose="020F0502020204030204" pitchFamily="34" charset="0"/>
            </a:rPr>
            <a:t>Müşteri ihtiyaçları</a:t>
          </a:r>
          <a:endParaRPr lang="tr-TR" sz="1600" dirty="0">
            <a:latin typeface="Calibri" panose="020F0502020204030204" pitchFamily="34" charset="0"/>
          </a:endParaRPr>
        </a:p>
      </dgm:t>
    </dgm:pt>
    <dgm:pt modelId="{113E4DF3-FD1E-408E-9DFC-58D27F0383B3}" type="parTrans" cxnId="{59737AA1-2A55-4583-A8FB-A453DDA160FA}">
      <dgm:prSet/>
      <dgm:spPr/>
      <dgm:t>
        <a:bodyPr/>
        <a:lstStyle/>
        <a:p>
          <a:endParaRPr lang="tr-TR" sz="1400">
            <a:latin typeface="Calibri" panose="020F0502020204030204" pitchFamily="34" charset="0"/>
          </a:endParaRPr>
        </a:p>
      </dgm:t>
    </dgm:pt>
    <dgm:pt modelId="{1C6499EF-7D7B-4CF6-BC69-4DBF9ABF1A19}" type="sibTrans" cxnId="{59737AA1-2A55-4583-A8FB-A453DDA160FA}">
      <dgm:prSet/>
      <dgm:spPr/>
      <dgm:t>
        <a:bodyPr/>
        <a:lstStyle/>
        <a:p>
          <a:endParaRPr lang="tr-TR" sz="1400">
            <a:latin typeface="Calibri" panose="020F0502020204030204" pitchFamily="34" charset="0"/>
          </a:endParaRPr>
        </a:p>
      </dgm:t>
    </dgm:pt>
    <dgm:pt modelId="{C08342D3-8E02-401F-B9B3-3F2E4652125B}">
      <dgm:prSet phldrT="[Text]" custT="1"/>
      <dgm:spPr/>
      <dgm:t>
        <a:bodyPr/>
        <a:lstStyle/>
        <a:p>
          <a:r>
            <a:rPr lang="tr-TR" sz="1600" dirty="0" smtClean="0">
              <a:latin typeface="Calibri" panose="020F0502020204030204" pitchFamily="34" charset="0"/>
            </a:rPr>
            <a:t>Çevresel konular</a:t>
          </a:r>
          <a:endParaRPr lang="tr-TR" sz="1600" dirty="0">
            <a:latin typeface="Calibri" panose="020F0502020204030204" pitchFamily="34" charset="0"/>
          </a:endParaRPr>
        </a:p>
      </dgm:t>
    </dgm:pt>
    <dgm:pt modelId="{A80B2C03-5B5B-418E-94D4-425B6B0D4804}" type="parTrans" cxnId="{8D063115-58CB-4F9F-A1A5-B1DC096DDAE9}">
      <dgm:prSet/>
      <dgm:spPr/>
      <dgm:t>
        <a:bodyPr/>
        <a:lstStyle/>
        <a:p>
          <a:endParaRPr lang="tr-TR" sz="1400">
            <a:latin typeface="Calibri" panose="020F0502020204030204" pitchFamily="34" charset="0"/>
          </a:endParaRPr>
        </a:p>
      </dgm:t>
    </dgm:pt>
    <dgm:pt modelId="{0D29B399-C83E-4CD5-A4F9-DBA95EA807CD}" type="sibTrans" cxnId="{8D063115-58CB-4F9F-A1A5-B1DC096DDAE9}">
      <dgm:prSet/>
      <dgm:spPr/>
      <dgm:t>
        <a:bodyPr/>
        <a:lstStyle/>
        <a:p>
          <a:endParaRPr lang="tr-TR" sz="1400">
            <a:latin typeface="Calibri" panose="020F0502020204030204" pitchFamily="34" charset="0"/>
          </a:endParaRPr>
        </a:p>
      </dgm:t>
    </dgm:pt>
    <dgm:pt modelId="{F4BF6359-6963-4FC4-9DFB-A774C24D2EBA}">
      <dgm:prSet phldrT="[Text]" custT="1"/>
      <dgm:spPr/>
      <dgm:t>
        <a:bodyPr/>
        <a:lstStyle/>
        <a:p>
          <a:r>
            <a:rPr lang="tr-TR" sz="1600" dirty="0" smtClean="0">
              <a:latin typeface="Calibri" panose="020F0502020204030204" pitchFamily="34" charset="0"/>
            </a:rPr>
            <a:t>Her kademeyi dinle</a:t>
          </a:r>
          <a:endParaRPr lang="tr-TR" sz="1600" dirty="0">
            <a:latin typeface="Calibri" panose="020F0502020204030204" pitchFamily="34" charset="0"/>
          </a:endParaRPr>
        </a:p>
      </dgm:t>
    </dgm:pt>
    <dgm:pt modelId="{9D08508F-7659-44A4-81F6-DA762AC6231E}" type="parTrans" cxnId="{B1137C65-55C8-4E12-BD43-469A7691E951}">
      <dgm:prSet/>
      <dgm:spPr/>
      <dgm:t>
        <a:bodyPr/>
        <a:lstStyle/>
        <a:p>
          <a:endParaRPr lang="tr-TR" sz="1400">
            <a:latin typeface="Calibri" panose="020F0502020204030204" pitchFamily="34" charset="0"/>
          </a:endParaRPr>
        </a:p>
      </dgm:t>
    </dgm:pt>
    <dgm:pt modelId="{07DD5880-C917-40E6-83B3-8F996DAF4EB5}" type="sibTrans" cxnId="{B1137C65-55C8-4E12-BD43-469A7691E951}">
      <dgm:prSet/>
      <dgm:spPr/>
      <dgm:t>
        <a:bodyPr/>
        <a:lstStyle/>
        <a:p>
          <a:endParaRPr lang="tr-TR" sz="1400">
            <a:latin typeface="Calibri" panose="020F0502020204030204" pitchFamily="34" charset="0"/>
          </a:endParaRPr>
        </a:p>
      </dgm:t>
    </dgm:pt>
    <dgm:pt modelId="{C529A071-6034-4D06-BA1E-9CFBD1B93ACB}">
      <dgm:prSet phldrT="[Text]" custT="1"/>
      <dgm:spPr/>
      <dgm:t>
        <a:bodyPr/>
        <a:lstStyle/>
        <a:p>
          <a:r>
            <a:rPr lang="tr-TR" sz="1600" dirty="0" smtClean="0">
              <a:latin typeface="Calibri" panose="020F0502020204030204" pitchFamily="34" charset="0"/>
            </a:rPr>
            <a:t>Hataya izin ver</a:t>
          </a:r>
          <a:endParaRPr lang="tr-TR" sz="1600" dirty="0">
            <a:latin typeface="Calibri" panose="020F0502020204030204" pitchFamily="34" charset="0"/>
          </a:endParaRPr>
        </a:p>
      </dgm:t>
    </dgm:pt>
    <dgm:pt modelId="{6522DD68-AF7F-4CE0-B246-BE25EAF9300D}" type="parTrans" cxnId="{56A4C9C7-32EF-4572-9F79-18EDE12B30F7}">
      <dgm:prSet/>
      <dgm:spPr/>
      <dgm:t>
        <a:bodyPr/>
        <a:lstStyle/>
        <a:p>
          <a:endParaRPr lang="tr-TR" sz="1400">
            <a:latin typeface="Calibri" panose="020F0502020204030204" pitchFamily="34" charset="0"/>
          </a:endParaRPr>
        </a:p>
      </dgm:t>
    </dgm:pt>
    <dgm:pt modelId="{0FF5ACA9-FA7F-404B-AC53-7A4D7CD5C4E6}" type="sibTrans" cxnId="{56A4C9C7-32EF-4572-9F79-18EDE12B30F7}">
      <dgm:prSet/>
      <dgm:spPr/>
      <dgm:t>
        <a:bodyPr/>
        <a:lstStyle/>
        <a:p>
          <a:endParaRPr lang="tr-TR" sz="1400">
            <a:latin typeface="Calibri" panose="020F0502020204030204" pitchFamily="34" charset="0"/>
          </a:endParaRPr>
        </a:p>
      </dgm:t>
    </dgm:pt>
    <dgm:pt modelId="{624DD912-E8DB-4BE6-ADD8-A7F1CA50C02C}">
      <dgm:prSet phldrT="[Text]" custT="1"/>
      <dgm:spPr/>
      <dgm:t>
        <a:bodyPr/>
        <a:lstStyle/>
        <a:p>
          <a:r>
            <a:rPr lang="tr-TR" sz="1600" dirty="0" smtClean="0">
              <a:latin typeface="Calibri" panose="020F0502020204030204" pitchFamily="34" charset="0"/>
            </a:rPr>
            <a:t>Çapraz takımlarla işbirliği yap</a:t>
          </a:r>
          <a:endParaRPr lang="tr-TR" sz="1600" dirty="0">
            <a:latin typeface="Calibri" panose="020F0502020204030204" pitchFamily="34" charset="0"/>
          </a:endParaRPr>
        </a:p>
      </dgm:t>
    </dgm:pt>
    <dgm:pt modelId="{D26B9D5B-51B2-4E02-9C6D-6E09048B3FF1}" type="parTrans" cxnId="{DD312E09-14A4-4895-A216-64BE95C5183A}">
      <dgm:prSet/>
      <dgm:spPr/>
      <dgm:t>
        <a:bodyPr/>
        <a:lstStyle/>
        <a:p>
          <a:endParaRPr lang="tr-TR" sz="1400">
            <a:latin typeface="Calibri" panose="020F0502020204030204" pitchFamily="34" charset="0"/>
          </a:endParaRPr>
        </a:p>
      </dgm:t>
    </dgm:pt>
    <dgm:pt modelId="{455BAC88-D487-41DC-B04C-CCB4144604C4}" type="sibTrans" cxnId="{DD312E09-14A4-4895-A216-64BE95C5183A}">
      <dgm:prSet/>
      <dgm:spPr/>
      <dgm:t>
        <a:bodyPr/>
        <a:lstStyle/>
        <a:p>
          <a:endParaRPr lang="tr-TR" sz="1400">
            <a:latin typeface="Calibri" panose="020F0502020204030204" pitchFamily="34" charset="0"/>
          </a:endParaRPr>
        </a:p>
      </dgm:t>
    </dgm:pt>
    <dgm:pt modelId="{E9510B49-CC0A-4C7D-B8AE-DB73C4476B0C}">
      <dgm:prSet phldrT="[Text]" custT="1"/>
      <dgm:spPr/>
      <dgm:t>
        <a:bodyPr/>
        <a:lstStyle/>
        <a:p>
          <a:r>
            <a:rPr lang="tr-TR" sz="1500" dirty="0" smtClean="0">
              <a:latin typeface="Calibri" panose="020F0502020204030204" pitchFamily="34" charset="0"/>
            </a:rPr>
            <a:t>Uzun vadeyi gör</a:t>
          </a:r>
          <a:endParaRPr lang="tr-TR" sz="1500" dirty="0">
            <a:latin typeface="Calibri" panose="020F0502020204030204" pitchFamily="34" charset="0"/>
          </a:endParaRPr>
        </a:p>
      </dgm:t>
    </dgm:pt>
    <dgm:pt modelId="{A287C07A-958B-4930-9049-54E555B01795}" type="parTrans" cxnId="{86219353-6CD0-4BE6-9339-904125745C8E}">
      <dgm:prSet/>
      <dgm:spPr/>
      <dgm:t>
        <a:bodyPr/>
        <a:lstStyle/>
        <a:p>
          <a:endParaRPr lang="tr-TR" sz="1400">
            <a:latin typeface="Calibri" panose="020F0502020204030204" pitchFamily="34" charset="0"/>
          </a:endParaRPr>
        </a:p>
      </dgm:t>
    </dgm:pt>
    <dgm:pt modelId="{BC5DBC66-AD2C-45EE-B817-005545B378A1}" type="sibTrans" cxnId="{86219353-6CD0-4BE6-9339-904125745C8E}">
      <dgm:prSet/>
      <dgm:spPr/>
      <dgm:t>
        <a:bodyPr/>
        <a:lstStyle/>
        <a:p>
          <a:endParaRPr lang="tr-TR" sz="1400">
            <a:latin typeface="Calibri" panose="020F0502020204030204" pitchFamily="34" charset="0"/>
          </a:endParaRPr>
        </a:p>
      </dgm:t>
    </dgm:pt>
    <dgm:pt modelId="{BA3C0C0E-8839-4E1C-B45C-11E8AD32398D}">
      <dgm:prSet phldrT="[Text]" custT="1"/>
      <dgm:spPr/>
      <dgm:t>
        <a:bodyPr/>
        <a:lstStyle/>
        <a:p>
          <a:r>
            <a:rPr lang="tr-TR" sz="1500" dirty="0" smtClean="0">
              <a:latin typeface="Calibri" panose="020F0502020204030204" pitchFamily="34" charset="0"/>
            </a:rPr>
            <a:t>Yatay organizasyon yapısına geç</a:t>
          </a:r>
          <a:endParaRPr lang="tr-TR" sz="1500" dirty="0">
            <a:latin typeface="Calibri" panose="020F0502020204030204" pitchFamily="34" charset="0"/>
          </a:endParaRPr>
        </a:p>
      </dgm:t>
    </dgm:pt>
    <dgm:pt modelId="{C86AF3B5-D076-48E7-AC3E-7AE17C76966E}" type="parTrans" cxnId="{0AB76E44-9CCC-4468-A029-D457505935EE}">
      <dgm:prSet/>
      <dgm:spPr/>
      <dgm:t>
        <a:bodyPr/>
        <a:lstStyle/>
        <a:p>
          <a:endParaRPr lang="tr-TR" sz="1400">
            <a:latin typeface="Calibri" panose="020F0502020204030204" pitchFamily="34" charset="0"/>
          </a:endParaRPr>
        </a:p>
      </dgm:t>
    </dgm:pt>
    <dgm:pt modelId="{ACF3CB9F-B109-4F57-867D-0DC1C500FBD5}" type="sibTrans" cxnId="{0AB76E44-9CCC-4468-A029-D457505935EE}">
      <dgm:prSet/>
      <dgm:spPr/>
      <dgm:t>
        <a:bodyPr/>
        <a:lstStyle/>
        <a:p>
          <a:endParaRPr lang="tr-TR" sz="1400">
            <a:latin typeface="Calibri" panose="020F0502020204030204" pitchFamily="34" charset="0"/>
          </a:endParaRPr>
        </a:p>
      </dgm:t>
    </dgm:pt>
    <dgm:pt modelId="{41FF666E-69A4-45C6-AEB9-C5E10C7022C0}">
      <dgm:prSet phldrT="[Text]" custT="1"/>
      <dgm:spPr/>
      <dgm:t>
        <a:bodyPr/>
        <a:lstStyle/>
        <a:p>
          <a:r>
            <a:rPr lang="tr-TR" sz="1500" dirty="0" smtClean="0">
              <a:latin typeface="Calibri" panose="020F0502020204030204" pitchFamily="34" charset="0"/>
            </a:rPr>
            <a:t>Doğru ölçüm yap</a:t>
          </a:r>
          <a:endParaRPr lang="tr-TR" sz="1500" dirty="0">
            <a:latin typeface="Calibri" panose="020F0502020204030204" pitchFamily="34" charset="0"/>
          </a:endParaRPr>
        </a:p>
      </dgm:t>
    </dgm:pt>
    <dgm:pt modelId="{8C6193CF-8F42-406C-AD02-927829B6068C}" type="parTrans" cxnId="{71E30667-F859-4BD6-88F7-54AE42F036B5}">
      <dgm:prSet/>
      <dgm:spPr/>
      <dgm:t>
        <a:bodyPr/>
        <a:lstStyle/>
        <a:p>
          <a:endParaRPr lang="tr-TR" sz="1400">
            <a:latin typeface="Calibri" panose="020F0502020204030204" pitchFamily="34" charset="0"/>
          </a:endParaRPr>
        </a:p>
      </dgm:t>
    </dgm:pt>
    <dgm:pt modelId="{01B3764A-783C-4CD2-9F36-C11D80742990}" type="sibTrans" cxnId="{71E30667-F859-4BD6-88F7-54AE42F036B5}">
      <dgm:prSet/>
      <dgm:spPr/>
      <dgm:t>
        <a:bodyPr/>
        <a:lstStyle/>
        <a:p>
          <a:endParaRPr lang="tr-TR" sz="1400">
            <a:latin typeface="Calibri" panose="020F0502020204030204" pitchFamily="34" charset="0"/>
          </a:endParaRPr>
        </a:p>
      </dgm:t>
    </dgm:pt>
    <dgm:pt modelId="{34494380-DF20-4302-AB68-603CA856F6C5}" type="pres">
      <dgm:prSet presAssocID="{E5FCAEA6-93D7-4702-9FB8-C62DB6B1EFAF}" presName="linearFlow" presStyleCnt="0">
        <dgm:presLayoutVars>
          <dgm:dir/>
          <dgm:animLvl val="lvl"/>
          <dgm:resizeHandles val="exact"/>
        </dgm:presLayoutVars>
      </dgm:prSet>
      <dgm:spPr/>
    </dgm:pt>
    <dgm:pt modelId="{86875BD5-2CCF-4DA3-A706-C663031974C0}" type="pres">
      <dgm:prSet presAssocID="{CE57F4A1-9949-4A40-8AAA-EFD1ED6DBAAB}" presName="composite" presStyleCnt="0"/>
      <dgm:spPr/>
    </dgm:pt>
    <dgm:pt modelId="{A5519540-9179-4EC0-A940-63D51DCCFEF3}" type="pres">
      <dgm:prSet presAssocID="{CE57F4A1-9949-4A40-8AAA-EFD1ED6DBAAB}" presName="parTx" presStyleLbl="node1" presStyleIdx="0" presStyleCnt="3">
        <dgm:presLayoutVars>
          <dgm:chMax val="0"/>
          <dgm:chPref val="0"/>
          <dgm:bulletEnabled val="1"/>
        </dgm:presLayoutVars>
      </dgm:prSet>
      <dgm:spPr/>
    </dgm:pt>
    <dgm:pt modelId="{179EC8CB-4317-4C8B-B961-AC55200E7FEB}" type="pres">
      <dgm:prSet presAssocID="{CE57F4A1-9949-4A40-8AAA-EFD1ED6DBAAB}" presName="parSh" presStyleLbl="node1" presStyleIdx="0" presStyleCnt="3" custScaleY="251946" custLinFactY="-32473" custLinFactNeighborX="6486" custLinFactNeighborY="-100000"/>
      <dgm:spPr/>
    </dgm:pt>
    <dgm:pt modelId="{423DBFCA-4CD5-40F7-B98E-1B30C5448CDF}" type="pres">
      <dgm:prSet presAssocID="{CE57F4A1-9949-4A40-8AAA-EFD1ED6DBAAB}" presName="desTx" presStyleLbl="fgAcc1" presStyleIdx="0" presStyleCnt="3" custScaleX="145349" custScaleY="77938" custLinFactY="-1000000" custLinFactNeighborX="14154" custLinFactNeighborY="-1032760">
        <dgm:presLayoutVars>
          <dgm:bulletEnabled val="1"/>
        </dgm:presLayoutVars>
      </dgm:prSet>
      <dgm:spPr/>
      <dgm:t>
        <a:bodyPr/>
        <a:lstStyle/>
        <a:p>
          <a:endParaRPr lang="tr-TR"/>
        </a:p>
      </dgm:t>
    </dgm:pt>
    <dgm:pt modelId="{484E6C4D-7C4E-4360-9870-E76DDD8FA432}" type="pres">
      <dgm:prSet presAssocID="{F2C58DF7-6778-49CA-A71E-FEC2CA495E05}" presName="sibTrans" presStyleLbl="sibTrans2D1" presStyleIdx="0" presStyleCnt="2"/>
      <dgm:spPr/>
    </dgm:pt>
    <dgm:pt modelId="{45AD9551-D017-45B6-A6EE-60278FD4A903}" type="pres">
      <dgm:prSet presAssocID="{F2C58DF7-6778-49CA-A71E-FEC2CA495E05}" presName="connTx" presStyleLbl="sibTrans2D1" presStyleIdx="0" presStyleCnt="2"/>
      <dgm:spPr/>
    </dgm:pt>
    <dgm:pt modelId="{305D4D87-9C83-447A-816E-AA03AD39262C}" type="pres">
      <dgm:prSet presAssocID="{03B3E0F8-6DD6-43A8-9DA4-EBEB42E1E219}" presName="composite" presStyleCnt="0"/>
      <dgm:spPr/>
    </dgm:pt>
    <dgm:pt modelId="{38509F43-C851-4E3E-A6E1-1030F0922AA4}" type="pres">
      <dgm:prSet presAssocID="{03B3E0F8-6DD6-43A8-9DA4-EBEB42E1E219}" presName="parTx" presStyleLbl="node1" presStyleIdx="0" presStyleCnt="3">
        <dgm:presLayoutVars>
          <dgm:chMax val="0"/>
          <dgm:chPref val="0"/>
          <dgm:bulletEnabled val="1"/>
        </dgm:presLayoutVars>
      </dgm:prSet>
      <dgm:spPr/>
    </dgm:pt>
    <dgm:pt modelId="{BAF7EC6B-2D57-4539-8B8A-B4E2EF6750FE}" type="pres">
      <dgm:prSet presAssocID="{03B3E0F8-6DD6-43A8-9DA4-EBEB42E1E219}" presName="parSh" presStyleLbl="node1" presStyleIdx="1" presStyleCnt="3" custScaleY="99113" custLinFactY="-7327" custLinFactNeighborY="-100000"/>
      <dgm:spPr/>
    </dgm:pt>
    <dgm:pt modelId="{0F2A9CC6-388E-4D17-B4FF-43F1B2312B64}" type="pres">
      <dgm:prSet presAssocID="{03B3E0F8-6DD6-43A8-9DA4-EBEB42E1E219}" presName="desTx" presStyleLbl="fgAcc1" presStyleIdx="1" presStyleCnt="3" custScaleX="130872" custScaleY="85919" custLinFactY="-800000" custLinFactNeighborX="-6779" custLinFactNeighborY="-888814">
        <dgm:presLayoutVars>
          <dgm:bulletEnabled val="1"/>
        </dgm:presLayoutVars>
      </dgm:prSet>
      <dgm:spPr/>
      <dgm:t>
        <a:bodyPr/>
        <a:lstStyle/>
        <a:p>
          <a:endParaRPr lang="tr-TR"/>
        </a:p>
      </dgm:t>
    </dgm:pt>
    <dgm:pt modelId="{D7C4EE47-8061-4F48-B02F-15B553451C11}" type="pres">
      <dgm:prSet presAssocID="{1AF8C1EE-9921-4520-B44C-E7F1717CA26A}" presName="sibTrans" presStyleLbl="sibTrans2D1" presStyleIdx="1" presStyleCnt="2"/>
      <dgm:spPr/>
    </dgm:pt>
    <dgm:pt modelId="{6D5DBDF3-F0A0-445F-817F-0DB83A1AFAB9}" type="pres">
      <dgm:prSet presAssocID="{1AF8C1EE-9921-4520-B44C-E7F1717CA26A}" presName="connTx" presStyleLbl="sibTrans2D1" presStyleIdx="1" presStyleCnt="2"/>
      <dgm:spPr/>
    </dgm:pt>
    <dgm:pt modelId="{2602024D-EF92-4EEE-93D8-FB05F3B49A51}" type="pres">
      <dgm:prSet presAssocID="{8DB08B32-5727-4BA7-97E0-D76722F7680B}" presName="composite" presStyleCnt="0"/>
      <dgm:spPr/>
    </dgm:pt>
    <dgm:pt modelId="{745FE6CC-9958-43E5-B4B7-880CCBAAAF8E}" type="pres">
      <dgm:prSet presAssocID="{8DB08B32-5727-4BA7-97E0-D76722F7680B}" presName="parTx" presStyleLbl="node1" presStyleIdx="1" presStyleCnt="3">
        <dgm:presLayoutVars>
          <dgm:chMax val="0"/>
          <dgm:chPref val="0"/>
          <dgm:bulletEnabled val="1"/>
        </dgm:presLayoutVars>
      </dgm:prSet>
      <dgm:spPr/>
    </dgm:pt>
    <dgm:pt modelId="{761B0BFC-D7D0-4398-8D54-4D27D5AD7736}" type="pres">
      <dgm:prSet presAssocID="{8DB08B32-5727-4BA7-97E0-D76722F7680B}" presName="parSh" presStyleLbl="node1" presStyleIdx="2" presStyleCnt="3" custScaleY="129042" custLinFactY="-10922" custLinFactNeighborY="-100000"/>
      <dgm:spPr/>
    </dgm:pt>
    <dgm:pt modelId="{BDB58763-7592-42BF-9992-8213D6AB04ED}" type="pres">
      <dgm:prSet presAssocID="{8DB08B32-5727-4BA7-97E0-D76722F7680B}" presName="desTx" presStyleLbl="fgAcc1" presStyleIdx="2" presStyleCnt="3" custScaleX="118832" custScaleY="77408" custLinFactY="-1000000" custLinFactNeighborX="-27702" custLinFactNeighborY="-1035857">
        <dgm:presLayoutVars>
          <dgm:bulletEnabled val="1"/>
        </dgm:presLayoutVars>
      </dgm:prSet>
      <dgm:spPr/>
      <dgm:t>
        <a:bodyPr/>
        <a:lstStyle/>
        <a:p>
          <a:endParaRPr lang="tr-TR"/>
        </a:p>
      </dgm:t>
    </dgm:pt>
  </dgm:ptLst>
  <dgm:cxnLst>
    <dgm:cxn modelId="{69051707-A817-4D3B-9362-DF27F45DA8C0}" type="presOf" srcId="{624DD912-E8DB-4BE6-ADD8-A7F1CA50C02C}" destId="{0F2A9CC6-388E-4D17-B4FF-43F1B2312B64}" srcOrd="0" destOrd="3" presId="urn:microsoft.com/office/officeart/2005/8/layout/process3"/>
    <dgm:cxn modelId="{19AD2232-A40E-4A6F-A6EA-932B4AD423BD}" srcId="{E5FCAEA6-93D7-4702-9FB8-C62DB6B1EFAF}" destId="{03B3E0F8-6DD6-43A8-9DA4-EBEB42E1E219}" srcOrd="1" destOrd="0" parTransId="{39BCF31D-7612-4EE8-88A7-8E8761C9F41B}" sibTransId="{1AF8C1EE-9921-4520-B44C-E7F1717CA26A}"/>
    <dgm:cxn modelId="{86219353-6CD0-4BE6-9339-904125745C8E}" srcId="{8DB08B32-5727-4BA7-97E0-D76722F7680B}" destId="{E9510B49-CC0A-4C7D-B8AE-DB73C4476B0C}" srcOrd="1" destOrd="0" parTransId="{A287C07A-958B-4930-9049-54E555B01795}" sibTransId="{BC5DBC66-AD2C-45EE-B817-005545B378A1}"/>
    <dgm:cxn modelId="{DA65D154-D5A8-4F73-BEAE-39CE5962B6C1}" srcId="{8DB08B32-5727-4BA7-97E0-D76722F7680B}" destId="{1453C9BA-58CC-49A0-8602-467FDA4DD467}" srcOrd="0" destOrd="0" parTransId="{2DE5B58C-D378-4307-B670-A7B7410E338B}" sibTransId="{BEEE44D1-B9B8-48E2-A7E0-6DC94DB0EDB0}"/>
    <dgm:cxn modelId="{E4358316-0CFD-4F73-9A34-76B0E1A3D303}" type="presOf" srcId="{687A5DCB-632C-4A91-B81C-53C13BBBD634}" destId="{423DBFCA-4CD5-40F7-B98E-1B30C5448CDF}" srcOrd="0" destOrd="0" presId="urn:microsoft.com/office/officeart/2005/8/layout/process3"/>
    <dgm:cxn modelId="{26CB36CA-60DB-4297-9423-EF30902FFCBE}" type="presOf" srcId="{8DB08B32-5727-4BA7-97E0-D76722F7680B}" destId="{761B0BFC-D7D0-4398-8D54-4D27D5AD7736}" srcOrd="1" destOrd="0" presId="urn:microsoft.com/office/officeart/2005/8/layout/process3"/>
    <dgm:cxn modelId="{4E43B500-C675-4308-B29A-FEA6EB3A7F59}" type="presOf" srcId="{8DB08B32-5727-4BA7-97E0-D76722F7680B}" destId="{745FE6CC-9958-43E5-B4B7-880CCBAAAF8E}" srcOrd="0" destOrd="0" presId="urn:microsoft.com/office/officeart/2005/8/layout/process3"/>
    <dgm:cxn modelId="{6BE893D1-FAB8-4749-A5A8-86D0169889C5}" srcId="{CE57F4A1-9949-4A40-8AAA-EFD1ED6DBAAB}" destId="{00055774-7B39-414B-8BAD-0BB3F3CD1854}" srcOrd="2" destOrd="0" parTransId="{CF707519-B408-4D30-88F0-8C681923C4C7}" sibTransId="{D5E21BE4-88A4-4A5D-8E4C-BC85A8E72021}"/>
    <dgm:cxn modelId="{E1C236B2-548B-40BD-A5E3-0B3015F7B73F}" type="presOf" srcId="{F2C58DF7-6778-49CA-A71E-FEC2CA495E05}" destId="{45AD9551-D017-45B6-A6EE-60278FD4A903}" srcOrd="1" destOrd="0" presId="urn:microsoft.com/office/officeart/2005/8/layout/process3"/>
    <dgm:cxn modelId="{6D6DE4FB-885C-43A6-AFFA-FD822EA62D30}" srcId="{E5FCAEA6-93D7-4702-9FB8-C62DB6B1EFAF}" destId="{CE57F4A1-9949-4A40-8AAA-EFD1ED6DBAAB}" srcOrd="0" destOrd="0" parTransId="{182EC754-1ED3-4EF5-98FE-E2232B4C0DBF}" sibTransId="{F2C58DF7-6778-49CA-A71E-FEC2CA495E05}"/>
    <dgm:cxn modelId="{75F9D861-B297-419A-A3BE-86DACB49CAC2}" type="presOf" srcId="{03B3E0F8-6DD6-43A8-9DA4-EBEB42E1E219}" destId="{38509F43-C851-4E3E-A6E1-1030F0922AA4}" srcOrd="0" destOrd="0" presId="urn:microsoft.com/office/officeart/2005/8/layout/process3"/>
    <dgm:cxn modelId="{2268934E-2F4D-4C26-8271-66EB9B39954D}" type="presOf" srcId="{F4BF6359-6963-4FC4-9DFB-A774C24D2EBA}" destId="{0F2A9CC6-388E-4D17-B4FF-43F1B2312B64}" srcOrd="0" destOrd="1" presId="urn:microsoft.com/office/officeart/2005/8/layout/process3"/>
    <dgm:cxn modelId="{C18D45D3-FFB4-459D-B016-87B1FE44AB21}" type="presOf" srcId="{41FF666E-69A4-45C6-AEB9-C5E10C7022C0}" destId="{BDB58763-7592-42BF-9992-8213D6AB04ED}" srcOrd="0" destOrd="3" presId="urn:microsoft.com/office/officeart/2005/8/layout/process3"/>
    <dgm:cxn modelId="{D3BF8D27-2147-49CB-9342-51EDD9AFACF8}" srcId="{03B3E0F8-6DD6-43A8-9DA4-EBEB42E1E219}" destId="{D9314437-B5CF-4CD9-8C74-F7DCD180B43D}" srcOrd="0" destOrd="0" parTransId="{0D5B4EAA-DB72-4475-9993-2C740FE48C50}" sibTransId="{76AB27E2-76D6-4AEF-9788-BDCCF293E50F}"/>
    <dgm:cxn modelId="{8D063115-58CB-4F9F-A1A5-B1DC096DDAE9}" srcId="{CE57F4A1-9949-4A40-8AAA-EFD1ED6DBAAB}" destId="{C08342D3-8E02-401F-B9B3-3F2E4652125B}" srcOrd="4" destOrd="0" parTransId="{A80B2C03-5B5B-418E-94D4-425B6B0D4804}" sibTransId="{0D29B399-C83E-4CD5-A4F9-DBA95EA807CD}"/>
    <dgm:cxn modelId="{A9A5A5B0-D0A8-4FCC-A028-FC49FCF1CC48}" type="presOf" srcId="{1453C9BA-58CC-49A0-8602-467FDA4DD467}" destId="{BDB58763-7592-42BF-9992-8213D6AB04ED}" srcOrd="0" destOrd="0" presId="urn:microsoft.com/office/officeart/2005/8/layout/process3"/>
    <dgm:cxn modelId="{AC7D1850-9146-4044-99A5-B364BF986C4F}" type="presOf" srcId="{1AF8C1EE-9921-4520-B44C-E7F1717CA26A}" destId="{6D5DBDF3-F0A0-445F-817F-0DB83A1AFAB9}" srcOrd="1" destOrd="0" presId="urn:microsoft.com/office/officeart/2005/8/layout/process3"/>
    <dgm:cxn modelId="{0AB76E44-9CCC-4468-A029-D457505935EE}" srcId="{8DB08B32-5727-4BA7-97E0-D76722F7680B}" destId="{BA3C0C0E-8839-4E1C-B45C-11E8AD32398D}" srcOrd="2" destOrd="0" parTransId="{C86AF3B5-D076-48E7-AC3E-7AE17C76966E}" sibTransId="{ACF3CB9F-B109-4F57-867D-0DC1C500FBD5}"/>
    <dgm:cxn modelId="{35E1A037-3181-402F-A273-71A2F9F90F31}" type="presOf" srcId="{D9314437-B5CF-4CD9-8C74-F7DCD180B43D}" destId="{0F2A9CC6-388E-4D17-B4FF-43F1B2312B64}" srcOrd="0" destOrd="0" presId="urn:microsoft.com/office/officeart/2005/8/layout/process3"/>
    <dgm:cxn modelId="{11DE616A-1575-4AF7-9DE0-CB14367B7621}" type="presOf" srcId="{C529A071-6034-4D06-BA1E-9CFBD1B93ACB}" destId="{0F2A9CC6-388E-4D17-B4FF-43F1B2312B64}" srcOrd="0" destOrd="2" presId="urn:microsoft.com/office/officeart/2005/8/layout/process3"/>
    <dgm:cxn modelId="{DC887481-7C85-4C8C-85B5-E72D2D2BB76E}" type="presOf" srcId="{3AFF46C7-324D-4359-831C-ACAF6CEE8359}" destId="{423DBFCA-4CD5-40F7-B98E-1B30C5448CDF}" srcOrd="0" destOrd="3" presId="urn:microsoft.com/office/officeart/2005/8/layout/process3"/>
    <dgm:cxn modelId="{C5EFEF7D-2475-4C90-B537-D3572223F9A2}" type="presOf" srcId="{CE57F4A1-9949-4A40-8AAA-EFD1ED6DBAAB}" destId="{A5519540-9179-4EC0-A940-63D51DCCFEF3}" srcOrd="0" destOrd="0" presId="urn:microsoft.com/office/officeart/2005/8/layout/process3"/>
    <dgm:cxn modelId="{DD312E09-14A4-4895-A216-64BE95C5183A}" srcId="{03B3E0F8-6DD6-43A8-9DA4-EBEB42E1E219}" destId="{624DD912-E8DB-4BE6-ADD8-A7F1CA50C02C}" srcOrd="3" destOrd="0" parTransId="{D26B9D5B-51B2-4E02-9C6D-6E09048B3FF1}" sibTransId="{455BAC88-D487-41DC-B04C-CCB4144604C4}"/>
    <dgm:cxn modelId="{1E3BCECC-298B-486F-98F1-B82DE4ABF320}" type="presOf" srcId="{00055774-7B39-414B-8BAD-0BB3F3CD1854}" destId="{423DBFCA-4CD5-40F7-B98E-1B30C5448CDF}" srcOrd="0" destOrd="2" presId="urn:microsoft.com/office/officeart/2005/8/layout/process3"/>
    <dgm:cxn modelId="{46028E61-77E6-41BD-BE31-6588D01A08F6}" srcId="{CE57F4A1-9949-4A40-8AAA-EFD1ED6DBAAB}" destId="{687A5DCB-632C-4A91-B81C-53C13BBBD634}" srcOrd="0" destOrd="0" parTransId="{293DEEB2-3216-4E6D-88F9-804EDDB4FDCB}" sibTransId="{4CC170F4-C410-4362-B544-C06056281134}"/>
    <dgm:cxn modelId="{FDECAD9E-E567-4979-ACC1-283173567242}" type="presOf" srcId="{1AF8C1EE-9921-4520-B44C-E7F1717CA26A}" destId="{D7C4EE47-8061-4F48-B02F-15B553451C11}" srcOrd="0" destOrd="0" presId="urn:microsoft.com/office/officeart/2005/8/layout/process3"/>
    <dgm:cxn modelId="{59737AA1-2A55-4583-A8FB-A453DDA160FA}" srcId="{CE57F4A1-9949-4A40-8AAA-EFD1ED6DBAAB}" destId="{3AFF46C7-324D-4359-831C-ACAF6CEE8359}" srcOrd="3" destOrd="0" parTransId="{113E4DF3-FD1E-408E-9DFC-58D27F0383B3}" sibTransId="{1C6499EF-7D7B-4CF6-BC69-4DBF9ABF1A19}"/>
    <dgm:cxn modelId="{56A4C9C7-32EF-4572-9F79-18EDE12B30F7}" srcId="{03B3E0F8-6DD6-43A8-9DA4-EBEB42E1E219}" destId="{C529A071-6034-4D06-BA1E-9CFBD1B93ACB}" srcOrd="2" destOrd="0" parTransId="{6522DD68-AF7F-4CE0-B246-BE25EAF9300D}" sibTransId="{0FF5ACA9-FA7F-404B-AC53-7A4D7CD5C4E6}"/>
    <dgm:cxn modelId="{9F98A1CE-834F-4F45-94FB-183375D2AC33}" type="presOf" srcId="{C08342D3-8E02-401F-B9B3-3F2E4652125B}" destId="{423DBFCA-4CD5-40F7-B98E-1B30C5448CDF}" srcOrd="0" destOrd="4" presId="urn:microsoft.com/office/officeart/2005/8/layout/process3"/>
    <dgm:cxn modelId="{890A41D8-5934-4E7C-81E4-9921A5424133}" srcId="{E5FCAEA6-93D7-4702-9FB8-C62DB6B1EFAF}" destId="{8DB08B32-5727-4BA7-97E0-D76722F7680B}" srcOrd="2" destOrd="0" parTransId="{80B6278F-2661-404A-B15E-00838350B461}" sibTransId="{CCF32F49-D858-47E1-B426-F6B15B9EDEEE}"/>
    <dgm:cxn modelId="{18F576ED-62AE-48A5-966A-B9BC1CD66440}" type="presOf" srcId="{03B3E0F8-6DD6-43A8-9DA4-EBEB42E1E219}" destId="{BAF7EC6B-2D57-4539-8B8A-B4E2EF6750FE}" srcOrd="1" destOrd="0" presId="urn:microsoft.com/office/officeart/2005/8/layout/process3"/>
    <dgm:cxn modelId="{72B12E15-2975-476F-8704-3B3698080A21}" type="presOf" srcId="{BA3C0C0E-8839-4E1C-B45C-11E8AD32398D}" destId="{BDB58763-7592-42BF-9992-8213D6AB04ED}" srcOrd="0" destOrd="2" presId="urn:microsoft.com/office/officeart/2005/8/layout/process3"/>
    <dgm:cxn modelId="{3978342F-41EB-4D15-AC7D-8D18D93B8951}" srcId="{CE57F4A1-9949-4A40-8AAA-EFD1ED6DBAAB}" destId="{87E87658-E9D8-42DF-B4AC-F80BD4C80E34}" srcOrd="1" destOrd="0" parTransId="{16ECC919-1601-4D5E-ACD0-80E96D630F3D}" sibTransId="{DC24BFB8-447C-4619-B43B-5095CA1B2FD6}"/>
    <dgm:cxn modelId="{A77BC776-3030-4D79-A94F-37AB7EFFE353}" type="presOf" srcId="{F2C58DF7-6778-49CA-A71E-FEC2CA495E05}" destId="{484E6C4D-7C4E-4360-9870-E76DDD8FA432}" srcOrd="0" destOrd="0" presId="urn:microsoft.com/office/officeart/2005/8/layout/process3"/>
    <dgm:cxn modelId="{02112F94-C84C-4EEC-9169-93857A6C8388}" type="presOf" srcId="{87E87658-E9D8-42DF-B4AC-F80BD4C80E34}" destId="{423DBFCA-4CD5-40F7-B98E-1B30C5448CDF}" srcOrd="0" destOrd="1" presId="urn:microsoft.com/office/officeart/2005/8/layout/process3"/>
    <dgm:cxn modelId="{B1137C65-55C8-4E12-BD43-469A7691E951}" srcId="{03B3E0F8-6DD6-43A8-9DA4-EBEB42E1E219}" destId="{F4BF6359-6963-4FC4-9DFB-A774C24D2EBA}" srcOrd="1" destOrd="0" parTransId="{9D08508F-7659-44A4-81F6-DA762AC6231E}" sibTransId="{07DD5880-C917-40E6-83B3-8F996DAF4EB5}"/>
    <dgm:cxn modelId="{150650D9-87B4-4524-B1A2-E716B4DD3831}" type="presOf" srcId="{E9510B49-CC0A-4C7D-B8AE-DB73C4476B0C}" destId="{BDB58763-7592-42BF-9992-8213D6AB04ED}" srcOrd="0" destOrd="1" presId="urn:microsoft.com/office/officeart/2005/8/layout/process3"/>
    <dgm:cxn modelId="{1F0DBE8F-9CDA-4CA0-AA61-30132304A76D}" type="presOf" srcId="{CE57F4A1-9949-4A40-8AAA-EFD1ED6DBAAB}" destId="{179EC8CB-4317-4C8B-B961-AC55200E7FEB}" srcOrd="1" destOrd="0" presId="urn:microsoft.com/office/officeart/2005/8/layout/process3"/>
    <dgm:cxn modelId="{BEE4552E-4876-4266-BB3F-F61B97043914}" type="presOf" srcId="{E5FCAEA6-93D7-4702-9FB8-C62DB6B1EFAF}" destId="{34494380-DF20-4302-AB68-603CA856F6C5}" srcOrd="0" destOrd="0" presId="urn:microsoft.com/office/officeart/2005/8/layout/process3"/>
    <dgm:cxn modelId="{71E30667-F859-4BD6-88F7-54AE42F036B5}" srcId="{8DB08B32-5727-4BA7-97E0-D76722F7680B}" destId="{41FF666E-69A4-45C6-AEB9-C5E10C7022C0}" srcOrd="3" destOrd="0" parTransId="{8C6193CF-8F42-406C-AD02-927829B6068C}" sibTransId="{01B3764A-783C-4CD2-9F36-C11D80742990}"/>
    <dgm:cxn modelId="{8885ABAF-3FDF-4B1A-B3A1-1FE5D01D1CCD}" type="presParOf" srcId="{34494380-DF20-4302-AB68-603CA856F6C5}" destId="{86875BD5-2CCF-4DA3-A706-C663031974C0}" srcOrd="0" destOrd="0" presId="urn:microsoft.com/office/officeart/2005/8/layout/process3"/>
    <dgm:cxn modelId="{669B995E-C6FD-4652-B1CC-9548A6F07041}" type="presParOf" srcId="{86875BD5-2CCF-4DA3-A706-C663031974C0}" destId="{A5519540-9179-4EC0-A940-63D51DCCFEF3}" srcOrd="0" destOrd="0" presId="urn:microsoft.com/office/officeart/2005/8/layout/process3"/>
    <dgm:cxn modelId="{EC1BC85B-1119-4FD6-AA06-6087BB35AD59}" type="presParOf" srcId="{86875BD5-2CCF-4DA3-A706-C663031974C0}" destId="{179EC8CB-4317-4C8B-B961-AC55200E7FEB}" srcOrd="1" destOrd="0" presId="urn:microsoft.com/office/officeart/2005/8/layout/process3"/>
    <dgm:cxn modelId="{40D45A3E-DCA7-42F7-A554-CACFBA6E8F3A}" type="presParOf" srcId="{86875BD5-2CCF-4DA3-A706-C663031974C0}" destId="{423DBFCA-4CD5-40F7-B98E-1B30C5448CDF}" srcOrd="2" destOrd="0" presId="urn:microsoft.com/office/officeart/2005/8/layout/process3"/>
    <dgm:cxn modelId="{6CAF0DFC-A3B2-46F7-9F4C-25F7D223B698}" type="presParOf" srcId="{34494380-DF20-4302-AB68-603CA856F6C5}" destId="{484E6C4D-7C4E-4360-9870-E76DDD8FA432}" srcOrd="1" destOrd="0" presId="urn:microsoft.com/office/officeart/2005/8/layout/process3"/>
    <dgm:cxn modelId="{ABD4211B-D39B-4C39-A41E-4EAA5C024B55}" type="presParOf" srcId="{484E6C4D-7C4E-4360-9870-E76DDD8FA432}" destId="{45AD9551-D017-45B6-A6EE-60278FD4A903}" srcOrd="0" destOrd="0" presId="urn:microsoft.com/office/officeart/2005/8/layout/process3"/>
    <dgm:cxn modelId="{890E6968-25CC-4D9F-930B-8A45A386DE44}" type="presParOf" srcId="{34494380-DF20-4302-AB68-603CA856F6C5}" destId="{305D4D87-9C83-447A-816E-AA03AD39262C}" srcOrd="2" destOrd="0" presId="urn:microsoft.com/office/officeart/2005/8/layout/process3"/>
    <dgm:cxn modelId="{E66D409F-6D1B-451A-9003-E74A3B434E88}" type="presParOf" srcId="{305D4D87-9C83-447A-816E-AA03AD39262C}" destId="{38509F43-C851-4E3E-A6E1-1030F0922AA4}" srcOrd="0" destOrd="0" presId="urn:microsoft.com/office/officeart/2005/8/layout/process3"/>
    <dgm:cxn modelId="{EAB30176-D483-464B-8696-88E164FDB406}" type="presParOf" srcId="{305D4D87-9C83-447A-816E-AA03AD39262C}" destId="{BAF7EC6B-2D57-4539-8B8A-B4E2EF6750FE}" srcOrd="1" destOrd="0" presId="urn:microsoft.com/office/officeart/2005/8/layout/process3"/>
    <dgm:cxn modelId="{CDCDA1F4-2F54-4E84-9D60-C7ED07DF3EC0}" type="presParOf" srcId="{305D4D87-9C83-447A-816E-AA03AD39262C}" destId="{0F2A9CC6-388E-4D17-B4FF-43F1B2312B64}" srcOrd="2" destOrd="0" presId="urn:microsoft.com/office/officeart/2005/8/layout/process3"/>
    <dgm:cxn modelId="{D60F5110-8E2F-465D-A229-45BF25A01EC1}" type="presParOf" srcId="{34494380-DF20-4302-AB68-603CA856F6C5}" destId="{D7C4EE47-8061-4F48-B02F-15B553451C11}" srcOrd="3" destOrd="0" presId="urn:microsoft.com/office/officeart/2005/8/layout/process3"/>
    <dgm:cxn modelId="{1FEF7D56-1404-4259-848F-78512F3A02A1}" type="presParOf" srcId="{D7C4EE47-8061-4F48-B02F-15B553451C11}" destId="{6D5DBDF3-F0A0-445F-817F-0DB83A1AFAB9}" srcOrd="0" destOrd="0" presId="urn:microsoft.com/office/officeart/2005/8/layout/process3"/>
    <dgm:cxn modelId="{6BCF6361-52F6-4C3F-8D7D-82B8CBE189F5}" type="presParOf" srcId="{34494380-DF20-4302-AB68-603CA856F6C5}" destId="{2602024D-EF92-4EEE-93D8-FB05F3B49A51}" srcOrd="4" destOrd="0" presId="urn:microsoft.com/office/officeart/2005/8/layout/process3"/>
    <dgm:cxn modelId="{5D0EC0DB-A4A3-4D00-A12F-8DE56F158310}" type="presParOf" srcId="{2602024D-EF92-4EEE-93D8-FB05F3B49A51}" destId="{745FE6CC-9958-43E5-B4B7-880CCBAAAF8E}" srcOrd="0" destOrd="0" presId="urn:microsoft.com/office/officeart/2005/8/layout/process3"/>
    <dgm:cxn modelId="{11B31C45-20CA-4699-A5E7-562E1B743A50}" type="presParOf" srcId="{2602024D-EF92-4EEE-93D8-FB05F3B49A51}" destId="{761B0BFC-D7D0-4398-8D54-4D27D5AD7736}" srcOrd="1" destOrd="0" presId="urn:microsoft.com/office/officeart/2005/8/layout/process3"/>
    <dgm:cxn modelId="{A88F4553-79D8-43F4-84F2-92C42E9A0210}" type="presParOf" srcId="{2602024D-EF92-4EEE-93D8-FB05F3B49A51}" destId="{BDB58763-7592-42BF-9992-8213D6AB04E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C8CB-4317-4C8B-B961-AC55200E7FEB}">
      <dsp:nvSpPr>
        <dsp:cNvPr id="0" name=""/>
        <dsp:cNvSpPr/>
      </dsp:nvSpPr>
      <dsp:spPr>
        <a:xfrm>
          <a:off x="132604" y="155601"/>
          <a:ext cx="1523582" cy="117963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tr-TR" sz="1500" b="1" kern="1200" dirty="0" smtClean="0">
              <a:latin typeface="Calibri" panose="020F0502020204030204" pitchFamily="34" charset="0"/>
            </a:rPr>
            <a:t>İnovasyonu Tetikleyen Faktörler</a:t>
          </a:r>
          <a:endParaRPr lang="tr-TR" sz="1500" b="1" kern="1200" dirty="0">
            <a:latin typeface="Calibri" panose="020F0502020204030204" pitchFamily="34" charset="0"/>
          </a:endParaRPr>
        </a:p>
      </dsp:txBody>
      <dsp:txXfrm>
        <a:off x="132604" y="155601"/>
        <a:ext cx="1523582" cy="786424"/>
      </dsp:txXfrm>
    </dsp:sp>
    <dsp:sp modelId="{423DBFCA-4CD5-40F7-B98E-1B30C5448CDF}">
      <dsp:nvSpPr>
        <dsp:cNvPr id="0" name=""/>
        <dsp:cNvSpPr/>
      </dsp:nvSpPr>
      <dsp:spPr>
        <a:xfrm>
          <a:off x="216026" y="1008112"/>
          <a:ext cx="2214511" cy="209275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Yeni teknoloji</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Sorun/kriz</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Maliyet tasarrufu</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Müşteri ihtiyaçları</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Çevresel konular</a:t>
          </a:r>
          <a:endParaRPr lang="tr-TR" sz="1600" kern="1200" dirty="0">
            <a:latin typeface="Calibri" panose="020F0502020204030204" pitchFamily="34" charset="0"/>
          </a:endParaRPr>
        </a:p>
      </dsp:txBody>
      <dsp:txXfrm>
        <a:off x="277321" y="1069407"/>
        <a:ext cx="2091921" cy="1970162"/>
      </dsp:txXfrm>
    </dsp:sp>
    <dsp:sp modelId="{484E6C4D-7C4E-4360-9870-E76DDD8FA432}">
      <dsp:nvSpPr>
        <dsp:cNvPr id="0" name=""/>
        <dsp:cNvSpPr/>
      </dsp:nvSpPr>
      <dsp:spPr>
        <a:xfrm rot="7546">
          <a:off x="1948816" y="362145"/>
          <a:ext cx="620378" cy="379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anose="020F0502020204030204" pitchFamily="34" charset="0"/>
          </a:endParaRPr>
        </a:p>
      </dsp:txBody>
      <dsp:txXfrm>
        <a:off x="1948816" y="437885"/>
        <a:ext cx="506580" cy="227597"/>
      </dsp:txXfrm>
    </dsp:sp>
    <dsp:sp modelId="{BAF7EC6B-2D57-4539-8B8A-B4E2EF6750FE}">
      <dsp:nvSpPr>
        <dsp:cNvPr id="0" name=""/>
        <dsp:cNvSpPr/>
      </dsp:nvSpPr>
      <dsp:spPr>
        <a:xfrm>
          <a:off x="2826710" y="400041"/>
          <a:ext cx="1523582" cy="4640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Fikri Geliştir</a:t>
          </a:r>
          <a:endParaRPr lang="tr-TR" sz="1600" b="1" kern="1200" dirty="0">
            <a:latin typeface="Calibri" panose="020F0502020204030204" pitchFamily="34" charset="0"/>
          </a:endParaRPr>
        </a:p>
      </dsp:txBody>
      <dsp:txXfrm>
        <a:off x="2826710" y="400041"/>
        <a:ext cx="1523582" cy="309371"/>
      </dsp:txXfrm>
    </dsp:sp>
    <dsp:sp modelId="{0F2A9CC6-388E-4D17-B4FF-43F1B2312B64}">
      <dsp:nvSpPr>
        <dsp:cNvPr id="0" name=""/>
        <dsp:cNvSpPr/>
      </dsp:nvSpPr>
      <dsp:spPr>
        <a:xfrm>
          <a:off x="2800305" y="790927"/>
          <a:ext cx="1993942" cy="23070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Yaratıcılığı yüreklendir</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Her kademeyi dinle</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Hataya izin ver</a:t>
          </a:r>
          <a:endParaRPr lang="tr-TR"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tr-TR" sz="1600" kern="1200" dirty="0" smtClean="0">
              <a:latin typeface="Calibri" panose="020F0502020204030204" pitchFamily="34" charset="0"/>
            </a:rPr>
            <a:t>Çapraz takımlarla işbirliği yap</a:t>
          </a:r>
          <a:endParaRPr lang="tr-TR" sz="1600" kern="1200" dirty="0">
            <a:latin typeface="Calibri" panose="020F0502020204030204" pitchFamily="34" charset="0"/>
          </a:endParaRPr>
        </a:p>
      </dsp:txBody>
      <dsp:txXfrm>
        <a:off x="2858706" y="849328"/>
        <a:ext cx="1877140" cy="2190252"/>
      </dsp:txXfrm>
    </dsp:sp>
    <dsp:sp modelId="{D7C4EE47-8061-4F48-B02F-15B553451C11}">
      <dsp:nvSpPr>
        <dsp:cNvPr id="0" name=""/>
        <dsp:cNvSpPr/>
      </dsp:nvSpPr>
      <dsp:spPr>
        <a:xfrm rot="64828">
          <a:off x="4640002" y="390688"/>
          <a:ext cx="614410" cy="379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anose="020F0502020204030204" pitchFamily="34" charset="0"/>
          </a:endParaRPr>
        </a:p>
      </dsp:txBody>
      <dsp:txXfrm>
        <a:off x="4640012" y="465480"/>
        <a:ext cx="500612" cy="227597"/>
      </dsp:txXfrm>
    </dsp:sp>
    <dsp:sp modelId="{761B0BFC-D7D0-4398-8D54-4D27D5AD7736}">
      <dsp:nvSpPr>
        <dsp:cNvPr id="0" name=""/>
        <dsp:cNvSpPr/>
      </dsp:nvSpPr>
      <dsp:spPr>
        <a:xfrm>
          <a:off x="5509351" y="403925"/>
          <a:ext cx="1523582" cy="6041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Uygula</a:t>
          </a:r>
          <a:endParaRPr lang="tr-TR" sz="1600" b="1" kern="1200" dirty="0">
            <a:latin typeface="Calibri" panose="020F0502020204030204" pitchFamily="34" charset="0"/>
          </a:endParaRPr>
        </a:p>
      </dsp:txBody>
      <dsp:txXfrm>
        <a:off x="5509351" y="403925"/>
        <a:ext cx="1523582" cy="402791"/>
      </dsp:txXfrm>
    </dsp:sp>
    <dsp:sp modelId="{BDB58763-7592-42BF-9992-8213D6AB04ED}">
      <dsp:nvSpPr>
        <dsp:cNvPr id="0" name=""/>
        <dsp:cNvSpPr/>
      </dsp:nvSpPr>
      <dsp:spPr>
        <a:xfrm>
          <a:off x="5255886" y="873808"/>
          <a:ext cx="1810503" cy="20785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latin typeface="Calibri" panose="020F0502020204030204" pitchFamily="34" charset="0"/>
            </a:rPr>
            <a:t>Hedefi netleştir</a:t>
          </a:r>
          <a:endParaRPr lang="tr-TR" sz="1500" kern="1200" dirty="0">
            <a:latin typeface="Calibri" panose="020F0502020204030204" pitchFamily="34" charset="0"/>
          </a:endParaRPr>
        </a:p>
        <a:p>
          <a:pPr marL="114300" lvl="1" indent="-114300" algn="l" defTabSz="666750">
            <a:lnSpc>
              <a:spcPct val="90000"/>
            </a:lnSpc>
            <a:spcBef>
              <a:spcPct val="0"/>
            </a:spcBef>
            <a:spcAft>
              <a:spcPct val="15000"/>
            </a:spcAft>
            <a:buChar char="••"/>
          </a:pPr>
          <a:r>
            <a:rPr lang="tr-TR" sz="1500" kern="1200" dirty="0" smtClean="0">
              <a:latin typeface="Calibri" panose="020F0502020204030204" pitchFamily="34" charset="0"/>
            </a:rPr>
            <a:t>Uzun vadeyi gör</a:t>
          </a:r>
          <a:endParaRPr lang="tr-TR" sz="1500" kern="1200" dirty="0">
            <a:latin typeface="Calibri" panose="020F0502020204030204" pitchFamily="34" charset="0"/>
          </a:endParaRPr>
        </a:p>
        <a:p>
          <a:pPr marL="114300" lvl="1" indent="-114300" algn="l" defTabSz="666750">
            <a:lnSpc>
              <a:spcPct val="90000"/>
            </a:lnSpc>
            <a:spcBef>
              <a:spcPct val="0"/>
            </a:spcBef>
            <a:spcAft>
              <a:spcPct val="15000"/>
            </a:spcAft>
            <a:buChar char="••"/>
          </a:pPr>
          <a:r>
            <a:rPr lang="tr-TR" sz="1500" kern="1200" dirty="0" smtClean="0">
              <a:latin typeface="Calibri" panose="020F0502020204030204" pitchFamily="34" charset="0"/>
            </a:rPr>
            <a:t>Yatay organizasyon yapısına geç</a:t>
          </a:r>
          <a:endParaRPr lang="tr-TR" sz="1500" kern="1200" dirty="0">
            <a:latin typeface="Calibri" panose="020F0502020204030204" pitchFamily="34" charset="0"/>
          </a:endParaRPr>
        </a:p>
        <a:p>
          <a:pPr marL="114300" lvl="1" indent="-114300" algn="l" defTabSz="666750">
            <a:lnSpc>
              <a:spcPct val="90000"/>
            </a:lnSpc>
            <a:spcBef>
              <a:spcPct val="0"/>
            </a:spcBef>
            <a:spcAft>
              <a:spcPct val="15000"/>
            </a:spcAft>
            <a:buChar char="••"/>
          </a:pPr>
          <a:r>
            <a:rPr lang="tr-TR" sz="1500" kern="1200" dirty="0" smtClean="0">
              <a:latin typeface="Calibri" panose="020F0502020204030204" pitchFamily="34" charset="0"/>
            </a:rPr>
            <a:t>Doğru ölçüm yap</a:t>
          </a:r>
          <a:endParaRPr lang="tr-TR" sz="1500" kern="1200" dirty="0">
            <a:latin typeface="Calibri" panose="020F0502020204030204" pitchFamily="34" charset="0"/>
          </a:endParaRPr>
        </a:p>
      </dsp:txBody>
      <dsp:txXfrm>
        <a:off x="5308914" y="926836"/>
        <a:ext cx="1704447" cy="19724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907A3A-A679-4C62-A694-80874D743094}" type="datetimeFigureOut">
              <a:rPr lang="tr-TR" smtClean="0"/>
              <a:pPr/>
              <a:t>31.01.2017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AEB07-4BDA-4FCE-AFAF-C55F096FB9B0}"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07A3A-A679-4C62-A694-80874D743094}" type="datetimeFigureOut">
              <a:rPr lang="tr-TR" smtClean="0"/>
              <a:pPr/>
              <a:t>31.01.2017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907A3A-A679-4C62-A694-80874D743094}" type="datetimeFigureOut">
              <a:rPr lang="tr-TR" smtClean="0"/>
              <a:pPr/>
              <a:t>31.01.2017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AEB07-4BDA-4FCE-AFAF-C55F096FB9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lumMod val="95000"/>
              </a:schemeClr>
            </a:gs>
            <a:gs pos="100000">
              <a:schemeClr val="bg2">
                <a:tint val="89000"/>
                <a:shade val="62000"/>
                <a:satMod val="110000"/>
                <a:lumMod val="72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0"/>
            <a:ext cx="3600400" cy="2204864"/>
          </a:xfrm>
        </p:spPr>
        <p:txBody>
          <a:bodyPr>
            <a:noAutofit/>
          </a:bodyPr>
          <a:lstStyle/>
          <a:p>
            <a:pPr algn="ctr"/>
            <a:r>
              <a:rPr lang="tr-TR" sz="3800" b="1" dirty="0" smtClean="0">
                <a:solidFill>
                  <a:srgbClr val="002060"/>
                </a:solidFill>
                <a:latin typeface="Calibri" panose="020F0502020204030204" pitchFamily="34" charset="0"/>
              </a:rPr>
              <a:t>GÜNÜMÜZ İŞLETMELERİNiN YÖNETİMİ</a:t>
            </a:r>
            <a:endParaRPr lang="tr-TR" sz="3800" b="1" dirty="0">
              <a:solidFill>
                <a:srgbClr val="002060"/>
              </a:solidFill>
              <a:latin typeface="Calibri" panose="020F0502020204030204" pitchFamily="34" charset="0"/>
            </a:endParaRPr>
          </a:p>
        </p:txBody>
      </p:sp>
      <p:sp>
        <p:nvSpPr>
          <p:cNvPr id="3" name="Subtitle 2"/>
          <p:cNvSpPr>
            <a:spLocks noGrp="1"/>
          </p:cNvSpPr>
          <p:nvPr>
            <p:ph type="subTitle" idx="1"/>
          </p:nvPr>
        </p:nvSpPr>
        <p:spPr>
          <a:xfrm>
            <a:off x="4932040" y="3280200"/>
            <a:ext cx="3260746" cy="2538303"/>
          </a:xfrm>
        </p:spPr>
        <p:txBody>
          <a:bodyPr>
            <a:normAutofit/>
          </a:bodyPr>
          <a:lstStyle/>
          <a:p>
            <a:r>
              <a:rPr lang="tr-TR" sz="3200" dirty="0" smtClean="0">
                <a:solidFill>
                  <a:srgbClr val="002060"/>
                </a:solidFill>
                <a:latin typeface="Calibri" panose="020F0502020204030204" pitchFamily="34" charset="0"/>
              </a:rPr>
              <a:t>10. Bölüm</a:t>
            </a:r>
          </a:p>
          <a:p>
            <a:r>
              <a:rPr lang="tr-TR" sz="3600" b="1" dirty="0" smtClean="0">
                <a:solidFill>
                  <a:srgbClr val="002060"/>
                </a:solidFill>
                <a:latin typeface="Calibri" panose="020F0502020204030204" pitchFamily="34" charset="0"/>
              </a:rPr>
              <a:t>İNOVASYON</a:t>
            </a:r>
            <a:endParaRPr lang="tr-TR" sz="3600" dirty="0">
              <a:solidFill>
                <a:srgbClr val="C0000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9892"/>
          <a:stretch/>
        </p:blipFill>
        <p:spPr bwMode="auto">
          <a:xfrm>
            <a:off x="765487" y="404664"/>
            <a:ext cx="2592288" cy="5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927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83568" y="908720"/>
            <a:ext cx="7488832" cy="496161"/>
          </a:xfrm>
          <a:prstGeom prst="rect">
            <a:avLst/>
          </a:prstGeom>
          <a:noFill/>
        </p:spPr>
        <p:txBody>
          <a:bodyPr wrap="square" rtlCol="0">
            <a:spAutoFit/>
          </a:bodyPr>
          <a:lstStyle/>
          <a:p>
            <a:pPr marL="68580">
              <a:lnSpc>
                <a:spcPct val="80000"/>
              </a:lnSpc>
              <a:spcBef>
                <a:spcPct val="20000"/>
              </a:spcBef>
              <a:buClr>
                <a:schemeClr val="accent1"/>
              </a:buClr>
              <a:buSzPct val="76000"/>
            </a:pPr>
            <a:r>
              <a:rPr lang="tr-TR" sz="3200" b="1" dirty="0" smtClean="0">
                <a:solidFill>
                  <a:srgbClr val="002060"/>
                </a:solidFill>
                <a:latin typeface="Calibri" panose="020F0502020204030204" pitchFamily="34" charset="0"/>
              </a:rPr>
              <a:t>İNOVASYON YÖNETİMİ</a:t>
            </a:r>
            <a:endParaRPr lang="tr-TR" sz="3200" b="1" dirty="0">
              <a:solidFill>
                <a:srgbClr val="002060"/>
              </a:solidFill>
              <a:latin typeface="Calibri" panose="020F0502020204030204" pitchFamily="34" charset="0"/>
            </a:endParaRPr>
          </a:p>
        </p:txBody>
      </p:sp>
      <p:sp>
        <p:nvSpPr>
          <p:cNvPr id="2" name="Rectangle 1"/>
          <p:cNvSpPr/>
          <p:nvPr/>
        </p:nvSpPr>
        <p:spPr>
          <a:xfrm>
            <a:off x="899592" y="1772816"/>
            <a:ext cx="4572000" cy="3970318"/>
          </a:xfrm>
          <a:prstGeom prst="rect">
            <a:avLst/>
          </a:prstGeom>
        </p:spPr>
        <p:txBody>
          <a:bodyPr>
            <a:spAutoFit/>
          </a:bodyPr>
          <a:lstStyle/>
          <a:p>
            <a:pPr marL="457200" indent="-457200">
              <a:buClr>
                <a:srgbClr val="002060"/>
              </a:buClr>
              <a:buFont typeface="Wingdings 3" panose="05040102010807070707" pitchFamily="18" charset="2"/>
              <a:buChar char=""/>
            </a:pPr>
            <a:r>
              <a:rPr lang="tr-TR" sz="2800" dirty="0">
                <a:latin typeface="Calibri" panose="020F0502020204030204" pitchFamily="34" charset="0"/>
              </a:rPr>
              <a:t>Örgütte yenilikçiliği geliştirirken, çalışanları bir yandan piyasa ihtiyaçlarını zamanında karşılayacak fikirleri bulmaları için yönetmek, öte yandan yaratıcı enerjileri ortaya çıksın diye onları serbest bırakmak gerekmektedir. </a:t>
            </a:r>
            <a:endParaRPr lang="tr-TR" sz="28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525" y="2708920"/>
            <a:ext cx="3239891" cy="2484685"/>
          </a:xfrm>
          <a:prstGeom prst="rect">
            <a:avLst/>
          </a:prstGeom>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83568" y="908720"/>
            <a:ext cx="5544616" cy="523220"/>
          </a:xfrm>
          <a:prstGeom prst="rect">
            <a:avLst/>
          </a:prstGeom>
          <a:noFill/>
        </p:spPr>
        <p:txBody>
          <a:bodyPr wrap="square" rtlCol="0">
            <a:spAutoFit/>
          </a:bodyPr>
          <a:lstStyle/>
          <a:p>
            <a:r>
              <a:rPr lang="tr-TR" sz="2800" b="1" i="1" dirty="0" smtClean="0">
                <a:solidFill>
                  <a:srgbClr val="C00000"/>
                </a:solidFill>
                <a:latin typeface="Calibri" panose="020F0502020204030204" pitchFamily="34" charset="0"/>
              </a:rPr>
              <a:t>İnovatif Örgüt Kültürü</a:t>
            </a:r>
            <a:endParaRPr lang="tr-TR" sz="2800" b="1" i="1" dirty="0">
              <a:solidFill>
                <a:srgbClr val="C00000"/>
              </a:solidFill>
              <a:latin typeface="Calibri" panose="020F0502020204030204" pitchFamily="34" charset="0"/>
            </a:endParaRPr>
          </a:p>
        </p:txBody>
      </p:sp>
      <p:sp>
        <p:nvSpPr>
          <p:cNvPr id="2" name="Rectangle 1"/>
          <p:cNvSpPr/>
          <p:nvPr/>
        </p:nvSpPr>
        <p:spPr>
          <a:xfrm>
            <a:off x="683568" y="1568981"/>
            <a:ext cx="7704856" cy="4524315"/>
          </a:xfrm>
          <a:prstGeom prst="rect">
            <a:avLst/>
          </a:prstGeom>
        </p:spPr>
        <p:txBody>
          <a:bodyPr wrap="square">
            <a:spAutoFit/>
          </a:bodyPr>
          <a:lstStyle/>
          <a:p>
            <a:r>
              <a:rPr lang="tr-TR" sz="2400" dirty="0" smtClean="0">
                <a:latin typeface="Calibri" panose="020F0502020204030204" pitchFamily="34" charset="0"/>
              </a:rPr>
              <a:t>Davranışsal </a:t>
            </a:r>
            <a:r>
              <a:rPr lang="tr-TR" sz="2400" dirty="0">
                <a:latin typeface="Calibri" panose="020F0502020204030204" pitchFamily="34" charset="0"/>
              </a:rPr>
              <a:t>yenilikçilik organizasyonda farklı kademelerde </a:t>
            </a:r>
            <a:r>
              <a:rPr lang="tr-TR" sz="2400" dirty="0" smtClean="0">
                <a:latin typeface="Calibri" panose="020F0502020204030204" pitchFamily="34" charset="0"/>
              </a:rPr>
              <a:t>görülebilir;</a:t>
            </a:r>
          </a:p>
          <a:p>
            <a:pPr marL="800100" lvl="1" indent="-342900">
              <a:buClr>
                <a:srgbClr val="002060"/>
              </a:buClr>
              <a:buFont typeface="Wingdings 3" panose="05040102010807070707" pitchFamily="18" charset="2"/>
              <a:buChar char=""/>
            </a:pPr>
            <a:r>
              <a:rPr lang="tr-TR" sz="2400" b="1" dirty="0" smtClean="0">
                <a:latin typeface="Calibri" panose="020F0502020204030204" pitchFamily="34" charset="0"/>
              </a:rPr>
              <a:t>Bireysel </a:t>
            </a:r>
            <a:r>
              <a:rPr lang="tr-TR" sz="2400" b="1" dirty="0">
                <a:latin typeface="Calibri" panose="020F0502020204030204" pitchFamily="34" charset="0"/>
              </a:rPr>
              <a:t>yenilikçilik değişim</a:t>
            </a:r>
            <a:r>
              <a:rPr lang="tr-TR" sz="2400" dirty="0">
                <a:latin typeface="Calibri" panose="020F0502020204030204" pitchFamily="34" charset="0"/>
              </a:rPr>
              <a:t> için isteklilik gösteren kişilik yapısını işaret ederken, </a:t>
            </a:r>
            <a:r>
              <a:rPr lang="tr-TR" sz="2400" b="1" dirty="0">
                <a:latin typeface="Calibri" panose="020F0502020204030204" pitchFamily="34" charset="0"/>
              </a:rPr>
              <a:t>takımların yenilikçiliği</a:t>
            </a:r>
            <a:r>
              <a:rPr lang="tr-TR" sz="2400" dirty="0">
                <a:latin typeface="Calibri" panose="020F0502020204030204" pitchFamily="34" charset="0"/>
              </a:rPr>
              <a:t>; bir araya gelmiş bir grup yenilikçi insandan fazlasını, grup dinamiklerine dayalı olarak ortaya çıkan sinerjiyi ifade etmektedir. </a:t>
            </a:r>
            <a:endParaRPr lang="tr-TR" sz="2400" dirty="0" smtClean="0">
              <a:latin typeface="Calibri" panose="020F0502020204030204" pitchFamily="34" charset="0"/>
            </a:endParaRPr>
          </a:p>
          <a:p>
            <a:pPr>
              <a:buClr>
                <a:srgbClr val="002060"/>
              </a:buClr>
            </a:pPr>
            <a:endParaRPr lang="tr-TR" sz="2400" dirty="0">
              <a:latin typeface="Calibri" panose="020F0502020204030204" pitchFamily="34" charset="0"/>
            </a:endParaRPr>
          </a:p>
          <a:p>
            <a:pPr marL="800100" lvl="1" indent="-342900">
              <a:buClr>
                <a:srgbClr val="002060"/>
              </a:buClr>
              <a:buFont typeface="Wingdings 3" panose="05040102010807070707" pitchFamily="18" charset="2"/>
              <a:buChar char=""/>
            </a:pPr>
            <a:r>
              <a:rPr lang="tr-TR" sz="2400" b="1" dirty="0" smtClean="0">
                <a:latin typeface="Calibri" panose="020F0502020204030204" pitchFamily="34" charset="0"/>
              </a:rPr>
              <a:t>Yönetsel </a:t>
            </a:r>
            <a:r>
              <a:rPr lang="tr-TR" sz="2400" b="1" dirty="0">
                <a:latin typeface="Calibri" panose="020F0502020204030204" pitchFamily="34" charset="0"/>
              </a:rPr>
              <a:t>yenilikçilik </a:t>
            </a:r>
            <a:r>
              <a:rPr lang="tr-TR" sz="2400" dirty="0">
                <a:latin typeface="Calibri" panose="020F0502020204030204" pitchFamily="34" charset="0"/>
              </a:rPr>
              <a:t>ise yönetim kademelerinde değişim için duyulan isteğin yanı sıra, iş yapış şekillerinde yeniliği teşvik etmeyi ve yeni fikirleri cesaretlendirmeyi </a:t>
            </a:r>
            <a:r>
              <a:rPr lang="tr-TR" sz="2400" dirty="0" smtClean="0">
                <a:latin typeface="Calibri" panose="020F0502020204030204" pitchFamily="34" charset="0"/>
              </a:rPr>
              <a:t>kapsamaktadır.</a:t>
            </a:r>
            <a:endParaRPr lang="tr-TR" sz="2400" dirty="0">
              <a:latin typeface="Calibri" panose="020F0502020204030204" pitchFamily="34" charset="0"/>
            </a:endParaRPr>
          </a:p>
        </p:txBody>
      </p:sp>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Rectangle 1"/>
          <p:cNvSpPr/>
          <p:nvPr/>
        </p:nvSpPr>
        <p:spPr>
          <a:xfrm>
            <a:off x="971600" y="1556792"/>
            <a:ext cx="7272808" cy="2677656"/>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400" dirty="0">
                <a:latin typeface="Calibri" panose="020F0502020204030204" pitchFamily="34" charset="0"/>
              </a:rPr>
              <a:t>Y</a:t>
            </a:r>
            <a:r>
              <a:rPr lang="tr-TR" sz="2400" dirty="0" smtClean="0">
                <a:latin typeface="Calibri" panose="020F0502020204030204" pitchFamily="34" charset="0"/>
              </a:rPr>
              <a:t>enilikçiliği </a:t>
            </a:r>
            <a:r>
              <a:rPr lang="tr-TR" sz="2400" dirty="0">
                <a:latin typeface="Calibri" panose="020F0502020204030204" pitchFamily="34" charset="0"/>
              </a:rPr>
              <a:t>teşvik etmek için, birçok büyük işletme artık küçük çalışma birimlerine bölünme yöntemini uygulamaktadır. </a:t>
            </a:r>
            <a:endParaRPr lang="tr-TR" sz="2400" dirty="0" smtClean="0">
              <a:latin typeface="Calibri" panose="020F0502020204030204" pitchFamily="34" charset="0"/>
            </a:endParaRPr>
          </a:p>
          <a:p>
            <a:pPr marL="342900" indent="-342900">
              <a:buClr>
                <a:srgbClr val="002060"/>
              </a:buClr>
              <a:buFont typeface="Wingdings 3" panose="05040102010807070707" pitchFamily="18" charset="2"/>
              <a:buChar char=""/>
            </a:pPr>
            <a:endParaRPr lang="tr-TR" sz="24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400" dirty="0">
                <a:latin typeface="Calibri" panose="020F0502020204030204" pitchFamily="34" charset="0"/>
              </a:rPr>
              <a:t>Günümüzde, işletmeler için rekabet avantajı yaratan çalışanlar, </a:t>
            </a:r>
            <a:r>
              <a:rPr lang="tr-TR" sz="2400" dirty="0" smtClean="0">
                <a:latin typeface="Calibri" panose="020F0502020204030204" pitchFamily="34" charset="0"/>
              </a:rPr>
              <a:t>yeniliğe </a:t>
            </a:r>
            <a:r>
              <a:rPr lang="tr-TR" sz="2400" dirty="0">
                <a:latin typeface="Calibri" panose="020F0502020204030204" pitchFamily="34" charset="0"/>
              </a:rPr>
              <a:t>odaklanan, bilgi ve teknoloji üreten </a:t>
            </a:r>
            <a:r>
              <a:rPr lang="tr-TR" sz="2400" b="1" dirty="0">
                <a:latin typeface="Calibri" panose="020F0502020204030204" pitchFamily="34" charset="0"/>
              </a:rPr>
              <a:t>“bilgi işçileri”</a:t>
            </a:r>
            <a:r>
              <a:rPr lang="tr-TR" sz="2400" dirty="0">
                <a:latin typeface="Calibri" panose="020F0502020204030204" pitchFamily="34" charset="0"/>
              </a:rPr>
              <a:t>dir.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234448"/>
            <a:ext cx="3806128" cy="1832580"/>
          </a:xfrm>
          <a:prstGeom prst="rect">
            <a:avLst/>
          </a:prstGeom>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69269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İnovasyon Türleri</a:t>
            </a:r>
            <a:endParaRPr lang="tr-TR" sz="3200" b="1" dirty="0">
              <a:solidFill>
                <a:srgbClr val="002060"/>
              </a:solidFill>
              <a:latin typeface="Calibri" panose="020F0502020204030204" pitchFamily="34" charset="0"/>
            </a:endParaRPr>
          </a:p>
        </p:txBody>
      </p:sp>
      <p:sp>
        <p:nvSpPr>
          <p:cNvPr id="2" name="Rectangle 1"/>
          <p:cNvSpPr/>
          <p:nvPr/>
        </p:nvSpPr>
        <p:spPr>
          <a:xfrm>
            <a:off x="971600" y="1340768"/>
            <a:ext cx="7416824" cy="5493812"/>
          </a:xfrm>
          <a:prstGeom prst="rect">
            <a:avLst/>
          </a:prstGeom>
        </p:spPr>
        <p:txBody>
          <a:bodyPr wrap="square">
            <a:spAutoFit/>
          </a:bodyPr>
          <a:lstStyle/>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Radikal İnovasyon (Radical Innovation)</a:t>
            </a:r>
          </a:p>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Artımsal İnovasyon (Incremental Innovation) </a:t>
            </a:r>
          </a:p>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Düzen Bozucu İnovasyon (Disruptive Innovation)</a:t>
            </a:r>
          </a:p>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Ürün İnovasyonu (Product Innovation) </a:t>
            </a:r>
          </a:p>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Hizmet İnovasyonu (Service Innovation)</a:t>
            </a:r>
          </a:p>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Süreci İnovasyonu (Process Innovation)</a:t>
            </a:r>
          </a:p>
          <a:p>
            <a:pPr marL="800100" lvl="2" indent="-457200">
              <a:buClr>
                <a:srgbClr val="002060"/>
              </a:buClr>
              <a:buFont typeface="+mj-lt"/>
              <a:buAutoNum type="arabicPeriod"/>
            </a:pPr>
            <a:r>
              <a:rPr lang="tr-TR" sz="2200" i="1" dirty="0">
                <a:solidFill>
                  <a:schemeClr val="tx2">
                    <a:lumMod val="50000"/>
                  </a:schemeClr>
                </a:solidFill>
                <a:latin typeface="Calibri" pitchFamily="34" charset="0"/>
              </a:rPr>
              <a:t>Pazarlama İnovasyonu (Marketing </a:t>
            </a:r>
            <a:r>
              <a:rPr lang="tr-TR" sz="2200" i="1" dirty="0" smtClean="0">
                <a:solidFill>
                  <a:schemeClr val="tx2">
                    <a:lumMod val="50000"/>
                  </a:schemeClr>
                </a:solidFill>
                <a:latin typeface="Calibri" pitchFamily="34" charset="0"/>
              </a:rPr>
              <a:t>Innovation)</a:t>
            </a:r>
          </a:p>
          <a:p>
            <a:pPr marL="800100" lvl="2" indent="-457200">
              <a:buClr>
                <a:srgbClr val="002060"/>
              </a:buClr>
              <a:buFont typeface="+mj-lt"/>
              <a:buAutoNum type="arabicPeriod"/>
            </a:pPr>
            <a:r>
              <a:rPr lang="en-US" sz="2200" i="1" dirty="0" err="1" smtClean="0">
                <a:solidFill>
                  <a:schemeClr val="tx2">
                    <a:lumMod val="50000"/>
                  </a:schemeClr>
                </a:solidFill>
                <a:latin typeface="Calibri" pitchFamily="34" charset="0"/>
              </a:rPr>
              <a:t>Organizasyonel</a:t>
            </a:r>
            <a:r>
              <a:rPr lang="en-US" sz="2200" i="1" dirty="0" smtClean="0">
                <a:solidFill>
                  <a:schemeClr val="tx2">
                    <a:lumMod val="50000"/>
                  </a:schemeClr>
                </a:solidFill>
                <a:latin typeface="Calibri" pitchFamily="34" charset="0"/>
              </a:rPr>
              <a:t> </a:t>
            </a:r>
            <a:r>
              <a:rPr lang="en-US" sz="2200" i="1" dirty="0" err="1">
                <a:solidFill>
                  <a:schemeClr val="tx2">
                    <a:lumMod val="50000"/>
                  </a:schemeClr>
                </a:solidFill>
                <a:latin typeface="Calibri" pitchFamily="34" charset="0"/>
              </a:rPr>
              <a:t>İnovasyon</a:t>
            </a:r>
            <a:r>
              <a:rPr lang="en-US" sz="2200" i="1" dirty="0">
                <a:solidFill>
                  <a:schemeClr val="tx2">
                    <a:lumMod val="50000"/>
                  </a:schemeClr>
                </a:solidFill>
                <a:latin typeface="Calibri" pitchFamily="34" charset="0"/>
              </a:rPr>
              <a:t> (Organizational </a:t>
            </a:r>
            <a:r>
              <a:rPr lang="en-US" sz="2200" i="1" dirty="0" err="1">
                <a:solidFill>
                  <a:schemeClr val="tx2">
                    <a:lumMod val="50000"/>
                  </a:schemeClr>
                </a:solidFill>
                <a:latin typeface="Calibri" pitchFamily="34" charset="0"/>
              </a:rPr>
              <a:t>Innovatio</a:t>
            </a:r>
            <a:r>
              <a:rPr lang="tr-TR" sz="2200" i="1" dirty="0" smtClean="0">
                <a:solidFill>
                  <a:schemeClr val="tx2">
                    <a:lumMod val="50000"/>
                  </a:schemeClr>
                </a:solidFill>
                <a:latin typeface="Calibri" pitchFamily="34" charset="0"/>
              </a:rPr>
              <a:t>n)</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Yapısal İnovasyonlar</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Toplumsal</a:t>
            </a:r>
            <a:r>
              <a:rPr lang="tr-TR" sz="2200" i="1" dirty="0">
                <a:solidFill>
                  <a:schemeClr val="tx2">
                    <a:lumMod val="50000"/>
                  </a:schemeClr>
                </a:solidFill>
                <a:latin typeface="Calibri" pitchFamily="34" charset="0"/>
              </a:rPr>
              <a:t>/ Sosyal İnovasyon (Social </a:t>
            </a:r>
            <a:r>
              <a:rPr lang="tr-TR" sz="2200" i="1" dirty="0" smtClean="0">
                <a:solidFill>
                  <a:schemeClr val="tx2">
                    <a:lumMod val="50000"/>
                  </a:schemeClr>
                </a:solidFill>
                <a:latin typeface="Calibri" pitchFamily="34" charset="0"/>
              </a:rPr>
              <a:t>Innovation)</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Açık </a:t>
            </a:r>
            <a:r>
              <a:rPr lang="tr-TR" sz="2200" i="1" dirty="0">
                <a:solidFill>
                  <a:schemeClr val="tx2">
                    <a:lumMod val="50000"/>
                  </a:schemeClr>
                </a:solidFill>
                <a:latin typeface="Calibri" pitchFamily="34" charset="0"/>
              </a:rPr>
              <a:t>İnovasyon(Open </a:t>
            </a:r>
            <a:r>
              <a:rPr lang="tr-TR" sz="2200" i="1" dirty="0" smtClean="0">
                <a:solidFill>
                  <a:schemeClr val="tx2">
                    <a:lumMod val="50000"/>
                  </a:schemeClr>
                </a:solidFill>
                <a:latin typeface="Calibri" pitchFamily="34" charset="0"/>
              </a:rPr>
              <a:t>Innovation)</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Deneyimsel </a:t>
            </a:r>
            <a:r>
              <a:rPr lang="tr-TR" sz="2200" i="1" dirty="0">
                <a:solidFill>
                  <a:schemeClr val="tx2">
                    <a:lumMod val="50000"/>
                  </a:schemeClr>
                </a:solidFill>
                <a:latin typeface="Calibri" pitchFamily="34" charset="0"/>
              </a:rPr>
              <a:t>İnovasyon(Experimental  </a:t>
            </a:r>
            <a:r>
              <a:rPr lang="tr-TR" sz="2200" i="1" dirty="0" smtClean="0">
                <a:solidFill>
                  <a:schemeClr val="tx2">
                    <a:lumMod val="50000"/>
                  </a:schemeClr>
                </a:solidFill>
                <a:latin typeface="Calibri" pitchFamily="34" charset="0"/>
              </a:rPr>
              <a:t>Innovation)</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Alt </a:t>
            </a:r>
            <a:r>
              <a:rPr lang="tr-TR" sz="2200" i="1" dirty="0">
                <a:solidFill>
                  <a:schemeClr val="tx2">
                    <a:lumMod val="50000"/>
                  </a:schemeClr>
                </a:solidFill>
                <a:latin typeface="Calibri" pitchFamily="34" charset="0"/>
              </a:rPr>
              <a:t>Pazar İnovasyonu(Submarket </a:t>
            </a:r>
            <a:r>
              <a:rPr lang="tr-TR" sz="2200" i="1" dirty="0" smtClean="0">
                <a:solidFill>
                  <a:schemeClr val="tx2">
                    <a:lumMod val="50000"/>
                  </a:schemeClr>
                </a:solidFill>
                <a:latin typeface="Calibri" pitchFamily="34" charset="0"/>
              </a:rPr>
              <a:t>Innovation</a:t>
            </a:r>
            <a:r>
              <a:rPr lang="tr-TR" sz="2200" i="1" dirty="0" smtClean="0">
                <a:latin typeface="Calibri" panose="020F0502020204030204" pitchFamily="34" charset="0"/>
              </a:rPr>
              <a:t>)</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Kesişimci </a:t>
            </a:r>
            <a:r>
              <a:rPr lang="tr-TR" sz="2200" i="1" dirty="0">
                <a:solidFill>
                  <a:schemeClr val="tx2">
                    <a:lumMod val="50000"/>
                  </a:schemeClr>
                </a:solidFill>
                <a:latin typeface="Calibri" pitchFamily="34" charset="0"/>
              </a:rPr>
              <a:t>İnovasyon(Concurrent </a:t>
            </a:r>
            <a:r>
              <a:rPr lang="tr-TR" sz="2200" i="1" dirty="0" smtClean="0">
                <a:solidFill>
                  <a:schemeClr val="tx2">
                    <a:lumMod val="50000"/>
                  </a:schemeClr>
                </a:solidFill>
                <a:latin typeface="Calibri" pitchFamily="34" charset="0"/>
              </a:rPr>
              <a:t>Innovation)</a:t>
            </a:r>
          </a:p>
          <a:p>
            <a:pPr marL="800100" lvl="2" indent="-457200">
              <a:buClr>
                <a:srgbClr val="002060"/>
              </a:buClr>
              <a:buFont typeface="+mj-lt"/>
              <a:buAutoNum type="arabicPeriod"/>
            </a:pPr>
            <a:r>
              <a:rPr lang="tr-TR" sz="2200" i="1" dirty="0" smtClean="0">
                <a:solidFill>
                  <a:schemeClr val="tx2">
                    <a:lumMod val="50000"/>
                  </a:schemeClr>
                </a:solidFill>
                <a:latin typeface="Calibri" pitchFamily="34" charset="0"/>
              </a:rPr>
              <a:t>Çeşitlilik </a:t>
            </a:r>
            <a:r>
              <a:rPr lang="tr-TR" sz="2200" i="1" dirty="0">
                <a:solidFill>
                  <a:schemeClr val="tx2">
                    <a:lumMod val="50000"/>
                  </a:schemeClr>
                </a:solidFill>
                <a:latin typeface="Calibri" pitchFamily="34" charset="0"/>
              </a:rPr>
              <a:t>İnovasyonu(Diversity Innovation)</a:t>
            </a:r>
          </a:p>
          <a:p>
            <a:pPr marL="800100" lvl="2" indent="-457200">
              <a:buClr>
                <a:srgbClr val="002060"/>
              </a:buClr>
              <a:buFont typeface="+mj-lt"/>
              <a:buAutoNum type="arabicPeriod"/>
            </a:pPr>
            <a:endParaRPr lang="tr-TR" sz="2100" dirty="0">
              <a:solidFill>
                <a:schemeClr val="tx2">
                  <a:lumMod val="50000"/>
                </a:schemeClr>
              </a:solidFill>
              <a:latin typeface="Calibri" pitchFamily="34" charset="0"/>
            </a:endParaRPr>
          </a:p>
        </p:txBody>
      </p:sp>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828001"/>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 Radikal İnovasyon</a:t>
            </a:r>
            <a:endParaRPr lang="tr-TR" sz="3200" b="1" i="1" dirty="0">
              <a:solidFill>
                <a:srgbClr val="C00000"/>
              </a:solidFill>
              <a:latin typeface="Calibri" panose="020F0502020204030204" pitchFamily="34" charset="0"/>
            </a:endParaRPr>
          </a:p>
        </p:txBody>
      </p:sp>
      <p:sp>
        <p:nvSpPr>
          <p:cNvPr id="2" name="Rectangle 1"/>
          <p:cNvSpPr/>
          <p:nvPr/>
        </p:nvSpPr>
        <p:spPr>
          <a:xfrm>
            <a:off x="899592" y="2076033"/>
            <a:ext cx="3725260" cy="2893100"/>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b="1" dirty="0">
                <a:latin typeface="Calibri" panose="020F0502020204030204" pitchFamily="34" charset="0"/>
              </a:rPr>
              <a:t>Radikal inovasyon</a:t>
            </a:r>
            <a:r>
              <a:rPr lang="tr-TR" sz="2600" dirty="0">
                <a:latin typeface="Calibri" panose="020F0502020204030204" pitchFamily="34" charset="0"/>
              </a:rPr>
              <a:t>; yepyeni, sıfırdan pazar yaratan inovasyon anlamına gelmektedir. Entelektüel bir sıçrama yaratmaktadır, etki alanı geniştir. </a:t>
            </a:r>
            <a:endParaRPr lang="tr-TR" sz="2600" dirty="0">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431" y="3945789"/>
            <a:ext cx="2923853" cy="213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431" y="1120388"/>
            <a:ext cx="2923853" cy="2114920"/>
          </a:xfrm>
          <a:prstGeom prst="rect">
            <a:avLst/>
          </a:prstGeom>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828001"/>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2. Artımsal İnovasyon</a:t>
            </a:r>
            <a:endParaRPr lang="tr-TR" sz="3200" b="1" i="1" dirty="0">
              <a:solidFill>
                <a:srgbClr val="C00000"/>
              </a:solidFill>
              <a:latin typeface="Calibri" panose="020F0502020204030204" pitchFamily="34" charset="0"/>
            </a:endParaRPr>
          </a:p>
        </p:txBody>
      </p:sp>
      <p:sp>
        <p:nvSpPr>
          <p:cNvPr id="2" name="Rectangle 1"/>
          <p:cNvSpPr/>
          <p:nvPr/>
        </p:nvSpPr>
        <p:spPr>
          <a:xfrm>
            <a:off x="1148502" y="1776298"/>
            <a:ext cx="6879882" cy="1292662"/>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Bu tür inovasyon, adım adım yapılan, bir dizi geliştirme ve iyileştirme faaliyetini içeren çalışmaların sonucu olarak ortaya çıkmaktadır. </a:t>
            </a:r>
            <a:endParaRPr lang="tr-TR" sz="2600"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01008"/>
            <a:ext cx="4908589" cy="244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972017"/>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3. Düzen Bozucu</a:t>
            </a:r>
            <a:r>
              <a:rPr lang="tr-TR" sz="3200" b="1" i="1" dirty="0" smtClean="0">
                <a:solidFill>
                  <a:srgbClr val="C00000"/>
                </a:solidFill>
                <a:latin typeface="Calibri" panose="020F0502020204030204" pitchFamily="34" charset="0"/>
              </a:rPr>
              <a:t> İnovasyon</a:t>
            </a:r>
            <a:endParaRPr lang="tr-TR" sz="3200" b="1" i="1" dirty="0">
              <a:solidFill>
                <a:srgbClr val="C00000"/>
              </a:solidFill>
              <a:latin typeface="Calibri" panose="020F0502020204030204" pitchFamily="34" charset="0"/>
            </a:endParaRPr>
          </a:p>
        </p:txBody>
      </p:sp>
      <p:sp>
        <p:nvSpPr>
          <p:cNvPr id="2" name="Rectangle 1"/>
          <p:cNvSpPr/>
          <p:nvPr/>
        </p:nvSpPr>
        <p:spPr>
          <a:xfrm>
            <a:off x="1133872" y="1833552"/>
            <a:ext cx="4086200" cy="4093428"/>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Pazarda daha önce oluşturulamayan bir pazar stratejisi uygulayarak, mevcut pazarda daha önceki düzeni bozarak, yeni pazar payı ve alt pazar inovasyonunu oluşturmak olarak tanımlanabilir. </a:t>
            </a:r>
            <a:endParaRPr lang="tr-TR" sz="26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814" y="2420888"/>
            <a:ext cx="3538015" cy="2853864"/>
          </a:xfrm>
          <a:prstGeom prst="rect">
            <a:avLst/>
          </a:prstGeom>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052736"/>
            <a:ext cx="6696744" cy="584775"/>
          </a:xfrm>
          <a:prstGeom prst="rect">
            <a:avLst/>
          </a:prstGeom>
          <a:noFill/>
        </p:spPr>
        <p:txBody>
          <a:bodyPr wrap="square" rtlCol="0">
            <a:spAutoFit/>
          </a:bodyPr>
          <a:lstStyle/>
          <a:p>
            <a:r>
              <a:rPr lang="tr-TR" sz="3200" b="1" i="1" dirty="0">
                <a:solidFill>
                  <a:srgbClr val="C00000"/>
                </a:solidFill>
                <a:latin typeface="Calibri" panose="020F0502020204030204" pitchFamily="34" charset="0"/>
              </a:rPr>
              <a:t>4</a:t>
            </a:r>
            <a:r>
              <a:rPr lang="tr-TR" sz="3200" b="1" i="1" dirty="0" smtClean="0">
                <a:solidFill>
                  <a:srgbClr val="C00000"/>
                </a:solidFill>
                <a:latin typeface="Calibri" panose="020F0502020204030204" pitchFamily="34" charset="0"/>
              </a:rPr>
              <a:t>. Ürün </a:t>
            </a:r>
            <a:r>
              <a:rPr lang="tr-TR" sz="3200" b="1" i="1" dirty="0" smtClean="0">
                <a:solidFill>
                  <a:srgbClr val="C00000"/>
                </a:solidFill>
                <a:latin typeface="Calibri" panose="020F0502020204030204" pitchFamily="34" charset="0"/>
              </a:rPr>
              <a:t>İnovasyonu</a:t>
            </a:r>
            <a:endParaRPr lang="tr-TR" sz="3200" b="1" i="1" dirty="0">
              <a:solidFill>
                <a:srgbClr val="C00000"/>
              </a:solidFill>
              <a:latin typeface="Calibri" panose="020F0502020204030204" pitchFamily="34" charset="0"/>
            </a:endParaRPr>
          </a:p>
        </p:txBody>
      </p:sp>
      <p:sp>
        <p:nvSpPr>
          <p:cNvPr id="2" name="Rectangle 1"/>
          <p:cNvSpPr/>
          <p:nvPr/>
        </p:nvSpPr>
        <p:spPr>
          <a:xfrm>
            <a:off x="992537" y="2060848"/>
            <a:ext cx="7272808" cy="3693319"/>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Farklı ve yeni bir ürünün geliştirilmesi ya da var olan üründe değişiklik, farklılık ve yenilik yapılması ve bu ürünün pazara sunulması “ürün inovasyonu” olarak adlandırılmaktadır</a:t>
            </a:r>
            <a:r>
              <a:rPr lang="tr-TR" sz="2600" dirty="0" smtClean="0">
                <a:latin typeface="Calibri" panose="020F0502020204030204" pitchFamily="34" charset="0"/>
              </a:rPr>
              <a:t>.</a:t>
            </a: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Ürün inovasyonunda önemli olan unsur, müşterinin yeni özellikleri talep ediyor </a:t>
            </a:r>
            <a:r>
              <a:rPr lang="tr-TR" sz="2600" dirty="0" smtClean="0">
                <a:latin typeface="Calibri" panose="020F0502020204030204" pitchFamily="34" charset="0"/>
              </a:rPr>
              <a:t>olmasıdır. </a:t>
            </a:r>
            <a:r>
              <a:rPr lang="tr-TR" sz="2600" dirty="0">
                <a:latin typeface="Calibri" panose="020F0502020204030204" pitchFamily="34" charset="0"/>
              </a:rPr>
              <a:t>Bu talebe cevap verebilen firmalar rekabet avantajında öne geçmektedir. </a:t>
            </a:r>
            <a:endParaRPr lang="tr-TR" sz="2600" dirty="0">
              <a:latin typeface="Calibri" panose="020F0502020204030204" pitchFamily="34" charset="0"/>
            </a:endParaRPr>
          </a:p>
        </p:txBody>
      </p:sp>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052736"/>
            <a:ext cx="6696744" cy="584775"/>
          </a:xfrm>
          <a:prstGeom prst="rect">
            <a:avLst/>
          </a:prstGeom>
          <a:noFill/>
        </p:spPr>
        <p:txBody>
          <a:bodyPr wrap="square" rtlCol="0">
            <a:spAutoFit/>
          </a:bodyPr>
          <a:lstStyle/>
          <a:p>
            <a:r>
              <a:rPr lang="tr-TR" sz="3200" b="1" i="1" dirty="0">
                <a:solidFill>
                  <a:srgbClr val="C00000"/>
                </a:solidFill>
                <a:latin typeface="Calibri" panose="020F0502020204030204" pitchFamily="34" charset="0"/>
              </a:rPr>
              <a:t>5</a:t>
            </a:r>
            <a:r>
              <a:rPr lang="tr-TR" sz="3200" b="1" i="1" dirty="0" smtClean="0">
                <a:solidFill>
                  <a:srgbClr val="C00000"/>
                </a:solidFill>
                <a:latin typeface="Calibri" panose="020F0502020204030204" pitchFamily="34" charset="0"/>
              </a:rPr>
              <a:t>. Hizmet </a:t>
            </a:r>
            <a:r>
              <a:rPr lang="tr-TR" sz="3200" b="1" i="1" dirty="0" smtClean="0">
                <a:solidFill>
                  <a:srgbClr val="C00000"/>
                </a:solidFill>
                <a:latin typeface="Calibri" panose="020F0502020204030204" pitchFamily="34" charset="0"/>
              </a:rPr>
              <a:t>İnovasyonu</a:t>
            </a:r>
            <a:endParaRPr lang="tr-TR" sz="3200" b="1" i="1" dirty="0">
              <a:solidFill>
                <a:srgbClr val="C00000"/>
              </a:solidFill>
              <a:latin typeface="Calibri" panose="020F0502020204030204" pitchFamily="34" charset="0"/>
            </a:endParaRPr>
          </a:p>
        </p:txBody>
      </p:sp>
      <p:sp>
        <p:nvSpPr>
          <p:cNvPr id="2" name="Rectangle 1"/>
          <p:cNvSpPr/>
          <p:nvPr/>
        </p:nvSpPr>
        <p:spPr>
          <a:xfrm>
            <a:off x="1043608" y="1772816"/>
            <a:ext cx="7344816" cy="2492990"/>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Bir işletmenin yeni, farklı ve değişik bir hizmet geliştirip bunu müşterilerine sunması hizmet </a:t>
            </a:r>
            <a:r>
              <a:rPr lang="tr-TR" sz="2600" dirty="0" smtClean="0">
                <a:latin typeface="Calibri" panose="020F0502020204030204" pitchFamily="34" charset="0"/>
              </a:rPr>
              <a:t>inovasyonudur. Ayrıca </a:t>
            </a:r>
            <a:r>
              <a:rPr lang="tr-TR" sz="2600" dirty="0">
                <a:latin typeface="Calibri" panose="020F0502020204030204" pitchFamily="34" charset="0"/>
              </a:rPr>
              <a:t>s</a:t>
            </a:r>
            <a:r>
              <a:rPr lang="tr-TR" sz="2600" dirty="0" smtClean="0">
                <a:latin typeface="Calibri" panose="020F0502020204030204" pitchFamily="34" charset="0"/>
              </a:rPr>
              <a:t>unulmakta </a:t>
            </a:r>
            <a:r>
              <a:rPr lang="tr-TR" sz="2600" dirty="0">
                <a:latin typeface="Calibri" panose="020F0502020204030204" pitchFamily="34" charset="0"/>
              </a:rPr>
              <a:t>olan hizmetleri daha çok müşteri çekecek şekilde değiştirmek ve farklılaştırmak da hizmet inovasyonu yapmak anlamına gelir.</a:t>
            </a:r>
            <a:endParaRPr lang="tr-TR" sz="2600" dirty="0">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390252"/>
            <a:ext cx="28575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4227286"/>
            <a:ext cx="1935658" cy="1935658"/>
          </a:xfrm>
          <a:prstGeom prst="rect">
            <a:avLst/>
          </a:prstGeom>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124744"/>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6. Süreç İnovasyonu</a:t>
            </a:r>
            <a:endParaRPr lang="tr-TR" sz="3200" b="1" i="1" dirty="0">
              <a:solidFill>
                <a:srgbClr val="C00000"/>
              </a:solidFill>
              <a:latin typeface="Calibri" panose="020F0502020204030204" pitchFamily="34" charset="0"/>
            </a:endParaRPr>
          </a:p>
        </p:txBody>
      </p:sp>
      <p:sp>
        <p:nvSpPr>
          <p:cNvPr id="2" name="Rectangle 1"/>
          <p:cNvSpPr/>
          <p:nvPr/>
        </p:nvSpPr>
        <p:spPr>
          <a:xfrm>
            <a:off x="1115616" y="1916832"/>
            <a:ext cx="6912768" cy="1292662"/>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Yeni veya önemli derecede iyileştirilmiş bir üretim, dağıtım veya pazarlama uygulamasının </a:t>
            </a:r>
            <a:r>
              <a:rPr lang="tr-TR" sz="2600" dirty="0" smtClean="0">
                <a:latin typeface="Calibri" panose="020F0502020204030204" pitchFamily="34" charset="0"/>
              </a:rPr>
              <a:t>gerçekleştirilmesidir.</a:t>
            </a:r>
            <a:endParaRPr lang="tr-TR" sz="2600" dirty="0">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812" y="3501008"/>
            <a:ext cx="4024391" cy="268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8"/>
            <a:ext cx="7272808" cy="5832648"/>
          </a:xfrm>
        </p:spPr>
        <p:txBody>
          <a:bodyPr>
            <a:normAutofit lnSpcReduction="10000"/>
          </a:bodyPr>
          <a:lstStyle/>
          <a:p>
            <a:pPr marL="0" indent="0">
              <a:buNone/>
            </a:pPr>
            <a:r>
              <a:rPr lang="tr-TR" b="1" dirty="0">
                <a:solidFill>
                  <a:schemeClr val="accent1"/>
                </a:solidFill>
                <a:latin typeface="Calibri" pitchFamily="34" charset="0"/>
              </a:rPr>
              <a:t>	</a:t>
            </a:r>
            <a:endParaRPr lang="tr-TR" sz="2000" b="1" dirty="0" smtClean="0">
              <a:latin typeface="Calibri(Heading)"/>
            </a:endParaRPr>
          </a:p>
          <a:p>
            <a:pPr indent="-342900">
              <a:buClr>
                <a:srgbClr val="002060"/>
              </a:buClr>
              <a:buFont typeface="Wingdings 3" panose="05040102010807070707" pitchFamily="18" charset="2"/>
              <a:buChar char=""/>
            </a:pPr>
            <a:r>
              <a:rPr lang="tr-TR" sz="2800" b="1" dirty="0">
                <a:solidFill>
                  <a:srgbClr val="002060"/>
                </a:solidFill>
                <a:latin typeface="Calibri" panose="020F0502020204030204" pitchFamily="34" charset="0"/>
              </a:rPr>
              <a:t>İNOVASYON</a:t>
            </a:r>
          </a:p>
          <a:p>
            <a:pPr marL="525780" indent="-457200">
              <a:buClr>
                <a:srgbClr val="002060"/>
              </a:buClr>
              <a:buFont typeface="+mj-lt"/>
              <a:buAutoNum type="arabicPeriod"/>
            </a:pPr>
            <a:r>
              <a:rPr lang="tr-TR" sz="2600" dirty="0">
                <a:solidFill>
                  <a:schemeClr val="tx2">
                    <a:lumMod val="50000"/>
                  </a:schemeClr>
                </a:solidFill>
                <a:latin typeface="Calibri" pitchFamily="34" charset="0"/>
              </a:rPr>
              <a:t>İnovasyon Kavramı</a:t>
            </a:r>
          </a:p>
          <a:p>
            <a:pPr marL="525780" indent="-457200">
              <a:buClr>
                <a:srgbClr val="002060"/>
              </a:buClr>
              <a:buFont typeface="+mj-lt"/>
              <a:buAutoNum type="arabicPeriod"/>
            </a:pPr>
            <a:r>
              <a:rPr lang="tr-TR" sz="2600" dirty="0" smtClean="0">
                <a:solidFill>
                  <a:schemeClr val="tx2">
                    <a:lumMod val="50000"/>
                  </a:schemeClr>
                </a:solidFill>
                <a:latin typeface="Calibri" pitchFamily="34" charset="0"/>
              </a:rPr>
              <a:t>İnovasyon </a:t>
            </a:r>
            <a:r>
              <a:rPr lang="tr-TR" sz="2600" dirty="0">
                <a:solidFill>
                  <a:schemeClr val="tx2">
                    <a:lumMod val="50000"/>
                  </a:schemeClr>
                </a:solidFill>
                <a:latin typeface="Calibri" pitchFamily="34" charset="0"/>
              </a:rPr>
              <a:t>ve İcat Kavramlarının </a:t>
            </a:r>
            <a:r>
              <a:rPr lang="tr-TR" sz="2600" dirty="0" smtClean="0">
                <a:solidFill>
                  <a:schemeClr val="tx2">
                    <a:lumMod val="50000"/>
                  </a:schemeClr>
                </a:solidFill>
                <a:latin typeface="Calibri" pitchFamily="34" charset="0"/>
              </a:rPr>
              <a:t>Farkı</a:t>
            </a:r>
          </a:p>
          <a:p>
            <a:pPr marL="525780" indent="-457200">
              <a:buClr>
                <a:srgbClr val="002060"/>
              </a:buClr>
              <a:buFont typeface="+mj-lt"/>
              <a:buAutoNum type="arabicPeriod"/>
            </a:pPr>
            <a:r>
              <a:rPr lang="tr-TR" sz="2600" dirty="0" smtClean="0">
                <a:solidFill>
                  <a:schemeClr val="tx2">
                    <a:lumMod val="50000"/>
                  </a:schemeClr>
                </a:solidFill>
                <a:latin typeface="Calibri" pitchFamily="34" charset="0"/>
              </a:rPr>
              <a:t>İnovasyonun </a:t>
            </a:r>
            <a:r>
              <a:rPr lang="tr-TR" sz="2600" dirty="0">
                <a:solidFill>
                  <a:schemeClr val="tx2">
                    <a:lumMod val="50000"/>
                  </a:schemeClr>
                </a:solidFill>
                <a:latin typeface="Calibri" pitchFamily="34" charset="0"/>
              </a:rPr>
              <a:t>Temel Özellikleri</a:t>
            </a:r>
          </a:p>
          <a:p>
            <a:pPr indent="-342900">
              <a:buClr>
                <a:srgbClr val="002060"/>
              </a:buClr>
              <a:buFont typeface="Wingdings 3" panose="05040102010807070707" pitchFamily="18" charset="2"/>
              <a:buChar char=""/>
            </a:pPr>
            <a:r>
              <a:rPr lang="tr-TR" sz="2800" b="1" dirty="0">
                <a:solidFill>
                  <a:srgbClr val="002060"/>
                </a:solidFill>
                <a:latin typeface="Calibri" panose="020F0502020204030204" pitchFamily="34" charset="0"/>
              </a:rPr>
              <a:t>İNOVASYON YÖNETİMİ</a:t>
            </a:r>
          </a:p>
          <a:p>
            <a:pPr marL="525780" lvl="2" indent="-457200">
              <a:buClr>
                <a:srgbClr val="002060"/>
              </a:buClr>
              <a:buFont typeface="+mj-lt"/>
              <a:buAutoNum type="arabicPeriod"/>
            </a:pPr>
            <a:r>
              <a:rPr lang="tr-TR" sz="2600" dirty="0">
                <a:solidFill>
                  <a:schemeClr val="tx2">
                    <a:lumMod val="50000"/>
                  </a:schemeClr>
                </a:solidFill>
                <a:latin typeface="Calibri" pitchFamily="34" charset="0"/>
              </a:rPr>
              <a:t>İnovasyon Türleri</a:t>
            </a: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Radikal </a:t>
            </a:r>
            <a:r>
              <a:rPr lang="tr-TR" sz="2100" dirty="0">
                <a:solidFill>
                  <a:schemeClr val="tx2">
                    <a:lumMod val="50000"/>
                  </a:schemeClr>
                </a:solidFill>
                <a:latin typeface="Calibri" pitchFamily="34" charset="0"/>
              </a:rPr>
              <a:t>İnovasyon (Radical </a:t>
            </a:r>
            <a:r>
              <a:rPr lang="tr-TR" sz="2100" dirty="0" smtClean="0">
                <a:solidFill>
                  <a:schemeClr val="tx2">
                    <a:lumMod val="50000"/>
                  </a:schemeClr>
                </a:solidFill>
                <a:latin typeface="Calibri" pitchFamily="34" charset="0"/>
              </a:rPr>
              <a:t>Innovation)</a:t>
            </a: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Artımsal </a:t>
            </a:r>
            <a:r>
              <a:rPr lang="tr-TR" sz="2100" dirty="0">
                <a:solidFill>
                  <a:schemeClr val="tx2">
                    <a:lumMod val="50000"/>
                  </a:schemeClr>
                </a:solidFill>
                <a:latin typeface="Calibri" pitchFamily="34" charset="0"/>
              </a:rPr>
              <a:t>İnovasyon (Incremental Innovation) </a:t>
            </a: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Düzen </a:t>
            </a:r>
            <a:r>
              <a:rPr lang="tr-TR" sz="2100" dirty="0">
                <a:solidFill>
                  <a:schemeClr val="tx2">
                    <a:lumMod val="50000"/>
                  </a:schemeClr>
                </a:solidFill>
                <a:latin typeface="Calibri" pitchFamily="34" charset="0"/>
              </a:rPr>
              <a:t>Bozucu İnovasyon (Disruptive </a:t>
            </a:r>
            <a:r>
              <a:rPr lang="tr-TR" sz="2100" dirty="0" smtClean="0">
                <a:solidFill>
                  <a:schemeClr val="tx2">
                    <a:lumMod val="50000"/>
                  </a:schemeClr>
                </a:solidFill>
                <a:latin typeface="Calibri" pitchFamily="34" charset="0"/>
              </a:rPr>
              <a:t>Innovation)</a:t>
            </a: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Ürün </a:t>
            </a:r>
            <a:r>
              <a:rPr lang="tr-TR" sz="2100" dirty="0">
                <a:solidFill>
                  <a:schemeClr val="tx2">
                    <a:lumMod val="50000"/>
                  </a:schemeClr>
                </a:solidFill>
                <a:latin typeface="Calibri" pitchFamily="34" charset="0"/>
              </a:rPr>
              <a:t>İnovasyonu (Product Innovation) </a:t>
            </a: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Hizmet </a:t>
            </a:r>
            <a:r>
              <a:rPr lang="tr-TR" sz="2100" dirty="0">
                <a:solidFill>
                  <a:schemeClr val="tx2">
                    <a:lumMod val="50000"/>
                  </a:schemeClr>
                </a:solidFill>
                <a:latin typeface="Calibri" pitchFamily="34" charset="0"/>
              </a:rPr>
              <a:t>İnovasyonu (Service Innovation</a:t>
            </a:r>
            <a:r>
              <a:rPr lang="tr-TR" sz="2100" dirty="0" smtClean="0">
                <a:solidFill>
                  <a:schemeClr val="tx2">
                    <a:lumMod val="50000"/>
                  </a:schemeClr>
                </a:solidFill>
                <a:latin typeface="Calibri" pitchFamily="34" charset="0"/>
              </a:rPr>
              <a:t>)</a:t>
            </a:r>
            <a:endParaRPr lang="tr-TR" sz="2100" dirty="0">
              <a:solidFill>
                <a:schemeClr val="tx2">
                  <a:lumMod val="50000"/>
                </a:schemeClr>
              </a:solidFill>
              <a:latin typeface="Calibri" pitchFamily="34" charset="0"/>
            </a:endParaRP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Süreci </a:t>
            </a:r>
            <a:r>
              <a:rPr lang="tr-TR" sz="2100" dirty="0">
                <a:solidFill>
                  <a:schemeClr val="tx2">
                    <a:lumMod val="50000"/>
                  </a:schemeClr>
                </a:solidFill>
                <a:latin typeface="Calibri" pitchFamily="34" charset="0"/>
              </a:rPr>
              <a:t>İnovasyonu (Process </a:t>
            </a:r>
            <a:r>
              <a:rPr lang="tr-TR" sz="2100" dirty="0" smtClean="0">
                <a:solidFill>
                  <a:schemeClr val="tx2">
                    <a:lumMod val="50000"/>
                  </a:schemeClr>
                </a:solidFill>
                <a:latin typeface="Calibri" pitchFamily="34" charset="0"/>
              </a:rPr>
              <a:t>Innovation)</a:t>
            </a:r>
          </a:p>
          <a:p>
            <a:pPr marL="800100" lvl="2" indent="-457200">
              <a:buClr>
                <a:srgbClr val="002060"/>
              </a:buClr>
              <a:buFont typeface="+mj-lt"/>
              <a:buAutoNum type="alphaLcParenR"/>
            </a:pPr>
            <a:r>
              <a:rPr lang="tr-TR" sz="2100" dirty="0" smtClean="0">
                <a:solidFill>
                  <a:schemeClr val="tx2">
                    <a:lumMod val="50000"/>
                  </a:schemeClr>
                </a:solidFill>
                <a:latin typeface="Calibri" pitchFamily="34" charset="0"/>
              </a:rPr>
              <a:t>Pazarlama </a:t>
            </a:r>
            <a:r>
              <a:rPr lang="tr-TR" sz="2100" dirty="0">
                <a:solidFill>
                  <a:schemeClr val="tx2">
                    <a:lumMod val="50000"/>
                  </a:schemeClr>
                </a:solidFill>
                <a:latin typeface="Calibri" pitchFamily="34" charset="0"/>
              </a:rPr>
              <a:t>İnovasyonu (Marketing </a:t>
            </a:r>
            <a:r>
              <a:rPr lang="tr-TR" sz="2100" dirty="0" smtClean="0">
                <a:solidFill>
                  <a:schemeClr val="tx2">
                    <a:lumMod val="50000"/>
                  </a:schemeClr>
                </a:solidFill>
                <a:latin typeface="Calibri" pitchFamily="34" charset="0"/>
              </a:rPr>
              <a:t>Innovation)</a:t>
            </a:r>
            <a:endParaRPr lang="tr-TR" sz="2100" dirty="0">
              <a:solidFill>
                <a:schemeClr val="tx2">
                  <a:lumMod val="50000"/>
                </a:schemeClr>
              </a:solidFill>
              <a:latin typeface="Calibri" pitchFamily="34" charset="0"/>
            </a:endParaRPr>
          </a:p>
          <a:p>
            <a:pPr marL="342900" lvl="2" indent="0">
              <a:buClr>
                <a:srgbClr val="002060"/>
              </a:buClr>
              <a:buNone/>
            </a:pPr>
            <a:endParaRPr lang="tr-TR" sz="2100" dirty="0">
              <a:solidFill>
                <a:schemeClr val="tx2">
                  <a:lumMod val="50000"/>
                </a:schemeClr>
              </a:solidFill>
              <a:latin typeface="Calibri" pitchFamily="34" charset="0"/>
            </a:endParaRPr>
          </a:p>
          <a:p>
            <a:pPr marL="68580" lvl="2" indent="0">
              <a:buClr>
                <a:srgbClr val="002060"/>
              </a:buClr>
              <a:buNone/>
            </a:pPr>
            <a:endParaRPr lang="tr-TR" sz="2600" dirty="0" smtClean="0">
              <a:solidFill>
                <a:schemeClr val="tx2">
                  <a:lumMod val="50000"/>
                </a:schemeClr>
              </a:solidFill>
              <a:latin typeface="Calibri" pitchFamily="34" charset="0"/>
            </a:endParaRPr>
          </a:p>
          <a:p>
            <a:pPr marL="68580" lvl="2" indent="0">
              <a:buClr>
                <a:srgbClr val="002060"/>
              </a:buClr>
              <a:buNone/>
            </a:pPr>
            <a:endParaRPr lang="tr-TR" sz="2600" dirty="0" smtClean="0">
              <a:solidFill>
                <a:schemeClr val="tx2">
                  <a:lumMod val="50000"/>
                </a:schemeClr>
              </a:solidFill>
              <a:latin typeface="Calibri" pitchFamily="34" charset="0"/>
            </a:endParaRPr>
          </a:p>
          <a:p>
            <a:pPr marL="68580" lvl="2" indent="0">
              <a:buClr>
                <a:srgbClr val="002060"/>
              </a:buClr>
              <a:buNone/>
            </a:pPr>
            <a:endParaRPr lang="tr-TR" sz="2600" dirty="0" smtClean="0">
              <a:solidFill>
                <a:schemeClr val="tx2">
                  <a:lumMod val="50000"/>
                </a:schemeClr>
              </a:solidFill>
              <a:latin typeface="Calibri" pitchFamily="34" charset="0"/>
            </a:endParaRPr>
          </a:p>
          <a:p>
            <a:pPr marL="68580" lvl="2" indent="0">
              <a:buClr>
                <a:srgbClr val="002060"/>
              </a:buClr>
              <a:buNone/>
            </a:pPr>
            <a:endParaRPr lang="tr-TR" sz="2600" dirty="0">
              <a:solidFill>
                <a:schemeClr val="tx2">
                  <a:lumMod val="50000"/>
                </a:schemeClr>
              </a:solidFill>
              <a:latin typeface="Calibri" pitchFamily="34" charset="0"/>
            </a:endParaRPr>
          </a:p>
          <a:p>
            <a:pPr marL="342900" lvl="2" indent="0">
              <a:buClr>
                <a:srgbClr val="002060"/>
              </a:buClr>
              <a:buNone/>
            </a:pPr>
            <a:endParaRPr lang="tr-TR" dirty="0">
              <a:solidFill>
                <a:schemeClr val="tx2">
                  <a:lumMod val="50000"/>
                </a:schemeClr>
              </a:solidFill>
              <a:latin typeface="Calibri" pitchFamily="34" charset="0"/>
            </a:endParaRPr>
          </a:p>
          <a:p>
            <a:pPr marL="68580" indent="0">
              <a:buNone/>
            </a:pPr>
            <a:endParaRPr lang="tr-TR" sz="3100" dirty="0">
              <a:solidFill>
                <a:schemeClr val="tx2">
                  <a:lumMod val="50000"/>
                </a:schemeClr>
              </a:solidFill>
              <a:latin typeface="Calibri" pitchFamily="34" charset="0"/>
            </a:endParaRPr>
          </a:p>
        </p:txBody>
      </p:sp>
      <p:sp>
        <p:nvSpPr>
          <p:cNvPr id="2" name="TextBox 1"/>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Tree>
    <p:extLst>
      <p:ext uri="{BB962C8B-B14F-4D97-AF65-F5344CB8AC3E}">
        <p14:creationId xmlns:p14="http://schemas.microsoft.com/office/powerpoint/2010/main" val="203332376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Rectangle 1"/>
          <p:cNvSpPr/>
          <p:nvPr/>
        </p:nvSpPr>
        <p:spPr>
          <a:xfrm>
            <a:off x="971601" y="1988840"/>
            <a:ext cx="3797268" cy="4093428"/>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Bir pazarlama inovasyonu, ürün tasarımı veya ambalajlaması ürün konumlandırması, ürün tanıtımı veya fiyatlandırmasında önemli değişiklikleri kapsayan yeni bir pazarlama </a:t>
            </a:r>
            <a:r>
              <a:rPr lang="tr-TR" sz="2600" dirty="0" smtClean="0">
                <a:latin typeface="Calibri" panose="020F0502020204030204" pitchFamily="34" charset="0"/>
              </a:rPr>
              <a:t>yöntemidir. </a:t>
            </a:r>
            <a:endParaRPr lang="tr-TR" sz="2600" dirty="0">
              <a:latin typeface="Calibri" panose="020F0502020204030204" pitchFamily="34" charset="0"/>
            </a:endParaRPr>
          </a:p>
        </p:txBody>
      </p:sp>
      <p:sp>
        <p:nvSpPr>
          <p:cNvPr id="4" name="TextBox 3"/>
          <p:cNvSpPr txBox="1"/>
          <p:nvPr/>
        </p:nvSpPr>
        <p:spPr>
          <a:xfrm>
            <a:off x="611560" y="1124744"/>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7. Pazarlama</a:t>
            </a:r>
            <a:r>
              <a:rPr lang="tr-TR" sz="3200" b="1" i="1" dirty="0" smtClean="0">
                <a:solidFill>
                  <a:srgbClr val="C00000"/>
                </a:solidFill>
                <a:latin typeface="Calibri" panose="020F0502020204030204" pitchFamily="34" charset="0"/>
              </a:rPr>
              <a:t> İnovasyonu</a:t>
            </a:r>
            <a:endParaRPr lang="tr-TR" sz="3200" b="1" i="1" dirty="0">
              <a:solidFill>
                <a:srgbClr val="C00000"/>
              </a:solidFill>
              <a:latin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08" y="2348880"/>
            <a:ext cx="30861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4" name="TextBox 3"/>
          <p:cNvSpPr txBox="1"/>
          <p:nvPr/>
        </p:nvSpPr>
        <p:spPr>
          <a:xfrm>
            <a:off x="611560" y="1052736"/>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8. Organizasyonel İnovasyon</a:t>
            </a:r>
            <a:endParaRPr lang="tr-TR" sz="3200" b="1" i="1" dirty="0">
              <a:solidFill>
                <a:srgbClr val="C00000"/>
              </a:solidFill>
              <a:latin typeface="Calibri" panose="020F0502020204030204" pitchFamily="34" charset="0"/>
            </a:endParaRPr>
          </a:p>
        </p:txBody>
      </p:sp>
      <p:sp>
        <p:nvSpPr>
          <p:cNvPr id="3" name="Rectangle 2"/>
          <p:cNvSpPr/>
          <p:nvPr/>
        </p:nvSpPr>
        <p:spPr>
          <a:xfrm>
            <a:off x="1043608" y="1916832"/>
            <a:ext cx="7200800" cy="4093428"/>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Bir işletmenin rekabet avantajı yakalayıp bunu koruyabilmesi için çalışma ve iş yapış yöntemlerini geliştirmesi, farklılaştırması ve yenilemesi gerekir. Bu, geliştirme, farklılaştırma ve yenileme faaliyeti “organizasyonel inovasyon” olarak </a:t>
            </a:r>
            <a:r>
              <a:rPr lang="tr-TR" sz="2600" dirty="0" smtClean="0">
                <a:latin typeface="Calibri" panose="020F0502020204030204" pitchFamily="34" charset="0"/>
              </a:rPr>
              <a:t>adlandırılır.</a:t>
            </a: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Organizasyonel inovasyona örnek olarak; firmanın iç yapısında bir yenilenme sağlayan “değişim mühendisliği” </a:t>
            </a:r>
            <a:r>
              <a:rPr lang="tr-TR" sz="2600" dirty="0" smtClean="0">
                <a:latin typeface="Calibri" panose="020F0502020204030204" pitchFamily="34" charset="0"/>
              </a:rPr>
              <a:t>verilebilir.</a:t>
            </a:r>
            <a:endParaRPr lang="tr-TR" sz="2600" dirty="0">
              <a:latin typeface="Calibri" panose="020F0502020204030204" pitchFamily="34" charset="0"/>
            </a:endParaRPr>
          </a:p>
        </p:txBody>
      </p:sp>
    </p:spTree>
    <p:extLst>
      <p:ext uri="{BB962C8B-B14F-4D97-AF65-F5344CB8AC3E}">
        <p14:creationId xmlns:p14="http://schemas.microsoft.com/office/powerpoint/2010/main" val="4013437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836712"/>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9. Yapısal</a:t>
            </a:r>
            <a:r>
              <a:rPr lang="tr-TR" sz="3200" b="1" i="1" dirty="0" smtClean="0">
                <a:solidFill>
                  <a:srgbClr val="C00000"/>
                </a:solidFill>
                <a:latin typeface="Calibri" panose="020F0502020204030204" pitchFamily="34" charset="0"/>
              </a:rPr>
              <a:t> İnovasyonlar</a:t>
            </a:r>
            <a:endParaRPr lang="tr-TR" sz="3200" b="1" i="1" dirty="0">
              <a:solidFill>
                <a:srgbClr val="C00000"/>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44824"/>
            <a:ext cx="6990765" cy="4602344"/>
          </a:xfrm>
          <a:prstGeom prst="rect">
            <a:avLst/>
          </a:prstGeom>
        </p:spPr>
      </p:pic>
      <p:sp>
        <p:nvSpPr>
          <p:cNvPr id="4" name="Rectangle 3"/>
          <p:cNvSpPr/>
          <p:nvPr/>
        </p:nvSpPr>
        <p:spPr>
          <a:xfrm>
            <a:off x="1187624" y="1412776"/>
            <a:ext cx="5760640" cy="461665"/>
          </a:xfrm>
          <a:prstGeom prst="rect">
            <a:avLst/>
          </a:prstGeom>
        </p:spPr>
        <p:txBody>
          <a:bodyPr wrap="square">
            <a:spAutoFit/>
          </a:bodyPr>
          <a:lstStyle/>
          <a:p>
            <a:r>
              <a:rPr lang="tr-TR" sz="2400" dirty="0">
                <a:latin typeface="Calibri" panose="020F0502020204030204" pitchFamily="34" charset="0"/>
              </a:rPr>
              <a:t>İnovasyonun Yapısına Göre İnovasyon Türleri</a:t>
            </a:r>
            <a:endParaRPr lang="tr-TR" sz="2400" dirty="0">
              <a:latin typeface="Calibri" panose="020F0502020204030204" pitchFamily="34" charset="0"/>
            </a:endParaRPr>
          </a:p>
        </p:txBody>
      </p:sp>
    </p:spTree>
    <p:extLst>
      <p:ext uri="{BB962C8B-B14F-4D97-AF65-F5344CB8AC3E}">
        <p14:creationId xmlns:p14="http://schemas.microsoft.com/office/powerpoint/2010/main" val="2304485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836712"/>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10. </a:t>
            </a:r>
            <a:r>
              <a:rPr lang="tr-TR" sz="3200" b="1" i="1" dirty="0">
                <a:solidFill>
                  <a:srgbClr val="C00000"/>
                </a:solidFill>
                <a:latin typeface="Calibri" panose="020F0502020204030204" pitchFamily="34" charset="0"/>
              </a:rPr>
              <a:t>Toplumsal / Sosyal İnovasyon </a:t>
            </a:r>
          </a:p>
        </p:txBody>
      </p:sp>
      <p:sp>
        <p:nvSpPr>
          <p:cNvPr id="2" name="Rectangle 1"/>
          <p:cNvSpPr/>
          <p:nvPr/>
        </p:nvSpPr>
        <p:spPr>
          <a:xfrm>
            <a:off x="1115616" y="1772816"/>
            <a:ext cx="7128792" cy="2092881"/>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Toplumsal inovasyon, ticari amaç gütmeden, toplumun tüm kesimlerine fayda sağlayacak yenilik, değişiklik ve iyileştirme faaliyetlerinin geliştirilmesini ve uygulanmasını ifade etmektedir. </a:t>
            </a:r>
            <a:endParaRPr lang="tr-TR" sz="2600" dirty="0">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50040"/>
            <a:ext cx="3345290" cy="218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485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836712"/>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11. </a:t>
            </a:r>
            <a:r>
              <a:rPr lang="tr-TR" sz="3200" b="1" i="1" dirty="0">
                <a:solidFill>
                  <a:srgbClr val="C00000"/>
                </a:solidFill>
                <a:latin typeface="Calibri" panose="020F0502020204030204" pitchFamily="34" charset="0"/>
              </a:rPr>
              <a:t>Açık İnovasyon </a:t>
            </a:r>
          </a:p>
        </p:txBody>
      </p:sp>
      <p:sp>
        <p:nvSpPr>
          <p:cNvPr id="2" name="Rectangle 1"/>
          <p:cNvSpPr/>
          <p:nvPr/>
        </p:nvSpPr>
        <p:spPr>
          <a:xfrm>
            <a:off x="971600" y="1628800"/>
            <a:ext cx="4572000" cy="4493538"/>
          </a:xfrm>
          <a:prstGeom prst="rect">
            <a:avLst/>
          </a:prstGeom>
        </p:spPr>
        <p:txBody>
          <a:bodyPr>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A</a:t>
            </a:r>
            <a:r>
              <a:rPr lang="tr-TR" sz="2600" dirty="0" smtClean="0">
                <a:latin typeface="Calibri" panose="020F0502020204030204" pitchFamily="34" charset="0"/>
              </a:rPr>
              <a:t>çık </a:t>
            </a:r>
            <a:r>
              <a:rPr lang="tr-TR" sz="2600" dirty="0">
                <a:latin typeface="Calibri" panose="020F0502020204030204" pitchFamily="34" charset="0"/>
              </a:rPr>
              <a:t>inovasyon firmaların teknolojilerini geliştirmek için iç kaynakları kadar dış kaynakları da kullanmaları gerektiğini varsayan bir </a:t>
            </a:r>
            <a:r>
              <a:rPr lang="tr-TR" sz="2600" dirty="0" smtClean="0">
                <a:latin typeface="Calibri" panose="020F0502020204030204" pitchFamily="34" charset="0"/>
              </a:rPr>
              <a:t>paradigmadır.</a:t>
            </a: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Dünyada açık inovasyonu en etkin kullanan işletmelerden biri de Procter&amp;Gamble (P&amp;G) olmuştur.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617135"/>
            <a:ext cx="5340221" cy="4005166"/>
          </a:xfrm>
          <a:prstGeom prst="rect">
            <a:avLst/>
          </a:prstGeom>
        </p:spPr>
      </p:pic>
    </p:spTree>
    <p:extLst>
      <p:ext uri="{BB962C8B-B14F-4D97-AF65-F5344CB8AC3E}">
        <p14:creationId xmlns:p14="http://schemas.microsoft.com/office/powerpoint/2010/main" val="2304485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Rectangle 1"/>
          <p:cNvSpPr/>
          <p:nvPr/>
        </p:nvSpPr>
        <p:spPr>
          <a:xfrm>
            <a:off x="899592" y="1052736"/>
            <a:ext cx="7344816" cy="4893647"/>
          </a:xfrm>
          <a:prstGeom prst="rect">
            <a:avLst/>
          </a:prstGeom>
        </p:spPr>
        <p:txBody>
          <a:bodyPr wrap="square">
            <a:spAutoFit/>
          </a:bodyPr>
          <a:lstStyle/>
          <a:p>
            <a:r>
              <a:rPr lang="tr-TR" sz="2400" b="1" dirty="0">
                <a:latin typeface="Calibri" panose="020F0502020204030204" pitchFamily="34" charset="0"/>
              </a:rPr>
              <a:t>Bu yaklaşımın yaygın olmasının belli başlı dört nedeni </a:t>
            </a:r>
            <a:r>
              <a:rPr lang="tr-TR" sz="2400" b="1" dirty="0" smtClean="0">
                <a:latin typeface="Calibri" panose="020F0502020204030204" pitchFamily="34" charset="0"/>
              </a:rPr>
              <a:t>bulunmaktadır;</a:t>
            </a:r>
          </a:p>
          <a:p>
            <a:endParaRPr lang="tr-TR" sz="2400" dirty="0">
              <a:latin typeface="Calibri" panose="020F0502020204030204" pitchFamily="34" charset="0"/>
            </a:endParaRPr>
          </a:p>
          <a:p>
            <a:pPr marL="342900" indent="-342900">
              <a:buAutoNum type="arabicPeriod"/>
            </a:pPr>
            <a:r>
              <a:rPr lang="tr-TR" sz="2400" dirty="0" smtClean="0">
                <a:latin typeface="Calibri" panose="020F0502020204030204" pitchFamily="34" charset="0"/>
              </a:rPr>
              <a:t>Sosyal </a:t>
            </a:r>
            <a:r>
              <a:rPr lang="tr-TR" sz="2400" dirty="0">
                <a:latin typeface="Calibri" panose="020F0502020204030204" pitchFamily="34" charset="0"/>
              </a:rPr>
              <a:t>ve ekonomik değişiklikler çalışma modellerine yansımakta, profesyoneller iş yaşamlarını tek bir işte geçirmek yerine kendilerine geçici </a:t>
            </a:r>
            <a:r>
              <a:rPr lang="tr-TR" sz="2400" dirty="0" smtClean="0">
                <a:latin typeface="Calibri" panose="020F0502020204030204" pitchFamily="34" charset="0"/>
              </a:rPr>
              <a:t>işlerde </a:t>
            </a:r>
            <a:r>
              <a:rPr lang="tr-TR" sz="2400" dirty="0">
                <a:latin typeface="Calibri" panose="020F0502020204030204" pitchFamily="34" charset="0"/>
              </a:rPr>
              <a:t>aramaktadır. </a:t>
            </a:r>
            <a:endParaRPr lang="tr-TR" sz="2400" dirty="0" smtClean="0">
              <a:latin typeface="Calibri" panose="020F0502020204030204" pitchFamily="34" charset="0"/>
            </a:endParaRPr>
          </a:p>
          <a:p>
            <a:pPr marL="342900" indent="-342900">
              <a:buAutoNum type="arabicPeriod"/>
            </a:pPr>
            <a:r>
              <a:rPr lang="tr-TR" sz="2400" dirty="0" smtClean="0">
                <a:latin typeface="Calibri" panose="020F0502020204030204" pitchFamily="34" charset="0"/>
              </a:rPr>
              <a:t>Küreselleşme </a:t>
            </a:r>
            <a:r>
              <a:rPr lang="tr-TR" sz="2400" dirty="0">
                <a:latin typeface="Calibri" panose="020F0502020204030204" pitchFamily="34" charset="0"/>
              </a:rPr>
              <a:t>pazarın kapsamını genişletmiştir ve bu işbölümünün artmasına imkan tanımıştır. </a:t>
            </a:r>
            <a:endParaRPr lang="tr-TR" sz="2400" dirty="0" smtClean="0">
              <a:latin typeface="Calibri" panose="020F0502020204030204" pitchFamily="34" charset="0"/>
            </a:endParaRPr>
          </a:p>
          <a:p>
            <a:pPr marL="342900" indent="-342900">
              <a:buAutoNum type="arabicPeriod"/>
            </a:pPr>
            <a:r>
              <a:rPr lang="tr-TR" sz="2400" dirty="0" smtClean="0">
                <a:latin typeface="Calibri" panose="020F0502020204030204" pitchFamily="34" charset="0"/>
              </a:rPr>
              <a:t>Entelektüel </a:t>
            </a:r>
            <a:r>
              <a:rPr lang="tr-TR" sz="2400" dirty="0">
                <a:latin typeface="Calibri" panose="020F0502020204030204" pitchFamily="34" charset="0"/>
              </a:rPr>
              <a:t>sermaye, girişim sermayeleri ve teknolojinin gelmiş olduğu standartlar gelişmiş pazarlara ilişkin fikirlerin gelişmesine izin vermiştir. </a:t>
            </a:r>
            <a:endParaRPr lang="tr-TR" sz="2400" dirty="0" smtClean="0">
              <a:latin typeface="Calibri" panose="020F0502020204030204" pitchFamily="34" charset="0"/>
            </a:endParaRPr>
          </a:p>
          <a:p>
            <a:pPr marL="342900" indent="-342900">
              <a:buAutoNum type="arabicPeriod"/>
            </a:pPr>
            <a:r>
              <a:rPr lang="tr-TR" sz="2400" dirty="0" smtClean="0">
                <a:latin typeface="Calibri" panose="020F0502020204030204" pitchFamily="34" charset="0"/>
              </a:rPr>
              <a:t>Yeni </a:t>
            </a:r>
            <a:r>
              <a:rPr lang="tr-TR" sz="2400" dirty="0">
                <a:latin typeface="Calibri" panose="020F0502020204030204" pitchFamily="34" charset="0"/>
              </a:rPr>
              <a:t>teknolojiler farklı coğrafyalarda iş birliklerinin kurulmasına izin </a:t>
            </a:r>
            <a:r>
              <a:rPr lang="tr-TR" sz="2400" dirty="0" smtClean="0">
                <a:latin typeface="Calibri" panose="020F0502020204030204" pitchFamily="34" charset="0"/>
              </a:rPr>
              <a:t>vermektedir.</a:t>
            </a:r>
            <a:endParaRPr lang="tr-TR" sz="2400" dirty="0">
              <a:latin typeface="Calibri" panose="020F0502020204030204" pitchFamily="34" charset="0"/>
            </a:endParaRPr>
          </a:p>
        </p:txBody>
      </p:sp>
    </p:spTree>
    <p:extLst>
      <p:ext uri="{BB962C8B-B14F-4D97-AF65-F5344CB8AC3E}">
        <p14:creationId xmlns:p14="http://schemas.microsoft.com/office/powerpoint/2010/main" val="2304485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93555845"/>
              </p:ext>
            </p:extLst>
          </p:nvPr>
        </p:nvGraphicFramePr>
        <p:xfrm>
          <a:off x="1043607" y="2132856"/>
          <a:ext cx="7200801" cy="3384376"/>
        </p:xfrm>
        <a:graphic>
          <a:graphicData uri="http://schemas.openxmlformats.org/drawingml/2006/table">
            <a:tbl>
              <a:tblPr firstRow="1" bandRow="1">
                <a:tableStyleId>{5C22544A-7EE6-4342-B048-85BDC9FD1C3A}</a:tableStyleId>
              </a:tblPr>
              <a:tblGrid>
                <a:gridCol w="2400267"/>
                <a:gridCol w="2400267"/>
                <a:gridCol w="2400267"/>
              </a:tblGrid>
              <a:tr h="611068">
                <a:tc rowSpan="2">
                  <a:txBody>
                    <a:bodyPr/>
                    <a:lstStyle/>
                    <a:p>
                      <a:pPr algn="ctr"/>
                      <a:endParaRPr lang="tr-TR" sz="2000" dirty="0" smtClean="0">
                        <a:latin typeface="Calibri" panose="020F0502020204030204" pitchFamily="34" charset="0"/>
                      </a:endParaRPr>
                    </a:p>
                    <a:p>
                      <a:pPr algn="ctr"/>
                      <a:r>
                        <a:rPr lang="tr-TR" sz="2000" dirty="0" smtClean="0">
                          <a:latin typeface="Calibri" panose="020F0502020204030204" pitchFamily="34" charset="0"/>
                        </a:rPr>
                        <a:t>İnovasyon</a:t>
                      </a:r>
                      <a:r>
                        <a:rPr lang="tr-TR" sz="2000" baseline="0" dirty="0" smtClean="0">
                          <a:latin typeface="Calibri" panose="020F0502020204030204" pitchFamily="34" charset="0"/>
                        </a:rPr>
                        <a:t> Süreci</a:t>
                      </a:r>
                      <a:endParaRPr lang="tr-TR"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2000" dirty="0" smtClean="0">
                          <a:latin typeface="Calibri" panose="020F0502020204030204" pitchFamily="34" charset="0"/>
                        </a:rPr>
                        <a:t>İnovasyon Çıktısı</a:t>
                      </a:r>
                      <a:endParaRPr lang="tr-TR"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068">
                <a:tc vMerge="1">
                  <a:txBody>
                    <a:bodyPr/>
                    <a:lstStyle/>
                    <a:p>
                      <a:endParaRPr lang="tr-TR" dirty="0"/>
                    </a:p>
                  </a:txBody>
                  <a:tcPr/>
                </a:tc>
                <a:tc>
                  <a:txBody>
                    <a:bodyPr/>
                    <a:lstStyle/>
                    <a:p>
                      <a:pPr algn="ctr"/>
                      <a:r>
                        <a:rPr lang="tr-TR" sz="2000" b="1" dirty="0" smtClean="0">
                          <a:latin typeface="Calibri" panose="020F0502020204030204" pitchFamily="34" charset="0"/>
                        </a:rPr>
                        <a:t>Kapalı</a:t>
                      </a:r>
                      <a:endParaRPr lang="tr-TR" sz="20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tr-TR" sz="2000" b="1" dirty="0" smtClean="0">
                          <a:latin typeface="Calibri" panose="020F0502020204030204" pitchFamily="34" charset="0"/>
                        </a:rPr>
                        <a:t>Açık</a:t>
                      </a:r>
                      <a:endParaRPr lang="tr-TR" sz="20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081120">
                <a:tc>
                  <a:txBody>
                    <a:bodyPr/>
                    <a:lstStyle/>
                    <a:p>
                      <a:pPr algn="ctr"/>
                      <a:endParaRPr lang="tr-TR" sz="2000" b="1" dirty="0" smtClean="0">
                        <a:latin typeface="Calibri" panose="020F0502020204030204" pitchFamily="34" charset="0"/>
                      </a:endParaRPr>
                    </a:p>
                    <a:p>
                      <a:pPr algn="ctr"/>
                      <a:r>
                        <a:rPr lang="tr-TR" sz="2000" b="1" dirty="0" smtClean="0">
                          <a:latin typeface="Calibri" panose="020F0502020204030204" pitchFamily="34" charset="0"/>
                        </a:rPr>
                        <a:t>Kapalı</a:t>
                      </a:r>
                      <a:endParaRPr lang="tr-TR" sz="20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tr-TR" sz="2000" dirty="0" smtClean="0">
                          <a:latin typeface="Calibri" panose="020F0502020204030204" pitchFamily="34" charset="0"/>
                        </a:rPr>
                        <a:t>1.Kapalı İnovasyon</a:t>
                      </a:r>
                      <a:endParaRPr lang="tr-TR"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dirty="0" smtClean="0">
                          <a:latin typeface="Calibri" panose="020F0502020204030204" pitchFamily="34" charset="0"/>
                        </a:rPr>
                        <a:t>3.Kamusal İnovasyon</a:t>
                      </a:r>
                      <a:endParaRPr lang="tr-TR"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1120">
                <a:tc>
                  <a:txBody>
                    <a:bodyPr/>
                    <a:lstStyle/>
                    <a:p>
                      <a:pPr algn="ctr"/>
                      <a:endParaRPr lang="tr-TR" sz="2000" b="1" dirty="0" smtClean="0">
                        <a:latin typeface="Calibri" panose="020F0502020204030204" pitchFamily="34" charset="0"/>
                      </a:endParaRPr>
                    </a:p>
                    <a:p>
                      <a:pPr algn="ctr"/>
                      <a:r>
                        <a:rPr lang="tr-TR" sz="2000" b="1" dirty="0" smtClean="0">
                          <a:latin typeface="Calibri" panose="020F0502020204030204" pitchFamily="34" charset="0"/>
                        </a:rPr>
                        <a:t>Açık</a:t>
                      </a:r>
                      <a:endParaRPr lang="tr-TR" sz="20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tr-TR" sz="2000" dirty="0" smtClean="0">
                          <a:latin typeface="Calibri" panose="020F0502020204030204" pitchFamily="34" charset="0"/>
                        </a:rPr>
                        <a:t>2.Özel</a:t>
                      </a:r>
                      <a:r>
                        <a:rPr lang="tr-TR" sz="2000" baseline="0" dirty="0" smtClean="0">
                          <a:latin typeface="Calibri" panose="020F0502020204030204" pitchFamily="34" charset="0"/>
                        </a:rPr>
                        <a:t> Açık İnovasyon</a:t>
                      </a:r>
                      <a:endParaRPr lang="tr-TR"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dirty="0" smtClean="0">
                          <a:latin typeface="Calibri" panose="020F0502020204030204" pitchFamily="34" charset="0"/>
                        </a:rPr>
                        <a:t>4.Açık Kaynak İnovasyon</a:t>
                      </a:r>
                      <a:endParaRPr lang="tr-TR"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1054911" y="1196752"/>
            <a:ext cx="4823500" cy="523220"/>
          </a:xfrm>
          <a:prstGeom prst="rect">
            <a:avLst/>
          </a:prstGeom>
        </p:spPr>
        <p:txBody>
          <a:bodyPr wrap="none">
            <a:spAutoFit/>
          </a:bodyPr>
          <a:lstStyle/>
          <a:p>
            <a:r>
              <a:rPr lang="tr-TR" sz="2800" b="1" i="1" dirty="0">
                <a:latin typeface="Calibri" panose="020F0502020204030204" pitchFamily="34" charset="0"/>
              </a:rPr>
              <a:t>Açık ve Kapalı İnovasyon Süreci</a:t>
            </a:r>
            <a:endParaRPr lang="tr-TR" sz="2800" b="1" i="1" dirty="0">
              <a:latin typeface="Calibri" panose="020F0502020204030204" pitchFamily="34" charset="0"/>
            </a:endParaRPr>
          </a:p>
        </p:txBody>
      </p:sp>
    </p:spTree>
    <p:extLst>
      <p:ext uri="{BB962C8B-B14F-4D97-AF65-F5344CB8AC3E}">
        <p14:creationId xmlns:p14="http://schemas.microsoft.com/office/powerpoint/2010/main" val="2304485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116033"/>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12. Deneyimsel</a:t>
            </a:r>
            <a:r>
              <a:rPr lang="tr-TR" sz="3200" b="1" i="1" dirty="0" smtClean="0">
                <a:solidFill>
                  <a:srgbClr val="C00000"/>
                </a:solidFill>
                <a:latin typeface="Calibri" panose="020F0502020204030204" pitchFamily="34" charset="0"/>
              </a:rPr>
              <a:t> </a:t>
            </a:r>
            <a:r>
              <a:rPr lang="tr-TR" sz="3200" b="1" i="1" dirty="0">
                <a:solidFill>
                  <a:srgbClr val="C00000"/>
                </a:solidFill>
                <a:latin typeface="Calibri" panose="020F0502020204030204" pitchFamily="34" charset="0"/>
              </a:rPr>
              <a:t>İnovasyon </a:t>
            </a:r>
          </a:p>
        </p:txBody>
      </p:sp>
      <p:sp>
        <p:nvSpPr>
          <p:cNvPr id="2" name="Rectangle 1"/>
          <p:cNvSpPr/>
          <p:nvPr/>
        </p:nvSpPr>
        <p:spPr>
          <a:xfrm>
            <a:off x="899592" y="2060848"/>
            <a:ext cx="4176464" cy="1692771"/>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İşletmeye, markaya veya ürüne yönelik müşteri deneyimini geliştirmeye yönelik inovasyondur. </a:t>
            </a:r>
            <a:endParaRPr lang="tr-TR" sz="2600" dirty="0">
              <a:latin typeface="Calibri" panose="020F050202020403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921" y="2161753"/>
            <a:ext cx="2627487" cy="400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655" y="4077072"/>
            <a:ext cx="3782393" cy="2089720"/>
          </a:xfrm>
          <a:prstGeom prst="rect">
            <a:avLst/>
          </a:prstGeom>
        </p:spPr>
      </p:pic>
    </p:spTree>
    <p:extLst>
      <p:ext uri="{BB962C8B-B14F-4D97-AF65-F5344CB8AC3E}">
        <p14:creationId xmlns:p14="http://schemas.microsoft.com/office/powerpoint/2010/main" val="2304485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268760"/>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13. Alt Pazar İnovasyonu</a:t>
            </a:r>
            <a:endParaRPr lang="tr-TR" sz="3200" b="1" i="1" dirty="0">
              <a:solidFill>
                <a:srgbClr val="C00000"/>
              </a:solidFill>
              <a:latin typeface="Calibri" panose="020F0502020204030204" pitchFamily="34" charset="0"/>
            </a:endParaRPr>
          </a:p>
        </p:txBody>
      </p:sp>
      <p:sp>
        <p:nvSpPr>
          <p:cNvPr id="2" name="Rectangle 1"/>
          <p:cNvSpPr/>
          <p:nvPr/>
        </p:nvSpPr>
        <p:spPr>
          <a:xfrm>
            <a:off x="1331640" y="2420888"/>
            <a:ext cx="6552728" cy="2677656"/>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800" dirty="0">
                <a:latin typeface="Calibri" panose="020F0502020204030204" pitchFamily="34" charset="0"/>
              </a:rPr>
              <a:t>Mevcut pazardaki haliyle bir ürün veya hizmeti tüketemeyen kitlelere, ödeyebilecekleri fiyat ve basitlik düzeyinde yeni ürün ve hizmetler geliştirip, karlı büyüme alanı yaratılmasıdır. </a:t>
            </a:r>
            <a:endParaRPr lang="tr-TR" sz="2800" dirty="0">
              <a:latin typeface="Calibri" panose="020F0502020204030204" pitchFamily="34" charset="0"/>
            </a:endParaRPr>
          </a:p>
        </p:txBody>
      </p:sp>
    </p:spTree>
    <p:extLst>
      <p:ext uri="{BB962C8B-B14F-4D97-AF65-F5344CB8AC3E}">
        <p14:creationId xmlns:p14="http://schemas.microsoft.com/office/powerpoint/2010/main" val="1605403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260049"/>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14. Kesişimci </a:t>
            </a:r>
            <a:r>
              <a:rPr lang="tr-TR" sz="3200" b="1" i="1" dirty="0" smtClean="0">
                <a:solidFill>
                  <a:srgbClr val="C00000"/>
                </a:solidFill>
                <a:latin typeface="Calibri" panose="020F0502020204030204" pitchFamily="34" charset="0"/>
              </a:rPr>
              <a:t>İnovasyon </a:t>
            </a:r>
            <a:endParaRPr lang="tr-TR" sz="3200" b="1" i="1" dirty="0">
              <a:solidFill>
                <a:srgbClr val="C00000"/>
              </a:solidFill>
              <a:latin typeface="Calibri" panose="020F0502020204030204" pitchFamily="34" charset="0"/>
            </a:endParaRPr>
          </a:p>
        </p:txBody>
      </p:sp>
      <p:sp>
        <p:nvSpPr>
          <p:cNvPr id="2" name="Rectangle 1"/>
          <p:cNvSpPr/>
          <p:nvPr/>
        </p:nvSpPr>
        <p:spPr>
          <a:xfrm>
            <a:off x="1134772" y="2060848"/>
            <a:ext cx="6965620" cy="1292662"/>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Birbirinden tamamen farklı alanların bir arada kullanılarak şaşırtıcı, çarpıcı ve yepyeni ürünlerin, farklı bir konseptte sunulmasıdır. </a:t>
            </a:r>
            <a:endParaRPr lang="tr-TR" sz="2600" dirty="0">
              <a:latin typeface="Calibri" panose="020F050202020403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89040"/>
            <a:ext cx="3154218" cy="215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03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TextBox 1"/>
          <p:cNvSpPr txBox="1"/>
          <p:nvPr/>
        </p:nvSpPr>
        <p:spPr>
          <a:xfrm>
            <a:off x="539552" y="1484783"/>
            <a:ext cx="7560840" cy="5401479"/>
          </a:xfrm>
          <a:prstGeom prst="rect">
            <a:avLst/>
          </a:prstGeom>
          <a:noFill/>
        </p:spPr>
        <p:txBody>
          <a:bodyPr wrap="square" rtlCol="0">
            <a:spAutoFit/>
          </a:bodyPr>
          <a:lstStyle/>
          <a:p>
            <a:pPr marL="1257300" lvl="3" indent="-457200">
              <a:buClr>
                <a:srgbClr val="002060"/>
              </a:buClr>
              <a:buFont typeface="+mj-lt"/>
              <a:buAutoNum type="alphaLcParenR" startAt="8"/>
            </a:pPr>
            <a:r>
              <a:rPr lang="en-US" sz="2100" dirty="0" err="1">
                <a:solidFill>
                  <a:schemeClr val="tx2">
                    <a:lumMod val="50000"/>
                  </a:schemeClr>
                </a:solidFill>
                <a:latin typeface="Calibri" pitchFamily="34" charset="0"/>
              </a:rPr>
              <a:t>Organizasyonel</a:t>
            </a:r>
            <a:r>
              <a:rPr lang="en-US" sz="2100" dirty="0">
                <a:solidFill>
                  <a:schemeClr val="tx2">
                    <a:lumMod val="50000"/>
                  </a:schemeClr>
                </a:solidFill>
                <a:latin typeface="Calibri" pitchFamily="34" charset="0"/>
              </a:rPr>
              <a:t> </a:t>
            </a:r>
            <a:r>
              <a:rPr lang="en-US" sz="2100" dirty="0" err="1">
                <a:solidFill>
                  <a:schemeClr val="tx2">
                    <a:lumMod val="50000"/>
                  </a:schemeClr>
                </a:solidFill>
                <a:latin typeface="Calibri" pitchFamily="34" charset="0"/>
              </a:rPr>
              <a:t>İnovasyon</a:t>
            </a:r>
            <a:r>
              <a:rPr lang="en-US" sz="2100" dirty="0">
                <a:solidFill>
                  <a:schemeClr val="tx2">
                    <a:lumMod val="50000"/>
                  </a:schemeClr>
                </a:solidFill>
                <a:latin typeface="Calibri" pitchFamily="34" charset="0"/>
              </a:rPr>
              <a:t> (Organizational </a:t>
            </a:r>
            <a:r>
              <a:rPr lang="en-US" sz="2100" dirty="0" err="1">
                <a:solidFill>
                  <a:schemeClr val="tx2">
                    <a:lumMod val="50000"/>
                  </a:schemeClr>
                </a:solidFill>
                <a:latin typeface="Calibri" pitchFamily="34" charset="0"/>
              </a:rPr>
              <a:t>Innovatio</a:t>
            </a:r>
            <a:r>
              <a:rPr lang="tr-TR" sz="2100" dirty="0">
                <a:solidFill>
                  <a:schemeClr val="tx2">
                    <a:lumMod val="50000"/>
                  </a:schemeClr>
                </a:solidFill>
                <a:latin typeface="Calibri" pitchFamily="34" charset="0"/>
              </a:rPr>
              <a:t>n)</a:t>
            </a:r>
          </a:p>
          <a:p>
            <a:pPr marL="1257300" lvl="3" indent="-457200">
              <a:buClr>
                <a:srgbClr val="002060"/>
              </a:buClr>
              <a:buFont typeface="+mj-lt"/>
              <a:buAutoNum type="alphaLcParenR" startAt="8"/>
            </a:pPr>
            <a:r>
              <a:rPr lang="tr-TR" sz="2100" dirty="0">
                <a:solidFill>
                  <a:schemeClr val="tx2">
                    <a:lumMod val="50000"/>
                  </a:schemeClr>
                </a:solidFill>
                <a:latin typeface="Calibri" pitchFamily="34" charset="0"/>
              </a:rPr>
              <a:t>Yapısal İnovasyonlar</a:t>
            </a:r>
          </a:p>
          <a:p>
            <a:pPr marL="1257300" lvl="3" indent="-457200">
              <a:buClr>
                <a:srgbClr val="002060"/>
              </a:buClr>
              <a:buFont typeface="+mj-lt"/>
              <a:buAutoNum type="alphaLcParenR" startAt="8"/>
            </a:pPr>
            <a:r>
              <a:rPr lang="tr-TR" sz="2100" dirty="0">
                <a:solidFill>
                  <a:schemeClr val="tx2">
                    <a:lumMod val="50000"/>
                  </a:schemeClr>
                </a:solidFill>
                <a:latin typeface="Calibri" pitchFamily="34" charset="0"/>
              </a:rPr>
              <a:t>Toplumsal/ Sosyal İnovasyon (Social Innovation</a:t>
            </a:r>
            <a:r>
              <a:rPr lang="tr-TR" sz="2100" dirty="0" smtClean="0">
                <a:solidFill>
                  <a:schemeClr val="tx2">
                    <a:lumMod val="50000"/>
                  </a:schemeClr>
                </a:solidFill>
                <a:latin typeface="Calibri" pitchFamily="34" charset="0"/>
              </a:rPr>
              <a:t>)</a:t>
            </a:r>
          </a:p>
          <a:p>
            <a:pPr marL="1257300" lvl="3" indent="-457200">
              <a:buClr>
                <a:srgbClr val="002060"/>
              </a:buClr>
              <a:buFont typeface="+mj-lt"/>
              <a:buAutoNum type="alphaLcParenR" startAt="8"/>
            </a:pPr>
            <a:r>
              <a:rPr lang="tr-TR" sz="2100" dirty="0" smtClean="0">
                <a:solidFill>
                  <a:schemeClr val="tx2">
                    <a:lumMod val="50000"/>
                  </a:schemeClr>
                </a:solidFill>
                <a:latin typeface="Calibri" pitchFamily="34" charset="0"/>
              </a:rPr>
              <a:t>Açık </a:t>
            </a:r>
            <a:r>
              <a:rPr lang="tr-TR" sz="2100" dirty="0">
                <a:solidFill>
                  <a:schemeClr val="tx2">
                    <a:lumMod val="50000"/>
                  </a:schemeClr>
                </a:solidFill>
                <a:latin typeface="Calibri" pitchFamily="34" charset="0"/>
              </a:rPr>
              <a:t>İnovasyon(Open Innovation)</a:t>
            </a:r>
          </a:p>
          <a:p>
            <a:pPr marL="1257300" lvl="3" indent="-457200">
              <a:buClr>
                <a:srgbClr val="002060"/>
              </a:buClr>
              <a:buFont typeface="+mj-lt"/>
              <a:buAutoNum type="alphaLcParenR" startAt="8"/>
            </a:pPr>
            <a:r>
              <a:rPr lang="tr-TR" sz="2100" dirty="0">
                <a:solidFill>
                  <a:schemeClr val="tx2">
                    <a:lumMod val="50000"/>
                  </a:schemeClr>
                </a:solidFill>
                <a:latin typeface="Calibri" pitchFamily="34" charset="0"/>
              </a:rPr>
              <a:t>Deneyimsel İnovasyon(Experimental  Innovation)</a:t>
            </a:r>
          </a:p>
          <a:p>
            <a:pPr marL="1257300" lvl="3" indent="-457200">
              <a:buClr>
                <a:srgbClr val="002060"/>
              </a:buClr>
              <a:buFont typeface="+mj-lt"/>
              <a:buAutoNum type="alphaLcParenR" startAt="8"/>
            </a:pPr>
            <a:r>
              <a:rPr lang="tr-TR" sz="2100" dirty="0">
                <a:solidFill>
                  <a:schemeClr val="tx2">
                    <a:lumMod val="50000"/>
                  </a:schemeClr>
                </a:solidFill>
                <a:latin typeface="Calibri" pitchFamily="34" charset="0"/>
              </a:rPr>
              <a:t>Alt Pazar İnovasyonu(Submarket Innovation</a:t>
            </a:r>
            <a:r>
              <a:rPr lang="tr-TR" dirty="0" smtClean="0"/>
              <a:t>)</a:t>
            </a:r>
          </a:p>
          <a:p>
            <a:pPr marL="1257300" lvl="3" indent="-457200">
              <a:buClr>
                <a:srgbClr val="002060"/>
              </a:buClr>
              <a:buFont typeface="+mj-lt"/>
              <a:buAutoNum type="alphaLcParenR" startAt="8"/>
            </a:pPr>
            <a:r>
              <a:rPr lang="tr-TR" sz="2100" dirty="0">
                <a:solidFill>
                  <a:schemeClr val="tx2">
                    <a:lumMod val="50000"/>
                  </a:schemeClr>
                </a:solidFill>
                <a:latin typeface="Calibri" pitchFamily="34" charset="0"/>
              </a:rPr>
              <a:t>Kesişimci İnovasyon(Concurrent Innovation)</a:t>
            </a:r>
          </a:p>
          <a:p>
            <a:pPr marL="1257300" lvl="3" indent="-457200">
              <a:buClr>
                <a:srgbClr val="002060"/>
              </a:buClr>
              <a:buFont typeface="+mj-lt"/>
              <a:buAutoNum type="alphaLcParenR" startAt="8"/>
            </a:pPr>
            <a:r>
              <a:rPr lang="tr-TR" sz="2100" dirty="0">
                <a:solidFill>
                  <a:schemeClr val="tx2">
                    <a:lumMod val="50000"/>
                  </a:schemeClr>
                </a:solidFill>
                <a:latin typeface="Calibri" pitchFamily="34" charset="0"/>
              </a:rPr>
              <a:t>Çeşitlilik İnovasyonu(Diversity Innovation</a:t>
            </a:r>
            <a:r>
              <a:rPr lang="tr-TR" sz="2100" dirty="0" smtClean="0">
                <a:solidFill>
                  <a:schemeClr val="tx2">
                    <a:lumMod val="50000"/>
                  </a:schemeClr>
                </a:solidFill>
                <a:latin typeface="Calibri" pitchFamily="34" charset="0"/>
              </a:rPr>
              <a:t>)</a:t>
            </a:r>
          </a:p>
          <a:p>
            <a:pPr marL="800100" lvl="3">
              <a:buClr>
                <a:srgbClr val="002060"/>
              </a:buClr>
            </a:pPr>
            <a:endParaRPr lang="tr-TR" sz="2100" dirty="0" smtClean="0">
              <a:solidFill>
                <a:schemeClr val="tx2">
                  <a:lumMod val="50000"/>
                </a:schemeClr>
              </a:solidFill>
              <a:latin typeface="Calibri" pitchFamily="34" charset="0"/>
            </a:endParaRPr>
          </a:p>
          <a:p>
            <a:pPr marL="582930" indent="-514350">
              <a:lnSpc>
                <a:spcPct val="80000"/>
              </a:lnSpc>
              <a:spcBef>
                <a:spcPct val="20000"/>
              </a:spcBef>
              <a:buClr>
                <a:srgbClr val="002060"/>
              </a:buClr>
              <a:buSzPct val="76000"/>
              <a:buFont typeface="+mj-lt"/>
              <a:buAutoNum type="arabicPeriod" startAt="2"/>
            </a:pPr>
            <a:r>
              <a:rPr lang="tr-TR" sz="2600" dirty="0">
                <a:solidFill>
                  <a:schemeClr val="tx2">
                    <a:lumMod val="50000"/>
                  </a:schemeClr>
                </a:solidFill>
                <a:latin typeface="Calibri" pitchFamily="34" charset="0"/>
              </a:rPr>
              <a:t>Tutumlu İnovasyon (Frugal Innovation) </a:t>
            </a:r>
            <a:endParaRPr lang="tr-TR" sz="2600" dirty="0" smtClean="0">
              <a:solidFill>
                <a:schemeClr val="tx2">
                  <a:lumMod val="50000"/>
                </a:schemeClr>
              </a:solidFill>
              <a:latin typeface="Calibri" pitchFamily="34" charset="0"/>
            </a:endParaRPr>
          </a:p>
          <a:p>
            <a:pPr marL="582930" indent="-514350">
              <a:lnSpc>
                <a:spcPct val="80000"/>
              </a:lnSpc>
              <a:spcBef>
                <a:spcPct val="20000"/>
              </a:spcBef>
              <a:buClr>
                <a:srgbClr val="002060"/>
              </a:buClr>
              <a:buSzPct val="76000"/>
              <a:buFont typeface="+mj-lt"/>
              <a:buAutoNum type="arabicPeriod" startAt="2"/>
            </a:pPr>
            <a:endParaRPr lang="tr-TR" sz="2600" dirty="0">
              <a:solidFill>
                <a:schemeClr val="tx2">
                  <a:lumMod val="50000"/>
                </a:schemeClr>
              </a:solidFill>
              <a:latin typeface="Calibri" pitchFamily="34" charset="0"/>
            </a:endParaRPr>
          </a:p>
          <a:p>
            <a:pPr marL="582930" indent="-514350">
              <a:lnSpc>
                <a:spcPct val="80000"/>
              </a:lnSpc>
              <a:spcBef>
                <a:spcPct val="20000"/>
              </a:spcBef>
              <a:buClr>
                <a:srgbClr val="002060"/>
              </a:buClr>
              <a:buSzPct val="76000"/>
              <a:buFont typeface="+mj-lt"/>
              <a:buAutoNum type="arabicPeriod" startAt="2"/>
            </a:pPr>
            <a:r>
              <a:rPr lang="tr-TR" sz="2600" dirty="0">
                <a:solidFill>
                  <a:schemeClr val="tx2">
                    <a:lumMod val="50000"/>
                  </a:schemeClr>
                </a:solidFill>
                <a:latin typeface="Calibri" pitchFamily="34" charset="0"/>
              </a:rPr>
              <a:t>Biomimikri</a:t>
            </a:r>
          </a:p>
          <a:p>
            <a:pPr marL="342900" lvl="2">
              <a:buClr>
                <a:srgbClr val="002060"/>
              </a:buClr>
            </a:pPr>
            <a:endParaRPr lang="tr-TR" sz="2100" dirty="0" smtClean="0">
              <a:solidFill>
                <a:schemeClr val="tx2">
                  <a:lumMod val="50000"/>
                </a:schemeClr>
              </a:solidFill>
              <a:latin typeface="Calibri" pitchFamily="34" charset="0"/>
            </a:endParaRPr>
          </a:p>
          <a:p>
            <a:pPr marL="800100" lvl="2" indent="-457200">
              <a:buClr>
                <a:srgbClr val="002060"/>
              </a:buClr>
              <a:buFont typeface="+mj-lt"/>
              <a:buAutoNum type="arabicParenR" startAt="2"/>
            </a:pPr>
            <a:endParaRPr lang="tr-TR" sz="2100" dirty="0">
              <a:solidFill>
                <a:schemeClr val="tx2">
                  <a:lumMod val="50000"/>
                </a:schemeClr>
              </a:solidFill>
              <a:latin typeface="Calibri" pitchFamily="34" charset="0"/>
            </a:endParaRPr>
          </a:p>
          <a:p>
            <a:endParaRPr lang="tr-TR" dirty="0" smtClean="0"/>
          </a:p>
          <a:p>
            <a:endParaRPr lang="tr-TR" dirty="0"/>
          </a:p>
        </p:txBody>
      </p:sp>
    </p:spTree>
    <p:extLst>
      <p:ext uri="{BB962C8B-B14F-4D97-AF65-F5344CB8AC3E}">
        <p14:creationId xmlns:p14="http://schemas.microsoft.com/office/powerpoint/2010/main" val="271998666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11560" y="1260049"/>
            <a:ext cx="6696744" cy="584775"/>
          </a:xfrm>
          <a:prstGeom prst="rect">
            <a:avLst/>
          </a:prstGeom>
          <a:noFill/>
        </p:spPr>
        <p:txBody>
          <a:bodyPr wrap="square" rtlCol="0">
            <a:spAutoFit/>
          </a:bodyPr>
          <a:lstStyle/>
          <a:p>
            <a:r>
              <a:rPr lang="tr-TR" sz="3200" b="1" i="1" dirty="0" smtClean="0">
                <a:solidFill>
                  <a:srgbClr val="C00000"/>
                </a:solidFill>
                <a:latin typeface="Calibri" panose="020F0502020204030204" pitchFamily="34" charset="0"/>
              </a:rPr>
              <a:t>15. Çeşitlilik İnovasyonu </a:t>
            </a:r>
            <a:endParaRPr lang="tr-TR" sz="3200" b="1" i="1" dirty="0">
              <a:solidFill>
                <a:srgbClr val="C00000"/>
              </a:solidFill>
              <a:latin typeface="Calibri" panose="020F0502020204030204" pitchFamily="34" charset="0"/>
            </a:endParaRPr>
          </a:p>
        </p:txBody>
      </p:sp>
      <p:sp>
        <p:nvSpPr>
          <p:cNvPr id="2" name="Rectangle 1"/>
          <p:cNvSpPr/>
          <p:nvPr/>
        </p:nvSpPr>
        <p:spPr>
          <a:xfrm>
            <a:off x="1257685" y="2348880"/>
            <a:ext cx="6696744" cy="3293209"/>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İnovasyonla sonuçlanan çözüm yolunun sizin gibi düşünmeyen birinden gelmesi durumudur. </a:t>
            </a:r>
            <a:endParaRPr lang="tr-TR" sz="2600" dirty="0" smtClean="0">
              <a:latin typeface="Calibri" panose="020F0502020204030204" pitchFamily="34" charset="0"/>
            </a:endParaRP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Çeşitlilik inovasyonu; mevcut iş süreçlerine yönelik iyileştirme önerileri veya kıyaslama fırsatları içerebildiği için en çok süreç inovasyonuna hizmet etmektedir.</a:t>
            </a:r>
            <a:endParaRPr lang="tr-TR" sz="2600" dirty="0">
              <a:latin typeface="Calibri" panose="020F0502020204030204" pitchFamily="34" charset="0"/>
            </a:endParaRPr>
          </a:p>
        </p:txBody>
      </p:sp>
    </p:spTree>
    <p:extLst>
      <p:ext uri="{BB962C8B-B14F-4D97-AF65-F5344CB8AC3E}">
        <p14:creationId xmlns:p14="http://schemas.microsoft.com/office/powerpoint/2010/main" val="155758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83568" y="97201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Tutumlu İnovasyon</a:t>
            </a:r>
            <a:endParaRPr lang="tr-TR" sz="3200" b="1" dirty="0">
              <a:solidFill>
                <a:srgbClr val="002060"/>
              </a:solidFill>
              <a:latin typeface="Calibri" panose="020F0502020204030204" pitchFamily="34" charset="0"/>
            </a:endParaRPr>
          </a:p>
        </p:txBody>
      </p:sp>
      <p:sp>
        <p:nvSpPr>
          <p:cNvPr id="2" name="Rectangle 1"/>
          <p:cNvSpPr/>
          <p:nvPr/>
        </p:nvSpPr>
        <p:spPr>
          <a:xfrm>
            <a:off x="947301" y="1757775"/>
            <a:ext cx="4896544" cy="4493538"/>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600" dirty="0">
                <a:latin typeface="Calibri" panose="020F0502020204030204" pitchFamily="34" charset="0"/>
              </a:rPr>
              <a:t>Tutumlu inovasyon az ile çok üretme becerisidir. Yani, enerji, sermaye ve zaman gibi azalmakta olan kaynakların kullanımını en aza indirirken, önemli ölçüde daha fazla ekonomik ve sosyal değer üretme anlamına gelir. </a:t>
            </a: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Yaklaşım, Hindistan’da doğmuştur ve orijinal adı da “Jugaad”dır. </a:t>
            </a:r>
            <a:endParaRPr lang="tr-TR" sz="2600" dirty="0">
              <a:latin typeface="Calibri" panose="020F05020202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815" b="4931"/>
          <a:stretch/>
        </p:blipFill>
        <p:spPr>
          <a:xfrm>
            <a:off x="5503811" y="2683605"/>
            <a:ext cx="2740597" cy="2208043"/>
          </a:xfrm>
          <a:prstGeom prst="rect">
            <a:avLst/>
          </a:prstGeom>
        </p:spPr>
      </p:pic>
    </p:spTree>
    <p:extLst>
      <p:ext uri="{BB962C8B-B14F-4D97-AF65-F5344CB8AC3E}">
        <p14:creationId xmlns:p14="http://schemas.microsoft.com/office/powerpoint/2010/main" val="155758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Rectangle 1"/>
          <p:cNvSpPr/>
          <p:nvPr/>
        </p:nvSpPr>
        <p:spPr>
          <a:xfrm>
            <a:off x="971600" y="1268760"/>
            <a:ext cx="6984776" cy="4093428"/>
          </a:xfrm>
          <a:prstGeom prst="rect">
            <a:avLst/>
          </a:prstGeom>
        </p:spPr>
        <p:txBody>
          <a:bodyPr wrap="square">
            <a:spAutoFit/>
          </a:bodyPr>
          <a:lstStyle/>
          <a:p>
            <a:pPr>
              <a:buClr>
                <a:srgbClr val="002060"/>
              </a:buClr>
            </a:pPr>
            <a:r>
              <a:rPr lang="tr-TR" sz="2600" b="1" i="1" dirty="0">
                <a:latin typeface="Calibri" panose="020F0502020204030204" pitchFamily="34" charset="0"/>
              </a:rPr>
              <a:t>Tutumlu İnovasyon, </a:t>
            </a:r>
            <a:endParaRPr lang="tr-TR" sz="2600" b="1" i="1" dirty="0" smtClean="0">
              <a:latin typeface="Calibri" panose="020F0502020204030204" pitchFamily="34" charset="0"/>
            </a:endParaRP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İ</a:t>
            </a:r>
            <a:r>
              <a:rPr lang="tr-TR" sz="2600" dirty="0" smtClean="0">
                <a:latin typeface="Calibri" panose="020F0502020204030204" pitchFamily="34" charset="0"/>
              </a:rPr>
              <a:t>nsanların </a:t>
            </a:r>
            <a:r>
              <a:rPr lang="tr-TR" sz="2600" dirty="0">
                <a:latin typeface="Calibri" panose="020F0502020204030204" pitchFamily="34" charset="0"/>
              </a:rPr>
              <a:t>günlük problemleri karşısında geliştirdikleri çözümlerden oluşmakta ve temelinde de pratik zeka ile gözlem becerileri bulunmaktadır. </a:t>
            </a:r>
            <a:endParaRPr lang="tr-TR" sz="2600" dirty="0" smtClean="0">
              <a:latin typeface="Calibri" panose="020F0502020204030204" pitchFamily="34" charset="0"/>
            </a:endParaRP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K</a:t>
            </a:r>
            <a:r>
              <a:rPr lang="tr-TR" sz="2600" dirty="0" smtClean="0">
                <a:latin typeface="Calibri" panose="020F0502020204030204" pitchFamily="34" charset="0"/>
              </a:rPr>
              <a:t>aynak </a:t>
            </a:r>
            <a:r>
              <a:rPr lang="tr-TR" sz="2600" dirty="0">
                <a:latin typeface="Calibri" panose="020F0502020204030204" pitchFamily="34" charset="0"/>
              </a:rPr>
              <a:t>kıtlığını bir engel olarak değil, bir fırsat olarak gören yeni bir düşünce yapısına işaret etmektedir. </a:t>
            </a:r>
            <a:endParaRPr lang="tr-TR" sz="2600" dirty="0">
              <a:latin typeface="Calibri" panose="020F0502020204030204" pitchFamily="34" charset="0"/>
            </a:endParaRPr>
          </a:p>
        </p:txBody>
      </p:sp>
    </p:spTree>
    <p:extLst>
      <p:ext uri="{BB962C8B-B14F-4D97-AF65-F5344CB8AC3E}">
        <p14:creationId xmlns:p14="http://schemas.microsoft.com/office/powerpoint/2010/main" val="155758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83568" y="97201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Biomimikri</a:t>
            </a:r>
            <a:endParaRPr lang="tr-TR" sz="3200" b="1" dirty="0">
              <a:solidFill>
                <a:srgbClr val="002060"/>
              </a:solidFill>
              <a:latin typeface="Calibri" panose="020F0502020204030204" pitchFamily="34" charset="0"/>
            </a:endParaRPr>
          </a:p>
        </p:txBody>
      </p:sp>
      <p:sp>
        <p:nvSpPr>
          <p:cNvPr id="2" name="Rectangle 1"/>
          <p:cNvSpPr/>
          <p:nvPr/>
        </p:nvSpPr>
        <p:spPr>
          <a:xfrm>
            <a:off x="936052" y="1772816"/>
            <a:ext cx="7326560" cy="1384995"/>
          </a:xfrm>
          <a:prstGeom prst="rect">
            <a:avLst/>
          </a:prstGeom>
        </p:spPr>
        <p:txBody>
          <a:bodyPr wrap="square">
            <a:spAutoFit/>
          </a:bodyPr>
          <a:lstStyle/>
          <a:p>
            <a:r>
              <a:rPr lang="tr-TR" sz="2800" dirty="0">
                <a:latin typeface="Calibri" panose="020F0502020204030204" pitchFamily="34" charset="0"/>
              </a:rPr>
              <a:t>D</a:t>
            </a:r>
            <a:r>
              <a:rPr lang="tr-TR" sz="2800" dirty="0" smtClean="0">
                <a:latin typeface="Calibri" panose="020F0502020204030204" pitchFamily="34" charset="0"/>
              </a:rPr>
              <a:t>oğa </a:t>
            </a:r>
            <a:r>
              <a:rPr lang="tr-TR" sz="2800" dirty="0">
                <a:latin typeface="Calibri" panose="020F0502020204030204" pitchFamily="34" charset="0"/>
              </a:rPr>
              <a:t>ve tasarım ilişkisinin felsefesini irdeleyen, sistematik öneriler geliştiren bilim dalı olarak kullanılmaktadır. </a:t>
            </a:r>
            <a:endParaRPr lang="tr-TR" sz="2800" dirty="0">
              <a:latin typeface="Calibri" panose="020F050202020403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08" y="3645024"/>
            <a:ext cx="6988448" cy="202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58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874647" y="1214521"/>
            <a:ext cx="7488832" cy="486287"/>
          </a:xfrm>
          <a:prstGeom prst="rect">
            <a:avLst/>
          </a:prstGeom>
          <a:noFill/>
        </p:spPr>
        <p:txBody>
          <a:bodyPr wrap="square" rtlCol="0">
            <a:spAutoFit/>
          </a:bodyPr>
          <a:lstStyle/>
          <a:p>
            <a:pPr marL="68580">
              <a:lnSpc>
                <a:spcPct val="80000"/>
              </a:lnSpc>
              <a:spcBef>
                <a:spcPct val="20000"/>
              </a:spcBef>
              <a:buClr>
                <a:schemeClr val="accent1"/>
              </a:buClr>
              <a:buSzPct val="76000"/>
            </a:pPr>
            <a:r>
              <a:rPr lang="tr-TR" sz="3200" b="1" dirty="0" smtClean="0">
                <a:solidFill>
                  <a:srgbClr val="002060"/>
                </a:solidFill>
                <a:latin typeface="Calibri" panose="020F0502020204030204" pitchFamily="34" charset="0"/>
              </a:rPr>
              <a:t>İnovasyon Nedir?</a:t>
            </a:r>
            <a:endParaRPr lang="tr-TR" sz="3200" b="1" dirty="0">
              <a:solidFill>
                <a:srgbClr val="002060"/>
              </a:solidFill>
              <a:latin typeface="Calibri" panose="020F0502020204030204" pitchFamily="34" charset="0"/>
            </a:endParaRPr>
          </a:p>
        </p:txBody>
      </p:sp>
      <p:sp>
        <p:nvSpPr>
          <p:cNvPr id="2" name="Rectangle 1"/>
          <p:cNvSpPr/>
          <p:nvPr/>
        </p:nvSpPr>
        <p:spPr>
          <a:xfrm>
            <a:off x="1115616" y="1916832"/>
            <a:ext cx="6336704" cy="2677656"/>
          </a:xfrm>
          <a:prstGeom prst="rect">
            <a:avLst/>
          </a:prstGeom>
        </p:spPr>
        <p:txBody>
          <a:bodyPr wrap="square">
            <a:spAutoFit/>
          </a:bodyPr>
          <a:lstStyle/>
          <a:p>
            <a:pPr algn="ctr"/>
            <a:r>
              <a:rPr lang="tr-TR" sz="2800" dirty="0">
                <a:latin typeface="Calibri" panose="020F0502020204030204" pitchFamily="34" charset="0"/>
              </a:rPr>
              <a:t>İnovasyon, müşterinin isteklerini karşılayacak yeni veya geliştirilmiş ürün ve/veya hizmetler yaratma veya bunların üretiminde, tedariğinde, pazarlamasında, dağıtımında daha gelişmiş yöntemler kullanma süreci olarak </a:t>
            </a:r>
            <a:r>
              <a:rPr lang="tr-TR" sz="2800" dirty="0" smtClean="0">
                <a:latin typeface="Calibri" panose="020F0502020204030204" pitchFamily="34" charset="0"/>
              </a:rPr>
              <a:t>tanımlanabilir.</a:t>
            </a:r>
            <a:endParaRPr lang="tr-TR" sz="28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948" y="4681290"/>
            <a:ext cx="2242476" cy="1772046"/>
          </a:xfrm>
          <a:prstGeom prst="rect">
            <a:avLst/>
          </a:prstGeom>
        </p:spPr>
      </p:pic>
    </p:spTree>
    <p:extLst>
      <p:ext uri="{BB962C8B-B14F-4D97-AF65-F5344CB8AC3E}">
        <p14:creationId xmlns:p14="http://schemas.microsoft.com/office/powerpoint/2010/main" val="676827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Rectangle 1"/>
          <p:cNvSpPr/>
          <p:nvPr/>
        </p:nvSpPr>
        <p:spPr>
          <a:xfrm>
            <a:off x="755576" y="943555"/>
            <a:ext cx="7632848" cy="5293757"/>
          </a:xfrm>
          <a:prstGeom prst="rect">
            <a:avLst/>
          </a:prstGeom>
        </p:spPr>
        <p:txBody>
          <a:bodyPr wrap="square">
            <a:spAutoFit/>
          </a:bodyPr>
          <a:lstStyle/>
          <a:p>
            <a:pPr>
              <a:buClr>
                <a:srgbClr val="002060"/>
              </a:buClr>
            </a:pPr>
            <a:r>
              <a:rPr lang="tr-TR" sz="2600" dirty="0">
                <a:latin typeface="Calibri" panose="020F0502020204030204" pitchFamily="34" charset="0"/>
              </a:rPr>
              <a:t>Schumpeter; inovasyonu beş başlıkta sınıflandırmıştır. Buna göre;</a:t>
            </a:r>
          </a:p>
          <a:p>
            <a:pPr marL="914400" lvl="1" indent="-457200">
              <a:buClr>
                <a:srgbClr val="002060"/>
              </a:buClr>
              <a:buFont typeface="Wingdings 3" panose="05040102010807070707" pitchFamily="18" charset="2"/>
              <a:buChar char=""/>
            </a:pPr>
            <a:r>
              <a:rPr lang="tr-TR" sz="2600" dirty="0" smtClean="0">
                <a:latin typeface="Calibri" panose="020F0502020204030204" pitchFamily="34" charset="0"/>
              </a:rPr>
              <a:t>müşterilerin </a:t>
            </a:r>
            <a:r>
              <a:rPr lang="tr-TR" sz="2600" dirty="0">
                <a:latin typeface="Calibri" panose="020F0502020204030204" pitchFamily="34" charset="0"/>
              </a:rPr>
              <a:t>henüz bilmediği bir ürünün veya varolan bir ürünün yeni bir niteliğinin pazara sürülmesi, </a:t>
            </a:r>
          </a:p>
          <a:p>
            <a:pPr marL="914400" lvl="1" indent="-457200">
              <a:buClr>
                <a:srgbClr val="002060"/>
              </a:buClr>
              <a:buFont typeface="Wingdings 3" panose="05040102010807070707" pitchFamily="18" charset="2"/>
              <a:buChar char=""/>
            </a:pPr>
            <a:r>
              <a:rPr lang="tr-TR" sz="2600" dirty="0" smtClean="0">
                <a:latin typeface="Calibri" panose="020F0502020204030204" pitchFamily="34" charset="0"/>
              </a:rPr>
              <a:t>yeni </a:t>
            </a:r>
            <a:r>
              <a:rPr lang="tr-TR" sz="2600" dirty="0">
                <a:latin typeface="Calibri" panose="020F0502020204030204" pitchFamily="34" charset="0"/>
              </a:rPr>
              <a:t>bir üretim yönteminin uygulanmaya başlanması, </a:t>
            </a:r>
          </a:p>
          <a:p>
            <a:pPr marL="914400" lvl="1" indent="-457200">
              <a:buClr>
                <a:srgbClr val="002060"/>
              </a:buClr>
              <a:buFont typeface="Wingdings 3" panose="05040102010807070707" pitchFamily="18" charset="2"/>
              <a:buChar char=""/>
            </a:pPr>
            <a:r>
              <a:rPr lang="tr-TR" sz="2600" dirty="0" smtClean="0">
                <a:latin typeface="Calibri" panose="020F0502020204030204" pitchFamily="34" charset="0"/>
              </a:rPr>
              <a:t>yeni </a:t>
            </a:r>
            <a:r>
              <a:rPr lang="tr-TR" sz="2600" dirty="0">
                <a:latin typeface="Calibri" panose="020F0502020204030204" pitchFamily="34" charset="0"/>
              </a:rPr>
              <a:t>bir pazarın açılması, </a:t>
            </a:r>
          </a:p>
          <a:p>
            <a:pPr marL="914400" lvl="1" indent="-457200">
              <a:buClr>
                <a:srgbClr val="002060"/>
              </a:buClr>
              <a:buFont typeface="Wingdings 3" panose="05040102010807070707" pitchFamily="18" charset="2"/>
              <a:buChar char=""/>
            </a:pPr>
            <a:r>
              <a:rPr lang="tr-TR" sz="2600" dirty="0" smtClean="0">
                <a:latin typeface="Calibri" panose="020F0502020204030204" pitchFamily="34" charset="0"/>
              </a:rPr>
              <a:t>hammaddelerin </a:t>
            </a:r>
            <a:r>
              <a:rPr lang="tr-TR" sz="2600" dirty="0">
                <a:latin typeface="Calibri" panose="020F0502020204030204" pitchFamily="34" charset="0"/>
              </a:rPr>
              <a:t>veya yarı mamüllerin tedariği konusunda yeni bir kaynağın bulunması,</a:t>
            </a:r>
          </a:p>
          <a:p>
            <a:pPr marL="914400" lvl="1" indent="-457200">
              <a:buClr>
                <a:srgbClr val="002060"/>
              </a:buClr>
              <a:buFont typeface="Wingdings 3" panose="05040102010807070707" pitchFamily="18" charset="2"/>
              <a:buChar char=""/>
            </a:pPr>
            <a:r>
              <a:rPr lang="tr-TR" sz="2600" dirty="0" smtClean="0">
                <a:latin typeface="Calibri" panose="020F0502020204030204" pitchFamily="34" charset="0"/>
              </a:rPr>
              <a:t>bir </a:t>
            </a:r>
            <a:r>
              <a:rPr lang="tr-TR" sz="2600" dirty="0">
                <a:latin typeface="Calibri" panose="020F0502020204030204" pitchFamily="34" charset="0"/>
              </a:rPr>
              <a:t>sanayinin yeni organizasyona sahip olması, ünlü iktisatçı tarafından inovasyon olarak tanımlanmıştır. </a:t>
            </a:r>
            <a:endParaRPr lang="tr-TR" sz="2600" dirty="0">
              <a:latin typeface="Calibri" panose="020F0502020204030204" pitchFamily="34" charset="0"/>
            </a:endParaRPr>
          </a:p>
        </p:txBody>
      </p:sp>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83568" y="1052736"/>
            <a:ext cx="7488832" cy="496161"/>
          </a:xfrm>
          <a:prstGeom prst="rect">
            <a:avLst/>
          </a:prstGeom>
          <a:noFill/>
        </p:spPr>
        <p:txBody>
          <a:bodyPr wrap="square" rtlCol="0">
            <a:spAutoFit/>
          </a:bodyPr>
          <a:lstStyle/>
          <a:p>
            <a:pPr marL="68580">
              <a:lnSpc>
                <a:spcPct val="80000"/>
              </a:lnSpc>
              <a:spcBef>
                <a:spcPct val="20000"/>
              </a:spcBef>
              <a:buClr>
                <a:schemeClr val="accent1"/>
              </a:buClr>
              <a:buSzPct val="76000"/>
            </a:pPr>
            <a:r>
              <a:rPr lang="tr-TR" sz="3200" b="1" dirty="0" smtClean="0">
                <a:solidFill>
                  <a:srgbClr val="002060"/>
                </a:solidFill>
                <a:latin typeface="Calibri" panose="020F0502020204030204" pitchFamily="34" charset="0"/>
              </a:rPr>
              <a:t>İnovasyon </a:t>
            </a:r>
            <a:r>
              <a:rPr lang="tr-TR" sz="3200" b="1" dirty="0">
                <a:solidFill>
                  <a:srgbClr val="002060"/>
                </a:solidFill>
                <a:latin typeface="Calibri" panose="020F0502020204030204" pitchFamily="34" charset="0"/>
              </a:rPr>
              <a:t>ve İcat Kavramlarının Farkı</a:t>
            </a:r>
          </a:p>
        </p:txBody>
      </p:sp>
      <p:sp>
        <p:nvSpPr>
          <p:cNvPr id="2" name="Rectangle 1"/>
          <p:cNvSpPr/>
          <p:nvPr/>
        </p:nvSpPr>
        <p:spPr>
          <a:xfrm>
            <a:off x="1030747" y="1700808"/>
            <a:ext cx="7056784" cy="3108543"/>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800" b="1" dirty="0">
                <a:latin typeface="Calibri" panose="020F0502020204030204" pitchFamily="34" charset="0"/>
              </a:rPr>
              <a:t>Buluş</a:t>
            </a:r>
            <a:r>
              <a:rPr lang="tr-TR" sz="2800" dirty="0">
                <a:latin typeface="Calibri" panose="020F0502020204030204" pitchFamily="34" charset="0"/>
              </a:rPr>
              <a:t>, daha önceden bulunmamış olanı ilk defa </a:t>
            </a:r>
            <a:r>
              <a:rPr lang="tr-TR" sz="2800" dirty="0" smtClean="0">
                <a:latin typeface="Calibri" panose="020F0502020204030204" pitchFamily="34" charset="0"/>
              </a:rPr>
              <a:t>bulmaktır.</a:t>
            </a:r>
          </a:p>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b="1" dirty="0" smtClean="0">
                <a:latin typeface="Calibri" panose="020F0502020204030204" pitchFamily="34" charset="0"/>
              </a:rPr>
              <a:t>İnovasyonda</a:t>
            </a:r>
            <a:r>
              <a:rPr lang="tr-TR" sz="2800" dirty="0" smtClean="0">
                <a:latin typeface="Calibri" panose="020F0502020204030204" pitchFamily="34" charset="0"/>
              </a:rPr>
              <a:t> </a:t>
            </a:r>
            <a:r>
              <a:rPr lang="tr-TR" sz="2800" dirty="0">
                <a:latin typeface="Calibri" panose="020F0502020204030204" pitchFamily="34" charset="0"/>
              </a:rPr>
              <a:t>ise önceden bulunmuş bir şeyi farklı bir alanda kullanarak veya üzerinde bir değişiklik yaparak da tüketicinin ihtiyacı karşılanabilir. </a:t>
            </a:r>
            <a:endParaRPr lang="tr-TR" sz="28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728934"/>
            <a:ext cx="3220591" cy="1695048"/>
          </a:xfrm>
          <a:prstGeom prst="rect">
            <a:avLst/>
          </a:prstGeom>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Rectangle 1"/>
          <p:cNvSpPr/>
          <p:nvPr/>
        </p:nvSpPr>
        <p:spPr>
          <a:xfrm>
            <a:off x="899592" y="1325086"/>
            <a:ext cx="7200800" cy="1815882"/>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sz="2800" dirty="0">
                <a:latin typeface="Calibri" panose="020F0502020204030204" pitchFamily="34" charset="0"/>
              </a:rPr>
              <a:t>İnovasyon için buluşlardan yararlanılabilir. Ancak asıl önemli olan ekonomik getirisi olan, henüz yapılmamış bir şeyler yapmak ya da yapılmakta olanı farklılaştırmaktır. </a:t>
            </a:r>
            <a:endParaRPr lang="tr-TR" sz="280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902" y="3543212"/>
            <a:ext cx="3789314" cy="267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2" name="TextBox 1"/>
          <p:cNvSpPr txBox="1"/>
          <p:nvPr/>
        </p:nvSpPr>
        <p:spPr>
          <a:xfrm>
            <a:off x="683568" y="980728"/>
            <a:ext cx="5544616" cy="523220"/>
          </a:xfrm>
          <a:prstGeom prst="rect">
            <a:avLst/>
          </a:prstGeom>
          <a:noFill/>
        </p:spPr>
        <p:txBody>
          <a:bodyPr wrap="square" rtlCol="0">
            <a:spAutoFit/>
          </a:bodyPr>
          <a:lstStyle/>
          <a:p>
            <a:r>
              <a:rPr lang="tr-TR" sz="2800" b="1" i="1" dirty="0">
                <a:solidFill>
                  <a:srgbClr val="C00000"/>
                </a:solidFill>
                <a:latin typeface="Calibri" panose="020F0502020204030204" pitchFamily="34" charset="0"/>
              </a:rPr>
              <a:t>Fikirden Ürüne Dönüşüm Süreci</a:t>
            </a:r>
            <a:endParaRPr lang="tr-TR" sz="2800" b="1" i="1" dirty="0">
              <a:solidFill>
                <a:srgbClr val="C00000"/>
              </a:solidFill>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1706567000"/>
              </p:ext>
            </p:extLst>
          </p:nvPr>
        </p:nvGraphicFramePr>
        <p:xfrm>
          <a:off x="971600" y="1844824"/>
          <a:ext cx="748883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7544" y="2204864"/>
            <a:ext cx="720080" cy="430887"/>
          </a:xfrm>
          <a:prstGeom prst="rect">
            <a:avLst/>
          </a:prstGeom>
          <a:noFill/>
        </p:spPr>
        <p:txBody>
          <a:bodyPr wrap="square" rtlCol="0">
            <a:spAutoFit/>
          </a:bodyPr>
          <a:lstStyle/>
          <a:p>
            <a:r>
              <a:rPr lang="tr-TR" sz="2200" b="1" dirty="0" smtClean="0">
                <a:latin typeface="Calibri" panose="020F0502020204030204" pitchFamily="34" charset="0"/>
              </a:rPr>
              <a:t>Fikir</a:t>
            </a:r>
            <a:endParaRPr lang="tr-TR" sz="2200" b="1" dirty="0">
              <a:latin typeface="Calibri" panose="020F0502020204030204" pitchFamily="34" charset="0"/>
            </a:endParaRPr>
          </a:p>
        </p:txBody>
      </p:sp>
      <p:sp>
        <p:nvSpPr>
          <p:cNvPr id="6" name="TextBox 5"/>
          <p:cNvSpPr txBox="1"/>
          <p:nvPr/>
        </p:nvSpPr>
        <p:spPr>
          <a:xfrm>
            <a:off x="7956376" y="2204864"/>
            <a:ext cx="792088" cy="430887"/>
          </a:xfrm>
          <a:prstGeom prst="rect">
            <a:avLst/>
          </a:prstGeom>
          <a:noFill/>
        </p:spPr>
        <p:txBody>
          <a:bodyPr wrap="square" rtlCol="0">
            <a:spAutoFit/>
          </a:bodyPr>
          <a:lstStyle/>
          <a:p>
            <a:r>
              <a:rPr lang="tr-TR" sz="2200" b="1" dirty="0" smtClean="0">
                <a:latin typeface="Calibri" panose="020F0502020204030204" pitchFamily="34" charset="0"/>
              </a:rPr>
              <a:t>Ürün</a:t>
            </a:r>
            <a:endParaRPr lang="tr-TR" sz="2200" b="1" dirty="0">
              <a:latin typeface="Calibri" panose="020F0502020204030204" pitchFamily="34" charset="0"/>
            </a:endParaRPr>
          </a:p>
        </p:txBody>
      </p:sp>
      <p:cxnSp>
        <p:nvCxnSpPr>
          <p:cNvPr id="7" name="Straight Arrow Connector 6"/>
          <p:cNvCxnSpPr/>
          <p:nvPr/>
        </p:nvCxnSpPr>
        <p:spPr>
          <a:xfrm>
            <a:off x="611560" y="2604974"/>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36396" y="2564557"/>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8868" y="40432"/>
            <a:ext cx="3475540" cy="553998"/>
          </a:xfrm>
          <a:prstGeom prst="rect">
            <a:avLst/>
          </a:prstGeom>
          <a:noFill/>
        </p:spPr>
        <p:txBody>
          <a:bodyPr wrap="square" rtlCol="0">
            <a:spAutoFit/>
          </a:bodyPr>
          <a:lstStyle/>
          <a:p>
            <a:r>
              <a:rPr lang="tr-TR" sz="3000" b="1" dirty="0" smtClean="0">
                <a:solidFill>
                  <a:srgbClr val="002060"/>
                </a:solidFill>
                <a:latin typeface="Calibri" panose="020F0502020204030204" pitchFamily="34" charset="0"/>
              </a:rPr>
              <a:t>İNOVASYON</a:t>
            </a:r>
            <a:endParaRPr lang="tr-TR" sz="3000" dirty="0">
              <a:solidFill>
                <a:srgbClr val="C00000"/>
              </a:solidFill>
            </a:endParaRPr>
          </a:p>
        </p:txBody>
      </p:sp>
      <p:sp>
        <p:nvSpPr>
          <p:cNvPr id="3" name="TextBox 2"/>
          <p:cNvSpPr txBox="1"/>
          <p:nvPr/>
        </p:nvSpPr>
        <p:spPr>
          <a:xfrm>
            <a:off x="683568" y="908720"/>
            <a:ext cx="7488832" cy="496161"/>
          </a:xfrm>
          <a:prstGeom prst="rect">
            <a:avLst/>
          </a:prstGeom>
          <a:noFill/>
        </p:spPr>
        <p:txBody>
          <a:bodyPr wrap="square" rtlCol="0">
            <a:spAutoFit/>
          </a:bodyPr>
          <a:lstStyle/>
          <a:p>
            <a:pPr marL="68580">
              <a:lnSpc>
                <a:spcPct val="80000"/>
              </a:lnSpc>
              <a:spcBef>
                <a:spcPct val="20000"/>
              </a:spcBef>
              <a:buClr>
                <a:schemeClr val="accent1"/>
              </a:buClr>
              <a:buSzPct val="76000"/>
            </a:pPr>
            <a:r>
              <a:rPr lang="tr-TR" sz="3200" b="1" dirty="0" smtClean="0">
                <a:solidFill>
                  <a:srgbClr val="002060"/>
                </a:solidFill>
                <a:latin typeface="Calibri" panose="020F0502020204030204" pitchFamily="34" charset="0"/>
              </a:rPr>
              <a:t>İnovasyonun Temel Özellikleri</a:t>
            </a:r>
            <a:endParaRPr lang="tr-TR" sz="3200" b="1" dirty="0">
              <a:solidFill>
                <a:srgbClr val="002060"/>
              </a:solidFill>
              <a:latin typeface="Calibri" panose="020F0502020204030204" pitchFamily="34" charset="0"/>
            </a:endParaRPr>
          </a:p>
        </p:txBody>
      </p:sp>
      <p:sp>
        <p:nvSpPr>
          <p:cNvPr id="2" name="Rectangle 1"/>
          <p:cNvSpPr/>
          <p:nvPr/>
        </p:nvSpPr>
        <p:spPr>
          <a:xfrm>
            <a:off x="1096460" y="1556792"/>
            <a:ext cx="7344816" cy="4524315"/>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400" dirty="0">
                <a:latin typeface="Calibri" panose="020F0502020204030204" pitchFamily="34" charset="0"/>
              </a:rPr>
              <a:t>İnovasyon günlük yasamda refah düzeyini ve yaşam kalitesini artıran, ekonomik ve sosyal fayda yaratan bir süreç olarak değerlendirilmektedir</a:t>
            </a:r>
            <a:r>
              <a:rPr lang="tr-TR" sz="2400" dirty="0" smtClean="0">
                <a:latin typeface="Calibri" panose="020F0502020204030204" pitchFamily="34" charset="0"/>
              </a:rPr>
              <a:t>.</a:t>
            </a:r>
          </a:p>
          <a:p>
            <a:pPr marL="342900" indent="-342900">
              <a:buClr>
                <a:srgbClr val="002060"/>
              </a:buClr>
              <a:buFont typeface="Wingdings 3" panose="05040102010807070707" pitchFamily="18" charset="2"/>
              <a:buChar char=""/>
            </a:pPr>
            <a:r>
              <a:rPr lang="tr-TR" sz="2400" dirty="0">
                <a:latin typeface="Calibri" panose="020F0502020204030204" pitchFamily="34" charset="0"/>
              </a:rPr>
              <a:t>Rekabetin en önemli araçlarından birisi </a:t>
            </a:r>
            <a:r>
              <a:rPr lang="tr-TR" sz="2400" dirty="0" smtClean="0">
                <a:latin typeface="Calibri" panose="020F0502020204030204" pitchFamily="34" charset="0"/>
              </a:rPr>
              <a:t>inovasyondur.</a:t>
            </a:r>
          </a:p>
          <a:p>
            <a:pPr marL="342900" indent="-342900">
              <a:buClr>
                <a:srgbClr val="002060"/>
              </a:buClr>
              <a:buFont typeface="Wingdings 3" panose="05040102010807070707" pitchFamily="18" charset="2"/>
              <a:buChar char=""/>
            </a:pPr>
            <a:r>
              <a:rPr lang="tr-TR" sz="2400" dirty="0">
                <a:latin typeface="Calibri" panose="020F0502020204030204" pitchFamily="34" charset="0"/>
              </a:rPr>
              <a:t>İnovasyon firmalar ve bireyler için bir problem çözme </a:t>
            </a:r>
            <a:r>
              <a:rPr lang="tr-TR" sz="2400" dirty="0" smtClean="0">
                <a:latin typeface="Calibri" panose="020F0502020204030204" pitchFamily="34" charset="0"/>
              </a:rPr>
              <a:t>sürecidir.</a:t>
            </a:r>
          </a:p>
          <a:p>
            <a:pPr marL="342900" indent="-342900">
              <a:buClr>
                <a:srgbClr val="002060"/>
              </a:buClr>
              <a:buFont typeface="Wingdings 3" panose="05040102010807070707" pitchFamily="18" charset="2"/>
              <a:buChar char=""/>
            </a:pPr>
            <a:r>
              <a:rPr lang="tr-TR" sz="2400" dirty="0">
                <a:latin typeface="Calibri" panose="020F0502020204030204" pitchFamily="34" charset="0"/>
              </a:rPr>
              <a:t>İnovasyon çevreye adapte olmanın ve çevreyle bütünleşmenin bir aracıdır. </a:t>
            </a:r>
            <a:endParaRPr lang="tr-TR" sz="24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400" dirty="0">
                <a:latin typeface="Calibri" panose="020F0502020204030204" pitchFamily="34" charset="0"/>
              </a:rPr>
              <a:t>İnovasyon sadece yeni teknoloji değildir</a:t>
            </a:r>
            <a:r>
              <a:rPr lang="tr-TR" sz="2400" dirty="0" smtClean="0">
                <a:latin typeface="Calibri" panose="020F0502020204030204" pitchFamily="34" charset="0"/>
              </a:rPr>
              <a:t>.</a:t>
            </a:r>
          </a:p>
          <a:p>
            <a:pPr marL="342900" indent="-342900">
              <a:buClr>
                <a:srgbClr val="002060"/>
              </a:buClr>
              <a:buFont typeface="Wingdings 3" panose="05040102010807070707" pitchFamily="18" charset="2"/>
              <a:buChar char=""/>
            </a:pPr>
            <a:r>
              <a:rPr lang="tr-TR" sz="2400" dirty="0" smtClean="0">
                <a:latin typeface="Calibri" panose="020F0502020204030204" pitchFamily="34" charset="0"/>
              </a:rPr>
              <a:t>İnovasyon, </a:t>
            </a:r>
            <a:r>
              <a:rPr lang="tr-TR" sz="2400" dirty="0">
                <a:latin typeface="Calibri" panose="020F0502020204030204" pitchFamily="34" charset="0"/>
              </a:rPr>
              <a:t>işletmenin iç ve dış çevresindeki sürekli değişimlere uyum sağlayabilmesi için bir avantaj olarak kullanılabilmelidir. </a:t>
            </a:r>
            <a:r>
              <a:rPr lang="tr-TR" sz="2400" dirty="0" smtClean="0">
                <a:latin typeface="Calibri" panose="020F0502020204030204" pitchFamily="34" charset="0"/>
              </a:rPr>
              <a:t> </a:t>
            </a:r>
            <a:endParaRPr lang="tr-TR" sz="2400" dirty="0">
              <a:latin typeface="Calibri" panose="020F0502020204030204" pitchFamily="34" charset="0"/>
            </a:endParaRPr>
          </a:p>
        </p:txBody>
      </p:sp>
    </p:spTree>
    <p:extLst>
      <p:ext uri="{BB962C8B-B14F-4D97-AF65-F5344CB8AC3E}">
        <p14:creationId xmlns:p14="http://schemas.microsoft.com/office/powerpoint/2010/main" val="2896187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Özel 11">
      <a:dk1>
        <a:srgbClr val="323543"/>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822</TotalTime>
  <Words>1227</Words>
  <Application>Microsoft Office PowerPoint</Application>
  <PresentationFormat>On-screen Show (4:3)</PresentationFormat>
  <Paragraphs>201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GÜNÜMÜZ İŞLETMELERİNiN YÖNETİMİ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GÜNÜMÜZ İŞLETMELERİNİN YÖNETİMİ</dc:title>
  <dc:creator>Merve Urfa</dc:creator>
  <cp:lastModifiedBy>Merve Urfa</cp:lastModifiedBy>
  <cp:revision>114</cp:revision>
  <dcterms:created xsi:type="dcterms:W3CDTF">2017-01-19T11:57:50Z</dcterms:created>
  <dcterms:modified xsi:type="dcterms:W3CDTF">2017-01-31T11:54:38Z</dcterms:modified>
</cp:coreProperties>
</file>