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81" r:id="rId4"/>
    <p:sldId id="282" r:id="rId5"/>
    <p:sldId id="286" r:id="rId6"/>
    <p:sldId id="287" r:id="rId7"/>
    <p:sldId id="288" r:id="rId8"/>
    <p:sldId id="289" r:id="rId9"/>
    <p:sldId id="290" r:id="rId10"/>
    <p:sldId id="283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85" r:id="rId26"/>
    <p:sldId id="305" r:id="rId27"/>
    <p:sldId id="306" r:id="rId28"/>
    <p:sldId id="307" r:id="rId29"/>
    <p:sldId id="308" r:id="rId30"/>
    <p:sldId id="325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6" r:id="rId47"/>
    <p:sldId id="324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EA18E-4C45-4012-B46F-7B61ECC87DF4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9376353D-770A-4357-B13B-A5B7F29A1234}">
      <dgm:prSet phldrT="[Text]" custT="1"/>
      <dgm:spPr/>
      <dgm:t>
        <a:bodyPr/>
        <a:lstStyle/>
        <a:p>
          <a:r>
            <a:rPr lang="tr-TR" altLang="tr-TR" sz="1600" b="1" dirty="0" smtClean="0">
              <a:latin typeface="Calibri" panose="020F0502020204030204" pitchFamily="34" charset="0"/>
            </a:rPr>
            <a:t>Büyük</a:t>
          </a:r>
        </a:p>
        <a:p>
          <a:r>
            <a:rPr lang="tr-TR" altLang="tr-TR" sz="1600" b="1" dirty="0" smtClean="0">
              <a:latin typeface="Calibri" panose="020F0502020204030204" pitchFamily="34" charset="0"/>
            </a:rPr>
            <a:t>Adamlar </a:t>
          </a:r>
        </a:p>
        <a:p>
          <a:r>
            <a:rPr lang="tr-TR" altLang="tr-TR" sz="1600" b="1" dirty="0" smtClean="0">
              <a:latin typeface="Calibri" panose="020F0502020204030204" pitchFamily="34" charset="0"/>
            </a:rPr>
            <a:t>Teorisi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C76FC776-ECE9-4387-AC28-6C5EF9075B33}" type="parTrans" cxnId="{E2E92B98-D6C1-4590-87B8-1776DF0996B8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A83A5E87-2F69-4953-861E-56D7CCFBF7C6}" type="sibTrans" cxnId="{E2E92B98-D6C1-4590-87B8-1776DF0996B8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690A0C14-75E3-4C0A-937E-F250B1FC6A8B}">
      <dgm:prSet phldrT="[Text]" custT="1"/>
      <dgm:spPr/>
      <dgm:t>
        <a:bodyPr/>
        <a:lstStyle/>
        <a:p>
          <a:r>
            <a:rPr lang="tr-TR" altLang="tr-TR" sz="1600" b="1" dirty="0" smtClean="0">
              <a:latin typeface="Calibri" panose="020F0502020204030204" pitchFamily="34" charset="0"/>
            </a:rPr>
            <a:t>Özellikler</a:t>
          </a:r>
        </a:p>
        <a:p>
          <a:r>
            <a:rPr lang="tr-TR" altLang="tr-TR" sz="1600" b="1" dirty="0" smtClean="0">
              <a:latin typeface="Calibri" panose="020F0502020204030204" pitchFamily="34" charset="0"/>
            </a:rPr>
            <a:t>Teorisi</a:t>
          </a:r>
        </a:p>
        <a:p>
          <a:r>
            <a:rPr lang="tr-TR" altLang="tr-TR" sz="1600" b="0" i="1" dirty="0" smtClean="0">
              <a:latin typeface="Calibri" panose="020F0502020204030204" pitchFamily="34" charset="0"/>
            </a:rPr>
            <a:t>Zeka</a:t>
          </a:r>
        </a:p>
        <a:p>
          <a:r>
            <a:rPr lang="tr-TR" altLang="tr-TR" sz="1600" b="0" i="1" dirty="0" smtClean="0">
              <a:latin typeface="Calibri" panose="020F0502020204030204" pitchFamily="34" charset="0"/>
            </a:rPr>
            <a:t>Güvenilirlik</a:t>
          </a:r>
        </a:p>
        <a:p>
          <a:r>
            <a:rPr lang="tr-TR" altLang="tr-TR" sz="1600" b="0" i="1" dirty="0" smtClean="0">
              <a:latin typeface="Calibri" panose="020F0502020204030204" pitchFamily="34" charset="0"/>
            </a:rPr>
            <a:t>İnisiyatif sahibi</a:t>
          </a:r>
          <a:endParaRPr lang="tr-TR" sz="1600" b="0" dirty="0">
            <a:latin typeface="Calibri" panose="020F0502020204030204" pitchFamily="34" charset="0"/>
          </a:endParaRPr>
        </a:p>
      </dgm:t>
    </dgm:pt>
    <dgm:pt modelId="{266D34C9-C9EF-4688-8920-9F28DABB74B0}" type="parTrans" cxnId="{B658D44C-927A-4652-9CF4-72B464C99564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FAC7585C-8D82-4A27-89AE-F40AF7FD4CF3}" type="sibTrans" cxnId="{B658D44C-927A-4652-9CF4-72B464C99564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18B27A6C-D11C-4D2C-BFF5-F561F5B31FA1}">
      <dgm:prSet phldrT="[Text]" custT="1"/>
      <dgm:spPr/>
      <dgm:t>
        <a:bodyPr/>
        <a:lstStyle/>
        <a:p>
          <a:r>
            <a:rPr lang="tr-TR" altLang="tr-TR" sz="1600" b="1" dirty="0" smtClean="0">
              <a:latin typeface="Calibri" panose="020F0502020204030204" pitchFamily="34" charset="0"/>
            </a:rPr>
            <a:t>Liderlikte</a:t>
          </a:r>
        </a:p>
        <a:p>
          <a:r>
            <a:rPr lang="tr-TR" altLang="tr-TR" sz="1600" b="1" dirty="0" smtClean="0">
              <a:latin typeface="Calibri" panose="020F0502020204030204" pitchFamily="34" charset="0"/>
            </a:rPr>
            <a:t>Davranışsal</a:t>
          </a:r>
        </a:p>
        <a:p>
          <a:r>
            <a:rPr lang="tr-TR" altLang="tr-TR" sz="1600" b="1" dirty="0" smtClean="0">
              <a:latin typeface="Calibri" panose="020F0502020204030204" pitchFamily="34" charset="0"/>
            </a:rPr>
            <a:t>Teori</a:t>
          </a:r>
        </a:p>
        <a:p>
          <a:r>
            <a:rPr lang="tr-TR" altLang="tr-TR" sz="1600" b="0" i="1" dirty="0" smtClean="0">
              <a:latin typeface="Calibri" panose="020F0502020204030204" pitchFamily="34" charset="0"/>
            </a:rPr>
            <a:t>İşe yönelik</a:t>
          </a:r>
        </a:p>
        <a:p>
          <a:r>
            <a:rPr lang="tr-TR" altLang="tr-TR" sz="1600" b="0" i="1" dirty="0" smtClean="0">
              <a:latin typeface="Calibri" panose="020F0502020204030204" pitchFamily="34" charset="0"/>
            </a:rPr>
            <a:t>İnsana yönelik</a:t>
          </a:r>
          <a:endParaRPr lang="tr-TR" sz="1600" b="0" dirty="0">
            <a:latin typeface="Calibri" panose="020F0502020204030204" pitchFamily="34" charset="0"/>
          </a:endParaRPr>
        </a:p>
      </dgm:t>
    </dgm:pt>
    <dgm:pt modelId="{A656A115-90DD-454D-9BAC-DF9991888716}" type="parTrans" cxnId="{093575D9-6FD9-4440-96D8-96766B1973C5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0D4FAF0B-8774-4C41-B7C8-3892A923046E}" type="sibTrans" cxnId="{093575D9-6FD9-4440-96D8-96766B1973C5}">
      <dgm:prSet custT="1"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D3F49E14-282F-484A-BA13-826BB0BBBC88}">
      <dgm:prSet phldrT="[Text]" custT="1"/>
      <dgm:spPr/>
      <dgm:t>
        <a:bodyPr/>
        <a:lstStyle/>
        <a:p>
          <a:r>
            <a:rPr lang="tr-TR" altLang="tr-TR" sz="1600" b="1" dirty="0" smtClean="0">
              <a:latin typeface="Calibri" panose="020F0502020204030204" pitchFamily="34" charset="0"/>
            </a:rPr>
            <a:t>Liderlikte Durumsallık Teorileri </a:t>
          </a:r>
        </a:p>
        <a:p>
          <a:r>
            <a:rPr lang="tr-TR" altLang="tr-TR" sz="1600" b="0" i="1" dirty="0" smtClean="0">
              <a:latin typeface="Calibri" panose="020F0502020204030204" pitchFamily="34" charset="0"/>
            </a:rPr>
            <a:t>Lider Takipçiler Koşullar</a:t>
          </a:r>
          <a:endParaRPr lang="tr-TR" sz="1600" b="0" dirty="0">
            <a:latin typeface="Calibri" panose="020F0502020204030204" pitchFamily="34" charset="0"/>
          </a:endParaRPr>
        </a:p>
      </dgm:t>
    </dgm:pt>
    <dgm:pt modelId="{9CB38DBD-F990-472C-814C-A3F3C814968A}" type="parTrans" cxnId="{2012D1DF-8568-447B-B4ED-78987B359496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D6E3F7FD-ABCE-4A91-9BC9-61C407B19D51}" type="sibTrans" cxnId="{2012D1DF-8568-447B-B4ED-78987B359496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4FDA60BF-EE8D-40A8-B938-2EC5C2C051E5}" type="pres">
      <dgm:prSet presAssocID="{3FAEA18E-4C45-4012-B46F-7B61ECC87DF4}" presName="Name0" presStyleCnt="0">
        <dgm:presLayoutVars>
          <dgm:dir/>
          <dgm:resizeHandles val="exact"/>
        </dgm:presLayoutVars>
      </dgm:prSet>
      <dgm:spPr/>
    </dgm:pt>
    <dgm:pt modelId="{EA5130DF-61A5-4031-B6BB-C971472AEFAF}" type="pres">
      <dgm:prSet presAssocID="{9376353D-770A-4357-B13B-A5B7F29A12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345A95-F1B7-427C-A249-354F992DAF74}" type="pres">
      <dgm:prSet presAssocID="{A83A5E87-2F69-4953-861E-56D7CCFBF7C6}" presName="sibTrans" presStyleLbl="sibTrans2D1" presStyleIdx="0" presStyleCnt="3"/>
      <dgm:spPr/>
      <dgm:t>
        <a:bodyPr/>
        <a:lstStyle/>
        <a:p>
          <a:endParaRPr lang="tr-TR"/>
        </a:p>
      </dgm:t>
    </dgm:pt>
    <dgm:pt modelId="{131A61E1-ED90-4B2F-9479-1F0FEDBE88CC}" type="pres">
      <dgm:prSet presAssocID="{A83A5E87-2F69-4953-861E-56D7CCFBF7C6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6A1763B5-E274-43BB-9979-773ECA8B68AA}" type="pres">
      <dgm:prSet presAssocID="{690A0C14-75E3-4C0A-937E-F250B1FC6A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D5AD15-FC1B-45C3-822A-6EDA6B32A463}" type="pres">
      <dgm:prSet presAssocID="{FAC7585C-8D82-4A27-89AE-F40AF7FD4CF3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4507345-0A1A-40F1-AC12-E6C610399D85}" type="pres">
      <dgm:prSet presAssocID="{FAC7585C-8D82-4A27-89AE-F40AF7FD4CF3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D7B7A90F-D57F-44C9-93DB-24149048F56B}" type="pres">
      <dgm:prSet presAssocID="{18B27A6C-D11C-4D2C-BFF5-F561F5B31F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FF180E-1865-46DB-AD45-92A0F67EBFD7}" type="pres">
      <dgm:prSet presAssocID="{0D4FAF0B-8774-4C41-B7C8-3892A923046E}" presName="sibTrans" presStyleLbl="sibTrans2D1" presStyleIdx="2" presStyleCnt="3"/>
      <dgm:spPr/>
      <dgm:t>
        <a:bodyPr/>
        <a:lstStyle/>
        <a:p>
          <a:endParaRPr lang="tr-TR"/>
        </a:p>
      </dgm:t>
    </dgm:pt>
    <dgm:pt modelId="{154C0FA0-CAD6-4C3D-9775-EA99DDFA2AA5}" type="pres">
      <dgm:prSet presAssocID="{0D4FAF0B-8774-4C41-B7C8-3892A923046E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2A914185-771E-4FCA-9C92-C3979080EAB7}" type="pres">
      <dgm:prSet presAssocID="{D3F49E14-282F-484A-BA13-826BB0BBBC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EF91DA-D7D4-43DE-9CF6-6DE1B891753B}" type="presOf" srcId="{A83A5E87-2F69-4953-861E-56D7CCFBF7C6}" destId="{131A61E1-ED90-4B2F-9479-1F0FEDBE88CC}" srcOrd="1" destOrd="0" presId="urn:microsoft.com/office/officeart/2005/8/layout/process1"/>
    <dgm:cxn modelId="{182FDBBE-D893-4D3C-90D3-200063F0DE17}" type="presOf" srcId="{18B27A6C-D11C-4D2C-BFF5-F561F5B31FA1}" destId="{D7B7A90F-D57F-44C9-93DB-24149048F56B}" srcOrd="0" destOrd="0" presId="urn:microsoft.com/office/officeart/2005/8/layout/process1"/>
    <dgm:cxn modelId="{E2E92B98-D6C1-4590-87B8-1776DF0996B8}" srcId="{3FAEA18E-4C45-4012-B46F-7B61ECC87DF4}" destId="{9376353D-770A-4357-B13B-A5B7F29A1234}" srcOrd="0" destOrd="0" parTransId="{C76FC776-ECE9-4387-AC28-6C5EF9075B33}" sibTransId="{A83A5E87-2F69-4953-861E-56D7CCFBF7C6}"/>
    <dgm:cxn modelId="{2012D1DF-8568-447B-B4ED-78987B359496}" srcId="{3FAEA18E-4C45-4012-B46F-7B61ECC87DF4}" destId="{D3F49E14-282F-484A-BA13-826BB0BBBC88}" srcOrd="3" destOrd="0" parTransId="{9CB38DBD-F990-472C-814C-A3F3C814968A}" sibTransId="{D6E3F7FD-ABCE-4A91-9BC9-61C407B19D51}"/>
    <dgm:cxn modelId="{1CD9408A-0833-4962-8A5F-91CB67BE2E48}" type="presOf" srcId="{A83A5E87-2F69-4953-861E-56D7CCFBF7C6}" destId="{9C345A95-F1B7-427C-A249-354F992DAF74}" srcOrd="0" destOrd="0" presId="urn:microsoft.com/office/officeart/2005/8/layout/process1"/>
    <dgm:cxn modelId="{CEAE8CFC-CD2A-4BAB-AFD1-2A876BEB1A6C}" type="presOf" srcId="{3FAEA18E-4C45-4012-B46F-7B61ECC87DF4}" destId="{4FDA60BF-EE8D-40A8-B938-2EC5C2C051E5}" srcOrd="0" destOrd="0" presId="urn:microsoft.com/office/officeart/2005/8/layout/process1"/>
    <dgm:cxn modelId="{C1A62CA0-9C8E-4184-95D3-AEC1AB1E9DE2}" type="presOf" srcId="{0D4FAF0B-8774-4C41-B7C8-3892A923046E}" destId="{154C0FA0-CAD6-4C3D-9775-EA99DDFA2AA5}" srcOrd="1" destOrd="0" presId="urn:microsoft.com/office/officeart/2005/8/layout/process1"/>
    <dgm:cxn modelId="{B658D44C-927A-4652-9CF4-72B464C99564}" srcId="{3FAEA18E-4C45-4012-B46F-7B61ECC87DF4}" destId="{690A0C14-75E3-4C0A-937E-F250B1FC6A8B}" srcOrd="1" destOrd="0" parTransId="{266D34C9-C9EF-4688-8920-9F28DABB74B0}" sibTransId="{FAC7585C-8D82-4A27-89AE-F40AF7FD4CF3}"/>
    <dgm:cxn modelId="{A3DB1D27-59F6-4AFF-8002-DEAB136B0265}" type="presOf" srcId="{0D4FAF0B-8774-4C41-B7C8-3892A923046E}" destId="{97FF180E-1865-46DB-AD45-92A0F67EBFD7}" srcOrd="0" destOrd="0" presId="urn:microsoft.com/office/officeart/2005/8/layout/process1"/>
    <dgm:cxn modelId="{BCB77603-EB8B-41CB-A490-89ABE2597F1B}" type="presOf" srcId="{FAC7585C-8D82-4A27-89AE-F40AF7FD4CF3}" destId="{82D5AD15-FC1B-45C3-822A-6EDA6B32A463}" srcOrd="0" destOrd="0" presId="urn:microsoft.com/office/officeart/2005/8/layout/process1"/>
    <dgm:cxn modelId="{B8A79437-D79C-4CB3-B222-C9E90491C45A}" type="presOf" srcId="{9376353D-770A-4357-B13B-A5B7F29A1234}" destId="{EA5130DF-61A5-4031-B6BB-C971472AEFAF}" srcOrd="0" destOrd="0" presId="urn:microsoft.com/office/officeart/2005/8/layout/process1"/>
    <dgm:cxn modelId="{A9E5ABA9-F546-4E7D-95A3-7E99B9B0A917}" type="presOf" srcId="{690A0C14-75E3-4C0A-937E-F250B1FC6A8B}" destId="{6A1763B5-E274-43BB-9979-773ECA8B68AA}" srcOrd="0" destOrd="0" presId="urn:microsoft.com/office/officeart/2005/8/layout/process1"/>
    <dgm:cxn modelId="{093575D9-6FD9-4440-96D8-96766B1973C5}" srcId="{3FAEA18E-4C45-4012-B46F-7B61ECC87DF4}" destId="{18B27A6C-D11C-4D2C-BFF5-F561F5B31FA1}" srcOrd="2" destOrd="0" parTransId="{A656A115-90DD-454D-9BAC-DF9991888716}" sibTransId="{0D4FAF0B-8774-4C41-B7C8-3892A923046E}"/>
    <dgm:cxn modelId="{8C5E272B-0D52-456A-9429-9D58892CD206}" type="presOf" srcId="{D3F49E14-282F-484A-BA13-826BB0BBBC88}" destId="{2A914185-771E-4FCA-9C92-C3979080EAB7}" srcOrd="0" destOrd="0" presId="urn:microsoft.com/office/officeart/2005/8/layout/process1"/>
    <dgm:cxn modelId="{681A1727-5BC8-4517-AF2B-736D3FF5F7B7}" type="presOf" srcId="{FAC7585C-8D82-4A27-89AE-F40AF7FD4CF3}" destId="{84507345-0A1A-40F1-AC12-E6C610399D85}" srcOrd="1" destOrd="0" presId="urn:microsoft.com/office/officeart/2005/8/layout/process1"/>
    <dgm:cxn modelId="{706D1F41-68B2-4352-83E6-241B86B1FB2C}" type="presParOf" srcId="{4FDA60BF-EE8D-40A8-B938-2EC5C2C051E5}" destId="{EA5130DF-61A5-4031-B6BB-C971472AEFAF}" srcOrd="0" destOrd="0" presId="urn:microsoft.com/office/officeart/2005/8/layout/process1"/>
    <dgm:cxn modelId="{3CC59870-2BEA-495D-84C0-A7FE1302485B}" type="presParOf" srcId="{4FDA60BF-EE8D-40A8-B938-2EC5C2C051E5}" destId="{9C345A95-F1B7-427C-A249-354F992DAF74}" srcOrd="1" destOrd="0" presId="urn:microsoft.com/office/officeart/2005/8/layout/process1"/>
    <dgm:cxn modelId="{000ABCC0-0A1D-4F00-949F-78A607998D12}" type="presParOf" srcId="{9C345A95-F1B7-427C-A249-354F992DAF74}" destId="{131A61E1-ED90-4B2F-9479-1F0FEDBE88CC}" srcOrd="0" destOrd="0" presId="urn:microsoft.com/office/officeart/2005/8/layout/process1"/>
    <dgm:cxn modelId="{E0D355DF-3BB9-4929-B529-D81F6F0B25E0}" type="presParOf" srcId="{4FDA60BF-EE8D-40A8-B938-2EC5C2C051E5}" destId="{6A1763B5-E274-43BB-9979-773ECA8B68AA}" srcOrd="2" destOrd="0" presId="urn:microsoft.com/office/officeart/2005/8/layout/process1"/>
    <dgm:cxn modelId="{1C9C6DE6-8B96-4F66-9DD0-0F0C7826CE99}" type="presParOf" srcId="{4FDA60BF-EE8D-40A8-B938-2EC5C2C051E5}" destId="{82D5AD15-FC1B-45C3-822A-6EDA6B32A463}" srcOrd="3" destOrd="0" presId="urn:microsoft.com/office/officeart/2005/8/layout/process1"/>
    <dgm:cxn modelId="{725A1FC0-E1F8-4C02-A681-DBBA74DA698E}" type="presParOf" srcId="{82D5AD15-FC1B-45C3-822A-6EDA6B32A463}" destId="{84507345-0A1A-40F1-AC12-E6C610399D85}" srcOrd="0" destOrd="0" presId="urn:microsoft.com/office/officeart/2005/8/layout/process1"/>
    <dgm:cxn modelId="{B2F7C692-4454-4722-A4E3-45761AF2CC08}" type="presParOf" srcId="{4FDA60BF-EE8D-40A8-B938-2EC5C2C051E5}" destId="{D7B7A90F-D57F-44C9-93DB-24149048F56B}" srcOrd="4" destOrd="0" presId="urn:microsoft.com/office/officeart/2005/8/layout/process1"/>
    <dgm:cxn modelId="{5CF7B3A2-2BA9-4A7C-BE46-D667D59EC35A}" type="presParOf" srcId="{4FDA60BF-EE8D-40A8-B938-2EC5C2C051E5}" destId="{97FF180E-1865-46DB-AD45-92A0F67EBFD7}" srcOrd="5" destOrd="0" presId="urn:microsoft.com/office/officeart/2005/8/layout/process1"/>
    <dgm:cxn modelId="{7529F6D8-68CC-4002-91B1-7493C94AC270}" type="presParOf" srcId="{97FF180E-1865-46DB-AD45-92A0F67EBFD7}" destId="{154C0FA0-CAD6-4C3D-9775-EA99DDFA2AA5}" srcOrd="0" destOrd="0" presId="urn:microsoft.com/office/officeart/2005/8/layout/process1"/>
    <dgm:cxn modelId="{9F3B8521-D880-4469-8844-9E4E4B46C3AE}" type="presParOf" srcId="{4FDA60BF-EE8D-40A8-B938-2EC5C2C051E5}" destId="{2A914185-771E-4FCA-9C92-C3979080EAB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44BF1-16B4-426F-B36F-5862DE91F6E9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B3A066D9-1BAE-4387-9719-7C43C16AA622}">
      <dgm:prSet phldrT="[Text]" custT="1"/>
      <dgm:spPr/>
      <dgm:t>
        <a:bodyPr/>
        <a:lstStyle/>
        <a:p>
          <a:r>
            <a:rPr lang="tr-TR" sz="2400" dirty="0" smtClean="0">
              <a:latin typeface="Calibri" panose="020F0502020204030204" pitchFamily="34" charset="0"/>
            </a:rPr>
            <a:t>İhtiyaçlar</a:t>
          </a:r>
          <a:endParaRPr lang="tr-TR" sz="2400" dirty="0">
            <a:latin typeface="Calibri" panose="020F0502020204030204" pitchFamily="34" charset="0"/>
          </a:endParaRPr>
        </a:p>
      </dgm:t>
    </dgm:pt>
    <dgm:pt modelId="{EE0E2824-1598-4D43-AB90-221848EB169C}" type="parTrans" cxnId="{AE45A736-597A-4DD1-8BF3-16A169CB50F4}">
      <dgm:prSet/>
      <dgm:spPr/>
      <dgm:t>
        <a:bodyPr/>
        <a:lstStyle/>
        <a:p>
          <a:endParaRPr lang="tr-TR" sz="2400">
            <a:latin typeface="Calibri" panose="020F0502020204030204" pitchFamily="34" charset="0"/>
          </a:endParaRPr>
        </a:p>
      </dgm:t>
    </dgm:pt>
    <dgm:pt modelId="{6D140E50-069D-4DE5-8329-A78E05C711EA}" type="sibTrans" cxnId="{AE45A736-597A-4DD1-8BF3-16A169CB50F4}">
      <dgm:prSet/>
      <dgm:spPr/>
      <dgm:t>
        <a:bodyPr/>
        <a:lstStyle/>
        <a:p>
          <a:endParaRPr lang="tr-TR" sz="2400">
            <a:latin typeface="Calibri" panose="020F0502020204030204" pitchFamily="34" charset="0"/>
          </a:endParaRPr>
        </a:p>
      </dgm:t>
    </dgm:pt>
    <dgm:pt modelId="{4EED4AAC-117D-4BFA-B223-304E7471E9B9}">
      <dgm:prSet phldrT="[Text]" custT="1"/>
      <dgm:spPr/>
      <dgm:t>
        <a:bodyPr/>
        <a:lstStyle/>
        <a:p>
          <a:r>
            <a:rPr lang="tr-TR" sz="2400" dirty="0" smtClean="0">
              <a:latin typeface="Calibri" panose="020F0502020204030204" pitchFamily="34" charset="0"/>
            </a:rPr>
            <a:t>Davranış</a:t>
          </a:r>
          <a:endParaRPr lang="tr-TR" sz="2400" dirty="0">
            <a:latin typeface="Calibri" panose="020F0502020204030204" pitchFamily="34" charset="0"/>
          </a:endParaRPr>
        </a:p>
      </dgm:t>
    </dgm:pt>
    <dgm:pt modelId="{6D36BA70-E683-4532-8F1B-F6E977617CA3}" type="parTrans" cxnId="{D2F4C0E9-286D-451F-936C-979868F95C26}">
      <dgm:prSet/>
      <dgm:spPr/>
      <dgm:t>
        <a:bodyPr/>
        <a:lstStyle/>
        <a:p>
          <a:endParaRPr lang="tr-TR" sz="2400">
            <a:latin typeface="Calibri" panose="020F0502020204030204" pitchFamily="34" charset="0"/>
          </a:endParaRPr>
        </a:p>
      </dgm:t>
    </dgm:pt>
    <dgm:pt modelId="{E5E3A19D-7B37-4BC9-87AE-342338B07F83}" type="sibTrans" cxnId="{D2F4C0E9-286D-451F-936C-979868F95C26}">
      <dgm:prSet/>
      <dgm:spPr/>
      <dgm:t>
        <a:bodyPr/>
        <a:lstStyle/>
        <a:p>
          <a:endParaRPr lang="tr-TR" sz="2400">
            <a:latin typeface="Calibri" panose="020F0502020204030204" pitchFamily="34" charset="0"/>
          </a:endParaRPr>
        </a:p>
      </dgm:t>
    </dgm:pt>
    <dgm:pt modelId="{268D17F1-58CC-4FA5-AF9B-2987A64A5C35}">
      <dgm:prSet phldrT="[Text]" custT="1"/>
      <dgm:spPr/>
      <dgm:t>
        <a:bodyPr/>
        <a:lstStyle/>
        <a:p>
          <a:r>
            <a:rPr lang="tr-TR" sz="2400" dirty="0" smtClean="0">
              <a:latin typeface="Calibri" panose="020F0502020204030204" pitchFamily="34" charset="0"/>
            </a:rPr>
            <a:t>Ödül(İçsel/Dışsal)</a:t>
          </a:r>
          <a:endParaRPr lang="tr-TR" sz="2400" dirty="0">
            <a:latin typeface="Calibri" panose="020F0502020204030204" pitchFamily="34" charset="0"/>
          </a:endParaRPr>
        </a:p>
      </dgm:t>
    </dgm:pt>
    <dgm:pt modelId="{86558269-E9DA-4429-8775-033896D11156}" type="parTrans" cxnId="{F8BEA1B5-61A2-465C-A817-33CBC939724A}">
      <dgm:prSet/>
      <dgm:spPr/>
      <dgm:t>
        <a:bodyPr/>
        <a:lstStyle/>
        <a:p>
          <a:endParaRPr lang="tr-TR" sz="2400">
            <a:latin typeface="Calibri" panose="020F0502020204030204" pitchFamily="34" charset="0"/>
          </a:endParaRPr>
        </a:p>
      </dgm:t>
    </dgm:pt>
    <dgm:pt modelId="{D5218EF4-51FC-4253-917B-C1160CA7DBC2}" type="sibTrans" cxnId="{F8BEA1B5-61A2-465C-A817-33CBC939724A}">
      <dgm:prSet/>
      <dgm:spPr/>
      <dgm:t>
        <a:bodyPr/>
        <a:lstStyle/>
        <a:p>
          <a:endParaRPr lang="tr-TR" sz="2400">
            <a:latin typeface="Calibri" panose="020F0502020204030204" pitchFamily="34" charset="0"/>
          </a:endParaRPr>
        </a:p>
      </dgm:t>
    </dgm:pt>
    <dgm:pt modelId="{6A3F43F1-DE13-4936-89C9-960EFA65E0DA}" type="pres">
      <dgm:prSet presAssocID="{3A344BF1-16B4-426F-B36F-5862DE91F6E9}" presName="Name0" presStyleCnt="0">
        <dgm:presLayoutVars>
          <dgm:dir/>
          <dgm:animLvl val="lvl"/>
          <dgm:resizeHandles val="exact"/>
        </dgm:presLayoutVars>
      </dgm:prSet>
      <dgm:spPr/>
    </dgm:pt>
    <dgm:pt modelId="{19AC94F6-20AC-4DEA-8843-F6992663509B}" type="pres">
      <dgm:prSet presAssocID="{B3A066D9-1BAE-4387-9719-7C43C16AA62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E36093-5AC9-4E58-B7D1-B1286B16319C}" type="pres">
      <dgm:prSet presAssocID="{6D140E50-069D-4DE5-8329-A78E05C711EA}" presName="parTxOnlySpace" presStyleCnt="0"/>
      <dgm:spPr/>
    </dgm:pt>
    <dgm:pt modelId="{2589B0A0-1142-4BE8-91A6-6BC8B7DB77B6}" type="pres">
      <dgm:prSet presAssocID="{4EED4AAC-117D-4BFA-B223-304E7471E9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F583E3-56EB-4E90-A1ED-ACE8ACFF33B2}" type="pres">
      <dgm:prSet presAssocID="{E5E3A19D-7B37-4BC9-87AE-342338B07F83}" presName="parTxOnlySpace" presStyleCnt="0"/>
      <dgm:spPr/>
    </dgm:pt>
    <dgm:pt modelId="{859EF992-EB9B-4F90-B735-B3F896D2892A}" type="pres">
      <dgm:prSet presAssocID="{268D17F1-58CC-4FA5-AF9B-2987A64A5C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F87480-A69D-4220-9021-887C457B5D0C}" type="presOf" srcId="{3A344BF1-16B4-426F-B36F-5862DE91F6E9}" destId="{6A3F43F1-DE13-4936-89C9-960EFA65E0DA}" srcOrd="0" destOrd="0" presId="urn:microsoft.com/office/officeart/2005/8/layout/chevron1"/>
    <dgm:cxn modelId="{D2F4C0E9-286D-451F-936C-979868F95C26}" srcId="{3A344BF1-16B4-426F-B36F-5862DE91F6E9}" destId="{4EED4AAC-117D-4BFA-B223-304E7471E9B9}" srcOrd="1" destOrd="0" parTransId="{6D36BA70-E683-4532-8F1B-F6E977617CA3}" sibTransId="{E5E3A19D-7B37-4BC9-87AE-342338B07F83}"/>
    <dgm:cxn modelId="{84BAAD89-BA43-4E2D-B1FA-1D376023D960}" type="presOf" srcId="{B3A066D9-1BAE-4387-9719-7C43C16AA622}" destId="{19AC94F6-20AC-4DEA-8843-F6992663509B}" srcOrd="0" destOrd="0" presId="urn:microsoft.com/office/officeart/2005/8/layout/chevron1"/>
    <dgm:cxn modelId="{F8BEA1B5-61A2-465C-A817-33CBC939724A}" srcId="{3A344BF1-16B4-426F-B36F-5862DE91F6E9}" destId="{268D17F1-58CC-4FA5-AF9B-2987A64A5C35}" srcOrd="2" destOrd="0" parTransId="{86558269-E9DA-4429-8775-033896D11156}" sibTransId="{D5218EF4-51FC-4253-917B-C1160CA7DBC2}"/>
    <dgm:cxn modelId="{AE45A736-597A-4DD1-8BF3-16A169CB50F4}" srcId="{3A344BF1-16B4-426F-B36F-5862DE91F6E9}" destId="{B3A066D9-1BAE-4387-9719-7C43C16AA622}" srcOrd="0" destOrd="0" parTransId="{EE0E2824-1598-4D43-AB90-221848EB169C}" sibTransId="{6D140E50-069D-4DE5-8329-A78E05C711EA}"/>
    <dgm:cxn modelId="{343A6B80-8498-4E47-929A-D8F14AF2A97E}" type="presOf" srcId="{268D17F1-58CC-4FA5-AF9B-2987A64A5C35}" destId="{859EF992-EB9B-4F90-B735-B3F896D2892A}" srcOrd="0" destOrd="0" presId="urn:microsoft.com/office/officeart/2005/8/layout/chevron1"/>
    <dgm:cxn modelId="{2A14D6A0-C306-49EF-AF5C-9547E820F5EF}" type="presOf" srcId="{4EED4AAC-117D-4BFA-B223-304E7471E9B9}" destId="{2589B0A0-1142-4BE8-91A6-6BC8B7DB77B6}" srcOrd="0" destOrd="0" presId="urn:microsoft.com/office/officeart/2005/8/layout/chevron1"/>
    <dgm:cxn modelId="{AD793DE9-3E28-45E7-8B22-FB77B846238B}" type="presParOf" srcId="{6A3F43F1-DE13-4936-89C9-960EFA65E0DA}" destId="{19AC94F6-20AC-4DEA-8843-F6992663509B}" srcOrd="0" destOrd="0" presId="urn:microsoft.com/office/officeart/2005/8/layout/chevron1"/>
    <dgm:cxn modelId="{F5369D81-6FBB-4180-A55E-04A3DC3C87AF}" type="presParOf" srcId="{6A3F43F1-DE13-4936-89C9-960EFA65E0DA}" destId="{CDE36093-5AC9-4E58-B7D1-B1286B16319C}" srcOrd="1" destOrd="0" presId="urn:microsoft.com/office/officeart/2005/8/layout/chevron1"/>
    <dgm:cxn modelId="{E2AF58CE-B23B-4EEE-B82F-0F7CA4D32B21}" type="presParOf" srcId="{6A3F43F1-DE13-4936-89C9-960EFA65E0DA}" destId="{2589B0A0-1142-4BE8-91A6-6BC8B7DB77B6}" srcOrd="2" destOrd="0" presId="urn:microsoft.com/office/officeart/2005/8/layout/chevron1"/>
    <dgm:cxn modelId="{D869C934-9E3E-4A67-9E0B-3E10BFD2E248}" type="presParOf" srcId="{6A3F43F1-DE13-4936-89C9-960EFA65E0DA}" destId="{F5F583E3-56EB-4E90-A1ED-ACE8ACFF33B2}" srcOrd="3" destOrd="0" presId="urn:microsoft.com/office/officeart/2005/8/layout/chevron1"/>
    <dgm:cxn modelId="{2FD0E3A0-5D61-464D-A4B2-ABE684F4FA38}" type="presParOf" srcId="{6A3F43F1-DE13-4936-89C9-960EFA65E0DA}" destId="{859EF992-EB9B-4F90-B735-B3F896D2892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EE426-FBD9-49A9-9EEA-29808A8120EF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A527B78-5365-465E-A09A-AB141F9EEF5D}">
      <dgm:prSet phldrT="[Text]"/>
      <dgm:spPr/>
      <dgm:t>
        <a:bodyPr/>
        <a:lstStyle/>
        <a:p>
          <a:r>
            <a:rPr lang="tr-TR" dirty="0" smtClean="0">
              <a:latin typeface="Calibri" panose="020F0502020204030204" pitchFamily="34" charset="0"/>
            </a:rPr>
            <a:t>Kapsam Teorileri</a:t>
          </a:r>
          <a:endParaRPr lang="tr-TR" dirty="0">
            <a:latin typeface="Calibri" panose="020F0502020204030204" pitchFamily="34" charset="0"/>
          </a:endParaRPr>
        </a:p>
      </dgm:t>
    </dgm:pt>
    <dgm:pt modelId="{D06A4AAD-235E-42C5-8A3E-B048A0895FDE}" type="parTrans" cxnId="{90C98238-73B8-4641-B235-65C3C53D17E4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23BD747F-D861-46B4-B507-D5BD87950274}" type="sibTrans" cxnId="{90C98238-73B8-4641-B235-65C3C53D17E4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3792A8ED-6E99-4367-A36B-10ED91C876D5}">
      <dgm:prSet phldrT="[Text]"/>
      <dgm:spPr/>
      <dgm:t>
        <a:bodyPr/>
        <a:lstStyle/>
        <a:p>
          <a:pPr rtl="0"/>
          <a:r>
            <a:rPr kumimoji="0" lang="en-AU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Maslow’</a:t>
          </a:r>
          <a:r>
            <a:rPr kumimoji="0" lang="tr-TR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r>
            <a:rPr kumimoji="0" lang="en-AU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un </a:t>
          </a:r>
          <a:r>
            <a:rPr kumimoji="0" lang="tr-TR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İ</a:t>
          </a:r>
          <a:r>
            <a:rPr kumimoji="0" lang="en-AU" b="0" i="0" u="none" strike="noStrike" cap="none" normalizeH="0" baseline="0" dirty="0" err="1" smtClean="0">
              <a:ln/>
              <a:effectLst/>
              <a:latin typeface="Calibri" panose="020F0502020204030204" pitchFamily="34" charset="0"/>
            </a:rPr>
            <a:t>htiyaçlar</a:t>
          </a:r>
          <a:r>
            <a:rPr kumimoji="0" lang="en-AU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r>
            <a:rPr kumimoji="0" lang="tr-TR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H</a:t>
          </a:r>
          <a:r>
            <a:rPr kumimoji="0" lang="en-AU" b="0" i="0" u="none" strike="noStrike" cap="none" normalizeH="0" baseline="0" dirty="0" err="1" smtClean="0">
              <a:ln/>
              <a:effectLst/>
              <a:latin typeface="Calibri" panose="020F0502020204030204" pitchFamily="34" charset="0"/>
            </a:rPr>
            <a:t>iyerarşisi</a:t>
          </a:r>
          <a:endParaRPr kumimoji="0" lang="tr-TR" b="0" i="0" u="none" strike="noStrike" cap="none" normalizeH="0" baseline="0" dirty="0">
            <a:ln/>
            <a:effectLst/>
            <a:latin typeface="Calibri" panose="020F0502020204030204" pitchFamily="34" charset="0"/>
          </a:endParaRPr>
        </a:p>
      </dgm:t>
    </dgm:pt>
    <dgm:pt modelId="{FF9548F8-C173-44DA-B3AF-1BB4B09E75A6}" type="parTrans" cxnId="{CC643C16-AA55-445C-AA70-D88481E4DF2C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FE53ED7A-7D77-4E7B-B1A4-5CA2CE255D95}" type="sibTrans" cxnId="{CC643C16-AA55-445C-AA70-D88481E4DF2C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1316C8E2-99B5-48BC-BC97-21A350A4381A}">
      <dgm:prSet phldrT="[Text]"/>
      <dgm:spPr/>
      <dgm:t>
        <a:bodyPr/>
        <a:lstStyle/>
        <a:p>
          <a:pPr rtl="0"/>
          <a:r>
            <a:rPr kumimoji="0" lang="en-AU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Herzberg </a:t>
          </a:r>
          <a:r>
            <a:rPr kumimoji="0" lang="en-AU" b="0" i="0" u="none" strike="noStrike" cap="none" normalizeH="0" baseline="0" dirty="0" err="1" smtClean="0">
              <a:ln/>
              <a:effectLst/>
              <a:latin typeface="Calibri" panose="020F0502020204030204" pitchFamily="34" charset="0"/>
            </a:rPr>
            <a:t>Modeli</a:t>
          </a:r>
          <a:endParaRPr lang="tr-TR" dirty="0">
            <a:latin typeface="Calibri" panose="020F0502020204030204" pitchFamily="34" charset="0"/>
          </a:endParaRPr>
        </a:p>
      </dgm:t>
    </dgm:pt>
    <dgm:pt modelId="{EDF2FFE4-24E7-4B0B-A76C-37A84C6273B0}" type="parTrans" cxnId="{68C17473-0221-4287-811D-1CE95054BF49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A1D52577-0D4B-4E4D-8273-77B806484BEF}" type="sibTrans" cxnId="{68C17473-0221-4287-811D-1CE95054BF49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AAD74577-1A85-4063-BC76-46B4AA8EACC3}">
      <dgm:prSet phldrT="[Text]"/>
      <dgm:spPr/>
      <dgm:t>
        <a:bodyPr/>
        <a:lstStyle/>
        <a:p>
          <a:r>
            <a:rPr lang="tr-TR" dirty="0" smtClean="0">
              <a:latin typeface="Calibri" panose="020F0502020204030204" pitchFamily="34" charset="0"/>
            </a:rPr>
            <a:t>Süreç Teorileri</a:t>
          </a:r>
          <a:endParaRPr lang="tr-TR" dirty="0">
            <a:latin typeface="Calibri" panose="020F0502020204030204" pitchFamily="34" charset="0"/>
          </a:endParaRPr>
        </a:p>
      </dgm:t>
    </dgm:pt>
    <dgm:pt modelId="{C8EB8634-DE0F-4E1A-A6C1-E29F7B755A44}" type="parTrans" cxnId="{AD8AFB42-BA97-488C-BDC9-CBED042B1B18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13B6C065-0F75-4B0E-B3B6-38A9FB67BA1F}" type="sibTrans" cxnId="{AD8AFB42-BA97-488C-BDC9-CBED042B1B18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D45AAE3A-C365-43D9-9CF9-6F96DB179FC7}">
      <dgm:prSet phldrT="[Text]"/>
      <dgm:spPr/>
      <dgm:t>
        <a:bodyPr/>
        <a:lstStyle/>
        <a:p>
          <a:pPr rtl="0"/>
          <a:r>
            <a:rPr kumimoji="0" lang="tr-TR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Beklenti Kuramı</a:t>
          </a:r>
          <a:endParaRPr lang="tr-TR" dirty="0">
            <a:latin typeface="Calibri" panose="020F0502020204030204" pitchFamily="34" charset="0"/>
          </a:endParaRPr>
        </a:p>
      </dgm:t>
    </dgm:pt>
    <dgm:pt modelId="{DC195F72-CA93-41C1-8F9E-F3A3E8314716}" type="parTrans" cxnId="{009DFD57-48BA-4017-B732-7C93FEE21B67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99AC7D12-AEC1-4C0C-ADC3-EA5B06937FAB}" type="sibTrans" cxnId="{009DFD57-48BA-4017-B732-7C93FEE21B67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504F5167-ADF9-4F55-9106-8B7FA474F857}">
      <dgm:prSet phldrT="[Text]"/>
      <dgm:spPr/>
      <dgm:t>
        <a:bodyPr/>
        <a:lstStyle/>
        <a:p>
          <a:pPr rtl="0"/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Davranış </a:t>
          </a:r>
          <a:r>
            <a:rPr kumimoji="0" lang="tr-TR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Ş</a:t>
          </a:r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artlandırması </a:t>
          </a:r>
          <a:r>
            <a:rPr kumimoji="0" lang="tr-TR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Y</a:t>
          </a:r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aklaşımı</a:t>
          </a:r>
          <a:endParaRPr lang="tr-TR" dirty="0">
            <a:latin typeface="Calibri" panose="020F0502020204030204" pitchFamily="34" charset="0"/>
          </a:endParaRPr>
        </a:p>
      </dgm:t>
    </dgm:pt>
    <dgm:pt modelId="{4AF37D74-CB8C-4DB2-A54D-4406862A5B4E}" type="parTrans" cxnId="{C371133C-BD07-424D-81A9-F99E6E8F91A6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406C6D2C-E21F-44A4-84AF-EDEE6DF148DD}" type="sibTrans" cxnId="{C371133C-BD07-424D-81A9-F99E6E8F91A6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3BCEBB5B-8DFD-48C3-AA5E-20FFF4F0340F}">
      <dgm:prSet phldrT="[Text]"/>
      <dgm:spPr/>
      <dgm:t>
        <a:bodyPr/>
        <a:lstStyle/>
        <a:p>
          <a:pPr rtl="0"/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Başarı </a:t>
          </a:r>
          <a:r>
            <a:rPr kumimoji="0" lang="tr-TR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G</a:t>
          </a:r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üdüsü </a:t>
          </a:r>
          <a:r>
            <a:rPr kumimoji="0" lang="tr-TR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K</a:t>
          </a:r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uramı</a:t>
          </a:r>
          <a:endParaRPr lang="tr-TR" dirty="0">
            <a:latin typeface="Calibri" panose="020F0502020204030204" pitchFamily="34" charset="0"/>
          </a:endParaRPr>
        </a:p>
      </dgm:t>
    </dgm:pt>
    <dgm:pt modelId="{362B5CF9-DC56-495A-8CC0-3C58CC86BFFA}" type="parTrans" cxnId="{11FA99B3-B7CB-4467-B8CC-9A33F4EFF2BE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1877540-38AF-438E-BD45-77C3F9444EE9}" type="sibTrans" cxnId="{11FA99B3-B7CB-4467-B8CC-9A33F4EFF2BE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FD82288E-319F-4710-B826-36C0399E6220}">
      <dgm:prSet phldrT="[Text]"/>
      <dgm:spPr/>
      <dgm:t>
        <a:bodyPr/>
        <a:lstStyle/>
        <a:p>
          <a:pPr rtl="0"/>
          <a:r>
            <a:rPr kumimoji="0" lang="en-AU" b="0" i="0" u="none" strike="noStrike" cap="none" normalizeH="0" baseline="0" dirty="0" err="1" smtClean="0">
              <a:ln/>
              <a:effectLst/>
              <a:latin typeface="Calibri" panose="020F0502020204030204" pitchFamily="34" charset="0"/>
            </a:rPr>
            <a:t>Eşitlik</a:t>
          </a:r>
          <a:r>
            <a:rPr kumimoji="0" lang="en-AU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r>
            <a:rPr kumimoji="0" lang="tr-TR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T</a:t>
          </a:r>
          <a:r>
            <a:rPr kumimoji="0" lang="en-AU" b="0" i="0" u="none" strike="noStrike" cap="none" normalizeH="0" baseline="0" dirty="0" err="1" smtClean="0">
              <a:ln/>
              <a:effectLst/>
              <a:latin typeface="Calibri" panose="020F0502020204030204" pitchFamily="34" charset="0"/>
            </a:rPr>
            <a:t>eorisi</a:t>
          </a:r>
          <a:r>
            <a:rPr kumimoji="0" lang="en-AU" b="0" i="0" u="none" strike="noStrike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</a:endParaRPr>
        </a:p>
      </dgm:t>
    </dgm:pt>
    <dgm:pt modelId="{E57D5B82-8655-4731-A419-0F8FD726E3D4}" type="parTrans" cxnId="{38871A3B-32DF-4E8E-A5A6-7B80216B91A9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9CA423F-5B9F-4767-A431-AB217FA0C0A8}" type="sibTrans" cxnId="{38871A3B-32DF-4E8E-A5A6-7B80216B91A9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177622B9-A062-4920-AF71-6CFE58D21266}">
      <dgm:prSet/>
      <dgm:spPr/>
      <dgm:t>
        <a:bodyPr/>
        <a:lstStyle/>
        <a:p>
          <a:pPr rtl="0"/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Amaç </a:t>
          </a:r>
          <a:r>
            <a:rPr kumimoji="0" lang="tr-TR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T</a:t>
          </a:r>
          <a:r>
            <a:rPr kumimoji="0" lang="en-AU" b="0" i="0" u="none" strike="noStrike" cap="none" normalizeH="0" baseline="0" smtClean="0">
              <a:ln/>
              <a:effectLst/>
              <a:latin typeface="Calibri" panose="020F0502020204030204" pitchFamily="34" charset="0"/>
            </a:rPr>
            <a:t>eorisi</a:t>
          </a:r>
          <a:endParaRPr kumimoji="0" lang="tr-TR" b="0" i="0" u="none" strike="noStrike" cap="none" normalizeH="0" baseline="0" dirty="0" smtClean="0">
            <a:ln/>
            <a:effectLst/>
            <a:latin typeface="Calibri" panose="020F0502020204030204" pitchFamily="34" charset="0"/>
          </a:endParaRPr>
        </a:p>
      </dgm:t>
    </dgm:pt>
    <dgm:pt modelId="{85B2226C-D59B-4702-BEB9-0E72DC147015}" type="parTrans" cxnId="{21A18A4E-04E9-417E-AEB5-13F172AECC95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28772D85-CC73-421D-BB78-D2BA2E900DBD}" type="sibTrans" cxnId="{21A18A4E-04E9-417E-AEB5-13F172AECC95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45508023-6D14-4C4F-B351-292C17AE9376}" type="pres">
      <dgm:prSet presAssocID="{C96EE426-FBD9-49A9-9EEA-29808A8120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D917A3E-E8EE-4879-B912-245E1D807157}" type="pres">
      <dgm:prSet presAssocID="{6A527B78-5365-465E-A09A-AB141F9EEF5D}" presName="root" presStyleCnt="0"/>
      <dgm:spPr/>
    </dgm:pt>
    <dgm:pt modelId="{E9B16BA5-22F3-40C3-9984-D70487EA90D2}" type="pres">
      <dgm:prSet presAssocID="{6A527B78-5365-465E-A09A-AB141F9EEF5D}" presName="rootComposite" presStyleCnt="0"/>
      <dgm:spPr/>
    </dgm:pt>
    <dgm:pt modelId="{9D7163E5-D8CB-44B4-80C7-FF44AFB9E531}" type="pres">
      <dgm:prSet presAssocID="{6A527B78-5365-465E-A09A-AB141F9EEF5D}" presName="rootText" presStyleLbl="node1" presStyleIdx="0" presStyleCnt="2" custScaleX="145557"/>
      <dgm:spPr/>
      <dgm:t>
        <a:bodyPr/>
        <a:lstStyle/>
        <a:p>
          <a:endParaRPr lang="tr-TR"/>
        </a:p>
      </dgm:t>
    </dgm:pt>
    <dgm:pt modelId="{A39DCEDD-94A9-46A1-911F-E894E2D676A8}" type="pres">
      <dgm:prSet presAssocID="{6A527B78-5365-465E-A09A-AB141F9EEF5D}" presName="rootConnector" presStyleLbl="node1" presStyleIdx="0" presStyleCnt="2"/>
      <dgm:spPr/>
      <dgm:t>
        <a:bodyPr/>
        <a:lstStyle/>
        <a:p>
          <a:endParaRPr lang="tr-TR"/>
        </a:p>
      </dgm:t>
    </dgm:pt>
    <dgm:pt modelId="{3BA58A81-7A33-4BD8-8558-1AEB48CB9F79}" type="pres">
      <dgm:prSet presAssocID="{6A527B78-5365-465E-A09A-AB141F9EEF5D}" presName="childShape" presStyleCnt="0"/>
      <dgm:spPr/>
    </dgm:pt>
    <dgm:pt modelId="{7BCFB46B-FEA1-4EB4-A3C7-0435C6577E23}" type="pres">
      <dgm:prSet presAssocID="{FF9548F8-C173-44DA-B3AF-1BB4B09E75A6}" presName="Name13" presStyleLbl="parChTrans1D2" presStyleIdx="0" presStyleCnt="7"/>
      <dgm:spPr/>
      <dgm:t>
        <a:bodyPr/>
        <a:lstStyle/>
        <a:p>
          <a:endParaRPr lang="tr-TR"/>
        </a:p>
      </dgm:t>
    </dgm:pt>
    <dgm:pt modelId="{0AAD493E-D2CA-4781-8477-49F6BBEA64E9}" type="pres">
      <dgm:prSet presAssocID="{3792A8ED-6E99-4367-A36B-10ED91C876D5}" presName="childText" presStyleLbl="bgAcc1" presStyleIdx="0" presStyleCnt="7" custScaleX="1285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D5FD54-3C41-4DCD-9927-9AC2F04440B1}" type="pres">
      <dgm:prSet presAssocID="{EDF2FFE4-24E7-4B0B-A76C-37A84C6273B0}" presName="Name13" presStyleLbl="parChTrans1D2" presStyleIdx="1" presStyleCnt="7"/>
      <dgm:spPr/>
      <dgm:t>
        <a:bodyPr/>
        <a:lstStyle/>
        <a:p>
          <a:endParaRPr lang="tr-TR"/>
        </a:p>
      </dgm:t>
    </dgm:pt>
    <dgm:pt modelId="{72BD9592-5787-4700-B17F-2879E02E6CD1}" type="pres">
      <dgm:prSet presAssocID="{1316C8E2-99B5-48BC-BC97-21A350A4381A}" presName="childText" presStyleLbl="bgAcc1" presStyleIdx="1" presStyleCnt="7" custScaleX="1285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85F92-70C4-4672-ADFF-7C44BF668759}" type="pres">
      <dgm:prSet presAssocID="{362B5CF9-DC56-495A-8CC0-3C58CC86BFFA}" presName="Name13" presStyleLbl="parChTrans1D2" presStyleIdx="2" presStyleCnt="7"/>
      <dgm:spPr/>
      <dgm:t>
        <a:bodyPr/>
        <a:lstStyle/>
        <a:p>
          <a:endParaRPr lang="tr-TR"/>
        </a:p>
      </dgm:t>
    </dgm:pt>
    <dgm:pt modelId="{685AA70E-2614-415D-A52D-A2C342478B32}" type="pres">
      <dgm:prSet presAssocID="{3BCEBB5B-8DFD-48C3-AA5E-20FFF4F0340F}" presName="childText" presStyleLbl="bgAcc1" presStyleIdx="2" presStyleCnt="7" custScaleX="1285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2D843-356F-4E6C-AEC4-D83C10DF6908}" type="pres">
      <dgm:prSet presAssocID="{AAD74577-1A85-4063-BC76-46B4AA8EACC3}" presName="root" presStyleCnt="0"/>
      <dgm:spPr/>
    </dgm:pt>
    <dgm:pt modelId="{C02CFEAA-A559-4180-9662-A5659A331A39}" type="pres">
      <dgm:prSet presAssocID="{AAD74577-1A85-4063-BC76-46B4AA8EACC3}" presName="rootComposite" presStyleCnt="0"/>
      <dgm:spPr/>
    </dgm:pt>
    <dgm:pt modelId="{8FAB2125-3D33-491A-8D04-0BF8C052A369}" type="pres">
      <dgm:prSet presAssocID="{AAD74577-1A85-4063-BC76-46B4AA8EACC3}" presName="rootText" presStyleLbl="node1" presStyleIdx="1" presStyleCnt="2" custScaleX="149193"/>
      <dgm:spPr/>
      <dgm:t>
        <a:bodyPr/>
        <a:lstStyle/>
        <a:p>
          <a:endParaRPr lang="tr-TR"/>
        </a:p>
      </dgm:t>
    </dgm:pt>
    <dgm:pt modelId="{4C5260F4-76CD-4DFE-9F06-04936DFA0CC2}" type="pres">
      <dgm:prSet presAssocID="{AAD74577-1A85-4063-BC76-46B4AA8EACC3}" presName="rootConnector" presStyleLbl="node1" presStyleIdx="1" presStyleCnt="2"/>
      <dgm:spPr/>
      <dgm:t>
        <a:bodyPr/>
        <a:lstStyle/>
        <a:p>
          <a:endParaRPr lang="tr-TR"/>
        </a:p>
      </dgm:t>
    </dgm:pt>
    <dgm:pt modelId="{89BC26DA-D442-41E5-9D93-3A7C3A65B729}" type="pres">
      <dgm:prSet presAssocID="{AAD74577-1A85-4063-BC76-46B4AA8EACC3}" presName="childShape" presStyleCnt="0"/>
      <dgm:spPr/>
    </dgm:pt>
    <dgm:pt modelId="{82E0DBF2-F8E5-4A54-BD9A-5E4D4AAB6C24}" type="pres">
      <dgm:prSet presAssocID="{DC195F72-CA93-41C1-8F9E-F3A3E8314716}" presName="Name13" presStyleLbl="parChTrans1D2" presStyleIdx="3" presStyleCnt="7"/>
      <dgm:spPr/>
      <dgm:t>
        <a:bodyPr/>
        <a:lstStyle/>
        <a:p>
          <a:endParaRPr lang="tr-TR"/>
        </a:p>
      </dgm:t>
    </dgm:pt>
    <dgm:pt modelId="{5A5AE68E-64A3-4212-87FC-424649945931}" type="pres">
      <dgm:prSet presAssocID="{D45AAE3A-C365-43D9-9CF9-6F96DB179FC7}" presName="childText" presStyleLbl="bgAcc1" presStyleIdx="3" presStyleCnt="7" custScaleX="1491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007564-1820-4DE8-AED4-9A6A5FD485F2}" type="pres">
      <dgm:prSet presAssocID="{4AF37D74-CB8C-4DB2-A54D-4406862A5B4E}" presName="Name13" presStyleLbl="parChTrans1D2" presStyleIdx="4" presStyleCnt="7"/>
      <dgm:spPr/>
      <dgm:t>
        <a:bodyPr/>
        <a:lstStyle/>
        <a:p>
          <a:endParaRPr lang="tr-TR"/>
        </a:p>
      </dgm:t>
    </dgm:pt>
    <dgm:pt modelId="{B1B4472F-45A3-401D-B7C2-B7636EF97E54}" type="pres">
      <dgm:prSet presAssocID="{504F5167-ADF9-4F55-9106-8B7FA474F857}" presName="childText" presStyleLbl="bgAcc1" presStyleIdx="4" presStyleCnt="7" custScaleX="1491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F3E5ED-5D24-449C-8429-5EA19E4634C9}" type="pres">
      <dgm:prSet presAssocID="{85B2226C-D59B-4702-BEB9-0E72DC147015}" presName="Name13" presStyleLbl="parChTrans1D2" presStyleIdx="5" presStyleCnt="7"/>
      <dgm:spPr/>
      <dgm:t>
        <a:bodyPr/>
        <a:lstStyle/>
        <a:p>
          <a:endParaRPr lang="tr-TR"/>
        </a:p>
      </dgm:t>
    </dgm:pt>
    <dgm:pt modelId="{28EBBEE0-77F8-4B06-8410-22A8CA431582}" type="pres">
      <dgm:prSet presAssocID="{177622B9-A062-4920-AF71-6CFE58D21266}" presName="childText" presStyleLbl="bgAcc1" presStyleIdx="5" presStyleCnt="7" custScaleX="1492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228047-E1E4-479E-B25A-212218F40224}" type="pres">
      <dgm:prSet presAssocID="{E57D5B82-8655-4731-A419-0F8FD726E3D4}" presName="Name13" presStyleLbl="parChTrans1D2" presStyleIdx="6" presStyleCnt="7"/>
      <dgm:spPr/>
      <dgm:t>
        <a:bodyPr/>
        <a:lstStyle/>
        <a:p>
          <a:endParaRPr lang="tr-TR"/>
        </a:p>
      </dgm:t>
    </dgm:pt>
    <dgm:pt modelId="{39E44543-E9D9-49A3-88D5-D59574D3427A}" type="pres">
      <dgm:prSet presAssocID="{FD82288E-319F-4710-B826-36C0399E6220}" presName="childText" presStyleLbl="bgAcc1" presStyleIdx="6" presStyleCnt="7" custScaleX="1492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3D84F1-5D7B-41FE-A493-6247890651A9}" type="presOf" srcId="{AAD74577-1A85-4063-BC76-46B4AA8EACC3}" destId="{4C5260F4-76CD-4DFE-9F06-04936DFA0CC2}" srcOrd="1" destOrd="0" presId="urn:microsoft.com/office/officeart/2005/8/layout/hierarchy3"/>
    <dgm:cxn modelId="{38871A3B-32DF-4E8E-A5A6-7B80216B91A9}" srcId="{AAD74577-1A85-4063-BC76-46B4AA8EACC3}" destId="{FD82288E-319F-4710-B826-36C0399E6220}" srcOrd="3" destOrd="0" parTransId="{E57D5B82-8655-4731-A419-0F8FD726E3D4}" sibTransId="{C9CA423F-5B9F-4767-A431-AB217FA0C0A8}"/>
    <dgm:cxn modelId="{2B0EFC7C-0DE9-42B6-BBE5-13DF92CCC209}" type="presOf" srcId="{6A527B78-5365-465E-A09A-AB141F9EEF5D}" destId="{9D7163E5-D8CB-44B4-80C7-FF44AFB9E531}" srcOrd="0" destOrd="0" presId="urn:microsoft.com/office/officeart/2005/8/layout/hierarchy3"/>
    <dgm:cxn modelId="{009DFD57-48BA-4017-B732-7C93FEE21B67}" srcId="{AAD74577-1A85-4063-BC76-46B4AA8EACC3}" destId="{D45AAE3A-C365-43D9-9CF9-6F96DB179FC7}" srcOrd="0" destOrd="0" parTransId="{DC195F72-CA93-41C1-8F9E-F3A3E8314716}" sibTransId="{99AC7D12-AEC1-4C0C-ADC3-EA5B06937FAB}"/>
    <dgm:cxn modelId="{AD8AFB42-BA97-488C-BDC9-CBED042B1B18}" srcId="{C96EE426-FBD9-49A9-9EEA-29808A8120EF}" destId="{AAD74577-1A85-4063-BC76-46B4AA8EACC3}" srcOrd="1" destOrd="0" parTransId="{C8EB8634-DE0F-4E1A-A6C1-E29F7B755A44}" sibTransId="{13B6C065-0F75-4B0E-B3B6-38A9FB67BA1F}"/>
    <dgm:cxn modelId="{C371133C-BD07-424D-81A9-F99E6E8F91A6}" srcId="{AAD74577-1A85-4063-BC76-46B4AA8EACC3}" destId="{504F5167-ADF9-4F55-9106-8B7FA474F857}" srcOrd="1" destOrd="0" parTransId="{4AF37D74-CB8C-4DB2-A54D-4406862A5B4E}" sibTransId="{406C6D2C-E21F-44A4-84AF-EDEE6DF148DD}"/>
    <dgm:cxn modelId="{DA549D33-AEBF-4C59-BF06-64082E0A43B0}" type="presOf" srcId="{504F5167-ADF9-4F55-9106-8B7FA474F857}" destId="{B1B4472F-45A3-401D-B7C2-B7636EF97E54}" srcOrd="0" destOrd="0" presId="urn:microsoft.com/office/officeart/2005/8/layout/hierarchy3"/>
    <dgm:cxn modelId="{B3DB447E-6926-490F-9C6F-D9DE28650766}" type="presOf" srcId="{6A527B78-5365-465E-A09A-AB141F9EEF5D}" destId="{A39DCEDD-94A9-46A1-911F-E894E2D676A8}" srcOrd="1" destOrd="0" presId="urn:microsoft.com/office/officeart/2005/8/layout/hierarchy3"/>
    <dgm:cxn modelId="{21A18A4E-04E9-417E-AEB5-13F172AECC95}" srcId="{AAD74577-1A85-4063-BC76-46B4AA8EACC3}" destId="{177622B9-A062-4920-AF71-6CFE58D21266}" srcOrd="2" destOrd="0" parTransId="{85B2226C-D59B-4702-BEB9-0E72DC147015}" sibTransId="{28772D85-CC73-421D-BB78-D2BA2E900DBD}"/>
    <dgm:cxn modelId="{CF9BE1FB-A0FF-4076-9936-DB9BFAEB9E80}" type="presOf" srcId="{E57D5B82-8655-4731-A419-0F8FD726E3D4}" destId="{42228047-E1E4-479E-B25A-212218F40224}" srcOrd="0" destOrd="0" presId="urn:microsoft.com/office/officeart/2005/8/layout/hierarchy3"/>
    <dgm:cxn modelId="{3988D5DF-6652-40A0-97D7-B12FE919C427}" type="presOf" srcId="{1316C8E2-99B5-48BC-BC97-21A350A4381A}" destId="{72BD9592-5787-4700-B17F-2879E02E6CD1}" srcOrd="0" destOrd="0" presId="urn:microsoft.com/office/officeart/2005/8/layout/hierarchy3"/>
    <dgm:cxn modelId="{5B6545DC-FE6A-4031-9241-171C6CDD711D}" type="presOf" srcId="{C96EE426-FBD9-49A9-9EEA-29808A8120EF}" destId="{45508023-6D14-4C4F-B351-292C17AE9376}" srcOrd="0" destOrd="0" presId="urn:microsoft.com/office/officeart/2005/8/layout/hierarchy3"/>
    <dgm:cxn modelId="{CC643C16-AA55-445C-AA70-D88481E4DF2C}" srcId="{6A527B78-5365-465E-A09A-AB141F9EEF5D}" destId="{3792A8ED-6E99-4367-A36B-10ED91C876D5}" srcOrd="0" destOrd="0" parTransId="{FF9548F8-C173-44DA-B3AF-1BB4B09E75A6}" sibTransId="{FE53ED7A-7D77-4E7B-B1A4-5CA2CE255D95}"/>
    <dgm:cxn modelId="{17123C2E-873B-49CD-9F16-A763F5A45442}" type="presOf" srcId="{EDF2FFE4-24E7-4B0B-A76C-37A84C6273B0}" destId="{49D5FD54-3C41-4DCD-9927-9AC2F04440B1}" srcOrd="0" destOrd="0" presId="urn:microsoft.com/office/officeart/2005/8/layout/hierarchy3"/>
    <dgm:cxn modelId="{379CE9CF-61BA-42F9-B79B-95C4220945B2}" type="presOf" srcId="{4AF37D74-CB8C-4DB2-A54D-4406862A5B4E}" destId="{29007564-1820-4DE8-AED4-9A6A5FD485F2}" srcOrd="0" destOrd="0" presId="urn:microsoft.com/office/officeart/2005/8/layout/hierarchy3"/>
    <dgm:cxn modelId="{CD649602-54FB-4542-812A-11D728271A00}" type="presOf" srcId="{AAD74577-1A85-4063-BC76-46B4AA8EACC3}" destId="{8FAB2125-3D33-491A-8D04-0BF8C052A369}" srcOrd="0" destOrd="0" presId="urn:microsoft.com/office/officeart/2005/8/layout/hierarchy3"/>
    <dgm:cxn modelId="{8FAAA414-7B1E-47E7-89D7-8ABF5EAAA185}" type="presOf" srcId="{3792A8ED-6E99-4367-A36B-10ED91C876D5}" destId="{0AAD493E-D2CA-4781-8477-49F6BBEA64E9}" srcOrd="0" destOrd="0" presId="urn:microsoft.com/office/officeart/2005/8/layout/hierarchy3"/>
    <dgm:cxn modelId="{360BAF4A-7A1E-49CC-85FD-010D033E51DD}" type="presOf" srcId="{FD82288E-319F-4710-B826-36C0399E6220}" destId="{39E44543-E9D9-49A3-88D5-D59574D3427A}" srcOrd="0" destOrd="0" presId="urn:microsoft.com/office/officeart/2005/8/layout/hierarchy3"/>
    <dgm:cxn modelId="{11FA99B3-B7CB-4467-B8CC-9A33F4EFF2BE}" srcId="{6A527B78-5365-465E-A09A-AB141F9EEF5D}" destId="{3BCEBB5B-8DFD-48C3-AA5E-20FFF4F0340F}" srcOrd="2" destOrd="0" parTransId="{362B5CF9-DC56-495A-8CC0-3C58CC86BFFA}" sibTransId="{C1877540-38AF-438E-BD45-77C3F9444EE9}"/>
    <dgm:cxn modelId="{57A938F9-B7F1-4EC5-B407-14C012B74C2C}" type="presOf" srcId="{D45AAE3A-C365-43D9-9CF9-6F96DB179FC7}" destId="{5A5AE68E-64A3-4212-87FC-424649945931}" srcOrd="0" destOrd="0" presId="urn:microsoft.com/office/officeart/2005/8/layout/hierarchy3"/>
    <dgm:cxn modelId="{90C98238-73B8-4641-B235-65C3C53D17E4}" srcId="{C96EE426-FBD9-49A9-9EEA-29808A8120EF}" destId="{6A527B78-5365-465E-A09A-AB141F9EEF5D}" srcOrd="0" destOrd="0" parTransId="{D06A4AAD-235E-42C5-8A3E-B048A0895FDE}" sibTransId="{23BD747F-D861-46B4-B507-D5BD87950274}"/>
    <dgm:cxn modelId="{4112EF05-16FB-4B77-9F2A-111771C0494B}" type="presOf" srcId="{FF9548F8-C173-44DA-B3AF-1BB4B09E75A6}" destId="{7BCFB46B-FEA1-4EB4-A3C7-0435C6577E23}" srcOrd="0" destOrd="0" presId="urn:microsoft.com/office/officeart/2005/8/layout/hierarchy3"/>
    <dgm:cxn modelId="{D2C0B82B-8B6F-4855-B25E-566619296285}" type="presOf" srcId="{DC195F72-CA93-41C1-8F9E-F3A3E8314716}" destId="{82E0DBF2-F8E5-4A54-BD9A-5E4D4AAB6C24}" srcOrd="0" destOrd="0" presId="urn:microsoft.com/office/officeart/2005/8/layout/hierarchy3"/>
    <dgm:cxn modelId="{A79A16FD-B6AD-4223-A646-6597D18857AF}" type="presOf" srcId="{85B2226C-D59B-4702-BEB9-0E72DC147015}" destId="{D1F3E5ED-5D24-449C-8429-5EA19E4634C9}" srcOrd="0" destOrd="0" presId="urn:microsoft.com/office/officeart/2005/8/layout/hierarchy3"/>
    <dgm:cxn modelId="{62E8450E-FABC-44D5-AE0C-79CC178DD9FB}" type="presOf" srcId="{362B5CF9-DC56-495A-8CC0-3C58CC86BFFA}" destId="{41185F92-70C4-4672-ADFF-7C44BF668759}" srcOrd="0" destOrd="0" presId="urn:microsoft.com/office/officeart/2005/8/layout/hierarchy3"/>
    <dgm:cxn modelId="{D849A7E2-8967-4A11-8809-810CA431D539}" type="presOf" srcId="{177622B9-A062-4920-AF71-6CFE58D21266}" destId="{28EBBEE0-77F8-4B06-8410-22A8CA431582}" srcOrd="0" destOrd="0" presId="urn:microsoft.com/office/officeart/2005/8/layout/hierarchy3"/>
    <dgm:cxn modelId="{037FF269-8FB4-4490-B39A-197A23DFE53D}" type="presOf" srcId="{3BCEBB5B-8DFD-48C3-AA5E-20FFF4F0340F}" destId="{685AA70E-2614-415D-A52D-A2C342478B32}" srcOrd="0" destOrd="0" presId="urn:microsoft.com/office/officeart/2005/8/layout/hierarchy3"/>
    <dgm:cxn modelId="{68C17473-0221-4287-811D-1CE95054BF49}" srcId="{6A527B78-5365-465E-A09A-AB141F9EEF5D}" destId="{1316C8E2-99B5-48BC-BC97-21A350A4381A}" srcOrd="1" destOrd="0" parTransId="{EDF2FFE4-24E7-4B0B-A76C-37A84C6273B0}" sibTransId="{A1D52577-0D4B-4E4D-8273-77B806484BEF}"/>
    <dgm:cxn modelId="{BDB1E7EF-D363-4243-BE23-46A50D1E34E5}" type="presParOf" srcId="{45508023-6D14-4C4F-B351-292C17AE9376}" destId="{8D917A3E-E8EE-4879-B912-245E1D807157}" srcOrd="0" destOrd="0" presId="urn:microsoft.com/office/officeart/2005/8/layout/hierarchy3"/>
    <dgm:cxn modelId="{596C63F4-4332-421E-8C7E-4FA106D657E5}" type="presParOf" srcId="{8D917A3E-E8EE-4879-B912-245E1D807157}" destId="{E9B16BA5-22F3-40C3-9984-D70487EA90D2}" srcOrd="0" destOrd="0" presId="urn:microsoft.com/office/officeart/2005/8/layout/hierarchy3"/>
    <dgm:cxn modelId="{2A684630-65CE-423C-8675-19E1E551B20B}" type="presParOf" srcId="{E9B16BA5-22F3-40C3-9984-D70487EA90D2}" destId="{9D7163E5-D8CB-44B4-80C7-FF44AFB9E531}" srcOrd="0" destOrd="0" presId="urn:microsoft.com/office/officeart/2005/8/layout/hierarchy3"/>
    <dgm:cxn modelId="{70EBA9AB-7B91-4DA2-825A-00D4FF6C65FC}" type="presParOf" srcId="{E9B16BA5-22F3-40C3-9984-D70487EA90D2}" destId="{A39DCEDD-94A9-46A1-911F-E894E2D676A8}" srcOrd="1" destOrd="0" presId="urn:microsoft.com/office/officeart/2005/8/layout/hierarchy3"/>
    <dgm:cxn modelId="{E2739C57-C5F0-4689-94C5-5A2FA790F49D}" type="presParOf" srcId="{8D917A3E-E8EE-4879-B912-245E1D807157}" destId="{3BA58A81-7A33-4BD8-8558-1AEB48CB9F79}" srcOrd="1" destOrd="0" presId="urn:microsoft.com/office/officeart/2005/8/layout/hierarchy3"/>
    <dgm:cxn modelId="{BB53D6D6-A1F5-49A0-9C59-542EB2F534F8}" type="presParOf" srcId="{3BA58A81-7A33-4BD8-8558-1AEB48CB9F79}" destId="{7BCFB46B-FEA1-4EB4-A3C7-0435C6577E23}" srcOrd="0" destOrd="0" presId="urn:microsoft.com/office/officeart/2005/8/layout/hierarchy3"/>
    <dgm:cxn modelId="{5A150721-F308-4A32-BAF4-DA6B38F3D40A}" type="presParOf" srcId="{3BA58A81-7A33-4BD8-8558-1AEB48CB9F79}" destId="{0AAD493E-D2CA-4781-8477-49F6BBEA64E9}" srcOrd="1" destOrd="0" presId="urn:microsoft.com/office/officeart/2005/8/layout/hierarchy3"/>
    <dgm:cxn modelId="{875EA2CD-DA63-4AA7-82DF-D9B8E4622E9C}" type="presParOf" srcId="{3BA58A81-7A33-4BD8-8558-1AEB48CB9F79}" destId="{49D5FD54-3C41-4DCD-9927-9AC2F04440B1}" srcOrd="2" destOrd="0" presId="urn:microsoft.com/office/officeart/2005/8/layout/hierarchy3"/>
    <dgm:cxn modelId="{74C744ED-29B5-47D0-8ADD-709D66E6D554}" type="presParOf" srcId="{3BA58A81-7A33-4BD8-8558-1AEB48CB9F79}" destId="{72BD9592-5787-4700-B17F-2879E02E6CD1}" srcOrd="3" destOrd="0" presId="urn:microsoft.com/office/officeart/2005/8/layout/hierarchy3"/>
    <dgm:cxn modelId="{188CF4BF-D49F-4379-BF92-E49C3D221001}" type="presParOf" srcId="{3BA58A81-7A33-4BD8-8558-1AEB48CB9F79}" destId="{41185F92-70C4-4672-ADFF-7C44BF668759}" srcOrd="4" destOrd="0" presId="urn:microsoft.com/office/officeart/2005/8/layout/hierarchy3"/>
    <dgm:cxn modelId="{E93F9DBC-DB3B-4FEC-A218-06363873F6EF}" type="presParOf" srcId="{3BA58A81-7A33-4BD8-8558-1AEB48CB9F79}" destId="{685AA70E-2614-415D-A52D-A2C342478B32}" srcOrd="5" destOrd="0" presId="urn:microsoft.com/office/officeart/2005/8/layout/hierarchy3"/>
    <dgm:cxn modelId="{2FA96474-80E4-48B0-B712-CDBB4F58A58B}" type="presParOf" srcId="{45508023-6D14-4C4F-B351-292C17AE9376}" destId="{E192D843-356F-4E6C-AEC4-D83C10DF6908}" srcOrd="1" destOrd="0" presId="urn:microsoft.com/office/officeart/2005/8/layout/hierarchy3"/>
    <dgm:cxn modelId="{20674E6F-58C3-4B22-9C1C-A49270A67105}" type="presParOf" srcId="{E192D843-356F-4E6C-AEC4-D83C10DF6908}" destId="{C02CFEAA-A559-4180-9662-A5659A331A39}" srcOrd="0" destOrd="0" presId="urn:microsoft.com/office/officeart/2005/8/layout/hierarchy3"/>
    <dgm:cxn modelId="{1AC7DCED-EABB-4824-9713-F04FE10BBE49}" type="presParOf" srcId="{C02CFEAA-A559-4180-9662-A5659A331A39}" destId="{8FAB2125-3D33-491A-8D04-0BF8C052A369}" srcOrd="0" destOrd="0" presId="urn:microsoft.com/office/officeart/2005/8/layout/hierarchy3"/>
    <dgm:cxn modelId="{C584B3DD-F3C0-4193-9FD2-9F96882ADA3A}" type="presParOf" srcId="{C02CFEAA-A559-4180-9662-A5659A331A39}" destId="{4C5260F4-76CD-4DFE-9F06-04936DFA0CC2}" srcOrd="1" destOrd="0" presId="urn:microsoft.com/office/officeart/2005/8/layout/hierarchy3"/>
    <dgm:cxn modelId="{38DE39BD-B140-4DA2-A8FC-4216B7C3472D}" type="presParOf" srcId="{E192D843-356F-4E6C-AEC4-D83C10DF6908}" destId="{89BC26DA-D442-41E5-9D93-3A7C3A65B729}" srcOrd="1" destOrd="0" presId="urn:microsoft.com/office/officeart/2005/8/layout/hierarchy3"/>
    <dgm:cxn modelId="{B900BBF2-7DC7-4032-8C2A-C4CC516EF17D}" type="presParOf" srcId="{89BC26DA-D442-41E5-9D93-3A7C3A65B729}" destId="{82E0DBF2-F8E5-4A54-BD9A-5E4D4AAB6C24}" srcOrd="0" destOrd="0" presId="urn:microsoft.com/office/officeart/2005/8/layout/hierarchy3"/>
    <dgm:cxn modelId="{EB0D6C5B-E9C6-4945-A780-4FFAC42AA537}" type="presParOf" srcId="{89BC26DA-D442-41E5-9D93-3A7C3A65B729}" destId="{5A5AE68E-64A3-4212-87FC-424649945931}" srcOrd="1" destOrd="0" presId="urn:microsoft.com/office/officeart/2005/8/layout/hierarchy3"/>
    <dgm:cxn modelId="{B2E005D4-6478-47B0-B3DE-2D605CD10541}" type="presParOf" srcId="{89BC26DA-D442-41E5-9D93-3A7C3A65B729}" destId="{29007564-1820-4DE8-AED4-9A6A5FD485F2}" srcOrd="2" destOrd="0" presId="urn:microsoft.com/office/officeart/2005/8/layout/hierarchy3"/>
    <dgm:cxn modelId="{60A0C395-5076-4718-882D-49CD13190E2C}" type="presParOf" srcId="{89BC26DA-D442-41E5-9D93-3A7C3A65B729}" destId="{B1B4472F-45A3-401D-B7C2-B7636EF97E54}" srcOrd="3" destOrd="0" presId="urn:microsoft.com/office/officeart/2005/8/layout/hierarchy3"/>
    <dgm:cxn modelId="{FEC5E062-B7D0-4B08-B9AD-ED36077E9AD1}" type="presParOf" srcId="{89BC26DA-D442-41E5-9D93-3A7C3A65B729}" destId="{D1F3E5ED-5D24-449C-8429-5EA19E4634C9}" srcOrd="4" destOrd="0" presId="urn:microsoft.com/office/officeart/2005/8/layout/hierarchy3"/>
    <dgm:cxn modelId="{8229117C-FD31-425B-89B2-B60709E6E05E}" type="presParOf" srcId="{89BC26DA-D442-41E5-9D93-3A7C3A65B729}" destId="{28EBBEE0-77F8-4B06-8410-22A8CA431582}" srcOrd="5" destOrd="0" presId="urn:microsoft.com/office/officeart/2005/8/layout/hierarchy3"/>
    <dgm:cxn modelId="{F1775DF7-7AFB-4D81-992D-C82BC7F09509}" type="presParOf" srcId="{89BC26DA-D442-41E5-9D93-3A7C3A65B729}" destId="{42228047-E1E4-479E-B25A-212218F40224}" srcOrd="6" destOrd="0" presId="urn:microsoft.com/office/officeart/2005/8/layout/hierarchy3"/>
    <dgm:cxn modelId="{BEE73168-B7F5-4EE7-940C-3AE7CF4424D9}" type="presParOf" srcId="{89BC26DA-D442-41E5-9D93-3A7C3A65B729}" destId="{39E44543-E9D9-49A3-88D5-D59574D3427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130DF-61A5-4031-B6BB-C971472AEFAF}">
      <dsp:nvSpPr>
        <dsp:cNvPr id="0" name=""/>
        <dsp:cNvSpPr/>
      </dsp:nvSpPr>
      <dsp:spPr>
        <a:xfrm>
          <a:off x="3227" y="1274297"/>
          <a:ext cx="1411223" cy="1915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Büyük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Adamlar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Teorisi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44560" y="1315630"/>
        <a:ext cx="1328557" cy="1833234"/>
      </dsp:txXfrm>
    </dsp:sp>
    <dsp:sp modelId="{9C345A95-F1B7-427C-A249-354F992DAF74}">
      <dsp:nvSpPr>
        <dsp:cNvPr id="0" name=""/>
        <dsp:cNvSpPr/>
      </dsp:nvSpPr>
      <dsp:spPr>
        <a:xfrm>
          <a:off x="1555573" y="2057255"/>
          <a:ext cx="299179" cy="34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>
        <a:off x="1555573" y="2127252"/>
        <a:ext cx="209425" cy="209989"/>
      </dsp:txXfrm>
    </dsp:sp>
    <dsp:sp modelId="{6A1763B5-E274-43BB-9979-773ECA8B68AA}">
      <dsp:nvSpPr>
        <dsp:cNvPr id="0" name=""/>
        <dsp:cNvSpPr/>
      </dsp:nvSpPr>
      <dsp:spPr>
        <a:xfrm>
          <a:off x="1978940" y="1274297"/>
          <a:ext cx="1411223" cy="1915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Özellikler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Teorisi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0" i="1" kern="1200" dirty="0" smtClean="0">
              <a:latin typeface="Calibri" panose="020F0502020204030204" pitchFamily="34" charset="0"/>
            </a:rPr>
            <a:t>Zeka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0" i="1" kern="1200" dirty="0" smtClean="0">
              <a:latin typeface="Calibri" panose="020F0502020204030204" pitchFamily="34" charset="0"/>
            </a:rPr>
            <a:t>Güvenilirlik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0" i="1" kern="1200" dirty="0" smtClean="0">
              <a:latin typeface="Calibri" panose="020F0502020204030204" pitchFamily="34" charset="0"/>
            </a:rPr>
            <a:t>İnisiyatif sahibi</a:t>
          </a:r>
          <a:endParaRPr lang="tr-TR" sz="1600" b="0" kern="1200" dirty="0">
            <a:latin typeface="Calibri" panose="020F0502020204030204" pitchFamily="34" charset="0"/>
          </a:endParaRPr>
        </a:p>
      </dsp:txBody>
      <dsp:txXfrm>
        <a:off x="2020273" y="1315630"/>
        <a:ext cx="1328557" cy="1833234"/>
      </dsp:txXfrm>
    </dsp:sp>
    <dsp:sp modelId="{82D5AD15-FC1B-45C3-822A-6EDA6B32A463}">
      <dsp:nvSpPr>
        <dsp:cNvPr id="0" name=""/>
        <dsp:cNvSpPr/>
      </dsp:nvSpPr>
      <dsp:spPr>
        <a:xfrm>
          <a:off x="3531285" y="2057255"/>
          <a:ext cx="299179" cy="34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>
        <a:off x="3531285" y="2127252"/>
        <a:ext cx="209425" cy="209989"/>
      </dsp:txXfrm>
    </dsp:sp>
    <dsp:sp modelId="{D7B7A90F-D57F-44C9-93DB-24149048F56B}">
      <dsp:nvSpPr>
        <dsp:cNvPr id="0" name=""/>
        <dsp:cNvSpPr/>
      </dsp:nvSpPr>
      <dsp:spPr>
        <a:xfrm>
          <a:off x="3954652" y="1274297"/>
          <a:ext cx="1411223" cy="1915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Liderlikte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Davranışsal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Teori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0" i="1" kern="1200" dirty="0" smtClean="0">
              <a:latin typeface="Calibri" panose="020F0502020204030204" pitchFamily="34" charset="0"/>
            </a:rPr>
            <a:t>İşe yönelik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0" i="1" kern="1200" dirty="0" smtClean="0">
              <a:latin typeface="Calibri" panose="020F0502020204030204" pitchFamily="34" charset="0"/>
            </a:rPr>
            <a:t>İnsana yönelik</a:t>
          </a:r>
          <a:endParaRPr lang="tr-TR" sz="1600" b="0" kern="1200" dirty="0">
            <a:latin typeface="Calibri" panose="020F0502020204030204" pitchFamily="34" charset="0"/>
          </a:endParaRPr>
        </a:p>
      </dsp:txBody>
      <dsp:txXfrm>
        <a:off x="3995985" y="1315630"/>
        <a:ext cx="1328557" cy="1833234"/>
      </dsp:txXfrm>
    </dsp:sp>
    <dsp:sp modelId="{97FF180E-1865-46DB-AD45-92A0F67EBFD7}">
      <dsp:nvSpPr>
        <dsp:cNvPr id="0" name=""/>
        <dsp:cNvSpPr/>
      </dsp:nvSpPr>
      <dsp:spPr>
        <a:xfrm>
          <a:off x="5506998" y="2057255"/>
          <a:ext cx="299179" cy="34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>
            <a:latin typeface="Calibri" panose="020F0502020204030204" pitchFamily="34" charset="0"/>
          </a:endParaRPr>
        </a:p>
      </dsp:txBody>
      <dsp:txXfrm>
        <a:off x="5506998" y="2127252"/>
        <a:ext cx="209425" cy="209989"/>
      </dsp:txXfrm>
    </dsp:sp>
    <dsp:sp modelId="{2A914185-771E-4FCA-9C92-C3979080EAB7}">
      <dsp:nvSpPr>
        <dsp:cNvPr id="0" name=""/>
        <dsp:cNvSpPr/>
      </dsp:nvSpPr>
      <dsp:spPr>
        <a:xfrm>
          <a:off x="5930365" y="1274297"/>
          <a:ext cx="1411223" cy="1915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1" kern="1200" dirty="0" smtClean="0">
              <a:latin typeface="Calibri" panose="020F0502020204030204" pitchFamily="34" charset="0"/>
            </a:rPr>
            <a:t>Liderlikte Durumsallık Teorileri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600" b="0" i="1" kern="1200" dirty="0" smtClean="0">
              <a:latin typeface="Calibri" panose="020F0502020204030204" pitchFamily="34" charset="0"/>
            </a:rPr>
            <a:t>Lider Takipçiler Koşullar</a:t>
          </a:r>
          <a:endParaRPr lang="tr-TR" sz="1600" b="0" kern="1200" dirty="0">
            <a:latin typeface="Calibri" panose="020F0502020204030204" pitchFamily="34" charset="0"/>
          </a:endParaRPr>
        </a:p>
      </dsp:txBody>
      <dsp:txXfrm>
        <a:off x="5971698" y="1315630"/>
        <a:ext cx="1328557" cy="1833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C94F6-20AC-4DEA-8843-F6992663509B}">
      <dsp:nvSpPr>
        <dsp:cNvPr id="0" name=""/>
        <dsp:cNvSpPr/>
      </dsp:nvSpPr>
      <dsp:spPr>
        <a:xfrm>
          <a:off x="2215" y="483516"/>
          <a:ext cx="2698717" cy="10794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alibri" panose="020F0502020204030204" pitchFamily="34" charset="0"/>
            </a:rPr>
            <a:t>İhtiyaçlar</a:t>
          </a:r>
          <a:endParaRPr lang="tr-TR" sz="2400" kern="1200" dirty="0">
            <a:latin typeface="Calibri" panose="020F0502020204030204" pitchFamily="34" charset="0"/>
          </a:endParaRPr>
        </a:p>
      </dsp:txBody>
      <dsp:txXfrm>
        <a:off x="541959" y="483516"/>
        <a:ext cx="1619230" cy="1079487"/>
      </dsp:txXfrm>
    </dsp:sp>
    <dsp:sp modelId="{2589B0A0-1142-4BE8-91A6-6BC8B7DB77B6}">
      <dsp:nvSpPr>
        <dsp:cNvPr id="0" name=""/>
        <dsp:cNvSpPr/>
      </dsp:nvSpPr>
      <dsp:spPr>
        <a:xfrm>
          <a:off x="2431061" y="483516"/>
          <a:ext cx="2698717" cy="10794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alibri" panose="020F0502020204030204" pitchFamily="34" charset="0"/>
            </a:rPr>
            <a:t>Davranış</a:t>
          </a:r>
          <a:endParaRPr lang="tr-TR" sz="2400" kern="1200" dirty="0">
            <a:latin typeface="Calibri" panose="020F0502020204030204" pitchFamily="34" charset="0"/>
          </a:endParaRPr>
        </a:p>
      </dsp:txBody>
      <dsp:txXfrm>
        <a:off x="2970805" y="483516"/>
        <a:ext cx="1619230" cy="1079487"/>
      </dsp:txXfrm>
    </dsp:sp>
    <dsp:sp modelId="{859EF992-EB9B-4F90-B735-B3F896D2892A}">
      <dsp:nvSpPr>
        <dsp:cNvPr id="0" name=""/>
        <dsp:cNvSpPr/>
      </dsp:nvSpPr>
      <dsp:spPr>
        <a:xfrm>
          <a:off x="4859907" y="483516"/>
          <a:ext cx="2698717" cy="10794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alibri" panose="020F0502020204030204" pitchFamily="34" charset="0"/>
            </a:rPr>
            <a:t>Ödül(İçsel/Dışsal)</a:t>
          </a:r>
          <a:endParaRPr lang="tr-TR" sz="2400" kern="1200" dirty="0">
            <a:latin typeface="Calibri" panose="020F0502020204030204" pitchFamily="34" charset="0"/>
          </a:endParaRPr>
        </a:p>
      </dsp:txBody>
      <dsp:txXfrm>
        <a:off x="5399651" y="483516"/>
        <a:ext cx="1619230" cy="1079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163E5-D8CB-44B4-80C7-FF44AFB9E531}">
      <dsp:nvSpPr>
        <dsp:cNvPr id="0" name=""/>
        <dsp:cNvSpPr/>
      </dsp:nvSpPr>
      <dsp:spPr>
        <a:xfrm>
          <a:off x="1405551" y="2250"/>
          <a:ext cx="2129007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latin typeface="Calibri" panose="020F0502020204030204" pitchFamily="34" charset="0"/>
            </a:rPr>
            <a:t>Kapsam Teorileri</a:t>
          </a:r>
          <a:endParaRPr lang="tr-TR" sz="2300" kern="1200" dirty="0">
            <a:latin typeface="Calibri" panose="020F0502020204030204" pitchFamily="34" charset="0"/>
          </a:endParaRPr>
        </a:p>
      </dsp:txBody>
      <dsp:txXfrm>
        <a:off x="1426971" y="23670"/>
        <a:ext cx="2086167" cy="688491"/>
      </dsp:txXfrm>
    </dsp:sp>
    <dsp:sp modelId="{7BCFB46B-FEA1-4EB4-A3C7-0435C6577E23}">
      <dsp:nvSpPr>
        <dsp:cNvPr id="0" name=""/>
        <dsp:cNvSpPr/>
      </dsp:nvSpPr>
      <dsp:spPr>
        <a:xfrm>
          <a:off x="1618452" y="733581"/>
          <a:ext cx="212900" cy="54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498"/>
              </a:lnTo>
              <a:lnTo>
                <a:pt x="212900" y="5484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D493E-D2CA-4781-8477-49F6BBEA64E9}">
      <dsp:nvSpPr>
        <dsp:cNvPr id="0" name=""/>
        <dsp:cNvSpPr/>
      </dsp:nvSpPr>
      <dsp:spPr>
        <a:xfrm>
          <a:off x="1831352" y="916414"/>
          <a:ext cx="1503897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Maslow’</a:t>
          </a:r>
          <a:r>
            <a:rPr kumimoji="0" lang="tr-TR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r>
            <a:rPr kumimoji="0" lang="en-AU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un </a:t>
          </a:r>
          <a:r>
            <a:rPr kumimoji="0" lang="tr-TR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İ</a:t>
          </a:r>
          <a:r>
            <a:rPr kumimoji="0" lang="en-AU" sz="1500" b="0" i="0" u="none" strike="noStrike" kern="1200" cap="none" normalizeH="0" baseline="0" dirty="0" err="1" smtClean="0">
              <a:ln/>
              <a:effectLst/>
              <a:latin typeface="Calibri" panose="020F0502020204030204" pitchFamily="34" charset="0"/>
            </a:rPr>
            <a:t>htiyaçlar</a:t>
          </a:r>
          <a:r>
            <a:rPr kumimoji="0" lang="en-AU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r>
            <a:rPr kumimoji="0" lang="tr-TR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H</a:t>
          </a:r>
          <a:r>
            <a:rPr kumimoji="0" lang="en-AU" sz="1500" b="0" i="0" u="none" strike="noStrike" kern="1200" cap="none" normalizeH="0" baseline="0" dirty="0" err="1" smtClean="0">
              <a:ln/>
              <a:effectLst/>
              <a:latin typeface="Calibri" panose="020F0502020204030204" pitchFamily="34" charset="0"/>
            </a:rPr>
            <a:t>iyerarşisi</a:t>
          </a:r>
          <a:endParaRPr kumimoji="0" lang="tr-TR" sz="1500" b="0" i="0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</dsp:txBody>
      <dsp:txXfrm>
        <a:off x="1852772" y="937834"/>
        <a:ext cx="1461057" cy="688491"/>
      </dsp:txXfrm>
    </dsp:sp>
    <dsp:sp modelId="{49D5FD54-3C41-4DCD-9927-9AC2F04440B1}">
      <dsp:nvSpPr>
        <dsp:cNvPr id="0" name=""/>
        <dsp:cNvSpPr/>
      </dsp:nvSpPr>
      <dsp:spPr>
        <a:xfrm>
          <a:off x="1618452" y="733581"/>
          <a:ext cx="212900" cy="146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662"/>
              </a:lnTo>
              <a:lnTo>
                <a:pt x="212900" y="14626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D9592-5787-4700-B17F-2879E02E6CD1}">
      <dsp:nvSpPr>
        <dsp:cNvPr id="0" name=""/>
        <dsp:cNvSpPr/>
      </dsp:nvSpPr>
      <dsp:spPr>
        <a:xfrm>
          <a:off x="1831352" y="1830578"/>
          <a:ext cx="1503897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Herzberg </a:t>
          </a:r>
          <a:r>
            <a:rPr kumimoji="0" lang="en-AU" sz="1500" b="0" i="0" u="none" strike="noStrike" kern="1200" cap="none" normalizeH="0" baseline="0" dirty="0" err="1" smtClean="0">
              <a:ln/>
              <a:effectLst/>
              <a:latin typeface="Calibri" panose="020F0502020204030204" pitchFamily="34" charset="0"/>
            </a:rPr>
            <a:t>Modeli</a:t>
          </a:r>
          <a:endParaRPr lang="tr-TR" sz="1500" kern="1200" dirty="0">
            <a:latin typeface="Calibri" panose="020F0502020204030204" pitchFamily="34" charset="0"/>
          </a:endParaRPr>
        </a:p>
      </dsp:txBody>
      <dsp:txXfrm>
        <a:off x="1852772" y="1851998"/>
        <a:ext cx="1461057" cy="688491"/>
      </dsp:txXfrm>
    </dsp:sp>
    <dsp:sp modelId="{41185F92-70C4-4672-ADFF-7C44BF668759}">
      <dsp:nvSpPr>
        <dsp:cNvPr id="0" name=""/>
        <dsp:cNvSpPr/>
      </dsp:nvSpPr>
      <dsp:spPr>
        <a:xfrm>
          <a:off x="1618452" y="733581"/>
          <a:ext cx="212900" cy="2376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26"/>
              </a:lnTo>
              <a:lnTo>
                <a:pt x="212900" y="23768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AA70E-2614-415D-A52D-A2C342478B32}">
      <dsp:nvSpPr>
        <dsp:cNvPr id="0" name=""/>
        <dsp:cNvSpPr/>
      </dsp:nvSpPr>
      <dsp:spPr>
        <a:xfrm>
          <a:off x="1831352" y="2744742"/>
          <a:ext cx="1504108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Başarı </a:t>
          </a:r>
          <a:r>
            <a:rPr kumimoji="0" lang="tr-TR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G</a:t>
          </a: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üdüsü </a:t>
          </a:r>
          <a:r>
            <a:rPr kumimoji="0" lang="tr-TR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K</a:t>
          </a: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uramı</a:t>
          </a:r>
          <a:endParaRPr lang="tr-TR" sz="1500" kern="1200" dirty="0">
            <a:latin typeface="Calibri" panose="020F0502020204030204" pitchFamily="34" charset="0"/>
          </a:endParaRPr>
        </a:p>
      </dsp:txBody>
      <dsp:txXfrm>
        <a:off x="1852772" y="2766162"/>
        <a:ext cx="1461268" cy="688491"/>
      </dsp:txXfrm>
    </dsp:sp>
    <dsp:sp modelId="{8FAB2125-3D33-491A-8D04-0BF8C052A369}">
      <dsp:nvSpPr>
        <dsp:cNvPr id="0" name=""/>
        <dsp:cNvSpPr/>
      </dsp:nvSpPr>
      <dsp:spPr>
        <a:xfrm>
          <a:off x="3900224" y="2250"/>
          <a:ext cx="2182190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latin typeface="Calibri" panose="020F0502020204030204" pitchFamily="34" charset="0"/>
            </a:rPr>
            <a:t>Süreç Teorileri</a:t>
          </a:r>
          <a:endParaRPr lang="tr-TR" sz="2300" kern="1200" dirty="0">
            <a:latin typeface="Calibri" panose="020F0502020204030204" pitchFamily="34" charset="0"/>
          </a:endParaRPr>
        </a:p>
      </dsp:txBody>
      <dsp:txXfrm>
        <a:off x="3921644" y="23670"/>
        <a:ext cx="2139350" cy="688491"/>
      </dsp:txXfrm>
    </dsp:sp>
    <dsp:sp modelId="{82E0DBF2-F8E5-4A54-BD9A-5E4D4AAB6C24}">
      <dsp:nvSpPr>
        <dsp:cNvPr id="0" name=""/>
        <dsp:cNvSpPr/>
      </dsp:nvSpPr>
      <dsp:spPr>
        <a:xfrm>
          <a:off x="4118443" y="733581"/>
          <a:ext cx="218219" cy="54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498"/>
              </a:lnTo>
              <a:lnTo>
                <a:pt x="218219" y="5484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AE68E-64A3-4212-87FC-424649945931}">
      <dsp:nvSpPr>
        <dsp:cNvPr id="0" name=""/>
        <dsp:cNvSpPr/>
      </dsp:nvSpPr>
      <dsp:spPr>
        <a:xfrm>
          <a:off x="4336662" y="916414"/>
          <a:ext cx="1745763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Beklenti Kuramı</a:t>
          </a:r>
          <a:endParaRPr lang="tr-TR" sz="1500" kern="1200" dirty="0">
            <a:latin typeface="Calibri" panose="020F0502020204030204" pitchFamily="34" charset="0"/>
          </a:endParaRPr>
        </a:p>
      </dsp:txBody>
      <dsp:txXfrm>
        <a:off x="4358082" y="937834"/>
        <a:ext cx="1702923" cy="688491"/>
      </dsp:txXfrm>
    </dsp:sp>
    <dsp:sp modelId="{29007564-1820-4DE8-AED4-9A6A5FD485F2}">
      <dsp:nvSpPr>
        <dsp:cNvPr id="0" name=""/>
        <dsp:cNvSpPr/>
      </dsp:nvSpPr>
      <dsp:spPr>
        <a:xfrm>
          <a:off x="4118443" y="733581"/>
          <a:ext cx="218219" cy="146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662"/>
              </a:lnTo>
              <a:lnTo>
                <a:pt x="218219" y="14626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4472F-45A3-401D-B7C2-B7636EF97E54}">
      <dsp:nvSpPr>
        <dsp:cNvPr id="0" name=""/>
        <dsp:cNvSpPr/>
      </dsp:nvSpPr>
      <dsp:spPr>
        <a:xfrm>
          <a:off x="4336662" y="1830578"/>
          <a:ext cx="1745752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Davranış </a:t>
          </a:r>
          <a:r>
            <a:rPr kumimoji="0" lang="tr-TR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Ş</a:t>
          </a: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artlandırması </a:t>
          </a:r>
          <a:r>
            <a:rPr kumimoji="0" lang="tr-TR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Y</a:t>
          </a: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aklaşımı</a:t>
          </a:r>
          <a:endParaRPr lang="tr-TR" sz="1500" kern="1200" dirty="0">
            <a:latin typeface="Calibri" panose="020F0502020204030204" pitchFamily="34" charset="0"/>
          </a:endParaRPr>
        </a:p>
      </dsp:txBody>
      <dsp:txXfrm>
        <a:off x="4358082" y="1851998"/>
        <a:ext cx="1702912" cy="688491"/>
      </dsp:txXfrm>
    </dsp:sp>
    <dsp:sp modelId="{D1F3E5ED-5D24-449C-8429-5EA19E4634C9}">
      <dsp:nvSpPr>
        <dsp:cNvPr id="0" name=""/>
        <dsp:cNvSpPr/>
      </dsp:nvSpPr>
      <dsp:spPr>
        <a:xfrm>
          <a:off x="4118443" y="733581"/>
          <a:ext cx="218219" cy="2376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26"/>
              </a:lnTo>
              <a:lnTo>
                <a:pt x="218219" y="23768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BBEE0-77F8-4B06-8410-22A8CA431582}">
      <dsp:nvSpPr>
        <dsp:cNvPr id="0" name=""/>
        <dsp:cNvSpPr/>
      </dsp:nvSpPr>
      <dsp:spPr>
        <a:xfrm>
          <a:off x="4336662" y="2744742"/>
          <a:ext cx="1746184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Amaç </a:t>
          </a:r>
          <a:r>
            <a:rPr kumimoji="0" lang="tr-TR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T</a:t>
          </a:r>
          <a:r>
            <a:rPr kumimoji="0" lang="en-AU" sz="1500" b="0" i="0" u="none" strike="noStrike" kern="1200" cap="none" normalizeH="0" baseline="0" smtClean="0">
              <a:ln/>
              <a:effectLst/>
              <a:latin typeface="Calibri" panose="020F0502020204030204" pitchFamily="34" charset="0"/>
            </a:rPr>
            <a:t>eorisi</a:t>
          </a:r>
          <a:endParaRPr kumimoji="0" lang="tr-TR" sz="1500" b="0" i="0" u="none" strike="noStrike" kern="1200" cap="none" normalizeH="0" baseline="0" dirty="0" smtClean="0">
            <a:ln/>
            <a:effectLst/>
            <a:latin typeface="Calibri" panose="020F0502020204030204" pitchFamily="34" charset="0"/>
          </a:endParaRPr>
        </a:p>
      </dsp:txBody>
      <dsp:txXfrm>
        <a:off x="4358082" y="2766162"/>
        <a:ext cx="1703344" cy="688491"/>
      </dsp:txXfrm>
    </dsp:sp>
    <dsp:sp modelId="{42228047-E1E4-479E-B25A-212218F40224}">
      <dsp:nvSpPr>
        <dsp:cNvPr id="0" name=""/>
        <dsp:cNvSpPr/>
      </dsp:nvSpPr>
      <dsp:spPr>
        <a:xfrm>
          <a:off x="4118443" y="733581"/>
          <a:ext cx="218219" cy="3290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990"/>
              </a:lnTo>
              <a:lnTo>
                <a:pt x="218219" y="32909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44543-E9D9-49A3-88D5-D59574D3427A}">
      <dsp:nvSpPr>
        <dsp:cNvPr id="0" name=""/>
        <dsp:cNvSpPr/>
      </dsp:nvSpPr>
      <dsp:spPr>
        <a:xfrm>
          <a:off x="4336662" y="3658906"/>
          <a:ext cx="1746617" cy="731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500" b="0" i="0" u="none" strike="noStrike" kern="1200" cap="none" normalizeH="0" baseline="0" dirty="0" err="1" smtClean="0">
              <a:ln/>
              <a:effectLst/>
              <a:latin typeface="Calibri" panose="020F0502020204030204" pitchFamily="34" charset="0"/>
            </a:rPr>
            <a:t>Eşitlik</a:t>
          </a:r>
          <a:r>
            <a:rPr kumimoji="0" lang="en-AU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r>
            <a:rPr kumimoji="0" lang="tr-TR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T</a:t>
          </a:r>
          <a:r>
            <a:rPr kumimoji="0" lang="en-AU" sz="1500" b="0" i="0" u="none" strike="noStrike" kern="1200" cap="none" normalizeH="0" baseline="0" dirty="0" err="1" smtClean="0">
              <a:ln/>
              <a:effectLst/>
              <a:latin typeface="Calibri" panose="020F0502020204030204" pitchFamily="34" charset="0"/>
            </a:rPr>
            <a:t>eorisi</a:t>
          </a:r>
          <a:r>
            <a:rPr kumimoji="0" lang="en-AU" sz="1500" b="0" i="0" u="none" strike="noStrike" kern="1200" cap="none" normalizeH="0" baseline="0" dirty="0" smtClean="0">
              <a:ln/>
              <a:effectLst/>
              <a:latin typeface="Calibri" panose="020F0502020204030204" pitchFamily="34" charset="0"/>
            </a:rPr>
            <a:t> </a:t>
          </a:r>
          <a:endParaRPr lang="tr-TR" sz="1500" kern="1200" dirty="0">
            <a:latin typeface="Calibri" panose="020F0502020204030204" pitchFamily="34" charset="0"/>
          </a:endParaRPr>
        </a:p>
      </dsp:txBody>
      <dsp:txXfrm>
        <a:off x="4358082" y="3680326"/>
        <a:ext cx="1703777" cy="68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07A3A-A679-4C62-A694-80874D743094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1">
                <a:lumMod val="95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00400" cy="2204864"/>
          </a:xfrm>
        </p:spPr>
        <p:txBody>
          <a:bodyPr>
            <a:noAutofit/>
          </a:bodyPr>
          <a:lstStyle/>
          <a:p>
            <a:pPr algn="ctr"/>
            <a:r>
              <a:rPr lang="tr-TR" sz="3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GÜNÜMÜZ İŞLETMELERİNiN YÖNETİMİ</a:t>
            </a:r>
            <a:endParaRPr lang="tr-TR" sz="3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3280200"/>
            <a:ext cx="3260746" cy="253830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13. Bölüm </a:t>
            </a:r>
          </a:p>
          <a:p>
            <a:r>
              <a:rPr lang="tr-TR" sz="3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YÜRÜTME ve KONTROL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892"/>
          <a:stretch/>
        </p:blipFill>
        <p:spPr bwMode="auto">
          <a:xfrm>
            <a:off x="765487" y="404664"/>
            <a:ext cx="2592288" cy="57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772816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 smtClean="0">
                <a:latin typeface="Calibri" panose="020F0502020204030204" pitchFamily="34" charset="0"/>
              </a:rPr>
              <a:t>Emir </a:t>
            </a:r>
            <a:r>
              <a:rPr lang="tr-TR" altLang="tr-TR" sz="2800" dirty="0">
                <a:latin typeface="Calibri" panose="020F0502020204030204" pitchFamily="34" charset="0"/>
              </a:rPr>
              <a:t>astlar tarafından tam olarak anlaşılmalıdır.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Emir ve yönergelerin açık, akla uygun ve eksiksiz olması gerekmektedir.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Emir astlarda tereddüt bırakmayacak şekilde düzenlenmelidir.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Yerine getirilebilir olmalı, astın yeteneğini aşmamalıdır.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Emirlerin yerine getirilip getirilmediği yönetici tarafından denetlenmelidir.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980728"/>
            <a:ext cx="7397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İyi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bir emirde bulunması gereken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özellikler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80728"/>
            <a:ext cx="3523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Yönetici-Lider Farkı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7" y="1849490"/>
            <a:ext cx="7890601" cy="43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544" y="1044025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Liderlik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2644" y="1916832"/>
            <a:ext cx="6259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tr-TR" sz="2800" dirty="0" err="1">
                <a:latin typeface="Calibri" panose="020F0502020204030204" pitchFamily="34" charset="0"/>
              </a:rPr>
              <a:t>Bir</a:t>
            </a:r>
            <a:r>
              <a:rPr lang="en-US" altLang="tr-TR" sz="2800" dirty="0">
                <a:latin typeface="Calibri" panose="020F0502020204030204" pitchFamily="34" charset="0"/>
              </a:rPr>
              <a:t> </a:t>
            </a:r>
            <a:r>
              <a:rPr lang="en-US" altLang="tr-TR" sz="2800" dirty="0" err="1">
                <a:latin typeface="Calibri" panose="020F0502020204030204" pitchFamily="34" charset="0"/>
              </a:rPr>
              <a:t>gruptaki</a:t>
            </a:r>
            <a:r>
              <a:rPr lang="en-US" altLang="tr-TR" sz="2800" dirty="0">
                <a:latin typeface="Calibri" panose="020F0502020204030204" pitchFamily="34" charset="0"/>
              </a:rPr>
              <a:t> di</a:t>
            </a:r>
            <a:r>
              <a:rPr lang="tr-TR" altLang="tr-TR" sz="2800" dirty="0">
                <a:latin typeface="Calibri" panose="020F0502020204030204" pitchFamily="34" charset="0"/>
              </a:rPr>
              <a:t>ğer kişileri etkileme, onları belli amaçlar etrafında toplayabilme ve belirlenen amaçları gerçekleştirmek için söz konusu kişileri harekete geçirme sürecidir.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65" y="4278988"/>
            <a:ext cx="3197773" cy="20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544" y="836712"/>
            <a:ext cx="292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Liderlik Teorileri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487681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62000">
              <a:buFont typeface="Wingdings" pitchFamily="2" charset="2"/>
              <a:buNone/>
            </a:pPr>
            <a:r>
              <a:rPr lang="tr-TR" altLang="tr-TR" sz="2600" dirty="0" smtClean="0">
                <a:latin typeface="Calibri" panose="020F0502020204030204" pitchFamily="34" charset="0"/>
              </a:rPr>
              <a:t>“</a:t>
            </a:r>
            <a:r>
              <a:rPr lang="tr-TR" altLang="tr-TR" sz="2600" dirty="0">
                <a:latin typeface="Calibri" panose="020F0502020204030204" pitchFamily="34" charset="0"/>
              </a:rPr>
              <a:t>Büyük Adamlar Teorisi”nden sonra </a:t>
            </a:r>
            <a:r>
              <a:rPr lang="tr-TR" altLang="tr-TR" sz="2600" dirty="0" smtClean="0">
                <a:latin typeface="Calibri" panose="020F0502020204030204" pitchFamily="34" charset="0"/>
              </a:rPr>
              <a:t>gelen liderlik </a:t>
            </a:r>
          </a:p>
          <a:p>
            <a:pPr marL="457200" indent="-457200" defTabSz="762000">
              <a:buFont typeface="Wingdings" pitchFamily="2" charset="2"/>
              <a:buNone/>
            </a:pPr>
            <a:r>
              <a:rPr lang="tr-TR" altLang="tr-TR" sz="2600" dirty="0" smtClean="0">
                <a:latin typeface="Calibri" panose="020F0502020204030204" pitchFamily="34" charset="0"/>
              </a:rPr>
              <a:t>teorilerini </a:t>
            </a:r>
            <a:r>
              <a:rPr lang="tr-TR" altLang="tr-TR" sz="2600" dirty="0">
                <a:latin typeface="Calibri" panose="020F0502020204030204" pitchFamily="34" charset="0"/>
              </a:rPr>
              <a:t>üç ayrı kategoride toplamak mümkündür;</a:t>
            </a:r>
          </a:p>
          <a:p>
            <a:pPr marL="457200" indent="-457200" defTabSz="762000">
              <a:buFont typeface="Wingdings" pitchFamily="2" charset="2"/>
              <a:buNone/>
            </a:pPr>
            <a:endParaRPr lang="tr-TR" altLang="tr-TR" sz="2600" dirty="0">
              <a:latin typeface="Calibri" panose="020F0502020204030204" pitchFamily="34" charset="0"/>
            </a:endParaRPr>
          </a:p>
          <a:p>
            <a:pPr defTabSz="762000"/>
            <a:r>
              <a:rPr lang="tr-TR" altLang="tr-TR" sz="2600" dirty="0" smtClean="0">
                <a:latin typeface="Calibri" panose="020F0502020204030204" pitchFamily="34" charset="0"/>
              </a:rPr>
              <a:t>	</a:t>
            </a:r>
            <a:r>
              <a:rPr lang="tr-TR" altLang="tr-TR" sz="2600" b="1" i="1" dirty="0" smtClean="0">
                <a:latin typeface="Calibri" panose="020F0502020204030204" pitchFamily="34" charset="0"/>
              </a:rPr>
              <a:t>1</a:t>
            </a:r>
            <a:r>
              <a:rPr lang="tr-TR" altLang="tr-TR" sz="2600" b="1" i="1" dirty="0">
                <a:latin typeface="Calibri" panose="020F0502020204030204" pitchFamily="34" charset="0"/>
              </a:rPr>
              <a:t>. Özellikler teorileri dönemi </a:t>
            </a:r>
          </a:p>
          <a:p>
            <a:pPr defTabSz="762000"/>
            <a:r>
              <a:rPr lang="tr-TR" altLang="tr-TR" sz="2600" b="1" i="1" dirty="0" smtClean="0">
                <a:latin typeface="Calibri" panose="020F0502020204030204" pitchFamily="34" charset="0"/>
              </a:rPr>
              <a:t>	</a:t>
            </a:r>
            <a:r>
              <a:rPr lang="tr-TR" altLang="tr-TR" sz="2600" i="1" dirty="0" smtClean="0">
                <a:latin typeface="Calibri" panose="020F0502020204030204" pitchFamily="34" charset="0"/>
              </a:rPr>
              <a:t>(</a:t>
            </a:r>
            <a:r>
              <a:rPr lang="tr-TR" altLang="tr-TR" sz="2600" i="1" dirty="0">
                <a:latin typeface="Calibri" panose="020F0502020204030204" pitchFamily="34" charset="0"/>
              </a:rPr>
              <a:t>1900-1940'lı yıllar arası) </a:t>
            </a:r>
          </a:p>
          <a:p>
            <a:pPr defTabSz="762000"/>
            <a:endParaRPr lang="tr-TR" altLang="tr-TR" sz="2600" b="1" i="1" dirty="0">
              <a:latin typeface="Calibri" panose="020F0502020204030204" pitchFamily="34" charset="0"/>
            </a:endParaRPr>
          </a:p>
          <a:p>
            <a:pPr defTabSz="762000"/>
            <a:r>
              <a:rPr lang="tr-TR" altLang="tr-TR" sz="2600" b="1" i="1" dirty="0" smtClean="0">
                <a:latin typeface="Calibri" panose="020F0502020204030204" pitchFamily="34" charset="0"/>
              </a:rPr>
              <a:t>	2</a:t>
            </a:r>
            <a:r>
              <a:rPr lang="tr-TR" altLang="tr-TR" sz="2600" b="1" i="1" dirty="0">
                <a:latin typeface="Calibri" panose="020F0502020204030204" pitchFamily="34" charset="0"/>
              </a:rPr>
              <a:t>. Davranış teorileri dönemi </a:t>
            </a:r>
          </a:p>
          <a:p>
            <a:pPr defTabSz="762000"/>
            <a:r>
              <a:rPr lang="tr-TR" altLang="tr-TR" sz="2600" b="1" i="1" dirty="0" smtClean="0">
                <a:latin typeface="Calibri" panose="020F0502020204030204" pitchFamily="34" charset="0"/>
              </a:rPr>
              <a:t>	</a:t>
            </a:r>
            <a:r>
              <a:rPr lang="tr-TR" altLang="tr-TR" sz="2600" i="1" dirty="0" smtClean="0">
                <a:latin typeface="Calibri" panose="020F0502020204030204" pitchFamily="34" charset="0"/>
              </a:rPr>
              <a:t>(</a:t>
            </a:r>
            <a:r>
              <a:rPr lang="tr-TR" altLang="tr-TR" sz="2600" i="1" dirty="0">
                <a:latin typeface="Calibri" panose="020F0502020204030204" pitchFamily="34" charset="0"/>
              </a:rPr>
              <a:t>1940-1960 yılları arası)</a:t>
            </a:r>
          </a:p>
          <a:p>
            <a:pPr defTabSz="762000"/>
            <a:endParaRPr lang="tr-TR" altLang="tr-TR" sz="2600" b="1" i="1" dirty="0">
              <a:latin typeface="Calibri" panose="020F0502020204030204" pitchFamily="34" charset="0"/>
            </a:endParaRPr>
          </a:p>
          <a:p>
            <a:pPr defTabSz="762000"/>
            <a:r>
              <a:rPr lang="tr-TR" altLang="tr-TR" sz="2600" b="1" i="1" dirty="0" smtClean="0">
                <a:latin typeface="Calibri" panose="020F0502020204030204" pitchFamily="34" charset="0"/>
              </a:rPr>
              <a:t>	3</a:t>
            </a:r>
            <a:r>
              <a:rPr lang="tr-TR" altLang="tr-TR" sz="2600" b="1" i="1" dirty="0">
                <a:latin typeface="Calibri" panose="020F0502020204030204" pitchFamily="34" charset="0"/>
              </a:rPr>
              <a:t>. Durumsallık teorileri dönemi </a:t>
            </a:r>
          </a:p>
          <a:p>
            <a:pPr defTabSz="762000"/>
            <a:r>
              <a:rPr lang="tr-TR" altLang="tr-TR" sz="2600" b="1" i="1" dirty="0" smtClean="0">
                <a:latin typeface="Calibri" panose="020F0502020204030204" pitchFamily="34" charset="0"/>
              </a:rPr>
              <a:t>	</a:t>
            </a:r>
            <a:r>
              <a:rPr lang="tr-TR" altLang="tr-TR" sz="2600" i="1" dirty="0" smtClean="0">
                <a:latin typeface="Calibri" panose="020F0502020204030204" pitchFamily="34" charset="0"/>
              </a:rPr>
              <a:t>(</a:t>
            </a:r>
            <a:r>
              <a:rPr lang="tr-TR" altLang="tr-TR" sz="2600" i="1" dirty="0">
                <a:latin typeface="Calibri" panose="020F0502020204030204" pitchFamily="34" charset="0"/>
              </a:rPr>
              <a:t>1960'lardan günümüze kadar olan dönem</a:t>
            </a:r>
            <a:r>
              <a:rPr lang="tr-TR" altLang="tr-TR" sz="2600" i="1" dirty="0" smtClean="0">
                <a:latin typeface="Calibri" panose="020F0502020204030204" pitchFamily="34" charset="0"/>
              </a:rPr>
              <a:t>)</a:t>
            </a:r>
            <a:endParaRPr lang="tr-TR" altLang="tr-TR" sz="2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1631698"/>
              </p:ext>
            </p:extLst>
          </p:nvPr>
        </p:nvGraphicFramePr>
        <p:xfrm>
          <a:off x="1043608" y="1628800"/>
          <a:ext cx="7344816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37544" y="1260049"/>
            <a:ext cx="4618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Liderlik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Teorilerinin Evrimi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72017"/>
            <a:ext cx="297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Özellikler Teorisi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844824"/>
            <a:ext cx="7416824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dirty="0" smtClean="0">
                <a:latin typeface="Calibri" panose="020F0502020204030204" pitchFamily="34" charset="0"/>
              </a:rPr>
              <a:t>1900'lü </a:t>
            </a:r>
            <a:r>
              <a:rPr lang="tr-TR" altLang="tr-TR" sz="2600" dirty="0">
                <a:latin typeface="Calibri" panose="020F0502020204030204" pitchFamily="34" charset="0"/>
              </a:rPr>
              <a:t>yılların başlarında, bir örgütte veya grupta kim lider olur? sorularına cevap aranmıştır.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dirty="0">
                <a:latin typeface="Calibri" panose="020F0502020204030204" pitchFamily="34" charset="0"/>
              </a:rPr>
              <a:t>Birçok araştırmacı lider durumunda bulunan bireylerin, lider olmalarına yardımcı olan bazı önemli özelliklere değinmişlerdir.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</a:pPr>
            <a:endParaRPr lang="tr-TR" altLang="tr-TR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dirty="0">
                <a:latin typeface="Calibri" panose="020F0502020204030204" pitchFamily="34" charset="0"/>
              </a:rPr>
              <a:t>Bu kişilik özellikleri sadece lideri değil, aynı zamanda liderin sergileyeceği liderlik tarzıyla da ilişkilidir.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823913"/>
            <a:ext cx="7128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Davranış teorilerine göre liderin etkinliğini özellikleri değil, davranışları belirler.</a:t>
            </a: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600" dirty="0">
              <a:latin typeface="Calibri" panose="020F0502020204030204" pitchFamily="34" charset="0"/>
            </a:endParaRP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Lider, grup üyelerinin çabalarını desteklemeli, onların kişisel değerlerini gözetici davranışlar sergilemelidir.</a:t>
            </a: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600" dirty="0">
              <a:latin typeface="Calibri" panose="020F0502020204030204" pitchFamily="34" charset="0"/>
            </a:endParaRP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Temel olarak “işe yönelik olma”(yapıyı harekete geçirme) ve “kişilere yönelik olma”(bireye önem verme) boyutları üzerinde durulmuştur.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972017"/>
            <a:ext cx="314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Davranış Teorileri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72017"/>
            <a:ext cx="314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Davranış Teorileri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700808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dirty="0">
                <a:latin typeface="Calibri" panose="020F0502020204030204" pitchFamily="34" charset="0"/>
              </a:rPr>
              <a:t>İşe yönelik lider,</a:t>
            </a:r>
            <a:r>
              <a:rPr lang="tr-TR" altLang="tr-TR" sz="2600" dirty="0">
                <a:latin typeface="Calibri" panose="020F0502020204030204" pitchFamily="34" charset="0"/>
              </a:rPr>
              <a:t> grup üyelerinin önceden belirlenen ilke ve yöntemlere göre çalışıp çalışmadıklarını yakından kontrol eden, büyük ölçüde cezalandırma ve makama dayanan resmi otoritesini kullanan bir davranış gösterir. </a:t>
            </a:r>
            <a:endParaRPr lang="tr-TR" altLang="tr-TR" sz="2600" dirty="0" smtClean="0">
              <a:latin typeface="Calibri" panose="020F0502020204030204" pitchFamily="34" charset="0"/>
            </a:endParaRP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600" dirty="0">
              <a:latin typeface="Calibri" panose="020F0502020204030204" pitchFamily="34" charset="0"/>
            </a:endParaRP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dirty="0">
                <a:latin typeface="Calibri" panose="020F0502020204030204" pitchFamily="34" charset="0"/>
              </a:rPr>
              <a:t>K</a:t>
            </a:r>
            <a:r>
              <a:rPr lang="tr-TR" altLang="tr-TR" sz="2600" b="1" dirty="0" smtClean="0">
                <a:latin typeface="Calibri" panose="020F0502020204030204" pitchFamily="34" charset="0"/>
              </a:rPr>
              <a:t>işiye </a:t>
            </a:r>
            <a:r>
              <a:rPr lang="tr-TR" altLang="tr-TR" sz="2600" b="1" dirty="0">
                <a:latin typeface="Calibri" panose="020F0502020204030204" pitchFamily="34" charset="0"/>
              </a:rPr>
              <a:t>yönelik lider,</a:t>
            </a:r>
            <a:r>
              <a:rPr lang="tr-TR" altLang="tr-TR" sz="2600" dirty="0">
                <a:latin typeface="Calibri" panose="020F0502020204030204" pitchFamily="34" charset="0"/>
              </a:rPr>
              <a:t> yetki devrini esas alan, grup üyelerinin tatminini arttıracak çalışma şartlarının geliştirilmesine çalışan ve grup üyelerinin kişisel gelişme ve ilerlemeleri ile yakından ilgilenen bir davranış gösterir.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72017"/>
            <a:ext cx="314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Davranış Teorileri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58904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buClr>
                <a:srgbClr val="002060"/>
              </a:buClr>
            </a:pPr>
            <a:r>
              <a:rPr lang="tr-TR" altLang="tr-TR" sz="2800" dirty="0">
                <a:latin typeface="Calibri" panose="020F0502020204030204" pitchFamily="34" charset="0"/>
              </a:rPr>
              <a:t>Bu dönemde yapılan en önemli araştırmalar</a:t>
            </a:r>
            <a:r>
              <a:rPr lang="tr-TR" altLang="tr-TR" sz="2800" dirty="0" smtClean="0">
                <a:latin typeface="Calibri" panose="020F0502020204030204" pitchFamily="34" charset="0"/>
              </a:rPr>
              <a:t>;</a:t>
            </a:r>
            <a:endParaRPr lang="tr-TR" altLang="tr-TR" sz="2800" dirty="0">
              <a:latin typeface="Calibri" panose="020F0502020204030204" pitchFamily="34" charset="0"/>
            </a:endParaRPr>
          </a:p>
          <a:p>
            <a:pPr marL="914400" lvl="1" indent="-457200" defTabSz="7620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i="1" dirty="0">
                <a:latin typeface="Calibri" panose="020F0502020204030204" pitchFamily="34" charset="0"/>
              </a:rPr>
              <a:t>Ohio Üniversitesi 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Çalışmaları</a:t>
            </a:r>
            <a:endParaRPr lang="tr-TR" altLang="tr-TR" sz="2800" i="1" dirty="0">
              <a:latin typeface="Calibri" panose="020F0502020204030204" pitchFamily="34" charset="0"/>
            </a:endParaRPr>
          </a:p>
          <a:p>
            <a:pPr marL="914400" lvl="1" indent="-457200" defTabSz="7620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i="1" dirty="0">
                <a:latin typeface="Calibri" panose="020F0502020204030204" pitchFamily="34" charset="0"/>
              </a:rPr>
              <a:t>Michigan State Üniversitesi 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Çalışmaları</a:t>
            </a:r>
            <a:endParaRPr lang="tr-TR" altLang="tr-TR" sz="2800" i="1" dirty="0">
              <a:latin typeface="Calibri" panose="020F0502020204030204" pitchFamily="34" charset="0"/>
            </a:endParaRPr>
          </a:p>
          <a:p>
            <a:pPr marL="914400" lvl="1" indent="-457200" defTabSz="7620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i="1" dirty="0">
                <a:latin typeface="Calibri" panose="020F0502020204030204" pitchFamily="34" charset="0"/>
              </a:rPr>
              <a:t>X ve Y Yaklaşımı (Mc Gregor)</a:t>
            </a:r>
          </a:p>
          <a:p>
            <a:pPr marL="914400" lvl="1" indent="-457200" defTabSz="7620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i="1" dirty="0">
                <a:latin typeface="Calibri" panose="020F0502020204030204" pitchFamily="34" charset="0"/>
              </a:rPr>
              <a:t>Sistem 4 Yaklaşımı (Rensis Likert)</a:t>
            </a:r>
          </a:p>
          <a:p>
            <a:pPr marL="914400" lvl="1" indent="-457200" defTabSz="7620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i="1" dirty="0">
                <a:latin typeface="Calibri" panose="020F0502020204030204" pitchFamily="34" charset="0"/>
              </a:rPr>
              <a:t>Yönetim Biçimi Matrisi (Blake ve Mouton)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72017"/>
            <a:ext cx="3717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Durumsallık Teorileri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62390"/>
            <a:ext cx="705678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Durumsallık teorileri, genel anlamda, en uygun lider davranışının durumlara göre değişebileceğini ileri sürmektedir. 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Davranış teorileri, liderin işe yönelik veya kişiye yönelik davranış gösterebileceklerini ileri sürmüş, fakat hangi şartlarda hangi davranışın etkin olacağını söylememiştir. 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Durumsallık yaklaşımında ise her iki davranış çeşidi de belirli şartlar altında aynı derecede etkin olabilir. 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07125"/>
            <a:ext cx="8064896" cy="6162235"/>
          </a:xfrm>
        </p:spPr>
        <p:txBody>
          <a:bodyPr>
            <a:noAutofit/>
          </a:bodyPr>
          <a:lstStyle/>
          <a:p>
            <a:pPr marL="68580" indent="0">
              <a:buClr>
                <a:srgbClr val="002060"/>
              </a:buClr>
              <a:buNone/>
            </a:pPr>
            <a:endParaRPr lang="tr-TR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(YÖNELTME) </a:t>
            </a:r>
            <a:r>
              <a:rPr lang="tr-T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FONKSİYONU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Emir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Liderlik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</a:rPr>
              <a:t>ve Liderlik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Teorileri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Özellikler </a:t>
            </a:r>
            <a:r>
              <a:rPr lang="tr-TR" sz="2200" i="1" dirty="0">
                <a:solidFill>
                  <a:srgbClr val="002060"/>
                </a:solidFill>
                <a:latin typeface="Calibri" panose="020F0502020204030204" pitchFamily="34" charset="0"/>
              </a:rPr>
              <a:t>Teorisi Dönemi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it-IT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Davranış </a:t>
            </a:r>
            <a:r>
              <a:rPr lang="it-IT" sz="2200" i="1" dirty="0">
                <a:solidFill>
                  <a:srgbClr val="002060"/>
                </a:solidFill>
                <a:latin typeface="Calibri" panose="020F0502020204030204" pitchFamily="34" charset="0"/>
              </a:rPr>
              <a:t>Teorileri </a:t>
            </a:r>
            <a:r>
              <a:rPr lang="it-IT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Dönemi</a:t>
            </a:r>
            <a:endParaRPr lang="tr-TR" sz="2200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Durumsallık </a:t>
            </a:r>
            <a:r>
              <a:rPr lang="tr-TR" sz="2200" i="1" dirty="0">
                <a:solidFill>
                  <a:srgbClr val="002060"/>
                </a:solidFill>
                <a:latin typeface="Calibri" panose="020F0502020204030204" pitchFamily="34" charset="0"/>
              </a:rPr>
              <a:t>Teorileri Dönemi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Transaksiyonel </a:t>
            </a:r>
            <a:r>
              <a:rPr lang="tr-TR" sz="2200" i="1" dirty="0">
                <a:solidFill>
                  <a:srgbClr val="002060"/>
                </a:solidFill>
                <a:latin typeface="Calibri" panose="020F0502020204030204" pitchFamily="34" charset="0"/>
              </a:rPr>
              <a:t>ve Transformasyonel </a:t>
            </a: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Liderlik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İletişim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</a:rPr>
              <a:t>ve İletişim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</a:rPr>
              <a:t>Süreci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Motivasyon</a:t>
            </a:r>
          </a:p>
          <a:p>
            <a:pPr marL="1028700" lvl="2" indent="-3429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İşletmede Motivasyon</a:t>
            </a:r>
          </a:p>
          <a:p>
            <a:pPr marL="1028700" lvl="2" indent="-3429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İşletmelerde Motivasyonun Tarihsel Gelişimi</a:t>
            </a:r>
          </a:p>
          <a:p>
            <a:pPr marL="1028700" lvl="2" indent="-3429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İşletmelerde Motivasyon Sağlayan Faktörlerle İlgili Görüşler </a:t>
            </a:r>
          </a:p>
          <a:p>
            <a:pPr marL="1028700" lvl="2" indent="-342900">
              <a:buClr>
                <a:srgbClr val="002060"/>
              </a:buClr>
              <a:buFont typeface="+mj-lt"/>
              <a:buAutoNum type="alphaLcPeriod"/>
            </a:pPr>
            <a:r>
              <a:rPr lang="tr-TR" sz="2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Motivasyon Teorileri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633641" cy="16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3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42" y="1116033"/>
            <a:ext cx="7512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iderin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etkinliğini belirleyen faktörler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şunlardır;</a:t>
            </a:r>
            <a:r>
              <a:rPr lang="tr-TR" sz="3200" dirty="0" smtClean="0"/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2265253"/>
            <a:ext cx="68407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>
                <a:latin typeface="Calibri" panose="020F0502020204030204" pitchFamily="34" charset="0"/>
              </a:rPr>
              <a:t>Gerçekleştirilmek istenen amacın niteliği 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 smtClean="0">
                <a:latin typeface="Calibri" panose="020F0502020204030204" pitchFamily="34" charset="0"/>
              </a:rPr>
              <a:t>Grup </a:t>
            </a:r>
            <a:r>
              <a:rPr lang="tr-TR" sz="2800" dirty="0">
                <a:latin typeface="Calibri" panose="020F0502020204030204" pitchFamily="34" charset="0"/>
              </a:rPr>
              <a:t>üyelerinin yetenekleri ve beklentileri 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 smtClean="0">
                <a:latin typeface="Calibri" panose="020F0502020204030204" pitchFamily="34" charset="0"/>
              </a:rPr>
              <a:t>Liderliğin </a:t>
            </a:r>
            <a:r>
              <a:rPr lang="tr-TR" sz="2800" dirty="0">
                <a:latin typeface="Calibri" panose="020F0502020204030204" pitchFamily="34" charset="0"/>
              </a:rPr>
              <a:t>cereyan ettiği örgütün özellikleri 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 smtClean="0">
                <a:latin typeface="Calibri" panose="020F0502020204030204" pitchFamily="34" charset="0"/>
              </a:rPr>
              <a:t>Liderin </a:t>
            </a:r>
            <a:r>
              <a:rPr lang="tr-TR" sz="2800" dirty="0">
                <a:latin typeface="Calibri" panose="020F0502020204030204" pitchFamily="34" charset="0"/>
              </a:rPr>
              <a:t>ve izleyenlerin deneyimleri ve kişilik özellikleri 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1552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90872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Transaksiyonel ve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Transformasyonel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Liderlik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4319" y="2263975"/>
            <a:ext cx="698477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2600" dirty="0">
                <a:latin typeface="Calibri" panose="020F0502020204030204" pitchFamily="34" charset="0"/>
              </a:rPr>
              <a:t>1978 yılından itibaren yönetim ve liderlik literatüründe klasik ve geleneksel lider davranış biçimleri yanında J.M. Buns ve B.M.Bass’ın yaptıkları araştırmalarda yeni bir ayrım ortaya çıkmıştır;</a:t>
            </a:r>
          </a:p>
          <a:p>
            <a:pPr>
              <a:lnSpc>
                <a:spcPct val="80000"/>
              </a:lnSpc>
            </a:pPr>
            <a:endParaRPr lang="tr-TR" altLang="tr-TR" sz="2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i="1" dirty="0">
                <a:latin typeface="Calibri" panose="020F0502020204030204" pitchFamily="34" charset="0"/>
              </a:rPr>
              <a:t>Geleneklere ve geçmişe daha bağlı işe yönelik (transaksiyonel) </a:t>
            </a:r>
            <a:r>
              <a:rPr lang="tr-TR" altLang="tr-TR" sz="2600" b="1" i="1" dirty="0" smtClean="0">
                <a:latin typeface="Calibri" panose="020F0502020204030204" pitchFamily="34" charset="0"/>
              </a:rPr>
              <a:t>liderlik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6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i="1" dirty="0" smtClean="0">
                <a:latin typeface="Calibri" panose="020F0502020204030204" pitchFamily="34" charset="0"/>
              </a:rPr>
              <a:t>Geleceğe</a:t>
            </a:r>
            <a:r>
              <a:rPr lang="tr-TR" altLang="tr-TR" sz="2600" b="1" i="1" dirty="0">
                <a:latin typeface="Calibri" panose="020F0502020204030204" pitchFamily="34" charset="0"/>
              </a:rPr>
              <a:t>, yeniliğe, değişime ve reforma dönük dönüşümcü (transformational) </a:t>
            </a:r>
            <a:r>
              <a:rPr lang="tr-TR" altLang="tr-TR" sz="2600" b="1" i="1" dirty="0" smtClean="0">
                <a:latin typeface="Calibri" panose="020F0502020204030204" pitchFamily="34" charset="0"/>
              </a:rPr>
              <a:t>liderlik</a:t>
            </a:r>
            <a:endParaRPr lang="tr-TR" altLang="tr-TR" sz="2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Transaksiyonel ve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Transformasyonel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Liderlik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2204864"/>
            <a:ext cx="6984776" cy="394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2400" b="1" i="1" dirty="0">
                <a:latin typeface="Calibri" panose="020F0502020204030204" pitchFamily="34" charset="0"/>
              </a:rPr>
              <a:t>Transaksiyonel (işe yönelik) </a:t>
            </a:r>
            <a:r>
              <a:rPr lang="tr-TR" altLang="tr-TR" sz="2400" b="1" dirty="0">
                <a:latin typeface="Calibri" panose="020F0502020204030204" pitchFamily="34" charset="0"/>
              </a:rPr>
              <a:t>liderlik</a:t>
            </a:r>
            <a:r>
              <a:rPr lang="tr-TR" altLang="tr-TR" sz="2400" dirty="0">
                <a:latin typeface="Calibri" panose="020F0502020204030204" pitchFamily="34" charset="0"/>
              </a:rPr>
              <a:t>, liderin örgüt içinde sahip olduğu yetkiye ve yasal otoriteye dayanmaktadır. Bu tip liderler, belirlenen görevlere ve işe yönelik amaçlara önem vermektedir. Ayrıca verilen görevlerin tamamlanmasına ve çalışanların buna uymasına odaklanmıştır.</a:t>
            </a:r>
          </a:p>
          <a:p>
            <a:pPr>
              <a:lnSpc>
                <a:spcPct val="80000"/>
              </a:lnSpc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b="1" i="1" dirty="0" smtClean="0">
                <a:latin typeface="Calibri" panose="020F0502020204030204" pitchFamily="34" charset="0"/>
              </a:rPr>
              <a:t>Transformasyonel </a:t>
            </a:r>
            <a:r>
              <a:rPr lang="tr-TR" altLang="tr-TR" sz="2400" b="1" i="1" dirty="0">
                <a:latin typeface="Calibri" panose="020F0502020204030204" pitchFamily="34" charset="0"/>
              </a:rPr>
              <a:t>liderler </a:t>
            </a:r>
            <a:r>
              <a:rPr lang="tr-TR" altLang="tr-TR" sz="2400" dirty="0">
                <a:latin typeface="Calibri" panose="020F0502020204030204" pitchFamily="34" charset="0"/>
              </a:rPr>
              <a:t>ise, uzun dönemli hedeflere odaklanma, vizyona önem verme, belirlenen vizyonun peşinden gidilmesi için astları teşvik etme ve bunların sonunda astların güven ve bağlılığını artırma çabası içindedir.</a:t>
            </a:r>
          </a:p>
        </p:txBody>
      </p:sp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980728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İletişim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64099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>
                <a:latin typeface="Calibri" panose="020F0502020204030204" pitchFamily="34" charset="0"/>
              </a:rPr>
              <a:t>Etkin iletişim;</a:t>
            </a:r>
          </a:p>
          <a:p>
            <a:endParaRPr lang="tr-TR" altLang="tr-TR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 smtClean="0">
                <a:latin typeface="Calibri" panose="020F0502020204030204" pitchFamily="34" charset="0"/>
              </a:rPr>
              <a:t>doğru </a:t>
            </a:r>
            <a:r>
              <a:rPr lang="tr-TR" altLang="tr-TR" sz="2800" dirty="0">
                <a:latin typeface="Calibri" panose="020F0502020204030204" pitchFamily="34" charset="0"/>
              </a:rPr>
              <a:t>kanal ve yöntemlerle edinilen bilgilerin, 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</a:pPr>
            <a:endParaRPr lang="tr-TR" altLang="tr-TR" sz="2800" dirty="0" smtClean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 smtClean="0">
                <a:latin typeface="Calibri" panose="020F0502020204030204" pitchFamily="34" charset="0"/>
              </a:rPr>
              <a:t>arzulanan </a:t>
            </a:r>
            <a:r>
              <a:rPr lang="tr-TR" altLang="tr-TR" sz="2800" dirty="0">
                <a:latin typeface="Calibri" panose="020F0502020204030204" pitchFamily="34" charset="0"/>
              </a:rPr>
              <a:t>amaçlara daha etkin ulaşabilmek </a:t>
            </a:r>
            <a:r>
              <a:rPr lang="tr-TR" altLang="tr-TR" sz="2800" dirty="0" smtClean="0">
                <a:latin typeface="Calibri" panose="020F0502020204030204" pitchFamily="34" charset="0"/>
              </a:rPr>
              <a:t>için,</a:t>
            </a:r>
          </a:p>
          <a:p>
            <a:pPr lvl="1">
              <a:buClr>
                <a:srgbClr val="002060"/>
              </a:buClr>
            </a:pPr>
            <a:endParaRPr lang="tr-TR" altLang="tr-TR" sz="2800" dirty="0" smtClean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 smtClean="0">
                <a:latin typeface="Calibri" panose="020F0502020204030204" pitchFamily="34" charset="0"/>
              </a:rPr>
              <a:t>gönderici </a:t>
            </a:r>
            <a:r>
              <a:rPr lang="tr-TR" altLang="tr-TR" sz="2800" dirty="0">
                <a:latin typeface="Calibri" panose="020F0502020204030204" pitchFamily="34" charset="0"/>
              </a:rPr>
              <a:t>tarafından ilgili birey ve birimlere dağıtılmasıdır.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85" y="954474"/>
            <a:ext cx="27336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7482"/>
            <a:ext cx="6953043" cy="5225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764704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İletişim Süreci ve Olası Gürültü Kaynakları </a:t>
            </a:r>
          </a:p>
        </p:txBody>
      </p:sp>
    </p:spTree>
    <p:extLst>
      <p:ext uri="{BB962C8B-B14F-4D97-AF65-F5344CB8AC3E}">
        <p14:creationId xmlns:p14="http://schemas.microsoft.com/office/powerpoint/2010/main" val="18135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0440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Örgütlerde İletişim Biçimleri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 bwMode="auto">
          <a:xfrm>
            <a:off x="539552" y="1857416"/>
            <a:ext cx="7971925" cy="41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0440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Motivasyon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1844824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Calibri" panose="020F0502020204030204" pitchFamily="34" charset="0"/>
              </a:rPr>
              <a:t>Motivasyon’un kelime kökü olan motivin (güdü) anlamı bir insanı belli bir amaç için harekette bulunmaya veya bir hareket yolunu diğerine tercih etmeye iten sürükleyici güçtür.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0" y="4365104"/>
            <a:ext cx="2987824" cy="19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45180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tr-TR" sz="2800" dirty="0">
                <a:latin typeface="Calibri" panose="020F0502020204030204" pitchFamily="34" charset="0"/>
              </a:rPr>
              <a:t>Freud’a göre insan kişiliğinde üç tür güdü bulunmaktadır. </a:t>
            </a:r>
            <a:endParaRPr lang="tr-TR" sz="28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b="1" dirty="0">
                <a:latin typeface="Calibri" panose="020F0502020204030204" pitchFamily="34" charset="0"/>
              </a:rPr>
              <a:t>İd: </a:t>
            </a:r>
            <a:r>
              <a:rPr lang="tr-TR" sz="2800" dirty="0">
                <a:latin typeface="Calibri" panose="020F0502020204030204" pitchFamily="34" charset="0"/>
              </a:rPr>
              <a:t>kişiliğin bilinçaltıdır. </a:t>
            </a:r>
            <a:endParaRPr lang="tr-TR" sz="28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b="1" dirty="0">
                <a:latin typeface="Calibri" panose="020F0502020204030204" pitchFamily="34" charset="0"/>
              </a:rPr>
              <a:t>Ego: </a:t>
            </a:r>
            <a:r>
              <a:rPr lang="tr-TR" sz="2800" dirty="0">
                <a:latin typeface="Calibri" panose="020F0502020204030204" pitchFamily="34" charset="0"/>
              </a:rPr>
              <a:t>bireyin çevre ile etkileşimi sonucu ortaya çıkan kişiliğin gerçekçi ve ussal ögesidir. </a:t>
            </a:r>
            <a:endParaRPr lang="tr-TR" sz="28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b="1" dirty="0">
                <a:latin typeface="Calibri" panose="020F0502020204030204" pitchFamily="34" charset="0"/>
              </a:rPr>
              <a:t>Süper-Ego: </a:t>
            </a:r>
            <a:r>
              <a:rPr lang="tr-TR" sz="2800" dirty="0">
                <a:latin typeface="Calibri" panose="020F0502020204030204" pitchFamily="34" charset="0"/>
              </a:rPr>
              <a:t>egonun hangi id isteklerin bilinç düzeyine çıkmasına izin vereceğini, hangilerini bilinçaltında tutması gerektiğini belirler. 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0872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Güdülerin Sınıflandırılması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700808"/>
            <a:ext cx="7200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tr-TR" sz="2600" b="1" dirty="0">
                <a:latin typeface="Calibri" panose="020F0502020204030204" pitchFamily="34" charset="0"/>
              </a:rPr>
              <a:t>Birincil Güdüler: </a:t>
            </a:r>
            <a:r>
              <a:rPr lang="tr-TR" sz="2600" dirty="0">
                <a:latin typeface="Calibri" panose="020F0502020204030204" pitchFamily="34" charset="0"/>
              </a:rPr>
              <a:t>Hedefleri doğuştan olan güdülerdir</a:t>
            </a:r>
            <a:r>
              <a:rPr lang="tr-TR" sz="26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</a:pPr>
            <a:r>
              <a:rPr lang="tr-TR" sz="2600" dirty="0" smtClean="0">
                <a:latin typeface="Calibri" panose="020F0502020204030204" pitchFamily="34" charset="0"/>
              </a:rPr>
              <a:t> </a:t>
            </a:r>
            <a:endParaRPr lang="tr-TR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 smtClean="0">
                <a:latin typeface="Calibri" panose="020F0502020204030204" pitchFamily="34" charset="0"/>
              </a:rPr>
              <a:t>Açlık </a:t>
            </a:r>
            <a:r>
              <a:rPr lang="tr-TR" sz="2600" dirty="0">
                <a:latin typeface="Calibri" panose="020F0502020204030204" pitchFamily="34" charset="0"/>
              </a:rPr>
              <a:t>ve susuzluk güdüleri 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 smtClean="0">
                <a:latin typeface="Calibri" panose="020F0502020204030204" pitchFamily="34" charset="0"/>
              </a:rPr>
              <a:t>Cinsellik </a:t>
            </a:r>
            <a:r>
              <a:rPr lang="tr-TR" sz="2600" dirty="0">
                <a:latin typeface="Calibri" panose="020F0502020204030204" pitchFamily="34" charset="0"/>
              </a:rPr>
              <a:t>ve analık güdüleri 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 smtClean="0">
                <a:latin typeface="Calibri" panose="020F0502020204030204" pitchFamily="34" charset="0"/>
              </a:rPr>
              <a:t>Faaliyet </a:t>
            </a:r>
            <a:r>
              <a:rPr lang="tr-TR" sz="2600" dirty="0">
                <a:latin typeface="Calibri" panose="020F0502020204030204" pitchFamily="34" charset="0"/>
              </a:rPr>
              <a:t>güdüleri </a:t>
            </a:r>
            <a:endParaRPr lang="tr-TR" sz="26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6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tr-TR" sz="2600" b="1" i="1" dirty="0" smtClean="0">
                <a:latin typeface="Calibri" panose="020F0502020204030204" pitchFamily="34" charset="0"/>
              </a:rPr>
              <a:t>Sosyal </a:t>
            </a:r>
            <a:r>
              <a:rPr lang="tr-TR" sz="2600" b="1" i="1" dirty="0">
                <a:latin typeface="Calibri" panose="020F0502020204030204" pitchFamily="34" charset="0"/>
              </a:rPr>
              <a:t>Güdüler</a:t>
            </a:r>
            <a:r>
              <a:rPr lang="tr-TR" sz="2600" dirty="0">
                <a:latin typeface="Calibri" panose="020F0502020204030204" pitchFamily="34" charset="0"/>
              </a:rPr>
              <a:t>: Doğrudan doğruya ya da dolaylı olarak diğer insanlarla ilgili olan güdülerdir. </a:t>
            </a:r>
            <a:endParaRPr lang="tr-TR" sz="26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600" dirty="0" smtClean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 smtClean="0">
                <a:latin typeface="Calibri" panose="020F0502020204030204" pitchFamily="34" charset="0"/>
              </a:rPr>
              <a:t>Bağlanma </a:t>
            </a:r>
            <a:r>
              <a:rPr lang="tr-TR" sz="2600" dirty="0">
                <a:latin typeface="Calibri" panose="020F0502020204030204" pitchFamily="34" charset="0"/>
              </a:rPr>
              <a:t>güdüsü 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 smtClean="0">
                <a:latin typeface="Calibri" panose="020F0502020204030204" pitchFamily="34" charset="0"/>
              </a:rPr>
              <a:t>Başarı </a:t>
            </a:r>
            <a:r>
              <a:rPr lang="tr-TR" sz="2600" dirty="0">
                <a:latin typeface="Calibri" panose="020F0502020204030204" pitchFamily="34" charset="0"/>
              </a:rPr>
              <a:t>güdüsü 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800" y="1285943"/>
            <a:ext cx="6459472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274320">
              <a:spcBef>
                <a:spcPct val="20000"/>
              </a:spcBef>
              <a:buClr>
                <a:srgbClr val="002060"/>
              </a:buClr>
              <a:buSzPct val="76000"/>
              <a:buFont typeface="Wingdings 3" panose="05040102010807070707" pitchFamily="18" charset="2"/>
              <a:buChar char=""/>
            </a:pPr>
            <a:endParaRPr lang="tr-TR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4" indent="-274320">
              <a:spcBef>
                <a:spcPct val="20000"/>
              </a:spcBef>
              <a:buClr>
                <a:srgbClr val="002060"/>
              </a:buClr>
              <a:buSzPct val="76000"/>
              <a:buFont typeface="Wingdings 3" panose="05040102010807070707" pitchFamily="18" charset="2"/>
              <a:buChar char=""/>
            </a:pPr>
            <a:r>
              <a:rPr lang="tr-T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KOORDİNASYON </a:t>
            </a:r>
            <a:r>
              <a:rPr lang="tr-T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(EŞGÜDÜMLEME)</a:t>
            </a:r>
          </a:p>
          <a:p>
            <a:pPr marL="982980" lvl="1" indent="-457200">
              <a:spcBef>
                <a:spcPct val="20000"/>
              </a:spcBef>
              <a:buClr>
                <a:srgbClr val="002060"/>
              </a:buClr>
              <a:buSzPct val="76000"/>
              <a:buFont typeface="+mj-lt"/>
              <a:buAutoNum type="arabicPeriod"/>
            </a:pP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</a:rPr>
              <a:t>Koordinasyon İlkeleri</a:t>
            </a:r>
          </a:p>
          <a:p>
            <a:pPr marL="982980" lvl="1" indent="-457200">
              <a:spcBef>
                <a:spcPct val="20000"/>
              </a:spcBef>
              <a:buClr>
                <a:srgbClr val="002060"/>
              </a:buClr>
              <a:buSzPct val="76000"/>
              <a:buFont typeface="+mj-lt"/>
              <a:buAutoNum type="arabicPeriod"/>
            </a:pP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</a:rPr>
              <a:t>Koordinasyon </a:t>
            </a:r>
            <a:r>
              <a:rPr lang="tr-TR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Türleri</a:t>
            </a:r>
          </a:p>
          <a:p>
            <a:pPr marL="525780" lvl="1">
              <a:spcBef>
                <a:spcPct val="20000"/>
              </a:spcBef>
              <a:buClr>
                <a:srgbClr val="002060"/>
              </a:buClr>
              <a:buSzPct val="76000"/>
            </a:pPr>
            <a:endParaRPr lang="tr-TR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274320">
              <a:spcBef>
                <a:spcPct val="20000"/>
              </a:spcBef>
              <a:buClr>
                <a:srgbClr val="002060"/>
              </a:buClr>
              <a:buSzPct val="76000"/>
              <a:buFont typeface="Wingdings 3" panose="05040102010807070707" pitchFamily="18" charset="2"/>
              <a:buChar char=""/>
            </a:pPr>
            <a:endParaRPr lang="tr-TR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274320">
              <a:spcBef>
                <a:spcPct val="20000"/>
              </a:spcBef>
              <a:buClr>
                <a:srgbClr val="002060"/>
              </a:buClr>
              <a:buSzPct val="76000"/>
              <a:buFont typeface="Wingdings 3" panose="05040102010807070707" pitchFamily="18" charset="2"/>
              <a:buChar char=""/>
            </a:pPr>
            <a:r>
              <a:rPr lang="da-DK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 </a:t>
            </a:r>
            <a:r>
              <a:rPr lang="da-DK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(DENETİM) FONKSİYONU</a:t>
            </a:r>
          </a:p>
          <a:p>
            <a:pPr marL="982980" lvl="1" indent="-457200">
              <a:spcBef>
                <a:spcPct val="20000"/>
              </a:spcBef>
              <a:buClr>
                <a:srgbClr val="002060"/>
              </a:buClr>
              <a:buSzPct val="76000"/>
              <a:buFont typeface="+mj-lt"/>
              <a:buAutoNum type="arabicPeriod"/>
            </a:pPr>
            <a:r>
              <a:rPr lang="tr-TR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 </a:t>
            </a: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</a:rPr>
              <a:t>Fonksiyonunun </a:t>
            </a:r>
            <a:r>
              <a:rPr lang="tr-TR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Amaçları</a:t>
            </a:r>
          </a:p>
          <a:p>
            <a:pPr marL="982980" lvl="1" indent="-457200">
              <a:spcBef>
                <a:spcPct val="20000"/>
              </a:spcBef>
              <a:buClr>
                <a:srgbClr val="002060"/>
              </a:buClr>
              <a:buSzPct val="76000"/>
              <a:buFont typeface="+mj-lt"/>
              <a:buAutoNum type="arabicPeriod"/>
            </a:pPr>
            <a:r>
              <a:rPr lang="tr-TR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 Süreci</a:t>
            </a:r>
          </a:p>
          <a:p>
            <a:pPr marL="982980" lvl="1" indent="-457200">
              <a:spcBef>
                <a:spcPct val="20000"/>
              </a:spcBef>
              <a:buClr>
                <a:srgbClr val="002060"/>
              </a:buClr>
              <a:buSzPct val="76000"/>
              <a:buFont typeface="+mj-lt"/>
              <a:buAutoNum type="arabicPeriod"/>
            </a:pPr>
            <a:r>
              <a:rPr lang="tr-TR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 </a:t>
            </a: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</a:rPr>
              <a:t>Türler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294864"/>
            <a:ext cx="2555775" cy="1916831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90872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İşletmede Motivasyon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1772816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İşletme amaçları doğrultusunda çalışanları </a:t>
            </a:r>
            <a:r>
              <a:rPr lang="tr-TR" altLang="tr-TR" sz="2800" dirty="0" smtClean="0">
                <a:latin typeface="Calibri" panose="020F0502020204030204" pitchFamily="34" charset="0"/>
              </a:rPr>
              <a:t>güdülemek;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 smtClean="0">
                <a:latin typeface="Calibri" panose="020F0502020204030204" pitchFamily="34" charset="0"/>
              </a:rPr>
              <a:t>İşletme </a:t>
            </a:r>
            <a:r>
              <a:rPr lang="tr-TR" altLang="tr-TR" sz="2800" dirty="0">
                <a:latin typeface="Calibri" panose="020F0502020204030204" pitchFamily="34" charset="0"/>
              </a:rPr>
              <a:t>amaçları doğrultusunda çalışanların arzu, istek ve  davranışlarının yönlendirilmesi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5506574"/>
              </p:ext>
            </p:extLst>
          </p:nvPr>
        </p:nvGraphicFramePr>
        <p:xfrm>
          <a:off x="899592" y="4149080"/>
          <a:ext cx="7560840" cy="204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9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3205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Motivasyonun Tanımı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086" y="2564904"/>
            <a:ext cx="41044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 smtClean="0">
                <a:latin typeface="Calibri" panose="020F0502020204030204" pitchFamily="34" charset="0"/>
              </a:rPr>
              <a:t>Motivasyon</a:t>
            </a:r>
            <a:r>
              <a:rPr lang="tr-TR" altLang="tr-TR" sz="2800" dirty="0">
                <a:latin typeface="Calibri" panose="020F0502020204030204" pitchFamily="34" charset="0"/>
              </a:rPr>
              <a:t>, kısaca insanı çalışmaya sevk etmek, çalışmak için bireyi harekete geçirmek ve isteklendirmek anlamına gelmektedir</a:t>
            </a:r>
            <a:r>
              <a:rPr lang="tr-TR" altLang="tr-TR" sz="2800" dirty="0" smtClean="0">
                <a:latin typeface="Calibri" panose="020F0502020204030204" pitchFamily="34" charset="0"/>
              </a:rPr>
              <a:t>.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4"/>
            <a:ext cx="2566777" cy="24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340768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tr-TR" altLang="tr-TR" sz="2800" dirty="0">
                <a:latin typeface="Calibri" panose="020F0502020204030204" pitchFamily="34" charset="0"/>
              </a:rPr>
              <a:t>Teşvik, olumlu veya olumsuz </a:t>
            </a:r>
            <a:r>
              <a:rPr lang="tr-TR" altLang="tr-TR" sz="2800" dirty="0" smtClean="0">
                <a:latin typeface="Calibri" panose="020F0502020204030204" pitchFamily="34" charset="0"/>
              </a:rPr>
              <a:t>olabilir.</a:t>
            </a:r>
          </a:p>
          <a:p>
            <a:pPr>
              <a:buClr>
                <a:srgbClr val="002060"/>
              </a:buClr>
            </a:pPr>
            <a:endParaRPr lang="tr-TR" altLang="tr-TR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b="1" dirty="0" smtClean="0">
                <a:latin typeface="Calibri" panose="020F0502020204030204" pitchFamily="34" charset="0"/>
              </a:rPr>
              <a:t>Olumlu </a:t>
            </a:r>
            <a:r>
              <a:rPr lang="tr-TR" altLang="tr-TR" sz="2800" b="1" dirty="0">
                <a:latin typeface="Calibri" panose="020F0502020204030204" pitchFamily="34" charset="0"/>
              </a:rPr>
              <a:t>teşvik</a:t>
            </a:r>
            <a:r>
              <a:rPr lang="tr-TR" altLang="tr-TR" sz="2800" dirty="0">
                <a:latin typeface="Calibri" panose="020F0502020204030204" pitchFamily="34" charset="0"/>
              </a:rPr>
              <a:t>; bireyin endişelerini azaltan türde teşviktir. Örgüt için olumlu olan faaliyet derecesine göre bireye ücret, takdir vb. ödüller verilir.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b="1" dirty="0">
                <a:latin typeface="Calibri" panose="020F0502020204030204" pitchFamily="34" charset="0"/>
              </a:rPr>
              <a:t>Olumsuz teşvik</a:t>
            </a:r>
            <a:r>
              <a:rPr lang="tr-TR" altLang="tr-TR" sz="2800" dirty="0">
                <a:latin typeface="Calibri" panose="020F0502020204030204" pitchFamily="34" charset="0"/>
              </a:rPr>
              <a:t>te ise, tehdit ve cezalandırma esastır. Örneğin; azarlamak, işten atmak vb.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98072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İşletmelerde </a:t>
            </a:r>
            <a:r>
              <a:rPr lang="tr-TR" alt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Motivasyon Sağlayan Faktörlerle İlgili Görüşler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466527"/>
            <a:ext cx="748883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b="1" dirty="0">
                <a:latin typeface="Calibri" panose="020F0502020204030204" pitchFamily="34" charset="0"/>
              </a:rPr>
              <a:t>Kapsam teorileri</a:t>
            </a:r>
            <a:r>
              <a:rPr lang="tr-TR" altLang="tr-TR" sz="2800" dirty="0">
                <a:latin typeface="Calibri" panose="020F0502020204030204" pitchFamily="34" charset="0"/>
              </a:rPr>
              <a:t> kişinin içinde bulunan ve kişiyi belli bir davranışa iten iç faktörleri inceler ve anlamaya çalışır</a:t>
            </a:r>
            <a:r>
              <a:rPr lang="tr-TR" altLang="tr-TR" sz="2800" i="1" dirty="0">
                <a:latin typeface="Calibri" panose="020F0502020204030204" pitchFamily="34" charset="0"/>
              </a:rPr>
              <a:t>(Maslow, Herzberg, Alderfer)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800" i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b="1" dirty="0">
                <a:latin typeface="Calibri" panose="020F0502020204030204" pitchFamily="34" charset="0"/>
              </a:rPr>
              <a:t>Süreç teorileri</a:t>
            </a:r>
            <a:r>
              <a:rPr lang="tr-TR" altLang="tr-TR" sz="2800" dirty="0">
                <a:latin typeface="Calibri" panose="020F0502020204030204" pitchFamily="34" charset="0"/>
              </a:rPr>
              <a:t>  kişiyi belirli bir davranışa iten ve bu davranışı tekrarlamasına sebep olabilen, kişi dışındaki faktörleri inceler ve anlamaya çalışır. </a:t>
            </a:r>
            <a:r>
              <a:rPr lang="tr-TR" altLang="tr-TR" sz="2800" i="1" dirty="0">
                <a:latin typeface="Calibri" panose="020F0502020204030204" pitchFamily="34" charset="0"/>
              </a:rPr>
              <a:t>(Vroom, Adams)</a:t>
            </a:r>
            <a:endParaRPr lang="en-US" alt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98072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Motivasyonun Teorileri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7699122"/>
              </p:ext>
            </p:extLst>
          </p:nvPr>
        </p:nvGraphicFramePr>
        <p:xfrm>
          <a:off x="971600" y="1772816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022368" cy="4083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98072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Maslow ve Herzberg’in Motivasyon Teorilerinin Karşılaştırması 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332057"/>
            <a:ext cx="5263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Koordinasyon (Eşgüdümleme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407528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altLang="tr-TR" sz="2800" dirty="0">
                <a:latin typeface="Calibri" panose="020F0502020204030204" pitchFamily="34" charset="0"/>
              </a:rPr>
              <a:t>Koordinasyon; işletmede çalışmayı kolaylaştıracak ve başarıyı sağlayacak biçimde tüm faaliyetlerin uyumlaştırılmasını ifade eder.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05571"/>
            <a:ext cx="3789872" cy="28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978" y="980728"/>
            <a:ext cx="665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Etkili Koordinasyon Sağlamanın Yolları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1628800"/>
            <a:ext cx="73448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Yalın bir organizasyon,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Eşgüdümlenmiş planlar, politikalar ve programlar,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İyi bir iletişim sistemi,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Örgüt içinde işbirliği anlayışı,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Hiyerarşik yapı içinde her kademede gönüllü olarak koordinasyon.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033" y="1044025"/>
            <a:ext cx="376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Koordinasyon İlkeleri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916832"/>
            <a:ext cx="70927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tr-TR" altLang="tr-TR" sz="2600" dirty="0" smtClean="0">
                <a:latin typeface="Calibri" panose="020F0502020204030204" pitchFamily="34" charset="0"/>
              </a:rPr>
              <a:t>İlgili </a:t>
            </a:r>
            <a:r>
              <a:rPr lang="tr-TR" altLang="tr-TR" sz="2600" dirty="0">
                <a:latin typeface="Calibri" panose="020F0502020204030204" pitchFamily="34" charset="0"/>
              </a:rPr>
              <a:t>sorumlu kişiler arasında doğrudan görüşme ile yüz-yüze ilişkiler sağlanmalıdır.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tr-TR" altLang="tr-TR" sz="2600" dirty="0" smtClean="0">
                <a:latin typeface="Calibri" panose="020F0502020204030204" pitchFamily="34" charset="0"/>
              </a:rPr>
              <a:t>Plânlama </a:t>
            </a:r>
            <a:r>
              <a:rPr lang="tr-TR" altLang="tr-TR" sz="2600" dirty="0">
                <a:latin typeface="Calibri" panose="020F0502020204030204" pitchFamily="34" charset="0"/>
              </a:rPr>
              <a:t>yapılırken ve politikalar karşılaştırılırken daha başlangıçta koordinasyon temin edilmelidir.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tr-TR" altLang="tr-TR" sz="2600" dirty="0" smtClean="0">
                <a:latin typeface="Calibri" panose="020F0502020204030204" pitchFamily="34" charset="0"/>
              </a:rPr>
              <a:t>Bir </a:t>
            </a:r>
            <a:r>
              <a:rPr lang="tr-TR" altLang="tr-TR" sz="2600" dirty="0">
                <a:latin typeface="Calibri" panose="020F0502020204030204" pitchFamily="34" charset="0"/>
              </a:rPr>
              <a:t>sorun ile ilgili bütün etkenlerin karşılıklı olarak birbirleri üzerine olan etkileri göz önüne alınarak koordinasyon yapılmalıdır.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tr-TR" altLang="tr-TR" sz="2600" dirty="0" smtClean="0">
                <a:latin typeface="Calibri" panose="020F0502020204030204" pitchFamily="34" charset="0"/>
              </a:rPr>
              <a:t>Koordinasyon </a:t>
            </a:r>
            <a:r>
              <a:rPr lang="tr-TR" altLang="tr-TR" sz="2600" dirty="0">
                <a:latin typeface="Calibri" panose="020F0502020204030204" pitchFamily="34" charset="0"/>
              </a:rPr>
              <a:t>sürekli bir işlem olarak düşünülmelidir.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548081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Koordinasyon Türleri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4136" y="25498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Dikey Eşgüdümleme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Yatay Eşgüdümleme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Merkezi Eşgüdümleme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49803"/>
            <a:ext cx="2866430" cy="25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836712"/>
            <a:ext cx="4661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YÖNETİM FONKSİYONLARI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628" y="1556792"/>
            <a:ext cx="70207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Yönetim süreci yaklaşımında belirtildiği üzere; örgütlerde yer alan faaliyetlerin ilk ayrımını </a:t>
            </a:r>
            <a:r>
              <a:rPr lang="tr-TR" altLang="tr-TR" sz="2800" b="1" dirty="0">
                <a:latin typeface="Calibri" panose="020F0502020204030204" pitchFamily="34" charset="0"/>
              </a:rPr>
              <a:t>Henry Fayol </a:t>
            </a:r>
            <a:r>
              <a:rPr lang="tr-TR" altLang="tr-TR" sz="2800" dirty="0">
                <a:latin typeface="Calibri" panose="020F0502020204030204" pitchFamily="34" charset="0"/>
              </a:rPr>
              <a:t>yapmıştır. </a:t>
            </a: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800" dirty="0">
              <a:latin typeface="Calibri" panose="020F0502020204030204" pitchFamily="34" charset="0"/>
            </a:endParaRPr>
          </a:p>
          <a:p>
            <a:pPr marL="457200" indent="-457200" defTabSz="7620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Fayol yönetim işlevlerini; </a:t>
            </a:r>
          </a:p>
          <a:p>
            <a:pPr lvl="1" defTabSz="762000">
              <a:buClr>
                <a:srgbClr val="002060"/>
              </a:buClr>
            </a:pPr>
            <a:r>
              <a:rPr lang="tr-TR" altLang="tr-TR" sz="2800" dirty="0" smtClean="0">
                <a:latin typeface="Calibri" panose="020F0502020204030204" pitchFamily="34" charset="0"/>
              </a:rPr>
              <a:t>	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plânlama</a:t>
            </a:r>
            <a:r>
              <a:rPr lang="tr-TR" altLang="tr-TR" sz="2800" i="1" dirty="0">
                <a:latin typeface="Calibri" panose="020F0502020204030204" pitchFamily="34" charset="0"/>
              </a:rPr>
              <a:t>, </a:t>
            </a:r>
          </a:p>
          <a:p>
            <a:pPr lvl="1" defTabSz="762000">
              <a:buClr>
                <a:srgbClr val="002060"/>
              </a:buClr>
            </a:pPr>
            <a:r>
              <a:rPr lang="tr-TR" altLang="tr-TR" sz="2800" i="1" dirty="0" smtClean="0">
                <a:latin typeface="Calibri" panose="020F0502020204030204" pitchFamily="34" charset="0"/>
              </a:rPr>
              <a:t>	örgütleme</a:t>
            </a:r>
            <a:r>
              <a:rPr lang="tr-TR" altLang="tr-TR" sz="2800" i="1" dirty="0">
                <a:latin typeface="Calibri" panose="020F0502020204030204" pitchFamily="34" charset="0"/>
              </a:rPr>
              <a:t>, </a:t>
            </a:r>
          </a:p>
          <a:p>
            <a:pPr lvl="1" defTabSz="762000">
              <a:buClr>
                <a:srgbClr val="002060"/>
              </a:buClr>
            </a:pPr>
            <a:r>
              <a:rPr lang="tr-TR" altLang="tr-TR" sz="2800" i="1" dirty="0" smtClean="0">
                <a:latin typeface="Calibri" panose="020F0502020204030204" pitchFamily="34" charset="0"/>
              </a:rPr>
              <a:t>	yön </a:t>
            </a:r>
            <a:r>
              <a:rPr lang="tr-TR" altLang="tr-TR" sz="2800" i="1" dirty="0">
                <a:latin typeface="Calibri" panose="020F0502020204030204" pitchFamily="34" charset="0"/>
              </a:rPr>
              <a:t>verme, </a:t>
            </a:r>
            <a:endParaRPr lang="tr-TR" altLang="tr-TR" sz="2800" i="1" dirty="0" smtClean="0">
              <a:latin typeface="Calibri" panose="020F0502020204030204" pitchFamily="34" charset="0"/>
            </a:endParaRPr>
          </a:p>
          <a:p>
            <a:pPr lvl="1" defTabSz="762000">
              <a:buClr>
                <a:srgbClr val="002060"/>
              </a:buClr>
            </a:pPr>
            <a:r>
              <a:rPr lang="tr-TR" altLang="tr-TR" sz="2800" i="1" dirty="0">
                <a:latin typeface="Calibri" panose="020F0502020204030204" pitchFamily="34" charset="0"/>
              </a:rPr>
              <a:t>	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kaynakları </a:t>
            </a:r>
            <a:r>
              <a:rPr lang="tr-TR" altLang="tr-TR" sz="2800" i="1" dirty="0">
                <a:latin typeface="Calibri" panose="020F0502020204030204" pitchFamily="34" charset="0"/>
              </a:rPr>
              <a:t>bir araya getirme, </a:t>
            </a:r>
          </a:p>
          <a:p>
            <a:pPr lvl="1" defTabSz="762000">
              <a:buClr>
                <a:srgbClr val="002060"/>
              </a:buClr>
            </a:pPr>
            <a:r>
              <a:rPr lang="tr-TR" altLang="tr-TR" sz="2800" i="1" dirty="0" smtClean="0">
                <a:latin typeface="Calibri" panose="020F0502020204030204" pitchFamily="34" charset="0"/>
              </a:rPr>
              <a:t>	kontrol </a:t>
            </a:r>
            <a:endParaRPr lang="tr-TR" altLang="tr-TR" sz="2800" i="1" dirty="0">
              <a:latin typeface="Calibri" panose="020F0502020204030204" pitchFamily="34" charset="0"/>
            </a:endParaRPr>
          </a:p>
          <a:p>
            <a:pPr defTabSz="762000">
              <a:buClr>
                <a:srgbClr val="002060"/>
              </a:buClr>
            </a:pPr>
            <a:r>
              <a:rPr lang="tr-TR" altLang="tr-TR" sz="2800" dirty="0" smtClean="0">
                <a:latin typeface="Calibri" panose="020F0502020204030204" pitchFamily="34" charset="0"/>
              </a:rPr>
              <a:t>      şeklinde </a:t>
            </a:r>
            <a:r>
              <a:rPr lang="tr-TR" altLang="tr-TR" sz="2800" dirty="0">
                <a:latin typeface="Calibri" panose="020F0502020204030204" pitchFamily="34" charset="0"/>
              </a:rPr>
              <a:t>gruplandırmıştır. </a:t>
            </a:r>
            <a:endParaRPr lang="tr-TR" altLang="tr-T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26876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dirty="0">
                <a:latin typeface="Calibri" panose="020F0502020204030204" pitchFamily="34" charset="0"/>
              </a:rPr>
              <a:t>Dikey koordinasyon:</a:t>
            </a:r>
            <a:r>
              <a:rPr lang="tr-TR" altLang="tr-TR" sz="2600" dirty="0">
                <a:latin typeface="Calibri" panose="020F0502020204030204" pitchFamily="34" charset="0"/>
              </a:rPr>
              <a:t> Örgüt içinde farklı kademelerde olan, ast ve üstlerin arasındaki koordinasyondur. </a:t>
            </a:r>
            <a:endParaRPr lang="tr-TR" altLang="tr-TR" sz="26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altLang="tr-TR" sz="26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dirty="0">
                <a:latin typeface="Calibri" panose="020F0502020204030204" pitchFamily="34" charset="0"/>
              </a:rPr>
              <a:t>Yatay koordinasyon:</a:t>
            </a:r>
            <a:r>
              <a:rPr lang="tr-TR" altLang="tr-TR" sz="2600" dirty="0">
                <a:latin typeface="Calibri" panose="020F0502020204030204" pitchFamily="34" charset="0"/>
              </a:rPr>
              <a:t> Örgüt içinde aynı seviyede yer alan birimlerin ve görevlilerin arasındaki iletişim bağlantısı yatay koordinasyon olarak ifade edilebilir</a:t>
            </a:r>
            <a:r>
              <a:rPr lang="tr-TR" altLang="tr-TR" sz="26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600" b="1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b="1" dirty="0" smtClean="0">
                <a:latin typeface="Calibri" panose="020F0502020204030204" pitchFamily="34" charset="0"/>
              </a:rPr>
              <a:t>Merkezi </a:t>
            </a:r>
            <a:r>
              <a:rPr lang="tr-TR" altLang="tr-TR" sz="2600" b="1" dirty="0">
                <a:latin typeface="Calibri" panose="020F0502020204030204" pitchFamily="34" charset="0"/>
              </a:rPr>
              <a:t>koordinasyon:</a:t>
            </a:r>
            <a:r>
              <a:rPr lang="tr-TR" altLang="tr-TR" sz="2600" dirty="0">
                <a:latin typeface="Calibri" panose="020F0502020204030204" pitchFamily="34" charset="0"/>
              </a:rPr>
              <a:t> </a:t>
            </a:r>
            <a:r>
              <a:rPr lang="tr-TR" altLang="tr-TR" sz="2600" dirty="0" smtClean="0">
                <a:latin typeface="Calibri" panose="020F0502020204030204" pitchFamily="34" charset="0"/>
              </a:rPr>
              <a:t>Değişik </a:t>
            </a:r>
            <a:r>
              <a:rPr lang="tr-TR" altLang="tr-TR" sz="2600" dirty="0">
                <a:latin typeface="Calibri" panose="020F0502020204030204" pitchFamily="34" charset="0"/>
              </a:rPr>
              <a:t>birimlerdeki görevliler bir üst birimlerine başvurmadan merkezi koordinasyon birimleriyle ilişki kurabilirler.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332057"/>
            <a:ext cx="528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Kontrol (Denetim) Fonksiyonu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247837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altLang="tr-TR" sz="2800" dirty="0">
                <a:latin typeface="Calibri" panose="020F0502020204030204" pitchFamily="34" charset="0"/>
              </a:rPr>
              <a:t>Kontrol; gerçekleşen durumun planlarda belirlenmiş olan standartlarla karşılaştırılması ve eğer bir sapma varsa düzeltici eyleme geçilmesidir.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79" y="2014457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90872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Kontrol (Denetim) Fonksiyonunun 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Amaçları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2204864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Amaç veya hedeflerin gerçekleşip gerçekleşmediğinin izlemek,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Sonuçların amaçlara ve planlara  uygun olup olmadığını denetlemek,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en-US" altLang="tr-TR" sz="2800" dirty="0" err="1">
                <a:latin typeface="Calibri" panose="020F0502020204030204" pitchFamily="34" charset="0"/>
              </a:rPr>
              <a:t>Standart</a:t>
            </a:r>
            <a:r>
              <a:rPr lang="tr-TR" altLang="tr-TR" sz="2800" dirty="0">
                <a:latin typeface="Calibri" panose="020F0502020204030204" pitchFamily="34" charset="0"/>
              </a:rPr>
              <a:t>lara kıyasla işletmenin  performan</a:t>
            </a:r>
            <a:r>
              <a:rPr lang="en-US" altLang="tr-TR" sz="2800" dirty="0">
                <a:latin typeface="Calibri" panose="020F0502020204030204" pitchFamily="34" charset="0"/>
              </a:rPr>
              <a:t>s</a:t>
            </a:r>
            <a:r>
              <a:rPr lang="tr-TR" altLang="tr-TR" sz="2800" dirty="0">
                <a:latin typeface="Calibri" panose="020F0502020204030204" pitchFamily="34" charset="0"/>
              </a:rPr>
              <a:t>ını ölçmek,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Durum değerlendirmesi yapmak,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Gerektiği takdirde hatalar ile ilgili düzeltici önlemler almak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417648"/>
            <a:ext cx="7416824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tr-TR" sz="2800" b="1" dirty="0">
                <a:latin typeface="Calibri" panose="020F0502020204030204" pitchFamily="34" charset="0"/>
              </a:rPr>
              <a:t>Kontrol sürecinin temel unsurları şunlardır: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Standartların belirlenmesi,</a:t>
            </a: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Performansın ölçülmesi,</a:t>
            </a: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Performansın standartlarla karşılaştırılması </a:t>
            </a: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Sonuçların değerlendirilmesi ve gerekirse eyleme geçmedir.</a:t>
            </a: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05273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Etkili Bir Kontrol Sistemi İçin Gerekli Koşullar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220486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Kapsayıcı olmalı,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Örgütsel yapıya uygun olmalı,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Ekonomik olmalı,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Esnek olmalı,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Tarafsız olmalı,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Düzeltici eylemi göstermeli.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5024"/>
            <a:ext cx="236375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972017"/>
            <a:ext cx="2572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Kontrol Süreci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893" y="1844824"/>
            <a:ext cx="7272808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tr-TR" sz="2800" b="1" dirty="0" smtClean="0">
                <a:latin typeface="Calibri" panose="020F0502020204030204" pitchFamily="34" charset="0"/>
              </a:rPr>
              <a:t>Standartların Belirlenmesi</a:t>
            </a:r>
            <a:endParaRPr lang="tr-TR" sz="2800" b="1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800" dirty="0">
                <a:latin typeface="Calibri" panose="020F0502020204030204" pitchFamily="34" charset="0"/>
              </a:rPr>
              <a:t>Organizasyon Standartları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>
                <a:latin typeface="Calibri" panose="020F0502020204030204" pitchFamily="34" charset="0"/>
              </a:rPr>
              <a:t>Fonksiyonel Standartlar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>
                <a:latin typeface="Calibri" panose="020F0502020204030204" pitchFamily="34" charset="0"/>
              </a:rPr>
              <a:t>Bölüm Standartları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>
                <a:latin typeface="Calibri" panose="020F0502020204030204" pitchFamily="34" charset="0"/>
              </a:rPr>
              <a:t>İş </a:t>
            </a:r>
            <a:r>
              <a:rPr lang="tr-TR" sz="2800" dirty="0" smtClean="0">
                <a:latin typeface="Calibri" panose="020F0502020204030204" pitchFamily="34" charset="0"/>
              </a:rPr>
              <a:t>Standartları</a:t>
            </a:r>
          </a:p>
          <a:p>
            <a:pPr>
              <a:lnSpc>
                <a:spcPct val="80000"/>
              </a:lnSpc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2"/>
              <a:defRPr/>
            </a:pPr>
            <a:r>
              <a:rPr lang="tr-TR" sz="2800" b="1" dirty="0" smtClean="0">
                <a:latin typeface="Calibri" panose="020F0502020204030204" pitchFamily="34" charset="0"/>
              </a:rPr>
              <a:t>Performansın Ölçülmesi </a:t>
            </a:r>
          </a:p>
          <a:p>
            <a:pPr>
              <a:lnSpc>
                <a:spcPct val="80000"/>
              </a:lnSpc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Mevcut </a:t>
            </a:r>
            <a:r>
              <a:rPr lang="tr-TR" sz="2800" dirty="0">
                <a:latin typeface="Calibri" panose="020F0502020204030204" pitchFamily="34" charset="0"/>
              </a:rPr>
              <a:t>durum ya da performansın belirlenmesi birinci aşamada elde edilen standartlarla karşılaştırma yapma açısından önemlidir. </a:t>
            </a:r>
          </a:p>
          <a:p>
            <a:pPr>
              <a:lnSpc>
                <a:spcPct val="80000"/>
              </a:lnSpc>
              <a:defRPr/>
            </a:pPr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340768"/>
            <a:ext cx="741682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3"/>
              <a:defRPr/>
            </a:pPr>
            <a:r>
              <a:rPr lang="tr-TR" sz="2800" b="1" dirty="0" smtClean="0">
                <a:latin typeface="Calibri" panose="020F0502020204030204" pitchFamily="34" charset="0"/>
              </a:rPr>
              <a:t>Performansın </a:t>
            </a:r>
            <a:r>
              <a:rPr lang="tr-TR" sz="2800" b="1" dirty="0">
                <a:latin typeface="Calibri" panose="020F0502020204030204" pitchFamily="34" charset="0"/>
              </a:rPr>
              <a:t>Standartlarla </a:t>
            </a:r>
            <a:r>
              <a:rPr lang="tr-TR" sz="2800" b="1" dirty="0" smtClean="0">
                <a:latin typeface="Calibri" panose="020F0502020204030204" pitchFamily="34" charset="0"/>
              </a:rPr>
              <a:t>Karşılaştırılması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  <a:defRPr/>
            </a:pPr>
            <a:endParaRPr lang="tr-TR" sz="2800" b="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Farkın </a:t>
            </a:r>
            <a:r>
              <a:rPr lang="tr-TR" sz="2800" dirty="0">
                <a:latin typeface="Calibri" panose="020F0502020204030204" pitchFamily="34" charset="0"/>
              </a:rPr>
              <a:t>olumlu olması belirlenen standardın üstüne çıkıldığını, olumsuz olması durumunda ise, altında kalındığını ifade eder.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4"/>
              <a:defRPr/>
            </a:pPr>
            <a:endParaRPr lang="tr-TR" sz="2800" b="1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 startAt="4"/>
              <a:defRPr/>
            </a:pPr>
            <a:r>
              <a:rPr lang="tr-TR" sz="2800" b="1" dirty="0" smtClean="0">
                <a:latin typeface="Calibri" panose="020F0502020204030204" pitchFamily="34" charset="0"/>
              </a:rPr>
              <a:t>Sonuçların </a:t>
            </a:r>
            <a:r>
              <a:rPr lang="tr-TR" sz="2800" b="1" dirty="0">
                <a:latin typeface="Calibri" panose="020F0502020204030204" pitchFamily="34" charset="0"/>
              </a:rPr>
              <a:t>Değerlendirilmesi ve Düzeltici Tavır </a:t>
            </a:r>
            <a:r>
              <a:rPr lang="tr-TR" sz="2800" b="1" dirty="0" smtClean="0">
                <a:latin typeface="Calibri" panose="020F0502020204030204" pitchFamily="34" charset="0"/>
              </a:rPr>
              <a:t>Alma</a:t>
            </a:r>
          </a:p>
          <a:p>
            <a:pPr>
              <a:lnSpc>
                <a:spcPct val="80000"/>
              </a:lnSpc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Eğer </a:t>
            </a:r>
            <a:r>
              <a:rPr lang="tr-TR" sz="2800" dirty="0">
                <a:latin typeface="Calibri" panose="020F0502020204030204" pitchFamily="34" charset="0"/>
              </a:rPr>
              <a:t>yönetici bu aşamada arzu edilenle gerçekleşen performans arasında bir fark tespit ederse bu durumu düzeltici yönde kararlar almalıdır.</a:t>
            </a:r>
          </a:p>
        </p:txBody>
      </p:sp>
    </p:spTree>
    <p:extLst>
      <p:ext uri="{BB962C8B-B14F-4D97-AF65-F5344CB8AC3E}">
        <p14:creationId xmlns:p14="http://schemas.microsoft.com/office/powerpoint/2010/main" val="2119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2640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Kontrol Türleri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916832"/>
            <a:ext cx="727280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b="1" dirty="0">
                <a:latin typeface="Calibri" panose="020F0502020204030204" pitchFamily="34" charset="0"/>
              </a:rPr>
              <a:t>Ön (İleriye yönelik) </a:t>
            </a:r>
            <a:r>
              <a:rPr lang="tr-TR" sz="2600" b="1" dirty="0" smtClean="0">
                <a:latin typeface="Calibri" panose="020F0502020204030204" pitchFamily="34" charset="0"/>
              </a:rPr>
              <a:t>Kontrol</a:t>
            </a:r>
            <a:r>
              <a:rPr lang="tr-TR" sz="2600" b="1" dirty="0">
                <a:latin typeface="Calibri" panose="020F0502020204030204" pitchFamily="34" charset="0"/>
              </a:rPr>
              <a:t>:</a:t>
            </a:r>
            <a:r>
              <a:rPr lang="tr-TR" sz="2600" dirty="0">
                <a:latin typeface="Calibri" panose="020F0502020204030204" pitchFamily="34" charset="0"/>
              </a:rPr>
              <a:t> Kaynakların örgüte girişi sırasında yapılır.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sz="2600" dirty="0">
                <a:latin typeface="Calibri" panose="020F0502020204030204" pitchFamily="34" charset="0"/>
              </a:rPr>
              <a:t>	Ör: Girdi bazında kontrol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6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b="1" dirty="0">
                <a:latin typeface="Calibri" panose="020F0502020204030204" pitchFamily="34" charset="0"/>
              </a:rPr>
              <a:t>Süreç sırasında (eşzamanlı) K</a:t>
            </a:r>
            <a:r>
              <a:rPr lang="tr-TR" sz="2600" b="1" dirty="0" smtClean="0">
                <a:latin typeface="Calibri" panose="020F0502020204030204" pitchFamily="34" charset="0"/>
              </a:rPr>
              <a:t>ontrol</a:t>
            </a:r>
            <a:r>
              <a:rPr lang="tr-TR" sz="2600" b="1" dirty="0">
                <a:latin typeface="Calibri" panose="020F0502020204030204" pitchFamily="34" charset="0"/>
              </a:rPr>
              <a:t>:</a:t>
            </a:r>
            <a:r>
              <a:rPr lang="tr-TR" sz="2600" dirty="0">
                <a:latin typeface="Calibri" panose="020F0502020204030204" pitchFamily="34" charset="0"/>
              </a:rPr>
              <a:t> Ürünün üretilmesi esnasında yapılır. Genellikle gözlem ve ast-üst görüşmesi ile gerçekleştirilir. 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sz="2600" dirty="0">
                <a:latin typeface="Calibri" panose="020F0502020204030204" pitchFamily="34" charset="0"/>
              </a:rPr>
              <a:t>   </a:t>
            </a:r>
            <a:r>
              <a:rPr lang="tr-TR" sz="2600" dirty="0" smtClean="0">
                <a:latin typeface="Calibri" panose="020F0502020204030204" pitchFamily="34" charset="0"/>
              </a:rPr>
              <a:t>	Ör</a:t>
            </a:r>
            <a:r>
              <a:rPr lang="tr-TR" sz="2600" dirty="0">
                <a:latin typeface="Calibri" panose="020F0502020204030204" pitchFamily="34" charset="0"/>
              </a:rPr>
              <a:t>: </a:t>
            </a:r>
            <a:r>
              <a:rPr lang="tr-TR" sz="2600" dirty="0" smtClean="0">
                <a:latin typeface="Calibri" panose="020F0502020204030204" pitchFamily="34" charset="0"/>
              </a:rPr>
              <a:t>Üretim </a:t>
            </a:r>
            <a:r>
              <a:rPr lang="tr-TR" sz="2600" dirty="0">
                <a:latin typeface="Calibri" panose="020F0502020204030204" pitchFamily="34" charset="0"/>
              </a:rPr>
              <a:t>süreçleri esnasında </a:t>
            </a:r>
            <a:r>
              <a:rPr lang="tr-TR" sz="2600" dirty="0" smtClean="0">
                <a:latin typeface="Calibri" panose="020F0502020204030204" pitchFamily="34" charset="0"/>
              </a:rPr>
              <a:t>kontrol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endParaRPr lang="tr-TR" sz="2600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b="1" dirty="0" smtClean="0">
                <a:latin typeface="Calibri" panose="020F0502020204030204" pitchFamily="34" charset="0"/>
              </a:rPr>
              <a:t>Son </a:t>
            </a:r>
            <a:r>
              <a:rPr lang="tr-TR" sz="2600" b="1" dirty="0">
                <a:latin typeface="Calibri" panose="020F0502020204030204" pitchFamily="34" charset="0"/>
              </a:rPr>
              <a:t>(geriye yönelik) </a:t>
            </a:r>
            <a:r>
              <a:rPr lang="tr-TR" sz="2600" b="1" dirty="0" smtClean="0">
                <a:latin typeface="Calibri" panose="020F0502020204030204" pitchFamily="34" charset="0"/>
              </a:rPr>
              <a:t>Kontrol</a:t>
            </a:r>
            <a:r>
              <a:rPr lang="tr-TR" sz="2600" b="1" dirty="0">
                <a:latin typeface="Calibri" panose="020F0502020204030204" pitchFamily="34" charset="0"/>
              </a:rPr>
              <a:t>:</a:t>
            </a:r>
            <a:r>
              <a:rPr lang="tr-TR" sz="2600" dirty="0">
                <a:latin typeface="Calibri" panose="020F0502020204030204" pitchFamily="34" charset="0"/>
              </a:rPr>
              <a:t> Ürün elde edildikten sonra yapılır. İstatistikidir. 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sz="2600" dirty="0" smtClean="0">
                <a:latin typeface="Calibri" panose="020F0502020204030204" pitchFamily="34" charset="0"/>
              </a:rPr>
              <a:t>    	Ör: İşgören </a:t>
            </a:r>
            <a:r>
              <a:rPr lang="tr-TR" sz="2600" dirty="0">
                <a:latin typeface="Calibri" panose="020F0502020204030204" pitchFamily="34" charset="0"/>
              </a:rPr>
              <a:t>değerlemesi, kalite </a:t>
            </a:r>
            <a:r>
              <a:rPr lang="tr-TR" sz="2600" dirty="0" smtClean="0">
                <a:latin typeface="Calibri" panose="020F0502020204030204" pitchFamily="34" charset="0"/>
              </a:rPr>
              <a:t>kontrol</a:t>
            </a:r>
            <a:endParaRPr lang="tr-T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36712"/>
            <a:ext cx="4661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YÖNETİM FONKSİYONLARI</a:t>
            </a:r>
          </a:p>
        </p:txBody>
      </p:sp>
      <p:sp>
        <p:nvSpPr>
          <p:cNvPr id="5" name="3 Dikdörtgen"/>
          <p:cNvSpPr/>
          <p:nvPr/>
        </p:nvSpPr>
        <p:spPr>
          <a:xfrm>
            <a:off x="624681" y="2210569"/>
            <a:ext cx="1643063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</a:rPr>
              <a:t>PLANLAMA (ÖNGÖRME)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266132" y="2930649"/>
            <a:ext cx="1801812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</a:rPr>
              <a:t>ÖRGÜTLEME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067671" y="3645024"/>
            <a:ext cx="1368425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</a:rPr>
              <a:t> YÜRÜTME</a:t>
            </a:r>
          </a:p>
        </p:txBody>
      </p:sp>
      <p:sp>
        <p:nvSpPr>
          <p:cNvPr id="8" name="7 Dikdörtgen"/>
          <p:cNvSpPr/>
          <p:nvPr/>
        </p:nvSpPr>
        <p:spPr>
          <a:xfrm>
            <a:off x="5448076" y="4359399"/>
            <a:ext cx="1500188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</a:rPr>
              <a:t>KOORDİNE ETME</a:t>
            </a:r>
          </a:p>
        </p:txBody>
      </p:sp>
      <p:sp>
        <p:nvSpPr>
          <p:cNvPr id="9" name="8 Dikdörtgen"/>
          <p:cNvSpPr/>
          <p:nvPr/>
        </p:nvSpPr>
        <p:spPr>
          <a:xfrm>
            <a:off x="6948115" y="5085184"/>
            <a:ext cx="1584325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tr-TR" sz="2000" dirty="0" smtClean="0">
                <a:latin typeface="Calibri" panose="020F0502020204030204" pitchFamily="34" charset="0"/>
              </a:rPr>
              <a:t>KONTROL (DENETİM)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157985" y="1785814"/>
            <a:ext cx="3446463" cy="1427162"/>
          </a:xfrm>
          <a:prstGeom prst="wedgeRoundRectCallout">
            <a:avLst>
              <a:gd name="adj1" fmla="val -42769"/>
              <a:gd name="adj2" fmla="val 7992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tr-TR" altLang="tr-T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ÖRGÜTSEL AMAÇLARI GERÇEKLEŞTİRMEK ÜZERE ÇALIŞANLARIN YÖNLENDİRİLMESİ</a:t>
            </a:r>
          </a:p>
          <a:p>
            <a:pPr algn="ctr" eaLnBrk="1" hangingPunct="1"/>
            <a:endParaRPr lang="tr-TR" altLang="tr-T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188041"/>
            <a:ext cx="5540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Yürütme(Yöneltme) Fonksiyonu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227687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2060"/>
              </a:buClr>
            </a:pPr>
            <a:r>
              <a:rPr lang="tr-TR" altLang="tr-TR" sz="2800" b="1" dirty="0">
                <a:latin typeface="Calibri" panose="020F0502020204030204" pitchFamily="34" charset="0"/>
              </a:rPr>
              <a:t>Yürütmenin Konuları</a:t>
            </a:r>
            <a:r>
              <a:rPr lang="tr-TR" altLang="tr-TR" sz="2800" b="1" dirty="0" smtClean="0">
                <a:latin typeface="Calibri" panose="020F0502020204030204" pitchFamily="34" charset="0"/>
              </a:rPr>
              <a:t>:</a:t>
            </a:r>
            <a:endParaRPr lang="tr-TR" altLang="tr-TR" sz="28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İnsanı Anlamak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İletişim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</a:t>
            </a:r>
            <a:r>
              <a:rPr lang="en-US" altLang="tr-TR" sz="2800" dirty="0">
                <a:latin typeface="Calibri" panose="020F0502020204030204" pitchFamily="34" charset="0"/>
              </a:rPr>
              <a:t>L</a:t>
            </a:r>
            <a:r>
              <a:rPr lang="tr-TR" altLang="tr-TR" sz="2800" dirty="0">
                <a:latin typeface="Calibri" panose="020F0502020204030204" pitchFamily="34" charset="0"/>
              </a:rPr>
              <a:t>i</a:t>
            </a:r>
            <a:r>
              <a:rPr lang="en-US" altLang="tr-TR" sz="2800" dirty="0">
                <a:latin typeface="Calibri" panose="020F0502020204030204" pitchFamily="34" charset="0"/>
              </a:rPr>
              <a:t>der</a:t>
            </a:r>
            <a:r>
              <a:rPr lang="tr-TR" altLang="tr-TR" sz="2800" dirty="0">
                <a:latin typeface="Calibri" panose="020F0502020204030204" pitchFamily="34" charset="0"/>
              </a:rPr>
              <a:t>lik</a:t>
            </a:r>
            <a:endParaRPr lang="en-US" altLang="tr-TR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Motivasyon</a:t>
            </a:r>
            <a:endParaRPr lang="en-US" altLang="tr-TR" sz="28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141712" cy="20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88041"/>
            <a:ext cx="5540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Yürütme(Yöneltme) Fonksiyonu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4768" y="2121237"/>
            <a:ext cx="68336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Çalışanlara liderlik edilmesi,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İletişim ve motivasyonun sağlanması,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Çeşitli görevler verilmesi,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İzlenecek politikalara açıklık getirilmesi,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800" dirty="0">
                <a:latin typeface="Calibri" panose="020F0502020204030204" pitchFamily="34" charset="0"/>
              </a:rPr>
              <a:t> Performans ile ilgili geribildirim yapılması.</a:t>
            </a:r>
          </a:p>
        </p:txBody>
      </p:sp>
    </p:spTree>
    <p:extLst>
      <p:ext uri="{BB962C8B-B14F-4D97-AF65-F5344CB8AC3E}">
        <p14:creationId xmlns:p14="http://schemas.microsoft.com/office/powerpoint/2010/main" val="31184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044025"/>
            <a:ext cx="5540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Yürütme(Yöneltme) Fonksiyonu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1640" y="1916832"/>
            <a:ext cx="67687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dirty="0">
                <a:latin typeface="Calibri" panose="020F0502020204030204" pitchFamily="34" charset="0"/>
              </a:rPr>
              <a:t>Yürütme, düğmeye basma ve amaçlara uygun olarak örgütü harekete geçirme aşamasıdır. </a:t>
            </a:r>
            <a:r>
              <a:rPr lang="tr-TR" altLang="tr-TR" sz="2600" dirty="0" smtClean="0">
                <a:latin typeface="Calibri" panose="020F0502020204030204" pitchFamily="34" charset="0"/>
              </a:rPr>
              <a:t>İşi </a:t>
            </a:r>
            <a:r>
              <a:rPr lang="tr-TR" altLang="tr-TR" sz="2600" dirty="0">
                <a:latin typeface="Calibri" panose="020F0502020204030204" pitchFamily="34" charset="0"/>
              </a:rPr>
              <a:t>yapacak kişiler harekete geçirilir. 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dirty="0">
                <a:latin typeface="Calibri" panose="020F0502020204030204" pitchFamily="34" charset="0"/>
              </a:rPr>
              <a:t>İşletme yöneticisi, örgütte yer alan psiko-sosyal yapıları farklı olan insanları yönetmek zorundadır. 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6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600" dirty="0">
                <a:latin typeface="Calibri" panose="020F0502020204030204" pitchFamily="34" charset="0"/>
              </a:rPr>
              <a:t>Yöneticilerin astlarına </a:t>
            </a:r>
            <a:r>
              <a:rPr lang="tr-TR" altLang="tr-TR" sz="2600" b="1" dirty="0">
                <a:latin typeface="Calibri" panose="020F0502020204030204" pitchFamily="34" charset="0"/>
              </a:rPr>
              <a:t>emir </a:t>
            </a:r>
            <a:r>
              <a:rPr lang="tr-TR" altLang="tr-TR" sz="2600" dirty="0">
                <a:latin typeface="Calibri" panose="020F0502020204030204" pitchFamily="34" charset="0"/>
              </a:rPr>
              <a:t>vermesi ve bu şekilde astlarına ne yapmaları gerektiğini iletmeleri gerekir. </a:t>
            </a:r>
          </a:p>
        </p:txBody>
      </p:sp>
    </p:spTree>
    <p:extLst>
      <p:ext uri="{BB962C8B-B14F-4D97-AF65-F5344CB8AC3E}">
        <p14:creationId xmlns:p14="http://schemas.microsoft.com/office/powerpoint/2010/main" val="31184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88024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YÜRÜTME ve 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0367" y="1116033"/>
            <a:ext cx="96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Emir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120" y="2060848"/>
            <a:ext cx="4572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Genel olarak </a:t>
            </a:r>
            <a:r>
              <a:rPr lang="tr-TR" sz="2800" b="1" dirty="0">
                <a:latin typeface="Calibri" panose="020F0502020204030204" pitchFamily="34" charset="0"/>
              </a:rPr>
              <a:t>emir</a:t>
            </a:r>
            <a:r>
              <a:rPr lang="tr-TR" sz="2800" dirty="0">
                <a:latin typeface="Calibri" panose="020F0502020204030204" pitchFamily="34" charset="0"/>
              </a:rPr>
              <a:t>, üstlerin astlarından bekledikleri şartlar altında harekete geçmelerini veya eylemlerini yönlendirmelerini ya da durdurmalarını talep etmek olarak ifade edilebilir.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2809850" cy="27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Özel 11">
      <a:dk1>
        <a:srgbClr val="323543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1005</TotalTime>
  <Words>1618</Words>
  <Application>Microsoft Office PowerPoint</Application>
  <PresentationFormat>On-screen Show (4:3)</PresentationFormat>
  <Paragraphs>320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GÜNÜMÜZ İŞLETMELERİNiN YÖNETİMİ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 İŞLETMELERİNİN YÖNETİMİ</dc:title>
  <dc:creator>Merve Urfa</dc:creator>
  <cp:lastModifiedBy>Merve Urfa</cp:lastModifiedBy>
  <cp:revision>117</cp:revision>
  <dcterms:created xsi:type="dcterms:W3CDTF">2017-01-19T11:57:50Z</dcterms:created>
  <dcterms:modified xsi:type="dcterms:W3CDTF">2017-02-04T17:14:07Z</dcterms:modified>
</cp:coreProperties>
</file>