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00B83-AD85-476F-B6A9-9B368DDABA9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070A3D-42BB-4F84-BB95-961ED6321315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İşte doyumsuzluk yaratan faktörler 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ADC5358A-437A-42BC-86B8-12656C2AE6FD}" type="parTrans" cxnId="{CE0BAF97-648C-4BC0-801A-EDC9B5B14D49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0E90BEC4-1497-40EB-B4A5-6CEA954A0F21}" type="sibTrans" cxnId="{CE0BAF97-648C-4BC0-801A-EDC9B5B14D49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22A08F64-FA5A-4126-A557-64042FC2D706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İşletme yönetimi ve politikasından hoşnutsuzluk</a:t>
          </a:r>
          <a:endParaRPr lang="tr-TR" sz="1600" dirty="0">
            <a:latin typeface="Calibri" panose="020F0502020204030204" pitchFamily="34" charset="0"/>
          </a:endParaRPr>
        </a:p>
      </dgm:t>
    </dgm:pt>
    <dgm:pt modelId="{D7DDF9B3-7E4D-43CB-80DC-8747474A0A98}" type="parTrans" cxnId="{F6168BF5-96B6-4619-8C28-9861C36B27BB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D0FEBC4E-D944-4B7A-AB07-4536BB4193C1}" type="sibTrans" cxnId="{F6168BF5-96B6-4619-8C28-9861C36B27BB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CA21A431-3F09-4E77-A88D-DC3188C6939F}">
      <dgm:prSet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İşte doyum yaratan faktörler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25260D1E-D6BB-4948-8C37-DA040760B8BA}" type="parTrans" cxnId="{68819377-442E-4BDD-9028-E4828A56BC03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9332FACF-C91B-4358-9223-81CB4E102BB8}" type="sibTrans" cxnId="{68819377-442E-4BDD-9028-E4828A56BC03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75C2E37A-5BD7-4851-A767-1DE13F4A8AEC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İşi başarma</a:t>
          </a:r>
          <a:endParaRPr lang="tr-TR" sz="1600" dirty="0">
            <a:latin typeface="Calibri" panose="020F0502020204030204" pitchFamily="34" charset="0"/>
          </a:endParaRPr>
        </a:p>
      </dgm:t>
    </dgm:pt>
    <dgm:pt modelId="{651D613B-CE94-4B5E-9BA4-1725DEEC60C1}" type="parTrans" cxnId="{79570D0C-C1DD-4E2A-BE78-FDDBFFC63E6F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42549DF4-D985-4CD1-B7FF-DBC70DCF5E81}" type="sibTrans" cxnId="{79570D0C-C1DD-4E2A-BE78-FDDBFFC63E6F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366BA746-F6A0-443C-8EAA-2B0B2E095820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Tanınma</a:t>
          </a:r>
          <a:endParaRPr lang="tr-TR" sz="1600" dirty="0">
            <a:latin typeface="Calibri" panose="020F0502020204030204" pitchFamily="34" charset="0"/>
          </a:endParaRPr>
        </a:p>
      </dgm:t>
    </dgm:pt>
    <dgm:pt modelId="{DC70DEAF-B575-4E00-94E2-63D35F8EF74A}" type="parTrans" cxnId="{4F582362-76C4-48EA-93F8-78FBD874B3DD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D3DAABF6-7EB0-435C-8EAD-4668D4BB1518}" type="sibTrans" cxnId="{4F582362-76C4-48EA-93F8-78FBD874B3DD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D76C4F69-53FB-409D-A2DA-C42CE2B37D70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Çalışma</a:t>
          </a:r>
          <a:endParaRPr lang="tr-TR" sz="1600" dirty="0">
            <a:latin typeface="Calibri" panose="020F0502020204030204" pitchFamily="34" charset="0"/>
          </a:endParaRPr>
        </a:p>
      </dgm:t>
    </dgm:pt>
    <dgm:pt modelId="{4B56B24E-1DA2-4C4F-8AD3-51D5370E0B48}" type="parTrans" cxnId="{0624FD13-5F5C-4FD9-BC7D-CD44C5E74F6D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4ADCD714-C238-4134-8B42-7ED80E8B57BD}" type="sibTrans" cxnId="{0624FD13-5F5C-4FD9-BC7D-CD44C5E74F6D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7C5B8F76-B063-496B-99FB-BD7B688965F0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Sorumluluk</a:t>
          </a:r>
          <a:endParaRPr lang="tr-TR" sz="1600" dirty="0">
            <a:latin typeface="Calibri" panose="020F0502020204030204" pitchFamily="34" charset="0"/>
          </a:endParaRPr>
        </a:p>
      </dgm:t>
    </dgm:pt>
    <dgm:pt modelId="{C7D7625B-EFAC-4491-8D64-1C213CBFA0A0}" type="parTrans" cxnId="{5101A698-2C4D-4C78-88EB-1EF44C256A04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3CBD19E9-FD7B-439F-AAD8-77F3AA125E6E}" type="sibTrans" cxnId="{5101A698-2C4D-4C78-88EB-1EF44C256A04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554CDC78-85AC-48AB-98DD-14103BBC50D1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İlerleme</a:t>
          </a:r>
          <a:endParaRPr lang="tr-TR" sz="1600" dirty="0">
            <a:latin typeface="Calibri" panose="020F0502020204030204" pitchFamily="34" charset="0"/>
          </a:endParaRPr>
        </a:p>
      </dgm:t>
    </dgm:pt>
    <dgm:pt modelId="{9B9AE586-26BA-446B-A607-28782253CF5A}" type="parTrans" cxnId="{AE450F44-2FF7-489A-BCC2-5632AF5216D2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8B67E002-F959-470F-98F5-C348ED7E9130}" type="sibTrans" cxnId="{AE450F44-2FF7-489A-BCC2-5632AF5216D2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5E15A969-44DB-4C1A-A2CD-D10DE74E5885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Teknik gözetimden hoşnutsuzluk</a:t>
          </a:r>
          <a:endParaRPr lang="tr-TR" sz="1600" dirty="0">
            <a:latin typeface="Calibri" panose="020F0502020204030204" pitchFamily="34" charset="0"/>
          </a:endParaRPr>
        </a:p>
      </dgm:t>
    </dgm:pt>
    <dgm:pt modelId="{4F21ECED-D263-45BD-9C4F-2A8612924041}" type="parTrans" cxnId="{52244141-05DC-4FED-860A-B853E7107448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C7F451A9-9863-4B7B-B9AC-E5B2298A3980}" type="sibTrans" cxnId="{52244141-05DC-4FED-860A-B853E7107448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69309DE4-3B1A-4F4A-BD10-36750987037A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Ücret yetersizliği</a:t>
          </a:r>
          <a:endParaRPr lang="tr-TR" sz="1600" dirty="0">
            <a:latin typeface="Calibri" panose="020F0502020204030204" pitchFamily="34" charset="0"/>
          </a:endParaRPr>
        </a:p>
      </dgm:t>
    </dgm:pt>
    <dgm:pt modelId="{6235AEC2-AD8A-48C7-AFDA-DAD988A8B29A}" type="parTrans" cxnId="{F1670DE0-6F46-42E3-92F6-BFB39F3C95CA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3742C66C-8527-4430-9F38-8AF50FA0E2E3}" type="sibTrans" cxnId="{F1670DE0-6F46-42E3-92F6-BFB39F3C95CA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D2C08A93-6B5C-453A-899A-6B01109B74C5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Kişilerarası ilişkilerden kaynaklanan hoşnutsuzluk</a:t>
          </a:r>
          <a:endParaRPr lang="tr-TR" sz="1600" dirty="0">
            <a:latin typeface="Calibri" panose="020F0502020204030204" pitchFamily="34" charset="0"/>
          </a:endParaRPr>
        </a:p>
      </dgm:t>
    </dgm:pt>
    <dgm:pt modelId="{C858D8D7-DCA6-46E5-97EE-6EB8736E022B}" type="parTrans" cxnId="{90840B05-AD7F-4641-8CCF-97BB3B28757F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38CB6675-B2E5-48C6-A821-900840C51468}" type="sibTrans" cxnId="{90840B05-AD7F-4641-8CCF-97BB3B28757F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56426AD7-1693-4A75-B864-A594F6F677D9}">
      <dgm:prSet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Çalışma koşullarından hoşnutsuzluk</a:t>
          </a:r>
          <a:endParaRPr lang="tr-TR" sz="1600" dirty="0">
            <a:latin typeface="Calibri" panose="020F0502020204030204" pitchFamily="34" charset="0"/>
          </a:endParaRPr>
        </a:p>
      </dgm:t>
    </dgm:pt>
    <dgm:pt modelId="{D1DC0442-E125-4D72-951D-8BEF86E007B7}" type="parTrans" cxnId="{E92CFA6B-477A-4A5E-9F69-9B4CA6CD7F0A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13C2B934-0AA4-4C0D-9AB9-8D424B087C8C}" type="sibTrans" cxnId="{E92CFA6B-477A-4A5E-9F69-9B4CA6CD7F0A}">
      <dgm:prSet/>
      <dgm:spPr/>
      <dgm:t>
        <a:bodyPr/>
        <a:lstStyle/>
        <a:p>
          <a:endParaRPr lang="tr-TR" sz="1600">
            <a:latin typeface="Calibri" panose="020F0502020204030204" pitchFamily="34" charset="0"/>
          </a:endParaRPr>
        </a:p>
      </dgm:t>
    </dgm:pt>
    <dgm:pt modelId="{25AB7FF1-7791-4B2E-99EB-3D1818597DDF}" type="pres">
      <dgm:prSet presAssocID="{CD100B83-AD85-476F-B6A9-9B368DDABA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71A19A-3AC5-4579-A68C-F07FF6C68227}" type="pres">
      <dgm:prSet presAssocID="{D4070A3D-42BB-4F84-BB95-961ED6321315}" presName="root" presStyleCnt="0"/>
      <dgm:spPr/>
    </dgm:pt>
    <dgm:pt modelId="{6DC32434-F8DA-4E3D-A20C-540973353FFE}" type="pres">
      <dgm:prSet presAssocID="{D4070A3D-42BB-4F84-BB95-961ED6321315}" presName="rootComposite" presStyleCnt="0"/>
      <dgm:spPr/>
    </dgm:pt>
    <dgm:pt modelId="{82C34FB9-8D19-4FAC-9AD2-BA4BE8DB018C}" type="pres">
      <dgm:prSet presAssocID="{D4070A3D-42BB-4F84-BB95-961ED6321315}" presName="rootText" presStyleLbl="node1" presStyleIdx="0" presStyleCnt="2" custScaleX="202404"/>
      <dgm:spPr/>
      <dgm:t>
        <a:bodyPr/>
        <a:lstStyle/>
        <a:p>
          <a:endParaRPr lang="tr-TR"/>
        </a:p>
      </dgm:t>
    </dgm:pt>
    <dgm:pt modelId="{E0AFB50B-B05C-40A9-946B-CA00C392A3FD}" type="pres">
      <dgm:prSet presAssocID="{D4070A3D-42BB-4F84-BB95-961ED6321315}" presName="rootConnector" presStyleLbl="node1" presStyleIdx="0" presStyleCnt="2"/>
      <dgm:spPr/>
    </dgm:pt>
    <dgm:pt modelId="{5875D165-F9E0-4C5E-A230-6EFCF56DF9C0}" type="pres">
      <dgm:prSet presAssocID="{D4070A3D-42BB-4F84-BB95-961ED6321315}" presName="childShape" presStyleCnt="0"/>
      <dgm:spPr/>
    </dgm:pt>
    <dgm:pt modelId="{BFEF3779-7536-493C-899C-3C6F36990526}" type="pres">
      <dgm:prSet presAssocID="{D7DDF9B3-7E4D-43CB-80DC-8747474A0A98}" presName="Name13" presStyleLbl="parChTrans1D2" presStyleIdx="0" presStyleCnt="10"/>
      <dgm:spPr/>
    </dgm:pt>
    <dgm:pt modelId="{63723759-1D22-40CC-9678-46E761D494DA}" type="pres">
      <dgm:prSet presAssocID="{22A08F64-FA5A-4126-A557-64042FC2D706}" presName="childText" presStyleLbl="bgAcc1" presStyleIdx="0" presStyleCnt="10" custScaleX="2910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9FF729-5A20-44ED-89E3-E9D0505346FC}" type="pres">
      <dgm:prSet presAssocID="{4F21ECED-D263-45BD-9C4F-2A8612924041}" presName="Name13" presStyleLbl="parChTrans1D2" presStyleIdx="1" presStyleCnt="10"/>
      <dgm:spPr/>
    </dgm:pt>
    <dgm:pt modelId="{E94812BC-3176-47CD-8CBB-CF58E45C408A}" type="pres">
      <dgm:prSet presAssocID="{5E15A969-44DB-4C1A-A2CD-D10DE74E5885}" presName="childText" presStyleLbl="bgAcc1" presStyleIdx="1" presStyleCnt="10" custScaleX="2523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A4361-2474-4046-BA28-DE099EF5E229}" type="pres">
      <dgm:prSet presAssocID="{6235AEC2-AD8A-48C7-AFDA-DAD988A8B29A}" presName="Name13" presStyleLbl="parChTrans1D2" presStyleIdx="2" presStyleCnt="10"/>
      <dgm:spPr/>
    </dgm:pt>
    <dgm:pt modelId="{9079708D-E5CB-405E-B33B-1628E91B20DE}" type="pres">
      <dgm:prSet presAssocID="{69309DE4-3B1A-4F4A-BD10-36750987037A}" presName="childText" presStyleLbl="bgAcc1" presStyleIdx="2" presStyleCnt="10" custScaleX="2797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4D26D0-30C3-44AA-B76B-A2E85F8F0068}" type="pres">
      <dgm:prSet presAssocID="{C858D8D7-DCA6-46E5-97EE-6EB8736E022B}" presName="Name13" presStyleLbl="parChTrans1D2" presStyleIdx="3" presStyleCnt="10"/>
      <dgm:spPr/>
    </dgm:pt>
    <dgm:pt modelId="{BC55CC0F-5088-41E8-9821-D3D9B7AB725F}" type="pres">
      <dgm:prSet presAssocID="{D2C08A93-6B5C-453A-899A-6B01109B74C5}" presName="childText" presStyleLbl="bgAcc1" presStyleIdx="3" presStyleCnt="10" custScaleX="304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AAD452-CBB3-47DF-9DF9-D97CE34C7B60}" type="pres">
      <dgm:prSet presAssocID="{D1DC0442-E125-4D72-951D-8BEF86E007B7}" presName="Name13" presStyleLbl="parChTrans1D2" presStyleIdx="4" presStyleCnt="10"/>
      <dgm:spPr/>
    </dgm:pt>
    <dgm:pt modelId="{50812F64-936F-4203-840D-5880FECCCE2E}" type="pres">
      <dgm:prSet presAssocID="{56426AD7-1693-4A75-B864-A594F6F677D9}" presName="childText" presStyleLbl="bgAcc1" presStyleIdx="4" presStyleCnt="10" custScaleX="304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AA4473-49EE-4622-9711-0836479ED9B5}" type="pres">
      <dgm:prSet presAssocID="{CA21A431-3F09-4E77-A88D-DC3188C6939F}" presName="root" presStyleCnt="0"/>
      <dgm:spPr/>
    </dgm:pt>
    <dgm:pt modelId="{96087ED6-AC6D-4C62-A8D1-674B736E639F}" type="pres">
      <dgm:prSet presAssocID="{CA21A431-3F09-4E77-A88D-DC3188C6939F}" presName="rootComposite" presStyleCnt="0"/>
      <dgm:spPr/>
    </dgm:pt>
    <dgm:pt modelId="{76C827C3-3D8E-4362-904F-B23DA7FE9183}" type="pres">
      <dgm:prSet presAssocID="{CA21A431-3F09-4E77-A88D-DC3188C6939F}" presName="rootText" presStyleLbl="node1" presStyleIdx="1" presStyleCnt="2" custScaleX="150815"/>
      <dgm:spPr/>
      <dgm:t>
        <a:bodyPr/>
        <a:lstStyle/>
        <a:p>
          <a:endParaRPr lang="tr-TR"/>
        </a:p>
      </dgm:t>
    </dgm:pt>
    <dgm:pt modelId="{5391CDDB-9EF8-462F-8931-F2E4C0C18561}" type="pres">
      <dgm:prSet presAssocID="{CA21A431-3F09-4E77-A88D-DC3188C6939F}" presName="rootConnector" presStyleLbl="node1" presStyleIdx="1" presStyleCnt="2"/>
      <dgm:spPr/>
    </dgm:pt>
    <dgm:pt modelId="{2D26297F-0D44-4306-92E3-610484B22424}" type="pres">
      <dgm:prSet presAssocID="{CA21A431-3F09-4E77-A88D-DC3188C6939F}" presName="childShape" presStyleCnt="0"/>
      <dgm:spPr/>
    </dgm:pt>
    <dgm:pt modelId="{A4FD1ABC-899E-4776-A6B7-C81723ACC7F0}" type="pres">
      <dgm:prSet presAssocID="{651D613B-CE94-4B5E-9BA4-1725DEEC60C1}" presName="Name13" presStyleLbl="parChTrans1D2" presStyleIdx="5" presStyleCnt="10"/>
      <dgm:spPr/>
    </dgm:pt>
    <dgm:pt modelId="{5CBDE223-9904-43AC-8371-A1F7F1BF78FF}" type="pres">
      <dgm:prSet presAssocID="{75C2E37A-5BD7-4851-A767-1DE13F4A8AEC}" presName="childText" presStyleLbl="bgAcc1" presStyleIdx="5" presStyleCnt="10" custScaleX="1661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4589B1-52D1-486C-9F9E-576B49BE18B3}" type="pres">
      <dgm:prSet presAssocID="{DC70DEAF-B575-4E00-94E2-63D35F8EF74A}" presName="Name13" presStyleLbl="parChTrans1D2" presStyleIdx="6" presStyleCnt="10"/>
      <dgm:spPr/>
    </dgm:pt>
    <dgm:pt modelId="{CFBF338C-EABD-465B-B8E1-28B56A0AD349}" type="pres">
      <dgm:prSet presAssocID="{366BA746-F6A0-443C-8EAA-2B0B2E095820}" presName="childText" presStyleLbl="bgAcc1" presStyleIdx="6" presStyleCnt="10">
        <dgm:presLayoutVars>
          <dgm:bulletEnabled val="1"/>
        </dgm:presLayoutVars>
      </dgm:prSet>
      <dgm:spPr/>
    </dgm:pt>
    <dgm:pt modelId="{69ACEC26-C71B-4F93-A97E-FC8A942427B5}" type="pres">
      <dgm:prSet presAssocID="{4B56B24E-1DA2-4C4F-8AD3-51D5370E0B48}" presName="Name13" presStyleLbl="parChTrans1D2" presStyleIdx="7" presStyleCnt="10"/>
      <dgm:spPr/>
    </dgm:pt>
    <dgm:pt modelId="{E818162C-8C02-404F-9AE1-067EFA4A3EDE}" type="pres">
      <dgm:prSet presAssocID="{D76C4F69-53FB-409D-A2DA-C42CE2B37D70}" presName="childText" presStyleLbl="bgAcc1" presStyleIdx="7" presStyleCnt="10">
        <dgm:presLayoutVars>
          <dgm:bulletEnabled val="1"/>
        </dgm:presLayoutVars>
      </dgm:prSet>
      <dgm:spPr/>
    </dgm:pt>
    <dgm:pt modelId="{19E97323-23F5-4465-BBAB-1560417EE178}" type="pres">
      <dgm:prSet presAssocID="{C7D7625B-EFAC-4491-8D64-1C213CBFA0A0}" presName="Name13" presStyleLbl="parChTrans1D2" presStyleIdx="8" presStyleCnt="10"/>
      <dgm:spPr/>
    </dgm:pt>
    <dgm:pt modelId="{27506C43-29B2-4126-A219-3F284F0812DB}" type="pres">
      <dgm:prSet presAssocID="{7C5B8F76-B063-496B-99FB-BD7B688965F0}" presName="childText" presStyleLbl="bgAcc1" presStyleIdx="8" presStyleCnt="10" custScaleX="150080">
        <dgm:presLayoutVars>
          <dgm:bulletEnabled val="1"/>
        </dgm:presLayoutVars>
      </dgm:prSet>
      <dgm:spPr/>
    </dgm:pt>
    <dgm:pt modelId="{54A45D21-CADE-439A-BB6A-9083C7BC9FA3}" type="pres">
      <dgm:prSet presAssocID="{9B9AE586-26BA-446B-A607-28782253CF5A}" presName="Name13" presStyleLbl="parChTrans1D2" presStyleIdx="9" presStyleCnt="10"/>
      <dgm:spPr/>
    </dgm:pt>
    <dgm:pt modelId="{FA9B924E-42D0-47D0-B84B-CD9E7F833114}" type="pres">
      <dgm:prSet presAssocID="{554CDC78-85AC-48AB-98DD-14103BBC50D1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A7E9D6E3-AC4F-4D03-ACAA-53B77D25591E}" type="presOf" srcId="{6235AEC2-AD8A-48C7-AFDA-DAD988A8B29A}" destId="{047A4361-2474-4046-BA28-DE099EF5E229}" srcOrd="0" destOrd="0" presId="urn:microsoft.com/office/officeart/2005/8/layout/hierarchy3"/>
    <dgm:cxn modelId="{4F582362-76C4-48EA-93F8-78FBD874B3DD}" srcId="{CA21A431-3F09-4E77-A88D-DC3188C6939F}" destId="{366BA746-F6A0-443C-8EAA-2B0B2E095820}" srcOrd="1" destOrd="0" parTransId="{DC70DEAF-B575-4E00-94E2-63D35F8EF74A}" sibTransId="{D3DAABF6-7EB0-435C-8EAD-4668D4BB1518}"/>
    <dgm:cxn modelId="{08D90A4C-5269-4847-A9E8-CD3883768F73}" type="presOf" srcId="{22A08F64-FA5A-4126-A557-64042FC2D706}" destId="{63723759-1D22-40CC-9678-46E761D494DA}" srcOrd="0" destOrd="0" presId="urn:microsoft.com/office/officeart/2005/8/layout/hierarchy3"/>
    <dgm:cxn modelId="{6BE252FA-B0B6-4209-B912-9A53E8764470}" type="presOf" srcId="{CA21A431-3F09-4E77-A88D-DC3188C6939F}" destId="{5391CDDB-9EF8-462F-8931-F2E4C0C18561}" srcOrd="1" destOrd="0" presId="urn:microsoft.com/office/officeart/2005/8/layout/hierarchy3"/>
    <dgm:cxn modelId="{5493460E-E0C0-48E9-AB6F-6F15801AAFB3}" type="presOf" srcId="{9B9AE586-26BA-446B-A607-28782253CF5A}" destId="{54A45D21-CADE-439A-BB6A-9083C7BC9FA3}" srcOrd="0" destOrd="0" presId="urn:microsoft.com/office/officeart/2005/8/layout/hierarchy3"/>
    <dgm:cxn modelId="{FBB7E700-C8C9-41ED-834D-876FDBD1FC77}" type="presOf" srcId="{4F21ECED-D263-45BD-9C4F-2A8612924041}" destId="{CE9FF729-5A20-44ED-89E3-E9D0505346FC}" srcOrd="0" destOrd="0" presId="urn:microsoft.com/office/officeart/2005/8/layout/hierarchy3"/>
    <dgm:cxn modelId="{CE0BAF97-648C-4BC0-801A-EDC9B5B14D49}" srcId="{CD100B83-AD85-476F-B6A9-9B368DDABA9F}" destId="{D4070A3D-42BB-4F84-BB95-961ED6321315}" srcOrd="0" destOrd="0" parTransId="{ADC5358A-437A-42BC-86B8-12656C2AE6FD}" sibTransId="{0E90BEC4-1497-40EB-B4A5-6CEA954A0F21}"/>
    <dgm:cxn modelId="{230700EA-54BF-4D7C-B550-CE8E7633E572}" type="presOf" srcId="{69309DE4-3B1A-4F4A-BD10-36750987037A}" destId="{9079708D-E5CB-405E-B33B-1628E91B20DE}" srcOrd="0" destOrd="0" presId="urn:microsoft.com/office/officeart/2005/8/layout/hierarchy3"/>
    <dgm:cxn modelId="{F6168BF5-96B6-4619-8C28-9861C36B27BB}" srcId="{D4070A3D-42BB-4F84-BB95-961ED6321315}" destId="{22A08F64-FA5A-4126-A557-64042FC2D706}" srcOrd="0" destOrd="0" parTransId="{D7DDF9B3-7E4D-43CB-80DC-8747474A0A98}" sibTransId="{D0FEBC4E-D944-4B7A-AB07-4536BB4193C1}"/>
    <dgm:cxn modelId="{2915BC0F-CCB3-4348-8A30-F0DCF1AF2C60}" type="presOf" srcId="{CD100B83-AD85-476F-B6A9-9B368DDABA9F}" destId="{25AB7FF1-7791-4B2E-99EB-3D1818597DDF}" srcOrd="0" destOrd="0" presId="urn:microsoft.com/office/officeart/2005/8/layout/hierarchy3"/>
    <dgm:cxn modelId="{6651F839-46AB-475B-9AFC-239C8CBE19DF}" type="presOf" srcId="{CA21A431-3F09-4E77-A88D-DC3188C6939F}" destId="{76C827C3-3D8E-4362-904F-B23DA7FE9183}" srcOrd="0" destOrd="0" presId="urn:microsoft.com/office/officeart/2005/8/layout/hierarchy3"/>
    <dgm:cxn modelId="{3039E772-E1DE-4BAA-BCB6-4FBB09BAB2F0}" type="presOf" srcId="{DC70DEAF-B575-4E00-94E2-63D35F8EF74A}" destId="{094589B1-52D1-486C-9F9E-576B49BE18B3}" srcOrd="0" destOrd="0" presId="urn:microsoft.com/office/officeart/2005/8/layout/hierarchy3"/>
    <dgm:cxn modelId="{F1670DE0-6F46-42E3-92F6-BFB39F3C95CA}" srcId="{D4070A3D-42BB-4F84-BB95-961ED6321315}" destId="{69309DE4-3B1A-4F4A-BD10-36750987037A}" srcOrd="2" destOrd="0" parTransId="{6235AEC2-AD8A-48C7-AFDA-DAD988A8B29A}" sibTransId="{3742C66C-8527-4430-9F38-8AF50FA0E2E3}"/>
    <dgm:cxn modelId="{E582DA3A-7EB1-4223-91DB-B6E5CBD87331}" type="presOf" srcId="{D76C4F69-53FB-409D-A2DA-C42CE2B37D70}" destId="{E818162C-8C02-404F-9AE1-067EFA4A3EDE}" srcOrd="0" destOrd="0" presId="urn:microsoft.com/office/officeart/2005/8/layout/hierarchy3"/>
    <dgm:cxn modelId="{90840B05-AD7F-4641-8CCF-97BB3B28757F}" srcId="{D4070A3D-42BB-4F84-BB95-961ED6321315}" destId="{D2C08A93-6B5C-453A-899A-6B01109B74C5}" srcOrd="3" destOrd="0" parTransId="{C858D8D7-DCA6-46E5-97EE-6EB8736E022B}" sibTransId="{38CB6675-B2E5-48C6-A821-900840C51468}"/>
    <dgm:cxn modelId="{F3B45FFB-7C6A-4477-A7D5-7F7E5F251AEB}" type="presOf" srcId="{D7DDF9B3-7E4D-43CB-80DC-8747474A0A98}" destId="{BFEF3779-7536-493C-899C-3C6F36990526}" srcOrd="0" destOrd="0" presId="urn:microsoft.com/office/officeart/2005/8/layout/hierarchy3"/>
    <dgm:cxn modelId="{202CF912-0969-412F-B132-660C7F5FA85C}" type="presOf" srcId="{5E15A969-44DB-4C1A-A2CD-D10DE74E5885}" destId="{E94812BC-3176-47CD-8CBB-CF58E45C408A}" srcOrd="0" destOrd="0" presId="urn:microsoft.com/office/officeart/2005/8/layout/hierarchy3"/>
    <dgm:cxn modelId="{E5595AE8-15B6-4816-9174-4CABDEE34FE6}" type="presOf" srcId="{D4070A3D-42BB-4F84-BB95-961ED6321315}" destId="{E0AFB50B-B05C-40A9-946B-CA00C392A3FD}" srcOrd="1" destOrd="0" presId="urn:microsoft.com/office/officeart/2005/8/layout/hierarchy3"/>
    <dgm:cxn modelId="{A6018504-B8F5-4371-8695-DF61B4E91FA6}" type="presOf" srcId="{651D613B-CE94-4B5E-9BA4-1725DEEC60C1}" destId="{A4FD1ABC-899E-4776-A6B7-C81723ACC7F0}" srcOrd="0" destOrd="0" presId="urn:microsoft.com/office/officeart/2005/8/layout/hierarchy3"/>
    <dgm:cxn modelId="{69EB9228-F906-46E4-AFDF-C56808A89463}" type="presOf" srcId="{D2C08A93-6B5C-453A-899A-6B01109B74C5}" destId="{BC55CC0F-5088-41E8-9821-D3D9B7AB725F}" srcOrd="0" destOrd="0" presId="urn:microsoft.com/office/officeart/2005/8/layout/hierarchy3"/>
    <dgm:cxn modelId="{0624FD13-5F5C-4FD9-BC7D-CD44C5E74F6D}" srcId="{CA21A431-3F09-4E77-A88D-DC3188C6939F}" destId="{D76C4F69-53FB-409D-A2DA-C42CE2B37D70}" srcOrd="2" destOrd="0" parTransId="{4B56B24E-1DA2-4C4F-8AD3-51D5370E0B48}" sibTransId="{4ADCD714-C238-4134-8B42-7ED80E8B57BD}"/>
    <dgm:cxn modelId="{CDACFA30-C6D4-47F6-AAED-AF94FE5E2E16}" type="presOf" srcId="{C858D8D7-DCA6-46E5-97EE-6EB8736E022B}" destId="{8F4D26D0-30C3-44AA-B76B-A2E85F8F0068}" srcOrd="0" destOrd="0" presId="urn:microsoft.com/office/officeart/2005/8/layout/hierarchy3"/>
    <dgm:cxn modelId="{79570D0C-C1DD-4E2A-BE78-FDDBFFC63E6F}" srcId="{CA21A431-3F09-4E77-A88D-DC3188C6939F}" destId="{75C2E37A-5BD7-4851-A767-1DE13F4A8AEC}" srcOrd="0" destOrd="0" parTransId="{651D613B-CE94-4B5E-9BA4-1725DEEC60C1}" sibTransId="{42549DF4-D985-4CD1-B7FF-DBC70DCF5E81}"/>
    <dgm:cxn modelId="{C085E2E9-699F-416C-86B3-B85DC83773FC}" type="presOf" srcId="{56426AD7-1693-4A75-B864-A594F6F677D9}" destId="{50812F64-936F-4203-840D-5880FECCCE2E}" srcOrd="0" destOrd="0" presId="urn:microsoft.com/office/officeart/2005/8/layout/hierarchy3"/>
    <dgm:cxn modelId="{2BA89A22-1092-4592-B272-1B4D2562A2C5}" type="presOf" srcId="{D4070A3D-42BB-4F84-BB95-961ED6321315}" destId="{82C34FB9-8D19-4FAC-9AD2-BA4BE8DB018C}" srcOrd="0" destOrd="0" presId="urn:microsoft.com/office/officeart/2005/8/layout/hierarchy3"/>
    <dgm:cxn modelId="{627D463E-8B74-42B4-8811-7F880EEC2FC4}" type="presOf" srcId="{554CDC78-85AC-48AB-98DD-14103BBC50D1}" destId="{FA9B924E-42D0-47D0-B84B-CD9E7F833114}" srcOrd="0" destOrd="0" presId="urn:microsoft.com/office/officeart/2005/8/layout/hierarchy3"/>
    <dgm:cxn modelId="{B78E0A47-6D80-43D8-BA08-DBBF19C51547}" type="presOf" srcId="{D1DC0442-E125-4D72-951D-8BEF86E007B7}" destId="{C0AAD452-CBB3-47DF-9DF9-D97CE34C7B60}" srcOrd="0" destOrd="0" presId="urn:microsoft.com/office/officeart/2005/8/layout/hierarchy3"/>
    <dgm:cxn modelId="{53568959-A8BE-47BC-982B-807901035F06}" type="presOf" srcId="{366BA746-F6A0-443C-8EAA-2B0B2E095820}" destId="{CFBF338C-EABD-465B-B8E1-28B56A0AD349}" srcOrd="0" destOrd="0" presId="urn:microsoft.com/office/officeart/2005/8/layout/hierarchy3"/>
    <dgm:cxn modelId="{1248B742-0DEE-45A0-AC4E-E79ABBFC3579}" type="presOf" srcId="{C7D7625B-EFAC-4491-8D64-1C213CBFA0A0}" destId="{19E97323-23F5-4465-BBAB-1560417EE178}" srcOrd="0" destOrd="0" presId="urn:microsoft.com/office/officeart/2005/8/layout/hierarchy3"/>
    <dgm:cxn modelId="{52244141-05DC-4FED-860A-B853E7107448}" srcId="{D4070A3D-42BB-4F84-BB95-961ED6321315}" destId="{5E15A969-44DB-4C1A-A2CD-D10DE74E5885}" srcOrd="1" destOrd="0" parTransId="{4F21ECED-D263-45BD-9C4F-2A8612924041}" sibTransId="{C7F451A9-9863-4B7B-B9AC-E5B2298A3980}"/>
    <dgm:cxn modelId="{E92CFA6B-477A-4A5E-9F69-9B4CA6CD7F0A}" srcId="{D4070A3D-42BB-4F84-BB95-961ED6321315}" destId="{56426AD7-1693-4A75-B864-A594F6F677D9}" srcOrd="4" destOrd="0" parTransId="{D1DC0442-E125-4D72-951D-8BEF86E007B7}" sibTransId="{13C2B934-0AA4-4C0D-9AB9-8D424B087C8C}"/>
    <dgm:cxn modelId="{68819377-442E-4BDD-9028-E4828A56BC03}" srcId="{CD100B83-AD85-476F-B6A9-9B368DDABA9F}" destId="{CA21A431-3F09-4E77-A88D-DC3188C6939F}" srcOrd="1" destOrd="0" parTransId="{25260D1E-D6BB-4948-8C37-DA040760B8BA}" sibTransId="{9332FACF-C91B-4358-9223-81CB4E102BB8}"/>
    <dgm:cxn modelId="{AE450F44-2FF7-489A-BCC2-5632AF5216D2}" srcId="{CA21A431-3F09-4E77-A88D-DC3188C6939F}" destId="{554CDC78-85AC-48AB-98DD-14103BBC50D1}" srcOrd="4" destOrd="0" parTransId="{9B9AE586-26BA-446B-A607-28782253CF5A}" sibTransId="{8B67E002-F959-470F-98F5-C348ED7E9130}"/>
    <dgm:cxn modelId="{D5AEDB47-5347-4EB8-B18B-FE47AE6CA04A}" type="presOf" srcId="{7C5B8F76-B063-496B-99FB-BD7B688965F0}" destId="{27506C43-29B2-4126-A219-3F284F0812DB}" srcOrd="0" destOrd="0" presId="urn:microsoft.com/office/officeart/2005/8/layout/hierarchy3"/>
    <dgm:cxn modelId="{5101A698-2C4D-4C78-88EB-1EF44C256A04}" srcId="{CA21A431-3F09-4E77-A88D-DC3188C6939F}" destId="{7C5B8F76-B063-496B-99FB-BD7B688965F0}" srcOrd="3" destOrd="0" parTransId="{C7D7625B-EFAC-4491-8D64-1C213CBFA0A0}" sibTransId="{3CBD19E9-FD7B-439F-AAD8-77F3AA125E6E}"/>
    <dgm:cxn modelId="{17357FEE-E2B9-4633-BC5A-B85C2EDC63E7}" type="presOf" srcId="{75C2E37A-5BD7-4851-A767-1DE13F4A8AEC}" destId="{5CBDE223-9904-43AC-8371-A1F7F1BF78FF}" srcOrd="0" destOrd="0" presId="urn:microsoft.com/office/officeart/2005/8/layout/hierarchy3"/>
    <dgm:cxn modelId="{7C2E9AA6-78F7-4025-AA8A-0ECBE1C561F5}" type="presOf" srcId="{4B56B24E-1DA2-4C4F-8AD3-51D5370E0B48}" destId="{69ACEC26-C71B-4F93-A97E-FC8A942427B5}" srcOrd="0" destOrd="0" presId="urn:microsoft.com/office/officeart/2005/8/layout/hierarchy3"/>
    <dgm:cxn modelId="{B201638D-94DA-4D5C-BBD2-4B3CCEFA187A}" type="presParOf" srcId="{25AB7FF1-7791-4B2E-99EB-3D1818597DDF}" destId="{D071A19A-3AC5-4579-A68C-F07FF6C68227}" srcOrd="0" destOrd="0" presId="urn:microsoft.com/office/officeart/2005/8/layout/hierarchy3"/>
    <dgm:cxn modelId="{8913E757-B984-46FE-977F-1A53BB744549}" type="presParOf" srcId="{D071A19A-3AC5-4579-A68C-F07FF6C68227}" destId="{6DC32434-F8DA-4E3D-A20C-540973353FFE}" srcOrd="0" destOrd="0" presId="urn:microsoft.com/office/officeart/2005/8/layout/hierarchy3"/>
    <dgm:cxn modelId="{9DDEFDB5-A4AC-424B-ABD2-CE6C569E4B32}" type="presParOf" srcId="{6DC32434-F8DA-4E3D-A20C-540973353FFE}" destId="{82C34FB9-8D19-4FAC-9AD2-BA4BE8DB018C}" srcOrd="0" destOrd="0" presId="urn:microsoft.com/office/officeart/2005/8/layout/hierarchy3"/>
    <dgm:cxn modelId="{53A85BE7-0470-48F7-A6C5-5EDCAA2E398D}" type="presParOf" srcId="{6DC32434-F8DA-4E3D-A20C-540973353FFE}" destId="{E0AFB50B-B05C-40A9-946B-CA00C392A3FD}" srcOrd="1" destOrd="0" presId="urn:microsoft.com/office/officeart/2005/8/layout/hierarchy3"/>
    <dgm:cxn modelId="{BD5F6E06-233C-46B7-9CB9-120439AEDBC1}" type="presParOf" srcId="{D071A19A-3AC5-4579-A68C-F07FF6C68227}" destId="{5875D165-F9E0-4C5E-A230-6EFCF56DF9C0}" srcOrd="1" destOrd="0" presId="urn:microsoft.com/office/officeart/2005/8/layout/hierarchy3"/>
    <dgm:cxn modelId="{7428575D-7F7F-450F-9B8F-59F370C81140}" type="presParOf" srcId="{5875D165-F9E0-4C5E-A230-6EFCF56DF9C0}" destId="{BFEF3779-7536-493C-899C-3C6F36990526}" srcOrd="0" destOrd="0" presId="urn:microsoft.com/office/officeart/2005/8/layout/hierarchy3"/>
    <dgm:cxn modelId="{6FAED533-EB6E-4B0A-98D0-490A60166496}" type="presParOf" srcId="{5875D165-F9E0-4C5E-A230-6EFCF56DF9C0}" destId="{63723759-1D22-40CC-9678-46E761D494DA}" srcOrd="1" destOrd="0" presId="urn:microsoft.com/office/officeart/2005/8/layout/hierarchy3"/>
    <dgm:cxn modelId="{AF36739F-71D4-4686-A2AF-E3D5146EF001}" type="presParOf" srcId="{5875D165-F9E0-4C5E-A230-6EFCF56DF9C0}" destId="{CE9FF729-5A20-44ED-89E3-E9D0505346FC}" srcOrd="2" destOrd="0" presId="urn:microsoft.com/office/officeart/2005/8/layout/hierarchy3"/>
    <dgm:cxn modelId="{659996F7-454D-4FD9-81CA-1B4FC4499988}" type="presParOf" srcId="{5875D165-F9E0-4C5E-A230-6EFCF56DF9C0}" destId="{E94812BC-3176-47CD-8CBB-CF58E45C408A}" srcOrd="3" destOrd="0" presId="urn:microsoft.com/office/officeart/2005/8/layout/hierarchy3"/>
    <dgm:cxn modelId="{DA00EFC6-C4D5-4F76-A72D-64896B1EE080}" type="presParOf" srcId="{5875D165-F9E0-4C5E-A230-6EFCF56DF9C0}" destId="{047A4361-2474-4046-BA28-DE099EF5E229}" srcOrd="4" destOrd="0" presId="urn:microsoft.com/office/officeart/2005/8/layout/hierarchy3"/>
    <dgm:cxn modelId="{1910A7B9-6CD3-432A-B016-679154AA7220}" type="presParOf" srcId="{5875D165-F9E0-4C5E-A230-6EFCF56DF9C0}" destId="{9079708D-E5CB-405E-B33B-1628E91B20DE}" srcOrd="5" destOrd="0" presId="urn:microsoft.com/office/officeart/2005/8/layout/hierarchy3"/>
    <dgm:cxn modelId="{29843607-645F-4A25-A2F2-171289CDAEC5}" type="presParOf" srcId="{5875D165-F9E0-4C5E-A230-6EFCF56DF9C0}" destId="{8F4D26D0-30C3-44AA-B76B-A2E85F8F0068}" srcOrd="6" destOrd="0" presId="urn:microsoft.com/office/officeart/2005/8/layout/hierarchy3"/>
    <dgm:cxn modelId="{77169902-F6E0-499C-9D00-40ABB177A787}" type="presParOf" srcId="{5875D165-F9E0-4C5E-A230-6EFCF56DF9C0}" destId="{BC55CC0F-5088-41E8-9821-D3D9B7AB725F}" srcOrd="7" destOrd="0" presId="urn:microsoft.com/office/officeart/2005/8/layout/hierarchy3"/>
    <dgm:cxn modelId="{14DF1A09-7DFA-4CF7-8A1F-DBA53D606F67}" type="presParOf" srcId="{5875D165-F9E0-4C5E-A230-6EFCF56DF9C0}" destId="{C0AAD452-CBB3-47DF-9DF9-D97CE34C7B60}" srcOrd="8" destOrd="0" presId="urn:microsoft.com/office/officeart/2005/8/layout/hierarchy3"/>
    <dgm:cxn modelId="{46FF6F03-B6FA-4F3A-BDC6-54E84BE37FB1}" type="presParOf" srcId="{5875D165-F9E0-4C5E-A230-6EFCF56DF9C0}" destId="{50812F64-936F-4203-840D-5880FECCCE2E}" srcOrd="9" destOrd="0" presId="urn:microsoft.com/office/officeart/2005/8/layout/hierarchy3"/>
    <dgm:cxn modelId="{C35CE522-BB5B-493C-A627-71577663F745}" type="presParOf" srcId="{25AB7FF1-7791-4B2E-99EB-3D1818597DDF}" destId="{DAAA4473-49EE-4622-9711-0836479ED9B5}" srcOrd="1" destOrd="0" presId="urn:microsoft.com/office/officeart/2005/8/layout/hierarchy3"/>
    <dgm:cxn modelId="{615BE387-1338-4354-A09C-FDC61488453C}" type="presParOf" srcId="{DAAA4473-49EE-4622-9711-0836479ED9B5}" destId="{96087ED6-AC6D-4C62-A8D1-674B736E639F}" srcOrd="0" destOrd="0" presId="urn:microsoft.com/office/officeart/2005/8/layout/hierarchy3"/>
    <dgm:cxn modelId="{2F250380-F0F2-4EEC-9DAD-4DAD1690C268}" type="presParOf" srcId="{96087ED6-AC6D-4C62-A8D1-674B736E639F}" destId="{76C827C3-3D8E-4362-904F-B23DA7FE9183}" srcOrd="0" destOrd="0" presId="urn:microsoft.com/office/officeart/2005/8/layout/hierarchy3"/>
    <dgm:cxn modelId="{B874D066-FC24-4D78-88F2-F007DB9203B9}" type="presParOf" srcId="{96087ED6-AC6D-4C62-A8D1-674B736E639F}" destId="{5391CDDB-9EF8-462F-8931-F2E4C0C18561}" srcOrd="1" destOrd="0" presId="urn:microsoft.com/office/officeart/2005/8/layout/hierarchy3"/>
    <dgm:cxn modelId="{E40B0389-142D-4ACD-BC5C-4C7B9636CE58}" type="presParOf" srcId="{DAAA4473-49EE-4622-9711-0836479ED9B5}" destId="{2D26297F-0D44-4306-92E3-610484B22424}" srcOrd="1" destOrd="0" presId="urn:microsoft.com/office/officeart/2005/8/layout/hierarchy3"/>
    <dgm:cxn modelId="{8E63584C-6C8E-4557-B1ED-DF89FAD7B79F}" type="presParOf" srcId="{2D26297F-0D44-4306-92E3-610484B22424}" destId="{A4FD1ABC-899E-4776-A6B7-C81723ACC7F0}" srcOrd="0" destOrd="0" presId="urn:microsoft.com/office/officeart/2005/8/layout/hierarchy3"/>
    <dgm:cxn modelId="{67ED2DDB-1E98-4FF3-8CC5-99D9122ECE63}" type="presParOf" srcId="{2D26297F-0D44-4306-92E3-610484B22424}" destId="{5CBDE223-9904-43AC-8371-A1F7F1BF78FF}" srcOrd="1" destOrd="0" presId="urn:microsoft.com/office/officeart/2005/8/layout/hierarchy3"/>
    <dgm:cxn modelId="{F28D042C-9C5A-4A10-BA18-1506DB842524}" type="presParOf" srcId="{2D26297F-0D44-4306-92E3-610484B22424}" destId="{094589B1-52D1-486C-9F9E-576B49BE18B3}" srcOrd="2" destOrd="0" presId="urn:microsoft.com/office/officeart/2005/8/layout/hierarchy3"/>
    <dgm:cxn modelId="{97A162F4-F334-44B6-BF64-3819A6840F2B}" type="presParOf" srcId="{2D26297F-0D44-4306-92E3-610484B22424}" destId="{CFBF338C-EABD-465B-B8E1-28B56A0AD349}" srcOrd="3" destOrd="0" presId="urn:microsoft.com/office/officeart/2005/8/layout/hierarchy3"/>
    <dgm:cxn modelId="{2285874C-85D2-462E-B9A0-F7CD4C0CBAC5}" type="presParOf" srcId="{2D26297F-0D44-4306-92E3-610484B22424}" destId="{69ACEC26-C71B-4F93-A97E-FC8A942427B5}" srcOrd="4" destOrd="0" presId="urn:microsoft.com/office/officeart/2005/8/layout/hierarchy3"/>
    <dgm:cxn modelId="{5D7F1271-489B-44BB-9162-2C0643855694}" type="presParOf" srcId="{2D26297F-0D44-4306-92E3-610484B22424}" destId="{E818162C-8C02-404F-9AE1-067EFA4A3EDE}" srcOrd="5" destOrd="0" presId="urn:microsoft.com/office/officeart/2005/8/layout/hierarchy3"/>
    <dgm:cxn modelId="{E6E36D0B-CE0D-47E6-B940-3C7C02A9B4F9}" type="presParOf" srcId="{2D26297F-0D44-4306-92E3-610484B22424}" destId="{19E97323-23F5-4465-BBAB-1560417EE178}" srcOrd="6" destOrd="0" presId="urn:microsoft.com/office/officeart/2005/8/layout/hierarchy3"/>
    <dgm:cxn modelId="{2F929D8B-730C-4115-B739-45241F5C94F6}" type="presParOf" srcId="{2D26297F-0D44-4306-92E3-610484B22424}" destId="{27506C43-29B2-4126-A219-3F284F0812DB}" srcOrd="7" destOrd="0" presId="urn:microsoft.com/office/officeart/2005/8/layout/hierarchy3"/>
    <dgm:cxn modelId="{C93B09EA-5CC6-4356-9398-98F391D0CE93}" type="presParOf" srcId="{2D26297F-0D44-4306-92E3-610484B22424}" destId="{54A45D21-CADE-439A-BB6A-9083C7BC9FA3}" srcOrd="8" destOrd="0" presId="urn:microsoft.com/office/officeart/2005/8/layout/hierarchy3"/>
    <dgm:cxn modelId="{32CA67D8-9768-41B7-9679-55D388124ACC}" type="presParOf" srcId="{2D26297F-0D44-4306-92E3-610484B22424}" destId="{FA9B924E-42D0-47D0-B84B-CD9E7F83311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4FB9-8D19-4FAC-9AD2-BA4BE8DB018C}">
      <dsp:nvSpPr>
        <dsp:cNvPr id="0" name=""/>
        <dsp:cNvSpPr/>
      </dsp:nvSpPr>
      <dsp:spPr>
        <a:xfrm>
          <a:off x="667919" y="906"/>
          <a:ext cx="2652589" cy="655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İşte doyumsuzluk yaratan faktörler 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687111" y="20098"/>
        <a:ext cx="2614205" cy="616887"/>
      </dsp:txXfrm>
    </dsp:sp>
    <dsp:sp modelId="{BFEF3779-7536-493C-899C-3C6F36990526}">
      <dsp:nvSpPr>
        <dsp:cNvPr id="0" name=""/>
        <dsp:cNvSpPr/>
      </dsp:nvSpPr>
      <dsp:spPr>
        <a:xfrm>
          <a:off x="933178" y="656177"/>
          <a:ext cx="265258" cy="49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53"/>
              </a:lnTo>
              <a:lnTo>
                <a:pt x="265258" y="491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3759-1D22-40CC-9678-46E761D494DA}">
      <dsp:nvSpPr>
        <dsp:cNvPr id="0" name=""/>
        <dsp:cNvSpPr/>
      </dsp:nvSpPr>
      <dsp:spPr>
        <a:xfrm>
          <a:off x="1198437" y="819995"/>
          <a:ext cx="3051193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İşletme yönetimi ve politikasından hoşnutsuzluk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1217629" y="839187"/>
        <a:ext cx="3012809" cy="616887"/>
      </dsp:txXfrm>
    </dsp:sp>
    <dsp:sp modelId="{CE9FF729-5A20-44ED-89E3-E9D0505346FC}">
      <dsp:nvSpPr>
        <dsp:cNvPr id="0" name=""/>
        <dsp:cNvSpPr/>
      </dsp:nvSpPr>
      <dsp:spPr>
        <a:xfrm>
          <a:off x="933178" y="656177"/>
          <a:ext cx="265258" cy="131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542"/>
              </a:lnTo>
              <a:lnTo>
                <a:pt x="265258" y="13105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12BC-3176-47CD-8CBB-CF58E45C408A}">
      <dsp:nvSpPr>
        <dsp:cNvPr id="0" name=""/>
        <dsp:cNvSpPr/>
      </dsp:nvSpPr>
      <dsp:spPr>
        <a:xfrm>
          <a:off x="1198437" y="1639084"/>
          <a:ext cx="2645890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Teknik gözetimden hoşnutsuzluk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1217629" y="1658276"/>
        <a:ext cx="2607506" cy="616887"/>
      </dsp:txXfrm>
    </dsp:sp>
    <dsp:sp modelId="{047A4361-2474-4046-BA28-DE099EF5E229}">
      <dsp:nvSpPr>
        <dsp:cNvPr id="0" name=""/>
        <dsp:cNvSpPr/>
      </dsp:nvSpPr>
      <dsp:spPr>
        <a:xfrm>
          <a:off x="933178" y="656177"/>
          <a:ext cx="265258" cy="212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630"/>
              </a:lnTo>
              <a:lnTo>
                <a:pt x="265258" y="21296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9708D-E5CB-405E-B33B-1628E91B20DE}">
      <dsp:nvSpPr>
        <dsp:cNvPr id="0" name=""/>
        <dsp:cNvSpPr/>
      </dsp:nvSpPr>
      <dsp:spPr>
        <a:xfrm>
          <a:off x="1198437" y="2458172"/>
          <a:ext cx="2932919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Ücret yetersizliği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1217629" y="2477364"/>
        <a:ext cx="2894535" cy="616887"/>
      </dsp:txXfrm>
    </dsp:sp>
    <dsp:sp modelId="{8F4D26D0-30C3-44AA-B76B-A2E85F8F0068}">
      <dsp:nvSpPr>
        <dsp:cNvPr id="0" name=""/>
        <dsp:cNvSpPr/>
      </dsp:nvSpPr>
      <dsp:spPr>
        <a:xfrm>
          <a:off x="933178" y="656177"/>
          <a:ext cx="265258" cy="294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719"/>
              </a:lnTo>
              <a:lnTo>
                <a:pt x="265258" y="29487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5CC0F-5088-41E8-9821-D3D9B7AB725F}">
      <dsp:nvSpPr>
        <dsp:cNvPr id="0" name=""/>
        <dsp:cNvSpPr/>
      </dsp:nvSpPr>
      <dsp:spPr>
        <a:xfrm>
          <a:off x="1198437" y="3277261"/>
          <a:ext cx="3192889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Kişilerarası ilişkilerden kaynaklanan hoşnutsuzluk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1217629" y="3296453"/>
        <a:ext cx="3154505" cy="616887"/>
      </dsp:txXfrm>
    </dsp:sp>
    <dsp:sp modelId="{C0AAD452-CBB3-47DF-9DF9-D97CE34C7B60}">
      <dsp:nvSpPr>
        <dsp:cNvPr id="0" name=""/>
        <dsp:cNvSpPr/>
      </dsp:nvSpPr>
      <dsp:spPr>
        <a:xfrm>
          <a:off x="933178" y="656177"/>
          <a:ext cx="265258" cy="3767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7808"/>
              </a:lnTo>
              <a:lnTo>
                <a:pt x="265258" y="37678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12F64-936F-4203-840D-5880FECCCE2E}">
      <dsp:nvSpPr>
        <dsp:cNvPr id="0" name=""/>
        <dsp:cNvSpPr/>
      </dsp:nvSpPr>
      <dsp:spPr>
        <a:xfrm>
          <a:off x="1198437" y="4096350"/>
          <a:ext cx="3192889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Çalışma koşullarından hoşnutsuzluk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1217629" y="4115542"/>
        <a:ext cx="3154505" cy="616887"/>
      </dsp:txXfrm>
    </dsp:sp>
    <dsp:sp modelId="{76C827C3-3D8E-4362-904F-B23DA7FE9183}">
      <dsp:nvSpPr>
        <dsp:cNvPr id="0" name=""/>
        <dsp:cNvSpPr/>
      </dsp:nvSpPr>
      <dsp:spPr>
        <a:xfrm>
          <a:off x="4323663" y="906"/>
          <a:ext cx="1976494" cy="655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İşte doyum yaratan faktörler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4342855" y="20098"/>
        <a:ext cx="1938110" cy="616887"/>
      </dsp:txXfrm>
    </dsp:sp>
    <dsp:sp modelId="{A4FD1ABC-899E-4776-A6B7-C81723ACC7F0}">
      <dsp:nvSpPr>
        <dsp:cNvPr id="0" name=""/>
        <dsp:cNvSpPr/>
      </dsp:nvSpPr>
      <dsp:spPr>
        <a:xfrm>
          <a:off x="4521313" y="656177"/>
          <a:ext cx="197649" cy="49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53"/>
              </a:lnTo>
              <a:lnTo>
                <a:pt x="197649" y="491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DE223-9904-43AC-8371-A1F7F1BF78FF}">
      <dsp:nvSpPr>
        <dsp:cNvPr id="0" name=""/>
        <dsp:cNvSpPr/>
      </dsp:nvSpPr>
      <dsp:spPr>
        <a:xfrm>
          <a:off x="4718962" y="819995"/>
          <a:ext cx="1741909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İşi başarma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4738154" y="839187"/>
        <a:ext cx="1703525" cy="616887"/>
      </dsp:txXfrm>
    </dsp:sp>
    <dsp:sp modelId="{094589B1-52D1-486C-9F9E-576B49BE18B3}">
      <dsp:nvSpPr>
        <dsp:cNvPr id="0" name=""/>
        <dsp:cNvSpPr/>
      </dsp:nvSpPr>
      <dsp:spPr>
        <a:xfrm>
          <a:off x="4521313" y="656177"/>
          <a:ext cx="197649" cy="131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542"/>
              </a:lnTo>
              <a:lnTo>
                <a:pt x="197649" y="13105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338C-EABD-465B-B8E1-28B56A0AD349}">
      <dsp:nvSpPr>
        <dsp:cNvPr id="0" name=""/>
        <dsp:cNvSpPr/>
      </dsp:nvSpPr>
      <dsp:spPr>
        <a:xfrm>
          <a:off x="4718962" y="1639084"/>
          <a:ext cx="1048433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Tanınma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4738154" y="1658276"/>
        <a:ext cx="1010049" cy="616887"/>
      </dsp:txXfrm>
    </dsp:sp>
    <dsp:sp modelId="{69ACEC26-C71B-4F93-A97E-FC8A942427B5}">
      <dsp:nvSpPr>
        <dsp:cNvPr id="0" name=""/>
        <dsp:cNvSpPr/>
      </dsp:nvSpPr>
      <dsp:spPr>
        <a:xfrm>
          <a:off x="4521313" y="656177"/>
          <a:ext cx="197649" cy="212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630"/>
              </a:lnTo>
              <a:lnTo>
                <a:pt x="197649" y="21296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162C-8C02-404F-9AE1-067EFA4A3EDE}">
      <dsp:nvSpPr>
        <dsp:cNvPr id="0" name=""/>
        <dsp:cNvSpPr/>
      </dsp:nvSpPr>
      <dsp:spPr>
        <a:xfrm>
          <a:off x="4718962" y="2458172"/>
          <a:ext cx="1048433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Çalışma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4738154" y="2477364"/>
        <a:ext cx="1010049" cy="616887"/>
      </dsp:txXfrm>
    </dsp:sp>
    <dsp:sp modelId="{19E97323-23F5-4465-BBAB-1560417EE178}">
      <dsp:nvSpPr>
        <dsp:cNvPr id="0" name=""/>
        <dsp:cNvSpPr/>
      </dsp:nvSpPr>
      <dsp:spPr>
        <a:xfrm>
          <a:off x="4521313" y="656177"/>
          <a:ext cx="197649" cy="294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719"/>
              </a:lnTo>
              <a:lnTo>
                <a:pt x="197649" y="29487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06C43-29B2-4126-A219-3F284F0812DB}">
      <dsp:nvSpPr>
        <dsp:cNvPr id="0" name=""/>
        <dsp:cNvSpPr/>
      </dsp:nvSpPr>
      <dsp:spPr>
        <a:xfrm>
          <a:off x="4718962" y="3277261"/>
          <a:ext cx="1573489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Sorumluluk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4738154" y="3296453"/>
        <a:ext cx="1535105" cy="616887"/>
      </dsp:txXfrm>
    </dsp:sp>
    <dsp:sp modelId="{54A45D21-CADE-439A-BB6A-9083C7BC9FA3}">
      <dsp:nvSpPr>
        <dsp:cNvPr id="0" name=""/>
        <dsp:cNvSpPr/>
      </dsp:nvSpPr>
      <dsp:spPr>
        <a:xfrm>
          <a:off x="4521313" y="656177"/>
          <a:ext cx="197649" cy="3767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7808"/>
              </a:lnTo>
              <a:lnTo>
                <a:pt x="197649" y="37678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B924E-42D0-47D0-B84B-CD9E7F833114}">
      <dsp:nvSpPr>
        <dsp:cNvPr id="0" name=""/>
        <dsp:cNvSpPr/>
      </dsp:nvSpPr>
      <dsp:spPr>
        <a:xfrm>
          <a:off x="4718962" y="4096350"/>
          <a:ext cx="1048433" cy="65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İlerleme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4738154" y="4115542"/>
        <a:ext cx="1010049" cy="616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07A3A-A679-4C62-A694-80874D743094}" type="datetimeFigureOut">
              <a:rPr lang="tr-TR" smtClean="0"/>
              <a:pPr/>
              <a:t>25.01.2017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1">
                <a:lumMod val="95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00400" cy="2204864"/>
          </a:xfrm>
        </p:spPr>
        <p:txBody>
          <a:bodyPr>
            <a:noAutofit/>
          </a:bodyPr>
          <a:lstStyle/>
          <a:p>
            <a:pPr algn="ctr"/>
            <a:r>
              <a:rPr lang="tr-TR" sz="3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GÜNÜMÜZ İŞLETMELERİNiN YÖNETİMİ</a:t>
            </a:r>
            <a:endParaRPr lang="tr-TR" sz="3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3280200"/>
            <a:ext cx="3260746" cy="2538303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4. Bölüm</a:t>
            </a:r>
          </a:p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BAKIŞ</a:t>
            </a:r>
          </a:p>
          <a:p>
            <a:endParaRPr lang="tr-TR" sz="44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892"/>
          <a:stretch/>
        </p:blipFill>
        <p:spPr bwMode="auto">
          <a:xfrm>
            <a:off x="765487" y="404664"/>
            <a:ext cx="2592288" cy="57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72" y="701280"/>
            <a:ext cx="6155514" cy="55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897" y="814132"/>
            <a:ext cx="2599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Maslow’un İhtiyaçlar Hiyerarşisi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03897" y="8141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Herzberg’in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Çift Faktör Teorisi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763" y="170080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dirty="0">
                <a:latin typeface="Calibri" panose="020F0502020204030204" pitchFamily="34" charset="0"/>
              </a:rPr>
              <a:t>Herzberg, bireylerin değer sistemleri içinde çalışmanın hangi koşullarını arzu edilmez bulduklarını ve ondan kaçınmak gerektiğini saptamak istemiştir. </a:t>
            </a:r>
            <a:endParaRPr lang="tr-TR" sz="22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398907"/>
            <a:ext cx="2232249" cy="236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9623" y="3784601"/>
            <a:ext cx="7304785" cy="29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Herzberg göre; iş yerinde tatminsizliğe neden olan bir etkenin ortadan kaldırılması işte tatminle sonuçlanmamaktadır</a:t>
            </a:r>
            <a:r>
              <a:rPr lang="tr-TR" sz="22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2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Burada </a:t>
            </a:r>
            <a:r>
              <a:rPr lang="tr-TR" sz="2200" b="1" i="1" dirty="0" smtClean="0">
                <a:latin typeface="Calibri" panose="020F0502020204030204" pitchFamily="34" charset="0"/>
              </a:rPr>
              <a:t>hijyen(doyumsuzluk</a:t>
            </a:r>
            <a:r>
              <a:rPr lang="tr-TR" sz="2200" b="1" i="1" dirty="0">
                <a:latin typeface="Calibri" panose="020F0502020204030204" pitchFamily="34" charset="0"/>
              </a:rPr>
              <a:t>) faktörleri </a:t>
            </a:r>
            <a:r>
              <a:rPr lang="tr-TR" sz="2200" dirty="0">
                <a:latin typeface="Calibri" panose="020F0502020204030204" pitchFamily="34" charset="0"/>
              </a:rPr>
              <a:t>ve </a:t>
            </a:r>
            <a:r>
              <a:rPr lang="tr-TR" sz="2200" b="1" i="1" dirty="0">
                <a:latin typeface="Calibri" panose="020F0502020204030204" pitchFamily="34" charset="0"/>
              </a:rPr>
              <a:t>motive </a:t>
            </a:r>
            <a:r>
              <a:rPr lang="tr-TR" sz="2200" b="1" i="1" dirty="0" smtClean="0">
                <a:latin typeface="Calibri" panose="020F0502020204030204" pitchFamily="34" charset="0"/>
              </a:rPr>
              <a:t>edici(doyum </a:t>
            </a:r>
            <a:r>
              <a:rPr lang="tr-TR" sz="2200" b="1" i="1" dirty="0">
                <a:latin typeface="Calibri" panose="020F0502020204030204" pitchFamily="34" charset="0"/>
              </a:rPr>
              <a:t>sağlayan) faktörler </a:t>
            </a:r>
            <a:r>
              <a:rPr lang="tr-TR" sz="2200" dirty="0">
                <a:latin typeface="Calibri" panose="020F0502020204030204" pitchFamily="34" charset="0"/>
              </a:rPr>
              <a:t>olarak ikili bir sınıflandırma yapılmıştır.</a:t>
            </a:r>
          </a:p>
          <a:p>
            <a:pPr>
              <a:lnSpc>
                <a:spcPct val="80000"/>
              </a:lnSpc>
              <a:defRPr/>
            </a:pPr>
            <a:endParaRPr lang="tr-TR" dirty="0" smtClean="0"/>
          </a:p>
          <a:p>
            <a:pPr>
              <a:lnSpc>
                <a:spcPct val="80000"/>
              </a:lnSpc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03897" y="8141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Herzberg’in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Çift Faktör Teorisi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3801547"/>
              </p:ext>
            </p:extLst>
          </p:nvPr>
        </p:nvGraphicFramePr>
        <p:xfrm>
          <a:off x="971600" y="1556792"/>
          <a:ext cx="71287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03897" y="8141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McGregor’un</a:t>
            </a:r>
            <a:r>
              <a:rPr lang="es-E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X ve Y </a:t>
            </a:r>
            <a:r>
              <a:rPr lang="es-ES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Teorisi</a:t>
            </a: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912" y="1562015"/>
            <a:ext cx="77845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defRPr/>
            </a:pPr>
            <a:r>
              <a:rPr lang="en-US" sz="2200" dirty="0">
                <a:latin typeface="Calibri" panose="020F0502020204030204" pitchFamily="34" charset="0"/>
              </a:rPr>
              <a:t>Douglas McGregor</a:t>
            </a:r>
            <a:r>
              <a:rPr lang="tr-TR" sz="2200" dirty="0">
                <a:latin typeface="Calibri" panose="020F0502020204030204" pitchFamily="34" charset="0"/>
              </a:rPr>
              <a:t>, liderlik stilleri ve liderin çalışana bakış açısıyla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ilgili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iki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farklı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varsayımlar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dizisi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önermiştir</a:t>
            </a:r>
            <a:r>
              <a:rPr lang="tr-TR" sz="2200" dirty="0">
                <a:latin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b="1" i="1" dirty="0">
                <a:latin typeface="Calibri" panose="020F0502020204030204" pitchFamily="34" charset="0"/>
              </a:rPr>
              <a:t>X Teorisi</a:t>
            </a:r>
            <a:r>
              <a:rPr lang="tr-TR" altLang="en-US" sz="2200" b="1" i="1" dirty="0">
                <a:latin typeface="Calibri" panose="020F0502020204030204" pitchFamily="34" charset="0"/>
              </a:rPr>
              <a:t> </a:t>
            </a:r>
            <a:r>
              <a:rPr lang="tr-TR" altLang="en-US" sz="2200" dirty="0">
                <a:latin typeface="Calibri" panose="020F0502020204030204" pitchFamily="34" charset="0"/>
              </a:rPr>
              <a:t>ortalam</a:t>
            </a:r>
            <a:r>
              <a:rPr lang="en-US" altLang="en-US" sz="2200" dirty="0">
                <a:latin typeface="Calibri" panose="020F0502020204030204" pitchFamily="34" charset="0"/>
              </a:rPr>
              <a:t>a</a:t>
            </a:r>
            <a:r>
              <a:rPr lang="tr-TR" altLang="en-US" sz="2200" dirty="0">
                <a:latin typeface="Calibri" panose="020F0502020204030204" pitchFamily="34" charset="0"/>
              </a:rPr>
              <a:t> bir</a:t>
            </a:r>
            <a:r>
              <a:rPr lang="en-US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dirty="0">
                <a:latin typeface="Calibri" panose="020F0502020204030204" pitchFamily="34" charset="0"/>
              </a:rPr>
              <a:t>işçinin tembel olduğunu, </a:t>
            </a:r>
            <a:r>
              <a:rPr lang="tr-TR" altLang="en-US" sz="2200" dirty="0" smtClean="0">
                <a:latin typeface="Calibri" panose="020F0502020204030204" pitchFamily="34" charset="0"/>
              </a:rPr>
              <a:t>çalışmaktan hoşlanmad</a:t>
            </a:r>
            <a:r>
              <a:rPr lang="en-US" altLang="en-US" sz="2200" dirty="0" err="1">
                <a:latin typeface="Calibri" panose="020F0502020204030204" pitchFamily="34" charset="0"/>
              </a:rPr>
              <a:t>ı</a:t>
            </a:r>
            <a:r>
              <a:rPr lang="tr-TR" altLang="en-US" sz="2200" dirty="0">
                <a:latin typeface="Calibri" panose="020F0502020204030204" pitchFamily="34" charset="0"/>
              </a:rPr>
              <a:t>ğı</a:t>
            </a:r>
            <a:r>
              <a:rPr lang="en-US" altLang="en-US" sz="2200" dirty="0">
                <a:latin typeface="Calibri" panose="020F0502020204030204" pitchFamily="34" charset="0"/>
              </a:rPr>
              <a:t>n</a:t>
            </a:r>
            <a:r>
              <a:rPr lang="tr-TR" altLang="en-US" sz="2200" dirty="0">
                <a:latin typeface="Calibri" panose="020F0502020204030204" pitchFamily="34" charset="0"/>
              </a:rPr>
              <a:t>ı ve mümkün olan en az çabayı s</a:t>
            </a:r>
            <a:r>
              <a:rPr lang="en-US" altLang="en-US" sz="2200" dirty="0">
                <a:latin typeface="Calibri" panose="020F0502020204030204" pitchFamily="34" charset="0"/>
              </a:rPr>
              <a:t>a</a:t>
            </a:r>
            <a:r>
              <a:rPr lang="tr-TR" altLang="en-US" sz="2200" dirty="0">
                <a:latin typeface="Calibri" panose="020F0502020204030204" pitchFamily="34" charset="0"/>
              </a:rPr>
              <a:t>rf ettiğini </a:t>
            </a:r>
            <a:r>
              <a:rPr lang="tr-TR" sz="2200" dirty="0">
                <a:latin typeface="Calibri" panose="020F0502020204030204" pitchFamily="34" charset="0"/>
              </a:rPr>
              <a:t>varsaymaktadır.</a:t>
            </a:r>
            <a:endParaRPr lang="en-US" sz="2200" dirty="0">
              <a:latin typeface="Calibri" panose="020F0502020204030204" pitchFamily="34" charset="0"/>
            </a:endParaRPr>
          </a:p>
          <a:p>
            <a:pPr marL="0" lvl="2">
              <a:lnSpc>
                <a:spcPct val="90000"/>
              </a:lnSpc>
              <a:buClr>
                <a:srgbClr val="002060"/>
              </a:buClr>
              <a:defRPr/>
            </a:pPr>
            <a:r>
              <a:rPr lang="tr-TR" sz="2200" dirty="0">
                <a:latin typeface="Calibri" panose="020F0502020204030204" pitchFamily="34" charset="0"/>
              </a:rPr>
              <a:t> </a:t>
            </a:r>
            <a:r>
              <a:rPr lang="tr-TR" sz="2200" dirty="0" smtClean="0">
                <a:latin typeface="Calibri" panose="020F0502020204030204" pitchFamily="34" charset="0"/>
              </a:rPr>
              <a:t>    Yöneticiler</a:t>
            </a:r>
            <a:r>
              <a:rPr lang="tr-TR" sz="2200" dirty="0">
                <a:latin typeface="Calibri" panose="020F0502020204030204" pitchFamily="34" charset="0"/>
              </a:rPr>
              <a:t>, çalışanları, yakından takip etmek, ödül ve ceza </a:t>
            </a:r>
            <a:r>
              <a:rPr lang="tr-TR" sz="2200" dirty="0" smtClean="0">
                <a:latin typeface="Calibri" panose="020F0502020204030204" pitchFamily="34" charset="0"/>
              </a:rPr>
              <a:t>        </a:t>
            </a:r>
          </a:p>
          <a:p>
            <a:pPr marL="0" lvl="2">
              <a:lnSpc>
                <a:spcPct val="90000"/>
              </a:lnSpc>
              <a:buClr>
                <a:srgbClr val="002060"/>
              </a:buClr>
              <a:defRPr/>
            </a:pPr>
            <a:r>
              <a:rPr lang="tr-TR" sz="2200" dirty="0" smtClean="0">
                <a:latin typeface="Calibri" panose="020F0502020204030204" pitchFamily="34" charset="0"/>
              </a:rPr>
              <a:t>     mekanizmaları </a:t>
            </a:r>
            <a:r>
              <a:rPr lang="tr-TR" sz="2200" dirty="0">
                <a:latin typeface="Calibri" panose="020F0502020204030204" pitchFamily="34" charset="0"/>
              </a:rPr>
              <a:t>aracılığıyla denetlemek durumundadırlar. </a:t>
            </a:r>
            <a:endParaRPr lang="tr-TR" sz="2200" dirty="0" smtClean="0">
              <a:latin typeface="Calibri" panose="020F0502020204030204" pitchFamily="34" charset="0"/>
            </a:endParaRPr>
          </a:p>
          <a:p>
            <a:pPr marL="0" lvl="2">
              <a:lnSpc>
                <a:spcPct val="90000"/>
              </a:lnSpc>
              <a:buClr>
                <a:srgbClr val="002060"/>
              </a:buClr>
              <a:defRPr/>
            </a:pPr>
            <a:endParaRPr lang="tr-TR" sz="2200" dirty="0">
              <a:latin typeface="Calibri" panose="020F0502020204030204" pitchFamily="34" charset="0"/>
            </a:endParaRPr>
          </a:p>
          <a:p>
            <a:pPr marL="342900" lvl="2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b="1" i="1" dirty="0">
                <a:latin typeface="Calibri" panose="020F0502020204030204" pitchFamily="34" charset="0"/>
              </a:rPr>
              <a:t>Y Teorisi</a:t>
            </a:r>
            <a:r>
              <a:rPr lang="en-US" sz="2200" b="1" i="1" dirty="0">
                <a:latin typeface="Calibri" panose="020F0502020204030204" pitchFamily="34" charset="0"/>
              </a:rPr>
              <a:t> </a:t>
            </a:r>
            <a:r>
              <a:rPr lang="tr-TR" altLang="en-US" sz="2200" dirty="0">
                <a:latin typeface="Calibri" panose="020F0502020204030204" pitchFamily="34" charset="0"/>
              </a:rPr>
              <a:t>çalışanların t</a:t>
            </a:r>
            <a:r>
              <a:rPr lang="en-US" altLang="en-US" sz="2200" dirty="0">
                <a:latin typeface="Calibri" panose="020F0502020204030204" pitchFamily="34" charset="0"/>
              </a:rPr>
              <a:t>e</a:t>
            </a:r>
            <a:r>
              <a:rPr lang="tr-TR" altLang="en-US" sz="2200" dirty="0">
                <a:latin typeface="Calibri" panose="020F0502020204030204" pitchFamily="34" charset="0"/>
              </a:rPr>
              <a:t>mbel olmadığını, iyi iş yapmak istediklerini ve işçinin işten hoş</a:t>
            </a:r>
            <a:r>
              <a:rPr lang="en-US" altLang="en-US" sz="2200" dirty="0">
                <a:latin typeface="Calibri" panose="020F0502020204030204" pitchFamily="34" charset="0"/>
              </a:rPr>
              <a:t>l</a:t>
            </a:r>
            <a:r>
              <a:rPr lang="tr-TR" altLang="en-US" sz="2200" dirty="0">
                <a:latin typeface="Calibri" panose="020F0502020204030204" pitchFamily="34" charset="0"/>
              </a:rPr>
              <a:t>an</a:t>
            </a:r>
            <a:r>
              <a:rPr lang="en-US" altLang="en-US" sz="2200" dirty="0" err="1">
                <a:latin typeface="Calibri" panose="020F0502020204030204" pitchFamily="34" charset="0"/>
              </a:rPr>
              <a:t>ı</a:t>
            </a:r>
            <a:r>
              <a:rPr lang="tr-TR" altLang="en-US" sz="2200" dirty="0">
                <a:latin typeface="Calibri" panose="020F0502020204030204" pitchFamily="34" charset="0"/>
              </a:rPr>
              <a:t>p hoşlanmadığını işin k</a:t>
            </a:r>
            <a:r>
              <a:rPr lang="en-US" altLang="en-US" sz="2200" dirty="0">
                <a:latin typeface="Calibri" panose="020F0502020204030204" pitchFamily="34" charset="0"/>
              </a:rPr>
              <a:t>e</a:t>
            </a:r>
            <a:r>
              <a:rPr lang="tr-TR" altLang="en-US" sz="2200" dirty="0">
                <a:latin typeface="Calibri" panose="020F0502020204030204" pitchFamily="34" charset="0"/>
              </a:rPr>
              <a:t>ndi</a:t>
            </a:r>
            <a:r>
              <a:rPr lang="en-US" altLang="en-US" sz="2200" dirty="0">
                <a:latin typeface="Calibri" panose="020F0502020204030204" pitchFamily="34" charset="0"/>
              </a:rPr>
              <a:t>s</a:t>
            </a:r>
            <a:r>
              <a:rPr lang="tr-TR" altLang="en-US" sz="2200" dirty="0">
                <a:latin typeface="Calibri" panose="020F0502020204030204" pitchFamily="34" charset="0"/>
              </a:rPr>
              <a:t>inin belirlediğini </a:t>
            </a:r>
            <a:r>
              <a:rPr lang="tr-TR" sz="2200" dirty="0">
                <a:latin typeface="Calibri" panose="020F0502020204030204" pitchFamily="34" charset="0"/>
              </a:rPr>
              <a:t>varsaymaktadır.</a:t>
            </a:r>
            <a:endParaRPr lang="en-US" sz="2200" dirty="0">
              <a:latin typeface="Calibri" panose="020F0502020204030204" pitchFamily="34" charset="0"/>
            </a:endParaRPr>
          </a:p>
          <a:p>
            <a:pPr marL="0" lvl="2">
              <a:lnSpc>
                <a:spcPct val="90000"/>
              </a:lnSpc>
              <a:buClr>
                <a:srgbClr val="002060"/>
              </a:buClr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dirty="0" smtClean="0">
                <a:latin typeface="Calibri" panose="020F0502020204030204" pitchFamily="34" charset="0"/>
              </a:rPr>
              <a:t>     Yön</a:t>
            </a:r>
            <a:r>
              <a:rPr lang="en-US" altLang="en-US" sz="2200" dirty="0">
                <a:latin typeface="Calibri" panose="020F0502020204030204" pitchFamily="34" charset="0"/>
              </a:rPr>
              <a:t>e</a:t>
            </a:r>
            <a:r>
              <a:rPr lang="tr-TR" altLang="en-US" sz="2200" dirty="0">
                <a:latin typeface="Calibri" panose="020F0502020204030204" pitchFamily="34" charset="0"/>
              </a:rPr>
              <a:t>ticiler çalışanlara özgürlük tanımalı</a:t>
            </a:r>
            <a:r>
              <a:rPr lang="en-US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dirty="0">
                <a:latin typeface="Calibri" panose="020F0502020204030204" pitchFamily="34" charset="0"/>
              </a:rPr>
              <a:t>ve çalışanı motive </a:t>
            </a:r>
            <a:r>
              <a:rPr lang="tr-TR" altLang="en-US" sz="2200" dirty="0" smtClean="0">
                <a:latin typeface="Calibri" panose="020F0502020204030204" pitchFamily="34" charset="0"/>
              </a:rPr>
              <a:t>              </a:t>
            </a:r>
          </a:p>
          <a:p>
            <a:pPr marL="0" lvl="2">
              <a:lnSpc>
                <a:spcPct val="90000"/>
              </a:lnSpc>
              <a:buClr>
                <a:srgbClr val="002060"/>
              </a:buClr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dirty="0" smtClean="0">
                <a:latin typeface="Calibri" panose="020F0502020204030204" pitchFamily="34" charset="0"/>
              </a:rPr>
              <a:t>     edecek </a:t>
            </a:r>
            <a:r>
              <a:rPr lang="tr-TR" altLang="en-US" sz="2200" dirty="0">
                <a:latin typeface="Calibri" panose="020F0502020204030204" pitchFamily="34" charset="0"/>
              </a:rPr>
              <a:t>bir örgüt ortamı yaratmalıdırlar</a:t>
            </a:r>
            <a:r>
              <a:rPr lang="en-US" altLang="en-US" sz="22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7332"/>
            <a:ext cx="6930615" cy="477099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5207"/>
            <a:ext cx="7077075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X </a:t>
            </a:r>
            <a:r>
              <a:rPr lang="fi-FI" sz="28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Teorisi ve Y Teorisinin Karşılaştırması </a:t>
            </a:r>
            <a:endParaRPr lang="tr-TR" sz="2800" b="1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03897" y="8141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Tavistock </a:t>
            </a:r>
            <a:r>
              <a:rPr lang="tr-TR" alt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Beşeri İlişkiler Enstitüsü </a:t>
            </a: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762390"/>
            <a:ext cx="741682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400" dirty="0">
                <a:latin typeface="Calibri" panose="020F0502020204030204" pitchFamily="34" charset="0"/>
              </a:rPr>
              <a:t>1951’de İngiltere’deki kömür ocaklarında, Eric Trist ve K.W. Bamford önderliğinde yürütülen araştırmalardır.</a:t>
            </a:r>
          </a:p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tr-TR" sz="2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400" dirty="0">
                <a:latin typeface="Calibri" panose="020F0502020204030204" pitchFamily="34" charset="0"/>
              </a:rPr>
              <a:t>Teknoloji, sosyal ilişkiler, moral ve performans arasındaki ilişkilere odaklanmıştır.</a:t>
            </a:r>
          </a:p>
          <a:p>
            <a:pPr>
              <a:lnSpc>
                <a:spcPct val="90000"/>
              </a:lnSpc>
              <a:buClr>
                <a:srgbClr val="002060"/>
              </a:buClr>
            </a:pPr>
            <a:endParaRPr lang="tr-TR" altLang="tr-TR" sz="2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tr-TR" sz="2400" dirty="0">
                <a:latin typeface="Calibri" panose="020F0502020204030204" pitchFamily="34" charset="0"/>
              </a:rPr>
              <a:t>Bu araştırmalar sonucunda; iş tasarımının yalnız teknik verimlilik etkenlerini değil, aynı zamanda çalışan insanların psiko-sosyal ihtiyaçlarını da içermesi gerektiğinin altı çizilmiştir.</a:t>
            </a: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826092" y="908720"/>
            <a:ext cx="7202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Yönetime Davranışsal Bakış ve Yönetim Felsefecileri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15" y="2276872"/>
            <a:ext cx="7383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b="1" i="1" dirty="0">
                <a:latin typeface="Calibri" panose="020F0502020204030204" pitchFamily="34" charset="0"/>
              </a:rPr>
              <a:t>Davranışsal Yönetim: </a:t>
            </a:r>
            <a:r>
              <a:rPr lang="en-US" sz="2400" dirty="0" err="1" smtClean="0">
                <a:latin typeface="Calibri" panose="020F0502020204030204" pitchFamily="34" charset="0"/>
              </a:rPr>
              <a:t>Çalışanları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motive </a:t>
            </a:r>
            <a:r>
              <a:rPr lang="en-US" sz="2400" dirty="0" err="1">
                <a:latin typeface="Calibri" panose="020F0502020204030204" pitchFamily="34" charset="0"/>
              </a:rPr>
              <a:t>etmek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için</a:t>
            </a:r>
            <a:r>
              <a:rPr lang="tr-TR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yöneticinin</a:t>
            </a:r>
            <a:r>
              <a:rPr lang="tr-TR" sz="2400" dirty="0">
                <a:latin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kişisel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olarak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nasıl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yönetmesi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gerektiğine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odaklanır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lvl="1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Bilimsel yönetim düşüncesinden ayrılarak, yönetimi sosyolojik ve psikolojik boyutu ile de ele alan ve böylece Neo-Klasik Yönetim Düşüncesi’ne geçiş için bir köprü görevi gören bilim insanları “yönetim felsefecileri” olarak nitelendirilmektedir. 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683567" y="908720"/>
            <a:ext cx="3554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Mary Parker Follett </a:t>
            </a:r>
            <a:endParaRPr lang="tr-TR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1868-1933)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82" y="1149467"/>
            <a:ext cx="1909526" cy="252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7" y="2089677"/>
            <a:ext cx="54726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2060"/>
              </a:buClr>
              <a:defRPr/>
            </a:pPr>
            <a:r>
              <a:rPr lang="tr-TR" sz="2200" dirty="0">
                <a:latin typeface="Calibri" panose="020F0502020204030204" pitchFamily="34" charset="0"/>
              </a:rPr>
              <a:t>Follett’in önemle üzerinde durduğu noktalar;</a:t>
            </a:r>
          </a:p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Problemlerin çözümünde çalışanların da katılımının gerekliliği,</a:t>
            </a:r>
          </a:p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Yönetim biliminin, değişmez ilkelerden çok dinamik ilkelere uygunluğu</a:t>
            </a:r>
            <a:r>
              <a:rPr lang="tr-TR" sz="2200" dirty="0" smtClean="0">
                <a:latin typeface="Calibri" panose="020F0502020204030204" pitchFamily="34" charset="0"/>
              </a:rPr>
              <a:t>,</a:t>
            </a:r>
            <a:endParaRPr lang="tr-TR" sz="2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7" y="3786133"/>
            <a:ext cx="77048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Güç ve yetkinin örgütlerde yatay biçimde dağılması gerektiği,</a:t>
            </a:r>
          </a:p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Çalışanların, kendi işlerini analiz ederek işlerin iyileştirilmesine yardımcı olabileceği,</a:t>
            </a:r>
          </a:p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Bir işin nasıl iyileştirilebileceğini en iyi o işte çalışan bireyin bilebileceği, </a:t>
            </a:r>
          </a:p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Eğer çalışanlar görevle ilgili bilgiye sahiplerse, o zaman sonucu kontrol edebilecekleri şeklindedir.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683568" y="908720"/>
            <a:ext cx="3335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Chester I.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Barnard </a:t>
            </a:r>
            <a:endParaRPr lang="tr-TR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1886-1961)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8" y="1332416"/>
            <a:ext cx="1652190" cy="2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5026" y="2181338"/>
            <a:ext cx="5742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 smtClean="0">
                <a:latin typeface="Calibri" panose="020F0502020204030204" pitchFamily="34" charset="0"/>
              </a:rPr>
              <a:t>Barnard’ın </a:t>
            </a:r>
            <a:r>
              <a:rPr lang="tr-TR" sz="2200" dirty="0">
                <a:latin typeface="Calibri" panose="020F0502020204030204" pitchFamily="34" charset="0"/>
              </a:rPr>
              <a:t>yönetim yazınına en önemli katkısı </a:t>
            </a:r>
            <a:r>
              <a:rPr lang="tr-TR" sz="2200" b="1" i="1" dirty="0">
                <a:latin typeface="Calibri" panose="020F0502020204030204" pitchFamily="34" charset="0"/>
              </a:rPr>
              <a:t>“informal organizasyon”</a:t>
            </a:r>
            <a:r>
              <a:rPr lang="tr-TR" sz="2200" dirty="0">
                <a:latin typeface="Calibri" panose="020F0502020204030204" pitchFamily="34" charset="0"/>
              </a:rPr>
              <a:t> (biçimsel olmayan örgüt) kavramını kazandırmasıdır. İnformal organizasyonlar, tüm formal yapılar içinde oluşan “klik” ve sosyal gruplaşmalar”’ı ifade etmektedir</a:t>
            </a:r>
            <a:r>
              <a:rPr lang="tr-TR" sz="2200" dirty="0" smtClean="0">
                <a:latin typeface="Calibri" panose="020F0502020204030204" pitchFamily="34" charset="0"/>
              </a:rPr>
              <a:t>.</a:t>
            </a:r>
            <a:endParaRPr lang="tr-TR" sz="22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7206" y="4057232"/>
            <a:ext cx="77632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200" dirty="0">
              <a:latin typeface="Calibri" panose="020F0502020204030204" pitchFamily="34" charset="0"/>
            </a:endParaRPr>
          </a:p>
          <a:p>
            <a:pPr marL="3429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 smtClean="0">
                <a:latin typeface="Calibri" panose="020F0502020204030204" pitchFamily="34" charset="0"/>
              </a:rPr>
              <a:t>Barnard’ın </a:t>
            </a:r>
            <a:r>
              <a:rPr lang="tr-TR" sz="2200" dirty="0">
                <a:latin typeface="Calibri" panose="020F0502020204030204" pitchFamily="34" charset="0"/>
              </a:rPr>
              <a:t>yönetim yazınına bir diğer katkısı ise </a:t>
            </a:r>
            <a:r>
              <a:rPr lang="tr-TR" sz="2200" b="1" i="1" dirty="0">
                <a:latin typeface="Calibri" panose="020F0502020204030204" pitchFamily="34" charset="0"/>
              </a:rPr>
              <a:t>“otorite kabul teorisi”</a:t>
            </a:r>
            <a:r>
              <a:rPr lang="tr-TR" sz="2200" dirty="0">
                <a:latin typeface="Calibri" panose="020F0502020204030204" pitchFamily="34" charset="0"/>
              </a:rPr>
              <a:t>’dir. Bu teori, çalışanların, yöneticinin emirlerine uyup uymama konusunda özgür iradeleri olduğunu ifade etmektedir. Otorite aşağıdan başlayıp, yukarıya doğru çıkar, yani ancak astlar üstün otoritesini kabul ederse otorite anlamlıdır.</a:t>
            </a:r>
            <a:endParaRPr lang="tr-TR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683568" y="908720"/>
            <a:ext cx="27745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Oliver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Sheldon </a:t>
            </a:r>
            <a:endParaRPr lang="tr-TR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1894-1951)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51" y="1229471"/>
            <a:ext cx="1848163" cy="23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883" y="1997282"/>
            <a:ext cx="58864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“İnsan İlişkileri Yaklaşımını” savunurken topluma hizmet etmenin endüstrinin temeli ve öncelikli motivasyon unsuru olduğunu öne süren Sheldon; yöneticilikte başarı için sadece teknik bilginin yeterli olmadığını, </a:t>
            </a:r>
            <a:r>
              <a:rPr lang="tr-TR" sz="2200" b="1" i="1" dirty="0">
                <a:latin typeface="Calibri" panose="020F0502020204030204" pitchFamily="34" charset="0"/>
              </a:rPr>
              <a:t>insanı anlamanın gerekliliğini</a:t>
            </a:r>
            <a:r>
              <a:rPr lang="tr-TR" sz="2200" dirty="0">
                <a:latin typeface="Calibri" panose="020F0502020204030204" pitchFamily="34" charset="0"/>
              </a:rPr>
              <a:t> vurgulamıştır.</a:t>
            </a:r>
          </a:p>
          <a:p>
            <a:pPr marL="342900" lvl="2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881" y="4005064"/>
            <a:ext cx="767123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Endüstrinin toplumu şekillendirmede anahtar öneme sahip olduğunu düşünen Sheldon; lider ve yöneticilerin </a:t>
            </a:r>
            <a:r>
              <a:rPr lang="tr-TR" sz="2200" b="1" i="1" dirty="0">
                <a:latin typeface="Calibri" panose="020F0502020204030204" pitchFamily="34" charset="0"/>
              </a:rPr>
              <a:t>“etik değerler”</a:t>
            </a:r>
            <a:r>
              <a:rPr lang="tr-TR" sz="2200" dirty="0">
                <a:latin typeface="Calibri" panose="020F0502020204030204" pitchFamily="34" charset="0"/>
              </a:rPr>
              <a:t> ile itibar kazanabileceğini savunmuştur.</a:t>
            </a:r>
          </a:p>
          <a:p>
            <a:pPr marL="342900" lvl="2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200" dirty="0">
              <a:latin typeface="Calibri" panose="020F0502020204030204" pitchFamily="34" charset="0"/>
            </a:endParaRPr>
          </a:p>
          <a:p>
            <a:pPr marL="342900" lvl="2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Sheldon,  </a:t>
            </a:r>
            <a:r>
              <a:rPr lang="tr-TR" sz="2200" b="1" i="1" dirty="0">
                <a:latin typeface="Calibri" panose="020F0502020204030204" pitchFamily="34" charset="0"/>
              </a:rPr>
              <a:t>“işletmenin sosyal sorumluluğu”</a:t>
            </a:r>
            <a:r>
              <a:rPr lang="tr-TR" sz="2200" dirty="0">
                <a:latin typeface="Calibri" panose="020F0502020204030204" pitchFamily="34" charset="0"/>
              </a:rPr>
              <a:t>’ndan ilk kez söz eden bilim adamlarından biridir. Sheldon’a göre yönetimin temel felsefesinde topluma hizmet yer almalıdır.</a:t>
            </a:r>
            <a:endParaRPr lang="tr-TR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5400600" cy="552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endParaRPr lang="tr-TR" sz="2000" b="1" dirty="0" smtClean="0">
              <a:latin typeface="Calibri(Heading)"/>
            </a:endParaRP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Hawthorne Araştırmaları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Maslow’un Motivasyon Teorisi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Herzberg’in Çift Faktör Teorisi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McGregor’un X ve Y Teorisi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Tavistock Beşeri İlişkiler 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Enstitüsü</a:t>
            </a:r>
          </a:p>
          <a:p>
            <a:pPr marL="68580" indent="0">
              <a:buClr>
                <a:srgbClr val="002060"/>
              </a:buClr>
              <a:buNone/>
            </a:pPr>
            <a:endParaRPr lang="tr-TR" sz="22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YÖNETİME DAVRANIŞSAL BAKIŞ VE YÖNETİM FELSEFECİLERİ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Mary Parker Follett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Chester I. Bernerd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Oliver Sheldon</a:t>
            </a:r>
          </a:p>
          <a:p>
            <a:pPr marL="0" indent="0"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624313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3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4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61307"/>
              </p:ext>
            </p:extLst>
          </p:nvPr>
        </p:nvGraphicFramePr>
        <p:xfrm>
          <a:off x="971600" y="980728"/>
          <a:ext cx="7181643" cy="53734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13492"/>
                <a:gridCol w="2158565"/>
                <a:gridCol w="2609586"/>
              </a:tblGrid>
              <a:tr h="27023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İnsan İlişkileri Yaklaşımı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</a:rPr>
                        <a:t>Anahtar Kavramlar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</a:rPr>
                        <a:t>Katkıları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</a:rPr>
                        <a:t>Kısıtları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37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Verimlilik ve çalışan davranışı informal çalışma grubu tarafından etkilenmektedir.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Psikolojik ve sosyal süreçler performansı etkilemektedir.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Çalışanların rasyonel tarafını ve formal organizasyon yapısının verimliliğe olan etkisini yok saymıştır.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29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Bağlılık, statü ve grup normları iş çıktılarını belirlemektedir. 	</a:t>
                      </a:r>
                    </a:p>
                    <a:p>
                      <a:endParaRPr lang="tr-TR" b="0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Maslow’un ihtiyaçlar hiyerarşisi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Araştırma “mutlu çalışanlar daha üretkendir” düşüncesini altüst etmiştir.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429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Sosyal ihtiyaçların ekonomik ihtiyaçlar üzerinde üstünlüğü vardır.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4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17501"/>
              </p:ext>
            </p:extLst>
          </p:nvPr>
        </p:nvGraphicFramePr>
        <p:xfrm>
          <a:off x="971600" y="861798"/>
          <a:ext cx="7181643" cy="55631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13492"/>
                <a:gridCol w="2158565"/>
                <a:gridCol w="2609586"/>
              </a:tblGrid>
              <a:tr h="44682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Örgütsel Davranış 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</a:rPr>
                        <a:t>Anahtar Kavramlar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</a:rPr>
                        <a:t>Katkıları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 panose="020F0502020204030204" pitchFamily="34" charset="0"/>
                        </a:rPr>
                        <a:t>Kısıtları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76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Bireysel, gruba özgü ve örgütsel süreçleri anlayarak çalışanın etkinliği teşvik edilmektedir. 	</a:t>
                      </a: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Bağımsızlığın artması, bireysel mücadele verme ve inisiyatif alma, iş zenginleştirme gibi uygulamalar katılımı arttırabilmektedir. 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Kritik öneme sahip koşulların tümü tespit edilememiştir. 	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9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Çalışanlar, yöneticiler ve gerçekleştirilen iş arasındaki bağlantılar vurgulanmaktadır. </a:t>
                      </a: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İnsan kaynaklarını geliştirmenin önemi anlaşılmıştır.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Tüm yönetsel süreçler ile ilişkilendirilmesi mümkün değildir. 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396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Çalışanların çalışmak istedikleri ve kendilerini denetleyebilecekleri varsayılmaktadır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 marL="68569" marR="6856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6528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İnsan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İlişkileri Yaklaşımı</a:t>
            </a:r>
          </a:p>
        </p:txBody>
      </p:sp>
      <p:sp>
        <p:nvSpPr>
          <p:cNvPr id="2" name="Rectangle 1"/>
          <p:cNvSpPr/>
          <p:nvPr/>
        </p:nvSpPr>
        <p:spPr>
          <a:xfrm>
            <a:off x="944698" y="1916832"/>
            <a:ext cx="729971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Klasik yönetim düşüncesinin eksiklikleri üzerine yapılan eleştiriler yeni bir akımın ortaya çıkmasına neden olmuştur. </a:t>
            </a:r>
            <a:r>
              <a:rPr lang="tr-TR" sz="2400" dirty="0" smtClean="0">
                <a:latin typeface="Calibri" panose="020F0502020204030204" pitchFamily="34" charset="0"/>
              </a:rPr>
              <a:t>Bu </a:t>
            </a:r>
            <a:r>
              <a:rPr lang="tr-TR" sz="2400" dirty="0">
                <a:latin typeface="Calibri" panose="020F0502020204030204" pitchFamily="34" charset="0"/>
              </a:rPr>
              <a:t>akım “</a:t>
            </a:r>
            <a:r>
              <a:rPr lang="tr-TR" sz="2400" b="1" dirty="0">
                <a:latin typeface="Calibri" panose="020F0502020204030204" pitchFamily="34" charset="0"/>
              </a:rPr>
              <a:t>Neo-Klasik Yönetim</a:t>
            </a:r>
            <a:r>
              <a:rPr lang="tr-TR" sz="2400" dirty="0">
                <a:latin typeface="Calibri" panose="020F0502020204030204" pitchFamily="34" charset="0"/>
              </a:rPr>
              <a:t>” olarak adlandırılmıştır.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Klasik Yönetim Düşüncesi’nden temel </a:t>
            </a:r>
            <a:r>
              <a:rPr lang="tr-TR" sz="2400" dirty="0">
                <a:latin typeface="Calibri" panose="020F0502020204030204" pitchFamily="34" charset="0"/>
              </a:rPr>
              <a:t>farkı “organizasyonu sosyal bir yapı, insanı da organizasyona katkı sağlayan sosyal bir varlık” olarak görmesidir.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Neo-klasik yönetim “insan” unsuruna daha yakından baktığı için “</a:t>
            </a:r>
            <a:r>
              <a:rPr lang="tr-TR" sz="2400" b="1" dirty="0">
                <a:latin typeface="Calibri" panose="020F0502020204030204" pitchFamily="34" charset="0"/>
              </a:rPr>
              <a:t>İnsan İlişkileri Yaklaşımı</a:t>
            </a:r>
            <a:r>
              <a:rPr lang="tr-TR" sz="2400" dirty="0">
                <a:latin typeface="Calibri" panose="020F0502020204030204" pitchFamily="34" charset="0"/>
              </a:rPr>
              <a:t>” olarak da isimlendirilmiştir.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271998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997839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İnsan İlişkileri Yaklaşımı’nın Bilimsel Yönetim’e göre devrim kabul edilebilecek bakış açısında</a:t>
            </a:r>
            <a:r>
              <a:rPr lang="tr-TR" sz="2400" dirty="0" smtClean="0">
                <a:latin typeface="Calibri" panose="020F0502020204030204" pitchFamily="34" charset="0"/>
              </a:rPr>
              <a:t>;</a:t>
            </a:r>
          </a:p>
          <a:p>
            <a:r>
              <a:rPr lang="tr-TR" sz="2400" dirty="0" smtClean="0">
                <a:latin typeface="Calibri" panose="020F0502020204030204" pitchFamily="34" charset="0"/>
              </a:rPr>
              <a:t> </a:t>
            </a:r>
            <a:endParaRPr lang="tr-TR" sz="2400" dirty="0"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>
                <a:latin typeface="Calibri" panose="020F0502020204030204" pitchFamily="34" charset="0"/>
              </a:rPr>
              <a:t>Bireyler birbirinden </a:t>
            </a:r>
            <a:r>
              <a:rPr lang="tr-TR" sz="2400" dirty="0" smtClean="0">
                <a:latin typeface="Calibri" panose="020F0502020204030204" pitchFamily="34" charset="0"/>
              </a:rPr>
              <a:t>farklıdır.</a:t>
            </a:r>
          </a:p>
          <a:p>
            <a:pPr marL="800100" lvl="1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İnsan </a:t>
            </a:r>
            <a:r>
              <a:rPr lang="tr-TR" sz="2400" dirty="0">
                <a:latin typeface="Calibri" panose="020F0502020204030204" pitchFamily="34" charset="0"/>
              </a:rPr>
              <a:t>fizyolojik, biyolojik, psikolojik ve sosyal özellikleri ile bir </a:t>
            </a:r>
            <a:r>
              <a:rPr lang="tr-TR" sz="2400" dirty="0" smtClean="0">
                <a:latin typeface="Calibri" panose="020F0502020204030204" pitchFamily="34" charset="0"/>
              </a:rPr>
              <a:t>bütündür.</a:t>
            </a:r>
          </a:p>
          <a:p>
            <a:pPr marL="800100" lvl="1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İnsan </a:t>
            </a:r>
            <a:r>
              <a:rPr lang="tr-TR" sz="2400" dirty="0">
                <a:latin typeface="Calibri" panose="020F0502020204030204" pitchFamily="34" charset="0"/>
              </a:rPr>
              <a:t>organizasyona, organizasyon da insana </a:t>
            </a:r>
            <a:r>
              <a:rPr lang="tr-TR" sz="2400" dirty="0" smtClean="0">
                <a:latin typeface="Calibri" panose="020F0502020204030204" pitchFamily="34" charset="0"/>
              </a:rPr>
              <a:t>bağımlıdır.</a:t>
            </a:r>
          </a:p>
          <a:p>
            <a:pPr marL="800100" lvl="1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İnsan </a:t>
            </a:r>
            <a:r>
              <a:rPr lang="tr-TR" sz="2400" dirty="0">
                <a:latin typeface="Calibri" panose="020F0502020204030204" pitchFamily="34" charset="0"/>
              </a:rPr>
              <a:t>diğer üretim faktörlerinden farklıdır</a:t>
            </a:r>
            <a:r>
              <a:rPr lang="tr-TR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İnsan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İlişkileri Yaklaşımı</a:t>
            </a:r>
          </a:p>
        </p:txBody>
      </p:sp>
    </p:spTree>
    <p:extLst>
      <p:ext uri="{BB962C8B-B14F-4D97-AF65-F5344CB8AC3E}">
        <p14:creationId xmlns:p14="http://schemas.microsoft.com/office/powerpoint/2010/main" val="15473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516" y="1556792"/>
            <a:ext cx="777686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tr-TR" sz="2400" dirty="0">
                <a:latin typeface="Calibri" panose="020F0502020204030204" pitchFamily="34" charset="0"/>
              </a:rPr>
              <a:t>Psikolojik ve sosyal süreçlerin, çalışma durumları ile nasıl bir etkileşim içinde olduğunu anlamayı amaçlamıştır.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en-US" alt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en-US" altLang="tr-TR" sz="24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tr-TR" sz="2400" dirty="0">
                <a:latin typeface="Calibri" panose="020F0502020204030204" pitchFamily="34" charset="0"/>
              </a:rPr>
              <a:t>Katkıda </a:t>
            </a:r>
            <a:r>
              <a:rPr lang="tr-TR" altLang="tr-TR" sz="2400" dirty="0" smtClean="0">
                <a:latin typeface="Calibri" panose="020F0502020204030204" pitchFamily="34" charset="0"/>
              </a:rPr>
              <a:t>bulunan araştırmacı ve yazarlar;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endParaRPr lang="en-US" altLang="tr-TR" sz="2400" dirty="0">
              <a:latin typeface="Calibri" panose="020F0502020204030204" pitchFamily="34" charset="0"/>
            </a:endParaRP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>
                <a:latin typeface="Calibri" panose="020F0502020204030204" pitchFamily="34" charset="0"/>
              </a:rPr>
              <a:t>Elton </a:t>
            </a:r>
            <a:r>
              <a:rPr lang="tr-TR" sz="2400" i="1" dirty="0" smtClean="0">
                <a:latin typeface="Calibri" panose="020F0502020204030204" pitchFamily="34" charset="0"/>
              </a:rPr>
              <a:t>Mayo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Fritz Roethlisberger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Abraham Maslow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Douglas McGregor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Rensis Likert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Chester Barnard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Mary </a:t>
            </a:r>
            <a:r>
              <a:rPr lang="tr-TR" sz="2400" i="1" dirty="0">
                <a:latin typeface="Calibri" panose="020F0502020204030204" pitchFamily="34" charset="0"/>
              </a:rPr>
              <a:t>Parker </a:t>
            </a:r>
            <a:r>
              <a:rPr lang="tr-TR" sz="2400" i="1" dirty="0" smtClean="0">
                <a:latin typeface="Calibri" panose="020F0502020204030204" pitchFamily="34" charset="0"/>
              </a:rPr>
              <a:t>Follett</a:t>
            </a:r>
          </a:p>
          <a:p>
            <a:pPr marL="800100" lvl="2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 smtClean="0">
                <a:latin typeface="Calibri" panose="020F0502020204030204" pitchFamily="34" charset="0"/>
              </a:rPr>
              <a:t>Chris </a:t>
            </a:r>
            <a:r>
              <a:rPr lang="tr-TR" sz="2400" i="1" dirty="0">
                <a:latin typeface="Calibri" panose="020F0502020204030204" pitchFamily="34" charset="0"/>
              </a:rPr>
              <a:t>Argyris </a:t>
            </a:r>
            <a:r>
              <a:rPr lang="tr-TR" sz="2400" i="1" dirty="0" smtClean="0">
                <a:latin typeface="Calibri" panose="020F0502020204030204" pitchFamily="34" charset="0"/>
              </a:rPr>
              <a:t> </a:t>
            </a:r>
            <a:endParaRPr lang="tr-TR" altLang="tr-TR" sz="2400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İnsan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İlişkileri Yaklaşımı</a:t>
            </a:r>
          </a:p>
        </p:txBody>
      </p:sp>
    </p:spTree>
    <p:extLst>
      <p:ext uri="{BB962C8B-B14F-4D97-AF65-F5344CB8AC3E}">
        <p14:creationId xmlns:p14="http://schemas.microsoft.com/office/powerpoint/2010/main" val="15473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48464"/>
            <a:ext cx="7077075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0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İnsan İlişkileri </a:t>
            </a:r>
            <a:r>
              <a:rPr lang="tr-TR" sz="30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Yaklaşımı’nda;</a:t>
            </a:r>
            <a:endParaRPr lang="tr-TR" sz="3000" b="1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729" y="1897418"/>
            <a:ext cx="735767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Çalışanlar “birey” olarak görülmüştür.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Birbirlerinden farklı oldukları için iş yapma usullerinin, motivasyon unsurlarının farklılaşacağı kabul edilmiştir.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tr-TR" sz="2400" dirty="0">
                <a:latin typeface="Calibri" panose="020F0502020204030204" pitchFamily="34" charset="0"/>
              </a:rPr>
              <a:t>Klasik Teori’nin “</a:t>
            </a:r>
            <a:r>
              <a:rPr lang="tr-TR" altLang="tr-TR" sz="2400" b="1" i="1" dirty="0">
                <a:latin typeface="Calibri" panose="020F0502020204030204" pitchFamily="34" charset="0"/>
              </a:rPr>
              <a:t>akılcı-ekonomik insan”</a:t>
            </a:r>
            <a:r>
              <a:rPr lang="tr-TR" altLang="tr-TR" sz="2400" dirty="0">
                <a:latin typeface="Calibri" panose="020F0502020204030204" pitchFamily="34" charset="0"/>
              </a:rPr>
              <a:t> modeli yerine “</a:t>
            </a:r>
            <a:r>
              <a:rPr lang="tr-TR" altLang="tr-TR" sz="2400" b="1" i="1" dirty="0">
                <a:latin typeface="Calibri" panose="020F0502020204030204" pitchFamily="34" charset="0"/>
              </a:rPr>
              <a:t>sosyal insan</a:t>
            </a:r>
            <a:r>
              <a:rPr lang="tr-TR" altLang="tr-TR" sz="2400" dirty="0">
                <a:latin typeface="Calibri" panose="020F0502020204030204" pitchFamily="34" charset="0"/>
              </a:rPr>
              <a:t>” modeli benimsenmiştir.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84" y="4852073"/>
            <a:ext cx="3312368" cy="15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Hawthorne Araştırmaları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(1924-1931)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85" y="1366388"/>
            <a:ext cx="2058144" cy="196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1598" y="2060848"/>
            <a:ext cx="4881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tr-TR" sz="2400" dirty="0">
                <a:latin typeface="Calibri" panose="020F0502020204030204" pitchFamily="34" charset="0"/>
              </a:rPr>
              <a:t>Araştırmalar 1924-1931 yılları arasında Chicago’da Western Electric Company’de yapılmıştır.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tr-TR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tr-TR" sz="2400" dirty="0">
                <a:latin typeface="Calibri" panose="020F0502020204030204" pitchFamily="34" charset="0"/>
              </a:rPr>
              <a:t>Harvard Üniversitesi’nden F.J. Rothlisberger ve Elton Mayo bu araştırmaları yürütmüştür.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tr-TR" sz="2400" dirty="0">
                <a:latin typeface="Calibri" panose="020F0502020204030204" pitchFamily="34" charset="0"/>
              </a:rPr>
              <a:t>Araştırmanın başlangıçtaki amacı, ışıklandırma, ısıtma, yorgunluk ve fiziksel yerleşim düzeni gibi fiziksel faktörlerin işçilerin verimliliği üzerindeki etkilerini incelemektir</a:t>
            </a:r>
            <a:r>
              <a:rPr lang="tr-TR" altLang="tr-TR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73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Hawthorne Araştırmaları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(1924-1931)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98" y="2060848"/>
            <a:ext cx="7416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Araştırmacıların hipotezi; fiziksel iyileştirmelerin dereceleri yükseldikçe verimliliğin de artacağı şeklindedir</a:t>
            </a:r>
            <a:r>
              <a:rPr lang="tr-TR" sz="22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  <a:defRPr/>
            </a:pPr>
            <a:endParaRPr lang="tr-TR" sz="22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200" dirty="0">
                <a:latin typeface="Calibri" panose="020F0502020204030204" pitchFamily="34" charset="0"/>
              </a:rPr>
              <a:t>İş hayatı ile ilgili biçimsel olmayan ilişkilerin, kişilerin çalışmaları sırasındaki davranışlarını etkileme açısından taşıdığı önem ortaya çıkmıştır.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tr-TR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56" y="4220287"/>
            <a:ext cx="2728190" cy="21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450133"/>
            <a:ext cx="4680520" cy="147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400" b="1" i="1" dirty="0">
                <a:latin typeface="Calibri" panose="020F0502020204030204" pitchFamily="34" charset="0"/>
              </a:rPr>
              <a:t>Hawthorne E</a:t>
            </a:r>
            <a:r>
              <a:rPr lang="tr-TR" sz="2400" b="1" i="1" dirty="0" smtClean="0">
                <a:latin typeface="Calibri" panose="020F0502020204030204" pitchFamily="34" charset="0"/>
              </a:rPr>
              <a:t>tkisi;</a:t>
            </a:r>
            <a:r>
              <a:rPr lang="tr-TR" sz="2200" b="1" i="1" dirty="0" smtClean="0">
                <a:latin typeface="Calibri" panose="020F0502020204030204" pitchFamily="34" charset="0"/>
              </a:rPr>
              <a:t> </a:t>
            </a:r>
            <a:r>
              <a:rPr lang="tr-TR" sz="2200" dirty="0" smtClean="0">
                <a:latin typeface="Calibri" panose="020F0502020204030204" pitchFamily="34" charset="0"/>
              </a:rPr>
              <a:t>çalışanlar</a:t>
            </a:r>
            <a:r>
              <a:rPr lang="tr-TR" sz="2200" dirty="0">
                <a:latin typeface="Calibri" panose="020F0502020204030204" pitchFamily="34" charset="0"/>
              </a:rPr>
              <a:t>, araştırmacılar tarafından gözlemlendiği zaman daha farklı davranmakta ve performans göstermektedir.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1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68868" y="40432"/>
            <a:ext cx="347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İNSAN İLİŞKİLERİ YAKLAŞIMI ve YÖNETİME DAVRANIŞSAL </a:t>
            </a:r>
            <a:r>
              <a:rPr lang="tr-TR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BAKIŞ</a:t>
            </a:r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03897" y="8141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Maslow’un İhtiyaçlar Teorisi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3" y="1688165"/>
            <a:ext cx="519865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dirty="0">
                <a:latin typeface="Calibri" panose="020F0502020204030204" pitchFamily="34" charset="0"/>
              </a:rPr>
              <a:t>Klinik psikolog Abraham Maslow </a:t>
            </a:r>
            <a:r>
              <a:rPr lang="tr-TR" sz="2200" dirty="0" smtClean="0">
                <a:latin typeface="Calibri" panose="020F0502020204030204" pitchFamily="34" charset="0"/>
              </a:rPr>
              <a:t>insanın </a:t>
            </a:r>
            <a:r>
              <a:rPr lang="tr-TR" sz="2200" dirty="0">
                <a:latin typeface="Calibri" panose="020F0502020204030204" pitchFamily="34" charset="0"/>
              </a:rPr>
              <a:t>ihtiyaçlarını sınıflandırarak </a:t>
            </a:r>
            <a:r>
              <a:rPr lang="tr-TR" sz="2200" b="1" i="1" dirty="0">
                <a:latin typeface="Calibri" panose="020F0502020204030204" pitchFamily="34" charset="0"/>
              </a:rPr>
              <a:t>“ihtiyaçlar hiyerarşisi” </a:t>
            </a:r>
            <a:r>
              <a:rPr lang="tr-TR" sz="2200" dirty="0">
                <a:latin typeface="Calibri" panose="020F0502020204030204" pitchFamily="34" charset="0"/>
              </a:rPr>
              <a:t>adındaki motivasyon teorisini ortaya çıkarmıştır. </a:t>
            </a:r>
            <a:endParaRPr lang="tr-TR" sz="2200" dirty="0" smtClean="0">
              <a:latin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21" y="884042"/>
            <a:ext cx="1934716" cy="23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3" y="3411714"/>
            <a:ext cx="71333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dirty="0">
                <a:latin typeface="Calibri" panose="020F0502020204030204" pitchFamily="34" charset="0"/>
              </a:rPr>
              <a:t>Maslow çalışan için kazancın sadece düşük seviyedeki ihtiyaçların karşılanmasında motive edici olabileceğini ve bu ihtiyaçlar karşılandıktan sonra çalışanın davranışlarını yönlendirmedeki gücünü kaybedeceğini varsaymıştır. </a:t>
            </a:r>
            <a:endParaRPr lang="tr-TR" sz="22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2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dirty="0" smtClean="0">
                <a:latin typeface="Calibri" panose="020F0502020204030204" pitchFamily="34" charset="0"/>
              </a:rPr>
              <a:t>Bunun </a:t>
            </a:r>
            <a:r>
              <a:rPr lang="tr-TR" sz="2200" dirty="0">
                <a:latin typeface="Calibri" panose="020F0502020204030204" pitchFamily="34" charset="0"/>
              </a:rPr>
              <a:t>yerine övgü, itibar ve iş özellikleri gibi parasal olmayan faktörlerin çalışanları motive ettiğini </a:t>
            </a:r>
            <a:r>
              <a:rPr lang="tr-TR" sz="2200" dirty="0" smtClean="0">
                <a:latin typeface="Calibri" panose="020F0502020204030204" pitchFamily="34" charset="0"/>
              </a:rPr>
              <a:t>savunmuştur.</a:t>
            </a:r>
            <a:endParaRPr lang="tr-TR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3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Özel 11">
      <a:dk1>
        <a:srgbClr val="323543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707</TotalTime>
  <Words>1237</Words>
  <Application>Microsoft Office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GÜNÜMÜZ İŞLETMELERİNiN YÖNETİMİ</vt:lpstr>
      <vt:lpstr>PowerPoint Presentation</vt:lpstr>
      <vt:lpstr>PowerPoint Presentation</vt:lpstr>
      <vt:lpstr>PowerPoint Presentation</vt:lpstr>
      <vt:lpstr>PowerPoint Presentation</vt:lpstr>
      <vt:lpstr>İnsan İlişkileri Yaklaşımı’nda;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 Teorisi ve Y Teorisinin Karşılaştırması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 İŞLETMELERİNİN YÖNETİMİ</dc:title>
  <dc:creator>Merve Urfa</dc:creator>
  <cp:lastModifiedBy>Merve Urfa</cp:lastModifiedBy>
  <cp:revision>100</cp:revision>
  <dcterms:created xsi:type="dcterms:W3CDTF">2017-01-19T11:57:50Z</dcterms:created>
  <dcterms:modified xsi:type="dcterms:W3CDTF">2017-01-25T11:26:45Z</dcterms:modified>
</cp:coreProperties>
</file>