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34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0" r:id="rId28"/>
    <p:sldId id="286" r:id="rId29"/>
    <p:sldId id="287" r:id="rId30"/>
    <p:sldId id="288" r:id="rId31"/>
    <p:sldId id="289" r:id="rId32"/>
    <p:sldId id="291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1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A99EB9-7D3E-4DE0-AA4A-7E84454662E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3FCC797-8D2B-4A3F-8851-D9355D8F8DFF}">
      <dgm:prSet phldrT="[Text]" custT="1"/>
      <dgm:spPr/>
      <dgm:t>
        <a:bodyPr/>
        <a:lstStyle/>
        <a:p>
          <a:r>
            <a:rPr lang="tr-TR" sz="2000" b="1" i="1" dirty="0" smtClean="0">
              <a:latin typeface="Calibri" panose="020F0502020204030204" pitchFamily="34" charset="0"/>
            </a:rPr>
            <a:t>Kitle Üretimi</a:t>
          </a:r>
          <a:endParaRPr lang="tr-TR" sz="2000" b="1" i="1" dirty="0">
            <a:latin typeface="Calibri" panose="020F0502020204030204" pitchFamily="34" charset="0"/>
          </a:endParaRPr>
        </a:p>
      </dgm:t>
    </dgm:pt>
    <dgm:pt modelId="{1E3317BD-34E7-4BFC-B29E-7E9ECA1B7B70}" type="parTrans" cxnId="{0E163F1C-5C26-4BE3-9B05-5A5F44F5DFE3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ABEA3D52-7321-45FC-A243-094608E078BE}" type="sibTrans" cxnId="{0E163F1C-5C26-4BE3-9B05-5A5F44F5DFE3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2C772605-D79A-4F7F-BDBB-03CBB9038D91}">
      <dgm:prSet phldrT="[Text]" custT="1"/>
      <dgm:spPr>
        <a:noFill/>
      </dgm:spPr>
      <dgm:t>
        <a:bodyPr/>
        <a:lstStyle/>
        <a:p>
          <a:pPr rtl="0"/>
          <a:r>
            <a: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Araba, TV, vb.</a:t>
          </a:r>
          <a:endParaRPr lang="tr-TR" sz="1800" dirty="0">
            <a:latin typeface="Calibri" panose="020F0502020204030204" pitchFamily="34" charset="0"/>
          </a:endParaRPr>
        </a:p>
      </dgm:t>
    </dgm:pt>
    <dgm:pt modelId="{9A8C44CD-9E3B-4390-8900-155A360AB4AD}" type="parTrans" cxnId="{8040EABB-863C-43EF-824D-F72FF0BC6BDC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1C38D836-C6D8-4C0A-89FE-86DF1D0DAD1D}" type="sibTrans" cxnId="{8040EABB-863C-43EF-824D-F72FF0BC6BDC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5EE0298B-973D-43AF-A282-147A60E3D852}">
      <dgm:prSet phldrT="[Text]" custT="1"/>
      <dgm:spPr>
        <a:noFill/>
      </dgm:spPr>
      <dgm:t>
        <a:bodyPr/>
        <a:lstStyle/>
        <a:p>
          <a:pPr rtl="0"/>
          <a:r>
            <a:rPr kumimoji="0" lang="tr-T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rPr>
            <a:t>Mekanik organizasyon</a:t>
          </a:r>
          <a:endParaRPr lang="tr-TR" sz="1800" dirty="0">
            <a:solidFill>
              <a:srgbClr val="002060"/>
            </a:solidFill>
            <a:latin typeface="Calibri" panose="020F0502020204030204" pitchFamily="34" charset="0"/>
          </a:endParaRPr>
        </a:p>
      </dgm:t>
    </dgm:pt>
    <dgm:pt modelId="{510BBD39-77BA-4973-8910-0012794E10EE}" type="parTrans" cxnId="{3938B8FB-D99B-4332-B44C-805D526E55E2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D1158BF7-76D3-4F3B-A807-C1F51794B098}" type="sibTrans" cxnId="{3938B8FB-D99B-4332-B44C-805D526E55E2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188BFFA7-1730-4FA1-BD7E-241AFF4BE3B8}">
      <dgm:prSet phldrT="[Text]" custT="1"/>
      <dgm:spPr/>
      <dgm:t>
        <a:bodyPr/>
        <a:lstStyle/>
        <a:p>
          <a:pPr rtl="0"/>
          <a:r>
            <a:rPr kumimoji="0" lang="tr-TR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Süreç Üretimi</a:t>
          </a:r>
          <a:endParaRPr lang="tr-TR" sz="2000" i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14B41C83-6D5D-422E-A3C6-49B1D9126B54}" type="parTrans" cxnId="{8FB7DE06-62CD-4AD5-B7AE-0A75A0289344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83B9B723-855F-4DE4-9D92-E75EF20C1F1C}" type="sibTrans" cxnId="{8FB7DE06-62CD-4AD5-B7AE-0A75A0289344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826EBA8B-4B18-4FB8-B455-927735D34ABA}">
      <dgm:prSet phldrT="[Text]" custT="1"/>
      <dgm:spPr>
        <a:noFill/>
      </dgm:spPr>
      <dgm:t>
        <a:bodyPr/>
        <a:lstStyle/>
        <a:p>
          <a:pPr rtl="0"/>
          <a:r>
            <a: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Kimyasal maddeler, petrolün işlenmesi, vb.</a:t>
          </a:r>
          <a:endParaRPr lang="tr-TR" sz="1800" dirty="0">
            <a:latin typeface="Calibri" panose="020F0502020204030204" pitchFamily="34" charset="0"/>
          </a:endParaRPr>
        </a:p>
      </dgm:t>
    </dgm:pt>
    <dgm:pt modelId="{269AC549-F996-43D6-A71E-5624E6124C2D}" type="parTrans" cxnId="{EB2621B8-D7C1-41F2-800D-98BD251E7AD5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2A0891EA-18C7-45B3-99CB-B7C85364AAA7}" type="sibTrans" cxnId="{EB2621B8-D7C1-41F2-800D-98BD251E7AD5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4DA89ED2-4FC5-4449-8A41-E5D9E559B92C}">
      <dgm:prSet phldrT="[Text]" custT="1"/>
      <dgm:spPr>
        <a:noFill/>
      </dgm:spPr>
      <dgm:t>
        <a:bodyPr/>
        <a:lstStyle/>
        <a:p>
          <a:pPr rtl="0"/>
          <a:r>
            <a:rPr kumimoji="0" lang="tr-T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rPr>
            <a:t>Organik organizasyon</a:t>
          </a:r>
          <a:endParaRPr lang="tr-TR" sz="1800" dirty="0">
            <a:solidFill>
              <a:srgbClr val="002060"/>
            </a:solidFill>
            <a:latin typeface="Calibri" panose="020F0502020204030204" pitchFamily="34" charset="0"/>
          </a:endParaRPr>
        </a:p>
      </dgm:t>
    </dgm:pt>
    <dgm:pt modelId="{3CA4200E-3AE1-4945-BE02-5BD05B690052}" type="parTrans" cxnId="{83A1BBB9-F53F-4616-A709-A669A8D9323B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49C3C02C-67E9-4950-B65D-DC3DC8E737C5}" type="sibTrans" cxnId="{83A1BBB9-F53F-4616-A709-A669A8D9323B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4A184FBD-D203-403E-9D6E-A65D00C1D57A}">
      <dgm:prSet phldrT="[Text]" custT="1"/>
      <dgm:spPr/>
      <dgm:t>
        <a:bodyPr/>
        <a:lstStyle/>
        <a:p>
          <a:pPr rtl="0"/>
          <a:r>
            <a:rPr kumimoji="0" lang="tr-TR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Birim Üretim</a:t>
          </a:r>
          <a:endParaRPr lang="tr-TR" sz="2000" i="1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527A8116-8951-493F-A36C-29D54E8A30FB}" type="parTrans" cxnId="{4CA3DE90-759F-4C78-83CB-3E81AC767503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34E13B75-EA20-4EAC-ADBC-EC207CF3DE8D}" type="sibTrans" cxnId="{4CA3DE90-759F-4C78-83CB-3E81AC767503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36CB7901-48A0-4349-96C8-B427EBC9AA4C}">
      <dgm:prSet phldrT="[Text]" custT="1"/>
      <dgm:spPr>
        <a:noFill/>
      </dgm:spPr>
      <dgm:t>
        <a:bodyPr/>
        <a:lstStyle/>
        <a:p>
          <a:pPr rtl="0"/>
          <a:r>
            <a: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Tek tip, özel ve müşterinin isteğine göre üretilen ürünler Uzay mekiği, özel tasarım ürünler, vb.</a:t>
          </a:r>
          <a:endParaRPr lang="tr-TR" sz="1800" dirty="0">
            <a:latin typeface="Calibri" panose="020F0502020204030204" pitchFamily="34" charset="0"/>
          </a:endParaRPr>
        </a:p>
      </dgm:t>
    </dgm:pt>
    <dgm:pt modelId="{7CCB849D-6D78-4834-81B8-8EC927888768}" type="parTrans" cxnId="{56AA3E00-3F06-46E1-8205-5793316B46B5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3A965263-3F88-45B8-9D0F-B5D809964320}" type="sibTrans" cxnId="{56AA3E00-3F06-46E1-8205-5793316B46B5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27496EB8-D963-41CD-8233-9EBEC6C1E6EB}">
      <dgm:prSet phldrT="[Text]" custT="1"/>
      <dgm:spPr>
        <a:noFill/>
      </dgm:spPr>
      <dgm:t>
        <a:bodyPr/>
        <a:lstStyle/>
        <a:p>
          <a:pPr rtl="0"/>
          <a:r>
            <a:rPr kumimoji="0" lang="tr-TR" sz="1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rPr>
            <a:t>Organik organizasyon</a:t>
          </a:r>
          <a:endParaRPr lang="tr-TR" sz="1800" dirty="0">
            <a:solidFill>
              <a:srgbClr val="002060"/>
            </a:solidFill>
            <a:latin typeface="Calibri" panose="020F0502020204030204" pitchFamily="34" charset="0"/>
          </a:endParaRPr>
        </a:p>
      </dgm:t>
    </dgm:pt>
    <dgm:pt modelId="{B8F533C5-D385-4FB5-9BC3-8D658ED687D0}" type="parTrans" cxnId="{5CB6E6EE-B92A-4BA5-AE0A-A9A3AF3E84D9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52AA3463-25A6-46E1-B814-8157FD989921}" type="sibTrans" cxnId="{5CB6E6EE-B92A-4BA5-AE0A-A9A3AF3E84D9}">
      <dgm:prSet/>
      <dgm:spPr/>
      <dgm:t>
        <a:bodyPr/>
        <a:lstStyle/>
        <a:p>
          <a:endParaRPr lang="tr-TR" sz="1800">
            <a:latin typeface="Calibri" panose="020F0502020204030204" pitchFamily="34" charset="0"/>
          </a:endParaRPr>
        </a:p>
      </dgm:t>
    </dgm:pt>
    <dgm:pt modelId="{89BEBC44-BE10-470C-A166-9786742A3ABB}">
      <dgm:prSet phldrT="[Text]" custT="1"/>
      <dgm:spPr>
        <a:noFill/>
      </dgm:spPr>
      <dgm:t>
        <a:bodyPr/>
        <a:lstStyle/>
        <a:p>
          <a:pPr rtl="0"/>
          <a:endParaRPr lang="tr-TR" sz="1800" dirty="0">
            <a:latin typeface="Calibri" panose="020F0502020204030204" pitchFamily="34" charset="0"/>
          </a:endParaRPr>
        </a:p>
      </dgm:t>
    </dgm:pt>
    <dgm:pt modelId="{E72E3479-C35B-49EA-8784-5ABEF0009E62}" type="parTrans" cxnId="{9BAC4AC9-3514-4209-9A4C-2DA6A4FA9F1A}">
      <dgm:prSet/>
      <dgm:spPr/>
      <dgm:t>
        <a:bodyPr/>
        <a:lstStyle/>
        <a:p>
          <a:endParaRPr lang="tr-TR"/>
        </a:p>
      </dgm:t>
    </dgm:pt>
    <dgm:pt modelId="{EF9EA2C9-1EEC-492A-89BE-EA56FFCBDF50}" type="sibTrans" cxnId="{9BAC4AC9-3514-4209-9A4C-2DA6A4FA9F1A}">
      <dgm:prSet/>
      <dgm:spPr/>
      <dgm:t>
        <a:bodyPr/>
        <a:lstStyle/>
        <a:p>
          <a:endParaRPr lang="tr-TR"/>
        </a:p>
      </dgm:t>
    </dgm:pt>
    <dgm:pt modelId="{7A81926A-0788-440F-BE83-F5DABC1A0307}">
      <dgm:prSet phldrT="[Text]" custT="1"/>
      <dgm:spPr>
        <a:noFill/>
      </dgm:spPr>
      <dgm:t>
        <a:bodyPr/>
        <a:lstStyle/>
        <a:p>
          <a:pPr rtl="0"/>
          <a:endParaRPr lang="tr-TR" sz="1800" dirty="0">
            <a:latin typeface="Calibri" panose="020F0502020204030204" pitchFamily="34" charset="0"/>
          </a:endParaRPr>
        </a:p>
      </dgm:t>
    </dgm:pt>
    <dgm:pt modelId="{D8E07C0E-A3D4-43BC-BC97-501573B93174}" type="parTrans" cxnId="{FDB02029-3C87-4DC3-B015-FF02888B3A09}">
      <dgm:prSet/>
      <dgm:spPr/>
      <dgm:t>
        <a:bodyPr/>
        <a:lstStyle/>
        <a:p>
          <a:endParaRPr lang="tr-TR"/>
        </a:p>
      </dgm:t>
    </dgm:pt>
    <dgm:pt modelId="{BBE71795-8478-4DDC-9716-096D874F71BE}" type="sibTrans" cxnId="{FDB02029-3C87-4DC3-B015-FF02888B3A09}">
      <dgm:prSet/>
      <dgm:spPr/>
      <dgm:t>
        <a:bodyPr/>
        <a:lstStyle/>
        <a:p>
          <a:endParaRPr lang="tr-TR"/>
        </a:p>
      </dgm:t>
    </dgm:pt>
    <dgm:pt modelId="{B922AE13-A216-43CB-84D6-0F8F7834385A}">
      <dgm:prSet phldrT="[Text]" custT="1"/>
      <dgm:spPr>
        <a:noFill/>
      </dgm:spPr>
      <dgm:t>
        <a:bodyPr/>
        <a:lstStyle/>
        <a:p>
          <a:pPr rtl="0"/>
          <a:endParaRPr lang="tr-TR" sz="1800" dirty="0">
            <a:latin typeface="Calibri" panose="020F0502020204030204" pitchFamily="34" charset="0"/>
          </a:endParaRPr>
        </a:p>
      </dgm:t>
    </dgm:pt>
    <dgm:pt modelId="{0F29515D-A29F-4C43-BB67-BE62B115B199}" type="parTrans" cxnId="{AF295A4E-2A4F-4E47-9C6D-0B8266052EB4}">
      <dgm:prSet/>
      <dgm:spPr/>
      <dgm:t>
        <a:bodyPr/>
        <a:lstStyle/>
        <a:p>
          <a:endParaRPr lang="tr-TR"/>
        </a:p>
      </dgm:t>
    </dgm:pt>
    <dgm:pt modelId="{891E1A50-1026-4126-B9C3-F62374C25341}" type="sibTrans" cxnId="{AF295A4E-2A4F-4E47-9C6D-0B8266052EB4}">
      <dgm:prSet/>
      <dgm:spPr/>
      <dgm:t>
        <a:bodyPr/>
        <a:lstStyle/>
        <a:p>
          <a:endParaRPr lang="tr-TR"/>
        </a:p>
      </dgm:t>
    </dgm:pt>
    <dgm:pt modelId="{7C85AC3E-3D1C-4853-8370-596F02055955}" type="pres">
      <dgm:prSet presAssocID="{B3A99EB9-7D3E-4DE0-AA4A-7E84454662E0}" presName="Name0" presStyleCnt="0">
        <dgm:presLayoutVars>
          <dgm:dir/>
          <dgm:animLvl val="lvl"/>
          <dgm:resizeHandles val="exact"/>
        </dgm:presLayoutVars>
      </dgm:prSet>
      <dgm:spPr/>
    </dgm:pt>
    <dgm:pt modelId="{B18A5C07-A74C-4D4F-8C3D-6AC3488F0664}" type="pres">
      <dgm:prSet presAssocID="{43FCC797-8D2B-4A3F-8851-D9355D8F8DFF}" presName="composite" presStyleCnt="0"/>
      <dgm:spPr/>
    </dgm:pt>
    <dgm:pt modelId="{810FC033-48C0-4676-AC47-3DDCE0BD325B}" type="pres">
      <dgm:prSet presAssocID="{43FCC797-8D2B-4A3F-8851-D9355D8F8DF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7C4CB36-65CE-472B-A48E-7331AA3E9174}" type="pres">
      <dgm:prSet presAssocID="{43FCC797-8D2B-4A3F-8851-D9355D8F8DF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C515D6E-0AB6-4EA9-8F15-A09834C562A2}" type="pres">
      <dgm:prSet presAssocID="{ABEA3D52-7321-45FC-A243-094608E078BE}" presName="space" presStyleCnt="0"/>
      <dgm:spPr/>
    </dgm:pt>
    <dgm:pt modelId="{12FF4352-F3C4-460F-916C-8A81659B0D27}" type="pres">
      <dgm:prSet presAssocID="{188BFFA7-1730-4FA1-BD7E-241AFF4BE3B8}" presName="composite" presStyleCnt="0"/>
      <dgm:spPr/>
    </dgm:pt>
    <dgm:pt modelId="{6A072E1C-7DD9-4933-8217-327F4BCD421F}" type="pres">
      <dgm:prSet presAssocID="{188BFFA7-1730-4FA1-BD7E-241AFF4BE3B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AE47A3-5220-403E-BDC2-E405B1727765}" type="pres">
      <dgm:prSet presAssocID="{188BFFA7-1730-4FA1-BD7E-241AFF4BE3B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1EB79CD-C3E7-43C2-B591-29CA39785ED1}" type="pres">
      <dgm:prSet presAssocID="{83B9B723-855F-4DE4-9D92-E75EF20C1F1C}" presName="space" presStyleCnt="0"/>
      <dgm:spPr/>
    </dgm:pt>
    <dgm:pt modelId="{39ABA881-B4B0-48C4-9A70-692B457A49DC}" type="pres">
      <dgm:prSet presAssocID="{4A184FBD-D203-403E-9D6E-A65D00C1D57A}" presName="composite" presStyleCnt="0"/>
      <dgm:spPr/>
    </dgm:pt>
    <dgm:pt modelId="{DF399D28-5305-4C27-96D2-FB55806DF9BA}" type="pres">
      <dgm:prSet presAssocID="{4A184FBD-D203-403E-9D6E-A65D00C1D5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0048840-5141-440A-8784-EC7AA10FCF47}" type="pres">
      <dgm:prSet presAssocID="{4A184FBD-D203-403E-9D6E-A65D00C1D5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80F5B4C-03BC-48DE-86AB-B6D0AC5C9AC6}" type="presOf" srcId="{826EBA8B-4B18-4FB8-B455-927735D34ABA}" destId="{00AE47A3-5220-403E-BDC2-E405B1727765}" srcOrd="0" destOrd="0" presId="urn:microsoft.com/office/officeart/2005/8/layout/hList1"/>
    <dgm:cxn modelId="{EB2621B8-D7C1-41F2-800D-98BD251E7AD5}" srcId="{188BFFA7-1730-4FA1-BD7E-241AFF4BE3B8}" destId="{826EBA8B-4B18-4FB8-B455-927735D34ABA}" srcOrd="0" destOrd="0" parTransId="{269AC549-F996-43D6-A71E-5624E6124C2D}" sibTransId="{2A0891EA-18C7-45B3-99CB-B7C85364AAA7}"/>
    <dgm:cxn modelId="{907F717E-6A3C-4D15-9940-55B6981A8064}" type="presOf" srcId="{188BFFA7-1730-4FA1-BD7E-241AFF4BE3B8}" destId="{6A072E1C-7DD9-4933-8217-327F4BCD421F}" srcOrd="0" destOrd="0" presId="urn:microsoft.com/office/officeart/2005/8/layout/hList1"/>
    <dgm:cxn modelId="{4CA3DE90-759F-4C78-83CB-3E81AC767503}" srcId="{B3A99EB9-7D3E-4DE0-AA4A-7E84454662E0}" destId="{4A184FBD-D203-403E-9D6E-A65D00C1D57A}" srcOrd="2" destOrd="0" parTransId="{527A8116-8951-493F-A36C-29D54E8A30FB}" sibTransId="{34E13B75-EA20-4EAC-ADBC-EC207CF3DE8D}"/>
    <dgm:cxn modelId="{AF295A4E-2A4F-4E47-9C6D-0B8266052EB4}" srcId="{4A184FBD-D203-403E-9D6E-A65D00C1D57A}" destId="{B922AE13-A216-43CB-84D6-0F8F7834385A}" srcOrd="1" destOrd="0" parTransId="{0F29515D-A29F-4C43-BB67-BE62B115B199}" sibTransId="{891E1A50-1026-4126-B9C3-F62374C25341}"/>
    <dgm:cxn modelId="{BD90EA01-B138-46BA-B13F-CCACB79BF51D}" type="presOf" srcId="{2C772605-D79A-4F7F-BDBB-03CBB9038D91}" destId="{17C4CB36-65CE-472B-A48E-7331AA3E9174}" srcOrd="0" destOrd="0" presId="urn:microsoft.com/office/officeart/2005/8/layout/hList1"/>
    <dgm:cxn modelId="{9BAC4AC9-3514-4209-9A4C-2DA6A4FA9F1A}" srcId="{43FCC797-8D2B-4A3F-8851-D9355D8F8DFF}" destId="{89BEBC44-BE10-470C-A166-9786742A3ABB}" srcOrd="1" destOrd="0" parTransId="{E72E3479-C35B-49EA-8784-5ABEF0009E62}" sibTransId="{EF9EA2C9-1EEC-492A-89BE-EA56FFCBDF50}"/>
    <dgm:cxn modelId="{8040EABB-863C-43EF-824D-F72FF0BC6BDC}" srcId="{43FCC797-8D2B-4A3F-8851-D9355D8F8DFF}" destId="{2C772605-D79A-4F7F-BDBB-03CBB9038D91}" srcOrd="0" destOrd="0" parTransId="{9A8C44CD-9E3B-4390-8900-155A360AB4AD}" sibTransId="{1C38D836-C6D8-4C0A-89FE-86DF1D0DAD1D}"/>
    <dgm:cxn modelId="{5ADE601B-D734-4C8A-A09A-1EBE59EDC3ED}" type="presOf" srcId="{5EE0298B-973D-43AF-A282-147A60E3D852}" destId="{17C4CB36-65CE-472B-A48E-7331AA3E9174}" srcOrd="0" destOrd="2" presId="urn:microsoft.com/office/officeart/2005/8/layout/hList1"/>
    <dgm:cxn modelId="{8FB7DE06-62CD-4AD5-B7AE-0A75A0289344}" srcId="{B3A99EB9-7D3E-4DE0-AA4A-7E84454662E0}" destId="{188BFFA7-1730-4FA1-BD7E-241AFF4BE3B8}" srcOrd="1" destOrd="0" parTransId="{14B41C83-6D5D-422E-A3C6-49B1D9126B54}" sibTransId="{83B9B723-855F-4DE4-9D92-E75EF20C1F1C}"/>
    <dgm:cxn modelId="{9F45BEDD-199F-44CC-86D5-349A074A932B}" type="presOf" srcId="{7A81926A-0788-440F-BE83-F5DABC1A0307}" destId="{00AE47A3-5220-403E-BDC2-E405B1727765}" srcOrd="0" destOrd="1" presId="urn:microsoft.com/office/officeart/2005/8/layout/hList1"/>
    <dgm:cxn modelId="{83A1BBB9-F53F-4616-A709-A669A8D9323B}" srcId="{188BFFA7-1730-4FA1-BD7E-241AFF4BE3B8}" destId="{4DA89ED2-4FC5-4449-8A41-E5D9E559B92C}" srcOrd="2" destOrd="0" parTransId="{3CA4200E-3AE1-4945-BE02-5BD05B690052}" sibTransId="{49C3C02C-67E9-4950-B65D-DC3DC8E737C5}"/>
    <dgm:cxn modelId="{5B095A23-91EB-4289-B9D6-B393C4DF7C58}" type="presOf" srcId="{B3A99EB9-7D3E-4DE0-AA4A-7E84454662E0}" destId="{7C85AC3E-3D1C-4853-8370-596F02055955}" srcOrd="0" destOrd="0" presId="urn:microsoft.com/office/officeart/2005/8/layout/hList1"/>
    <dgm:cxn modelId="{B6390D39-A684-4BD8-97F8-D57EDDDC89AB}" type="presOf" srcId="{43FCC797-8D2B-4A3F-8851-D9355D8F8DFF}" destId="{810FC033-48C0-4676-AC47-3DDCE0BD325B}" srcOrd="0" destOrd="0" presId="urn:microsoft.com/office/officeart/2005/8/layout/hList1"/>
    <dgm:cxn modelId="{56AA3E00-3F06-46E1-8205-5793316B46B5}" srcId="{4A184FBD-D203-403E-9D6E-A65D00C1D57A}" destId="{36CB7901-48A0-4349-96C8-B427EBC9AA4C}" srcOrd="0" destOrd="0" parTransId="{7CCB849D-6D78-4834-81B8-8EC927888768}" sibTransId="{3A965263-3F88-45B8-9D0F-B5D809964320}"/>
    <dgm:cxn modelId="{FDB02029-3C87-4DC3-B015-FF02888B3A09}" srcId="{188BFFA7-1730-4FA1-BD7E-241AFF4BE3B8}" destId="{7A81926A-0788-440F-BE83-F5DABC1A0307}" srcOrd="1" destOrd="0" parTransId="{D8E07C0E-A3D4-43BC-BC97-501573B93174}" sibTransId="{BBE71795-8478-4DDC-9716-096D874F71BE}"/>
    <dgm:cxn modelId="{0E163F1C-5C26-4BE3-9B05-5A5F44F5DFE3}" srcId="{B3A99EB9-7D3E-4DE0-AA4A-7E84454662E0}" destId="{43FCC797-8D2B-4A3F-8851-D9355D8F8DFF}" srcOrd="0" destOrd="0" parTransId="{1E3317BD-34E7-4BFC-B29E-7E9ECA1B7B70}" sibTransId="{ABEA3D52-7321-45FC-A243-094608E078BE}"/>
    <dgm:cxn modelId="{7D801481-57A3-4EB7-A27A-8627C819E3F3}" type="presOf" srcId="{4A184FBD-D203-403E-9D6E-A65D00C1D57A}" destId="{DF399D28-5305-4C27-96D2-FB55806DF9BA}" srcOrd="0" destOrd="0" presId="urn:microsoft.com/office/officeart/2005/8/layout/hList1"/>
    <dgm:cxn modelId="{3B5DD96B-66B6-4C6F-99E8-FDD5FAF9CAC4}" type="presOf" srcId="{27496EB8-D963-41CD-8233-9EBEC6C1E6EB}" destId="{00048840-5141-440A-8784-EC7AA10FCF47}" srcOrd="0" destOrd="2" presId="urn:microsoft.com/office/officeart/2005/8/layout/hList1"/>
    <dgm:cxn modelId="{5E227EA3-56BC-4A84-9D28-ABD0EA461ACD}" type="presOf" srcId="{89BEBC44-BE10-470C-A166-9786742A3ABB}" destId="{17C4CB36-65CE-472B-A48E-7331AA3E9174}" srcOrd="0" destOrd="1" presId="urn:microsoft.com/office/officeart/2005/8/layout/hList1"/>
    <dgm:cxn modelId="{0ACBBF0A-2639-4832-8FE5-AE2C784CA904}" type="presOf" srcId="{36CB7901-48A0-4349-96C8-B427EBC9AA4C}" destId="{00048840-5141-440A-8784-EC7AA10FCF47}" srcOrd="0" destOrd="0" presId="urn:microsoft.com/office/officeart/2005/8/layout/hList1"/>
    <dgm:cxn modelId="{3938B8FB-D99B-4332-B44C-805D526E55E2}" srcId="{43FCC797-8D2B-4A3F-8851-D9355D8F8DFF}" destId="{5EE0298B-973D-43AF-A282-147A60E3D852}" srcOrd="2" destOrd="0" parTransId="{510BBD39-77BA-4973-8910-0012794E10EE}" sibTransId="{D1158BF7-76D3-4F3B-A807-C1F51794B098}"/>
    <dgm:cxn modelId="{5CB6E6EE-B92A-4BA5-AE0A-A9A3AF3E84D9}" srcId="{4A184FBD-D203-403E-9D6E-A65D00C1D57A}" destId="{27496EB8-D963-41CD-8233-9EBEC6C1E6EB}" srcOrd="2" destOrd="0" parTransId="{B8F533C5-D385-4FB5-9BC3-8D658ED687D0}" sibTransId="{52AA3463-25A6-46E1-B814-8157FD989921}"/>
    <dgm:cxn modelId="{D7791322-E5C1-42C0-9E93-0C09F87B25AE}" type="presOf" srcId="{4DA89ED2-4FC5-4449-8A41-E5D9E559B92C}" destId="{00AE47A3-5220-403E-BDC2-E405B1727765}" srcOrd="0" destOrd="2" presId="urn:microsoft.com/office/officeart/2005/8/layout/hList1"/>
    <dgm:cxn modelId="{FDA17F3F-067D-4F54-A63D-A2E7CD8AA9D8}" type="presOf" srcId="{B922AE13-A216-43CB-84D6-0F8F7834385A}" destId="{00048840-5141-440A-8784-EC7AA10FCF47}" srcOrd="0" destOrd="1" presId="urn:microsoft.com/office/officeart/2005/8/layout/hList1"/>
    <dgm:cxn modelId="{8AD66C44-D08C-4FBA-9530-EA79D1710F4F}" type="presParOf" srcId="{7C85AC3E-3D1C-4853-8370-596F02055955}" destId="{B18A5C07-A74C-4D4F-8C3D-6AC3488F0664}" srcOrd="0" destOrd="0" presId="urn:microsoft.com/office/officeart/2005/8/layout/hList1"/>
    <dgm:cxn modelId="{18DDB9A8-EC1C-45DA-BF08-1BE41AAAE77A}" type="presParOf" srcId="{B18A5C07-A74C-4D4F-8C3D-6AC3488F0664}" destId="{810FC033-48C0-4676-AC47-3DDCE0BD325B}" srcOrd="0" destOrd="0" presId="urn:microsoft.com/office/officeart/2005/8/layout/hList1"/>
    <dgm:cxn modelId="{7998DE0C-B025-46AB-8486-E8E137C18D62}" type="presParOf" srcId="{B18A5C07-A74C-4D4F-8C3D-6AC3488F0664}" destId="{17C4CB36-65CE-472B-A48E-7331AA3E9174}" srcOrd="1" destOrd="0" presId="urn:microsoft.com/office/officeart/2005/8/layout/hList1"/>
    <dgm:cxn modelId="{FC9A68EA-2918-4F4A-A53C-A57B439F776B}" type="presParOf" srcId="{7C85AC3E-3D1C-4853-8370-596F02055955}" destId="{4C515D6E-0AB6-4EA9-8F15-A09834C562A2}" srcOrd="1" destOrd="0" presId="urn:microsoft.com/office/officeart/2005/8/layout/hList1"/>
    <dgm:cxn modelId="{DC039280-21D9-440D-BB17-4A2E597C972C}" type="presParOf" srcId="{7C85AC3E-3D1C-4853-8370-596F02055955}" destId="{12FF4352-F3C4-460F-916C-8A81659B0D27}" srcOrd="2" destOrd="0" presId="urn:microsoft.com/office/officeart/2005/8/layout/hList1"/>
    <dgm:cxn modelId="{C2B3351C-FD7A-45B3-8EE9-C735AF49E409}" type="presParOf" srcId="{12FF4352-F3C4-460F-916C-8A81659B0D27}" destId="{6A072E1C-7DD9-4933-8217-327F4BCD421F}" srcOrd="0" destOrd="0" presId="urn:microsoft.com/office/officeart/2005/8/layout/hList1"/>
    <dgm:cxn modelId="{D133EC3A-E15E-49D5-B2B9-DE1906FB6768}" type="presParOf" srcId="{12FF4352-F3C4-460F-916C-8A81659B0D27}" destId="{00AE47A3-5220-403E-BDC2-E405B1727765}" srcOrd="1" destOrd="0" presId="urn:microsoft.com/office/officeart/2005/8/layout/hList1"/>
    <dgm:cxn modelId="{1759A1F2-5954-46F8-9405-4812190BC68D}" type="presParOf" srcId="{7C85AC3E-3D1C-4853-8370-596F02055955}" destId="{C1EB79CD-C3E7-43C2-B591-29CA39785ED1}" srcOrd="3" destOrd="0" presId="urn:microsoft.com/office/officeart/2005/8/layout/hList1"/>
    <dgm:cxn modelId="{2711035E-98C9-4FB6-9A88-AECB1A92D272}" type="presParOf" srcId="{7C85AC3E-3D1C-4853-8370-596F02055955}" destId="{39ABA881-B4B0-48C4-9A70-692B457A49DC}" srcOrd="4" destOrd="0" presId="urn:microsoft.com/office/officeart/2005/8/layout/hList1"/>
    <dgm:cxn modelId="{0A42421A-83D7-4959-A8EF-382DF9BF0CEE}" type="presParOf" srcId="{39ABA881-B4B0-48C4-9A70-692B457A49DC}" destId="{DF399D28-5305-4C27-96D2-FB55806DF9BA}" srcOrd="0" destOrd="0" presId="urn:microsoft.com/office/officeart/2005/8/layout/hList1"/>
    <dgm:cxn modelId="{D3E8D613-9AE0-424D-BFB5-F02DF09F21A5}" type="presParOf" srcId="{39ABA881-B4B0-48C4-9A70-692B457A49DC}" destId="{00048840-5141-440A-8784-EC7AA10FCF47}" srcOrd="1" destOrd="0" presId="urn:microsoft.com/office/officeart/2005/8/layout/hList1"/>
  </dgm:cxnLst>
  <dgm:bg/>
  <dgm:whole>
    <a:ln w="7620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FC033-48C0-4676-AC47-3DDCE0BD325B}">
      <dsp:nvSpPr>
        <dsp:cNvPr id="0" name=""/>
        <dsp:cNvSpPr/>
      </dsp:nvSpPr>
      <dsp:spPr>
        <a:xfrm>
          <a:off x="2317" y="4373"/>
          <a:ext cx="2259813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i="1" kern="1200" dirty="0" smtClean="0">
              <a:latin typeface="Calibri" panose="020F0502020204030204" pitchFamily="34" charset="0"/>
            </a:rPr>
            <a:t>Kitle Üretimi</a:t>
          </a:r>
          <a:endParaRPr lang="tr-TR" sz="2000" b="1" i="1" kern="1200" dirty="0">
            <a:latin typeface="Calibri" panose="020F0502020204030204" pitchFamily="34" charset="0"/>
          </a:endParaRPr>
        </a:p>
      </dsp:txBody>
      <dsp:txXfrm>
        <a:off x="2317" y="4373"/>
        <a:ext cx="2259813" cy="806400"/>
      </dsp:txXfrm>
    </dsp:sp>
    <dsp:sp modelId="{17C4CB36-65CE-472B-A48E-7331AA3E9174}">
      <dsp:nvSpPr>
        <dsp:cNvPr id="0" name=""/>
        <dsp:cNvSpPr/>
      </dsp:nvSpPr>
      <dsp:spPr>
        <a:xfrm>
          <a:off x="2317" y="810773"/>
          <a:ext cx="2259813" cy="2600780"/>
        </a:xfrm>
        <a:prstGeom prst="rect">
          <a:avLst/>
        </a:prstGeom>
        <a:noFill/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r-T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Araba, TV, vb.</a:t>
          </a:r>
          <a:endParaRPr lang="tr-TR" sz="1800" kern="1200" dirty="0">
            <a:latin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>
            <a:latin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r-TR" sz="18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rPr>
            <a:t>Mekanik organizasyon</a:t>
          </a:r>
          <a:endParaRPr lang="tr-TR" sz="1800" kern="1200" dirty="0">
            <a:solidFill>
              <a:srgbClr val="002060"/>
            </a:solidFill>
            <a:latin typeface="Calibri" panose="020F0502020204030204" pitchFamily="34" charset="0"/>
          </a:endParaRPr>
        </a:p>
      </dsp:txBody>
      <dsp:txXfrm>
        <a:off x="2317" y="810773"/>
        <a:ext cx="2259813" cy="2600780"/>
      </dsp:txXfrm>
    </dsp:sp>
    <dsp:sp modelId="{6A072E1C-7DD9-4933-8217-327F4BCD421F}">
      <dsp:nvSpPr>
        <dsp:cNvPr id="0" name=""/>
        <dsp:cNvSpPr/>
      </dsp:nvSpPr>
      <dsp:spPr>
        <a:xfrm>
          <a:off x="2578505" y="4373"/>
          <a:ext cx="2259813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20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Süreç Üretimi</a:t>
          </a:r>
          <a:endParaRPr lang="tr-TR" sz="2000" i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2578505" y="4373"/>
        <a:ext cx="2259813" cy="806400"/>
      </dsp:txXfrm>
    </dsp:sp>
    <dsp:sp modelId="{00AE47A3-5220-403E-BDC2-E405B1727765}">
      <dsp:nvSpPr>
        <dsp:cNvPr id="0" name=""/>
        <dsp:cNvSpPr/>
      </dsp:nvSpPr>
      <dsp:spPr>
        <a:xfrm>
          <a:off x="2578505" y="810773"/>
          <a:ext cx="2259813" cy="2600780"/>
        </a:xfrm>
        <a:prstGeom prst="rect">
          <a:avLst/>
        </a:prstGeom>
        <a:noFill/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r-T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Kimyasal maddeler, petrolün işlenmesi, vb.</a:t>
          </a:r>
          <a:endParaRPr lang="tr-TR" sz="1800" kern="1200" dirty="0">
            <a:latin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>
            <a:latin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r-TR" sz="18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rPr>
            <a:t>Organik organizasyon</a:t>
          </a:r>
          <a:endParaRPr lang="tr-TR" sz="1800" kern="1200" dirty="0">
            <a:solidFill>
              <a:srgbClr val="002060"/>
            </a:solidFill>
            <a:latin typeface="Calibri" panose="020F0502020204030204" pitchFamily="34" charset="0"/>
          </a:endParaRPr>
        </a:p>
      </dsp:txBody>
      <dsp:txXfrm>
        <a:off x="2578505" y="810773"/>
        <a:ext cx="2259813" cy="2600780"/>
      </dsp:txXfrm>
    </dsp:sp>
    <dsp:sp modelId="{DF399D28-5305-4C27-96D2-FB55806DF9BA}">
      <dsp:nvSpPr>
        <dsp:cNvPr id="0" name=""/>
        <dsp:cNvSpPr/>
      </dsp:nvSpPr>
      <dsp:spPr>
        <a:xfrm>
          <a:off x="5154692" y="4373"/>
          <a:ext cx="2259813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2000" b="1" i="1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rPr>
            <a:t>Birim Üretim</a:t>
          </a:r>
          <a:endParaRPr lang="tr-TR" sz="2000" i="1" kern="1200" dirty="0">
            <a:solidFill>
              <a:schemeClr val="bg1"/>
            </a:solidFill>
            <a:latin typeface="Calibri" panose="020F0502020204030204" pitchFamily="34" charset="0"/>
          </a:endParaRPr>
        </a:p>
      </dsp:txBody>
      <dsp:txXfrm>
        <a:off x="5154692" y="4373"/>
        <a:ext cx="2259813" cy="806400"/>
      </dsp:txXfrm>
    </dsp:sp>
    <dsp:sp modelId="{00048840-5141-440A-8784-EC7AA10FCF47}">
      <dsp:nvSpPr>
        <dsp:cNvPr id="0" name=""/>
        <dsp:cNvSpPr/>
      </dsp:nvSpPr>
      <dsp:spPr>
        <a:xfrm>
          <a:off x="5154692" y="810773"/>
          <a:ext cx="2259813" cy="2600780"/>
        </a:xfrm>
        <a:prstGeom prst="rect">
          <a:avLst/>
        </a:prstGeom>
        <a:noFill/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r-TR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rPr>
            <a:t>Tek tip, özel ve müşterinin isteğine göre üretilen ürünler Uzay mekiği, özel tasarım ürünler, vb.</a:t>
          </a:r>
          <a:endParaRPr lang="tr-TR" sz="1800" kern="1200" dirty="0">
            <a:latin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tr-TR" sz="1800" kern="1200" dirty="0">
            <a:latin typeface="Calibri" panose="020F050202020403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tr-TR" sz="1800" b="1" i="0" u="none" strike="noStrike" kern="1200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anose="020F0502020204030204" pitchFamily="34" charset="0"/>
            </a:rPr>
            <a:t>Organik organizasyon</a:t>
          </a:r>
          <a:endParaRPr lang="tr-TR" sz="1800" kern="1200" dirty="0">
            <a:solidFill>
              <a:srgbClr val="002060"/>
            </a:solidFill>
            <a:latin typeface="Calibri" panose="020F0502020204030204" pitchFamily="34" charset="0"/>
          </a:endParaRPr>
        </a:p>
      </dsp:txBody>
      <dsp:txXfrm>
        <a:off x="5154692" y="810773"/>
        <a:ext cx="2259813" cy="2600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36A55-81A2-4F2B-843E-5340C836930D}" type="datetimeFigureOut">
              <a:rPr lang="tr-TR" smtClean="0"/>
              <a:t>26.01.2017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78EAE-8A80-434B-A265-CDF448E859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486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907A3A-A679-4C62-A694-80874D743094}" type="datetimeFigureOut">
              <a:rPr lang="tr-TR" smtClean="0"/>
              <a:pPr/>
              <a:t>26.01.2017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3AEB07-4BDA-4FCE-AFAF-C55F096FB9B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000">
              <a:schemeClr val="bg1">
                <a:lumMod val="95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0"/>
            <a:ext cx="3600400" cy="2204864"/>
          </a:xfrm>
        </p:spPr>
        <p:txBody>
          <a:bodyPr>
            <a:noAutofit/>
          </a:bodyPr>
          <a:lstStyle/>
          <a:p>
            <a:pPr algn="ctr"/>
            <a:r>
              <a:rPr lang="tr-TR" sz="3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GÜNÜMÜZ İŞLETMELERİNiN YÖNETİMİ</a:t>
            </a:r>
            <a:endParaRPr lang="tr-TR" sz="3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040" y="3280200"/>
            <a:ext cx="3260746" cy="2538303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002060"/>
                </a:solidFill>
                <a:latin typeface="Calibri" panose="020F0502020204030204" pitchFamily="34" charset="0"/>
              </a:rPr>
              <a:t>5</a:t>
            </a:r>
            <a:r>
              <a:rPr lang="tr-TR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Bölüm</a:t>
            </a:r>
          </a:p>
          <a:p>
            <a:r>
              <a:rPr lang="tr-TR" sz="3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3000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9892"/>
          <a:stretch/>
        </p:blipFill>
        <p:spPr bwMode="auto">
          <a:xfrm>
            <a:off x="765487" y="404664"/>
            <a:ext cx="2592288" cy="575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39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873" y="2132856"/>
            <a:ext cx="72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sz="2400" dirty="0" smtClean="0">
                <a:latin typeface="Calibri" panose="020F0502020204030204" pitchFamily="34" charset="0"/>
              </a:rPr>
              <a:t>Parsons, organizasyon</a:t>
            </a:r>
            <a:r>
              <a:rPr lang="tr-TR" sz="2400" dirty="0">
                <a:latin typeface="Calibri" panose="020F0502020204030204" pitchFamily="34" charset="0"/>
              </a:rPr>
              <a:t>larda farklı seviyelerde yer alan 3 temel sistemden söz eder. </a:t>
            </a:r>
            <a:r>
              <a:rPr lang="tr-TR" sz="2400" dirty="0" smtClean="0">
                <a:latin typeface="Calibri" panose="020F0502020204030204" pitchFamily="34" charset="0"/>
              </a:rPr>
              <a:t>Bunlar;</a:t>
            </a:r>
          </a:p>
          <a:p>
            <a:pPr>
              <a:buClr>
                <a:srgbClr val="002060"/>
              </a:buClr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1371600" lvl="2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tr-TR" sz="2400" b="1" i="1" dirty="0">
                <a:latin typeface="Calibri" panose="020F0502020204030204" pitchFamily="34" charset="0"/>
              </a:rPr>
              <a:t>T</a:t>
            </a:r>
            <a:r>
              <a:rPr lang="tr-TR" sz="2400" b="1" i="1" dirty="0" smtClean="0">
                <a:latin typeface="Calibri" panose="020F0502020204030204" pitchFamily="34" charset="0"/>
              </a:rPr>
              <a:t>eknik </a:t>
            </a:r>
            <a:r>
              <a:rPr lang="tr-TR" sz="2400" b="1" i="1" dirty="0">
                <a:latin typeface="Calibri" panose="020F0502020204030204" pitchFamily="34" charset="0"/>
              </a:rPr>
              <a:t>A</a:t>
            </a:r>
            <a:r>
              <a:rPr lang="tr-TR" sz="2400" b="1" i="1" dirty="0" smtClean="0">
                <a:latin typeface="Calibri" panose="020F0502020204030204" pitchFamily="34" charset="0"/>
              </a:rPr>
              <a:t>lt </a:t>
            </a:r>
            <a:r>
              <a:rPr lang="tr-TR" sz="2400" b="1" i="1" dirty="0">
                <a:latin typeface="Calibri" panose="020F0502020204030204" pitchFamily="34" charset="0"/>
              </a:rPr>
              <a:t>S</a:t>
            </a:r>
            <a:r>
              <a:rPr lang="tr-TR" sz="2400" b="1" i="1" dirty="0" smtClean="0">
                <a:latin typeface="Calibri" panose="020F0502020204030204" pitchFamily="34" charset="0"/>
              </a:rPr>
              <a:t>istem </a:t>
            </a:r>
          </a:p>
          <a:p>
            <a:pPr marL="1371600" lvl="2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tr-TR" sz="2400" b="1" i="1" dirty="0">
                <a:latin typeface="Calibri" panose="020F0502020204030204" pitchFamily="34" charset="0"/>
              </a:rPr>
              <a:t>Y</a:t>
            </a:r>
            <a:r>
              <a:rPr lang="tr-TR" sz="2400" b="1" i="1" dirty="0" smtClean="0">
                <a:latin typeface="Calibri" panose="020F0502020204030204" pitchFamily="34" charset="0"/>
              </a:rPr>
              <a:t>önetsel </a:t>
            </a:r>
            <a:r>
              <a:rPr lang="tr-TR" sz="2400" b="1" i="1" dirty="0">
                <a:latin typeface="Calibri" panose="020F0502020204030204" pitchFamily="34" charset="0"/>
              </a:rPr>
              <a:t>A</a:t>
            </a:r>
            <a:r>
              <a:rPr lang="tr-TR" sz="2400" b="1" i="1" dirty="0" smtClean="0">
                <a:latin typeface="Calibri" panose="020F0502020204030204" pitchFamily="34" charset="0"/>
              </a:rPr>
              <a:t>lt </a:t>
            </a:r>
            <a:r>
              <a:rPr lang="tr-TR" sz="2400" b="1" i="1" dirty="0">
                <a:latin typeface="Calibri" panose="020F0502020204030204" pitchFamily="34" charset="0"/>
              </a:rPr>
              <a:t>S</a:t>
            </a:r>
            <a:r>
              <a:rPr lang="tr-TR" sz="2400" b="1" i="1" dirty="0" smtClean="0">
                <a:latin typeface="Calibri" panose="020F0502020204030204" pitchFamily="34" charset="0"/>
              </a:rPr>
              <a:t>istem </a:t>
            </a:r>
          </a:p>
          <a:p>
            <a:pPr marL="1371600" lvl="2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tr-TR" sz="2400" b="1" i="1" dirty="0">
                <a:latin typeface="Calibri" panose="020F0502020204030204" pitchFamily="34" charset="0"/>
              </a:rPr>
              <a:t>K</a:t>
            </a:r>
            <a:r>
              <a:rPr lang="tr-TR" sz="2400" b="1" i="1" dirty="0" smtClean="0">
                <a:latin typeface="Calibri" panose="020F0502020204030204" pitchFamily="34" charset="0"/>
              </a:rPr>
              <a:t>urumsal </a:t>
            </a:r>
            <a:r>
              <a:rPr lang="tr-TR" sz="2400" b="1" i="1" dirty="0">
                <a:latin typeface="Calibri" panose="020F0502020204030204" pitchFamily="34" charset="0"/>
              </a:rPr>
              <a:t>A</a:t>
            </a:r>
            <a:r>
              <a:rPr lang="tr-TR" sz="2400" b="1" i="1" dirty="0" smtClean="0">
                <a:latin typeface="Calibri" panose="020F0502020204030204" pitchFamily="34" charset="0"/>
              </a:rPr>
              <a:t>lt </a:t>
            </a:r>
            <a:r>
              <a:rPr lang="tr-TR" sz="2400" b="1" i="1" dirty="0">
                <a:latin typeface="Calibri" panose="020F0502020204030204" pitchFamily="34" charset="0"/>
              </a:rPr>
              <a:t>S</a:t>
            </a:r>
            <a:r>
              <a:rPr lang="tr-TR" sz="2400" b="1" i="1" dirty="0" smtClean="0">
                <a:latin typeface="Calibri" panose="020F0502020204030204" pitchFamily="34" charset="0"/>
              </a:rPr>
              <a:t>istem </a:t>
            </a:r>
            <a:endParaRPr lang="tr-TR" sz="2400" b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171381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Alt </a:t>
            </a:r>
            <a:r>
              <a:rPr lang="tr-TR" alt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Sistemler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427" y="4293096"/>
            <a:ext cx="2952750" cy="199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4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468" y="878993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Alt </a:t>
            </a:r>
            <a:r>
              <a:rPr lang="tr-TR" alt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Sistemler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8502" y="1628800"/>
            <a:ext cx="74043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sz="2400" dirty="0">
                <a:latin typeface="Calibri" panose="020F0502020204030204" pitchFamily="34" charset="0"/>
              </a:rPr>
              <a:t>O</a:t>
            </a:r>
            <a:r>
              <a:rPr lang="tr-TR" sz="2400" dirty="0" smtClean="0">
                <a:latin typeface="Calibri" panose="020F0502020204030204" pitchFamily="34" charset="0"/>
              </a:rPr>
              <a:t>rganizasyonel </a:t>
            </a:r>
            <a:r>
              <a:rPr lang="tr-TR" sz="2400" dirty="0">
                <a:latin typeface="Calibri" panose="020F0502020204030204" pitchFamily="34" charset="0"/>
              </a:rPr>
              <a:t>alt sistemlere ilişkin geniş kabul gören bir başka sınıflandırma Katz ve Kahn (1978) tarafından ortaya konmuştur. Yazarlara göre, organizasyonlarda yer alan alt sistemler aşağıdaki gibi </a:t>
            </a:r>
            <a:r>
              <a:rPr lang="tr-TR" sz="2400" dirty="0" smtClean="0">
                <a:latin typeface="Calibri" panose="020F0502020204030204" pitchFamily="34" charset="0"/>
              </a:rPr>
              <a:t>gruplanırlar:</a:t>
            </a:r>
          </a:p>
          <a:p>
            <a:pPr marL="342900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sz="2400" dirty="0" smtClean="0"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tr-TR" altLang="tr-TR" sz="2400" b="1" i="1" dirty="0">
                <a:latin typeface="Calibri" panose="020F0502020204030204" pitchFamily="34" charset="0"/>
              </a:rPr>
              <a:t>Ü</a:t>
            </a:r>
            <a:r>
              <a:rPr lang="tr-TR" altLang="tr-TR" sz="2400" b="1" i="1" dirty="0" smtClean="0">
                <a:latin typeface="Calibri" panose="020F0502020204030204" pitchFamily="34" charset="0"/>
              </a:rPr>
              <a:t>retim Alt Sistemi (Teknik Alt Sistem)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latin typeface="Calibri" panose="020F0502020204030204" pitchFamily="34" charset="0"/>
              </a:rPr>
              <a:t>Destek Alt Sistemleri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latin typeface="Calibri" panose="020F0502020204030204" pitchFamily="34" charset="0"/>
              </a:rPr>
              <a:t>Koruma ve Sürdürme Alt Sistemi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latin typeface="Calibri" panose="020F0502020204030204" pitchFamily="34" charset="0"/>
              </a:rPr>
              <a:t>Adaptasyon Alt Sistemi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latin typeface="Calibri" panose="020F0502020204030204" pitchFamily="34" charset="0"/>
              </a:rPr>
              <a:t>Yönetim Alt Sistemi</a:t>
            </a:r>
            <a:endParaRPr lang="tr-TR" altLang="tr-TR" sz="24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94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576345"/>
              </p:ext>
            </p:extLst>
          </p:nvPr>
        </p:nvGraphicFramePr>
        <p:xfrm>
          <a:off x="732836" y="871429"/>
          <a:ext cx="7488832" cy="535412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604228"/>
                <a:gridCol w="2027378"/>
                <a:gridCol w="1857226"/>
              </a:tblGrid>
              <a:tr h="405797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SİSTEM</a:t>
                      </a:r>
                      <a:r>
                        <a:rPr lang="tr-TR" sz="2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TEORİSİ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69" marR="6856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2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</a:rPr>
                        <a:t>Anahtar Kavramlar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</a:rPr>
                        <a:t>Katkıları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</a:rPr>
                        <a:t>Kısıtları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9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Organizasyon, yönetilebilen bir sistem olarak görülmektedir. 	</a:t>
                      </a:r>
                    </a:p>
                    <a:p>
                      <a:endParaRPr lang="tr-TR" sz="16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Organizasyon ile çevresi arasındaki ilişkiyi ortaya koyması bakımından önem taşır.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Yöneticilerin rol ve fonksiyonuna ilişkin ayrıntılara odaklanmaz. 	</a:t>
                      </a:r>
                    </a:p>
                    <a:p>
                      <a:endParaRPr lang="tr-TR" sz="1600" dirty="0">
                        <a:latin typeface="Calibri" panose="020F0502020204030204" pitchFamily="34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49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Yöneticiler, çevreyle etkileşim içinde olmalıdırlar.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49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Organizasyonel amaçlar etkinlik ve verimliliği esas almalıdır. 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b="0" i="0" u="none" strike="noStrike" kern="1200" baseline="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92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Organizasyon, alt sistemlerden oluşur. 	</a:t>
                      </a: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65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Organizasyon içinde, aynı sonuca ulaşmak için çok sayıda farklı yol mevcuttur. </a:t>
                      </a: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65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Sinerji; bütünü, parçaların toplamından daha etkin bir hale getirmesi bakımından önem taşır. 	</a:t>
                      </a: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65287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DURUMSALLIK YAKLAŞIMI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0264" y="1772816"/>
            <a:ext cx="68041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600" b="1" dirty="0">
                <a:latin typeface="Calibri" panose="020F0502020204030204" pitchFamily="34" charset="0"/>
              </a:rPr>
              <a:t>Organizasyonları yönetmek için tek bir “</a:t>
            </a:r>
            <a:r>
              <a:rPr lang="tr-TR" altLang="en-US" sz="2600" b="1" i="1" dirty="0">
                <a:latin typeface="Calibri" panose="020F0502020204030204" pitchFamily="34" charset="0"/>
              </a:rPr>
              <a:t>en iyi yol</a:t>
            </a:r>
            <a:r>
              <a:rPr lang="tr-TR" altLang="en-US" sz="2600" b="1" dirty="0">
                <a:latin typeface="Calibri" panose="020F0502020204030204" pitchFamily="34" charset="0"/>
              </a:rPr>
              <a:t>” yoktur. </a:t>
            </a:r>
            <a:endParaRPr lang="en-US" altLang="en-US" sz="26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  <a:buSzPct val="75000"/>
            </a:pPr>
            <a:r>
              <a:rPr lang="tr-TR" altLang="en-US" sz="2600" dirty="0" smtClean="0">
                <a:latin typeface="Calibri" panose="020F0502020204030204" pitchFamily="34" charset="0"/>
              </a:rPr>
              <a:t>	Çevre</a:t>
            </a:r>
            <a:r>
              <a:rPr lang="tr-TR" altLang="en-US" sz="2600" dirty="0">
                <a:latin typeface="Calibri" panose="020F0502020204030204" pitchFamily="34" charset="0"/>
              </a:rPr>
              <a:t>, organizasyon</a:t>
            </a:r>
            <a:r>
              <a:rPr lang="en-US" altLang="en-US" sz="2600" dirty="0">
                <a:latin typeface="Calibri" panose="020F0502020204030204" pitchFamily="34" charset="0"/>
              </a:rPr>
              <a:t>u</a:t>
            </a:r>
            <a:r>
              <a:rPr lang="tr-TR" altLang="en-US" sz="2600" dirty="0">
                <a:latin typeface="Calibri" panose="020F0502020204030204" pitchFamily="34" charset="0"/>
              </a:rPr>
              <a:t> etkiler. Yöneticiler </a:t>
            </a:r>
            <a:r>
              <a:rPr lang="tr-TR" altLang="en-US" sz="2600" dirty="0" smtClean="0">
                <a:latin typeface="Calibri" panose="020F0502020204030204" pitchFamily="34" charset="0"/>
              </a:rPr>
              <a:t>	çevresel </a:t>
            </a:r>
            <a:r>
              <a:rPr lang="tr-TR" altLang="en-US" sz="2600" dirty="0">
                <a:latin typeface="Calibri" panose="020F0502020204030204" pitchFamily="34" charset="0"/>
              </a:rPr>
              <a:t>değişimlere tepki vermek için </a:t>
            </a:r>
            <a:r>
              <a:rPr lang="tr-TR" altLang="en-US" sz="2600" dirty="0" smtClean="0">
                <a:latin typeface="Calibri" panose="020F0502020204030204" pitchFamily="34" charset="0"/>
              </a:rPr>
              <a:t>	esnek </a:t>
            </a:r>
            <a:r>
              <a:rPr lang="tr-TR" altLang="en-US" sz="2600" dirty="0">
                <a:latin typeface="Calibri" panose="020F0502020204030204" pitchFamily="34" charset="0"/>
              </a:rPr>
              <a:t>olmalıdırlar</a:t>
            </a:r>
            <a:r>
              <a:rPr lang="en-US" altLang="en-US" sz="2600" dirty="0">
                <a:latin typeface="Calibri" panose="020F0502020204030204" pitchFamily="34" charset="0"/>
              </a:rPr>
              <a:t>.</a:t>
            </a:r>
          </a:p>
          <a:p>
            <a:pPr lvl="1">
              <a:lnSpc>
                <a:spcPct val="90000"/>
              </a:lnSpc>
              <a:buClr>
                <a:srgbClr val="002060"/>
              </a:buClr>
              <a:buSzPct val="75000"/>
            </a:pPr>
            <a:r>
              <a:rPr lang="tr-TR" altLang="en-US" sz="2600" dirty="0" smtClean="0">
                <a:latin typeface="Calibri" panose="020F0502020204030204" pitchFamily="34" charset="0"/>
              </a:rPr>
              <a:t>	Organizas</a:t>
            </a:r>
            <a:r>
              <a:rPr lang="en-US" altLang="en-US" sz="2600" dirty="0">
                <a:latin typeface="Calibri" panose="020F0502020204030204" pitchFamily="34" charset="0"/>
              </a:rPr>
              <a:t>y</a:t>
            </a:r>
            <a:r>
              <a:rPr lang="tr-TR" altLang="en-US" sz="2600" dirty="0">
                <a:latin typeface="Calibri" panose="020F0502020204030204" pitchFamily="34" charset="0"/>
              </a:rPr>
              <a:t>on yapısının diz</a:t>
            </a:r>
            <a:r>
              <a:rPr lang="en-US" altLang="en-US" sz="2600" dirty="0">
                <a:latin typeface="Calibri" panose="020F0502020204030204" pitchFamily="34" charset="0"/>
              </a:rPr>
              <a:t>a</a:t>
            </a:r>
            <a:r>
              <a:rPr lang="tr-TR" altLang="en-US" sz="2600" dirty="0">
                <a:latin typeface="Calibri" panose="020F0502020204030204" pitchFamily="34" charset="0"/>
              </a:rPr>
              <a:t>yn</a:t>
            </a:r>
            <a:r>
              <a:rPr lang="en-US" altLang="en-US" sz="2600" dirty="0" err="1">
                <a:latin typeface="Calibri" panose="020F0502020204030204" pitchFamily="34" charset="0"/>
              </a:rPr>
              <a:t>ı</a:t>
            </a:r>
            <a:r>
              <a:rPr lang="tr-TR" altLang="en-US" sz="2600" dirty="0">
                <a:latin typeface="Calibri" panose="020F0502020204030204" pitchFamily="34" charset="0"/>
              </a:rPr>
              <a:t> ve kontrol </a:t>
            </a:r>
            <a:r>
              <a:rPr lang="tr-TR" altLang="en-US" sz="2600" dirty="0" smtClean="0">
                <a:latin typeface="Calibri" panose="020F0502020204030204" pitchFamily="34" charset="0"/>
              </a:rPr>
              <a:t>	sistemlerinin </a:t>
            </a:r>
            <a:r>
              <a:rPr lang="tr-TR" altLang="en-US" sz="2600" dirty="0">
                <a:latin typeface="Calibri" panose="020F0502020204030204" pitchFamily="34" charset="0"/>
              </a:rPr>
              <a:t>seçimi çevreye bağlıdır</a:t>
            </a:r>
            <a:r>
              <a:rPr lang="en-US" altLang="en-US" sz="2600" dirty="0">
                <a:latin typeface="Calibri" panose="020F0502020204030204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en-US" sz="2600" b="1" dirty="0">
              <a:latin typeface="Calibri" panose="020F0502020204030204" pitchFamily="34" charset="0"/>
            </a:endParaRPr>
          </a:p>
          <a:p>
            <a:pPr marL="457200" indent="-4572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en-US" altLang="en-US" sz="2600" b="1" dirty="0" err="1">
                <a:latin typeface="Calibri" panose="020F0502020204030204" pitchFamily="34" charset="0"/>
              </a:rPr>
              <a:t>Te</a:t>
            </a:r>
            <a:r>
              <a:rPr lang="tr-TR" altLang="en-US" sz="2600" b="1" dirty="0">
                <a:latin typeface="Calibri" panose="020F0502020204030204" pitchFamily="34" charset="0"/>
              </a:rPr>
              <a:t>k</a:t>
            </a:r>
            <a:r>
              <a:rPr lang="en-US" altLang="en-US" sz="2600" b="1" dirty="0">
                <a:latin typeface="Calibri" panose="020F0502020204030204" pitchFamily="34" charset="0"/>
              </a:rPr>
              <a:t>nolo</a:t>
            </a:r>
            <a:r>
              <a:rPr lang="tr-TR" altLang="en-US" sz="2600" b="1" dirty="0">
                <a:latin typeface="Calibri" panose="020F0502020204030204" pitchFamily="34" charset="0"/>
              </a:rPr>
              <a:t>jik</a:t>
            </a:r>
            <a:r>
              <a:rPr lang="en-US" altLang="en-US" sz="2600" b="1" dirty="0">
                <a:latin typeface="Calibri" panose="020F0502020204030204" pitchFamily="34" charset="0"/>
              </a:rPr>
              <a:t> </a:t>
            </a:r>
            <a:r>
              <a:rPr lang="tr-TR" altLang="en-US" sz="2600" b="1" dirty="0">
                <a:latin typeface="Calibri" panose="020F0502020204030204" pitchFamily="34" charset="0"/>
              </a:rPr>
              <a:t>çevreler çabuk değiş</a:t>
            </a:r>
            <a:r>
              <a:rPr lang="en-US" altLang="en-US" sz="2600" b="1" dirty="0" err="1">
                <a:latin typeface="Calibri" panose="020F0502020204030204" pitchFamily="34" charset="0"/>
              </a:rPr>
              <a:t>i</a:t>
            </a:r>
            <a:r>
              <a:rPr lang="tr-TR" altLang="en-US" sz="2600" b="1" dirty="0">
                <a:latin typeface="Calibri" panose="020F0502020204030204" pitchFamily="34" charset="0"/>
              </a:rPr>
              <a:t>r, yöneticiler de aynı çabuklukta </a:t>
            </a:r>
            <a:r>
              <a:rPr lang="tr-TR" altLang="en-US" sz="2600" b="1" dirty="0" smtClean="0">
                <a:latin typeface="Calibri" panose="020F0502020204030204" pitchFamily="34" charset="0"/>
              </a:rPr>
              <a:t>olmalıdırlar.</a:t>
            </a:r>
            <a:endParaRPr lang="tr-TR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04203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DURUMSALLIK YAKLAŞIMI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1244" y="1844824"/>
            <a:ext cx="6912768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Durumsallık Yaklaşımı’nın önem kazandığı 1960’lardan itibaren, farklı çevresel değişkenlerin organizasyon yapı ve süreçleri üzerindeki etkileri tartışılmıştır.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tr-TR" altLang="tr-TR" sz="2400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400" dirty="0" smtClean="0">
                <a:latin typeface="Calibri" panose="020F0502020204030204" pitchFamily="34" charset="0"/>
              </a:rPr>
              <a:t>     Bu </a:t>
            </a:r>
            <a:r>
              <a:rPr lang="tr-TR" altLang="tr-TR" sz="2400" dirty="0">
                <a:latin typeface="Calibri" panose="020F0502020204030204" pitchFamily="34" charset="0"/>
              </a:rPr>
              <a:t>değişkenler üç temel başlıkta toplanmıştır: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Çevrenin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durağanlığı ve </a:t>
            </a: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değişkenliği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Organizasyonun büyüklüğü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Stratejinin türü</a:t>
            </a:r>
            <a:endParaRPr lang="tr-TR" altLang="tr-TR" sz="2400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904203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Burns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Stalker Çalışması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Tavistock Enstitüsü Çalışması) 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2276872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Araştırmanın Temel Sorusu:</a:t>
            </a:r>
            <a:r>
              <a:rPr lang="tr-TR" altLang="tr-TR" sz="2400" i="1" dirty="0">
                <a:solidFill>
                  <a:srgbClr val="C00000"/>
                </a:solidFill>
                <a:latin typeface="Calibri" panose="020F0502020204030204" pitchFamily="34" charset="0"/>
              </a:rPr>
              <a:t>  </a:t>
            </a:r>
            <a:r>
              <a:rPr lang="tr-TR" altLang="tr-TR" sz="2400" dirty="0">
                <a:latin typeface="Calibri" panose="020F0502020204030204" pitchFamily="34" charset="0"/>
              </a:rPr>
              <a:t>İ</a:t>
            </a:r>
            <a:r>
              <a:rPr lang="tr-TR" altLang="tr-TR" sz="2400" dirty="0">
                <a:latin typeface="Calibri" panose="020F0502020204030204" pitchFamily="34" charset="0"/>
                <a:sym typeface="Wingdings" pitchFamily="2" charset="2"/>
              </a:rPr>
              <a:t>şletmelerin organizasyon yapıları ve yönetim uygulamaları (süreçler) dış çevre koşulları tarafından nasıl etkilenir?</a:t>
            </a:r>
            <a:r>
              <a:rPr lang="tr-TR" altLang="tr-TR" sz="2400" dirty="0">
                <a:latin typeface="Calibri" panose="020F0502020204030204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C00000"/>
                </a:solidFill>
                <a:latin typeface="Calibri" panose="020F0502020204030204" pitchFamily="34" charset="0"/>
              </a:rPr>
              <a:t>Araştırma örneklemi:</a:t>
            </a:r>
            <a:r>
              <a:rPr lang="tr-TR" altLang="tr-TR" sz="2400" b="1" i="1" dirty="0">
                <a:solidFill>
                  <a:srgbClr val="C0000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  <a:sym typeface="Wingdings" pitchFamily="2" charset="2"/>
              </a:rPr>
              <a:t>İngiltere’de 20 endüstri işletmesi</a:t>
            </a:r>
          </a:p>
          <a:p>
            <a:pPr marL="342900" indent="-342900"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C00000"/>
                </a:solidFill>
                <a:latin typeface="Calibri" panose="020F0502020204030204" pitchFamily="34" charset="0"/>
                <a:sym typeface="Wingdings" pitchFamily="2" charset="2"/>
              </a:rPr>
              <a:t>Bağımsız Değişken:</a:t>
            </a:r>
            <a:r>
              <a:rPr lang="tr-TR" altLang="tr-TR" sz="2400" b="1" i="1" dirty="0">
                <a:solidFill>
                  <a:srgbClr val="CC330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Değişim Hızı (</a:t>
            </a:r>
            <a:r>
              <a:rPr lang="tr-TR" altLang="tr-TR" sz="2400" dirty="0">
                <a:latin typeface="Calibri" panose="020F0502020204030204" pitchFamily="34" charset="0"/>
                <a:sym typeface="Wingdings" pitchFamily="2" charset="2"/>
              </a:rPr>
              <a:t>yeni buluşların ortaya çıkması, teknolojik yenilikler, yeni ve değişik mala olan talepteki artış. </a:t>
            </a:r>
          </a:p>
          <a:p>
            <a:pPr marL="342900" indent="-342900"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C00000"/>
                </a:solidFill>
                <a:latin typeface="Calibri" panose="020F0502020204030204" pitchFamily="34" charset="0"/>
                <a:sym typeface="Wingdings" pitchFamily="2" charset="2"/>
              </a:rPr>
              <a:t>Bağımlı Değişken:</a:t>
            </a:r>
            <a:r>
              <a:rPr lang="tr-TR" altLang="tr-TR" sz="2400" b="1" dirty="0">
                <a:solidFill>
                  <a:srgbClr val="CC330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  <a:sym typeface="Wingdings" pitchFamily="2" charset="2"/>
              </a:rPr>
              <a:t>Yönetim süreçleri</a:t>
            </a: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731" y="82368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Burns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Stalker Çalışması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Tavistock Enstitüsü Çalışması) </a:t>
            </a:r>
          </a:p>
        </p:txBody>
      </p:sp>
      <p:sp>
        <p:nvSpPr>
          <p:cNvPr id="4" name="2 İçerik Yer Tutucusu"/>
          <p:cNvSpPr>
            <a:spLocks noGrp="1"/>
          </p:cNvSpPr>
          <p:nvPr>
            <p:ph sz="half" idx="1"/>
          </p:nvPr>
        </p:nvSpPr>
        <p:spPr>
          <a:xfrm>
            <a:off x="1043608" y="2060849"/>
            <a:ext cx="3528392" cy="38884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None/>
            </a:pPr>
            <a:r>
              <a:rPr lang="tr-TR" altLang="tr-TR" b="1" i="1" dirty="0">
                <a:solidFill>
                  <a:schemeClr val="tx1"/>
                </a:solidFill>
                <a:latin typeface="Calibri" panose="020F0502020204030204" pitchFamily="34" charset="0"/>
              </a:rPr>
              <a:t>Suni İpek İşletmesi</a:t>
            </a:r>
          </a:p>
          <a:p>
            <a:pPr indent="-34290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dirty="0">
                <a:solidFill>
                  <a:schemeClr val="tx1"/>
                </a:solidFill>
                <a:latin typeface="Calibri" panose="020F0502020204030204" pitchFamily="34" charset="0"/>
              </a:rPr>
              <a:t>Rekabet yoğun – maliyete dayalı pazar</a:t>
            </a:r>
          </a:p>
          <a:p>
            <a:pPr indent="-34290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dirty="0">
                <a:solidFill>
                  <a:schemeClr val="tx1"/>
                </a:solidFill>
                <a:latin typeface="Calibri" panose="020F0502020204030204" pitchFamily="34" charset="0"/>
              </a:rPr>
              <a:t>Maliyet minimumda tutulmalı</a:t>
            </a:r>
          </a:p>
          <a:p>
            <a:pPr indent="-34290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None/>
            </a:pPr>
            <a:endParaRPr lang="tr-TR" altLang="tr-TR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None/>
            </a:pPr>
            <a:r>
              <a:rPr lang="tr-TR" altLang="tr-TR" dirty="0" smtClean="0">
                <a:solidFill>
                  <a:schemeClr val="tx1"/>
                </a:solidFill>
                <a:latin typeface="Calibri" panose="020F0502020204030204" pitchFamily="34" charset="0"/>
              </a:rPr>
              <a:t>Ayrıntılı </a:t>
            </a:r>
            <a:r>
              <a:rPr lang="tr-TR" altLang="tr-TR" dirty="0">
                <a:solidFill>
                  <a:schemeClr val="tx1"/>
                </a:solidFill>
                <a:latin typeface="Calibri" panose="020F0502020204030204" pitchFamily="34" charset="0"/>
              </a:rPr>
              <a:t>iş tarifleri, ilke ve yöntemlere dayalı merkezi yönetim</a:t>
            </a:r>
          </a:p>
          <a:p>
            <a:endParaRPr lang="tr-TR" altLang="tr-TR" dirty="0" smtClean="0"/>
          </a:p>
        </p:txBody>
      </p:sp>
      <p:sp>
        <p:nvSpPr>
          <p:cNvPr id="5" name="3 İçerik Yer Tutucusu"/>
          <p:cNvSpPr txBox="1">
            <a:spLocks/>
          </p:cNvSpPr>
          <p:nvPr/>
        </p:nvSpPr>
        <p:spPr>
          <a:xfrm>
            <a:off x="4800056" y="1988914"/>
            <a:ext cx="3804392" cy="4104456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None/>
            </a:pPr>
            <a:r>
              <a:rPr lang="tr-TR" altLang="tr-TR" b="1" i="1" dirty="0">
                <a:solidFill>
                  <a:schemeClr val="tx1"/>
                </a:solidFill>
                <a:latin typeface="Calibri" panose="020F0502020204030204" pitchFamily="34" charset="0"/>
              </a:rPr>
              <a:t>Elektronik Endüstrisi</a:t>
            </a:r>
          </a:p>
          <a:p>
            <a:pPr indent="-34290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dirty="0">
                <a:solidFill>
                  <a:schemeClr val="tx1"/>
                </a:solidFill>
                <a:latin typeface="Calibri" panose="020F0502020204030204" pitchFamily="34" charset="0"/>
              </a:rPr>
              <a:t>Sürekli yeniliğe dayalı pazar</a:t>
            </a:r>
          </a:p>
          <a:p>
            <a:pPr indent="-34290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dirty="0">
                <a:solidFill>
                  <a:schemeClr val="tx1"/>
                </a:solidFill>
                <a:latin typeface="Calibri" panose="020F0502020204030204" pitchFamily="34" charset="0"/>
              </a:rPr>
              <a:t>Esnek ve yaratıcı </a:t>
            </a:r>
            <a:r>
              <a:rPr lang="tr-TR" altLang="tr-TR" dirty="0" smtClean="0">
                <a:solidFill>
                  <a:schemeClr val="tx1"/>
                </a:solidFill>
                <a:latin typeface="Calibri" panose="020F0502020204030204" pitchFamily="34" charset="0"/>
              </a:rPr>
              <a:t>olunmalı</a:t>
            </a:r>
            <a:endParaRPr lang="tr-TR" altLang="tr-TR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indent="-34290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None/>
            </a:pPr>
            <a:endParaRPr lang="tr-TR" altLang="tr-TR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ct val="50000"/>
              </a:spcBef>
              <a:buClr>
                <a:srgbClr val="002060"/>
              </a:buClr>
              <a:buNone/>
            </a:pPr>
            <a:r>
              <a:rPr lang="tr-TR" altLang="tr-TR" dirty="0" smtClean="0">
                <a:solidFill>
                  <a:schemeClr val="tx1"/>
                </a:solidFill>
                <a:latin typeface="Calibri" panose="020F0502020204030204" pitchFamily="34" charset="0"/>
              </a:rPr>
              <a:t>Genel </a:t>
            </a:r>
            <a:r>
              <a:rPr lang="tr-TR" altLang="tr-TR" dirty="0">
                <a:solidFill>
                  <a:schemeClr val="tx1"/>
                </a:solidFill>
                <a:latin typeface="Calibri" panose="020F0502020204030204" pitchFamily="34" charset="0"/>
              </a:rPr>
              <a:t>görev tanımları, emir-komuta zinciri açık değil, otoriteye değil bilgiye dayalı yönetim</a:t>
            </a:r>
          </a:p>
          <a:p>
            <a:endParaRPr lang="tr-TR" altLang="tr-TR" dirty="0" smtClean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83768" y="3941564"/>
            <a:ext cx="0" cy="4953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300192" y="3941564"/>
            <a:ext cx="0" cy="4953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731" y="840195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Burns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Stalker Çalışması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Tavistock Enstitüsü Çalışması)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4754"/>
            <a:ext cx="6989762" cy="41259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731" y="840195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Burns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Stalker Çalışması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Tavistock Enstitüsü Çalışması) </a:t>
            </a:r>
          </a:p>
        </p:txBody>
      </p:sp>
      <p:sp>
        <p:nvSpPr>
          <p:cNvPr id="4" name="Rectangle 3"/>
          <p:cNvSpPr/>
          <p:nvPr/>
        </p:nvSpPr>
        <p:spPr>
          <a:xfrm>
            <a:off x="859752" y="2112414"/>
            <a:ext cx="2044919" cy="81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r-TR" altLang="en-US" sz="26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Mekanik Yapı</a:t>
            </a:r>
            <a:endParaRPr lang="tr-TR" altLang="en-US" sz="26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Calibri" pitchFamily="34" charset="0"/>
              <a:buNone/>
            </a:pPr>
            <a:endParaRPr lang="tr-TR" altLang="en-US" sz="26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2821754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Yet</a:t>
            </a:r>
            <a:r>
              <a:rPr lang="en-US" altLang="en-US" sz="2400" dirty="0">
                <a:latin typeface="Calibri" panose="020F0502020204030204" pitchFamily="34" charset="0"/>
              </a:rPr>
              <a:t>k</a:t>
            </a:r>
            <a:r>
              <a:rPr lang="tr-TR" altLang="en-US" sz="2400" dirty="0">
                <a:latin typeface="Calibri" panose="020F0502020204030204" pitchFamily="34" charset="0"/>
              </a:rPr>
              <a:t>i, en tepede </a:t>
            </a:r>
            <a:r>
              <a:rPr lang="tr-TR" altLang="en-US" sz="2400" dirty="0" smtClean="0">
                <a:latin typeface="Calibri" panose="020F0502020204030204" pitchFamily="34" charset="0"/>
              </a:rPr>
              <a:t>toplanmıştır(me</a:t>
            </a:r>
            <a:r>
              <a:rPr lang="en-US" altLang="en-US" sz="2400" dirty="0">
                <a:latin typeface="Calibri" panose="020F0502020204030204" pitchFamily="34" charset="0"/>
              </a:rPr>
              <a:t>r</a:t>
            </a:r>
            <a:r>
              <a:rPr lang="tr-TR" altLang="en-US" sz="2400" dirty="0">
                <a:latin typeface="Calibri" panose="020F0502020204030204" pitchFamily="34" charset="0"/>
              </a:rPr>
              <a:t>kezi yapı)</a:t>
            </a:r>
            <a:r>
              <a:rPr lang="en-US" altLang="en-US" sz="2400" dirty="0">
                <a:latin typeface="Calibri" panose="020F0502020204030204" pitchFamily="34" charset="0"/>
              </a:rPr>
              <a:t>.</a:t>
            </a:r>
            <a:endParaRPr lang="tr-TR" altLang="en-US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Sıkı disiplin ve düzene vurgu yapılır.</a:t>
            </a:r>
          </a:p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Çalışanlar yakından izlenir ve yakın denetim yoluyla yönetilir.</a:t>
            </a:r>
          </a:p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İstikrarlı bir çevrede son derece verimli olabilir.</a:t>
            </a:r>
            <a:endParaRPr lang="en-US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731" y="840195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Burns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Stalker Çalışması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Tavistock Enstitüsü Çalışması) </a:t>
            </a:r>
          </a:p>
        </p:txBody>
      </p:sp>
      <p:sp>
        <p:nvSpPr>
          <p:cNvPr id="4" name="Rectangle 3"/>
          <p:cNvSpPr/>
          <p:nvPr/>
        </p:nvSpPr>
        <p:spPr>
          <a:xfrm>
            <a:off x="859752" y="2112414"/>
            <a:ext cx="1954189" cy="81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tr-TR" altLang="en-US" sz="26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Organik Yapı</a:t>
            </a:r>
            <a:endParaRPr lang="tr-TR" altLang="en-US" sz="26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Font typeface="Calibri" pitchFamily="34" charset="0"/>
              <a:buNone/>
            </a:pPr>
            <a:endParaRPr lang="tr-TR" altLang="en-US" sz="26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752" y="2852936"/>
            <a:ext cx="7384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Yet</a:t>
            </a:r>
            <a:r>
              <a:rPr lang="en-US" altLang="en-US" sz="2400" dirty="0">
                <a:latin typeface="Calibri" panose="020F0502020204030204" pitchFamily="34" charset="0"/>
              </a:rPr>
              <a:t>k</a:t>
            </a:r>
            <a:r>
              <a:rPr lang="tr-TR" altLang="en-US" sz="2400" dirty="0">
                <a:latin typeface="Calibri" panose="020F0502020204030204" pitchFamily="34" charset="0"/>
              </a:rPr>
              <a:t>i, çalışanlar arasında organizasyon çapında </a:t>
            </a:r>
            <a:r>
              <a:rPr lang="tr-TR" altLang="en-US" sz="2400" dirty="0" smtClean="0">
                <a:latin typeface="Calibri" panose="020F0502020204030204" pitchFamily="34" charset="0"/>
              </a:rPr>
              <a:t>dağıtılmıştır(me</a:t>
            </a:r>
            <a:r>
              <a:rPr lang="en-US" altLang="en-US" sz="2400" dirty="0">
                <a:latin typeface="Calibri" panose="020F0502020204030204" pitchFamily="34" charset="0"/>
              </a:rPr>
              <a:t>r</a:t>
            </a:r>
            <a:r>
              <a:rPr lang="tr-TR" altLang="en-US" sz="2400" dirty="0">
                <a:latin typeface="Calibri" panose="020F0502020204030204" pitchFamily="34" charset="0"/>
              </a:rPr>
              <a:t>kezkaç yapı)</a:t>
            </a:r>
            <a:r>
              <a:rPr lang="en-US" altLang="en-US" sz="2400" dirty="0">
                <a:latin typeface="Calibri" panose="020F0502020204030204" pitchFamily="34" charset="0"/>
              </a:rPr>
              <a:t>.</a:t>
            </a:r>
            <a:endParaRPr lang="tr-TR" altLang="en-US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Departmanların, birimler arası fonksiyonlara odaklanan bir bakış açısı benimsemesi istenir.</a:t>
            </a:r>
          </a:p>
          <a:p>
            <a:pPr marL="800100" lvl="1" indent="-342900">
              <a:lnSpc>
                <a:spcPct val="15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Değişken çevrede çok iyi işleyen bir yapıdır.</a:t>
            </a: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92696"/>
            <a:ext cx="5400600" cy="55260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>
                <a:solidFill>
                  <a:schemeClr val="accent1"/>
                </a:solidFill>
                <a:latin typeface="Calibri" pitchFamily="34" charset="0"/>
              </a:rPr>
              <a:t>	</a:t>
            </a:r>
            <a:endParaRPr lang="tr-TR" sz="2000" b="1" dirty="0" smtClean="0">
              <a:latin typeface="Calibri(Heading)"/>
            </a:endParaRPr>
          </a:p>
          <a:p>
            <a:pPr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SİSTEM TEORİSİ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“Sistem”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Kavramı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“Kapalı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” ve “Açık” Sistem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Tanımları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Açık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Bir Sistem Olarak </a:t>
            </a: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Organizasyon</a:t>
            </a:r>
          </a:p>
          <a:p>
            <a:pPr marL="68580" indent="0">
              <a:buClr>
                <a:srgbClr val="002060"/>
              </a:buClr>
              <a:buNone/>
            </a:pPr>
            <a:endParaRPr lang="tr-TR" sz="2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DURUMSALLIK YAKLAŞIMI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Burns ve Stalker Çalışması (Tavistock Enstitüsü </a:t>
            </a:r>
            <a:r>
              <a:rPr lang="tr-TR" sz="22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Çalışması)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Woodward Araştırması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es-ES" sz="22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Emery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ve </a:t>
            </a:r>
            <a:r>
              <a:rPr lang="es-ES" sz="22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Trist</a:t>
            </a:r>
            <a:r>
              <a:rPr lang="es-ES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s-ES" sz="22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Araştırması</a:t>
            </a:r>
            <a:endParaRPr lang="tr-TR" sz="22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Thompson’ın Araştırmaları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Lawrence ve Lorsch Araştırması</a:t>
            </a:r>
          </a:p>
          <a:p>
            <a:pPr marL="525780" indent="-457200">
              <a:buClr>
                <a:srgbClr val="002060"/>
              </a:buClr>
              <a:buFont typeface="+mj-lt"/>
              <a:buAutoNum type="arabicPeriod"/>
            </a:pPr>
            <a:r>
              <a:rPr lang="tr-TR" sz="22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Durumsallık Yaklaşımı Çerçevesine Genel Bakış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582" y="2276872"/>
            <a:ext cx="2593826" cy="256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3237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2071748"/>
            <a:ext cx="7056784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Temel Varsayım:</a:t>
            </a:r>
            <a:r>
              <a:rPr lang="tr-TR" altLang="tr-TR" sz="2400" b="1" dirty="0">
                <a:solidFill>
                  <a:srgbClr val="C00000"/>
                </a:solidFill>
                <a:latin typeface="Calibri" panose="020F0502020204030204" pitchFamily="34" charset="0"/>
                <a:sym typeface="Wingdings" pitchFamily="2" charset="2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Örgüt yapısı üzerinde teknolojinin etkisi güçlüdür. 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Londra’daki 100 şirketi kapsayan araştırma, yapısal değişkenlerin ekonomik başarıyı ne şekilde etkilediğini ölçmek üzere tasarlanmıştır. 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Woodward, şirketlerin kullandıkları teknoloji tiplerini analiz ederek bu ilişkiyi araştırmıştır.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731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Woodward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Araştırması </a:t>
            </a: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731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Woodward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Araştırması </a:t>
            </a:r>
          </a:p>
        </p:txBody>
      </p:sp>
      <p:sp>
        <p:nvSpPr>
          <p:cNvPr id="2" name="Rectangle 1"/>
          <p:cNvSpPr/>
          <p:nvPr/>
        </p:nvSpPr>
        <p:spPr>
          <a:xfrm>
            <a:off x="827584" y="1916832"/>
            <a:ext cx="7416824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  <a:defRPr/>
            </a:pPr>
            <a:r>
              <a:rPr lang="tr-TR" sz="2400" dirty="0">
                <a:latin typeface="Calibri" panose="020F0502020204030204" pitchFamily="34" charset="0"/>
              </a:rPr>
              <a:t>Woodward, araştırması sonunda organizasyon yapısını etkileyen 3 temel teknolojik süreç tespit etmiştir: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2753056"/>
              </p:ext>
            </p:extLst>
          </p:nvPr>
        </p:nvGraphicFramePr>
        <p:xfrm>
          <a:off x="827584" y="2924944"/>
          <a:ext cx="7416824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9731" y="98072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Emery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Trist Araştırması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1" y="1916832"/>
            <a:ext cx="7344815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tr-TR" altLang="tr-TR" sz="2000" dirty="0">
                <a:latin typeface="Calibri" panose="020F0502020204030204" pitchFamily="34" charset="0"/>
              </a:rPr>
              <a:t>Emery ve </a:t>
            </a:r>
            <a:r>
              <a:rPr lang="tr-TR" altLang="tr-TR" sz="2000" dirty="0" smtClean="0">
                <a:latin typeface="Calibri" panose="020F0502020204030204" pitchFamily="34" charset="0"/>
              </a:rPr>
              <a:t>Trist’e </a:t>
            </a:r>
            <a:r>
              <a:rPr lang="tr-TR" altLang="tr-TR" sz="2000" dirty="0">
                <a:latin typeface="Calibri" panose="020F0502020204030204" pitchFamily="34" charset="0"/>
              </a:rPr>
              <a:t>göre, işletmeler, çevreleriyle ilişkilerinde dört temel boyutta bağımlılık gösterirler: </a:t>
            </a:r>
            <a:endParaRPr lang="tr-TR" altLang="tr-TR" sz="20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Clr>
                <a:srgbClr val="002060"/>
              </a:buClr>
            </a:pPr>
            <a:endParaRPr lang="tr-TR" altLang="tr-TR" sz="2000" dirty="0">
              <a:latin typeface="Calibri" panose="020F0502020204030204" pitchFamily="34" charset="0"/>
            </a:endParaRP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İçsel karşılıklı bağımlılık</a:t>
            </a:r>
            <a:r>
              <a:rPr lang="tr-TR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  <a:r>
              <a:rPr lang="tr-TR" altLang="tr-TR" sz="2000" b="1" dirty="0">
                <a:latin typeface="Calibri" panose="020F0502020204030204" pitchFamily="34" charset="0"/>
              </a:rPr>
              <a:t> </a:t>
            </a:r>
            <a:r>
              <a:rPr lang="tr-TR" altLang="tr-TR" sz="2000" dirty="0">
                <a:latin typeface="Calibri" panose="020F0502020204030204" pitchFamily="34" charset="0"/>
              </a:rPr>
              <a:t>İşletmenin departmanları arasındaki ilişkilerden doğan bağımlılıklardır</a:t>
            </a:r>
            <a:r>
              <a:rPr lang="tr-TR" altLang="tr-TR" sz="2000" dirty="0" smtClean="0">
                <a:latin typeface="Calibri" panose="020F0502020204030204" pitchFamily="34" charset="0"/>
              </a:rPr>
              <a:t>.</a:t>
            </a:r>
            <a:endParaRPr lang="tr-TR" altLang="tr-TR" sz="2000" dirty="0">
              <a:latin typeface="Calibri" panose="020F0502020204030204" pitchFamily="34" charset="0"/>
            </a:endParaRP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Girdi alışverişi ile ilgili karşılıklı bağımlılık</a:t>
            </a:r>
            <a:r>
              <a:rPr lang="tr-TR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  <a:r>
              <a:rPr lang="tr-TR" altLang="tr-TR" sz="2000" dirty="0">
                <a:latin typeface="Calibri" panose="020F0502020204030204" pitchFamily="34" charset="0"/>
              </a:rPr>
              <a:t> İşletmenin tedarikçileri ve girdi aldığı diğer kaynaklar ile ilişkilerinden kaynaklanan bağımlılıklardır</a:t>
            </a:r>
            <a:r>
              <a:rPr lang="tr-TR" altLang="tr-TR" sz="2000" dirty="0" smtClean="0">
                <a:latin typeface="Calibri" panose="020F0502020204030204" pitchFamily="34" charset="0"/>
              </a:rPr>
              <a:t>.</a:t>
            </a:r>
            <a:endParaRPr lang="tr-TR" altLang="tr-TR" sz="2000" dirty="0">
              <a:latin typeface="Calibri" panose="020F0502020204030204" pitchFamily="34" charset="0"/>
            </a:endParaRP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İşletme çıktılarıyla ilgili karşılıklı bağımlılık</a:t>
            </a:r>
            <a:r>
              <a:rPr lang="tr-TR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  <a:r>
              <a:rPr lang="tr-TR" altLang="tr-TR" sz="2000" dirty="0">
                <a:latin typeface="Calibri" panose="020F0502020204030204" pitchFamily="34" charset="0"/>
              </a:rPr>
              <a:t> İşletmenin müşterilerle olan ilişkilerinden kaynaklanan bağımlılıklardır</a:t>
            </a:r>
            <a:r>
              <a:rPr lang="tr-TR" altLang="tr-TR" sz="2000" dirty="0" smtClean="0">
                <a:latin typeface="Calibri" panose="020F0502020204030204" pitchFamily="34" charset="0"/>
              </a:rPr>
              <a:t>.</a:t>
            </a:r>
            <a:endParaRPr lang="tr-TR" altLang="tr-TR" sz="2000" dirty="0">
              <a:latin typeface="Calibri" panose="020F0502020204030204" pitchFamily="34" charset="0"/>
            </a:endParaRP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Çevresel karşılıklı bağımlılık</a:t>
            </a:r>
            <a:r>
              <a:rPr lang="tr-TR" altLang="tr-TR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tr-TR" altLang="tr-TR" sz="2000" dirty="0">
                <a:latin typeface="Calibri" panose="020F0502020204030204" pitchFamily="34" charset="0"/>
              </a:rPr>
              <a:t>İşletmelerin rakipler, finansal kuruluşlar, devlet gibi dış çevre paydaşları ile ilişkilerinden kaynaklanan bağımlılıklardır.</a:t>
            </a: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276872"/>
            <a:ext cx="7488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Emery ve Trist’e göre, müdahale edilmesi zor olan dördüncü başlıktaki bağımlılıklar en kritik öneme sahip olanlardır. </a:t>
            </a: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457200" indent="-4572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Bu grupta yer alan ilişkiler, </a:t>
            </a:r>
            <a:r>
              <a:rPr lang="tr-TR" altLang="tr-TR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karşılıklı ilişkilerin kuvveti</a:t>
            </a:r>
            <a:r>
              <a:rPr lang="tr-TR" altLang="tr-T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800" dirty="0">
                <a:latin typeface="Calibri" panose="020F0502020204030204" pitchFamily="34" charset="0"/>
              </a:rPr>
              <a:t>ve</a:t>
            </a:r>
            <a:r>
              <a:rPr lang="tr-TR" altLang="tr-TR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8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değişim hızı</a:t>
            </a:r>
            <a:r>
              <a:rPr lang="tr-TR" altLang="tr-TR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na </a:t>
            </a:r>
            <a:r>
              <a:rPr lang="tr-TR" altLang="tr-TR" sz="2800" dirty="0">
                <a:latin typeface="Calibri" panose="020F0502020204030204" pitchFamily="34" charset="0"/>
              </a:rPr>
              <a:t>göre ayrıca sınıflandırılır ve dört çevre türü tanımlanır: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9731" y="1196752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Emery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Trist Araştırması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7200800" cy="4413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Durgun – Dağınık Çevre:</a:t>
            </a:r>
            <a:r>
              <a:rPr lang="tr-TR" altLang="tr-TR" sz="24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Değişim hızı yavaş, karşılıklı ilişkilerin kuvveti zayıftır. 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i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Durgun – Yoğunlaşmış Çevre:</a:t>
            </a:r>
            <a:r>
              <a:rPr lang="tr-TR" altLang="tr-TR" sz="24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Değişim hızı yine yavaştır; karşılıklı ilişkilerin kuvveti orta ve yüksek düzey arasındadır.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Dengesiz – Tepki Gösterici Çevre:</a:t>
            </a:r>
            <a:r>
              <a:rPr lang="tr-TR" altLang="tr-TR" sz="2400" dirty="0">
                <a:latin typeface="Calibri" panose="020F0502020204030204" pitchFamily="34" charset="0"/>
              </a:rPr>
              <a:t> Değişim hızı yüksek, karşılıklı ilişkilerin kuvveti orta ile yüksek düzey arasındadır. 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Çalkantılı Çevre:</a:t>
            </a:r>
            <a:r>
              <a:rPr lang="tr-TR" altLang="tr-TR" sz="24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Değişim hızının ve karşılıklı ilişkilerin kuvvetinin oldukça yüksek olduğu çevredir.</a:t>
            </a:r>
            <a:endParaRPr lang="tr-TR" altLang="tr-TR" sz="2400" i="1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020" y="87142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Emery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Trist Araştırması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20" y="87142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Thompson’ın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Araştırmaları 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576" y="1628800"/>
            <a:ext cx="7704856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tr-TR" altLang="tr-TR" sz="2400" dirty="0">
                <a:latin typeface="Calibri" panose="020F0502020204030204" pitchFamily="34" charset="0"/>
              </a:rPr>
              <a:t>Thompson, her alt sistem türünün kendine </a:t>
            </a:r>
            <a:r>
              <a:rPr lang="tr-TR" altLang="tr-TR" sz="2400" dirty="0" smtClean="0">
                <a:latin typeface="Calibri" panose="020F0502020204030204" pitchFamily="34" charset="0"/>
              </a:rPr>
              <a:t>özgü dinamikleri </a:t>
            </a:r>
            <a:r>
              <a:rPr lang="tr-TR" altLang="tr-TR" sz="2400" dirty="0">
                <a:latin typeface="Calibri" panose="020F0502020204030204" pitchFamily="34" charset="0"/>
              </a:rPr>
              <a:t>olduğunu savunur</a:t>
            </a:r>
            <a:r>
              <a:rPr lang="tr-TR" altLang="tr-TR" sz="2400" dirty="0" smtClean="0">
                <a:latin typeface="Calibri" panose="020F0502020204030204" pitchFamily="34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Teknik sistemler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organizasyonda rasyonellik esasına göre çalışan sistemlerdir. </a:t>
            </a:r>
            <a:endParaRPr lang="tr-TR" altLang="tr-TR" sz="2400" dirty="0" smtClean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İdari </a:t>
            </a: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sistemler</a:t>
            </a:r>
            <a:r>
              <a:rPr lang="tr-TR" altLang="tr-TR" sz="2400" dirty="0" smtClean="0"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insan ilişkilerinin ve informal yapıların da hakim olduğu doğal sistem esasına göre işlerlik gösterirler. </a:t>
            </a:r>
            <a:endParaRPr lang="tr-TR" altLang="tr-TR" sz="2400" dirty="0" smtClean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  <a:buClr>
                <a:srgbClr val="002060"/>
              </a:buClr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Kurumsal sistemler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ise, işletmenin çevreyle ilişkilerinin esas alındığı ve tam anlamıyla açık sistem prensipleri doğrultusunda faaliyet gösteren sistemlerdir.</a:t>
            </a: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20" y="116381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Thompson’ın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Araştırmaları </a:t>
            </a:r>
          </a:p>
        </p:txBody>
      </p:sp>
      <p:sp>
        <p:nvSpPr>
          <p:cNvPr id="2" name="Rectangle 1"/>
          <p:cNvSpPr/>
          <p:nvPr/>
        </p:nvSpPr>
        <p:spPr>
          <a:xfrm>
            <a:off x="723993" y="2060848"/>
            <a:ext cx="7488832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tr-TR" altLang="tr-TR" sz="2400" dirty="0">
                <a:latin typeface="Calibri" panose="020F0502020204030204" pitchFamily="34" charset="0"/>
              </a:rPr>
              <a:t>Thompson, özellikle kurumsal sistemlerin faaliyet gösterdiği çevrenin dinamiklerini işletme stratejileri ile bağlantılı bir biçimde ele almış ve bu yönde, araştırmasında iki temel noktaya odaklanmıştır;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İşletmeleri çevrelerine bakarak sınıflandırmak ve çevrenin özelliklerine göre organizasyon yapılarının nasıl olduğunu belirlemek</a:t>
            </a:r>
            <a:r>
              <a:rPr lang="tr-TR" altLang="tr-TR" sz="2400" dirty="0" smtClean="0">
                <a:latin typeface="Calibri" panose="020F0502020204030204" pitchFamily="34" charset="0"/>
              </a:rPr>
              <a:t>,</a:t>
            </a:r>
          </a:p>
          <a:p>
            <a:pPr lvl="1">
              <a:lnSpc>
                <a:spcPct val="90000"/>
              </a:lnSpc>
              <a:buClr>
                <a:srgbClr val="002060"/>
              </a:buClr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800100" lvl="1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İşletmelerin çevreleriyle ilişki kurarken ne tür stratejiler izlediklerini belirlemek. </a:t>
            </a:r>
          </a:p>
        </p:txBody>
      </p:sp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20" y="764704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Thompson’ın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Araştırmaları </a:t>
            </a:r>
          </a:p>
        </p:txBody>
      </p:sp>
      <p:sp>
        <p:nvSpPr>
          <p:cNvPr id="2" name="Rectangle 1"/>
          <p:cNvSpPr/>
          <p:nvPr/>
        </p:nvSpPr>
        <p:spPr>
          <a:xfrm>
            <a:off x="730103" y="1349479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</a:pPr>
            <a:r>
              <a:rPr lang="tr-TR" altLang="tr-TR" sz="2000" dirty="0">
                <a:latin typeface="Calibri" panose="020F0502020204030204" pitchFamily="34" charset="0"/>
              </a:rPr>
              <a:t>Thompson (1967), işletmelerin faaliyet gösterdikleri çevre türlerini dört temel boyutta ele almıştır</a:t>
            </a:r>
            <a:r>
              <a:rPr lang="tr-TR" altLang="tr-TR" sz="2000" dirty="0" smtClean="0">
                <a:latin typeface="Calibri" panose="020F0502020204030204" pitchFamily="34" charset="0"/>
              </a:rPr>
              <a:t>:</a:t>
            </a:r>
          </a:p>
          <a:p>
            <a:pPr>
              <a:buClr>
                <a:srgbClr val="002060"/>
              </a:buClr>
            </a:pPr>
            <a:r>
              <a:rPr lang="tr-TR" altLang="tr-TR" sz="2000" dirty="0" smtClean="0">
                <a:latin typeface="Calibri" panose="020F0502020204030204" pitchFamily="34" charset="0"/>
              </a:rPr>
              <a:t> </a:t>
            </a:r>
            <a:endParaRPr lang="tr-TR" altLang="tr-TR" sz="2000" dirty="0">
              <a:latin typeface="Calibri" panose="020F0502020204030204" pitchFamily="34" charset="0"/>
            </a:endParaRP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Homojen Çevre: </a:t>
            </a:r>
            <a:r>
              <a:rPr lang="tr-TR" altLang="tr-TR" sz="2000" dirty="0">
                <a:latin typeface="Calibri" panose="020F0502020204030204" pitchFamily="34" charset="0"/>
              </a:rPr>
              <a:t>İşletmelerin ürün çeşitlendirmesine gitmedikleri çevredir. Müşteri kitlesi bellidir. Tek tip ürün üretip satılmaktadır. Az sayıda rakip mevcuttur. </a:t>
            </a: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Heterojen Çevre: </a:t>
            </a:r>
            <a:r>
              <a:rPr lang="tr-TR" altLang="tr-TR" sz="2000" dirty="0">
                <a:latin typeface="Calibri" panose="020F0502020204030204" pitchFamily="34" charset="0"/>
              </a:rPr>
              <a:t>Yüksek düzeyde ürün çeşitlendirmesi vardır. Müşteri profili oldukça çeşitlidir. Rakip sayısı fazladır. </a:t>
            </a: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Durgun Çevre: </a:t>
            </a:r>
            <a:r>
              <a:rPr lang="tr-TR" altLang="tr-TR" sz="2000" dirty="0">
                <a:latin typeface="Calibri" panose="020F0502020204030204" pitchFamily="34" charset="0"/>
              </a:rPr>
              <a:t>Sunulan ürün ve hizmetlerin niteliğinde son yıllarda önemli bir değişiklik yoktur. Yoğun bir rekabet ortamı yoktur. Teknolojik yenilikler sık yaşanmaz. Müşteri ve rakip sayısında hızlı bir değişim görülmez. </a:t>
            </a:r>
          </a:p>
          <a:p>
            <a:pPr marL="8001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000" b="1" i="1" dirty="0">
                <a:solidFill>
                  <a:srgbClr val="002060"/>
                </a:solidFill>
                <a:latin typeface="Calibri" panose="020F0502020204030204" pitchFamily="34" charset="0"/>
              </a:rPr>
              <a:t>Değişken Çevre: </a:t>
            </a:r>
            <a:r>
              <a:rPr lang="tr-TR" altLang="tr-TR" sz="2000" dirty="0">
                <a:latin typeface="Calibri" panose="020F0502020204030204" pitchFamily="34" charset="0"/>
              </a:rPr>
              <a:t>Ürün ve hizmetlerin yapısı sürekli değişir. Teknoloji hızla yenilenir. Müşteri ve rakiplerin sayısı değişkendir. Önceden tahmin edilemeyen devlet müdahaleleri, yasal değişiklikler  vardır. </a:t>
            </a:r>
          </a:p>
        </p:txBody>
      </p:sp>
    </p:spTree>
    <p:extLst>
      <p:ext uri="{BB962C8B-B14F-4D97-AF65-F5344CB8AC3E}">
        <p14:creationId xmlns:p14="http://schemas.microsoft.com/office/powerpoint/2010/main" val="205102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155679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2400" dirty="0" smtClean="0">
                <a:latin typeface="Calibri" panose="020F0502020204030204" pitchFamily="34" charset="0"/>
              </a:rPr>
              <a:t>Thompson </a:t>
            </a:r>
            <a:r>
              <a:rPr lang="tr-TR" altLang="tr-TR" sz="2400" dirty="0">
                <a:latin typeface="Calibri" panose="020F0502020204030204" pitchFamily="34" charset="0"/>
              </a:rPr>
              <a:t>bu doğrultuda, işletmelerin faaliyet gösterdikleri çevre türlerini şöyle nitelemiştir: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020" y="87142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Thompson’ın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Araştırmaları </a:t>
            </a:r>
          </a:p>
        </p:txBody>
      </p:sp>
      <p:graphicFrame>
        <p:nvGraphicFramePr>
          <p:cNvPr id="5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655803"/>
              </p:ext>
            </p:extLst>
          </p:nvPr>
        </p:nvGraphicFramePr>
        <p:xfrm>
          <a:off x="1043608" y="2564905"/>
          <a:ext cx="7200801" cy="3736073"/>
        </p:xfrm>
        <a:graphic>
          <a:graphicData uri="http://schemas.openxmlformats.org/drawingml/2006/table">
            <a:tbl>
              <a:tblPr/>
              <a:tblGrid>
                <a:gridCol w="2400267"/>
                <a:gridCol w="2400267"/>
                <a:gridCol w="2400267"/>
              </a:tblGrid>
              <a:tr h="7108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tr-TR" altLang="tr-T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Homojen Çevre</a:t>
                      </a: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Heterojen Çevre</a:t>
                      </a: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8072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Durgun Çevre</a:t>
                      </a: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Rahatlıkla öngörüler yapılabilir ve bu öngörüler doğrultusunda kurallar konulabilir. Mekanik örgüt yapısı tercih edilir.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İşletmeler, çevresel koşullardaki belirsizliğe göre mekanik ve organik örgüt yapısı arasında gidip gelirler.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45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Değişken Çevre</a:t>
                      </a:r>
                      <a:endParaRPr kumimoji="0" lang="tr-TR" alt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İşletmeler, çevresel koşullardaki belirsizliğe göre mekanik ve organik örgüt yapısı arasında gidip gelirler.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Organik örgüt yapısı tercih edilir. İşletmeni her birimi için ayrı işleyiş mekanizması benimsenir. Belirsizlik arttıkça, esnekliğe izin veren merkezkaç yapılar benimsenir.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50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20" y="105273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Lawrence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Lorsch Araştırması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2060848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Lawrence ve Lorsch, organizasyon yapısının özellikle </a:t>
            </a:r>
            <a:r>
              <a:rPr lang="tr-TR" altLang="tr-TR" sz="2400" i="1" dirty="0">
                <a:latin typeface="Calibri" panose="020F0502020204030204" pitchFamily="34" charset="0"/>
              </a:rPr>
              <a:t>talebin niteliği </a:t>
            </a:r>
            <a:r>
              <a:rPr lang="tr-TR" altLang="tr-TR" sz="2400" dirty="0">
                <a:latin typeface="Calibri" panose="020F0502020204030204" pitchFamily="34" charset="0"/>
              </a:rPr>
              <a:t>ve </a:t>
            </a:r>
            <a:r>
              <a:rPr lang="tr-TR" altLang="tr-TR" sz="2400" i="1" dirty="0">
                <a:latin typeface="Calibri" panose="020F0502020204030204" pitchFamily="34" charset="0"/>
              </a:rPr>
              <a:t>teknolojinin değişim hızına </a:t>
            </a:r>
            <a:r>
              <a:rPr lang="tr-TR" altLang="tr-TR" sz="2400" dirty="0">
                <a:latin typeface="Calibri" panose="020F0502020204030204" pitchFamily="34" charset="0"/>
              </a:rPr>
              <a:t>bağlı olarak farklılık gösterdiğini savunmuşlardır. 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Clr>
                <a:srgbClr val="002060"/>
              </a:buClr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Bu farklılıkların zaman zaman aynı işletmenin içindeki değişik birimler - sistemin alt birimleri - arasında da gözlemlendiğini öne süren Lawrence ve Lorsch, bu iki değişkene bağlı olarak şekillenmesi beklenen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farklılaşma</a:t>
            </a:r>
            <a:r>
              <a:rPr lang="tr-TR" altLang="tr-TR" sz="2400" dirty="0">
                <a:latin typeface="Calibri" panose="020F0502020204030204" pitchFamily="34" charset="0"/>
              </a:rPr>
              <a:t> ve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tamlaşma</a:t>
            </a:r>
            <a:r>
              <a:rPr lang="tr-TR" altLang="tr-TR" sz="2400" dirty="0">
                <a:latin typeface="Calibri" panose="020F0502020204030204" pitchFamily="34" charset="0"/>
              </a:rPr>
              <a:t> kavramlarını vurgulamışlardır. </a:t>
            </a:r>
          </a:p>
        </p:txBody>
      </p:sp>
    </p:spTree>
    <p:extLst>
      <p:ext uri="{BB962C8B-B14F-4D97-AF65-F5344CB8AC3E}">
        <p14:creationId xmlns:p14="http://schemas.microsoft.com/office/powerpoint/2010/main" val="205102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65287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SİSTEM TEORİSİ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7249" y="2060848"/>
            <a:ext cx="7272808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600" b="1" i="1" dirty="0">
                <a:latin typeface="Calibri" panose="020F0502020204030204" pitchFamily="34" charset="0"/>
              </a:rPr>
              <a:t>“Sistem Teorisi”, </a:t>
            </a:r>
            <a:r>
              <a:rPr lang="tr-TR" altLang="tr-TR" sz="2600" dirty="0">
                <a:latin typeface="Calibri" panose="020F0502020204030204" pitchFamily="34" charset="0"/>
              </a:rPr>
              <a:t>yalnızca belirli birimleri ya da süreçleri incelemekten çok, organizasyonun bütününe odaklanan bir çerçeve sunar. </a:t>
            </a: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600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Clr>
                <a:srgbClr val="002060"/>
              </a:buClr>
            </a:pPr>
            <a:endParaRPr lang="tr-TR" altLang="tr-TR" sz="26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600" dirty="0">
                <a:latin typeface="Calibri" panose="020F0502020204030204" pitchFamily="34" charset="0"/>
              </a:rPr>
              <a:t>Organizasyonu tek başına değil, faaliyet gösterdiği çevreyle birlikte ele alır.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21088"/>
            <a:ext cx="31718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86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020" y="76034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Lawrence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ve Lorsch Araştırması 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1484784"/>
            <a:ext cx="7488832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İşletmeler ve birimleri çeşitli iç ve dış nedenlere bağlı olarak </a:t>
            </a:r>
            <a:r>
              <a:rPr lang="tr-TR" altLang="tr-TR" sz="2400" dirty="0">
                <a:latin typeface="Calibri" panose="020F0502020204030204" pitchFamily="34" charset="0"/>
              </a:rPr>
              <a:t>farklılaşırlar.</a:t>
            </a:r>
          </a:p>
          <a:p>
            <a:pPr lvl="1">
              <a:lnSpc>
                <a:spcPct val="80000"/>
              </a:lnSpc>
              <a:buClr>
                <a:srgbClr val="002060"/>
              </a:buClr>
            </a:pPr>
            <a:r>
              <a:rPr lang="tr-TR" altLang="tr-TR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İç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nedenler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arasında; yönetim tarzı ve yöneticinin </a:t>
            </a:r>
            <a:r>
              <a:rPr lang="tr-TR" altLang="tr-TR" sz="2400" dirty="0" smtClean="0">
                <a:latin typeface="Calibri" panose="020F0502020204030204" pitchFamily="34" charset="0"/>
              </a:rPr>
              <a:t>	uzmanlık </a:t>
            </a:r>
            <a:r>
              <a:rPr lang="tr-TR" altLang="tr-TR" sz="2400" dirty="0">
                <a:latin typeface="Calibri" panose="020F0502020204030204" pitchFamily="34" charset="0"/>
              </a:rPr>
              <a:t>düzeyi gibi faktörler yer alır.</a:t>
            </a:r>
          </a:p>
          <a:p>
            <a:pPr lvl="1">
              <a:lnSpc>
                <a:spcPct val="80000"/>
              </a:lnSpc>
              <a:buClr>
                <a:srgbClr val="002060"/>
              </a:buClr>
            </a:pPr>
            <a:r>
              <a:rPr lang="tr-TR" altLang="tr-TR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tr-TR" altLang="tr-TR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Dış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nedenler</a:t>
            </a:r>
            <a:r>
              <a:rPr lang="tr-TR" altLang="tr-TR" sz="2400" dirty="0">
                <a:latin typeface="Calibri" panose="020F0502020204030204" pitchFamily="34" charset="0"/>
              </a:rPr>
              <a:t>; dış çevre faktörlerinin yarattığı </a:t>
            </a:r>
            <a:r>
              <a:rPr lang="tr-TR" altLang="tr-TR" sz="2400" dirty="0" smtClean="0">
                <a:latin typeface="Calibri" panose="020F0502020204030204" pitchFamily="34" charset="0"/>
              </a:rPr>
              <a:t>	etkilere </a:t>
            </a:r>
            <a:r>
              <a:rPr lang="tr-TR" altLang="tr-TR" sz="2400" dirty="0">
                <a:latin typeface="Calibri" panose="020F0502020204030204" pitchFamily="34" charset="0"/>
              </a:rPr>
              <a:t>bağlı olarak gelişir. </a:t>
            </a: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Bu iç ve dış nedenlere bağlı olarak, departmanlar arasında;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amaç odağı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zaman odağı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yapının formellik derecesi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ve </a:t>
            </a: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kişiler arası ilişkiler</a:t>
            </a:r>
            <a:r>
              <a:rPr lang="tr-TR" altLang="tr-T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gibi boyutlarda farklılaşma olması beklenir.</a:t>
            </a: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Tamlaşma</a:t>
            </a:r>
            <a:r>
              <a:rPr lang="tr-TR" altLang="tr-TR" sz="2400" i="1" dirty="0">
                <a:latin typeface="Calibri" panose="020F0502020204030204" pitchFamily="34" charset="0"/>
              </a:rPr>
              <a:t> </a:t>
            </a:r>
            <a:r>
              <a:rPr lang="tr-TR" altLang="tr-TR" sz="2400" dirty="0">
                <a:latin typeface="Calibri" panose="020F0502020204030204" pitchFamily="34" charset="0"/>
              </a:rPr>
              <a:t>ise işletmelerin faaliyetlerini sürdürmek için işletmedeki diğer birimler ve işletme dışı birimler ile bütünleşme düzeylerini ifade eder. Tamlaşma, aslında koordinasyon düzeyini ifade etmektedir. </a:t>
            </a:r>
          </a:p>
        </p:txBody>
      </p:sp>
    </p:spTree>
    <p:extLst>
      <p:ext uri="{BB962C8B-B14F-4D97-AF65-F5344CB8AC3E}">
        <p14:creationId xmlns:p14="http://schemas.microsoft.com/office/powerpoint/2010/main" val="205102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Group 3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485731"/>
              </p:ext>
            </p:extLst>
          </p:nvPr>
        </p:nvGraphicFramePr>
        <p:xfrm>
          <a:off x="539552" y="730593"/>
          <a:ext cx="8067675" cy="5799540"/>
        </p:xfrm>
        <a:graphic>
          <a:graphicData uri="http://schemas.openxmlformats.org/drawingml/2006/table">
            <a:tbl>
              <a:tblPr/>
              <a:tblGrid>
                <a:gridCol w="1712913"/>
                <a:gridCol w="1698625"/>
                <a:gridCol w="2019300"/>
                <a:gridCol w="2636837"/>
              </a:tblGrid>
              <a:tr h="374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YAZAR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İLGİLİ ÇALIŞMA ALANI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DURUMSALLIK DEĞİŞKENİ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BAĞIMLI ORGANİZASYONEL DEĞİŞKEN</a:t>
                      </a:r>
                      <a:endParaRPr kumimoji="0" lang="tr-TR" altLang="tr-T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Burns ve Stalker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 Teorisi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Pazar ve teknoloji: Durgun - Değişken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Yönetim biçimi -Örgüt yapısı: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Organik - Mekanik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Chandler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 Teorisi ve Stratejik Yönetim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Büyüme stratejisi: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İçsel Büyüme - Çeşitlendirme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Yapı: Merkezi fonksiyonel yapılar – Merkezkaç çok birimli yapılar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06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Woodward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 Teorisi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Kullanılan teknoloji tipi: Birim üretim – Kitle üretimi – Sürekli üretim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Yapı: Dik ve basık yapılar 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Lawrence ve Lorsch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 Teorisi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Görev çevresindeki belirsizlik düzeyi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Yapı: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Farklılaşma ve entegrasyon düzeyi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003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Perrow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 Teorisi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Teknoloji tipi: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Sanat-Ustalık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Rutin İş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Rutin olmayan iş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Mühendislik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Yapı: 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Bürokrasi - Esneklik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132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Hofer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Stratejik Yönetim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Ürün yaşam eğrisi safhası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İşletme stratejisi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Porter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Stratejik Yönetim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Sektörel rekabet güçleri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İşletme stratejisi: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Farklılaşma – Maliyet Avantajı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06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Hambrick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Stratejik Yönetim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Çevresel boyutlar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İşletme stratejisi:</a:t>
                      </a: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Farklılaşma, varlık etkinliği, maliyet verimliliği, ölçek ekonomileri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06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Fiedler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Örgütsel Davranış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Görev yapısı, Lider – izleyen ilişkisi, Liderin pozisyonel gücü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altLang="tr-T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Liderlik tarzı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00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House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Örgütsel Davranış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Astların ihtiyaçları,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Görev yapısı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Liderlik davranışı: otoriter, destekleyici, katılımcı, başarı odaklı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415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Vroom ve Yetton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Örgütsel Davranış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Kararın özellikleri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tr-T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itchFamily="18" charset="0"/>
                        </a:rPr>
                        <a:t>Karar verme tarzı: otokratik - danışmacı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02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80541"/>
              </p:ext>
            </p:extLst>
          </p:nvPr>
        </p:nvGraphicFramePr>
        <p:xfrm>
          <a:off x="971600" y="980728"/>
          <a:ext cx="7181643" cy="505186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413492"/>
                <a:gridCol w="2158565"/>
                <a:gridCol w="2609586"/>
              </a:tblGrid>
              <a:tr h="27023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Durumsallık </a:t>
                      </a:r>
                      <a:r>
                        <a:rPr lang="tr-TR" sz="2000" b="1" kern="1200" dirty="0" smtClean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Yaklaşımı 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69" marR="6856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2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</a:rPr>
                        <a:t>Anahtar Kavramlar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</a:rPr>
                        <a:t>Katkıları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Calibri" panose="020F0502020204030204" pitchFamily="34" charset="0"/>
                        </a:rPr>
                        <a:t>Kısıtları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372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Durumsal koşullar; en iyi performansa yol açacak olan strateji, yapı ve süreçlerin seçimini etkiler. 	</a:t>
                      </a: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Temel çevresel koşulları tanımlamıştır. 	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Kritik öneme sahip koşulların tümü tespit edilememiştir. 	</a:t>
                      </a:r>
                    </a:p>
                    <a:p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29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Amaca ulaşmak için birden fazla yol vardır. </a:t>
                      </a: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Yönetimin evrensel ilkelerine karşı tezler ortaya koymuştur.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yönetsel süreçler ile ilişkilendirilmesi mümkün değildir. 	</a:t>
                      </a:r>
                    </a:p>
                    <a:p>
                      <a:endParaRPr lang="tr-TR" dirty="0">
                        <a:latin typeface="Calibri" panose="020F0502020204030204" pitchFamily="34" charset="0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429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Yöneticiler, organizasyonu koşullara göre uyarlamalıdırlar. 	</a:t>
                      </a:r>
                    </a:p>
                  </a:txBody>
                  <a:tcPr marL="68569" marR="68569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1027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8304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Sistem Nedir?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988840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None/>
            </a:pPr>
            <a:r>
              <a:rPr lang="tr-TR" altLang="tr-TR" sz="2800" b="1" i="1" dirty="0">
                <a:latin typeface="Calibri" panose="020F0502020204030204" pitchFamily="34" charset="0"/>
              </a:rPr>
              <a:t>Sistem;</a:t>
            </a:r>
          </a:p>
          <a:p>
            <a:pPr>
              <a:lnSpc>
                <a:spcPct val="80000"/>
              </a:lnSpc>
              <a:buClr>
                <a:srgbClr val="002060"/>
              </a:buClr>
              <a:buFont typeface="Wingdings" pitchFamily="2" charset="2"/>
              <a:buNone/>
            </a:pPr>
            <a:endParaRPr lang="tr-TR" altLang="tr-TR" sz="2800" dirty="0"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>
                <a:latin typeface="Calibri" panose="020F0502020204030204" pitchFamily="34" charset="0"/>
              </a:rPr>
              <a:t>Bir veya daha çok amaca veya sonuca ulaşmak üzere, </a:t>
            </a:r>
            <a:endParaRPr lang="tr-TR" altLang="tr-TR" sz="2800" dirty="0" smtClean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  <a:buClr>
                <a:srgbClr val="002060"/>
              </a:buClr>
            </a:pPr>
            <a:endParaRPr lang="tr-TR" altLang="tr-TR" sz="2800" dirty="0" smtClean="0"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 smtClean="0">
                <a:latin typeface="Calibri" panose="020F0502020204030204" pitchFamily="34" charset="0"/>
              </a:rPr>
              <a:t>Kendi </a:t>
            </a:r>
            <a:r>
              <a:rPr lang="tr-TR" altLang="tr-TR" sz="2800" dirty="0">
                <a:latin typeface="Calibri" panose="020F0502020204030204" pitchFamily="34" charset="0"/>
              </a:rPr>
              <a:t>aralarında ve çevreleriyle ilişkileri </a:t>
            </a:r>
            <a:r>
              <a:rPr lang="tr-TR" altLang="tr-TR" sz="2800" dirty="0" smtClean="0">
                <a:latin typeface="Calibri" panose="020F0502020204030204" pitchFamily="34" charset="0"/>
              </a:rPr>
              <a:t>olan,</a:t>
            </a:r>
          </a:p>
          <a:p>
            <a:pPr lvl="1">
              <a:lnSpc>
                <a:spcPct val="80000"/>
              </a:lnSpc>
              <a:buClr>
                <a:srgbClr val="002060"/>
              </a:buClr>
            </a:pPr>
            <a:endParaRPr lang="tr-TR" altLang="tr-TR" sz="2800" dirty="0" smtClean="0">
              <a:latin typeface="Calibri" panose="020F0502020204030204" pitchFamily="34" charset="0"/>
            </a:endParaRPr>
          </a:p>
          <a:p>
            <a:pPr marL="914400" lvl="1" indent="-457200">
              <a:lnSpc>
                <a:spcPct val="8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800" dirty="0" smtClean="0">
                <a:latin typeface="Calibri" panose="020F0502020204030204" pitchFamily="34" charset="0"/>
              </a:rPr>
              <a:t>Fiziksel </a:t>
            </a:r>
            <a:r>
              <a:rPr lang="tr-TR" altLang="tr-TR" sz="2800" dirty="0">
                <a:latin typeface="Calibri" panose="020F0502020204030204" pitchFamily="34" charset="0"/>
              </a:rPr>
              <a:t>veya kavramsal birden çok bileşenin oluşturduğu bir bütündür.</a:t>
            </a:r>
          </a:p>
        </p:txBody>
      </p:sp>
    </p:spTree>
    <p:extLst>
      <p:ext uri="{BB962C8B-B14F-4D97-AF65-F5344CB8AC3E}">
        <p14:creationId xmlns:p14="http://schemas.microsoft.com/office/powerpoint/2010/main" val="412806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8304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“Kapalı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” ve “Açık” Sistem </a:t>
            </a:r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Nedir?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752" y="1608416"/>
            <a:ext cx="2111540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Calibri" pitchFamily="34" charset="0"/>
              <a:buNone/>
            </a:pPr>
            <a:r>
              <a:rPr lang="tr-TR" altLang="en-US" sz="2600" b="1" i="1" dirty="0">
                <a:solidFill>
                  <a:srgbClr val="C00000"/>
                </a:solidFill>
                <a:latin typeface="Calibri" panose="020F0502020204030204" pitchFamily="34" charset="0"/>
              </a:rPr>
              <a:t>Kapalı </a:t>
            </a:r>
            <a:r>
              <a:rPr lang="tr-TR" altLang="en-US" sz="26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Sistem</a:t>
            </a:r>
            <a:endParaRPr lang="tr-TR" altLang="en-US" sz="26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9752" y="2276872"/>
            <a:ext cx="7272808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Kapalı sistem; </a:t>
            </a:r>
            <a:r>
              <a:rPr lang="tr-TR" altLang="en-US" sz="2400" i="1" dirty="0">
                <a:latin typeface="Calibri" panose="020F0502020204030204" pitchFamily="34" charset="0"/>
              </a:rPr>
              <a:t>“çevresinden bağımsız şekilde hareket eden, diğer sistemlerden hiçbir şekilde etkilenmeyen ve onları da hiçbir şekilde etkilemeyen sistem”</a:t>
            </a:r>
            <a:r>
              <a:rPr lang="tr-TR" altLang="en-US" sz="2400" dirty="0">
                <a:latin typeface="Calibri" panose="020F0502020204030204" pitchFamily="34" charset="0"/>
              </a:rPr>
              <a:t> olarak tanımlanır.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en-US" sz="2400" b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Bu tür sistemler girdileri bir defa alırlar. Faaliyetleri süresince bir daha girdi almaz ve dış çevreye herhangi bir çıktı vermezler. </a:t>
            </a: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en-US" sz="24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Kapalı sistemler, dış çevreyle herhangi bir etkileşime girmeyen sistemlerdir.</a:t>
            </a:r>
            <a:endParaRPr lang="tr-TR" altLang="tr-TR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6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8304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“Kapalı</a:t>
            </a:r>
            <a:r>
              <a:rPr 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” ve “Açık” Sistem </a:t>
            </a:r>
            <a:r>
              <a:rPr 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Nedir?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9752" y="1700808"/>
            <a:ext cx="1750351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Calibri" pitchFamily="34" charset="0"/>
              <a:buNone/>
            </a:pPr>
            <a:r>
              <a:rPr lang="tr-TR" altLang="en-US" sz="2600" b="1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Açık Sistem</a:t>
            </a:r>
            <a:endParaRPr lang="tr-TR" altLang="en-US" sz="2600" b="1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9752" y="2420888"/>
            <a:ext cx="73846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 3" panose="05040102010807070707" pitchFamily="18" charset="2"/>
              <a:buChar char=""/>
              <a:defRPr/>
            </a:pPr>
            <a:r>
              <a:rPr lang="tr-TR" alt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Açık sistem, “</a:t>
            </a:r>
            <a:r>
              <a:rPr lang="tr-TR" altLang="en-US" sz="2400" i="1" dirty="0">
                <a:solidFill>
                  <a:srgbClr val="002060"/>
                </a:solidFill>
                <a:latin typeface="Calibri" panose="020F0502020204030204" pitchFamily="34" charset="0"/>
              </a:rPr>
              <a:t>dış çevreden kaynakları alan, bu kaynakları ürün ve/veya hizmetlere dönüştüren ve tüketicilerin kullanması için dış çevreye geri gönderen sistem”dir</a:t>
            </a:r>
            <a:r>
              <a:rPr lang="tr-TR" altLang="en-US" sz="2400" dirty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 3" panose="05040102010807070707" pitchFamily="18" charset="2"/>
              <a:buChar char=""/>
              <a:defRPr/>
            </a:pPr>
            <a:endParaRPr lang="tr-TR" altLang="en-US" sz="24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 3" panose="05040102010807070707" pitchFamily="18" charset="2"/>
              <a:buChar char=""/>
              <a:defRPr/>
            </a:pPr>
            <a:r>
              <a:rPr lang="tr-TR" altLang="en-US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Açık sistem düşüncesinde</a:t>
            </a:r>
            <a:r>
              <a:rPr lang="tr-TR" altLang="en-US" sz="24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; </a:t>
            </a:r>
            <a:r>
              <a:rPr lang="tr-TR" altLang="en-US" sz="24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“</a:t>
            </a:r>
            <a:r>
              <a:rPr lang="tr-TR" altLang="en-US" sz="2400" i="1" dirty="0">
                <a:solidFill>
                  <a:srgbClr val="002060"/>
                </a:solidFill>
                <a:latin typeface="Calibri" panose="020F0502020204030204" pitchFamily="34" charset="0"/>
              </a:rPr>
              <a:t>Her şey, diğer her şeyi etkiler, her şey başka bir şeyin </a:t>
            </a:r>
            <a:r>
              <a:rPr lang="tr-TR" altLang="en-US" sz="24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parçasıdır </a:t>
            </a:r>
            <a:r>
              <a:rPr lang="tr-TR" altLang="en-US" sz="2400" i="1" dirty="0">
                <a:solidFill>
                  <a:srgbClr val="002060"/>
                </a:solidFill>
                <a:latin typeface="Calibri" panose="020F0502020204030204" pitchFamily="34" charset="0"/>
              </a:rPr>
              <a:t>ve hiçbir şey diğerlerinden tamamen bağımsız </a:t>
            </a:r>
            <a:r>
              <a:rPr lang="tr-TR" altLang="en-US" sz="2400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bir </a:t>
            </a:r>
            <a:r>
              <a:rPr lang="tr-TR" altLang="en-US" sz="2400" i="1" dirty="0">
                <a:solidFill>
                  <a:srgbClr val="002060"/>
                </a:solidFill>
                <a:latin typeface="Calibri" panose="020F0502020204030204" pitchFamily="34" charset="0"/>
              </a:rPr>
              <a:t>unsur olarak görülmez.”</a:t>
            </a:r>
            <a:endParaRPr lang="en-US" altLang="en-US" sz="2400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6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8304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Entropi </a:t>
            </a:r>
            <a:r>
              <a:rPr lang="tr-TR" alt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– Negatif Entropi Kavramları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1988840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Sistemler varlıklarını sürdürmek için faaliyetlerini belli bir denge noktasından sapmadan yürütmek zorundadırlar.</a:t>
            </a:r>
          </a:p>
          <a:p>
            <a:pPr marL="3429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en-US" sz="2400" dirty="0">
              <a:latin typeface="Calibri" panose="020F0502020204030204" pitchFamily="34" charset="0"/>
            </a:endParaRPr>
          </a:p>
          <a:p>
            <a:pPr marL="3429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Denge noktasını, dış çevreden aldıkları girdileri, yine çevresel şartlara uyum sağlayarak korurlar.</a:t>
            </a:r>
          </a:p>
          <a:p>
            <a:pPr marL="0" lvl="1">
              <a:buClr>
                <a:srgbClr val="002060"/>
              </a:buClr>
            </a:pPr>
            <a:endParaRPr lang="tr-TR" altLang="en-US" sz="2400" dirty="0">
              <a:latin typeface="Calibri" panose="020F0502020204030204" pitchFamily="34" charset="0"/>
            </a:endParaRPr>
          </a:p>
          <a:p>
            <a:pPr marL="342900" lvl="1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en-US" sz="2400" dirty="0">
                <a:latin typeface="Calibri" panose="020F0502020204030204" pitchFamily="34" charset="0"/>
              </a:rPr>
              <a:t>Sistemin denge noktasını yitirip bozulmasına ve yok olmasına yol açan faktörlere </a:t>
            </a:r>
            <a:r>
              <a:rPr lang="tr-TR" altLang="en-US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“entropi”</a:t>
            </a:r>
            <a:r>
              <a:rPr lang="tr-TR" altLang="en-US" sz="2400" b="1" i="1" dirty="0">
                <a:latin typeface="Calibri" panose="020F0502020204030204" pitchFamily="34" charset="0"/>
              </a:rPr>
              <a:t>, </a:t>
            </a:r>
            <a:r>
              <a:rPr lang="tr-TR" altLang="en-US" sz="2400" dirty="0">
                <a:latin typeface="Calibri" panose="020F0502020204030204" pitchFamily="34" charset="0"/>
              </a:rPr>
              <a:t>bunu engelleyen faktörlere ise </a:t>
            </a:r>
            <a:r>
              <a:rPr lang="tr-TR" altLang="en-US" sz="2400" b="1" i="1" dirty="0">
                <a:solidFill>
                  <a:srgbClr val="002060"/>
                </a:solidFill>
                <a:latin typeface="Calibri" panose="020F0502020204030204" pitchFamily="34" charset="0"/>
              </a:rPr>
              <a:t>“negatif entropi”</a:t>
            </a:r>
            <a:r>
              <a:rPr lang="tr-TR" altLang="en-US" sz="2400" b="1" i="1" dirty="0">
                <a:latin typeface="Calibri" panose="020F0502020204030204" pitchFamily="34" charset="0"/>
              </a:rPr>
              <a:t> </a:t>
            </a:r>
            <a:r>
              <a:rPr lang="tr-TR" altLang="en-US" sz="2400" dirty="0">
                <a:latin typeface="Calibri" panose="020F0502020204030204" pitchFamily="34" charset="0"/>
              </a:rPr>
              <a:t>denir.</a:t>
            </a:r>
          </a:p>
        </p:txBody>
      </p:sp>
    </p:spTree>
    <p:extLst>
      <p:ext uri="{BB962C8B-B14F-4D97-AF65-F5344CB8AC3E}">
        <p14:creationId xmlns:p14="http://schemas.microsoft.com/office/powerpoint/2010/main" val="412806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88304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Açık </a:t>
            </a:r>
            <a:r>
              <a:rPr lang="tr-TR" alt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Sistem Olarak Organizasyon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41060"/>
            <a:ext cx="7038975" cy="48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068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768868" y="40432"/>
            <a:ext cx="3475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SİSTEM TEORİSİ ve DURUMSALLIK YAKLAŞIMI</a:t>
            </a:r>
            <a:endParaRPr lang="tr-TR" sz="1600" dirty="0">
              <a:solidFill>
                <a:srgbClr val="C00000"/>
              </a:solidFill>
            </a:endParaRPr>
          </a:p>
          <a:p>
            <a:endParaRPr lang="tr-TR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171381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altLang="tr-TR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Alt </a:t>
            </a:r>
            <a:r>
              <a:rPr lang="tr-TR" altLang="tr-TR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Sistemler</a:t>
            </a:r>
            <a:endParaRPr lang="tr-TR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1600" y="2191252"/>
            <a:ext cx="69127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Organizasyonun tanımında da esas alınan ortak amacın varlığı, alt sistemlerin birbirlerini destekler nitelikte hareket etmeleri için itici güç teşkil eder</a:t>
            </a:r>
            <a:r>
              <a:rPr lang="tr-TR" altLang="tr-TR" sz="2400" dirty="0" smtClean="0">
                <a:latin typeface="Calibri" panose="020F0502020204030204" pitchFamily="34" charset="0"/>
              </a:rPr>
              <a:t>.</a:t>
            </a:r>
          </a:p>
          <a:p>
            <a:pPr>
              <a:buClr>
                <a:srgbClr val="002060"/>
              </a:buClr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endParaRPr lang="tr-TR" altLang="tr-TR" sz="2400" dirty="0">
              <a:latin typeface="Calibri" panose="020F0502020204030204" pitchFamily="34" charset="0"/>
            </a:endParaRPr>
          </a:p>
          <a:p>
            <a:pPr marL="342900" indent="-342900">
              <a:buClr>
                <a:srgbClr val="002060"/>
              </a:buClr>
              <a:buFont typeface="Wingdings 3" panose="05040102010807070707" pitchFamily="18" charset="2"/>
              <a:buChar char=""/>
            </a:pPr>
            <a:r>
              <a:rPr lang="tr-TR" altLang="tr-TR" sz="2400" dirty="0">
                <a:latin typeface="Calibri" panose="020F0502020204030204" pitchFamily="34" charset="0"/>
              </a:rPr>
              <a:t>Sistemin varlığını devam ettirmesi, ancak, tüm alt sistemler, genel sistemin amacı etrafında aynı yönde hareket ettikleri sürece mümkün olacaktır.</a:t>
            </a:r>
          </a:p>
        </p:txBody>
      </p:sp>
    </p:spTree>
    <p:extLst>
      <p:ext uri="{BB962C8B-B14F-4D97-AF65-F5344CB8AC3E}">
        <p14:creationId xmlns:p14="http://schemas.microsoft.com/office/powerpoint/2010/main" val="4066940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Özel 11">
      <a:dk1>
        <a:srgbClr val="323543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913</TotalTime>
  <Words>1877</Words>
  <Application>Microsoft Office PowerPoint</Application>
  <PresentationFormat>On-screen Show (4:3)</PresentationFormat>
  <Paragraphs>315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GÜNÜMÜZ İŞLETMELERİNiN YÖNETİMİ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GÜNÜMÜZ İŞLETMELERİNİN YÖNETİMİ</dc:title>
  <dc:creator>Merve Urfa</dc:creator>
  <cp:lastModifiedBy>Merve Urfa</cp:lastModifiedBy>
  <cp:revision>109</cp:revision>
  <dcterms:created xsi:type="dcterms:W3CDTF">2017-01-19T11:57:50Z</dcterms:created>
  <dcterms:modified xsi:type="dcterms:W3CDTF">2017-01-26T15:14:54Z</dcterms:modified>
</cp:coreProperties>
</file>