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1" r:id="rId3"/>
    <p:sldId id="262" r:id="rId4"/>
    <p:sldId id="263" r:id="rId5"/>
    <p:sldId id="264" r:id="rId6"/>
    <p:sldId id="266" r:id="rId7"/>
    <p:sldId id="265" r:id="rId8"/>
    <p:sldId id="267" r:id="rId9"/>
    <p:sldId id="268" r:id="rId10"/>
    <p:sldId id="269" r:id="rId11"/>
    <p:sldId id="272" r:id="rId12"/>
    <p:sldId id="271"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907A3A-A679-4C62-A694-80874D743094}" type="datetimeFigureOut">
              <a:rPr lang="tr-TR" smtClean="0"/>
              <a:pPr/>
              <a:t>29.01.2017</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3AEB07-4BDA-4FCE-AFAF-C55F096FB9B0}"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07A3A-A679-4C62-A694-80874D743094}" type="datetimeFigureOut">
              <a:rPr lang="tr-TR" smtClean="0"/>
              <a:pPr/>
              <a:t>29.01.2017</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03AEB07-4BDA-4FCE-AFAF-C55F096FB9B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907A3A-A679-4C62-A694-80874D743094}" type="datetimeFigureOut">
              <a:rPr lang="tr-TR" smtClean="0"/>
              <a:pPr/>
              <a:t>29.01.2017</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3AEB07-4BDA-4FCE-AFAF-C55F096FB9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lumMod val="95000"/>
              </a:schemeClr>
            </a:gs>
            <a:gs pos="100000">
              <a:schemeClr val="bg2">
                <a:tint val="89000"/>
                <a:shade val="62000"/>
                <a:satMod val="110000"/>
                <a:lumMod val="72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0"/>
            <a:ext cx="3600400" cy="2204864"/>
          </a:xfrm>
        </p:spPr>
        <p:txBody>
          <a:bodyPr>
            <a:noAutofit/>
          </a:bodyPr>
          <a:lstStyle/>
          <a:p>
            <a:pPr algn="ctr"/>
            <a:r>
              <a:rPr lang="tr-TR" sz="3800" b="1" dirty="0" smtClean="0">
                <a:solidFill>
                  <a:srgbClr val="002060"/>
                </a:solidFill>
                <a:latin typeface="Calibri" panose="020F0502020204030204" pitchFamily="34" charset="0"/>
              </a:rPr>
              <a:t>GÜNÜMÜZ İŞLETMELERİNiN YÖNETİMİ</a:t>
            </a:r>
            <a:endParaRPr lang="tr-TR" sz="3800" b="1" dirty="0">
              <a:solidFill>
                <a:srgbClr val="002060"/>
              </a:solidFill>
              <a:latin typeface="Calibri" panose="020F0502020204030204" pitchFamily="34" charset="0"/>
            </a:endParaRPr>
          </a:p>
        </p:txBody>
      </p:sp>
      <p:sp>
        <p:nvSpPr>
          <p:cNvPr id="3" name="Subtitle 2"/>
          <p:cNvSpPr>
            <a:spLocks noGrp="1"/>
          </p:cNvSpPr>
          <p:nvPr>
            <p:ph type="subTitle" idx="1"/>
          </p:nvPr>
        </p:nvSpPr>
        <p:spPr>
          <a:xfrm>
            <a:off x="4932040" y="3280200"/>
            <a:ext cx="3260746" cy="2538303"/>
          </a:xfrm>
        </p:spPr>
        <p:txBody>
          <a:bodyPr>
            <a:normAutofit fontScale="92500"/>
          </a:bodyPr>
          <a:lstStyle/>
          <a:p>
            <a:r>
              <a:rPr lang="tr-TR" sz="3200" dirty="0">
                <a:solidFill>
                  <a:srgbClr val="002060"/>
                </a:solidFill>
                <a:latin typeface="Calibri" panose="020F0502020204030204" pitchFamily="34" charset="0"/>
              </a:rPr>
              <a:t>7</a:t>
            </a:r>
            <a:r>
              <a:rPr lang="tr-TR" sz="3200" dirty="0" smtClean="0">
                <a:solidFill>
                  <a:srgbClr val="002060"/>
                </a:solidFill>
                <a:latin typeface="Calibri" panose="020F0502020204030204" pitchFamily="34" charset="0"/>
              </a:rPr>
              <a:t>. Bölüm</a:t>
            </a:r>
          </a:p>
          <a:p>
            <a:r>
              <a:rPr lang="tr-TR" sz="3000" b="1" dirty="0" smtClean="0">
                <a:solidFill>
                  <a:srgbClr val="002060"/>
                </a:solidFill>
                <a:latin typeface="Calibri" panose="020F0502020204030204" pitchFamily="34" charset="0"/>
              </a:rPr>
              <a:t>ÖRGÜT KÜLTÜRÜ ve KÜRESEL ÇEVRENİN İŞLETMELERE ETKİSİ</a:t>
            </a:r>
            <a:endParaRPr lang="tr-TR" sz="3000" dirty="0">
              <a:solidFill>
                <a:srgbClr val="C0000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9892"/>
          <a:stretch/>
        </p:blipFill>
        <p:spPr bwMode="auto">
          <a:xfrm>
            <a:off x="765487" y="404664"/>
            <a:ext cx="2592288" cy="5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92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grpSp>
        <p:nvGrpSpPr>
          <p:cNvPr id="3" name="Group 7"/>
          <p:cNvGrpSpPr>
            <a:grpSpLocks noChangeAspect="1"/>
          </p:cNvGrpSpPr>
          <p:nvPr/>
        </p:nvGrpSpPr>
        <p:grpSpPr bwMode="auto">
          <a:xfrm>
            <a:off x="1874837" y="871429"/>
            <a:ext cx="6443662" cy="5468938"/>
            <a:chOff x="3097" y="7339"/>
            <a:chExt cx="5400" cy="4860"/>
          </a:xfrm>
        </p:grpSpPr>
        <p:sp>
          <p:nvSpPr>
            <p:cNvPr id="4" name="AutoShape 8"/>
            <p:cNvSpPr>
              <a:spLocks noChangeAspect="1" noChangeArrowheads="1"/>
            </p:cNvSpPr>
            <p:nvPr/>
          </p:nvSpPr>
          <p:spPr bwMode="auto">
            <a:xfrm>
              <a:off x="3097" y="7339"/>
              <a:ext cx="540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tr-TR" altLang="tr-TR"/>
            </a:p>
          </p:txBody>
        </p:sp>
        <p:sp>
          <p:nvSpPr>
            <p:cNvPr id="5" name="Oval 9"/>
            <p:cNvSpPr>
              <a:spLocks noChangeArrowheads="1"/>
            </p:cNvSpPr>
            <p:nvPr/>
          </p:nvSpPr>
          <p:spPr bwMode="auto">
            <a:xfrm>
              <a:off x="3337" y="7519"/>
              <a:ext cx="5040" cy="4680"/>
            </a:xfrm>
            <a:prstGeom prst="ellipse">
              <a:avLst/>
            </a:prstGeom>
            <a:solidFill>
              <a:schemeClr val="tx2"/>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tr-TR" altLang="tr-TR">
                <a:solidFill>
                  <a:schemeClr val="tx2"/>
                </a:solidFill>
              </a:endParaRPr>
            </a:p>
          </p:txBody>
        </p:sp>
        <p:sp>
          <p:nvSpPr>
            <p:cNvPr id="6" name="Text Box 10"/>
            <p:cNvSpPr txBox="1">
              <a:spLocks noChangeArrowheads="1"/>
            </p:cNvSpPr>
            <p:nvPr/>
          </p:nvSpPr>
          <p:spPr bwMode="auto">
            <a:xfrm>
              <a:off x="5017" y="7879"/>
              <a:ext cx="1800" cy="54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b="1">
                  <a:solidFill>
                    <a:schemeClr val="bg1"/>
                  </a:solidFill>
                  <a:latin typeface="Arial" charset="0"/>
                </a:rPr>
                <a:t>Ulusal Kültür</a:t>
              </a:r>
            </a:p>
          </p:txBody>
        </p:sp>
        <p:sp>
          <p:nvSpPr>
            <p:cNvPr id="7" name="Oval 11"/>
            <p:cNvSpPr>
              <a:spLocks noChangeArrowheads="1"/>
            </p:cNvSpPr>
            <p:nvPr/>
          </p:nvSpPr>
          <p:spPr bwMode="auto">
            <a:xfrm>
              <a:off x="4057" y="8419"/>
              <a:ext cx="3600" cy="2700"/>
            </a:xfrm>
            <a:prstGeom prst="ellipse">
              <a:avLst/>
            </a:prstGeom>
            <a:solidFill>
              <a:srgbClr val="FFCC99"/>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tr-TR" altLang="tr-TR"/>
            </a:p>
          </p:txBody>
        </p:sp>
        <p:sp>
          <p:nvSpPr>
            <p:cNvPr id="8" name="Text Box 12"/>
            <p:cNvSpPr txBox="1">
              <a:spLocks noChangeArrowheads="1"/>
            </p:cNvSpPr>
            <p:nvPr/>
          </p:nvSpPr>
          <p:spPr bwMode="auto">
            <a:xfrm>
              <a:off x="5017" y="8779"/>
              <a:ext cx="1920" cy="54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2000" b="1">
                  <a:solidFill>
                    <a:srgbClr val="FFFFFF"/>
                  </a:solidFill>
                  <a:latin typeface="Arial" charset="0"/>
                </a:rPr>
                <a:t>Örgüt Kültürü</a:t>
              </a:r>
              <a:endParaRPr lang="tr-TR" altLang="tr-TR" sz="2000"/>
            </a:p>
          </p:txBody>
        </p:sp>
        <p:sp>
          <p:nvSpPr>
            <p:cNvPr id="9" name="Text Box 13"/>
            <p:cNvSpPr txBox="1">
              <a:spLocks noChangeArrowheads="1"/>
            </p:cNvSpPr>
            <p:nvPr/>
          </p:nvSpPr>
          <p:spPr bwMode="auto">
            <a:xfrm>
              <a:off x="5017" y="11299"/>
              <a:ext cx="1920" cy="54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b="1">
                  <a:solidFill>
                    <a:schemeClr val="bg1"/>
                  </a:solidFill>
                  <a:latin typeface="Arial" charset="0"/>
                </a:rPr>
                <a:t>Bölgesel Kültür</a:t>
              </a:r>
              <a:endParaRPr lang="tr-TR" altLang="tr-TR">
                <a:solidFill>
                  <a:schemeClr val="bg1"/>
                </a:solidFill>
              </a:endParaRPr>
            </a:p>
          </p:txBody>
        </p:sp>
        <p:sp>
          <p:nvSpPr>
            <p:cNvPr id="10" name="Oval 14"/>
            <p:cNvSpPr>
              <a:spLocks noChangeArrowheads="1"/>
            </p:cNvSpPr>
            <p:nvPr/>
          </p:nvSpPr>
          <p:spPr bwMode="auto">
            <a:xfrm>
              <a:off x="4897" y="9679"/>
              <a:ext cx="1200" cy="882"/>
            </a:xfrm>
            <a:prstGeom prst="ellipse">
              <a:avLst/>
            </a:prstGeom>
            <a:solidFill>
              <a:schemeClr val="accent2"/>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1000" b="1">
                  <a:latin typeface="Arial" charset="0"/>
                </a:rPr>
                <a:t>  </a:t>
              </a:r>
              <a:r>
                <a:rPr lang="tr-TR" altLang="tr-TR" sz="2000" b="1">
                  <a:latin typeface="Arial" charset="0"/>
                </a:rPr>
                <a:t>Alt kültür</a:t>
              </a:r>
              <a:endParaRPr lang="tr-TR" altLang="tr-TR" sz="2000"/>
            </a:p>
          </p:txBody>
        </p:sp>
        <p:sp>
          <p:nvSpPr>
            <p:cNvPr id="11" name="Oval 15"/>
            <p:cNvSpPr>
              <a:spLocks noChangeArrowheads="1"/>
            </p:cNvSpPr>
            <p:nvPr/>
          </p:nvSpPr>
          <p:spPr bwMode="auto">
            <a:xfrm>
              <a:off x="6337" y="9139"/>
              <a:ext cx="1200" cy="882"/>
            </a:xfrm>
            <a:prstGeom prst="ellipse">
              <a:avLst/>
            </a:prstGeom>
            <a:solidFill>
              <a:schemeClr val="accent2"/>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1000" b="1">
                  <a:latin typeface="Arial" charset="0"/>
                </a:rPr>
                <a:t>  </a:t>
              </a:r>
              <a:r>
                <a:rPr lang="tr-TR" altLang="tr-TR" sz="2000" b="1">
                  <a:latin typeface="Arial" charset="0"/>
                </a:rPr>
                <a:t>Alt kültür</a:t>
              </a:r>
              <a:endParaRPr lang="tr-TR" altLang="tr-TR" sz="2000"/>
            </a:p>
          </p:txBody>
        </p:sp>
        <p:sp>
          <p:nvSpPr>
            <p:cNvPr id="13" name="Text Box 16"/>
            <p:cNvSpPr txBox="1">
              <a:spLocks noChangeArrowheads="1"/>
            </p:cNvSpPr>
            <p:nvPr/>
          </p:nvSpPr>
          <p:spPr bwMode="auto">
            <a:xfrm>
              <a:off x="5617" y="10579"/>
              <a:ext cx="1080" cy="3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2000" b="1" dirty="0" smtClean="0">
                  <a:latin typeface="Arial" charset="0"/>
                </a:rPr>
                <a:t>Normlar</a:t>
              </a:r>
              <a:endParaRPr lang="tr-TR" altLang="tr-TR" sz="2000" dirty="0"/>
            </a:p>
          </p:txBody>
        </p:sp>
        <p:sp>
          <p:nvSpPr>
            <p:cNvPr id="14" name="Text Box 17"/>
            <p:cNvSpPr txBox="1">
              <a:spLocks noChangeArrowheads="1"/>
            </p:cNvSpPr>
            <p:nvPr/>
          </p:nvSpPr>
          <p:spPr bwMode="auto">
            <a:xfrm>
              <a:off x="4297" y="9139"/>
              <a:ext cx="1080" cy="54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2000" b="1" dirty="0" smtClean="0">
                  <a:latin typeface="Arial" charset="0"/>
                </a:rPr>
                <a:t>Değerler</a:t>
              </a:r>
              <a:endParaRPr lang="tr-TR" altLang="tr-TR" sz="2000" dirty="0"/>
            </a:p>
          </p:txBody>
        </p:sp>
        <p:sp>
          <p:nvSpPr>
            <p:cNvPr id="15" name="Text Box 18"/>
            <p:cNvSpPr txBox="1">
              <a:spLocks noChangeArrowheads="1"/>
            </p:cNvSpPr>
            <p:nvPr/>
          </p:nvSpPr>
          <p:spPr bwMode="auto">
            <a:xfrm>
              <a:off x="6157" y="10039"/>
              <a:ext cx="1080" cy="3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tr-TR" altLang="tr-TR" sz="2000" b="1" dirty="0">
                  <a:latin typeface="Arial" charset="0"/>
                </a:rPr>
                <a:t>İ</a:t>
              </a:r>
              <a:r>
                <a:rPr lang="tr-TR" altLang="tr-TR" sz="2000" b="1" dirty="0" smtClean="0">
                  <a:latin typeface="Arial" charset="0"/>
                </a:rPr>
                <a:t>nançlar</a:t>
              </a:r>
              <a:endParaRPr lang="tr-TR" altLang="tr-TR" sz="2000" dirty="0"/>
            </a:p>
          </p:txBody>
        </p:sp>
      </p:grpSp>
      <p:sp>
        <p:nvSpPr>
          <p:cNvPr id="16" name="TextBox 15"/>
          <p:cNvSpPr txBox="1"/>
          <p:nvPr/>
        </p:nvSpPr>
        <p:spPr>
          <a:xfrm>
            <a:off x="611560" y="865287"/>
            <a:ext cx="2337221" cy="1569660"/>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Kültürünün Ögeleri</a:t>
            </a:r>
            <a:endParaRPr lang="tr-TR"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Kültürünün Ögeleri</a:t>
            </a:r>
            <a:endParaRPr lang="tr-TR" sz="3200" b="1" dirty="0">
              <a:solidFill>
                <a:srgbClr val="002060"/>
              </a:solidFill>
              <a:latin typeface="Calibri" panose="020F0502020204030204" pitchFamily="34" charset="0"/>
            </a:endParaRPr>
          </a:p>
        </p:txBody>
      </p:sp>
      <p:sp>
        <p:nvSpPr>
          <p:cNvPr id="2" name="Rectangle 1"/>
          <p:cNvSpPr/>
          <p:nvPr/>
        </p:nvSpPr>
        <p:spPr>
          <a:xfrm>
            <a:off x="611560" y="1628800"/>
            <a:ext cx="7632848" cy="4581511"/>
          </a:xfrm>
          <a:prstGeom prst="rect">
            <a:avLst/>
          </a:prstGeom>
        </p:spPr>
        <p:txBody>
          <a:bodyPr wrap="square">
            <a:spAutoFit/>
          </a:bodyPr>
          <a:lstStyle/>
          <a:p>
            <a:pPr marL="800100" lvl="1" indent="-3429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Semboller, süreçler ve davranışlardan oluşan, gözlemlenebilen, görülebilen ve duyulabilen öğeler</a:t>
            </a:r>
            <a:r>
              <a:rPr lang="tr-TR" altLang="tr-TR" sz="2600" i="1" dirty="0">
                <a:latin typeface="Calibri" panose="020F0502020204030204" pitchFamily="34" charset="0"/>
              </a:rPr>
              <a:t> </a:t>
            </a:r>
            <a:r>
              <a:rPr lang="tr-TR" altLang="tr-TR" sz="2600" i="1" dirty="0">
                <a:solidFill>
                  <a:srgbClr val="002060"/>
                </a:solidFill>
                <a:latin typeface="Calibri" panose="020F0502020204030204" pitchFamily="34" charset="0"/>
              </a:rPr>
              <a:t>(giyim tarzı, törenler, hikayeler, kahramanlar vb.)</a:t>
            </a:r>
          </a:p>
          <a:p>
            <a:pPr marL="800100" lvl="1" indent="-342900">
              <a:lnSpc>
                <a:spcPct val="80000"/>
              </a:lnSpc>
              <a:buClr>
                <a:srgbClr val="002060"/>
              </a:buClr>
              <a:buFont typeface="Wingdings 3" panose="05040102010807070707" pitchFamily="18" charset="2"/>
              <a:buChar char=""/>
            </a:pPr>
            <a:endParaRPr lang="tr-TR" altLang="tr-TR" sz="2600" i="1" dirty="0">
              <a:solidFill>
                <a:schemeClr val="tx2"/>
              </a:solidFill>
              <a:latin typeface="Calibri" panose="020F0502020204030204" pitchFamily="34" charset="0"/>
            </a:endParaRPr>
          </a:p>
          <a:p>
            <a:pPr marL="800100" lvl="1" indent="-3429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Duygular, inançlar ve değerlerden oluşan ve yöneticilerin veya çalışanların gözlemlenebilen öğeleri aracılığı ile anlaşılabilen öğeler</a:t>
            </a:r>
            <a:r>
              <a:rPr lang="tr-TR" altLang="tr-TR" sz="2600" i="1" dirty="0">
                <a:latin typeface="Calibri" panose="020F0502020204030204" pitchFamily="34" charset="0"/>
              </a:rPr>
              <a:t> </a:t>
            </a:r>
            <a:r>
              <a:rPr lang="tr-TR" altLang="tr-TR" sz="2600" i="1" dirty="0">
                <a:solidFill>
                  <a:srgbClr val="002060"/>
                </a:solidFill>
                <a:latin typeface="Calibri" panose="020F0502020204030204" pitchFamily="34" charset="0"/>
              </a:rPr>
              <a:t>(yöneticilerin karar verme tarzları, risk alma, hatalara tolerans gösterme vb.)</a:t>
            </a:r>
          </a:p>
          <a:p>
            <a:pPr marL="800100" lvl="1" indent="-342900">
              <a:lnSpc>
                <a:spcPct val="80000"/>
              </a:lnSpc>
              <a:buClr>
                <a:srgbClr val="002060"/>
              </a:buClr>
              <a:buFont typeface="Wingdings 3" panose="05040102010807070707" pitchFamily="18" charset="2"/>
              <a:buChar char=""/>
            </a:pPr>
            <a:endParaRPr lang="tr-TR" altLang="tr-TR" sz="2600" i="1" dirty="0">
              <a:solidFill>
                <a:schemeClr val="tx2"/>
              </a:solidFill>
              <a:latin typeface="Calibri" panose="020F0502020204030204" pitchFamily="34" charset="0"/>
            </a:endParaRPr>
          </a:p>
          <a:p>
            <a:pPr marL="800100" lvl="1" indent="-3429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Temel varsayımların oluşturduğu, doğrudan gözlemlenemeyen, çekirdek değer öğeleri</a:t>
            </a:r>
            <a:r>
              <a:rPr lang="tr-TR" altLang="tr-TR" sz="2600" i="1" dirty="0">
                <a:latin typeface="Calibri" panose="020F0502020204030204" pitchFamily="34" charset="0"/>
              </a:rPr>
              <a:t> </a:t>
            </a:r>
            <a:r>
              <a:rPr lang="tr-TR" altLang="tr-TR" sz="2600" i="1" dirty="0">
                <a:solidFill>
                  <a:srgbClr val="002060"/>
                </a:solidFill>
                <a:latin typeface="Calibri" panose="020F0502020204030204" pitchFamily="34" charset="0"/>
              </a:rPr>
              <a:t>(örgütün var olma nedeni ve gerçeği)</a:t>
            </a: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4497"/>
            <a:ext cx="6674569" cy="55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Kültürünün Ögeleri</a:t>
            </a:r>
            <a:endParaRPr lang="tr-TR" sz="3200" b="1" dirty="0">
              <a:solidFill>
                <a:srgbClr val="002060"/>
              </a:solidFill>
              <a:latin typeface="Calibri" panose="020F0502020204030204" pitchFamily="34" charset="0"/>
            </a:endParaRPr>
          </a:p>
        </p:txBody>
      </p:sp>
      <p:sp>
        <p:nvSpPr>
          <p:cNvPr id="2" name="Rectangle 1"/>
          <p:cNvSpPr/>
          <p:nvPr/>
        </p:nvSpPr>
        <p:spPr>
          <a:xfrm>
            <a:off x="755576" y="1799872"/>
            <a:ext cx="7488832" cy="3933384"/>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defRPr/>
            </a:pPr>
            <a:r>
              <a:rPr lang="tr-TR" altLang="en-US" sz="2600" b="1" i="1" dirty="0">
                <a:solidFill>
                  <a:srgbClr val="002060"/>
                </a:solidFill>
                <a:latin typeface="Calibri" panose="020F0502020204030204" pitchFamily="34" charset="0"/>
              </a:rPr>
              <a:t>Değerler;</a:t>
            </a:r>
            <a:r>
              <a:rPr lang="tr-TR" altLang="en-US" sz="2600" b="1" dirty="0">
                <a:latin typeface="Calibri" panose="020F0502020204030204" pitchFamily="34" charset="0"/>
              </a:rPr>
              <a:t> </a:t>
            </a:r>
            <a:r>
              <a:rPr lang="tr-TR" altLang="en-US" sz="2600" dirty="0">
                <a:latin typeface="Calibri" panose="020F0502020204030204" pitchFamily="34" charset="0"/>
              </a:rPr>
              <a:t>bireylerin neyi önemli gördüklerini tanımlayarak istekleri, tercihleri, arzu edilen ve edilmeyen durumları gösterir. </a:t>
            </a:r>
          </a:p>
          <a:p>
            <a:pPr marL="457200" indent="-457200">
              <a:lnSpc>
                <a:spcPct val="80000"/>
              </a:lnSpc>
              <a:buClr>
                <a:srgbClr val="002060"/>
              </a:buClr>
              <a:buFont typeface="Wingdings 3" panose="05040102010807070707" pitchFamily="18" charset="2"/>
              <a:buChar char=""/>
              <a:defRPr/>
            </a:pPr>
            <a:endParaRPr lang="tr-TR" altLang="en-US" sz="26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defRPr/>
            </a:pPr>
            <a:r>
              <a:rPr lang="tr-TR" altLang="en-US" sz="2600" b="1" i="1" dirty="0">
                <a:solidFill>
                  <a:srgbClr val="002060"/>
                </a:solidFill>
                <a:latin typeface="Calibri" panose="020F0502020204030204" pitchFamily="34" charset="0"/>
              </a:rPr>
              <a:t>İnançlar;</a:t>
            </a:r>
            <a:r>
              <a:rPr lang="tr-TR" altLang="en-US" sz="2600" dirty="0">
                <a:solidFill>
                  <a:srgbClr val="002060"/>
                </a:solidFill>
                <a:latin typeface="Calibri" panose="020F0502020204030204" pitchFamily="34" charset="0"/>
              </a:rPr>
              <a:t> </a:t>
            </a:r>
            <a:r>
              <a:rPr lang="tr-TR" altLang="en-US" sz="2600" dirty="0">
                <a:latin typeface="Calibri" panose="020F0502020204030204" pitchFamily="34" charset="0"/>
              </a:rPr>
              <a:t>gerçeğin şimdi ve geçmişte nasıl olduğuna ilişkin bireyin bilgilerinden oluşur. İnançlar, bir şeyin ifade ettiği anlamların toplamıdır ve bireyin belirli nesneye/kişiye karşı olan bilgisinin tamamını içerir. </a:t>
            </a:r>
          </a:p>
          <a:p>
            <a:pPr marL="457200" indent="-457200">
              <a:lnSpc>
                <a:spcPct val="80000"/>
              </a:lnSpc>
              <a:buClr>
                <a:srgbClr val="002060"/>
              </a:buClr>
              <a:buFont typeface="Wingdings 3" panose="05040102010807070707" pitchFamily="18" charset="2"/>
              <a:buChar char=""/>
              <a:defRPr/>
            </a:pPr>
            <a:endParaRPr lang="en-US" altLang="en-US" sz="26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defRPr/>
            </a:pPr>
            <a:r>
              <a:rPr lang="tr-TR" altLang="en-US" sz="2600" b="1" i="1" dirty="0">
                <a:solidFill>
                  <a:srgbClr val="002060"/>
                </a:solidFill>
                <a:latin typeface="Calibri" panose="020F0502020204030204" pitchFamily="34" charset="0"/>
              </a:rPr>
              <a:t>Normlar;</a:t>
            </a:r>
            <a:r>
              <a:rPr lang="tr-TR" altLang="en-US" sz="2600" b="1" i="1" dirty="0">
                <a:latin typeface="Calibri" panose="020F0502020204030204" pitchFamily="34" charset="0"/>
              </a:rPr>
              <a:t> </a:t>
            </a:r>
            <a:r>
              <a:rPr lang="tr-TR" altLang="en-US" sz="2600" dirty="0">
                <a:latin typeface="Calibri" panose="020F0502020204030204" pitchFamily="34" charset="0"/>
              </a:rPr>
              <a:t>davranışı doğrudan etkileyen, genellikle yazılmamış ve informal beklentilerdir. </a:t>
            </a: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97201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İŞLETMENİN </a:t>
            </a:r>
            <a:r>
              <a:rPr lang="tr-TR" sz="3200" b="1" dirty="0">
                <a:solidFill>
                  <a:srgbClr val="002060"/>
                </a:solidFill>
                <a:latin typeface="Calibri" panose="020F0502020204030204" pitchFamily="34" charset="0"/>
              </a:rPr>
              <a:t>DIŞ ÇEVRE FAKTÖRLERİ </a:t>
            </a:r>
          </a:p>
        </p:txBody>
      </p:sp>
      <p:sp>
        <p:nvSpPr>
          <p:cNvPr id="2" name="Rectangle 1"/>
          <p:cNvSpPr/>
          <p:nvPr/>
        </p:nvSpPr>
        <p:spPr>
          <a:xfrm>
            <a:off x="805880" y="1978962"/>
            <a:ext cx="7560840" cy="3970318"/>
          </a:xfrm>
          <a:prstGeom prst="rect">
            <a:avLst/>
          </a:prstGeom>
        </p:spPr>
        <p:txBody>
          <a:bodyPr wrap="square">
            <a:spAutoFit/>
          </a:bodyPr>
          <a:lstStyle/>
          <a:p>
            <a:pPr marL="457200" indent="-457200">
              <a:lnSpc>
                <a:spcPct val="90000"/>
              </a:lnSpc>
              <a:buClr>
                <a:srgbClr val="002060"/>
              </a:buClr>
              <a:buFont typeface="Wingdings 3" panose="05040102010807070707" pitchFamily="18" charset="2"/>
              <a:buChar char=""/>
            </a:pPr>
            <a:r>
              <a:rPr lang="tr-TR" altLang="en-US" sz="2800" dirty="0">
                <a:latin typeface="Calibri" panose="020F0502020204030204" pitchFamily="34" charset="0"/>
              </a:rPr>
              <a:t>İşletmelerin faaliyetlerini yürüttükleri karmaşık ve rekabetçi ortamda yer alan ve işletme sınırları dışında kalan çeşitli faktörlerin etkisi ile şekillenen dinamikleri </a:t>
            </a:r>
            <a:r>
              <a:rPr lang="tr-TR" altLang="en-US" sz="2800" b="1" i="1" dirty="0">
                <a:solidFill>
                  <a:srgbClr val="002060"/>
                </a:solidFill>
                <a:latin typeface="Calibri" panose="020F0502020204030204" pitchFamily="34" charset="0"/>
              </a:rPr>
              <a:t>“dış çevre” </a:t>
            </a:r>
            <a:r>
              <a:rPr lang="tr-TR" altLang="en-US" sz="2800" dirty="0">
                <a:latin typeface="Calibri" panose="020F0502020204030204" pitchFamily="34" charset="0"/>
              </a:rPr>
              <a:t>olarak tanımlamak mümkündür</a:t>
            </a:r>
            <a:r>
              <a:rPr lang="en-US" altLang="en-US" sz="2800" dirty="0">
                <a:latin typeface="Calibri" panose="020F0502020204030204" pitchFamily="34" charset="0"/>
              </a:rPr>
              <a:t>.</a:t>
            </a:r>
            <a:endParaRPr lang="tr-TR" altLang="en-US" sz="2800" dirty="0">
              <a:latin typeface="Calibri" panose="020F0502020204030204" pitchFamily="34" charset="0"/>
            </a:endParaRPr>
          </a:p>
          <a:p>
            <a:pPr marL="457200" indent="-457200">
              <a:lnSpc>
                <a:spcPct val="90000"/>
              </a:lnSpc>
              <a:buClr>
                <a:srgbClr val="002060"/>
              </a:buClr>
              <a:buFont typeface="Wingdings 3" panose="05040102010807070707" pitchFamily="18" charset="2"/>
              <a:buChar char=""/>
            </a:pPr>
            <a:endParaRPr lang="tr-TR" altLang="en-US" sz="2800" dirty="0" smtClean="0">
              <a:latin typeface="Calibri" panose="020F0502020204030204" pitchFamily="34" charset="0"/>
            </a:endParaRPr>
          </a:p>
          <a:p>
            <a:pPr>
              <a:lnSpc>
                <a:spcPct val="90000"/>
              </a:lnSpc>
              <a:buClr>
                <a:srgbClr val="002060"/>
              </a:buClr>
            </a:pPr>
            <a:endParaRPr lang="tr-TR" altLang="en-US" sz="2800" dirty="0">
              <a:latin typeface="Calibri" panose="020F0502020204030204" pitchFamily="34" charset="0"/>
            </a:endParaRPr>
          </a:p>
          <a:p>
            <a:pPr marL="457200" indent="-457200">
              <a:lnSpc>
                <a:spcPct val="90000"/>
              </a:lnSpc>
              <a:buClr>
                <a:srgbClr val="002060"/>
              </a:buClr>
              <a:buFont typeface="Wingdings 3" panose="05040102010807070707" pitchFamily="18" charset="2"/>
              <a:buChar char=""/>
            </a:pPr>
            <a:r>
              <a:rPr lang="tr-TR" altLang="en-US" sz="2800" dirty="0">
                <a:latin typeface="Calibri" panose="020F0502020204030204" pitchFamily="34" charset="0"/>
              </a:rPr>
              <a:t>“İşletmenin faaliyet gösterdiği çevrede yer alan tüm etmenler” olarak tanımlanan </a:t>
            </a:r>
            <a:r>
              <a:rPr lang="tr-TR" altLang="en-US" sz="2800" b="1" i="1" dirty="0">
                <a:solidFill>
                  <a:srgbClr val="002060"/>
                </a:solidFill>
                <a:latin typeface="Calibri" panose="020F0502020204030204" pitchFamily="34" charset="0"/>
              </a:rPr>
              <a:t>çevre</a:t>
            </a:r>
            <a:r>
              <a:rPr lang="tr-TR" altLang="en-US" sz="2800" dirty="0">
                <a:latin typeface="Calibri" panose="020F0502020204030204" pitchFamily="34" charset="0"/>
              </a:rPr>
              <a:t> kavramı Sistem Yaklaşımı ile anlam kazanmıştır. </a:t>
            </a: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Dış Çevre Faktörleri</a:t>
            </a:r>
            <a:endParaRPr lang="tr-TR" sz="3200" b="1" dirty="0">
              <a:solidFill>
                <a:srgbClr val="002060"/>
              </a:solidFill>
              <a:latin typeface="Calibri" panose="020F0502020204030204" pitchFamily="34" charset="0"/>
            </a:endParaRPr>
          </a:p>
        </p:txBody>
      </p:sp>
      <p:sp>
        <p:nvSpPr>
          <p:cNvPr id="2" name="Rectangle 1"/>
          <p:cNvSpPr/>
          <p:nvPr/>
        </p:nvSpPr>
        <p:spPr>
          <a:xfrm>
            <a:off x="899592" y="1762938"/>
            <a:ext cx="7200800" cy="3970318"/>
          </a:xfrm>
          <a:prstGeom prst="rect">
            <a:avLst/>
          </a:prstGeom>
        </p:spPr>
        <p:txBody>
          <a:bodyPr wrap="square">
            <a:spAutoFit/>
          </a:bodyPr>
          <a:lstStyle/>
          <a:p>
            <a:pPr>
              <a:lnSpc>
                <a:spcPct val="90000"/>
              </a:lnSpc>
              <a:buClr>
                <a:srgbClr val="002060"/>
              </a:buClr>
            </a:pPr>
            <a:r>
              <a:rPr lang="tr-TR" altLang="en-US" sz="2800" dirty="0">
                <a:latin typeface="Calibri" panose="020F0502020204030204" pitchFamily="34" charset="0"/>
              </a:rPr>
              <a:t>Söz konusu dış faktörler; </a:t>
            </a:r>
          </a:p>
          <a:p>
            <a:pPr marL="457200" indent="-457200">
              <a:lnSpc>
                <a:spcPct val="90000"/>
              </a:lnSpc>
              <a:buClr>
                <a:srgbClr val="002060"/>
              </a:buClr>
              <a:buFont typeface="Wingdings 3" panose="05040102010807070707" pitchFamily="18" charset="2"/>
              <a:buChar char=""/>
            </a:pPr>
            <a:endParaRPr lang="tr-TR" altLang="en-US" sz="2800" dirty="0">
              <a:latin typeface="Calibri" panose="020F0502020204030204" pitchFamily="34" charset="0"/>
            </a:endParaRPr>
          </a:p>
          <a:p>
            <a:pPr marL="914400" lvl="1" indent="-457200">
              <a:lnSpc>
                <a:spcPct val="90000"/>
              </a:lnSpc>
              <a:buClr>
                <a:srgbClr val="002060"/>
              </a:buClr>
              <a:buFont typeface="Wingdings 3" panose="05040102010807070707" pitchFamily="18" charset="2"/>
              <a:buChar char=""/>
            </a:pPr>
            <a:r>
              <a:rPr lang="tr-TR" altLang="en-US" sz="2800" dirty="0">
                <a:latin typeface="Calibri" panose="020F0502020204030204" pitchFamily="34" charset="0"/>
              </a:rPr>
              <a:t>işletmeyi doğrudan etkileyen </a:t>
            </a:r>
            <a:r>
              <a:rPr lang="tr-TR" altLang="en-US" sz="2800" b="1" i="1" dirty="0">
                <a:solidFill>
                  <a:srgbClr val="002060"/>
                </a:solidFill>
                <a:latin typeface="Calibri" panose="020F0502020204030204" pitchFamily="34" charset="0"/>
              </a:rPr>
              <a:t>yakın çevre</a:t>
            </a:r>
            <a:r>
              <a:rPr lang="tr-TR" altLang="en-US" sz="2800" dirty="0" smtClean="0">
                <a:solidFill>
                  <a:srgbClr val="002060"/>
                </a:solidFill>
                <a:latin typeface="Calibri" panose="020F0502020204030204" pitchFamily="34" charset="0"/>
              </a:rPr>
              <a:t>,</a:t>
            </a:r>
          </a:p>
          <a:p>
            <a:pPr lvl="1">
              <a:lnSpc>
                <a:spcPct val="90000"/>
              </a:lnSpc>
              <a:buClr>
                <a:srgbClr val="002060"/>
              </a:buClr>
            </a:pPr>
            <a:r>
              <a:rPr lang="tr-TR" altLang="en-US" sz="2800" dirty="0" smtClean="0">
                <a:solidFill>
                  <a:srgbClr val="002060"/>
                </a:solidFill>
                <a:latin typeface="Calibri" panose="020F0502020204030204" pitchFamily="34" charset="0"/>
              </a:rPr>
              <a:t> </a:t>
            </a:r>
            <a:endParaRPr lang="tr-TR" altLang="en-US" sz="2800" dirty="0">
              <a:solidFill>
                <a:srgbClr val="002060"/>
              </a:solidFill>
              <a:latin typeface="Calibri" panose="020F0502020204030204" pitchFamily="34" charset="0"/>
            </a:endParaRPr>
          </a:p>
          <a:p>
            <a:pPr marL="914400" lvl="1" indent="-457200">
              <a:lnSpc>
                <a:spcPct val="90000"/>
              </a:lnSpc>
              <a:buClr>
                <a:srgbClr val="002060"/>
              </a:buClr>
              <a:buFont typeface="Wingdings 3" panose="05040102010807070707" pitchFamily="18" charset="2"/>
              <a:buChar char=""/>
            </a:pPr>
            <a:r>
              <a:rPr lang="tr-TR" altLang="en-US" sz="2800" dirty="0">
                <a:latin typeface="Calibri" panose="020F0502020204030204" pitchFamily="34" charset="0"/>
              </a:rPr>
              <a:t>işletmeyi dolaylı olarak etkileyen </a:t>
            </a:r>
            <a:r>
              <a:rPr lang="tr-TR" altLang="en-US" sz="2800" b="1" i="1" dirty="0">
                <a:solidFill>
                  <a:srgbClr val="002060"/>
                </a:solidFill>
                <a:latin typeface="Calibri" panose="020F0502020204030204" pitchFamily="34" charset="0"/>
              </a:rPr>
              <a:t>ulusal çevre,</a:t>
            </a:r>
            <a:r>
              <a:rPr lang="tr-TR" altLang="en-US" sz="2800" dirty="0">
                <a:solidFill>
                  <a:srgbClr val="002060"/>
                </a:solidFill>
                <a:latin typeface="Calibri" panose="020F0502020204030204" pitchFamily="34" charset="0"/>
              </a:rPr>
              <a:t> </a:t>
            </a:r>
            <a:endParaRPr lang="tr-TR" altLang="en-US" sz="2800" dirty="0" smtClean="0">
              <a:solidFill>
                <a:srgbClr val="002060"/>
              </a:solidFill>
              <a:latin typeface="Calibri" panose="020F0502020204030204" pitchFamily="34" charset="0"/>
            </a:endParaRPr>
          </a:p>
          <a:p>
            <a:pPr lvl="1">
              <a:lnSpc>
                <a:spcPct val="90000"/>
              </a:lnSpc>
              <a:buClr>
                <a:srgbClr val="002060"/>
              </a:buClr>
            </a:pPr>
            <a:endParaRPr lang="tr-TR" altLang="en-US" sz="2800" dirty="0">
              <a:solidFill>
                <a:srgbClr val="002060"/>
              </a:solidFill>
              <a:latin typeface="Calibri" panose="020F0502020204030204" pitchFamily="34" charset="0"/>
            </a:endParaRPr>
          </a:p>
          <a:p>
            <a:pPr marL="914400" lvl="1" indent="-457200">
              <a:lnSpc>
                <a:spcPct val="90000"/>
              </a:lnSpc>
              <a:buClr>
                <a:srgbClr val="002060"/>
              </a:buClr>
              <a:buFont typeface="Wingdings 3" panose="05040102010807070707" pitchFamily="18" charset="2"/>
              <a:buChar char=""/>
            </a:pPr>
            <a:r>
              <a:rPr lang="tr-TR" altLang="en-US" sz="2800" dirty="0">
                <a:latin typeface="Calibri" panose="020F0502020204030204" pitchFamily="34" charset="0"/>
              </a:rPr>
              <a:t>işletmeyi hem doğrudan hem de dolaylı olarak etkileyen </a:t>
            </a:r>
            <a:r>
              <a:rPr lang="tr-TR" altLang="en-US" sz="2800" b="1" i="1" dirty="0">
                <a:solidFill>
                  <a:srgbClr val="002060"/>
                </a:solidFill>
                <a:latin typeface="Calibri" panose="020F0502020204030204" pitchFamily="34" charset="0"/>
              </a:rPr>
              <a:t>global çevre,</a:t>
            </a:r>
            <a:r>
              <a:rPr lang="tr-TR" altLang="en-US" sz="2800" dirty="0">
                <a:solidFill>
                  <a:srgbClr val="002060"/>
                </a:solidFill>
                <a:latin typeface="Calibri" panose="020F0502020204030204" pitchFamily="34" charset="0"/>
              </a:rPr>
              <a:t> </a:t>
            </a:r>
            <a:r>
              <a:rPr lang="tr-TR" altLang="en-US" sz="2800" dirty="0" smtClean="0">
                <a:latin typeface="Calibri" panose="020F0502020204030204" pitchFamily="34" charset="0"/>
              </a:rPr>
              <a:t>olarak 3 başlık </a:t>
            </a:r>
            <a:r>
              <a:rPr lang="tr-TR" altLang="en-US" sz="2800" dirty="0">
                <a:latin typeface="Calibri" panose="020F0502020204030204" pitchFamily="34" charset="0"/>
              </a:rPr>
              <a:t>altında incelenir. </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83568" y="1052736"/>
            <a:ext cx="7704856" cy="584775"/>
          </a:xfrm>
          <a:prstGeom prst="rect">
            <a:avLst/>
          </a:prstGeom>
          <a:noFill/>
        </p:spPr>
        <p:txBody>
          <a:bodyPr wrap="square" rtlCol="0">
            <a:spAutoFit/>
          </a:bodyPr>
          <a:lstStyle/>
          <a:p>
            <a:pPr marL="342900" indent="-342900"/>
            <a:r>
              <a:rPr lang="tr-TR" sz="3200" b="1" i="1" dirty="0" smtClean="0">
                <a:solidFill>
                  <a:srgbClr val="C00000"/>
                </a:solidFill>
                <a:latin typeface="Calibri" panose="020F0502020204030204" pitchFamily="34" charset="0"/>
              </a:rPr>
              <a:t>Yakın Çevre</a:t>
            </a:r>
            <a:endParaRPr lang="tr-TR" sz="3200" b="1" i="1" dirty="0">
              <a:solidFill>
                <a:srgbClr val="C00000"/>
              </a:solidFill>
              <a:latin typeface="Calibri" panose="020F0502020204030204" pitchFamily="34" charset="0"/>
            </a:endParaRPr>
          </a:p>
        </p:txBody>
      </p:sp>
      <p:sp>
        <p:nvSpPr>
          <p:cNvPr id="2" name="Rectangle 1"/>
          <p:cNvSpPr/>
          <p:nvPr/>
        </p:nvSpPr>
        <p:spPr>
          <a:xfrm>
            <a:off x="1043608" y="1997839"/>
            <a:ext cx="7344816" cy="3539430"/>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Bu çevre, işletmenin iş ilişkisi içinde bulunduğu ve rekabetçi gücüne doğrudan doğruya etki eden faktörlerden oluşmaktadır. </a:t>
            </a:r>
          </a:p>
          <a:p>
            <a:pPr marL="457200" indent="-457200">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Müşteriler, tedarikçiler, finansman kuruluşları, işçi piyasası ve sendikalar, mevcut ve potansiyel rakipler, ikame ürünler bu faktörler arasında sayılabilmektedir. </a:t>
            </a:r>
            <a:endParaRPr lang="en-US" altLang="tr-TR" sz="2800"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67187" y="980728"/>
            <a:ext cx="7704856" cy="584775"/>
          </a:xfrm>
          <a:prstGeom prst="rect">
            <a:avLst/>
          </a:prstGeom>
          <a:noFill/>
        </p:spPr>
        <p:txBody>
          <a:bodyPr wrap="square" rtlCol="0">
            <a:spAutoFit/>
          </a:bodyPr>
          <a:lstStyle/>
          <a:p>
            <a:pPr marL="342900" indent="-342900"/>
            <a:r>
              <a:rPr lang="tr-TR" altLang="tr-TR" sz="3200" b="1" i="1" dirty="0" smtClean="0">
                <a:solidFill>
                  <a:srgbClr val="C00000"/>
                </a:solidFill>
                <a:latin typeface="Calibri" panose="020F0502020204030204" pitchFamily="34" charset="0"/>
              </a:rPr>
              <a:t>Ulusal </a:t>
            </a:r>
            <a:r>
              <a:rPr lang="tr-TR" altLang="tr-TR" sz="3200" b="1" i="1" dirty="0">
                <a:solidFill>
                  <a:srgbClr val="C00000"/>
                </a:solidFill>
                <a:latin typeface="Calibri" panose="020F0502020204030204" pitchFamily="34" charset="0"/>
              </a:rPr>
              <a:t>(Genel) </a:t>
            </a:r>
            <a:r>
              <a:rPr lang="tr-TR" altLang="tr-TR" sz="3200" b="1" i="1" dirty="0" smtClean="0">
                <a:solidFill>
                  <a:srgbClr val="C00000"/>
                </a:solidFill>
                <a:latin typeface="Calibri" panose="020F0502020204030204" pitchFamily="34" charset="0"/>
              </a:rPr>
              <a:t>Çevre</a:t>
            </a:r>
            <a:endParaRPr lang="tr-TR" altLang="tr-TR" sz="3200" b="1" i="1" dirty="0">
              <a:solidFill>
                <a:srgbClr val="C00000"/>
              </a:solidFill>
              <a:latin typeface="Calibri" panose="020F0502020204030204" pitchFamily="34" charset="0"/>
            </a:endParaRPr>
          </a:p>
        </p:txBody>
      </p:sp>
      <p:sp>
        <p:nvSpPr>
          <p:cNvPr id="2" name="Rectangle 1"/>
          <p:cNvSpPr/>
          <p:nvPr/>
        </p:nvSpPr>
        <p:spPr>
          <a:xfrm>
            <a:off x="539551" y="1772816"/>
            <a:ext cx="7832491" cy="4493538"/>
          </a:xfrm>
          <a:prstGeom prst="rect">
            <a:avLst/>
          </a:prstGeom>
        </p:spPr>
        <p:txBody>
          <a:bodyPr wrap="square">
            <a:spAutoFit/>
          </a:bodyPr>
          <a:lstStyle/>
          <a:p>
            <a:pPr marL="914400" lvl="1" indent="-457200">
              <a:buClr>
                <a:srgbClr val="002060"/>
              </a:buClr>
              <a:buFont typeface="Wingdings 3" panose="05040102010807070707" pitchFamily="18" charset="2"/>
              <a:buChar char=""/>
            </a:pPr>
            <a:r>
              <a:rPr lang="tr-TR" altLang="tr-TR" sz="2600" dirty="0">
                <a:latin typeface="Calibri" panose="020F0502020204030204" pitchFamily="34" charset="0"/>
              </a:rPr>
              <a:t>Bu çevre, işletmeyi genel olarak ve dolaylı yoldan etkileyen çevredir</a:t>
            </a:r>
            <a:r>
              <a:rPr lang="tr-TR" altLang="tr-TR" sz="2600" dirty="0" smtClean="0">
                <a:latin typeface="Calibri" panose="020F0502020204030204" pitchFamily="34" charset="0"/>
              </a:rPr>
              <a:t>.</a:t>
            </a:r>
          </a:p>
          <a:p>
            <a:pPr lvl="1">
              <a:buClr>
                <a:srgbClr val="002060"/>
              </a:buClr>
            </a:pPr>
            <a:endParaRPr lang="tr-TR" altLang="tr-TR" sz="2600" dirty="0">
              <a:latin typeface="Calibri" panose="020F0502020204030204" pitchFamily="34" charset="0"/>
            </a:endParaRPr>
          </a:p>
          <a:p>
            <a:pPr marL="914400" lvl="1" indent="-457200">
              <a:buClr>
                <a:srgbClr val="002060"/>
              </a:buClr>
              <a:buFont typeface="Wingdings 3" panose="05040102010807070707" pitchFamily="18" charset="2"/>
              <a:buChar char=""/>
            </a:pPr>
            <a:r>
              <a:rPr lang="tr-TR" altLang="tr-TR" sz="2600" dirty="0" smtClean="0">
                <a:latin typeface="Calibri" panose="020F0502020204030204" pitchFamily="34" charset="0"/>
              </a:rPr>
              <a:t>İşletmelerin </a:t>
            </a:r>
            <a:r>
              <a:rPr lang="tr-TR" altLang="tr-TR" sz="2600" dirty="0">
                <a:latin typeface="Calibri" panose="020F0502020204030204" pitchFamily="34" charset="0"/>
              </a:rPr>
              <a:t>üretim ve organizasyon sistemlerini etkileyen ulusal çevre faktörleri; ekonomik çevre, teknolojik çevre, politik çevre, sosyal ve kültürel çevre, hukuki çevre ve doğal çevre olarak sayılabilmektedir. </a:t>
            </a:r>
          </a:p>
          <a:p>
            <a:pPr>
              <a:buClr>
                <a:srgbClr val="002060"/>
              </a:buClr>
            </a:pPr>
            <a:endParaRPr lang="tr-TR" altLang="tr-TR" sz="2600" dirty="0">
              <a:latin typeface="Calibri" panose="020F0502020204030204" pitchFamily="34" charset="0"/>
            </a:endParaRPr>
          </a:p>
          <a:p>
            <a:pPr marL="914400" lvl="1" indent="-457200">
              <a:buClr>
                <a:srgbClr val="002060"/>
              </a:buClr>
              <a:buFont typeface="Wingdings 3" panose="05040102010807070707" pitchFamily="18" charset="2"/>
              <a:buChar char=""/>
            </a:pPr>
            <a:r>
              <a:rPr lang="tr-TR" altLang="tr-TR" sz="2600" dirty="0" smtClean="0">
                <a:latin typeface="Calibri" panose="020F0502020204030204" pitchFamily="34" charset="0"/>
              </a:rPr>
              <a:t>İşletmelerin</a:t>
            </a:r>
            <a:r>
              <a:rPr lang="tr-TR" altLang="tr-TR" sz="2600" dirty="0">
                <a:latin typeface="Calibri" panose="020F0502020204030204" pitchFamily="34" charset="0"/>
              </a:rPr>
              <a:t>, bu çevre faktörlerini kontrol etme veya onlara müdahale etme imkanı yoktur. </a:t>
            </a:r>
            <a:endParaRPr lang="en-US" altLang="tr-TR" sz="2600" dirty="0">
              <a:latin typeface="Calibri" panose="020F0502020204030204" pitchFamily="34" charset="0"/>
            </a:endParaRP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83568" y="1052736"/>
            <a:ext cx="7704856" cy="584775"/>
          </a:xfrm>
          <a:prstGeom prst="rect">
            <a:avLst/>
          </a:prstGeom>
          <a:noFill/>
        </p:spPr>
        <p:txBody>
          <a:bodyPr wrap="square" rtlCol="0">
            <a:spAutoFit/>
          </a:bodyPr>
          <a:lstStyle/>
          <a:p>
            <a:pPr marL="342900" indent="-342900"/>
            <a:r>
              <a:rPr lang="tr-TR" sz="3200" b="1" i="1" dirty="0" smtClean="0">
                <a:solidFill>
                  <a:srgbClr val="C00000"/>
                </a:solidFill>
                <a:latin typeface="Calibri" panose="020F0502020204030204" pitchFamily="34" charset="0"/>
              </a:rPr>
              <a:t>Global Çevre</a:t>
            </a:r>
            <a:endParaRPr lang="tr-TR" sz="3200" b="1" i="1" dirty="0">
              <a:solidFill>
                <a:srgbClr val="C00000"/>
              </a:solidFill>
              <a:latin typeface="Calibri" panose="020F0502020204030204" pitchFamily="34" charset="0"/>
            </a:endParaRPr>
          </a:p>
        </p:txBody>
      </p:sp>
      <p:sp>
        <p:nvSpPr>
          <p:cNvPr id="2" name="Rectangle 1"/>
          <p:cNvSpPr/>
          <p:nvPr/>
        </p:nvSpPr>
        <p:spPr>
          <a:xfrm>
            <a:off x="467544" y="2006721"/>
            <a:ext cx="7344816" cy="3582519"/>
          </a:xfrm>
          <a:prstGeom prst="rect">
            <a:avLst/>
          </a:prstGeom>
        </p:spPr>
        <p:txBody>
          <a:bodyPr wrap="square">
            <a:spAutoFit/>
          </a:bodyPr>
          <a:lstStyle/>
          <a:p>
            <a:pPr marL="914400" lvl="1" indent="-457200">
              <a:lnSpc>
                <a:spcPct val="90000"/>
              </a:lnSpc>
              <a:buClr>
                <a:srgbClr val="002060"/>
              </a:buClr>
              <a:buFont typeface="Wingdings 3" panose="05040102010807070707" pitchFamily="18" charset="2"/>
              <a:buChar char=""/>
            </a:pPr>
            <a:r>
              <a:rPr lang="tr-TR" altLang="tr-TR" sz="2800" dirty="0">
                <a:latin typeface="Calibri" panose="020F0502020204030204" pitchFamily="34" charset="0"/>
              </a:rPr>
              <a:t>“Uluslararası çevre” olarak da adlandırılan global çevre, hem işletmenin içinde yaşadığı toplumu ve ulusal çevreyi dolaylı olarak, hem de rekabet çevresini doğrudan etkiler. </a:t>
            </a:r>
            <a:endParaRPr lang="tr-TR" altLang="tr-TR" sz="2800" dirty="0" smtClean="0">
              <a:latin typeface="Calibri" panose="020F0502020204030204" pitchFamily="34" charset="0"/>
            </a:endParaRPr>
          </a:p>
          <a:p>
            <a:pPr lvl="1">
              <a:lnSpc>
                <a:spcPct val="90000"/>
              </a:lnSpc>
              <a:buClr>
                <a:srgbClr val="002060"/>
              </a:buClr>
            </a:pPr>
            <a:endParaRPr lang="tr-TR" altLang="tr-TR" sz="2800" dirty="0">
              <a:latin typeface="Calibri" panose="020F0502020204030204" pitchFamily="34" charset="0"/>
            </a:endParaRPr>
          </a:p>
          <a:p>
            <a:pPr marL="914400" lvl="1" indent="-457200">
              <a:lnSpc>
                <a:spcPct val="90000"/>
              </a:lnSpc>
              <a:buClr>
                <a:srgbClr val="002060"/>
              </a:buClr>
              <a:buFont typeface="Wingdings 3" panose="05040102010807070707" pitchFamily="18" charset="2"/>
              <a:buChar char=""/>
            </a:pPr>
            <a:r>
              <a:rPr lang="tr-TR" altLang="tr-TR" sz="2800" dirty="0">
                <a:latin typeface="Calibri" panose="020F0502020204030204" pitchFamily="34" charset="0"/>
              </a:rPr>
              <a:t>Global çevre, işletmelere yeni imkanlar yaratırken, aynı zamanda bazı tehditler de getirir. </a:t>
            </a:r>
            <a:endParaRPr lang="en-US" altLang="tr-TR" sz="2800" dirty="0">
              <a:latin typeface="Calibri" panose="020F0502020204030204" pitchFamily="34" charset="0"/>
            </a:endParaRPr>
          </a:p>
        </p:txBody>
      </p:sp>
    </p:spTree>
    <p:extLst>
      <p:ext uri="{BB962C8B-B14F-4D97-AF65-F5344CB8AC3E}">
        <p14:creationId xmlns:p14="http://schemas.microsoft.com/office/powerpoint/2010/main" val="2388306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Küresel Çevre</a:t>
            </a:r>
            <a:endParaRPr lang="tr-TR" sz="3200" b="1" dirty="0">
              <a:solidFill>
                <a:srgbClr val="002060"/>
              </a:solidFill>
              <a:latin typeface="Calibri" panose="020F0502020204030204" pitchFamily="34" charset="0"/>
            </a:endParaRPr>
          </a:p>
        </p:txBody>
      </p:sp>
      <p:sp>
        <p:nvSpPr>
          <p:cNvPr id="2" name="Rectangle 1"/>
          <p:cNvSpPr/>
          <p:nvPr/>
        </p:nvSpPr>
        <p:spPr>
          <a:xfrm>
            <a:off x="683568" y="1790090"/>
            <a:ext cx="7704856" cy="4185761"/>
          </a:xfrm>
          <a:prstGeom prst="rect">
            <a:avLst/>
          </a:prstGeom>
        </p:spPr>
        <p:txBody>
          <a:bodyPr wrap="square">
            <a:spAutoFit/>
          </a:bodyPr>
          <a:lstStyle/>
          <a:p>
            <a:pPr marL="457200" indent="-457200">
              <a:spcBef>
                <a:spcPct val="50000"/>
              </a:spcBef>
              <a:buClr>
                <a:srgbClr val="002060"/>
              </a:buClr>
              <a:buFont typeface="Wingdings 3" panose="05040102010807070707" pitchFamily="18" charset="2"/>
              <a:buChar char=""/>
            </a:pPr>
            <a:r>
              <a:rPr lang="tr-TR" altLang="tr-TR" sz="2800" dirty="0">
                <a:latin typeface="Calibri" panose="020F0502020204030204" pitchFamily="34" charset="0"/>
              </a:rPr>
              <a:t>Küreselleşmenin</a:t>
            </a:r>
            <a:r>
              <a:rPr lang="tr-TR" altLang="tr-TR" sz="2800" b="1" i="1" dirty="0">
                <a:solidFill>
                  <a:schemeClr val="tx2"/>
                </a:solidFill>
                <a:latin typeface="Calibri" panose="020F0502020204030204" pitchFamily="34" charset="0"/>
              </a:rPr>
              <a:t> </a:t>
            </a:r>
            <a:r>
              <a:rPr lang="tr-TR" altLang="tr-TR" sz="2800" dirty="0">
                <a:latin typeface="Calibri" panose="020F0502020204030204" pitchFamily="34" charset="0"/>
              </a:rPr>
              <a:t>ve uluslararası işletmeciliğin önem kazanması ve gelişmesi ile beraber, işletme yöneticileri için aşılması gereken bir takım </a:t>
            </a:r>
            <a:r>
              <a:rPr lang="tr-TR" altLang="tr-TR" sz="2800" b="1" i="1" dirty="0">
                <a:solidFill>
                  <a:srgbClr val="002060"/>
                </a:solidFill>
                <a:latin typeface="Calibri" panose="020F0502020204030204" pitchFamily="34" charset="0"/>
              </a:rPr>
              <a:t>engeller</a:t>
            </a:r>
            <a:r>
              <a:rPr lang="tr-TR" altLang="tr-TR" sz="2800" dirty="0">
                <a:solidFill>
                  <a:schemeClr val="tx2"/>
                </a:solidFill>
                <a:latin typeface="Calibri" panose="020F0502020204030204" pitchFamily="34" charset="0"/>
              </a:rPr>
              <a:t> </a:t>
            </a:r>
            <a:r>
              <a:rPr lang="tr-TR" altLang="tr-TR" sz="2800" dirty="0">
                <a:latin typeface="Calibri" panose="020F0502020204030204" pitchFamily="34" charset="0"/>
              </a:rPr>
              <a:t>ve değerlendirilmesi gereken yeni </a:t>
            </a:r>
            <a:r>
              <a:rPr lang="tr-TR" altLang="tr-TR" sz="2800" b="1" i="1" dirty="0">
                <a:solidFill>
                  <a:srgbClr val="002060"/>
                </a:solidFill>
                <a:latin typeface="Calibri" panose="020F0502020204030204" pitchFamily="34" charset="0"/>
              </a:rPr>
              <a:t>fırsatlar</a:t>
            </a:r>
            <a:r>
              <a:rPr lang="tr-TR" altLang="tr-TR" sz="2800" dirty="0">
                <a:latin typeface="Calibri" panose="020F0502020204030204" pitchFamily="34" charset="0"/>
              </a:rPr>
              <a:t> ile imkanlar ortaya çıkmıştır. </a:t>
            </a:r>
          </a:p>
          <a:p>
            <a:pPr marL="457200" indent="-457200">
              <a:spcBef>
                <a:spcPct val="50000"/>
              </a:spcBef>
              <a:buClr>
                <a:srgbClr val="002060"/>
              </a:buClr>
              <a:buFont typeface="Wingdings 3" panose="05040102010807070707" pitchFamily="18" charset="2"/>
              <a:buChar char=""/>
            </a:pPr>
            <a:r>
              <a:rPr lang="tr-TR" altLang="tr-TR" sz="2800" dirty="0">
                <a:latin typeface="Calibri" panose="020F0502020204030204" pitchFamily="34" charset="0"/>
              </a:rPr>
              <a:t>Günümüz yöneticilerini etkileyen en önemli unsurlardan biri, iş dünyasının giderek küreselleşen bir yapıya bürünmesi ve yönetimde ulusal sınırların ortadan kalkmış olmasıdır. </a:t>
            </a:r>
          </a:p>
        </p:txBody>
      </p:sp>
    </p:spTree>
    <p:extLst>
      <p:ext uri="{BB962C8B-B14F-4D97-AF65-F5344CB8AC3E}">
        <p14:creationId xmlns:p14="http://schemas.microsoft.com/office/powerpoint/2010/main" val="2388306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6192688" cy="5688632"/>
          </a:xfrm>
        </p:spPr>
        <p:txBody>
          <a:bodyPr>
            <a:normAutofit/>
          </a:bodyPr>
          <a:lstStyle/>
          <a:p>
            <a:pPr marL="0" indent="0">
              <a:buNone/>
            </a:pPr>
            <a:r>
              <a:rPr lang="tr-TR" b="1" dirty="0">
                <a:solidFill>
                  <a:schemeClr val="accent1"/>
                </a:solidFill>
                <a:latin typeface="Calibri" pitchFamily="34" charset="0"/>
              </a:rPr>
              <a:t>	</a:t>
            </a:r>
            <a:endParaRPr lang="tr-TR" sz="2000" b="1" dirty="0" smtClean="0">
              <a:latin typeface="Calibri(Heading)"/>
            </a:endParaRPr>
          </a:p>
          <a:p>
            <a:pPr indent="-342900">
              <a:buClr>
                <a:srgbClr val="002060"/>
              </a:buClr>
              <a:buFont typeface="Wingdings 3" panose="05040102010807070707" pitchFamily="18" charset="2"/>
              <a:buChar char=""/>
            </a:pPr>
            <a:r>
              <a:rPr lang="tr-TR" sz="2800" b="1" dirty="0" smtClean="0">
                <a:solidFill>
                  <a:srgbClr val="002060"/>
                </a:solidFill>
                <a:latin typeface="Calibri" panose="020F0502020204030204" pitchFamily="34" charset="0"/>
              </a:rPr>
              <a:t>İŞLETMENİN </a:t>
            </a:r>
            <a:r>
              <a:rPr lang="tr-TR" sz="2800" b="1" dirty="0">
                <a:solidFill>
                  <a:srgbClr val="002060"/>
                </a:solidFill>
                <a:latin typeface="Calibri" panose="020F0502020204030204" pitchFamily="34" charset="0"/>
              </a:rPr>
              <a:t>İÇ ÇEVRE FAKTÖRLERİ VE </a:t>
            </a:r>
            <a:r>
              <a:rPr lang="tr-TR" sz="2800" b="1" dirty="0" smtClean="0">
                <a:solidFill>
                  <a:srgbClr val="002060"/>
                </a:solidFill>
                <a:latin typeface="Calibri" panose="020F0502020204030204" pitchFamily="34" charset="0"/>
              </a:rPr>
              <a:t>ÖRGÜT </a:t>
            </a:r>
            <a:r>
              <a:rPr lang="tr-TR" sz="2800" b="1" dirty="0" smtClean="0">
                <a:solidFill>
                  <a:srgbClr val="002060"/>
                </a:solidFill>
                <a:latin typeface="Calibri" panose="020F0502020204030204" pitchFamily="34" charset="0"/>
              </a:rPr>
              <a:t>KÜLTÜRÜ</a:t>
            </a:r>
            <a:endParaRPr lang="tr-TR" sz="2800" b="1" dirty="0">
              <a:solidFill>
                <a:srgbClr val="002060"/>
              </a:solidFill>
              <a:latin typeface="Calibri" panose="020F0502020204030204" pitchFamily="34" charset="0"/>
            </a:endParaRPr>
          </a:p>
          <a:p>
            <a:pPr indent="-342900">
              <a:buClr>
                <a:srgbClr val="002060"/>
              </a:buClr>
              <a:buFont typeface="Wingdings 3" panose="05040102010807070707" pitchFamily="18" charset="2"/>
              <a:buChar char=""/>
            </a:pPr>
            <a:r>
              <a:rPr lang="tr-TR" sz="2800" b="1" dirty="0">
                <a:solidFill>
                  <a:srgbClr val="002060"/>
                </a:solidFill>
                <a:latin typeface="Calibri" panose="020F0502020204030204" pitchFamily="34" charset="0"/>
              </a:rPr>
              <a:t>İŞLETMENİN DIŞ ÇEVRE FAKTÖRLERİ</a:t>
            </a:r>
          </a:p>
          <a:p>
            <a:pPr marL="525780" indent="-457200">
              <a:buClr>
                <a:srgbClr val="002060"/>
              </a:buClr>
              <a:buFont typeface="+mj-lt"/>
              <a:buAutoNum type="arabicPeriod"/>
            </a:pPr>
            <a:r>
              <a:rPr lang="tr-TR" sz="2600" dirty="0">
                <a:solidFill>
                  <a:schemeClr val="tx2">
                    <a:lumMod val="50000"/>
                  </a:schemeClr>
                </a:solidFill>
                <a:latin typeface="Calibri" pitchFamily="34" charset="0"/>
              </a:rPr>
              <a:t>Küresel </a:t>
            </a:r>
            <a:r>
              <a:rPr lang="tr-TR" sz="2600" dirty="0" smtClean="0">
                <a:solidFill>
                  <a:schemeClr val="tx2">
                    <a:lumMod val="50000"/>
                  </a:schemeClr>
                </a:solidFill>
                <a:latin typeface="Calibri" pitchFamily="34" charset="0"/>
              </a:rPr>
              <a:t>Çevre</a:t>
            </a: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Ekonomik Çevre</a:t>
            </a: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Sosyo-Kültürel Çevre</a:t>
            </a: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Teknolojik Çevre</a:t>
            </a:r>
            <a:endParaRPr lang="tr-TR" sz="2600" dirty="0">
              <a:solidFill>
                <a:schemeClr val="tx2">
                  <a:lumMod val="50000"/>
                </a:schemeClr>
              </a:solidFill>
              <a:latin typeface="Calibri" pitchFamily="34" charset="0"/>
            </a:endParaRPr>
          </a:p>
          <a:p>
            <a:pPr marL="525780" indent="-457200">
              <a:buClr>
                <a:srgbClr val="002060"/>
              </a:buClr>
              <a:buFont typeface="+mj-lt"/>
              <a:buAutoNum type="arabicPeriod"/>
            </a:pPr>
            <a:r>
              <a:rPr lang="da-DK" sz="2600" dirty="0" smtClean="0">
                <a:solidFill>
                  <a:schemeClr val="tx2">
                    <a:lumMod val="50000"/>
                  </a:schemeClr>
                </a:solidFill>
                <a:latin typeface="Calibri" pitchFamily="34" charset="0"/>
              </a:rPr>
              <a:t>Politik </a:t>
            </a:r>
            <a:r>
              <a:rPr lang="da-DK" sz="2600" dirty="0">
                <a:solidFill>
                  <a:schemeClr val="tx2">
                    <a:lumMod val="50000"/>
                  </a:schemeClr>
                </a:solidFill>
                <a:latin typeface="Calibri" pitchFamily="34" charset="0"/>
              </a:rPr>
              <a:t>ve Yasal </a:t>
            </a:r>
            <a:r>
              <a:rPr lang="da-DK" sz="2600" dirty="0" smtClean="0">
                <a:solidFill>
                  <a:schemeClr val="tx2">
                    <a:lumMod val="50000"/>
                  </a:schemeClr>
                </a:solidFill>
                <a:latin typeface="Calibri" pitchFamily="34" charset="0"/>
              </a:rPr>
              <a:t>Çevre</a:t>
            </a:r>
            <a:endParaRPr lang="tr-TR" sz="2600" dirty="0" smtClean="0">
              <a:solidFill>
                <a:schemeClr val="tx2">
                  <a:lumMod val="50000"/>
                </a:schemeClr>
              </a:solidFill>
              <a:latin typeface="Calibri" pitchFamily="34" charset="0"/>
            </a:endParaRPr>
          </a:p>
          <a:p>
            <a:pPr marL="525780" indent="-457200">
              <a:buClr>
                <a:srgbClr val="002060"/>
              </a:buClr>
              <a:buFont typeface="+mj-lt"/>
              <a:buAutoNum type="arabicPeriod"/>
            </a:pPr>
            <a:r>
              <a:rPr lang="tr-TR" sz="2600" dirty="0" smtClean="0">
                <a:solidFill>
                  <a:schemeClr val="tx2">
                    <a:lumMod val="50000"/>
                  </a:schemeClr>
                </a:solidFill>
                <a:latin typeface="Calibri" pitchFamily="34" charset="0"/>
              </a:rPr>
              <a:t>Doğal </a:t>
            </a:r>
            <a:r>
              <a:rPr lang="tr-TR" sz="2600" dirty="0">
                <a:solidFill>
                  <a:schemeClr val="tx2">
                    <a:lumMod val="50000"/>
                  </a:schemeClr>
                </a:solidFill>
                <a:latin typeface="Calibri" pitchFamily="34" charset="0"/>
              </a:rPr>
              <a:t>Çevre</a:t>
            </a:r>
          </a:p>
          <a:p>
            <a:pPr marL="68580" indent="0">
              <a:buNone/>
            </a:pPr>
            <a:endParaRPr lang="tr-TR" sz="3100" dirty="0">
              <a:solidFill>
                <a:schemeClr val="tx2">
                  <a:lumMod val="50000"/>
                </a:schemeClr>
              </a:solidFill>
              <a:latin typeface="Calibri" pitchFamily="34" charset="0"/>
            </a:endParaRPr>
          </a:p>
        </p:txBody>
      </p:sp>
      <p:sp>
        <p:nvSpPr>
          <p:cNvPr id="2" name="TextBox 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247" y="3212977"/>
            <a:ext cx="3384376" cy="2128638"/>
          </a:xfrm>
          <a:prstGeom prst="rect">
            <a:avLst/>
          </a:prstGeom>
        </p:spPr>
      </p:pic>
    </p:spTree>
    <p:extLst>
      <p:ext uri="{BB962C8B-B14F-4D97-AF65-F5344CB8AC3E}">
        <p14:creationId xmlns:p14="http://schemas.microsoft.com/office/powerpoint/2010/main" val="203332376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Küresel Çevre</a:t>
            </a:r>
            <a:endParaRPr lang="tr-TR" sz="3200" b="1" dirty="0">
              <a:solidFill>
                <a:srgbClr val="002060"/>
              </a:solidFill>
              <a:latin typeface="Calibri" panose="020F0502020204030204" pitchFamily="34" charset="0"/>
            </a:endParaRPr>
          </a:p>
        </p:txBody>
      </p:sp>
      <p:sp>
        <p:nvSpPr>
          <p:cNvPr id="2" name="Rectangle 1"/>
          <p:cNvSpPr/>
          <p:nvPr/>
        </p:nvSpPr>
        <p:spPr>
          <a:xfrm>
            <a:off x="-180528" y="1628800"/>
            <a:ext cx="8568952" cy="4413516"/>
          </a:xfrm>
          <a:prstGeom prst="rect">
            <a:avLst/>
          </a:prstGeom>
        </p:spPr>
        <p:txBody>
          <a:bodyPr wrap="square">
            <a:spAutoFit/>
          </a:bodyPr>
          <a:lstStyle/>
          <a:p>
            <a:pPr lvl="2">
              <a:lnSpc>
                <a:spcPct val="90000"/>
              </a:lnSpc>
              <a:buClr>
                <a:srgbClr val="002060"/>
              </a:buClr>
            </a:pPr>
            <a:r>
              <a:rPr lang="tr-TR" altLang="tr-TR" sz="2400" b="1" i="1" dirty="0">
                <a:latin typeface="Calibri" panose="020F0502020204030204" pitchFamily="34" charset="0"/>
              </a:rPr>
              <a:t>Örneğin; </a:t>
            </a:r>
            <a:endParaRPr lang="tr-TR" altLang="tr-TR" sz="2400" b="1" i="1" dirty="0" smtClean="0">
              <a:latin typeface="Calibri" panose="020F0502020204030204" pitchFamily="34" charset="0"/>
            </a:endParaRPr>
          </a:p>
          <a:p>
            <a:pPr lvl="2">
              <a:lnSpc>
                <a:spcPct val="90000"/>
              </a:lnSpc>
              <a:buClr>
                <a:srgbClr val="002060"/>
              </a:buClr>
            </a:pPr>
            <a:endParaRPr lang="tr-TR" altLang="tr-TR" sz="2400" b="1" i="1" dirty="0" smtClean="0">
              <a:latin typeface="Calibri" panose="020F0502020204030204" pitchFamily="34" charset="0"/>
            </a:endParaRPr>
          </a:p>
          <a:p>
            <a:pPr marL="1714500" lvl="3" indent="-342900">
              <a:lnSpc>
                <a:spcPct val="90000"/>
              </a:lnSpc>
              <a:buClr>
                <a:srgbClr val="002060"/>
              </a:buClr>
              <a:buFont typeface="Wingdings 3" panose="05040102010807070707" pitchFamily="18" charset="2"/>
              <a:buChar char=""/>
            </a:pPr>
            <a:r>
              <a:rPr lang="tr-TR" altLang="tr-TR" sz="2400" dirty="0" smtClean="0">
                <a:latin typeface="Calibri" panose="020F0502020204030204" pitchFamily="34" charset="0"/>
              </a:rPr>
              <a:t>Amerikan </a:t>
            </a:r>
            <a:r>
              <a:rPr lang="tr-TR" altLang="tr-TR" sz="2400" dirty="0">
                <a:latin typeface="Calibri" panose="020F0502020204030204" pitchFamily="34" charset="0"/>
              </a:rPr>
              <a:t>menşeli </a:t>
            </a:r>
            <a:r>
              <a:rPr lang="tr-TR" altLang="tr-TR" sz="2400" b="1" i="1" dirty="0">
                <a:solidFill>
                  <a:srgbClr val="002060"/>
                </a:solidFill>
                <a:latin typeface="Calibri" panose="020F0502020204030204" pitchFamily="34" charset="0"/>
              </a:rPr>
              <a:t>McDonald’s</a:t>
            </a:r>
            <a:r>
              <a:rPr lang="tr-TR" altLang="tr-TR" sz="2400" i="1" dirty="0">
                <a:solidFill>
                  <a:srgbClr val="002060"/>
                </a:solidFill>
                <a:latin typeface="Calibri" panose="020F0502020204030204" pitchFamily="34" charset="0"/>
              </a:rPr>
              <a:t> </a:t>
            </a:r>
            <a:r>
              <a:rPr lang="tr-TR" altLang="tr-TR" sz="2400" dirty="0">
                <a:latin typeface="Calibri" panose="020F0502020204030204" pitchFamily="34" charset="0"/>
              </a:rPr>
              <a:t>hamburgerlerini ve </a:t>
            </a:r>
            <a:r>
              <a:rPr lang="tr-TR" altLang="tr-TR" sz="2400" b="1" i="1" dirty="0">
                <a:solidFill>
                  <a:srgbClr val="002060"/>
                </a:solidFill>
                <a:latin typeface="Calibri" panose="020F0502020204030204" pitchFamily="34" charset="0"/>
              </a:rPr>
              <a:t>Pizza Hut</a:t>
            </a:r>
            <a:r>
              <a:rPr lang="tr-TR" altLang="tr-TR" sz="2400" dirty="0">
                <a:solidFill>
                  <a:srgbClr val="002060"/>
                </a:solidFill>
                <a:latin typeface="Calibri" panose="020F0502020204030204" pitchFamily="34" charset="0"/>
              </a:rPr>
              <a:t> </a:t>
            </a:r>
            <a:r>
              <a:rPr lang="tr-TR" altLang="tr-TR" sz="2400" dirty="0">
                <a:latin typeface="Calibri" panose="020F0502020204030204" pitchFamily="34" charset="0"/>
              </a:rPr>
              <a:t>ise pizzalarını tüm dünya ülkelerinde satmakta, </a:t>
            </a:r>
          </a:p>
          <a:p>
            <a:pPr marL="1714500" lvl="3" indent="-342900">
              <a:lnSpc>
                <a:spcPct val="90000"/>
              </a:lnSpc>
              <a:buClr>
                <a:srgbClr val="002060"/>
              </a:buClr>
              <a:buFont typeface="Wingdings 3" panose="05040102010807070707" pitchFamily="18" charset="2"/>
              <a:buChar char=""/>
            </a:pPr>
            <a:r>
              <a:rPr lang="tr-TR" altLang="tr-TR" sz="2400" dirty="0">
                <a:latin typeface="Calibri" panose="020F0502020204030204" pitchFamily="34" charset="0"/>
              </a:rPr>
              <a:t>Amerikan menşeli bir petrol firması olan </a:t>
            </a:r>
            <a:r>
              <a:rPr lang="tr-TR" altLang="tr-TR" sz="2400" b="1" i="1" dirty="0">
                <a:solidFill>
                  <a:srgbClr val="002060"/>
                </a:solidFill>
                <a:latin typeface="Calibri" panose="020F0502020204030204" pitchFamily="34" charset="0"/>
              </a:rPr>
              <a:t>Exxon</a:t>
            </a:r>
            <a:r>
              <a:rPr lang="tr-TR" altLang="tr-TR" sz="2400" b="1" i="1" dirty="0">
                <a:solidFill>
                  <a:schemeClr val="tx2"/>
                </a:solidFill>
                <a:latin typeface="Calibri" panose="020F0502020204030204" pitchFamily="34" charset="0"/>
              </a:rPr>
              <a:t> </a:t>
            </a:r>
            <a:r>
              <a:rPr lang="tr-TR" altLang="tr-TR" sz="2400" dirty="0">
                <a:latin typeface="Calibri" panose="020F0502020204030204" pitchFamily="34" charset="0"/>
              </a:rPr>
              <a:t>gelirinin yarısından fazlasını ABD dışındaki ülkelerden elde etmekte,</a:t>
            </a:r>
          </a:p>
          <a:p>
            <a:pPr marL="1714500" lvl="3" indent="-342900">
              <a:lnSpc>
                <a:spcPct val="90000"/>
              </a:lnSpc>
              <a:buClr>
                <a:srgbClr val="002060"/>
              </a:buClr>
              <a:buFont typeface="Wingdings 3" panose="05040102010807070707" pitchFamily="18" charset="2"/>
              <a:buChar char=""/>
            </a:pPr>
            <a:r>
              <a:rPr lang="tr-TR" altLang="tr-TR" sz="2400" dirty="0">
                <a:latin typeface="Calibri" panose="020F0502020204030204" pitchFamily="34" charset="0"/>
              </a:rPr>
              <a:t>Japon otomobil üreticisi </a:t>
            </a:r>
            <a:r>
              <a:rPr lang="tr-TR" altLang="tr-TR" sz="2400" b="1" i="1" dirty="0">
                <a:solidFill>
                  <a:srgbClr val="002060"/>
                </a:solidFill>
                <a:latin typeface="Calibri" panose="020F0502020204030204" pitchFamily="34" charset="0"/>
              </a:rPr>
              <a:t>Toyota</a:t>
            </a:r>
            <a:r>
              <a:rPr lang="tr-TR" altLang="tr-TR" sz="2400" i="1" dirty="0">
                <a:latin typeface="Calibri" panose="020F0502020204030204" pitchFamily="34" charset="0"/>
              </a:rPr>
              <a:t> </a:t>
            </a:r>
            <a:r>
              <a:rPr lang="tr-TR" altLang="tr-TR" sz="2400" dirty="0">
                <a:latin typeface="Calibri" panose="020F0502020204030204" pitchFamily="34" charset="0"/>
              </a:rPr>
              <a:t>arabalarını dünyanın farklı ülkelerinde üreten fabrikalar açmakta,</a:t>
            </a:r>
          </a:p>
          <a:p>
            <a:pPr marL="1714500" lvl="3" indent="-342900">
              <a:lnSpc>
                <a:spcPct val="90000"/>
              </a:lnSpc>
              <a:buClr>
                <a:srgbClr val="002060"/>
              </a:buClr>
              <a:buFont typeface="Wingdings 3" panose="05040102010807070707" pitchFamily="18" charset="2"/>
              <a:buChar char=""/>
            </a:pPr>
            <a:r>
              <a:rPr lang="tr-TR" altLang="tr-TR" sz="2400" dirty="0">
                <a:latin typeface="Calibri" panose="020F0502020204030204" pitchFamily="34" charset="0"/>
              </a:rPr>
              <a:t>Amerikan otomobil üreticisi </a:t>
            </a:r>
            <a:r>
              <a:rPr lang="tr-TR" altLang="tr-TR" sz="2400" b="1" i="1" dirty="0">
                <a:solidFill>
                  <a:srgbClr val="002060"/>
                </a:solidFill>
                <a:latin typeface="Calibri" panose="020F0502020204030204" pitchFamily="34" charset="0"/>
              </a:rPr>
              <a:t>Ford Motor Company</a:t>
            </a:r>
            <a:r>
              <a:rPr lang="tr-TR" altLang="tr-TR" sz="2400" dirty="0">
                <a:solidFill>
                  <a:srgbClr val="002060"/>
                </a:solidFill>
                <a:latin typeface="Calibri" panose="020F0502020204030204" pitchFamily="34" charset="0"/>
              </a:rPr>
              <a:t> </a:t>
            </a:r>
            <a:r>
              <a:rPr lang="tr-TR" altLang="tr-TR" sz="2400" dirty="0">
                <a:latin typeface="Calibri" panose="020F0502020204030204" pitchFamily="34" charset="0"/>
              </a:rPr>
              <a:t>ürettiği arabalarının çeşitli parçalarını farklı ülkelerden ithal etmektedir. </a:t>
            </a:r>
          </a:p>
        </p:txBody>
      </p:sp>
    </p:spTree>
    <p:extLst>
      <p:ext uri="{BB962C8B-B14F-4D97-AF65-F5344CB8AC3E}">
        <p14:creationId xmlns:p14="http://schemas.microsoft.com/office/powerpoint/2010/main" val="2388306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Küresel Çevre</a:t>
            </a:r>
            <a:endParaRPr lang="tr-TR" sz="3200" b="1" dirty="0">
              <a:solidFill>
                <a:srgbClr val="002060"/>
              </a:solidFill>
              <a:latin typeface="Calibri" panose="020F0502020204030204" pitchFamily="34" charset="0"/>
            </a:endParaRPr>
          </a:p>
        </p:txBody>
      </p:sp>
      <p:sp>
        <p:nvSpPr>
          <p:cNvPr id="4" name="Rectangle 3"/>
          <p:cNvSpPr/>
          <p:nvPr/>
        </p:nvSpPr>
        <p:spPr>
          <a:xfrm>
            <a:off x="956005" y="1700808"/>
            <a:ext cx="7272808" cy="2419124"/>
          </a:xfrm>
          <a:prstGeom prst="rect">
            <a:avLst/>
          </a:prstGeom>
        </p:spPr>
        <p:txBody>
          <a:bodyPr wrap="square">
            <a:spAutoFit/>
          </a:bodyPr>
          <a:lstStyle/>
          <a:p>
            <a:pPr algn="ctr">
              <a:lnSpc>
                <a:spcPct val="90000"/>
              </a:lnSpc>
            </a:pPr>
            <a:r>
              <a:rPr lang="tr-TR" altLang="tr-TR" sz="2800" b="1" i="1" dirty="0">
                <a:solidFill>
                  <a:srgbClr val="002060"/>
                </a:solidFill>
                <a:latin typeface="Calibri" panose="020F0502020204030204" pitchFamily="34" charset="0"/>
              </a:rPr>
              <a:t>K</a:t>
            </a:r>
            <a:r>
              <a:rPr lang="tr-TR" altLang="tr-TR" sz="2800" b="1" i="1" dirty="0" smtClean="0">
                <a:solidFill>
                  <a:srgbClr val="002060"/>
                </a:solidFill>
                <a:latin typeface="Calibri" panose="020F0502020204030204" pitchFamily="34" charset="0"/>
              </a:rPr>
              <a:t>üreselleşme</a:t>
            </a:r>
            <a:r>
              <a:rPr lang="tr-TR" altLang="tr-TR" sz="2800" b="1" i="1" dirty="0">
                <a:solidFill>
                  <a:srgbClr val="002060"/>
                </a:solidFill>
                <a:latin typeface="Calibri" panose="020F0502020204030204" pitchFamily="34" charset="0"/>
              </a:rPr>
              <a:t>;</a:t>
            </a:r>
            <a:r>
              <a:rPr lang="tr-TR" altLang="tr-TR" sz="2800" b="1" i="1" dirty="0">
                <a:latin typeface="Calibri" panose="020F0502020204030204" pitchFamily="34" charset="0"/>
              </a:rPr>
              <a:t> </a:t>
            </a:r>
            <a:r>
              <a:rPr lang="tr-TR" altLang="tr-TR" sz="2800" i="1" dirty="0">
                <a:latin typeface="Calibri" panose="020F0502020204030204" pitchFamily="34" charset="0"/>
              </a:rPr>
              <a:t>“uluslar arası ticaret düzenindeki engellerin gittikçe azaldığı, uluslar arası güçlerin önündeki engellerin kalktığı, sermaye hareketlerinin hızlandığı, doğrudan yabancı yatırımların serbestleştiği ve teknoloji yayılımının hızlandığı bir ortam” </a:t>
            </a:r>
            <a:r>
              <a:rPr lang="tr-TR" altLang="tr-TR" sz="2800" dirty="0">
                <a:latin typeface="Calibri" panose="020F0502020204030204" pitchFamily="34" charset="0"/>
              </a:rPr>
              <a:t>olarak ifade edilir.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473" y="4437112"/>
            <a:ext cx="3419872" cy="1644905"/>
          </a:xfrm>
          <a:prstGeom prst="rect">
            <a:avLst/>
          </a:prstGeom>
        </p:spPr>
      </p:pic>
    </p:spTree>
    <p:extLst>
      <p:ext uri="{BB962C8B-B14F-4D97-AF65-F5344CB8AC3E}">
        <p14:creationId xmlns:p14="http://schemas.microsoft.com/office/powerpoint/2010/main" val="3954886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5" name="TextBox 4"/>
          <p:cNvSpPr txBox="1"/>
          <p:nvPr/>
        </p:nvSpPr>
        <p:spPr>
          <a:xfrm>
            <a:off x="635873" y="105273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Küresel Çevre</a:t>
            </a:r>
            <a:endParaRPr lang="tr-TR" sz="3200" b="1" dirty="0">
              <a:solidFill>
                <a:srgbClr val="002060"/>
              </a:solidFill>
              <a:latin typeface="Calibri" panose="020F0502020204030204" pitchFamily="34" charset="0"/>
            </a:endParaRPr>
          </a:p>
        </p:txBody>
      </p:sp>
      <p:sp>
        <p:nvSpPr>
          <p:cNvPr id="4" name="Rectangle 3"/>
          <p:cNvSpPr/>
          <p:nvPr/>
        </p:nvSpPr>
        <p:spPr>
          <a:xfrm>
            <a:off x="1115616" y="2136339"/>
            <a:ext cx="6624736" cy="3582519"/>
          </a:xfrm>
          <a:prstGeom prst="rect">
            <a:avLst/>
          </a:prstGeom>
        </p:spPr>
        <p:txBody>
          <a:bodyPr wrap="square">
            <a:spAutoFit/>
          </a:bodyPr>
          <a:lstStyle/>
          <a:p>
            <a:pPr marL="457200" indent="-457200">
              <a:lnSpc>
                <a:spcPct val="90000"/>
              </a:lnSpc>
              <a:buClr>
                <a:srgbClr val="002060"/>
              </a:buClr>
              <a:buFont typeface="Wingdings 3" panose="05040102010807070707" pitchFamily="18" charset="2"/>
              <a:buChar char=""/>
            </a:pPr>
            <a:r>
              <a:rPr lang="tr-TR" altLang="tr-TR" sz="2800" dirty="0">
                <a:latin typeface="Calibri" panose="020F0502020204030204" pitchFamily="34" charset="0"/>
              </a:rPr>
              <a:t>İşletmeler uluslar arası özellik kazanmaya başladıkça, sadece kendi ülkelerindeki yerel çevreyi değil, aynı zamanda faaliyette bulunacakları ülkelerdeki </a:t>
            </a:r>
            <a:r>
              <a:rPr lang="tr-TR" altLang="tr-TR" sz="2800" dirty="0">
                <a:latin typeface="Calibri" panose="020F0502020204030204" pitchFamily="34" charset="0"/>
              </a:rPr>
              <a:t>yasal ve politik faktörleri, yerel kültürleri, teknolojik gelişmeleri, ekonomik ve demografik özellikler ile tüketici yapılarını </a:t>
            </a:r>
            <a:r>
              <a:rPr lang="tr-TR" altLang="tr-TR" sz="2800" dirty="0">
                <a:latin typeface="Calibri" panose="020F0502020204030204" pitchFamily="34" charset="0"/>
              </a:rPr>
              <a:t>göz önünde bulundurmalı ve global çevredeki koşulları da analiz etmelidir. </a:t>
            </a:r>
            <a:endParaRPr lang="en-US" altLang="tr-TR" sz="2800" dirty="0">
              <a:latin typeface="Calibri" panose="020F0502020204030204" pitchFamily="34" charset="0"/>
            </a:endParaRPr>
          </a:p>
        </p:txBody>
      </p:sp>
    </p:spTree>
    <p:extLst>
      <p:ext uri="{BB962C8B-B14F-4D97-AF65-F5344CB8AC3E}">
        <p14:creationId xmlns:p14="http://schemas.microsoft.com/office/powerpoint/2010/main" val="3954886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35873" y="105273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Küresel Çevre</a:t>
            </a:r>
            <a:endParaRPr lang="tr-TR" sz="3200" b="1" dirty="0">
              <a:solidFill>
                <a:srgbClr val="002060"/>
              </a:solidFill>
              <a:latin typeface="Calibri" panose="020F0502020204030204" pitchFamily="34" charset="0"/>
            </a:endParaRPr>
          </a:p>
        </p:txBody>
      </p:sp>
      <p:sp>
        <p:nvSpPr>
          <p:cNvPr id="2" name="Rectangle 1"/>
          <p:cNvSpPr/>
          <p:nvPr/>
        </p:nvSpPr>
        <p:spPr>
          <a:xfrm>
            <a:off x="827584" y="2011689"/>
            <a:ext cx="7632848" cy="3970318"/>
          </a:xfrm>
          <a:prstGeom prst="rect">
            <a:avLst/>
          </a:prstGeom>
        </p:spPr>
        <p:txBody>
          <a:bodyPr wrap="square">
            <a:spAutoFit/>
          </a:bodyPr>
          <a:lstStyle/>
          <a:p>
            <a:pPr marL="457200" indent="-457200">
              <a:lnSpc>
                <a:spcPct val="90000"/>
              </a:lnSpc>
              <a:buClr>
                <a:srgbClr val="002060"/>
              </a:buClr>
              <a:buFont typeface="Wingdings 3" panose="05040102010807070707" pitchFamily="18" charset="2"/>
              <a:buChar char=""/>
            </a:pPr>
            <a:r>
              <a:rPr lang="tr-TR" altLang="tr-TR" sz="2800" dirty="0">
                <a:latin typeface="Calibri" panose="020F0502020204030204" pitchFamily="34" charset="0"/>
              </a:rPr>
              <a:t>Dünyanın bir ucunda, başka bir ülkede yaşanan ekonomik kriz diğer ülkeleri ve işletmeleri etkileyebilmekte, faiz oranları ve döviz kurlarını alt üst edebilmektedir.</a:t>
            </a:r>
          </a:p>
          <a:p>
            <a:pPr marL="457200" indent="-457200">
              <a:lnSpc>
                <a:spcPct val="90000"/>
              </a:lnSpc>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lnSpc>
                <a:spcPct val="90000"/>
              </a:lnSpc>
              <a:buClr>
                <a:srgbClr val="002060"/>
              </a:buClr>
              <a:buFont typeface="Wingdings 3" panose="05040102010807070707" pitchFamily="18" charset="2"/>
              <a:buChar char=""/>
            </a:pPr>
            <a:r>
              <a:rPr lang="tr-TR" altLang="tr-TR" sz="2800" dirty="0">
                <a:latin typeface="Calibri" panose="020F0502020204030204" pitchFamily="34" charset="0"/>
              </a:rPr>
              <a:t>Ülkeler arasında yaşanan politik ve siyasi krizler, savaşlar ve terör gibi durumlar ile deprem, sel gibi doğal afetler de bu ülkeler ile iş yapan diğer ülkeleri ve işletmeleri olumsuz yönde etkilemektedir. </a:t>
            </a:r>
          </a:p>
        </p:txBody>
      </p:sp>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25870" y="871429"/>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Ekonomik Çevre</a:t>
            </a:r>
            <a:endParaRPr lang="tr-TR" sz="3200" b="1" dirty="0">
              <a:solidFill>
                <a:srgbClr val="002060"/>
              </a:solidFill>
              <a:latin typeface="Calibri" panose="020F0502020204030204" pitchFamily="34" charset="0"/>
            </a:endParaRPr>
          </a:p>
        </p:txBody>
      </p:sp>
      <p:sp>
        <p:nvSpPr>
          <p:cNvPr id="2" name="Rectangle 1"/>
          <p:cNvSpPr/>
          <p:nvPr/>
        </p:nvSpPr>
        <p:spPr>
          <a:xfrm>
            <a:off x="794055" y="1772816"/>
            <a:ext cx="7128792" cy="3301160"/>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600" dirty="0" smtClean="0">
                <a:latin typeface="Calibri" panose="020F0502020204030204" pitchFamily="34" charset="0"/>
              </a:rPr>
              <a:t>Küresel </a:t>
            </a:r>
            <a:r>
              <a:rPr lang="tr-TR" altLang="tr-TR" sz="2600" dirty="0">
                <a:latin typeface="Calibri" panose="020F0502020204030204" pitchFamily="34" charset="0"/>
              </a:rPr>
              <a:t>ölçekte iş yapmak ve yönetsel kararlar vermek, iş yapılan veya yapılacak olan ülkenin ekonomik koşullarını ve özelliklerini çok iyi anlamayı gerektirmektedir. Bir ülkenin ekonomik gelişmişlik düzeyi genellikle ekonomik istikrar ile ilgilidir. </a:t>
            </a:r>
            <a:r>
              <a:rPr lang="tr-TR" altLang="tr-TR" sz="2600" dirty="0" smtClean="0">
                <a:latin typeface="Calibri" panose="020F0502020204030204" pitchFamily="34" charset="0"/>
              </a:rPr>
              <a:t>Bu </a:t>
            </a:r>
            <a:r>
              <a:rPr lang="tr-TR" altLang="tr-TR" sz="2600" dirty="0">
                <a:latin typeface="Calibri" panose="020F0502020204030204" pitchFamily="34" charset="0"/>
              </a:rPr>
              <a:t>nedenle, bir ülkenin ekonomik gelişmişlik düzeyi, uluslararası yatırım yapan işletmeler ve yöneticiler için en önemli risk göstergelerinden biridir. </a:t>
            </a:r>
            <a:br>
              <a:rPr lang="tr-TR" altLang="tr-TR" sz="2600" dirty="0">
                <a:latin typeface="Calibri" panose="020F0502020204030204" pitchFamily="34" charset="0"/>
              </a:rPr>
            </a:br>
            <a:endParaRPr lang="tr-TR" altLang="tr-TR" sz="2600" dirty="0">
              <a:latin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11" y="4591528"/>
            <a:ext cx="2843808" cy="1919570"/>
          </a:xfrm>
          <a:prstGeom prst="rect">
            <a:avLst/>
          </a:prstGeom>
        </p:spPr>
      </p:pic>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25870" y="764704"/>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Ekonomik Çevre</a:t>
            </a:r>
            <a:endParaRPr lang="tr-TR" sz="3200" b="1" dirty="0">
              <a:solidFill>
                <a:srgbClr val="002060"/>
              </a:solidFill>
              <a:latin typeface="Calibri" panose="020F0502020204030204" pitchFamily="34" charset="0"/>
            </a:endParaRPr>
          </a:p>
        </p:txBody>
      </p:sp>
      <p:sp>
        <p:nvSpPr>
          <p:cNvPr id="2" name="Rectangle 1"/>
          <p:cNvSpPr/>
          <p:nvPr/>
        </p:nvSpPr>
        <p:spPr>
          <a:xfrm>
            <a:off x="899592" y="1410098"/>
            <a:ext cx="7776864" cy="5115246"/>
          </a:xfrm>
          <a:prstGeom prst="rect">
            <a:avLst/>
          </a:prstGeom>
        </p:spPr>
        <p:txBody>
          <a:bodyPr wrap="square">
            <a:spAutoFit/>
          </a:bodyPr>
          <a:lstStyle/>
          <a:p>
            <a:pPr>
              <a:lnSpc>
                <a:spcPct val="80000"/>
              </a:lnSpc>
              <a:buClr>
                <a:srgbClr val="002060"/>
              </a:buClr>
            </a:pPr>
            <a:r>
              <a:rPr lang="tr-TR" altLang="tr-TR" sz="2400" dirty="0" smtClean="0">
                <a:latin typeface="Calibri" panose="020F0502020204030204" pitchFamily="34" charset="0"/>
              </a:rPr>
              <a:t>Ekonomik </a:t>
            </a:r>
            <a:r>
              <a:rPr lang="tr-TR" altLang="tr-TR" sz="2400" dirty="0">
                <a:latin typeface="Calibri" panose="020F0502020204030204" pitchFamily="34" charset="0"/>
              </a:rPr>
              <a:t>çevrede yer alan en önemli </a:t>
            </a:r>
            <a:r>
              <a:rPr lang="tr-TR" altLang="tr-TR" sz="2400" dirty="0" smtClean="0">
                <a:latin typeface="Calibri" panose="020F0502020204030204" pitchFamily="34" charset="0"/>
              </a:rPr>
              <a:t>unsurlar;</a:t>
            </a:r>
          </a:p>
          <a:p>
            <a:pPr>
              <a:lnSpc>
                <a:spcPct val="80000"/>
              </a:lnSpc>
              <a:buClr>
                <a:srgbClr val="002060"/>
              </a:buClr>
            </a:pPr>
            <a:endParaRPr lang="tr-TR" altLang="tr-TR" sz="2400" b="1" dirty="0" smtClean="0">
              <a:latin typeface="Calibri" panose="020F0502020204030204" pitchFamily="34" charset="0"/>
            </a:endParaRP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P</a:t>
            </a:r>
            <a:r>
              <a:rPr lang="tr-TR" altLang="tr-TR" sz="2400" i="1" dirty="0" smtClean="0">
                <a:latin typeface="Calibri" panose="020F0502020204030204" pitchFamily="34" charset="0"/>
              </a:rPr>
              <a:t>azar büyüklüğü</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E</a:t>
            </a:r>
            <a:r>
              <a:rPr lang="tr-TR" altLang="tr-TR" sz="2400" i="1" dirty="0" smtClean="0">
                <a:latin typeface="Calibri" panose="020F0502020204030204" pitchFamily="34" charset="0"/>
              </a:rPr>
              <a:t>konomik </a:t>
            </a:r>
            <a:r>
              <a:rPr lang="tr-TR" altLang="tr-TR" sz="2400" i="1" dirty="0">
                <a:latin typeface="Calibri" panose="020F0502020204030204" pitchFamily="34" charset="0"/>
              </a:rPr>
              <a:t>kalkınma ve </a:t>
            </a:r>
            <a:r>
              <a:rPr lang="tr-TR" altLang="tr-TR" sz="2400" i="1" dirty="0" smtClean="0">
                <a:latin typeface="Calibri" panose="020F0502020204030204" pitchFamily="34" charset="0"/>
              </a:rPr>
              <a:t>büyüme</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G</a:t>
            </a:r>
            <a:r>
              <a:rPr lang="tr-TR" altLang="tr-TR" sz="2400" i="1" dirty="0" smtClean="0">
                <a:latin typeface="Calibri" panose="020F0502020204030204" pitchFamily="34" charset="0"/>
              </a:rPr>
              <a:t>elir düzeyleri</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G</a:t>
            </a:r>
            <a:r>
              <a:rPr lang="tr-TR" altLang="tr-TR" sz="2400" i="1" dirty="0" smtClean="0">
                <a:latin typeface="Calibri" panose="020F0502020204030204" pitchFamily="34" charset="0"/>
              </a:rPr>
              <a:t>elir dağılımı</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K</a:t>
            </a:r>
            <a:r>
              <a:rPr lang="tr-TR" altLang="tr-TR" sz="2400" i="1" dirty="0" smtClean="0">
                <a:latin typeface="Calibri" panose="020F0502020204030204" pitchFamily="34" charset="0"/>
              </a:rPr>
              <a:t>işisel </a:t>
            </a:r>
            <a:r>
              <a:rPr lang="tr-TR" altLang="tr-TR" sz="2400" i="1" dirty="0">
                <a:latin typeface="Calibri" panose="020F0502020204030204" pitchFamily="34" charset="0"/>
              </a:rPr>
              <a:t>harcamalar ve </a:t>
            </a:r>
            <a:r>
              <a:rPr lang="tr-TR" altLang="tr-TR" sz="2400" i="1" dirty="0" smtClean="0">
                <a:latin typeface="Calibri" panose="020F0502020204030204" pitchFamily="34" charset="0"/>
              </a:rPr>
              <a:t>yatırımlar</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P</a:t>
            </a:r>
            <a:r>
              <a:rPr lang="tr-TR" altLang="tr-TR" sz="2400" i="1" dirty="0" smtClean="0">
                <a:latin typeface="Calibri" panose="020F0502020204030204" pitchFamily="34" charset="0"/>
              </a:rPr>
              <a:t>azarı </a:t>
            </a:r>
            <a:r>
              <a:rPr lang="tr-TR" altLang="tr-TR" sz="2400" i="1" dirty="0">
                <a:latin typeface="Calibri" panose="020F0502020204030204" pitchFamily="34" charset="0"/>
              </a:rPr>
              <a:t>belirlemek için kullanılan nüfus </a:t>
            </a:r>
            <a:r>
              <a:rPr lang="tr-TR" altLang="tr-TR" sz="2400" i="1" dirty="0" smtClean="0">
                <a:latin typeface="Calibri" panose="020F0502020204030204" pitchFamily="34" charset="0"/>
              </a:rPr>
              <a:t>verileri</a:t>
            </a:r>
          </a:p>
          <a:p>
            <a:pPr marL="800100" lvl="1" indent="-342900">
              <a:lnSpc>
                <a:spcPct val="80000"/>
              </a:lnSpc>
              <a:buClr>
                <a:srgbClr val="002060"/>
              </a:buClr>
              <a:buFont typeface="Wingdings 3" panose="05040102010807070707" pitchFamily="18" charset="2"/>
              <a:buChar char=""/>
            </a:pPr>
            <a:r>
              <a:rPr lang="tr-TR" altLang="tr-TR" sz="2400" i="1" dirty="0" smtClean="0">
                <a:latin typeface="Calibri" panose="020F0502020204030204" pitchFamily="34" charset="0"/>
              </a:rPr>
              <a:t>Enflasyon</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Ö</a:t>
            </a:r>
            <a:r>
              <a:rPr lang="tr-TR" altLang="tr-TR" sz="2400" i="1" dirty="0" smtClean="0">
                <a:latin typeface="Calibri" panose="020F0502020204030204" pitchFamily="34" charset="0"/>
              </a:rPr>
              <a:t>demeler bilançosu</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D</a:t>
            </a:r>
            <a:r>
              <a:rPr lang="tr-TR" altLang="tr-TR" sz="2400" i="1" dirty="0" smtClean="0">
                <a:latin typeface="Calibri" panose="020F0502020204030204" pitchFamily="34" charset="0"/>
              </a:rPr>
              <a:t>öviz kurları</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V</a:t>
            </a:r>
            <a:r>
              <a:rPr lang="tr-TR" altLang="tr-TR" sz="2400" i="1" dirty="0" smtClean="0">
                <a:latin typeface="Calibri" panose="020F0502020204030204" pitchFamily="34" charset="0"/>
              </a:rPr>
              <a:t>ergi sistemleri</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M</a:t>
            </a:r>
            <a:r>
              <a:rPr lang="tr-TR" altLang="tr-TR" sz="2400" i="1" dirty="0" smtClean="0">
                <a:latin typeface="Calibri" panose="020F0502020204030204" pitchFamily="34" charset="0"/>
              </a:rPr>
              <a:t>ali </a:t>
            </a:r>
            <a:r>
              <a:rPr lang="tr-TR" altLang="tr-TR" sz="2400" i="1" dirty="0">
                <a:latin typeface="Calibri" panose="020F0502020204030204" pitchFamily="34" charset="0"/>
              </a:rPr>
              <a:t>ve para </a:t>
            </a:r>
            <a:r>
              <a:rPr lang="tr-TR" altLang="tr-TR" sz="2400" i="1" dirty="0" smtClean="0">
                <a:latin typeface="Calibri" panose="020F0502020204030204" pitchFamily="34" charset="0"/>
              </a:rPr>
              <a:t>politikaları</a:t>
            </a:r>
          </a:p>
          <a:p>
            <a:pPr marL="800100" lvl="1" indent="-342900">
              <a:lnSpc>
                <a:spcPct val="80000"/>
              </a:lnSpc>
              <a:buClr>
                <a:srgbClr val="002060"/>
              </a:buClr>
              <a:buFont typeface="Wingdings 3" panose="05040102010807070707" pitchFamily="18" charset="2"/>
              <a:buChar char=""/>
            </a:pPr>
            <a:r>
              <a:rPr lang="tr-TR" altLang="tr-TR" sz="2400" i="1" dirty="0" smtClean="0">
                <a:latin typeface="Calibri" panose="020F0502020204030204" pitchFamily="34" charset="0"/>
              </a:rPr>
              <a:t>Devlet </a:t>
            </a:r>
            <a:r>
              <a:rPr lang="tr-TR" altLang="tr-TR" sz="2400" i="1" dirty="0">
                <a:latin typeface="Calibri" panose="020F0502020204030204" pitchFamily="34" charset="0"/>
              </a:rPr>
              <a:t>tarafından yapılan ekonomik kalkınma </a:t>
            </a:r>
            <a:r>
              <a:rPr lang="tr-TR" altLang="tr-TR" sz="2400" i="1" dirty="0" smtClean="0">
                <a:latin typeface="Calibri" panose="020F0502020204030204" pitchFamily="34" charset="0"/>
              </a:rPr>
              <a:t>planları</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İ</a:t>
            </a:r>
            <a:r>
              <a:rPr lang="tr-TR" altLang="tr-TR" sz="2400" i="1" dirty="0" smtClean="0">
                <a:latin typeface="Calibri" panose="020F0502020204030204" pitchFamily="34" charset="0"/>
              </a:rPr>
              <a:t>şçi ücretleri</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R</a:t>
            </a:r>
            <a:r>
              <a:rPr lang="tr-TR" altLang="tr-TR" sz="2400" i="1" dirty="0" smtClean="0">
                <a:latin typeface="Calibri" panose="020F0502020204030204" pitchFamily="34" charset="0"/>
              </a:rPr>
              <a:t>ekabet koşulları</a:t>
            </a:r>
          </a:p>
          <a:p>
            <a:pPr marL="800100" lvl="1" indent="-342900">
              <a:lnSpc>
                <a:spcPct val="80000"/>
              </a:lnSpc>
              <a:buClr>
                <a:srgbClr val="002060"/>
              </a:buClr>
              <a:buFont typeface="Wingdings 3" panose="05040102010807070707" pitchFamily="18" charset="2"/>
              <a:buChar char=""/>
            </a:pPr>
            <a:r>
              <a:rPr lang="tr-TR" altLang="tr-TR" sz="2400" i="1" dirty="0">
                <a:latin typeface="Calibri" panose="020F0502020204030204" pitchFamily="34" charset="0"/>
              </a:rPr>
              <a:t>İ</a:t>
            </a:r>
            <a:r>
              <a:rPr lang="tr-TR" altLang="tr-TR" sz="2400" i="1" dirty="0" smtClean="0">
                <a:latin typeface="Calibri" panose="020F0502020204030204" pitchFamily="34" charset="0"/>
              </a:rPr>
              <a:t>şsizlik oranları</a:t>
            </a:r>
            <a:endParaRPr lang="tr-TR" altLang="tr-TR" sz="2400" i="1" dirty="0">
              <a:latin typeface="Calibri" panose="020F0502020204030204" pitchFamily="34" charset="0"/>
            </a:endParaRPr>
          </a:p>
        </p:txBody>
      </p:sp>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790804"/>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Ekonomik Çevre</a:t>
            </a:r>
            <a:endParaRPr lang="tr-TR" sz="3200" b="1" dirty="0">
              <a:solidFill>
                <a:srgbClr val="002060"/>
              </a:solidFill>
              <a:latin typeface="Calibri" panose="020F0502020204030204" pitchFamily="34" charset="0"/>
            </a:endParaRPr>
          </a:p>
        </p:txBody>
      </p:sp>
      <p:sp>
        <p:nvSpPr>
          <p:cNvPr id="2" name="Rectangle 1"/>
          <p:cNvSpPr/>
          <p:nvPr/>
        </p:nvSpPr>
        <p:spPr>
          <a:xfrm>
            <a:off x="611581" y="1619410"/>
            <a:ext cx="5400580" cy="4081117"/>
          </a:xfrm>
          <a:prstGeom prst="rect">
            <a:avLst/>
          </a:prstGeom>
        </p:spPr>
        <p:txBody>
          <a:bodyPr wrap="square">
            <a:spAutoFit/>
          </a:bodyPr>
          <a:lstStyle/>
          <a:p>
            <a:pPr marL="457200" indent="-457200">
              <a:lnSpc>
                <a:spcPct val="90000"/>
              </a:lnSpc>
              <a:buClr>
                <a:srgbClr val="002060"/>
              </a:buClr>
              <a:buFont typeface="Wingdings 3" panose="05040102010807070707" pitchFamily="18" charset="2"/>
              <a:buChar char=""/>
            </a:pPr>
            <a:r>
              <a:rPr lang="tr-TR" altLang="tr-TR" sz="2400" dirty="0" smtClean="0">
                <a:latin typeface="Calibri" panose="020F0502020204030204" pitchFamily="34" charset="0"/>
              </a:rPr>
              <a:t>Küresel kapital </a:t>
            </a:r>
            <a:r>
              <a:rPr lang="tr-TR" altLang="tr-TR" sz="2400" dirty="0">
                <a:latin typeface="Calibri" panose="020F0502020204030204" pitchFamily="34" charset="0"/>
              </a:rPr>
              <a:t>pazarlar, dünya çapında yapılan ticari ilişkiler, uluslar ötesi işletmelerin oluşumu, uluslar arası ekonomik birlikler </a:t>
            </a:r>
            <a:r>
              <a:rPr lang="tr-TR" altLang="tr-TR" sz="2400" i="1" dirty="0">
                <a:latin typeface="Calibri" panose="020F0502020204030204" pitchFamily="34" charset="0"/>
              </a:rPr>
              <a:t>(IMF, Dünya Bankası, Dünya Ticaret Örgütü vb.),</a:t>
            </a:r>
            <a:r>
              <a:rPr lang="tr-TR" altLang="tr-TR" sz="2400" dirty="0">
                <a:latin typeface="Calibri" panose="020F0502020204030204" pitchFamily="34" charset="0"/>
              </a:rPr>
              <a:t> bölgesel ekonomik entegrasyonlar ve işbirlikleri </a:t>
            </a:r>
            <a:r>
              <a:rPr lang="tr-TR" altLang="tr-TR" sz="2400" i="1" dirty="0">
                <a:latin typeface="Calibri" panose="020F0502020204030204" pitchFamily="34" charset="0"/>
              </a:rPr>
              <a:t>(Avrupa Birliği, OECD, NAFTA, ETFA, Gümrük Birliği, Ortak Pazar vb.)</a:t>
            </a:r>
            <a:r>
              <a:rPr lang="tr-TR" altLang="tr-TR" sz="2400" dirty="0">
                <a:latin typeface="Calibri" panose="020F0502020204030204" pitchFamily="34" charset="0"/>
              </a:rPr>
              <a:t>  gibi ekonomik çevre faktörleri, global değişimleri ve işletmelerin globalleşmesini kolaylaştırıcı etkenler olarak sayılır.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375579"/>
            <a:ext cx="1570079" cy="160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016712"/>
            <a:ext cx="2471714" cy="128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321" r="11665"/>
          <a:stretch/>
        </p:blipFill>
        <p:spPr bwMode="auto">
          <a:xfrm>
            <a:off x="6588224" y="3426693"/>
            <a:ext cx="1322219" cy="129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871429"/>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2" name="Rectangle 1"/>
          <p:cNvSpPr/>
          <p:nvPr/>
        </p:nvSpPr>
        <p:spPr>
          <a:xfrm>
            <a:off x="755576" y="1720840"/>
            <a:ext cx="7632828" cy="2332946"/>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Sosyo-kültürel çevre faktörleri, ülkelerin ve toplumların sosyal yapılarından ve kültürlerinden ileri gelmektedir. Her toplumun kendine özgü sosyo-kültürel özellikleri bulunmaktadır.</a:t>
            </a:r>
          </a:p>
          <a:p>
            <a:pPr>
              <a:lnSpc>
                <a:spcPct val="80000"/>
              </a:lnSpc>
              <a:buClr>
                <a:srgbClr val="002060"/>
              </a:buClr>
            </a:pPr>
            <a:endParaRPr lang="tr-TR" altLang="tr-TR" sz="26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Dolayısıyla günümüz işletmelerinde hakim olan düşünce </a:t>
            </a:r>
            <a:r>
              <a:rPr lang="tr-TR" altLang="tr-TR" sz="2600" b="1" i="1" dirty="0">
                <a:solidFill>
                  <a:srgbClr val="002060"/>
                </a:solidFill>
                <a:latin typeface="Calibri" panose="020F0502020204030204" pitchFamily="34" charset="0"/>
              </a:rPr>
              <a:t>“Global düşün, yerel hareket et”</a:t>
            </a:r>
            <a:r>
              <a:rPr lang="tr-TR" altLang="tr-TR" sz="2600" dirty="0">
                <a:solidFill>
                  <a:srgbClr val="002060"/>
                </a:solidFill>
                <a:latin typeface="Calibri" panose="020F0502020204030204" pitchFamily="34" charset="0"/>
              </a:rPr>
              <a:t> </a:t>
            </a:r>
            <a:r>
              <a:rPr lang="tr-TR" altLang="tr-TR" sz="2600" dirty="0">
                <a:latin typeface="Calibri" panose="020F0502020204030204" pitchFamily="34" charset="0"/>
              </a:rPr>
              <a:t>olmalıdır.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655" y="4371331"/>
            <a:ext cx="2857500" cy="1838325"/>
          </a:xfrm>
          <a:prstGeom prst="rect">
            <a:avLst/>
          </a:prstGeom>
        </p:spPr>
      </p:pic>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105273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2" name="Rectangle 1"/>
          <p:cNvSpPr/>
          <p:nvPr/>
        </p:nvSpPr>
        <p:spPr>
          <a:xfrm>
            <a:off x="755576" y="2276872"/>
            <a:ext cx="4572000" cy="2850011"/>
          </a:xfrm>
          <a:prstGeom prst="rect">
            <a:avLst/>
          </a:prstGeom>
        </p:spPr>
        <p:txBody>
          <a:bodyPr>
            <a:spAutoFit/>
          </a:bodyPr>
          <a:lstStyle/>
          <a:p>
            <a:pPr algn="ctr">
              <a:lnSpc>
                <a:spcPct val="80000"/>
              </a:lnSpc>
            </a:pPr>
            <a:r>
              <a:rPr lang="tr-TR" altLang="tr-TR" sz="2800" b="1" i="1" dirty="0">
                <a:latin typeface="Calibri" panose="020F0502020204030204" pitchFamily="34" charset="0"/>
              </a:rPr>
              <a:t>Kültür</a:t>
            </a:r>
            <a:r>
              <a:rPr lang="tr-TR" altLang="tr-TR" sz="2800" b="1" dirty="0">
                <a:latin typeface="Calibri" panose="020F0502020204030204" pitchFamily="34" charset="0"/>
              </a:rPr>
              <a:t>,</a:t>
            </a:r>
            <a:r>
              <a:rPr lang="tr-TR" altLang="tr-TR" sz="2800" dirty="0">
                <a:latin typeface="Calibri" panose="020F0502020204030204" pitchFamily="34" charset="0"/>
              </a:rPr>
              <a:t> </a:t>
            </a:r>
            <a:r>
              <a:rPr lang="tr-TR" altLang="tr-TR" sz="2800" i="1" dirty="0">
                <a:latin typeface="Calibri" panose="020F0502020204030204" pitchFamily="34" charset="0"/>
              </a:rPr>
              <a:t>“bir toplumun davranışını şekillendiren, her topluma ayrı bir çevre olma özelliğini kazandıran ve her topluma kendi şeklini veren kural ve sorumlulukların meydana getirdiği bir bütün”</a:t>
            </a:r>
            <a:r>
              <a:rPr lang="tr-TR" altLang="tr-TR" sz="2800" dirty="0">
                <a:latin typeface="Calibri" panose="020F0502020204030204" pitchFamily="34" charset="0"/>
              </a:rPr>
              <a:t> olarak tanımlanmaktadır.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314" y="2231096"/>
            <a:ext cx="2905472" cy="2895787"/>
          </a:xfrm>
          <a:prstGeom prst="rect">
            <a:avLst/>
          </a:prstGeom>
        </p:spPr>
      </p:pic>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1052736"/>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2" name="Rectangle 1"/>
          <p:cNvSpPr/>
          <p:nvPr/>
        </p:nvSpPr>
        <p:spPr>
          <a:xfrm>
            <a:off x="1043608" y="1772816"/>
            <a:ext cx="7200800" cy="4453527"/>
          </a:xfrm>
          <a:prstGeom prst="rect">
            <a:avLst/>
          </a:prstGeom>
        </p:spPr>
        <p:txBody>
          <a:bodyPr wrap="square">
            <a:spAutoFit/>
          </a:bodyPr>
          <a:lstStyle/>
          <a:p>
            <a:r>
              <a:rPr lang="tr-TR" altLang="tr-TR" sz="2600" dirty="0">
                <a:latin typeface="Calibri" panose="020F0502020204030204" pitchFamily="34" charset="0"/>
              </a:rPr>
              <a:t>Sosyo-kültürel bileşenler genel olarak;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dil,</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tutumlar ve inançlar,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maddi kültür,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sosyal kurumlar,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eğitim,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estetik,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din,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kanuni özellikler ve </a:t>
            </a:r>
          </a:p>
          <a:p>
            <a:pPr marL="914400" lvl="1" indent="-457200">
              <a:buClr>
                <a:srgbClr val="002060"/>
              </a:buClr>
              <a:buFont typeface="Wingdings 3" panose="05040102010807070707" pitchFamily="18" charset="2"/>
              <a:buChar char=""/>
            </a:pPr>
            <a:r>
              <a:rPr lang="tr-TR" altLang="tr-TR" sz="2600" i="1" dirty="0">
                <a:latin typeface="Calibri" panose="020F0502020204030204" pitchFamily="34" charset="0"/>
              </a:rPr>
              <a:t>siyasi yapı</a:t>
            </a:r>
            <a:r>
              <a:rPr lang="tr-TR" altLang="tr-TR" sz="2600" dirty="0">
                <a:latin typeface="Calibri" panose="020F0502020204030204" pitchFamily="34" charset="0"/>
              </a:rPr>
              <a:t> </a:t>
            </a:r>
            <a:r>
              <a:rPr lang="tr-TR" altLang="tr-TR" sz="2600" dirty="0" smtClean="0">
                <a:latin typeface="Calibri" panose="020F0502020204030204" pitchFamily="34" charset="0"/>
              </a:rPr>
              <a:t>olarak </a:t>
            </a:r>
            <a:r>
              <a:rPr lang="tr-TR" altLang="tr-TR" sz="2600" dirty="0">
                <a:latin typeface="Calibri" panose="020F0502020204030204" pitchFamily="34" charset="0"/>
              </a:rPr>
              <a:t>dokuz başlık altında incelenmektedir</a:t>
            </a:r>
            <a:endParaRPr lang="tr-TR" sz="2600" dirty="0">
              <a:latin typeface="Calibri" panose="020F0502020204030204" pitchFamily="34" charset="0"/>
            </a:endParaRPr>
          </a:p>
        </p:txBody>
      </p:sp>
    </p:spTree>
    <p:extLst>
      <p:ext uri="{BB962C8B-B14F-4D97-AF65-F5344CB8AC3E}">
        <p14:creationId xmlns:p14="http://schemas.microsoft.com/office/powerpoint/2010/main" val="133540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İşletme </a:t>
            </a:r>
            <a:r>
              <a:rPr lang="tr-TR" altLang="tr-TR" sz="3200" b="1" dirty="0">
                <a:solidFill>
                  <a:srgbClr val="002060"/>
                </a:solidFill>
                <a:latin typeface="Calibri" panose="020F0502020204030204" pitchFamily="34" charset="0"/>
              </a:rPr>
              <a:t>Çevresi</a:t>
            </a:r>
            <a:endParaRPr lang="tr-TR" sz="3200" b="1" dirty="0">
              <a:solidFill>
                <a:srgbClr val="002060"/>
              </a:solidFill>
              <a:latin typeface="Calibri" panose="020F0502020204030204" pitchFamily="34" charset="0"/>
            </a:endParaRPr>
          </a:p>
        </p:txBody>
      </p:sp>
      <p:sp>
        <p:nvSpPr>
          <p:cNvPr id="2" name="Rectangle 1"/>
          <p:cNvSpPr/>
          <p:nvPr/>
        </p:nvSpPr>
        <p:spPr>
          <a:xfrm>
            <a:off x="755576" y="1628800"/>
            <a:ext cx="7128792" cy="1569660"/>
          </a:xfrm>
          <a:prstGeom prst="rect">
            <a:avLst/>
          </a:prstGeom>
        </p:spPr>
        <p:txBody>
          <a:bodyPr wrap="square">
            <a:spAutoFit/>
          </a:bodyPr>
          <a:lstStyle/>
          <a:p>
            <a:pPr marL="82550">
              <a:buClr>
                <a:srgbClr val="002060"/>
              </a:buClr>
            </a:pPr>
            <a:r>
              <a:rPr lang="tr-TR" altLang="tr-TR" sz="2400" b="1" i="1" dirty="0">
                <a:solidFill>
                  <a:srgbClr val="002060"/>
                </a:solidFill>
                <a:latin typeface="Calibri" panose="020F0502020204030204" pitchFamily="34" charset="0"/>
              </a:rPr>
              <a:t>İç Çevre</a:t>
            </a:r>
          </a:p>
          <a:p>
            <a:pPr marL="1257300" lvl="2" indent="-342900">
              <a:buClr>
                <a:srgbClr val="002060"/>
              </a:buClr>
              <a:buFont typeface="Wingdings 3" panose="05040102010807070707" pitchFamily="18" charset="2"/>
              <a:buChar char=""/>
            </a:pPr>
            <a:r>
              <a:rPr lang="tr-TR" altLang="tr-TR" sz="2400" dirty="0">
                <a:latin typeface="Calibri" panose="020F0502020204030204" pitchFamily="34" charset="0"/>
              </a:rPr>
              <a:t>İşletme sahibi ve hissedarlar</a:t>
            </a:r>
          </a:p>
          <a:p>
            <a:pPr marL="1257300" lvl="2" indent="-342900">
              <a:buClr>
                <a:srgbClr val="002060"/>
              </a:buClr>
              <a:buFont typeface="Wingdings 3" panose="05040102010807070707" pitchFamily="18" charset="2"/>
              <a:buChar char=""/>
            </a:pPr>
            <a:r>
              <a:rPr lang="tr-TR" altLang="tr-TR" sz="2400" dirty="0">
                <a:latin typeface="Calibri" panose="020F0502020204030204" pitchFamily="34" charset="0"/>
              </a:rPr>
              <a:t>İşletmede çalışanlar</a:t>
            </a:r>
          </a:p>
          <a:p>
            <a:pPr marL="1257300" lvl="2" indent="-342900">
              <a:buClr>
                <a:srgbClr val="002060"/>
              </a:buClr>
              <a:buFont typeface="Wingdings 3" panose="05040102010807070707" pitchFamily="18" charset="2"/>
              <a:buChar char=""/>
            </a:pPr>
            <a:r>
              <a:rPr lang="tr-TR" altLang="tr-TR" sz="2400" dirty="0" smtClean="0">
                <a:latin typeface="Calibri" panose="020F0502020204030204" pitchFamily="34" charset="0"/>
              </a:rPr>
              <a:t>Yöneticiler</a:t>
            </a:r>
            <a:endParaRPr lang="tr-TR" altLang="tr-TR" sz="2400" dirty="0">
              <a:latin typeface="Calibri" panose="020F0502020204030204" pitchFamily="34" charset="0"/>
            </a:endParaRPr>
          </a:p>
        </p:txBody>
      </p:sp>
      <p:sp>
        <p:nvSpPr>
          <p:cNvPr id="4" name="Rectangle 3"/>
          <p:cNvSpPr/>
          <p:nvPr/>
        </p:nvSpPr>
        <p:spPr>
          <a:xfrm>
            <a:off x="-108520" y="3242815"/>
            <a:ext cx="8496944" cy="2677656"/>
          </a:xfrm>
          <a:prstGeom prst="rect">
            <a:avLst/>
          </a:prstGeom>
        </p:spPr>
        <p:txBody>
          <a:bodyPr wrap="square">
            <a:spAutoFit/>
          </a:bodyPr>
          <a:lstStyle/>
          <a:p>
            <a:pPr lvl="2">
              <a:buClr>
                <a:srgbClr val="002060"/>
              </a:buClr>
            </a:pPr>
            <a:r>
              <a:rPr lang="tr-TR" altLang="tr-TR" sz="2400" b="1" i="1" dirty="0">
                <a:solidFill>
                  <a:srgbClr val="002060"/>
                </a:solidFill>
                <a:latin typeface="Calibri" panose="020F0502020204030204" pitchFamily="34" charset="0"/>
              </a:rPr>
              <a:t>Dış Çevre</a:t>
            </a:r>
          </a:p>
          <a:p>
            <a:pPr marL="2171700" lvl="4" indent="-342900">
              <a:buClr>
                <a:srgbClr val="002060"/>
              </a:buClr>
              <a:buFont typeface="Wingdings 3" panose="05040102010807070707" pitchFamily="18" charset="2"/>
              <a:buChar char=""/>
            </a:pPr>
            <a:r>
              <a:rPr lang="tr-TR" altLang="tr-TR" sz="2400" dirty="0">
                <a:latin typeface="Calibri" panose="020F0502020204030204" pitchFamily="34" charset="0"/>
              </a:rPr>
              <a:t>Yakın Çevre (Rakipler, Tedarikçiler, Finansal kuruluşlar, Müşteriler, Sendikalar)</a:t>
            </a:r>
          </a:p>
          <a:p>
            <a:pPr marL="2171700" lvl="4" indent="-342900">
              <a:buClr>
                <a:srgbClr val="002060"/>
              </a:buClr>
              <a:buFont typeface="Wingdings 3" panose="05040102010807070707" pitchFamily="18" charset="2"/>
              <a:buChar char=""/>
            </a:pPr>
            <a:r>
              <a:rPr lang="tr-TR" altLang="tr-TR" sz="2400" dirty="0">
                <a:latin typeface="Calibri" panose="020F0502020204030204" pitchFamily="34" charset="0"/>
              </a:rPr>
              <a:t>Ulusal (Genel) Çevre (Yasal-Politik çevre, Ekonomik çevre, Teknolojik çevre, Sosyo-kültürel çevre, Doğal çevre)</a:t>
            </a:r>
          </a:p>
          <a:p>
            <a:pPr marL="2171700" lvl="4" indent="-342900">
              <a:buClr>
                <a:srgbClr val="002060"/>
              </a:buClr>
              <a:buFont typeface="Wingdings 3" panose="05040102010807070707" pitchFamily="18" charset="2"/>
              <a:buChar char=""/>
            </a:pPr>
            <a:r>
              <a:rPr lang="tr-TR" altLang="tr-TR" sz="2400" dirty="0">
                <a:latin typeface="Calibri" panose="020F0502020204030204" pitchFamily="34" charset="0"/>
              </a:rPr>
              <a:t>Global Çevre</a:t>
            </a:r>
          </a:p>
        </p:txBody>
      </p:sp>
      <p:sp>
        <p:nvSpPr>
          <p:cNvPr id="5" name="Right Brace 4"/>
          <p:cNvSpPr/>
          <p:nvPr/>
        </p:nvSpPr>
        <p:spPr>
          <a:xfrm>
            <a:off x="5652120" y="2060848"/>
            <a:ext cx="216024"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6" name="TextBox 5"/>
          <p:cNvSpPr txBox="1"/>
          <p:nvPr/>
        </p:nvSpPr>
        <p:spPr>
          <a:xfrm>
            <a:off x="6012160" y="2276872"/>
            <a:ext cx="2238233" cy="461665"/>
          </a:xfrm>
          <a:prstGeom prst="rect">
            <a:avLst/>
          </a:prstGeom>
          <a:noFill/>
        </p:spPr>
        <p:txBody>
          <a:bodyPr wrap="square" rtlCol="0">
            <a:spAutoFit/>
          </a:bodyPr>
          <a:lstStyle/>
          <a:p>
            <a:r>
              <a:rPr lang="tr-TR" sz="2400" b="1" dirty="0" smtClean="0">
                <a:latin typeface="Calibri" panose="020F0502020204030204" pitchFamily="34" charset="0"/>
              </a:rPr>
              <a:t>Örgüt Kültürü</a:t>
            </a:r>
            <a:endParaRPr lang="tr-TR" sz="2400" b="1" dirty="0">
              <a:latin typeface="Calibri" panose="020F0502020204030204" pitchFamily="34" charset="0"/>
            </a:endParaRPr>
          </a:p>
        </p:txBody>
      </p:sp>
    </p:spTree>
    <p:extLst>
      <p:ext uri="{BB962C8B-B14F-4D97-AF65-F5344CB8AC3E}">
        <p14:creationId xmlns:p14="http://schemas.microsoft.com/office/powerpoint/2010/main" val="2719986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2" name="Rectangle 1"/>
          <p:cNvSpPr/>
          <p:nvPr/>
        </p:nvSpPr>
        <p:spPr>
          <a:xfrm>
            <a:off x="863722" y="1916832"/>
            <a:ext cx="4572000" cy="3970318"/>
          </a:xfrm>
          <a:prstGeom prst="rect">
            <a:avLst/>
          </a:prstGeom>
        </p:spPr>
        <p:txBody>
          <a:bodyPr>
            <a:spAutoFit/>
          </a:bodyPr>
          <a:lstStyle/>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İşletme yöneticileri içinde bulundukları ülkenin kültürel ve sosyal özelliklerine uygun davranmak ve çalışanlarını da bu özelliklere uygun bir biçimde yönetmek ve motive etmek durumundadırlar.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564904"/>
            <a:ext cx="2448272" cy="2448272"/>
          </a:xfrm>
          <a:prstGeom prst="rect">
            <a:avLst/>
          </a:prstGeom>
        </p:spPr>
      </p:pic>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4" name="Rectangle 3"/>
          <p:cNvSpPr>
            <a:spLocks noGrp="1" noChangeArrowheads="1"/>
          </p:cNvSpPr>
          <p:nvPr>
            <p:ph idx="1"/>
          </p:nvPr>
        </p:nvSpPr>
        <p:spPr>
          <a:xfrm>
            <a:off x="899592" y="1600200"/>
            <a:ext cx="7344816" cy="4525963"/>
          </a:xfrm>
        </p:spPr>
        <p:txBody>
          <a:bodyPr/>
          <a:lstStyle/>
          <a:p>
            <a:pPr>
              <a:buClr>
                <a:srgbClr val="002060"/>
              </a:buClr>
              <a:buFont typeface="Wingdings 3" panose="05040102010807070707" pitchFamily="18" charset="2"/>
              <a:buChar char=""/>
            </a:pPr>
            <a:r>
              <a:rPr lang="tr-TR" altLang="tr-TR" sz="2600" dirty="0" smtClean="0">
                <a:solidFill>
                  <a:schemeClr val="tx1"/>
                </a:solidFill>
                <a:latin typeface="Calibri" panose="020F0502020204030204" pitchFamily="34" charset="0"/>
              </a:rPr>
              <a:t>Küresel medyanın </a:t>
            </a:r>
            <a:r>
              <a:rPr lang="tr-TR" altLang="tr-TR" sz="2600" dirty="0" smtClean="0">
                <a:solidFill>
                  <a:schemeClr val="tx1"/>
                </a:solidFill>
                <a:latin typeface="Calibri" panose="020F0502020204030204" pitchFamily="34" charset="0"/>
              </a:rPr>
              <a:t>yaygınlaşması, popüler kültür oluşumu </a:t>
            </a:r>
            <a:r>
              <a:rPr lang="tr-TR" altLang="tr-TR" sz="2600" i="1" dirty="0" smtClean="0">
                <a:solidFill>
                  <a:schemeClr val="tx1"/>
                </a:solidFill>
                <a:latin typeface="Calibri" panose="020F0502020204030204" pitchFamily="34" charset="0"/>
              </a:rPr>
              <a:t>(marka, slogan, moda, müzik, internet, sosyal paylaşım siteleri vb.)</a:t>
            </a:r>
            <a:r>
              <a:rPr lang="tr-TR" altLang="tr-TR" sz="2600" dirty="0" smtClean="0">
                <a:solidFill>
                  <a:schemeClr val="tx1"/>
                </a:solidFill>
                <a:latin typeface="Calibri" panose="020F0502020204030204" pitchFamily="34" charset="0"/>
              </a:rPr>
              <a:t>, İngilizce’nin dünyada bilim, politika ve işletmecilikte konuşulan ortak dil olması, tüketim toplumları, turizm, çok kültürlü olma gibi unsurlar, global değişime ve uluslar arası işletmecilik hayatına yön veren sosyo-kültürel çevre faktörleri olarak </a:t>
            </a:r>
            <a:r>
              <a:rPr lang="tr-TR" altLang="tr-TR" sz="2600" dirty="0" smtClean="0">
                <a:solidFill>
                  <a:schemeClr val="tx1"/>
                </a:solidFill>
                <a:latin typeface="Calibri" panose="020F0502020204030204" pitchFamily="34" charset="0"/>
              </a:rPr>
              <a:t>sayılabilmektedir.</a:t>
            </a:r>
            <a:endParaRPr lang="tr-TR" altLang="tr-TR" sz="2600" dirty="0" smtClean="0">
              <a:solidFill>
                <a:schemeClr val="tx1"/>
              </a:solidFill>
              <a:latin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158154"/>
            <a:ext cx="1728192" cy="97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056117"/>
            <a:ext cx="1656184" cy="110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016803"/>
            <a:ext cx="1900238"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Sosyo-Kültürel Çevre</a:t>
            </a:r>
            <a:endParaRPr lang="tr-TR" sz="3200" b="1" dirty="0">
              <a:solidFill>
                <a:srgbClr val="002060"/>
              </a:solidFill>
              <a:latin typeface="Calibri" panose="020F0502020204030204" pitchFamily="34" charset="0"/>
            </a:endParaRPr>
          </a:p>
        </p:txBody>
      </p:sp>
      <p:sp>
        <p:nvSpPr>
          <p:cNvPr id="2" name="Rectangle 1"/>
          <p:cNvSpPr/>
          <p:nvPr/>
        </p:nvSpPr>
        <p:spPr>
          <a:xfrm>
            <a:off x="991118" y="1736589"/>
            <a:ext cx="7200800" cy="3970318"/>
          </a:xfrm>
          <a:prstGeom prst="rect">
            <a:avLst/>
          </a:prstGeom>
        </p:spPr>
        <p:txBody>
          <a:bodyPr wrap="square">
            <a:spAutoFit/>
          </a:bodyPr>
          <a:lstStyle/>
          <a:p>
            <a:pPr>
              <a:lnSpc>
                <a:spcPct val="150000"/>
              </a:lnSpc>
              <a:buClr>
                <a:srgbClr val="002060"/>
              </a:buClr>
            </a:pPr>
            <a:r>
              <a:rPr lang="tr-TR" altLang="tr-TR" sz="2800" b="1" i="1" dirty="0">
                <a:solidFill>
                  <a:srgbClr val="C00000"/>
                </a:solidFill>
                <a:latin typeface="Calibri" panose="020F0502020204030204" pitchFamily="34" charset="0"/>
              </a:rPr>
              <a:t>Hofstede Kültür Araştırması</a:t>
            </a:r>
          </a:p>
          <a:p>
            <a:pPr marL="914400" lvl="1" indent="-457200">
              <a:lnSpc>
                <a:spcPct val="150000"/>
              </a:lnSpc>
              <a:buClr>
                <a:srgbClr val="002060"/>
              </a:buClr>
              <a:buFont typeface="Wingdings 3" panose="05040102010807070707" pitchFamily="18" charset="2"/>
              <a:buChar char=""/>
            </a:pPr>
            <a:r>
              <a:rPr lang="tr-TR" altLang="tr-TR" sz="2800" i="1" dirty="0">
                <a:latin typeface="Calibri" panose="020F0502020204030204" pitchFamily="34" charset="0"/>
              </a:rPr>
              <a:t>Güç </a:t>
            </a:r>
            <a:r>
              <a:rPr lang="tr-TR" altLang="tr-TR" sz="2800" i="1" dirty="0" smtClean="0">
                <a:latin typeface="Calibri" panose="020F0502020204030204" pitchFamily="34" charset="0"/>
              </a:rPr>
              <a:t>mesafesi</a:t>
            </a:r>
            <a:endParaRPr lang="tr-TR" altLang="tr-TR" sz="2800" i="1" dirty="0">
              <a:latin typeface="Calibri" panose="020F0502020204030204" pitchFamily="34" charset="0"/>
            </a:endParaRPr>
          </a:p>
          <a:p>
            <a:pPr marL="914400" lvl="1" indent="-457200">
              <a:lnSpc>
                <a:spcPct val="150000"/>
              </a:lnSpc>
              <a:buClr>
                <a:srgbClr val="002060"/>
              </a:buClr>
              <a:buFont typeface="Wingdings 3" panose="05040102010807070707" pitchFamily="18" charset="2"/>
              <a:buChar char=""/>
            </a:pPr>
            <a:r>
              <a:rPr lang="tr-TR" altLang="tr-TR" sz="2800" i="1" dirty="0" smtClean="0">
                <a:latin typeface="Calibri" panose="020F0502020204030204" pitchFamily="34" charset="0"/>
              </a:rPr>
              <a:t>Bireycilik-toplumculuk </a:t>
            </a:r>
            <a:endParaRPr lang="tr-TR" altLang="tr-TR" sz="2800" i="1" dirty="0">
              <a:latin typeface="Calibri" panose="020F0502020204030204" pitchFamily="34" charset="0"/>
            </a:endParaRPr>
          </a:p>
          <a:p>
            <a:pPr marL="914400" lvl="1" indent="-457200">
              <a:lnSpc>
                <a:spcPct val="150000"/>
              </a:lnSpc>
              <a:buClr>
                <a:srgbClr val="002060"/>
              </a:buClr>
              <a:buFont typeface="Wingdings 3" panose="05040102010807070707" pitchFamily="18" charset="2"/>
              <a:buChar char=""/>
            </a:pPr>
            <a:r>
              <a:rPr lang="tr-TR" altLang="tr-TR" sz="2800" i="1" dirty="0" smtClean="0">
                <a:latin typeface="Calibri" panose="020F0502020204030204" pitchFamily="34" charset="0"/>
              </a:rPr>
              <a:t>Erillik-dişilik </a:t>
            </a:r>
            <a:endParaRPr lang="tr-TR" altLang="tr-TR" sz="2800" i="1" dirty="0">
              <a:latin typeface="Calibri" panose="020F0502020204030204" pitchFamily="34" charset="0"/>
            </a:endParaRPr>
          </a:p>
          <a:p>
            <a:pPr marL="914400" lvl="1" indent="-457200">
              <a:lnSpc>
                <a:spcPct val="150000"/>
              </a:lnSpc>
              <a:buClr>
                <a:srgbClr val="002060"/>
              </a:buClr>
              <a:buFont typeface="Wingdings 3" panose="05040102010807070707" pitchFamily="18" charset="2"/>
              <a:buChar char=""/>
            </a:pPr>
            <a:r>
              <a:rPr lang="tr-TR" altLang="tr-TR" sz="2800" i="1" dirty="0">
                <a:latin typeface="Calibri" panose="020F0502020204030204" pitchFamily="34" charset="0"/>
              </a:rPr>
              <a:t>Belirsizlikten kaçınma </a:t>
            </a:r>
          </a:p>
          <a:p>
            <a:pPr marL="914400" lvl="1" indent="-457200">
              <a:lnSpc>
                <a:spcPct val="150000"/>
              </a:lnSpc>
              <a:buClr>
                <a:srgbClr val="002060"/>
              </a:buClr>
              <a:buFont typeface="Wingdings 3" panose="05040102010807070707" pitchFamily="18" charset="2"/>
              <a:buChar char=""/>
            </a:pPr>
            <a:r>
              <a:rPr lang="tr-TR" altLang="tr-TR" sz="2800" i="1" dirty="0">
                <a:latin typeface="Calibri" panose="020F0502020204030204" pitchFamily="34" charset="0"/>
              </a:rPr>
              <a:t>Kısa-uzun döneme odaklanma</a:t>
            </a:r>
            <a:endParaRPr lang="tr-TR" sz="2800" dirty="0">
              <a:latin typeface="Calibri" panose="020F0502020204030204" pitchFamily="34" charset="0"/>
            </a:endParaRP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2" name="Rectangle 1"/>
          <p:cNvSpPr/>
          <p:nvPr/>
        </p:nvSpPr>
        <p:spPr>
          <a:xfrm>
            <a:off x="942232" y="987536"/>
            <a:ext cx="2313775" cy="713272"/>
          </a:xfrm>
          <a:prstGeom prst="rect">
            <a:avLst/>
          </a:prstGeom>
        </p:spPr>
        <p:txBody>
          <a:bodyPr wrap="none">
            <a:spAutoFit/>
          </a:bodyPr>
          <a:lstStyle/>
          <a:p>
            <a:pPr marL="0" lvl="1">
              <a:lnSpc>
                <a:spcPct val="150000"/>
              </a:lnSpc>
              <a:buClr>
                <a:srgbClr val="002060"/>
              </a:buClr>
            </a:pPr>
            <a:r>
              <a:rPr lang="tr-TR" altLang="tr-TR" sz="3000" b="1" i="1" dirty="0" smtClean="0">
                <a:solidFill>
                  <a:srgbClr val="C00000"/>
                </a:solidFill>
                <a:latin typeface="Calibri" panose="020F0502020204030204" pitchFamily="34" charset="0"/>
              </a:rPr>
              <a:t>Güç Mesafesi</a:t>
            </a:r>
            <a:endParaRPr lang="tr-TR" altLang="tr-TR" sz="3000" b="1" i="1" dirty="0">
              <a:solidFill>
                <a:srgbClr val="C00000"/>
              </a:solidFill>
              <a:latin typeface="Calibri" panose="020F0502020204030204" pitchFamily="34" charset="0"/>
            </a:endParaRPr>
          </a:p>
        </p:txBody>
      </p:sp>
      <p:sp>
        <p:nvSpPr>
          <p:cNvPr id="3" name="Rectangle 2"/>
          <p:cNvSpPr/>
          <p:nvPr/>
        </p:nvSpPr>
        <p:spPr>
          <a:xfrm>
            <a:off x="755576" y="1628800"/>
            <a:ext cx="7344816" cy="3970318"/>
          </a:xfrm>
          <a:prstGeom prst="rect">
            <a:avLst/>
          </a:prstGeom>
        </p:spPr>
        <p:txBody>
          <a:bodyPr wrap="square">
            <a:spAutoFit/>
          </a:bodyPr>
          <a:lstStyle/>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a:latin typeface="Calibri" panose="020F0502020204030204" pitchFamily="34" charset="0"/>
              </a:rPr>
              <a:t>Güç mesafesinin yüksek olduğu toplumlarda, statü farklılıkları ve merkeziyetçi yönetim tarzı daha çekicidir, emirlere katı ve itirazsız uyum üst düzey dahil her kademede bulunur. </a:t>
            </a:r>
            <a:endParaRPr lang="tr-TR" sz="2800" dirty="0" smtClean="0">
              <a:latin typeface="Calibri" panose="020F0502020204030204" pitchFamily="34" charset="0"/>
            </a:endParaRPr>
          </a:p>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i="1" dirty="0">
                <a:latin typeface="Calibri" panose="020F0502020204030204" pitchFamily="34" charset="0"/>
              </a:rPr>
              <a:t>Türkiye, Güney Kore, Malezya, Singapur, Meksika ve Hindistan </a:t>
            </a:r>
            <a:r>
              <a:rPr lang="tr-TR" sz="2800" dirty="0">
                <a:latin typeface="Calibri" panose="020F0502020204030204" pitchFamily="34" charset="0"/>
              </a:rPr>
              <a:t>gibi ülkelerde güç mesafesi yüksektir. </a:t>
            </a: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4" name="Rectangle 3"/>
          <p:cNvSpPr/>
          <p:nvPr/>
        </p:nvSpPr>
        <p:spPr>
          <a:xfrm>
            <a:off x="942232" y="987536"/>
            <a:ext cx="3668505" cy="713272"/>
          </a:xfrm>
          <a:prstGeom prst="rect">
            <a:avLst/>
          </a:prstGeom>
        </p:spPr>
        <p:txBody>
          <a:bodyPr wrap="none">
            <a:spAutoFit/>
          </a:bodyPr>
          <a:lstStyle/>
          <a:p>
            <a:pPr marL="0" lvl="1">
              <a:lnSpc>
                <a:spcPct val="150000"/>
              </a:lnSpc>
              <a:buClr>
                <a:srgbClr val="002060"/>
              </a:buClr>
            </a:pPr>
            <a:r>
              <a:rPr lang="tr-TR" altLang="tr-TR" sz="3000" b="1" i="1" dirty="0" smtClean="0">
                <a:solidFill>
                  <a:srgbClr val="C00000"/>
                </a:solidFill>
                <a:latin typeface="Calibri" panose="020F0502020204030204" pitchFamily="34" charset="0"/>
              </a:rPr>
              <a:t>Belirsizlikten Kaçınma</a:t>
            </a:r>
            <a:endParaRPr lang="tr-TR" altLang="tr-TR" sz="3000" b="1" i="1" dirty="0">
              <a:solidFill>
                <a:srgbClr val="C00000"/>
              </a:solidFill>
              <a:latin typeface="Calibri" panose="020F0502020204030204" pitchFamily="34" charset="0"/>
            </a:endParaRPr>
          </a:p>
        </p:txBody>
      </p:sp>
      <p:sp>
        <p:nvSpPr>
          <p:cNvPr id="3" name="Rectangle 2"/>
          <p:cNvSpPr/>
          <p:nvPr/>
        </p:nvSpPr>
        <p:spPr>
          <a:xfrm>
            <a:off x="726208" y="1628800"/>
            <a:ext cx="7158160" cy="3970318"/>
          </a:xfrm>
          <a:prstGeom prst="rect">
            <a:avLst/>
          </a:prstGeom>
        </p:spPr>
        <p:txBody>
          <a:bodyPr wrap="square">
            <a:spAutoFit/>
          </a:bodyPr>
          <a:lstStyle/>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a:latin typeface="Calibri" panose="020F0502020204030204" pitchFamily="34" charset="0"/>
              </a:rPr>
              <a:t>Bir toplumun belirsizlikten kaçınan yapıya sahip olması, o toplumun bireylerinin herhangi bir işe atılma konusunda belirsiz durumlardan çekinip, sağlam durumları seçmesi ve tercihini o yönde </a:t>
            </a:r>
            <a:r>
              <a:rPr lang="tr-TR" sz="2800" dirty="0" smtClean="0">
                <a:latin typeface="Calibri" panose="020F0502020204030204" pitchFamily="34" charset="0"/>
              </a:rPr>
              <a:t>kullanmasıdır.</a:t>
            </a:r>
          </a:p>
          <a:p>
            <a:pPr marL="457200" indent="-457200">
              <a:buClr>
                <a:srgbClr val="002060"/>
              </a:buClr>
              <a:buFont typeface="Wingdings 3" panose="05040102010807070707" pitchFamily="18" charset="2"/>
              <a:buChar char=""/>
            </a:pPr>
            <a:endParaRPr lang="tr-TR" sz="2800" i="1"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i="1" dirty="0" smtClean="0">
                <a:latin typeface="Calibri" panose="020F0502020204030204" pitchFamily="34" charset="0"/>
              </a:rPr>
              <a:t>Almanya</a:t>
            </a:r>
            <a:r>
              <a:rPr lang="tr-TR" sz="2800" i="1" dirty="0">
                <a:latin typeface="Calibri" panose="020F0502020204030204" pitchFamily="34" charset="0"/>
              </a:rPr>
              <a:t>, İspanya </a:t>
            </a:r>
            <a:r>
              <a:rPr lang="tr-TR" sz="2800" dirty="0">
                <a:latin typeface="Calibri" panose="020F0502020204030204" pitchFamily="34" charset="0"/>
              </a:rPr>
              <a:t>ve </a:t>
            </a:r>
            <a:r>
              <a:rPr lang="tr-TR" sz="2800" i="1" dirty="0">
                <a:latin typeface="Calibri" panose="020F0502020204030204" pitchFamily="34" charset="0"/>
              </a:rPr>
              <a:t>Japonya </a:t>
            </a:r>
            <a:r>
              <a:rPr lang="tr-TR" sz="2800" dirty="0">
                <a:latin typeface="Calibri" panose="020F0502020204030204" pitchFamily="34" charset="0"/>
              </a:rPr>
              <a:t>bu tür ülkelere örnek olarak verilebilir. </a:t>
            </a: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Rectangle 2"/>
          <p:cNvSpPr/>
          <p:nvPr/>
        </p:nvSpPr>
        <p:spPr>
          <a:xfrm>
            <a:off x="942232" y="1074802"/>
            <a:ext cx="3849259" cy="553998"/>
          </a:xfrm>
          <a:prstGeom prst="rect">
            <a:avLst/>
          </a:prstGeom>
        </p:spPr>
        <p:txBody>
          <a:bodyPr wrap="none">
            <a:spAutoFit/>
          </a:bodyPr>
          <a:lstStyle/>
          <a:p>
            <a:r>
              <a:rPr lang="tr-TR" sz="3000" b="1" i="1" dirty="0" smtClean="0">
                <a:solidFill>
                  <a:srgbClr val="C00000"/>
                </a:solidFill>
                <a:latin typeface="Calibri" panose="020F0502020204030204" pitchFamily="34" charset="0"/>
              </a:rPr>
              <a:t>Bireycilik-Toplumculuk </a:t>
            </a:r>
            <a:endParaRPr lang="tr-TR" sz="3000" b="1" i="1" dirty="0">
              <a:solidFill>
                <a:srgbClr val="C00000"/>
              </a:solidFill>
              <a:latin typeface="Calibri" panose="020F0502020204030204" pitchFamily="34" charset="0"/>
            </a:endParaRPr>
          </a:p>
        </p:txBody>
      </p:sp>
      <p:sp>
        <p:nvSpPr>
          <p:cNvPr id="2" name="Rectangle 1"/>
          <p:cNvSpPr/>
          <p:nvPr/>
        </p:nvSpPr>
        <p:spPr>
          <a:xfrm>
            <a:off x="683568" y="1526929"/>
            <a:ext cx="7560840" cy="4832092"/>
          </a:xfrm>
          <a:prstGeom prst="rect">
            <a:avLst/>
          </a:prstGeom>
        </p:spPr>
        <p:txBody>
          <a:bodyPr wrap="square">
            <a:spAutoFit/>
          </a:bodyPr>
          <a:lstStyle/>
          <a:p>
            <a:pPr>
              <a:buClr>
                <a:srgbClr val="002060"/>
              </a:buCl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a:latin typeface="Calibri" panose="020F0502020204030204" pitchFamily="34" charset="0"/>
              </a:rPr>
              <a:t>Bireyci toplumlar çoğunlukla gelir düzeyi yüksek olan ülkelerdir. </a:t>
            </a:r>
            <a:r>
              <a:rPr lang="tr-TR" sz="2800" i="1" dirty="0">
                <a:latin typeface="Calibri" panose="020F0502020204030204" pitchFamily="34" charset="0"/>
              </a:rPr>
              <a:t>Amerika, Kanada, Avustralya, İsveç </a:t>
            </a:r>
            <a:r>
              <a:rPr lang="tr-TR" sz="2800" dirty="0">
                <a:latin typeface="Calibri" panose="020F0502020204030204" pitchFamily="34" charset="0"/>
              </a:rPr>
              <a:t>gibi ülkeler bireyci toplumlara örnek olarak verilebilir. </a:t>
            </a:r>
            <a:endParaRPr lang="tr-TR" sz="2800" dirty="0" smtClean="0">
              <a:latin typeface="Calibri" panose="020F0502020204030204" pitchFamily="34" charset="0"/>
            </a:endParaRPr>
          </a:p>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a:latin typeface="Calibri" panose="020F0502020204030204" pitchFamily="34" charset="0"/>
              </a:rPr>
              <a:t>Toplumculuk boyutu yüksek olan toplumlarda ise gruba bağlılık, grup amaçları, işbirliği, kolektif başarı önemlidir. Türkiye toplumculuk boyutuna yakın özellik göstermektedir. </a:t>
            </a:r>
          </a:p>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Rectangle 2"/>
          <p:cNvSpPr/>
          <p:nvPr/>
        </p:nvSpPr>
        <p:spPr>
          <a:xfrm>
            <a:off x="942232" y="1074802"/>
            <a:ext cx="2314801" cy="553998"/>
          </a:xfrm>
          <a:prstGeom prst="rect">
            <a:avLst/>
          </a:prstGeom>
        </p:spPr>
        <p:txBody>
          <a:bodyPr wrap="none">
            <a:spAutoFit/>
          </a:bodyPr>
          <a:lstStyle/>
          <a:p>
            <a:r>
              <a:rPr lang="tr-TR" sz="3000" b="1" i="1" dirty="0" smtClean="0">
                <a:solidFill>
                  <a:srgbClr val="C00000"/>
                </a:solidFill>
                <a:latin typeface="Calibri" panose="020F0502020204030204" pitchFamily="34" charset="0"/>
              </a:rPr>
              <a:t>Erillik-Dişilik  </a:t>
            </a:r>
            <a:endParaRPr lang="tr-TR" sz="3000" b="1" i="1" dirty="0">
              <a:solidFill>
                <a:srgbClr val="C00000"/>
              </a:solidFill>
              <a:latin typeface="Calibri" panose="020F0502020204030204" pitchFamily="34" charset="0"/>
            </a:endParaRPr>
          </a:p>
        </p:txBody>
      </p:sp>
      <p:sp>
        <p:nvSpPr>
          <p:cNvPr id="2" name="Rectangle 1"/>
          <p:cNvSpPr/>
          <p:nvPr/>
        </p:nvSpPr>
        <p:spPr>
          <a:xfrm>
            <a:off x="755576" y="1630022"/>
            <a:ext cx="7488832" cy="4493538"/>
          </a:xfrm>
          <a:prstGeom prst="rect">
            <a:avLst/>
          </a:prstGeom>
        </p:spPr>
        <p:txBody>
          <a:bodyPr wrap="square">
            <a:spAutoFit/>
          </a:bodyPr>
          <a:lstStyle/>
          <a:p>
            <a:pPr marL="457200" indent="-457200">
              <a:buClr>
                <a:srgbClr val="002060"/>
              </a:buClr>
              <a:buFont typeface="Wingdings 3" panose="05040102010807070707" pitchFamily="18" charset="2"/>
              <a:buChar char=""/>
            </a:pPr>
            <a:endParaRPr lang="tr-TR" sz="2600" dirty="0">
              <a:latin typeface="Calibri" panose="020F0502020204030204" pitchFamily="34" charset="0"/>
            </a:endParaRPr>
          </a:p>
          <a:p>
            <a:pPr marL="457200" indent="-457200">
              <a:buClr>
                <a:srgbClr val="002060"/>
              </a:buClr>
              <a:buFont typeface="Wingdings 3" panose="05040102010807070707" pitchFamily="18" charset="2"/>
              <a:buChar char=""/>
            </a:pPr>
            <a:r>
              <a:rPr lang="tr-TR" sz="2600" dirty="0">
                <a:latin typeface="Calibri" panose="020F0502020204030204" pitchFamily="34" charset="0"/>
              </a:rPr>
              <a:t>Erillik özelliği gösteren kültürlerde; başarı, güç, rekabet, para, mücadele, hırs, dayanıklılık gibi değerler önemlidir. Dişilik özelliği gösteren toplumlarda ise arkadaşlık, paylaşım, güven, empati, dayanışma, grup birliği ve beraberliği gibi değerler ön plandadır. </a:t>
            </a:r>
            <a:endParaRPr lang="tr-TR" sz="2600" dirty="0" smtClean="0">
              <a:latin typeface="Calibri" panose="020F0502020204030204" pitchFamily="34" charset="0"/>
            </a:endParaRPr>
          </a:p>
          <a:p>
            <a:pPr>
              <a:buClr>
                <a:srgbClr val="002060"/>
              </a:buClr>
            </a:pPr>
            <a:endParaRPr lang="tr-TR" sz="26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600" i="1" dirty="0" smtClean="0">
                <a:latin typeface="Calibri" panose="020F0502020204030204" pitchFamily="34" charset="0"/>
              </a:rPr>
              <a:t>Türk </a:t>
            </a:r>
            <a:r>
              <a:rPr lang="tr-TR" sz="2600" i="1" dirty="0">
                <a:latin typeface="Calibri" panose="020F0502020204030204" pitchFamily="34" charset="0"/>
              </a:rPr>
              <a:t>toplumu</a:t>
            </a:r>
            <a:r>
              <a:rPr lang="tr-TR" sz="2600" dirty="0">
                <a:latin typeface="Calibri" panose="020F0502020204030204" pitchFamily="34" charset="0"/>
              </a:rPr>
              <a:t>, dişilik özelliği daha dazla olan bir toplumken; </a:t>
            </a:r>
            <a:r>
              <a:rPr lang="tr-TR" sz="2600" i="1" dirty="0">
                <a:latin typeface="Calibri" panose="020F0502020204030204" pitchFamily="34" charset="0"/>
              </a:rPr>
              <a:t>Japonya </a:t>
            </a:r>
            <a:r>
              <a:rPr lang="tr-TR" sz="2600" dirty="0">
                <a:latin typeface="Calibri" panose="020F0502020204030204" pitchFamily="34" charset="0"/>
              </a:rPr>
              <a:t>ise yüksek düzeyde erillik düzeyi gösteren bir toplumdur. </a:t>
            </a: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Rectangle 2"/>
          <p:cNvSpPr/>
          <p:nvPr/>
        </p:nvSpPr>
        <p:spPr>
          <a:xfrm>
            <a:off x="942232" y="1218818"/>
            <a:ext cx="5314404" cy="553998"/>
          </a:xfrm>
          <a:prstGeom prst="rect">
            <a:avLst/>
          </a:prstGeom>
        </p:spPr>
        <p:txBody>
          <a:bodyPr wrap="none">
            <a:spAutoFit/>
          </a:bodyPr>
          <a:lstStyle/>
          <a:p>
            <a:r>
              <a:rPr lang="tr-TR" sz="3000" b="1" i="1" dirty="0" smtClean="0">
                <a:solidFill>
                  <a:srgbClr val="C00000"/>
                </a:solidFill>
                <a:latin typeface="Calibri" panose="020F0502020204030204" pitchFamily="34" charset="0"/>
              </a:rPr>
              <a:t>Kısa-Uzun </a:t>
            </a:r>
            <a:r>
              <a:rPr lang="tr-TR" sz="3000" b="1" i="1" dirty="0">
                <a:solidFill>
                  <a:srgbClr val="C00000"/>
                </a:solidFill>
                <a:latin typeface="Calibri" panose="020F0502020204030204" pitchFamily="34" charset="0"/>
              </a:rPr>
              <a:t>Döneme Odaklanma </a:t>
            </a:r>
            <a:r>
              <a:rPr lang="tr-TR" sz="3000" b="1" i="1" dirty="0" smtClean="0">
                <a:solidFill>
                  <a:srgbClr val="C00000"/>
                </a:solidFill>
                <a:latin typeface="Calibri" panose="020F0502020204030204" pitchFamily="34" charset="0"/>
              </a:rPr>
              <a:t> </a:t>
            </a:r>
            <a:endParaRPr lang="tr-TR" sz="3000" b="1" i="1" dirty="0">
              <a:solidFill>
                <a:srgbClr val="C00000"/>
              </a:solidFill>
              <a:latin typeface="Calibri" panose="020F0502020204030204" pitchFamily="34" charset="0"/>
            </a:endParaRPr>
          </a:p>
        </p:txBody>
      </p:sp>
      <p:sp>
        <p:nvSpPr>
          <p:cNvPr id="2" name="Rectangle 1"/>
          <p:cNvSpPr/>
          <p:nvPr/>
        </p:nvSpPr>
        <p:spPr>
          <a:xfrm>
            <a:off x="742322" y="1772816"/>
            <a:ext cx="7286062" cy="3970318"/>
          </a:xfrm>
          <a:prstGeom prst="rect">
            <a:avLst/>
          </a:prstGeom>
        </p:spPr>
        <p:txBody>
          <a:bodyPr wrap="square">
            <a:spAutoFit/>
          </a:bodyPr>
          <a:lstStyle/>
          <a:p>
            <a:pPr marL="457200" indent="-457200">
              <a:buClr>
                <a:srgbClr val="002060"/>
              </a:buClr>
              <a:buFont typeface="Wingdings 3" panose="05040102010807070707" pitchFamily="18" charset="2"/>
              <a:buChar char=""/>
            </a:pPr>
            <a:endParaRPr 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a:latin typeface="Calibri" panose="020F0502020204030204" pitchFamily="34" charset="0"/>
              </a:rPr>
              <a:t>Uzun döneme odaklanmanın yüksek olduğu toplumlarda, değerlerin gücü ve kalıcılığına önem verilir ve gelecek kaygısı güdülerek, uzun döneme ilişkin planlamalar yapılır. </a:t>
            </a:r>
            <a:endParaRPr lang="tr-TR" sz="2800" dirty="0" smtClean="0">
              <a:latin typeface="Calibri" panose="020F0502020204030204" pitchFamily="34" charset="0"/>
            </a:endParaRPr>
          </a:p>
          <a:p>
            <a:pPr>
              <a:buClr>
                <a:srgbClr val="002060"/>
              </a:buClr>
            </a:pPr>
            <a:endParaRPr lang="tr-TR" sz="2800" dirty="0" smtClean="0">
              <a:latin typeface="Calibri" panose="020F0502020204030204" pitchFamily="34" charset="0"/>
            </a:endParaRPr>
          </a:p>
          <a:p>
            <a:pPr marL="457200" indent="-457200">
              <a:buClr>
                <a:srgbClr val="002060"/>
              </a:buClr>
              <a:buFont typeface="Wingdings 3" panose="05040102010807070707" pitchFamily="18" charset="2"/>
              <a:buChar char=""/>
            </a:pPr>
            <a:r>
              <a:rPr lang="tr-TR" sz="2800" dirty="0" smtClean="0">
                <a:latin typeface="Calibri" panose="020F0502020204030204" pitchFamily="34" charset="0"/>
              </a:rPr>
              <a:t>Kısa </a:t>
            </a:r>
            <a:r>
              <a:rPr lang="tr-TR" sz="2800" dirty="0">
                <a:latin typeface="Calibri" panose="020F0502020204030204" pitchFamily="34" charset="0"/>
              </a:rPr>
              <a:t>döneme odaklanan toplumlar ise şimdiki zamanla ilgilenirler yani günü kurtarmaya önem verirler. </a:t>
            </a:r>
          </a:p>
        </p:txBody>
      </p:sp>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Teknolojik Çevre</a:t>
            </a:r>
            <a:endParaRPr lang="tr-TR" sz="3200" b="1" dirty="0">
              <a:solidFill>
                <a:srgbClr val="002060"/>
              </a:solidFill>
              <a:latin typeface="Calibri" panose="020F0502020204030204" pitchFamily="34" charset="0"/>
            </a:endParaRPr>
          </a:p>
        </p:txBody>
      </p:sp>
      <p:sp>
        <p:nvSpPr>
          <p:cNvPr id="2" name="Rectangle 1"/>
          <p:cNvSpPr/>
          <p:nvPr/>
        </p:nvSpPr>
        <p:spPr>
          <a:xfrm>
            <a:off x="609633" y="1844824"/>
            <a:ext cx="7704856" cy="2973122"/>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600" b="1" i="1" dirty="0">
                <a:solidFill>
                  <a:srgbClr val="002060"/>
                </a:solidFill>
                <a:latin typeface="Calibri" panose="020F0502020204030204" pitchFamily="34" charset="0"/>
              </a:rPr>
              <a:t>Teknoloji;</a:t>
            </a:r>
            <a:r>
              <a:rPr lang="tr-TR" altLang="tr-TR" sz="2600" b="1" i="1" dirty="0">
                <a:latin typeface="Calibri" panose="020F0502020204030204" pitchFamily="34" charset="0"/>
              </a:rPr>
              <a:t> </a:t>
            </a:r>
            <a:r>
              <a:rPr lang="tr-TR" altLang="tr-TR" sz="2600" i="1" dirty="0">
                <a:latin typeface="Calibri" panose="020F0502020204030204" pitchFamily="34" charset="0"/>
              </a:rPr>
              <a:t>yöneticilerin, ürün ve hizmetlerin tasarım, üretim ve dağıtım süreçlerinde kullandıkları makine, araç, bilgisayar, bilgi, beceri, ekipman gibi unsurların bileşiminden</a:t>
            </a:r>
            <a:r>
              <a:rPr lang="tr-TR" altLang="tr-TR" sz="2600" dirty="0">
                <a:latin typeface="Calibri" panose="020F0502020204030204" pitchFamily="34" charset="0"/>
              </a:rPr>
              <a:t> oluşmaktadır.</a:t>
            </a:r>
          </a:p>
          <a:p>
            <a:pPr marL="457200" indent="-457200">
              <a:lnSpc>
                <a:spcPct val="80000"/>
              </a:lnSpc>
              <a:buClr>
                <a:srgbClr val="002060"/>
              </a:buClr>
              <a:buFont typeface="Wingdings 3" panose="05040102010807070707" pitchFamily="18" charset="2"/>
              <a:buChar char=""/>
            </a:pPr>
            <a:endParaRPr lang="tr-TR" altLang="tr-TR" sz="26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600" dirty="0">
                <a:latin typeface="Calibri" panose="020F0502020204030204" pitchFamily="34" charset="0"/>
              </a:rPr>
              <a:t>Teknolojik çevre, işletmelere çıktı elde etme yani ürün ve hizmetlerini yaratma sürecinde kullanabilecekleri bu unsurları, bilimsel yöntemler ile sunmaktadır.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698284"/>
            <a:ext cx="2924627" cy="1598185"/>
          </a:xfrm>
          <a:prstGeom prst="rect">
            <a:avLst/>
          </a:prstGeom>
        </p:spPr>
      </p:pic>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Teknolojik Çevre</a:t>
            </a:r>
            <a:endParaRPr lang="tr-TR" sz="3200" b="1" dirty="0">
              <a:solidFill>
                <a:srgbClr val="002060"/>
              </a:solidFill>
              <a:latin typeface="Calibri" panose="020F0502020204030204" pitchFamily="34" charset="0"/>
            </a:endParaRPr>
          </a:p>
        </p:txBody>
      </p:sp>
      <p:sp>
        <p:nvSpPr>
          <p:cNvPr id="2" name="Rectangle 1"/>
          <p:cNvSpPr/>
          <p:nvPr/>
        </p:nvSpPr>
        <p:spPr>
          <a:xfrm>
            <a:off x="611580" y="2204864"/>
            <a:ext cx="4608492" cy="3194721"/>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Günümüzde özellikle bilgisayar teknolojilerinin ilerlemesi ile beraber, işletmelerde bilgisayar destekli üretim </a:t>
            </a:r>
            <a:r>
              <a:rPr lang="tr-TR" altLang="tr-TR" sz="2800" dirty="0">
                <a:solidFill>
                  <a:srgbClr val="002060"/>
                </a:solidFill>
                <a:latin typeface="Calibri" panose="020F0502020204030204" pitchFamily="34" charset="0"/>
              </a:rPr>
              <a:t>(</a:t>
            </a:r>
            <a:r>
              <a:rPr lang="tr-TR" altLang="tr-TR" sz="2800" dirty="0" smtClean="0">
                <a:solidFill>
                  <a:srgbClr val="002060"/>
                </a:solidFill>
                <a:latin typeface="Calibri" panose="020F0502020204030204" pitchFamily="34" charset="0"/>
              </a:rPr>
              <a:t>CAD-CAM/Computer </a:t>
            </a:r>
            <a:r>
              <a:rPr lang="tr-TR" altLang="tr-TR" sz="2800" dirty="0">
                <a:solidFill>
                  <a:srgbClr val="002060"/>
                </a:solidFill>
                <a:latin typeface="Calibri" panose="020F0502020204030204" pitchFamily="34" charset="0"/>
              </a:rPr>
              <a:t>aided </a:t>
            </a:r>
            <a:r>
              <a:rPr lang="tr-TR" altLang="tr-TR" sz="2800" dirty="0" smtClean="0">
                <a:solidFill>
                  <a:srgbClr val="002060"/>
                </a:solidFill>
                <a:latin typeface="Calibri" panose="020F0502020204030204" pitchFamily="34" charset="0"/>
              </a:rPr>
              <a:t>design/Computer </a:t>
            </a:r>
            <a:r>
              <a:rPr lang="tr-TR" altLang="tr-TR" sz="2800" dirty="0">
                <a:solidFill>
                  <a:srgbClr val="002060"/>
                </a:solidFill>
                <a:latin typeface="Calibri" panose="020F0502020204030204" pitchFamily="34" charset="0"/>
              </a:rPr>
              <a:t>aided manufacturing) </a:t>
            </a:r>
            <a:r>
              <a:rPr lang="tr-TR" altLang="tr-TR" sz="2800" dirty="0">
                <a:latin typeface="Calibri" panose="020F0502020204030204" pitchFamily="34" charset="0"/>
              </a:rPr>
              <a:t>sistemleri kullanılmaya başlanmıştır.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795" y="2703562"/>
            <a:ext cx="2857614" cy="1877566"/>
          </a:xfrm>
          <a:prstGeom prst="rect">
            <a:avLst/>
          </a:prstGeom>
        </p:spPr>
      </p:pic>
    </p:spTree>
    <p:extLst>
      <p:ext uri="{BB962C8B-B14F-4D97-AF65-F5344CB8AC3E}">
        <p14:creationId xmlns:p14="http://schemas.microsoft.com/office/powerpoint/2010/main" val="1374233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23220"/>
          </a:xfrm>
          <a:prstGeom prst="rect">
            <a:avLst/>
          </a:prstGeom>
          <a:noFill/>
        </p:spPr>
        <p:txBody>
          <a:bodyPr wrap="square" rtlCol="0">
            <a:spAutoFit/>
          </a:bodyPr>
          <a:lstStyle/>
          <a:p>
            <a:r>
              <a:rPr lang="tr-TR" sz="2800" b="1" i="1" dirty="0">
                <a:solidFill>
                  <a:srgbClr val="C00000"/>
                </a:solidFill>
                <a:latin typeface="Calibri" panose="020F0502020204030204" pitchFamily="34" charset="0"/>
              </a:rPr>
              <a:t>İşletmeye Etki Eden Çevre Faktörleri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466604"/>
            <a:ext cx="5688632" cy="4926704"/>
          </a:xfrm>
          <a:prstGeom prst="rect">
            <a:avLst/>
          </a:prstGeom>
        </p:spPr>
      </p:pic>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2" name="Rectangle 1"/>
          <p:cNvSpPr/>
          <p:nvPr/>
        </p:nvSpPr>
        <p:spPr>
          <a:xfrm>
            <a:off x="899592" y="1844824"/>
            <a:ext cx="7128792" cy="4228850"/>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Teknolojinin gelişimi ile beraber, işletmelerde çalışma biçimleri ve hatta yöneticilik de değişmektedir. Video konferans, internet gibi iletişim araçları, yöneticilerin dünyanın bir ucundan başka ülkelerdeki işletmelere ve çalışanlara ulaşmasına ve toplantılara katılmasına imkan sağlamaktadır. </a:t>
            </a:r>
            <a:endParaRPr lang="tr-TR" altLang="tr-TR" sz="2800" dirty="0" smtClean="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İnternet</a:t>
            </a:r>
            <a:r>
              <a:rPr lang="tr-TR" altLang="tr-TR" sz="2800" dirty="0" smtClean="0">
                <a:latin typeface="Calibri" panose="020F0502020204030204" pitchFamily="34" charset="0"/>
              </a:rPr>
              <a:t>, küresel </a:t>
            </a:r>
            <a:r>
              <a:rPr lang="tr-TR" altLang="tr-TR" sz="2800" dirty="0">
                <a:latin typeface="Calibri" panose="020F0502020204030204" pitchFamily="34" charset="0"/>
              </a:rPr>
              <a:t>ölçekte, yöneticilerin dış çevreyi analiz etmelerine ve bilgi elde etmelerine olanak tanıyan en önemli teknolojik gelişmelerden biridir</a:t>
            </a:r>
            <a:r>
              <a:rPr lang="tr-TR" altLang="tr-TR" sz="2800" dirty="0">
                <a:latin typeface="Calibri" panose="020F0502020204030204" pitchFamily="34" charset="0"/>
              </a:rPr>
              <a:t>.</a:t>
            </a:r>
            <a:endParaRPr lang="tr-TR" altLang="tr-TR" sz="2800" dirty="0">
              <a:latin typeface="Calibri" panose="020F0502020204030204" pitchFamily="34" charset="0"/>
            </a:endParaRPr>
          </a:p>
        </p:txBody>
      </p:sp>
      <p:sp>
        <p:nvSpPr>
          <p:cNvPr id="4" name="TextBox 3"/>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Teknolojik Çevre</a:t>
            </a:r>
            <a:endParaRPr lang="tr-TR"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3504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Teknolojik Çevre</a:t>
            </a:r>
            <a:endParaRPr lang="tr-TR" sz="3200" b="1" dirty="0">
              <a:solidFill>
                <a:srgbClr val="002060"/>
              </a:solidFill>
              <a:latin typeface="Calibri" panose="020F0502020204030204" pitchFamily="34" charset="0"/>
            </a:endParaRPr>
          </a:p>
        </p:txBody>
      </p:sp>
      <p:sp>
        <p:nvSpPr>
          <p:cNvPr id="2" name="Rectangle 1"/>
          <p:cNvSpPr/>
          <p:nvPr/>
        </p:nvSpPr>
        <p:spPr>
          <a:xfrm>
            <a:off x="904356" y="1844824"/>
            <a:ext cx="6403968" cy="2677656"/>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İnternet ve uydu teknolojileri, işletmelerin rekabet avantajı elde etmelerini sağlayacak bilgi ve teknolojilerin yayılımını sağlayarak, yeni teknolojik gelişmelerin de doğuşunu sağlamaktadır.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786" y="4653136"/>
            <a:ext cx="3159985" cy="1748328"/>
          </a:xfrm>
          <a:prstGeom prst="rect">
            <a:avLst/>
          </a:prstGeom>
        </p:spPr>
      </p:pic>
    </p:spTree>
    <p:extLst>
      <p:ext uri="{BB962C8B-B14F-4D97-AF65-F5344CB8AC3E}">
        <p14:creationId xmlns:p14="http://schemas.microsoft.com/office/powerpoint/2010/main" val="333504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2" name="Rectangle 1"/>
          <p:cNvSpPr/>
          <p:nvPr/>
        </p:nvSpPr>
        <p:spPr>
          <a:xfrm>
            <a:off x="827584" y="1985107"/>
            <a:ext cx="7200800" cy="3970318"/>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Politik çevre günümüzde dinamik bir yapıya sahiptir. Ülke içi ve ülkeler arası politik olaylar, işletmelerin kararlarını kritik biçimde etkileyip değiştirebilecek önemli faktörlerdir</a:t>
            </a:r>
            <a:r>
              <a:rPr lang="tr-TR" altLang="tr-TR" sz="2800" dirty="0" smtClean="0">
                <a:latin typeface="Calibri" panose="020F0502020204030204" pitchFamily="34" charset="0"/>
              </a:rPr>
              <a:t>.</a:t>
            </a:r>
          </a:p>
          <a:p>
            <a:pPr>
              <a:buClr>
                <a:srgbClr val="002060"/>
              </a:buClr>
            </a:pPr>
            <a:r>
              <a:rPr lang="tr-TR" altLang="tr-TR" sz="2800" dirty="0" smtClean="0">
                <a:latin typeface="Calibri" panose="020F0502020204030204" pitchFamily="34" charset="0"/>
              </a:rPr>
              <a:t> </a:t>
            </a:r>
          </a:p>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İşletmeler bir ülkeye yatırım yapacakları zaman, o ülkenin politik ortam ve koşullarını incelemek zorundadır. </a:t>
            </a:r>
          </a:p>
          <a:p>
            <a:pPr marL="457200" indent="-457200">
              <a:buClr>
                <a:srgbClr val="002060"/>
              </a:buClr>
              <a:buFont typeface="Wingdings 3" panose="05040102010807070707" pitchFamily="18" charset="2"/>
              <a:buChar char=""/>
            </a:pPr>
            <a:endParaRPr lang="tr-TR" altLang="tr-TR" sz="2800" dirty="0">
              <a:latin typeface="Calibri" panose="020F0502020204030204" pitchFamily="34" charset="0"/>
            </a:endParaRPr>
          </a:p>
        </p:txBody>
      </p:sp>
      <p:sp>
        <p:nvSpPr>
          <p:cNvPr id="4" name="TextBox 3"/>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Politik-Yasal Çevre</a:t>
            </a:r>
            <a:endParaRPr lang="tr-TR"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33504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Politik-Yasal Çevre</a:t>
            </a:r>
            <a:endParaRPr lang="tr-TR" sz="3200" b="1" dirty="0">
              <a:solidFill>
                <a:srgbClr val="002060"/>
              </a:solidFill>
              <a:latin typeface="Calibri" panose="020F0502020204030204" pitchFamily="34" charset="0"/>
            </a:endParaRPr>
          </a:p>
        </p:txBody>
      </p:sp>
      <p:sp>
        <p:nvSpPr>
          <p:cNvPr id="2" name="Rectangle 1"/>
          <p:cNvSpPr/>
          <p:nvPr/>
        </p:nvSpPr>
        <p:spPr>
          <a:xfrm>
            <a:off x="971600" y="2053239"/>
            <a:ext cx="7128792" cy="3884140"/>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Politik güç bileşenleri olarak; ideolojik güçler (komünizm, kapitalizm, sosyalizm, muhafazakâr, liberal ideolojiler), milliyetçilik eğilimleri, devlet etkisi ve kontrolü, devletin ya da hükümetin istikrarlığı, tarihe dayanan politik çatışma ve düşmanlıklar, uluslar arası örgütlerin etkisi, ülkelerin savunma politikaları, ülkelerin dış politikaları, siyasal olumsuzluklar, terörizm, çok uluslu girişimler ve siyaset gibi faktörler yer almakta ve incelenmektedir. </a:t>
            </a:r>
          </a:p>
        </p:txBody>
      </p:sp>
    </p:spTree>
    <p:extLst>
      <p:ext uri="{BB962C8B-B14F-4D97-AF65-F5344CB8AC3E}">
        <p14:creationId xmlns:p14="http://schemas.microsoft.com/office/powerpoint/2010/main" val="333504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Politik-Yasal Çevre</a:t>
            </a:r>
            <a:endParaRPr lang="tr-TR" sz="3200" b="1" dirty="0">
              <a:solidFill>
                <a:srgbClr val="002060"/>
              </a:solidFill>
              <a:latin typeface="Calibri" panose="020F0502020204030204" pitchFamily="34" charset="0"/>
            </a:endParaRPr>
          </a:p>
        </p:txBody>
      </p:sp>
      <p:sp>
        <p:nvSpPr>
          <p:cNvPr id="2" name="Rectangle 1"/>
          <p:cNvSpPr/>
          <p:nvPr/>
        </p:nvSpPr>
        <p:spPr>
          <a:xfrm>
            <a:off x="899592" y="2053239"/>
            <a:ext cx="7128792" cy="3539430"/>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Yasal çevre ise işletmeler açısından farklı bir öneme sahiptir çünkü dünyada aynı yaptırım gücüne sahip ve birbiri ile bütünleşmiş tek bir yasal sistem bulunmamaktadır. </a:t>
            </a:r>
          </a:p>
          <a:p>
            <a:pPr marL="457200" indent="-457200">
              <a:lnSpc>
                <a:spcPct val="80000"/>
              </a:lnSpc>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Bu nedenle farklı ülkelerde yatırım yapmak isteyen bir işletme, yatırım yapacağı ev sahibi konumundaki ülkenin yasal sistemini ve kendilerini bağlayacak yasaları bilmeli ve uymalıdır.  </a:t>
            </a:r>
          </a:p>
        </p:txBody>
      </p:sp>
    </p:spTree>
    <p:extLst>
      <p:ext uri="{BB962C8B-B14F-4D97-AF65-F5344CB8AC3E}">
        <p14:creationId xmlns:p14="http://schemas.microsoft.com/office/powerpoint/2010/main" val="1907741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Doğal Çevre</a:t>
            </a:r>
            <a:endParaRPr lang="tr-TR" sz="3200" b="1" dirty="0">
              <a:solidFill>
                <a:srgbClr val="002060"/>
              </a:solidFill>
              <a:latin typeface="Calibri" panose="020F0502020204030204" pitchFamily="34" charset="0"/>
            </a:endParaRPr>
          </a:p>
        </p:txBody>
      </p:sp>
      <p:sp>
        <p:nvSpPr>
          <p:cNvPr id="2" name="Rectangle 1"/>
          <p:cNvSpPr/>
          <p:nvPr/>
        </p:nvSpPr>
        <p:spPr>
          <a:xfrm>
            <a:off x="899612" y="2053239"/>
            <a:ext cx="7344796" cy="3884140"/>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Doğal çevre, ülkelerin veya bölgelerin </a:t>
            </a:r>
            <a:r>
              <a:rPr lang="tr-TR" altLang="tr-TR" sz="2800" b="1" i="1" dirty="0">
                <a:solidFill>
                  <a:srgbClr val="002060"/>
                </a:solidFill>
                <a:latin typeface="Calibri" panose="020F0502020204030204" pitchFamily="34" charset="0"/>
              </a:rPr>
              <a:t>doğal kaynakları ve coğrafi yapısına</a:t>
            </a:r>
            <a:r>
              <a:rPr lang="tr-TR" altLang="tr-TR" sz="2800" dirty="0">
                <a:solidFill>
                  <a:srgbClr val="002060"/>
                </a:solidFill>
                <a:latin typeface="Calibri" panose="020F0502020204030204" pitchFamily="34" charset="0"/>
              </a:rPr>
              <a:t> </a:t>
            </a:r>
            <a:r>
              <a:rPr lang="tr-TR" altLang="tr-TR" sz="2800" dirty="0">
                <a:latin typeface="Calibri" panose="020F0502020204030204" pitchFamily="34" charset="0"/>
              </a:rPr>
              <a:t>ilişkin özellikleri kapsamaktadır. </a:t>
            </a:r>
          </a:p>
          <a:p>
            <a:pPr marL="457200" indent="-457200">
              <a:lnSpc>
                <a:spcPct val="80000"/>
              </a:lnSpc>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800" i="1" dirty="0">
                <a:latin typeface="Calibri" panose="020F0502020204030204" pitchFamily="34" charset="0"/>
              </a:rPr>
              <a:t>Petrol, kömür vb. değerli maden ve yer altı zenginlikleri, coğrafi konum ve yapı, jeopolitik önem, limanlara yakınlık, iklim koşulları, deprem bölgesi olup olmama, doğal afetler, volkanik patlamalar, sel, tsunami</a:t>
            </a:r>
            <a:r>
              <a:rPr lang="tr-TR" altLang="tr-TR" sz="2800" dirty="0">
                <a:latin typeface="Calibri" panose="020F0502020204030204" pitchFamily="34" charset="0"/>
              </a:rPr>
              <a:t> gibi doğa olaylarının tamamı doğal çevre faktörleri arasında yer almaktadır. </a:t>
            </a:r>
          </a:p>
        </p:txBody>
      </p:sp>
    </p:spTree>
    <p:extLst>
      <p:ext uri="{BB962C8B-B14F-4D97-AF65-F5344CB8AC3E}">
        <p14:creationId xmlns:p14="http://schemas.microsoft.com/office/powerpoint/2010/main" val="1907741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2" name="Rectangle 1"/>
          <p:cNvSpPr/>
          <p:nvPr/>
        </p:nvSpPr>
        <p:spPr>
          <a:xfrm>
            <a:off x="971600" y="1967062"/>
            <a:ext cx="7128792" cy="4056495"/>
          </a:xfrm>
          <a:prstGeom prst="rect">
            <a:avLst/>
          </a:prstGeom>
        </p:spPr>
        <p:txBody>
          <a:bodyPr wrap="square">
            <a:spAutoFit/>
          </a:bodyPr>
          <a:lstStyle/>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İşletmeler faaliyet alanlarına göre yatırım yapacakları alanlarda ve ülkelerde belirli özellikler ararlar. </a:t>
            </a:r>
          </a:p>
          <a:p>
            <a:pPr marL="457200" indent="-457200">
              <a:lnSpc>
                <a:spcPct val="80000"/>
              </a:lnSpc>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lnSpc>
                <a:spcPct val="80000"/>
              </a:lnSpc>
              <a:buClr>
                <a:srgbClr val="002060"/>
              </a:buClr>
              <a:buFont typeface="Wingdings 3" panose="05040102010807070707" pitchFamily="18" charset="2"/>
              <a:buChar char=""/>
            </a:pPr>
            <a:r>
              <a:rPr lang="tr-TR" altLang="tr-TR" sz="2800" dirty="0">
                <a:latin typeface="Calibri" panose="020F0502020204030204" pitchFamily="34" charset="0"/>
              </a:rPr>
              <a:t>Deniz taşımacılığı yapan bir işletme için limanlara yakınlık önemli bir faktör iken; petrol sanayinde faaliyet gösteren bir işletme için petrol rezervlerine yakınlık; hava taşımacılığı, turizm ve inşaat sanayindeki işletmeleri için ise iklim koşullarının uygunluğu önem taşımaktadır. </a:t>
            </a:r>
          </a:p>
          <a:p>
            <a:pPr>
              <a:lnSpc>
                <a:spcPct val="80000"/>
              </a:lnSpc>
            </a:pPr>
            <a:endParaRPr lang="tr-TR" altLang="tr-TR" sz="1400" dirty="0"/>
          </a:p>
        </p:txBody>
      </p:sp>
      <p:sp>
        <p:nvSpPr>
          <p:cNvPr id="4" name="TextBox 3"/>
          <p:cNvSpPr txBox="1"/>
          <p:nvPr/>
        </p:nvSpPr>
        <p:spPr>
          <a:xfrm>
            <a:off x="611580" y="980728"/>
            <a:ext cx="6696744" cy="584775"/>
          </a:xfrm>
          <a:prstGeom prst="rect">
            <a:avLst/>
          </a:prstGeom>
          <a:noFill/>
        </p:spPr>
        <p:txBody>
          <a:bodyPr wrap="square" rtlCol="0">
            <a:spAutoFit/>
          </a:bodyPr>
          <a:lstStyle/>
          <a:p>
            <a:r>
              <a:rPr lang="tr-TR" sz="3200" b="1" dirty="0" smtClean="0">
                <a:solidFill>
                  <a:srgbClr val="002060"/>
                </a:solidFill>
                <a:latin typeface="Calibri" panose="020F0502020204030204" pitchFamily="34" charset="0"/>
              </a:rPr>
              <a:t>Doğal Çevre</a:t>
            </a:r>
            <a:endParaRPr lang="tr-TR" sz="32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907741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4" name="TextBox 3"/>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İç </a:t>
            </a:r>
            <a:r>
              <a:rPr lang="tr-TR" altLang="tr-TR" sz="3200" b="1" dirty="0">
                <a:solidFill>
                  <a:srgbClr val="002060"/>
                </a:solidFill>
                <a:latin typeface="Calibri" panose="020F0502020204030204" pitchFamily="34" charset="0"/>
              </a:rPr>
              <a:t>Çevre Faktörleri ve Örgüt Kültürü</a:t>
            </a:r>
            <a:endParaRPr lang="tr-TR" sz="3200" b="1" dirty="0">
              <a:solidFill>
                <a:srgbClr val="002060"/>
              </a:solidFill>
              <a:latin typeface="Calibri" panose="020F0502020204030204" pitchFamily="34" charset="0"/>
            </a:endParaRPr>
          </a:p>
        </p:txBody>
      </p:sp>
      <p:sp>
        <p:nvSpPr>
          <p:cNvPr id="5" name="Rectangle 4"/>
          <p:cNvSpPr/>
          <p:nvPr/>
        </p:nvSpPr>
        <p:spPr>
          <a:xfrm>
            <a:off x="837338" y="1941285"/>
            <a:ext cx="7416824" cy="3539430"/>
          </a:xfrm>
          <a:prstGeom prst="rect">
            <a:avLst/>
          </a:prstGeom>
        </p:spPr>
        <p:txBody>
          <a:bodyPr wrap="square">
            <a:spAutoFit/>
          </a:bodyPr>
          <a:lstStyle/>
          <a:p>
            <a:pPr marL="539750" indent="-457200">
              <a:buClr>
                <a:srgbClr val="002060"/>
              </a:buClr>
              <a:buFont typeface="Wingdings 3" panose="05040102010807070707" pitchFamily="18" charset="2"/>
              <a:buChar char=""/>
            </a:pPr>
            <a:r>
              <a:rPr lang="tr-TR" altLang="tr-TR" sz="2800" dirty="0">
                <a:latin typeface="Calibri" panose="020F0502020204030204" pitchFamily="34" charset="0"/>
              </a:rPr>
              <a:t>İşletmenin iç çevresini oluşturan temel unsurlar</a:t>
            </a:r>
            <a:r>
              <a:rPr lang="tr-TR" altLang="tr-TR" sz="2800" dirty="0" smtClean="0">
                <a:latin typeface="Calibri" panose="020F0502020204030204" pitchFamily="34" charset="0"/>
              </a:rPr>
              <a:t>;</a:t>
            </a:r>
            <a:r>
              <a:rPr lang="tr-TR" altLang="tr-TR" sz="2800" i="1" dirty="0" smtClean="0">
                <a:latin typeface="Calibri" panose="020F0502020204030204" pitchFamily="34" charset="0"/>
              </a:rPr>
              <a:t>“</a:t>
            </a:r>
            <a:r>
              <a:rPr lang="tr-TR" altLang="tr-TR" sz="2800" i="1" dirty="0">
                <a:latin typeface="Calibri" panose="020F0502020204030204" pitchFamily="34" charset="0"/>
              </a:rPr>
              <a:t>çalışanlar”, “yöneticiler”, “işletme sahipleri”</a:t>
            </a:r>
            <a:r>
              <a:rPr lang="tr-TR" altLang="tr-TR" sz="2800" dirty="0">
                <a:latin typeface="Calibri" panose="020F0502020204030204" pitchFamily="34" charset="0"/>
              </a:rPr>
              <a:t> ve </a:t>
            </a:r>
            <a:r>
              <a:rPr lang="tr-TR" altLang="tr-TR" sz="2800" i="1" dirty="0">
                <a:latin typeface="Calibri" panose="020F0502020204030204" pitchFamily="34" charset="0"/>
              </a:rPr>
              <a:t>“hissedarlar”</a:t>
            </a:r>
            <a:r>
              <a:rPr lang="tr-TR" altLang="tr-TR" sz="2800" dirty="0">
                <a:latin typeface="Calibri" panose="020F0502020204030204" pitchFamily="34" charset="0"/>
              </a:rPr>
              <a:t> ile tüm bunları bir arada tutan </a:t>
            </a:r>
            <a:r>
              <a:rPr lang="tr-TR" altLang="tr-TR" sz="2800" i="1" dirty="0">
                <a:latin typeface="Calibri" panose="020F0502020204030204" pitchFamily="34" charset="0"/>
              </a:rPr>
              <a:t>“örgüt kültürü”</a:t>
            </a:r>
            <a:r>
              <a:rPr lang="tr-TR" altLang="tr-TR" sz="2800" b="1" i="1" dirty="0">
                <a:latin typeface="Calibri" panose="020F0502020204030204" pitchFamily="34" charset="0"/>
              </a:rPr>
              <a:t> </a:t>
            </a:r>
            <a:r>
              <a:rPr lang="tr-TR" altLang="tr-TR" sz="2800" dirty="0">
                <a:latin typeface="Calibri" panose="020F0502020204030204" pitchFamily="34" charset="0"/>
              </a:rPr>
              <a:t>dür. </a:t>
            </a:r>
            <a:endParaRPr lang="tr-TR" altLang="tr-TR" sz="2800" dirty="0" smtClean="0">
              <a:latin typeface="Calibri" panose="020F0502020204030204" pitchFamily="34" charset="0"/>
            </a:endParaRPr>
          </a:p>
          <a:p>
            <a:pPr marL="539750" indent="-457200">
              <a:buClr>
                <a:srgbClr val="002060"/>
              </a:buClr>
              <a:buFont typeface="Wingdings 3" panose="05040102010807070707" pitchFamily="18" charset="2"/>
              <a:buChar char=""/>
            </a:pPr>
            <a:endParaRPr lang="tr-TR" altLang="tr-TR" sz="2800" b="1" i="1" dirty="0">
              <a:solidFill>
                <a:schemeClr val="tx2"/>
              </a:solidFill>
              <a:latin typeface="Calibri" panose="020F0502020204030204" pitchFamily="34" charset="0"/>
            </a:endParaRPr>
          </a:p>
          <a:p>
            <a:pPr marL="539750" indent="-457200">
              <a:buClr>
                <a:srgbClr val="002060"/>
              </a:buClr>
              <a:buFont typeface="Wingdings 3" panose="05040102010807070707" pitchFamily="18" charset="2"/>
              <a:buChar char=""/>
            </a:pPr>
            <a:r>
              <a:rPr lang="tr-TR" altLang="tr-TR" sz="2800" b="1" i="1" dirty="0" smtClean="0">
                <a:solidFill>
                  <a:srgbClr val="002060"/>
                </a:solidFill>
                <a:latin typeface="Calibri" panose="020F0502020204030204" pitchFamily="34" charset="0"/>
              </a:rPr>
              <a:t>Örgüt </a:t>
            </a:r>
            <a:r>
              <a:rPr lang="tr-TR" altLang="tr-TR" sz="2800" b="1" i="1" dirty="0">
                <a:solidFill>
                  <a:srgbClr val="002060"/>
                </a:solidFill>
                <a:latin typeface="Calibri" panose="020F0502020204030204" pitchFamily="34" charset="0"/>
              </a:rPr>
              <a:t>Kültürü</a:t>
            </a:r>
            <a:r>
              <a:rPr lang="tr-TR" altLang="tr-TR" sz="2800" dirty="0" smtClean="0">
                <a:solidFill>
                  <a:srgbClr val="002060"/>
                </a:solidFill>
                <a:latin typeface="Calibri" panose="020F0502020204030204" pitchFamily="34" charset="0"/>
              </a:rPr>
              <a:t>; </a:t>
            </a:r>
            <a:r>
              <a:rPr lang="tr-TR" altLang="tr-TR" sz="2800" i="1" dirty="0" smtClean="0">
                <a:latin typeface="Calibri" panose="020F0502020204030204" pitchFamily="34" charset="0"/>
              </a:rPr>
              <a:t>“</a:t>
            </a:r>
            <a:r>
              <a:rPr lang="tr-TR" altLang="tr-TR" sz="2800" i="1" dirty="0">
                <a:latin typeface="Calibri" panose="020F0502020204030204" pitchFamily="34" charset="0"/>
              </a:rPr>
              <a:t>bir örgütün üyelerinin paylaştığı temel değerler, anlayışlar ve normlar”</a:t>
            </a:r>
            <a:r>
              <a:rPr lang="tr-TR" altLang="tr-TR" sz="2800" dirty="0">
                <a:latin typeface="Calibri" panose="020F0502020204030204" pitchFamily="34" charset="0"/>
              </a:rPr>
              <a:t> olarak tanımlanır.</a:t>
            </a: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Kültürü</a:t>
            </a:r>
            <a:endParaRPr lang="tr-TR" sz="3200" b="1" dirty="0">
              <a:solidFill>
                <a:srgbClr val="002060"/>
              </a:solidFill>
              <a:latin typeface="Calibri" panose="020F0502020204030204" pitchFamily="34" charset="0"/>
            </a:endParaRPr>
          </a:p>
        </p:txBody>
      </p:sp>
      <p:sp>
        <p:nvSpPr>
          <p:cNvPr id="2" name="Rectangle 1"/>
          <p:cNvSpPr/>
          <p:nvPr/>
        </p:nvSpPr>
        <p:spPr>
          <a:xfrm>
            <a:off x="751496" y="1772816"/>
            <a:ext cx="7492911" cy="3071610"/>
          </a:xfrm>
          <a:prstGeom prst="rect">
            <a:avLst/>
          </a:prstGeom>
        </p:spPr>
        <p:txBody>
          <a:bodyPr wrap="square">
            <a:spAutoFit/>
          </a:bodyPr>
          <a:lstStyle/>
          <a:p>
            <a:pPr marL="539750"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İşletmede yerleşmiş </a:t>
            </a:r>
            <a:r>
              <a:rPr lang="tr-TR" sz="2800" b="1" i="1" dirty="0">
                <a:solidFill>
                  <a:srgbClr val="002060"/>
                </a:solidFill>
                <a:latin typeface="Calibri" panose="020F0502020204030204" pitchFamily="34" charset="0"/>
              </a:rPr>
              <a:t>efsaneler, mitler, kahramanlar, yöneticiler tarafından kullanılan sloganlar ve liderlik tarzları</a:t>
            </a:r>
            <a:r>
              <a:rPr lang="tr-TR" sz="2800" dirty="0">
                <a:solidFill>
                  <a:srgbClr val="002060"/>
                </a:solidFill>
                <a:latin typeface="Calibri" panose="020F0502020204030204" pitchFamily="34" charset="0"/>
              </a:rPr>
              <a:t> </a:t>
            </a:r>
            <a:r>
              <a:rPr lang="tr-TR" sz="2800" dirty="0">
                <a:latin typeface="Calibri" panose="020F0502020204030204" pitchFamily="34" charset="0"/>
              </a:rPr>
              <a:t>bir işletmede yerleşik örgüt kültürünü oluşturan en önemli öğeler arasındadır</a:t>
            </a:r>
            <a:r>
              <a:rPr lang="tr-TR" sz="2800" dirty="0" smtClean="0">
                <a:latin typeface="Calibri" panose="020F0502020204030204" pitchFamily="34" charset="0"/>
              </a:rPr>
              <a:t>.</a:t>
            </a:r>
          </a:p>
          <a:p>
            <a:pPr marL="82550">
              <a:lnSpc>
                <a:spcPct val="80000"/>
              </a:lnSpc>
              <a:buClr>
                <a:srgbClr val="002060"/>
              </a:buClr>
              <a:defRPr/>
            </a:pPr>
            <a:r>
              <a:rPr lang="tr-TR" sz="2800" dirty="0" smtClean="0">
                <a:latin typeface="Calibri" panose="020F0502020204030204" pitchFamily="34" charset="0"/>
              </a:rPr>
              <a:t> </a:t>
            </a:r>
          </a:p>
          <a:p>
            <a:pPr marL="539750" indent="-457200">
              <a:lnSpc>
                <a:spcPct val="80000"/>
              </a:lnSpc>
              <a:buClr>
                <a:srgbClr val="002060"/>
              </a:buClr>
              <a:buFont typeface="Wingdings 3" panose="05040102010807070707" pitchFamily="18" charset="2"/>
              <a:buChar char=""/>
              <a:defRPr/>
            </a:pPr>
            <a:r>
              <a:rPr lang="tr-TR" altLang="tr-TR" sz="2800" dirty="0" smtClean="0">
                <a:latin typeface="Calibri" panose="020F0502020204030204" pitchFamily="34" charset="0"/>
              </a:rPr>
              <a:t>Bir </a:t>
            </a:r>
            <a:r>
              <a:rPr lang="tr-TR" altLang="tr-TR" sz="2800" dirty="0">
                <a:latin typeface="Calibri" panose="020F0502020204030204" pitchFamily="34" charset="0"/>
              </a:rPr>
              <a:t>örgütün kültürü, bir anlamda o örgütün kişiliğidir ve onu diğerlerinden ayırır.</a:t>
            </a:r>
          </a:p>
          <a:p>
            <a:pPr marL="365125" indent="-282575">
              <a:lnSpc>
                <a:spcPct val="80000"/>
              </a:lnSpc>
              <a:defRPr/>
            </a:pP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747" y="4628913"/>
            <a:ext cx="2759040" cy="1809151"/>
          </a:xfrm>
          <a:prstGeom prst="rect">
            <a:avLst/>
          </a:prstGeom>
        </p:spPr>
      </p:pic>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a:t>
            </a:r>
            <a:r>
              <a:rPr lang="tr-TR" altLang="tr-TR" sz="3200" b="1" dirty="0">
                <a:solidFill>
                  <a:srgbClr val="002060"/>
                </a:solidFill>
                <a:latin typeface="Calibri" panose="020F0502020204030204" pitchFamily="34" charset="0"/>
              </a:rPr>
              <a:t>Kültürü</a:t>
            </a:r>
            <a:endParaRPr lang="tr-TR" sz="3200" b="1" dirty="0">
              <a:solidFill>
                <a:srgbClr val="002060"/>
              </a:solidFill>
              <a:latin typeface="Calibri" panose="020F0502020204030204" pitchFamily="34" charset="0"/>
            </a:endParaRPr>
          </a:p>
        </p:txBody>
      </p:sp>
      <p:sp>
        <p:nvSpPr>
          <p:cNvPr id="2" name="Rectangle 1"/>
          <p:cNvSpPr/>
          <p:nvPr/>
        </p:nvSpPr>
        <p:spPr>
          <a:xfrm>
            <a:off x="634568" y="1916832"/>
            <a:ext cx="7416824" cy="3539430"/>
          </a:xfrm>
          <a:prstGeom prst="rect">
            <a:avLst/>
          </a:prstGeom>
        </p:spPr>
        <p:txBody>
          <a:bodyPr wrap="square">
            <a:spAutoFit/>
          </a:bodyPr>
          <a:lstStyle/>
          <a:p>
            <a:pPr marL="539750"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Örgüt kültürü; toplum, müşteriler, çalışanlar, paydaşlar ve hissedarların gözünde işletmenin imajını şekillendirmede önemli rol oynamaktadır.</a:t>
            </a:r>
          </a:p>
          <a:p>
            <a:pPr marL="539750" indent="-457200">
              <a:lnSpc>
                <a:spcPct val="80000"/>
              </a:lnSpc>
              <a:buClr>
                <a:srgbClr val="002060"/>
              </a:buClr>
              <a:buFont typeface="Wingdings 3" panose="05040102010807070707" pitchFamily="18" charset="2"/>
              <a:buChar char=""/>
              <a:defRPr/>
            </a:pPr>
            <a:endParaRPr lang="tr-TR" sz="2800" dirty="0">
              <a:latin typeface="Calibri" panose="020F0502020204030204" pitchFamily="34" charset="0"/>
            </a:endParaRPr>
          </a:p>
          <a:p>
            <a:pPr marL="539750" indent="-457200">
              <a:lnSpc>
                <a:spcPct val="80000"/>
              </a:lnSpc>
              <a:buClr>
                <a:srgbClr val="002060"/>
              </a:buClr>
              <a:buFont typeface="Wingdings 3" panose="05040102010807070707" pitchFamily="18" charset="2"/>
              <a:buChar char=""/>
              <a:defRPr/>
            </a:pPr>
            <a:r>
              <a:rPr lang="tr-TR" sz="2800" dirty="0">
                <a:latin typeface="Calibri" panose="020F0502020204030204" pitchFamily="34" charset="0"/>
              </a:rPr>
              <a:t>Çalışanların örgüt kültürünü ve örgütsel değerleri anlamaları ve paylaşmaları için yöneticiler </a:t>
            </a:r>
            <a:r>
              <a:rPr lang="tr-TR" sz="2800" b="1" i="1" dirty="0">
                <a:solidFill>
                  <a:srgbClr val="002060"/>
                </a:solidFill>
                <a:latin typeface="Calibri" panose="020F0502020204030204" pitchFamily="34" charset="0"/>
              </a:rPr>
              <a:t>logo, sembol, bayrak, üniforma, kendilerine özgü dil vb.</a:t>
            </a:r>
            <a:r>
              <a:rPr lang="tr-TR" sz="2800" dirty="0">
                <a:solidFill>
                  <a:srgbClr val="002060"/>
                </a:solidFill>
                <a:latin typeface="Calibri" panose="020F0502020204030204" pitchFamily="34" charset="0"/>
              </a:rPr>
              <a:t> </a:t>
            </a:r>
            <a:r>
              <a:rPr lang="tr-TR" sz="2800" dirty="0">
                <a:latin typeface="Calibri" panose="020F0502020204030204" pitchFamily="34" charset="0"/>
              </a:rPr>
              <a:t>kültürel sembolleri kullanırlar. </a:t>
            </a:r>
          </a:p>
        </p:txBody>
      </p:sp>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2" name="Rectangle 1"/>
          <p:cNvSpPr/>
          <p:nvPr/>
        </p:nvSpPr>
        <p:spPr>
          <a:xfrm>
            <a:off x="781318" y="980728"/>
            <a:ext cx="7344816" cy="461665"/>
          </a:xfrm>
          <a:prstGeom prst="rect">
            <a:avLst/>
          </a:prstGeom>
        </p:spPr>
        <p:txBody>
          <a:bodyPr wrap="square">
            <a:spAutoFit/>
          </a:bodyPr>
          <a:lstStyle/>
          <a:p>
            <a:pPr marL="539750" indent="-457200">
              <a:buClr>
                <a:srgbClr val="002060"/>
              </a:buClr>
              <a:buFont typeface="Wingdings 3" panose="05040102010807070707" pitchFamily="18" charset="2"/>
              <a:buChar char=""/>
            </a:pPr>
            <a:r>
              <a:rPr lang="tr-TR" altLang="tr-TR" sz="2400" dirty="0">
                <a:latin typeface="Calibri" panose="020F0502020204030204" pitchFamily="34" charset="0"/>
              </a:rPr>
              <a:t>McDonald’s, Nike, Apple gibi işletmelerin </a:t>
            </a:r>
            <a:r>
              <a:rPr lang="tr-TR" altLang="tr-TR" sz="2400" dirty="0" smtClean="0">
                <a:latin typeface="Calibri" panose="020F0502020204030204" pitchFamily="34" charset="0"/>
              </a:rPr>
              <a:t>logoları</a:t>
            </a:r>
            <a:endParaRPr lang="tr-TR" altLang="tr-TR" sz="2400" dirty="0">
              <a:latin typeface="Calibri" panose="020F050202020403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26" y="1514816"/>
            <a:ext cx="2134498" cy="130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511" y="1514816"/>
            <a:ext cx="1474537" cy="128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90" y="1453737"/>
            <a:ext cx="1408559" cy="11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6440" y="2900843"/>
            <a:ext cx="7704856" cy="1200329"/>
          </a:xfrm>
          <a:prstGeom prst="rect">
            <a:avLst/>
          </a:prstGeom>
        </p:spPr>
        <p:txBody>
          <a:bodyPr wrap="square">
            <a:spAutoFit/>
          </a:bodyPr>
          <a:lstStyle/>
          <a:p>
            <a:pPr marL="342900" indent="-342900">
              <a:buClr>
                <a:srgbClr val="002060"/>
              </a:buClr>
              <a:buFont typeface="Wingdings 3" panose="05040102010807070707" pitchFamily="18" charset="2"/>
              <a:buChar char=""/>
            </a:pPr>
            <a:r>
              <a:rPr lang="tr-TR" altLang="tr-TR" sz="2400" dirty="0">
                <a:latin typeface="Calibri" panose="020F0502020204030204" pitchFamily="34" charset="0"/>
              </a:rPr>
              <a:t>General Electrics’in CEO’su Jack Welch, Microsoft’un kurucusu ve CEO’su Bill Gates, Apple firmasının ortağı ve CEO’su Steve Jobs’un liderlik tarzları</a:t>
            </a:r>
            <a:endParaRPr lang="tr-TR" sz="2400" dirty="0">
              <a:latin typeface="Calibri" panose="020F0502020204030204" pitchFamily="34" charset="0"/>
            </a:endParaRPr>
          </a:p>
        </p:txBody>
      </p:sp>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362" y="4365104"/>
            <a:ext cx="22828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437" y="4215085"/>
            <a:ext cx="1312862"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4215085"/>
            <a:ext cx="1880797" cy="202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68868" y="40432"/>
            <a:ext cx="3475540" cy="830997"/>
          </a:xfrm>
          <a:prstGeom prst="rect">
            <a:avLst/>
          </a:prstGeom>
          <a:noFill/>
        </p:spPr>
        <p:txBody>
          <a:bodyPr wrap="square" rtlCol="0">
            <a:spAutoFit/>
          </a:bodyPr>
          <a:lstStyle/>
          <a:p>
            <a:r>
              <a:rPr lang="tr-TR" sz="1600" b="1" dirty="0">
                <a:solidFill>
                  <a:srgbClr val="002060"/>
                </a:solidFill>
                <a:latin typeface="Calibri" panose="020F0502020204030204" pitchFamily="34" charset="0"/>
              </a:rPr>
              <a:t>ÖRGÜT KÜLTÜRÜ ve KÜRESEL ÇEVRENİN İŞLETMELERE ETKİSİ</a:t>
            </a:r>
            <a:endParaRPr lang="tr-TR" sz="1600" dirty="0">
              <a:solidFill>
                <a:srgbClr val="C00000"/>
              </a:solidFill>
            </a:endParaRPr>
          </a:p>
          <a:p>
            <a:endParaRPr lang="tr-TR" sz="1600" b="1" dirty="0">
              <a:solidFill>
                <a:srgbClr val="002060"/>
              </a:solidFill>
              <a:latin typeface="Calibri" panose="020F0502020204030204" pitchFamily="34" charset="0"/>
            </a:endParaRPr>
          </a:p>
        </p:txBody>
      </p:sp>
      <p:sp>
        <p:nvSpPr>
          <p:cNvPr id="3" name="TextBox 2"/>
          <p:cNvSpPr txBox="1"/>
          <p:nvPr/>
        </p:nvSpPr>
        <p:spPr>
          <a:xfrm>
            <a:off x="611560" y="865287"/>
            <a:ext cx="6696744" cy="584775"/>
          </a:xfrm>
          <a:prstGeom prst="rect">
            <a:avLst/>
          </a:prstGeom>
          <a:noFill/>
        </p:spPr>
        <p:txBody>
          <a:bodyPr wrap="square" rtlCol="0">
            <a:spAutoFit/>
          </a:bodyPr>
          <a:lstStyle/>
          <a:p>
            <a:r>
              <a:rPr lang="tr-TR" altLang="tr-TR" sz="3200" b="1" dirty="0" smtClean="0">
                <a:solidFill>
                  <a:srgbClr val="002060"/>
                </a:solidFill>
                <a:latin typeface="Calibri" panose="020F0502020204030204" pitchFamily="34" charset="0"/>
              </a:rPr>
              <a:t>Örgüt Kültürünün Ögeleri</a:t>
            </a:r>
            <a:endParaRPr lang="tr-TR" sz="3200" b="1" dirty="0">
              <a:solidFill>
                <a:srgbClr val="002060"/>
              </a:solidFill>
              <a:latin typeface="Calibri" panose="020F0502020204030204" pitchFamily="34" charset="0"/>
            </a:endParaRPr>
          </a:p>
        </p:txBody>
      </p:sp>
      <p:sp>
        <p:nvSpPr>
          <p:cNvPr id="2" name="Rectangle 1"/>
          <p:cNvSpPr/>
          <p:nvPr/>
        </p:nvSpPr>
        <p:spPr>
          <a:xfrm>
            <a:off x="755576" y="1916832"/>
            <a:ext cx="7488832" cy="2246769"/>
          </a:xfrm>
          <a:prstGeom prst="rect">
            <a:avLst/>
          </a:prstGeom>
        </p:spPr>
        <p:txBody>
          <a:bodyPr wrap="square">
            <a:spAutoFit/>
          </a:bodyPr>
          <a:lstStyle/>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Örgüt kültürü, etkisi ve gücü değişik birçok </a:t>
            </a:r>
            <a:r>
              <a:rPr lang="tr-TR" altLang="tr-TR" sz="2800" b="1" i="1" dirty="0">
                <a:solidFill>
                  <a:srgbClr val="002060"/>
                </a:solidFill>
                <a:latin typeface="Calibri" panose="020F0502020204030204" pitchFamily="34" charset="0"/>
              </a:rPr>
              <a:t>alt kültürden</a:t>
            </a:r>
            <a:r>
              <a:rPr lang="tr-TR" altLang="tr-TR" sz="2800" b="1" dirty="0">
                <a:latin typeface="Calibri" panose="020F0502020204030204" pitchFamily="34" charset="0"/>
              </a:rPr>
              <a:t> </a:t>
            </a:r>
            <a:r>
              <a:rPr lang="tr-TR" altLang="tr-TR" sz="2800" dirty="0">
                <a:latin typeface="Calibri" panose="020F0502020204030204" pitchFamily="34" charset="0"/>
              </a:rPr>
              <a:t>meydana gelir</a:t>
            </a:r>
            <a:r>
              <a:rPr lang="tr-TR" altLang="tr-TR" sz="2800" dirty="0" smtClean="0">
                <a:latin typeface="Calibri" panose="020F0502020204030204" pitchFamily="34" charset="0"/>
              </a:rPr>
              <a:t>.</a:t>
            </a:r>
            <a:endParaRPr lang="tr-TR" altLang="tr-TR" sz="2800" dirty="0">
              <a:latin typeface="Calibri" panose="020F0502020204030204" pitchFamily="34" charset="0"/>
            </a:endParaRPr>
          </a:p>
          <a:p>
            <a:pPr marL="457200" indent="-457200">
              <a:buClr>
                <a:srgbClr val="002060"/>
              </a:buClr>
              <a:buFont typeface="Wingdings 3" panose="05040102010807070707" pitchFamily="18" charset="2"/>
              <a:buChar char=""/>
            </a:pPr>
            <a:endParaRPr lang="tr-TR" altLang="tr-TR" sz="2800" dirty="0">
              <a:latin typeface="Calibri" panose="020F0502020204030204" pitchFamily="34" charset="0"/>
            </a:endParaRPr>
          </a:p>
          <a:p>
            <a:pPr marL="457200" indent="-457200">
              <a:buClr>
                <a:srgbClr val="002060"/>
              </a:buClr>
              <a:buFont typeface="Wingdings 3" panose="05040102010807070707" pitchFamily="18" charset="2"/>
              <a:buChar char=""/>
            </a:pPr>
            <a:r>
              <a:rPr lang="tr-TR" altLang="tr-TR" sz="2800" dirty="0">
                <a:latin typeface="Calibri" panose="020F0502020204030204" pitchFamily="34" charset="0"/>
              </a:rPr>
              <a:t>Örgüt kültürünü oluşturan temel unsurlar; </a:t>
            </a:r>
            <a:r>
              <a:rPr lang="tr-TR" altLang="tr-TR" sz="2800" b="1" i="1" dirty="0">
                <a:solidFill>
                  <a:srgbClr val="002060"/>
                </a:solidFill>
                <a:latin typeface="Calibri" panose="020F0502020204030204" pitchFamily="34" charset="0"/>
              </a:rPr>
              <a:t>değerler</a:t>
            </a:r>
            <a:r>
              <a:rPr lang="tr-TR" altLang="tr-TR" sz="2800" dirty="0">
                <a:solidFill>
                  <a:srgbClr val="002060"/>
                </a:solidFill>
                <a:latin typeface="Calibri" panose="020F0502020204030204" pitchFamily="34" charset="0"/>
              </a:rPr>
              <a:t>, </a:t>
            </a:r>
            <a:r>
              <a:rPr lang="tr-TR" altLang="tr-TR" sz="2800" b="1" i="1" dirty="0">
                <a:solidFill>
                  <a:srgbClr val="002060"/>
                </a:solidFill>
                <a:latin typeface="Calibri" panose="020F0502020204030204" pitchFamily="34" charset="0"/>
              </a:rPr>
              <a:t>inançlar</a:t>
            </a:r>
            <a:r>
              <a:rPr lang="tr-TR" altLang="tr-TR" sz="2800" b="1" i="1" dirty="0">
                <a:solidFill>
                  <a:schemeClr val="tx2"/>
                </a:solidFill>
                <a:latin typeface="Calibri" panose="020F0502020204030204" pitchFamily="34" charset="0"/>
              </a:rPr>
              <a:t> </a:t>
            </a:r>
            <a:r>
              <a:rPr lang="tr-TR" altLang="tr-TR" sz="2800" dirty="0">
                <a:latin typeface="Calibri" panose="020F0502020204030204" pitchFamily="34" charset="0"/>
              </a:rPr>
              <a:t>ve</a:t>
            </a:r>
            <a:r>
              <a:rPr lang="tr-TR" altLang="tr-TR" sz="2800" dirty="0">
                <a:solidFill>
                  <a:schemeClr val="tx2"/>
                </a:solidFill>
                <a:latin typeface="Calibri" panose="020F0502020204030204" pitchFamily="34" charset="0"/>
              </a:rPr>
              <a:t> </a:t>
            </a:r>
            <a:r>
              <a:rPr lang="tr-TR" altLang="tr-TR" sz="2800" b="1" i="1" dirty="0">
                <a:solidFill>
                  <a:srgbClr val="002060"/>
                </a:solidFill>
                <a:latin typeface="Calibri" panose="020F0502020204030204" pitchFamily="34" charset="0"/>
              </a:rPr>
              <a:t>normlardır.</a:t>
            </a:r>
            <a:endParaRPr lang="tr-TR" altLang="tr-TR" sz="2800" dirty="0">
              <a:solidFill>
                <a:srgbClr val="002060"/>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472" y="4293096"/>
            <a:ext cx="2759040" cy="1809151"/>
          </a:xfrm>
          <a:prstGeom prst="rect">
            <a:avLst/>
          </a:prstGeom>
        </p:spPr>
      </p:pic>
    </p:spTree>
    <p:extLst>
      <p:ext uri="{BB962C8B-B14F-4D97-AF65-F5344CB8AC3E}">
        <p14:creationId xmlns:p14="http://schemas.microsoft.com/office/powerpoint/2010/main" val="214208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Özel 11">
      <a:dk1>
        <a:srgbClr val="323543"/>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827</TotalTime>
  <Words>2360</Words>
  <Application>Microsoft Office PowerPoint</Application>
  <PresentationFormat>On-screen Show (4:3)</PresentationFormat>
  <Paragraphs>257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Austin</vt:lpstr>
      <vt:lpstr>GÜNÜMÜZ İŞLETMELERİNiN YÖNETİMİ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GÜNÜMÜZ İŞLETMELERİNİN YÖNETİMİ</dc:title>
  <dc:creator>Merve Urfa</dc:creator>
  <cp:lastModifiedBy>Merve Urfa</cp:lastModifiedBy>
  <cp:revision>110</cp:revision>
  <dcterms:created xsi:type="dcterms:W3CDTF">2017-01-19T11:57:50Z</dcterms:created>
  <dcterms:modified xsi:type="dcterms:W3CDTF">2017-01-29T18:51:52Z</dcterms:modified>
</cp:coreProperties>
</file>