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4"/>
  </p:notesMasterIdLst>
  <p:sldIdLst>
    <p:sldId id="328" r:id="rId2"/>
    <p:sldId id="256" r:id="rId3"/>
    <p:sldId id="257" r:id="rId4"/>
    <p:sldId id="260" r:id="rId5"/>
    <p:sldId id="261" r:id="rId6"/>
    <p:sldId id="462" r:id="rId7"/>
    <p:sldId id="490" r:id="rId8"/>
    <p:sldId id="491" r:id="rId9"/>
    <p:sldId id="263" r:id="rId10"/>
    <p:sldId id="265" r:id="rId11"/>
    <p:sldId id="427" r:id="rId12"/>
    <p:sldId id="400" r:id="rId13"/>
    <p:sldId id="441" r:id="rId14"/>
    <p:sldId id="331" r:id="rId15"/>
    <p:sldId id="442" r:id="rId16"/>
    <p:sldId id="463" r:id="rId17"/>
    <p:sldId id="477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86" r:id="rId32"/>
    <p:sldId id="478" r:id="rId33"/>
    <p:sldId id="479" r:id="rId34"/>
    <p:sldId id="480" r:id="rId35"/>
    <p:sldId id="487" r:id="rId36"/>
    <p:sldId id="481" r:id="rId37"/>
    <p:sldId id="482" r:id="rId38"/>
    <p:sldId id="483" r:id="rId39"/>
    <p:sldId id="484" r:id="rId40"/>
    <p:sldId id="485" r:id="rId41"/>
    <p:sldId id="488" r:id="rId42"/>
    <p:sldId id="489" r:id="rId43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1DFE1-1213-4B5A-8044-F2411B1976A7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9EF83-C866-417B-822B-D05496BA9D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45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smtClean="0">
                <a:latin typeface="Arial" pitchFamily="34" charset="0"/>
              </a:rPr>
              <a:t>MCM-2010</a:t>
            </a:r>
            <a:endParaRPr lang="es-ES" altLang="tr-TR" smtClean="0">
              <a:latin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865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865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865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865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865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DDDA5E-84F8-42F5-AA6D-B5C79067BBFD}" type="slidenum">
              <a:rPr lang="ru-RU" altLang="tr-TR" smtClean="0"/>
              <a:pPr algn="r" eaLnBrk="1" hangingPunct="1">
                <a:spcBef>
                  <a:spcPct val="0"/>
                </a:spcBef>
              </a:pPr>
              <a:t>1</a:t>
            </a:fld>
            <a:endParaRPr lang="ru-RU" altLang="tr-TR" smtClean="0"/>
          </a:p>
        </p:txBody>
      </p:sp>
    </p:spTree>
    <p:extLst>
      <p:ext uri="{BB962C8B-B14F-4D97-AF65-F5344CB8AC3E}">
        <p14:creationId xmlns:p14="http://schemas.microsoft.com/office/powerpoint/2010/main" val="158300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Times New Roman"/>
                <a:cs typeface="Times New Roman"/>
              </a:rPr>
              <a:t>‹#›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11/27/2023</a:t>
            </a:fld>
            <a:endParaRPr lang="en-US" smtClean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114935">
              <a:lnSpc>
                <a:spcPct val="100000"/>
              </a:lnSpc>
            </a:pPr>
            <a:fld id="{81D60167-4931-47E6-BA6A-407CBD079E47}" type="slidenum">
              <a:rPr lang="tr-TR" sz="1400" smtClean="0">
                <a:latin typeface="Times New Roman"/>
                <a:cs typeface="Times New Roman"/>
              </a:rPr>
              <a:t>‹#›</a:t>
            </a:fld>
            <a:endParaRPr lang="tr-TR" sz="1400">
              <a:latin typeface="Times New Roman"/>
              <a:cs typeface="Times New Roman"/>
            </a:endParaRPr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babuscu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aylikci@yildiz.edu.t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40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44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1.wmf"/><Relationship Id="rId3" Type="http://schemas.openxmlformats.org/officeDocument/2006/relationships/image" Target="../media/image55.png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45.wmf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50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3.png"/><Relationship Id="rId4" Type="http://schemas.openxmlformats.org/officeDocument/2006/relationships/image" Target="../media/image5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68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72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79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3.png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8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8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8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8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9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8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9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93900" y="3648075"/>
            <a:ext cx="7143750" cy="1328738"/>
          </a:xfrm>
          <a:ln>
            <a:solidFill>
              <a:srgbClr val="C00000">
                <a:alpha val="90195"/>
              </a:srgbClr>
            </a:solidFill>
            <a:miter lim="800000"/>
            <a:headEnd/>
            <a:tailEnd/>
          </a:ln>
        </p:spPr>
        <p:txBody>
          <a:bodyPr tIns="45720"/>
          <a:lstStyle/>
          <a:p>
            <a:pPr marL="26988" eaLnBrk="1" hangingPunct="1"/>
            <a:endParaRPr lang="tr-TR" altLang="tr-TR" sz="2000" b="1" i="1" u="sng" dirty="0" smtClean="0">
              <a:solidFill>
                <a:srgbClr val="C00000"/>
              </a:solidFill>
            </a:endParaRPr>
          </a:p>
          <a:p>
            <a:pPr marL="26988" eaLnBrk="1" hangingPunct="1"/>
            <a:r>
              <a:rPr lang="tr-TR" altLang="tr-TR" sz="2000" b="1" i="1" u="sng" dirty="0" smtClean="0">
                <a:solidFill>
                  <a:srgbClr val="7030A0"/>
                </a:solidFill>
              </a:rPr>
              <a:t>Dersin Öğretim Üyesi:  Dr. Öğr. Üyesi Fatih Aylıkcı</a:t>
            </a:r>
            <a:endParaRPr lang="tr-TR" altLang="tr-TR" sz="2000" b="1" u="sng" dirty="0" smtClean="0">
              <a:solidFill>
                <a:srgbClr val="7030A0"/>
              </a:solidFill>
            </a:endParaRPr>
          </a:p>
          <a:p>
            <a:pPr marL="26988" eaLnBrk="1" hangingPunct="1"/>
            <a:endParaRPr lang="tr-TR" altLang="tr-TR" sz="2000" b="1" u="sng" dirty="0" smtClean="0">
              <a:solidFill>
                <a:srgbClr val="7030A0"/>
              </a:solidFill>
              <a:hlinkClick r:id="rId3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gray">
          <a:xfrm>
            <a:off x="5367338" y="5984875"/>
            <a:ext cx="35639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tr-TR" altLang="tr-TR" sz="1400" u="sng" dirty="0" smtClean="0">
                <a:solidFill>
                  <a:srgbClr val="0070C0"/>
                </a:solidFill>
                <a:hlinkClick r:id="rId4"/>
              </a:rPr>
              <a:t>faylikci@yildiz.edu.tr</a:t>
            </a:r>
            <a:endParaRPr lang="tr-TR" altLang="tr-TR" sz="1400" u="sng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tr-TR" altLang="tr-TR" sz="1400" u="sng" dirty="0" smtClean="0">
                <a:solidFill>
                  <a:srgbClr val="92D050"/>
                </a:solidFill>
              </a:rPr>
              <a:t>fatihaylikci@gmail.com</a:t>
            </a:r>
            <a:endParaRPr lang="tr-TR" altLang="tr-TR" sz="1400" u="sng" dirty="0">
              <a:solidFill>
                <a:srgbClr val="92D050"/>
              </a:solidFill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1400" b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gray">
          <a:xfrm>
            <a:off x="395288" y="855808"/>
            <a:ext cx="87487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altLang="tr-TR" sz="4400" u="sng" dirty="0" smtClean="0">
                <a:solidFill>
                  <a:srgbClr val="993366"/>
                </a:solidFill>
                <a:latin typeface="Arial" pitchFamily="34" charset="0"/>
              </a:rPr>
              <a:t>MTM6119</a:t>
            </a:r>
            <a:endParaRPr lang="tr-TR" altLang="tr-TR" sz="4400" u="sng" dirty="0">
              <a:solidFill>
                <a:srgbClr val="993366"/>
              </a:solidFill>
              <a:latin typeface="Arial" pitchFamily="34" charset="0"/>
            </a:endParaRPr>
          </a:p>
          <a:p>
            <a:pPr algn="ctr"/>
            <a:r>
              <a:rPr lang="tr-TR" altLang="tr-TR" sz="4400" u="sng" dirty="0" smtClean="0">
                <a:solidFill>
                  <a:srgbClr val="993366"/>
                </a:solidFill>
                <a:latin typeface="Arial" pitchFamily="34" charset="0"/>
              </a:rPr>
              <a:t>MÜHENDİSLİK </a:t>
            </a:r>
          </a:p>
          <a:p>
            <a:pPr algn="ctr"/>
            <a:r>
              <a:rPr lang="tr-TR" altLang="tr-TR" sz="4400" u="sng" dirty="0" smtClean="0">
                <a:solidFill>
                  <a:srgbClr val="993366"/>
                </a:solidFill>
                <a:latin typeface="Arial" pitchFamily="34" charset="0"/>
              </a:rPr>
              <a:t>MATEMATİĞİ II</a:t>
            </a:r>
            <a:endParaRPr lang="tr-TR" altLang="tr-TR" sz="4400" u="sng" dirty="0">
              <a:solidFill>
                <a:srgbClr val="993366"/>
              </a:solidFill>
              <a:latin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029200" y="5257800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http://</a:t>
            </a:r>
            <a:r>
              <a:rPr lang="tr-TR" dirty="0" smtClean="0">
                <a:solidFill>
                  <a:srgbClr val="FF0000"/>
                </a:solidFill>
              </a:rPr>
              <a:t>avesis.yildiz.edu.tr/faylikci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18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66801" y="228600"/>
            <a:ext cx="8001000" cy="640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dirty="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2475" y="1765580"/>
            <a:ext cx="4014633" cy="393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015" y="2787948"/>
            <a:ext cx="7773670" cy="1499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066801" y="152400"/>
            <a:ext cx="8077199" cy="662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4235" marR="12700" indent="-852169">
              <a:lnSpc>
                <a:spcPts val="2690"/>
              </a:lnSpc>
            </a:pPr>
            <a:r>
              <a:rPr lang="tr-TR" sz="2400" b="1" spc="1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CAUCHY TEOREMİ ve ANALİTİK FONKSİYON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f(z) fonksiyonu, kapalı bir C eğrisi üzerinde ve bu eğrinin 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içinde kalan D bölgesinin her yerinde analitik ise</a:t>
            </a: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2000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lur. 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İspatlayalım:</a:t>
            </a: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önüşümünü kullanarak f(z) nin integralini hesaplayalım.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r-TR" sz="1400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    </a:t>
            </a:r>
            <a:endParaRPr lang="tr-TR" sz="2000" b="1" spc="1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Eğer P(x,y) ve Q(x,y) fonksiyonları ve bunların kısmi türevleri,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kapalı bir C eğrisi ve bu eğrinin içinde kalan D bölgesinin her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yerinde sürekli ise </a:t>
            </a: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eklindeki düzlemde </a:t>
            </a:r>
            <a:r>
              <a:rPr lang="tr-TR" sz="2000" b="1" spc="1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Teoremi 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geçerlidir.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923379"/>
              </p:ext>
            </p:extLst>
          </p:nvPr>
        </p:nvGraphicFramePr>
        <p:xfrm>
          <a:off x="4114800" y="1295400"/>
          <a:ext cx="1333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1" name="Equation" r:id="rId3" imgW="1333440" imgH="647640" progId="Equation.DSMT4">
                  <p:embed/>
                </p:oleObj>
              </mc:Choice>
              <mc:Fallback>
                <p:oleObj name="Equation" r:id="rId3" imgW="13334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1295400"/>
                        <a:ext cx="1333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125986"/>
              </p:ext>
            </p:extLst>
          </p:nvPr>
        </p:nvGraphicFramePr>
        <p:xfrm>
          <a:off x="3200400" y="2209800"/>
          <a:ext cx="292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2" name="Equation" r:id="rId5" imgW="2920680" imgH="304560" progId="Equation.DSMT4">
                  <p:embed/>
                </p:oleObj>
              </mc:Choice>
              <mc:Fallback>
                <p:oleObj name="Equation" r:id="rId5" imgW="29206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2209800"/>
                        <a:ext cx="2921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668385"/>
              </p:ext>
            </p:extLst>
          </p:nvPr>
        </p:nvGraphicFramePr>
        <p:xfrm>
          <a:off x="1752600" y="2971800"/>
          <a:ext cx="6451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3" name="Equation" r:id="rId7" imgW="6451560" imgH="647640" progId="Equation.DSMT4">
                  <p:embed/>
                </p:oleObj>
              </mc:Choice>
              <mc:Fallback>
                <p:oleObj name="Equation" r:id="rId7" imgW="6451560" imgH="647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2600" y="2971800"/>
                        <a:ext cx="64516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795513"/>
              </p:ext>
            </p:extLst>
          </p:nvPr>
        </p:nvGraphicFramePr>
        <p:xfrm>
          <a:off x="3124200" y="4495800"/>
          <a:ext cx="3632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4" name="Equation" r:id="rId9" imgW="3632040" imgH="799920" progId="Equation.DSMT4">
                  <p:embed/>
                </p:oleObj>
              </mc:Choice>
              <mc:Fallback>
                <p:oleObj name="Equation" r:id="rId9" imgW="3632040" imgH="7999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200" y="4495800"/>
                        <a:ext cx="3632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 txBox="1"/>
          <p:nvPr/>
        </p:nvSpPr>
        <p:spPr>
          <a:xfrm>
            <a:off x="1066800" y="152400"/>
            <a:ext cx="8001000" cy="662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4235" marR="12700" indent="-852169">
              <a:lnSpc>
                <a:spcPts val="2690"/>
              </a:lnSpc>
            </a:pP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teorem, </a:t>
            </a:r>
            <a:r>
              <a:rPr lang="tr-TR" sz="2000" b="1" spc="1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bağıntısının </a:t>
            </a: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reel ve sanal kısımlarına ayrı 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ayrı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uygulanırsa</a:t>
            </a: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reel 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kısım </a:t>
            </a: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 </a:t>
            </a: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tr-TR" sz="1400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tr-TR" sz="1400" b="1" spc="1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sanal kısım için</a:t>
            </a: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tr-TR" sz="2000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tr-TR" sz="1400" b="1" spc="1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ulunur. </a:t>
            </a:r>
            <a:r>
              <a:rPr lang="tr-TR" sz="2000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bağıntıları </a:t>
            </a:r>
            <a:r>
              <a:rPr lang="tr-TR" sz="2000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’de yerine yazılırsa</a:t>
            </a: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tr-TR" sz="14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ulunur. </a:t>
            </a: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874355"/>
              </p:ext>
            </p:extLst>
          </p:nvPr>
        </p:nvGraphicFramePr>
        <p:xfrm>
          <a:off x="3111500" y="914400"/>
          <a:ext cx="3594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1" name="Equation" r:id="rId3" imgW="3593880" imgH="1168200" progId="Equation.DSMT4">
                  <p:embed/>
                </p:oleObj>
              </mc:Choice>
              <mc:Fallback>
                <p:oleObj name="Equation" r:id="rId3" imgW="35938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1500" y="914400"/>
                        <a:ext cx="35941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82570"/>
              </p:ext>
            </p:extLst>
          </p:nvPr>
        </p:nvGraphicFramePr>
        <p:xfrm>
          <a:off x="3194050" y="2590800"/>
          <a:ext cx="3429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2" name="Equation" r:id="rId5" imgW="3429000" imgH="1168200" progId="Equation.DSMT4">
                  <p:embed/>
                </p:oleObj>
              </mc:Choice>
              <mc:Fallback>
                <p:oleObj name="Equation" r:id="rId5" imgW="3429000" imgH="1168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4050" y="2590800"/>
                        <a:ext cx="3429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260625"/>
              </p:ext>
            </p:extLst>
          </p:nvPr>
        </p:nvGraphicFramePr>
        <p:xfrm>
          <a:off x="2286000" y="4419600"/>
          <a:ext cx="530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3" name="Equation" r:id="rId7" imgW="5308560" imgH="799920" progId="Equation.DSMT4">
                  <p:embed/>
                </p:oleObj>
              </mc:Choice>
              <mc:Fallback>
                <p:oleObj name="Equation" r:id="rId7" imgW="5308560" imgH="7999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4419600"/>
                        <a:ext cx="5308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3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/>
          <p:cNvSpPr txBox="1"/>
          <p:nvPr/>
        </p:nvSpPr>
        <p:spPr>
          <a:xfrm>
            <a:off x="1143000" y="152400"/>
            <a:ext cx="7848600" cy="662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4581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235" marR="12700" indent="-852169">
              <a:lnSpc>
                <a:spcPts val="2690"/>
              </a:lnSpc>
            </a:pP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Başlangıç şartlarına göre, f(z) fonksiyonu D 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bölgesinin her 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yerinde analitik olduğundan</a:t>
            </a: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biçimindeki Cauchy-Riemann şartları sağlanır. Buradan da 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görülebileceği gibi,</a:t>
            </a:r>
            <a:r>
              <a:rPr lang="tr-TR" sz="2000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 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bağıntısındaki parantez içindeki ifadeler, 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şartları ortaya koymaktadır. Bu durumda analitik bir 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fonksiyon için </a:t>
            </a: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lduğu ispatlanmış olur. </a:t>
            </a: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33584"/>
              </p:ext>
            </p:extLst>
          </p:nvPr>
        </p:nvGraphicFramePr>
        <p:xfrm>
          <a:off x="3505200" y="914400"/>
          <a:ext cx="2311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4" name="Equation" r:id="rId3" imgW="2311200" imgH="660240" progId="Equation.DSMT4">
                  <p:embed/>
                </p:oleObj>
              </mc:Choice>
              <mc:Fallback>
                <p:oleObj name="Equation" r:id="rId3" imgW="2311200" imgH="6602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914400"/>
                        <a:ext cx="23114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083736"/>
              </p:ext>
            </p:extLst>
          </p:nvPr>
        </p:nvGraphicFramePr>
        <p:xfrm>
          <a:off x="4191000" y="3124200"/>
          <a:ext cx="1333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5" name="Equation" r:id="rId5" imgW="1333440" imgH="647640" progId="Equation.DSMT4">
                  <p:embed/>
                </p:oleObj>
              </mc:Choice>
              <mc:Fallback>
                <p:oleObj name="Equation" r:id="rId5" imgW="1333440" imgH="647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3124200"/>
                        <a:ext cx="1333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4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/>
              <p:cNvSpPr txBox="1"/>
              <p:nvPr/>
            </p:nvSpPr>
            <p:spPr>
              <a:xfrm>
                <a:off x="1108364" y="276621"/>
                <a:ext cx="7883236" cy="650517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Eğer D bölgesi, 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C</a:t>
                </a:r>
                <a:r>
                  <a:rPr lang="tr-TR" sz="2000" b="1" spc="-20" baseline="-2500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, C</a:t>
                </a:r>
                <a:r>
                  <a:rPr lang="tr-TR" sz="2000" b="1" spc="-20" baseline="-2500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2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, C</a:t>
                </a:r>
                <a:r>
                  <a:rPr lang="tr-TR" sz="2000" b="1" spc="-20" baseline="-2500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3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, ... 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gibi çok parçalı eğrilerle çevrilmişse Cauchy teoremi, bu yüzey içinde «kesim»ler (basit bağlantılar) oluşturularak ispatlanabilir. Bunun için </a:t>
                </a:r>
                <a:r>
                  <a:rPr lang="tr-TR" sz="2000" b="1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C</a:t>
                </a:r>
                <a:r>
                  <a:rPr lang="tr-TR" sz="2000" b="1" spc="-20" baseline="-25000" dirty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tr-TR" sz="2000" b="1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, C</a:t>
                </a:r>
                <a:r>
                  <a:rPr lang="tr-TR" sz="2000" b="1" spc="-20" baseline="-25000" dirty="0">
                    <a:solidFill>
                      <a:srgbClr val="00B0F0"/>
                    </a:solidFill>
                    <a:latin typeface="Arial"/>
                    <a:cs typeface="Arial"/>
                  </a:rPr>
                  <a:t>2</a:t>
                </a:r>
                <a:r>
                  <a:rPr lang="tr-TR" sz="2000" b="1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, C</a:t>
                </a:r>
                <a:r>
                  <a:rPr lang="tr-TR" sz="2000" b="1" spc="-20" baseline="-25000" dirty="0">
                    <a:solidFill>
                      <a:srgbClr val="00B0F0"/>
                    </a:solidFill>
                    <a:latin typeface="Arial"/>
                    <a:cs typeface="Arial"/>
                  </a:rPr>
                  <a:t>3</a:t>
                </a:r>
                <a:r>
                  <a:rPr lang="tr-TR" sz="2000" b="1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, ... 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eğrileri, 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14:m>
                  <m:oMath xmlns:m="http://schemas.openxmlformats.org/officeDocument/2006/math">
                    <m:r>
                      <a:rPr lang="tr-TR" sz="2000" b="1" i="1" spc="-2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sz="2000" b="1" i="0" spc="-2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b="1" i="1" spc="-2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pc="-2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000" b="1" i="0" spc="-2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000" b="1" i="0" spc="-2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b="1" i="1" spc="-2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pc="-2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000" b="1" i="0" spc="-2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000" b="1" i="0" spc="-2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b="1" i="1" spc="-2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pc="-2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000" b="1" i="0" spc="-2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000" b="1" i="0" spc="-2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 toplamı ile bir C eğrisine dönüştürülür. Bu C eğrisi üzerinde bir tam dönüş sırasında kesimler üzerinden iki kez geçileceğinden bu kesimlerin integrale katkısı olmaz. 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14:m>
                  <m:oMath xmlns:m="http://schemas.openxmlformats.org/officeDocument/2006/math">
                    <m:r>
                      <a:rPr lang="tr-TR" sz="2000" b="1" i="1" spc="-2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sz="2000" b="1" spc="-2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b="1" i="1" spc="-2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pc="-2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000" b="1" spc="-2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000" b="1" spc="-2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b="1" i="1" spc="-2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pc="-2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000" b="1" spc="-2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000" b="1" spc="-2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b="1" i="1" spc="-2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pc="-2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2000" b="1" spc="-2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000" b="1" spc="-2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tr-TR" sz="2000" b="1" spc="-20" dirty="0">
                    <a:solidFill>
                      <a:srgbClr val="0033CC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eğrilerini çevreleyen C eğrisinden,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b="1" i="1" spc="-2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1" i="1" spc="-2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 kesimi gibi kesimler yapılırsa, bu bölgeler C eğrisinin dışına atılmış olur. </a:t>
                </a:r>
                <a:endParaRPr lang="tr-TR" sz="2400" b="1" spc="-20" dirty="0" smtClean="0">
                  <a:solidFill>
                    <a:srgbClr val="0033CC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0033CC"/>
                  </a:solidFill>
                  <a:latin typeface="Arial"/>
                  <a:cs typeface="Arial"/>
                </a:endParaRPr>
              </a:p>
              <a:p>
                <a:pPr marL="469900" indent="-457200" algn="just">
                  <a:lnSpc>
                    <a:spcPct val="100000"/>
                  </a:lnSpc>
                  <a:buAutoNum type="alphaLcParenR"/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                                                        b)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0033CC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 smtClean="0">
                  <a:solidFill>
                    <a:srgbClr val="0033CC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0033CC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 smtClean="0">
                  <a:solidFill>
                    <a:srgbClr val="0033CC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0033CC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 smtClean="0">
                  <a:solidFill>
                    <a:srgbClr val="0033CC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 smtClean="0">
                  <a:solidFill>
                    <a:srgbClr val="0033CC"/>
                  </a:solidFill>
                  <a:latin typeface="Arial"/>
                  <a:cs typeface="Arial"/>
                </a:endParaRPr>
              </a:p>
              <a:p>
                <a:pPr marL="12700" algn="just"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>
                    <a:solidFill>
                      <a:srgbClr val="0033CC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    </a:t>
                </a:r>
              </a:p>
              <a:p>
                <a:pPr marL="12700" algn="just"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>
                    <a:solidFill>
                      <a:srgbClr val="0033CC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              </a:t>
                </a:r>
                <a:r>
                  <a:rPr lang="tr-TR" b="1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Çok parçalı kapalı C eğrisi             </a:t>
                </a:r>
                <a:r>
                  <a:rPr lang="tr-TR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Kapalı C</a:t>
                </a:r>
                <a:r>
                  <a:rPr lang="tr-TR" b="1" spc="-20" baseline="-2500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1</a:t>
                </a:r>
                <a:r>
                  <a:rPr lang="tr-TR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eğrisinden C</a:t>
                </a:r>
                <a:r>
                  <a:rPr lang="tr-TR" b="1" spc="-20" baseline="-2500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2</a:t>
                </a:r>
                <a:r>
                  <a:rPr lang="tr-TR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700" algn="just"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b="1" spc="-20" dirty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r>
                  <a:rPr lang="tr-TR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                                                                         eğrisine basit kesimlerle </a:t>
                </a:r>
              </a:p>
              <a:p>
                <a:pPr marL="12700" algn="just"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b="1" spc="-20" dirty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r>
                  <a:rPr lang="tr-TR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                                                                         yapılan bağlantı</a:t>
                </a:r>
                <a:endParaRPr lang="tr-TR" b="1" spc="-20" dirty="0">
                  <a:solidFill>
                    <a:srgbClr val="7030A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b="1" spc="-20" dirty="0" smtClean="0">
                  <a:solidFill>
                    <a:srgbClr val="0033CC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4" y="276621"/>
                <a:ext cx="7883236" cy="6505179"/>
              </a:xfrm>
              <a:prstGeom prst="rect">
                <a:avLst/>
              </a:prstGeom>
              <a:blipFill>
                <a:blip r:embed="rId3"/>
                <a:stretch>
                  <a:fillRect l="-1856" t="-1124" r="-19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>
          <a:xfrm>
            <a:off x="1692897" y="3079402"/>
            <a:ext cx="3422103" cy="2004634"/>
          </a:xfrm>
          <a:custGeom>
            <a:avLst/>
            <a:gdLst>
              <a:gd name="connsiteX0" fmla="*/ 145735 w 3422103"/>
              <a:gd name="connsiteY0" fmla="*/ 204572 h 2004634"/>
              <a:gd name="connsiteX1" fmla="*/ 1060135 w 3422103"/>
              <a:gd name="connsiteY1" fmla="*/ 7927 h 2004634"/>
              <a:gd name="connsiteX2" fmla="*/ 2043361 w 3422103"/>
              <a:gd name="connsiteY2" fmla="*/ 371721 h 2004634"/>
              <a:gd name="connsiteX3" fmla="*/ 3223232 w 3422103"/>
              <a:gd name="connsiteY3" fmla="*/ 1069811 h 2004634"/>
              <a:gd name="connsiteX4" fmla="*/ 3351051 w 3422103"/>
              <a:gd name="connsiteY4" fmla="*/ 1659746 h 2004634"/>
              <a:gd name="connsiteX5" fmla="*/ 2485813 w 3422103"/>
              <a:gd name="connsiteY5" fmla="*/ 2003875 h 2004634"/>
              <a:gd name="connsiteX6" fmla="*/ 1925374 w 3422103"/>
              <a:gd name="connsiteY6" fmla="*/ 1571256 h 2004634"/>
              <a:gd name="connsiteX7" fmla="*/ 1119129 w 3422103"/>
              <a:gd name="connsiteY7" fmla="*/ 1413940 h 2004634"/>
              <a:gd name="connsiteX8" fmla="*/ 96574 w 3422103"/>
              <a:gd name="connsiteY8" fmla="*/ 1109140 h 2004634"/>
              <a:gd name="connsiteX9" fmla="*/ 145735 w 3422103"/>
              <a:gd name="connsiteY9" fmla="*/ 204572 h 20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2103" h="2004634">
                <a:moveTo>
                  <a:pt x="145735" y="204572"/>
                </a:moveTo>
                <a:cubicBezTo>
                  <a:pt x="306329" y="21036"/>
                  <a:pt x="743864" y="-19931"/>
                  <a:pt x="1060135" y="7927"/>
                </a:cubicBezTo>
                <a:cubicBezTo>
                  <a:pt x="1376406" y="35785"/>
                  <a:pt x="1682845" y="194740"/>
                  <a:pt x="2043361" y="371721"/>
                </a:cubicBezTo>
                <a:cubicBezTo>
                  <a:pt x="2403877" y="548702"/>
                  <a:pt x="3005284" y="855140"/>
                  <a:pt x="3223232" y="1069811"/>
                </a:cubicBezTo>
                <a:cubicBezTo>
                  <a:pt x="3441180" y="1284482"/>
                  <a:pt x="3473954" y="1504069"/>
                  <a:pt x="3351051" y="1659746"/>
                </a:cubicBezTo>
                <a:cubicBezTo>
                  <a:pt x="3228148" y="1815423"/>
                  <a:pt x="2723426" y="2018623"/>
                  <a:pt x="2485813" y="2003875"/>
                </a:cubicBezTo>
                <a:cubicBezTo>
                  <a:pt x="2248200" y="1989127"/>
                  <a:pt x="2153155" y="1669578"/>
                  <a:pt x="1925374" y="1571256"/>
                </a:cubicBezTo>
                <a:cubicBezTo>
                  <a:pt x="1697593" y="1472934"/>
                  <a:pt x="1423929" y="1490959"/>
                  <a:pt x="1119129" y="1413940"/>
                </a:cubicBezTo>
                <a:cubicBezTo>
                  <a:pt x="814329" y="1336921"/>
                  <a:pt x="252251" y="1313979"/>
                  <a:pt x="96574" y="1109140"/>
                </a:cubicBezTo>
                <a:cubicBezTo>
                  <a:pt x="-59103" y="904301"/>
                  <a:pt x="-14859" y="388108"/>
                  <a:pt x="145735" y="20457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3124200" y="3429000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2209800" y="3581400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3657600" y="4038600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057400" y="3810000"/>
            <a:ext cx="152400" cy="152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9800" y="3810000"/>
            <a:ext cx="152400" cy="152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71800" y="3657600"/>
            <a:ext cx="152400" cy="152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24200" y="3657600"/>
            <a:ext cx="152400" cy="152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4191000"/>
            <a:ext cx="152400" cy="152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05200" y="4191000"/>
            <a:ext cx="152400" cy="152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84788"/>
              </p:ext>
            </p:extLst>
          </p:nvPr>
        </p:nvGraphicFramePr>
        <p:xfrm>
          <a:off x="3657600" y="3581400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4" name="Equation" r:id="rId4" imgW="266400" imgH="330120" progId="Equation.DSMT4">
                  <p:embed/>
                </p:oleObj>
              </mc:Choice>
              <mc:Fallback>
                <p:oleObj name="Equation" r:id="rId4" imgW="2664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3581400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236015"/>
              </p:ext>
            </p:extLst>
          </p:nvPr>
        </p:nvGraphicFramePr>
        <p:xfrm>
          <a:off x="2647950" y="3962400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5" name="Equation" r:id="rId6" imgW="304560" imgH="330120" progId="Equation.DSMT4">
                  <p:embed/>
                </p:oleObj>
              </mc:Choice>
              <mc:Fallback>
                <p:oleObj name="Equation" r:id="rId6" imgW="304560" imgH="33012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47950" y="3962400"/>
                        <a:ext cx="304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23315"/>
              </p:ext>
            </p:extLst>
          </p:nvPr>
        </p:nvGraphicFramePr>
        <p:xfrm>
          <a:off x="4044950" y="4419600"/>
          <a:ext cx="29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6" name="Equation" r:id="rId8" imgW="291960" imgH="330120" progId="Equation.DSMT4">
                  <p:embed/>
                </p:oleObj>
              </mc:Choice>
              <mc:Fallback>
                <p:oleObj name="Equation" r:id="rId8" imgW="291960" imgH="33012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44950" y="4419600"/>
                        <a:ext cx="292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4572000" y="3886200"/>
            <a:ext cx="2286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72000" y="3886200"/>
            <a:ext cx="0" cy="228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49423"/>
              </p:ext>
            </p:extLst>
          </p:nvPr>
        </p:nvGraphicFramePr>
        <p:xfrm>
          <a:off x="4826000" y="3549650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7" name="Equation" r:id="rId10" imgW="215640" imgH="241200" progId="Equation.DSMT4">
                  <p:embed/>
                </p:oleObj>
              </mc:Choice>
              <mc:Fallback>
                <p:oleObj name="Equation" r:id="rId10" imgW="215640" imgH="2412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26000" y="3549650"/>
                        <a:ext cx="2159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 37"/>
          <p:cNvSpPr/>
          <p:nvPr/>
        </p:nvSpPr>
        <p:spPr>
          <a:xfrm>
            <a:off x="5793446" y="3230925"/>
            <a:ext cx="3031504" cy="2265307"/>
          </a:xfrm>
          <a:custGeom>
            <a:avLst/>
            <a:gdLst>
              <a:gd name="connsiteX0" fmla="*/ 253393 w 3031504"/>
              <a:gd name="connsiteY0" fmla="*/ 43217 h 2265307"/>
              <a:gd name="connsiteX1" fmla="*/ 253393 w 3031504"/>
              <a:gd name="connsiteY1" fmla="*/ 43217 h 2265307"/>
              <a:gd name="connsiteX2" fmla="*/ 607354 w 3031504"/>
              <a:gd name="connsiteY2" fmla="*/ 13720 h 2265307"/>
              <a:gd name="connsiteX3" fmla="*/ 686012 w 3031504"/>
              <a:gd name="connsiteY3" fmla="*/ 23552 h 2265307"/>
              <a:gd name="connsiteX4" fmla="*/ 774502 w 3031504"/>
              <a:gd name="connsiteY4" fmla="*/ 53049 h 2265307"/>
              <a:gd name="connsiteX5" fmla="*/ 843328 w 3031504"/>
              <a:gd name="connsiteY5" fmla="*/ 72714 h 2265307"/>
              <a:gd name="connsiteX6" fmla="*/ 872825 w 3031504"/>
              <a:gd name="connsiteY6" fmla="*/ 92378 h 2265307"/>
              <a:gd name="connsiteX7" fmla="*/ 951483 w 3031504"/>
              <a:gd name="connsiteY7" fmla="*/ 112043 h 2265307"/>
              <a:gd name="connsiteX8" fmla="*/ 1020309 w 3031504"/>
              <a:gd name="connsiteY8" fmla="*/ 151372 h 2265307"/>
              <a:gd name="connsiteX9" fmla="*/ 1059638 w 3031504"/>
              <a:gd name="connsiteY9" fmla="*/ 161204 h 2265307"/>
              <a:gd name="connsiteX10" fmla="*/ 1089135 w 3031504"/>
              <a:gd name="connsiteY10" fmla="*/ 171036 h 2265307"/>
              <a:gd name="connsiteX11" fmla="*/ 1246451 w 3031504"/>
              <a:gd name="connsiteY11" fmla="*/ 190701 h 2265307"/>
              <a:gd name="connsiteX12" fmla="*/ 1275948 w 3031504"/>
              <a:gd name="connsiteY12" fmla="*/ 200533 h 2265307"/>
              <a:gd name="connsiteX13" fmla="*/ 1305444 w 3031504"/>
              <a:gd name="connsiteY13" fmla="*/ 220198 h 2265307"/>
              <a:gd name="connsiteX14" fmla="*/ 1393935 w 3031504"/>
              <a:gd name="connsiteY14" fmla="*/ 239862 h 2265307"/>
              <a:gd name="connsiteX15" fmla="*/ 1462760 w 3031504"/>
              <a:gd name="connsiteY15" fmla="*/ 279191 h 2265307"/>
              <a:gd name="connsiteX16" fmla="*/ 1492257 w 3031504"/>
              <a:gd name="connsiteY16" fmla="*/ 289023 h 2265307"/>
              <a:gd name="connsiteX17" fmla="*/ 1521754 w 3031504"/>
              <a:gd name="connsiteY17" fmla="*/ 308688 h 2265307"/>
              <a:gd name="connsiteX18" fmla="*/ 1580748 w 3031504"/>
              <a:gd name="connsiteY18" fmla="*/ 328352 h 2265307"/>
              <a:gd name="connsiteX19" fmla="*/ 1610244 w 3031504"/>
              <a:gd name="connsiteY19" fmla="*/ 348017 h 2265307"/>
              <a:gd name="connsiteX20" fmla="*/ 1639741 w 3031504"/>
              <a:gd name="connsiteY20" fmla="*/ 377514 h 2265307"/>
              <a:gd name="connsiteX21" fmla="*/ 1669238 w 3031504"/>
              <a:gd name="connsiteY21" fmla="*/ 387346 h 2265307"/>
              <a:gd name="connsiteX22" fmla="*/ 1698735 w 3031504"/>
              <a:gd name="connsiteY22" fmla="*/ 416843 h 2265307"/>
              <a:gd name="connsiteX23" fmla="*/ 1728231 w 3031504"/>
              <a:gd name="connsiteY23" fmla="*/ 426675 h 2265307"/>
              <a:gd name="connsiteX24" fmla="*/ 1767560 w 3031504"/>
              <a:gd name="connsiteY24" fmla="*/ 446340 h 2265307"/>
              <a:gd name="connsiteX25" fmla="*/ 1797057 w 3031504"/>
              <a:gd name="connsiteY25" fmla="*/ 466004 h 2265307"/>
              <a:gd name="connsiteX26" fmla="*/ 1836386 w 3031504"/>
              <a:gd name="connsiteY26" fmla="*/ 485669 h 2265307"/>
              <a:gd name="connsiteX27" fmla="*/ 1905212 w 3031504"/>
              <a:gd name="connsiteY27" fmla="*/ 524998 h 2265307"/>
              <a:gd name="connsiteX28" fmla="*/ 1934709 w 3031504"/>
              <a:gd name="connsiteY28" fmla="*/ 554494 h 2265307"/>
              <a:gd name="connsiteX29" fmla="*/ 2003535 w 3031504"/>
              <a:gd name="connsiteY29" fmla="*/ 574159 h 2265307"/>
              <a:gd name="connsiteX30" fmla="*/ 2033031 w 3031504"/>
              <a:gd name="connsiteY30" fmla="*/ 603656 h 2265307"/>
              <a:gd name="connsiteX31" fmla="*/ 2101857 w 3031504"/>
              <a:gd name="connsiteY31" fmla="*/ 642985 h 2265307"/>
              <a:gd name="connsiteX32" fmla="*/ 2160851 w 3031504"/>
              <a:gd name="connsiteY32" fmla="*/ 682314 h 2265307"/>
              <a:gd name="connsiteX33" fmla="*/ 2200180 w 3031504"/>
              <a:gd name="connsiteY33" fmla="*/ 701978 h 2265307"/>
              <a:gd name="connsiteX34" fmla="*/ 2259173 w 3031504"/>
              <a:gd name="connsiteY34" fmla="*/ 741307 h 2265307"/>
              <a:gd name="connsiteX35" fmla="*/ 2288670 w 3031504"/>
              <a:gd name="connsiteY35" fmla="*/ 760972 h 2265307"/>
              <a:gd name="connsiteX36" fmla="*/ 2318167 w 3031504"/>
              <a:gd name="connsiteY36" fmla="*/ 770804 h 2265307"/>
              <a:gd name="connsiteX37" fmla="*/ 2377160 w 3031504"/>
              <a:gd name="connsiteY37" fmla="*/ 810133 h 2265307"/>
              <a:gd name="connsiteX38" fmla="*/ 2406657 w 3031504"/>
              <a:gd name="connsiteY38" fmla="*/ 829798 h 2265307"/>
              <a:gd name="connsiteX39" fmla="*/ 2504980 w 3031504"/>
              <a:gd name="connsiteY39" fmla="*/ 888791 h 2265307"/>
              <a:gd name="connsiteX40" fmla="*/ 2534477 w 3031504"/>
              <a:gd name="connsiteY40" fmla="*/ 918288 h 2265307"/>
              <a:gd name="connsiteX41" fmla="*/ 2593470 w 3031504"/>
              <a:gd name="connsiteY41" fmla="*/ 957617 h 2265307"/>
              <a:gd name="connsiteX42" fmla="*/ 2613135 w 3031504"/>
              <a:gd name="connsiteY42" fmla="*/ 987114 h 2265307"/>
              <a:gd name="connsiteX43" fmla="*/ 2672128 w 3031504"/>
              <a:gd name="connsiteY43" fmla="*/ 1016610 h 2265307"/>
              <a:gd name="connsiteX44" fmla="*/ 2701625 w 3031504"/>
              <a:gd name="connsiteY44" fmla="*/ 1046107 h 2265307"/>
              <a:gd name="connsiteX45" fmla="*/ 2790115 w 3031504"/>
              <a:gd name="connsiteY45" fmla="*/ 1124765 h 2265307"/>
              <a:gd name="connsiteX46" fmla="*/ 2819612 w 3031504"/>
              <a:gd name="connsiteY46" fmla="*/ 1164094 h 2265307"/>
              <a:gd name="connsiteX47" fmla="*/ 2858941 w 3031504"/>
              <a:gd name="connsiteY47" fmla="*/ 1223088 h 2265307"/>
              <a:gd name="connsiteX48" fmla="*/ 2888438 w 3031504"/>
              <a:gd name="connsiteY48" fmla="*/ 1242752 h 2265307"/>
              <a:gd name="connsiteX49" fmla="*/ 2947431 w 3031504"/>
              <a:gd name="connsiteY49" fmla="*/ 1331243 h 2265307"/>
              <a:gd name="connsiteX50" fmla="*/ 2967096 w 3031504"/>
              <a:gd name="connsiteY50" fmla="*/ 1360740 h 2265307"/>
              <a:gd name="connsiteX51" fmla="*/ 2996593 w 3031504"/>
              <a:gd name="connsiteY51" fmla="*/ 1390236 h 2265307"/>
              <a:gd name="connsiteX52" fmla="*/ 3026089 w 3031504"/>
              <a:gd name="connsiteY52" fmla="*/ 1862185 h 2265307"/>
              <a:gd name="connsiteX53" fmla="*/ 3006425 w 3031504"/>
              <a:gd name="connsiteY53" fmla="*/ 1970340 h 2265307"/>
              <a:gd name="connsiteX54" fmla="*/ 2986760 w 3031504"/>
              <a:gd name="connsiteY54" fmla="*/ 1999836 h 2265307"/>
              <a:gd name="connsiteX55" fmla="*/ 2957264 w 3031504"/>
              <a:gd name="connsiteY55" fmla="*/ 2029333 h 2265307"/>
              <a:gd name="connsiteX56" fmla="*/ 2947431 w 3031504"/>
              <a:gd name="connsiteY56" fmla="*/ 2058830 h 2265307"/>
              <a:gd name="connsiteX57" fmla="*/ 2849109 w 3031504"/>
              <a:gd name="connsiteY57" fmla="*/ 2117823 h 2265307"/>
              <a:gd name="connsiteX58" fmla="*/ 2721289 w 3031504"/>
              <a:gd name="connsiteY58" fmla="*/ 2137488 h 2265307"/>
              <a:gd name="connsiteX59" fmla="*/ 2632799 w 3031504"/>
              <a:gd name="connsiteY59" fmla="*/ 2166985 h 2265307"/>
              <a:gd name="connsiteX60" fmla="*/ 2603302 w 3031504"/>
              <a:gd name="connsiteY60" fmla="*/ 2176817 h 2265307"/>
              <a:gd name="connsiteX61" fmla="*/ 2573806 w 3031504"/>
              <a:gd name="connsiteY61" fmla="*/ 2196481 h 2265307"/>
              <a:gd name="connsiteX62" fmla="*/ 2544309 w 3031504"/>
              <a:gd name="connsiteY62" fmla="*/ 2206314 h 2265307"/>
              <a:gd name="connsiteX63" fmla="*/ 2465651 w 3031504"/>
              <a:gd name="connsiteY63" fmla="*/ 2225978 h 2265307"/>
              <a:gd name="connsiteX64" fmla="*/ 2367328 w 3031504"/>
              <a:gd name="connsiteY64" fmla="*/ 2255475 h 2265307"/>
              <a:gd name="connsiteX65" fmla="*/ 2298502 w 3031504"/>
              <a:gd name="connsiteY65" fmla="*/ 2265307 h 2265307"/>
              <a:gd name="connsiteX66" fmla="*/ 1856051 w 3031504"/>
              <a:gd name="connsiteY66" fmla="*/ 2255475 h 2265307"/>
              <a:gd name="connsiteX67" fmla="*/ 1797057 w 3031504"/>
              <a:gd name="connsiteY67" fmla="*/ 2225978 h 2265307"/>
              <a:gd name="connsiteX68" fmla="*/ 1738064 w 3031504"/>
              <a:gd name="connsiteY68" fmla="*/ 2206314 h 2265307"/>
              <a:gd name="connsiteX69" fmla="*/ 1708567 w 3031504"/>
              <a:gd name="connsiteY69" fmla="*/ 2186649 h 2265307"/>
              <a:gd name="connsiteX70" fmla="*/ 1679070 w 3031504"/>
              <a:gd name="connsiteY70" fmla="*/ 2157152 h 2265307"/>
              <a:gd name="connsiteX71" fmla="*/ 1649573 w 3031504"/>
              <a:gd name="connsiteY71" fmla="*/ 2147320 h 2265307"/>
              <a:gd name="connsiteX72" fmla="*/ 1590580 w 3031504"/>
              <a:gd name="connsiteY72" fmla="*/ 2078494 h 2265307"/>
              <a:gd name="connsiteX73" fmla="*/ 1551251 w 3031504"/>
              <a:gd name="connsiteY73" fmla="*/ 2019501 h 2265307"/>
              <a:gd name="connsiteX74" fmla="*/ 1521754 w 3031504"/>
              <a:gd name="connsiteY74" fmla="*/ 1960507 h 2265307"/>
              <a:gd name="connsiteX75" fmla="*/ 1511922 w 3031504"/>
              <a:gd name="connsiteY75" fmla="*/ 1911346 h 2265307"/>
              <a:gd name="connsiteX76" fmla="*/ 1718399 w 3031504"/>
              <a:gd name="connsiteY76" fmla="*/ 1498391 h 2265307"/>
              <a:gd name="connsiteX77" fmla="*/ 1964206 w 3031504"/>
              <a:gd name="connsiteY77" fmla="*/ 1488559 h 2265307"/>
              <a:gd name="connsiteX78" fmla="*/ 1974038 w 3031504"/>
              <a:gd name="connsiteY78" fmla="*/ 1459062 h 2265307"/>
              <a:gd name="connsiteX79" fmla="*/ 1993702 w 3031504"/>
              <a:gd name="connsiteY79" fmla="*/ 1429565 h 2265307"/>
              <a:gd name="connsiteX80" fmla="*/ 2013367 w 3031504"/>
              <a:gd name="connsiteY80" fmla="*/ 1370572 h 2265307"/>
              <a:gd name="connsiteX81" fmla="*/ 2023199 w 3031504"/>
              <a:gd name="connsiteY81" fmla="*/ 1341075 h 2265307"/>
              <a:gd name="connsiteX82" fmla="*/ 2042864 w 3031504"/>
              <a:gd name="connsiteY82" fmla="*/ 1311578 h 2265307"/>
              <a:gd name="connsiteX83" fmla="*/ 2033031 w 3031504"/>
              <a:gd name="connsiteY83" fmla="*/ 1134598 h 2265307"/>
              <a:gd name="connsiteX84" fmla="*/ 2023199 w 3031504"/>
              <a:gd name="connsiteY84" fmla="*/ 1105101 h 2265307"/>
              <a:gd name="connsiteX85" fmla="*/ 1993702 w 3031504"/>
              <a:gd name="connsiteY85" fmla="*/ 1065772 h 2265307"/>
              <a:gd name="connsiteX86" fmla="*/ 1964206 w 3031504"/>
              <a:gd name="connsiteY86" fmla="*/ 1046107 h 2265307"/>
              <a:gd name="connsiteX87" fmla="*/ 1915044 w 3031504"/>
              <a:gd name="connsiteY87" fmla="*/ 1006778 h 2265307"/>
              <a:gd name="connsiteX88" fmla="*/ 1885548 w 3031504"/>
              <a:gd name="connsiteY88" fmla="*/ 987114 h 2265307"/>
              <a:gd name="connsiteX89" fmla="*/ 1826554 w 3031504"/>
              <a:gd name="connsiteY89" fmla="*/ 967449 h 2265307"/>
              <a:gd name="connsiteX90" fmla="*/ 1580748 w 3031504"/>
              <a:gd name="connsiteY90" fmla="*/ 987114 h 2265307"/>
              <a:gd name="connsiteX91" fmla="*/ 1492257 w 3031504"/>
              <a:gd name="connsiteY91" fmla="*/ 1036275 h 2265307"/>
              <a:gd name="connsiteX92" fmla="*/ 1462760 w 3031504"/>
              <a:gd name="connsiteY92" fmla="*/ 1065772 h 2265307"/>
              <a:gd name="connsiteX93" fmla="*/ 1433264 w 3031504"/>
              <a:gd name="connsiteY93" fmla="*/ 1124765 h 2265307"/>
              <a:gd name="connsiteX94" fmla="*/ 1443096 w 3031504"/>
              <a:gd name="connsiteY94" fmla="*/ 1262417 h 2265307"/>
              <a:gd name="connsiteX95" fmla="*/ 1452928 w 3031504"/>
              <a:gd name="connsiteY95" fmla="*/ 1301746 h 2265307"/>
              <a:gd name="connsiteX96" fmla="*/ 1482425 w 3031504"/>
              <a:gd name="connsiteY96" fmla="*/ 1321410 h 2265307"/>
              <a:gd name="connsiteX97" fmla="*/ 1502089 w 3031504"/>
              <a:gd name="connsiteY97" fmla="*/ 1350907 h 2265307"/>
              <a:gd name="connsiteX98" fmla="*/ 1531586 w 3031504"/>
              <a:gd name="connsiteY98" fmla="*/ 1380404 h 2265307"/>
              <a:gd name="connsiteX99" fmla="*/ 1541419 w 3031504"/>
              <a:gd name="connsiteY99" fmla="*/ 1409901 h 2265307"/>
              <a:gd name="connsiteX100" fmla="*/ 1570915 w 3031504"/>
              <a:gd name="connsiteY100" fmla="*/ 1419733 h 2265307"/>
              <a:gd name="connsiteX101" fmla="*/ 1384102 w 3031504"/>
              <a:gd name="connsiteY101" fmla="*/ 1783527 h 2265307"/>
              <a:gd name="connsiteX102" fmla="*/ 1138296 w 3031504"/>
              <a:gd name="connsiteY102" fmla="*/ 1773694 h 2265307"/>
              <a:gd name="connsiteX103" fmla="*/ 1079302 w 3031504"/>
              <a:gd name="connsiteY103" fmla="*/ 1754030 h 2265307"/>
              <a:gd name="connsiteX104" fmla="*/ 1030141 w 3031504"/>
              <a:gd name="connsiteY104" fmla="*/ 1744198 h 2265307"/>
              <a:gd name="connsiteX105" fmla="*/ 1000644 w 3031504"/>
              <a:gd name="connsiteY105" fmla="*/ 1724533 h 2265307"/>
              <a:gd name="connsiteX106" fmla="*/ 971148 w 3031504"/>
              <a:gd name="connsiteY106" fmla="*/ 1714701 h 2265307"/>
              <a:gd name="connsiteX107" fmla="*/ 951483 w 3031504"/>
              <a:gd name="connsiteY107" fmla="*/ 1685204 h 2265307"/>
              <a:gd name="connsiteX108" fmla="*/ 921986 w 3031504"/>
              <a:gd name="connsiteY108" fmla="*/ 1655707 h 2265307"/>
              <a:gd name="connsiteX109" fmla="*/ 862993 w 3031504"/>
              <a:gd name="connsiteY109" fmla="*/ 1616378 h 2265307"/>
              <a:gd name="connsiteX110" fmla="*/ 823664 w 3031504"/>
              <a:gd name="connsiteY110" fmla="*/ 1557385 h 2265307"/>
              <a:gd name="connsiteX111" fmla="*/ 813831 w 3031504"/>
              <a:gd name="connsiteY111" fmla="*/ 1449230 h 2265307"/>
              <a:gd name="connsiteX112" fmla="*/ 794167 w 3031504"/>
              <a:gd name="connsiteY112" fmla="*/ 1390236 h 2265307"/>
              <a:gd name="connsiteX113" fmla="*/ 784335 w 3031504"/>
              <a:gd name="connsiteY113" fmla="*/ 1341075 h 2265307"/>
              <a:gd name="connsiteX114" fmla="*/ 686012 w 3031504"/>
              <a:gd name="connsiteY114" fmla="*/ 1223088 h 2265307"/>
              <a:gd name="connsiteX115" fmla="*/ 656515 w 3031504"/>
              <a:gd name="connsiteY115" fmla="*/ 1203423 h 2265307"/>
              <a:gd name="connsiteX116" fmla="*/ 597522 w 3031504"/>
              <a:gd name="connsiteY116" fmla="*/ 1144430 h 2265307"/>
              <a:gd name="connsiteX117" fmla="*/ 538528 w 3031504"/>
              <a:gd name="connsiteY117" fmla="*/ 1105101 h 2265307"/>
              <a:gd name="connsiteX118" fmla="*/ 499199 w 3031504"/>
              <a:gd name="connsiteY118" fmla="*/ 1085436 h 2265307"/>
              <a:gd name="connsiteX119" fmla="*/ 469702 w 3031504"/>
              <a:gd name="connsiteY119" fmla="*/ 1055940 h 2265307"/>
              <a:gd name="connsiteX120" fmla="*/ 459870 w 3031504"/>
              <a:gd name="connsiteY120" fmla="*/ 1026443 h 2265307"/>
              <a:gd name="connsiteX121" fmla="*/ 371380 w 3031504"/>
              <a:gd name="connsiteY121" fmla="*/ 977281 h 2265307"/>
              <a:gd name="connsiteX122" fmla="*/ 312386 w 3031504"/>
              <a:gd name="connsiteY122" fmla="*/ 947785 h 2265307"/>
              <a:gd name="connsiteX123" fmla="*/ 243560 w 3031504"/>
              <a:gd name="connsiteY123" fmla="*/ 918288 h 2265307"/>
              <a:gd name="connsiteX124" fmla="*/ 174735 w 3031504"/>
              <a:gd name="connsiteY124" fmla="*/ 859294 h 2265307"/>
              <a:gd name="connsiteX125" fmla="*/ 145238 w 3031504"/>
              <a:gd name="connsiteY125" fmla="*/ 839630 h 2265307"/>
              <a:gd name="connsiteX126" fmla="*/ 56748 w 3031504"/>
              <a:gd name="connsiteY126" fmla="*/ 741307 h 2265307"/>
              <a:gd name="connsiteX127" fmla="*/ 37083 w 3031504"/>
              <a:gd name="connsiteY127" fmla="*/ 701978 h 2265307"/>
              <a:gd name="connsiteX128" fmla="*/ 17419 w 3031504"/>
              <a:gd name="connsiteY128" fmla="*/ 672481 h 2265307"/>
              <a:gd name="connsiteX129" fmla="*/ 17419 w 3031504"/>
              <a:gd name="connsiteY129" fmla="*/ 308688 h 2265307"/>
              <a:gd name="connsiteX130" fmla="*/ 37083 w 3031504"/>
              <a:gd name="connsiteY130" fmla="*/ 200533 h 2265307"/>
              <a:gd name="connsiteX131" fmla="*/ 66580 w 3031504"/>
              <a:gd name="connsiteY131" fmla="*/ 180869 h 2265307"/>
              <a:gd name="connsiteX132" fmla="*/ 76412 w 3031504"/>
              <a:gd name="connsiteY132" fmla="*/ 151372 h 2265307"/>
              <a:gd name="connsiteX133" fmla="*/ 135406 w 3031504"/>
              <a:gd name="connsiteY133" fmla="*/ 112043 h 2265307"/>
              <a:gd name="connsiteX134" fmla="*/ 194399 w 3031504"/>
              <a:gd name="connsiteY134" fmla="*/ 82546 h 2265307"/>
              <a:gd name="connsiteX135" fmla="*/ 253393 w 3031504"/>
              <a:gd name="connsiteY135" fmla="*/ 33385 h 2265307"/>
              <a:gd name="connsiteX136" fmla="*/ 253393 w 3031504"/>
              <a:gd name="connsiteY136" fmla="*/ 43217 h 226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3031504" h="2265307">
                <a:moveTo>
                  <a:pt x="253393" y="43217"/>
                </a:moveTo>
                <a:lnTo>
                  <a:pt x="253393" y="43217"/>
                </a:lnTo>
                <a:cubicBezTo>
                  <a:pt x="446066" y="-21007"/>
                  <a:pt x="329960" y="2162"/>
                  <a:pt x="607354" y="13720"/>
                </a:cubicBezTo>
                <a:cubicBezTo>
                  <a:pt x="633573" y="16997"/>
                  <a:pt x="660175" y="18016"/>
                  <a:pt x="686012" y="23552"/>
                </a:cubicBezTo>
                <a:cubicBezTo>
                  <a:pt x="754851" y="38303"/>
                  <a:pt x="725335" y="40757"/>
                  <a:pt x="774502" y="53049"/>
                </a:cubicBezTo>
                <a:cubicBezTo>
                  <a:pt x="787110" y="56201"/>
                  <a:pt x="829218" y="65659"/>
                  <a:pt x="843328" y="72714"/>
                </a:cubicBezTo>
                <a:cubicBezTo>
                  <a:pt x="853897" y="77999"/>
                  <a:pt x="862256" y="87093"/>
                  <a:pt x="872825" y="92378"/>
                </a:cubicBezTo>
                <a:cubicBezTo>
                  <a:pt x="892979" y="102455"/>
                  <a:pt x="932788" y="108304"/>
                  <a:pt x="951483" y="112043"/>
                </a:cubicBezTo>
                <a:cubicBezTo>
                  <a:pt x="975932" y="128342"/>
                  <a:pt x="991799" y="140681"/>
                  <a:pt x="1020309" y="151372"/>
                </a:cubicBezTo>
                <a:cubicBezTo>
                  <a:pt x="1032962" y="156117"/>
                  <a:pt x="1046645" y="157492"/>
                  <a:pt x="1059638" y="161204"/>
                </a:cubicBezTo>
                <a:cubicBezTo>
                  <a:pt x="1069603" y="164051"/>
                  <a:pt x="1078891" y="169460"/>
                  <a:pt x="1089135" y="171036"/>
                </a:cubicBezTo>
                <a:cubicBezTo>
                  <a:pt x="1177530" y="184636"/>
                  <a:pt x="1172983" y="174375"/>
                  <a:pt x="1246451" y="190701"/>
                </a:cubicBezTo>
                <a:cubicBezTo>
                  <a:pt x="1256568" y="192949"/>
                  <a:pt x="1266116" y="197256"/>
                  <a:pt x="1275948" y="200533"/>
                </a:cubicBezTo>
                <a:cubicBezTo>
                  <a:pt x="1285780" y="207088"/>
                  <a:pt x="1294234" y="216461"/>
                  <a:pt x="1305444" y="220198"/>
                </a:cubicBezTo>
                <a:cubicBezTo>
                  <a:pt x="1402667" y="252606"/>
                  <a:pt x="1330966" y="212875"/>
                  <a:pt x="1393935" y="239862"/>
                </a:cubicBezTo>
                <a:cubicBezTo>
                  <a:pt x="1514609" y="291580"/>
                  <a:pt x="1364009" y="229816"/>
                  <a:pt x="1462760" y="279191"/>
                </a:cubicBezTo>
                <a:cubicBezTo>
                  <a:pt x="1472030" y="283826"/>
                  <a:pt x="1482425" y="285746"/>
                  <a:pt x="1492257" y="289023"/>
                </a:cubicBezTo>
                <a:cubicBezTo>
                  <a:pt x="1502089" y="295578"/>
                  <a:pt x="1510955" y="303889"/>
                  <a:pt x="1521754" y="308688"/>
                </a:cubicBezTo>
                <a:cubicBezTo>
                  <a:pt x="1540696" y="317107"/>
                  <a:pt x="1580748" y="328352"/>
                  <a:pt x="1580748" y="328352"/>
                </a:cubicBezTo>
                <a:cubicBezTo>
                  <a:pt x="1590580" y="334907"/>
                  <a:pt x="1601166" y="340452"/>
                  <a:pt x="1610244" y="348017"/>
                </a:cubicBezTo>
                <a:cubicBezTo>
                  <a:pt x="1620926" y="356919"/>
                  <a:pt x="1628171" y="369801"/>
                  <a:pt x="1639741" y="377514"/>
                </a:cubicBezTo>
                <a:cubicBezTo>
                  <a:pt x="1648365" y="383263"/>
                  <a:pt x="1659406" y="384069"/>
                  <a:pt x="1669238" y="387346"/>
                </a:cubicBezTo>
                <a:cubicBezTo>
                  <a:pt x="1679070" y="397178"/>
                  <a:pt x="1687165" y="409130"/>
                  <a:pt x="1698735" y="416843"/>
                </a:cubicBezTo>
                <a:cubicBezTo>
                  <a:pt x="1707358" y="422592"/>
                  <a:pt x="1718705" y="422592"/>
                  <a:pt x="1728231" y="426675"/>
                </a:cubicBezTo>
                <a:cubicBezTo>
                  <a:pt x="1741703" y="432449"/>
                  <a:pt x="1754834" y="439068"/>
                  <a:pt x="1767560" y="446340"/>
                </a:cubicBezTo>
                <a:cubicBezTo>
                  <a:pt x="1777820" y="452203"/>
                  <a:pt x="1786797" y="460141"/>
                  <a:pt x="1797057" y="466004"/>
                </a:cubicBezTo>
                <a:cubicBezTo>
                  <a:pt x="1809783" y="473276"/>
                  <a:pt x="1823957" y="477901"/>
                  <a:pt x="1836386" y="485669"/>
                </a:cubicBezTo>
                <a:cubicBezTo>
                  <a:pt x="1904414" y="528187"/>
                  <a:pt x="1847262" y="505680"/>
                  <a:pt x="1905212" y="524998"/>
                </a:cubicBezTo>
                <a:cubicBezTo>
                  <a:pt x="1915044" y="534830"/>
                  <a:pt x="1923139" y="546781"/>
                  <a:pt x="1934709" y="554494"/>
                </a:cubicBezTo>
                <a:cubicBezTo>
                  <a:pt x="1943175" y="560138"/>
                  <a:pt x="1998286" y="572847"/>
                  <a:pt x="2003535" y="574159"/>
                </a:cubicBezTo>
                <a:cubicBezTo>
                  <a:pt x="2013367" y="583991"/>
                  <a:pt x="2022349" y="594754"/>
                  <a:pt x="2033031" y="603656"/>
                </a:cubicBezTo>
                <a:cubicBezTo>
                  <a:pt x="2062178" y="627945"/>
                  <a:pt x="2067520" y="622383"/>
                  <a:pt x="2101857" y="642985"/>
                </a:cubicBezTo>
                <a:cubicBezTo>
                  <a:pt x="2122123" y="655145"/>
                  <a:pt x="2139712" y="671745"/>
                  <a:pt x="2160851" y="682314"/>
                </a:cubicBezTo>
                <a:cubicBezTo>
                  <a:pt x="2173961" y="688869"/>
                  <a:pt x="2187612" y="694437"/>
                  <a:pt x="2200180" y="701978"/>
                </a:cubicBezTo>
                <a:cubicBezTo>
                  <a:pt x="2220446" y="714137"/>
                  <a:pt x="2239509" y="728197"/>
                  <a:pt x="2259173" y="741307"/>
                </a:cubicBezTo>
                <a:cubicBezTo>
                  <a:pt x="2269005" y="747862"/>
                  <a:pt x="2277459" y="757235"/>
                  <a:pt x="2288670" y="760972"/>
                </a:cubicBezTo>
                <a:lnTo>
                  <a:pt x="2318167" y="770804"/>
                </a:lnTo>
                <a:lnTo>
                  <a:pt x="2377160" y="810133"/>
                </a:lnTo>
                <a:cubicBezTo>
                  <a:pt x="2386992" y="816688"/>
                  <a:pt x="2396087" y="824513"/>
                  <a:pt x="2406657" y="829798"/>
                </a:cubicBezTo>
                <a:cubicBezTo>
                  <a:pt x="2437692" y="845315"/>
                  <a:pt x="2481250" y="865061"/>
                  <a:pt x="2504980" y="888791"/>
                </a:cubicBezTo>
                <a:cubicBezTo>
                  <a:pt x="2514812" y="898623"/>
                  <a:pt x="2523501" y="909751"/>
                  <a:pt x="2534477" y="918288"/>
                </a:cubicBezTo>
                <a:cubicBezTo>
                  <a:pt x="2553132" y="932798"/>
                  <a:pt x="2593470" y="957617"/>
                  <a:pt x="2593470" y="957617"/>
                </a:cubicBezTo>
                <a:cubicBezTo>
                  <a:pt x="2600025" y="967449"/>
                  <a:pt x="2604779" y="978758"/>
                  <a:pt x="2613135" y="987114"/>
                </a:cubicBezTo>
                <a:cubicBezTo>
                  <a:pt x="2632195" y="1006174"/>
                  <a:pt x="2648137" y="1008613"/>
                  <a:pt x="2672128" y="1016610"/>
                </a:cubicBezTo>
                <a:cubicBezTo>
                  <a:pt x="2681960" y="1026442"/>
                  <a:pt x="2690943" y="1037205"/>
                  <a:pt x="2701625" y="1046107"/>
                </a:cubicBezTo>
                <a:cubicBezTo>
                  <a:pt x="2752727" y="1088692"/>
                  <a:pt x="2726375" y="1039779"/>
                  <a:pt x="2790115" y="1124765"/>
                </a:cubicBezTo>
                <a:cubicBezTo>
                  <a:pt x="2799947" y="1137875"/>
                  <a:pt x="2810215" y="1150669"/>
                  <a:pt x="2819612" y="1164094"/>
                </a:cubicBezTo>
                <a:cubicBezTo>
                  <a:pt x="2833165" y="1183456"/>
                  <a:pt x="2839276" y="1209979"/>
                  <a:pt x="2858941" y="1223088"/>
                </a:cubicBezTo>
                <a:lnTo>
                  <a:pt x="2888438" y="1242752"/>
                </a:lnTo>
                <a:lnTo>
                  <a:pt x="2947431" y="1331243"/>
                </a:lnTo>
                <a:cubicBezTo>
                  <a:pt x="2953986" y="1341075"/>
                  <a:pt x="2958740" y="1352384"/>
                  <a:pt x="2967096" y="1360740"/>
                </a:cubicBezTo>
                <a:lnTo>
                  <a:pt x="2996593" y="1390236"/>
                </a:lnTo>
                <a:cubicBezTo>
                  <a:pt x="3059797" y="1579855"/>
                  <a:pt x="3015764" y="1428508"/>
                  <a:pt x="3026089" y="1862185"/>
                </a:cubicBezTo>
                <a:cubicBezTo>
                  <a:pt x="3022700" y="1889294"/>
                  <a:pt x="3021581" y="1940029"/>
                  <a:pt x="3006425" y="1970340"/>
                </a:cubicBezTo>
                <a:cubicBezTo>
                  <a:pt x="3001140" y="1980909"/>
                  <a:pt x="2994325" y="1990758"/>
                  <a:pt x="2986760" y="1999836"/>
                </a:cubicBezTo>
                <a:cubicBezTo>
                  <a:pt x="2977858" y="2010518"/>
                  <a:pt x="2967096" y="2019501"/>
                  <a:pt x="2957264" y="2029333"/>
                </a:cubicBezTo>
                <a:cubicBezTo>
                  <a:pt x="2953986" y="2039165"/>
                  <a:pt x="2954760" y="2051501"/>
                  <a:pt x="2947431" y="2058830"/>
                </a:cubicBezTo>
                <a:cubicBezTo>
                  <a:pt x="2937997" y="2068264"/>
                  <a:pt x="2871278" y="2111172"/>
                  <a:pt x="2849109" y="2117823"/>
                </a:cubicBezTo>
                <a:cubicBezTo>
                  <a:pt x="2836699" y="2121546"/>
                  <a:pt x="2729124" y="2136369"/>
                  <a:pt x="2721289" y="2137488"/>
                </a:cubicBezTo>
                <a:lnTo>
                  <a:pt x="2632799" y="2166985"/>
                </a:lnTo>
                <a:lnTo>
                  <a:pt x="2603302" y="2176817"/>
                </a:lnTo>
                <a:cubicBezTo>
                  <a:pt x="2593470" y="2183372"/>
                  <a:pt x="2584375" y="2191196"/>
                  <a:pt x="2573806" y="2196481"/>
                </a:cubicBezTo>
                <a:cubicBezTo>
                  <a:pt x="2564536" y="2201116"/>
                  <a:pt x="2554308" y="2203587"/>
                  <a:pt x="2544309" y="2206314"/>
                </a:cubicBezTo>
                <a:cubicBezTo>
                  <a:pt x="2518235" y="2213425"/>
                  <a:pt x="2491290" y="2217431"/>
                  <a:pt x="2465651" y="2225978"/>
                </a:cubicBezTo>
                <a:cubicBezTo>
                  <a:pt x="2434863" y="2236241"/>
                  <a:pt x="2400022" y="2249531"/>
                  <a:pt x="2367328" y="2255475"/>
                </a:cubicBezTo>
                <a:cubicBezTo>
                  <a:pt x="2344527" y="2259621"/>
                  <a:pt x="2321444" y="2262030"/>
                  <a:pt x="2298502" y="2265307"/>
                </a:cubicBezTo>
                <a:lnTo>
                  <a:pt x="1856051" y="2255475"/>
                </a:lnTo>
                <a:cubicBezTo>
                  <a:pt x="1826373" y="2254238"/>
                  <a:pt x="1822601" y="2237331"/>
                  <a:pt x="1797057" y="2225978"/>
                </a:cubicBezTo>
                <a:cubicBezTo>
                  <a:pt x="1778116" y="2217560"/>
                  <a:pt x="1738064" y="2206314"/>
                  <a:pt x="1738064" y="2206314"/>
                </a:cubicBezTo>
                <a:cubicBezTo>
                  <a:pt x="1728232" y="2199759"/>
                  <a:pt x="1717645" y="2194214"/>
                  <a:pt x="1708567" y="2186649"/>
                </a:cubicBezTo>
                <a:cubicBezTo>
                  <a:pt x="1697885" y="2177747"/>
                  <a:pt x="1690640" y="2164865"/>
                  <a:pt x="1679070" y="2157152"/>
                </a:cubicBezTo>
                <a:cubicBezTo>
                  <a:pt x="1670446" y="2151403"/>
                  <a:pt x="1659405" y="2150597"/>
                  <a:pt x="1649573" y="2147320"/>
                </a:cubicBezTo>
                <a:cubicBezTo>
                  <a:pt x="1615626" y="2113371"/>
                  <a:pt x="1620010" y="2120537"/>
                  <a:pt x="1590580" y="2078494"/>
                </a:cubicBezTo>
                <a:cubicBezTo>
                  <a:pt x="1577027" y="2059133"/>
                  <a:pt x="1558724" y="2041922"/>
                  <a:pt x="1551251" y="2019501"/>
                </a:cubicBezTo>
                <a:cubicBezTo>
                  <a:pt x="1537682" y="1978793"/>
                  <a:pt x="1547168" y="1998627"/>
                  <a:pt x="1521754" y="1960507"/>
                </a:cubicBezTo>
                <a:cubicBezTo>
                  <a:pt x="1509849" y="1924792"/>
                  <a:pt x="1511922" y="1941374"/>
                  <a:pt x="1511922" y="1911346"/>
                </a:cubicBezTo>
                <a:lnTo>
                  <a:pt x="1718399" y="1498391"/>
                </a:lnTo>
                <a:cubicBezTo>
                  <a:pt x="1800335" y="1495114"/>
                  <a:pt x="1883158" y="1501028"/>
                  <a:pt x="1964206" y="1488559"/>
                </a:cubicBezTo>
                <a:cubicBezTo>
                  <a:pt x="1974450" y="1486983"/>
                  <a:pt x="1969403" y="1468332"/>
                  <a:pt x="1974038" y="1459062"/>
                </a:cubicBezTo>
                <a:cubicBezTo>
                  <a:pt x="1979323" y="1448493"/>
                  <a:pt x="1988903" y="1440363"/>
                  <a:pt x="1993702" y="1429565"/>
                </a:cubicBezTo>
                <a:cubicBezTo>
                  <a:pt x="2002120" y="1410623"/>
                  <a:pt x="2006812" y="1390236"/>
                  <a:pt x="2013367" y="1370572"/>
                </a:cubicBezTo>
                <a:cubicBezTo>
                  <a:pt x="2016644" y="1360740"/>
                  <a:pt x="2017450" y="1349698"/>
                  <a:pt x="2023199" y="1341075"/>
                </a:cubicBezTo>
                <a:lnTo>
                  <a:pt x="2042864" y="1311578"/>
                </a:lnTo>
                <a:cubicBezTo>
                  <a:pt x="2039586" y="1252585"/>
                  <a:pt x="2038633" y="1193416"/>
                  <a:pt x="2033031" y="1134598"/>
                </a:cubicBezTo>
                <a:cubicBezTo>
                  <a:pt x="2032048" y="1124281"/>
                  <a:pt x="2028341" y="1114100"/>
                  <a:pt x="2023199" y="1105101"/>
                </a:cubicBezTo>
                <a:cubicBezTo>
                  <a:pt x="2015069" y="1090873"/>
                  <a:pt x="2005289" y="1077360"/>
                  <a:pt x="1993702" y="1065772"/>
                </a:cubicBezTo>
                <a:cubicBezTo>
                  <a:pt x="1985346" y="1057416"/>
                  <a:pt x="1974038" y="1052662"/>
                  <a:pt x="1964206" y="1046107"/>
                </a:cubicBezTo>
                <a:cubicBezTo>
                  <a:pt x="1931056" y="996383"/>
                  <a:pt x="1962537" y="1030524"/>
                  <a:pt x="1915044" y="1006778"/>
                </a:cubicBezTo>
                <a:cubicBezTo>
                  <a:pt x="1904475" y="1001494"/>
                  <a:pt x="1896346" y="991913"/>
                  <a:pt x="1885548" y="987114"/>
                </a:cubicBezTo>
                <a:cubicBezTo>
                  <a:pt x="1866606" y="978695"/>
                  <a:pt x="1826554" y="967449"/>
                  <a:pt x="1826554" y="967449"/>
                </a:cubicBezTo>
                <a:cubicBezTo>
                  <a:pt x="1687755" y="974058"/>
                  <a:pt x="1671003" y="961326"/>
                  <a:pt x="1580748" y="987114"/>
                </a:cubicBezTo>
                <a:cubicBezTo>
                  <a:pt x="1546128" y="997006"/>
                  <a:pt x="1520429" y="1008103"/>
                  <a:pt x="1492257" y="1036275"/>
                </a:cubicBezTo>
                <a:cubicBezTo>
                  <a:pt x="1482425" y="1046107"/>
                  <a:pt x="1471662" y="1055090"/>
                  <a:pt x="1462760" y="1065772"/>
                </a:cubicBezTo>
                <a:cubicBezTo>
                  <a:pt x="1441583" y="1091184"/>
                  <a:pt x="1443118" y="1095204"/>
                  <a:pt x="1433264" y="1124765"/>
                </a:cubicBezTo>
                <a:cubicBezTo>
                  <a:pt x="1436541" y="1170649"/>
                  <a:pt x="1438016" y="1216697"/>
                  <a:pt x="1443096" y="1262417"/>
                </a:cubicBezTo>
                <a:cubicBezTo>
                  <a:pt x="1444588" y="1275847"/>
                  <a:pt x="1445432" y="1290502"/>
                  <a:pt x="1452928" y="1301746"/>
                </a:cubicBezTo>
                <a:cubicBezTo>
                  <a:pt x="1459483" y="1311578"/>
                  <a:pt x="1472593" y="1314855"/>
                  <a:pt x="1482425" y="1321410"/>
                </a:cubicBezTo>
                <a:cubicBezTo>
                  <a:pt x="1488980" y="1331242"/>
                  <a:pt x="1494524" y="1341829"/>
                  <a:pt x="1502089" y="1350907"/>
                </a:cubicBezTo>
                <a:cubicBezTo>
                  <a:pt x="1510991" y="1361589"/>
                  <a:pt x="1523873" y="1368834"/>
                  <a:pt x="1531586" y="1380404"/>
                </a:cubicBezTo>
                <a:cubicBezTo>
                  <a:pt x="1537335" y="1389028"/>
                  <a:pt x="1534090" y="1402572"/>
                  <a:pt x="1541419" y="1409901"/>
                </a:cubicBezTo>
                <a:cubicBezTo>
                  <a:pt x="1548747" y="1417229"/>
                  <a:pt x="1570915" y="1419733"/>
                  <a:pt x="1570915" y="1419733"/>
                </a:cubicBezTo>
                <a:lnTo>
                  <a:pt x="1384102" y="1783527"/>
                </a:lnTo>
                <a:cubicBezTo>
                  <a:pt x="1302167" y="1780249"/>
                  <a:pt x="1219916" y="1781593"/>
                  <a:pt x="1138296" y="1773694"/>
                </a:cubicBezTo>
                <a:cubicBezTo>
                  <a:pt x="1117664" y="1771697"/>
                  <a:pt x="1099628" y="1758095"/>
                  <a:pt x="1079302" y="1754030"/>
                </a:cubicBezTo>
                <a:lnTo>
                  <a:pt x="1030141" y="1744198"/>
                </a:lnTo>
                <a:cubicBezTo>
                  <a:pt x="1020309" y="1737643"/>
                  <a:pt x="1011213" y="1729818"/>
                  <a:pt x="1000644" y="1724533"/>
                </a:cubicBezTo>
                <a:cubicBezTo>
                  <a:pt x="991374" y="1719898"/>
                  <a:pt x="979241" y="1721175"/>
                  <a:pt x="971148" y="1714701"/>
                </a:cubicBezTo>
                <a:cubicBezTo>
                  <a:pt x="961920" y="1707319"/>
                  <a:pt x="959048" y="1694282"/>
                  <a:pt x="951483" y="1685204"/>
                </a:cubicBezTo>
                <a:cubicBezTo>
                  <a:pt x="942581" y="1674522"/>
                  <a:pt x="932962" y="1664244"/>
                  <a:pt x="921986" y="1655707"/>
                </a:cubicBezTo>
                <a:cubicBezTo>
                  <a:pt x="903331" y="1641197"/>
                  <a:pt x="862993" y="1616378"/>
                  <a:pt x="862993" y="1616378"/>
                </a:cubicBezTo>
                <a:cubicBezTo>
                  <a:pt x="849883" y="1596714"/>
                  <a:pt x="825804" y="1580922"/>
                  <a:pt x="823664" y="1557385"/>
                </a:cubicBezTo>
                <a:cubicBezTo>
                  <a:pt x="820386" y="1521333"/>
                  <a:pt x="820122" y="1484880"/>
                  <a:pt x="813831" y="1449230"/>
                </a:cubicBezTo>
                <a:cubicBezTo>
                  <a:pt x="810229" y="1428817"/>
                  <a:pt x="798232" y="1410562"/>
                  <a:pt x="794167" y="1390236"/>
                </a:cubicBezTo>
                <a:cubicBezTo>
                  <a:pt x="790890" y="1373849"/>
                  <a:pt x="791250" y="1356289"/>
                  <a:pt x="784335" y="1341075"/>
                </a:cubicBezTo>
                <a:cubicBezTo>
                  <a:pt x="768562" y="1306375"/>
                  <a:pt x="715848" y="1242979"/>
                  <a:pt x="686012" y="1223088"/>
                </a:cubicBezTo>
                <a:cubicBezTo>
                  <a:pt x="676180" y="1216533"/>
                  <a:pt x="665347" y="1211274"/>
                  <a:pt x="656515" y="1203423"/>
                </a:cubicBezTo>
                <a:cubicBezTo>
                  <a:pt x="635730" y="1184947"/>
                  <a:pt x="620661" y="1159856"/>
                  <a:pt x="597522" y="1144430"/>
                </a:cubicBezTo>
                <a:cubicBezTo>
                  <a:pt x="577857" y="1131320"/>
                  <a:pt x="559667" y="1115671"/>
                  <a:pt x="538528" y="1105101"/>
                </a:cubicBezTo>
                <a:cubicBezTo>
                  <a:pt x="525418" y="1098546"/>
                  <a:pt x="511126" y="1093955"/>
                  <a:pt x="499199" y="1085436"/>
                </a:cubicBezTo>
                <a:cubicBezTo>
                  <a:pt x="487884" y="1077354"/>
                  <a:pt x="479534" y="1065772"/>
                  <a:pt x="469702" y="1055940"/>
                </a:cubicBezTo>
                <a:cubicBezTo>
                  <a:pt x="466425" y="1046108"/>
                  <a:pt x="467199" y="1033772"/>
                  <a:pt x="459870" y="1026443"/>
                </a:cubicBezTo>
                <a:cubicBezTo>
                  <a:pt x="409152" y="975724"/>
                  <a:pt x="415887" y="997062"/>
                  <a:pt x="371380" y="977281"/>
                </a:cubicBezTo>
                <a:cubicBezTo>
                  <a:pt x="351289" y="968352"/>
                  <a:pt x="332477" y="956714"/>
                  <a:pt x="312386" y="947785"/>
                </a:cubicBezTo>
                <a:cubicBezTo>
                  <a:pt x="266075" y="927203"/>
                  <a:pt x="296273" y="951234"/>
                  <a:pt x="243560" y="918288"/>
                </a:cubicBezTo>
                <a:cubicBezTo>
                  <a:pt x="184640" y="881463"/>
                  <a:pt x="223003" y="899517"/>
                  <a:pt x="174735" y="859294"/>
                </a:cubicBezTo>
                <a:cubicBezTo>
                  <a:pt x="165657" y="851729"/>
                  <a:pt x="154070" y="847481"/>
                  <a:pt x="145238" y="839630"/>
                </a:cubicBezTo>
                <a:cubicBezTo>
                  <a:pt x="115072" y="812816"/>
                  <a:pt x="79115" y="777094"/>
                  <a:pt x="56748" y="741307"/>
                </a:cubicBezTo>
                <a:cubicBezTo>
                  <a:pt x="48980" y="728878"/>
                  <a:pt x="44355" y="714704"/>
                  <a:pt x="37083" y="701978"/>
                </a:cubicBezTo>
                <a:cubicBezTo>
                  <a:pt x="31220" y="691718"/>
                  <a:pt x="23974" y="682313"/>
                  <a:pt x="17419" y="672481"/>
                </a:cubicBezTo>
                <a:cubicBezTo>
                  <a:pt x="-12101" y="524895"/>
                  <a:pt x="1456" y="611984"/>
                  <a:pt x="17419" y="308688"/>
                </a:cubicBezTo>
                <a:cubicBezTo>
                  <a:pt x="17430" y="308484"/>
                  <a:pt x="33877" y="206143"/>
                  <a:pt x="37083" y="200533"/>
                </a:cubicBezTo>
                <a:cubicBezTo>
                  <a:pt x="42946" y="190273"/>
                  <a:pt x="56748" y="187424"/>
                  <a:pt x="66580" y="180869"/>
                </a:cubicBezTo>
                <a:cubicBezTo>
                  <a:pt x="69857" y="171037"/>
                  <a:pt x="69083" y="158701"/>
                  <a:pt x="76412" y="151372"/>
                </a:cubicBezTo>
                <a:cubicBezTo>
                  <a:pt x="93124" y="134660"/>
                  <a:pt x="115741" y="125153"/>
                  <a:pt x="135406" y="112043"/>
                </a:cubicBezTo>
                <a:cubicBezTo>
                  <a:pt x="173528" y="86628"/>
                  <a:pt x="153689" y="96116"/>
                  <a:pt x="194399" y="82546"/>
                </a:cubicBezTo>
                <a:cubicBezTo>
                  <a:pt x="221516" y="55429"/>
                  <a:pt x="221450" y="51638"/>
                  <a:pt x="253393" y="33385"/>
                </a:cubicBezTo>
                <a:cubicBezTo>
                  <a:pt x="266119" y="26113"/>
                  <a:pt x="253393" y="41578"/>
                  <a:pt x="253393" y="4321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9" name="Straight Connector 38"/>
          <p:cNvCxnSpPr/>
          <p:nvPr/>
        </p:nvCxnSpPr>
        <p:spPr>
          <a:xfrm>
            <a:off x="7315200" y="4800600"/>
            <a:ext cx="0" cy="152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162800" y="4800600"/>
            <a:ext cx="152400" cy="76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391400" y="4800600"/>
            <a:ext cx="0" cy="152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391400" y="4876800"/>
            <a:ext cx="152400" cy="76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086600" y="4267200"/>
            <a:ext cx="152400" cy="76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239000" y="4267200"/>
            <a:ext cx="76200" cy="152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305800" y="4114800"/>
            <a:ext cx="2286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305800" y="4114800"/>
            <a:ext cx="0" cy="228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791200" y="3276600"/>
            <a:ext cx="0" cy="228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791200" y="3429000"/>
            <a:ext cx="228600" cy="76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14076"/>
              </p:ext>
            </p:extLst>
          </p:nvPr>
        </p:nvGraphicFramePr>
        <p:xfrm>
          <a:off x="7467600" y="4425950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8" name="Equation" r:id="rId12" imgW="215640" imgH="228600" progId="Equation.DSMT4">
                  <p:embed/>
                </p:oleObj>
              </mc:Choice>
              <mc:Fallback>
                <p:oleObj name="Equation" r:id="rId12" imgW="215640" imgH="2286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67600" y="4425950"/>
                        <a:ext cx="215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355827"/>
              </p:ext>
            </p:extLst>
          </p:nvPr>
        </p:nvGraphicFramePr>
        <p:xfrm>
          <a:off x="6934200" y="5105400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9" name="Equation" r:id="rId14" imgW="215640" imgH="228600" progId="Equation.DSMT4">
                  <p:embed/>
                </p:oleObj>
              </mc:Choice>
              <mc:Fallback>
                <p:oleObj name="Equation" r:id="rId14" imgW="215640" imgH="2286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34200" y="5105400"/>
                        <a:ext cx="215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869819"/>
              </p:ext>
            </p:extLst>
          </p:nvPr>
        </p:nvGraphicFramePr>
        <p:xfrm>
          <a:off x="8610600" y="4038600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50" name="Equation" r:id="rId16" imgW="266400" imgH="330120" progId="Equation.DSMT4">
                  <p:embed/>
                </p:oleObj>
              </mc:Choice>
              <mc:Fallback>
                <p:oleObj name="Equation" r:id="rId16" imgW="266400" imgH="33012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610600" y="4038600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043518"/>
              </p:ext>
            </p:extLst>
          </p:nvPr>
        </p:nvGraphicFramePr>
        <p:xfrm>
          <a:off x="7829550" y="4648200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51" name="Equation" r:id="rId18" imgW="304560" imgH="330120" progId="Equation.DSMT4">
                  <p:embed/>
                </p:oleObj>
              </mc:Choice>
              <mc:Fallback>
                <p:oleObj name="Equation" r:id="rId18" imgW="304560" imgH="330120" progId="Equation.DSMT4">
                  <p:embed/>
                  <p:pic>
                    <p:nvPicPr>
                      <p:cNvPr id="68" name="Object 6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29550" y="4648200"/>
                        <a:ext cx="304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>
              <a:xfrm>
                <a:off x="1066800" y="228600"/>
                <a:ext cx="7883236" cy="650517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Örneğin f(z) nin integralini almak için b deki gibi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b="1" i="1" spc="-2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1" i="1" spc="-2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tr-TR" sz="2000" b="1" spc="-20" dirty="0">
                    <a:solidFill>
                      <a:srgbClr val="0033CC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kesimi yapılırsa 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 smtClean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olur ve kesimlerden bir katkı gelmeyeceği için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 smtClean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>
                    <a:solidFill>
                      <a:srgbClr val="7030A0"/>
                    </a:solidFill>
                    <a:latin typeface="Arial"/>
                    <a:cs typeface="Arial"/>
                  </a:rPr>
                  <a:t>s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onucu bulunur. Burada 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C</a:t>
                </a:r>
                <a:r>
                  <a:rPr lang="tr-TR" sz="2000" b="1" spc="-20" baseline="-2500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 ve C</a:t>
                </a:r>
                <a:r>
                  <a:rPr lang="tr-TR" sz="2000" b="1" spc="-20" baseline="-2500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2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üzerinde, yüzey hep sola alınacak şekilde dönülmektedir. 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Aynı A ve B noktalarını birleştiren</a:t>
                </a:r>
                <a:r>
                  <a:rPr lang="tr-TR" sz="2000" b="1" spc="-2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C</a:t>
                </a:r>
                <a:r>
                  <a:rPr lang="tr-TR" sz="2000" b="1" spc="-20" baseline="-25000" dirty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tr-TR" sz="2000" b="1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 ve C</a:t>
                </a:r>
                <a:r>
                  <a:rPr lang="tr-TR" sz="2000" b="1" spc="-20" baseline="-25000" dirty="0">
                    <a:solidFill>
                      <a:srgbClr val="00B0F0"/>
                    </a:solidFill>
                    <a:latin typeface="Arial"/>
                    <a:cs typeface="Arial"/>
                  </a:rPr>
                  <a:t>2</a:t>
                </a:r>
                <a:r>
                  <a:rPr lang="tr-TR" sz="2000" b="1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eğrileri arasındaki bölgede f(z) fonksiyonu analitik olacağından, bu durumda 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C</a:t>
                </a:r>
                <a:r>
                  <a:rPr lang="tr-TR" sz="2000" b="1" spc="-20" baseline="-2500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1 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- </a:t>
                </a:r>
                <a:r>
                  <a:rPr lang="tr-TR" sz="2000" b="1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C</a:t>
                </a:r>
                <a:r>
                  <a:rPr lang="tr-TR" sz="2000" b="1" spc="-20" baseline="-25000" dirty="0">
                    <a:solidFill>
                      <a:srgbClr val="00B0F0"/>
                    </a:solidFill>
                    <a:latin typeface="Arial"/>
                    <a:cs typeface="Arial"/>
                  </a:rPr>
                  <a:t>2</a:t>
                </a:r>
                <a:r>
                  <a:rPr lang="tr-TR" sz="2000" b="1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kapalı eğrisini oluşturup Cauchy teoremini yazabiliriz.  </a:t>
                </a:r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28600"/>
                <a:ext cx="7883236" cy="6505179"/>
              </a:xfrm>
              <a:prstGeom prst="rect">
                <a:avLst/>
              </a:prstGeom>
              <a:blipFill>
                <a:blip r:embed="rId3"/>
                <a:stretch>
                  <a:fillRect l="-1779" t="-1125" r="-19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890687"/>
              </p:ext>
            </p:extLst>
          </p:nvPr>
        </p:nvGraphicFramePr>
        <p:xfrm>
          <a:off x="2895600" y="914400"/>
          <a:ext cx="4140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0" name="Equation" r:id="rId4" imgW="4140000" imgH="698400" progId="Equation.DSMT4">
                  <p:embed/>
                </p:oleObj>
              </mc:Choice>
              <mc:Fallback>
                <p:oleObj name="Equation" r:id="rId4" imgW="41400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914400"/>
                        <a:ext cx="41402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71247"/>
              </p:ext>
            </p:extLst>
          </p:nvPr>
        </p:nvGraphicFramePr>
        <p:xfrm>
          <a:off x="3962400" y="2209800"/>
          <a:ext cx="2374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1" name="Equation" r:id="rId6" imgW="2374560" imgH="698400" progId="Equation.DSMT4">
                  <p:embed/>
                </p:oleObj>
              </mc:Choice>
              <mc:Fallback>
                <p:oleObj name="Equation" r:id="rId6" imgW="237456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2400" y="2209800"/>
                        <a:ext cx="23749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75505"/>
              </p:ext>
            </p:extLst>
          </p:nvPr>
        </p:nvGraphicFramePr>
        <p:xfrm>
          <a:off x="2286000" y="4724400"/>
          <a:ext cx="54229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2" name="Equation" r:id="rId8" imgW="5422680" imgH="1473120" progId="Equation.DSMT4">
                  <p:embed/>
                </p:oleObj>
              </mc:Choice>
              <mc:Fallback>
                <p:oleObj name="Equation" r:id="rId8" imgW="542268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0" y="4724400"/>
                        <a:ext cx="54229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8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1108364" y="276621"/>
            <a:ext cx="7883236" cy="6505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400" b="1" spc="-20" dirty="0" smtClean="0">
                <a:solidFill>
                  <a:srgbClr val="FF0000"/>
                </a:solidFill>
                <a:latin typeface="Arial"/>
                <a:cs typeface="Arial"/>
              </a:rPr>
              <a:t>ÖNEMLİ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00B0F0"/>
                </a:solidFill>
                <a:latin typeface="Arial"/>
                <a:cs typeface="Arial"/>
              </a:rPr>
              <a:t>Analitik bir fonksiyonun integrali, gidilen yoldan bağımsızdır. O zaman sonuç, sadece uç noktalarının bir fonksiyonu olabilir. Yani f(z) fonksiyonu bir D bölgesinde analitik ise 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lang="tr-TR" sz="2000" b="1" spc="-20" dirty="0" smtClean="0">
                <a:solidFill>
                  <a:srgbClr val="00B0F0"/>
                </a:solidFill>
                <a:latin typeface="Arial"/>
                <a:cs typeface="Arial"/>
              </a:rPr>
              <a:t>lacak şekilde bir F(z) fonksiyonu vardır ve bu durumda 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lang="tr-TR" sz="2000" b="1" spc="-20" dirty="0" smtClean="0">
                <a:solidFill>
                  <a:srgbClr val="00B0F0"/>
                </a:solidFill>
                <a:latin typeface="Arial"/>
                <a:cs typeface="Arial"/>
              </a:rPr>
              <a:t>lmaktadır. </a:t>
            </a:r>
            <a:endParaRPr lang="tr-TR" b="1" spc="-20" dirty="0" smtClean="0">
              <a:solidFill>
                <a:srgbClr val="00B0F0"/>
              </a:solidFill>
              <a:latin typeface="Arial"/>
              <a:cs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979590"/>
              </p:ext>
            </p:extLst>
          </p:nvPr>
        </p:nvGraphicFramePr>
        <p:xfrm>
          <a:off x="4267200" y="1676400"/>
          <a:ext cx="143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4" name="Equation" r:id="rId3" imgW="1434960" imgH="609480" progId="Equation.DSMT4">
                  <p:embed/>
                </p:oleObj>
              </mc:Choice>
              <mc:Fallback>
                <p:oleObj name="Equation" r:id="rId3" imgW="14349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1676400"/>
                        <a:ext cx="1435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62709"/>
              </p:ext>
            </p:extLst>
          </p:nvPr>
        </p:nvGraphicFramePr>
        <p:xfrm>
          <a:off x="2971800" y="2895600"/>
          <a:ext cx="3835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5" name="Equation" r:id="rId5" imgW="3835080" imgH="850680" progId="Equation.DSMT4">
                  <p:embed/>
                </p:oleObj>
              </mc:Choice>
              <mc:Fallback>
                <p:oleObj name="Equation" r:id="rId5" imgW="3835080" imgH="8506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2895600"/>
                        <a:ext cx="38354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8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2"/>
              <p:cNvSpPr txBox="1"/>
              <p:nvPr/>
            </p:nvSpPr>
            <p:spPr>
              <a:xfrm>
                <a:off x="1066801" y="152400"/>
                <a:ext cx="8077199" cy="66294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864235" marR="12700" indent="-852169">
                  <a:lnSpc>
                    <a:spcPts val="2690"/>
                  </a:lnSpc>
                </a:pPr>
                <a:r>
                  <a:rPr lang="tr-TR" sz="2400" b="1" spc="1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CAUCHY İNTEGRAL FORMÜLLERİ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2400" b="1" spc="1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  <a:buAutoNum type="arabicParenR"/>
                </a:pPr>
                <a:r>
                  <a:rPr lang="tr-TR" b="1" spc="1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Basit kapalı herhangi bir C eğrisi ve bu eğrinin sınırlandırdığı bölge D olmak üzere</a:t>
                </a:r>
              </a:p>
              <a:p>
                <a:pPr marL="864235" marR="12700" indent="-852169">
                  <a:lnSpc>
                    <a:spcPts val="2690"/>
                  </a:lnSpc>
                  <a:buAutoNum type="arabicParenR"/>
                </a:pPr>
                <a:endParaRPr lang="tr-TR" b="1" spc="1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  <a:buAutoNum type="arabicParenR"/>
                </a:pPr>
                <a:endParaRPr lang="tr-TR" b="1" spc="1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tr-TR" b="1" spc="1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ntegralini hesaplayalım. Bu integral </a:t>
                </a:r>
                <a14:m>
                  <m:oMath xmlns:m="http://schemas.openxmlformats.org/officeDocument/2006/math">
                    <m:r>
                      <a:rPr lang="tr-TR" b="1" i="1" spc="1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tr-TR" b="1" i="0" spc="1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1" i="1" spc="1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pc="1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b="1" i="0" spc="1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b="1" spc="1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 sonsuz olmakta ve bu noktada analitikliğini kaybetmektedir. 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12116" marR="12700" indent="-400050">
                  <a:lnSpc>
                    <a:spcPts val="2690"/>
                  </a:lnSpc>
                  <a:buAutoNum type="romanLcParenR"/>
                </a:pP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Eğer z</a:t>
                </a:r>
                <a:r>
                  <a:rPr lang="tr-TR" b="1" spc="10" baseline="-25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noktası D bölgesinde değilse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b="1" i="1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1" i="1" spc="1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pc="1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tr-TR" b="1" i="0" spc="1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b="1" i="0" spc="1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tr-TR" b="1" i="1" spc="1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f(z) fonksiyonu D bölgesinde analitiktir. Cauchy teoremine göre 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olur. </a:t>
                </a:r>
              </a:p>
            </p:txBody>
          </p:sp>
        </mc:Choice>
        <mc:Fallback xmlns="">
          <p:sp>
            <p:nvSpPr>
              <p:cNvPr id="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152400"/>
                <a:ext cx="8077199" cy="6629400"/>
              </a:xfrm>
              <a:prstGeom prst="rect">
                <a:avLst/>
              </a:prstGeom>
              <a:blipFill>
                <a:blip r:embed="rId3"/>
                <a:stretch>
                  <a:fillRect l="-2113" t="-16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96642"/>
              </p:ext>
            </p:extLst>
          </p:nvPr>
        </p:nvGraphicFramePr>
        <p:xfrm>
          <a:off x="4648200" y="1447800"/>
          <a:ext cx="863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1" name="Equation" r:id="rId4" imgW="863280" imgH="749160" progId="Equation.DSMT4">
                  <p:embed/>
                </p:oleObj>
              </mc:Choice>
              <mc:Fallback>
                <p:oleObj name="Equation" r:id="rId4" imgW="8632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1447800"/>
                        <a:ext cx="8636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91312"/>
              </p:ext>
            </p:extLst>
          </p:nvPr>
        </p:nvGraphicFramePr>
        <p:xfrm>
          <a:off x="4343400" y="3962400"/>
          <a:ext cx="1244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2" name="Equation" r:id="rId6" imgW="1244520" imgH="749160" progId="Equation.DSMT4">
                  <p:embed/>
                </p:oleObj>
              </mc:Choice>
              <mc:Fallback>
                <p:oleObj name="Equation" r:id="rId6" imgW="1244520" imgH="7491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400" y="3962400"/>
                        <a:ext cx="12446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2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0"/>
                <a:ext cx="8077200" cy="667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ii) 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pc="1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pc="1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b="1" spc="1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1" spc="1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tr-TR" b="1" i="1" spc="1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ise C eğrisinin sınırlandırdığı bölge içinde şekildeki gibi z=z</a:t>
                </a:r>
                <a:r>
                  <a:rPr lang="tr-TR" b="1" spc="10" baseline="-25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merkezli ve </a:t>
                </a:r>
                <a14:m>
                  <m:oMath xmlns:m="http://schemas.openxmlformats.org/officeDocument/2006/math">
                    <m:r>
                      <a:rPr lang="tr-TR" b="1" i="1" spc="1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yarıçaplı C</a:t>
                </a:r>
                <a:r>
                  <a:rPr lang="tr-TR" b="1" spc="10" baseline="-25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çemberini göz önüne alalım. Bu </a:t>
                </a: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durumda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olur. Diğer yandan                     olmak üzere </a:t>
                </a: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tr-TR" b="1" spc="10" baseline="-25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çemberi üzerinde herhangi bir kompleks sayı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şeklinde gösterilir. Bu kompleks sayının türevi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lur. Bunları integralde yerine yazarsak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onucunu buluruz.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</a:t>
                </a: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z=z</a:t>
                </a:r>
                <a:r>
                  <a:rPr lang="tr-TR" b="1" spc="1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b="1" spc="1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merkezli </a:t>
                </a:r>
                <a:endParaRPr lang="tr-TR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ve </a:t>
                </a:r>
                <a14:m>
                  <m:oMath xmlns:m="http://schemas.openxmlformats.org/officeDocument/2006/math">
                    <m:r>
                      <a:rPr lang="tr-TR" b="1" i="1" spc="1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tr-TR" b="1" spc="1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yarıçaplı C</a:t>
                </a:r>
                <a:r>
                  <a:rPr lang="tr-TR" b="1" spc="1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tr-TR" b="1" spc="1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çemberi</a:t>
                </a:r>
                <a:endParaRPr lang="tr-TR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0"/>
                <a:ext cx="8077200" cy="6671057"/>
              </a:xfrm>
              <a:prstGeom prst="rect">
                <a:avLst/>
              </a:prstGeom>
              <a:blipFill>
                <a:blip r:embed="rId3"/>
                <a:stretch>
                  <a:fillRect l="-528" r="-226" b="-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56223"/>
              </p:ext>
            </p:extLst>
          </p:nvPr>
        </p:nvGraphicFramePr>
        <p:xfrm>
          <a:off x="4267200" y="914400"/>
          <a:ext cx="1104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3" name="Equation" r:id="rId4" imgW="1104840" imgH="330120" progId="Equation.DSMT4">
                  <p:embed/>
                </p:oleObj>
              </mc:Choice>
              <mc:Fallback>
                <p:oleObj name="Equation" r:id="rId4" imgW="1104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914400"/>
                        <a:ext cx="11049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1447800"/>
                <a:ext cx="1201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1201098" cy="276999"/>
              </a:xfrm>
              <a:prstGeom prst="rect">
                <a:avLst/>
              </a:prstGeom>
              <a:blipFill>
                <a:blip r:embed="rId6"/>
                <a:stretch>
                  <a:fillRect l="-3553" r="-2030"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53069"/>
              </p:ext>
            </p:extLst>
          </p:nvPr>
        </p:nvGraphicFramePr>
        <p:xfrm>
          <a:off x="4191000" y="2057400"/>
          <a:ext cx="1270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4" name="Equation" r:id="rId7" imgW="1269720" imgH="406080" progId="Equation.DSMT4">
                  <p:embed/>
                </p:oleObj>
              </mc:Choice>
              <mc:Fallback>
                <p:oleObj name="Equation" r:id="rId7" imgW="1269720" imgH="4060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1000" y="2057400"/>
                        <a:ext cx="1270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075036"/>
              </p:ext>
            </p:extLst>
          </p:nvPr>
        </p:nvGraphicFramePr>
        <p:xfrm>
          <a:off x="4191000" y="2774950"/>
          <a:ext cx="1270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5" name="Equation" r:id="rId9" imgW="1269720" imgH="342720" progId="Equation.DSMT4">
                  <p:embed/>
                </p:oleObj>
              </mc:Choice>
              <mc:Fallback>
                <p:oleObj name="Equation" r:id="rId9" imgW="1269720" imgH="342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2774950"/>
                        <a:ext cx="1270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192091"/>
              </p:ext>
            </p:extLst>
          </p:nvPr>
        </p:nvGraphicFramePr>
        <p:xfrm>
          <a:off x="2819400" y="3505200"/>
          <a:ext cx="4597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6" name="Equation" r:id="rId11" imgW="4597200" imgH="914400" progId="Equation.DSMT4">
                  <p:embed/>
                </p:oleObj>
              </mc:Choice>
              <mc:Fallback>
                <p:oleObj name="Equation" r:id="rId11" imgW="4597200" imgH="914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9400" y="3505200"/>
                        <a:ext cx="4597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>
          <a:xfrm>
            <a:off x="3962400" y="4724400"/>
            <a:ext cx="4152576" cy="1903318"/>
          </a:xfrm>
          <a:custGeom>
            <a:avLst/>
            <a:gdLst>
              <a:gd name="connsiteX0" fmla="*/ 580133 w 4152576"/>
              <a:gd name="connsiteY0" fmla="*/ 73533 h 1903318"/>
              <a:gd name="connsiteX1" fmla="*/ 1602688 w 4152576"/>
              <a:gd name="connsiteY1" fmla="*/ 24372 h 1903318"/>
              <a:gd name="connsiteX2" fmla="*/ 3057862 w 4152576"/>
              <a:gd name="connsiteY2" fmla="*/ 447159 h 1903318"/>
              <a:gd name="connsiteX3" fmla="*/ 4060752 w 4152576"/>
              <a:gd name="connsiteY3" fmla="*/ 1194410 h 1903318"/>
              <a:gd name="connsiteX4" fmla="*/ 3972262 w 4152576"/>
              <a:gd name="connsiteY4" fmla="*/ 1705688 h 1903318"/>
              <a:gd name="connsiteX5" fmla="*/ 2871049 w 4152576"/>
              <a:gd name="connsiteY5" fmla="*/ 1902333 h 1903318"/>
              <a:gd name="connsiteX6" fmla="*/ 1907488 w 4152576"/>
              <a:gd name="connsiteY6" fmla="*/ 1636862 h 1903318"/>
              <a:gd name="connsiteX7" fmla="*/ 1730507 w 4152576"/>
              <a:gd name="connsiteY7" fmla="*/ 1174746 h 1903318"/>
              <a:gd name="connsiteX8" fmla="*/ 668623 w 4152576"/>
              <a:gd name="connsiteY8" fmla="*/ 968268 h 1903318"/>
              <a:gd name="connsiteX9" fmla="*/ 19694 w 4152576"/>
              <a:gd name="connsiteY9" fmla="*/ 643804 h 1903318"/>
              <a:gd name="connsiteX10" fmla="*/ 206507 w 4152576"/>
              <a:gd name="connsiteY10" fmla="*/ 260346 h 1903318"/>
              <a:gd name="connsiteX11" fmla="*/ 580133 w 4152576"/>
              <a:gd name="connsiteY11" fmla="*/ 73533 h 19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2576" h="1903318">
                <a:moveTo>
                  <a:pt x="580133" y="73533"/>
                </a:moveTo>
                <a:cubicBezTo>
                  <a:pt x="812830" y="34204"/>
                  <a:pt x="1189733" y="-37899"/>
                  <a:pt x="1602688" y="24372"/>
                </a:cubicBezTo>
                <a:cubicBezTo>
                  <a:pt x="2015643" y="86643"/>
                  <a:pt x="2648185" y="252153"/>
                  <a:pt x="3057862" y="447159"/>
                </a:cubicBezTo>
                <a:cubicBezTo>
                  <a:pt x="3467539" y="642165"/>
                  <a:pt x="3908352" y="984655"/>
                  <a:pt x="4060752" y="1194410"/>
                </a:cubicBezTo>
                <a:cubicBezTo>
                  <a:pt x="4213152" y="1404165"/>
                  <a:pt x="4170546" y="1587701"/>
                  <a:pt x="3972262" y="1705688"/>
                </a:cubicBezTo>
                <a:cubicBezTo>
                  <a:pt x="3773978" y="1823675"/>
                  <a:pt x="3215178" y="1913804"/>
                  <a:pt x="2871049" y="1902333"/>
                </a:cubicBezTo>
                <a:cubicBezTo>
                  <a:pt x="2526920" y="1890862"/>
                  <a:pt x="2097578" y="1758126"/>
                  <a:pt x="1907488" y="1636862"/>
                </a:cubicBezTo>
                <a:cubicBezTo>
                  <a:pt x="1717398" y="1515598"/>
                  <a:pt x="1936985" y="1286178"/>
                  <a:pt x="1730507" y="1174746"/>
                </a:cubicBezTo>
                <a:cubicBezTo>
                  <a:pt x="1524030" y="1063314"/>
                  <a:pt x="953759" y="1056758"/>
                  <a:pt x="668623" y="968268"/>
                </a:cubicBezTo>
                <a:cubicBezTo>
                  <a:pt x="383487" y="879778"/>
                  <a:pt x="96713" y="761791"/>
                  <a:pt x="19694" y="643804"/>
                </a:cubicBezTo>
                <a:cubicBezTo>
                  <a:pt x="-57325" y="525817"/>
                  <a:pt x="109823" y="355391"/>
                  <a:pt x="206507" y="260346"/>
                </a:cubicBezTo>
                <a:cubicBezTo>
                  <a:pt x="303191" y="165301"/>
                  <a:pt x="347436" y="112862"/>
                  <a:pt x="580133" y="7353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867400" y="5105400"/>
            <a:ext cx="762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 flipH="1">
            <a:off x="61722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Straight Connector 11"/>
          <p:cNvCxnSpPr>
            <a:stCxn id="10" idx="0"/>
            <a:endCxn id="9" idx="0"/>
          </p:cNvCxnSpPr>
          <p:nvPr/>
        </p:nvCxnSpPr>
        <p:spPr>
          <a:xfrm flipV="1">
            <a:off x="6248400" y="5105400"/>
            <a:ext cx="0" cy="304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671925"/>
              </p:ext>
            </p:extLst>
          </p:nvPr>
        </p:nvGraphicFramePr>
        <p:xfrm>
          <a:off x="6248400" y="5181600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7" name="Equation" r:id="rId13" imgW="152280" imgH="190440" progId="Equation.DSMT4">
                  <p:embed/>
                </p:oleObj>
              </mc:Choice>
              <mc:Fallback>
                <p:oleObj name="Equation" r:id="rId13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48400" y="5181600"/>
                        <a:ext cx="152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7510"/>
              </p:ext>
            </p:extLst>
          </p:nvPr>
        </p:nvGraphicFramePr>
        <p:xfrm>
          <a:off x="5943600" y="5410200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8" name="Equation" r:id="rId15" imgW="253800" imgH="330120" progId="Equation.DSMT4">
                  <p:embed/>
                </p:oleObj>
              </mc:Choice>
              <mc:Fallback>
                <p:oleObj name="Equation" r:id="rId15" imgW="253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43600" y="5410200"/>
                        <a:ext cx="25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970962"/>
              </p:ext>
            </p:extLst>
          </p:nvPr>
        </p:nvGraphicFramePr>
        <p:xfrm>
          <a:off x="6623050" y="5562600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9" name="Equation" r:id="rId17" imgW="266400" imgH="330120" progId="Equation.DSMT4">
                  <p:embed/>
                </p:oleObj>
              </mc:Choice>
              <mc:Fallback>
                <p:oleObj name="Equation" r:id="rId17" imgW="266400" imgH="3301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23050" y="5562600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2301"/>
              </p:ext>
            </p:extLst>
          </p:nvPr>
        </p:nvGraphicFramePr>
        <p:xfrm>
          <a:off x="7480300" y="5994400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0" name="Equation" r:id="rId19" imgW="241200" imgH="228600" progId="Equation.DSMT4">
                  <p:embed/>
                </p:oleObj>
              </mc:Choice>
              <mc:Fallback>
                <p:oleObj name="Equation" r:id="rId19" imgW="241200" imgH="2286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80300" y="5994400"/>
                        <a:ext cx="241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450407"/>
              </p:ext>
            </p:extLst>
          </p:nvPr>
        </p:nvGraphicFramePr>
        <p:xfrm>
          <a:off x="8077200" y="5486400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1" name="Equation" r:id="rId21" imgW="215640" imgH="241200" progId="Equation.DSMT4">
                  <p:embed/>
                </p:oleObj>
              </mc:Choice>
              <mc:Fallback>
                <p:oleObj name="Equation" r:id="rId21" imgW="215640" imgH="241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77200" y="5486400"/>
                        <a:ext cx="2159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7467600" y="5410200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600" y="5410200"/>
            <a:ext cx="152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14800" y="4800600"/>
            <a:ext cx="762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14800" y="50292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791200" y="51816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43600" y="5181600"/>
            <a:ext cx="762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80772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6" marR="12700">
              <a:lnSpc>
                <a:spcPts val="2690"/>
              </a:lnSpc>
            </a:pPr>
            <a:r>
              <a:rPr lang="tr-TR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Benzer şekilde n&gt;1 pozitif tamsayı olmak üzere</a:t>
            </a:r>
          </a:p>
          <a:p>
            <a:pPr marL="12066" marR="12700">
              <a:lnSpc>
                <a:spcPts val="2690"/>
              </a:lnSpc>
            </a:pPr>
            <a:endParaRPr lang="tr-TR" b="1" spc="1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b="1" spc="1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b="1" spc="1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b="1" spc="1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b="1" spc="1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r>
              <a:rPr lang="tr-TR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bulunur. Eğer n=0 ise </a:t>
            </a:r>
          </a:p>
          <a:p>
            <a:pPr marL="12066" marR="12700">
              <a:lnSpc>
                <a:spcPts val="2690"/>
              </a:lnSpc>
            </a:pPr>
            <a:endParaRPr lang="tr-TR" b="1" spc="1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b="1" spc="1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r>
              <a:rPr lang="tr-TR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olur. Eğer n=-1,-2,-3,... </a:t>
            </a:r>
            <a:r>
              <a:rPr lang="tr-TR" b="1" spc="1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</a:p>
          <a:p>
            <a:pPr marL="12066" marR="12700">
              <a:lnSpc>
                <a:spcPts val="2690"/>
              </a:lnSpc>
            </a:pPr>
            <a:endParaRPr lang="tr-TR" b="1" spc="1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r>
              <a:rPr lang="tr-TR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olur ki bu da fonksiyonun analitik </a:t>
            </a:r>
          </a:p>
          <a:p>
            <a:pPr marL="12066" marR="12700">
              <a:lnSpc>
                <a:spcPts val="2690"/>
              </a:lnSpc>
            </a:pPr>
            <a:r>
              <a:rPr lang="tr-TR" b="1" spc="1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olması anlamına gelir. Analitik </a:t>
            </a:r>
          </a:p>
          <a:p>
            <a:pPr marL="12066" marR="12700">
              <a:lnSpc>
                <a:spcPts val="2690"/>
              </a:lnSpc>
            </a:pPr>
            <a:r>
              <a:rPr lang="tr-TR" b="1" spc="1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fonksiyonlar için Cauchy teoremine </a:t>
            </a:r>
          </a:p>
          <a:p>
            <a:pPr marL="12066" marR="12700">
              <a:lnSpc>
                <a:spcPts val="2690"/>
              </a:lnSpc>
            </a:pPr>
            <a:r>
              <a:rPr lang="tr-TR" b="1" spc="1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spc="1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göre integral sıfır olur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591730"/>
              </p:ext>
            </p:extLst>
          </p:nvPr>
        </p:nvGraphicFramePr>
        <p:xfrm>
          <a:off x="2559050" y="304800"/>
          <a:ext cx="60452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0" name="Equation" r:id="rId3" imgW="6045120" imgH="2006280" progId="Equation.DSMT4">
                  <p:embed/>
                </p:oleObj>
              </mc:Choice>
              <mc:Fallback>
                <p:oleObj name="Equation" r:id="rId3" imgW="604512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9050" y="304800"/>
                        <a:ext cx="60452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321837"/>
              </p:ext>
            </p:extLst>
          </p:nvPr>
        </p:nvGraphicFramePr>
        <p:xfrm>
          <a:off x="2514600" y="2286000"/>
          <a:ext cx="523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1" name="Equation" r:id="rId5" imgW="5232240" imgH="914400" progId="Equation.DSMT4">
                  <p:embed/>
                </p:oleObj>
              </mc:Choice>
              <mc:Fallback>
                <p:oleObj name="Equation" r:id="rId5" imgW="5232240" imgH="914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2286000"/>
                        <a:ext cx="5232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453724"/>
              </p:ext>
            </p:extLst>
          </p:nvPr>
        </p:nvGraphicFramePr>
        <p:xfrm>
          <a:off x="1600200" y="3657600"/>
          <a:ext cx="29337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2" name="Equation" r:id="rId7" imgW="2933640" imgH="2844720" progId="Equation.DSMT4">
                  <p:embed/>
                </p:oleObj>
              </mc:Choice>
              <mc:Fallback>
                <p:oleObj name="Equation" r:id="rId7" imgW="2933640" imgH="2844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0200" y="3657600"/>
                        <a:ext cx="2933700" cy="28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9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807720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6" marR="12700">
              <a:lnSpc>
                <a:spcPts val="2690"/>
              </a:lnSpc>
            </a:pPr>
            <a:r>
              <a:rPr lang="tr-TR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ÖZETLERSEK;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324894"/>
              </p:ext>
            </p:extLst>
          </p:nvPr>
        </p:nvGraphicFramePr>
        <p:xfrm>
          <a:off x="2209800" y="1143000"/>
          <a:ext cx="525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2" name="Equation" r:id="rId3" imgW="5257800" imgH="1143000" progId="Equation.DSMT4">
                  <p:embed/>
                </p:oleObj>
              </mc:Choice>
              <mc:Fallback>
                <p:oleObj name="Equation" r:id="rId3" imgW="5257800" imgH="11430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1143000"/>
                        <a:ext cx="52578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3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2209800"/>
            <a:ext cx="76200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7470">
              <a:lnSpc>
                <a:spcPct val="100000"/>
              </a:lnSpc>
            </a:pPr>
            <a:r>
              <a:rPr lang="tr-TR" sz="5400" b="1" dirty="0" smtClean="0">
                <a:solidFill>
                  <a:srgbClr val="C00000"/>
                </a:solidFill>
                <a:latin typeface="Arial"/>
                <a:cs typeface="Arial"/>
              </a:rPr>
              <a:t>KOMPLEKS İNTEGRAL</a:t>
            </a:r>
            <a:endParaRPr sz="5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Times New Roman"/>
                <a:cs typeface="Times New Roman"/>
              </a:rPr>
              <a:t>2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/>
          <p:cNvSpPr txBox="1"/>
          <p:nvPr/>
        </p:nvSpPr>
        <p:spPr>
          <a:xfrm>
            <a:off x="1066801" y="152400"/>
            <a:ext cx="8077199" cy="662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4235" marR="12700" indent="-852169">
              <a:lnSpc>
                <a:spcPts val="2690"/>
              </a:lnSpc>
            </a:pPr>
            <a:r>
              <a:rPr lang="tr-TR" b="1" spc="1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f(z), kapalı bir C eğrisinin sınırlandırdığı D bölgesinde analitik bir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b="1" spc="1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fonksiyon olmak üzere </a:t>
            </a:r>
          </a:p>
          <a:p>
            <a:pPr marL="864235" marR="12700" indent="-852169">
              <a:lnSpc>
                <a:spcPts val="2690"/>
              </a:lnSpc>
            </a:pPr>
            <a:endParaRPr lang="tr-TR" b="1" spc="1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b="1" spc="1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b="1" spc="1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İntegralini hesaplayalım.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780840"/>
              </p:ext>
            </p:extLst>
          </p:nvPr>
        </p:nvGraphicFramePr>
        <p:xfrm>
          <a:off x="4133850" y="762000"/>
          <a:ext cx="1130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8" name="Equation" r:id="rId3" imgW="1130040" imgH="749160" progId="Equation.DSMT4">
                  <p:embed/>
                </p:oleObj>
              </mc:Choice>
              <mc:Fallback>
                <p:oleObj name="Equation" r:id="rId3" imgW="1130040" imgH="7491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3850" y="762000"/>
                        <a:ext cx="11303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2"/>
              <p:cNvSpPr txBox="1"/>
              <p:nvPr/>
            </p:nvSpPr>
            <p:spPr>
              <a:xfrm>
                <a:off x="1066801" y="1676400"/>
                <a:ext cx="8077199" cy="66294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12116" marR="12700" indent="-400050">
                  <a:lnSpc>
                    <a:spcPts val="2690"/>
                  </a:lnSpc>
                  <a:buAutoNum type="romanLcParenR"/>
                </a:pP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Eğer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pc="1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1" i="1" spc="1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b="1" spc="1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1" i="0" spc="1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spc="1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tr-TR" b="1" i="1" spc="1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ise, o zaman D bölgesinde integralin içi analitiktir ve dolayısıyla Cauchy teoremine göre 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olur. </a:t>
                </a:r>
              </a:p>
            </p:txBody>
          </p:sp>
        </mc:Choice>
        <mc:Fallback xmlns="">
          <p:sp>
            <p:nvSpPr>
              <p:cNvPr id="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1676400"/>
                <a:ext cx="8077199" cy="6629400"/>
              </a:xfrm>
              <a:prstGeom prst="rect">
                <a:avLst/>
              </a:prstGeom>
              <a:blipFill>
                <a:blip r:embed="rId5"/>
                <a:stretch>
                  <a:fillRect l="-15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519743"/>
              </p:ext>
            </p:extLst>
          </p:nvPr>
        </p:nvGraphicFramePr>
        <p:xfrm>
          <a:off x="4464050" y="2743200"/>
          <a:ext cx="1460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9" name="Equation" r:id="rId6" imgW="1460160" imgH="749160" progId="Equation.DSMT4">
                  <p:embed/>
                </p:oleObj>
              </mc:Choice>
              <mc:Fallback>
                <p:oleObj name="Equation" r:id="rId6" imgW="1460160" imgH="7491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4050" y="2743200"/>
                        <a:ext cx="1460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2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228600"/>
                <a:ext cx="8077200" cy="6324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ii) 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pc="1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pc="1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b="1" spc="1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1" spc="1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tr-TR" b="1" i="1" spc="1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b="1" i="1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1" i="1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tr-TR" b="1" i="1" spc="1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1" i="1" spc="1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tr-TR" b="1" i="1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tr-TR" b="1" i="0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1" i="1" spc="1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pc="1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tr-TR" b="1" i="0" spc="1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 noktada analitik olmaz ve basit kutup noktası gösterir. İntegrale 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ntegrali eklenip çıkarılırsa sonuç değişmeyeceği için 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azılabilir. Sağ taraftaki ikinci terimin 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olduğu görülür. Sağ taraftaki ilk terim ise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lur. 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8600"/>
                <a:ext cx="8077200" cy="6324808"/>
              </a:xfrm>
              <a:prstGeom prst="rect">
                <a:avLst/>
              </a:prstGeom>
              <a:blipFill>
                <a:blip r:embed="rId3"/>
                <a:stretch>
                  <a:fillRect l="-528" t="-5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276697"/>
              </p:ext>
            </p:extLst>
          </p:nvPr>
        </p:nvGraphicFramePr>
        <p:xfrm>
          <a:off x="4343400" y="914400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8" name="Equation" r:id="rId4" imgW="1143000" imgH="761760" progId="Equation.DSMT4">
                  <p:embed/>
                </p:oleObj>
              </mc:Choice>
              <mc:Fallback>
                <p:oleObj name="Equation" r:id="rId4" imgW="1143000" imgH="761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914400"/>
                        <a:ext cx="1143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801206"/>
              </p:ext>
            </p:extLst>
          </p:nvPr>
        </p:nvGraphicFramePr>
        <p:xfrm>
          <a:off x="2628900" y="2057400"/>
          <a:ext cx="4521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9" name="Equation" r:id="rId6" imgW="4520880" imgH="761760" progId="Equation.DSMT4">
                  <p:embed/>
                </p:oleObj>
              </mc:Choice>
              <mc:Fallback>
                <p:oleObj name="Equation" r:id="rId6" imgW="4520880" imgH="761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8900" y="2057400"/>
                        <a:ext cx="4521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913564"/>
              </p:ext>
            </p:extLst>
          </p:nvPr>
        </p:nvGraphicFramePr>
        <p:xfrm>
          <a:off x="2679700" y="3302000"/>
          <a:ext cx="4495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0" name="Equation" r:id="rId8" imgW="4495680" imgH="863280" progId="Equation.DSMT4">
                  <p:embed/>
                </p:oleObj>
              </mc:Choice>
              <mc:Fallback>
                <p:oleObj name="Equation" r:id="rId8" imgW="4495680" imgH="8632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9700" y="3302000"/>
                        <a:ext cx="4495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55196"/>
              </p:ext>
            </p:extLst>
          </p:nvPr>
        </p:nvGraphicFramePr>
        <p:xfrm>
          <a:off x="1524000" y="4749800"/>
          <a:ext cx="680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1" name="Equation" r:id="rId10" imgW="6806880" imgH="863280" progId="Equation.DSMT4">
                  <p:embed/>
                </p:oleObj>
              </mc:Choice>
              <mc:Fallback>
                <p:oleObj name="Equation" r:id="rId10" imgW="6806880" imgH="8632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4000" y="4749800"/>
                        <a:ext cx="6807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1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228600"/>
                <a:ext cx="8077200" cy="667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Eğer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b="1" i="1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1" i="1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b="1" i="1" spc="1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1" i="1" spc="1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tr-TR" b="1" i="0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1" i="1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b="1" i="1" spc="1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b="1" i="1" spc="1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1" i="1" spc="1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tr-TR" b="1" i="0" spc="1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ın maksimum değeri M ise bu durumda integral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</a:t>
                </a: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Darboux eşitsizliği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lur. Ancak </a:t>
                </a:r>
                <a14:m>
                  <m:oMath xmlns:m="http://schemas.openxmlformats.org/officeDocument/2006/math">
                    <m:r>
                      <a:rPr lang="tr-TR" b="1" i="1" spc="1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yarıçapı keyfi olduğundan istenildiği kadar küçük alınabilir. f(z) analitik olduğundan </a:t>
                </a:r>
                <a14:m>
                  <m:oMath xmlns:m="http://schemas.openxmlformats.org/officeDocument/2006/math">
                    <m:r>
                      <a:rPr lang="tr-TR" b="1" i="1" spc="1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tr-TR" b="1" i="0" spc="1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için </a:t>
                </a:r>
                <a14:m>
                  <m:oMath xmlns:m="http://schemas.openxmlformats.org/officeDocument/2006/math">
                    <m:r>
                      <a:rPr lang="tr-TR" b="1" i="1" spc="1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1" i="1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1" i="1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tr-TR" b="1" i="0" spc="1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tr-TR" b="1" i="1" spc="1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1" i="1" spc="1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1" i="1" spc="1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pc="1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tr-TR" b="1" i="0" spc="1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olacaktır. Dolayısıyla </a:t>
                </a:r>
                <a14:m>
                  <m:oMath xmlns:m="http://schemas.openxmlformats.org/officeDocument/2006/math">
                    <m:r>
                      <a:rPr lang="tr-TR" b="1" i="1" spc="1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b="1" i="0" spc="1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gider. Böylece integral ifadesi yeniden yazılırsa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tr-TR" b="1" spc="1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lde edilir. 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ÖZETLERSEK;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</a:t>
                </a: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eklinde yazılabilir. Buna göre, analitik bir fonksiyonun kapalı bir C eğrisi üzerinde aldığı değerler biliniyorsa, fonksiyon eğri içindeki D bölgesinin her noktasında biliniyor, demektir. </a:t>
                </a:r>
                <a:endParaRPr lang="tr-TR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8600"/>
                <a:ext cx="8077200" cy="6671057"/>
              </a:xfrm>
              <a:prstGeom prst="rect">
                <a:avLst/>
              </a:prstGeom>
              <a:blipFill>
                <a:blip r:embed="rId3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07838"/>
              </p:ext>
            </p:extLst>
          </p:nvPr>
        </p:nvGraphicFramePr>
        <p:xfrm>
          <a:off x="2971800" y="685800"/>
          <a:ext cx="3746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2" name="Equation" r:id="rId4" imgW="3746160" imgH="888840" progId="Equation.DSMT4">
                  <p:embed/>
                </p:oleObj>
              </mc:Choice>
              <mc:Fallback>
                <p:oleObj name="Equation" r:id="rId4" imgW="37461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685800"/>
                        <a:ext cx="3746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613131"/>
              </p:ext>
            </p:extLst>
          </p:nvPr>
        </p:nvGraphicFramePr>
        <p:xfrm>
          <a:off x="1676400" y="2819400"/>
          <a:ext cx="6337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3" name="Equation" r:id="rId6" imgW="6337080" imgH="761760" progId="Equation.DSMT4">
                  <p:embed/>
                </p:oleObj>
              </mc:Choice>
              <mc:Fallback>
                <p:oleObj name="Equation" r:id="rId6" imgW="6337080" imgH="7617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6400" y="2819400"/>
                        <a:ext cx="6337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753652"/>
              </p:ext>
            </p:extLst>
          </p:nvPr>
        </p:nvGraphicFramePr>
        <p:xfrm>
          <a:off x="3257550" y="4781550"/>
          <a:ext cx="3327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4" name="Equation" r:id="rId8" imgW="3327120" imgH="799920" progId="Equation.DSMT4">
                  <p:embed/>
                </p:oleObj>
              </mc:Choice>
              <mc:Fallback>
                <p:oleObj name="Equation" r:id="rId8" imgW="3327120" imgH="7999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57550" y="4781550"/>
                        <a:ext cx="33274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4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27535"/>
              </p:ext>
            </p:extLst>
          </p:nvPr>
        </p:nvGraphicFramePr>
        <p:xfrm>
          <a:off x="1447800" y="533400"/>
          <a:ext cx="666750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9" name="Equation" r:id="rId3" imgW="6667200" imgH="5422680" progId="Equation.DSMT4">
                  <p:embed/>
                </p:oleObj>
              </mc:Choice>
              <mc:Fallback>
                <p:oleObj name="Equation" r:id="rId3" imgW="6667200" imgH="5422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533400"/>
                        <a:ext cx="6667500" cy="542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8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803762"/>
              </p:ext>
            </p:extLst>
          </p:nvPr>
        </p:nvGraphicFramePr>
        <p:xfrm>
          <a:off x="1295400" y="304800"/>
          <a:ext cx="73406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0" name="Equation" r:id="rId3" imgW="7340400" imgH="1257120" progId="Equation.DSMT4">
                  <p:embed/>
                </p:oleObj>
              </mc:Choice>
              <mc:Fallback>
                <p:oleObj name="Equation" r:id="rId3" imgW="73404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304800"/>
                        <a:ext cx="73406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0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07581"/>
              </p:ext>
            </p:extLst>
          </p:nvPr>
        </p:nvGraphicFramePr>
        <p:xfrm>
          <a:off x="1143000" y="228600"/>
          <a:ext cx="78232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4" name="Equation" r:id="rId3" imgW="7823160" imgH="1955520" progId="Equation.DSMT4">
                  <p:embed/>
                </p:oleObj>
              </mc:Choice>
              <mc:Fallback>
                <p:oleObj name="Equation" r:id="rId3" imgW="7823160" imgH="19555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28600"/>
                        <a:ext cx="7823200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9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2"/>
              <p:cNvSpPr txBox="1"/>
              <p:nvPr/>
            </p:nvSpPr>
            <p:spPr>
              <a:xfrm>
                <a:off x="1066801" y="152400"/>
                <a:ext cx="8077199" cy="60960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864235" marR="12700" indent="-852169">
                  <a:lnSpc>
                    <a:spcPts val="2690"/>
                  </a:lnSpc>
                </a:pPr>
                <a:r>
                  <a:rPr lang="tr-TR" sz="2400" b="1" spc="1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ANALİTİK FONKSİYONUN TÜREVİ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 fonksiyon analitik ise, her mertebeden türevi vardır ve bu türevler de 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analitik fonksiyonlardır. Oysa reel fonksiyonlarda 1. türev varsa, daha 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yüksek mertebeden türevlerin varlığı hakkında bir şey söylenemez.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tr-TR" sz="1400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(1)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şeklinde verilen </a:t>
                </a:r>
                <a14:m>
                  <m:oMath xmlns:m="http://schemas.openxmlformats.org/officeDocument/2006/math">
                    <m:r>
                      <a:rPr lang="tr-TR" b="1" i="1" spc="1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tr-TR" b="1" i="1" spc="1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1" i="1" spc="1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pc="1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tr-TR" b="1" i="0" spc="1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fonksiyonunun C eğrisinin sınırlandırdığı D 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bölgesinin her noktasında bir türeve sahip olduğunu yani D bölgesinde 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analitik olduğunu ispatlayalım: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14:m>
                  <m:oMath xmlns:m="http://schemas.openxmlformats.org/officeDocument/2006/math">
                    <m:r>
                      <a:rPr lang="tr-TR" b="1" i="1" spc="1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tr-TR" b="1" i="1" spc="1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1" i="1" spc="1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pc="1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tr-TR" b="1" spc="1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b="1" spc="1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fonksiyonunun türevi,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:r>
                  <a:rPr lang="tr-TR" sz="1400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(2)</a:t>
                </a:r>
                <a:endParaRPr lang="tr-TR" sz="1400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(1) bağıntısında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pc="1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pc="1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b="1" i="0" spc="1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1" i="0" spc="1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tr-TR" b="1" i="1" spc="1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1" i="1" spc="1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pc="1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tr-TR" b="1" i="0" spc="1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b="1" i="0" spc="1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tr-TR" b="1" i="0" spc="1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tr-TR" b="1" i="1" spc="1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pc="1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tr-TR" b="1" i="0" spc="1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yazalım.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sz="1400" b="1" spc="1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1400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(3)</a:t>
                </a:r>
              </a:p>
            </p:txBody>
          </p:sp>
        </mc:Choice>
        <mc:Fallback xmlns="">
          <p:sp>
            <p:nvSpPr>
              <p:cNvPr id="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152400"/>
                <a:ext cx="8077199" cy="6096000"/>
              </a:xfrm>
              <a:prstGeom prst="rect">
                <a:avLst/>
              </a:prstGeom>
              <a:blipFill>
                <a:blip r:embed="rId3"/>
                <a:stretch>
                  <a:fillRect l="-2113" t="-1800" r="-5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828699"/>
              </p:ext>
            </p:extLst>
          </p:nvPr>
        </p:nvGraphicFramePr>
        <p:xfrm>
          <a:off x="2438400" y="1676400"/>
          <a:ext cx="5092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7" name="Equation" r:id="rId4" imgW="5092560" imgH="749160" progId="Equation.DSMT4">
                  <p:embed/>
                </p:oleObj>
              </mc:Choice>
              <mc:Fallback>
                <p:oleObj name="Equation" r:id="rId4" imgW="509256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1676400"/>
                        <a:ext cx="50927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588882"/>
              </p:ext>
            </p:extLst>
          </p:nvPr>
        </p:nvGraphicFramePr>
        <p:xfrm>
          <a:off x="3048000" y="3886200"/>
          <a:ext cx="3657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8" name="Equation" r:id="rId6" imgW="3657600" imgH="698400" progId="Equation.DSMT4">
                  <p:embed/>
                </p:oleObj>
              </mc:Choice>
              <mc:Fallback>
                <p:oleObj name="Equation" r:id="rId6" imgW="36576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3886200"/>
                        <a:ext cx="36576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536535"/>
              </p:ext>
            </p:extLst>
          </p:nvPr>
        </p:nvGraphicFramePr>
        <p:xfrm>
          <a:off x="2971800" y="5029200"/>
          <a:ext cx="3746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9" name="Equation" r:id="rId8" imgW="3746160" imgH="749160" progId="Equation.DSMT4">
                  <p:embed/>
                </p:oleObj>
              </mc:Choice>
              <mc:Fallback>
                <p:oleObj name="Equation" r:id="rId8" imgW="3746160" imgH="749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71800" y="5029200"/>
                        <a:ext cx="3746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4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2"/>
              <p:cNvSpPr txBox="1"/>
              <p:nvPr/>
            </p:nvSpPr>
            <p:spPr>
              <a:xfrm>
                <a:off x="1066801" y="152400"/>
                <a:ext cx="8077199" cy="60960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(1) ve (3) ifadeleri (2) de yerine yazalım.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1400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1400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1400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1400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1400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1400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1400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1400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1400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1400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sz="1400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lde edilir. Benzer şekilde </a:t>
                </a:r>
                <a14:m>
                  <m:oMath xmlns:m="http://schemas.openxmlformats.org/officeDocument/2006/math">
                    <m:r>
                      <a:rPr lang="tr-TR" b="1" i="1" spc="1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1" i="1" spc="1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1" i="1" spc="1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pc="1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tr-TR" b="1" i="0" spc="1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ın ikinci türevi alındığında,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onucu bulunur.</a:t>
                </a:r>
                <a:endParaRPr lang="tr-TR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152400"/>
                <a:ext cx="8077199" cy="6096000"/>
              </a:xfrm>
              <a:prstGeom prst="rect">
                <a:avLst/>
              </a:prstGeom>
              <a:blipFill>
                <a:blip r:embed="rId3"/>
                <a:stretch>
                  <a:fillRect l="-1585" t="-7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09480"/>
              </p:ext>
            </p:extLst>
          </p:nvPr>
        </p:nvGraphicFramePr>
        <p:xfrm>
          <a:off x="1219200" y="533400"/>
          <a:ext cx="63500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5" name="Equation" r:id="rId4" imgW="6349680" imgH="3632040" progId="Equation.DSMT4">
                  <p:embed/>
                </p:oleObj>
              </mc:Choice>
              <mc:Fallback>
                <p:oleObj name="Equation" r:id="rId4" imgW="6349680" imgH="3632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533400"/>
                        <a:ext cx="6350000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260606"/>
              </p:ext>
            </p:extLst>
          </p:nvPr>
        </p:nvGraphicFramePr>
        <p:xfrm>
          <a:off x="3429000" y="4648200"/>
          <a:ext cx="2781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6" name="Equation" r:id="rId6" imgW="2781000" imgH="749160" progId="Equation.DSMT4">
                  <p:embed/>
                </p:oleObj>
              </mc:Choice>
              <mc:Fallback>
                <p:oleObj name="Equation" r:id="rId6" imgW="27810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9000" y="4648200"/>
                        <a:ext cx="27813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2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2"/>
              <p:cNvSpPr txBox="1"/>
              <p:nvPr/>
            </p:nvSpPr>
            <p:spPr>
              <a:xfrm>
                <a:off x="1066801" y="152400"/>
                <a:ext cx="8077199" cy="60960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864235" marR="12700" indent="-852169">
                  <a:lnSpc>
                    <a:spcPts val="2690"/>
                  </a:lnSpc>
                </a:pPr>
                <a14:m>
                  <m:oMath xmlns:m="http://schemas.openxmlformats.org/officeDocument/2006/math">
                    <m:r>
                      <a:rPr lang="tr-TR" b="1" i="1" spc="1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1" i="1" spc="1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1" i="1" spc="1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pc="1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tr-TR" b="1" spc="1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b="1" spc="1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ın </a:t>
                </a:r>
                <a:r>
                  <a:rPr lang="tr-TR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kez türevi alındığında ise sonucu genelleştirebiliriz.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4235" marR="12700" indent="-852169">
                  <a:lnSpc>
                    <a:spcPts val="2690"/>
                  </a:lnSpc>
                </a:pPr>
                <a:r>
                  <a:rPr lang="tr-TR" b="1" spc="1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CAUCHY İNTEGRAL FORMÜLÜ  </a:t>
                </a:r>
              </a:p>
              <a:p>
                <a:pPr marL="864235" marR="12700" indent="-852169">
                  <a:lnSpc>
                    <a:spcPts val="2690"/>
                  </a:lnSpc>
                </a:pPr>
                <a:endParaRPr lang="tr-TR" b="1" spc="1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152400"/>
                <a:ext cx="8077199" cy="6096000"/>
              </a:xfrm>
              <a:prstGeom prst="rect">
                <a:avLst/>
              </a:prstGeom>
              <a:blipFill>
                <a:blip r:embed="rId3"/>
                <a:stretch>
                  <a:fillRect l="-1585" t="-7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23661"/>
              </p:ext>
            </p:extLst>
          </p:nvPr>
        </p:nvGraphicFramePr>
        <p:xfrm>
          <a:off x="3048000" y="609600"/>
          <a:ext cx="3187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8" name="Equation" r:id="rId4" imgW="3187440" imgH="749160" progId="Equation.DSMT4">
                  <p:embed/>
                </p:oleObj>
              </mc:Choice>
              <mc:Fallback>
                <p:oleObj name="Equation" r:id="rId4" imgW="3187440" imgH="7491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609600"/>
                        <a:ext cx="31877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27732"/>
              </p:ext>
            </p:extLst>
          </p:nvPr>
        </p:nvGraphicFramePr>
        <p:xfrm>
          <a:off x="3124200" y="2362200"/>
          <a:ext cx="3187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9" name="Equation" r:id="rId6" imgW="3187440" imgH="749160" progId="Equation.DSMT4">
                  <p:embed/>
                </p:oleObj>
              </mc:Choice>
              <mc:Fallback>
                <p:oleObj name="Equation" r:id="rId6" imgW="3187440" imgH="749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2362200"/>
                        <a:ext cx="31877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52449"/>
              </p:ext>
            </p:extLst>
          </p:nvPr>
        </p:nvGraphicFramePr>
        <p:xfrm>
          <a:off x="1066800" y="152400"/>
          <a:ext cx="79121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0" name="Equation" r:id="rId3" imgW="7912080" imgH="6019560" progId="Equation.DSMT4">
                  <p:embed/>
                </p:oleObj>
              </mc:Choice>
              <mc:Fallback>
                <p:oleObj name="Equation" r:id="rId3" imgW="7912080" imgH="601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52400"/>
                        <a:ext cx="791210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7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108364" y="276621"/>
                <a:ext cx="7883236" cy="650517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Kompleks z-düzleminde 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bir eğri 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z(t)=x(t)+iy(t)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 şeklinde bir 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t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 parametresine bağlı olarak verilsin. Bu 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t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 parametresi, 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t</a:t>
                </a:r>
                <a:r>
                  <a:rPr lang="tr-TR" sz="2000" b="1" spc="-20" baseline="-2500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A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dan t</a:t>
                </a:r>
                <a:r>
                  <a:rPr lang="tr-TR" sz="2000" b="1" spc="-20" baseline="-2500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B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ye 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giderken z noktası da düzlemde bir 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C eğrisi 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oluşturur. Bu C eğrisini n parçaya bölen 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z</a:t>
                </a:r>
                <a:r>
                  <a:rPr lang="tr-TR" sz="2000" b="1" spc="-20" baseline="-2500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0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, z</a:t>
                </a:r>
                <a:r>
                  <a:rPr lang="tr-TR" sz="2000" b="1" spc="-20" baseline="-2500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, z</a:t>
                </a:r>
                <a:r>
                  <a:rPr lang="tr-TR" sz="2000" b="1" spc="-20" baseline="-2500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2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, ..., z</a:t>
                </a:r>
                <a:r>
                  <a:rPr lang="tr-TR" sz="2000" b="1" spc="-20" baseline="-2500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n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 noktaları 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için f (z) fonksiyonlarının toplamı 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0033CC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 smtClean="0">
                  <a:solidFill>
                    <a:srgbClr val="0033CC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olur. n sayısı arttıkça doğal olarak aralığın değeri </a:t>
                </a:r>
                <a:r>
                  <a:rPr lang="el-G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Δ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z</a:t>
                </a:r>
                <a:r>
                  <a:rPr lang="tr-TR" sz="2000" b="1" spc="-20" baseline="-2500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n</a:t>
                </a:r>
                <a:r>
                  <a:rPr lang="tr-TR" sz="2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azalır.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b="1" i="1" spc="-2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b="1" i="0" spc="-2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tr-TR" sz="24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 smtClean="0">
                    <a:solidFill>
                      <a:srgbClr val="0033CC"/>
                    </a:solidFill>
                    <a:latin typeface="Arial"/>
                    <a:cs typeface="Arial"/>
                  </a:rPr>
                  <a:t>limiti alındığında, f(z) fonksiyonunun kompleks düzlemdeki bu C eğrisi üzerindeki integrali aşağıdaki gibi tanımlanır. </a:t>
                </a: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4" y="276621"/>
                <a:ext cx="7883236" cy="6505179"/>
              </a:xfrm>
              <a:prstGeom prst="rect">
                <a:avLst/>
              </a:prstGeom>
              <a:blipFill>
                <a:blip r:embed="rId3"/>
                <a:stretch>
                  <a:fillRect l="-1856" t="-1124" r="-19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473535"/>
              </p:ext>
            </p:extLst>
          </p:nvPr>
        </p:nvGraphicFramePr>
        <p:xfrm>
          <a:off x="2133600" y="1905000"/>
          <a:ext cx="581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1" name="Equation" r:id="rId4" imgW="5816520" imgH="330120" progId="Equation.DSMT4">
                  <p:embed/>
                </p:oleObj>
              </mc:Choice>
              <mc:Fallback>
                <p:oleObj name="Equation" r:id="rId4" imgW="58165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905000"/>
                        <a:ext cx="5816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752600" y="3962400"/>
            <a:ext cx="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00200" y="5791200"/>
            <a:ext cx="3276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182761" y="4129548"/>
            <a:ext cx="2330245" cy="1071813"/>
          </a:xfrm>
          <a:custGeom>
            <a:avLst/>
            <a:gdLst>
              <a:gd name="connsiteX0" fmla="*/ 0 w 2330245"/>
              <a:gd name="connsiteY0" fmla="*/ 806246 h 1071813"/>
              <a:gd name="connsiteX1" fmla="*/ 393291 w 2330245"/>
              <a:gd name="connsiteY1" fmla="*/ 1071717 h 1071813"/>
              <a:gd name="connsiteX2" fmla="*/ 894736 w 2330245"/>
              <a:gd name="connsiteY2" fmla="*/ 825910 h 1071813"/>
              <a:gd name="connsiteX3" fmla="*/ 1337187 w 2330245"/>
              <a:gd name="connsiteY3" fmla="*/ 58994 h 1071813"/>
              <a:gd name="connsiteX4" fmla="*/ 2005781 w 2330245"/>
              <a:gd name="connsiteY4" fmla="*/ 117987 h 1071813"/>
              <a:gd name="connsiteX5" fmla="*/ 2330245 w 2330245"/>
              <a:gd name="connsiteY5" fmla="*/ 0 h 107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0245" h="1071813">
                <a:moveTo>
                  <a:pt x="0" y="806246"/>
                </a:moveTo>
                <a:cubicBezTo>
                  <a:pt x="122084" y="937343"/>
                  <a:pt x="244168" y="1068440"/>
                  <a:pt x="393291" y="1071717"/>
                </a:cubicBezTo>
                <a:cubicBezTo>
                  <a:pt x="542414" y="1074994"/>
                  <a:pt x="737420" y="994697"/>
                  <a:pt x="894736" y="825910"/>
                </a:cubicBezTo>
                <a:cubicBezTo>
                  <a:pt x="1052052" y="657123"/>
                  <a:pt x="1152013" y="176981"/>
                  <a:pt x="1337187" y="58994"/>
                </a:cubicBezTo>
                <a:cubicBezTo>
                  <a:pt x="1522361" y="-58993"/>
                  <a:pt x="1840271" y="127819"/>
                  <a:pt x="2005781" y="117987"/>
                </a:cubicBezTo>
                <a:cubicBezTo>
                  <a:pt x="2171291" y="108155"/>
                  <a:pt x="2250768" y="54077"/>
                  <a:pt x="23302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1336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5908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30480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3733800" y="4114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4419600" y="4114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677006"/>
              </p:ext>
            </p:extLst>
          </p:nvPr>
        </p:nvGraphicFramePr>
        <p:xfrm>
          <a:off x="2133600" y="4648200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2" name="Equation" r:id="rId6" imgW="177480" imgH="190440" progId="Equation.DSMT4">
                  <p:embed/>
                </p:oleObj>
              </mc:Choice>
              <mc:Fallback>
                <p:oleObj name="Equation" r:id="rId6" imgW="177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4648200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790071"/>
              </p:ext>
            </p:extLst>
          </p:nvPr>
        </p:nvGraphicFramePr>
        <p:xfrm>
          <a:off x="2571750" y="5264150"/>
          <a:ext cx="215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3" name="Equation" r:id="rId8" imgW="215640" imgH="330120" progId="Equation.DSMT4">
                  <p:embed/>
                </p:oleObj>
              </mc:Choice>
              <mc:Fallback>
                <p:oleObj name="Equation" r:id="rId8" imgW="215640" imgH="33012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1750" y="5264150"/>
                        <a:ext cx="2159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126570"/>
              </p:ext>
            </p:extLst>
          </p:nvPr>
        </p:nvGraphicFramePr>
        <p:xfrm>
          <a:off x="3105150" y="4953000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4" name="Equation" r:id="rId10" imgW="253800" imgH="330120" progId="Equation.DSMT4">
                  <p:embed/>
                </p:oleObj>
              </mc:Choice>
              <mc:Fallback>
                <p:oleObj name="Equation" r:id="rId10" imgW="253800" imgH="33012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05150" y="4953000"/>
                        <a:ext cx="25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227461"/>
              </p:ext>
            </p:extLst>
          </p:nvPr>
        </p:nvGraphicFramePr>
        <p:xfrm>
          <a:off x="3556000" y="3733800"/>
          <a:ext cx="457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5" name="Equation" r:id="rId12" imgW="457200" imgH="330120" progId="Equation.DSMT4">
                  <p:embed/>
                </p:oleObj>
              </mc:Choice>
              <mc:Fallback>
                <p:oleObj name="Equation" r:id="rId12" imgW="457200" imgH="33012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56000" y="3733800"/>
                        <a:ext cx="457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87292"/>
              </p:ext>
            </p:extLst>
          </p:nvPr>
        </p:nvGraphicFramePr>
        <p:xfrm>
          <a:off x="4419600" y="3810000"/>
          <a:ext cx="165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6" name="Equation" r:id="rId14" imgW="164880" imgH="253800" progId="Equation.DSMT4">
                  <p:embed/>
                </p:oleObj>
              </mc:Choice>
              <mc:Fallback>
                <p:oleObj name="Equation" r:id="rId14" imgW="164880" imgH="2538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19600" y="3810000"/>
                        <a:ext cx="165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7805"/>
              </p:ext>
            </p:extLst>
          </p:nvPr>
        </p:nvGraphicFramePr>
        <p:xfrm>
          <a:off x="3333750" y="4470400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7" name="Equation" r:id="rId16" imgW="215640" imgH="241200" progId="Equation.DSMT4">
                  <p:embed/>
                </p:oleObj>
              </mc:Choice>
              <mc:Fallback>
                <p:oleObj name="Equation" r:id="rId16" imgW="215640" imgH="241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33750" y="4470400"/>
                        <a:ext cx="2159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236373"/>
              </p:ext>
            </p:extLst>
          </p:nvPr>
        </p:nvGraphicFramePr>
        <p:xfrm>
          <a:off x="4667250" y="5511800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8" name="Equation" r:id="rId18" imgW="177480" imgH="190440" progId="Equation.DSMT4">
                  <p:embed/>
                </p:oleObj>
              </mc:Choice>
              <mc:Fallback>
                <p:oleObj name="Equation" r:id="rId18" imgW="177480" imgH="1904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67250" y="5511800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880658"/>
              </p:ext>
            </p:extLst>
          </p:nvPr>
        </p:nvGraphicFramePr>
        <p:xfrm>
          <a:off x="1822450" y="3860800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9" name="Equation" r:id="rId20" imgW="190440" imgH="241200" progId="Equation.DSMT4">
                  <p:embed/>
                </p:oleObj>
              </mc:Choice>
              <mc:Fallback>
                <p:oleObj name="Equation" r:id="rId20" imgW="190440" imgH="2412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22450" y="3860800"/>
                        <a:ext cx="190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659009"/>
              </p:ext>
            </p:extLst>
          </p:nvPr>
        </p:nvGraphicFramePr>
        <p:xfrm>
          <a:off x="4800600" y="4419600"/>
          <a:ext cx="414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0" name="Equation" r:id="rId22" imgW="4140000" imgH="863280" progId="Equation.DSMT4">
                  <p:embed/>
                </p:oleObj>
              </mc:Choice>
              <mc:Fallback>
                <p:oleObj name="Equation" r:id="rId22" imgW="41400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00600" y="4419600"/>
                        <a:ext cx="4140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364" y="276621"/>
            <a:ext cx="7883236" cy="6505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Birkaç Problem: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5334000" cy="4572000"/>
          </a:xfrm>
          <a:prstGeom prst="rect">
            <a:avLst/>
          </a:prstGeom>
          <a:effectLst>
            <a:outerShdw blurRad="50800" dist="50800" dir="5400000" sx="68000" sy="68000" algn="ctr" rotWithShape="0">
              <a:srgbClr val="000000"/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257800"/>
            <a:ext cx="5334000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2209800"/>
            <a:ext cx="76200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7470">
              <a:lnSpc>
                <a:spcPct val="100000"/>
              </a:lnSpc>
            </a:pPr>
            <a:r>
              <a:rPr lang="tr-TR" sz="5400" b="1" dirty="0" smtClean="0">
                <a:solidFill>
                  <a:srgbClr val="C00000"/>
                </a:solidFill>
                <a:latin typeface="Arial"/>
                <a:cs typeface="Arial"/>
              </a:rPr>
              <a:t>KOMPLEKS FONKSİYONLARIN SERİ AÇILIMLARI</a:t>
            </a:r>
            <a:endParaRPr sz="5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Times New Roman"/>
                <a:cs typeface="Times New Roman"/>
              </a:rPr>
              <a:t>31</a:t>
            </a:fld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2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/>
          <p:nvPr/>
        </p:nvSpPr>
        <p:spPr>
          <a:xfrm>
            <a:off x="1066801" y="152400"/>
            <a:ext cx="8077199" cy="609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4235" marR="12700" indent="-852169">
              <a:lnSpc>
                <a:spcPts val="2690"/>
              </a:lnSpc>
            </a:pPr>
            <a:endParaRPr lang="tr-TR" b="1" spc="1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f(z) fonksiyonu, analitik olduğu bir z</a:t>
            </a:r>
            <a:r>
              <a:rPr lang="tr-TR" b="1" spc="1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noktasının komşuluğunda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Taylor serisi olarak adlandırılan ve</a:t>
            </a:r>
          </a:p>
          <a:p>
            <a:pPr marL="864235" marR="12700" indent="-852169">
              <a:lnSpc>
                <a:spcPts val="2690"/>
              </a:lnSpc>
            </a:pPr>
            <a:endParaRPr lang="tr-TR" b="1" spc="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b="1" spc="1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b="1" spc="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b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içiminde olan bir kuvvet serisine açılabilir. Bu kuvvet serisine açılım,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oldukça önemli bir özelliktir ve çoğu kez analitiklik tanımı, bu kuvvet 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serisi yardımıyla verilir.</a:t>
            </a:r>
          </a:p>
          <a:p>
            <a:pPr marL="864235" marR="12700" indent="-852169">
              <a:lnSpc>
                <a:spcPts val="2690"/>
              </a:lnSpc>
            </a:pPr>
            <a:r>
              <a:rPr lang="tr-TR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f(z) fonksiyonu z</a:t>
            </a:r>
            <a:r>
              <a:rPr lang="tr-TR" b="1" spc="1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noktasında analitik değilse, bu </a:t>
            </a:r>
            <a:r>
              <a:rPr lang="tr-TR" b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tr-TR" b="1" spc="1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b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noktası etrafında</a:t>
            </a:r>
          </a:p>
          <a:p>
            <a:pPr marL="864235" marR="12700" indent="-852169">
              <a:lnSpc>
                <a:spcPts val="2690"/>
              </a:lnSpc>
            </a:pPr>
            <a:endParaRPr lang="tr-TR" b="1" spc="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b="1" spc="1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endParaRPr lang="tr-TR" b="1" spc="1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235" marR="12700" indent="-852169">
              <a:lnSpc>
                <a:spcPts val="2690"/>
              </a:lnSpc>
            </a:pPr>
            <a:r>
              <a:rPr lang="tr-TR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verilen Laurent kuvvet serisi açılımına sahiptir. </a:t>
            </a:r>
            <a:endParaRPr lang="tr-TR" b="1" spc="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47791"/>
              </p:ext>
            </p:extLst>
          </p:nvPr>
        </p:nvGraphicFramePr>
        <p:xfrm>
          <a:off x="3733800" y="1295400"/>
          <a:ext cx="2273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7" name="Equation" r:id="rId3" imgW="2273040" imgH="787320" progId="Equation.DSMT4">
                  <p:embed/>
                </p:oleObj>
              </mc:Choice>
              <mc:Fallback>
                <p:oleObj name="Equation" r:id="rId3" imgW="22730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1295400"/>
                        <a:ext cx="2273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287743"/>
              </p:ext>
            </p:extLst>
          </p:nvPr>
        </p:nvGraphicFramePr>
        <p:xfrm>
          <a:off x="3581400" y="3733800"/>
          <a:ext cx="243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8" name="Equation" r:id="rId5" imgW="2438280" imgH="787320" progId="Equation.DSMT4">
                  <p:embed/>
                </p:oleObj>
              </mc:Choice>
              <mc:Fallback>
                <p:oleObj name="Equation" r:id="rId5" imgW="2438280" imgH="7873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3733800"/>
                        <a:ext cx="2438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1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/>
          <p:nvPr/>
        </p:nvSpPr>
        <p:spPr>
          <a:xfrm>
            <a:off x="1066801" y="152400"/>
            <a:ext cx="8077199" cy="609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266" marR="12700" indent="-457200">
              <a:lnSpc>
                <a:spcPts val="2690"/>
              </a:lnSpc>
              <a:buAutoNum type="arabicPeriod"/>
            </a:pPr>
            <a:r>
              <a:rPr lang="tr-TR" sz="2400" b="1" spc="1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Taylor Serisi</a:t>
            </a:r>
          </a:p>
          <a:p>
            <a:pPr marL="12066" marR="12700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Taylor serisi, f(z) fonksiyonunun (z - z</a:t>
            </a:r>
            <a:r>
              <a:rPr lang="tr-TR" sz="2000" b="1" spc="1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ın kuvvetlerinin sonlu toplamı şeklinde ifade edilmesidir. Bir f(z) fonksiyonu bir D bölgesinde analitik ise ve C eğrisi de bu bölgede z</a:t>
            </a:r>
            <a:r>
              <a:rPr lang="tr-TR" sz="2000" b="1" spc="1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merkezli R yarıçaplı bir çember ise, z çember içerisinde herhangi bir nokta olmak üzere, f(z) nin </a:t>
            </a: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tr-TR" sz="2000" b="1" spc="1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civarındaki Taylor açılımı </a:t>
            </a:r>
          </a:p>
          <a:p>
            <a:pPr marL="12066" marR="12700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</a:t>
            </a:r>
            <a:r>
              <a:rPr lang="tr-TR" sz="2000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Taylor serisi</a:t>
            </a:r>
          </a:p>
          <a:p>
            <a:pPr marL="12066" marR="12700">
              <a:lnSpc>
                <a:spcPts val="2690"/>
              </a:lnSpc>
            </a:pPr>
            <a:endParaRPr lang="tr-TR" sz="2000" b="1" spc="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içiminde tanımlanır. Bu sonuç, bir fonksiyonun analitik olduğu bölgede Taylor serisi açılımının olabileceğini gösterir. </a:t>
            </a:r>
            <a:endParaRPr lang="tr-TR" sz="24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70447"/>
              </p:ext>
            </p:extLst>
          </p:nvPr>
        </p:nvGraphicFramePr>
        <p:xfrm>
          <a:off x="1447800" y="2209800"/>
          <a:ext cx="58674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8" name="Equation" r:id="rId3" imgW="5867280" imgH="1549080" progId="Equation.DSMT4">
                  <p:embed/>
                </p:oleObj>
              </mc:Choice>
              <mc:Fallback>
                <p:oleObj name="Equation" r:id="rId3" imgW="586728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209800"/>
                        <a:ext cx="58674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2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/>
          <p:cNvSpPr txBox="1"/>
          <p:nvPr/>
        </p:nvSpPr>
        <p:spPr>
          <a:xfrm>
            <a:off x="1066801" y="152400"/>
            <a:ext cx="8077199" cy="609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6" marR="12700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f(z) fonksiyonu, z</a:t>
            </a:r>
            <a:r>
              <a:rPr lang="tr-TR" sz="2000" b="1" spc="1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noktasında analitik olduğuna göre z</a:t>
            </a:r>
            <a:r>
              <a:rPr lang="tr-TR" sz="2000" b="1" spc="1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etrafında alınan çemberin yarıçapı, fonksiyonun analitik olmaktan çıktığı noktaya kadar genişletilebilir ve bu çember içinde Taylor serisi açılımı geçerli olur. Yani, sonsuz terim içeren Taylor serisinin yakınsaklık bölgesi |z - z</a:t>
            </a:r>
            <a:r>
              <a:rPr lang="tr-TR" sz="2000" b="1" spc="1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|&lt;R ile verilir. Burada R, yakınsaklık yarıçapı yani serinin yakınsak olduğu bölgenin üst sınırıdır. Cauchy kriterine göre, n. ve (n+1). </a:t>
            </a: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erimlerin katsayıları c</a:t>
            </a:r>
            <a:r>
              <a:rPr lang="tr-TR" sz="2000" b="1" spc="1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c</a:t>
            </a:r>
            <a:r>
              <a:rPr lang="tr-TR" sz="2000" b="1" spc="1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n+1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olmak üzere, yakınsaklık yarıçapı</a:t>
            </a:r>
          </a:p>
          <a:p>
            <a:pPr marL="12066" marR="12700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verilir. R&lt;1 ise mutlak yakınsak, R&gt;1 ise ıraksaktır.</a:t>
            </a:r>
          </a:p>
          <a:p>
            <a:pPr marL="12066" marR="12700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542"/>
              </p:ext>
            </p:extLst>
          </p:nvPr>
        </p:nvGraphicFramePr>
        <p:xfrm>
          <a:off x="4267200" y="2971800"/>
          <a:ext cx="1511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8" name="Equation" r:id="rId3" imgW="1511280" imgH="761760" progId="Equation.DSMT4">
                  <p:embed/>
                </p:oleObj>
              </mc:Choice>
              <mc:Fallback>
                <p:oleObj name="Equation" r:id="rId3" imgW="15112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2971800"/>
                        <a:ext cx="1511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7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/>
          <p:nvPr/>
        </p:nvSpPr>
        <p:spPr>
          <a:xfrm>
            <a:off x="1066801" y="152400"/>
            <a:ext cx="8077199" cy="609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6" marR="12700">
              <a:lnSpc>
                <a:spcPts val="2690"/>
              </a:lnSpc>
            </a:pPr>
            <a:r>
              <a:rPr lang="tr-TR" sz="2000" b="1" spc="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Bilinen bazı fonksiyonların Taylor serileri aşağıda verilmiştir: </a:t>
            </a:r>
          </a:p>
          <a:p>
            <a:pPr marL="12066" marR="12700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54568"/>
              </p:ext>
            </p:extLst>
          </p:nvPr>
        </p:nvGraphicFramePr>
        <p:xfrm>
          <a:off x="1143000" y="762000"/>
          <a:ext cx="78740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4" name="Equation" r:id="rId3" imgW="7873920" imgH="4292280" progId="Equation.DSMT4">
                  <p:embed/>
                </p:oleObj>
              </mc:Choice>
              <mc:Fallback>
                <p:oleObj name="Equation" r:id="rId3" imgW="7873920" imgH="429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762000"/>
                        <a:ext cx="7874000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6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2"/>
              <p:cNvSpPr txBox="1"/>
              <p:nvPr/>
            </p:nvSpPr>
            <p:spPr>
              <a:xfrm>
                <a:off x="1066801" y="152400"/>
                <a:ext cx="8077199" cy="60960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066" marR="12700">
                  <a:lnSpc>
                    <a:spcPts val="2690"/>
                  </a:lnSpc>
                </a:pPr>
                <a:r>
                  <a:rPr lang="tr-TR" sz="2000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Taylor serisinde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 spc="1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pc="1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sz="2000" b="1" i="0" spc="1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000" b="1" i="0" spc="1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000" b="1" spc="1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000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olursa, bu durumda seri açılımı </a:t>
                </a:r>
                <a:r>
                  <a:rPr lang="tr-TR" sz="2000" b="1" spc="1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Maclaurin serisi</a:t>
                </a:r>
                <a:r>
                  <a:rPr lang="tr-TR" sz="2000" b="1" spc="1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olarak bilinir.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sz="2000" b="1" spc="1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Az önceki fonksiyonların Maclaurin seri açılımları şöyledir: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152400"/>
                <a:ext cx="8077199" cy="6096000"/>
              </a:xfrm>
              <a:prstGeom prst="rect">
                <a:avLst/>
              </a:prstGeom>
              <a:blipFill>
                <a:blip r:embed="rId3"/>
                <a:stretch>
                  <a:fillRect l="-1736" t="-1100" r="-2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511445"/>
              </p:ext>
            </p:extLst>
          </p:nvPr>
        </p:nvGraphicFramePr>
        <p:xfrm>
          <a:off x="2819400" y="838200"/>
          <a:ext cx="4762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7" name="Equation" r:id="rId4" imgW="4762440" imgH="609480" progId="Equation.DSMT4">
                  <p:embed/>
                </p:oleObj>
              </mc:Choice>
              <mc:Fallback>
                <p:oleObj name="Equation" r:id="rId4" imgW="47624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838200"/>
                        <a:ext cx="4762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986553"/>
              </p:ext>
            </p:extLst>
          </p:nvPr>
        </p:nvGraphicFramePr>
        <p:xfrm>
          <a:off x="2362200" y="1981200"/>
          <a:ext cx="5257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8" name="Equation" r:id="rId6" imgW="5257800" imgH="3352680" progId="Equation.DSMT4">
                  <p:embed/>
                </p:oleObj>
              </mc:Choice>
              <mc:Fallback>
                <p:oleObj name="Equation" r:id="rId6" imgW="5257800" imgH="3352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200" y="1981200"/>
                        <a:ext cx="52578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88320"/>
              </p:ext>
            </p:extLst>
          </p:nvPr>
        </p:nvGraphicFramePr>
        <p:xfrm>
          <a:off x="1219200" y="304800"/>
          <a:ext cx="71501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9" name="Equation" r:id="rId3" imgW="7149960" imgH="1434960" progId="Equation.DSMT4">
                  <p:embed/>
                </p:oleObj>
              </mc:Choice>
              <mc:Fallback>
                <p:oleObj name="Equation" r:id="rId3" imgW="714996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304800"/>
                        <a:ext cx="71501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0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633013"/>
              </p:ext>
            </p:extLst>
          </p:nvPr>
        </p:nvGraphicFramePr>
        <p:xfrm>
          <a:off x="1143000" y="152400"/>
          <a:ext cx="6769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2" name="Equation" r:id="rId3" imgW="6769080" imgH="609480" progId="Equation.DSMT4">
                  <p:embed/>
                </p:oleObj>
              </mc:Choice>
              <mc:Fallback>
                <p:oleObj name="Equation" r:id="rId3" imgW="67690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52400"/>
                        <a:ext cx="6769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7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/>
          <p:cNvSpPr txBox="1"/>
          <p:nvPr/>
        </p:nvSpPr>
        <p:spPr>
          <a:xfrm>
            <a:off x="1066801" y="152400"/>
            <a:ext cx="8077199" cy="609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6" marR="12700">
              <a:lnSpc>
                <a:spcPts val="2690"/>
              </a:lnSpc>
            </a:pPr>
            <a:r>
              <a:rPr lang="tr-TR" sz="2400" b="1" spc="1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Laurent Serisi</a:t>
            </a:r>
          </a:p>
          <a:p>
            <a:pPr marL="12066" marR="12700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f(z) fonksiyonu için z = z</a:t>
            </a:r>
            <a:r>
              <a:rPr lang="tr-TR" sz="2000" b="1" spc="1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noktası n. mertebeden kutup noktası ise</a:t>
            </a:r>
          </a:p>
          <a:p>
            <a:pPr marL="12066" marR="12700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tr-TR" sz="16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pPr marL="12066" marR="12700">
              <a:lnSpc>
                <a:spcPts val="2690"/>
              </a:lnSpc>
            </a:pP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onksiyonu </a:t>
            </a: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tr-TR" sz="2000" b="1" spc="1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sz="2000" b="1" spc="1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noktasında analitik demektir ve Taylor serisi olarak açılabilir.  </a:t>
            </a:r>
          </a:p>
          <a:p>
            <a:pPr marL="12066" marR="12700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sz="20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endParaRPr lang="tr-TR" sz="2000" b="1" spc="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12700">
              <a:lnSpc>
                <a:spcPts val="2690"/>
              </a:lnSpc>
            </a:pPr>
            <a:r>
              <a:rPr lang="tr-TR" sz="2000" b="1" spc="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seri ifadesi (1) bağıntısındaki f(z) için kullanılırsa Laurent serisi</a:t>
            </a:r>
          </a:p>
          <a:p>
            <a:pPr marL="12066" marR="12700">
              <a:lnSpc>
                <a:spcPts val="2690"/>
              </a:lnSpc>
            </a:pPr>
            <a:endParaRPr lang="tr-TR" sz="2400" b="1" spc="1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987835"/>
              </p:ext>
            </p:extLst>
          </p:nvPr>
        </p:nvGraphicFramePr>
        <p:xfrm>
          <a:off x="3810000" y="914400"/>
          <a:ext cx="214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5" name="Equation" r:id="rId3" imgW="2145960" imgH="406080" progId="Equation.DSMT4">
                  <p:embed/>
                </p:oleObj>
              </mc:Choice>
              <mc:Fallback>
                <p:oleObj name="Equation" r:id="rId3" imgW="21459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914400"/>
                        <a:ext cx="2146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84503"/>
              </p:ext>
            </p:extLst>
          </p:nvPr>
        </p:nvGraphicFramePr>
        <p:xfrm>
          <a:off x="1066800" y="2209800"/>
          <a:ext cx="7848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6" name="Equation" r:id="rId5" imgW="7848360" imgH="1447560" progId="Equation.DSMT4">
                  <p:embed/>
                </p:oleObj>
              </mc:Choice>
              <mc:Fallback>
                <p:oleObj name="Equation" r:id="rId5" imgW="7848360" imgH="14475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2209800"/>
                        <a:ext cx="78486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68104"/>
              </p:ext>
            </p:extLst>
          </p:nvPr>
        </p:nvGraphicFramePr>
        <p:xfrm>
          <a:off x="2133600" y="4471629"/>
          <a:ext cx="58801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7" name="Equation" r:id="rId7" imgW="5879880" imgH="2349360" progId="Equation.DSMT4">
                  <p:embed/>
                </p:oleObj>
              </mc:Choice>
              <mc:Fallback>
                <p:oleObj name="Equation" r:id="rId7" imgW="5879880" imgH="234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4471629"/>
                        <a:ext cx="5880100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5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1108364" y="276621"/>
            <a:ext cx="7883236" cy="6505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Kompleks İntegralin Özellikleri:</a:t>
            </a: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7030A0"/>
                </a:solidFill>
                <a:latin typeface="Arial"/>
                <a:cs typeface="Arial"/>
              </a:rPr>
              <a:t>f(z)=w=u(x,y)+iv(x,y) olduğundan reel ve sanal kısımlara ayrılabilir:</a:t>
            </a: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7030A0"/>
                </a:solidFill>
                <a:latin typeface="Arial"/>
                <a:cs typeface="Arial"/>
              </a:rPr>
              <a:t>Eğer C eğrisi C</a:t>
            </a:r>
            <a:r>
              <a:rPr lang="tr-TR" sz="2000" b="1" spc="-20" baseline="-25000" dirty="0" smtClean="0">
                <a:solidFill>
                  <a:srgbClr val="7030A0"/>
                </a:solidFill>
                <a:latin typeface="Arial"/>
                <a:cs typeface="Arial"/>
              </a:rPr>
              <a:t>1</a:t>
            </a:r>
            <a:r>
              <a:rPr lang="tr-TR" sz="2000" b="1" spc="-20" dirty="0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tr-TR" sz="2000" b="1" spc="-20" dirty="0">
                <a:solidFill>
                  <a:srgbClr val="7030A0"/>
                </a:solidFill>
                <a:latin typeface="Arial"/>
                <a:cs typeface="Arial"/>
              </a:rPr>
              <a:t>ve </a:t>
            </a:r>
            <a:r>
              <a:rPr lang="tr-TR" sz="2000" b="1" spc="-20" dirty="0" smtClean="0">
                <a:solidFill>
                  <a:srgbClr val="7030A0"/>
                </a:solidFill>
                <a:latin typeface="Arial"/>
                <a:cs typeface="Arial"/>
              </a:rPr>
              <a:t>C</a:t>
            </a:r>
            <a:r>
              <a:rPr lang="tr-TR" sz="2000" b="1" spc="-20" baseline="-25000" dirty="0" smtClean="0">
                <a:solidFill>
                  <a:srgbClr val="7030A0"/>
                </a:solidFill>
                <a:latin typeface="Arial"/>
                <a:cs typeface="Arial"/>
              </a:rPr>
              <a:t>2</a:t>
            </a:r>
            <a:r>
              <a:rPr lang="tr-TR" sz="2000" b="1" spc="-20" dirty="0" smtClean="0">
                <a:solidFill>
                  <a:srgbClr val="7030A0"/>
                </a:solidFill>
                <a:latin typeface="Arial"/>
                <a:cs typeface="Arial"/>
              </a:rPr>
              <a:t> gibi iki kısma ayrılabiliyorsa, </a:t>
            </a: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469900" indent="-457200" algn="just">
              <a:buFontTx/>
              <a:buAutoNum type="arabicParenR"/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>
                <a:solidFill>
                  <a:srgbClr val="7030A0"/>
                </a:solidFill>
                <a:latin typeface="Arial"/>
                <a:cs typeface="Arial"/>
              </a:rPr>
              <a:t>Eğer </a:t>
            </a:r>
            <a:r>
              <a:rPr lang="tr-TR" sz="2000" b="1" spc="-20" dirty="0" smtClean="0">
                <a:solidFill>
                  <a:srgbClr val="7030A0"/>
                </a:solidFill>
                <a:latin typeface="Arial"/>
                <a:cs typeface="Arial"/>
              </a:rPr>
              <a:t>f(z) ve g(z) fonksiyonları C eğrisi üzerinde integre edilebilir ise</a:t>
            </a:r>
            <a:endParaRPr lang="tr-TR" sz="2000" b="1" spc="-2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506655"/>
              </p:ext>
            </p:extLst>
          </p:nvPr>
        </p:nvGraphicFramePr>
        <p:xfrm>
          <a:off x="2438400" y="1143000"/>
          <a:ext cx="48006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1" name="Equation" r:id="rId3" imgW="4800600" imgH="1930320" progId="Equation.DSMT4">
                  <p:embed/>
                </p:oleObj>
              </mc:Choice>
              <mc:Fallback>
                <p:oleObj name="Equation" r:id="rId3" imgW="480060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143000"/>
                        <a:ext cx="4800600" cy="19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263651"/>
              </p:ext>
            </p:extLst>
          </p:nvPr>
        </p:nvGraphicFramePr>
        <p:xfrm>
          <a:off x="3276600" y="3810000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2" name="Equation" r:id="rId5" imgW="3352680" imgH="698400" progId="Equation.DSMT4">
                  <p:embed/>
                </p:oleObj>
              </mc:Choice>
              <mc:Fallback>
                <p:oleObj name="Equation" r:id="rId5" imgW="3352680" imgH="6984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3810000"/>
                        <a:ext cx="33528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299022"/>
              </p:ext>
            </p:extLst>
          </p:nvPr>
        </p:nvGraphicFramePr>
        <p:xfrm>
          <a:off x="3048000" y="5334000"/>
          <a:ext cx="4076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3" name="Equation" r:id="rId7" imgW="4076640" imgH="647640" progId="Equation.DSMT4">
                  <p:embed/>
                </p:oleObj>
              </mc:Choice>
              <mc:Fallback>
                <p:oleObj name="Equation" r:id="rId7" imgW="4076640" imgH="647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5334000"/>
                        <a:ext cx="40767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2"/>
              <p:cNvSpPr txBox="1"/>
              <p:nvPr/>
            </p:nvSpPr>
            <p:spPr>
              <a:xfrm>
                <a:off x="1066801" y="152400"/>
                <a:ext cx="8077199" cy="60960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066" marR="12700">
                  <a:lnSpc>
                    <a:spcPts val="2690"/>
                  </a:lnSpc>
                </a:pPr>
                <a:endParaRPr lang="tr-TR" sz="2000" b="1" spc="1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sz="2000" b="1" spc="1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elde edilir. Burada</a:t>
                </a: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endParaRPr lang="tr-TR" sz="2000" b="1" spc="1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6" marR="12700">
                  <a:lnSpc>
                    <a:spcPts val="2690"/>
                  </a:lnSpc>
                </a:pPr>
                <a:r>
                  <a:rPr lang="tr-TR" sz="2000" b="1" spc="1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tr-TR" sz="2000" b="1" spc="1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larak alınmıştır.</a:t>
                </a:r>
              </a:p>
              <a:p>
                <a:pPr marL="12066" marR="12700">
                  <a:lnSpc>
                    <a:spcPts val="2690"/>
                  </a:lnSpc>
                </a:pPr>
                <a:r>
                  <a:rPr lang="tr-TR" sz="2000" b="1" spc="1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 sonuca göre f(z) fonksiyonu, analitik olmadığı bir z</a:t>
                </a:r>
                <a:r>
                  <a:rPr lang="tr-TR" sz="2000" b="1" spc="10" baseline="-25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tr-TR" sz="2000" b="1" spc="1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kutup noktası etrafında da seri olarak açılabilir. Ancak seri açılımı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r-TR" sz="2000" b="1" i="1" spc="1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1" spc="1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tr-TR" sz="2000" b="1" i="1" spc="10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sz="2000" b="1" i="1" spc="1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1" i="1" spc="1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tr-TR" sz="2000" b="1" i="0" spc="1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000" b="1" i="1" spc="10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10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sz="2000" b="1" i="0" spc="10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tr-TR" sz="2000" b="1" i="1" spc="10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sz="2000" b="1" spc="1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terimiyle başlar. Eğer </a:t>
                </a:r>
                <a:r>
                  <a:rPr lang="tr-TR" sz="2000" b="1" spc="1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tr-TR" sz="2000" b="1" spc="10" baseline="-25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tr-TR" sz="2000" b="1" spc="1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000" b="1" spc="1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noktası, esaslı tekil nokta ise seri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r-TR" sz="2000" b="1" i="1" spc="1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1" spc="1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tr-TR" sz="2000" b="1" i="1" spc="10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sz="2000" b="1" i="1" spc="1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1" i="1" spc="1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tr-TR" sz="2000" b="1" i="0" spc="1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000" b="1" i="1" spc="10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10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sz="2000" b="1" i="0" spc="10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tr-TR" sz="2000" b="1" i="0" spc="10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sz="2000" b="1" spc="1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terimiyle başlar. </a:t>
                </a:r>
              </a:p>
            </p:txBody>
          </p:sp>
        </mc:Choice>
        <mc:Fallback xmlns="">
          <p:sp>
            <p:nvSpPr>
              <p:cNvPr id="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152400"/>
                <a:ext cx="8077199" cy="6096000"/>
              </a:xfrm>
              <a:prstGeom prst="rect">
                <a:avLst/>
              </a:prstGeom>
              <a:blipFill>
                <a:blip r:embed="rId3"/>
                <a:stretch>
                  <a:fillRect l="-36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692180"/>
              </p:ext>
            </p:extLst>
          </p:nvPr>
        </p:nvGraphicFramePr>
        <p:xfrm>
          <a:off x="1219200" y="304800"/>
          <a:ext cx="65405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0" name="Equation" r:id="rId4" imgW="6540480" imgH="1574640" progId="Equation.DSMT4">
                  <p:embed/>
                </p:oleObj>
              </mc:Choice>
              <mc:Fallback>
                <p:oleObj name="Equation" r:id="rId4" imgW="6540480" imgH="1574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304800"/>
                        <a:ext cx="65405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22981"/>
              </p:ext>
            </p:extLst>
          </p:nvPr>
        </p:nvGraphicFramePr>
        <p:xfrm>
          <a:off x="4114800" y="2438400"/>
          <a:ext cx="1447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1" name="Equation" r:id="rId6" imgW="1447560" imgH="698400" progId="Equation.DSMT4">
                  <p:embed/>
                </p:oleObj>
              </mc:Choice>
              <mc:Fallback>
                <p:oleObj name="Equation" r:id="rId6" imgW="144756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2438400"/>
                        <a:ext cx="14478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6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443854"/>
              </p:ext>
            </p:extLst>
          </p:nvPr>
        </p:nvGraphicFramePr>
        <p:xfrm>
          <a:off x="1066800" y="533400"/>
          <a:ext cx="79502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4" name="Equation" r:id="rId3" imgW="7949880" imgH="3911400" progId="Equation.DSMT4">
                  <p:embed/>
                </p:oleObj>
              </mc:Choice>
              <mc:Fallback>
                <p:oleObj name="Equation" r:id="rId3" imgW="7949880" imgH="391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533400"/>
                        <a:ext cx="7950200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6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108364" y="276621"/>
            <a:ext cx="7883236" cy="6505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Birkaç Problem: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858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3890" y="6061151"/>
            <a:ext cx="1149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179603" y="5533621"/>
            <a:ext cx="5824855" cy="1143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21105">
              <a:lnSpc>
                <a:spcPct val="100000"/>
              </a:lnSpc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"/>
              <p:cNvSpPr txBox="1"/>
              <p:nvPr/>
            </p:nvSpPr>
            <p:spPr>
              <a:xfrm>
                <a:off x="1108364" y="276621"/>
                <a:ext cx="7883236" cy="650517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4) A’dan B’ye giden eğriye C, B’den A’ya giden eğriye – C denilirse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7030A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 smtClean="0">
                  <a:solidFill>
                    <a:srgbClr val="7030A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7030A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 smtClean="0">
                  <a:solidFill>
                    <a:srgbClr val="7030A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5) Bir f(z) fonksiyonunun mutlak değeri, bir C eğrisi üzerinde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400" b="1" i="1" spc="-2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1" i="1" spc="-2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b="1" i="1" spc="-2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1" i="1" spc="-2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  <m:r>
                      <a:rPr lang="tr-TR" sz="2400" b="1" i="0" spc="-2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tr-TR" sz="2400" b="1" i="1" spc="-2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tr-TR" sz="24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değeri ile sınırlı ve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grow m:val="on"/>
                        <m:supHide m:val="on"/>
                        <m:ctrlPr>
                          <a:rPr lang="tr-TR" sz="2400" b="1" i="1" spc="-2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400" b="1" i="1" spc="-2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tr-TR" sz="2400" b="1" i="1" spc="-20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1" i="0" spc="-20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tr-TR" sz="2400" b="1" i="1" spc="-20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  <m:r>
                      <a:rPr lang="tr-TR" sz="2400" b="1" i="0" spc="-2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1" i="1" spc="-2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tr-TR" sz="24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ise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7030A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                                                              </a:t>
                </a:r>
                <a:r>
                  <a:rPr lang="tr-TR" sz="2000" b="1" spc="-2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Darboux eşitsizliği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endParaRPr lang="tr-TR" sz="2000" b="1" spc="-20" dirty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biçiminde Darboux eşitsizliği yazılabilir.</a:t>
                </a:r>
              </a:p>
              <a:p>
                <a:pPr marL="12700" algn="just">
                  <a:lnSpc>
                    <a:spcPct val="100000"/>
                  </a:lnSpc>
                  <a:tabLst>
                    <a:tab pos="3124835" algn="l"/>
                    <a:tab pos="4693285" algn="l"/>
                    <a:tab pos="6677659" algn="l"/>
                    <a:tab pos="7437120" algn="l"/>
                  </a:tabLst>
                </a:pPr>
                <a:r>
                  <a:rPr lang="tr-TR" sz="2000" b="1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endParaRPr lang="tr-TR" sz="2000" b="1" spc="-20" dirty="0">
                  <a:solidFill>
                    <a:srgbClr val="7030A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4" y="276621"/>
                <a:ext cx="7883236" cy="6505179"/>
              </a:xfrm>
              <a:prstGeom prst="rect">
                <a:avLst/>
              </a:prstGeom>
              <a:blipFill>
                <a:blip r:embed="rId3"/>
                <a:stretch>
                  <a:fillRect l="-1856" t="-1124" r="-19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959546"/>
              </p:ext>
            </p:extLst>
          </p:nvPr>
        </p:nvGraphicFramePr>
        <p:xfrm>
          <a:off x="2743200" y="685800"/>
          <a:ext cx="515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7" name="Equation" r:id="rId4" imgW="5155920" imgH="863280" progId="Equation.DSMT4">
                  <p:embed/>
                </p:oleObj>
              </mc:Choice>
              <mc:Fallback>
                <p:oleObj name="Equation" r:id="rId4" imgW="5155920" imgH="863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685800"/>
                        <a:ext cx="5156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58326"/>
              </p:ext>
            </p:extLst>
          </p:nvPr>
        </p:nvGraphicFramePr>
        <p:xfrm>
          <a:off x="3124200" y="2590800"/>
          <a:ext cx="162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8" name="Equation" r:id="rId6" imgW="1625400" imgH="888840" progId="Equation.DSMT4">
                  <p:embed/>
                </p:oleObj>
              </mc:Choice>
              <mc:Fallback>
                <p:oleObj name="Equation" r:id="rId6" imgW="16254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2590800"/>
                        <a:ext cx="1625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861551"/>
              </p:ext>
            </p:extLst>
          </p:nvPr>
        </p:nvGraphicFramePr>
        <p:xfrm>
          <a:off x="1066800" y="228600"/>
          <a:ext cx="63627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7" name="Equation" r:id="rId3" imgW="6362640" imgH="2133360" progId="Equation.DSMT4">
                  <p:embed/>
                </p:oleObj>
              </mc:Choice>
              <mc:Fallback>
                <p:oleObj name="Equation" r:id="rId3" imgW="636264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28600"/>
                        <a:ext cx="63627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8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494928"/>
              </p:ext>
            </p:extLst>
          </p:nvPr>
        </p:nvGraphicFramePr>
        <p:xfrm>
          <a:off x="1066800" y="152400"/>
          <a:ext cx="67183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4" name="Equation" r:id="rId3" imgW="6717960" imgH="1739880" progId="Equation.DSMT4">
                  <p:embed/>
                </p:oleObj>
              </mc:Choice>
              <mc:Fallback>
                <p:oleObj name="Equation" r:id="rId3" imgW="6717960" imgH="1739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52400"/>
                        <a:ext cx="6718300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303243"/>
              </p:ext>
            </p:extLst>
          </p:nvPr>
        </p:nvGraphicFramePr>
        <p:xfrm>
          <a:off x="1016000" y="0"/>
          <a:ext cx="81280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8" name="Equation" r:id="rId3" imgW="8127720" imgH="2476440" progId="Equation.DSMT4">
                  <p:embed/>
                </p:oleObj>
              </mc:Choice>
              <mc:Fallback>
                <p:oleObj name="Equation" r:id="rId3" imgW="8127720" imgH="2476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6000" y="0"/>
                        <a:ext cx="8128000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8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353465" cy="548640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1108364" y="276621"/>
            <a:ext cx="7883236" cy="6505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Birkaç Problem: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4</a:t>
            </a: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endParaRPr lang="tr-TR" sz="2000" b="1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124835" algn="l"/>
                <a:tab pos="4693285" algn="l"/>
                <a:tab pos="6677659" algn="l"/>
                <a:tab pos="7437120" algn="l"/>
              </a:tabLst>
            </a:pPr>
            <a:r>
              <a:rPr lang="tr-TR" sz="2000" b="1" spc="-20" dirty="0" smtClean="0">
                <a:solidFill>
                  <a:srgbClr val="FF0000"/>
                </a:solidFill>
                <a:latin typeface="Arial"/>
                <a:cs typeface="Arial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4735</TotalTime>
  <Words>981</Words>
  <Application>Microsoft Office PowerPoint</Application>
  <PresentationFormat>On-screen Show (4:3)</PresentationFormat>
  <Paragraphs>343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Cambria Math</vt:lpstr>
      <vt:lpstr>Gill Sans MT</vt:lpstr>
      <vt:lpstr>Symbol</vt:lpstr>
      <vt:lpstr>Times New Roman</vt:lpstr>
      <vt:lpstr>Verdana</vt:lpstr>
      <vt:lpstr>Wingdings</vt:lpstr>
      <vt:lpstr>Wingdings 2</vt:lpstr>
      <vt:lpstr>Gündönümü</vt:lpstr>
      <vt:lpstr>Equation</vt:lpstr>
      <vt:lpstr>PowerPoint Presentation</vt:lpstr>
      <vt:lpstr>KOMPLEKS İNTEGRAL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KOMPLEKS FONKSİYONLARIN SERİ AÇILIMLARI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Samim Dündar</dc:creator>
  <cp:lastModifiedBy>fatih aylıkcı</cp:lastModifiedBy>
  <cp:revision>335</cp:revision>
  <cp:lastPrinted>2017-09-19T19:06:38Z</cp:lastPrinted>
  <dcterms:created xsi:type="dcterms:W3CDTF">2015-09-11T17:58:57Z</dcterms:created>
  <dcterms:modified xsi:type="dcterms:W3CDTF">2023-11-27T19:14:24Z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2015-07-28T00:00:00Z</vt:filetime>
  </property>
  <property fmtid="{D5CDD505-2E9C-101B-9397-08002B2CF9AE}" pid="3" name="LastSaved">
    <vt:filetime>2015-09-11T00:00:00Z</vt:filetime>
  </property>
</Properties>
</file>