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35"/>
  </p:notesMasterIdLst>
  <p:sldIdLst>
    <p:sldId id="328" r:id="rId2"/>
    <p:sldId id="256" r:id="rId3"/>
    <p:sldId id="257" r:id="rId4"/>
    <p:sldId id="441" r:id="rId5"/>
    <p:sldId id="442" r:id="rId6"/>
    <p:sldId id="443" r:id="rId7"/>
    <p:sldId id="444" r:id="rId8"/>
    <p:sldId id="445" r:id="rId9"/>
    <p:sldId id="446" r:id="rId10"/>
    <p:sldId id="447" r:id="rId11"/>
    <p:sldId id="448" r:id="rId12"/>
    <p:sldId id="449" r:id="rId13"/>
    <p:sldId id="450" r:id="rId14"/>
    <p:sldId id="451" r:id="rId15"/>
    <p:sldId id="452" r:id="rId16"/>
    <p:sldId id="453" r:id="rId17"/>
    <p:sldId id="454" r:id="rId18"/>
    <p:sldId id="459" r:id="rId19"/>
    <p:sldId id="455" r:id="rId20"/>
    <p:sldId id="460" r:id="rId21"/>
    <p:sldId id="461" r:id="rId22"/>
    <p:sldId id="462" r:id="rId23"/>
    <p:sldId id="456" r:id="rId24"/>
    <p:sldId id="463" r:id="rId25"/>
    <p:sldId id="457" r:id="rId26"/>
    <p:sldId id="464" r:id="rId27"/>
    <p:sldId id="465" r:id="rId28"/>
    <p:sldId id="458" r:id="rId29"/>
    <p:sldId id="466" r:id="rId30"/>
    <p:sldId id="467" r:id="rId31"/>
    <p:sldId id="468" r:id="rId32"/>
    <p:sldId id="469" r:id="rId33"/>
    <p:sldId id="470" r:id="rId34"/>
  </p:sldIdLst>
  <p:sldSz cx="9144000" cy="6858000" type="screen4x3"/>
  <p:notesSz cx="9144000" cy="6858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6" Type="http://schemas.openxmlformats.org/officeDocument/2006/relationships/image" Target="../media/image45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4" Type="http://schemas.openxmlformats.org/officeDocument/2006/relationships/image" Target="../media/image49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image" Target="../media/image17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12" Type="http://schemas.openxmlformats.org/officeDocument/2006/relationships/image" Target="../media/image16.wmf"/><Relationship Id="rId2" Type="http://schemas.openxmlformats.org/officeDocument/2006/relationships/image" Target="../media/image6.wmf"/><Relationship Id="rId16" Type="http://schemas.openxmlformats.org/officeDocument/2006/relationships/image" Target="../media/image20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11" Type="http://schemas.openxmlformats.org/officeDocument/2006/relationships/image" Target="../media/image15.wmf"/><Relationship Id="rId5" Type="http://schemas.openxmlformats.org/officeDocument/2006/relationships/image" Target="../media/image9.wmf"/><Relationship Id="rId15" Type="http://schemas.openxmlformats.org/officeDocument/2006/relationships/image" Target="../media/image19.wmf"/><Relationship Id="rId10" Type="http://schemas.openxmlformats.org/officeDocument/2006/relationships/image" Target="../media/image14.wmf"/><Relationship Id="rId4" Type="http://schemas.openxmlformats.org/officeDocument/2006/relationships/image" Target="../media/image8.wmf"/><Relationship Id="rId9" Type="http://schemas.openxmlformats.org/officeDocument/2006/relationships/image" Target="../media/image13.wmf"/><Relationship Id="rId14" Type="http://schemas.openxmlformats.org/officeDocument/2006/relationships/image" Target="../media/image18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1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5" Type="http://schemas.openxmlformats.org/officeDocument/2006/relationships/image" Target="../media/image56.wmf"/><Relationship Id="rId4" Type="http://schemas.openxmlformats.org/officeDocument/2006/relationships/image" Target="../media/image55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6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8.wmf"/><Relationship Id="rId1" Type="http://schemas.openxmlformats.org/officeDocument/2006/relationships/image" Target="../media/image57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9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0.wmf"/></Relationships>
</file>

<file path=ppt/drawings/_rels/vmlDrawing26.v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3" Type="http://schemas.openxmlformats.org/officeDocument/2006/relationships/image" Target="../media/image42.wmf"/><Relationship Id="rId7" Type="http://schemas.openxmlformats.org/officeDocument/2006/relationships/image" Target="../media/image62.wmf"/><Relationship Id="rId2" Type="http://schemas.openxmlformats.org/officeDocument/2006/relationships/image" Target="../media/image41.wmf"/><Relationship Id="rId1" Type="http://schemas.openxmlformats.org/officeDocument/2006/relationships/image" Target="../media/image61.wmf"/><Relationship Id="rId6" Type="http://schemas.openxmlformats.org/officeDocument/2006/relationships/image" Target="../media/image45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Relationship Id="rId9" Type="http://schemas.openxmlformats.org/officeDocument/2006/relationships/image" Target="../media/image64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7.wmf"/><Relationship Id="rId2" Type="http://schemas.openxmlformats.org/officeDocument/2006/relationships/image" Target="../media/image66.wmf"/><Relationship Id="rId1" Type="http://schemas.openxmlformats.org/officeDocument/2006/relationships/image" Target="../media/image65.wmf"/><Relationship Id="rId4" Type="http://schemas.openxmlformats.org/officeDocument/2006/relationships/image" Target="../media/image68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71.wmf"/><Relationship Id="rId2" Type="http://schemas.openxmlformats.org/officeDocument/2006/relationships/image" Target="../media/image70.wmf"/><Relationship Id="rId1" Type="http://schemas.openxmlformats.org/officeDocument/2006/relationships/image" Target="../media/image69.wmf"/><Relationship Id="rId4" Type="http://schemas.openxmlformats.org/officeDocument/2006/relationships/image" Target="../media/image72.wmf"/></Relationships>
</file>

<file path=ppt/drawings/_rels/vmlDrawing29.vml.rels><?xml version="1.0" encoding="UTF-8" standalone="yes"?>
<Relationships xmlns="http://schemas.openxmlformats.org/package/2006/relationships"><Relationship Id="rId2" Type="http://schemas.openxmlformats.org/officeDocument/2006/relationships/image" Target="../media/image74.wmf"/><Relationship Id="rId1" Type="http://schemas.openxmlformats.org/officeDocument/2006/relationships/image" Target="../media/image7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75.w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4" Type="http://schemas.openxmlformats.org/officeDocument/2006/relationships/image" Target="../media/image2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61DFE1-1213-4B5A-8044-F2411B1976A7}" type="datetimeFigureOut">
              <a:rPr lang="tr-TR" smtClean="0"/>
              <a:t>27.11.2023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A9EF83-C866-417B-822B-D05496BA9D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2456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36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altLang="tr-TR" dirty="0" smtClean="0">
              <a:latin typeface="Arial" pitchFamily="34" charset="0"/>
            </a:endParaRPr>
          </a:p>
        </p:txBody>
      </p:sp>
      <p:sp>
        <p:nvSpPr>
          <p:cNvPr id="1136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865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defTabSz="865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defTabSz="865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defTabSz="865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defTabSz="865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65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65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65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65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ADDDA5E-84F8-42F5-AA6D-B5C79067BBFD}" type="slidenum">
              <a:rPr lang="ru-RU" altLang="tr-TR" smtClean="0"/>
              <a:pPr algn="r" eaLnBrk="1" hangingPunct="1">
                <a:spcBef>
                  <a:spcPct val="0"/>
                </a:spcBef>
              </a:pPr>
              <a:t>1</a:t>
            </a:fld>
            <a:endParaRPr lang="ru-RU" altLang="tr-TR" smtClean="0"/>
          </a:p>
        </p:txBody>
      </p:sp>
    </p:spTree>
    <p:extLst>
      <p:ext uri="{BB962C8B-B14F-4D97-AF65-F5344CB8AC3E}">
        <p14:creationId xmlns:p14="http://schemas.microsoft.com/office/powerpoint/2010/main" val="1583000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Başlık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Alt Başlık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11/27/2023</a:t>
            </a:fld>
            <a:endParaRPr lang="en-US" smtClean="0"/>
          </a:p>
        </p:txBody>
      </p:sp>
      <p:sp>
        <p:nvSpPr>
          <p:cNvPr id="20" name="Altbilgi Yer Tutucusu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Slayt Numarası Yer Tutucus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14935">
              <a:lnSpc>
                <a:spcPct val="100000"/>
              </a:lnSpc>
            </a:pPr>
            <a:fld id="{81D60167-4931-47E6-BA6A-407CBD079E47}" type="slidenum">
              <a:rPr lang="tr-TR" sz="1400" smtClean="0">
                <a:latin typeface="Times New Roman"/>
                <a:cs typeface="Times New Roman"/>
              </a:rPr>
              <a:t>‹#›</a:t>
            </a:fld>
            <a:endParaRPr lang="tr-TR" sz="1400">
              <a:latin typeface="Times New Roman"/>
              <a:cs typeface="Times New Roman"/>
            </a:endParaRPr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11/27/2023</a:t>
            </a:fld>
            <a:endParaRPr lang="en-US" smtClean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14935">
              <a:lnSpc>
                <a:spcPct val="100000"/>
              </a:lnSpc>
            </a:pPr>
            <a:fld id="{81D60167-4931-47E6-BA6A-407CBD079E47}" type="slidenum">
              <a:rPr lang="tr-TR" sz="1400" smtClean="0">
                <a:latin typeface="Times New Roman"/>
                <a:cs typeface="Times New Roman"/>
              </a:rPr>
              <a:t>‹#›</a:t>
            </a:fld>
            <a:endParaRPr lang="tr-TR"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11/27/2023</a:t>
            </a:fld>
            <a:endParaRPr lang="en-US" smtClean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14935">
              <a:lnSpc>
                <a:spcPct val="100000"/>
              </a:lnSpc>
            </a:pPr>
            <a:fld id="{81D60167-4931-47E6-BA6A-407CBD079E47}" type="slidenum">
              <a:rPr lang="tr-TR" sz="1400" smtClean="0">
                <a:latin typeface="Times New Roman"/>
                <a:cs typeface="Times New Roman"/>
              </a:rPr>
              <a:t>‹#›</a:t>
            </a:fld>
            <a:endParaRPr lang="tr-TR"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11/27/2023</a:t>
            </a:fld>
            <a:endParaRPr lang="en-US" smtClean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114935">
              <a:lnSpc>
                <a:spcPct val="100000"/>
              </a:lnSpc>
            </a:pPr>
            <a:fld id="{81D60167-4931-47E6-BA6A-407CBD079E47}" type="slidenum">
              <a:rPr sz="1400" dirty="0" smtClean="0">
                <a:latin typeface="Times New Roman"/>
                <a:cs typeface="Times New Roman"/>
              </a:rPr>
              <a:t>‹#›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11/27/2023</a:t>
            </a:fld>
            <a:endParaRPr lang="en-US" smtClean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14935">
              <a:lnSpc>
                <a:spcPct val="100000"/>
              </a:lnSpc>
            </a:pPr>
            <a:fld id="{81D60167-4931-47E6-BA6A-407CBD079E47}" type="slidenum">
              <a:rPr lang="tr-TR" sz="1400" smtClean="0">
                <a:latin typeface="Times New Roman"/>
                <a:cs typeface="Times New Roman"/>
              </a:rPr>
              <a:t>‹#›</a:t>
            </a:fld>
            <a:endParaRPr lang="tr-TR"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11/27/2023</a:t>
            </a:fld>
            <a:endParaRPr lang="en-US" smtClean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14935">
              <a:lnSpc>
                <a:spcPct val="100000"/>
              </a:lnSpc>
            </a:pPr>
            <a:fld id="{81D60167-4931-47E6-BA6A-407CBD079E47}" type="slidenum">
              <a:rPr lang="tr-TR" sz="1400" smtClean="0">
                <a:latin typeface="Times New Roman"/>
                <a:cs typeface="Times New Roman"/>
              </a:rPr>
              <a:t>‹#›</a:t>
            </a:fld>
            <a:endParaRPr lang="tr-TR" sz="1400">
              <a:latin typeface="Times New Roman"/>
              <a:cs typeface="Times New Roman"/>
            </a:endParaRPr>
          </a:p>
        </p:txBody>
      </p:sp>
      <p:sp>
        <p:nvSpPr>
          <p:cNvPr id="10" name="Dikdörtgen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11/27/2023</a:t>
            </a:fld>
            <a:endParaRPr lang="en-US" smtClean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14935">
              <a:lnSpc>
                <a:spcPct val="100000"/>
              </a:lnSpc>
            </a:pPr>
            <a:fld id="{81D60167-4931-47E6-BA6A-407CBD079E47}" type="slidenum">
              <a:rPr lang="tr-TR" sz="1400" smtClean="0">
                <a:latin typeface="Times New Roman"/>
                <a:cs typeface="Times New Roman"/>
              </a:rPr>
              <a:t>‹#›</a:t>
            </a:fld>
            <a:endParaRPr lang="tr-TR"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11/27/2023</a:t>
            </a:fld>
            <a:endParaRPr lang="en-US" smtClean="0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14935">
              <a:lnSpc>
                <a:spcPct val="100000"/>
              </a:lnSpc>
            </a:pPr>
            <a:fld id="{81D60167-4931-47E6-BA6A-407CBD079E47}" type="slidenum">
              <a:rPr lang="tr-TR" sz="1400" smtClean="0">
                <a:latin typeface="Times New Roman"/>
                <a:cs typeface="Times New Roman"/>
              </a:rPr>
              <a:t>‹#›</a:t>
            </a:fld>
            <a:endParaRPr lang="tr-TR"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11/27/2023</a:t>
            </a:fld>
            <a:endParaRPr lang="en-US" smtClean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14935">
              <a:lnSpc>
                <a:spcPct val="100000"/>
              </a:lnSpc>
            </a:pPr>
            <a:fld id="{81D60167-4931-47E6-BA6A-407CBD079E47}" type="slidenum">
              <a:rPr lang="tr-TR" sz="1400" smtClean="0">
                <a:latin typeface="Times New Roman"/>
                <a:cs typeface="Times New Roman"/>
              </a:rPr>
              <a:t>‹#›</a:t>
            </a:fld>
            <a:endParaRPr lang="tr-TR"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11/27/2023</a:t>
            </a:fld>
            <a:endParaRPr lang="en-US" smtClean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14935">
              <a:lnSpc>
                <a:spcPct val="100000"/>
              </a:lnSpc>
            </a:pPr>
            <a:fld id="{81D60167-4931-47E6-BA6A-407CBD079E47}" type="slidenum">
              <a:rPr lang="tr-TR" sz="1400" smtClean="0">
                <a:latin typeface="Times New Roman"/>
                <a:cs typeface="Times New Roman"/>
              </a:rPr>
              <a:t>‹#›</a:t>
            </a:fld>
            <a:endParaRPr lang="tr-TR" sz="1400">
              <a:latin typeface="Times New Roman"/>
              <a:cs typeface="Times New Roman"/>
            </a:endParaRPr>
          </a:p>
        </p:txBody>
      </p:sp>
      <p:sp>
        <p:nvSpPr>
          <p:cNvPr id="6" name="Dikdörtgen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11/27/2023</a:t>
            </a:fld>
            <a:endParaRPr lang="en-US" smtClean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14935">
              <a:lnSpc>
                <a:spcPct val="100000"/>
              </a:lnSpc>
            </a:pPr>
            <a:fld id="{81D60167-4931-47E6-BA6A-407CBD079E47}" type="slidenum">
              <a:rPr lang="tr-TR" sz="1400" smtClean="0">
                <a:latin typeface="Times New Roman"/>
                <a:cs typeface="Times New Roman"/>
              </a:rPr>
              <a:t>‹#›</a:t>
            </a:fld>
            <a:endParaRPr lang="tr-TR"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11/27/2023</a:t>
            </a:fld>
            <a:endParaRPr lang="en-US" smtClean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14935">
              <a:lnSpc>
                <a:spcPct val="100000"/>
              </a:lnSpc>
            </a:pPr>
            <a:fld id="{81D60167-4931-47E6-BA6A-407CBD079E47}" type="slidenum">
              <a:rPr lang="tr-TR" sz="1400" smtClean="0">
                <a:latin typeface="Times New Roman"/>
                <a:cs typeface="Times New Roman"/>
              </a:rPr>
              <a:t>‹#›</a:t>
            </a:fld>
            <a:endParaRPr lang="tr-TR" sz="1400">
              <a:latin typeface="Times New Roman"/>
              <a:cs typeface="Times New Roman"/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Akış Çizelgesi: İşlem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Akış Çizelgesi: İşlem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as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Halk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Başlık Yer Tutucus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Metin Yer Tutucus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Veri Yer Tutucusu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t>11/27/2023</a:t>
            </a:fld>
            <a:endParaRPr lang="en-US" smtClean="0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Slayt Numarası Yer Tutucus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marL="114935">
              <a:lnSpc>
                <a:spcPct val="100000"/>
              </a:lnSpc>
            </a:pPr>
            <a:fld id="{81D60167-4931-47E6-BA6A-407CBD079E47}" type="slidenum">
              <a:rPr lang="tr-TR" sz="1400" smtClean="0">
                <a:latin typeface="Times New Roman"/>
                <a:cs typeface="Times New Roman"/>
              </a:rPr>
              <a:t>‹#›</a:t>
            </a:fld>
            <a:endParaRPr lang="tr-TR" sz="1400">
              <a:latin typeface="Times New Roman"/>
              <a:cs typeface="Times New Roman"/>
            </a:endParaRPr>
          </a:p>
        </p:txBody>
      </p:sp>
      <p:sp>
        <p:nvSpPr>
          <p:cNvPr id="15" name="Dikdörtgen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ubabuscu@yildiz.edu.t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faylikci@yildiz.edu.tr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30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3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32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33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34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35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36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37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39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13" Type="http://schemas.openxmlformats.org/officeDocument/2006/relationships/oleObject" Target="../embeddings/oleObject43.bin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12" Type="http://schemas.openxmlformats.org/officeDocument/2006/relationships/image" Target="../media/image4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41.wmf"/><Relationship Id="rId11" Type="http://schemas.openxmlformats.org/officeDocument/2006/relationships/oleObject" Target="../embeddings/oleObject42.bin"/><Relationship Id="rId5" Type="http://schemas.openxmlformats.org/officeDocument/2006/relationships/oleObject" Target="../embeddings/oleObject39.bin"/><Relationship Id="rId10" Type="http://schemas.openxmlformats.org/officeDocument/2006/relationships/image" Target="../media/image43.wmf"/><Relationship Id="rId4" Type="http://schemas.openxmlformats.org/officeDocument/2006/relationships/image" Target="../media/image40.wmf"/><Relationship Id="rId9" Type="http://schemas.openxmlformats.org/officeDocument/2006/relationships/oleObject" Target="../embeddings/oleObject41.bin"/><Relationship Id="rId14" Type="http://schemas.openxmlformats.org/officeDocument/2006/relationships/image" Target="../media/image45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47.wmf"/><Relationship Id="rId5" Type="http://schemas.openxmlformats.org/officeDocument/2006/relationships/oleObject" Target="../embeddings/oleObject45.bin"/><Relationship Id="rId10" Type="http://schemas.openxmlformats.org/officeDocument/2006/relationships/image" Target="../media/image49.wmf"/><Relationship Id="rId4" Type="http://schemas.openxmlformats.org/officeDocument/2006/relationships/image" Target="../media/image46.wmf"/><Relationship Id="rId9" Type="http://schemas.openxmlformats.org/officeDocument/2006/relationships/oleObject" Target="../embeddings/oleObject47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50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51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3" Type="http://schemas.openxmlformats.org/officeDocument/2006/relationships/oleObject" Target="../embeddings/oleObject50.bin"/><Relationship Id="rId7" Type="http://schemas.openxmlformats.org/officeDocument/2006/relationships/oleObject" Target="../embeddings/oleObject52.bin"/><Relationship Id="rId12" Type="http://schemas.openxmlformats.org/officeDocument/2006/relationships/image" Target="../media/image5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53.wmf"/><Relationship Id="rId11" Type="http://schemas.openxmlformats.org/officeDocument/2006/relationships/oleObject" Target="../embeddings/oleObject54.bin"/><Relationship Id="rId5" Type="http://schemas.openxmlformats.org/officeDocument/2006/relationships/oleObject" Target="../embeddings/oleObject51.bin"/><Relationship Id="rId10" Type="http://schemas.openxmlformats.org/officeDocument/2006/relationships/image" Target="../media/image55.wmf"/><Relationship Id="rId4" Type="http://schemas.openxmlformats.org/officeDocument/2006/relationships/image" Target="../media/image52.wmf"/><Relationship Id="rId9" Type="http://schemas.openxmlformats.org/officeDocument/2006/relationships/oleObject" Target="../embeddings/oleObject53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5" Type="http://schemas.openxmlformats.org/officeDocument/2006/relationships/image" Target="../media/image56.wmf"/><Relationship Id="rId4" Type="http://schemas.openxmlformats.org/officeDocument/2006/relationships/oleObject" Target="../embeddings/oleObject55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7" Type="http://schemas.openxmlformats.org/officeDocument/2006/relationships/image" Target="../media/image5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57.bin"/><Relationship Id="rId5" Type="http://schemas.openxmlformats.org/officeDocument/2006/relationships/image" Target="../media/image57.wmf"/><Relationship Id="rId4" Type="http://schemas.openxmlformats.org/officeDocument/2006/relationships/oleObject" Target="../embeddings/oleObject56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4" Type="http://schemas.openxmlformats.org/officeDocument/2006/relationships/image" Target="../media/image59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4" Type="http://schemas.openxmlformats.org/officeDocument/2006/relationships/image" Target="../media/image60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13" Type="http://schemas.openxmlformats.org/officeDocument/2006/relationships/oleObject" Target="../embeddings/oleObject65.bin"/><Relationship Id="rId18" Type="http://schemas.openxmlformats.org/officeDocument/2006/relationships/image" Target="../media/image63.wmf"/><Relationship Id="rId3" Type="http://schemas.openxmlformats.org/officeDocument/2006/relationships/oleObject" Target="../embeddings/oleObject60.bin"/><Relationship Id="rId7" Type="http://schemas.openxmlformats.org/officeDocument/2006/relationships/oleObject" Target="../embeddings/oleObject62.bin"/><Relationship Id="rId12" Type="http://schemas.openxmlformats.org/officeDocument/2006/relationships/image" Target="../media/image44.wmf"/><Relationship Id="rId17" Type="http://schemas.openxmlformats.org/officeDocument/2006/relationships/oleObject" Target="../embeddings/oleObject6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2.wmf"/><Relationship Id="rId20" Type="http://schemas.openxmlformats.org/officeDocument/2006/relationships/image" Target="../media/image64.wmf"/><Relationship Id="rId1" Type="http://schemas.openxmlformats.org/officeDocument/2006/relationships/vmlDrawing" Target="../drawings/vmlDrawing26.vml"/><Relationship Id="rId6" Type="http://schemas.openxmlformats.org/officeDocument/2006/relationships/image" Target="../media/image41.wmf"/><Relationship Id="rId11" Type="http://schemas.openxmlformats.org/officeDocument/2006/relationships/oleObject" Target="../embeddings/oleObject64.bin"/><Relationship Id="rId5" Type="http://schemas.openxmlformats.org/officeDocument/2006/relationships/oleObject" Target="../embeddings/oleObject61.bin"/><Relationship Id="rId15" Type="http://schemas.openxmlformats.org/officeDocument/2006/relationships/oleObject" Target="../embeddings/oleObject66.bin"/><Relationship Id="rId10" Type="http://schemas.openxmlformats.org/officeDocument/2006/relationships/image" Target="../media/image43.wmf"/><Relationship Id="rId19" Type="http://schemas.openxmlformats.org/officeDocument/2006/relationships/oleObject" Target="../embeddings/oleObject68.bin"/><Relationship Id="rId4" Type="http://schemas.openxmlformats.org/officeDocument/2006/relationships/image" Target="../media/image61.wmf"/><Relationship Id="rId9" Type="http://schemas.openxmlformats.org/officeDocument/2006/relationships/oleObject" Target="../embeddings/oleObject63.bin"/><Relationship Id="rId14" Type="http://schemas.openxmlformats.org/officeDocument/2006/relationships/image" Target="../media/image45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1.bin"/><Relationship Id="rId3" Type="http://schemas.openxmlformats.org/officeDocument/2006/relationships/image" Target="../media/image71.png"/><Relationship Id="rId7" Type="http://schemas.openxmlformats.org/officeDocument/2006/relationships/image" Target="../media/image6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70.bin"/><Relationship Id="rId11" Type="http://schemas.openxmlformats.org/officeDocument/2006/relationships/image" Target="../media/image68.wmf"/><Relationship Id="rId5" Type="http://schemas.openxmlformats.org/officeDocument/2006/relationships/image" Target="../media/image65.wmf"/><Relationship Id="rId10" Type="http://schemas.openxmlformats.org/officeDocument/2006/relationships/oleObject" Target="../embeddings/oleObject72.bin"/><Relationship Id="rId4" Type="http://schemas.openxmlformats.org/officeDocument/2006/relationships/oleObject" Target="../embeddings/oleObject69.bin"/><Relationship Id="rId9" Type="http://schemas.openxmlformats.org/officeDocument/2006/relationships/image" Target="../media/image67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wmf"/><Relationship Id="rId3" Type="http://schemas.openxmlformats.org/officeDocument/2006/relationships/oleObject" Target="../embeddings/oleObject73.bin"/><Relationship Id="rId7" Type="http://schemas.openxmlformats.org/officeDocument/2006/relationships/oleObject" Target="../embeddings/oleObject7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6" Type="http://schemas.openxmlformats.org/officeDocument/2006/relationships/image" Target="../media/image70.wmf"/><Relationship Id="rId5" Type="http://schemas.openxmlformats.org/officeDocument/2006/relationships/oleObject" Target="../embeddings/oleObject74.bin"/><Relationship Id="rId10" Type="http://schemas.openxmlformats.org/officeDocument/2006/relationships/image" Target="../media/image72.wmf"/><Relationship Id="rId4" Type="http://schemas.openxmlformats.org/officeDocument/2006/relationships/image" Target="../media/image69.wmf"/><Relationship Id="rId9" Type="http://schemas.openxmlformats.org/officeDocument/2006/relationships/oleObject" Target="../embeddings/oleObject76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6" Type="http://schemas.openxmlformats.org/officeDocument/2006/relationships/image" Target="../media/image74.wmf"/><Relationship Id="rId5" Type="http://schemas.openxmlformats.org/officeDocument/2006/relationships/oleObject" Target="../embeddings/oleObject78.bin"/><Relationship Id="rId4" Type="http://schemas.openxmlformats.org/officeDocument/2006/relationships/image" Target="../media/image73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4" Type="http://schemas.openxmlformats.org/officeDocument/2006/relationships/image" Target="../media/image75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Relationship Id="rId4" Type="http://schemas.openxmlformats.org/officeDocument/2006/relationships/image" Target="../media/image76.wmf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8.bin"/><Relationship Id="rId18" Type="http://schemas.openxmlformats.org/officeDocument/2006/relationships/image" Target="../media/image12.wmf"/><Relationship Id="rId26" Type="http://schemas.openxmlformats.org/officeDocument/2006/relationships/image" Target="../media/image16.wmf"/><Relationship Id="rId3" Type="http://schemas.openxmlformats.org/officeDocument/2006/relationships/oleObject" Target="../embeddings/oleObject3.bin"/><Relationship Id="rId21" Type="http://schemas.openxmlformats.org/officeDocument/2006/relationships/oleObject" Target="../embeddings/oleObject12.bin"/><Relationship Id="rId34" Type="http://schemas.openxmlformats.org/officeDocument/2006/relationships/image" Target="../media/image20.wmf"/><Relationship Id="rId7" Type="http://schemas.openxmlformats.org/officeDocument/2006/relationships/oleObject" Target="../embeddings/oleObject5.bin"/><Relationship Id="rId12" Type="http://schemas.openxmlformats.org/officeDocument/2006/relationships/image" Target="../media/image9.wmf"/><Relationship Id="rId17" Type="http://schemas.openxmlformats.org/officeDocument/2006/relationships/oleObject" Target="../embeddings/oleObject10.bin"/><Relationship Id="rId25" Type="http://schemas.openxmlformats.org/officeDocument/2006/relationships/oleObject" Target="../embeddings/oleObject14.bin"/><Relationship Id="rId3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1.wmf"/><Relationship Id="rId20" Type="http://schemas.openxmlformats.org/officeDocument/2006/relationships/image" Target="../media/image13.wmf"/><Relationship Id="rId29" Type="http://schemas.openxmlformats.org/officeDocument/2006/relationships/oleObject" Target="../embeddings/oleObject16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7.bin"/><Relationship Id="rId24" Type="http://schemas.openxmlformats.org/officeDocument/2006/relationships/image" Target="../media/image15.wmf"/><Relationship Id="rId32" Type="http://schemas.openxmlformats.org/officeDocument/2006/relationships/image" Target="../media/image19.wmf"/><Relationship Id="rId5" Type="http://schemas.openxmlformats.org/officeDocument/2006/relationships/oleObject" Target="../embeddings/oleObject4.bin"/><Relationship Id="rId15" Type="http://schemas.openxmlformats.org/officeDocument/2006/relationships/oleObject" Target="../embeddings/oleObject9.bin"/><Relationship Id="rId23" Type="http://schemas.openxmlformats.org/officeDocument/2006/relationships/oleObject" Target="../embeddings/oleObject13.bin"/><Relationship Id="rId28" Type="http://schemas.openxmlformats.org/officeDocument/2006/relationships/image" Target="../media/image17.wmf"/><Relationship Id="rId10" Type="http://schemas.openxmlformats.org/officeDocument/2006/relationships/image" Target="../media/image8.wmf"/><Relationship Id="rId19" Type="http://schemas.openxmlformats.org/officeDocument/2006/relationships/oleObject" Target="../embeddings/oleObject11.bin"/><Relationship Id="rId31" Type="http://schemas.openxmlformats.org/officeDocument/2006/relationships/oleObject" Target="../embeddings/oleObject17.bin"/><Relationship Id="rId4" Type="http://schemas.openxmlformats.org/officeDocument/2006/relationships/image" Target="../media/image5.wmf"/><Relationship Id="rId9" Type="http://schemas.openxmlformats.org/officeDocument/2006/relationships/oleObject" Target="../embeddings/oleObject6.bin"/><Relationship Id="rId14" Type="http://schemas.openxmlformats.org/officeDocument/2006/relationships/image" Target="../media/image10.wmf"/><Relationship Id="rId22" Type="http://schemas.openxmlformats.org/officeDocument/2006/relationships/image" Target="../media/image14.wmf"/><Relationship Id="rId27" Type="http://schemas.openxmlformats.org/officeDocument/2006/relationships/oleObject" Target="../embeddings/oleObject15.bin"/><Relationship Id="rId30" Type="http://schemas.openxmlformats.org/officeDocument/2006/relationships/image" Target="../media/image18.wmf"/><Relationship Id="rId8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1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25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2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6.wmf"/><Relationship Id="rId4" Type="http://schemas.openxmlformats.org/officeDocument/2006/relationships/oleObject" Target="../embeddings/oleObject2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993900" y="3648075"/>
            <a:ext cx="7143750" cy="1328738"/>
          </a:xfrm>
          <a:ln>
            <a:solidFill>
              <a:srgbClr val="C00000">
                <a:alpha val="90195"/>
              </a:srgbClr>
            </a:solidFill>
            <a:miter lim="800000"/>
            <a:headEnd/>
            <a:tailEnd/>
          </a:ln>
        </p:spPr>
        <p:txBody>
          <a:bodyPr tIns="45720"/>
          <a:lstStyle/>
          <a:p>
            <a:pPr marL="26988" eaLnBrk="1" hangingPunct="1"/>
            <a:endParaRPr lang="tr-TR" altLang="tr-TR" sz="2000" b="1" i="1" u="sng" dirty="0" smtClean="0">
              <a:solidFill>
                <a:srgbClr val="C00000"/>
              </a:solidFill>
            </a:endParaRPr>
          </a:p>
          <a:p>
            <a:pPr marL="26988" eaLnBrk="1" hangingPunct="1"/>
            <a:r>
              <a:rPr lang="tr-TR" altLang="tr-TR" sz="2000" b="1" i="1" u="sng" dirty="0" smtClean="0">
                <a:solidFill>
                  <a:srgbClr val="7030A0"/>
                </a:solidFill>
              </a:rPr>
              <a:t>Dersin Öğretim Üyesi:  Dr. Öğr. Üyesi Fatih Aylıkcı</a:t>
            </a:r>
            <a:endParaRPr lang="tr-TR" altLang="tr-TR" sz="2000" b="1" u="sng" dirty="0" smtClean="0">
              <a:solidFill>
                <a:srgbClr val="7030A0"/>
              </a:solidFill>
            </a:endParaRPr>
          </a:p>
          <a:p>
            <a:pPr marL="26988" eaLnBrk="1" hangingPunct="1"/>
            <a:endParaRPr lang="tr-TR" altLang="tr-TR" sz="2000" b="1" u="sng" dirty="0" smtClean="0">
              <a:solidFill>
                <a:srgbClr val="7030A0"/>
              </a:solidFill>
              <a:hlinkClick r:id="rId3"/>
            </a:endParaRPr>
          </a:p>
        </p:txBody>
      </p:sp>
      <p:sp>
        <p:nvSpPr>
          <p:cNvPr id="73742" name="Rectangle 14"/>
          <p:cNvSpPr>
            <a:spLocks noChangeArrowheads="1"/>
          </p:cNvSpPr>
          <p:nvPr/>
        </p:nvSpPr>
        <p:spPr bwMode="gray">
          <a:xfrm>
            <a:off x="5367338" y="5984875"/>
            <a:ext cx="3563937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tr-TR" altLang="tr-TR" sz="1400" u="sng" dirty="0" smtClean="0">
                <a:solidFill>
                  <a:srgbClr val="0070C0"/>
                </a:solidFill>
                <a:hlinkClick r:id="rId4"/>
              </a:rPr>
              <a:t>faylikci@yildiz.edu.tr</a:t>
            </a:r>
            <a:endParaRPr lang="tr-TR" altLang="tr-TR" sz="1400" u="sng" dirty="0">
              <a:solidFill>
                <a:srgbClr val="0070C0"/>
              </a:solidFill>
            </a:endParaRPr>
          </a:p>
          <a:p>
            <a:pPr algn="ctr">
              <a:defRPr/>
            </a:pPr>
            <a:r>
              <a:rPr lang="tr-TR" altLang="tr-TR" sz="1400" u="sng" dirty="0" smtClean="0">
                <a:solidFill>
                  <a:srgbClr val="92D050"/>
                </a:solidFill>
              </a:rPr>
              <a:t>fatihaylikci@gmail.com</a:t>
            </a:r>
            <a:endParaRPr lang="tr-TR" altLang="tr-TR" sz="1400" u="sng" dirty="0">
              <a:solidFill>
                <a:srgbClr val="92D050"/>
              </a:solidFill>
            </a:endParaRPr>
          </a:p>
          <a:p>
            <a:pPr algn="ctr"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/>
            </a:pPr>
            <a:endParaRPr lang="en-US" sz="1400" b="0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28676" name="Rectangle 7"/>
          <p:cNvSpPr>
            <a:spLocks noChangeArrowheads="1"/>
          </p:cNvSpPr>
          <p:nvPr/>
        </p:nvSpPr>
        <p:spPr bwMode="gray">
          <a:xfrm>
            <a:off x="395288" y="855808"/>
            <a:ext cx="8748712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 b="1">
                <a:solidFill>
                  <a:schemeClr val="hlink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 b="1">
                <a:solidFill>
                  <a:schemeClr val="hlink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 b="1">
                <a:solidFill>
                  <a:schemeClr val="hlink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 b="1">
                <a:solidFill>
                  <a:schemeClr val="hlink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 b="1">
                <a:solidFill>
                  <a:schemeClr val="hlink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hlink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hlink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hlink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1200" b="1">
                <a:solidFill>
                  <a:schemeClr val="hlink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tr-TR" altLang="tr-TR" sz="4400" u="sng" dirty="0" smtClean="0">
                <a:solidFill>
                  <a:srgbClr val="993366"/>
                </a:solidFill>
                <a:latin typeface="Arial" pitchFamily="34" charset="0"/>
              </a:rPr>
              <a:t>MTM6119</a:t>
            </a:r>
            <a:endParaRPr lang="tr-TR" altLang="tr-TR" sz="4400" u="sng" dirty="0">
              <a:solidFill>
                <a:srgbClr val="993366"/>
              </a:solidFill>
              <a:latin typeface="Arial" pitchFamily="34" charset="0"/>
            </a:endParaRPr>
          </a:p>
          <a:p>
            <a:pPr algn="ctr"/>
            <a:r>
              <a:rPr lang="tr-TR" altLang="tr-TR" sz="4400" u="sng" dirty="0" smtClean="0">
                <a:solidFill>
                  <a:srgbClr val="993366"/>
                </a:solidFill>
                <a:latin typeface="Arial" pitchFamily="34" charset="0"/>
              </a:rPr>
              <a:t>MÜHENDİSLİK </a:t>
            </a:r>
          </a:p>
          <a:p>
            <a:pPr algn="ctr"/>
            <a:r>
              <a:rPr lang="tr-TR" altLang="tr-TR" sz="4400" u="sng" dirty="0" smtClean="0">
                <a:solidFill>
                  <a:srgbClr val="993366"/>
                </a:solidFill>
                <a:latin typeface="Arial" pitchFamily="34" charset="0"/>
              </a:rPr>
              <a:t>MATEMATİĞİ II</a:t>
            </a:r>
            <a:endParaRPr lang="tr-TR" altLang="tr-TR" sz="4400" u="sng" dirty="0">
              <a:solidFill>
                <a:srgbClr val="993366"/>
              </a:solidFill>
              <a:latin typeface="Arial" pitchFamily="34" charset="0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5029200" y="5257800"/>
            <a:ext cx="34676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>
                <a:solidFill>
                  <a:srgbClr val="FF0000"/>
                </a:solidFill>
              </a:rPr>
              <a:t>http://</a:t>
            </a:r>
            <a:r>
              <a:rPr lang="tr-TR" dirty="0" smtClean="0">
                <a:solidFill>
                  <a:srgbClr val="FF0000"/>
                </a:solidFill>
              </a:rPr>
              <a:t>avesis.yildiz.edu.tr/faylikci</a:t>
            </a: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61816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4439185"/>
              </p:ext>
            </p:extLst>
          </p:nvPr>
        </p:nvGraphicFramePr>
        <p:xfrm>
          <a:off x="1066800" y="228600"/>
          <a:ext cx="69850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19" name="Equation" r:id="rId3" imgW="6984720" imgH="711000" progId="Equation.DSMT4">
                  <p:embed/>
                </p:oleObj>
              </mc:Choice>
              <mc:Fallback>
                <p:oleObj name="Equation" r:id="rId3" imgW="6984720" imgH="71100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6800" y="228600"/>
                        <a:ext cx="6985000" cy="711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1289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6955893"/>
              </p:ext>
            </p:extLst>
          </p:nvPr>
        </p:nvGraphicFramePr>
        <p:xfrm>
          <a:off x="1143000" y="76200"/>
          <a:ext cx="7378700" cy="151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044" name="Equation" r:id="rId3" imgW="7378560" imgH="1511280" progId="Equation.DSMT4">
                  <p:embed/>
                </p:oleObj>
              </mc:Choice>
              <mc:Fallback>
                <p:oleObj name="Equation" r:id="rId3" imgW="7378560" imgH="151128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43000" y="76200"/>
                        <a:ext cx="7378700" cy="151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160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2041551"/>
              </p:ext>
            </p:extLst>
          </p:nvPr>
        </p:nvGraphicFramePr>
        <p:xfrm>
          <a:off x="1143000" y="152400"/>
          <a:ext cx="7696200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067" name="Equation" r:id="rId3" imgW="7696080" imgH="1091880" progId="Equation.DSMT4">
                  <p:embed/>
                </p:oleObj>
              </mc:Choice>
              <mc:Fallback>
                <p:oleObj name="Equation" r:id="rId3" imgW="7696080" imgH="10918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43000" y="152400"/>
                        <a:ext cx="7696200" cy="1092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7723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0350030"/>
              </p:ext>
            </p:extLst>
          </p:nvPr>
        </p:nvGraphicFramePr>
        <p:xfrm>
          <a:off x="1143000" y="228600"/>
          <a:ext cx="7353300" cy="158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091" name="Equation" r:id="rId3" imgW="7353000" imgH="1587240" progId="Equation.DSMT4">
                  <p:embed/>
                </p:oleObj>
              </mc:Choice>
              <mc:Fallback>
                <p:oleObj name="Equation" r:id="rId3" imgW="7353000" imgH="158724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43000" y="228600"/>
                        <a:ext cx="7353300" cy="1587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3579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6653847"/>
              </p:ext>
            </p:extLst>
          </p:nvPr>
        </p:nvGraphicFramePr>
        <p:xfrm>
          <a:off x="1143000" y="76200"/>
          <a:ext cx="6591300" cy="154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15" name="Equation" r:id="rId3" imgW="6591240" imgH="1549080" progId="Equation.DSMT4">
                  <p:embed/>
                </p:oleObj>
              </mc:Choice>
              <mc:Fallback>
                <p:oleObj name="Equation" r:id="rId3" imgW="6591240" imgH="154908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43000" y="76200"/>
                        <a:ext cx="6591300" cy="1549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919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2573206"/>
              </p:ext>
            </p:extLst>
          </p:nvPr>
        </p:nvGraphicFramePr>
        <p:xfrm>
          <a:off x="1219200" y="228600"/>
          <a:ext cx="7239000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139" name="Equation" r:id="rId3" imgW="7238880" imgH="1117440" progId="Equation.DSMT4">
                  <p:embed/>
                </p:oleObj>
              </mc:Choice>
              <mc:Fallback>
                <p:oleObj name="Equation" r:id="rId3" imgW="7238880" imgH="111744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19200" y="228600"/>
                        <a:ext cx="7239000" cy="1117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53295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6673856"/>
              </p:ext>
            </p:extLst>
          </p:nvPr>
        </p:nvGraphicFramePr>
        <p:xfrm>
          <a:off x="1143000" y="228600"/>
          <a:ext cx="6870700" cy="154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163" name="Equation" r:id="rId3" imgW="6870600" imgH="1549080" progId="Equation.DSMT4">
                  <p:embed/>
                </p:oleObj>
              </mc:Choice>
              <mc:Fallback>
                <p:oleObj name="Equation" r:id="rId3" imgW="6870600" imgH="154908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43000" y="228600"/>
                        <a:ext cx="6870700" cy="1549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4886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/>
          <p:nvPr/>
        </p:nvSpPr>
        <p:spPr>
          <a:xfrm>
            <a:off x="1108364" y="276621"/>
            <a:ext cx="7883236" cy="650517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r>
              <a:rPr lang="tr-TR" sz="2000" b="1" spc="-20" dirty="0" smtClean="0">
                <a:solidFill>
                  <a:srgbClr val="0033CC"/>
                </a:solidFill>
                <a:latin typeface="Arial"/>
                <a:cs typeface="Arial"/>
              </a:rPr>
              <a:t>REZİDÜ YÖNTEMİYLE REEL İNTEGRAL HESAPLARI</a:t>
            </a: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endParaRPr lang="tr-TR" sz="2000" b="1" spc="-20" dirty="0">
              <a:solidFill>
                <a:srgbClr val="0033CC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r>
              <a:rPr lang="tr-TR" sz="2000" b="1" spc="-20" dirty="0" smtClean="0">
                <a:solidFill>
                  <a:srgbClr val="7030A0"/>
                </a:solidFill>
                <a:latin typeface="Arial"/>
                <a:cs typeface="Arial"/>
              </a:rPr>
              <a:t>A)                                türü integraller </a:t>
            </a:r>
            <a:endParaRPr lang="tr-TR" sz="2000" b="1" spc="-20" dirty="0">
              <a:solidFill>
                <a:srgbClr val="7030A0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endParaRPr lang="tr-TR" sz="2000" b="1" spc="-20" dirty="0" smtClean="0">
              <a:solidFill>
                <a:srgbClr val="00B050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r>
              <a:rPr lang="tr-TR" sz="2000" b="1" spc="-20" dirty="0" smtClean="0">
                <a:solidFill>
                  <a:srgbClr val="00B050"/>
                </a:solidFill>
                <a:latin typeface="Arial"/>
                <a:cs typeface="Arial"/>
              </a:rPr>
              <a:t>Kompleks düzlemde |z| = r = 1 çemberi üzerinden hesaplanan bir integral, [0,2</a:t>
            </a:r>
            <a:r>
              <a:rPr lang="el-GR" sz="2000" b="1" spc="-20" dirty="0" smtClean="0">
                <a:solidFill>
                  <a:srgbClr val="00B050"/>
                </a:solidFill>
                <a:latin typeface="Arial"/>
                <a:cs typeface="Arial"/>
              </a:rPr>
              <a:t>π</a:t>
            </a:r>
            <a:r>
              <a:rPr lang="tr-TR" sz="2000" b="1" spc="-20" dirty="0" smtClean="0">
                <a:solidFill>
                  <a:srgbClr val="00B050"/>
                </a:solidFill>
                <a:latin typeface="Arial"/>
                <a:cs typeface="Arial"/>
              </a:rPr>
              <a:t>] aralığındaki reel bir integrale eşdeğerdir. Çember üzerinde Euler formülünden faydalanılırsa </a:t>
            </a: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endParaRPr lang="tr-TR" sz="2000" b="1" spc="-20" dirty="0">
              <a:solidFill>
                <a:srgbClr val="00B050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endParaRPr lang="tr-TR" sz="2000" b="1" spc="-20" dirty="0" smtClean="0">
              <a:solidFill>
                <a:srgbClr val="00B050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endParaRPr lang="tr-TR" sz="2000" b="1" spc="-20" dirty="0">
              <a:solidFill>
                <a:srgbClr val="00B050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endParaRPr lang="tr-TR" sz="2000" b="1" spc="-20" dirty="0" smtClean="0">
              <a:solidFill>
                <a:srgbClr val="00B050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endParaRPr lang="tr-TR" sz="2000" b="1" spc="-20" dirty="0">
              <a:solidFill>
                <a:srgbClr val="00B050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endParaRPr lang="tr-TR" sz="2000" b="1" spc="-20" dirty="0" smtClean="0">
              <a:solidFill>
                <a:srgbClr val="00B050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endParaRPr lang="tr-TR" sz="2000" b="1" spc="-20" dirty="0">
              <a:solidFill>
                <a:srgbClr val="00B050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endParaRPr lang="tr-TR" sz="2000" b="1" spc="-20" dirty="0" smtClean="0">
              <a:solidFill>
                <a:srgbClr val="00B050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r>
              <a:rPr lang="tr-TR" sz="2000" b="1" spc="-20" dirty="0" smtClean="0">
                <a:solidFill>
                  <a:srgbClr val="00B050"/>
                </a:solidFill>
                <a:latin typeface="Arial"/>
                <a:cs typeface="Arial"/>
              </a:rPr>
              <a:t>Bu durumda reel uzayda trigonometrik fonksiyonlar cinsinden </a:t>
            </a:r>
            <a:r>
              <a:rPr lang="tr-TR" sz="2000" b="1" spc="-20" dirty="0">
                <a:solidFill>
                  <a:srgbClr val="00B050"/>
                </a:solidFill>
                <a:latin typeface="Arial"/>
                <a:cs typeface="Arial"/>
              </a:rPr>
              <a:t>[0,2</a:t>
            </a:r>
            <a:r>
              <a:rPr lang="el-GR" sz="2000" b="1" spc="-20" dirty="0">
                <a:solidFill>
                  <a:srgbClr val="00B050"/>
                </a:solidFill>
                <a:latin typeface="Arial"/>
                <a:cs typeface="Arial"/>
              </a:rPr>
              <a:t>π</a:t>
            </a:r>
            <a:r>
              <a:rPr lang="tr-TR" sz="2000" b="1" spc="-20" dirty="0">
                <a:solidFill>
                  <a:srgbClr val="00B050"/>
                </a:solidFill>
                <a:latin typeface="Arial"/>
                <a:cs typeface="Arial"/>
              </a:rPr>
              <a:t>] </a:t>
            </a:r>
            <a:r>
              <a:rPr lang="tr-TR" sz="2000" b="1" spc="-20" dirty="0" smtClean="0">
                <a:solidFill>
                  <a:srgbClr val="00B050"/>
                </a:solidFill>
                <a:latin typeface="Arial"/>
                <a:cs typeface="Arial"/>
              </a:rPr>
              <a:t>aralığında verilen bir integral, yukarıdaki dönüşümler yapılarak kompleks uzayda |z| = 1 çemberi üzerinden rezidü teoremi ile çözülebilir. Yapılacak iş, hangi kutup noktalarının bu çember içinde (D bölgesinde) kaldığını belirleyip, sadece bu noktalar için rezidüleri hesaplamaktır. </a:t>
            </a:r>
            <a:endParaRPr lang="tr-TR" sz="2000" b="1" spc="-20" dirty="0">
              <a:solidFill>
                <a:srgbClr val="00B050"/>
              </a:solidFill>
              <a:latin typeface="Arial"/>
              <a:cs typeface="Arial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1867193"/>
              </p:ext>
            </p:extLst>
          </p:nvPr>
        </p:nvGraphicFramePr>
        <p:xfrm>
          <a:off x="1447800" y="609600"/>
          <a:ext cx="19685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194" name="Equation" r:id="rId3" imgW="1968480" imgH="863280" progId="Equation.DSMT4">
                  <p:embed/>
                </p:oleObj>
              </mc:Choice>
              <mc:Fallback>
                <p:oleObj name="Equation" r:id="rId3" imgW="1968480" imgH="863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47800" y="609600"/>
                        <a:ext cx="1968500" cy="86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2126020"/>
              </p:ext>
            </p:extLst>
          </p:nvPr>
        </p:nvGraphicFramePr>
        <p:xfrm>
          <a:off x="1600200" y="2438400"/>
          <a:ext cx="560070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195" name="Equation" r:id="rId5" imgW="5600520" imgH="2209680" progId="Equation.DSMT4">
                  <p:embed/>
                </p:oleObj>
              </mc:Choice>
              <mc:Fallback>
                <p:oleObj name="Equation" r:id="rId5" imgW="5600520" imgH="2209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00200" y="2438400"/>
                        <a:ext cx="5600700" cy="2209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2650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8105215"/>
              </p:ext>
            </p:extLst>
          </p:nvPr>
        </p:nvGraphicFramePr>
        <p:xfrm>
          <a:off x="1143000" y="152400"/>
          <a:ext cx="6337300" cy="124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281" name="Equation" r:id="rId3" imgW="6337080" imgH="1244520" progId="Equation.DSMT4">
                  <p:embed/>
                </p:oleObj>
              </mc:Choice>
              <mc:Fallback>
                <p:oleObj name="Equation" r:id="rId3" imgW="6337080" imgH="1244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43000" y="152400"/>
                        <a:ext cx="6337300" cy="1244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446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/>
          <p:nvPr/>
        </p:nvSpPr>
        <p:spPr>
          <a:xfrm>
            <a:off x="1108364" y="276621"/>
            <a:ext cx="7883236" cy="650517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r>
              <a:rPr lang="tr-TR" sz="2000" b="1" spc="-20" dirty="0" smtClean="0">
                <a:solidFill>
                  <a:srgbClr val="7030A0"/>
                </a:solidFill>
                <a:latin typeface="Arial"/>
                <a:cs typeface="Arial"/>
              </a:rPr>
              <a:t>B)                    türü integraller </a:t>
            </a:r>
            <a:endParaRPr lang="tr-TR" sz="2000" b="1" spc="-20" dirty="0">
              <a:solidFill>
                <a:srgbClr val="7030A0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endParaRPr lang="tr-TR" sz="2000" b="1" spc="-20" dirty="0" smtClean="0">
              <a:solidFill>
                <a:srgbClr val="00B050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r>
              <a:rPr lang="tr-TR" sz="2000" b="1" spc="-20" dirty="0" smtClean="0">
                <a:solidFill>
                  <a:srgbClr val="00B050"/>
                </a:solidFill>
                <a:latin typeface="Arial"/>
                <a:cs typeface="Arial"/>
              </a:rPr>
              <a:t>P(x) ve Q(x) polinom olmak üzere, aşağıdaki 2 şart sağlanıyorsa, verilen integraller rezidü yöntemiyle hesaplanabilir. </a:t>
            </a: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endParaRPr lang="tr-TR" sz="2000" b="1" spc="-20" dirty="0" smtClean="0">
              <a:solidFill>
                <a:srgbClr val="00B050"/>
              </a:solidFill>
              <a:latin typeface="Arial"/>
              <a:cs typeface="Arial"/>
            </a:endParaRPr>
          </a:p>
          <a:p>
            <a:pPr marL="527050" indent="-514350" algn="just">
              <a:lnSpc>
                <a:spcPct val="100000"/>
              </a:lnSpc>
              <a:buAutoNum type="romanLcParenR"/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r>
              <a:rPr lang="tr-TR" sz="2000" b="1" spc="-20" dirty="0" smtClean="0">
                <a:solidFill>
                  <a:srgbClr val="00B050"/>
                </a:solidFill>
                <a:latin typeface="Arial"/>
                <a:cs typeface="Arial"/>
              </a:rPr>
              <a:t>Q(x) polinomunun derecesi, P(x) polinomunun derecesinden en az 2 derece yüksek olmalıdır. </a:t>
            </a:r>
          </a:p>
          <a:p>
            <a:pPr marL="527050" indent="-514350" algn="just">
              <a:lnSpc>
                <a:spcPct val="100000"/>
              </a:lnSpc>
              <a:buAutoNum type="romanLcParenR"/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r>
              <a:rPr lang="tr-TR" sz="2000" b="1" spc="-20" dirty="0" smtClean="0">
                <a:solidFill>
                  <a:srgbClr val="00B050"/>
                </a:solidFill>
                <a:latin typeface="Arial"/>
                <a:cs typeface="Arial"/>
              </a:rPr>
              <a:t>Q(x) polinomunun sıfır noktaları, reel eksen üzerinde olmamalıdır. </a:t>
            </a: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endParaRPr lang="tr-TR" sz="2000" b="1" spc="-20" dirty="0">
              <a:solidFill>
                <a:srgbClr val="00B050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r>
              <a:rPr lang="tr-TR" sz="2000" b="1" spc="-20" dirty="0" smtClean="0">
                <a:solidFill>
                  <a:srgbClr val="00B050"/>
                </a:solidFill>
                <a:latin typeface="Arial"/>
                <a:cs typeface="Arial"/>
              </a:rPr>
              <a:t>Bu tür integraller için kompleks düzlemde uygun bir C kapalı eğrisi şöyle oluşturulur. </a:t>
            </a: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endParaRPr lang="tr-TR" sz="2000" b="1" spc="-20" dirty="0">
              <a:solidFill>
                <a:srgbClr val="00B050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r>
              <a:rPr lang="tr-TR" sz="2000" b="1" spc="-20" dirty="0" smtClean="0">
                <a:solidFill>
                  <a:srgbClr val="FF0000"/>
                </a:solidFill>
                <a:latin typeface="Arial"/>
                <a:cs typeface="Arial"/>
              </a:rPr>
              <a:t>                                                                 </a:t>
            </a:r>
            <a:r>
              <a:rPr lang="tr-TR" sz="1600" b="1" spc="-20" dirty="0" smtClean="0">
                <a:solidFill>
                  <a:srgbClr val="FF0000"/>
                </a:solidFill>
                <a:latin typeface="Arial"/>
                <a:cs typeface="Arial"/>
              </a:rPr>
              <a:t> * Reel eksen üzerinde [-R,+R] </a:t>
            </a: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r>
              <a:rPr lang="tr-TR" sz="1600" b="1" spc="-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tr-TR" sz="1600" b="1" spc="-20" dirty="0" smtClean="0">
                <a:solidFill>
                  <a:srgbClr val="FF0000"/>
                </a:solidFill>
                <a:latin typeface="Arial"/>
                <a:cs typeface="Arial"/>
              </a:rPr>
              <a:t>                                                                          aralığında bir doğru parçası alınır. </a:t>
            </a: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r>
              <a:rPr lang="tr-TR" sz="1600" b="1" spc="-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tr-TR" sz="1600" b="1" spc="-20" dirty="0" smtClean="0">
                <a:solidFill>
                  <a:srgbClr val="FF0000"/>
                </a:solidFill>
                <a:latin typeface="Arial"/>
                <a:cs typeface="Arial"/>
              </a:rPr>
              <a:t>                                                                                * Reel eksenin üst tarafından R </a:t>
            </a: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r>
              <a:rPr lang="tr-TR" sz="1600" b="1" spc="-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tr-TR" sz="1600" b="1" spc="-20" dirty="0" smtClean="0">
                <a:solidFill>
                  <a:srgbClr val="FF0000"/>
                </a:solidFill>
                <a:latin typeface="Arial"/>
                <a:cs typeface="Arial"/>
              </a:rPr>
              <a:t>                                                                         yarıçaplı bir yarım çember buna eklenir.</a:t>
            </a: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r>
              <a:rPr lang="tr-TR" sz="1600" b="1" spc="-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tr-TR" sz="1600" b="1" spc="-2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r>
              <a:rPr lang="tr-TR" sz="1600" b="1" spc="-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tr-TR" sz="1600" b="1" spc="-20" dirty="0" smtClean="0">
                <a:solidFill>
                  <a:srgbClr val="FF0000"/>
                </a:solidFill>
                <a:latin typeface="Arial"/>
                <a:cs typeface="Arial"/>
              </a:rPr>
              <a:t>                                                                          Böylece C eğrisi  C: [- R, + R] + C</a:t>
            </a:r>
            <a:r>
              <a:rPr lang="tr-TR" sz="1600" b="1" spc="-20" baseline="-25000" dirty="0" smtClean="0">
                <a:solidFill>
                  <a:srgbClr val="FF0000"/>
                </a:solidFill>
                <a:latin typeface="Arial"/>
                <a:cs typeface="Arial"/>
              </a:rPr>
              <a:t>R</a:t>
            </a:r>
            <a:r>
              <a:rPr lang="tr-TR" sz="1600" b="1" spc="-20" dirty="0" smtClean="0">
                <a:solidFill>
                  <a:srgbClr val="FF0000"/>
                </a:solidFill>
                <a:latin typeface="Arial"/>
                <a:cs typeface="Arial"/>
              </a:rPr>
              <a:t> olur. 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5284969"/>
              </p:ext>
            </p:extLst>
          </p:nvPr>
        </p:nvGraphicFramePr>
        <p:xfrm>
          <a:off x="1447800" y="0"/>
          <a:ext cx="114300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9259" name="Equation" r:id="rId3" imgW="1143000" imgH="850680" progId="Equation.DSMT4">
                  <p:embed/>
                </p:oleObj>
              </mc:Choice>
              <mc:Fallback>
                <p:oleObj name="Equation" r:id="rId3" imgW="1143000" imgH="8506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47800" y="0"/>
                        <a:ext cx="1143000" cy="850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" name="Straight Arrow Connector 2"/>
          <p:cNvCxnSpPr/>
          <p:nvPr/>
        </p:nvCxnSpPr>
        <p:spPr>
          <a:xfrm flipV="1">
            <a:off x="3048000" y="4114800"/>
            <a:ext cx="0" cy="1676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295400" y="5791200"/>
            <a:ext cx="373380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Arc 12"/>
          <p:cNvSpPr/>
          <p:nvPr/>
        </p:nvSpPr>
        <p:spPr>
          <a:xfrm>
            <a:off x="1752599" y="4419600"/>
            <a:ext cx="2667001" cy="2743200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Arc 13"/>
          <p:cNvSpPr/>
          <p:nvPr/>
        </p:nvSpPr>
        <p:spPr>
          <a:xfrm rot="16200000">
            <a:off x="1714501" y="4305300"/>
            <a:ext cx="2819401" cy="3048000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2746023"/>
              </p:ext>
            </p:extLst>
          </p:nvPr>
        </p:nvGraphicFramePr>
        <p:xfrm>
          <a:off x="3200400" y="4038600"/>
          <a:ext cx="1905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9260" name="Equation" r:id="rId5" imgW="190440" imgH="241200" progId="Equation.DSMT4">
                  <p:embed/>
                </p:oleObj>
              </mc:Choice>
              <mc:Fallback>
                <p:oleObj name="Equation" r:id="rId5" imgW="19044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00400" y="4038600"/>
                        <a:ext cx="190500" cy="24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2476005"/>
              </p:ext>
            </p:extLst>
          </p:nvPr>
        </p:nvGraphicFramePr>
        <p:xfrm>
          <a:off x="4876800" y="5486400"/>
          <a:ext cx="1778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9261" name="Equation" r:id="rId7" imgW="177480" imgH="190440" progId="Equation.DSMT4">
                  <p:embed/>
                </p:oleObj>
              </mc:Choice>
              <mc:Fallback>
                <p:oleObj name="Equation" r:id="rId7" imgW="17748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876800" y="5486400"/>
                        <a:ext cx="177800" cy="190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8379361"/>
              </p:ext>
            </p:extLst>
          </p:nvPr>
        </p:nvGraphicFramePr>
        <p:xfrm>
          <a:off x="1447800" y="5943600"/>
          <a:ext cx="355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9262" name="Equation" r:id="rId9" imgW="355320" imgH="228600" progId="Equation.DSMT4">
                  <p:embed/>
                </p:oleObj>
              </mc:Choice>
              <mc:Fallback>
                <p:oleObj name="Equation" r:id="rId9" imgW="3553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447800" y="5943600"/>
                        <a:ext cx="355600" cy="22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703793"/>
              </p:ext>
            </p:extLst>
          </p:nvPr>
        </p:nvGraphicFramePr>
        <p:xfrm>
          <a:off x="4191000" y="5943600"/>
          <a:ext cx="3683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9263" name="Equation" r:id="rId11" imgW="368280" imgH="228600" progId="Equation.DSMT4">
                  <p:embed/>
                </p:oleObj>
              </mc:Choice>
              <mc:Fallback>
                <p:oleObj name="Equation" r:id="rId11" imgW="368280" imgH="228600" progId="Equation.DSMT4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191000" y="5943600"/>
                        <a:ext cx="368300" cy="22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" name="Straight Connector 19"/>
          <p:cNvCxnSpPr/>
          <p:nvPr/>
        </p:nvCxnSpPr>
        <p:spPr>
          <a:xfrm>
            <a:off x="2057400" y="4495800"/>
            <a:ext cx="0" cy="3048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2057400" y="4724400"/>
            <a:ext cx="381000" cy="76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429000" y="5562600"/>
            <a:ext cx="304800" cy="2286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3429000" y="5791200"/>
            <a:ext cx="304800" cy="2286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8420868"/>
              </p:ext>
            </p:extLst>
          </p:nvPr>
        </p:nvGraphicFramePr>
        <p:xfrm>
          <a:off x="1460500" y="4445000"/>
          <a:ext cx="3429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9264" name="Equation" r:id="rId13" imgW="342720" imgH="330120" progId="Equation.DSMT4">
                  <p:embed/>
                </p:oleObj>
              </mc:Choice>
              <mc:Fallback>
                <p:oleObj name="Equation" r:id="rId13" imgW="342720" imgH="330120" progId="Equation.DSMT4">
                  <p:embed/>
                  <p:pic>
                    <p:nvPicPr>
                      <p:cNvPr id="18" name="Object 17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460500" y="4445000"/>
                        <a:ext cx="3429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4947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76400" y="2209800"/>
            <a:ext cx="7620000" cy="11430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77470">
              <a:lnSpc>
                <a:spcPct val="100000"/>
              </a:lnSpc>
            </a:pPr>
            <a:r>
              <a:rPr lang="tr-TR" sz="5400" b="1" dirty="0" smtClean="0">
                <a:solidFill>
                  <a:srgbClr val="C00000"/>
                </a:solidFill>
                <a:latin typeface="Arial"/>
                <a:cs typeface="Arial"/>
              </a:rPr>
              <a:t>REZİDÜ TEOREMİ</a:t>
            </a:r>
            <a:endParaRPr sz="5400" b="1" dirty="0">
              <a:solidFill>
                <a:srgbClr val="C00000"/>
              </a:solidFill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14935">
              <a:lnSpc>
                <a:spcPct val="100000"/>
              </a:lnSpc>
            </a:pPr>
            <a:fld id="{81D60167-4931-47E6-BA6A-407CBD079E47}" type="slidenum">
              <a:rPr sz="1400" dirty="0" smtClean="0">
                <a:latin typeface="Times New Roman"/>
                <a:cs typeface="Times New Roman"/>
              </a:rPr>
              <a:t>2</a:t>
            </a:fld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/>
          <p:nvPr/>
        </p:nvSpPr>
        <p:spPr>
          <a:xfrm>
            <a:off x="1108364" y="276621"/>
            <a:ext cx="7883236" cy="650517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r>
              <a:rPr lang="tr-TR" sz="2000" b="1" spc="-20" dirty="0" smtClean="0">
                <a:solidFill>
                  <a:srgbClr val="00B050"/>
                </a:solidFill>
                <a:latin typeface="Arial"/>
                <a:cs typeface="Arial"/>
              </a:rPr>
              <a:t>Bu kapalı C eğrisi üzerinde integral</a:t>
            </a: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endParaRPr lang="tr-TR" sz="2000" b="1" spc="-20" dirty="0">
              <a:solidFill>
                <a:srgbClr val="00B050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r>
              <a:rPr lang="tr-TR" sz="2000" b="1" spc="-20" dirty="0" smtClean="0">
                <a:solidFill>
                  <a:srgbClr val="00B050"/>
                </a:solidFill>
                <a:latin typeface="Arial"/>
                <a:cs typeface="Arial"/>
              </a:rPr>
              <a:t>    *</a:t>
            </a: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endParaRPr lang="tr-TR" sz="2000" b="1" spc="-20" dirty="0">
              <a:solidFill>
                <a:srgbClr val="00B050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r>
              <a:rPr lang="tr-TR" sz="2000" b="1" spc="-20" dirty="0" smtClean="0">
                <a:solidFill>
                  <a:srgbClr val="00B050"/>
                </a:solidFill>
                <a:latin typeface="Arial"/>
                <a:cs typeface="Arial"/>
              </a:rPr>
              <a:t>Q(x) polinomunun derecesi, P(x)’den en az iki derece yüksek olduğu kabul edildiğinden, sağ taraftaki 2. integral </a:t>
            </a: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endParaRPr lang="tr-TR" sz="2000" b="1" spc="-20" dirty="0">
              <a:solidFill>
                <a:srgbClr val="00B050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endParaRPr lang="tr-TR" sz="2000" b="1" spc="-20" dirty="0" smtClean="0">
              <a:solidFill>
                <a:srgbClr val="00B050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endParaRPr lang="tr-TR" sz="2000" b="1" spc="-20" dirty="0">
              <a:solidFill>
                <a:srgbClr val="00B050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r>
              <a:rPr lang="tr-TR" sz="2000" b="1" spc="-20" dirty="0">
                <a:solidFill>
                  <a:srgbClr val="00B050"/>
                </a:solidFill>
                <a:latin typeface="Arial"/>
                <a:cs typeface="Arial"/>
              </a:rPr>
              <a:t>o</a:t>
            </a:r>
            <a:r>
              <a:rPr lang="tr-TR" sz="2000" b="1" spc="-20" dirty="0" smtClean="0">
                <a:solidFill>
                  <a:srgbClr val="00B050"/>
                </a:solidFill>
                <a:latin typeface="Arial"/>
                <a:cs typeface="Arial"/>
              </a:rPr>
              <a:t>lur. Darboux eşitsizliği kullanılarak</a:t>
            </a: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endParaRPr lang="tr-TR" sz="2000" b="1" spc="-20" dirty="0">
              <a:solidFill>
                <a:srgbClr val="00B050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endParaRPr lang="tr-TR" sz="2000" b="1" spc="-20" dirty="0" smtClean="0">
              <a:solidFill>
                <a:srgbClr val="00B050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endParaRPr lang="tr-TR" sz="2000" b="1" spc="-20" dirty="0">
              <a:solidFill>
                <a:srgbClr val="00B050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endParaRPr lang="tr-TR" sz="2000" b="1" spc="-20" dirty="0" smtClean="0">
              <a:solidFill>
                <a:srgbClr val="00B050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r>
              <a:rPr lang="tr-TR" sz="2000" b="1" spc="-20" dirty="0">
                <a:solidFill>
                  <a:srgbClr val="00B050"/>
                </a:solidFill>
                <a:latin typeface="Arial"/>
                <a:cs typeface="Arial"/>
              </a:rPr>
              <a:t>o</a:t>
            </a:r>
            <a:r>
              <a:rPr lang="tr-TR" sz="2000" b="1" spc="-20" dirty="0" smtClean="0">
                <a:solidFill>
                  <a:srgbClr val="00B050"/>
                </a:solidFill>
                <a:latin typeface="Arial"/>
                <a:cs typeface="Arial"/>
              </a:rPr>
              <a:t>lacaktır.  O zaman * da eşitliğin sağ tarafında tek terim kalacaktır. Bu durumda, z</a:t>
            </a:r>
            <a:r>
              <a:rPr lang="tr-TR" sz="2000" b="1" spc="-20" baseline="-25000" dirty="0" smtClean="0">
                <a:solidFill>
                  <a:srgbClr val="00B050"/>
                </a:solidFill>
                <a:latin typeface="Arial"/>
                <a:cs typeface="Arial"/>
              </a:rPr>
              <a:t>k</a:t>
            </a:r>
            <a:r>
              <a:rPr lang="tr-TR" sz="2000" b="1" spc="-20" dirty="0" smtClean="0">
                <a:solidFill>
                  <a:srgbClr val="00B050"/>
                </a:solidFill>
                <a:latin typeface="Arial"/>
                <a:cs typeface="Arial"/>
              </a:rPr>
              <a:t> kompleks düzlemin üst yarısındaki kutupları göstermek üzere integral </a:t>
            </a: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endParaRPr lang="tr-TR" sz="1600" b="1" spc="-20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0028634"/>
              </p:ext>
            </p:extLst>
          </p:nvPr>
        </p:nvGraphicFramePr>
        <p:xfrm>
          <a:off x="1600200" y="609600"/>
          <a:ext cx="64389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333" name="Equation" r:id="rId3" imgW="6438600" imgH="914400" progId="Equation.DSMT4">
                  <p:embed/>
                </p:oleObj>
              </mc:Choice>
              <mc:Fallback>
                <p:oleObj name="Equation" r:id="rId3" imgW="6438600" imgH="914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00200" y="609600"/>
                        <a:ext cx="6438900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3500606"/>
              </p:ext>
            </p:extLst>
          </p:nvPr>
        </p:nvGraphicFramePr>
        <p:xfrm>
          <a:off x="3816350" y="2133600"/>
          <a:ext cx="19431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334" name="Equation" r:id="rId5" imgW="1942920" imgH="736560" progId="Equation.DSMT4">
                  <p:embed/>
                </p:oleObj>
              </mc:Choice>
              <mc:Fallback>
                <p:oleObj name="Equation" r:id="rId5" imgW="1942920" imgH="736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16350" y="2133600"/>
                        <a:ext cx="1943100" cy="736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6663323"/>
              </p:ext>
            </p:extLst>
          </p:nvPr>
        </p:nvGraphicFramePr>
        <p:xfrm>
          <a:off x="2895600" y="3352800"/>
          <a:ext cx="37211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335" name="Equation" r:id="rId7" imgW="3720960" imgH="990360" progId="Equation.DSMT4">
                  <p:embed/>
                </p:oleObj>
              </mc:Choice>
              <mc:Fallback>
                <p:oleObj name="Equation" r:id="rId7" imgW="3720960" imgH="99036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895600" y="3352800"/>
                        <a:ext cx="3721100" cy="99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3986325"/>
              </p:ext>
            </p:extLst>
          </p:nvPr>
        </p:nvGraphicFramePr>
        <p:xfrm>
          <a:off x="2298700" y="5511800"/>
          <a:ext cx="50419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336" name="Equation" r:id="rId9" imgW="5041800" imgH="863280" progId="Equation.DSMT4">
                  <p:embed/>
                </p:oleObj>
              </mc:Choice>
              <mc:Fallback>
                <p:oleObj name="Equation" r:id="rId9" imgW="5041800" imgH="8632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298700" y="5511800"/>
                        <a:ext cx="5041900" cy="86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7528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2080721"/>
              </p:ext>
            </p:extLst>
          </p:nvPr>
        </p:nvGraphicFramePr>
        <p:xfrm>
          <a:off x="1219200" y="152400"/>
          <a:ext cx="5549900" cy="124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29" name="Equation" r:id="rId3" imgW="5549760" imgH="1244520" progId="Equation.DSMT4">
                  <p:embed/>
                </p:oleObj>
              </mc:Choice>
              <mc:Fallback>
                <p:oleObj name="Equation" r:id="rId3" imgW="5549760" imgH="124452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19200" y="152400"/>
                        <a:ext cx="5549900" cy="1244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1468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4548095"/>
              </p:ext>
            </p:extLst>
          </p:nvPr>
        </p:nvGraphicFramePr>
        <p:xfrm>
          <a:off x="1066800" y="152400"/>
          <a:ext cx="7543800" cy="124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53" name="Equation" r:id="rId3" imgW="7543800" imgH="1244520" progId="Equation.DSMT4">
                  <p:embed/>
                </p:oleObj>
              </mc:Choice>
              <mc:Fallback>
                <p:oleObj name="Equation" r:id="rId3" imgW="7543800" imgH="124452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6800" y="152400"/>
                        <a:ext cx="7543800" cy="1244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294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/>
          <p:nvPr/>
        </p:nvSpPr>
        <p:spPr>
          <a:xfrm>
            <a:off x="1108364" y="276621"/>
            <a:ext cx="7883236" cy="650517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r>
              <a:rPr lang="tr-TR" sz="2000" b="1" spc="-20" dirty="0">
                <a:solidFill>
                  <a:srgbClr val="7030A0"/>
                </a:solidFill>
                <a:latin typeface="Arial"/>
                <a:cs typeface="Arial"/>
              </a:rPr>
              <a:t>C</a:t>
            </a:r>
            <a:r>
              <a:rPr lang="tr-TR" sz="2000" b="1" spc="-20" dirty="0" smtClean="0">
                <a:solidFill>
                  <a:srgbClr val="7030A0"/>
                </a:solidFill>
                <a:latin typeface="Arial"/>
                <a:cs typeface="Arial"/>
              </a:rPr>
              <a:t>)                                                             türü integraller </a:t>
            </a:r>
            <a:endParaRPr lang="tr-TR" sz="2000" b="1" spc="-20" dirty="0">
              <a:solidFill>
                <a:srgbClr val="7030A0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endParaRPr lang="tr-TR" sz="2000" b="1" spc="-20" dirty="0" smtClean="0">
              <a:solidFill>
                <a:srgbClr val="00B050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endParaRPr lang="tr-TR" sz="2000" b="1" spc="-20" dirty="0" smtClean="0">
              <a:solidFill>
                <a:srgbClr val="00B050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endParaRPr lang="tr-TR" sz="2000" b="1" spc="-20" dirty="0" smtClean="0">
              <a:solidFill>
                <a:srgbClr val="00B050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r>
              <a:rPr lang="tr-TR" sz="2000" b="1" spc="-20" dirty="0" smtClean="0">
                <a:solidFill>
                  <a:srgbClr val="00B050"/>
                </a:solidFill>
                <a:latin typeface="Arial"/>
                <a:cs typeface="Arial"/>
              </a:rPr>
              <a:t>olduğundan, bu iki integrali tek bir integralin reel ve sanal kısımları olarak yazabiliriz: </a:t>
            </a: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endParaRPr lang="tr-TR" sz="2000" b="1" spc="-20" dirty="0">
              <a:solidFill>
                <a:srgbClr val="00B050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endParaRPr lang="tr-TR" sz="2000" b="1" spc="-20" dirty="0" smtClean="0">
              <a:solidFill>
                <a:srgbClr val="00B050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endParaRPr lang="tr-TR" sz="2000" b="1" spc="-20" dirty="0">
              <a:solidFill>
                <a:srgbClr val="00B050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r>
              <a:rPr lang="tr-TR" sz="2000" b="1" spc="-20" dirty="0" smtClean="0">
                <a:solidFill>
                  <a:srgbClr val="00B050"/>
                </a:solidFill>
                <a:latin typeface="Arial"/>
                <a:cs typeface="Arial"/>
              </a:rPr>
              <a:t>Bu üstel kompleks I integralini bulursak </a:t>
            </a: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endParaRPr lang="tr-TR" sz="2000" b="1" spc="-20" dirty="0">
              <a:solidFill>
                <a:srgbClr val="00B050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endParaRPr lang="tr-TR" sz="2000" b="1" spc="-20" dirty="0" smtClean="0">
              <a:solidFill>
                <a:srgbClr val="00B050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endParaRPr lang="tr-TR" sz="2000" b="1" spc="-20" dirty="0">
              <a:solidFill>
                <a:srgbClr val="00B050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r>
              <a:rPr lang="tr-TR" sz="2000" b="1" spc="-20" dirty="0">
                <a:solidFill>
                  <a:srgbClr val="00B050"/>
                </a:solidFill>
                <a:latin typeface="Arial"/>
                <a:cs typeface="Arial"/>
              </a:rPr>
              <a:t>o</a:t>
            </a:r>
            <a:r>
              <a:rPr lang="tr-TR" sz="2000" b="1" spc="-20" dirty="0" smtClean="0">
                <a:solidFill>
                  <a:srgbClr val="00B050"/>
                </a:solidFill>
                <a:latin typeface="Arial"/>
                <a:cs typeface="Arial"/>
              </a:rPr>
              <a:t>lur. Yine kompleks düzlemde reel eksen ve onun üst tarafında yarım bir çember (C</a:t>
            </a:r>
            <a:r>
              <a:rPr lang="tr-TR" sz="2000" b="1" spc="-20" baseline="-25000" dirty="0" smtClean="0">
                <a:solidFill>
                  <a:srgbClr val="00B050"/>
                </a:solidFill>
                <a:latin typeface="Arial"/>
                <a:cs typeface="Arial"/>
              </a:rPr>
              <a:t>R</a:t>
            </a:r>
            <a:r>
              <a:rPr lang="tr-TR" sz="2000" b="1" spc="-20" dirty="0" smtClean="0">
                <a:solidFill>
                  <a:srgbClr val="00B050"/>
                </a:solidFill>
                <a:latin typeface="Arial"/>
                <a:cs typeface="Arial"/>
              </a:rPr>
              <a:t>) den oluşan kapalı bir C eğrisi alalım.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4801700"/>
              </p:ext>
            </p:extLst>
          </p:nvPr>
        </p:nvGraphicFramePr>
        <p:xfrm>
          <a:off x="1371600" y="0"/>
          <a:ext cx="401320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267" name="Equation" r:id="rId3" imgW="4012920" imgH="850680" progId="Equation.DSMT4">
                  <p:embed/>
                </p:oleObj>
              </mc:Choice>
              <mc:Fallback>
                <p:oleObj name="Equation" r:id="rId3" imgW="4012920" imgH="8506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71600" y="0"/>
                        <a:ext cx="4013200" cy="850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2272886"/>
              </p:ext>
            </p:extLst>
          </p:nvPr>
        </p:nvGraphicFramePr>
        <p:xfrm>
          <a:off x="3429000" y="990600"/>
          <a:ext cx="24892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268" name="Equation" r:id="rId5" imgW="2489040" imgH="393480" progId="Equation.DSMT4">
                  <p:embed/>
                </p:oleObj>
              </mc:Choice>
              <mc:Fallback>
                <p:oleObj name="Equation" r:id="rId5" imgW="24890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29000" y="990600"/>
                        <a:ext cx="2489200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5582440"/>
              </p:ext>
            </p:extLst>
          </p:nvPr>
        </p:nvGraphicFramePr>
        <p:xfrm>
          <a:off x="1905000" y="2133600"/>
          <a:ext cx="596900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269" name="Equation" r:id="rId7" imgW="5968800" imgH="850680" progId="Equation.DSMT4">
                  <p:embed/>
                </p:oleObj>
              </mc:Choice>
              <mc:Fallback>
                <p:oleObj name="Equation" r:id="rId7" imgW="5968800" imgH="8506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905000" y="2133600"/>
                        <a:ext cx="5969000" cy="850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614219"/>
              </p:ext>
            </p:extLst>
          </p:nvPr>
        </p:nvGraphicFramePr>
        <p:xfrm>
          <a:off x="2216150" y="3352800"/>
          <a:ext cx="521970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270" name="Equation" r:id="rId9" imgW="5219640" imgH="850680" progId="Equation.DSMT4">
                  <p:embed/>
                </p:oleObj>
              </mc:Choice>
              <mc:Fallback>
                <p:oleObj name="Equation" r:id="rId9" imgW="5219640" imgH="8506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216150" y="3352800"/>
                        <a:ext cx="5219700" cy="850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1100549"/>
              </p:ext>
            </p:extLst>
          </p:nvPr>
        </p:nvGraphicFramePr>
        <p:xfrm>
          <a:off x="1981200" y="5029200"/>
          <a:ext cx="58801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271" name="Equation" r:id="rId11" imgW="5879880" imgH="990360" progId="Equation.DSMT4">
                  <p:embed/>
                </p:oleObj>
              </mc:Choice>
              <mc:Fallback>
                <p:oleObj name="Equation" r:id="rId11" imgW="5879880" imgH="990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981200" y="5029200"/>
                        <a:ext cx="5880100" cy="99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3211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ject 2"/>
              <p:cNvSpPr txBox="1"/>
              <p:nvPr/>
            </p:nvSpPr>
            <p:spPr>
              <a:xfrm>
                <a:off x="1108364" y="276621"/>
                <a:ext cx="7883236" cy="6505179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noAutofit/>
              </a:bodyPr>
              <a:lstStyle/>
              <a:p>
                <a:pPr marL="12700" algn="just">
                  <a:lnSpc>
                    <a:spcPct val="100000"/>
                  </a:lnSpc>
                  <a:tabLst>
                    <a:tab pos="3124835" algn="l"/>
                    <a:tab pos="4693285" algn="l"/>
                    <a:tab pos="6677659" algn="l"/>
                    <a:tab pos="7437120" algn="l"/>
                  </a:tabLst>
                </a:pPr>
                <a:r>
                  <a:rPr lang="tr-TR" sz="2000" b="1" spc="-20" dirty="0" smtClean="0">
                    <a:solidFill>
                      <a:srgbClr val="00B050"/>
                    </a:solidFill>
                    <a:latin typeface="Arial"/>
                    <a:cs typeface="Arial"/>
                  </a:rPr>
                  <a:t>Yine kompleks düzlemde reel eksen ve onun üst tarafında yarım bir çember (C</a:t>
                </a:r>
                <a:r>
                  <a:rPr lang="tr-TR" sz="2000" b="1" spc="-20" baseline="-25000" dirty="0" smtClean="0">
                    <a:solidFill>
                      <a:srgbClr val="00B050"/>
                    </a:solidFill>
                    <a:latin typeface="Arial"/>
                    <a:cs typeface="Arial"/>
                  </a:rPr>
                  <a:t>R</a:t>
                </a:r>
                <a:r>
                  <a:rPr lang="tr-TR" sz="2000" b="1" spc="-20" dirty="0" smtClean="0">
                    <a:solidFill>
                      <a:srgbClr val="00B050"/>
                    </a:solidFill>
                    <a:latin typeface="Arial"/>
                    <a:cs typeface="Arial"/>
                  </a:rPr>
                  <a:t>) den oluşan kapalı bir C eğrisi alalım.</a:t>
                </a:r>
              </a:p>
              <a:p>
                <a:pPr marL="12700" algn="just">
                  <a:lnSpc>
                    <a:spcPct val="100000"/>
                  </a:lnSpc>
                  <a:tabLst>
                    <a:tab pos="3124835" algn="l"/>
                    <a:tab pos="4693285" algn="l"/>
                    <a:tab pos="6677659" algn="l"/>
                    <a:tab pos="7437120" algn="l"/>
                  </a:tabLst>
                </a:pPr>
                <a:endParaRPr lang="tr-TR" sz="2000" b="1" spc="-20" dirty="0">
                  <a:solidFill>
                    <a:srgbClr val="00B050"/>
                  </a:solidFill>
                  <a:latin typeface="Arial"/>
                  <a:cs typeface="Arial"/>
                </a:endParaRPr>
              </a:p>
              <a:p>
                <a:pPr marL="12700" algn="just">
                  <a:lnSpc>
                    <a:spcPct val="100000"/>
                  </a:lnSpc>
                  <a:tabLst>
                    <a:tab pos="3124835" algn="l"/>
                    <a:tab pos="4693285" algn="l"/>
                    <a:tab pos="6677659" algn="l"/>
                    <a:tab pos="7437120" algn="l"/>
                  </a:tabLst>
                </a:pPr>
                <a:endParaRPr lang="tr-TR" sz="2000" b="1" spc="-20" dirty="0" smtClean="0">
                  <a:solidFill>
                    <a:srgbClr val="00B050"/>
                  </a:solidFill>
                  <a:latin typeface="Arial"/>
                  <a:cs typeface="Arial"/>
                </a:endParaRPr>
              </a:p>
              <a:p>
                <a:pPr marL="12700" algn="just">
                  <a:lnSpc>
                    <a:spcPct val="100000"/>
                  </a:lnSpc>
                  <a:tabLst>
                    <a:tab pos="3124835" algn="l"/>
                    <a:tab pos="4693285" algn="l"/>
                    <a:tab pos="6677659" algn="l"/>
                    <a:tab pos="7437120" algn="l"/>
                  </a:tabLst>
                </a:pPr>
                <a:endParaRPr lang="tr-TR" sz="2000" b="1" spc="-20" dirty="0">
                  <a:solidFill>
                    <a:srgbClr val="00B050"/>
                  </a:solidFill>
                  <a:latin typeface="Arial"/>
                  <a:cs typeface="Arial"/>
                </a:endParaRPr>
              </a:p>
              <a:p>
                <a:pPr marL="12700" algn="just">
                  <a:lnSpc>
                    <a:spcPct val="100000"/>
                  </a:lnSpc>
                  <a:tabLst>
                    <a:tab pos="3124835" algn="l"/>
                    <a:tab pos="4693285" algn="l"/>
                    <a:tab pos="6677659" algn="l"/>
                    <a:tab pos="7437120" algn="l"/>
                  </a:tabLst>
                </a:pPr>
                <a:endParaRPr lang="tr-TR" sz="2000" b="1" spc="-20" dirty="0" smtClean="0">
                  <a:solidFill>
                    <a:srgbClr val="00B050"/>
                  </a:solidFill>
                  <a:latin typeface="Arial"/>
                  <a:cs typeface="Arial"/>
                </a:endParaRPr>
              </a:p>
              <a:p>
                <a:pPr marL="12700" algn="just">
                  <a:lnSpc>
                    <a:spcPct val="100000"/>
                  </a:lnSpc>
                  <a:tabLst>
                    <a:tab pos="3124835" algn="l"/>
                    <a:tab pos="4693285" algn="l"/>
                    <a:tab pos="6677659" algn="l"/>
                    <a:tab pos="7437120" algn="l"/>
                  </a:tabLst>
                </a:pPr>
                <a:r>
                  <a:rPr lang="tr-TR" sz="2000" b="1" spc="-20" dirty="0" smtClean="0">
                    <a:solidFill>
                      <a:srgbClr val="00B050"/>
                    </a:solidFill>
                    <a:latin typeface="Arial"/>
                    <a:cs typeface="Arial"/>
                  </a:rPr>
                  <a:t>Sol taraftaki integral f(z) nin üst yarım düzlemdeki rezidüleri toplamı olarak yazılabilir. Sağ taraftaki birinci integral, </a:t>
                </a:r>
                <a14:m>
                  <m:oMath xmlns:m="http://schemas.openxmlformats.org/officeDocument/2006/math">
                    <m:r>
                      <a:rPr lang="tr-TR" sz="2000" b="1" i="1" spc="-2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cs typeface="Arial"/>
                      </a:rPr>
                      <m:t>𝑹</m:t>
                    </m:r>
                    <m:r>
                      <a:rPr lang="tr-TR" sz="2000" b="1" i="1" spc="-2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→∞</m:t>
                    </m:r>
                  </m:oMath>
                </a14:m>
                <a:r>
                  <a:rPr lang="tr-TR" sz="2000" b="1" spc="-20" dirty="0" smtClean="0">
                    <a:solidFill>
                      <a:srgbClr val="00B050"/>
                    </a:solidFill>
                    <a:latin typeface="Arial"/>
                    <a:cs typeface="Arial"/>
                  </a:rPr>
                  <a:t> limitinde aranan integrali verir. 2. integralin sonucunu ise </a:t>
                </a:r>
                <a:r>
                  <a:rPr lang="tr-TR" sz="2000" b="1" spc="-20" dirty="0" smtClean="0">
                    <a:solidFill>
                      <a:srgbClr val="FF0000"/>
                    </a:solidFill>
                    <a:latin typeface="Arial"/>
                    <a:cs typeface="Arial"/>
                  </a:rPr>
                  <a:t>Jordan Teoremi</a:t>
                </a:r>
                <a:r>
                  <a:rPr lang="tr-TR" sz="2000" b="1" spc="-20" dirty="0" smtClean="0">
                    <a:solidFill>
                      <a:srgbClr val="00B050"/>
                    </a:solidFill>
                    <a:latin typeface="Arial"/>
                    <a:cs typeface="Arial"/>
                  </a:rPr>
                  <a:t> belirler. </a:t>
                </a:r>
              </a:p>
            </p:txBody>
          </p:sp>
        </mc:Choice>
        <mc:Fallback xmlns="">
          <p:sp>
            <p:nvSpPr>
              <p:cNvPr id="5" name="object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8364" y="276621"/>
                <a:ext cx="7883236" cy="6505179"/>
              </a:xfrm>
              <a:prstGeom prst="rect">
                <a:avLst/>
              </a:prstGeom>
              <a:blipFill>
                <a:blip r:embed="rId3"/>
                <a:stretch>
                  <a:fillRect l="-1856" t="-1124" r="-1933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8730896"/>
              </p:ext>
            </p:extLst>
          </p:nvPr>
        </p:nvGraphicFramePr>
        <p:xfrm>
          <a:off x="2133600" y="914400"/>
          <a:ext cx="58801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377" name="Equation" r:id="rId4" imgW="5879880" imgH="990360" progId="Equation.DSMT4">
                  <p:embed/>
                </p:oleObj>
              </mc:Choice>
              <mc:Fallback>
                <p:oleObj name="Equation" r:id="rId4" imgW="5879880" imgH="990360" progId="Equation.DSMT4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33600" y="914400"/>
                        <a:ext cx="5880100" cy="990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5209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ject 2"/>
              <p:cNvSpPr txBox="1"/>
              <p:nvPr/>
            </p:nvSpPr>
            <p:spPr>
              <a:xfrm>
                <a:off x="1108364" y="276621"/>
                <a:ext cx="7883236" cy="6505179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noAutofit/>
              </a:bodyPr>
              <a:lstStyle/>
              <a:p>
                <a:pPr marL="12700" algn="just">
                  <a:lnSpc>
                    <a:spcPct val="100000"/>
                  </a:lnSpc>
                  <a:tabLst>
                    <a:tab pos="3124835" algn="l"/>
                    <a:tab pos="4693285" algn="l"/>
                    <a:tab pos="6677659" algn="l"/>
                    <a:tab pos="7437120" algn="l"/>
                  </a:tabLst>
                </a:pPr>
                <a:r>
                  <a:rPr lang="tr-TR" sz="2000" b="1" spc="-20" dirty="0" smtClean="0">
                    <a:solidFill>
                      <a:srgbClr val="C00000"/>
                    </a:solidFill>
                    <a:latin typeface="Arial"/>
                    <a:cs typeface="Arial"/>
                  </a:rPr>
                  <a:t>Jordan Teoremi</a:t>
                </a:r>
              </a:p>
              <a:p>
                <a:pPr marL="12700" algn="just">
                  <a:lnSpc>
                    <a:spcPct val="100000"/>
                  </a:lnSpc>
                  <a:tabLst>
                    <a:tab pos="3124835" algn="l"/>
                    <a:tab pos="4693285" algn="l"/>
                    <a:tab pos="6677659" algn="l"/>
                    <a:tab pos="7437120" algn="l"/>
                  </a:tabLst>
                </a:pPr>
                <a:endParaRPr lang="tr-TR" sz="2000" b="1" spc="-20" dirty="0">
                  <a:solidFill>
                    <a:srgbClr val="C00000"/>
                  </a:solidFill>
                  <a:latin typeface="Arial"/>
                  <a:cs typeface="Arial"/>
                </a:endParaRPr>
              </a:p>
              <a:p>
                <a:pPr marL="12700" algn="just">
                  <a:lnSpc>
                    <a:spcPct val="100000"/>
                  </a:lnSpc>
                  <a:tabLst>
                    <a:tab pos="3124835" algn="l"/>
                    <a:tab pos="4693285" algn="l"/>
                    <a:tab pos="6677659" algn="l"/>
                    <a:tab pos="7437120" algn="l"/>
                  </a:tabLst>
                </a:pPr>
                <a:r>
                  <a:rPr lang="tr-TR" sz="2000" b="1" spc="-20" dirty="0" smtClean="0">
                    <a:solidFill>
                      <a:srgbClr val="002060"/>
                    </a:solidFill>
                    <a:latin typeface="Arial"/>
                    <a:cs typeface="Arial"/>
                  </a:rPr>
                  <a:t>C</a:t>
                </a:r>
                <a:r>
                  <a:rPr lang="tr-TR" sz="2000" b="1" spc="-20" baseline="-25000" dirty="0" smtClean="0">
                    <a:solidFill>
                      <a:srgbClr val="002060"/>
                    </a:solidFill>
                    <a:latin typeface="Arial"/>
                    <a:cs typeface="Arial"/>
                  </a:rPr>
                  <a:t>R</a:t>
                </a:r>
                <a:r>
                  <a:rPr lang="tr-TR" sz="2000" b="1" spc="-20" dirty="0" smtClean="0">
                    <a:solidFill>
                      <a:srgbClr val="002060"/>
                    </a:solidFill>
                    <a:latin typeface="Arial"/>
                    <a:cs typeface="Arial"/>
                  </a:rPr>
                  <a:t> kompleks düzlemin üst yarısında R yarıçaplı bir yarım çember ise ve </a:t>
                </a:r>
                <a14:m>
                  <m:oMath xmlns:m="http://schemas.openxmlformats.org/officeDocument/2006/math">
                    <m:r>
                      <a:rPr lang="tr-TR" sz="2000" b="1" i="0" spc="-2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/>
                      </a:rPr>
                      <m:t>𝐳</m:t>
                    </m:r>
                    <m:r>
                      <a:rPr lang="tr-TR" sz="2000" b="1" i="1" spc="-2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→∞</m:t>
                    </m:r>
                  </m:oMath>
                </a14:m>
                <a:r>
                  <a:rPr lang="tr-TR" sz="2000" b="1" spc="-20" dirty="0" smtClean="0">
                    <a:solidFill>
                      <a:srgbClr val="002060"/>
                    </a:solidFill>
                    <a:latin typeface="Arial"/>
                    <a:cs typeface="Arial"/>
                  </a:rPr>
                  <a:t> olurken </a:t>
                </a:r>
                <a14:m>
                  <m:oMath xmlns:m="http://schemas.openxmlformats.org/officeDocument/2006/math">
                    <m:r>
                      <a:rPr lang="tr-TR" sz="2000" b="1" i="1" spc="-2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/>
                      </a:rPr>
                      <m:t>𝒇</m:t>
                    </m:r>
                    <m:r>
                      <a:rPr lang="tr-TR" sz="2000" b="1" i="1" spc="-2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/>
                      </a:rPr>
                      <m:t>(</m:t>
                    </m:r>
                    <m:r>
                      <a:rPr lang="tr-TR" sz="2000" b="1" i="1" spc="-2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/>
                      </a:rPr>
                      <m:t>𝒛</m:t>
                    </m:r>
                    <m:r>
                      <a:rPr lang="tr-TR" sz="2000" b="1" i="1" spc="-2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/>
                      </a:rPr>
                      <m:t>)→</m:t>
                    </m:r>
                    <m:r>
                      <a:rPr lang="tr-TR" sz="2000" b="1" i="1" spc="-2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𝟎</m:t>
                    </m:r>
                  </m:oMath>
                </a14:m>
                <a:r>
                  <a:rPr lang="tr-TR" sz="2000" b="1" spc="-20" dirty="0" smtClean="0">
                    <a:solidFill>
                      <a:srgbClr val="002060"/>
                    </a:solidFill>
                    <a:latin typeface="Arial"/>
                    <a:cs typeface="Arial"/>
                  </a:rPr>
                  <a:t> oluyorsa </a:t>
                </a:r>
              </a:p>
              <a:p>
                <a:pPr marL="12700" algn="just">
                  <a:lnSpc>
                    <a:spcPct val="100000"/>
                  </a:lnSpc>
                  <a:tabLst>
                    <a:tab pos="3124835" algn="l"/>
                    <a:tab pos="4693285" algn="l"/>
                    <a:tab pos="6677659" algn="l"/>
                    <a:tab pos="7437120" algn="l"/>
                  </a:tabLst>
                </a:pPr>
                <a:endParaRPr lang="tr-TR" sz="2000" b="1" spc="-20" dirty="0">
                  <a:solidFill>
                    <a:srgbClr val="002060"/>
                  </a:solidFill>
                  <a:latin typeface="Arial"/>
                  <a:cs typeface="Arial"/>
                </a:endParaRPr>
              </a:p>
              <a:p>
                <a:pPr marL="12700" algn="just">
                  <a:lnSpc>
                    <a:spcPct val="100000"/>
                  </a:lnSpc>
                  <a:tabLst>
                    <a:tab pos="3124835" algn="l"/>
                    <a:tab pos="4693285" algn="l"/>
                    <a:tab pos="6677659" algn="l"/>
                    <a:tab pos="7437120" algn="l"/>
                  </a:tabLst>
                </a:pPr>
                <a:endParaRPr lang="tr-TR" sz="2000" b="1" spc="-20" dirty="0" smtClean="0">
                  <a:solidFill>
                    <a:srgbClr val="002060"/>
                  </a:solidFill>
                  <a:latin typeface="Arial"/>
                  <a:cs typeface="Arial"/>
                </a:endParaRPr>
              </a:p>
              <a:p>
                <a:pPr marL="12700" algn="just">
                  <a:lnSpc>
                    <a:spcPct val="100000"/>
                  </a:lnSpc>
                  <a:tabLst>
                    <a:tab pos="3124835" algn="l"/>
                    <a:tab pos="4693285" algn="l"/>
                    <a:tab pos="6677659" algn="l"/>
                    <a:tab pos="7437120" algn="l"/>
                  </a:tabLst>
                </a:pPr>
                <a:r>
                  <a:rPr lang="tr-TR" sz="2000" b="1" spc="-20" dirty="0">
                    <a:solidFill>
                      <a:srgbClr val="002060"/>
                    </a:solidFill>
                    <a:latin typeface="Arial"/>
                    <a:cs typeface="Arial"/>
                  </a:rPr>
                  <a:t>o</a:t>
                </a:r>
                <a:r>
                  <a:rPr lang="tr-TR" sz="2000" b="1" spc="-20" dirty="0" smtClean="0">
                    <a:solidFill>
                      <a:srgbClr val="002060"/>
                    </a:solidFill>
                    <a:latin typeface="Arial"/>
                    <a:cs typeface="Arial"/>
                  </a:rPr>
                  <a:t>lur.</a:t>
                </a:r>
              </a:p>
              <a:p>
                <a:pPr marL="12700" algn="just">
                  <a:lnSpc>
                    <a:spcPct val="100000"/>
                  </a:lnSpc>
                  <a:tabLst>
                    <a:tab pos="3124835" algn="l"/>
                    <a:tab pos="4693285" algn="l"/>
                    <a:tab pos="6677659" algn="l"/>
                    <a:tab pos="7437120" algn="l"/>
                  </a:tabLst>
                </a:pPr>
                <a:endParaRPr lang="tr-TR" sz="2000" b="1" spc="-20" dirty="0">
                  <a:solidFill>
                    <a:srgbClr val="002060"/>
                  </a:solidFill>
                  <a:latin typeface="Arial"/>
                  <a:cs typeface="Arial"/>
                </a:endParaRPr>
              </a:p>
              <a:p>
                <a:pPr marL="12700" algn="just">
                  <a:lnSpc>
                    <a:spcPct val="100000"/>
                  </a:lnSpc>
                  <a:tabLst>
                    <a:tab pos="3124835" algn="l"/>
                    <a:tab pos="4693285" algn="l"/>
                    <a:tab pos="6677659" algn="l"/>
                    <a:tab pos="7437120" algn="l"/>
                  </a:tabLst>
                </a:pPr>
                <a:endParaRPr lang="tr-TR" sz="2000" b="1" spc="-20" dirty="0" smtClean="0">
                  <a:solidFill>
                    <a:srgbClr val="002060"/>
                  </a:solidFill>
                  <a:latin typeface="Arial"/>
                  <a:cs typeface="Arial"/>
                </a:endParaRPr>
              </a:p>
              <a:p>
                <a:pPr marL="12700" algn="just">
                  <a:lnSpc>
                    <a:spcPct val="100000"/>
                  </a:lnSpc>
                  <a:tabLst>
                    <a:tab pos="3124835" algn="l"/>
                    <a:tab pos="4693285" algn="l"/>
                    <a:tab pos="6677659" algn="l"/>
                    <a:tab pos="7437120" algn="l"/>
                  </a:tabLst>
                </a:pPr>
                <a:endParaRPr lang="tr-TR" sz="2000" b="1" spc="-20" dirty="0">
                  <a:solidFill>
                    <a:srgbClr val="002060"/>
                  </a:solidFill>
                  <a:latin typeface="Arial"/>
                  <a:cs typeface="Arial"/>
                </a:endParaRPr>
              </a:p>
              <a:p>
                <a:pPr marL="12700" algn="just">
                  <a:lnSpc>
                    <a:spcPct val="100000"/>
                  </a:lnSpc>
                  <a:tabLst>
                    <a:tab pos="3124835" algn="l"/>
                    <a:tab pos="4693285" algn="l"/>
                    <a:tab pos="6677659" algn="l"/>
                    <a:tab pos="7437120" algn="l"/>
                  </a:tabLst>
                </a:pPr>
                <a:endParaRPr lang="tr-TR" sz="2000" b="1" spc="-20" dirty="0" smtClean="0">
                  <a:solidFill>
                    <a:srgbClr val="002060"/>
                  </a:solidFill>
                  <a:latin typeface="Arial"/>
                  <a:cs typeface="Arial"/>
                </a:endParaRPr>
              </a:p>
              <a:p>
                <a:pPr marL="12700" algn="just">
                  <a:lnSpc>
                    <a:spcPct val="100000"/>
                  </a:lnSpc>
                  <a:tabLst>
                    <a:tab pos="3124835" algn="l"/>
                    <a:tab pos="4693285" algn="l"/>
                    <a:tab pos="6677659" algn="l"/>
                    <a:tab pos="7437120" algn="l"/>
                  </a:tabLst>
                </a:pPr>
                <a:endParaRPr lang="tr-TR" sz="2000" b="1" spc="-20" dirty="0">
                  <a:solidFill>
                    <a:srgbClr val="002060"/>
                  </a:solidFill>
                  <a:latin typeface="Arial"/>
                  <a:cs typeface="Arial"/>
                </a:endParaRPr>
              </a:p>
              <a:p>
                <a:pPr marL="12700" algn="just">
                  <a:lnSpc>
                    <a:spcPct val="100000"/>
                  </a:lnSpc>
                  <a:tabLst>
                    <a:tab pos="3124835" algn="l"/>
                    <a:tab pos="4693285" algn="l"/>
                    <a:tab pos="6677659" algn="l"/>
                    <a:tab pos="7437120" algn="l"/>
                  </a:tabLst>
                </a:pPr>
                <a:r>
                  <a:rPr lang="tr-TR" sz="2000" b="1" spc="-20" dirty="0">
                    <a:solidFill>
                      <a:srgbClr val="00B050"/>
                    </a:solidFill>
                    <a:latin typeface="Arial"/>
                    <a:cs typeface="Arial"/>
                  </a:rPr>
                  <a:t>s</a:t>
                </a:r>
                <a:r>
                  <a:rPr lang="tr-TR" sz="2000" b="1" spc="-20" dirty="0" smtClean="0">
                    <a:solidFill>
                      <a:srgbClr val="00B050"/>
                    </a:solidFill>
                    <a:latin typeface="Arial"/>
                    <a:cs typeface="Arial"/>
                  </a:rPr>
                  <a:t>onucuna ulaşılır. Burada z</a:t>
                </a:r>
                <a:r>
                  <a:rPr lang="tr-TR" sz="2000" b="1" spc="-20" baseline="-25000" dirty="0" smtClean="0">
                    <a:solidFill>
                      <a:srgbClr val="00B050"/>
                    </a:solidFill>
                    <a:latin typeface="Arial"/>
                    <a:cs typeface="Arial"/>
                  </a:rPr>
                  <a:t>k</a:t>
                </a:r>
                <a:r>
                  <a:rPr lang="tr-TR" sz="2000" b="1" spc="-20" dirty="0" smtClean="0">
                    <a:solidFill>
                      <a:srgbClr val="00B050"/>
                    </a:solidFill>
                    <a:latin typeface="Arial"/>
                    <a:cs typeface="Arial"/>
                  </a:rPr>
                  <a:t> üst yarım çemberdeki kutuplardır. </a:t>
                </a:r>
              </a:p>
            </p:txBody>
          </p:sp>
        </mc:Choice>
        <mc:Fallback xmlns="">
          <p:sp>
            <p:nvSpPr>
              <p:cNvPr id="4" name="object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8364" y="276621"/>
                <a:ext cx="7883236" cy="6505179"/>
              </a:xfrm>
              <a:prstGeom prst="rect">
                <a:avLst/>
              </a:prstGeom>
              <a:blipFill>
                <a:blip r:embed="rId3"/>
                <a:stretch>
                  <a:fillRect l="-1856" t="-1124" r="-1933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5509259"/>
              </p:ext>
            </p:extLst>
          </p:nvPr>
        </p:nvGraphicFramePr>
        <p:xfrm>
          <a:off x="3276600" y="1524000"/>
          <a:ext cx="33020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410" name="Equation" r:id="rId4" imgW="3301920" imgH="723600" progId="Equation.DSMT4">
                  <p:embed/>
                </p:oleObj>
              </mc:Choice>
              <mc:Fallback>
                <p:oleObj name="Equation" r:id="rId4" imgW="3301920" imgH="723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276600" y="1524000"/>
                        <a:ext cx="3302000" cy="723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object 2"/>
          <p:cNvSpPr txBox="1"/>
          <p:nvPr/>
        </p:nvSpPr>
        <p:spPr>
          <a:xfrm>
            <a:off x="1066800" y="2590800"/>
            <a:ext cx="7883236" cy="261897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r>
              <a:rPr lang="tr-TR" sz="2000" b="1" spc="-20" dirty="0" smtClean="0">
                <a:solidFill>
                  <a:srgbClr val="00B050"/>
                </a:solidFill>
                <a:latin typeface="Arial"/>
                <a:cs typeface="Arial"/>
              </a:rPr>
              <a:t>Buradan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7754661"/>
              </p:ext>
            </p:extLst>
          </p:nvPr>
        </p:nvGraphicFramePr>
        <p:xfrm>
          <a:off x="2209800" y="2895600"/>
          <a:ext cx="56007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411" name="Equation" r:id="rId6" imgW="5600520" imgH="863280" progId="Equation.DSMT4">
                  <p:embed/>
                </p:oleObj>
              </mc:Choice>
              <mc:Fallback>
                <p:oleObj name="Equation" r:id="rId6" imgW="5600520" imgH="863280" progId="Equation.DSMT4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209800" y="2895600"/>
                        <a:ext cx="5600700" cy="86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5987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5272778"/>
              </p:ext>
            </p:extLst>
          </p:nvPr>
        </p:nvGraphicFramePr>
        <p:xfrm>
          <a:off x="1200150" y="304800"/>
          <a:ext cx="5283200" cy="162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425" name="Equation" r:id="rId3" imgW="5283000" imgH="1625400" progId="Equation.DSMT4">
                  <p:embed/>
                </p:oleObj>
              </mc:Choice>
              <mc:Fallback>
                <p:oleObj name="Equation" r:id="rId3" imgW="5283000" imgH="162540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00150" y="304800"/>
                        <a:ext cx="5283200" cy="162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2025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1061183"/>
              </p:ext>
            </p:extLst>
          </p:nvPr>
        </p:nvGraphicFramePr>
        <p:xfrm>
          <a:off x="1219200" y="228600"/>
          <a:ext cx="4978400" cy="162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449" name="Equation" r:id="rId3" imgW="4978080" imgH="1625400" progId="Equation.DSMT4">
                  <p:embed/>
                </p:oleObj>
              </mc:Choice>
              <mc:Fallback>
                <p:oleObj name="Equation" r:id="rId3" imgW="4978080" imgH="162540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19200" y="228600"/>
                        <a:ext cx="4978400" cy="162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8398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/>
          <p:nvPr/>
        </p:nvSpPr>
        <p:spPr>
          <a:xfrm>
            <a:off x="1066800" y="228600"/>
            <a:ext cx="7883236" cy="650517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r>
              <a:rPr lang="tr-TR" sz="2000" b="1" spc="-20" dirty="0" smtClean="0">
                <a:solidFill>
                  <a:srgbClr val="7030A0"/>
                </a:solidFill>
                <a:latin typeface="Arial"/>
                <a:cs typeface="Arial"/>
              </a:rPr>
              <a:t>D)                   türü integraller </a:t>
            </a:r>
            <a:endParaRPr lang="tr-TR" sz="2000" b="1" spc="-20" dirty="0">
              <a:solidFill>
                <a:srgbClr val="7030A0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endParaRPr lang="tr-TR" sz="2000" b="1" spc="-20" dirty="0" smtClean="0">
              <a:solidFill>
                <a:srgbClr val="00B050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r>
              <a:rPr lang="tr-TR" sz="2000" b="1" spc="-20" dirty="0" smtClean="0">
                <a:solidFill>
                  <a:srgbClr val="00B050"/>
                </a:solidFill>
                <a:latin typeface="Arial"/>
                <a:cs typeface="Arial"/>
              </a:rPr>
              <a:t>Reel bir a sayısı için, bu tür integrallerin zorluğu z = a kutup noktasının reel eksen üzerine (yani C eğrisi üzerine) rastlamış olmasıdır. Bu kez C eğrisi aşağıdaki şekildeki gibi seçilir. Reel eksen üzerinde –R den +R ye giderken a noktası etrafında küçük bir C</a:t>
            </a:r>
            <a:r>
              <a:rPr lang="tr-TR" sz="2000" b="1" spc="-20" baseline="-25000" dirty="0" smtClean="0">
                <a:solidFill>
                  <a:srgbClr val="00B050"/>
                </a:solidFill>
                <a:latin typeface="Arial"/>
                <a:cs typeface="Arial"/>
              </a:rPr>
              <a:t>R</a:t>
            </a:r>
            <a:r>
              <a:rPr lang="tr-TR" sz="2000" b="1" spc="-20" dirty="0" smtClean="0">
                <a:solidFill>
                  <a:srgbClr val="00B050"/>
                </a:solidFill>
                <a:latin typeface="Arial"/>
                <a:cs typeface="Arial"/>
              </a:rPr>
              <a:t> çemberi üzerinden geçilir ve kapalı eğri yine R yarıçaplı </a:t>
            </a:r>
            <a:r>
              <a:rPr lang="tr-TR" sz="2000" b="1" spc="-20" dirty="0">
                <a:solidFill>
                  <a:srgbClr val="00B050"/>
                </a:solidFill>
                <a:latin typeface="Arial"/>
                <a:cs typeface="Arial"/>
              </a:rPr>
              <a:t>C</a:t>
            </a:r>
            <a:r>
              <a:rPr lang="tr-TR" sz="2000" b="1" spc="-20" baseline="-25000" dirty="0">
                <a:solidFill>
                  <a:srgbClr val="00B050"/>
                </a:solidFill>
                <a:latin typeface="Arial"/>
                <a:cs typeface="Arial"/>
              </a:rPr>
              <a:t>R</a:t>
            </a:r>
            <a:r>
              <a:rPr lang="tr-TR" sz="2000" b="1" spc="-20" dirty="0">
                <a:solidFill>
                  <a:srgbClr val="00B050"/>
                </a:solidFill>
                <a:latin typeface="Arial"/>
                <a:cs typeface="Arial"/>
              </a:rPr>
              <a:t> </a:t>
            </a:r>
            <a:r>
              <a:rPr lang="tr-TR" sz="2000" b="1" spc="-20" dirty="0" smtClean="0">
                <a:solidFill>
                  <a:srgbClr val="00B050"/>
                </a:solidFill>
                <a:latin typeface="Arial"/>
                <a:cs typeface="Arial"/>
              </a:rPr>
              <a:t>çemberi ile tamamlanır.  </a:t>
            </a: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endParaRPr lang="tr-TR" sz="2000" b="1" spc="-20" dirty="0">
              <a:solidFill>
                <a:srgbClr val="00B050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endParaRPr lang="tr-TR" sz="2000" b="1" spc="-20" dirty="0" smtClean="0">
              <a:solidFill>
                <a:srgbClr val="00B050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endParaRPr lang="tr-TR" sz="2000" b="1" spc="-20" dirty="0">
              <a:solidFill>
                <a:srgbClr val="00B050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endParaRPr lang="tr-TR" sz="2000" b="1" spc="-20" dirty="0" smtClean="0">
              <a:solidFill>
                <a:srgbClr val="00B050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endParaRPr lang="tr-TR" sz="2000" b="1" spc="-20" dirty="0">
              <a:solidFill>
                <a:srgbClr val="00B050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endParaRPr lang="tr-TR" sz="2000" b="1" spc="-20" dirty="0" smtClean="0">
              <a:solidFill>
                <a:srgbClr val="00B050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endParaRPr lang="tr-TR" sz="2000" b="1" spc="-20" dirty="0">
              <a:solidFill>
                <a:srgbClr val="00B050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endParaRPr lang="tr-TR" sz="2000" b="1" spc="-20" dirty="0" smtClean="0">
              <a:solidFill>
                <a:srgbClr val="00B050"/>
              </a:solidFill>
              <a:latin typeface="Arial"/>
              <a:cs typeface="Arial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4068377"/>
              </p:ext>
            </p:extLst>
          </p:nvPr>
        </p:nvGraphicFramePr>
        <p:xfrm>
          <a:off x="1447800" y="0"/>
          <a:ext cx="109220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325" name="Equation" r:id="rId3" imgW="1091880" imgH="850680" progId="Equation.DSMT4">
                  <p:embed/>
                </p:oleObj>
              </mc:Choice>
              <mc:Fallback>
                <p:oleObj name="Equation" r:id="rId3" imgW="1091880" imgH="8506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47800" y="0"/>
                        <a:ext cx="1092200" cy="850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Arrow Connector 5"/>
          <p:cNvCxnSpPr/>
          <p:nvPr/>
        </p:nvCxnSpPr>
        <p:spPr>
          <a:xfrm flipV="1">
            <a:off x="4876799" y="3124202"/>
            <a:ext cx="0" cy="1676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124199" y="4800602"/>
            <a:ext cx="373380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539088"/>
              </p:ext>
            </p:extLst>
          </p:nvPr>
        </p:nvGraphicFramePr>
        <p:xfrm>
          <a:off x="5029199" y="3048002"/>
          <a:ext cx="1905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326" name="Equation" r:id="rId5" imgW="190440" imgH="241200" progId="Equation.DSMT4">
                  <p:embed/>
                </p:oleObj>
              </mc:Choice>
              <mc:Fallback>
                <p:oleObj name="Equation" r:id="rId5" imgW="190440" imgH="24120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029199" y="3048002"/>
                        <a:ext cx="190500" cy="24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228266"/>
              </p:ext>
            </p:extLst>
          </p:nvPr>
        </p:nvGraphicFramePr>
        <p:xfrm>
          <a:off x="6705599" y="4495802"/>
          <a:ext cx="1778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327" name="Equation" r:id="rId7" imgW="177480" imgH="190440" progId="Equation.DSMT4">
                  <p:embed/>
                </p:oleObj>
              </mc:Choice>
              <mc:Fallback>
                <p:oleObj name="Equation" r:id="rId7" imgW="177480" imgH="19044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705599" y="4495802"/>
                        <a:ext cx="177800" cy="190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0955974"/>
              </p:ext>
            </p:extLst>
          </p:nvPr>
        </p:nvGraphicFramePr>
        <p:xfrm>
          <a:off x="3276599" y="4953002"/>
          <a:ext cx="355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328" name="Equation" r:id="rId9" imgW="355320" imgH="228600" progId="Equation.DSMT4">
                  <p:embed/>
                </p:oleObj>
              </mc:Choice>
              <mc:Fallback>
                <p:oleObj name="Equation" r:id="rId9" imgW="355320" imgH="228600" progId="Equation.DSMT4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276599" y="4953002"/>
                        <a:ext cx="355600" cy="22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7512077"/>
              </p:ext>
            </p:extLst>
          </p:nvPr>
        </p:nvGraphicFramePr>
        <p:xfrm>
          <a:off x="6019799" y="4953002"/>
          <a:ext cx="3683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329" name="Equation" r:id="rId11" imgW="368280" imgH="228600" progId="Equation.DSMT4">
                  <p:embed/>
                </p:oleObj>
              </mc:Choice>
              <mc:Fallback>
                <p:oleObj name="Equation" r:id="rId11" imgW="368280" imgH="228600" progId="Equation.DSMT4">
                  <p:embed/>
                  <p:pic>
                    <p:nvPicPr>
                      <p:cNvPr id="18" name="Object 17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019799" y="4953002"/>
                        <a:ext cx="368300" cy="22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Connector 11"/>
          <p:cNvCxnSpPr/>
          <p:nvPr/>
        </p:nvCxnSpPr>
        <p:spPr>
          <a:xfrm>
            <a:off x="3886199" y="3505202"/>
            <a:ext cx="0" cy="3048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3886199" y="3733802"/>
            <a:ext cx="381000" cy="76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114799" y="4572002"/>
            <a:ext cx="304800" cy="2286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4114799" y="4800602"/>
            <a:ext cx="304800" cy="2286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1172239"/>
              </p:ext>
            </p:extLst>
          </p:nvPr>
        </p:nvGraphicFramePr>
        <p:xfrm>
          <a:off x="3289299" y="3454402"/>
          <a:ext cx="3429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330" name="Equation" r:id="rId13" imgW="342720" imgH="330120" progId="Equation.DSMT4">
                  <p:embed/>
                </p:oleObj>
              </mc:Choice>
              <mc:Fallback>
                <p:oleObj name="Equation" r:id="rId13" imgW="342720" imgH="330120" progId="Equation.DSMT4">
                  <p:embed/>
                  <p:pic>
                    <p:nvPicPr>
                      <p:cNvPr id="27" name="Object 26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289299" y="3454402"/>
                        <a:ext cx="3429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Arc 19"/>
          <p:cNvSpPr/>
          <p:nvPr/>
        </p:nvSpPr>
        <p:spPr>
          <a:xfrm>
            <a:off x="3581398" y="3429002"/>
            <a:ext cx="2667001" cy="2743200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" name="Arc 20"/>
          <p:cNvSpPr/>
          <p:nvPr/>
        </p:nvSpPr>
        <p:spPr>
          <a:xfrm rot="16200000">
            <a:off x="3543300" y="3314702"/>
            <a:ext cx="2819401" cy="3048000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" name="Arc 21"/>
          <p:cNvSpPr/>
          <p:nvPr/>
        </p:nvSpPr>
        <p:spPr>
          <a:xfrm>
            <a:off x="5105399" y="4419602"/>
            <a:ext cx="762000" cy="762000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3" name="Arc 22"/>
          <p:cNvSpPr/>
          <p:nvPr/>
        </p:nvSpPr>
        <p:spPr>
          <a:xfrm rot="16437768">
            <a:off x="5128024" y="4451161"/>
            <a:ext cx="816779" cy="807513"/>
          </a:xfrm>
          <a:prstGeom prst="arc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24" name="Straight Connector 23"/>
          <p:cNvCxnSpPr/>
          <p:nvPr/>
        </p:nvCxnSpPr>
        <p:spPr>
          <a:xfrm>
            <a:off x="5333999" y="4267202"/>
            <a:ext cx="228600" cy="152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5333999" y="4419602"/>
            <a:ext cx="228600" cy="2286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5486399" y="4724402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2061063"/>
              </p:ext>
            </p:extLst>
          </p:nvPr>
        </p:nvGraphicFramePr>
        <p:xfrm>
          <a:off x="5410199" y="4876802"/>
          <a:ext cx="1778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331" name="Equation" r:id="rId15" imgW="177480" imgH="190440" progId="Equation.DSMT4">
                  <p:embed/>
                </p:oleObj>
              </mc:Choice>
              <mc:Fallback>
                <p:oleObj name="Equation" r:id="rId15" imgW="177480" imgH="19044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5410199" y="4876802"/>
                        <a:ext cx="177800" cy="190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9" name="Straight Arrow Connector 28"/>
          <p:cNvCxnSpPr>
            <a:stCxn id="26" idx="3"/>
          </p:cNvCxnSpPr>
          <p:nvPr/>
        </p:nvCxnSpPr>
        <p:spPr>
          <a:xfrm flipV="1">
            <a:off x="5497558" y="4495802"/>
            <a:ext cx="217441" cy="2936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4727747"/>
              </p:ext>
            </p:extLst>
          </p:nvPr>
        </p:nvGraphicFramePr>
        <p:xfrm>
          <a:off x="5638799" y="4572002"/>
          <a:ext cx="1524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332" name="Equation" r:id="rId17" imgW="152280" imgH="177480" progId="Equation.DSMT4">
                  <p:embed/>
                </p:oleObj>
              </mc:Choice>
              <mc:Fallback>
                <p:oleObj name="Equation" r:id="rId17" imgW="152280" imgH="177480" progId="Equation.DSMT4">
                  <p:embed/>
                  <p:pic>
                    <p:nvPicPr>
                      <p:cNvPr id="27" name="Object 26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5638799" y="4572002"/>
                        <a:ext cx="1524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5790981"/>
              </p:ext>
            </p:extLst>
          </p:nvPr>
        </p:nvGraphicFramePr>
        <p:xfrm>
          <a:off x="5511799" y="4038602"/>
          <a:ext cx="2921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333" name="Equation" r:id="rId19" imgW="291960" imgH="330120" progId="Equation.DSMT4">
                  <p:embed/>
                </p:oleObj>
              </mc:Choice>
              <mc:Fallback>
                <p:oleObj name="Equation" r:id="rId19" imgW="291960" imgH="33012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5511799" y="4038602"/>
                        <a:ext cx="2921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6098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ject 2"/>
              <p:cNvSpPr txBox="1"/>
              <p:nvPr/>
            </p:nvSpPr>
            <p:spPr>
              <a:xfrm>
                <a:off x="1066800" y="228600"/>
                <a:ext cx="7883236" cy="6505179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noAutofit/>
              </a:bodyPr>
              <a:lstStyle/>
              <a:p>
                <a:pPr marL="12700" algn="just">
                  <a:lnSpc>
                    <a:spcPct val="100000"/>
                  </a:lnSpc>
                  <a:tabLst>
                    <a:tab pos="3124835" algn="l"/>
                    <a:tab pos="4693285" algn="l"/>
                    <a:tab pos="6677659" algn="l"/>
                    <a:tab pos="7437120" algn="l"/>
                  </a:tabLst>
                </a:pPr>
                <a:r>
                  <a:rPr lang="tr-TR" sz="2000" b="1" spc="-20" dirty="0" smtClean="0">
                    <a:solidFill>
                      <a:srgbClr val="00B050"/>
                    </a:solidFill>
                    <a:latin typeface="Arial"/>
                    <a:cs typeface="Arial"/>
                  </a:rPr>
                  <a:t>Buna göre</a:t>
                </a:r>
              </a:p>
              <a:p>
                <a:pPr marL="12700" algn="just">
                  <a:lnSpc>
                    <a:spcPct val="100000"/>
                  </a:lnSpc>
                  <a:tabLst>
                    <a:tab pos="3124835" algn="l"/>
                    <a:tab pos="4693285" algn="l"/>
                    <a:tab pos="6677659" algn="l"/>
                    <a:tab pos="7437120" algn="l"/>
                  </a:tabLst>
                </a:pPr>
                <a:endParaRPr lang="tr-TR" sz="2000" b="1" spc="-20" dirty="0">
                  <a:solidFill>
                    <a:srgbClr val="00B050"/>
                  </a:solidFill>
                  <a:latin typeface="Arial"/>
                  <a:cs typeface="Arial"/>
                </a:endParaRPr>
              </a:p>
              <a:p>
                <a:pPr marL="12700" algn="just">
                  <a:lnSpc>
                    <a:spcPct val="100000"/>
                  </a:lnSpc>
                  <a:tabLst>
                    <a:tab pos="3124835" algn="l"/>
                    <a:tab pos="4693285" algn="l"/>
                    <a:tab pos="6677659" algn="l"/>
                    <a:tab pos="7437120" algn="l"/>
                  </a:tabLst>
                </a:pPr>
                <a:endParaRPr lang="tr-TR" sz="2000" b="1" spc="-20" dirty="0" smtClean="0">
                  <a:solidFill>
                    <a:srgbClr val="00B050"/>
                  </a:solidFill>
                  <a:latin typeface="Arial"/>
                  <a:cs typeface="Arial"/>
                </a:endParaRPr>
              </a:p>
              <a:p>
                <a:pPr marL="12700" algn="just">
                  <a:lnSpc>
                    <a:spcPct val="100000"/>
                  </a:lnSpc>
                  <a:tabLst>
                    <a:tab pos="3124835" algn="l"/>
                    <a:tab pos="4693285" algn="l"/>
                    <a:tab pos="6677659" algn="l"/>
                    <a:tab pos="7437120" algn="l"/>
                  </a:tabLst>
                </a:pPr>
                <a:endParaRPr lang="tr-TR" sz="2000" b="1" spc="-20" dirty="0">
                  <a:solidFill>
                    <a:srgbClr val="00B050"/>
                  </a:solidFill>
                  <a:latin typeface="Arial"/>
                  <a:cs typeface="Arial"/>
                </a:endParaRPr>
              </a:p>
              <a:p>
                <a:pPr marL="12700" algn="just">
                  <a:lnSpc>
                    <a:spcPct val="100000"/>
                  </a:lnSpc>
                  <a:tabLst>
                    <a:tab pos="3124835" algn="l"/>
                    <a:tab pos="4693285" algn="l"/>
                    <a:tab pos="6677659" algn="l"/>
                    <a:tab pos="7437120" algn="l"/>
                  </a:tabLst>
                </a:pPr>
                <a:endParaRPr lang="tr-TR" sz="2000" b="1" spc="-20" dirty="0" smtClean="0">
                  <a:solidFill>
                    <a:srgbClr val="00B050"/>
                  </a:solidFill>
                  <a:latin typeface="Arial"/>
                  <a:cs typeface="Arial"/>
                </a:endParaRPr>
              </a:p>
              <a:p>
                <a:pPr marL="12700" algn="just">
                  <a:lnSpc>
                    <a:spcPct val="100000"/>
                  </a:lnSpc>
                  <a:tabLst>
                    <a:tab pos="3124835" algn="l"/>
                    <a:tab pos="4693285" algn="l"/>
                    <a:tab pos="6677659" algn="l"/>
                    <a:tab pos="7437120" algn="l"/>
                  </a:tabLst>
                </a:pPr>
                <a:r>
                  <a:rPr lang="tr-TR" sz="2000" b="1" spc="-20" dirty="0" smtClean="0">
                    <a:solidFill>
                      <a:srgbClr val="00B050"/>
                    </a:solidFill>
                    <a:latin typeface="Arial"/>
                    <a:cs typeface="Arial"/>
                  </a:rPr>
                  <a:t>Eğer                           koşulunu sağlıyorsa, Jordan teoremine göre</a:t>
                </a:r>
              </a:p>
              <a:p>
                <a:pPr marL="12700" algn="just">
                  <a:lnSpc>
                    <a:spcPct val="100000"/>
                  </a:lnSpc>
                  <a:tabLst>
                    <a:tab pos="3124835" algn="l"/>
                    <a:tab pos="4693285" algn="l"/>
                    <a:tab pos="6677659" algn="l"/>
                    <a:tab pos="7437120" algn="l"/>
                  </a:tabLst>
                </a:pPr>
                <a:endParaRPr lang="tr-TR" sz="2000" b="1" spc="-20" dirty="0">
                  <a:solidFill>
                    <a:srgbClr val="00B050"/>
                  </a:solidFill>
                  <a:latin typeface="Arial"/>
                  <a:cs typeface="Arial"/>
                </a:endParaRPr>
              </a:p>
              <a:p>
                <a:pPr marL="12700" algn="just">
                  <a:lnSpc>
                    <a:spcPct val="100000"/>
                  </a:lnSpc>
                  <a:tabLst>
                    <a:tab pos="3124835" algn="l"/>
                    <a:tab pos="4693285" algn="l"/>
                    <a:tab pos="6677659" algn="l"/>
                    <a:tab pos="7437120" algn="l"/>
                  </a:tabLst>
                </a:pPr>
                <a:endParaRPr lang="tr-TR" sz="2000" b="1" spc="-20" dirty="0" smtClean="0">
                  <a:solidFill>
                    <a:srgbClr val="00B050"/>
                  </a:solidFill>
                  <a:latin typeface="Arial"/>
                  <a:cs typeface="Arial"/>
                </a:endParaRPr>
              </a:p>
              <a:p>
                <a:pPr marL="12700" algn="just">
                  <a:lnSpc>
                    <a:spcPct val="100000"/>
                  </a:lnSpc>
                  <a:tabLst>
                    <a:tab pos="3124835" algn="l"/>
                    <a:tab pos="4693285" algn="l"/>
                    <a:tab pos="6677659" algn="l"/>
                    <a:tab pos="7437120" algn="l"/>
                  </a:tabLst>
                </a:pPr>
                <a:endParaRPr lang="tr-TR" sz="2000" b="1" spc="-20" dirty="0">
                  <a:solidFill>
                    <a:srgbClr val="00B050"/>
                  </a:solidFill>
                  <a:latin typeface="Arial"/>
                  <a:cs typeface="Arial"/>
                </a:endParaRPr>
              </a:p>
              <a:p>
                <a:pPr marL="12700" algn="just">
                  <a:lnSpc>
                    <a:spcPct val="100000"/>
                  </a:lnSpc>
                  <a:tabLst>
                    <a:tab pos="3124835" algn="l"/>
                    <a:tab pos="4693285" algn="l"/>
                    <a:tab pos="6677659" algn="l"/>
                    <a:tab pos="7437120" algn="l"/>
                  </a:tabLst>
                </a:pPr>
                <a:r>
                  <a:rPr lang="tr-TR" sz="2000" b="1" spc="-20" dirty="0">
                    <a:solidFill>
                      <a:srgbClr val="00B050"/>
                    </a:solidFill>
                    <a:latin typeface="Arial"/>
                    <a:cs typeface="Arial"/>
                  </a:rPr>
                  <a:t>o</a:t>
                </a:r>
                <a:r>
                  <a:rPr lang="tr-TR" sz="2000" b="1" spc="-20" dirty="0" smtClean="0">
                    <a:solidFill>
                      <a:srgbClr val="00B050"/>
                    </a:solidFill>
                    <a:latin typeface="Arial"/>
                    <a:cs typeface="Arial"/>
                  </a:rPr>
                  <a:t>lacaktır. </a:t>
                </a:r>
              </a:p>
              <a:p>
                <a:pPr marL="12700" algn="just">
                  <a:lnSpc>
                    <a:spcPct val="100000"/>
                  </a:lnSpc>
                  <a:tabLst>
                    <a:tab pos="3124835" algn="l"/>
                    <a:tab pos="4693285" algn="l"/>
                    <a:tab pos="6677659" algn="l"/>
                    <a:tab pos="7437120" algn="l"/>
                  </a:tabLst>
                </a:pPr>
                <a:r>
                  <a:rPr lang="tr-TR" sz="2000" b="1" spc="-20" dirty="0" smtClean="0">
                    <a:solidFill>
                      <a:srgbClr val="00B050"/>
                    </a:solidFill>
                    <a:latin typeface="Arial"/>
                    <a:cs typeface="Arial"/>
                  </a:rPr>
                  <a:t>Kalan integrallerden ikisi birleştirilip </a:t>
                </a:r>
                <a14:m>
                  <m:oMath xmlns:m="http://schemas.openxmlformats.org/officeDocument/2006/math">
                    <m:r>
                      <a:rPr lang="tr-TR" sz="2000" b="1" i="1" spc="-2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cs typeface="Arial"/>
                      </a:rPr>
                      <m:t>𝒓</m:t>
                    </m:r>
                    <m:r>
                      <a:rPr lang="tr-TR" sz="2000" b="1" i="1" spc="-2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→</m:t>
                    </m:r>
                    <m:r>
                      <a:rPr lang="tr-TR" sz="2000" b="1" i="1" spc="-2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𝟎</m:t>
                    </m:r>
                  </m:oMath>
                </a14:m>
                <a:r>
                  <a:rPr lang="tr-TR" sz="2000" b="1" spc="-20" dirty="0" smtClean="0">
                    <a:solidFill>
                      <a:srgbClr val="00B050"/>
                    </a:solidFill>
                    <a:latin typeface="Arial"/>
                    <a:cs typeface="Arial"/>
                  </a:rPr>
                  <a:t> limiti alınırsa </a:t>
                </a:r>
                <a:endParaRPr lang="tr-TR" sz="2000" b="1" spc="-20" dirty="0">
                  <a:solidFill>
                    <a:srgbClr val="00B050"/>
                  </a:solidFill>
                  <a:latin typeface="Arial"/>
                  <a:cs typeface="Arial"/>
                </a:endParaRPr>
              </a:p>
              <a:p>
                <a:pPr marL="12700" algn="just">
                  <a:lnSpc>
                    <a:spcPct val="100000"/>
                  </a:lnSpc>
                  <a:tabLst>
                    <a:tab pos="3124835" algn="l"/>
                    <a:tab pos="4693285" algn="l"/>
                    <a:tab pos="6677659" algn="l"/>
                    <a:tab pos="7437120" algn="l"/>
                  </a:tabLst>
                </a:pPr>
                <a:r>
                  <a:rPr lang="tr-TR" sz="2000" b="1" spc="-20" dirty="0" smtClean="0">
                    <a:solidFill>
                      <a:srgbClr val="00B050"/>
                    </a:solidFill>
                    <a:latin typeface="Arial"/>
                    <a:cs typeface="Arial"/>
                  </a:rPr>
                  <a:t> </a:t>
                </a:r>
                <a:endParaRPr lang="tr-TR" sz="2000" b="1" spc="-20" dirty="0">
                  <a:solidFill>
                    <a:srgbClr val="00B050"/>
                  </a:solidFill>
                  <a:latin typeface="Arial"/>
                  <a:cs typeface="Arial"/>
                </a:endParaRPr>
              </a:p>
              <a:p>
                <a:pPr marL="12700" algn="just">
                  <a:lnSpc>
                    <a:spcPct val="100000"/>
                  </a:lnSpc>
                  <a:tabLst>
                    <a:tab pos="3124835" algn="l"/>
                    <a:tab pos="4693285" algn="l"/>
                    <a:tab pos="6677659" algn="l"/>
                    <a:tab pos="7437120" algn="l"/>
                  </a:tabLst>
                </a:pPr>
                <a:endParaRPr lang="tr-TR" sz="2000" b="1" spc="-20" dirty="0" smtClean="0">
                  <a:solidFill>
                    <a:srgbClr val="00B050"/>
                  </a:solidFill>
                  <a:latin typeface="Arial"/>
                  <a:cs typeface="Arial"/>
                </a:endParaRPr>
              </a:p>
              <a:p>
                <a:pPr marL="12700" algn="just">
                  <a:lnSpc>
                    <a:spcPct val="100000"/>
                  </a:lnSpc>
                  <a:tabLst>
                    <a:tab pos="3124835" algn="l"/>
                    <a:tab pos="4693285" algn="l"/>
                    <a:tab pos="6677659" algn="l"/>
                    <a:tab pos="7437120" algn="l"/>
                  </a:tabLst>
                </a:pPr>
                <a:endParaRPr lang="tr-TR" sz="2000" b="1" spc="-20" dirty="0">
                  <a:solidFill>
                    <a:srgbClr val="00B050"/>
                  </a:solidFill>
                  <a:latin typeface="Arial"/>
                  <a:cs typeface="Arial"/>
                </a:endParaRPr>
              </a:p>
              <a:p>
                <a:pPr marL="12700" algn="just">
                  <a:lnSpc>
                    <a:spcPct val="100000"/>
                  </a:lnSpc>
                  <a:tabLst>
                    <a:tab pos="3124835" algn="l"/>
                    <a:tab pos="4693285" algn="l"/>
                    <a:tab pos="6677659" algn="l"/>
                    <a:tab pos="7437120" algn="l"/>
                  </a:tabLst>
                </a:pPr>
                <a:endParaRPr lang="tr-TR" sz="2000" b="1" spc="-20" dirty="0" smtClean="0">
                  <a:solidFill>
                    <a:srgbClr val="00B050"/>
                  </a:solidFill>
                  <a:latin typeface="Arial"/>
                  <a:cs typeface="Arial"/>
                </a:endParaRPr>
              </a:p>
              <a:p>
                <a:pPr marL="12700" algn="just">
                  <a:lnSpc>
                    <a:spcPct val="100000"/>
                  </a:lnSpc>
                  <a:tabLst>
                    <a:tab pos="3124835" algn="l"/>
                    <a:tab pos="4693285" algn="l"/>
                    <a:tab pos="6677659" algn="l"/>
                    <a:tab pos="7437120" algn="l"/>
                  </a:tabLst>
                </a:pPr>
                <a:endParaRPr lang="tr-TR" sz="2000" b="1" spc="-20" dirty="0">
                  <a:solidFill>
                    <a:srgbClr val="00B050"/>
                  </a:solidFill>
                  <a:latin typeface="Arial"/>
                  <a:cs typeface="Arial"/>
                </a:endParaRPr>
              </a:p>
              <a:p>
                <a:pPr marL="12700" algn="just">
                  <a:lnSpc>
                    <a:spcPct val="100000"/>
                  </a:lnSpc>
                  <a:tabLst>
                    <a:tab pos="3124835" algn="l"/>
                    <a:tab pos="4693285" algn="l"/>
                    <a:tab pos="6677659" algn="l"/>
                    <a:tab pos="7437120" algn="l"/>
                  </a:tabLst>
                </a:pPr>
                <a:endParaRPr lang="tr-TR" sz="2000" b="1" spc="-20" dirty="0" smtClean="0">
                  <a:solidFill>
                    <a:srgbClr val="00B050"/>
                  </a:solidFill>
                  <a:latin typeface="Arial"/>
                  <a:cs typeface="Arial"/>
                </a:endParaRPr>
              </a:p>
              <a:p>
                <a:pPr marL="12700" algn="just">
                  <a:lnSpc>
                    <a:spcPct val="100000"/>
                  </a:lnSpc>
                  <a:tabLst>
                    <a:tab pos="3124835" algn="l"/>
                    <a:tab pos="4693285" algn="l"/>
                    <a:tab pos="6677659" algn="l"/>
                    <a:tab pos="7437120" algn="l"/>
                  </a:tabLst>
                </a:pPr>
                <a:endParaRPr lang="tr-TR" sz="2000" b="1" spc="-20" dirty="0">
                  <a:solidFill>
                    <a:srgbClr val="00B050"/>
                  </a:solidFill>
                  <a:latin typeface="Arial"/>
                  <a:cs typeface="Arial"/>
                </a:endParaRPr>
              </a:p>
              <a:p>
                <a:pPr marL="12700" algn="just">
                  <a:lnSpc>
                    <a:spcPct val="100000"/>
                  </a:lnSpc>
                  <a:tabLst>
                    <a:tab pos="3124835" algn="l"/>
                    <a:tab pos="4693285" algn="l"/>
                    <a:tab pos="6677659" algn="l"/>
                    <a:tab pos="7437120" algn="l"/>
                  </a:tabLst>
                </a:pPr>
                <a:endParaRPr lang="tr-TR" sz="2000" b="1" spc="-20" dirty="0" smtClean="0">
                  <a:solidFill>
                    <a:srgbClr val="00B050"/>
                  </a:solidFill>
                  <a:latin typeface="Arial"/>
                  <a:cs typeface="Arial"/>
                </a:endParaRPr>
              </a:p>
            </p:txBody>
          </p:sp>
        </mc:Choice>
        <mc:Fallback xmlns="">
          <p:sp>
            <p:nvSpPr>
              <p:cNvPr id="4" name="object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228600"/>
                <a:ext cx="7883236" cy="6505179"/>
              </a:xfrm>
              <a:prstGeom prst="rect">
                <a:avLst/>
              </a:prstGeom>
              <a:blipFill>
                <a:blip r:embed="rId3"/>
                <a:stretch>
                  <a:fillRect l="-1779" t="-1125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107869"/>
              </p:ext>
            </p:extLst>
          </p:nvPr>
        </p:nvGraphicFramePr>
        <p:xfrm>
          <a:off x="1828800" y="609600"/>
          <a:ext cx="62865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495" name="Equation" r:id="rId4" imgW="6286320" imgH="914400" progId="Equation.DSMT4">
                  <p:embed/>
                </p:oleObj>
              </mc:Choice>
              <mc:Fallback>
                <p:oleObj name="Equation" r:id="rId4" imgW="6286320" imgH="914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28800" y="609600"/>
                        <a:ext cx="6286500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1324755"/>
              </p:ext>
            </p:extLst>
          </p:nvPr>
        </p:nvGraphicFramePr>
        <p:xfrm>
          <a:off x="1828800" y="1752600"/>
          <a:ext cx="15240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496" name="Equation" r:id="rId6" imgW="1523880" imgH="469800" progId="Equation.DSMT4">
                  <p:embed/>
                </p:oleObj>
              </mc:Choice>
              <mc:Fallback>
                <p:oleObj name="Equation" r:id="rId6" imgW="152388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828800" y="1752600"/>
                        <a:ext cx="1524000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3399099"/>
              </p:ext>
            </p:extLst>
          </p:nvPr>
        </p:nvGraphicFramePr>
        <p:xfrm>
          <a:off x="4038600" y="2209800"/>
          <a:ext cx="14605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497" name="Equation" r:id="rId8" imgW="1460160" imgH="799920" progId="Equation.DSMT4">
                  <p:embed/>
                </p:oleObj>
              </mc:Choice>
              <mc:Fallback>
                <p:oleObj name="Equation" r:id="rId8" imgW="1460160" imgH="799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038600" y="2209800"/>
                        <a:ext cx="1460500" cy="800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8436385"/>
              </p:ext>
            </p:extLst>
          </p:nvPr>
        </p:nvGraphicFramePr>
        <p:xfrm>
          <a:off x="1600200" y="3733800"/>
          <a:ext cx="5854700" cy="185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498" name="Equation" r:id="rId10" imgW="5854680" imgH="1854000" progId="Equation.DSMT4">
                  <p:embed/>
                </p:oleObj>
              </mc:Choice>
              <mc:Fallback>
                <p:oleObj name="Equation" r:id="rId10" imgW="5854680" imgH="1854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600200" y="3733800"/>
                        <a:ext cx="5854700" cy="1854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1485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08364" y="276621"/>
            <a:ext cx="7883236" cy="650517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r>
              <a:rPr lang="tr-TR" sz="2000" b="1" spc="-20" dirty="0" smtClean="0">
                <a:solidFill>
                  <a:srgbClr val="FF0000"/>
                </a:solidFill>
                <a:latin typeface="Arial"/>
                <a:cs typeface="Arial"/>
              </a:rPr>
              <a:t>Rezidü (artık, kalan, kalıntı) </a:t>
            </a:r>
            <a:r>
              <a:rPr lang="tr-TR" sz="2000" b="1" spc="-20" dirty="0" smtClean="0">
                <a:solidFill>
                  <a:srgbClr val="0033CC"/>
                </a:solidFill>
                <a:latin typeface="Arial"/>
                <a:cs typeface="Arial"/>
              </a:rPr>
              <a:t>tanımı, fonksiyonların analitik olmadığı yerlerde de integral hesaplama amacına yöneliktir.</a:t>
            </a: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endParaRPr lang="tr-TR" sz="2000" b="1" spc="-20" dirty="0">
              <a:solidFill>
                <a:srgbClr val="0033CC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r>
              <a:rPr lang="tr-TR" sz="2000" b="1" spc="-20" dirty="0" smtClean="0">
                <a:solidFill>
                  <a:srgbClr val="7030A0"/>
                </a:solidFill>
                <a:latin typeface="Arial"/>
                <a:cs typeface="Arial"/>
              </a:rPr>
              <a:t>Tanım: </a:t>
            </a:r>
            <a:r>
              <a:rPr lang="tr-TR" sz="2000" b="1" spc="-20" dirty="0" smtClean="0">
                <a:solidFill>
                  <a:srgbClr val="0033CC"/>
                </a:solidFill>
                <a:latin typeface="Arial"/>
                <a:cs typeface="Arial"/>
              </a:rPr>
              <a:t>Bir f(z) fonksiyonu C eğrisi içinde z=z</a:t>
            </a:r>
            <a:r>
              <a:rPr lang="tr-TR" sz="2000" b="1" spc="-20" baseline="-25000" dirty="0" smtClean="0">
                <a:solidFill>
                  <a:srgbClr val="0033CC"/>
                </a:solidFill>
                <a:latin typeface="Arial"/>
                <a:cs typeface="Arial"/>
              </a:rPr>
              <a:t>0</a:t>
            </a:r>
            <a:r>
              <a:rPr lang="tr-TR" sz="2000" b="1" spc="-20" dirty="0" smtClean="0">
                <a:solidFill>
                  <a:srgbClr val="0033CC"/>
                </a:solidFill>
                <a:latin typeface="Arial"/>
                <a:cs typeface="Arial"/>
              </a:rPr>
              <a:t> noktası hariç her yerde analitik ise fonksiyonun </a:t>
            </a:r>
            <a:r>
              <a:rPr lang="tr-TR" sz="2000" b="1" spc="-20" dirty="0">
                <a:solidFill>
                  <a:srgbClr val="0033CC"/>
                </a:solidFill>
                <a:latin typeface="Arial"/>
                <a:cs typeface="Arial"/>
              </a:rPr>
              <a:t>bu </a:t>
            </a:r>
            <a:r>
              <a:rPr lang="tr-TR" sz="2000" b="1" spc="-20" dirty="0" smtClean="0">
                <a:solidFill>
                  <a:srgbClr val="0033CC"/>
                </a:solidFill>
                <a:latin typeface="Arial"/>
                <a:cs typeface="Arial"/>
              </a:rPr>
              <a:t>z</a:t>
            </a:r>
            <a:r>
              <a:rPr lang="tr-TR" sz="2000" b="1" spc="-20" baseline="-25000" dirty="0" smtClean="0">
                <a:solidFill>
                  <a:srgbClr val="0033CC"/>
                </a:solidFill>
                <a:latin typeface="Arial"/>
                <a:cs typeface="Arial"/>
              </a:rPr>
              <a:t>0</a:t>
            </a:r>
            <a:r>
              <a:rPr lang="tr-TR" sz="2000" b="1" spc="-20" dirty="0" smtClean="0">
                <a:solidFill>
                  <a:srgbClr val="0033CC"/>
                </a:solidFill>
                <a:latin typeface="Arial"/>
                <a:cs typeface="Arial"/>
              </a:rPr>
              <a:t> noktasındaki rezidüsü,</a:t>
            </a: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endParaRPr lang="tr-TR" sz="2000" b="1" spc="-20" dirty="0">
              <a:solidFill>
                <a:srgbClr val="0033CC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endParaRPr lang="tr-TR" sz="2000" b="1" spc="-20" dirty="0" smtClean="0">
              <a:solidFill>
                <a:srgbClr val="0033CC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endParaRPr lang="tr-TR" sz="2000" b="1" spc="-20" dirty="0">
              <a:solidFill>
                <a:srgbClr val="0033CC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r>
              <a:rPr lang="tr-TR" sz="2000" b="1" spc="-20" dirty="0">
                <a:solidFill>
                  <a:srgbClr val="0033CC"/>
                </a:solidFill>
                <a:latin typeface="Arial"/>
                <a:cs typeface="Arial"/>
              </a:rPr>
              <a:t>o</a:t>
            </a:r>
            <a:r>
              <a:rPr lang="tr-TR" sz="2000" b="1" spc="-20" dirty="0" smtClean="0">
                <a:solidFill>
                  <a:srgbClr val="0033CC"/>
                </a:solidFill>
                <a:latin typeface="Arial"/>
                <a:cs typeface="Arial"/>
              </a:rPr>
              <a:t>larak tanımlanır. Fonksiyonun analitik olduğu bir noktada rezidü sıfırdır. </a:t>
            </a: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endParaRPr lang="tr-TR" sz="2000" b="1" spc="-20" dirty="0">
              <a:solidFill>
                <a:srgbClr val="0033CC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r>
              <a:rPr lang="tr-TR" sz="2000" b="1" spc="-20" dirty="0" smtClean="0">
                <a:solidFill>
                  <a:srgbClr val="00B050"/>
                </a:solidFill>
                <a:latin typeface="Arial"/>
                <a:cs typeface="Arial"/>
              </a:rPr>
              <a:t>Teorem: </a:t>
            </a:r>
            <a:r>
              <a:rPr lang="tr-TR" sz="2000" b="1" spc="-20" dirty="0" smtClean="0">
                <a:solidFill>
                  <a:srgbClr val="0033CC"/>
                </a:solidFill>
                <a:latin typeface="Arial"/>
                <a:cs typeface="Arial"/>
              </a:rPr>
              <a:t>Bir f(z) fonksiyonu kapalı bir C eğrisi içindeki z</a:t>
            </a:r>
            <a:r>
              <a:rPr lang="tr-TR" sz="2000" b="1" spc="-20" baseline="-25000" dirty="0" smtClean="0">
                <a:solidFill>
                  <a:srgbClr val="0033CC"/>
                </a:solidFill>
                <a:latin typeface="Arial"/>
                <a:cs typeface="Arial"/>
              </a:rPr>
              <a:t>0</a:t>
            </a:r>
            <a:r>
              <a:rPr lang="tr-TR" sz="2000" b="1" spc="-20" dirty="0" smtClean="0">
                <a:solidFill>
                  <a:srgbClr val="0033CC"/>
                </a:solidFill>
                <a:latin typeface="Arial"/>
                <a:cs typeface="Arial"/>
              </a:rPr>
              <a:t>, z</a:t>
            </a:r>
            <a:r>
              <a:rPr lang="tr-TR" sz="2000" b="1" spc="-20" baseline="-25000" dirty="0" smtClean="0">
                <a:solidFill>
                  <a:srgbClr val="0033CC"/>
                </a:solidFill>
                <a:latin typeface="Arial"/>
                <a:cs typeface="Arial"/>
              </a:rPr>
              <a:t>1</a:t>
            </a:r>
            <a:r>
              <a:rPr lang="tr-TR" sz="2000" b="1" spc="-20" dirty="0" smtClean="0">
                <a:solidFill>
                  <a:srgbClr val="0033CC"/>
                </a:solidFill>
                <a:latin typeface="Arial"/>
                <a:cs typeface="Arial"/>
              </a:rPr>
              <a:t>, ..., z</a:t>
            </a:r>
            <a:r>
              <a:rPr lang="tr-TR" sz="2000" b="1" spc="-20" baseline="-25000" dirty="0" smtClean="0">
                <a:solidFill>
                  <a:srgbClr val="0033CC"/>
                </a:solidFill>
                <a:latin typeface="Arial"/>
                <a:cs typeface="Arial"/>
              </a:rPr>
              <a:t>N</a:t>
            </a:r>
            <a:r>
              <a:rPr lang="tr-TR" sz="2000" b="1" spc="-20" dirty="0" smtClean="0">
                <a:solidFill>
                  <a:srgbClr val="0033CC"/>
                </a:solidFill>
                <a:latin typeface="Arial"/>
                <a:cs typeface="Arial"/>
              </a:rPr>
              <a:t> noktalarında tekil, diğer yerlerde analitik ise</a:t>
            </a: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endParaRPr lang="tr-TR" sz="2000" b="1" spc="-20" dirty="0">
              <a:solidFill>
                <a:srgbClr val="0033CC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endParaRPr lang="tr-TR" sz="2000" b="1" spc="-20" dirty="0" smtClean="0">
              <a:solidFill>
                <a:srgbClr val="0033CC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endParaRPr lang="tr-TR" sz="2000" b="1" spc="-20" dirty="0">
              <a:solidFill>
                <a:srgbClr val="0033CC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r>
              <a:rPr lang="tr-TR" sz="2000" b="1" spc="-20" dirty="0">
                <a:solidFill>
                  <a:srgbClr val="0033CC"/>
                </a:solidFill>
                <a:latin typeface="Arial"/>
                <a:cs typeface="Arial"/>
              </a:rPr>
              <a:t>o</a:t>
            </a:r>
            <a:r>
              <a:rPr lang="tr-TR" sz="2000" b="1" spc="-20" dirty="0" smtClean="0">
                <a:solidFill>
                  <a:srgbClr val="0033CC"/>
                </a:solidFill>
                <a:latin typeface="Arial"/>
                <a:cs typeface="Arial"/>
              </a:rPr>
              <a:t>lur.  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249008"/>
              </p:ext>
            </p:extLst>
          </p:nvPr>
        </p:nvGraphicFramePr>
        <p:xfrm>
          <a:off x="3657600" y="1828800"/>
          <a:ext cx="26289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320" name="Equation" r:id="rId3" imgW="2628720" imgH="749160" progId="Equation.DSMT4">
                  <p:embed/>
                </p:oleObj>
              </mc:Choice>
              <mc:Fallback>
                <p:oleObj name="Equation" r:id="rId3" imgW="2628720" imgH="749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57600" y="1828800"/>
                        <a:ext cx="2628900" cy="749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2355097"/>
              </p:ext>
            </p:extLst>
          </p:nvPr>
        </p:nvGraphicFramePr>
        <p:xfrm>
          <a:off x="3429000" y="4381500"/>
          <a:ext cx="29337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321" name="Equation" r:id="rId5" imgW="2933640" imgH="825480" progId="Equation.DSMT4">
                  <p:embed/>
                </p:oleObj>
              </mc:Choice>
              <mc:Fallback>
                <p:oleObj name="Equation" r:id="rId5" imgW="2933640" imgH="825480" progId="Equation.DSMT4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29000" y="4381500"/>
                        <a:ext cx="2933700" cy="82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/>
          <p:nvPr/>
        </p:nvSpPr>
        <p:spPr>
          <a:xfrm>
            <a:off x="1066800" y="228600"/>
            <a:ext cx="7883236" cy="650517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r>
              <a:rPr lang="tr-TR" sz="2000" b="1" spc="-20" dirty="0" smtClean="0">
                <a:solidFill>
                  <a:srgbClr val="00B050"/>
                </a:solidFill>
                <a:latin typeface="Arial"/>
                <a:cs typeface="Arial"/>
              </a:rPr>
              <a:t>Burada I</a:t>
            </a:r>
            <a:r>
              <a:rPr lang="tr-TR" sz="2000" b="1" spc="-20" baseline="-25000" dirty="0" smtClean="0">
                <a:solidFill>
                  <a:srgbClr val="00B050"/>
                </a:solidFill>
                <a:latin typeface="Arial"/>
                <a:cs typeface="Arial"/>
              </a:rPr>
              <a:t>r</a:t>
            </a:r>
            <a:r>
              <a:rPr lang="tr-TR" sz="2000" b="1" spc="-20" dirty="0" smtClean="0">
                <a:solidFill>
                  <a:srgbClr val="00B050"/>
                </a:solidFill>
                <a:latin typeface="Arial"/>
                <a:cs typeface="Arial"/>
              </a:rPr>
              <a:t> , C</a:t>
            </a:r>
            <a:r>
              <a:rPr lang="tr-TR" sz="2000" b="1" spc="-20" baseline="-25000" dirty="0" smtClean="0">
                <a:solidFill>
                  <a:srgbClr val="00B050"/>
                </a:solidFill>
                <a:latin typeface="Arial"/>
                <a:cs typeface="Arial"/>
              </a:rPr>
              <a:t>r</a:t>
            </a:r>
            <a:r>
              <a:rPr lang="tr-TR" sz="2000" b="1" spc="-20" dirty="0" smtClean="0">
                <a:solidFill>
                  <a:srgbClr val="00B050"/>
                </a:solidFill>
                <a:latin typeface="Arial"/>
                <a:cs typeface="Arial"/>
              </a:rPr>
              <a:t> yarım çemberi üzerindeki integraldir. Rezidüleri hesaplanan kutup noktaları yine üst yarım düzlemdeki kutup noktalarıdır. </a:t>
            </a: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endParaRPr lang="tr-TR" sz="2000" b="1" spc="-20" dirty="0">
              <a:solidFill>
                <a:srgbClr val="00B050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endParaRPr lang="tr-TR" sz="2000" b="1" spc="-20" dirty="0" smtClean="0">
              <a:solidFill>
                <a:srgbClr val="00B050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endParaRPr lang="tr-TR" sz="2000" b="1" spc="-20" dirty="0">
              <a:solidFill>
                <a:srgbClr val="00B050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r>
              <a:rPr lang="tr-TR" sz="2000" b="1" spc="-20" dirty="0">
                <a:solidFill>
                  <a:srgbClr val="00B050"/>
                </a:solidFill>
                <a:latin typeface="Arial"/>
                <a:cs typeface="Arial"/>
              </a:rPr>
              <a:t>C</a:t>
            </a:r>
            <a:r>
              <a:rPr lang="tr-TR" sz="2000" b="1" spc="-20" baseline="-25000" dirty="0">
                <a:solidFill>
                  <a:srgbClr val="00B050"/>
                </a:solidFill>
                <a:latin typeface="Arial"/>
                <a:cs typeface="Arial"/>
              </a:rPr>
              <a:t>r</a:t>
            </a:r>
            <a:r>
              <a:rPr lang="tr-TR" sz="2000" b="1" spc="-20" dirty="0">
                <a:solidFill>
                  <a:srgbClr val="00B050"/>
                </a:solidFill>
                <a:latin typeface="Arial"/>
                <a:cs typeface="Arial"/>
              </a:rPr>
              <a:t> yarım </a:t>
            </a:r>
            <a:r>
              <a:rPr lang="tr-TR" sz="2000" b="1" spc="-20" dirty="0" smtClean="0">
                <a:solidFill>
                  <a:srgbClr val="00B050"/>
                </a:solidFill>
                <a:latin typeface="Arial"/>
                <a:cs typeface="Arial"/>
              </a:rPr>
              <a:t>çemberi üzerindeki bir z noktasının kutupsal gösterimi</a:t>
            </a: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endParaRPr lang="tr-TR" sz="2000" b="1" spc="-20" dirty="0">
              <a:solidFill>
                <a:srgbClr val="00B050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endParaRPr lang="tr-TR" sz="2000" b="1" spc="-20" dirty="0" smtClean="0">
              <a:solidFill>
                <a:srgbClr val="00B050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r>
              <a:rPr lang="tr-TR" sz="2000" b="1" spc="-20" dirty="0" smtClean="0">
                <a:solidFill>
                  <a:srgbClr val="00B050"/>
                </a:solidFill>
                <a:latin typeface="Arial"/>
                <a:cs typeface="Arial"/>
              </a:rPr>
              <a:t>olur. Paydaki f(z) fonksiyonu a noktasında analitik olduğundan</a:t>
            </a: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endParaRPr lang="tr-TR" sz="2000" b="1" spc="-20" dirty="0">
              <a:solidFill>
                <a:srgbClr val="00B050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endParaRPr lang="tr-TR" sz="2000" b="1" spc="-20" dirty="0" smtClean="0">
              <a:solidFill>
                <a:srgbClr val="00B050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endParaRPr lang="tr-TR" sz="2000" b="1" spc="-20" dirty="0">
              <a:solidFill>
                <a:srgbClr val="00B050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endParaRPr lang="tr-TR" sz="2000" b="1" spc="-20" dirty="0" smtClean="0">
              <a:solidFill>
                <a:srgbClr val="00B050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endParaRPr lang="tr-TR" sz="2000" b="1" spc="-20" dirty="0">
              <a:solidFill>
                <a:srgbClr val="00B050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r>
              <a:rPr lang="tr-TR" sz="2000" b="1" spc="-20" dirty="0" smtClean="0">
                <a:solidFill>
                  <a:srgbClr val="00B050"/>
                </a:solidFill>
                <a:latin typeface="Arial"/>
                <a:cs typeface="Arial"/>
              </a:rPr>
              <a:t>(integralin saat ibresi, yani negatif yönde olduğuna dikkat edelim)</a:t>
            </a: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endParaRPr lang="tr-TR" sz="2000" b="1" spc="-20" dirty="0" smtClean="0">
              <a:solidFill>
                <a:srgbClr val="00B050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endParaRPr lang="tr-TR" sz="2000" b="1" spc="-20" dirty="0">
              <a:solidFill>
                <a:srgbClr val="00B050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endParaRPr lang="tr-TR" sz="2000" b="1" spc="-20" dirty="0" smtClean="0">
              <a:solidFill>
                <a:srgbClr val="00B050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endParaRPr lang="tr-TR" sz="2000" b="1" spc="-20" dirty="0">
              <a:solidFill>
                <a:srgbClr val="00B050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endParaRPr lang="tr-TR" sz="2000" b="1" spc="-20" dirty="0" smtClean="0">
              <a:solidFill>
                <a:srgbClr val="00B050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endParaRPr lang="tr-TR" sz="2000" b="1" spc="-20" dirty="0">
              <a:solidFill>
                <a:srgbClr val="00B050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endParaRPr lang="tr-TR" sz="2000" b="1" spc="-20" dirty="0" smtClean="0">
              <a:solidFill>
                <a:srgbClr val="00B050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endParaRPr lang="tr-TR" sz="2000" b="1" spc="-20" dirty="0">
              <a:solidFill>
                <a:srgbClr val="00B050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endParaRPr lang="tr-TR" sz="2000" b="1" spc="-20" dirty="0" smtClean="0">
              <a:solidFill>
                <a:srgbClr val="00B050"/>
              </a:solidFill>
              <a:latin typeface="Arial"/>
              <a:cs typeface="Arial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6055968"/>
              </p:ext>
            </p:extLst>
          </p:nvPr>
        </p:nvGraphicFramePr>
        <p:xfrm>
          <a:off x="3810000" y="1143000"/>
          <a:ext cx="19685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524" name="Equation" r:id="rId3" imgW="1968480" imgH="799920" progId="Equation.DSMT4">
                  <p:embed/>
                </p:oleObj>
              </mc:Choice>
              <mc:Fallback>
                <p:oleObj name="Equation" r:id="rId3" imgW="1968480" imgH="799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10000" y="1143000"/>
                        <a:ext cx="1968500" cy="800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4613173"/>
              </p:ext>
            </p:extLst>
          </p:nvPr>
        </p:nvGraphicFramePr>
        <p:xfrm>
          <a:off x="3505200" y="2514600"/>
          <a:ext cx="27686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525" name="Equation" r:id="rId5" imgW="2768400" imgH="342720" progId="Equation.DSMT4">
                  <p:embed/>
                </p:oleObj>
              </mc:Choice>
              <mc:Fallback>
                <p:oleObj name="Equation" r:id="rId5" imgW="2768400" imgH="342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505200" y="2514600"/>
                        <a:ext cx="2768600" cy="342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6172851"/>
              </p:ext>
            </p:extLst>
          </p:nvPr>
        </p:nvGraphicFramePr>
        <p:xfrm>
          <a:off x="3886200" y="3352800"/>
          <a:ext cx="17018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526" name="Equation" r:id="rId7" imgW="1701720" imgH="469800" progId="Equation.DSMT4">
                  <p:embed/>
                </p:oleObj>
              </mc:Choice>
              <mc:Fallback>
                <p:oleObj name="Equation" r:id="rId7" imgW="170172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886200" y="3352800"/>
                        <a:ext cx="1701800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8775492"/>
              </p:ext>
            </p:extLst>
          </p:nvPr>
        </p:nvGraphicFramePr>
        <p:xfrm>
          <a:off x="1676400" y="3886200"/>
          <a:ext cx="64516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527" name="Equation" r:id="rId9" imgW="6451560" imgH="914400" progId="Equation.DSMT4">
                  <p:embed/>
                </p:oleObj>
              </mc:Choice>
              <mc:Fallback>
                <p:oleObj name="Equation" r:id="rId9" imgW="6451560" imgH="914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676400" y="3886200"/>
                        <a:ext cx="6451600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2981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/>
          <p:nvPr/>
        </p:nvSpPr>
        <p:spPr>
          <a:xfrm>
            <a:off x="1066800" y="228600"/>
            <a:ext cx="7883236" cy="650517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r>
              <a:rPr lang="tr-TR" sz="2000" b="1" spc="-20" dirty="0" smtClean="0">
                <a:solidFill>
                  <a:srgbClr val="00B050"/>
                </a:solidFill>
                <a:latin typeface="Arial"/>
                <a:cs typeface="Arial"/>
              </a:rPr>
              <a:t>O halde aradığımız I integrali</a:t>
            </a: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endParaRPr lang="tr-TR" sz="2000" b="1" spc="-20" dirty="0">
              <a:solidFill>
                <a:srgbClr val="00B050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endParaRPr lang="tr-TR" sz="2000" b="1" spc="-20" dirty="0" smtClean="0">
              <a:solidFill>
                <a:srgbClr val="00B050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endParaRPr lang="tr-TR" sz="2000" b="1" spc="-20" dirty="0">
              <a:solidFill>
                <a:srgbClr val="00B050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endParaRPr lang="tr-TR" sz="2000" b="1" spc="-20" dirty="0" smtClean="0">
              <a:solidFill>
                <a:srgbClr val="00B050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r>
              <a:rPr lang="tr-TR" sz="2000" b="1" spc="-20" dirty="0" smtClean="0">
                <a:solidFill>
                  <a:srgbClr val="00B050"/>
                </a:solidFill>
                <a:latin typeface="Arial"/>
                <a:cs typeface="Arial"/>
              </a:rPr>
              <a:t>Bu sonuç, birden çok a</a:t>
            </a:r>
            <a:r>
              <a:rPr lang="tr-TR" sz="2000" b="1" spc="-20" baseline="-25000" dirty="0" smtClean="0">
                <a:solidFill>
                  <a:srgbClr val="00B050"/>
                </a:solidFill>
                <a:latin typeface="Arial"/>
                <a:cs typeface="Arial"/>
              </a:rPr>
              <a:t>1</a:t>
            </a:r>
            <a:r>
              <a:rPr lang="tr-TR" sz="2000" b="1" spc="-20" dirty="0">
                <a:solidFill>
                  <a:srgbClr val="00B050"/>
                </a:solidFill>
                <a:latin typeface="Arial"/>
                <a:cs typeface="Arial"/>
              </a:rPr>
              <a:t>,</a:t>
            </a:r>
            <a:r>
              <a:rPr lang="tr-TR" sz="2000" b="1" spc="-20" dirty="0" smtClean="0">
                <a:solidFill>
                  <a:srgbClr val="00B050"/>
                </a:solidFill>
                <a:latin typeface="Arial"/>
                <a:cs typeface="Arial"/>
              </a:rPr>
              <a:t> a</a:t>
            </a:r>
            <a:r>
              <a:rPr lang="tr-TR" sz="2000" b="1" spc="-20" baseline="-25000" dirty="0" smtClean="0">
                <a:solidFill>
                  <a:srgbClr val="00B050"/>
                </a:solidFill>
                <a:latin typeface="Arial"/>
                <a:cs typeface="Arial"/>
              </a:rPr>
              <a:t>2</a:t>
            </a:r>
            <a:r>
              <a:rPr lang="tr-TR" sz="2000" b="1" spc="-20" dirty="0" smtClean="0">
                <a:solidFill>
                  <a:srgbClr val="00B050"/>
                </a:solidFill>
                <a:latin typeface="Arial"/>
                <a:cs typeface="Arial"/>
              </a:rPr>
              <a:t>, ..., a</a:t>
            </a:r>
            <a:r>
              <a:rPr lang="tr-TR" sz="2000" b="1" spc="-20" baseline="-25000" dirty="0" smtClean="0">
                <a:solidFill>
                  <a:srgbClr val="00B050"/>
                </a:solidFill>
                <a:latin typeface="Arial"/>
                <a:cs typeface="Arial"/>
              </a:rPr>
              <a:t>M</a:t>
            </a:r>
            <a:r>
              <a:rPr lang="tr-TR" sz="2000" b="1" spc="-20" dirty="0" smtClean="0">
                <a:solidFill>
                  <a:srgbClr val="00B050"/>
                </a:solidFill>
                <a:latin typeface="Arial"/>
                <a:cs typeface="Arial"/>
              </a:rPr>
              <a:t> kutup noktaları için kolayca genelleştirilebilir: </a:t>
            </a: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endParaRPr lang="tr-TR" sz="2000" b="1" spc="-20" dirty="0">
              <a:solidFill>
                <a:srgbClr val="00B050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endParaRPr lang="tr-TR" sz="2000" b="1" spc="-20" dirty="0" smtClean="0">
              <a:solidFill>
                <a:srgbClr val="00B050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endParaRPr lang="tr-TR" sz="2000" b="1" spc="-20" dirty="0">
              <a:solidFill>
                <a:srgbClr val="00B050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endParaRPr lang="tr-TR" sz="2000" b="1" spc="-20" dirty="0" smtClean="0">
              <a:solidFill>
                <a:srgbClr val="00B050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endParaRPr lang="tr-TR" sz="2000" b="1" spc="-20" dirty="0">
              <a:solidFill>
                <a:srgbClr val="00B050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endParaRPr lang="tr-TR" sz="2000" b="1" spc="-20" dirty="0" smtClean="0">
              <a:solidFill>
                <a:srgbClr val="00B050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endParaRPr lang="tr-TR" sz="2000" b="1" spc="-20" dirty="0">
              <a:solidFill>
                <a:srgbClr val="00B050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endParaRPr lang="tr-TR" sz="2000" b="1" spc="-20" dirty="0" smtClean="0">
              <a:solidFill>
                <a:srgbClr val="00B050"/>
              </a:solidFill>
              <a:latin typeface="Arial"/>
              <a:cs typeface="Arial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9756256"/>
              </p:ext>
            </p:extLst>
          </p:nvPr>
        </p:nvGraphicFramePr>
        <p:xfrm>
          <a:off x="2743200" y="609600"/>
          <a:ext cx="424180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528" name="Equation" r:id="rId3" imgW="4241520" imgH="850680" progId="Equation.DSMT4">
                  <p:embed/>
                </p:oleObj>
              </mc:Choice>
              <mc:Fallback>
                <p:oleObj name="Equation" r:id="rId3" imgW="4241520" imgH="850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43200" y="609600"/>
                        <a:ext cx="4241800" cy="850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1876715"/>
              </p:ext>
            </p:extLst>
          </p:nvPr>
        </p:nvGraphicFramePr>
        <p:xfrm>
          <a:off x="1676400" y="2590800"/>
          <a:ext cx="68580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529" name="Equation" r:id="rId5" imgW="6858000" imgH="863280" progId="Equation.DSMT4">
                  <p:embed/>
                </p:oleObj>
              </mc:Choice>
              <mc:Fallback>
                <p:oleObj name="Equation" r:id="rId5" imgW="6858000" imgH="8632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76400" y="2590800"/>
                        <a:ext cx="6858000" cy="86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8052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1981358"/>
              </p:ext>
            </p:extLst>
          </p:nvPr>
        </p:nvGraphicFramePr>
        <p:xfrm>
          <a:off x="1143000" y="228600"/>
          <a:ext cx="6121400" cy="124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3545" name="Equation" r:id="rId3" imgW="6121080" imgH="1244520" progId="Equation.DSMT4">
                  <p:embed/>
                </p:oleObj>
              </mc:Choice>
              <mc:Fallback>
                <p:oleObj name="Equation" r:id="rId3" imgW="6121080" imgH="124452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43000" y="228600"/>
                        <a:ext cx="6121400" cy="1244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4785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036230"/>
              </p:ext>
            </p:extLst>
          </p:nvPr>
        </p:nvGraphicFramePr>
        <p:xfrm>
          <a:off x="1143000" y="228600"/>
          <a:ext cx="7531100" cy="124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68" name="Equation" r:id="rId3" imgW="7530840" imgH="1244520" progId="Equation.DSMT4">
                  <p:embed/>
                </p:oleObj>
              </mc:Choice>
              <mc:Fallback>
                <p:oleObj name="Equation" r:id="rId3" imgW="7530840" imgH="124452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43000" y="228600"/>
                        <a:ext cx="7531100" cy="1244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5525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/>
          <p:cNvSpPr txBox="1"/>
          <p:nvPr/>
        </p:nvSpPr>
        <p:spPr>
          <a:xfrm>
            <a:off x="1108364" y="276621"/>
            <a:ext cx="7883236" cy="650517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r>
              <a:rPr lang="tr-TR" sz="2000" b="1" spc="-20" dirty="0" smtClean="0">
                <a:solidFill>
                  <a:srgbClr val="FF0000"/>
                </a:solidFill>
                <a:latin typeface="Arial"/>
                <a:cs typeface="Arial"/>
              </a:rPr>
              <a:t>İspat:</a:t>
            </a: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endParaRPr lang="tr-TR" sz="2000" b="1" spc="-2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endParaRPr lang="tr-TR" sz="2000" b="1" spc="-2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endParaRPr lang="tr-TR" sz="2000" b="1" spc="-2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endParaRPr lang="tr-TR" sz="2000" b="1" spc="-2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endParaRPr lang="tr-TR" sz="2000" b="1" spc="-2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endParaRPr lang="tr-TR" sz="2000" b="1" spc="-2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endParaRPr lang="tr-TR" sz="2000" b="1" spc="-2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endParaRPr lang="tr-TR" sz="2000" b="1" spc="-2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endParaRPr lang="tr-TR" sz="2000" b="1" spc="-2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endParaRPr lang="tr-TR" sz="2000" b="1" spc="-2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endParaRPr lang="tr-TR" sz="2000" b="1" spc="-2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r>
              <a:rPr lang="tr-TR" sz="2000" b="1" spc="-20" dirty="0" smtClean="0">
                <a:solidFill>
                  <a:srgbClr val="FF0000"/>
                </a:solidFill>
                <a:latin typeface="Arial"/>
                <a:cs typeface="Arial"/>
              </a:rPr>
              <a:t>C eğrisinde gerekli kesimler oluşturulup z</a:t>
            </a:r>
            <a:r>
              <a:rPr lang="tr-TR" sz="2000" b="1" spc="-20" baseline="-25000" dirty="0" smtClean="0">
                <a:solidFill>
                  <a:srgbClr val="FF0000"/>
                </a:solidFill>
                <a:latin typeface="Arial"/>
                <a:cs typeface="Arial"/>
              </a:rPr>
              <a:t>0</a:t>
            </a:r>
            <a:r>
              <a:rPr lang="tr-TR" sz="2000" b="1" spc="-20" dirty="0" smtClean="0">
                <a:solidFill>
                  <a:srgbClr val="FF0000"/>
                </a:solidFill>
                <a:latin typeface="Arial"/>
                <a:cs typeface="Arial"/>
              </a:rPr>
              <a:t>, z</a:t>
            </a:r>
            <a:r>
              <a:rPr lang="tr-TR" sz="2000" b="1" spc="-20" baseline="-25000" dirty="0" smtClean="0">
                <a:solidFill>
                  <a:srgbClr val="FF0000"/>
                </a:solidFill>
                <a:latin typeface="Arial"/>
                <a:cs typeface="Arial"/>
              </a:rPr>
              <a:t>1</a:t>
            </a:r>
            <a:r>
              <a:rPr lang="tr-TR" sz="2000" b="1" spc="-20" dirty="0" smtClean="0">
                <a:solidFill>
                  <a:srgbClr val="FF0000"/>
                </a:solidFill>
                <a:latin typeface="Arial"/>
                <a:cs typeface="Arial"/>
              </a:rPr>
              <a:t>, ... tekil noktalarını dışarıda bırakan yeni bir C’ eğrisi alalım: </a:t>
            </a: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endParaRPr lang="tr-TR" sz="2000" b="1" spc="-2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endParaRPr lang="tr-TR" sz="2000" b="1" spc="-2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r>
              <a:rPr lang="tr-TR" sz="2000" b="1" spc="-20" dirty="0" smtClean="0">
                <a:solidFill>
                  <a:srgbClr val="FF0000"/>
                </a:solidFill>
                <a:latin typeface="Arial"/>
                <a:cs typeface="Arial"/>
              </a:rPr>
              <a:t>Fonksiyon bu C’ eğrisi içinde analitik olacağından</a:t>
            </a: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endParaRPr lang="tr-TR" sz="2000" b="1" spc="-2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endParaRPr lang="tr-TR" sz="2000" b="1" spc="-2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r>
              <a:rPr lang="tr-TR" sz="2000" b="1" spc="-20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lang="tr-TR" sz="2000" b="1" spc="-20" dirty="0" smtClean="0">
                <a:solidFill>
                  <a:srgbClr val="FF0000"/>
                </a:solidFill>
                <a:latin typeface="Arial"/>
                <a:cs typeface="Arial"/>
              </a:rPr>
              <a:t>lacaktır.</a:t>
            </a: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r>
              <a:rPr lang="tr-TR" sz="2000" b="1" spc="-20" dirty="0" smtClean="0">
                <a:solidFill>
                  <a:srgbClr val="FF0000"/>
                </a:solidFill>
                <a:latin typeface="Arial"/>
                <a:cs typeface="Arial"/>
              </a:rPr>
              <a:t>  </a:t>
            </a:r>
            <a:endParaRPr lang="tr-TR" sz="2000" b="1" spc="-20" dirty="0">
              <a:solidFill>
                <a:srgbClr val="0033CC"/>
              </a:solidFill>
              <a:latin typeface="Arial"/>
              <a:cs typeface="Arial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1453941" y="934004"/>
            <a:ext cx="3560222" cy="2058717"/>
          </a:xfrm>
          <a:custGeom>
            <a:avLst/>
            <a:gdLst>
              <a:gd name="connsiteX0" fmla="*/ 227375 w 3560222"/>
              <a:gd name="connsiteY0" fmla="*/ 531002 h 2058717"/>
              <a:gd name="connsiteX1" fmla="*/ 974627 w 3560222"/>
              <a:gd name="connsiteY1" fmla="*/ 118048 h 2058717"/>
              <a:gd name="connsiteX2" fmla="*/ 2439633 w 3560222"/>
              <a:gd name="connsiteY2" fmla="*/ 61 h 2058717"/>
              <a:gd name="connsiteX3" fmla="*/ 3304872 w 3560222"/>
              <a:gd name="connsiteY3" fmla="*/ 127880 h 2058717"/>
              <a:gd name="connsiteX4" fmla="*/ 3550678 w 3560222"/>
              <a:gd name="connsiteY4" fmla="*/ 766977 h 2058717"/>
              <a:gd name="connsiteX5" fmla="*/ 3049233 w 3560222"/>
              <a:gd name="connsiteY5" fmla="*/ 1474899 h 2058717"/>
              <a:gd name="connsiteX6" fmla="*/ 2026678 w 3560222"/>
              <a:gd name="connsiteY6" fmla="*/ 1504396 h 2058717"/>
              <a:gd name="connsiteX7" fmla="*/ 1407246 w 3560222"/>
              <a:gd name="connsiteY7" fmla="*/ 1858357 h 2058717"/>
              <a:gd name="connsiteX8" fmla="*/ 502678 w 3560222"/>
              <a:gd name="connsiteY8" fmla="*/ 2045170 h 2058717"/>
              <a:gd name="connsiteX9" fmla="*/ 11065 w 3560222"/>
              <a:gd name="connsiteY9" fmla="*/ 1494564 h 2058717"/>
              <a:gd name="connsiteX10" fmla="*/ 227375 w 3560222"/>
              <a:gd name="connsiteY10" fmla="*/ 531002 h 2058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60222" h="2058717">
                <a:moveTo>
                  <a:pt x="227375" y="531002"/>
                </a:moveTo>
                <a:cubicBezTo>
                  <a:pt x="387969" y="301583"/>
                  <a:pt x="605917" y="206538"/>
                  <a:pt x="974627" y="118048"/>
                </a:cubicBezTo>
                <a:cubicBezTo>
                  <a:pt x="1343337" y="29558"/>
                  <a:pt x="2051259" y="-1578"/>
                  <a:pt x="2439633" y="61"/>
                </a:cubicBezTo>
                <a:cubicBezTo>
                  <a:pt x="2828007" y="1700"/>
                  <a:pt x="3119698" y="61"/>
                  <a:pt x="3304872" y="127880"/>
                </a:cubicBezTo>
                <a:cubicBezTo>
                  <a:pt x="3490046" y="255699"/>
                  <a:pt x="3593284" y="542474"/>
                  <a:pt x="3550678" y="766977"/>
                </a:cubicBezTo>
                <a:cubicBezTo>
                  <a:pt x="3508072" y="991480"/>
                  <a:pt x="3303233" y="1351996"/>
                  <a:pt x="3049233" y="1474899"/>
                </a:cubicBezTo>
                <a:cubicBezTo>
                  <a:pt x="2795233" y="1597802"/>
                  <a:pt x="2300342" y="1440486"/>
                  <a:pt x="2026678" y="1504396"/>
                </a:cubicBezTo>
                <a:cubicBezTo>
                  <a:pt x="1753014" y="1568306"/>
                  <a:pt x="1661246" y="1768228"/>
                  <a:pt x="1407246" y="1858357"/>
                </a:cubicBezTo>
                <a:cubicBezTo>
                  <a:pt x="1153246" y="1948486"/>
                  <a:pt x="735375" y="2105802"/>
                  <a:pt x="502678" y="2045170"/>
                </a:cubicBezTo>
                <a:cubicBezTo>
                  <a:pt x="269981" y="1984538"/>
                  <a:pt x="56949" y="1753480"/>
                  <a:pt x="11065" y="1494564"/>
                </a:cubicBezTo>
                <a:cubicBezTo>
                  <a:pt x="-34819" y="1235648"/>
                  <a:pt x="66781" y="760421"/>
                  <a:pt x="227375" y="531002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" name="Oval 3"/>
          <p:cNvSpPr/>
          <p:nvPr/>
        </p:nvSpPr>
        <p:spPr>
          <a:xfrm>
            <a:off x="3505200" y="1295400"/>
            <a:ext cx="152400" cy="152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7" name="Oval 36"/>
          <p:cNvSpPr/>
          <p:nvPr/>
        </p:nvSpPr>
        <p:spPr>
          <a:xfrm>
            <a:off x="4191000" y="1905000"/>
            <a:ext cx="152400" cy="152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0" name="Oval 39"/>
          <p:cNvSpPr/>
          <p:nvPr/>
        </p:nvSpPr>
        <p:spPr>
          <a:xfrm>
            <a:off x="2057400" y="2286000"/>
            <a:ext cx="152400" cy="152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524000" y="1371600"/>
            <a:ext cx="0" cy="381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1524000" y="1524000"/>
            <a:ext cx="304800" cy="2286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4837471" y="1447800"/>
            <a:ext cx="191729" cy="26301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5029200" y="1447800"/>
            <a:ext cx="152400" cy="3048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 flipV="1">
            <a:off x="2743200" y="2590800"/>
            <a:ext cx="304800" cy="762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>
            <a:off x="2895600" y="2667000"/>
            <a:ext cx="152400" cy="3048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55" name="Object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6310969"/>
              </p:ext>
            </p:extLst>
          </p:nvPr>
        </p:nvGraphicFramePr>
        <p:xfrm>
          <a:off x="1524000" y="838200"/>
          <a:ext cx="2159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271" name="Equation" r:id="rId3" imgW="215640" imgH="241200" progId="Equation.DSMT4">
                  <p:embed/>
                </p:oleObj>
              </mc:Choice>
              <mc:Fallback>
                <p:oleObj name="Equation" r:id="rId3" imgW="21564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4000" y="838200"/>
                        <a:ext cx="215900" cy="24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5" name="Freeform 84"/>
          <p:cNvSpPr/>
          <p:nvPr/>
        </p:nvSpPr>
        <p:spPr>
          <a:xfrm>
            <a:off x="5477431" y="646704"/>
            <a:ext cx="3416907" cy="2079988"/>
          </a:xfrm>
          <a:custGeom>
            <a:avLst/>
            <a:gdLst>
              <a:gd name="connsiteX0" fmla="*/ 136788 w 3416907"/>
              <a:gd name="connsiteY0" fmla="*/ 356186 h 2079988"/>
              <a:gd name="connsiteX1" fmla="*/ 1218337 w 3416907"/>
              <a:gd name="connsiteY1" fmla="*/ 179206 h 2079988"/>
              <a:gd name="connsiteX2" fmla="*/ 2034414 w 3416907"/>
              <a:gd name="connsiteY2" fmla="*/ 90715 h 2079988"/>
              <a:gd name="connsiteX3" fmla="*/ 2201563 w 3416907"/>
              <a:gd name="connsiteY3" fmla="*/ 533167 h 2079988"/>
              <a:gd name="connsiteX4" fmla="*/ 2024582 w 3416907"/>
              <a:gd name="connsiteY4" fmla="*/ 690483 h 2079988"/>
              <a:gd name="connsiteX5" fmla="*/ 2132737 w 3416907"/>
              <a:gd name="connsiteY5" fmla="*/ 995283 h 2079988"/>
              <a:gd name="connsiteX6" fmla="*/ 2506363 w 3416907"/>
              <a:gd name="connsiteY6" fmla="*/ 955954 h 2079988"/>
              <a:gd name="connsiteX7" fmla="*/ 2545692 w 3416907"/>
              <a:gd name="connsiteY7" fmla="*/ 719980 h 2079988"/>
              <a:gd name="connsiteX8" fmla="*/ 2358879 w 3416907"/>
              <a:gd name="connsiteY8" fmla="*/ 552831 h 2079988"/>
              <a:gd name="connsiteX9" fmla="*/ 2349046 w 3416907"/>
              <a:gd name="connsiteY9" fmla="*/ 41554 h 2079988"/>
              <a:gd name="connsiteX10" fmla="*/ 3292943 w 3416907"/>
              <a:gd name="connsiteY10" fmla="*/ 149709 h 2079988"/>
              <a:gd name="connsiteX11" fmla="*/ 3391266 w 3416907"/>
              <a:gd name="connsiteY11" fmla="*/ 1093606 h 2079988"/>
              <a:gd name="connsiteX12" fmla="*/ 3155292 w 3416907"/>
              <a:gd name="connsiteY12" fmla="*/ 1703206 h 2079988"/>
              <a:gd name="connsiteX13" fmla="*/ 2860324 w 3416907"/>
              <a:gd name="connsiteY13" fmla="*/ 1437735 h 2079988"/>
              <a:gd name="connsiteX14" fmla="*/ 2929150 w 3416907"/>
              <a:gd name="connsiteY14" fmla="*/ 1211593 h 2079988"/>
              <a:gd name="connsiteX15" fmla="*/ 2703008 w 3416907"/>
              <a:gd name="connsiteY15" fmla="*/ 1064109 h 2079988"/>
              <a:gd name="connsiteX16" fmla="*/ 2427704 w 3416907"/>
              <a:gd name="connsiteY16" fmla="*/ 1182096 h 2079988"/>
              <a:gd name="connsiteX17" fmla="*/ 2516195 w 3416907"/>
              <a:gd name="connsiteY17" fmla="*/ 1447567 h 2079988"/>
              <a:gd name="connsiteX18" fmla="*/ 2663679 w 3416907"/>
              <a:gd name="connsiteY18" fmla="*/ 1457399 h 2079988"/>
              <a:gd name="connsiteX19" fmla="*/ 2958646 w 3416907"/>
              <a:gd name="connsiteY19" fmla="*/ 1791696 h 2079988"/>
              <a:gd name="connsiteX20" fmla="*/ 2703008 w 3416907"/>
              <a:gd name="connsiteY20" fmla="*/ 1958844 h 2079988"/>
              <a:gd name="connsiteX21" fmla="*/ 2073743 w 3416907"/>
              <a:gd name="connsiteY21" fmla="*/ 1988341 h 2079988"/>
              <a:gd name="connsiteX22" fmla="*/ 1582130 w 3416907"/>
              <a:gd name="connsiteY22" fmla="*/ 1909683 h 2079988"/>
              <a:gd name="connsiteX23" fmla="*/ 923369 w 3416907"/>
              <a:gd name="connsiteY23" fmla="*/ 2057167 h 2079988"/>
              <a:gd name="connsiteX24" fmla="*/ 284272 w 3416907"/>
              <a:gd name="connsiteY24" fmla="*/ 2047335 h 2079988"/>
              <a:gd name="connsiteX25" fmla="*/ 58130 w 3416907"/>
              <a:gd name="connsiteY25" fmla="*/ 1752367 h 2079988"/>
              <a:gd name="connsiteX26" fmla="*/ 579240 w 3416907"/>
              <a:gd name="connsiteY26" fmla="*/ 1604883 h 2079988"/>
              <a:gd name="connsiteX27" fmla="*/ 834879 w 3416907"/>
              <a:gd name="connsiteY27" fmla="*/ 1742535 h 2079988"/>
              <a:gd name="connsiteX28" fmla="*/ 1228169 w 3416907"/>
              <a:gd name="connsiteY28" fmla="*/ 1624548 h 2079988"/>
              <a:gd name="connsiteX29" fmla="*/ 1218337 w 3416907"/>
              <a:gd name="connsiteY29" fmla="*/ 1309915 h 2079988"/>
              <a:gd name="connsiteX30" fmla="*/ 825046 w 3416907"/>
              <a:gd name="connsiteY30" fmla="*/ 1113270 h 2079988"/>
              <a:gd name="connsiteX31" fmla="*/ 618569 w 3416907"/>
              <a:gd name="connsiteY31" fmla="*/ 1300083 h 2079988"/>
              <a:gd name="connsiteX32" fmla="*/ 589072 w 3416907"/>
              <a:gd name="connsiteY32" fmla="*/ 1467231 h 2079988"/>
              <a:gd name="connsiteX33" fmla="*/ 48298 w 3416907"/>
              <a:gd name="connsiteY33" fmla="*/ 1575386 h 2079988"/>
              <a:gd name="connsiteX34" fmla="*/ 38466 w 3416907"/>
              <a:gd name="connsiteY34" fmla="*/ 1024780 h 2079988"/>
              <a:gd name="connsiteX35" fmla="*/ 136788 w 3416907"/>
              <a:gd name="connsiteY35" fmla="*/ 356186 h 2079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3416907" h="2079988">
                <a:moveTo>
                  <a:pt x="136788" y="356186"/>
                </a:moveTo>
                <a:cubicBezTo>
                  <a:pt x="333433" y="215257"/>
                  <a:pt x="902066" y="223451"/>
                  <a:pt x="1218337" y="179206"/>
                </a:cubicBezTo>
                <a:cubicBezTo>
                  <a:pt x="1534608" y="134961"/>
                  <a:pt x="1870543" y="31722"/>
                  <a:pt x="2034414" y="90715"/>
                </a:cubicBezTo>
                <a:cubicBezTo>
                  <a:pt x="2198285" y="149708"/>
                  <a:pt x="2203202" y="433206"/>
                  <a:pt x="2201563" y="533167"/>
                </a:cubicBezTo>
                <a:cubicBezTo>
                  <a:pt x="2199924" y="633128"/>
                  <a:pt x="2036053" y="613464"/>
                  <a:pt x="2024582" y="690483"/>
                </a:cubicBezTo>
                <a:cubicBezTo>
                  <a:pt x="2013111" y="767502"/>
                  <a:pt x="2052440" y="951038"/>
                  <a:pt x="2132737" y="995283"/>
                </a:cubicBezTo>
                <a:cubicBezTo>
                  <a:pt x="2213034" y="1039528"/>
                  <a:pt x="2437537" y="1001838"/>
                  <a:pt x="2506363" y="955954"/>
                </a:cubicBezTo>
                <a:cubicBezTo>
                  <a:pt x="2575189" y="910070"/>
                  <a:pt x="2570273" y="787167"/>
                  <a:pt x="2545692" y="719980"/>
                </a:cubicBezTo>
                <a:cubicBezTo>
                  <a:pt x="2521111" y="652793"/>
                  <a:pt x="2391653" y="665902"/>
                  <a:pt x="2358879" y="552831"/>
                </a:cubicBezTo>
                <a:cubicBezTo>
                  <a:pt x="2326105" y="439760"/>
                  <a:pt x="2193369" y="108741"/>
                  <a:pt x="2349046" y="41554"/>
                </a:cubicBezTo>
                <a:cubicBezTo>
                  <a:pt x="2504723" y="-25633"/>
                  <a:pt x="3119240" y="-25633"/>
                  <a:pt x="3292943" y="149709"/>
                </a:cubicBezTo>
                <a:cubicBezTo>
                  <a:pt x="3466646" y="325051"/>
                  <a:pt x="3414208" y="834690"/>
                  <a:pt x="3391266" y="1093606"/>
                </a:cubicBezTo>
                <a:cubicBezTo>
                  <a:pt x="3368324" y="1352522"/>
                  <a:pt x="3243782" y="1645851"/>
                  <a:pt x="3155292" y="1703206"/>
                </a:cubicBezTo>
                <a:cubicBezTo>
                  <a:pt x="3066802" y="1760561"/>
                  <a:pt x="2898014" y="1519671"/>
                  <a:pt x="2860324" y="1437735"/>
                </a:cubicBezTo>
                <a:cubicBezTo>
                  <a:pt x="2822634" y="1355800"/>
                  <a:pt x="2955369" y="1273864"/>
                  <a:pt x="2929150" y="1211593"/>
                </a:cubicBezTo>
                <a:cubicBezTo>
                  <a:pt x="2902931" y="1149322"/>
                  <a:pt x="2786582" y="1069025"/>
                  <a:pt x="2703008" y="1064109"/>
                </a:cubicBezTo>
                <a:cubicBezTo>
                  <a:pt x="2619434" y="1059193"/>
                  <a:pt x="2458839" y="1118186"/>
                  <a:pt x="2427704" y="1182096"/>
                </a:cubicBezTo>
                <a:cubicBezTo>
                  <a:pt x="2396569" y="1246006"/>
                  <a:pt x="2476866" y="1401683"/>
                  <a:pt x="2516195" y="1447567"/>
                </a:cubicBezTo>
                <a:cubicBezTo>
                  <a:pt x="2555524" y="1493451"/>
                  <a:pt x="2589937" y="1400044"/>
                  <a:pt x="2663679" y="1457399"/>
                </a:cubicBezTo>
                <a:cubicBezTo>
                  <a:pt x="2737421" y="1514754"/>
                  <a:pt x="2952091" y="1708122"/>
                  <a:pt x="2958646" y="1791696"/>
                </a:cubicBezTo>
                <a:cubicBezTo>
                  <a:pt x="2965201" y="1875270"/>
                  <a:pt x="2850492" y="1926070"/>
                  <a:pt x="2703008" y="1958844"/>
                </a:cubicBezTo>
                <a:cubicBezTo>
                  <a:pt x="2555524" y="1991618"/>
                  <a:pt x="2260556" y="1996534"/>
                  <a:pt x="2073743" y="1988341"/>
                </a:cubicBezTo>
                <a:cubicBezTo>
                  <a:pt x="1886930" y="1980148"/>
                  <a:pt x="1773859" y="1898212"/>
                  <a:pt x="1582130" y="1909683"/>
                </a:cubicBezTo>
                <a:cubicBezTo>
                  <a:pt x="1390401" y="1921154"/>
                  <a:pt x="1139679" y="2034225"/>
                  <a:pt x="923369" y="2057167"/>
                </a:cubicBezTo>
                <a:cubicBezTo>
                  <a:pt x="707059" y="2080109"/>
                  <a:pt x="428479" y="2098135"/>
                  <a:pt x="284272" y="2047335"/>
                </a:cubicBezTo>
                <a:cubicBezTo>
                  <a:pt x="140065" y="1996535"/>
                  <a:pt x="8969" y="1826109"/>
                  <a:pt x="58130" y="1752367"/>
                </a:cubicBezTo>
                <a:cubicBezTo>
                  <a:pt x="107291" y="1678625"/>
                  <a:pt x="449782" y="1606522"/>
                  <a:pt x="579240" y="1604883"/>
                </a:cubicBezTo>
                <a:cubicBezTo>
                  <a:pt x="708698" y="1603244"/>
                  <a:pt x="726724" y="1739258"/>
                  <a:pt x="834879" y="1742535"/>
                </a:cubicBezTo>
                <a:cubicBezTo>
                  <a:pt x="943034" y="1745812"/>
                  <a:pt x="1164259" y="1696651"/>
                  <a:pt x="1228169" y="1624548"/>
                </a:cubicBezTo>
                <a:cubicBezTo>
                  <a:pt x="1292079" y="1552445"/>
                  <a:pt x="1285524" y="1395128"/>
                  <a:pt x="1218337" y="1309915"/>
                </a:cubicBezTo>
                <a:cubicBezTo>
                  <a:pt x="1151150" y="1224702"/>
                  <a:pt x="925007" y="1114909"/>
                  <a:pt x="825046" y="1113270"/>
                </a:cubicBezTo>
                <a:cubicBezTo>
                  <a:pt x="725085" y="1111631"/>
                  <a:pt x="657898" y="1241090"/>
                  <a:pt x="618569" y="1300083"/>
                </a:cubicBezTo>
                <a:cubicBezTo>
                  <a:pt x="579240" y="1359076"/>
                  <a:pt x="684117" y="1421347"/>
                  <a:pt x="589072" y="1467231"/>
                </a:cubicBezTo>
                <a:cubicBezTo>
                  <a:pt x="494027" y="1513115"/>
                  <a:pt x="140066" y="1649128"/>
                  <a:pt x="48298" y="1575386"/>
                </a:cubicBezTo>
                <a:cubicBezTo>
                  <a:pt x="-43470" y="1501644"/>
                  <a:pt x="20440" y="1227980"/>
                  <a:pt x="38466" y="1024780"/>
                </a:cubicBezTo>
                <a:cubicBezTo>
                  <a:pt x="56492" y="821580"/>
                  <a:pt x="-59857" y="497115"/>
                  <a:pt x="136788" y="356186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6" name="Oval 85"/>
          <p:cNvSpPr/>
          <p:nvPr/>
        </p:nvSpPr>
        <p:spPr>
          <a:xfrm>
            <a:off x="7696200" y="1371600"/>
            <a:ext cx="152400" cy="152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7" name="Oval 86"/>
          <p:cNvSpPr/>
          <p:nvPr/>
        </p:nvSpPr>
        <p:spPr>
          <a:xfrm>
            <a:off x="8077200" y="1828800"/>
            <a:ext cx="152400" cy="152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8" name="Oval 87"/>
          <p:cNvSpPr/>
          <p:nvPr/>
        </p:nvSpPr>
        <p:spPr>
          <a:xfrm>
            <a:off x="6324600" y="1981200"/>
            <a:ext cx="152400" cy="152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89" name="Straight Connector 88"/>
          <p:cNvCxnSpPr/>
          <p:nvPr/>
        </p:nvCxnSpPr>
        <p:spPr>
          <a:xfrm flipH="1">
            <a:off x="5562600" y="762000"/>
            <a:ext cx="152400" cy="3048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H="1">
            <a:off x="5562600" y="1066800"/>
            <a:ext cx="3048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flipH="1">
            <a:off x="8534400" y="609600"/>
            <a:ext cx="304800" cy="762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H="1" flipV="1">
            <a:off x="8534400" y="685800"/>
            <a:ext cx="152400" cy="3048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flipV="1">
            <a:off x="6705600" y="2590800"/>
            <a:ext cx="228600" cy="2286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6629400" y="2514600"/>
            <a:ext cx="304800" cy="762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6400800" y="1905000"/>
            <a:ext cx="2286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6629400" y="1676400"/>
            <a:ext cx="22123" cy="22122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 flipV="1">
            <a:off x="7543800" y="1524000"/>
            <a:ext cx="0" cy="2286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flipH="1" flipV="1">
            <a:off x="7543801" y="1514168"/>
            <a:ext cx="228599" cy="860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>
            <a:off x="7848600" y="1676400"/>
            <a:ext cx="228600" cy="762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 flipV="1">
            <a:off x="8001000" y="1752600"/>
            <a:ext cx="76201" cy="2286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34" name="Object 1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8143100"/>
              </p:ext>
            </p:extLst>
          </p:nvPr>
        </p:nvGraphicFramePr>
        <p:xfrm>
          <a:off x="5988050" y="533400"/>
          <a:ext cx="2794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272" name="Equation" r:id="rId5" imgW="279360" imgH="241200" progId="Equation.DSMT4">
                  <p:embed/>
                </p:oleObj>
              </mc:Choice>
              <mc:Fallback>
                <p:oleObj name="Equation" r:id="rId5" imgW="279360" imgH="241200" progId="Equation.DSMT4">
                  <p:embed/>
                  <p:pic>
                    <p:nvPicPr>
                      <p:cNvPr id="55" name="Object 5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988050" y="533400"/>
                        <a:ext cx="279400" cy="24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5" name="Object 1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2469287"/>
              </p:ext>
            </p:extLst>
          </p:nvPr>
        </p:nvGraphicFramePr>
        <p:xfrm>
          <a:off x="6756400" y="2012950"/>
          <a:ext cx="2667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273" name="Equation" r:id="rId7" imgW="266400" imgH="330120" progId="Equation.DSMT4">
                  <p:embed/>
                </p:oleObj>
              </mc:Choice>
              <mc:Fallback>
                <p:oleObj name="Equation" r:id="rId7" imgW="266400" imgH="330120" progId="Equation.DSMT4">
                  <p:embed/>
                  <p:pic>
                    <p:nvPicPr>
                      <p:cNvPr id="55" name="Object 54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756400" y="2012950"/>
                        <a:ext cx="2667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6" name="Object 1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2188654"/>
              </p:ext>
            </p:extLst>
          </p:nvPr>
        </p:nvGraphicFramePr>
        <p:xfrm>
          <a:off x="7143750" y="1219200"/>
          <a:ext cx="3048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274" name="Equation" r:id="rId9" imgW="304560" imgH="330120" progId="Equation.DSMT4">
                  <p:embed/>
                </p:oleObj>
              </mc:Choice>
              <mc:Fallback>
                <p:oleObj name="Equation" r:id="rId9" imgW="304560" imgH="330120" progId="Equation.DSMT4">
                  <p:embed/>
                  <p:pic>
                    <p:nvPicPr>
                      <p:cNvPr id="135" name="Object 134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143750" y="1219200"/>
                        <a:ext cx="3048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7" name="Object 1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7312146"/>
              </p:ext>
            </p:extLst>
          </p:nvPr>
        </p:nvGraphicFramePr>
        <p:xfrm>
          <a:off x="7702550" y="1981200"/>
          <a:ext cx="2921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275" name="Equation" r:id="rId11" imgW="291960" imgH="330120" progId="Equation.DSMT4">
                  <p:embed/>
                </p:oleObj>
              </mc:Choice>
              <mc:Fallback>
                <p:oleObj name="Equation" r:id="rId11" imgW="291960" imgH="330120" progId="Equation.DSMT4">
                  <p:embed/>
                  <p:pic>
                    <p:nvPicPr>
                      <p:cNvPr id="136" name="Object 135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702550" y="1981200"/>
                        <a:ext cx="2921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8" name="Object 1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3391018"/>
              </p:ext>
            </p:extLst>
          </p:nvPr>
        </p:nvGraphicFramePr>
        <p:xfrm>
          <a:off x="5257800" y="2133600"/>
          <a:ext cx="2159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276" name="Equation" r:id="rId13" imgW="215640" imgH="228600" progId="Equation.DSMT4">
                  <p:embed/>
                </p:oleObj>
              </mc:Choice>
              <mc:Fallback>
                <p:oleObj name="Equation" r:id="rId13" imgW="215640" imgH="228600" progId="Equation.DSMT4">
                  <p:embed/>
                  <p:pic>
                    <p:nvPicPr>
                      <p:cNvPr id="55" name="Object 54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257800" y="2133600"/>
                        <a:ext cx="215900" cy="22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" name="Object 1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3939813"/>
              </p:ext>
            </p:extLst>
          </p:nvPr>
        </p:nvGraphicFramePr>
        <p:xfrm>
          <a:off x="6096000" y="2057400"/>
          <a:ext cx="2159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277" name="Equation" r:id="rId15" imgW="215640" imgH="228600" progId="Equation.DSMT4">
                  <p:embed/>
                </p:oleObj>
              </mc:Choice>
              <mc:Fallback>
                <p:oleObj name="Equation" r:id="rId15" imgW="215640" imgH="228600" progId="Equation.DSMT4">
                  <p:embed/>
                  <p:pic>
                    <p:nvPicPr>
                      <p:cNvPr id="138" name="Object 137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6096000" y="2057400"/>
                        <a:ext cx="215900" cy="22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0" name="Object 1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5926933"/>
              </p:ext>
            </p:extLst>
          </p:nvPr>
        </p:nvGraphicFramePr>
        <p:xfrm>
          <a:off x="7607300" y="457200"/>
          <a:ext cx="2413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278" name="Equation" r:id="rId17" imgW="241200" imgH="228600" progId="Equation.DSMT4">
                  <p:embed/>
                </p:oleObj>
              </mc:Choice>
              <mc:Fallback>
                <p:oleObj name="Equation" r:id="rId17" imgW="241200" imgH="228600" progId="Equation.DSMT4">
                  <p:embed/>
                  <p:pic>
                    <p:nvPicPr>
                      <p:cNvPr id="138" name="Object 137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7607300" y="457200"/>
                        <a:ext cx="241300" cy="22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1" name="Object 1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5188589"/>
              </p:ext>
            </p:extLst>
          </p:nvPr>
        </p:nvGraphicFramePr>
        <p:xfrm>
          <a:off x="7543800" y="1219200"/>
          <a:ext cx="2159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279" name="Equation" r:id="rId19" imgW="215640" imgH="228600" progId="Equation.DSMT4">
                  <p:embed/>
                </p:oleObj>
              </mc:Choice>
              <mc:Fallback>
                <p:oleObj name="Equation" r:id="rId19" imgW="215640" imgH="228600" progId="Equation.DSMT4">
                  <p:embed/>
                  <p:pic>
                    <p:nvPicPr>
                      <p:cNvPr id="138" name="Object 137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7543800" y="1219200"/>
                        <a:ext cx="215900" cy="22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2" name="Object 1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0971339"/>
              </p:ext>
            </p:extLst>
          </p:nvPr>
        </p:nvGraphicFramePr>
        <p:xfrm>
          <a:off x="8375650" y="2438400"/>
          <a:ext cx="228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280" name="Equation" r:id="rId21" imgW="228600" imgH="228600" progId="Equation.DSMT4">
                  <p:embed/>
                </p:oleObj>
              </mc:Choice>
              <mc:Fallback>
                <p:oleObj name="Equation" r:id="rId21" imgW="228600" imgH="228600" progId="Equation.DSMT4">
                  <p:embed/>
                  <p:pic>
                    <p:nvPicPr>
                      <p:cNvPr id="138" name="Object 137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8375650" y="2438400"/>
                        <a:ext cx="228600" cy="22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" name="Object 1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3336763"/>
              </p:ext>
            </p:extLst>
          </p:nvPr>
        </p:nvGraphicFramePr>
        <p:xfrm>
          <a:off x="8153400" y="1905000"/>
          <a:ext cx="2286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281" name="Equation" r:id="rId23" imgW="228600" imgH="241200" progId="Equation.DSMT4">
                  <p:embed/>
                </p:oleObj>
              </mc:Choice>
              <mc:Fallback>
                <p:oleObj name="Equation" r:id="rId23" imgW="228600" imgH="241200" progId="Equation.DSMT4">
                  <p:embed/>
                  <p:pic>
                    <p:nvPicPr>
                      <p:cNvPr id="138" name="Object 137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8153400" y="1905000"/>
                        <a:ext cx="228600" cy="24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4" name="Object 1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1849655"/>
              </p:ext>
            </p:extLst>
          </p:nvPr>
        </p:nvGraphicFramePr>
        <p:xfrm>
          <a:off x="2216150" y="1981200"/>
          <a:ext cx="2540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282" name="Equation" r:id="rId25" imgW="253800" imgH="330120" progId="Equation.DSMT4">
                  <p:embed/>
                </p:oleObj>
              </mc:Choice>
              <mc:Fallback>
                <p:oleObj name="Equation" r:id="rId25" imgW="253800" imgH="330120" progId="Equation.DSMT4">
                  <p:embed/>
                  <p:pic>
                    <p:nvPicPr>
                      <p:cNvPr id="135" name="Object 134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2216150" y="1981200"/>
                        <a:ext cx="2540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5" name="Object 1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6302952"/>
              </p:ext>
            </p:extLst>
          </p:nvPr>
        </p:nvGraphicFramePr>
        <p:xfrm>
          <a:off x="3225800" y="1295400"/>
          <a:ext cx="2159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283" name="Equation" r:id="rId27" imgW="215640" imgH="330120" progId="Equation.DSMT4">
                  <p:embed/>
                </p:oleObj>
              </mc:Choice>
              <mc:Fallback>
                <p:oleObj name="Equation" r:id="rId27" imgW="215640" imgH="330120" progId="Equation.DSMT4">
                  <p:embed/>
                  <p:pic>
                    <p:nvPicPr>
                      <p:cNvPr id="135" name="Object 134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3225800" y="1295400"/>
                        <a:ext cx="2159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6" name="Object 1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5244162"/>
              </p:ext>
            </p:extLst>
          </p:nvPr>
        </p:nvGraphicFramePr>
        <p:xfrm>
          <a:off x="3886200" y="1828800"/>
          <a:ext cx="2540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284" name="Equation" r:id="rId29" imgW="253800" imgH="330120" progId="Equation.DSMT4">
                  <p:embed/>
                </p:oleObj>
              </mc:Choice>
              <mc:Fallback>
                <p:oleObj name="Equation" r:id="rId29" imgW="253800" imgH="330120" progId="Equation.DSMT4">
                  <p:embed/>
                  <p:pic>
                    <p:nvPicPr>
                      <p:cNvPr id="145" name="Object 144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3886200" y="1828800"/>
                        <a:ext cx="2540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7" name="object 2"/>
          <p:cNvSpPr txBox="1"/>
          <p:nvPr/>
        </p:nvSpPr>
        <p:spPr>
          <a:xfrm>
            <a:off x="5486400" y="2819400"/>
            <a:ext cx="3276600" cy="48537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r>
              <a:rPr lang="tr-TR" sz="1600" b="1" spc="-20" dirty="0" smtClean="0">
                <a:solidFill>
                  <a:srgbClr val="00B050"/>
                </a:solidFill>
                <a:latin typeface="Arial"/>
                <a:cs typeface="Arial"/>
              </a:rPr>
              <a:t>C eğrisi üzerinde gerekli kesimler</a:t>
            </a: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r>
              <a:rPr lang="tr-TR" sz="1600" b="1" spc="-20" dirty="0" smtClean="0">
                <a:solidFill>
                  <a:srgbClr val="00B050"/>
                </a:solidFill>
                <a:latin typeface="Arial"/>
                <a:cs typeface="Arial"/>
              </a:rPr>
              <a:t>Not: C</a:t>
            </a:r>
            <a:r>
              <a:rPr lang="tr-TR" sz="1600" b="1" spc="-20" baseline="-25000" dirty="0" smtClean="0">
                <a:solidFill>
                  <a:srgbClr val="00B050"/>
                </a:solidFill>
                <a:latin typeface="Arial"/>
                <a:cs typeface="Arial"/>
              </a:rPr>
              <a:t>1</a:t>
            </a:r>
            <a:r>
              <a:rPr lang="tr-TR" sz="1600" b="1" spc="-20" dirty="0" smtClean="0">
                <a:solidFill>
                  <a:srgbClr val="00B050"/>
                </a:solidFill>
                <a:latin typeface="Arial"/>
                <a:cs typeface="Arial"/>
              </a:rPr>
              <a:t>, C</a:t>
            </a:r>
            <a:r>
              <a:rPr lang="tr-TR" sz="1600" b="1" spc="-20" baseline="-25000" dirty="0" smtClean="0">
                <a:solidFill>
                  <a:srgbClr val="00B050"/>
                </a:solidFill>
                <a:latin typeface="Arial"/>
                <a:cs typeface="Arial"/>
              </a:rPr>
              <a:t>2</a:t>
            </a:r>
            <a:r>
              <a:rPr lang="tr-TR" sz="1600" b="1" spc="-20" dirty="0" smtClean="0">
                <a:solidFill>
                  <a:srgbClr val="00B050"/>
                </a:solidFill>
                <a:latin typeface="Arial"/>
                <a:cs typeface="Arial"/>
              </a:rPr>
              <a:t>, ... </a:t>
            </a:r>
            <a:r>
              <a:rPr lang="tr-TR" sz="1600" b="1" spc="-20" dirty="0">
                <a:solidFill>
                  <a:srgbClr val="00B050"/>
                </a:solidFill>
                <a:latin typeface="Arial"/>
                <a:cs typeface="Arial"/>
              </a:rPr>
              <a:t>e</a:t>
            </a:r>
            <a:r>
              <a:rPr lang="tr-TR" sz="1600" b="1" spc="-20" dirty="0" smtClean="0">
                <a:solidFill>
                  <a:srgbClr val="00B050"/>
                </a:solidFill>
                <a:latin typeface="Arial"/>
                <a:cs typeface="Arial"/>
              </a:rPr>
              <a:t>ğrileri üzerinde analitik olan bölgeyi solda bırakacak şekilde gidilir. </a:t>
            </a:r>
            <a:endParaRPr lang="tr-TR" sz="1600" b="1" spc="-20" dirty="0">
              <a:solidFill>
                <a:srgbClr val="00B050"/>
              </a:solidFill>
              <a:latin typeface="Arial"/>
              <a:cs typeface="Arial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0832096"/>
              </p:ext>
            </p:extLst>
          </p:nvPr>
        </p:nvGraphicFramePr>
        <p:xfrm>
          <a:off x="2076450" y="4648200"/>
          <a:ext cx="56388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285" name="Equation" r:id="rId31" imgW="5638680" imgH="330120" progId="Equation.DSMT4">
                  <p:embed/>
                </p:oleObj>
              </mc:Choice>
              <mc:Fallback>
                <p:oleObj name="Equation" r:id="rId31" imgW="563868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2076450" y="4648200"/>
                        <a:ext cx="56388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3831407"/>
              </p:ext>
            </p:extLst>
          </p:nvPr>
        </p:nvGraphicFramePr>
        <p:xfrm>
          <a:off x="4267200" y="5486400"/>
          <a:ext cx="13589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286" name="Equation" r:id="rId33" imgW="1358640" imgH="647640" progId="Equation.DSMT4">
                  <p:embed/>
                </p:oleObj>
              </mc:Choice>
              <mc:Fallback>
                <p:oleObj name="Equation" r:id="rId33" imgW="1358640" imgH="647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4"/>
                      <a:stretch>
                        <a:fillRect/>
                      </a:stretch>
                    </p:blipFill>
                    <p:spPr>
                      <a:xfrm>
                        <a:off x="4267200" y="5486400"/>
                        <a:ext cx="1358900" cy="647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22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/>
          <p:nvPr/>
        </p:nvSpPr>
        <p:spPr>
          <a:xfrm>
            <a:off x="1108364" y="276621"/>
            <a:ext cx="7883236" cy="650517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r>
              <a:rPr lang="tr-TR" sz="2000" b="1" spc="-20" dirty="0" smtClean="0">
                <a:solidFill>
                  <a:srgbClr val="FF0000"/>
                </a:solidFill>
                <a:latin typeface="Arial"/>
                <a:cs typeface="Arial"/>
              </a:rPr>
              <a:t>AB, DE, FG kesimleri ikişer kez ve birbirine zır yönde kat edildikleri için bunların katkısı sıfır olur. </a:t>
            </a: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r>
              <a:rPr lang="tr-TR" sz="2000" b="1" spc="-20" dirty="0" smtClean="0">
                <a:solidFill>
                  <a:srgbClr val="FF0000"/>
                </a:solidFill>
                <a:latin typeface="Arial"/>
                <a:cs typeface="Arial"/>
              </a:rPr>
              <a:t>  </a:t>
            </a:r>
            <a:endParaRPr lang="tr-TR" sz="2000" b="1" spc="-20" dirty="0">
              <a:solidFill>
                <a:srgbClr val="0033CC"/>
              </a:solidFill>
              <a:latin typeface="Arial"/>
              <a:cs typeface="Arial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0809884"/>
              </p:ext>
            </p:extLst>
          </p:nvPr>
        </p:nvGraphicFramePr>
        <p:xfrm>
          <a:off x="2286000" y="1066800"/>
          <a:ext cx="5448300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00" name="Equation" r:id="rId3" imgW="5448240" imgH="3047760" progId="Equation.DSMT4">
                  <p:embed/>
                </p:oleObj>
              </mc:Choice>
              <mc:Fallback>
                <p:oleObj name="Equation" r:id="rId3" imgW="5448240" imgH="3047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86000" y="1066800"/>
                        <a:ext cx="5448300" cy="304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963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/>
          <p:nvPr/>
        </p:nvSpPr>
        <p:spPr>
          <a:xfrm>
            <a:off x="1108364" y="276621"/>
            <a:ext cx="7883236" cy="650517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r>
              <a:rPr lang="tr-TR" sz="2000" b="1" spc="-20" dirty="0" smtClean="0">
                <a:solidFill>
                  <a:srgbClr val="0033CC"/>
                </a:solidFill>
                <a:latin typeface="Arial"/>
                <a:cs typeface="Arial"/>
              </a:rPr>
              <a:t>REZİDÜ HESAPLAMA YÖNTEMLERİ</a:t>
            </a:r>
            <a:endParaRPr lang="tr-TR" sz="2000" b="1" spc="-20" dirty="0">
              <a:solidFill>
                <a:srgbClr val="0033CC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r>
              <a:rPr lang="tr-TR" sz="2000" b="1" spc="-20" dirty="0" smtClean="0">
                <a:solidFill>
                  <a:srgbClr val="7030A0"/>
                </a:solidFill>
                <a:latin typeface="Arial"/>
                <a:cs typeface="Arial"/>
              </a:rPr>
              <a:t>1. Yöntem: </a:t>
            </a:r>
            <a:r>
              <a:rPr lang="tr-TR" sz="2000" b="1" spc="-20" dirty="0" smtClean="0">
                <a:solidFill>
                  <a:srgbClr val="00B050"/>
                </a:solidFill>
                <a:latin typeface="Arial"/>
                <a:cs typeface="Arial"/>
              </a:rPr>
              <a:t>f(z) fonksiyonu analitik ve </a:t>
            </a:r>
            <a:r>
              <a:rPr lang="tr-TR" sz="2000" b="1" spc="-20" dirty="0">
                <a:solidFill>
                  <a:srgbClr val="00B050"/>
                </a:solidFill>
                <a:latin typeface="Arial"/>
                <a:cs typeface="Arial"/>
              </a:rPr>
              <a:t>z=z</a:t>
            </a:r>
            <a:r>
              <a:rPr lang="tr-TR" sz="2000" b="1" spc="-20" baseline="-25000" dirty="0">
                <a:solidFill>
                  <a:srgbClr val="00B050"/>
                </a:solidFill>
                <a:latin typeface="Arial"/>
                <a:cs typeface="Arial"/>
              </a:rPr>
              <a:t>0</a:t>
            </a:r>
            <a:r>
              <a:rPr lang="tr-TR" sz="2000" b="1" spc="-20" dirty="0">
                <a:solidFill>
                  <a:srgbClr val="00B050"/>
                </a:solidFill>
                <a:latin typeface="Arial"/>
                <a:cs typeface="Arial"/>
              </a:rPr>
              <a:t> </a:t>
            </a:r>
            <a:r>
              <a:rPr lang="tr-TR" sz="2000" b="1" spc="-20" dirty="0" smtClean="0">
                <a:solidFill>
                  <a:srgbClr val="00B050"/>
                </a:solidFill>
                <a:latin typeface="Arial"/>
                <a:cs typeface="Arial"/>
              </a:rPr>
              <a:t>basit kutup (1. mertebeden kutup) noktası ise    </a:t>
            </a: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endParaRPr lang="tr-TR" sz="2000" b="1" spc="-20" dirty="0">
              <a:solidFill>
                <a:srgbClr val="00B050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endParaRPr lang="tr-TR" sz="2000" b="1" spc="-20" dirty="0" smtClean="0">
              <a:solidFill>
                <a:srgbClr val="00B050"/>
              </a:solidFill>
              <a:latin typeface="Arial"/>
              <a:cs typeface="Arial"/>
            </a:endParaRPr>
          </a:p>
          <a:p>
            <a:pPr marL="12700" algn="just"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r>
              <a:rPr lang="tr-TR" sz="2000" b="1" spc="-20" dirty="0" smtClean="0">
                <a:solidFill>
                  <a:srgbClr val="7030A0"/>
                </a:solidFill>
                <a:latin typeface="Arial"/>
                <a:cs typeface="Arial"/>
              </a:rPr>
              <a:t>2. </a:t>
            </a:r>
            <a:r>
              <a:rPr lang="tr-TR" sz="2000" b="1" spc="-20" dirty="0">
                <a:solidFill>
                  <a:srgbClr val="7030A0"/>
                </a:solidFill>
                <a:latin typeface="Arial"/>
                <a:cs typeface="Arial"/>
              </a:rPr>
              <a:t>Yöntem: </a:t>
            </a:r>
            <a:r>
              <a:rPr lang="tr-TR" sz="2000" b="1" spc="-20" dirty="0" smtClean="0">
                <a:solidFill>
                  <a:srgbClr val="00B050"/>
                </a:solidFill>
                <a:latin typeface="Arial"/>
                <a:cs typeface="Arial"/>
              </a:rPr>
              <a:t>Fonksiyon f(z) = P(z) / Q(z) gibi bir kesir olarak verildiğinde </a:t>
            </a:r>
            <a:r>
              <a:rPr lang="tr-TR" sz="2000" b="1" spc="-20" dirty="0">
                <a:solidFill>
                  <a:srgbClr val="00B050"/>
                </a:solidFill>
                <a:latin typeface="Arial"/>
                <a:cs typeface="Arial"/>
              </a:rPr>
              <a:t>z=z</a:t>
            </a:r>
            <a:r>
              <a:rPr lang="tr-TR" sz="2000" b="1" spc="-20" baseline="-25000" dirty="0">
                <a:solidFill>
                  <a:srgbClr val="00B050"/>
                </a:solidFill>
                <a:latin typeface="Arial"/>
                <a:cs typeface="Arial"/>
              </a:rPr>
              <a:t>0</a:t>
            </a:r>
            <a:r>
              <a:rPr lang="tr-TR" sz="2000" b="1" spc="-20" dirty="0">
                <a:solidFill>
                  <a:srgbClr val="00B050"/>
                </a:solidFill>
                <a:latin typeface="Arial"/>
                <a:cs typeface="Arial"/>
              </a:rPr>
              <a:t> </a:t>
            </a:r>
            <a:r>
              <a:rPr lang="tr-TR" sz="2000" b="1" spc="-20" dirty="0" smtClean="0">
                <a:solidFill>
                  <a:srgbClr val="00B050"/>
                </a:solidFill>
                <a:latin typeface="Arial"/>
                <a:cs typeface="Arial"/>
              </a:rPr>
              <a:t>noktası Q(z) fonksiyonunun 1. mertebeden sıfır noktası ise, yani Q(</a:t>
            </a:r>
            <a:r>
              <a:rPr lang="tr-TR" sz="2000" b="1" spc="-20" dirty="0">
                <a:solidFill>
                  <a:srgbClr val="00B050"/>
                </a:solidFill>
                <a:latin typeface="Arial"/>
                <a:cs typeface="Arial"/>
              </a:rPr>
              <a:t>z</a:t>
            </a:r>
            <a:r>
              <a:rPr lang="tr-TR" sz="2000" b="1" spc="-20" baseline="-25000" dirty="0">
                <a:solidFill>
                  <a:srgbClr val="00B050"/>
                </a:solidFill>
                <a:latin typeface="Arial"/>
                <a:cs typeface="Arial"/>
              </a:rPr>
              <a:t>0</a:t>
            </a:r>
            <a:r>
              <a:rPr lang="tr-TR" sz="2000" b="1" spc="-20" dirty="0" smtClean="0">
                <a:solidFill>
                  <a:srgbClr val="00B050"/>
                </a:solidFill>
                <a:latin typeface="Arial"/>
                <a:cs typeface="Arial"/>
              </a:rPr>
              <a:t>) = 0 fakat Q’(</a:t>
            </a:r>
            <a:r>
              <a:rPr lang="tr-TR" sz="2000" b="1" spc="-20" dirty="0">
                <a:solidFill>
                  <a:srgbClr val="00B050"/>
                </a:solidFill>
                <a:latin typeface="Arial"/>
                <a:cs typeface="Arial"/>
              </a:rPr>
              <a:t>z</a:t>
            </a:r>
            <a:r>
              <a:rPr lang="tr-TR" sz="2000" b="1" spc="-20" baseline="-25000" dirty="0">
                <a:solidFill>
                  <a:srgbClr val="00B050"/>
                </a:solidFill>
                <a:latin typeface="Arial"/>
                <a:cs typeface="Arial"/>
              </a:rPr>
              <a:t>0</a:t>
            </a:r>
            <a:r>
              <a:rPr lang="tr-TR" sz="2000" b="1" spc="-20" dirty="0" smtClean="0">
                <a:solidFill>
                  <a:srgbClr val="00B050"/>
                </a:solidFill>
                <a:latin typeface="Arial"/>
                <a:cs typeface="Arial"/>
              </a:rPr>
              <a:t>) sıfırdan farklıysa rezidü </a:t>
            </a:r>
          </a:p>
          <a:p>
            <a:pPr marL="12700" algn="just"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endParaRPr lang="tr-TR" sz="2000" b="1" spc="-20" dirty="0">
              <a:solidFill>
                <a:srgbClr val="00B050"/>
              </a:solidFill>
              <a:latin typeface="Arial"/>
              <a:cs typeface="Arial"/>
            </a:endParaRPr>
          </a:p>
          <a:p>
            <a:pPr marL="12700" algn="just"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endParaRPr lang="tr-TR" sz="2000" b="1" spc="-20" dirty="0" smtClean="0">
              <a:solidFill>
                <a:srgbClr val="00B050"/>
              </a:solidFill>
              <a:latin typeface="Arial"/>
              <a:cs typeface="Arial"/>
            </a:endParaRPr>
          </a:p>
          <a:p>
            <a:pPr marL="12700" algn="just"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endParaRPr lang="tr-TR" sz="2000" b="1" spc="-20" dirty="0">
              <a:solidFill>
                <a:srgbClr val="00B050"/>
              </a:solidFill>
              <a:latin typeface="Arial"/>
              <a:cs typeface="Arial"/>
            </a:endParaRPr>
          </a:p>
          <a:p>
            <a:pPr marL="12700" algn="just"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r>
              <a:rPr lang="tr-TR" sz="2000" b="1" spc="-20" dirty="0">
                <a:solidFill>
                  <a:srgbClr val="00B050"/>
                </a:solidFill>
                <a:latin typeface="Arial"/>
                <a:cs typeface="Arial"/>
              </a:rPr>
              <a:t>o</a:t>
            </a:r>
            <a:r>
              <a:rPr lang="tr-TR" sz="2000" b="1" spc="-20" dirty="0" smtClean="0">
                <a:solidFill>
                  <a:srgbClr val="00B050"/>
                </a:solidFill>
                <a:latin typeface="Arial"/>
                <a:cs typeface="Arial"/>
              </a:rPr>
              <a:t>larak hesaplanır. </a:t>
            </a:r>
            <a:endParaRPr lang="tr-TR" sz="2000" b="1" spc="-20" dirty="0">
              <a:solidFill>
                <a:srgbClr val="00B050"/>
              </a:solidFill>
              <a:latin typeface="Arial"/>
              <a:cs typeface="Arial"/>
            </a:endParaRPr>
          </a:p>
          <a:p>
            <a:pPr marL="12700" algn="just"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r>
              <a:rPr lang="tr-TR" sz="2000" b="1" spc="-20" dirty="0" smtClean="0">
                <a:solidFill>
                  <a:srgbClr val="7030A0"/>
                </a:solidFill>
                <a:latin typeface="Arial"/>
                <a:cs typeface="Arial"/>
              </a:rPr>
              <a:t>3. </a:t>
            </a:r>
            <a:r>
              <a:rPr lang="tr-TR" sz="2000" b="1" spc="-20" dirty="0">
                <a:solidFill>
                  <a:srgbClr val="7030A0"/>
                </a:solidFill>
                <a:latin typeface="Arial"/>
                <a:cs typeface="Arial"/>
              </a:rPr>
              <a:t>Yöntem: </a:t>
            </a:r>
            <a:r>
              <a:rPr lang="tr-TR" sz="2000" b="1" spc="-20" dirty="0">
                <a:solidFill>
                  <a:srgbClr val="00B050"/>
                </a:solidFill>
                <a:latin typeface="Arial"/>
                <a:cs typeface="Arial"/>
              </a:rPr>
              <a:t>f(z) fonksiyonu </a:t>
            </a:r>
            <a:r>
              <a:rPr lang="tr-TR" sz="2000" b="1" spc="-20" dirty="0" smtClean="0">
                <a:solidFill>
                  <a:srgbClr val="00B050"/>
                </a:solidFill>
                <a:latin typeface="Arial"/>
                <a:cs typeface="Arial"/>
              </a:rPr>
              <a:t>z=z</a:t>
            </a:r>
            <a:r>
              <a:rPr lang="tr-TR" sz="2000" b="1" spc="-20" baseline="-25000" dirty="0" smtClean="0">
                <a:solidFill>
                  <a:srgbClr val="00B050"/>
                </a:solidFill>
                <a:latin typeface="Arial"/>
                <a:cs typeface="Arial"/>
              </a:rPr>
              <a:t>0</a:t>
            </a:r>
            <a:r>
              <a:rPr lang="tr-TR" sz="2000" b="1" spc="-20" dirty="0" smtClean="0">
                <a:solidFill>
                  <a:srgbClr val="00B050"/>
                </a:solidFill>
                <a:latin typeface="Arial"/>
                <a:cs typeface="Arial"/>
              </a:rPr>
              <a:t> noktasında n. mertebeden kutup noktasına sahipse,   </a:t>
            </a:r>
          </a:p>
          <a:p>
            <a:pPr marL="12700" algn="just"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endParaRPr lang="tr-TR" sz="2000" b="1" spc="-20" dirty="0">
              <a:solidFill>
                <a:srgbClr val="00B050"/>
              </a:solidFill>
              <a:latin typeface="Arial"/>
              <a:cs typeface="Arial"/>
            </a:endParaRPr>
          </a:p>
          <a:p>
            <a:pPr marL="12700" algn="just"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endParaRPr lang="tr-TR" sz="2000" b="1" spc="-20" dirty="0" smtClean="0">
              <a:solidFill>
                <a:srgbClr val="00B050"/>
              </a:solidFill>
              <a:latin typeface="Arial"/>
              <a:cs typeface="Arial"/>
            </a:endParaRPr>
          </a:p>
          <a:p>
            <a:pPr marL="12700" algn="just"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r>
              <a:rPr lang="tr-TR" sz="2000" b="1" spc="-20" dirty="0">
                <a:solidFill>
                  <a:srgbClr val="00B050"/>
                </a:solidFill>
                <a:latin typeface="Arial"/>
                <a:cs typeface="Arial"/>
              </a:rPr>
              <a:t>o</a:t>
            </a:r>
            <a:r>
              <a:rPr lang="tr-TR" sz="2000" b="1" spc="-20" dirty="0" smtClean="0">
                <a:solidFill>
                  <a:srgbClr val="00B050"/>
                </a:solidFill>
                <a:latin typeface="Arial"/>
                <a:cs typeface="Arial"/>
              </a:rPr>
              <a:t>larak yazılabilir. Burada g(z) analitiktir ve g(</a:t>
            </a:r>
            <a:r>
              <a:rPr lang="tr-TR" sz="2000" b="1" spc="-20" dirty="0">
                <a:solidFill>
                  <a:srgbClr val="00B050"/>
                </a:solidFill>
                <a:latin typeface="Arial"/>
                <a:cs typeface="Arial"/>
              </a:rPr>
              <a:t>z</a:t>
            </a:r>
            <a:r>
              <a:rPr lang="tr-TR" sz="2000" b="1" spc="-20" baseline="-25000" dirty="0">
                <a:solidFill>
                  <a:srgbClr val="00B050"/>
                </a:solidFill>
                <a:latin typeface="Arial"/>
                <a:cs typeface="Arial"/>
              </a:rPr>
              <a:t>0</a:t>
            </a:r>
            <a:r>
              <a:rPr lang="tr-TR" sz="2000" b="1" spc="-20" dirty="0" smtClean="0">
                <a:solidFill>
                  <a:srgbClr val="00B050"/>
                </a:solidFill>
                <a:latin typeface="Arial"/>
                <a:cs typeface="Arial"/>
              </a:rPr>
              <a:t>) sıfırdan farklıdır. </a:t>
            </a:r>
          </a:p>
          <a:p>
            <a:pPr marL="12700" algn="just"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endParaRPr lang="tr-TR" sz="2000" b="1" spc="-20" dirty="0">
              <a:solidFill>
                <a:srgbClr val="00B050"/>
              </a:solidFill>
              <a:latin typeface="Arial"/>
              <a:cs typeface="Arial"/>
            </a:endParaRPr>
          </a:p>
          <a:p>
            <a:pPr marL="12700" algn="just"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endParaRPr lang="tr-TR" sz="2000" b="1" spc="-20" dirty="0" smtClean="0">
              <a:solidFill>
                <a:srgbClr val="00B050"/>
              </a:solidFill>
              <a:latin typeface="Arial"/>
              <a:cs typeface="Arial"/>
            </a:endParaRPr>
          </a:p>
          <a:p>
            <a:pPr marL="12700" algn="just"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endParaRPr lang="tr-TR" sz="2000" b="1" spc="-20" dirty="0">
              <a:solidFill>
                <a:srgbClr val="00B050"/>
              </a:solidFill>
              <a:latin typeface="Arial"/>
              <a:cs typeface="Arial"/>
            </a:endParaRPr>
          </a:p>
          <a:p>
            <a:pPr marL="12700" algn="just"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r>
              <a:rPr lang="tr-TR" sz="2000" b="1" spc="-20" dirty="0">
                <a:solidFill>
                  <a:srgbClr val="00B050"/>
                </a:solidFill>
                <a:latin typeface="Arial"/>
                <a:cs typeface="Arial"/>
              </a:rPr>
              <a:t>o</a:t>
            </a:r>
            <a:r>
              <a:rPr lang="tr-TR" sz="2000" b="1" spc="-20" dirty="0" smtClean="0">
                <a:solidFill>
                  <a:srgbClr val="00B050"/>
                </a:solidFill>
                <a:latin typeface="Arial"/>
                <a:cs typeface="Arial"/>
              </a:rPr>
              <a:t>larak hesaplanır. </a:t>
            </a:r>
            <a:endParaRPr lang="tr-TR" sz="2000" b="1" spc="-20" dirty="0">
              <a:solidFill>
                <a:srgbClr val="00B050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endParaRPr lang="tr-TR" sz="2000" b="1" spc="-20" dirty="0">
              <a:solidFill>
                <a:srgbClr val="00B050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endParaRPr lang="tr-TR" sz="2000" b="1" spc="-20" dirty="0" smtClean="0">
              <a:solidFill>
                <a:srgbClr val="00B050"/>
              </a:solidFill>
              <a:latin typeface="Arial"/>
              <a:cs typeface="Arial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1659838"/>
              </p:ext>
            </p:extLst>
          </p:nvPr>
        </p:nvGraphicFramePr>
        <p:xfrm>
          <a:off x="3200400" y="1295400"/>
          <a:ext cx="30353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60" name="Equation" r:id="rId3" imgW="3035160" imgH="520560" progId="Equation.DSMT4">
                  <p:embed/>
                </p:oleObj>
              </mc:Choice>
              <mc:Fallback>
                <p:oleObj name="Equation" r:id="rId3" imgW="3035160" imgH="520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00400" y="1295400"/>
                        <a:ext cx="3035300" cy="520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3062805"/>
              </p:ext>
            </p:extLst>
          </p:nvPr>
        </p:nvGraphicFramePr>
        <p:xfrm>
          <a:off x="3797300" y="2806700"/>
          <a:ext cx="19939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61" name="Equation" r:id="rId5" imgW="1993680" imgH="698400" progId="Equation.DSMT4">
                  <p:embed/>
                </p:oleObj>
              </mc:Choice>
              <mc:Fallback>
                <p:oleObj name="Equation" r:id="rId5" imgW="1993680" imgH="69840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797300" y="2806700"/>
                        <a:ext cx="1993900" cy="698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4654170"/>
              </p:ext>
            </p:extLst>
          </p:nvPr>
        </p:nvGraphicFramePr>
        <p:xfrm>
          <a:off x="4038600" y="4343400"/>
          <a:ext cx="17145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62" name="Equation" r:id="rId7" imgW="1714320" imgH="723600" progId="Equation.DSMT4">
                  <p:embed/>
                </p:oleObj>
              </mc:Choice>
              <mc:Fallback>
                <p:oleObj name="Equation" r:id="rId7" imgW="1714320" imgH="7236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038600" y="4343400"/>
                        <a:ext cx="1714500" cy="723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330072"/>
              </p:ext>
            </p:extLst>
          </p:nvPr>
        </p:nvGraphicFramePr>
        <p:xfrm>
          <a:off x="2667000" y="5410200"/>
          <a:ext cx="47752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63" name="Equation" r:id="rId9" imgW="4775040" imgH="749160" progId="Equation.DSMT4">
                  <p:embed/>
                </p:oleObj>
              </mc:Choice>
              <mc:Fallback>
                <p:oleObj name="Equation" r:id="rId9" imgW="4775040" imgH="74916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667000" y="5410200"/>
                        <a:ext cx="4775200" cy="749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4699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ject 2"/>
              <p:cNvSpPr txBox="1"/>
              <p:nvPr/>
            </p:nvSpPr>
            <p:spPr>
              <a:xfrm>
                <a:off x="1108364" y="276621"/>
                <a:ext cx="7883236" cy="6505179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noAutofit/>
              </a:bodyPr>
              <a:lstStyle/>
              <a:p>
                <a:pPr marL="12700" algn="just">
                  <a:lnSpc>
                    <a:spcPct val="100000"/>
                  </a:lnSpc>
                  <a:tabLst>
                    <a:tab pos="3124835" algn="l"/>
                    <a:tab pos="4693285" algn="l"/>
                    <a:tab pos="6677659" algn="l"/>
                    <a:tab pos="7437120" algn="l"/>
                  </a:tabLst>
                </a:pPr>
                <a:r>
                  <a:rPr lang="tr-TR" sz="2000" b="1" spc="-20" dirty="0" smtClean="0">
                    <a:solidFill>
                      <a:srgbClr val="7030A0"/>
                    </a:solidFill>
                    <a:latin typeface="Arial"/>
                    <a:cs typeface="Arial"/>
                  </a:rPr>
                  <a:t>4. Yöntem: </a:t>
                </a:r>
                <a:r>
                  <a:rPr lang="tr-TR" sz="2000" b="1" spc="-20" dirty="0" smtClean="0">
                    <a:solidFill>
                      <a:srgbClr val="00B050"/>
                    </a:solidFill>
                    <a:latin typeface="Arial"/>
                    <a:cs typeface="Arial"/>
                  </a:rPr>
                  <a:t>f(z) fonksiyonunun z=z</a:t>
                </a:r>
                <a:r>
                  <a:rPr lang="tr-TR" sz="2000" b="1" spc="-20" baseline="-25000" dirty="0" smtClean="0">
                    <a:solidFill>
                      <a:srgbClr val="00B050"/>
                    </a:solidFill>
                    <a:latin typeface="Arial"/>
                    <a:cs typeface="Arial"/>
                  </a:rPr>
                  <a:t>0</a:t>
                </a:r>
                <a:r>
                  <a:rPr lang="tr-TR" sz="2000" b="1" spc="-20" dirty="0" smtClean="0">
                    <a:solidFill>
                      <a:srgbClr val="00B050"/>
                    </a:solidFill>
                    <a:latin typeface="Arial"/>
                    <a:cs typeface="Arial"/>
                  </a:rPr>
                  <a:t> noktası etrafında Laurent serisi açılımında 1 / (z - z</a:t>
                </a:r>
                <a:r>
                  <a:rPr lang="tr-TR" sz="2000" b="1" spc="-20" baseline="-25000" dirty="0" smtClean="0">
                    <a:solidFill>
                      <a:srgbClr val="00B050"/>
                    </a:solidFill>
                    <a:latin typeface="Arial"/>
                    <a:cs typeface="Arial"/>
                  </a:rPr>
                  <a:t>0</a:t>
                </a:r>
                <a:r>
                  <a:rPr lang="tr-TR" sz="2000" b="1" spc="-20" dirty="0" smtClean="0">
                    <a:solidFill>
                      <a:srgbClr val="00B050"/>
                    </a:solidFill>
                    <a:latin typeface="Arial"/>
                    <a:cs typeface="Arial"/>
                  </a:rPr>
                  <a:t>) ‘lı terimin katsayısı rezidü olur. </a:t>
                </a:r>
              </a:p>
              <a:p>
                <a:pPr marL="12700" algn="just">
                  <a:lnSpc>
                    <a:spcPct val="100000"/>
                  </a:lnSpc>
                  <a:tabLst>
                    <a:tab pos="3124835" algn="l"/>
                    <a:tab pos="4693285" algn="l"/>
                    <a:tab pos="6677659" algn="l"/>
                    <a:tab pos="7437120" algn="l"/>
                  </a:tabLst>
                </a:pPr>
                <a:endParaRPr lang="tr-TR" sz="2000" b="1" spc="-20" dirty="0" smtClean="0">
                  <a:solidFill>
                    <a:srgbClr val="00B050"/>
                  </a:solidFill>
                  <a:latin typeface="Arial"/>
                  <a:cs typeface="Arial"/>
                </a:endParaRPr>
              </a:p>
              <a:p>
                <a:pPr marL="12700" algn="just">
                  <a:lnSpc>
                    <a:spcPct val="100000"/>
                  </a:lnSpc>
                  <a:tabLst>
                    <a:tab pos="3124835" algn="l"/>
                    <a:tab pos="4693285" algn="l"/>
                    <a:tab pos="6677659" algn="l"/>
                    <a:tab pos="7437120" algn="l"/>
                  </a:tabLst>
                </a:pPr>
                <a:r>
                  <a:rPr lang="tr-TR" sz="2000" b="1" spc="-20" dirty="0" smtClean="0">
                    <a:solidFill>
                      <a:srgbClr val="00B050"/>
                    </a:solidFill>
                    <a:latin typeface="Arial"/>
                    <a:cs typeface="Arial"/>
                  </a:rPr>
                  <a:t>Laurent serisi</a:t>
                </a:r>
                <a14:m>
                  <m:oMath xmlns:m="http://schemas.openxmlformats.org/officeDocument/2006/math">
                    <m:r>
                      <a:rPr lang="tr-TR" sz="2000" b="1" i="0" spc="-2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cs typeface="Arial"/>
                      </a:rPr>
                      <m:t> </m:t>
                    </m:r>
                    <m:r>
                      <a:rPr lang="tr-TR" sz="2000" b="1" i="1" spc="-2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cs typeface="Arial"/>
                      </a:rPr>
                      <m:t>(−</m:t>
                    </m:r>
                    <m:r>
                      <a:rPr lang="pt-BR" sz="2000" b="1" i="1" spc="-20">
                        <a:solidFill>
                          <a:srgbClr val="00B050"/>
                        </a:solidFill>
                        <a:latin typeface="Cambria Math" panose="02040503050406030204" pitchFamily="18" charset="0"/>
                        <a:cs typeface="Arial"/>
                      </a:rPr>
                      <m:t>∞</m:t>
                    </m:r>
                    <m:r>
                      <a:rPr lang="tr-TR" sz="2000" b="1" i="1" spc="-2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cs typeface="Arial"/>
                      </a:rPr>
                      <m:t>,+</m:t>
                    </m:r>
                    <m:r>
                      <a:rPr lang="pt-BR" sz="2000" b="1" i="1" spc="-20">
                        <a:solidFill>
                          <a:srgbClr val="00B050"/>
                        </a:solidFill>
                        <a:latin typeface="Cambria Math" panose="02040503050406030204" pitchFamily="18" charset="0"/>
                        <a:cs typeface="Arial"/>
                      </a:rPr>
                      <m:t>∞</m:t>
                    </m:r>
                    <m:r>
                      <a:rPr lang="tr-TR" sz="2000" b="1" i="1" spc="-2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cs typeface="Arial"/>
                      </a:rPr>
                      <m:t>)</m:t>
                    </m:r>
                  </m:oMath>
                </a14:m>
                <a:r>
                  <a:rPr lang="tr-TR" sz="2000" b="1" spc="-20" dirty="0" smtClean="0">
                    <a:solidFill>
                      <a:srgbClr val="00B050"/>
                    </a:solidFill>
                    <a:latin typeface="Arial"/>
                    <a:cs typeface="Arial"/>
                  </a:rPr>
                  <a:t> aralığında tanımlı olduğundan, bu aralık pozitif ve negatif terimler için ayrı ayrı yazılıp, integral alınabilir.</a:t>
                </a:r>
              </a:p>
              <a:p>
                <a:pPr marL="12700" algn="just">
                  <a:lnSpc>
                    <a:spcPct val="100000"/>
                  </a:lnSpc>
                  <a:tabLst>
                    <a:tab pos="3124835" algn="l"/>
                    <a:tab pos="4693285" algn="l"/>
                    <a:tab pos="6677659" algn="l"/>
                    <a:tab pos="7437120" algn="l"/>
                  </a:tabLst>
                </a:pPr>
                <a:endParaRPr lang="tr-TR" sz="2000" b="1" spc="-20" dirty="0">
                  <a:solidFill>
                    <a:srgbClr val="00B050"/>
                  </a:solidFill>
                  <a:latin typeface="Arial"/>
                  <a:cs typeface="Arial"/>
                </a:endParaRPr>
              </a:p>
              <a:p>
                <a:pPr marL="12700" algn="just">
                  <a:lnSpc>
                    <a:spcPct val="100000"/>
                  </a:lnSpc>
                  <a:tabLst>
                    <a:tab pos="3124835" algn="l"/>
                    <a:tab pos="4693285" algn="l"/>
                    <a:tab pos="6677659" algn="l"/>
                    <a:tab pos="7437120" algn="l"/>
                  </a:tabLst>
                </a:pPr>
                <a:endParaRPr lang="tr-TR" sz="2000" b="1" spc="-20" dirty="0" smtClean="0">
                  <a:solidFill>
                    <a:srgbClr val="00B050"/>
                  </a:solidFill>
                  <a:latin typeface="Arial"/>
                  <a:cs typeface="Arial"/>
                </a:endParaRPr>
              </a:p>
              <a:p>
                <a:pPr marL="12700" algn="just">
                  <a:lnSpc>
                    <a:spcPct val="100000"/>
                  </a:lnSpc>
                  <a:tabLst>
                    <a:tab pos="3124835" algn="l"/>
                    <a:tab pos="4693285" algn="l"/>
                    <a:tab pos="6677659" algn="l"/>
                    <a:tab pos="7437120" algn="l"/>
                  </a:tabLst>
                </a:pPr>
                <a:endParaRPr lang="tr-TR" sz="2000" b="1" spc="-20" dirty="0">
                  <a:solidFill>
                    <a:srgbClr val="00B050"/>
                  </a:solidFill>
                  <a:latin typeface="Arial"/>
                  <a:cs typeface="Arial"/>
                </a:endParaRPr>
              </a:p>
              <a:p>
                <a:pPr marL="12700" algn="just">
                  <a:lnSpc>
                    <a:spcPct val="100000"/>
                  </a:lnSpc>
                  <a:tabLst>
                    <a:tab pos="3124835" algn="l"/>
                    <a:tab pos="4693285" algn="l"/>
                    <a:tab pos="6677659" algn="l"/>
                    <a:tab pos="7437120" algn="l"/>
                  </a:tabLst>
                </a:pPr>
                <a:endParaRPr lang="tr-TR" sz="2000" b="1" spc="-20" dirty="0" smtClean="0">
                  <a:solidFill>
                    <a:srgbClr val="00B050"/>
                  </a:solidFill>
                  <a:latin typeface="Arial"/>
                  <a:cs typeface="Arial"/>
                </a:endParaRPr>
              </a:p>
              <a:p>
                <a:pPr marL="12700" algn="just">
                  <a:lnSpc>
                    <a:spcPct val="100000"/>
                  </a:lnSpc>
                  <a:tabLst>
                    <a:tab pos="3124835" algn="l"/>
                    <a:tab pos="4693285" algn="l"/>
                    <a:tab pos="6677659" algn="l"/>
                    <a:tab pos="7437120" algn="l"/>
                  </a:tabLst>
                </a:pPr>
                <a:endParaRPr lang="tr-TR" sz="2000" b="1" spc="-20" dirty="0">
                  <a:solidFill>
                    <a:srgbClr val="00B050"/>
                  </a:solidFill>
                  <a:latin typeface="Arial"/>
                  <a:cs typeface="Arial"/>
                </a:endParaRPr>
              </a:p>
              <a:p>
                <a:pPr marL="12700" algn="just">
                  <a:lnSpc>
                    <a:spcPct val="100000"/>
                  </a:lnSpc>
                  <a:tabLst>
                    <a:tab pos="3124835" algn="l"/>
                    <a:tab pos="4693285" algn="l"/>
                    <a:tab pos="6677659" algn="l"/>
                    <a:tab pos="7437120" algn="l"/>
                  </a:tabLst>
                </a:pPr>
                <a:endParaRPr lang="tr-TR" sz="2000" b="1" spc="-20" dirty="0" smtClean="0">
                  <a:solidFill>
                    <a:srgbClr val="00B050"/>
                  </a:solidFill>
                  <a:latin typeface="Arial"/>
                  <a:cs typeface="Arial"/>
                </a:endParaRPr>
              </a:p>
              <a:p>
                <a:pPr marL="12700" algn="just">
                  <a:lnSpc>
                    <a:spcPct val="100000"/>
                  </a:lnSpc>
                  <a:tabLst>
                    <a:tab pos="3124835" algn="l"/>
                    <a:tab pos="4693285" algn="l"/>
                    <a:tab pos="6677659" algn="l"/>
                    <a:tab pos="7437120" algn="l"/>
                  </a:tabLst>
                </a:pPr>
                <a:endParaRPr lang="tr-TR" sz="2000" b="1" spc="-20" dirty="0" smtClean="0">
                  <a:solidFill>
                    <a:srgbClr val="00B050"/>
                  </a:solidFill>
                  <a:latin typeface="Arial"/>
                  <a:cs typeface="Arial"/>
                </a:endParaRPr>
              </a:p>
              <a:p>
                <a:pPr marL="12700" algn="just">
                  <a:lnSpc>
                    <a:spcPct val="100000"/>
                  </a:lnSpc>
                  <a:tabLst>
                    <a:tab pos="3124835" algn="l"/>
                    <a:tab pos="4693285" algn="l"/>
                    <a:tab pos="6677659" algn="l"/>
                    <a:tab pos="7437120" algn="l"/>
                  </a:tabLst>
                </a:pPr>
                <a:r>
                  <a:rPr lang="tr-TR" sz="2000" b="1" spc="-20" dirty="0" smtClean="0">
                    <a:solidFill>
                      <a:srgbClr val="00B050"/>
                    </a:solidFill>
                    <a:latin typeface="Arial"/>
                    <a:cs typeface="Arial"/>
                  </a:rPr>
                  <a:t>2. terim (Taylor serisi) analitik olduğundan Cauchy integral teoremine göre integrali sıfırdır. </a:t>
                </a:r>
              </a:p>
              <a:p>
                <a:pPr marL="12700" algn="just">
                  <a:lnSpc>
                    <a:spcPct val="100000"/>
                  </a:lnSpc>
                  <a:tabLst>
                    <a:tab pos="3124835" algn="l"/>
                    <a:tab pos="4693285" algn="l"/>
                    <a:tab pos="6677659" algn="l"/>
                    <a:tab pos="7437120" algn="l"/>
                  </a:tabLst>
                </a:pPr>
                <a:endParaRPr lang="tr-TR" sz="2000" b="1" spc="-20" dirty="0" smtClean="0">
                  <a:solidFill>
                    <a:srgbClr val="00B050"/>
                  </a:solidFill>
                  <a:latin typeface="Arial"/>
                  <a:cs typeface="Arial"/>
                </a:endParaRPr>
              </a:p>
              <a:p>
                <a:pPr marL="12700" algn="just">
                  <a:lnSpc>
                    <a:spcPct val="100000"/>
                  </a:lnSpc>
                  <a:tabLst>
                    <a:tab pos="3124835" algn="l"/>
                    <a:tab pos="4693285" algn="l"/>
                    <a:tab pos="6677659" algn="l"/>
                    <a:tab pos="7437120" algn="l"/>
                  </a:tabLst>
                </a:pPr>
                <a:r>
                  <a:rPr lang="tr-TR" sz="2000" b="1" spc="-20" dirty="0" smtClean="0">
                    <a:solidFill>
                      <a:srgbClr val="00B050"/>
                    </a:solidFill>
                    <a:latin typeface="Arial"/>
                    <a:cs typeface="Arial"/>
                  </a:rPr>
                  <a:t>1. </a:t>
                </a:r>
                <a:r>
                  <a:rPr lang="tr-TR" sz="2000" b="1" spc="-20" dirty="0">
                    <a:solidFill>
                      <a:srgbClr val="00B050"/>
                    </a:solidFill>
                    <a:latin typeface="Arial"/>
                    <a:cs typeface="Arial"/>
                  </a:rPr>
                  <a:t>i</a:t>
                </a:r>
                <a:r>
                  <a:rPr lang="tr-TR" sz="2000" b="1" spc="-20" dirty="0" smtClean="0">
                    <a:solidFill>
                      <a:srgbClr val="00B050"/>
                    </a:solidFill>
                    <a:latin typeface="Arial"/>
                    <a:cs typeface="Arial"/>
                  </a:rPr>
                  <a:t>ntegrali z</a:t>
                </a:r>
                <a:r>
                  <a:rPr lang="tr-TR" sz="2000" b="1" spc="-20" baseline="-25000" dirty="0" smtClean="0">
                    <a:solidFill>
                      <a:srgbClr val="00B050"/>
                    </a:solidFill>
                    <a:latin typeface="Arial"/>
                    <a:cs typeface="Arial"/>
                  </a:rPr>
                  <a:t>0</a:t>
                </a:r>
                <a:r>
                  <a:rPr lang="tr-TR" sz="2000" b="1" spc="-20" dirty="0" smtClean="0">
                    <a:solidFill>
                      <a:srgbClr val="00B050"/>
                    </a:solidFill>
                    <a:latin typeface="Arial"/>
                    <a:cs typeface="Arial"/>
                  </a:rPr>
                  <a:t> etrafında küçük bir C’ çemberi üzerinde hesaplamak üzere kutupsal gösterimi kullanalım. </a:t>
                </a:r>
              </a:p>
            </p:txBody>
          </p:sp>
        </mc:Choice>
        <mc:Fallback xmlns="">
          <p:sp>
            <p:nvSpPr>
              <p:cNvPr id="4" name="object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8364" y="276621"/>
                <a:ext cx="7883236" cy="6505179"/>
              </a:xfrm>
              <a:prstGeom prst="rect">
                <a:avLst/>
              </a:prstGeom>
              <a:blipFill>
                <a:blip r:embed="rId3"/>
                <a:stretch>
                  <a:fillRect l="-1856" t="-1124" r="-1933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6115808"/>
              </p:ext>
            </p:extLst>
          </p:nvPr>
        </p:nvGraphicFramePr>
        <p:xfrm>
          <a:off x="2209800" y="1981200"/>
          <a:ext cx="5854700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948" name="Equation" r:id="rId4" imgW="5854680" imgH="1676160" progId="Equation.DSMT4">
                  <p:embed/>
                </p:oleObj>
              </mc:Choice>
              <mc:Fallback>
                <p:oleObj name="Equation" r:id="rId4" imgW="5854680" imgH="1676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09800" y="1981200"/>
                        <a:ext cx="5854700" cy="167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4962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2402529"/>
              </p:ext>
            </p:extLst>
          </p:nvPr>
        </p:nvGraphicFramePr>
        <p:xfrm>
          <a:off x="848852" y="76200"/>
          <a:ext cx="8280400" cy="224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981" name="Equation" r:id="rId3" imgW="8280360" imgH="2247840" progId="Equation.DSMT4">
                  <p:embed/>
                </p:oleObj>
              </mc:Choice>
              <mc:Fallback>
                <p:oleObj name="Equation" r:id="rId3" imgW="8280360" imgH="2247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48852" y="76200"/>
                        <a:ext cx="8280400" cy="2247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object 2"/>
          <p:cNvSpPr txBox="1"/>
          <p:nvPr/>
        </p:nvSpPr>
        <p:spPr>
          <a:xfrm>
            <a:off x="1108364" y="276621"/>
            <a:ext cx="7883236" cy="650517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endParaRPr lang="tr-TR" sz="2000" b="1" spc="-20" dirty="0" smtClean="0">
              <a:solidFill>
                <a:srgbClr val="00B050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endParaRPr lang="tr-TR" sz="2000" b="1" spc="-20" dirty="0">
              <a:solidFill>
                <a:srgbClr val="00B050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endParaRPr lang="tr-TR" sz="2000" b="1" spc="-20" dirty="0" smtClean="0">
              <a:solidFill>
                <a:srgbClr val="00B050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endParaRPr lang="tr-TR" sz="2000" b="1" spc="-20" dirty="0" smtClean="0">
              <a:solidFill>
                <a:srgbClr val="00B050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endParaRPr lang="tr-TR" sz="2000" b="1" spc="-20" dirty="0">
              <a:solidFill>
                <a:srgbClr val="00B050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endParaRPr lang="tr-TR" sz="2000" b="1" spc="-20" dirty="0" smtClean="0">
              <a:solidFill>
                <a:srgbClr val="00B050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endParaRPr lang="tr-TR" sz="2000" b="1" spc="-20" dirty="0">
              <a:solidFill>
                <a:srgbClr val="00B050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r>
              <a:rPr lang="tr-TR" sz="2000" b="1" spc="-20" dirty="0" smtClean="0">
                <a:solidFill>
                  <a:srgbClr val="00B050"/>
                </a:solidFill>
                <a:latin typeface="Arial"/>
                <a:cs typeface="Arial"/>
              </a:rPr>
              <a:t>Trigonometrik fonksiyonların (n=1 değeri hariç) bir periyot üzerinden integralleri sıfır olur. </a:t>
            </a:r>
            <a:r>
              <a:rPr lang="tr-TR" sz="2000" b="1" spc="-20" dirty="0">
                <a:solidFill>
                  <a:srgbClr val="00B050"/>
                </a:solidFill>
                <a:latin typeface="Arial"/>
                <a:cs typeface="Arial"/>
              </a:rPr>
              <a:t>n</a:t>
            </a:r>
            <a:r>
              <a:rPr lang="tr-TR" sz="2000" b="1" spc="-20" dirty="0" smtClean="0">
                <a:solidFill>
                  <a:srgbClr val="00B050"/>
                </a:solidFill>
                <a:latin typeface="Arial"/>
                <a:cs typeface="Arial"/>
              </a:rPr>
              <a:t> = 1 için cos</a:t>
            </a:r>
            <a:r>
              <a:rPr lang="el-GR" sz="2000" b="1" spc="-20" dirty="0" smtClean="0">
                <a:solidFill>
                  <a:srgbClr val="00B050"/>
                </a:solidFill>
                <a:latin typeface="Arial"/>
                <a:cs typeface="Arial"/>
              </a:rPr>
              <a:t>θ</a:t>
            </a:r>
            <a:r>
              <a:rPr lang="tr-TR" sz="2000" b="1" spc="-20" dirty="0" smtClean="0">
                <a:solidFill>
                  <a:srgbClr val="00B050"/>
                </a:solidFill>
                <a:latin typeface="Arial"/>
                <a:cs typeface="Arial"/>
              </a:rPr>
              <a:t> ‘lı terimin katsayısı 2</a:t>
            </a:r>
            <a:r>
              <a:rPr lang="el-GR" sz="2000" b="1" spc="-20" dirty="0" smtClean="0">
                <a:solidFill>
                  <a:srgbClr val="00B050"/>
                </a:solidFill>
                <a:latin typeface="Arial"/>
                <a:cs typeface="Arial"/>
              </a:rPr>
              <a:t>π</a:t>
            </a:r>
            <a:r>
              <a:rPr lang="tr-TR" sz="2000" b="1" spc="-20" dirty="0" smtClean="0">
                <a:solidFill>
                  <a:srgbClr val="00B050"/>
                </a:solidFill>
                <a:latin typeface="Arial"/>
                <a:cs typeface="Arial"/>
              </a:rPr>
              <a:t>, sin</a:t>
            </a:r>
            <a:r>
              <a:rPr lang="el-GR" sz="2000" b="1" spc="-20" dirty="0" smtClean="0">
                <a:solidFill>
                  <a:srgbClr val="00B050"/>
                </a:solidFill>
                <a:latin typeface="Arial"/>
                <a:cs typeface="Arial"/>
              </a:rPr>
              <a:t>θ</a:t>
            </a:r>
            <a:r>
              <a:rPr lang="tr-TR" sz="2000" b="1" spc="-20" dirty="0" smtClean="0">
                <a:solidFill>
                  <a:srgbClr val="00B050"/>
                </a:solidFill>
                <a:latin typeface="Arial"/>
                <a:cs typeface="Arial"/>
              </a:rPr>
              <a:t> </a:t>
            </a:r>
            <a:r>
              <a:rPr lang="tr-TR" sz="2000" b="1" spc="-20" dirty="0">
                <a:solidFill>
                  <a:srgbClr val="00B050"/>
                </a:solidFill>
                <a:latin typeface="Arial"/>
                <a:cs typeface="Arial"/>
              </a:rPr>
              <a:t>‘lı terimin </a:t>
            </a:r>
            <a:r>
              <a:rPr lang="tr-TR" sz="2000" b="1" spc="-20" dirty="0" smtClean="0">
                <a:solidFill>
                  <a:srgbClr val="00B050"/>
                </a:solidFill>
                <a:latin typeface="Arial"/>
                <a:cs typeface="Arial"/>
              </a:rPr>
              <a:t>katkısı sıfır olur. </a:t>
            </a: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endParaRPr lang="tr-TR" sz="2000" b="1" spc="-20" dirty="0">
              <a:solidFill>
                <a:srgbClr val="00B050"/>
              </a:solidFill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tabLst>
                <a:tab pos="3124835" algn="l"/>
                <a:tab pos="4693285" algn="l"/>
                <a:tab pos="6677659" algn="l"/>
                <a:tab pos="7437120" algn="l"/>
              </a:tabLst>
            </a:pPr>
            <a:r>
              <a:rPr lang="tr-TR" sz="2000" b="1" spc="-20" dirty="0" smtClean="0">
                <a:solidFill>
                  <a:srgbClr val="00B050"/>
                </a:solidFill>
                <a:latin typeface="Arial"/>
                <a:cs typeface="Arial"/>
              </a:rPr>
              <a:t>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5532417"/>
              </p:ext>
            </p:extLst>
          </p:nvPr>
        </p:nvGraphicFramePr>
        <p:xfrm>
          <a:off x="2286000" y="3429000"/>
          <a:ext cx="54356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982" name="Equation" r:id="rId5" imgW="5435280" imgH="1218960" progId="Equation.DSMT4">
                  <p:embed/>
                </p:oleObj>
              </mc:Choice>
              <mc:Fallback>
                <p:oleObj name="Equation" r:id="rId5" imgW="5435280" imgH="1218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286000" y="3429000"/>
                        <a:ext cx="5435600" cy="1219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5448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8668478"/>
              </p:ext>
            </p:extLst>
          </p:nvPr>
        </p:nvGraphicFramePr>
        <p:xfrm>
          <a:off x="1066800" y="76200"/>
          <a:ext cx="7632700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996" name="Equation" r:id="rId3" imgW="7632360" imgH="1117440" progId="Equation.DSMT4">
                  <p:embed/>
                </p:oleObj>
              </mc:Choice>
              <mc:Fallback>
                <p:oleObj name="Equation" r:id="rId3" imgW="7632360" imgH="1117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6800" y="76200"/>
                        <a:ext cx="7632700" cy="1117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7411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5283</TotalTime>
  <Words>982</Words>
  <Application>Microsoft Office PowerPoint</Application>
  <PresentationFormat>On-screen Show (4:3)</PresentationFormat>
  <Paragraphs>222</Paragraphs>
  <Slides>33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3" baseType="lpstr">
      <vt:lpstr>Arial</vt:lpstr>
      <vt:lpstr>Calibri</vt:lpstr>
      <vt:lpstr>Cambria Math</vt:lpstr>
      <vt:lpstr>Gill Sans MT</vt:lpstr>
      <vt:lpstr>Times New Roman</vt:lpstr>
      <vt:lpstr>Verdana</vt:lpstr>
      <vt:lpstr>Wingdings</vt:lpstr>
      <vt:lpstr>Wingdings 2</vt:lpstr>
      <vt:lpstr>Gündönümü</vt:lpstr>
      <vt:lpstr>Equation</vt:lpstr>
      <vt:lpstr>PowerPoint Presentation</vt:lpstr>
      <vt:lpstr>REZİDÜ TEOREMİ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Vectors</dc:title>
  <dc:creator>Samim Dündar</dc:creator>
  <cp:lastModifiedBy>fatih aylıkcı</cp:lastModifiedBy>
  <cp:revision>364</cp:revision>
  <cp:lastPrinted>2017-09-19T19:06:38Z</cp:lastPrinted>
  <dcterms:created xsi:type="dcterms:W3CDTF">2015-09-11T17:58:57Z</dcterms:created>
  <dcterms:modified xsi:type="dcterms:W3CDTF">2023-11-27T19:15:28Z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2015-07-28T00:00:00Z</vt:filetime>
  </property>
  <property fmtid="{D5CDD505-2E9C-101B-9397-08002B2CF9AE}" pid="3" name="LastSaved">
    <vt:filetime>2015-09-11T00:00:00Z</vt:filetime>
  </property>
</Properties>
</file>