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8"/>
  </p:notesMasterIdLst>
  <p:sldIdLst>
    <p:sldId id="340" r:id="rId4"/>
    <p:sldId id="599" r:id="rId5"/>
    <p:sldId id="600" r:id="rId6"/>
    <p:sldId id="601" r:id="rId7"/>
    <p:sldId id="603" r:id="rId8"/>
    <p:sldId id="604" r:id="rId9"/>
    <p:sldId id="605" r:id="rId10"/>
    <p:sldId id="602" r:id="rId11"/>
    <p:sldId id="433" r:id="rId12"/>
    <p:sldId id="434" r:id="rId13"/>
    <p:sldId id="435" r:id="rId14"/>
    <p:sldId id="437" r:id="rId15"/>
    <p:sldId id="438" r:id="rId16"/>
    <p:sldId id="439" r:id="rId17"/>
    <p:sldId id="440" r:id="rId18"/>
    <p:sldId id="442" r:id="rId19"/>
    <p:sldId id="443" r:id="rId20"/>
    <p:sldId id="432" r:id="rId21"/>
    <p:sldId id="441" r:id="rId22"/>
    <p:sldId id="444" r:id="rId23"/>
    <p:sldId id="445" r:id="rId24"/>
    <p:sldId id="446" r:id="rId25"/>
    <p:sldId id="448" r:id="rId26"/>
    <p:sldId id="449" r:id="rId27"/>
    <p:sldId id="450" r:id="rId28"/>
    <p:sldId id="451" r:id="rId29"/>
    <p:sldId id="452" r:id="rId30"/>
    <p:sldId id="453" r:id="rId31"/>
    <p:sldId id="454" r:id="rId32"/>
    <p:sldId id="455" r:id="rId33"/>
    <p:sldId id="456" r:id="rId34"/>
    <p:sldId id="457" r:id="rId35"/>
    <p:sldId id="458" r:id="rId36"/>
    <p:sldId id="459" r:id="rId37"/>
    <p:sldId id="460" r:id="rId38"/>
    <p:sldId id="461" r:id="rId39"/>
    <p:sldId id="462" r:id="rId40"/>
    <p:sldId id="463" r:id="rId41"/>
    <p:sldId id="464" r:id="rId42"/>
    <p:sldId id="465" r:id="rId43"/>
    <p:sldId id="466" r:id="rId44"/>
    <p:sldId id="467" r:id="rId45"/>
    <p:sldId id="468" r:id="rId46"/>
    <p:sldId id="469" r:id="rId47"/>
    <p:sldId id="470" r:id="rId48"/>
    <p:sldId id="471" r:id="rId49"/>
    <p:sldId id="472" r:id="rId50"/>
    <p:sldId id="473" r:id="rId51"/>
    <p:sldId id="474" r:id="rId52"/>
    <p:sldId id="475" r:id="rId53"/>
    <p:sldId id="476" r:id="rId54"/>
    <p:sldId id="477" r:id="rId55"/>
    <p:sldId id="478" r:id="rId56"/>
    <p:sldId id="479" r:id="rId57"/>
    <p:sldId id="480" r:id="rId58"/>
    <p:sldId id="481" r:id="rId59"/>
    <p:sldId id="482" r:id="rId60"/>
    <p:sldId id="483" r:id="rId61"/>
    <p:sldId id="484" r:id="rId62"/>
    <p:sldId id="485" r:id="rId63"/>
    <p:sldId id="486" r:id="rId64"/>
    <p:sldId id="487" r:id="rId65"/>
    <p:sldId id="489" r:id="rId66"/>
    <p:sldId id="490" r:id="rId67"/>
    <p:sldId id="491" r:id="rId68"/>
    <p:sldId id="488" r:id="rId69"/>
    <p:sldId id="492" r:id="rId70"/>
    <p:sldId id="493" r:id="rId71"/>
    <p:sldId id="495" r:id="rId72"/>
    <p:sldId id="494" r:id="rId73"/>
    <p:sldId id="496" r:id="rId74"/>
    <p:sldId id="497" r:id="rId75"/>
    <p:sldId id="498" r:id="rId76"/>
    <p:sldId id="499" r:id="rId77"/>
    <p:sldId id="500" r:id="rId78"/>
    <p:sldId id="518" r:id="rId79"/>
    <p:sldId id="519" r:id="rId80"/>
    <p:sldId id="520" r:id="rId81"/>
    <p:sldId id="521" r:id="rId82"/>
    <p:sldId id="522" r:id="rId83"/>
    <p:sldId id="523" r:id="rId84"/>
    <p:sldId id="524" r:id="rId85"/>
    <p:sldId id="501" r:id="rId86"/>
    <p:sldId id="502" r:id="rId87"/>
    <p:sldId id="503" r:id="rId88"/>
    <p:sldId id="504" r:id="rId89"/>
    <p:sldId id="525" r:id="rId90"/>
    <p:sldId id="505" r:id="rId91"/>
    <p:sldId id="526" r:id="rId92"/>
    <p:sldId id="506" r:id="rId93"/>
    <p:sldId id="507" r:id="rId94"/>
    <p:sldId id="508" r:id="rId95"/>
    <p:sldId id="528" r:id="rId96"/>
    <p:sldId id="529" r:id="rId97"/>
    <p:sldId id="531" r:id="rId98"/>
    <p:sldId id="533" r:id="rId99"/>
    <p:sldId id="534" r:id="rId100"/>
    <p:sldId id="509" r:id="rId101"/>
    <p:sldId id="510" r:id="rId102"/>
    <p:sldId id="535" r:id="rId103"/>
    <p:sldId id="536" r:id="rId104"/>
    <p:sldId id="537" r:id="rId105"/>
    <p:sldId id="538" r:id="rId106"/>
    <p:sldId id="511" r:id="rId107"/>
    <p:sldId id="512" r:id="rId108"/>
    <p:sldId id="540" r:id="rId109"/>
    <p:sldId id="541" r:id="rId110"/>
    <p:sldId id="543" r:id="rId111"/>
    <p:sldId id="542" r:id="rId112"/>
    <p:sldId id="545" r:id="rId113"/>
    <p:sldId id="546" r:id="rId114"/>
    <p:sldId id="544" r:id="rId115"/>
    <p:sldId id="547" r:id="rId116"/>
    <p:sldId id="548" r:id="rId117"/>
    <p:sldId id="551" r:id="rId118"/>
    <p:sldId id="552" r:id="rId119"/>
    <p:sldId id="553" r:id="rId120"/>
    <p:sldId id="517" r:id="rId121"/>
    <p:sldId id="555" r:id="rId122"/>
    <p:sldId id="556" r:id="rId123"/>
    <p:sldId id="557" r:id="rId124"/>
    <p:sldId id="558" r:id="rId125"/>
    <p:sldId id="559" r:id="rId126"/>
    <p:sldId id="554" r:id="rId127"/>
    <p:sldId id="560" r:id="rId128"/>
    <p:sldId id="561" r:id="rId129"/>
    <p:sldId id="562" r:id="rId130"/>
    <p:sldId id="563" r:id="rId131"/>
    <p:sldId id="564" r:id="rId132"/>
    <p:sldId id="565" r:id="rId133"/>
    <p:sldId id="566" r:id="rId134"/>
    <p:sldId id="567" r:id="rId135"/>
    <p:sldId id="568" r:id="rId136"/>
    <p:sldId id="569" r:id="rId137"/>
    <p:sldId id="570" r:id="rId138"/>
    <p:sldId id="571" r:id="rId139"/>
    <p:sldId id="572" r:id="rId140"/>
    <p:sldId id="573" r:id="rId141"/>
    <p:sldId id="574" r:id="rId142"/>
    <p:sldId id="575" r:id="rId143"/>
    <p:sldId id="576" r:id="rId144"/>
    <p:sldId id="578" r:id="rId145"/>
    <p:sldId id="579" r:id="rId146"/>
    <p:sldId id="580" r:id="rId147"/>
    <p:sldId id="581" r:id="rId148"/>
    <p:sldId id="582" r:id="rId149"/>
    <p:sldId id="583" r:id="rId150"/>
    <p:sldId id="598" r:id="rId151"/>
    <p:sldId id="593" r:id="rId152"/>
    <p:sldId id="595" r:id="rId153"/>
    <p:sldId id="596" r:id="rId154"/>
    <p:sldId id="597" r:id="rId155"/>
    <p:sldId id="594" r:id="rId156"/>
    <p:sldId id="606" r:id="rId157"/>
    <p:sldId id="609" r:id="rId158"/>
    <p:sldId id="608" r:id="rId159"/>
    <p:sldId id="610" r:id="rId160"/>
    <p:sldId id="611" r:id="rId161"/>
    <p:sldId id="613" r:id="rId162"/>
    <p:sldId id="614" r:id="rId163"/>
    <p:sldId id="615" r:id="rId164"/>
    <p:sldId id="616" r:id="rId165"/>
    <p:sldId id="617" r:id="rId166"/>
    <p:sldId id="618" r:id="rId167"/>
    <p:sldId id="619" r:id="rId168"/>
    <p:sldId id="620" r:id="rId169"/>
    <p:sldId id="622" r:id="rId170"/>
    <p:sldId id="623" r:id="rId171"/>
    <p:sldId id="624" r:id="rId172"/>
    <p:sldId id="625" r:id="rId173"/>
    <p:sldId id="626" r:id="rId174"/>
    <p:sldId id="627" r:id="rId175"/>
    <p:sldId id="628" r:id="rId176"/>
    <p:sldId id="629" r:id="rId177"/>
    <p:sldId id="630" r:id="rId178"/>
    <p:sldId id="631" r:id="rId179"/>
    <p:sldId id="632" r:id="rId180"/>
    <p:sldId id="633" r:id="rId181"/>
    <p:sldId id="634" r:id="rId182"/>
    <p:sldId id="635" r:id="rId183"/>
    <p:sldId id="636" r:id="rId184"/>
    <p:sldId id="760" r:id="rId185"/>
    <p:sldId id="637" r:id="rId186"/>
    <p:sldId id="638" r:id="rId187"/>
    <p:sldId id="639" r:id="rId188"/>
    <p:sldId id="640" r:id="rId189"/>
    <p:sldId id="641" r:id="rId190"/>
    <p:sldId id="642" r:id="rId191"/>
    <p:sldId id="643" r:id="rId192"/>
    <p:sldId id="644" r:id="rId193"/>
    <p:sldId id="645" r:id="rId194"/>
    <p:sldId id="646" r:id="rId195"/>
    <p:sldId id="647" r:id="rId196"/>
    <p:sldId id="648" r:id="rId197"/>
    <p:sldId id="649" r:id="rId198"/>
    <p:sldId id="650" r:id="rId199"/>
    <p:sldId id="651" r:id="rId200"/>
    <p:sldId id="652" r:id="rId201"/>
    <p:sldId id="653" r:id="rId202"/>
    <p:sldId id="654" r:id="rId203"/>
    <p:sldId id="655" r:id="rId204"/>
    <p:sldId id="656" r:id="rId205"/>
    <p:sldId id="657" r:id="rId206"/>
    <p:sldId id="658" r:id="rId207"/>
    <p:sldId id="659" r:id="rId208"/>
    <p:sldId id="660" r:id="rId209"/>
    <p:sldId id="661" r:id="rId210"/>
    <p:sldId id="662" r:id="rId211"/>
    <p:sldId id="663" r:id="rId212"/>
    <p:sldId id="664" r:id="rId213"/>
    <p:sldId id="665" r:id="rId214"/>
    <p:sldId id="666" r:id="rId215"/>
    <p:sldId id="667" r:id="rId216"/>
    <p:sldId id="668" r:id="rId217"/>
    <p:sldId id="669" r:id="rId218"/>
    <p:sldId id="670" r:id="rId219"/>
    <p:sldId id="671" r:id="rId220"/>
    <p:sldId id="672" r:id="rId221"/>
    <p:sldId id="673" r:id="rId222"/>
    <p:sldId id="674" r:id="rId223"/>
    <p:sldId id="675" r:id="rId224"/>
    <p:sldId id="676" r:id="rId225"/>
    <p:sldId id="759" r:id="rId226"/>
    <p:sldId id="677" r:id="rId227"/>
    <p:sldId id="678" r:id="rId228"/>
    <p:sldId id="679" r:id="rId229"/>
    <p:sldId id="680" r:id="rId230"/>
    <p:sldId id="682" r:id="rId231"/>
    <p:sldId id="683" r:id="rId232"/>
    <p:sldId id="684" r:id="rId233"/>
    <p:sldId id="681" r:id="rId234"/>
    <p:sldId id="685" r:id="rId235"/>
    <p:sldId id="686" r:id="rId236"/>
    <p:sldId id="689" r:id="rId237"/>
    <p:sldId id="688" r:id="rId238"/>
    <p:sldId id="690" r:id="rId239"/>
    <p:sldId id="687" r:id="rId240"/>
    <p:sldId id="691" r:id="rId241"/>
    <p:sldId id="692" r:id="rId242"/>
    <p:sldId id="693" r:id="rId243"/>
    <p:sldId id="694" r:id="rId244"/>
    <p:sldId id="695" r:id="rId245"/>
    <p:sldId id="696" r:id="rId246"/>
    <p:sldId id="697" r:id="rId247"/>
    <p:sldId id="698" r:id="rId248"/>
    <p:sldId id="699" r:id="rId249"/>
    <p:sldId id="701" r:id="rId250"/>
    <p:sldId id="700" r:id="rId251"/>
    <p:sldId id="702" r:id="rId252"/>
    <p:sldId id="703" r:id="rId253"/>
    <p:sldId id="704" r:id="rId254"/>
    <p:sldId id="705" r:id="rId255"/>
    <p:sldId id="706" r:id="rId256"/>
    <p:sldId id="707" r:id="rId257"/>
    <p:sldId id="708" r:id="rId258"/>
    <p:sldId id="709" r:id="rId259"/>
    <p:sldId id="710" r:id="rId260"/>
    <p:sldId id="711" r:id="rId261"/>
    <p:sldId id="712" r:id="rId262"/>
    <p:sldId id="713" r:id="rId263"/>
    <p:sldId id="714" r:id="rId264"/>
    <p:sldId id="715" r:id="rId265"/>
    <p:sldId id="718" r:id="rId266"/>
    <p:sldId id="719" r:id="rId267"/>
    <p:sldId id="720" r:id="rId268"/>
    <p:sldId id="721" r:id="rId269"/>
    <p:sldId id="722" r:id="rId270"/>
    <p:sldId id="723" r:id="rId271"/>
    <p:sldId id="717" r:id="rId272"/>
    <p:sldId id="724" r:id="rId273"/>
    <p:sldId id="725" r:id="rId274"/>
    <p:sldId id="726" r:id="rId275"/>
    <p:sldId id="727" r:id="rId276"/>
    <p:sldId id="728" r:id="rId277"/>
    <p:sldId id="729" r:id="rId278"/>
    <p:sldId id="730" r:id="rId279"/>
    <p:sldId id="731" r:id="rId280"/>
    <p:sldId id="732" r:id="rId281"/>
    <p:sldId id="733" r:id="rId282"/>
    <p:sldId id="734" r:id="rId283"/>
    <p:sldId id="735" r:id="rId284"/>
    <p:sldId id="736" r:id="rId285"/>
    <p:sldId id="737" r:id="rId286"/>
    <p:sldId id="738" r:id="rId287"/>
    <p:sldId id="739" r:id="rId288"/>
    <p:sldId id="740" r:id="rId289"/>
    <p:sldId id="741" r:id="rId290"/>
    <p:sldId id="742" r:id="rId291"/>
    <p:sldId id="743" r:id="rId292"/>
    <p:sldId id="744" r:id="rId293"/>
    <p:sldId id="745" r:id="rId294"/>
    <p:sldId id="746" r:id="rId295"/>
    <p:sldId id="747" r:id="rId296"/>
    <p:sldId id="748" r:id="rId297"/>
    <p:sldId id="749" r:id="rId298"/>
    <p:sldId id="750" r:id="rId299"/>
    <p:sldId id="751" r:id="rId300"/>
    <p:sldId id="752" r:id="rId301"/>
    <p:sldId id="753" r:id="rId302"/>
    <p:sldId id="756" r:id="rId303"/>
    <p:sldId id="754" r:id="rId304"/>
    <p:sldId id="755" r:id="rId305"/>
    <p:sldId id="757" r:id="rId306"/>
    <p:sldId id="758" r:id="rId30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6" d="100"/>
          <a:sy n="96" d="100"/>
        </p:scale>
        <p:origin x="11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170" Type="http://schemas.openxmlformats.org/officeDocument/2006/relationships/slide" Target="slides/slide167.xml"/><Relationship Id="rId226" Type="http://schemas.openxmlformats.org/officeDocument/2006/relationships/slide" Target="slides/slide223.xml"/><Relationship Id="rId268" Type="http://schemas.openxmlformats.org/officeDocument/2006/relationships/slide" Target="slides/slide265.xml"/><Relationship Id="rId32" Type="http://schemas.openxmlformats.org/officeDocument/2006/relationships/slide" Target="slides/slide29.xml"/><Relationship Id="rId74" Type="http://schemas.openxmlformats.org/officeDocument/2006/relationships/slide" Target="slides/slide71.xml"/><Relationship Id="rId128" Type="http://schemas.openxmlformats.org/officeDocument/2006/relationships/slide" Target="slides/slide125.xml"/><Relationship Id="rId5" Type="http://schemas.openxmlformats.org/officeDocument/2006/relationships/slide" Target="slides/slide2.xml"/><Relationship Id="rId181" Type="http://schemas.openxmlformats.org/officeDocument/2006/relationships/slide" Target="slides/slide178.xml"/><Relationship Id="rId237" Type="http://schemas.openxmlformats.org/officeDocument/2006/relationships/slide" Target="slides/slide234.xml"/><Relationship Id="rId279" Type="http://schemas.openxmlformats.org/officeDocument/2006/relationships/slide" Target="slides/slide276.xml"/><Relationship Id="rId43" Type="http://schemas.openxmlformats.org/officeDocument/2006/relationships/slide" Target="slides/slide40.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85" Type="http://schemas.openxmlformats.org/officeDocument/2006/relationships/slide" Target="slides/slide82.xml"/><Relationship Id="rId150" Type="http://schemas.openxmlformats.org/officeDocument/2006/relationships/slide" Target="slides/slide147.xml"/><Relationship Id="rId192" Type="http://schemas.openxmlformats.org/officeDocument/2006/relationships/slide" Target="slides/slide189.xml"/><Relationship Id="rId206" Type="http://schemas.openxmlformats.org/officeDocument/2006/relationships/slide" Target="slides/slide203.xml"/><Relationship Id="rId248" Type="http://schemas.openxmlformats.org/officeDocument/2006/relationships/slide" Target="slides/slide245.xml"/><Relationship Id="rId12" Type="http://schemas.openxmlformats.org/officeDocument/2006/relationships/slide" Target="slides/slide9.xml"/><Relationship Id="rId108" Type="http://schemas.openxmlformats.org/officeDocument/2006/relationships/slide" Target="slides/slide105.xml"/><Relationship Id="rId54" Type="http://schemas.openxmlformats.org/officeDocument/2006/relationships/slide" Target="slides/slide51.xml"/><Relationship Id="rId96" Type="http://schemas.openxmlformats.org/officeDocument/2006/relationships/slide" Target="slides/slide93.xml"/><Relationship Id="rId161" Type="http://schemas.openxmlformats.org/officeDocument/2006/relationships/slide" Target="slides/slide158.xml"/><Relationship Id="rId217" Type="http://schemas.openxmlformats.org/officeDocument/2006/relationships/slide" Target="slides/slide214.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slide" Target="slides/slide278.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71" Type="http://schemas.openxmlformats.org/officeDocument/2006/relationships/slide" Target="slides/slide268.xml"/><Relationship Id="rId292" Type="http://schemas.openxmlformats.org/officeDocument/2006/relationships/slide" Target="slides/slide289.xml"/><Relationship Id="rId306" Type="http://schemas.openxmlformats.org/officeDocument/2006/relationships/slide" Target="slides/slide303.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72" Type="http://schemas.openxmlformats.org/officeDocument/2006/relationships/slide" Target="slides/slide269.xml"/><Relationship Id="rId293" Type="http://schemas.openxmlformats.org/officeDocument/2006/relationships/slide" Target="slides/slide290.xml"/><Relationship Id="rId307" Type="http://schemas.openxmlformats.org/officeDocument/2006/relationships/slide" Target="slides/slide304.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slide" Target="slides/slide259.xml"/><Relationship Id="rId283" Type="http://schemas.openxmlformats.org/officeDocument/2006/relationships/slide" Target="slides/slide280.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notesMaster" Target="notesMasters/notesMaster1.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presProps" Target="presProp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viewProps" Target="viewProps.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theme" Target="theme/theme1.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tableStyles" Target="tableStyles.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302" Type="http://schemas.openxmlformats.org/officeDocument/2006/relationships/slide" Target="slides/slide299.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303" Type="http://schemas.openxmlformats.org/officeDocument/2006/relationships/slide" Target="slides/slide300.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107" Type="http://schemas.openxmlformats.org/officeDocument/2006/relationships/slide" Target="slides/slide104.xml"/><Relationship Id="rId289" Type="http://schemas.openxmlformats.org/officeDocument/2006/relationships/slide" Target="slides/slide286.xml"/><Relationship Id="rId11" Type="http://schemas.openxmlformats.org/officeDocument/2006/relationships/slide" Target="slides/slide8.xml"/><Relationship Id="rId53" Type="http://schemas.openxmlformats.org/officeDocument/2006/relationships/slide" Target="slides/slide50.xml"/><Relationship Id="rId149" Type="http://schemas.openxmlformats.org/officeDocument/2006/relationships/slide" Target="slides/slide146.xml"/><Relationship Id="rId95" Type="http://schemas.openxmlformats.org/officeDocument/2006/relationships/slide" Target="slides/slide92.xml"/><Relationship Id="rId160" Type="http://schemas.openxmlformats.org/officeDocument/2006/relationships/slide" Target="slides/slide157.xml"/><Relationship Id="rId216" Type="http://schemas.openxmlformats.org/officeDocument/2006/relationships/slide" Target="slides/slide213.xml"/><Relationship Id="rId258" Type="http://schemas.openxmlformats.org/officeDocument/2006/relationships/slide" Target="slides/slide255.xml"/><Relationship Id="rId22" Type="http://schemas.openxmlformats.org/officeDocument/2006/relationships/slide" Target="slides/slide19.xml"/><Relationship Id="rId64" Type="http://schemas.openxmlformats.org/officeDocument/2006/relationships/slide" Target="slides/slide61.xml"/><Relationship Id="rId118" Type="http://schemas.openxmlformats.org/officeDocument/2006/relationships/slide" Target="slides/slide115.xml"/><Relationship Id="rId171" Type="http://schemas.openxmlformats.org/officeDocument/2006/relationships/slide" Target="slides/slide168.xml"/><Relationship Id="rId227" Type="http://schemas.openxmlformats.org/officeDocument/2006/relationships/slide" Target="slides/slide224.xml"/><Relationship Id="rId269" Type="http://schemas.openxmlformats.org/officeDocument/2006/relationships/slide" Target="slides/slide266.xml"/><Relationship Id="rId33" Type="http://schemas.openxmlformats.org/officeDocument/2006/relationships/slide" Target="slides/slide30.xml"/><Relationship Id="rId129" Type="http://schemas.openxmlformats.org/officeDocument/2006/relationships/slide" Target="slides/slide126.xml"/><Relationship Id="rId280" Type="http://schemas.openxmlformats.org/officeDocument/2006/relationships/slide" Target="slides/slide277.xml"/><Relationship Id="rId75" Type="http://schemas.openxmlformats.org/officeDocument/2006/relationships/slide" Target="slides/slide72.xml"/><Relationship Id="rId140" Type="http://schemas.openxmlformats.org/officeDocument/2006/relationships/slide" Target="slides/slide137.xml"/><Relationship Id="rId182" Type="http://schemas.openxmlformats.org/officeDocument/2006/relationships/slide" Target="slides/slide179.xml"/><Relationship Id="rId6" Type="http://schemas.openxmlformats.org/officeDocument/2006/relationships/slide" Target="slides/slide3.xml"/><Relationship Id="rId238" Type="http://schemas.openxmlformats.org/officeDocument/2006/relationships/slide" Target="slides/slide235.xml"/><Relationship Id="rId291" Type="http://schemas.openxmlformats.org/officeDocument/2006/relationships/slide" Target="slides/slide288.xml"/><Relationship Id="rId305" Type="http://schemas.openxmlformats.org/officeDocument/2006/relationships/slide" Target="slides/slide3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35EF2-E210-4029-B099-B96B99E3E638}" type="datetimeFigureOut">
              <a:rPr lang="tr-TR" smtClean="0"/>
              <a:t>18.12.2022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23C033-D321-4AEC-8C51-2F94A0FC259B}" type="slidenum">
              <a:rPr lang="tr-TR" smtClean="0"/>
              <a:t>‹#›</a:t>
            </a:fld>
            <a:endParaRPr lang="tr-TR"/>
          </a:p>
        </p:txBody>
      </p:sp>
    </p:spTree>
    <p:extLst>
      <p:ext uri="{BB962C8B-B14F-4D97-AF65-F5344CB8AC3E}">
        <p14:creationId xmlns:p14="http://schemas.microsoft.com/office/powerpoint/2010/main" val="554360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CDA632-E040-4F21-AE24-C4ED6E14FA49}" type="slidenum">
              <a:rPr kumimoji="0" lang="tr-TR" altLang="tr-T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tr-TR" altLang="tr-T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a:latin typeface="Arial" panose="020B0604020202020204" pitchFamily="34" charset="0"/>
            </a:endParaRPr>
          </a:p>
        </p:txBody>
      </p:sp>
    </p:spTree>
    <p:extLst>
      <p:ext uri="{BB962C8B-B14F-4D97-AF65-F5344CB8AC3E}">
        <p14:creationId xmlns:p14="http://schemas.microsoft.com/office/powerpoint/2010/main" val="2325835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737849BE-6F93-4AB5-8E9C-658045285485}" type="datetimeFigureOut">
              <a:rPr lang="tr-TR" smtClean="0"/>
              <a:t>18.12.2022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C1C8512-844C-4E65-A054-82BC389DA36D}" type="slidenum">
              <a:rPr lang="tr-TR" smtClean="0"/>
              <a:t>‹#›</a:t>
            </a:fld>
            <a:endParaRPr lang="tr-TR"/>
          </a:p>
        </p:txBody>
      </p:sp>
    </p:spTree>
    <p:extLst>
      <p:ext uri="{BB962C8B-B14F-4D97-AF65-F5344CB8AC3E}">
        <p14:creationId xmlns:p14="http://schemas.microsoft.com/office/powerpoint/2010/main" val="72230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37849BE-6F93-4AB5-8E9C-658045285485}" type="datetimeFigureOut">
              <a:rPr lang="tr-TR" smtClean="0"/>
              <a:t>18.12.2022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C1C8512-844C-4E65-A054-82BC389DA36D}" type="slidenum">
              <a:rPr lang="tr-TR" smtClean="0"/>
              <a:t>‹#›</a:t>
            </a:fld>
            <a:endParaRPr lang="tr-TR"/>
          </a:p>
        </p:txBody>
      </p:sp>
    </p:spTree>
    <p:extLst>
      <p:ext uri="{BB962C8B-B14F-4D97-AF65-F5344CB8AC3E}">
        <p14:creationId xmlns:p14="http://schemas.microsoft.com/office/powerpoint/2010/main" val="78368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37849BE-6F93-4AB5-8E9C-658045285485}" type="datetimeFigureOut">
              <a:rPr lang="tr-TR" smtClean="0"/>
              <a:t>18.12.2022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C1C8512-844C-4E65-A054-82BC389DA36D}" type="slidenum">
              <a:rPr lang="tr-TR" smtClean="0"/>
              <a:t>‹#›</a:t>
            </a:fld>
            <a:endParaRPr lang="tr-TR"/>
          </a:p>
        </p:txBody>
      </p:sp>
    </p:spTree>
    <p:extLst>
      <p:ext uri="{BB962C8B-B14F-4D97-AF65-F5344CB8AC3E}">
        <p14:creationId xmlns:p14="http://schemas.microsoft.com/office/powerpoint/2010/main" val="377370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Freeform 2"/>
          <p:cNvSpPr>
            <a:spLocks/>
          </p:cNvSpPr>
          <p:nvPr/>
        </p:nvSpPr>
        <p:spPr bwMode="blackWhite">
          <a:xfrm>
            <a:off x="27517" y="12701"/>
            <a:ext cx="11861800" cy="6780213"/>
          </a:xfrm>
          <a:custGeom>
            <a:avLst/>
            <a:gdLst>
              <a:gd name="T0" fmla="*/ 2147483646 w 3985"/>
              <a:gd name="T1" fmla="*/ 0 h 3619"/>
              <a:gd name="T2" fmla="*/ 0 w 3985"/>
              <a:gd name="T3" fmla="*/ 2147483646 h 3619"/>
              <a:gd name="T4" fmla="*/ 2147483646 w 3985"/>
              <a:gd name="T5" fmla="*/ 2147483646 h 3619"/>
              <a:gd name="T6" fmla="*/ 2147483646 w 3985"/>
              <a:gd name="T7" fmla="*/ 2147483646 h 3619"/>
              <a:gd name="T8" fmla="*/ 2147483646 w 3985"/>
              <a:gd name="T9" fmla="*/ 0 h 3619"/>
              <a:gd name="T10" fmla="*/ 2147483646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nvGrpSpPr>
          <p:cNvPr id="5" name="Group 8"/>
          <p:cNvGrpSpPr>
            <a:grpSpLocks/>
          </p:cNvGrpSpPr>
          <p:nvPr/>
        </p:nvGrpSpPr>
        <p:grpSpPr bwMode="auto">
          <a:xfrm>
            <a:off x="260351" y="234950"/>
            <a:ext cx="5050367" cy="1778000"/>
            <a:chOff x="123" y="148"/>
            <a:chExt cx="2386" cy="1120"/>
          </a:xfrm>
        </p:grpSpPr>
        <p:sp>
          <p:nvSpPr>
            <p:cNvPr id="6" name="Freeform 9"/>
            <p:cNvSpPr>
              <a:spLocks/>
            </p:cNvSpPr>
            <p:nvPr userDrawn="1"/>
          </p:nvSpPr>
          <p:spPr bwMode="auto">
            <a:xfrm>
              <a:off x="177" y="177"/>
              <a:ext cx="2250" cy="1017"/>
            </a:xfrm>
            <a:custGeom>
              <a:avLst/>
              <a:gdLst>
                <a:gd name="T0" fmla="*/ 603292897 w 794"/>
                <a:gd name="T1" fmla="*/ 46843570 h 414"/>
                <a:gd name="T2" fmla="*/ 539523428 w 794"/>
                <a:gd name="T3" fmla="*/ 37722662 h 414"/>
                <a:gd name="T4" fmla="*/ 422588358 w 794"/>
                <a:gd name="T5" fmla="*/ 24925938 h 414"/>
                <a:gd name="T6" fmla="*/ 53931151 w 794"/>
                <a:gd name="T7" fmla="*/ 0 h 414"/>
                <a:gd name="T8" fmla="*/ 17393883 w 794"/>
                <a:gd name="T9" fmla="*/ 2361589 h 414"/>
                <a:gd name="T10" fmla="*/ 0 w 794"/>
                <a:gd name="T11" fmla="*/ 9851723 h 414"/>
                <a:gd name="T12" fmla="*/ 21197253 w 794"/>
                <a:gd name="T13" fmla="*/ 18397854 h 414"/>
                <a:gd name="T14" fmla="*/ 433075605 w 794"/>
                <a:gd name="T15" fmla="*/ 48534075 h 414"/>
                <a:gd name="T16" fmla="*/ 523318868 w 794"/>
                <a:gd name="T17" fmla="*/ 46604285 h 414"/>
                <a:gd name="T18" fmla="*/ 596281727 w 794"/>
                <a:gd name="T19" fmla="*/ 49100330 h 414"/>
                <a:gd name="T20" fmla="*/ 603292897 w 794"/>
                <a:gd name="T21" fmla="*/ 46843570 h 414"/>
                <a:gd name="T22" fmla="*/ 603292897 w 794"/>
                <a:gd name="T23" fmla="*/ 4684357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7" name="Freeform 10"/>
            <p:cNvSpPr>
              <a:spLocks/>
            </p:cNvSpPr>
            <p:nvPr userDrawn="1"/>
          </p:nvSpPr>
          <p:spPr bwMode="auto">
            <a:xfrm>
              <a:off x="166" y="261"/>
              <a:ext cx="2244" cy="1007"/>
            </a:xfrm>
            <a:custGeom>
              <a:avLst/>
              <a:gdLst>
                <a:gd name="T0" fmla="*/ 12478 w 1586"/>
                <a:gd name="T1" fmla="*/ 0 h 821"/>
                <a:gd name="T2" fmla="*/ 121200 w 1586"/>
                <a:gd name="T3" fmla="*/ 7379 h 821"/>
                <a:gd name="T4" fmla="*/ 130025 w 1586"/>
                <a:gd name="T5" fmla="*/ 9072 h 821"/>
                <a:gd name="T6" fmla="*/ 144432 w 1586"/>
                <a:gd name="T7" fmla="*/ 11260 h 821"/>
                <a:gd name="T8" fmla="*/ 142521 w 1586"/>
                <a:gd name="T9" fmla="*/ 11674 h 821"/>
                <a:gd name="T10" fmla="*/ 122908 w 1586"/>
                <a:gd name="T11" fmla="*/ 11189 h 821"/>
                <a:gd name="T12" fmla="*/ 104248 w 1586"/>
                <a:gd name="T13" fmla="*/ 11532 h 821"/>
                <a:gd name="T14" fmla="*/ 3769 w 1586"/>
                <a:gd name="T15" fmla="*/ 4249 h 821"/>
                <a:gd name="T16" fmla="*/ 0 w 1586"/>
                <a:gd name="T17" fmla="*/ 2134 h 821"/>
                <a:gd name="T18" fmla="*/ 4180 w 1586"/>
                <a:gd name="T19" fmla="*/ 450 h 821"/>
                <a:gd name="T20" fmla="*/ 12478 w 1586"/>
                <a:gd name="T21" fmla="*/ 0 h 821"/>
                <a:gd name="T22" fmla="*/ 12478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8" name="Freeform 11"/>
            <p:cNvSpPr>
              <a:spLocks/>
            </p:cNvSpPr>
            <p:nvPr userDrawn="1"/>
          </p:nvSpPr>
          <p:spPr bwMode="auto">
            <a:xfrm>
              <a:off x="474" y="344"/>
              <a:ext cx="1488" cy="919"/>
            </a:xfrm>
            <a:custGeom>
              <a:avLst/>
              <a:gdLst>
                <a:gd name="T0" fmla="*/ 0 w 1049"/>
                <a:gd name="T1" fmla="*/ 4803 h 747"/>
                <a:gd name="T2" fmla="*/ 86781 w 1049"/>
                <a:gd name="T3" fmla="*/ 11049 h 747"/>
                <a:gd name="T4" fmla="*/ 88395 w 1049"/>
                <a:gd name="T5" fmla="*/ 7899 h 747"/>
                <a:gd name="T6" fmla="*/ 98747 w 1049"/>
                <a:gd name="T7" fmla="*/ 6245 h 747"/>
                <a:gd name="T8" fmla="*/ 7341 w 1049"/>
                <a:gd name="T9" fmla="*/ 0 h 747"/>
                <a:gd name="T10" fmla="*/ 0 w 1049"/>
                <a:gd name="T11" fmla="*/ 1871 h 747"/>
                <a:gd name="T12" fmla="*/ 0 w 1049"/>
                <a:gd name="T13" fmla="*/ 4803 h 747"/>
                <a:gd name="T14" fmla="*/ 0 w 1049"/>
                <a:gd name="T15" fmla="*/ 4803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9858 w 150"/>
                  <a:gd name="T1" fmla="*/ 0 h 173"/>
                  <a:gd name="T2" fmla="*/ 3628 w 150"/>
                  <a:gd name="T3" fmla="*/ 1054 h 173"/>
                  <a:gd name="T4" fmla="*/ 0 w 150"/>
                  <a:gd name="T5" fmla="*/ 2750 h 173"/>
                  <a:gd name="T6" fmla="*/ 7173 w 150"/>
                  <a:gd name="T7" fmla="*/ 2542 h 173"/>
                  <a:gd name="T8" fmla="*/ 9240 w 150"/>
                  <a:gd name="T9" fmla="*/ 1343 h 173"/>
                  <a:gd name="T10" fmla="*/ 13483 w 150"/>
                  <a:gd name="T11" fmla="*/ 426 h 173"/>
                  <a:gd name="T12" fmla="*/ 9858 w 150"/>
                  <a:gd name="T13" fmla="*/ 0 h 173"/>
                  <a:gd name="T14" fmla="*/ 9858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11" name="Freeform 14"/>
              <p:cNvSpPr>
                <a:spLocks/>
              </p:cNvSpPr>
              <p:nvPr userDrawn="1"/>
            </p:nvSpPr>
            <p:spPr bwMode="auto">
              <a:xfrm>
                <a:off x="123" y="148"/>
                <a:ext cx="2386" cy="1081"/>
              </a:xfrm>
              <a:custGeom>
                <a:avLst/>
                <a:gdLst>
                  <a:gd name="T0" fmla="*/ 14461 w 1684"/>
                  <a:gd name="T1" fmla="*/ 0 h 880"/>
                  <a:gd name="T2" fmla="*/ 5847 w 1684"/>
                  <a:gd name="T3" fmla="*/ 755 h 880"/>
                  <a:gd name="T4" fmla="*/ 0 w 1684"/>
                  <a:gd name="T5" fmla="*/ 3018 h 880"/>
                  <a:gd name="T6" fmla="*/ 6236 w 1684"/>
                  <a:gd name="T7" fmla="*/ 5205 h 880"/>
                  <a:gd name="T8" fmla="*/ 109610 w 1684"/>
                  <a:gd name="T9" fmla="*/ 12573 h 880"/>
                  <a:gd name="T10" fmla="*/ 131879 w 1684"/>
                  <a:gd name="T11" fmla="*/ 12115 h 880"/>
                  <a:gd name="T12" fmla="*/ 149924 w 1684"/>
                  <a:gd name="T13" fmla="*/ 12764 h 880"/>
                  <a:gd name="T14" fmla="*/ 156185 w 1684"/>
                  <a:gd name="T15" fmla="*/ 11733 h 880"/>
                  <a:gd name="T16" fmla="*/ 139289 w 1684"/>
                  <a:gd name="T17" fmla="*/ 9627 h 880"/>
                  <a:gd name="T18" fmla="*/ 132424 w 1684"/>
                  <a:gd name="T19" fmla="*/ 7434 h 880"/>
                  <a:gd name="T20" fmla="*/ 127006 w 1684"/>
                  <a:gd name="T21" fmla="*/ 7644 h 880"/>
                  <a:gd name="T22" fmla="*/ 133443 w 1684"/>
                  <a:gd name="T23" fmla="*/ 9627 h 880"/>
                  <a:gd name="T24" fmla="*/ 146349 w 1684"/>
                  <a:gd name="T25" fmla="*/ 11741 h 880"/>
                  <a:gd name="T26" fmla="*/ 131061 w 1684"/>
                  <a:gd name="T27" fmla="*/ 11416 h 880"/>
                  <a:gd name="T28" fmla="*/ 113035 w 1684"/>
                  <a:gd name="T29" fmla="*/ 11794 h 880"/>
                  <a:gd name="T30" fmla="*/ 116371 w 1684"/>
                  <a:gd name="T31" fmla="*/ 9421 h 880"/>
                  <a:gd name="T32" fmla="*/ 124100 w 1684"/>
                  <a:gd name="T33" fmla="*/ 7804 h 880"/>
                  <a:gd name="T34" fmla="*/ 115052 w 1684"/>
                  <a:gd name="T35" fmla="*/ 8006 h 880"/>
                  <a:gd name="T36" fmla="*/ 108037 w 1684"/>
                  <a:gd name="T37" fmla="*/ 9551 h 880"/>
                  <a:gd name="T38" fmla="*/ 105653 w 1684"/>
                  <a:gd name="T39" fmla="*/ 11477 h 880"/>
                  <a:gd name="T40" fmla="*/ 9935 w 1684"/>
                  <a:gd name="T41" fmla="*/ 4495 h 880"/>
                  <a:gd name="T42" fmla="*/ 7397 w 1684"/>
                  <a:gd name="T43" fmla="*/ 3114 h 880"/>
                  <a:gd name="T44" fmla="*/ 9548 w 1684"/>
                  <a:gd name="T45" fmla="*/ 1386 h 880"/>
                  <a:gd name="T46" fmla="*/ 20093 w 1684"/>
                  <a:gd name="T47" fmla="*/ 0 h 880"/>
                  <a:gd name="T48" fmla="*/ 14461 w 1684"/>
                  <a:gd name="T49" fmla="*/ 0 h 880"/>
                  <a:gd name="T50" fmla="*/ 1446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12" name="Freeform 15"/>
              <p:cNvSpPr>
                <a:spLocks/>
              </p:cNvSpPr>
              <p:nvPr userDrawn="1"/>
            </p:nvSpPr>
            <p:spPr bwMode="auto">
              <a:xfrm>
                <a:off x="324" y="158"/>
                <a:ext cx="1686" cy="614"/>
              </a:xfrm>
              <a:custGeom>
                <a:avLst/>
                <a:gdLst>
                  <a:gd name="T0" fmla="*/ 9282 w 1190"/>
                  <a:gd name="T1" fmla="*/ 0 h 500"/>
                  <a:gd name="T2" fmla="*/ 110325 w 1190"/>
                  <a:gd name="T3" fmla="*/ 7075 h 500"/>
                  <a:gd name="T4" fmla="*/ 99688 w 1190"/>
                  <a:gd name="T5" fmla="*/ 7218 h 500"/>
                  <a:gd name="T6" fmla="*/ 0 w 1190"/>
                  <a:gd name="T7" fmla="*/ 389 h 500"/>
                  <a:gd name="T8" fmla="*/ 9282 w 1190"/>
                  <a:gd name="T9" fmla="*/ 0 h 500"/>
                  <a:gd name="T10" fmla="*/ 9282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13" name="Freeform 16"/>
              <p:cNvSpPr>
                <a:spLocks/>
              </p:cNvSpPr>
              <p:nvPr userDrawn="1"/>
            </p:nvSpPr>
            <p:spPr bwMode="auto">
              <a:xfrm>
                <a:off x="409" y="251"/>
                <a:ext cx="227" cy="410"/>
              </a:xfrm>
              <a:custGeom>
                <a:avLst/>
                <a:gdLst>
                  <a:gd name="T0" fmla="*/ 10968 w 160"/>
                  <a:gd name="T1" fmla="*/ 0 h 335"/>
                  <a:gd name="T2" fmla="*/ 1796 w 160"/>
                  <a:gd name="T3" fmla="*/ 1474 h 335"/>
                  <a:gd name="T4" fmla="*/ 0 w 160"/>
                  <a:gd name="T5" fmla="*/ 3174 h 335"/>
                  <a:gd name="T6" fmla="*/ 3147 w 160"/>
                  <a:gd name="T7" fmla="*/ 4340 h 335"/>
                  <a:gd name="T8" fmla="*/ 8844 w 160"/>
                  <a:gd name="T9" fmla="*/ 4627 h 335"/>
                  <a:gd name="T10" fmla="*/ 7180 w 160"/>
                  <a:gd name="T11" fmla="*/ 2119 h 335"/>
                  <a:gd name="T12" fmla="*/ 15087 w 160"/>
                  <a:gd name="T13" fmla="*/ 242 h 335"/>
                  <a:gd name="T14" fmla="*/ 10968 w 160"/>
                  <a:gd name="T15" fmla="*/ 0 h 335"/>
                  <a:gd name="T16" fmla="*/ 1096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14" name="Freeform 17"/>
              <p:cNvSpPr>
                <a:spLocks/>
              </p:cNvSpPr>
              <p:nvPr userDrawn="1"/>
            </p:nvSpPr>
            <p:spPr bwMode="auto">
              <a:xfrm>
                <a:off x="846" y="536"/>
                <a:ext cx="691" cy="364"/>
              </a:xfrm>
              <a:custGeom>
                <a:avLst/>
                <a:gdLst>
                  <a:gd name="T0" fmla="*/ 1284 w 489"/>
                  <a:gd name="T1" fmla="*/ 505 h 296"/>
                  <a:gd name="T2" fmla="*/ 14305 w 489"/>
                  <a:gd name="T3" fmla="*/ 976 h 296"/>
                  <a:gd name="T4" fmla="*/ 29026 w 489"/>
                  <a:gd name="T5" fmla="*/ 2019 h 296"/>
                  <a:gd name="T6" fmla="*/ 39420 w 489"/>
                  <a:gd name="T7" fmla="*/ 3580 h 296"/>
                  <a:gd name="T8" fmla="*/ 29201 w 489"/>
                  <a:gd name="T9" fmla="*/ 3385 h 296"/>
                  <a:gd name="T10" fmla="*/ 12417 w 489"/>
                  <a:gd name="T11" fmla="*/ 2151 h 296"/>
                  <a:gd name="T12" fmla="*/ 4468 w 489"/>
                  <a:gd name="T13" fmla="*/ 1177 h 296"/>
                  <a:gd name="T14" fmla="*/ 9557 w 489"/>
                  <a:gd name="T15" fmla="*/ 2398 h 296"/>
                  <a:gd name="T16" fmla="*/ 24359 w 489"/>
                  <a:gd name="T17" fmla="*/ 3968 h 296"/>
                  <a:gd name="T18" fmla="*/ 41723 w 489"/>
                  <a:gd name="T19" fmla="*/ 4366 h 296"/>
                  <a:gd name="T20" fmla="*/ 43792 w 489"/>
                  <a:gd name="T21" fmla="*/ 3296 h 296"/>
                  <a:gd name="T22" fmla="*/ 35296 w 489"/>
                  <a:gd name="T23" fmla="*/ 1772 h 296"/>
                  <a:gd name="T24" fmla="*/ 15209 w 489"/>
                  <a:gd name="T25" fmla="*/ 255 h 296"/>
                  <a:gd name="T26" fmla="*/ 0 w 489"/>
                  <a:gd name="T27" fmla="*/ 0 h 296"/>
                  <a:gd name="T28" fmla="*/ 1284 w 489"/>
                  <a:gd name="T29" fmla="*/ 505 h 296"/>
                  <a:gd name="T30" fmla="*/ 1284 w 489"/>
                  <a:gd name="T31" fmla="*/ 505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grpSp>
      <p:grpSp>
        <p:nvGrpSpPr>
          <p:cNvPr id="15" name="Group 18"/>
          <p:cNvGrpSpPr>
            <a:grpSpLocks/>
          </p:cNvGrpSpPr>
          <p:nvPr/>
        </p:nvGrpSpPr>
        <p:grpSpPr bwMode="auto">
          <a:xfrm>
            <a:off x="10553700" y="4368801"/>
            <a:ext cx="990600" cy="1058863"/>
            <a:chOff x="4986" y="2752"/>
            <a:chExt cx="468" cy="667"/>
          </a:xfrm>
        </p:grpSpPr>
        <p:sp>
          <p:nvSpPr>
            <p:cNvPr id="16" name="Freeform 19"/>
            <p:cNvSpPr>
              <a:spLocks/>
            </p:cNvSpPr>
            <p:nvPr userDrawn="1"/>
          </p:nvSpPr>
          <p:spPr bwMode="auto">
            <a:xfrm rot="7320404">
              <a:off x="4909" y="2936"/>
              <a:ext cx="629" cy="293"/>
            </a:xfrm>
            <a:custGeom>
              <a:avLst/>
              <a:gdLst>
                <a:gd name="T0" fmla="*/ 38 w 794"/>
                <a:gd name="T1" fmla="*/ 4 h 414"/>
                <a:gd name="T2" fmla="*/ 35 w 794"/>
                <a:gd name="T3" fmla="*/ 4 h 414"/>
                <a:gd name="T4" fmla="*/ 27 w 794"/>
                <a:gd name="T5" fmla="*/ 2 h 414"/>
                <a:gd name="T6" fmla="*/ 3 w 794"/>
                <a:gd name="T7" fmla="*/ 0 h 414"/>
                <a:gd name="T8" fmla="*/ 2 w 794"/>
                <a:gd name="T9" fmla="*/ 1 h 414"/>
                <a:gd name="T10" fmla="*/ 0 w 794"/>
                <a:gd name="T11" fmla="*/ 1 h 414"/>
                <a:gd name="T12" fmla="*/ 2 w 794"/>
                <a:gd name="T13" fmla="*/ 2 h 414"/>
                <a:gd name="T14" fmla="*/ 28 w 794"/>
                <a:gd name="T15" fmla="*/ 4 h 414"/>
                <a:gd name="T16" fmla="*/ 33 w 794"/>
                <a:gd name="T17" fmla="*/ 4 h 414"/>
                <a:gd name="T18" fmla="*/ 38 w 794"/>
                <a:gd name="T19" fmla="*/ 4 h 414"/>
                <a:gd name="T20" fmla="*/ 38 w 794"/>
                <a:gd name="T21" fmla="*/ 4 h 414"/>
                <a:gd name="T22" fmla="*/ 38 w 794"/>
                <a:gd name="T23" fmla="*/ 4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17" name="Freeform 20"/>
            <p:cNvSpPr>
              <a:spLocks/>
            </p:cNvSpPr>
            <p:nvPr userDrawn="1"/>
          </p:nvSpPr>
          <p:spPr bwMode="auto">
            <a:xfrm rot="7320404">
              <a:off x="4893" y="2923"/>
              <a:ext cx="627" cy="29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18" name="Freeform 21"/>
            <p:cNvSpPr>
              <a:spLocks/>
            </p:cNvSpPr>
            <p:nvPr userDrawn="1"/>
          </p:nvSpPr>
          <p:spPr bwMode="auto">
            <a:xfrm rot="7320404">
              <a:off x="5000" y="2913"/>
              <a:ext cx="416" cy="265"/>
            </a:xfrm>
            <a:custGeom>
              <a:avLst/>
              <a:gdLst>
                <a:gd name="T0" fmla="*/ 0 w 1049"/>
                <a:gd name="T1" fmla="*/ 0 h 747"/>
                <a:gd name="T2" fmla="*/ 0 w 1049"/>
                <a:gd name="T3" fmla="*/ 0 h 747"/>
                <a:gd name="T4" fmla="*/ 0 w 1049"/>
                <a:gd name="T5" fmla="*/ 0 h 747"/>
                <a:gd name="T6" fmla="*/ 0 w 1049"/>
                <a:gd name="T7" fmla="*/ 0 h 747"/>
                <a:gd name="T8" fmla="*/ 0 w 1049"/>
                <a:gd name="T9" fmla="*/ 0 h 747"/>
                <a:gd name="T10" fmla="*/ 0 w 1049"/>
                <a:gd name="T11" fmla="*/ 0 h 747"/>
                <a:gd name="T12" fmla="*/ 0 w 1049"/>
                <a:gd name="T13" fmla="*/ 0 h 747"/>
                <a:gd name="T14" fmla="*/ 0 w 1049"/>
                <a:gd name="T15" fmla="*/ 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userDrawn="1"/>
            </p:nvSpPr>
            <p:spPr bwMode="auto">
              <a:xfrm rot="7320404">
                <a:off x="4987" y="3190"/>
                <a:ext cx="59" cy="61"/>
              </a:xfrm>
              <a:custGeom>
                <a:avLst/>
                <a:gdLst>
                  <a:gd name="T0" fmla="*/ 0 w 150"/>
                  <a:gd name="T1" fmla="*/ 0 h 173"/>
                  <a:gd name="T2" fmla="*/ 0 w 150"/>
                  <a:gd name="T3" fmla="*/ 0 h 173"/>
                  <a:gd name="T4" fmla="*/ 0 w 150"/>
                  <a:gd name="T5" fmla="*/ 0 h 173"/>
                  <a:gd name="T6" fmla="*/ 0 w 150"/>
                  <a:gd name="T7" fmla="*/ 0 h 173"/>
                  <a:gd name="T8" fmla="*/ 0 w 150"/>
                  <a:gd name="T9" fmla="*/ 0 h 173"/>
                  <a:gd name="T10" fmla="*/ 0 w 150"/>
                  <a:gd name="T11" fmla="*/ 0 h 173"/>
                  <a:gd name="T12" fmla="*/ 0 w 150"/>
                  <a:gd name="T13" fmla="*/ 0 h 173"/>
                  <a:gd name="T14" fmla="*/ 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21" name="Freeform 24"/>
              <p:cNvSpPr>
                <a:spLocks/>
              </p:cNvSpPr>
              <p:nvPr userDrawn="1"/>
            </p:nvSpPr>
            <p:spPr bwMode="auto">
              <a:xfrm rot="7320404">
                <a:off x="4887" y="2930"/>
                <a:ext cx="667" cy="311"/>
              </a:xfrm>
              <a:custGeom>
                <a:avLst/>
                <a:gdLst>
                  <a:gd name="T0" fmla="*/ 0 w 1684"/>
                  <a:gd name="T1" fmla="*/ 0 h 880"/>
                  <a:gd name="T2" fmla="*/ 0 w 1684"/>
                  <a:gd name="T3" fmla="*/ 0 h 880"/>
                  <a:gd name="T4" fmla="*/ 0 w 1684"/>
                  <a:gd name="T5" fmla="*/ 0 h 880"/>
                  <a:gd name="T6" fmla="*/ 0 w 1684"/>
                  <a:gd name="T7" fmla="*/ 0 h 880"/>
                  <a:gd name="T8" fmla="*/ 0 w 1684"/>
                  <a:gd name="T9" fmla="*/ 0 h 880"/>
                  <a:gd name="T10" fmla="*/ 0 w 1684"/>
                  <a:gd name="T11" fmla="*/ 0 h 880"/>
                  <a:gd name="T12" fmla="*/ 0 w 1684"/>
                  <a:gd name="T13" fmla="*/ 0 h 880"/>
                  <a:gd name="T14" fmla="*/ 0 w 1684"/>
                  <a:gd name="T15" fmla="*/ 0 h 880"/>
                  <a:gd name="T16" fmla="*/ 0 w 1684"/>
                  <a:gd name="T17" fmla="*/ 0 h 880"/>
                  <a:gd name="T18" fmla="*/ 0 w 1684"/>
                  <a:gd name="T19" fmla="*/ 0 h 880"/>
                  <a:gd name="T20" fmla="*/ 0 w 1684"/>
                  <a:gd name="T21" fmla="*/ 0 h 880"/>
                  <a:gd name="T22" fmla="*/ 0 w 1684"/>
                  <a:gd name="T23" fmla="*/ 0 h 880"/>
                  <a:gd name="T24" fmla="*/ 0 w 1684"/>
                  <a:gd name="T25" fmla="*/ 0 h 880"/>
                  <a:gd name="T26" fmla="*/ 0 w 1684"/>
                  <a:gd name="T27" fmla="*/ 0 h 880"/>
                  <a:gd name="T28" fmla="*/ 0 w 1684"/>
                  <a:gd name="T29" fmla="*/ 0 h 880"/>
                  <a:gd name="T30" fmla="*/ 0 w 1684"/>
                  <a:gd name="T31" fmla="*/ 0 h 880"/>
                  <a:gd name="T32" fmla="*/ 0 w 1684"/>
                  <a:gd name="T33" fmla="*/ 0 h 880"/>
                  <a:gd name="T34" fmla="*/ 0 w 1684"/>
                  <a:gd name="T35" fmla="*/ 0 h 880"/>
                  <a:gd name="T36" fmla="*/ 0 w 1684"/>
                  <a:gd name="T37" fmla="*/ 0 h 880"/>
                  <a:gd name="T38" fmla="*/ 0 w 1684"/>
                  <a:gd name="T39" fmla="*/ 0 h 880"/>
                  <a:gd name="T40" fmla="*/ 0 w 1684"/>
                  <a:gd name="T41" fmla="*/ 0 h 880"/>
                  <a:gd name="T42" fmla="*/ 0 w 1684"/>
                  <a:gd name="T43" fmla="*/ 0 h 880"/>
                  <a:gd name="T44" fmla="*/ 0 w 1684"/>
                  <a:gd name="T45" fmla="*/ 0 h 880"/>
                  <a:gd name="T46" fmla="*/ 0 w 1684"/>
                  <a:gd name="T47" fmla="*/ 0 h 880"/>
                  <a:gd name="T48" fmla="*/ 0 w 1684"/>
                  <a:gd name="T49" fmla="*/ 0 h 880"/>
                  <a:gd name="T50" fmla="*/ 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22" name="Freeform 25"/>
              <p:cNvSpPr>
                <a:spLocks/>
              </p:cNvSpPr>
              <p:nvPr userDrawn="1"/>
            </p:nvSpPr>
            <p:spPr bwMode="auto">
              <a:xfrm rot="7320404">
                <a:off x="5062" y="2997"/>
                <a:ext cx="472" cy="176"/>
              </a:xfrm>
              <a:custGeom>
                <a:avLst/>
                <a:gdLst>
                  <a:gd name="T0" fmla="*/ 0 w 1190"/>
                  <a:gd name="T1" fmla="*/ 0 h 500"/>
                  <a:gd name="T2" fmla="*/ 0 w 1190"/>
                  <a:gd name="T3" fmla="*/ 0 h 500"/>
                  <a:gd name="T4" fmla="*/ 0 w 1190"/>
                  <a:gd name="T5" fmla="*/ 0 h 500"/>
                  <a:gd name="T6" fmla="*/ 0 w 1190"/>
                  <a:gd name="T7" fmla="*/ 0 h 500"/>
                  <a:gd name="T8" fmla="*/ 0 w 1190"/>
                  <a:gd name="T9" fmla="*/ 0 h 500"/>
                  <a:gd name="T10" fmla="*/ 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23" name="Freeform 26"/>
              <p:cNvSpPr>
                <a:spLocks/>
              </p:cNvSpPr>
              <p:nvPr userDrawn="1"/>
            </p:nvSpPr>
            <p:spPr bwMode="auto">
              <a:xfrm rot="7320404">
                <a:off x="5364" y="2873"/>
                <a:ext cx="63" cy="118"/>
              </a:xfrm>
              <a:custGeom>
                <a:avLst/>
                <a:gdLst>
                  <a:gd name="T0" fmla="*/ 0 w 160"/>
                  <a:gd name="T1" fmla="*/ 0 h 335"/>
                  <a:gd name="T2" fmla="*/ 0 w 160"/>
                  <a:gd name="T3" fmla="*/ 0 h 335"/>
                  <a:gd name="T4" fmla="*/ 0 w 160"/>
                  <a:gd name="T5" fmla="*/ 0 h 335"/>
                  <a:gd name="T6" fmla="*/ 0 w 160"/>
                  <a:gd name="T7" fmla="*/ 0 h 335"/>
                  <a:gd name="T8" fmla="*/ 0 w 160"/>
                  <a:gd name="T9" fmla="*/ 0 h 335"/>
                  <a:gd name="T10" fmla="*/ 0 w 160"/>
                  <a:gd name="T11" fmla="*/ 0 h 335"/>
                  <a:gd name="T12" fmla="*/ 0 w 160"/>
                  <a:gd name="T13" fmla="*/ 0 h 335"/>
                  <a:gd name="T14" fmla="*/ 0 w 160"/>
                  <a:gd name="T15" fmla="*/ 0 h 335"/>
                  <a:gd name="T16" fmla="*/ 0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24" name="Freeform 27"/>
              <p:cNvSpPr>
                <a:spLocks/>
              </p:cNvSpPr>
              <p:nvPr userDrawn="1"/>
            </p:nvSpPr>
            <p:spPr bwMode="auto">
              <a:xfrm rot="7320404">
                <a:off x="5137" y="3000"/>
                <a:ext cx="193" cy="104"/>
              </a:xfrm>
              <a:custGeom>
                <a:avLst/>
                <a:gdLst>
                  <a:gd name="T0" fmla="*/ 0 w 489"/>
                  <a:gd name="T1" fmla="*/ 0 h 296"/>
                  <a:gd name="T2" fmla="*/ 0 w 489"/>
                  <a:gd name="T3" fmla="*/ 0 h 296"/>
                  <a:gd name="T4" fmla="*/ 0 w 489"/>
                  <a:gd name="T5" fmla="*/ 0 h 296"/>
                  <a:gd name="T6" fmla="*/ 0 w 489"/>
                  <a:gd name="T7" fmla="*/ 0 h 296"/>
                  <a:gd name="T8" fmla="*/ 0 w 489"/>
                  <a:gd name="T9" fmla="*/ 0 h 296"/>
                  <a:gd name="T10" fmla="*/ 0 w 489"/>
                  <a:gd name="T11" fmla="*/ 0 h 296"/>
                  <a:gd name="T12" fmla="*/ 0 w 489"/>
                  <a:gd name="T13" fmla="*/ 0 h 296"/>
                  <a:gd name="T14" fmla="*/ 0 w 489"/>
                  <a:gd name="T15" fmla="*/ 0 h 296"/>
                  <a:gd name="T16" fmla="*/ 0 w 489"/>
                  <a:gd name="T17" fmla="*/ 0 h 296"/>
                  <a:gd name="T18" fmla="*/ 0 w 489"/>
                  <a:gd name="T19" fmla="*/ 0 h 296"/>
                  <a:gd name="T20" fmla="*/ 0 w 489"/>
                  <a:gd name="T21" fmla="*/ 0 h 296"/>
                  <a:gd name="T22" fmla="*/ 0 w 489"/>
                  <a:gd name="T23" fmla="*/ 0 h 296"/>
                  <a:gd name="T24" fmla="*/ 0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grpSp>
      <p:sp>
        <p:nvSpPr>
          <p:cNvPr id="25" name="Freeform 28"/>
          <p:cNvSpPr>
            <a:spLocks/>
          </p:cNvSpPr>
          <p:nvPr/>
        </p:nvSpPr>
        <p:spPr bwMode="auto">
          <a:xfrm>
            <a:off x="1202267" y="5054601"/>
            <a:ext cx="9076267" cy="728663"/>
          </a:xfrm>
          <a:custGeom>
            <a:avLst/>
            <a:gdLst>
              <a:gd name="T0" fmla="*/ 0 w 4288"/>
              <a:gd name="T1" fmla="*/ 0 h 459"/>
              <a:gd name="T2" fmla="*/ 2147483646 w 4288"/>
              <a:gd name="T3" fmla="*/ 2147483646 h 459"/>
              <a:gd name="T4" fmla="*/ 2147483646 w 4288"/>
              <a:gd name="T5" fmla="*/ 2147483646 h 459"/>
              <a:gd name="T6" fmla="*/ 2147483646 w 4288"/>
              <a:gd name="T7" fmla="*/ 2147483646 h 459"/>
              <a:gd name="T8" fmla="*/ 2147483646 w 4288"/>
              <a:gd name="T9" fmla="*/ 2147483646 h 459"/>
              <a:gd name="T10" fmla="*/ 2147483646 w 4288"/>
              <a:gd name="T11" fmla="*/ 2147483646 h 459"/>
              <a:gd name="T12" fmla="*/ 2147483646 w 4288"/>
              <a:gd name="T13" fmla="*/ 2147483646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tr-TR" sz="1800"/>
          </a:p>
        </p:txBody>
      </p:sp>
      <p:sp>
        <p:nvSpPr>
          <p:cNvPr id="26" name="Freeform 29"/>
          <p:cNvSpPr>
            <a:spLocks/>
          </p:cNvSpPr>
          <p:nvPr/>
        </p:nvSpPr>
        <p:spPr bwMode="auto">
          <a:xfrm>
            <a:off x="5435600" y="1930400"/>
            <a:ext cx="1185333" cy="381000"/>
          </a:xfrm>
          <a:custGeom>
            <a:avLst/>
            <a:gdLst>
              <a:gd name="T0" fmla="*/ 0 w 560"/>
              <a:gd name="T1" fmla="*/ 2147483646 h 240"/>
              <a:gd name="T2" fmla="*/ 2147483646 w 560"/>
              <a:gd name="T3" fmla="*/ 2147483646 h 240"/>
              <a:gd name="T4" fmla="*/ 2147483646 w 560"/>
              <a:gd name="T5" fmla="*/ 2147483646 h 240"/>
              <a:gd name="T6" fmla="*/ 2147483646 w 560"/>
              <a:gd name="T7" fmla="*/ 2147483646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sz="1800"/>
          </a:p>
        </p:txBody>
      </p:sp>
      <p:sp>
        <p:nvSpPr>
          <p:cNvPr id="613379" name="Rectangle 3"/>
          <p:cNvSpPr>
            <a:spLocks noGrp="1" noChangeArrowheads="1"/>
          </p:cNvSpPr>
          <p:nvPr>
            <p:ph type="ctrTitle"/>
          </p:nvPr>
        </p:nvSpPr>
        <p:spPr>
          <a:xfrm>
            <a:off x="1828800" y="1511300"/>
            <a:ext cx="85344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tr-TR"/>
              <a:t>Asıl başlık stili için tıklatın</a:t>
            </a:r>
          </a:p>
        </p:txBody>
      </p:sp>
      <p:sp>
        <p:nvSpPr>
          <p:cNvPr id="613380" name="Rectangle 4"/>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r>
              <a:rPr lang="tr-TR"/>
              <a:t>Asıl alt başlık stilini düzenlemek için tıklatın</a:t>
            </a:r>
          </a:p>
        </p:txBody>
      </p:sp>
      <p:sp>
        <p:nvSpPr>
          <p:cNvPr id="27" name="Rectangle 5"/>
          <p:cNvSpPr>
            <a:spLocks noGrp="1" noChangeArrowheads="1"/>
          </p:cNvSpPr>
          <p:nvPr>
            <p:ph type="dt" sz="half" idx="10"/>
          </p:nvPr>
        </p:nvSpPr>
        <p:spPr>
          <a:xfrm>
            <a:off x="914400" y="6248400"/>
            <a:ext cx="2540000" cy="457200"/>
          </a:xfrm>
        </p:spPr>
        <p:txBody>
          <a:bodyPr/>
          <a:lstStyle>
            <a:lvl1pPr>
              <a:defRPr/>
            </a:lvl1pPr>
          </a:lstStyle>
          <a:p>
            <a:pPr>
              <a:defRPr/>
            </a:pPr>
            <a:fld id="{27301F28-BE57-4A3F-97B5-4C334F4C865F}" type="datetimeFigureOut">
              <a:rPr lang="tr-TR"/>
              <a:pPr>
                <a:defRPr/>
              </a:pPr>
              <a:t>18.12.2022</a:t>
            </a:fld>
            <a:endParaRPr lang="tr-TR"/>
          </a:p>
        </p:txBody>
      </p:sp>
      <p:sp>
        <p:nvSpPr>
          <p:cNvPr id="28" name="Rectangle 6"/>
          <p:cNvSpPr>
            <a:spLocks noGrp="1" noChangeArrowheads="1"/>
          </p:cNvSpPr>
          <p:nvPr>
            <p:ph type="ftr" sz="quarter" idx="11"/>
          </p:nvPr>
        </p:nvSpPr>
        <p:spPr>
          <a:xfrm>
            <a:off x="4165600" y="6248400"/>
            <a:ext cx="3860800" cy="457200"/>
          </a:xfrm>
        </p:spPr>
        <p:txBody>
          <a:bodyPr/>
          <a:lstStyle>
            <a:lvl1pPr>
              <a:defRPr/>
            </a:lvl1pPr>
          </a:lstStyle>
          <a:p>
            <a:pPr>
              <a:defRPr/>
            </a:pPr>
            <a:endParaRPr lang="tr-TR"/>
          </a:p>
        </p:txBody>
      </p:sp>
      <p:sp>
        <p:nvSpPr>
          <p:cNvPr id="29" name="Rectangle 7"/>
          <p:cNvSpPr>
            <a:spLocks noGrp="1" noChangeArrowheads="1"/>
          </p:cNvSpPr>
          <p:nvPr>
            <p:ph type="sldNum" sz="quarter" idx="12"/>
          </p:nvPr>
        </p:nvSpPr>
        <p:spPr>
          <a:xfrm>
            <a:off x="8737600" y="6248400"/>
            <a:ext cx="2540000" cy="457200"/>
          </a:xfrm>
        </p:spPr>
        <p:txBody>
          <a:bodyPr/>
          <a:lstStyle>
            <a:lvl1pPr>
              <a:defRPr/>
            </a:lvl1pPr>
          </a:lstStyle>
          <a:p>
            <a:pPr>
              <a:defRPr/>
            </a:pPr>
            <a:fld id="{98B5E3AE-BE66-45F1-BD13-ADF57D45B6C0}" type="slidenum">
              <a:rPr lang="tr-TR" altLang="tr-TR"/>
              <a:pPr>
                <a:defRPr/>
              </a:pPr>
              <a:t>‹#›</a:t>
            </a:fld>
            <a:endParaRPr lang="tr-TR" altLang="tr-TR"/>
          </a:p>
        </p:txBody>
      </p:sp>
    </p:spTree>
    <p:extLst>
      <p:ext uri="{BB962C8B-B14F-4D97-AF65-F5344CB8AC3E}">
        <p14:creationId xmlns:p14="http://schemas.microsoft.com/office/powerpoint/2010/main" val="20864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5"/>
          <p:cNvSpPr>
            <a:spLocks noGrp="1" noChangeArrowheads="1"/>
          </p:cNvSpPr>
          <p:nvPr>
            <p:ph type="dt" sz="half" idx="10"/>
          </p:nvPr>
        </p:nvSpPr>
        <p:spPr>
          <a:ln/>
        </p:spPr>
        <p:txBody>
          <a:bodyPr/>
          <a:lstStyle>
            <a:lvl1pPr>
              <a:defRPr/>
            </a:lvl1pPr>
          </a:lstStyle>
          <a:p>
            <a:pPr>
              <a:defRPr/>
            </a:pPr>
            <a:fld id="{B7B19AC2-94F3-4D8C-BA42-F273224415C0}" type="datetimeFigureOut">
              <a:rPr lang="tr-TR"/>
              <a:pPr>
                <a:defRPr/>
              </a:pPr>
              <a:t>18.12.2022</a:t>
            </a:fld>
            <a:endParaRPr lang="tr-TR"/>
          </a:p>
        </p:txBody>
      </p:sp>
      <p:sp>
        <p:nvSpPr>
          <p:cNvPr id="5" name="Rectangle 6"/>
          <p:cNvSpPr>
            <a:spLocks noGrp="1" noChangeArrowheads="1"/>
          </p:cNvSpPr>
          <p:nvPr>
            <p:ph type="ftr" sz="quarter" idx="11"/>
          </p:nvPr>
        </p:nvSpPr>
        <p:spPr>
          <a:ln/>
        </p:spPr>
        <p:txBody>
          <a:bodyPr/>
          <a:lstStyle>
            <a:lvl1pPr>
              <a:defRPr/>
            </a:lvl1pPr>
          </a:lstStyle>
          <a:p>
            <a:pPr>
              <a:defRPr/>
            </a:pPr>
            <a:endParaRPr lang="tr-TR"/>
          </a:p>
        </p:txBody>
      </p:sp>
      <p:sp>
        <p:nvSpPr>
          <p:cNvPr id="6" name="Rectangle 7"/>
          <p:cNvSpPr>
            <a:spLocks noGrp="1" noChangeArrowheads="1"/>
          </p:cNvSpPr>
          <p:nvPr>
            <p:ph type="sldNum" sz="quarter" idx="12"/>
          </p:nvPr>
        </p:nvSpPr>
        <p:spPr>
          <a:ln/>
        </p:spPr>
        <p:txBody>
          <a:bodyPr/>
          <a:lstStyle>
            <a:lvl1pPr>
              <a:defRPr/>
            </a:lvl1pPr>
          </a:lstStyle>
          <a:p>
            <a:pPr>
              <a:defRPr/>
            </a:pPr>
            <a:fld id="{D5EC933F-DA93-4118-ABA6-0944B67B721B}" type="slidenum">
              <a:rPr lang="tr-TR" altLang="tr-TR"/>
              <a:pPr>
                <a:defRPr/>
              </a:pPr>
              <a:t>‹#›</a:t>
            </a:fld>
            <a:endParaRPr lang="tr-TR" altLang="tr-TR"/>
          </a:p>
        </p:txBody>
      </p:sp>
    </p:spTree>
    <p:extLst>
      <p:ext uri="{BB962C8B-B14F-4D97-AF65-F5344CB8AC3E}">
        <p14:creationId xmlns:p14="http://schemas.microsoft.com/office/powerpoint/2010/main" val="2988064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Rectangle 5"/>
          <p:cNvSpPr>
            <a:spLocks noGrp="1" noChangeArrowheads="1"/>
          </p:cNvSpPr>
          <p:nvPr>
            <p:ph type="dt" sz="half" idx="10"/>
          </p:nvPr>
        </p:nvSpPr>
        <p:spPr>
          <a:ln/>
        </p:spPr>
        <p:txBody>
          <a:bodyPr/>
          <a:lstStyle>
            <a:lvl1pPr>
              <a:defRPr/>
            </a:lvl1pPr>
          </a:lstStyle>
          <a:p>
            <a:pPr>
              <a:defRPr/>
            </a:pPr>
            <a:fld id="{169E0213-ECCA-41B1-A007-3AD363633C2D}" type="datetimeFigureOut">
              <a:rPr lang="tr-TR"/>
              <a:pPr>
                <a:defRPr/>
              </a:pPr>
              <a:t>18.12.2022</a:t>
            </a:fld>
            <a:endParaRPr lang="tr-TR"/>
          </a:p>
        </p:txBody>
      </p:sp>
      <p:sp>
        <p:nvSpPr>
          <p:cNvPr id="5" name="Rectangle 6"/>
          <p:cNvSpPr>
            <a:spLocks noGrp="1" noChangeArrowheads="1"/>
          </p:cNvSpPr>
          <p:nvPr>
            <p:ph type="ftr" sz="quarter" idx="11"/>
          </p:nvPr>
        </p:nvSpPr>
        <p:spPr>
          <a:ln/>
        </p:spPr>
        <p:txBody>
          <a:bodyPr/>
          <a:lstStyle>
            <a:lvl1pPr>
              <a:defRPr/>
            </a:lvl1pPr>
          </a:lstStyle>
          <a:p>
            <a:pPr>
              <a:defRPr/>
            </a:pPr>
            <a:endParaRPr lang="tr-TR"/>
          </a:p>
        </p:txBody>
      </p:sp>
      <p:sp>
        <p:nvSpPr>
          <p:cNvPr id="6" name="Rectangle 7"/>
          <p:cNvSpPr>
            <a:spLocks noGrp="1" noChangeArrowheads="1"/>
          </p:cNvSpPr>
          <p:nvPr>
            <p:ph type="sldNum" sz="quarter" idx="12"/>
          </p:nvPr>
        </p:nvSpPr>
        <p:spPr>
          <a:ln/>
        </p:spPr>
        <p:txBody>
          <a:bodyPr/>
          <a:lstStyle>
            <a:lvl1pPr>
              <a:defRPr/>
            </a:lvl1pPr>
          </a:lstStyle>
          <a:p>
            <a:pPr>
              <a:defRPr/>
            </a:pPr>
            <a:fld id="{02DAC91B-7D75-4518-B167-2A316291E97E}" type="slidenum">
              <a:rPr lang="tr-TR" altLang="tr-TR"/>
              <a:pPr>
                <a:defRPr/>
              </a:pPr>
              <a:t>‹#›</a:t>
            </a:fld>
            <a:endParaRPr lang="tr-TR" altLang="tr-TR"/>
          </a:p>
        </p:txBody>
      </p:sp>
    </p:spTree>
    <p:extLst>
      <p:ext uri="{BB962C8B-B14F-4D97-AF65-F5344CB8AC3E}">
        <p14:creationId xmlns:p14="http://schemas.microsoft.com/office/powerpoint/2010/main" val="1681467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5"/>
          <p:cNvSpPr>
            <a:spLocks noGrp="1" noChangeArrowheads="1"/>
          </p:cNvSpPr>
          <p:nvPr>
            <p:ph type="dt" sz="half" idx="10"/>
          </p:nvPr>
        </p:nvSpPr>
        <p:spPr>
          <a:ln/>
        </p:spPr>
        <p:txBody>
          <a:bodyPr/>
          <a:lstStyle>
            <a:lvl1pPr>
              <a:defRPr/>
            </a:lvl1pPr>
          </a:lstStyle>
          <a:p>
            <a:pPr>
              <a:defRPr/>
            </a:pPr>
            <a:fld id="{CD7F4F65-48A2-4B4F-9CC9-2523E879FA26}" type="datetimeFigureOut">
              <a:rPr lang="tr-TR"/>
              <a:pPr>
                <a:defRPr/>
              </a:pPr>
              <a:t>18.12.2022</a:t>
            </a:fld>
            <a:endParaRPr lang="tr-TR"/>
          </a:p>
        </p:txBody>
      </p:sp>
      <p:sp>
        <p:nvSpPr>
          <p:cNvPr id="6" name="Rectangle 6"/>
          <p:cNvSpPr>
            <a:spLocks noGrp="1" noChangeArrowheads="1"/>
          </p:cNvSpPr>
          <p:nvPr>
            <p:ph type="ftr" sz="quarter" idx="11"/>
          </p:nvPr>
        </p:nvSpPr>
        <p:spPr>
          <a:ln/>
        </p:spPr>
        <p:txBody>
          <a:bodyPr/>
          <a:lstStyle>
            <a:lvl1pPr>
              <a:defRPr/>
            </a:lvl1pPr>
          </a:lstStyle>
          <a:p>
            <a:pPr>
              <a:defRPr/>
            </a:pPr>
            <a:endParaRPr lang="tr-TR"/>
          </a:p>
        </p:txBody>
      </p:sp>
      <p:sp>
        <p:nvSpPr>
          <p:cNvPr id="7" name="Rectangle 7"/>
          <p:cNvSpPr>
            <a:spLocks noGrp="1" noChangeArrowheads="1"/>
          </p:cNvSpPr>
          <p:nvPr>
            <p:ph type="sldNum" sz="quarter" idx="12"/>
          </p:nvPr>
        </p:nvSpPr>
        <p:spPr>
          <a:ln/>
        </p:spPr>
        <p:txBody>
          <a:bodyPr/>
          <a:lstStyle>
            <a:lvl1pPr>
              <a:defRPr/>
            </a:lvl1pPr>
          </a:lstStyle>
          <a:p>
            <a:pPr>
              <a:defRPr/>
            </a:pPr>
            <a:fld id="{0AC9C4CD-59F1-4FA3-B517-681191D141A7}" type="slidenum">
              <a:rPr lang="tr-TR" altLang="tr-TR"/>
              <a:pPr>
                <a:defRPr/>
              </a:pPr>
              <a:t>‹#›</a:t>
            </a:fld>
            <a:endParaRPr lang="tr-TR" altLang="tr-TR"/>
          </a:p>
        </p:txBody>
      </p:sp>
    </p:spTree>
    <p:extLst>
      <p:ext uri="{BB962C8B-B14F-4D97-AF65-F5344CB8AC3E}">
        <p14:creationId xmlns:p14="http://schemas.microsoft.com/office/powerpoint/2010/main" val="3921735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5"/>
          <p:cNvSpPr>
            <a:spLocks noGrp="1" noChangeArrowheads="1"/>
          </p:cNvSpPr>
          <p:nvPr>
            <p:ph type="dt" sz="half" idx="10"/>
          </p:nvPr>
        </p:nvSpPr>
        <p:spPr>
          <a:ln/>
        </p:spPr>
        <p:txBody>
          <a:bodyPr/>
          <a:lstStyle>
            <a:lvl1pPr>
              <a:defRPr/>
            </a:lvl1pPr>
          </a:lstStyle>
          <a:p>
            <a:pPr>
              <a:defRPr/>
            </a:pPr>
            <a:fld id="{F51A6CB7-B900-4942-B61D-50D8F4F7B989}" type="datetimeFigureOut">
              <a:rPr lang="tr-TR"/>
              <a:pPr>
                <a:defRPr/>
              </a:pPr>
              <a:t>18.12.2022</a:t>
            </a:fld>
            <a:endParaRPr lang="tr-TR"/>
          </a:p>
        </p:txBody>
      </p:sp>
      <p:sp>
        <p:nvSpPr>
          <p:cNvPr id="8" name="Rectangle 6"/>
          <p:cNvSpPr>
            <a:spLocks noGrp="1" noChangeArrowheads="1"/>
          </p:cNvSpPr>
          <p:nvPr>
            <p:ph type="ftr" sz="quarter" idx="11"/>
          </p:nvPr>
        </p:nvSpPr>
        <p:spPr>
          <a:ln/>
        </p:spPr>
        <p:txBody>
          <a:bodyPr/>
          <a:lstStyle>
            <a:lvl1pPr>
              <a:defRPr/>
            </a:lvl1pPr>
          </a:lstStyle>
          <a:p>
            <a:pPr>
              <a:defRPr/>
            </a:pPr>
            <a:endParaRPr lang="tr-TR"/>
          </a:p>
        </p:txBody>
      </p:sp>
      <p:sp>
        <p:nvSpPr>
          <p:cNvPr id="9" name="Rectangle 7"/>
          <p:cNvSpPr>
            <a:spLocks noGrp="1" noChangeArrowheads="1"/>
          </p:cNvSpPr>
          <p:nvPr>
            <p:ph type="sldNum" sz="quarter" idx="12"/>
          </p:nvPr>
        </p:nvSpPr>
        <p:spPr>
          <a:ln/>
        </p:spPr>
        <p:txBody>
          <a:bodyPr/>
          <a:lstStyle>
            <a:lvl1pPr>
              <a:defRPr/>
            </a:lvl1pPr>
          </a:lstStyle>
          <a:p>
            <a:pPr>
              <a:defRPr/>
            </a:pPr>
            <a:fld id="{4F518F2C-D3A5-4725-B9B9-3F86F152B3FB}" type="slidenum">
              <a:rPr lang="tr-TR" altLang="tr-TR"/>
              <a:pPr>
                <a:defRPr/>
              </a:pPr>
              <a:t>‹#›</a:t>
            </a:fld>
            <a:endParaRPr lang="tr-TR" altLang="tr-TR"/>
          </a:p>
        </p:txBody>
      </p:sp>
    </p:spTree>
    <p:extLst>
      <p:ext uri="{BB962C8B-B14F-4D97-AF65-F5344CB8AC3E}">
        <p14:creationId xmlns:p14="http://schemas.microsoft.com/office/powerpoint/2010/main" val="295533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Rectangle 5"/>
          <p:cNvSpPr>
            <a:spLocks noGrp="1" noChangeArrowheads="1"/>
          </p:cNvSpPr>
          <p:nvPr>
            <p:ph type="dt" sz="half" idx="10"/>
          </p:nvPr>
        </p:nvSpPr>
        <p:spPr>
          <a:ln/>
        </p:spPr>
        <p:txBody>
          <a:bodyPr/>
          <a:lstStyle>
            <a:lvl1pPr>
              <a:defRPr/>
            </a:lvl1pPr>
          </a:lstStyle>
          <a:p>
            <a:pPr>
              <a:defRPr/>
            </a:pPr>
            <a:fld id="{FBE0C17F-9BB7-4DB8-94ED-914BAC35CB09}" type="datetimeFigureOut">
              <a:rPr lang="tr-TR"/>
              <a:pPr>
                <a:defRPr/>
              </a:pPr>
              <a:t>18.12.2022</a:t>
            </a:fld>
            <a:endParaRPr lang="tr-TR"/>
          </a:p>
        </p:txBody>
      </p:sp>
      <p:sp>
        <p:nvSpPr>
          <p:cNvPr id="4" name="Rectangle 6"/>
          <p:cNvSpPr>
            <a:spLocks noGrp="1" noChangeArrowheads="1"/>
          </p:cNvSpPr>
          <p:nvPr>
            <p:ph type="ftr" sz="quarter" idx="11"/>
          </p:nvPr>
        </p:nvSpPr>
        <p:spPr>
          <a:ln/>
        </p:spPr>
        <p:txBody>
          <a:bodyPr/>
          <a:lstStyle>
            <a:lvl1pPr>
              <a:defRPr/>
            </a:lvl1pPr>
          </a:lstStyle>
          <a:p>
            <a:pPr>
              <a:defRPr/>
            </a:pPr>
            <a:endParaRPr lang="tr-TR"/>
          </a:p>
        </p:txBody>
      </p:sp>
      <p:sp>
        <p:nvSpPr>
          <p:cNvPr id="5" name="Rectangle 7"/>
          <p:cNvSpPr>
            <a:spLocks noGrp="1" noChangeArrowheads="1"/>
          </p:cNvSpPr>
          <p:nvPr>
            <p:ph type="sldNum" sz="quarter" idx="12"/>
          </p:nvPr>
        </p:nvSpPr>
        <p:spPr>
          <a:ln/>
        </p:spPr>
        <p:txBody>
          <a:bodyPr/>
          <a:lstStyle>
            <a:lvl1pPr>
              <a:defRPr/>
            </a:lvl1pPr>
          </a:lstStyle>
          <a:p>
            <a:pPr>
              <a:defRPr/>
            </a:pPr>
            <a:fld id="{24D82151-8FE7-4D75-81A6-FFC01C483571}" type="slidenum">
              <a:rPr lang="tr-TR" altLang="tr-TR"/>
              <a:pPr>
                <a:defRPr/>
              </a:pPr>
              <a:t>‹#›</a:t>
            </a:fld>
            <a:endParaRPr lang="tr-TR" altLang="tr-TR"/>
          </a:p>
        </p:txBody>
      </p:sp>
    </p:spTree>
    <p:extLst>
      <p:ext uri="{BB962C8B-B14F-4D97-AF65-F5344CB8AC3E}">
        <p14:creationId xmlns:p14="http://schemas.microsoft.com/office/powerpoint/2010/main" val="423496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DE9C9DBB-C4A2-4B2F-9D92-27F844C5F8D8}" type="datetimeFigureOut">
              <a:rPr lang="tr-TR"/>
              <a:pPr>
                <a:defRPr/>
              </a:pPr>
              <a:t>18.12.2022</a:t>
            </a:fld>
            <a:endParaRPr lang="tr-TR"/>
          </a:p>
        </p:txBody>
      </p:sp>
      <p:sp>
        <p:nvSpPr>
          <p:cNvPr id="3" name="Rectangle 6"/>
          <p:cNvSpPr>
            <a:spLocks noGrp="1" noChangeArrowheads="1"/>
          </p:cNvSpPr>
          <p:nvPr>
            <p:ph type="ftr" sz="quarter" idx="11"/>
          </p:nvPr>
        </p:nvSpPr>
        <p:spPr>
          <a:ln/>
        </p:spPr>
        <p:txBody>
          <a:bodyPr/>
          <a:lstStyle>
            <a:lvl1pPr>
              <a:defRPr/>
            </a:lvl1pPr>
          </a:lstStyle>
          <a:p>
            <a:pPr>
              <a:defRPr/>
            </a:pPr>
            <a:endParaRPr lang="tr-TR"/>
          </a:p>
        </p:txBody>
      </p:sp>
      <p:sp>
        <p:nvSpPr>
          <p:cNvPr id="4" name="Rectangle 7"/>
          <p:cNvSpPr>
            <a:spLocks noGrp="1" noChangeArrowheads="1"/>
          </p:cNvSpPr>
          <p:nvPr>
            <p:ph type="sldNum" sz="quarter" idx="12"/>
          </p:nvPr>
        </p:nvSpPr>
        <p:spPr>
          <a:ln/>
        </p:spPr>
        <p:txBody>
          <a:bodyPr/>
          <a:lstStyle>
            <a:lvl1pPr>
              <a:defRPr/>
            </a:lvl1pPr>
          </a:lstStyle>
          <a:p>
            <a:pPr>
              <a:defRPr/>
            </a:pPr>
            <a:fld id="{247A1B9A-5FE8-466C-932A-FEA155286102}" type="slidenum">
              <a:rPr lang="tr-TR" altLang="tr-TR"/>
              <a:pPr>
                <a:defRPr/>
              </a:pPr>
              <a:t>‹#›</a:t>
            </a:fld>
            <a:endParaRPr lang="tr-TR" altLang="tr-TR"/>
          </a:p>
        </p:txBody>
      </p:sp>
    </p:spTree>
    <p:extLst>
      <p:ext uri="{BB962C8B-B14F-4D97-AF65-F5344CB8AC3E}">
        <p14:creationId xmlns:p14="http://schemas.microsoft.com/office/powerpoint/2010/main" val="213163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p:spPr>
        <p:txBody>
          <a:bodyPr/>
          <a:lstStyle>
            <a:lvl1pPr algn="l">
              <a:defRPr sz="2000" b="1"/>
            </a:lvl1pPr>
          </a:lstStyle>
          <a:p>
            <a:r>
              <a:rPr lang="tr-TR"/>
              <a:t>Asıl başlık stili için tıklatın</a:t>
            </a: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fld id="{E42923A3-5DF9-49C0-8D04-25DEBF40F240}" type="datetimeFigureOut">
              <a:rPr lang="tr-TR"/>
              <a:pPr>
                <a:defRPr/>
              </a:pPr>
              <a:t>18.12.2022</a:t>
            </a:fld>
            <a:endParaRPr lang="tr-TR"/>
          </a:p>
        </p:txBody>
      </p:sp>
      <p:sp>
        <p:nvSpPr>
          <p:cNvPr id="6" name="Rectangle 6"/>
          <p:cNvSpPr>
            <a:spLocks noGrp="1" noChangeArrowheads="1"/>
          </p:cNvSpPr>
          <p:nvPr>
            <p:ph type="ftr" sz="quarter" idx="11"/>
          </p:nvPr>
        </p:nvSpPr>
        <p:spPr>
          <a:ln/>
        </p:spPr>
        <p:txBody>
          <a:bodyPr/>
          <a:lstStyle>
            <a:lvl1pPr>
              <a:defRPr/>
            </a:lvl1pPr>
          </a:lstStyle>
          <a:p>
            <a:pPr>
              <a:defRPr/>
            </a:pPr>
            <a:endParaRPr lang="tr-TR"/>
          </a:p>
        </p:txBody>
      </p:sp>
      <p:sp>
        <p:nvSpPr>
          <p:cNvPr id="7" name="Rectangle 7"/>
          <p:cNvSpPr>
            <a:spLocks noGrp="1" noChangeArrowheads="1"/>
          </p:cNvSpPr>
          <p:nvPr>
            <p:ph type="sldNum" sz="quarter" idx="12"/>
          </p:nvPr>
        </p:nvSpPr>
        <p:spPr>
          <a:ln/>
        </p:spPr>
        <p:txBody>
          <a:bodyPr/>
          <a:lstStyle>
            <a:lvl1pPr>
              <a:defRPr/>
            </a:lvl1pPr>
          </a:lstStyle>
          <a:p>
            <a:pPr>
              <a:defRPr/>
            </a:pPr>
            <a:fld id="{449CF4F2-28FE-4696-991A-40124E192693}" type="slidenum">
              <a:rPr lang="tr-TR" altLang="tr-TR"/>
              <a:pPr>
                <a:defRPr/>
              </a:pPr>
              <a:t>‹#›</a:t>
            </a:fld>
            <a:endParaRPr lang="tr-TR" altLang="tr-TR"/>
          </a:p>
        </p:txBody>
      </p:sp>
    </p:spTree>
    <p:extLst>
      <p:ext uri="{BB962C8B-B14F-4D97-AF65-F5344CB8AC3E}">
        <p14:creationId xmlns:p14="http://schemas.microsoft.com/office/powerpoint/2010/main" val="329195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37849BE-6F93-4AB5-8E9C-658045285485}" type="datetimeFigureOut">
              <a:rPr lang="tr-TR" smtClean="0"/>
              <a:t>18.12.2022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C1C8512-844C-4E65-A054-82BC389DA36D}" type="slidenum">
              <a:rPr lang="tr-TR" smtClean="0"/>
              <a:t>‹#›</a:t>
            </a:fld>
            <a:endParaRPr lang="tr-TR"/>
          </a:p>
        </p:txBody>
      </p:sp>
    </p:spTree>
    <p:extLst>
      <p:ext uri="{BB962C8B-B14F-4D97-AF65-F5344CB8AC3E}">
        <p14:creationId xmlns:p14="http://schemas.microsoft.com/office/powerpoint/2010/main" val="337069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fld id="{723EFF07-10D5-401E-885E-D7CC55289C14}" type="datetimeFigureOut">
              <a:rPr lang="tr-TR"/>
              <a:pPr>
                <a:defRPr/>
              </a:pPr>
              <a:t>18.12.2022</a:t>
            </a:fld>
            <a:endParaRPr lang="tr-TR"/>
          </a:p>
        </p:txBody>
      </p:sp>
      <p:sp>
        <p:nvSpPr>
          <p:cNvPr id="6" name="Rectangle 6"/>
          <p:cNvSpPr>
            <a:spLocks noGrp="1" noChangeArrowheads="1"/>
          </p:cNvSpPr>
          <p:nvPr>
            <p:ph type="ftr" sz="quarter" idx="11"/>
          </p:nvPr>
        </p:nvSpPr>
        <p:spPr>
          <a:ln/>
        </p:spPr>
        <p:txBody>
          <a:bodyPr/>
          <a:lstStyle>
            <a:lvl1pPr>
              <a:defRPr/>
            </a:lvl1pPr>
          </a:lstStyle>
          <a:p>
            <a:pPr>
              <a:defRPr/>
            </a:pPr>
            <a:endParaRPr lang="tr-TR"/>
          </a:p>
        </p:txBody>
      </p:sp>
      <p:sp>
        <p:nvSpPr>
          <p:cNvPr id="7" name="Rectangle 7"/>
          <p:cNvSpPr>
            <a:spLocks noGrp="1" noChangeArrowheads="1"/>
          </p:cNvSpPr>
          <p:nvPr>
            <p:ph type="sldNum" sz="quarter" idx="12"/>
          </p:nvPr>
        </p:nvSpPr>
        <p:spPr>
          <a:ln/>
        </p:spPr>
        <p:txBody>
          <a:bodyPr/>
          <a:lstStyle>
            <a:lvl1pPr>
              <a:defRPr/>
            </a:lvl1pPr>
          </a:lstStyle>
          <a:p>
            <a:pPr>
              <a:defRPr/>
            </a:pPr>
            <a:fld id="{74FB15D1-9DBC-4330-89CD-815E46C024B4}" type="slidenum">
              <a:rPr lang="tr-TR" altLang="tr-TR"/>
              <a:pPr>
                <a:defRPr/>
              </a:pPr>
              <a:t>‹#›</a:t>
            </a:fld>
            <a:endParaRPr lang="tr-TR" altLang="tr-TR"/>
          </a:p>
        </p:txBody>
      </p:sp>
    </p:spTree>
    <p:extLst>
      <p:ext uri="{BB962C8B-B14F-4D97-AF65-F5344CB8AC3E}">
        <p14:creationId xmlns:p14="http://schemas.microsoft.com/office/powerpoint/2010/main" val="3212320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5"/>
          <p:cNvSpPr>
            <a:spLocks noGrp="1" noChangeArrowheads="1"/>
          </p:cNvSpPr>
          <p:nvPr>
            <p:ph type="dt" sz="half" idx="10"/>
          </p:nvPr>
        </p:nvSpPr>
        <p:spPr>
          <a:ln/>
        </p:spPr>
        <p:txBody>
          <a:bodyPr/>
          <a:lstStyle>
            <a:lvl1pPr>
              <a:defRPr/>
            </a:lvl1pPr>
          </a:lstStyle>
          <a:p>
            <a:pPr>
              <a:defRPr/>
            </a:pPr>
            <a:fld id="{8EFA7454-166D-44A0-B21A-694874EE0CA3}" type="datetimeFigureOut">
              <a:rPr lang="tr-TR"/>
              <a:pPr>
                <a:defRPr/>
              </a:pPr>
              <a:t>18.12.2022</a:t>
            </a:fld>
            <a:endParaRPr lang="tr-TR"/>
          </a:p>
        </p:txBody>
      </p:sp>
      <p:sp>
        <p:nvSpPr>
          <p:cNvPr id="5" name="Rectangle 6"/>
          <p:cNvSpPr>
            <a:spLocks noGrp="1" noChangeArrowheads="1"/>
          </p:cNvSpPr>
          <p:nvPr>
            <p:ph type="ftr" sz="quarter" idx="11"/>
          </p:nvPr>
        </p:nvSpPr>
        <p:spPr>
          <a:ln/>
        </p:spPr>
        <p:txBody>
          <a:bodyPr/>
          <a:lstStyle>
            <a:lvl1pPr>
              <a:defRPr/>
            </a:lvl1pPr>
          </a:lstStyle>
          <a:p>
            <a:pPr>
              <a:defRPr/>
            </a:pPr>
            <a:endParaRPr lang="tr-TR"/>
          </a:p>
        </p:txBody>
      </p:sp>
      <p:sp>
        <p:nvSpPr>
          <p:cNvPr id="6" name="Rectangle 7"/>
          <p:cNvSpPr>
            <a:spLocks noGrp="1" noChangeArrowheads="1"/>
          </p:cNvSpPr>
          <p:nvPr>
            <p:ph type="sldNum" sz="quarter" idx="12"/>
          </p:nvPr>
        </p:nvSpPr>
        <p:spPr>
          <a:ln/>
        </p:spPr>
        <p:txBody>
          <a:bodyPr/>
          <a:lstStyle>
            <a:lvl1pPr>
              <a:defRPr/>
            </a:lvl1pPr>
          </a:lstStyle>
          <a:p>
            <a:pPr>
              <a:defRPr/>
            </a:pPr>
            <a:fld id="{9414CC51-B687-42E0-A300-BC2E029291B9}" type="slidenum">
              <a:rPr lang="tr-TR" altLang="tr-TR"/>
              <a:pPr>
                <a:defRPr/>
              </a:pPr>
              <a:t>‹#›</a:t>
            </a:fld>
            <a:endParaRPr lang="tr-TR" altLang="tr-TR"/>
          </a:p>
        </p:txBody>
      </p:sp>
    </p:spTree>
    <p:extLst>
      <p:ext uri="{BB962C8B-B14F-4D97-AF65-F5344CB8AC3E}">
        <p14:creationId xmlns:p14="http://schemas.microsoft.com/office/powerpoint/2010/main" val="3784406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610600" y="152400"/>
            <a:ext cx="2565400" cy="5334000"/>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914400" y="152400"/>
            <a:ext cx="7493000" cy="53340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5"/>
          <p:cNvSpPr>
            <a:spLocks noGrp="1" noChangeArrowheads="1"/>
          </p:cNvSpPr>
          <p:nvPr>
            <p:ph type="dt" sz="half" idx="10"/>
          </p:nvPr>
        </p:nvSpPr>
        <p:spPr>
          <a:ln/>
        </p:spPr>
        <p:txBody>
          <a:bodyPr/>
          <a:lstStyle>
            <a:lvl1pPr>
              <a:defRPr/>
            </a:lvl1pPr>
          </a:lstStyle>
          <a:p>
            <a:pPr>
              <a:defRPr/>
            </a:pPr>
            <a:fld id="{30814915-DC8E-4300-AC43-3EE19E1E9EF6}" type="datetimeFigureOut">
              <a:rPr lang="tr-TR"/>
              <a:pPr>
                <a:defRPr/>
              </a:pPr>
              <a:t>18.12.2022</a:t>
            </a:fld>
            <a:endParaRPr lang="tr-TR"/>
          </a:p>
        </p:txBody>
      </p:sp>
      <p:sp>
        <p:nvSpPr>
          <p:cNvPr id="5" name="Rectangle 6"/>
          <p:cNvSpPr>
            <a:spLocks noGrp="1" noChangeArrowheads="1"/>
          </p:cNvSpPr>
          <p:nvPr>
            <p:ph type="ftr" sz="quarter" idx="11"/>
          </p:nvPr>
        </p:nvSpPr>
        <p:spPr>
          <a:ln/>
        </p:spPr>
        <p:txBody>
          <a:bodyPr/>
          <a:lstStyle>
            <a:lvl1pPr>
              <a:defRPr/>
            </a:lvl1pPr>
          </a:lstStyle>
          <a:p>
            <a:pPr>
              <a:defRPr/>
            </a:pPr>
            <a:endParaRPr lang="tr-TR"/>
          </a:p>
        </p:txBody>
      </p:sp>
      <p:sp>
        <p:nvSpPr>
          <p:cNvPr id="6" name="Rectangle 7"/>
          <p:cNvSpPr>
            <a:spLocks noGrp="1" noChangeArrowheads="1"/>
          </p:cNvSpPr>
          <p:nvPr>
            <p:ph type="sldNum" sz="quarter" idx="12"/>
          </p:nvPr>
        </p:nvSpPr>
        <p:spPr>
          <a:ln/>
        </p:spPr>
        <p:txBody>
          <a:bodyPr/>
          <a:lstStyle>
            <a:lvl1pPr>
              <a:defRPr/>
            </a:lvl1pPr>
          </a:lstStyle>
          <a:p>
            <a:pPr>
              <a:defRPr/>
            </a:pPr>
            <a:fld id="{695647F7-F33C-47F9-9B32-C693C56EFC61}" type="slidenum">
              <a:rPr lang="tr-TR" altLang="tr-TR"/>
              <a:pPr>
                <a:defRPr/>
              </a:pPr>
              <a:t>‹#›</a:t>
            </a:fld>
            <a:endParaRPr lang="tr-TR" altLang="tr-TR"/>
          </a:p>
        </p:txBody>
      </p:sp>
    </p:spTree>
    <p:extLst>
      <p:ext uri="{BB962C8B-B14F-4D97-AF65-F5344CB8AC3E}">
        <p14:creationId xmlns:p14="http://schemas.microsoft.com/office/powerpoint/2010/main" val="1684966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5" name="Rectangle 6"/>
          <p:cNvSpPr>
            <a:spLocks noGrp="1" noChangeArrowheads="1"/>
          </p:cNvSpPr>
          <p:nvPr>
            <p:ph type="sldNum" sz="quarter" idx="11"/>
          </p:nvPr>
        </p:nvSpPr>
        <p:spPr>
          <a:ln/>
        </p:spPr>
        <p:txBody>
          <a:bodyPr/>
          <a:lstStyle>
            <a:lvl1pPr>
              <a:defRPr/>
            </a:lvl1pPr>
          </a:lstStyle>
          <a:p>
            <a:pPr>
              <a:defRPr/>
            </a:pPr>
            <a:fld id="{67B0AE17-C135-4D53-9B5D-8DEE0EDFBB48}" type="slidenum">
              <a:rPr lang="tr-TR" altLang="tr-TR"/>
              <a:pPr>
                <a:defRPr/>
              </a:pPr>
              <a:t>‹#›</a:t>
            </a:fld>
            <a:endParaRPr lang="tr-TR" altLang="tr-TR"/>
          </a:p>
        </p:txBody>
      </p:sp>
    </p:spTree>
    <p:extLst>
      <p:ext uri="{BB962C8B-B14F-4D97-AF65-F5344CB8AC3E}">
        <p14:creationId xmlns:p14="http://schemas.microsoft.com/office/powerpoint/2010/main" val="1270531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5" name="Rectangle 6"/>
          <p:cNvSpPr>
            <a:spLocks noGrp="1" noChangeArrowheads="1"/>
          </p:cNvSpPr>
          <p:nvPr>
            <p:ph type="sldNum" sz="quarter" idx="11"/>
          </p:nvPr>
        </p:nvSpPr>
        <p:spPr>
          <a:ln/>
        </p:spPr>
        <p:txBody>
          <a:bodyPr/>
          <a:lstStyle>
            <a:lvl1pPr>
              <a:defRPr/>
            </a:lvl1pPr>
          </a:lstStyle>
          <a:p>
            <a:pPr>
              <a:defRPr/>
            </a:pPr>
            <a:fld id="{46D0D31C-C7AD-4E87-AF6A-FA73C64E6232}" type="slidenum">
              <a:rPr lang="tr-TR" altLang="tr-TR"/>
              <a:pPr>
                <a:defRPr/>
              </a:pPr>
              <a:t>‹#›</a:t>
            </a:fld>
            <a:endParaRPr lang="tr-TR" altLang="tr-TR"/>
          </a:p>
        </p:txBody>
      </p:sp>
    </p:spTree>
    <p:extLst>
      <p:ext uri="{BB962C8B-B14F-4D97-AF65-F5344CB8AC3E}">
        <p14:creationId xmlns:p14="http://schemas.microsoft.com/office/powerpoint/2010/main" val="1472520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5" name="Rectangle 6"/>
          <p:cNvSpPr>
            <a:spLocks noGrp="1" noChangeArrowheads="1"/>
          </p:cNvSpPr>
          <p:nvPr>
            <p:ph type="sldNum" sz="quarter" idx="11"/>
          </p:nvPr>
        </p:nvSpPr>
        <p:spPr>
          <a:ln/>
        </p:spPr>
        <p:txBody>
          <a:bodyPr/>
          <a:lstStyle>
            <a:lvl1pPr>
              <a:defRPr/>
            </a:lvl1pPr>
          </a:lstStyle>
          <a:p>
            <a:pPr>
              <a:defRPr/>
            </a:pPr>
            <a:fld id="{68FBB39F-23F0-4DEF-A692-DD8E0861AA18}" type="slidenum">
              <a:rPr lang="tr-TR" altLang="tr-TR"/>
              <a:pPr>
                <a:defRPr/>
              </a:pPr>
              <a:t>‹#›</a:t>
            </a:fld>
            <a:endParaRPr lang="tr-TR" altLang="tr-TR"/>
          </a:p>
        </p:txBody>
      </p:sp>
    </p:spTree>
    <p:extLst>
      <p:ext uri="{BB962C8B-B14F-4D97-AF65-F5344CB8AC3E}">
        <p14:creationId xmlns:p14="http://schemas.microsoft.com/office/powerpoint/2010/main" val="128282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6" name="Rectangle 6"/>
          <p:cNvSpPr>
            <a:spLocks noGrp="1" noChangeArrowheads="1"/>
          </p:cNvSpPr>
          <p:nvPr>
            <p:ph type="sldNum" sz="quarter" idx="11"/>
          </p:nvPr>
        </p:nvSpPr>
        <p:spPr>
          <a:ln/>
        </p:spPr>
        <p:txBody>
          <a:bodyPr/>
          <a:lstStyle>
            <a:lvl1pPr>
              <a:defRPr/>
            </a:lvl1pPr>
          </a:lstStyle>
          <a:p>
            <a:pPr>
              <a:defRPr/>
            </a:pPr>
            <a:fld id="{41BB7E91-20CD-45D1-A590-80D9427D94AC}" type="slidenum">
              <a:rPr lang="tr-TR" altLang="tr-TR"/>
              <a:pPr>
                <a:defRPr/>
              </a:pPr>
              <a:t>‹#›</a:t>
            </a:fld>
            <a:endParaRPr lang="tr-TR" altLang="tr-TR"/>
          </a:p>
        </p:txBody>
      </p:sp>
    </p:spTree>
    <p:extLst>
      <p:ext uri="{BB962C8B-B14F-4D97-AF65-F5344CB8AC3E}">
        <p14:creationId xmlns:p14="http://schemas.microsoft.com/office/powerpoint/2010/main" val="3735781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8" name="Rectangle 6"/>
          <p:cNvSpPr>
            <a:spLocks noGrp="1" noChangeArrowheads="1"/>
          </p:cNvSpPr>
          <p:nvPr>
            <p:ph type="sldNum" sz="quarter" idx="11"/>
          </p:nvPr>
        </p:nvSpPr>
        <p:spPr>
          <a:ln/>
        </p:spPr>
        <p:txBody>
          <a:bodyPr/>
          <a:lstStyle>
            <a:lvl1pPr>
              <a:defRPr/>
            </a:lvl1pPr>
          </a:lstStyle>
          <a:p>
            <a:pPr>
              <a:defRPr/>
            </a:pPr>
            <a:fld id="{8BE28F5B-EE3A-4D4F-AB00-9A1EC02F819D}" type="slidenum">
              <a:rPr lang="tr-TR" altLang="tr-TR"/>
              <a:pPr>
                <a:defRPr/>
              </a:pPr>
              <a:t>‹#›</a:t>
            </a:fld>
            <a:endParaRPr lang="tr-TR" altLang="tr-TR"/>
          </a:p>
        </p:txBody>
      </p:sp>
    </p:spTree>
    <p:extLst>
      <p:ext uri="{BB962C8B-B14F-4D97-AF65-F5344CB8AC3E}">
        <p14:creationId xmlns:p14="http://schemas.microsoft.com/office/powerpoint/2010/main" val="2328242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4" name="Rectangle 6"/>
          <p:cNvSpPr>
            <a:spLocks noGrp="1" noChangeArrowheads="1"/>
          </p:cNvSpPr>
          <p:nvPr>
            <p:ph type="sldNum" sz="quarter" idx="11"/>
          </p:nvPr>
        </p:nvSpPr>
        <p:spPr>
          <a:ln/>
        </p:spPr>
        <p:txBody>
          <a:bodyPr/>
          <a:lstStyle>
            <a:lvl1pPr>
              <a:defRPr/>
            </a:lvl1pPr>
          </a:lstStyle>
          <a:p>
            <a:pPr>
              <a:defRPr/>
            </a:pPr>
            <a:fld id="{E2B6E1B1-FF82-48B1-A1E3-A81F76D6940A}" type="slidenum">
              <a:rPr lang="tr-TR" altLang="tr-TR"/>
              <a:pPr>
                <a:defRPr/>
              </a:pPr>
              <a:t>‹#›</a:t>
            </a:fld>
            <a:endParaRPr lang="tr-TR" altLang="tr-TR"/>
          </a:p>
        </p:txBody>
      </p:sp>
    </p:spTree>
    <p:extLst>
      <p:ext uri="{BB962C8B-B14F-4D97-AF65-F5344CB8AC3E}">
        <p14:creationId xmlns:p14="http://schemas.microsoft.com/office/powerpoint/2010/main" val="3420717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3" name="Rectangle 6"/>
          <p:cNvSpPr>
            <a:spLocks noGrp="1" noChangeArrowheads="1"/>
          </p:cNvSpPr>
          <p:nvPr>
            <p:ph type="sldNum" sz="quarter" idx="11"/>
          </p:nvPr>
        </p:nvSpPr>
        <p:spPr>
          <a:ln/>
        </p:spPr>
        <p:txBody>
          <a:bodyPr/>
          <a:lstStyle>
            <a:lvl1pPr>
              <a:defRPr/>
            </a:lvl1pPr>
          </a:lstStyle>
          <a:p>
            <a:pPr>
              <a:defRPr/>
            </a:pPr>
            <a:fld id="{CB8FF376-23B6-4494-8D36-721523F71567}" type="slidenum">
              <a:rPr lang="tr-TR" altLang="tr-TR"/>
              <a:pPr>
                <a:defRPr/>
              </a:pPr>
              <a:t>‹#›</a:t>
            </a:fld>
            <a:endParaRPr lang="tr-TR" altLang="tr-TR"/>
          </a:p>
        </p:txBody>
      </p:sp>
    </p:spTree>
    <p:extLst>
      <p:ext uri="{BB962C8B-B14F-4D97-AF65-F5344CB8AC3E}">
        <p14:creationId xmlns:p14="http://schemas.microsoft.com/office/powerpoint/2010/main" val="1213811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737849BE-6F93-4AB5-8E9C-658045285485}" type="datetimeFigureOut">
              <a:rPr lang="tr-TR" smtClean="0"/>
              <a:t>18.12.2022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C1C8512-844C-4E65-A054-82BC389DA36D}" type="slidenum">
              <a:rPr lang="tr-TR" smtClean="0"/>
              <a:t>‹#›</a:t>
            </a:fld>
            <a:endParaRPr lang="tr-TR"/>
          </a:p>
        </p:txBody>
      </p:sp>
    </p:spTree>
    <p:extLst>
      <p:ext uri="{BB962C8B-B14F-4D97-AF65-F5344CB8AC3E}">
        <p14:creationId xmlns:p14="http://schemas.microsoft.com/office/powerpoint/2010/main" val="2349948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6" name="Rectangle 6"/>
          <p:cNvSpPr>
            <a:spLocks noGrp="1" noChangeArrowheads="1"/>
          </p:cNvSpPr>
          <p:nvPr>
            <p:ph type="sldNum" sz="quarter" idx="11"/>
          </p:nvPr>
        </p:nvSpPr>
        <p:spPr>
          <a:ln/>
        </p:spPr>
        <p:txBody>
          <a:bodyPr/>
          <a:lstStyle>
            <a:lvl1pPr>
              <a:defRPr/>
            </a:lvl1pPr>
          </a:lstStyle>
          <a:p>
            <a:pPr>
              <a:defRPr/>
            </a:pPr>
            <a:fld id="{DE76B66B-FD48-4F94-8ABD-9B022E0F2DC4}" type="slidenum">
              <a:rPr lang="tr-TR" altLang="tr-TR"/>
              <a:pPr>
                <a:defRPr/>
              </a:pPr>
              <a:t>‹#›</a:t>
            </a:fld>
            <a:endParaRPr lang="tr-TR" altLang="tr-TR"/>
          </a:p>
        </p:txBody>
      </p:sp>
    </p:spTree>
    <p:extLst>
      <p:ext uri="{BB962C8B-B14F-4D97-AF65-F5344CB8AC3E}">
        <p14:creationId xmlns:p14="http://schemas.microsoft.com/office/powerpoint/2010/main" val="603189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6" name="Rectangle 6"/>
          <p:cNvSpPr>
            <a:spLocks noGrp="1" noChangeArrowheads="1"/>
          </p:cNvSpPr>
          <p:nvPr>
            <p:ph type="sldNum" sz="quarter" idx="11"/>
          </p:nvPr>
        </p:nvSpPr>
        <p:spPr>
          <a:ln/>
        </p:spPr>
        <p:txBody>
          <a:bodyPr/>
          <a:lstStyle>
            <a:lvl1pPr>
              <a:defRPr/>
            </a:lvl1pPr>
          </a:lstStyle>
          <a:p>
            <a:pPr>
              <a:defRPr/>
            </a:pPr>
            <a:fld id="{0D0312CE-34C5-4FA3-87BB-717D99D20869}" type="slidenum">
              <a:rPr lang="tr-TR" altLang="tr-TR"/>
              <a:pPr>
                <a:defRPr/>
              </a:pPr>
              <a:t>‹#›</a:t>
            </a:fld>
            <a:endParaRPr lang="tr-TR" altLang="tr-TR"/>
          </a:p>
        </p:txBody>
      </p:sp>
    </p:spTree>
    <p:extLst>
      <p:ext uri="{BB962C8B-B14F-4D97-AF65-F5344CB8AC3E}">
        <p14:creationId xmlns:p14="http://schemas.microsoft.com/office/powerpoint/2010/main" val="4041582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5" name="Rectangle 6"/>
          <p:cNvSpPr>
            <a:spLocks noGrp="1" noChangeArrowheads="1"/>
          </p:cNvSpPr>
          <p:nvPr>
            <p:ph type="sldNum" sz="quarter" idx="11"/>
          </p:nvPr>
        </p:nvSpPr>
        <p:spPr>
          <a:ln/>
        </p:spPr>
        <p:txBody>
          <a:bodyPr/>
          <a:lstStyle>
            <a:lvl1pPr>
              <a:defRPr/>
            </a:lvl1pPr>
          </a:lstStyle>
          <a:p>
            <a:pPr>
              <a:defRPr/>
            </a:pPr>
            <a:fld id="{A9CE2212-6811-44D7-BBC5-6921409FE561}" type="slidenum">
              <a:rPr lang="tr-TR" altLang="tr-TR"/>
              <a:pPr>
                <a:defRPr/>
              </a:pPr>
              <a:t>‹#›</a:t>
            </a:fld>
            <a:endParaRPr lang="tr-TR" altLang="tr-TR"/>
          </a:p>
        </p:txBody>
      </p:sp>
    </p:spTree>
    <p:extLst>
      <p:ext uri="{BB962C8B-B14F-4D97-AF65-F5344CB8AC3E}">
        <p14:creationId xmlns:p14="http://schemas.microsoft.com/office/powerpoint/2010/main" val="1146533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5" name="Rectangle 6"/>
          <p:cNvSpPr>
            <a:spLocks noGrp="1" noChangeArrowheads="1"/>
          </p:cNvSpPr>
          <p:nvPr>
            <p:ph type="sldNum" sz="quarter" idx="11"/>
          </p:nvPr>
        </p:nvSpPr>
        <p:spPr>
          <a:ln/>
        </p:spPr>
        <p:txBody>
          <a:bodyPr/>
          <a:lstStyle>
            <a:lvl1pPr>
              <a:defRPr/>
            </a:lvl1pPr>
          </a:lstStyle>
          <a:p>
            <a:pPr>
              <a:defRPr/>
            </a:pPr>
            <a:fld id="{FAD8C0AE-3C02-4E51-BD2D-CF07A404456E}" type="slidenum">
              <a:rPr lang="tr-TR" altLang="tr-TR"/>
              <a:pPr>
                <a:defRPr/>
              </a:pPr>
              <a:t>‹#›</a:t>
            </a:fld>
            <a:endParaRPr lang="tr-TR" altLang="tr-TR"/>
          </a:p>
        </p:txBody>
      </p:sp>
    </p:spTree>
    <p:extLst>
      <p:ext uri="{BB962C8B-B14F-4D97-AF65-F5344CB8AC3E}">
        <p14:creationId xmlns:p14="http://schemas.microsoft.com/office/powerpoint/2010/main" val="713482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3" name="Rectangle 5"/>
          <p:cNvSpPr>
            <a:spLocks noGrp="1" noChangeArrowheads="1"/>
          </p:cNvSpPr>
          <p:nvPr>
            <p:ph type="ftr" sz="quarter" idx="10"/>
          </p:nvPr>
        </p:nvSpPr>
        <p:spPr>
          <a:ln/>
        </p:spPr>
        <p:txBody>
          <a:bodyPr/>
          <a:lstStyle>
            <a:lvl1pPr>
              <a:defRPr/>
            </a:lvl1pPr>
          </a:lstStyle>
          <a:p>
            <a:pPr>
              <a:defRPr/>
            </a:pPr>
            <a:r>
              <a:rPr lang="tr-TR"/>
              <a:t>Yrd. Doç. Dr. Şenay ATABAY</a:t>
            </a:r>
          </a:p>
        </p:txBody>
      </p:sp>
      <p:sp>
        <p:nvSpPr>
          <p:cNvPr id="4" name="Rectangle 6"/>
          <p:cNvSpPr>
            <a:spLocks noGrp="1" noChangeArrowheads="1"/>
          </p:cNvSpPr>
          <p:nvPr>
            <p:ph type="sldNum" sz="quarter" idx="11"/>
          </p:nvPr>
        </p:nvSpPr>
        <p:spPr>
          <a:ln/>
        </p:spPr>
        <p:txBody>
          <a:bodyPr/>
          <a:lstStyle>
            <a:lvl1pPr>
              <a:defRPr/>
            </a:lvl1pPr>
          </a:lstStyle>
          <a:p>
            <a:pPr>
              <a:defRPr/>
            </a:pPr>
            <a:fld id="{1F99A81D-30E1-4086-B370-AFA97AD644FC}" type="slidenum">
              <a:rPr lang="tr-TR" altLang="tr-TR"/>
              <a:pPr>
                <a:defRPr/>
              </a:pPr>
              <a:t>‹#›</a:t>
            </a:fld>
            <a:endParaRPr lang="tr-TR" altLang="tr-TR"/>
          </a:p>
        </p:txBody>
      </p:sp>
    </p:spTree>
    <p:extLst>
      <p:ext uri="{BB962C8B-B14F-4D97-AF65-F5344CB8AC3E}">
        <p14:creationId xmlns:p14="http://schemas.microsoft.com/office/powerpoint/2010/main" val="242462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37849BE-6F93-4AB5-8E9C-658045285485}" type="datetimeFigureOut">
              <a:rPr lang="tr-TR" smtClean="0"/>
              <a:t>18.12.2022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C1C8512-844C-4E65-A054-82BC389DA36D}" type="slidenum">
              <a:rPr lang="tr-TR" smtClean="0"/>
              <a:t>‹#›</a:t>
            </a:fld>
            <a:endParaRPr lang="tr-TR"/>
          </a:p>
        </p:txBody>
      </p:sp>
    </p:spTree>
    <p:extLst>
      <p:ext uri="{BB962C8B-B14F-4D97-AF65-F5344CB8AC3E}">
        <p14:creationId xmlns:p14="http://schemas.microsoft.com/office/powerpoint/2010/main" val="1895551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37849BE-6F93-4AB5-8E9C-658045285485}" type="datetimeFigureOut">
              <a:rPr lang="tr-TR" smtClean="0"/>
              <a:t>18.12.2022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C1C8512-844C-4E65-A054-82BC389DA36D}" type="slidenum">
              <a:rPr lang="tr-TR" smtClean="0"/>
              <a:t>‹#›</a:t>
            </a:fld>
            <a:endParaRPr lang="tr-TR"/>
          </a:p>
        </p:txBody>
      </p:sp>
    </p:spTree>
    <p:extLst>
      <p:ext uri="{BB962C8B-B14F-4D97-AF65-F5344CB8AC3E}">
        <p14:creationId xmlns:p14="http://schemas.microsoft.com/office/powerpoint/2010/main" val="3568093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37849BE-6F93-4AB5-8E9C-658045285485}" type="datetimeFigureOut">
              <a:rPr lang="tr-TR" smtClean="0"/>
              <a:t>18.12.2022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C1C8512-844C-4E65-A054-82BC389DA36D}" type="slidenum">
              <a:rPr lang="tr-TR" smtClean="0"/>
              <a:t>‹#›</a:t>
            </a:fld>
            <a:endParaRPr lang="tr-TR"/>
          </a:p>
        </p:txBody>
      </p:sp>
    </p:spTree>
    <p:extLst>
      <p:ext uri="{BB962C8B-B14F-4D97-AF65-F5344CB8AC3E}">
        <p14:creationId xmlns:p14="http://schemas.microsoft.com/office/powerpoint/2010/main" val="4059113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37849BE-6F93-4AB5-8E9C-658045285485}" type="datetimeFigureOut">
              <a:rPr lang="tr-TR" smtClean="0"/>
              <a:t>18.12.2022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C1C8512-844C-4E65-A054-82BC389DA36D}" type="slidenum">
              <a:rPr lang="tr-TR" smtClean="0"/>
              <a:t>‹#›</a:t>
            </a:fld>
            <a:endParaRPr lang="tr-TR"/>
          </a:p>
        </p:txBody>
      </p:sp>
    </p:spTree>
    <p:extLst>
      <p:ext uri="{BB962C8B-B14F-4D97-AF65-F5344CB8AC3E}">
        <p14:creationId xmlns:p14="http://schemas.microsoft.com/office/powerpoint/2010/main" val="417938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737849BE-6F93-4AB5-8E9C-658045285485}" type="datetimeFigureOut">
              <a:rPr lang="tr-TR" smtClean="0"/>
              <a:t>18.12.2022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C1C8512-844C-4E65-A054-82BC389DA36D}" type="slidenum">
              <a:rPr lang="tr-TR" smtClean="0"/>
              <a:t>‹#›</a:t>
            </a:fld>
            <a:endParaRPr lang="tr-TR"/>
          </a:p>
        </p:txBody>
      </p:sp>
    </p:spTree>
    <p:extLst>
      <p:ext uri="{BB962C8B-B14F-4D97-AF65-F5344CB8AC3E}">
        <p14:creationId xmlns:p14="http://schemas.microsoft.com/office/powerpoint/2010/main" val="1937000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737849BE-6F93-4AB5-8E9C-658045285485}" type="datetimeFigureOut">
              <a:rPr lang="tr-TR" smtClean="0"/>
              <a:t>18.12.2022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C1C8512-844C-4E65-A054-82BC389DA36D}" type="slidenum">
              <a:rPr lang="tr-TR" smtClean="0"/>
              <a:t>‹#›</a:t>
            </a:fld>
            <a:endParaRPr lang="tr-TR"/>
          </a:p>
        </p:txBody>
      </p:sp>
    </p:spTree>
    <p:extLst>
      <p:ext uri="{BB962C8B-B14F-4D97-AF65-F5344CB8AC3E}">
        <p14:creationId xmlns:p14="http://schemas.microsoft.com/office/powerpoint/2010/main" val="224674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849BE-6F93-4AB5-8E9C-658045285485}" type="datetimeFigureOut">
              <a:rPr lang="tr-TR" smtClean="0"/>
              <a:t>18.12.2022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C8512-844C-4E65-A054-82BC389DA36D}" type="slidenum">
              <a:rPr lang="tr-TR" smtClean="0"/>
              <a:t>‹#›</a:t>
            </a:fld>
            <a:endParaRPr lang="tr-TR"/>
          </a:p>
        </p:txBody>
      </p:sp>
    </p:spTree>
    <p:extLst>
      <p:ext uri="{BB962C8B-B14F-4D97-AF65-F5344CB8AC3E}">
        <p14:creationId xmlns:p14="http://schemas.microsoft.com/office/powerpoint/2010/main" val="74661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Freeform 2"/>
          <p:cNvSpPr>
            <a:spLocks/>
          </p:cNvSpPr>
          <p:nvPr/>
        </p:nvSpPr>
        <p:spPr bwMode="auto">
          <a:xfrm rot="18427436">
            <a:off x="10564284" y="-362479"/>
            <a:ext cx="1162050" cy="2779183"/>
          </a:xfrm>
          <a:custGeom>
            <a:avLst/>
            <a:gdLst>
              <a:gd name="T0" fmla="*/ 2147483646 w 2903"/>
              <a:gd name="T1" fmla="*/ 2147483646 h 3686"/>
              <a:gd name="T2" fmla="*/ 2147483646 w 2903"/>
              <a:gd name="T3" fmla="*/ 2147483646 h 3686"/>
              <a:gd name="T4" fmla="*/ 2147483646 w 2903"/>
              <a:gd name="T5" fmla="*/ 0 h 3686"/>
              <a:gd name="T6" fmla="*/ 2147483646 w 2903"/>
              <a:gd name="T7" fmla="*/ 2147483646 h 3686"/>
              <a:gd name="T8" fmla="*/ 2147483646 w 2903"/>
              <a:gd name="T9" fmla="*/ 2147483646 h 3686"/>
              <a:gd name="T10" fmla="*/ 0 w 2903"/>
              <a:gd name="T11" fmla="*/ 2147483646 h 3686"/>
              <a:gd name="T12" fmla="*/ 2147483646 w 2903"/>
              <a:gd name="T13" fmla="*/ 2147483646 h 3686"/>
              <a:gd name="T14" fmla="*/ 2147483646 w 2903"/>
              <a:gd name="T15" fmla="*/ 2147483646 h 3686"/>
              <a:gd name="T16" fmla="*/ 2147483646 w 2903"/>
              <a:gd name="T17" fmla="*/ 2147483646 h 3686"/>
              <a:gd name="T18" fmla="*/ 2147483646 w 2903"/>
              <a:gd name="T19" fmla="*/ 2147483646 h 3686"/>
              <a:gd name="T20" fmla="*/ 2147483646 w 2903"/>
              <a:gd name="T21" fmla="*/ 2147483646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075" name="Rectangle 3"/>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altLang="tr-TR"/>
              <a:t>Asıl başlık stili için tıklatın</a:t>
            </a:r>
          </a:p>
        </p:txBody>
      </p:sp>
      <p:sp>
        <p:nvSpPr>
          <p:cNvPr id="3076" name="Rectangle 4"/>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612357" name="Rectangle 5"/>
          <p:cNvSpPr>
            <a:spLocks noGrp="1" noChangeArrowheads="1"/>
          </p:cNvSpPr>
          <p:nvPr>
            <p:ph type="dt" sz="half" idx="2"/>
          </p:nvPr>
        </p:nvSpPr>
        <p:spPr bwMode="auto">
          <a:xfrm>
            <a:off x="18288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fld id="{89D2460E-00D7-4A9C-9FBE-D7F57DF80437}" type="datetimeFigureOut">
              <a:rPr lang="tr-TR"/>
              <a:pPr>
                <a:defRPr/>
              </a:pPr>
              <a:t>18.12.2022</a:t>
            </a:fld>
            <a:endParaRPr lang="tr-TR"/>
          </a:p>
        </p:txBody>
      </p:sp>
      <p:sp>
        <p:nvSpPr>
          <p:cNvPr id="612358" name="Rectangle 6"/>
          <p:cNvSpPr>
            <a:spLocks noGrp="1" noChangeArrowheads="1"/>
          </p:cNvSpPr>
          <p:nvPr>
            <p:ph type="ftr" sz="quarter" idx="3"/>
          </p:nvPr>
        </p:nvSpPr>
        <p:spPr bwMode="auto">
          <a:xfrm>
            <a:off x="4741333"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tr-TR"/>
          </a:p>
        </p:txBody>
      </p:sp>
      <p:sp>
        <p:nvSpPr>
          <p:cNvPr id="612359" name="Rectangle 7"/>
          <p:cNvSpPr>
            <a:spLocks noGrp="1" noChangeArrowheads="1"/>
          </p:cNvSpPr>
          <p:nvPr>
            <p:ph type="sldNum" sz="quarter" idx="4"/>
          </p:nvPr>
        </p:nvSpPr>
        <p:spPr bwMode="auto">
          <a:xfrm>
            <a:off x="8957733"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Comic Sans MS" panose="030F0702030302020204" pitchFamily="66" charset="0"/>
              </a:defRPr>
            </a:lvl1pPr>
          </a:lstStyle>
          <a:p>
            <a:pPr>
              <a:defRPr/>
            </a:pPr>
            <a:fld id="{DBDFC467-F85A-4F07-BEA5-94770515C578}" type="slidenum">
              <a:rPr lang="tr-TR" altLang="tr-TR"/>
              <a:pPr>
                <a:defRPr/>
              </a:pPr>
              <a:t>‹#›</a:t>
            </a:fld>
            <a:endParaRPr lang="tr-TR" altLang="tr-TR"/>
          </a:p>
        </p:txBody>
      </p:sp>
      <p:sp>
        <p:nvSpPr>
          <p:cNvPr id="3080" name="Freeform 8"/>
          <p:cNvSpPr>
            <a:spLocks/>
          </p:cNvSpPr>
          <p:nvPr/>
        </p:nvSpPr>
        <p:spPr bwMode="auto">
          <a:xfrm rot="18427436">
            <a:off x="10681230" y="-324907"/>
            <a:ext cx="1165225" cy="2796116"/>
          </a:xfrm>
          <a:custGeom>
            <a:avLst/>
            <a:gdLst>
              <a:gd name="T0" fmla="*/ 2147483646 w 2911"/>
              <a:gd name="T1" fmla="*/ 0 h 3703"/>
              <a:gd name="T2" fmla="*/ 2147483646 w 2911"/>
              <a:gd name="T3" fmla="*/ 2147483646 h 3703"/>
              <a:gd name="T4" fmla="*/ 2147483646 w 2911"/>
              <a:gd name="T5" fmla="*/ 2147483646 h 3703"/>
              <a:gd name="T6" fmla="*/ 0 w 2911"/>
              <a:gd name="T7" fmla="*/ 2147483646 h 3703"/>
              <a:gd name="T8" fmla="*/ 2147483646 w 2911"/>
              <a:gd name="T9" fmla="*/ 2147483646 h 3703"/>
              <a:gd name="T10" fmla="*/ 2147483646 w 2911"/>
              <a:gd name="T11" fmla="*/ 2147483646 h 3703"/>
              <a:gd name="T12" fmla="*/ 2147483646 w 2911"/>
              <a:gd name="T13" fmla="*/ 2147483646 h 3703"/>
              <a:gd name="T14" fmla="*/ 2147483646 w 2911"/>
              <a:gd name="T15" fmla="*/ 2147483646 h 3703"/>
              <a:gd name="T16" fmla="*/ 2147483646 w 2911"/>
              <a:gd name="T17" fmla="*/ 2147483646 h 3703"/>
              <a:gd name="T18" fmla="*/ 2147483646 w 2911"/>
              <a:gd name="T19" fmla="*/ 0 h 3703"/>
              <a:gd name="T20" fmla="*/ 2147483646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081" name="Freeform 9"/>
          <p:cNvSpPr>
            <a:spLocks/>
          </p:cNvSpPr>
          <p:nvPr/>
        </p:nvSpPr>
        <p:spPr bwMode="auto">
          <a:xfrm rot="18427436">
            <a:off x="10612439" y="-69849"/>
            <a:ext cx="1025525" cy="2095500"/>
          </a:xfrm>
          <a:custGeom>
            <a:avLst/>
            <a:gdLst>
              <a:gd name="T0" fmla="*/ 0 w 2561"/>
              <a:gd name="T1" fmla="*/ 2147483646 h 2777"/>
              <a:gd name="T2" fmla="*/ 2147483646 w 2561"/>
              <a:gd name="T3" fmla="*/ 2147483646 h 2777"/>
              <a:gd name="T4" fmla="*/ 2147483646 w 2561"/>
              <a:gd name="T5" fmla="*/ 2147483646 h 2777"/>
              <a:gd name="T6" fmla="*/ 2147483646 w 2561"/>
              <a:gd name="T7" fmla="*/ 2147483646 h 2777"/>
              <a:gd name="T8" fmla="*/ 2147483646 w 2561"/>
              <a:gd name="T9" fmla="*/ 2147483646 h 2777"/>
              <a:gd name="T10" fmla="*/ 2147483646 w 2561"/>
              <a:gd name="T11" fmla="*/ 0 h 2777"/>
              <a:gd name="T12" fmla="*/ 0 w 2561"/>
              <a:gd name="T13" fmla="*/ 2147483646 h 2777"/>
              <a:gd name="T14" fmla="*/ 0 w 2561"/>
              <a:gd name="T15" fmla="*/ 2147483646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nvGrpSpPr>
          <p:cNvPr id="3082" name="Group 10"/>
          <p:cNvGrpSpPr>
            <a:grpSpLocks/>
          </p:cNvGrpSpPr>
          <p:nvPr/>
        </p:nvGrpSpPr>
        <p:grpSpPr bwMode="auto">
          <a:xfrm>
            <a:off x="10584" y="5540375"/>
            <a:ext cx="2379133" cy="1246188"/>
            <a:chOff x="5" y="3490"/>
            <a:chExt cx="1124" cy="785"/>
          </a:xfrm>
        </p:grpSpPr>
        <p:sp>
          <p:nvSpPr>
            <p:cNvPr id="3099" name="Freeform 11"/>
            <p:cNvSpPr>
              <a:spLocks/>
            </p:cNvSpPr>
            <p:nvPr userDrawn="1"/>
          </p:nvSpPr>
          <p:spPr bwMode="auto">
            <a:xfrm>
              <a:off x="24" y="3505"/>
              <a:ext cx="1089" cy="649"/>
            </a:xfrm>
            <a:custGeom>
              <a:avLst/>
              <a:gdLst>
                <a:gd name="T0" fmla="*/ 1 w 2177"/>
                <a:gd name="T1" fmla="*/ 1 h 1298"/>
                <a:gd name="T2" fmla="*/ 1 w 2177"/>
                <a:gd name="T3" fmla="*/ 1 h 1298"/>
                <a:gd name="T4" fmla="*/ 1 w 2177"/>
                <a:gd name="T5" fmla="*/ 1 h 1298"/>
                <a:gd name="T6" fmla="*/ 1 w 2177"/>
                <a:gd name="T7" fmla="*/ 1 h 1298"/>
                <a:gd name="T8" fmla="*/ 1 w 2177"/>
                <a:gd name="T9" fmla="*/ 1 h 1298"/>
                <a:gd name="T10" fmla="*/ 1 w 2177"/>
                <a:gd name="T11" fmla="*/ 1 h 1298"/>
                <a:gd name="T12" fmla="*/ 1 w 2177"/>
                <a:gd name="T13" fmla="*/ 1 h 1298"/>
                <a:gd name="T14" fmla="*/ 1 w 2177"/>
                <a:gd name="T15" fmla="*/ 1 h 1298"/>
                <a:gd name="T16" fmla="*/ 1 w 2177"/>
                <a:gd name="T17" fmla="*/ 0 h 1298"/>
                <a:gd name="T18" fmla="*/ 1 w 2177"/>
                <a:gd name="T19" fmla="*/ 1 h 1298"/>
                <a:gd name="T20" fmla="*/ 1 w 2177"/>
                <a:gd name="T21" fmla="*/ 1 h 1298"/>
                <a:gd name="T22" fmla="*/ 1 w 2177"/>
                <a:gd name="T23" fmla="*/ 1 h 1298"/>
                <a:gd name="T24" fmla="*/ 1 w 2177"/>
                <a:gd name="T25" fmla="*/ 1 h 1298"/>
                <a:gd name="T26" fmla="*/ 1 w 2177"/>
                <a:gd name="T27" fmla="*/ 1 h 1298"/>
                <a:gd name="T28" fmla="*/ 1 w 2177"/>
                <a:gd name="T29" fmla="*/ 1 h 1298"/>
                <a:gd name="T30" fmla="*/ 1 w 2177"/>
                <a:gd name="T31" fmla="*/ 1 h 1298"/>
                <a:gd name="T32" fmla="*/ 1 w 2177"/>
                <a:gd name="T33" fmla="*/ 1 h 1298"/>
                <a:gd name="T34" fmla="*/ 0 w 2177"/>
                <a:gd name="T35" fmla="*/ 1 h 1298"/>
                <a:gd name="T36" fmla="*/ 1 w 2177"/>
                <a:gd name="T37" fmla="*/ 1 h 1298"/>
                <a:gd name="T38" fmla="*/ 1 w 2177"/>
                <a:gd name="T39" fmla="*/ 1 h 1298"/>
                <a:gd name="T40" fmla="*/ 1 w 2177"/>
                <a:gd name="T41" fmla="*/ 1 h 1298"/>
                <a:gd name="T42" fmla="*/ 1 w 2177"/>
                <a:gd name="T43" fmla="*/ 1 h 1298"/>
                <a:gd name="T44" fmla="*/ 1 w 2177"/>
                <a:gd name="T45" fmla="*/ 1 h 1298"/>
                <a:gd name="T46" fmla="*/ 1 w 2177"/>
                <a:gd name="T47" fmla="*/ 1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00" name="Freeform 12"/>
            <p:cNvSpPr>
              <a:spLocks/>
            </p:cNvSpPr>
            <p:nvPr userDrawn="1"/>
          </p:nvSpPr>
          <p:spPr bwMode="auto">
            <a:xfrm>
              <a:off x="1022" y="3582"/>
              <a:ext cx="71" cy="129"/>
            </a:xfrm>
            <a:custGeom>
              <a:avLst/>
              <a:gdLst>
                <a:gd name="T0" fmla="*/ 0 w 143"/>
                <a:gd name="T1" fmla="*/ 1 h 258"/>
                <a:gd name="T2" fmla="*/ 0 w 143"/>
                <a:gd name="T3" fmla="*/ 0 h 258"/>
                <a:gd name="T4" fmla="*/ 0 w 143"/>
                <a:gd name="T5" fmla="*/ 1 h 258"/>
                <a:gd name="T6" fmla="*/ 0 w 143"/>
                <a:gd name="T7" fmla="*/ 1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01" name="Freeform 13"/>
            <p:cNvSpPr>
              <a:spLocks/>
            </p:cNvSpPr>
            <p:nvPr userDrawn="1"/>
          </p:nvSpPr>
          <p:spPr bwMode="auto">
            <a:xfrm>
              <a:off x="20" y="3774"/>
              <a:ext cx="792" cy="41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02" name="Freeform 14"/>
            <p:cNvSpPr>
              <a:spLocks/>
            </p:cNvSpPr>
            <p:nvPr userDrawn="1"/>
          </p:nvSpPr>
          <p:spPr bwMode="auto">
            <a:xfrm>
              <a:off x="129" y="3808"/>
              <a:ext cx="525" cy="374"/>
            </a:xfrm>
            <a:custGeom>
              <a:avLst/>
              <a:gdLst>
                <a:gd name="T0" fmla="*/ 0 w 1049"/>
                <a:gd name="T1" fmla="*/ 1 h 747"/>
                <a:gd name="T2" fmla="*/ 1 w 1049"/>
                <a:gd name="T3" fmla="*/ 1 h 747"/>
                <a:gd name="T4" fmla="*/ 1 w 1049"/>
                <a:gd name="T5" fmla="*/ 1 h 747"/>
                <a:gd name="T6" fmla="*/ 1 w 1049"/>
                <a:gd name="T7" fmla="*/ 1 h 747"/>
                <a:gd name="T8" fmla="*/ 1 w 1049"/>
                <a:gd name="T9" fmla="*/ 0 h 747"/>
                <a:gd name="T10" fmla="*/ 0 w 1049"/>
                <a:gd name="T11" fmla="*/ 1 h 747"/>
                <a:gd name="T12" fmla="*/ 0 w 1049"/>
                <a:gd name="T13" fmla="*/ 1 h 747"/>
                <a:gd name="T14" fmla="*/ 0 w 1049"/>
                <a:gd name="T15" fmla="*/ 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03" name="Freeform 15"/>
            <p:cNvSpPr>
              <a:spLocks/>
            </p:cNvSpPr>
            <p:nvPr userDrawn="1"/>
          </p:nvSpPr>
          <p:spPr bwMode="auto">
            <a:xfrm>
              <a:off x="485" y="3532"/>
              <a:ext cx="135" cy="121"/>
            </a:xfrm>
            <a:custGeom>
              <a:avLst/>
              <a:gdLst>
                <a:gd name="T0" fmla="*/ 0 w 272"/>
                <a:gd name="T1" fmla="*/ 1 h 241"/>
                <a:gd name="T2" fmla="*/ 0 w 272"/>
                <a:gd name="T3" fmla="*/ 0 h 241"/>
                <a:gd name="T4" fmla="*/ 0 w 272"/>
                <a:gd name="T5" fmla="*/ 1 h 241"/>
                <a:gd name="T6" fmla="*/ 0 w 272"/>
                <a:gd name="T7" fmla="*/ 1 h 241"/>
                <a:gd name="T8" fmla="*/ 0 w 272"/>
                <a:gd name="T9" fmla="*/ 1 h 241"/>
                <a:gd name="T10" fmla="*/ 0 w 272"/>
                <a:gd name="T11" fmla="*/ 1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04" name="Freeform 16"/>
            <p:cNvSpPr>
              <a:spLocks/>
            </p:cNvSpPr>
            <p:nvPr userDrawn="1"/>
          </p:nvSpPr>
          <p:spPr bwMode="auto">
            <a:xfrm>
              <a:off x="641" y="4163"/>
              <a:ext cx="76" cy="112"/>
            </a:xfrm>
            <a:custGeom>
              <a:avLst/>
              <a:gdLst>
                <a:gd name="T0" fmla="*/ 1 w 152"/>
                <a:gd name="T1" fmla="*/ 1 h 224"/>
                <a:gd name="T2" fmla="*/ 1 w 152"/>
                <a:gd name="T3" fmla="*/ 1 h 224"/>
                <a:gd name="T4" fmla="*/ 0 w 152"/>
                <a:gd name="T5" fmla="*/ 1 h 224"/>
                <a:gd name="T6" fmla="*/ 1 w 152"/>
                <a:gd name="T7" fmla="*/ 0 h 224"/>
                <a:gd name="T8" fmla="*/ 1 w 152"/>
                <a:gd name="T9" fmla="*/ 1 h 224"/>
                <a:gd name="T10" fmla="*/ 1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05" name="Freeform 17"/>
            <p:cNvSpPr>
              <a:spLocks/>
            </p:cNvSpPr>
            <p:nvPr userDrawn="1"/>
          </p:nvSpPr>
          <p:spPr bwMode="auto">
            <a:xfrm>
              <a:off x="504" y="3607"/>
              <a:ext cx="193" cy="383"/>
            </a:xfrm>
            <a:custGeom>
              <a:avLst/>
              <a:gdLst>
                <a:gd name="T0" fmla="*/ 0 w 386"/>
                <a:gd name="T1" fmla="*/ 1 h 764"/>
                <a:gd name="T2" fmla="*/ 1 w 386"/>
                <a:gd name="T3" fmla="*/ 0 h 764"/>
                <a:gd name="T4" fmla="*/ 1 w 386"/>
                <a:gd name="T5" fmla="*/ 1 h 764"/>
                <a:gd name="T6" fmla="*/ 1 w 386"/>
                <a:gd name="T7" fmla="*/ 1 h 764"/>
                <a:gd name="T8" fmla="*/ 1 w 386"/>
                <a:gd name="T9" fmla="*/ 1 h 764"/>
                <a:gd name="T10" fmla="*/ 1 w 386"/>
                <a:gd name="T11" fmla="*/ 1 h 764"/>
                <a:gd name="T12" fmla="*/ 0 w 386"/>
                <a:gd name="T13" fmla="*/ 1 h 764"/>
                <a:gd name="T14" fmla="*/ 0 w 386"/>
                <a:gd name="T15" fmla="*/ 1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06" name="Freeform 18"/>
            <p:cNvSpPr>
              <a:spLocks/>
            </p:cNvSpPr>
            <p:nvPr userDrawn="1"/>
          </p:nvSpPr>
          <p:spPr bwMode="auto">
            <a:xfrm>
              <a:off x="668" y="3590"/>
              <a:ext cx="364" cy="174"/>
            </a:xfrm>
            <a:custGeom>
              <a:avLst/>
              <a:gdLst>
                <a:gd name="T0" fmla="*/ 1 w 728"/>
                <a:gd name="T1" fmla="*/ 0 h 348"/>
                <a:gd name="T2" fmla="*/ 0 w 728"/>
                <a:gd name="T3" fmla="*/ 1 h 348"/>
                <a:gd name="T4" fmla="*/ 1 w 728"/>
                <a:gd name="T5" fmla="*/ 1 h 348"/>
                <a:gd name="T6" fmla="*/ 1 w 728"/>
                <a:gd name="T7" fmla="*/ 1 h 348"/>
                <a:gd name="T8" fmla="*/ 1 w 728"/>
                <a:gd name="T9" fmla="*/ 1 h 348"/>
                <a:gd name="T10" fmla="*/ 1 w 728"/>
                <a:gd name="T11" fmla="*/ 0 h 348"/>
                <a:gd name="T12" fmla="*/ 1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07" name="Freeform 19"/>
            <p:cNvSpPr>
              <a:spLocks/>
            </p:cNvSpPr>
            <p:nvPr userDrawn="1"/>
          </p:nvSpPr>
          <p:spPr bwMode="auto">
            <a:xfrm>
              <a:off x="347" y="3693"/>
              <a:ext cx="156" cy="67"/>
            </a:xfrm>
            <a:custGeom>
              <a:avLst/>
              <a:gdLst>
                <a:gd name="T0" fmla="*/ 1 w 312"/>
                <a:gd name="T1" fmla="*/ 0 h 135"/>
                <a:gd name="T2" fmla="*/ 0 w 312"/>
                <a:gd name="T3" fmla="*/ 0 h 135"/>
                <a:gd name="T4" fmla="*/ 1 w 312"/>
                <a:gd name="T5" fmla="*/ 0 h 135"/>
                <a:gd name="T6" fmla="*/ 1 w 312"/>
                <a:gd name="T7" fmla="*/ 0 h 135"/>
                <a:gd name="T8" fmla="*/ 1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nvGrpSpPr>
            <p:cNvPr id="3108" name="Group 20"/>
            <p:cNvGrpSpPr>
              <a:grpSpLocks/>
            </p:cNvGrpSpPr>
            <p:nvPr userDrawn="1"/>
          </p:nvGrpSpPr>
          <p:grpSpPr bwMode="auto">
            <a:xfrm>
              <a:off x="5" y="3490"/>
              <a:ext cx="1124" cy="780"/>
              <a:chOff x="5" y="3490"/>
              <a:chExt cx="1124" cy="780"/>
            </a:xfrm>
          </p:grpSpPr>
          <p:grpSp>
            <p:nvGrpSpPr>
              <p:cNvPr id="3109" name="Group 21"/>
              <p:cNvGrpSpPr>
                <a:grpSpLocks/>
              </p:cNvGrpSpPr>
              <p:nvPr userDrawn="1"/>
            </p:nvGrpSpPr>
            <p:grpSpPr bwMode="auto">
              <a:xfrm>
                <a:off x="499" y="3562"/>
                <a:ext cx="548" cy="708"/>
                <a:chOff x="499" y="3562"/>
                <a:chExt cx="548" cy="708"/>
              </a:xfrm>
            </p:grpSpPr>
            <p:sp>
              <p:nvSpPr>
                <p:cNvPr id="3122" name="Freeform 22"/>
                <p:cNvSpPr>
                  <a:spLocks/>
                </p:cNvSpPr>
                <p:nvPr userDrawn="1"/>
              </p:nvSpPr>
              <p:spPr bwMode="auto">
                <a:xfrm>
                  <a:off x="499" y="3587"/>
                  <a:ext cx="157" cy="87"/>
                </a:xfrm>
                <a:custGeom>
                  <a:avLst/>
                  <a:gdLst>
                    <a:gd name="T0" fmla="*/ 0 w 313"/>
                    <a:gd name="T1" fmla="*/ 0 h 175"/>
                    <a:gd name="T2" fmla="*/ 1 w 313"/>
                    <a:gd name="T3" fmla="*/ 0 h 175"/>
                    <a:gd name="T4" fmla="*/ 1 w 313"/>
                    <a:gd name="T5" fmla="*/ 0 h 175"/>
                    <a:gd name="T6" fmla="*/ 1 w 313"/>
                    <a:gd name="T7" fmla="*/ 0 h 175"/>
                    <a:gd name="T8" fmla="*/ 1 w 313"/>
                    <a:gd name="T9" fmla="*/ 0 h 175"/>
                    <a:gd name="T10" fmla="*/ 1 w 313"/>
                    <a:gd name="T11" fmla="*/ 0 h 175"/>
                    <a:gd name="T12" fmla="*/ 1 w 313"/>
                    <a:gd name="T13" fmla="*/ 0 h 175"/>
                    <a:gd name="T14" fmla="*/ 1 w 313"/>
                    <a:gd name="T15" fmla="*/ 0 h 175"/>
                    <a:gd name="T16" fmla="*/ 0 w 313"/>
                    <a:gd name="T17" fmla="*/ 0 h 175"/>
                    <a:gd name="T18" fmla="*/ 0 w 313"/>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23" name="Freeform 23"/>
                <p:cNvSpPr>
                  <a:spLocks/>
                </p:cNvSpPr>
                <p:nvPr userDrawn="1"/>
              </p:nvSpPr>
              <p:spPr bwMode="auto">
                <a:xfrm>
                  <a:off x="636" y="4137"/>
                  <a:ext cx="115" cy="133"/>
                </a:xfrm>
                <a:custGeom>
                  <a:avLst/>
                  <a:gdLst>
                    <a:gd name="T0" fmla="*/ 0 w 230"/>
                    <a:gd name="T1" fmla="*/ 1 h 266"/>
                    <a:gd name="T2" fmla="*/ 1 w 230"/>
                    <a:gd name="T3" fmla="*/ 1 h 266"/>
                    <a:gd name="T4" fmla="*/ 1 w 230"/>
                    <a:gd name="T5" fmla="*/ 1 h 266"/>
                    <a:gd name="T6" fmla="*/ 1 w 230"/>
                    <a:gd name="T7" fmla="*/ 1 h 266"/>
                    <a:gd name="T8" fmla="*/ 1 w 230"/>
                    <a:gd name="T9" fmla="*/ 0 h 266"/>
                    <a:gd name="T10" fmla="*/ 1 w 230"/>
                    <a:gd name="T11" fmla="*/ 1 h 266"/>
                    <a:gd name="T12" fmla="*/ 1 w 230"/>
                    <a:gd name="T13" fmla="*/ 1 h 266"/>
                    <a:gd name="T14" fmla="*/ 0 w 230"/>
                    <a:gd name="T15" fmla="*/ 1 h 266"/>
                    <a:gd name="T16" fmla="*/ 0 w 230"/>
                    <a:gd name="T17" fmla="*/ 1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24" name="Freeform 24"/>
                <p:cNvSpPr>
                  <a:spLocks/>
                </p:cNvSpPr>
                <p:nvPr userDrawn="1"/>
              </p:nvSpPr>
              <p:spPr bwMode="auto">
                <a:xfrm>
                  <a:off x="1004" y="3562"/>
                  <a:ext cx="43" cy="117"/>
                </a:xfrm>
                <a:custGeom>
                  <a:avLst/>
                  <a:gdLst>
                    <a:gd name="T0" fmla="*/ 0 w 87"/>
                    <a:gd name="T1" fmla="*/ 1 h 234"/>
                    <a:gd name="T2" fmla="*/ 0 w 87"/>
                    <a:gd name="T3" fmla="*/ 1 h 234"/>
                    <a:gd name="T4" fmla="*/ 0 w 87"/>
                    <a:gd name="T5" fmla="*/ 1 h 234"/>
                    <a:gd name="T6" fmla="*/ 0 w 87"/>
                    <a:gd name="T7" fmla="*/ 1 h 234"/>
                    <a:gd name="T8" fmla="*/ 0 w 87"/>
                    <a:gd name="T9" fmla="*/ 1 h 234"/>
                    <a:gd name="T10" fmla="*/ 0 w 87"/>
                    <a:gd name="T11" fmla="*/ 1 h 234"/>
                    <a:gd name="T12" fmla="*/ 0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sp>
            <p:nvSpPr>
              <p:cNvPr id="3110" name="Freeform 25"/>
              <p:cNvSpPr>
                <a:spLocks/>
              </p:cNvSpPr>
              <p:nvPr userDrawn="1"/>
            </p:nvSpPr>
            <p:spPr bwMode="auto">
              <a:xfrm>
                <a:off x="76" y="3732"/>
                <a:ext cx="595" cy="250"/>
              </a:xfrm>
              <a:custGeom>
                <a:avLst/>
                <a:gdLst>
                  <a:gd name="T0" fmla="*/ 1 w 1190"/>
                  <a:gd name="T1" fmla="*/ 0 h 500"/>
                  <a:gd name="T2" fmla="*/ 1 w 1190"/>
                  <a:gd name="T3" fmla="*/ 1 h 500"/>
                  <a:gd name="T4" fmla="*/ 1 w 1190"/>
                  <a:gd name="T5" fmla="*/ 1 h 500"/>
                  <a:gd name="T6" fmla="*/ 0 w 1190"/>
                  <a:gd name="T7" fmla="*/ 1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11" name="Freeform 26"/>
              <p:cNvSpPr>
                <a:spLocks/>
              </p:cNvSpPr>
              <p:nvPr userDrawn="1"/>
            </p:nvSpPr>
            <p:spPr bwMode="auto">
              <a:xfrm>
                <a:off x="260" y="3886"/>
                <a:ext cx="244" cy="148"/>
              </a:xfrm>
              <a:custGeom>
                <a:avLst/>
                <a:gdLst>
                  <a:gd name="T0" fmla="*/ 0 w 489"/>
                  <a:gd name="T1" fmla="*/ 1 h 296"/>
                  <a:gd name="T2" fmla="*/ 0 w 489"/>
                  <a:gd name="T3" fmla="*/ 1 h 296"/>
                  <a:gd name="T4" fmla="*/ 0 w 489"/>
                  <a:gd name="T5" fmla="*/ 1 h 296"/>
                  <a:gd name="T6" fmla="*/ 0 w 489"/>
                  <a:gd name="T7" fmla="*/ 1 h 296"/>
                  <a:gd name="T8" fmla="*/ 0 w 489"/>
                  <a:gd name="T9" fmla="*/ 1 h 296"/>
                  <a:gd name="T10" fmla="*/ 0 w 489"/>
                  <a:gd name="T11" fmla="*/ 1 h 296"/>
                  <a:gd name="T12" fmla="*/ 0 w 489"/>
                  <a:gd name="T13" fmla="*/ 1 h 296"/>
                  <a:gd name="T14" fmla="*/ 0 w 489"/>
                  <a:gd name="T15" fmla="*/ 1 h 296"/>
                  <a:gd name="T16" fmla="*/ 0 w 489"/>
                  <a:gd name="T17" fmla="*/ 1 h 296"/>
                  <a:gd name="T18" fmla="*/ 0 w 489"/>
                  <a:gd name="T19" fmla="*/ 1 h 296"/>
                  <a:gd name="T20" fmla="*/ 0 w 489"/>
                  <a:gd name="T21" fmla="*/ 1 h 296"/>
                  <a:gd name="T22" fmla="*/ 0 w 489"/>
                  <a:gd name="T23" fmla="*/ 1 h 296"/>
                  <a:gd name="T24" fmla="*/ 0 w 489"/>
                  <a:gd name="T25" fmla="*/ 1 h 296"/>
                  <a:gd name="T26" fmla="*/ 0 w 489"/>
                  <a:gd name="T27" fmla="*/ 0 h 296"/>
                  <a:gd name="T28" fmla="*/ 0 w 489"/>
                  <a:gd name="T29" fmla="*/ 1 h 296"/>
                  <a:gd name="T30" fmla="*/ 0 w 489"/>
                  <a:gd name="T31" fmla="*/ 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12" name="Freeform 27"/>
              <p:cNvSpPr>
                <a:spLocks/>
              </p:cNvSpPr>
              <p:nvPr userDrawn="1"/>
            </p:nvSpPr>
            <p:spPr bwMode="auto">
              <a:xfrm>
                <a:off x="565" y="3680"/>
                <a:ext cx="107" cy="238"/>
              </a:xfrm>
              <a:custGeom>
                <a:avLst/>
                <a:gdLst>
                  <a:gd name="T0" fmla="*/ 1 w 213"/>
                  <a:gd name="T1" fmla="*/ 0 h 478"/>
                  <a:gd name="T2" fmla="*/ 1 w 213"/>
                  <a:gd name="T3" fmla="*/ 0 h 478"/>
                  <a:gd name="T4" fmla="*/ 1 w 213"/>
                  <a:gd name="T5" fmla="*/ 0 h 478"/>
                  <a:gd name="T6" fmla="*/ 1 w 213"/>
                  <a:gd name="T7" fmla="*/ 0 h 478"/>
                  <a:gd name="T8" fmla="*/ 1 w 213"/>
                  <a:gd name="T9" fmla="*/ 0 h 478"/>
                  <a:gd name="T10" fmla="*/ 1 w 213"/>
                  <a:gd name="T11" fmla="*/ 0 h 478"/>
                  <a:gd name="T12" fmla="*/ 1 w 213"/>
                  <a:gd name="T13" fmla="*/ 0 h 478"/>
                  <a:gd name="T14" fmla="*/ 0 w 213"/>
                  <a:gd name="T15" fmla="*/ 0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nvGrpSpPr>
              <p:cNvPr id="3113" name="Group 28"/>
              <p:cNvGrpSpPr>
                <a:grpSpLocks/>
              </p:cNvGrpSpPr>
              <p:nvPr userDrawn="1"/>
            </p:nvGrpSpPr>
            <p:grpSpPr bwMode="auto">
              <a:xfrm>
                <a:off x="5" y="3490"/>
                <a:ext cx="1124" cy="678"/>
                <a:chOff x="5" y="3490"/>
                <a:chExt cx="1124" cy="678"/>
              </a:xfrm>
            </p:grpSpPr>
            <p:sp>
              <p:nvSpPr>
                <p:cNvPr id="3114" name="Freeform 29"/>
                <p:cNvSpPr>
                  <a:spLocks/>
                </p:cNvSpPr>
                <p:nvPr userDrawn="1"/>
              </p:nvSpPr>
              <p:spPr bwMode="auto">
                <a:xfrm>
                  <a:off x="669" y="4048"/>
                  <a:ext cx="75" cy="87"/>
                </a:xfrm>
                <a:custGeom>
                  <a:avLst/>
                  <a:gdLst>
                    <a:gd name="T0" fmla="*/ 1 w 150"/>
                    <a:gd name="T1" fmla="*/ 0 h 173"/>
                    <a:gd name="T2" fmla="*/ 1 w 150"/>
                    <a:gd name="T3" fmla="*/ 1 h 173"/>
                    <a:gd name="T4" fmla="*/ 0 w 150"/>
                    <a:gd name="T5" fmla="*/ 1 h 173"/>
                    <a:gd name="T6" fmla="*/ 1 w 150"/>
                    <a:gd name="T7" fmla="*/ 1 h 173"/>
                    <a:gd name="T8" fmla="*/ 1 w 150"/>
                    <a:gd name="T9" fmla="*/ 1 h 173"/>
                    <a:gd name="T10" fmla="*/ 1 w 150"/>
                    <a:gd name="T11" fmla="*/ 1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15" name="Freeform 30"/>
                <p:cNvSpPr>
                  <a:spLocks/>
                </p:cNvSpPr>
                <p:nvPr userDrawn="1"/>
              </p:nvSpPr>
              <p:spPr bwMode="auto">
                <a:xfrm>
                  <a:off x="5" y="3728"/>
                  <a:ext cx="842" cy="440"/>
                </a:xfrm>
                <a:custGeom>
                  <a:avLst/>
                  <a:gdLst>
                    <a:gd name="T0" fmla="*/ 1 w 1684"/>
                    <a:gd name="T1" fmla="*/ 0 h 880"/>
                    <a:gd name="T2" fmla="*/ 1 w 1684"/>
                    <a:gd name="T3" fmla="*/ 1 h 880"/>
                    <a:gd name="T4" fmla="*/ 0 w 1684"/>
                    <a:gd name="T5" fmla="*/ 1 h 880"/>
                    <a:gd name="T6" fmla="*/ 1 w 1684"/>
                    <a:gd name="T7" fmla="*/ 1 h 880"/>
                    <a:gd name="T8" fmla="*/ 1 w 1684"/>
                    <a:gd name="T9" fmla="*/ 1 h 880"/>
                    <a:gd name="T10" fmla="*/ 1 w 1684"/>
                    <a:gd name="T11" fmla="*/ 1 h 880"/>
                    <a:gd name="T12" fmla="*/ 1 w 1684"/>
                    <a:gd name="T13" fmla="*/ 1 h 880"/>
                    <a:gd name="T14" fmla="*/ 1 w 1684"/>
                    <a:gd name="T15" fmla="*/ 1 h 880"/>
                    <a:gd name="T16" fmla="*/ 1 w 1684"/>
                    <a:gd name="T17" fmla="*/ 1 h 880"/>
                    <a:gd name="T18" fmla="*/ 1 w 1684"/>
                    <a:gd name="T19" fmla="*/ 1 h 880"/>
                    <a:gd name="T20" fmla="*/ 1 w 1684"/>
                    <a:gd name="T21" fmla="*/ 1 h 880"/>
                    <a:gd name="T22" fmla="*/ 1 w 1684"/>
                    <a:gd name="T23" fmla="*/ 1 h 880"/>
                    <a:gd name="T24" fmla="*/ 1 w 1684"/>
                    <a:gd name="T25" fmla="*/ 1 h 880"/>
                    <a:gd name="T26" fmla="*/ 1 w 1684"/>
                    <a:gd name="T27" fmla="*/ 1 h 880"/>
                    <a:gd name="T28" fmla="*/ 1 w 1684"/>
                    <a:gd name="T29" fmla="*/ 1 h 880"/>
                    <a:gd name="T30" fmla="*/ 1 w 1684"/>
                    <a:gd name="T31" fmla="*/ 1 h 880"/>
                    <a:gd name="T32" fmla="*/ 1 w 1684"/>
                    <a:gd name="T33" fmla="*/ 1 h 880"/>
                    <a:gd name="T34" fmla="*/ 1 w 1684"/>
                    <a:gd name="T35" fmla="*/ 1 h 880"/>
                    <a:gd name="T36" fmla="*/ 1 w 1684"/>
                    <a:gd name="T37" fmla="*/ 1 h 880"/>
                    <a:gd name="T38" fmla="*/ 1 w 1684"/>
                    <a:gd name="T39" fmla="*/ 1 h 880"/>
                    <a:gd name="T40" fmla="*/ 1 w 1684"/>
                    <a:gd name="T41" fmla="*/ 1 h 880"/>
                    <a:gd name="T42" fmla="*/ 1 w 1684"/>
                    <a:gd name="T43" fmla="*/ 1 h 880"/>
                    <a:gd name="T44" fmla="*/ 1 w 1684"/>
                    <a:gd name="T45" fmla="*/ 1 h 880"/>
                    <a:gd name="T46" fmla="*/ 1 w 1684"/>
                    <a:gd name="T47" fmla="*/ 0 h 880"/>
                    <a:gd name="T48" fmla="*/ 1 w 1684"/>
                    <a:gd name="T49" fmla="*/ 0 h 880"/>
                    <a:gd name="T50" fmla="*/ 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16" name="Freeform 31"/>
                <p:cNvSpPr>
                  <a:spLocks/>
                </p:cNvSpPr>
                <p:nvPr userDrawn="1"/>
              </p:nvSpPr>
              <p:spPr bwMode="auto">
                <a:xfrm>
                  <a:off x="106" y="3770"/>
                  <a:ext cx="80" cy="167"/>
                </a:xfrm>
                <a:custGeom>
                  <a:avLst/>
                  <a:gdLst>
                    <a:gd name="T0" fmla="*/ 1 w 160"/>
                    <a:gd name="T1" fmla="*/ 0 h 335"/>
                    <a:gd name="T2" fmla="*/ 1 w 160"/>
                    <a:gd name="T3" fmla="*/ 0 h 335"/>
                    <a:gd name="T4" fmla="*/ 0 w 160"/>
                    <a:gd name="T5" fmla="*/ 0 h 335"/>
                    <a:gd name="T6" fmla="*/ 1 w 160"/>
                    <a:gd name="T7" fmla="*/ 0 h 335"/>
                    <a:gd name="T8" fmla="*/ 1 w 160"/>
                    <a:gd name="T9" fmla="*/ 0 h 335"/>
                    <a:gd name="T10" fmla="*/ 1 w 160"/>
                    <a:gd name="T11" fmla="*/ 0 h 335"/>
                    <a:gd name="T12" fmla="*/ 1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17" name="Freeform 32"/>
                <p:cNvSpPr>
                  <a:spLocks/>
                </p:cNvSpPr>
                <p:nvPr userDrawn="1"/>
              </p:nvSpPr>
              <p:spPr bwMode="auto">
                <a:xfrm>
                  <a:off x="449" y="3490"/>
                  <a:ext cx="322" cy="594"/>
                </a:xfrm>
                <a:custGeom>
                  <a:avLst/>
                  <a:gdLst>
                    <a:gd name="T0" fmla="*/ 1 w 642"/>
                    <a:gd name="T1" fmla="*/ 1 h 1188"/>
                    <a:gd name="T2" fmla="*/ 0 w 642"/>
                    <a:gd name="T3" fmla="*/ 1 h 1188"/>
                    <a:gd name="T4" fmla="*/ 1 w 642"/>
                    <a:gd name="T5" fmla="*/ 1 h 1188"/>
                    <a:gd name="T6" fmla="*/ 1 w 642"/>
                    <a:gd name="T7" fmla="*/ 0 h 1188"/>
                    <a:gd name="T8" fmla="*/ 1 w 642"/>
                    <a:gd name="T9" fmla="*/ 1 h 1188"/>
                    <a:gd name="T10" fmla="*/ 1 w 642"/>
                    <a:gd name="T11" fmla="*/ 1 h 1188"/>
                    <a:gd name="T12" fmla="*/ 1 w 642"/>
                    <a:gd name="T13" fmla="*/ 1 h 1188"/>
                    <a:gd name="T14" fmla="*/ 1 w 642"/>
                    <a:gd name="T15" fmla="*/ 1 h 1188"/>
                    <a:gd name="T16" fmla="*/ 1 w 642"/>
                    <a:gd name="T17" fmla="*/ 1 h 1188"/>
                    <a:gd name="T18" fmla="*/ 1 w 642"/>
                    <a:gd name="T19" fmla="*/ 1 h 1188"/>
                    <a:gd name="T20" fmla="*/ 1 w 642"/>
                    <a:gd name="T21" fmla="*/ 1 h 1188"/>
                    <a:gd name="T22" fmla="*/ 1 w 642"/>
                    <a:gd name="T23" fmla="*/ 1 h 1188"/>
                    <a:gd name="T24" fmla="*/ 1 w 642"/>
                    <a:gd name="T25" fmla="*/ 1 h 1188"/>
                    <a:gd name="T26" fmla="*/ 1 w 642"/>
                    <a:gd name="T27" fmla="*/ 1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18" name="Freeform 33"/>
                <p:cNvSpPr>
                  <a:spLocks/>
                </p:cNvSpPr>
                <p:nvPr userDrawn="1"/>
              </p:nvSpPr>
              <p:spPr bwMode="auto">
                <a:xfrm>
                  <a:off x="578" y="3650"/>
                  <a:ext cx="96" cy="252"/>
                </a:xfrm>
                <a:custGeom>
                  <a:avLst/>
                  <a:gdLst>
                    <a:gd name="T0" fmla="*/ 0 w 192"/>
                    <a:gd name="T1" fmla="*/ 1 h 504"/>
                    <a:gd name="T2" fmla="*/ 1 w 192"/>
                    <a:gd name="T3" fmla="*/ 1 h 504"/>
                    <a:gd name="T4" fmla="*/ 1 w 192"/>
                    <a:gd name="T5" fmla="*/ 1 h 504"/>
                    <a:gd name="T6" fmla="*/ 1 w 192"/>
                    <a:gd name="T7" fmla="*/ 1 h 504"/>
                    <a:gd name="T8" fmla="*/ 1 w 192"/>
                    <a:gd name="T9" fmla="*/ 1 h 504"/>
                    <a:gd name="T10" fmla="*/ 1 w 192"/>
                    <a:gd name="T11" fmla="*/ 1 h 504"/>
                    <a:gd name="T12" fmla="*/ 1 w 192"/>
                    <a:gd name="T13" fmla="*/ 1 h 504"/>
                    <a:gd name="T14" fmla="*/ 1 w 192"/>
                    <a:gd name="T15" fmla="*/ 1 h 504"/>
                    <a:gd name="T16" fmla="*/ 1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19" name="Freeform 34"/>
                <p:cNvSpPr>
                  <a:spLocks/>
                </p:cNvSpPr>
                <p:nvPr userDrawn="1"/>
              </p:nvSpPr>
              <p:spPr bwMode="auto">
                <a:xfrm>
                  <a:off x="328" y="3630"/>
                  <a:ext cx="195" cy="135"/>
                </a:xfrm>
                <a:custGeom>
                  <a:avLst/>
                  <a:gdLst>
                    <a:gd name="T0" fmla="*/ 1 w 390"/>
                    <a:gd name="T1" fmla="*/ 0 h 269"/>
                    <a:gd name="T2" fmla="*/ 1 w 390"/>
                    <a:gd name="T3" fmla="*/ 1 h 269"/>
                    <a:gd name="T4" fmla="*/ 1 w 390"/>
                    <a:gd name="T5" fmla="*/ 1 h 269"/>
                    <a:gd name="T6" fmla="*/ 0 w 390"/>
                    <a:gd name="T7" fmla="*/ 1 h 269"/>
                    <a:gd name="T8" fmla="*/ 0 w 390"/>
                    <a:gd name="T9" fmla="*/ 1 h 269"/>
                    <a:gd name="T10" fmla="*/ 1 w 390"/>
                    <a:gd name="T11" fmla="*/ 1 h 269"/>
                    <a:gd name="T12" fmla="*/ 1 w 390"/>
                    <a:gd name="T13" fmla="*/ 1 h 269"/>
                    <a:gd name="T14" fmla="*/ 1 w 390"/>
                    <a:gd name="T15" fmla="*/ 1 h 269"/>
                    <a:gd name="T16" fmla="*/ 1 w 390"/>
                    <a:gd name="T17" fmla="*/ 1 h 269"/>
                    <a:gd name="T18" fmla="*/ 1 w 390"/>
                    <a:gd name="T19" fmla="*/ 1 h 269"/>
                    <a:gd name="T20" fmla="*/ 1 w 390"/>
                    <a:gd name="T21" fmla="*/ 1 h 269"/>
                    <a:gd name="T22" fmla="*/ 1 w 390"/>
                    <a:gd name="T23" fmla="*/ 0 h 269"/>
                    <a:gd name="T24" fmla="*/ 1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20" name="Freeform 35"/>
                <p:cNvSpPr>
                  <a:spLocks/>
                </p:cNvSpPr>
                <p:nvPr userDrawn="1"/>
              </p:nvSpPr>
              <p:spPr bwMode="auto">
                <a:xfrm>
                  <a:off x="658" y="3538"/>
                  <a:ext cx="471" cy="212"/>
                </a:xfrm>
                <a:custGeom>
                  <a:avLst/>
                  <a:gdLst>
                    <a:gd name="T0" fmla="*/ 0 w 941"/>
                    <a:gd name="T1" fmla="*/ 1 h 424"/>
                    <a:gd name="T2" fmla="*/ 1 w 941"/>
                    <a:gd name="T3" fmla="*/ 0 h 424"/>
                    <a:gd name="T4" fmla="*/ 1 w 941"/>
                    <a:gd name="T5" fmla="*/ 1 h 424"/>
                    <a:gd name="T6" fmla="*/ 1 w 941"/>
                    <a:gd name="T7" fmla="*/ 1 h 424"/>
                    <a:gd name="T8" fmla="*/ 1 w 941"/>
                    <a:gd name="T9" fmla="*/ 1 h 424"/>
                    <a:gd name="T10" fmla="*/ 1 w 941"/>
                    <a:gd name="T11" fmla="*/ 1 h 424"/>
                    <a:gd name="T12" fmla="*/ 1 w 941"/>
                    <a:gd name="T13" fmla="*/ 1 h 424"/>
                    <a:gd name="T14" fmla="*/ 1 w 941"/>
                    <a:gd name="T15" fmla="*/ 1 h 424"/>
                    <a:gd name="T16" fmla="*/ 1 w 941"/>
                    <a:gd name="T17" fmla="*/ 1 h 424"/>
                    <a:gd name="T18" fmla="*/ 1 w 941"/>
                    <a:gd name="T19" fmla="*/ 1 h 424"/>
                    <a:gd name="T20" fmla="*/ 0 w 941"/>
                    <a:gd name="T21" fmla="*/ 1 h 424"/>
                    <a:gd name="T22" fmla="*/ 0 w 941"/>
                    <a:gd name="T23" fmla="*/ 1 h 424"/>
                    <a:gd name="T24" fmla="*/ 0 w 941"/>
                    <a:gd name="T25" fmla="*/ 1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121" name="Freeform 36"/>
                <p:cNvSpPr>
                  <a:spLocks/>
                </p:cNvSpPr>
                <p:nvPr userDrawn="1"/>
              </p:nvSpPr>
              <p:spPr bwMode="auto">
                <a:xfrm>
                  <a:off x="717" y="3606"/>
                  <a:ext cx="245" cy="86"/>
                </a:xfrm>
                <a:custGeom>
                  <a:avLst/>
                  <a:gdLst>
                    <a:gd name="T0" fmla="*/ 0 w 488"/>
                    <a:gd name="T1" fmla="*/ 0 h 173"/>
                    <a:gd name="T2" fmla="*/ 1 w 488"/>
                    <a:gd name="T3" fmla="*/ 0 h 173"/>
                    <a:gd name="T4" fmla="*/ 1 w 488"/>
                    <a:gd name="T5" fmla="*/ 0 h 173"/>
                    <a:gd name="T6" fmla="*/ 1 w 488"/>
                    <a:gd name="T7" fmla="*/ 0 h 173"/>
                    <a:gd name="T8" fmla="*/ 1 w 488"/>
                    <a:gd name="T9" fmla="*/ 0 h 173"/>
                    <a:gd name="T10" fmla="*/ 1 w 488"/>
                    <a:gd name="T11" fmla="*/ 0 h 173"/>
                    <a:gd name="T12" fmla="*/ 1 w 488"/>
                    <a:gd name="T13" fmla="*/ 0 h 173"/>
                    <a:gd name="T14" fmla="*/ 1 w 488"/>
                    <a:gd name="T15" fmla="*/ 0 h 173"/>
                    <a:gd name="T16" fmla="*/ 1 w 488"/>
                    <a:gd name="T17" fmla="*/ 0 h 173"/>
                    <a:gd name="T18" fmla="*/ 1 w 488"/>
                    <a:gd name="T19" fmla="*/ 0 h 173"/>
                    <a:gd name="T20" fmla="*/ 1 w 488"/>
                    <a:gd name="T21" fmla="*/ 0 h 173"/>
                    <a:gd name="T22" fmla="*/ 1 w 488"/>
                    <a:gd name="T23" fmla="*/ 0 h 173"/>
                    <a:gd name="T24" fmla="*/ 1 w 488"/>
                    <a:gd name="T25" fmla="*/ 0 h 173"/>
                    <a:gd name="T26" fmla="*/ 1 w 488"/>
                    <a:gd name="T27" fmla="*/ 0 h 173"/>
                    <a:gd name="T28" fmla="*/ 0 w 488"/>
                    <a:gd name="T29" fmla="*/ 0 h 173"/>
                    <a:gd name="T30" fmla="*/ 0 w 488"/>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grpSp>
      </p:grpSp>
      <p:grpSp>
        <p:nvGrpSpPr>
          <p:cNvPr id="3083" name="Group 37"/>
          <p:cNvGrpSpPr>
            <a:grpSpLocks/>
          </p:cNvGrpSpPr>
          <p:nvPr/>
        </p:nvGrpSpPr>
        <p:grpSpPr bwMode="auto">
          <a:xfrm>
            <a:off x="11573934" y="2116139"/>
            <a:ext cx="514351" cy="4308475"/>
            <a:chOff x="5468" y="1333"/>
            <a:chExt cx="243" cy="2714"/>
          </a:xfrm>
        </p:grpSpPr>
        <p:sp>
          <p:nvSpPr>
            <p:cNvPr id="3097" name="Freeform 38"/>
            <p:cNvSpPr>
              <a:spLocks/>
            </p:cNvSpPr>
            <p:nvPr userDrawn="1"/>
          </p:nvSpPr>
          <p:spPr bwMode="auto">
            <a:xfrm flipH="1">
              <a:off x="5468" y="2620"/>
              <a:ext cx="205" cy="1427"/>
            </a:xfrm>
            <a:custGeom>
              <a:avLst/>
              <a:gdLst>
                <a:gd name="T0" fmla="*/ 0 w 772"/>
                <a:gd name="T1" fmla="*/ 0 h 3266"/>
                <a:gd name="T2" fmla="*/ 0 w 772"/>
                <a:gd name="T3" fmla="*/ 0 h 3266"/>
                <a:gd name="T4" fmla="*/ 0 w 772"/>
                <a:gd name="T5" fmla="*/ 0 h 3266"/>
                <a:gd name="T6" fmla="*/ 0 w 772"/>
                <a:gd name="T7" fmla="*/ 0 h 3266"/>
                <a:gd name="T8" fmla="*/ 0 w 772"/>
                <a:gd name="T9" fmla="*/ 0 h 3266"/>
                <a:gd name="T10" fmla="*/ 0 w 772"/>
                <a:gd name="T11" fmla="*/ 0 h 3266"/>
                <a:gd name="T12" fmla="*/ 0 w 772"/>
                <a:gd name="T13" fmla="*/ 0 h 3266"/>
                <a:gd name="T14" fmla="*/ 0 w 772"/>
                <a:gd name="T15" fmla="*/ 0 h 3266"/>
                <a:gd name="T16" fmla="*/ 0 w 772"/>
                <a:gd name="T17" fmla="*/ 0 h 3266"/>
                <a:gd name="T18" fmla="*/ 0 w 772"/>
                <a:gd name="T19" fmla="*/ 0 h 3266"/>
                <a:gd name="T20" fmla="*/ 0 w 772"/>
                <a:gd name="T21" fmla="*/ 0 h 3266"/>
                <a:gd name="T22" fmla="*/ 0 w 772"/>
                <a:gd name="T23" fmla="*/ 0 h 3266"/>
                <a:gd name="T24" fmla="*/ 0 w 772"/>
                <a:gd name="T25" fmla="*/ 0 h 3266"/>
                <a:gd name="T26" fmla="*/ 0 w 772"/>
                <a:gd name="T27" fmla="*/ 0 h 3266"/>
                <a:gd name="T28" fmla="*/ 0 w 772"/>
                <a:gd name="T29" fmla="*/ 0 h 3266"/>
                <a:gd name="T30" fmla="*/ 0 w 772"/>
                <a:gd name="T31" fmla="*/ 0 h 3266"/>
                <a:gd name="T32" fmla="*/ 0 w 772"/>
                <a:gd name="T33" fmla="*/ 0 h 3266"/>
                <a:gd name="T34" fmla="*/ 0 w 772"/>
                <a:gd name="T35" fmla="*/ 0 h 3266"/>
                <a:gd name="T36" fmla="*/ 0 w 772"/>
                <a:gd name="T37" fmla="*/ 0 h 3266"/>
                <a:gd name="T38" fmla="*/ 0 w 772"/>
                <a:gd name="T39" fmla="*/ 0 h 3266"/>
                <a:gd name="T40" fmla="*/ 0 w 772"/>
                <a:gd name="T41" fmla="*/ 0 h 3266"/>
                <a:gd name="T42" fmla="*/ 0 w 772"/>
                <a:gd name="T43" fmla="*/ 0 h 3266"/>
                <a:gd name="T44" fmla="*/ 0 w 772"/>
                <a:gd name="T45" fmla="*/ 0 h 3266"/>
                <a:gd name="T46" fmla="*/ 0 w 772"/>
                <a:gd name="T47" fmla="*/ 0 h 3266"/>
                <a:gd name="T48" fmla="*/ 0 w 772"/>
                <a:gd name="T49" fmla="*/ 0 h 3266"/>
                <a:gd name="T50" fmla="*/ 0 w 772"/>
                <a:gd name="T51" fmla="*/ 0 h 3266"/>
                <a:gd name="T52" fmla="*/ 0 w 772"/>
                <a:gd name="T53" fmla="*/ 0 h 3266"/>
                <a:gd name="T54" fmla="*/ 0 w 772"/>
                <a:gd name="T55" fmla="*/ 0 h 3266"/>
                <a:gd name="T56" fmla="*/ 0 w 772"/>
                <a:gd name="T57" fmla="*/ 0 h 3266"/>
                <a:gd name="T58" fmla="*/ 0 w 772"/>
                <a:gd name="T59" fmla="*/ 0 h 3266"/>
                <a:gd name="T60" fmla="*/ 0 w 772"/>
                <a:gd name="T61" fmla="*/ 0 h 3266"/>
                <a:gd name="T62" fmla="*/ 0 w 772"/>
                <a:gd name="T63" fmla="*/ 0 h 3266"/>
                <a:gd name="T64" fmla="*/ 0 w 772"/>
                <a:gd name="T65" fmla="*/ 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098" name="Freeform 39"/>
            <p:cNvSpPr>
              <a:spLocks/>
            </p:cNvSpPr>
            <p:nvPr userDrawn="1"/>
          </p:nvSpPr>
          <p:spPr bwMode="auto">
            <a:xfrm flipH="1">
              <a:off x="5506" y="1333"/>
              <a:ext cx="205" cy="1633"/>
            </a:xfrm>
            <a:custGeom>
              <a:avLst/>
              <a:gdLst>
                <a:gd name="T0" fmla="*/ 0 w 772"/>
                <a:gd name="T1" fmla="*/ 1 h 3266"/>
                <a:gd name="T2" fmla="*/ 0 w 772"/>
                <a:gd name="T3" fmla="*/ 1 h 3266"/>
                <a:gd name="T4" fmla="*/ 0 w 772"/>
                <a:gd name="T5" fmla="*/ 1 h 3266"/>
                <a:gd name="T6" fmla="*/ 0 w 772"/>
                <a:gd name="T7" fmla="*/ 1 h 3266"/>
                <a:gd name="T8" fmla="*/ 0 w 772"/>
                <a:gd name="T9" fmla="*/ 1 h 3266"/>
                <a:gd name="T10" fmla="*/ 0 w 772"/>
                <a:gd name="T11" fmla="*/ 1 h 3266"/>
                <a:gd name="T12" fmla="*/ 0 w 772"/>
                <a:gd name="T13" fmla="*/ 1 h 3266"/>
                <a:gd name="T14" fmla="*/ 0 w 772"/>
                <a:gd name="T15" fmla="*/ 1 h 3266"/>
                <a:gd name="T16" fmla="*/ 0 w 772"/>
                <a:gd name="T17" fmla="*/ 1 h 3266"/>
                <a:gd name="T18" fmla="*/ 0 w 772"/>
                <a:gd name="T19" fmla="*/ 1 h 3266"/>
                <a:gd name="T20" fmla="*/ 0 w 772"/>
                <a:gd name="T21" fmla="*/ 1 h 3266"/>
                <a:gd name="T22" fmla="*/ 0 w 772"/>
                <a:gd name="T23" fmla="*/ 1 h 3266"/>
                <a:gd name="T24" fmla="*/ 0 w 772"/>
                <a:gd name="T25" fmla="*/ 1 h 3266"/>
                <a:gd name="T26" fmla="*/ 0 w 772"/>
                <a:gd name="T27" fmla="*/ 1 h 3266"/>
                <a:gd name="T28" fmla="*/ 0 w 772"/>
                <a:gd name="T29" fmla="*/ 1 h 3266"/>
                <a:gd name="T30" fmla="*/ 0 w 772"/>
                <a:gd name="T31" fmla="*/ 0 h 3266"/>
                <a:gd name="T32" fmla="*/ 0 w 772"/>
                <a:gd name="T33" fmla="*/ 1 h 3266"/>
                <a:gd name="T34" fmla="*/ 0 w 772"/>
                <a:gd name="T35" fmla="*/ 1 h 3266"/>
                <a:gd name="T36" fmla="*/ 0 w 772"/>
                <a:gd name="T37" fmla="*/ 1 h 3266"/>
                <a:gd name="T38" fmla="*/ 0 w 772"/>
                <a:gd name="T39" fmla="*/ 1 h 3266"/>
                <a:gd name="T40" fmla="*/ 0 w 772"/>
                <a:gd name="T41" fmla="*/ 1 h 3266"/>
                <a:gd name="T42" fmla="*/ 0 w 772"/>
                <a:gd name="T43" fmla="*/ 1 h 3266"/>
                <a:gd name="T44" fmla="*/ 0 w 772"/>
                <a:gd name="T45" fmla="*/ 1 h 3266"/>
                <a:gd name="T46" fmla="*/ 0 w 772"/>
                <a:gd name="T47" fmla="*/ 1 h 3266"/>
                <a:gd name="T48" fmla="*/ 0 w 772"/>
                <a:gd name="T49" fmla="*/ 1 h 3266"/>
                <a:gd name="T50" fmla="*/ 0 w 772"/>
                <a:gd name="T51" fmla="*/ 1 h 3266"/>
                <a:gd name="T52" fmla="*/ 0 w 772"/>
                <a:gd name="T53" fmla="*/ 1 h 3266"/>
                <a:gd name="T54" fmla="*/ 0 w 772"/>
                <a:gd name="T55" fmla="*/ 1 h 3266"/>
                <a:gd name="T56" fmla="*/ 0 w 772"/>
                <a:gd name="T57" fmla="*/ 1 h 3266"/>
                <a:gd name="T58" fmla="*/ 0 w 772"/>
                <a:gd name="T59" fmla="*/ 1 h 3266"/>
                <a:gd name="T60" fmla="*/ 0 w 772"/>
                <a:gd name="T61" fmla="*/ 1 h 3266"/>
                <a:gd name="T62" fmla="*/ 0 w 772"/>
                <a:gd name="T63" fmla="*/ 1 h 3266"/>
                <a:gd name="T64" fmla="*/ 0 w 772"/>
                <a:gd name="T65" fmla="*/ 1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grpSp>
        <p:nvGrpSpPr>
          <p:cNvPr id="3084" name="Group 40"/>
          <p:cNvGrpSpPr>
            <a:grpSpLocks/>
          </p:cNvGrpSpPr>
          <p:nvPr/>
        </p:nvGrpSpPr>
        <p:grpSpPr bwMode="auto">
          <a:xfrm>
            <a:off x="9757833" y="90488"/>
            <a:ext cx="2844800" cy="1911350"/>
            <a:chOff x="4610" y="57"/>
            <a:chExt cx="1344" cy="1204"/>
          </a:xfrm>
        </p:grpSpPr>
        <p:grpSp>
          <p:nvGrpSpPr>
            <p:cNvPr id="3085" name="Group 41"/>
            <p:cNvGrpSpPr>
              <a:grpSpLocks/>
            </p:cNvGrpSpPr>
            <p:nvPr userDrawn="1"/>
          </p:nvGrpSpPr>
          <p:grpSpPr bwMode="auto">
            <a:xfrm>
              <a:off x="4610" y="57"/>
              <a:ext cx="1344" cy="1204"/>
              <a:chOff x="4610" y="57"/>
              <a:chExt cx="1344" cy="1204"/>
            </a:xfrm>
          </p:grpSpPr>
          <p:sp>
            <p:nvSpPr>
              <p:cNvPr id="3087" name="Freeform 42"/>
              <p:cNvSpPr>
                <a:spLocks/>
              </p:cNvSpPr>
              <p:nvPr userDrawn="1"/>
            </p:nvSpPr>
            <p:spPr bwMode="auto">
              <a:xfrm rot="-3172564">
                <a:off x="5430" y="1086"/>
                <a:ext cx="62" cy="288"/>
              </a:xfrm>
              <a:custGeom>
                <a:avLst/>
                <a:gdLst>
                  <a:gd name="T0" fmla="*/ 0 w 245"/>
                  <a:gd name="T1" fmla="*/ 0 h 806"/>
                  <a:gd name="T2" fmla="*/ 0 w 245"/>
                  <a:gd name="T3" fmla="*/ 0 h 806"/>
                  <a:gd name="T4" fmla="*/ 0 w 245"/>
                  <a:gd name="T5" fmla="*/ 0 h 806"/>
                  <a:gd name="T6" fmla="*/ 0 w 245"/>
                  <a:gd name="T7" fmla="*/ 0 h 806"/>
                  <a:gd name="T8" fmla="*/ 0 w 245"/>
                  <a:gd name="T9" fmla="*/ 0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nvGrpSpPr>
              <p:cNvPr id="3088" name="Group 43"/>
              <p:cNvGrpSpPr>
                <a:grpSpLocks/>
              </p:cNvGrpSpPr>
              <p:nvPr userDrawn="1"/>
            </p:nvGrpSpPr>
            <p:grpSpPr bwMode="auto">
              <a:xfrm>
                <a:off x="4610" y="57"/>
                <a:ext cx="1344" cy="985"/>
                <a:chOff x="4610" y="57"/>
                <a:chExt cx="1344" cy="985"/>
              </a:xfrm>
            </p:grpSpPr>
            <p:sp>
              <p:nvSpPr>
                <p:cNvPr id="3089" name="Freeform 44"/>
                <p:cNvSpPr>
                  <a:spLocks/>
                </p:cNvSpPr>
                <p:nvPr userDrawn="1"/>
              </p:nvSpPr>
              <p:spPr bwMode="auto">
                <a:xfrm rot="-3172564">
                  <a:off x="4966" y="71"/>
                  <a:ext cx="153" cy="125"/>
                </a:xfrm>
                <a:custGeom>
                  <a:avLst/>
                  <a:gdLst>
                    <a:gd name="T0" fmla="*/ 0 w 604"/>
                    <a:gd name="T1" fmla="*/ 0 h 349"/>
                    <a:gd name="T2" fmla="*/ 0 w 604"/>
                    <a:gd name="T3" fmla="*/ 0 h 349"/>
                    <a:gd name="T4" fmla="*/ 0 w 604"/>
                    <a:gd name="T5" fmla="*/ 0 h 349"/>
                    <a:gd name="T6" fmla="*/ 0 w 604"/>
                    <a:gd name="T7" fmla="*/ 0 h 349"/>
                    <a:gd name="T8" fmla="*/ 0 w 604"/>
                    <a:gd name="T9" fmla="*/ 0 h 349"/>
                    <a:gd name="T10" fmla="*/ 0 w 604"/>
                    <a:gd name="T11" fmla="*/ 0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090" name="Freeform 45"/>
                <p:cNvSpPr>
                  <a:spLocks/>
                </p:cNvSpPr>
                <p:nvPr userDrawn="1"/>
              </p:nvSpPr>
              <p:spPr bwMode="auto">
                <a:xfrm rot="-3172564">
                  <a:off x="5056" y="324"/>
                  <a:ext cx="269" cy="438"/>
                </a:xfrm>
                <a:custGeom>
                  <a:avLst/>
                  <a:gdLst>
                    <a:gd name="T0" fmla="*/ 0 w 1064"/>
                    <a:gd name="T1" fmla="*/ 0 h 1230"/>
                    <a:gd name="T2" fmla="*/ 0 w 1064"/>
                    <a:gd name="T3" fmla="*/ 0 h 1230"/>
                    <a:gd name="T4" fmla="*/ 0 w 1064"/>
                    <a:gd name="T5" fmla="*/ 0 h 1230"/>
                    <a:gd name="T6" fmla="*/ 0 w 1064"/>
                    <a:gd name="T7" fmla="*/ 0 h 1230"/>
                    <a:gd name="T8" fmla="*/ 0 w 1064"/>
                    <a:gd name="T9" fmla="*/ 0 h 1230"/>
                    <a:gd name="T10" fmla="*/ 0 w 1064"/>
                    <a:gd name="T11" fmla="*/ 0 h 1230"/>
                    <a:gd name="T12" fmla="*/ 0 w 1064"/>
                    <a:gd name="T13" fmla="*/ 0 h 1230"/>
                    <a:gd name="T14" fmla="*/ 0 w 1064"/>
                    <a:gd name="T15" fmla="*/ 0 h 1230"/>
                    <a:gd name="T16" fmla="*/ 0 w 1064"/>
                    <a:gd name="T17" fmla="*/ 0 h 1230"/>
                    <a:gd name="T18" fmla="*/ 0 w 1064"/>
                    <a:gd name="T19" fmla="*/ 0 h 1230"/>
                    <a:gd name="T20" fmla="*/ 0 w 1064"/>
                    <a:gd name="T21" fmla="*/ 0 h 1230"/>
                    <a:gd name="T22" fmla="*/ 0 w 1064"/>
                    <a:gd name="T23" fmla="*/ 0 h 1230"/>
                    <a:gd name="T24" fmla="*/ 0 w 1064"/>
                    <a:gd name="T25" fmla="*/ 0 h 1230"/>
                    <a:gd name="T26" fmla="*/ 0 w 1064"/>
                    <a:gd name="T27" fmla="*/ 0 h 1230"/>
                    <a:gd name="T28" fmla="*/ 0 w 1064"/>
                    <a:gd name="T29" fmla="*/ 0 h 1230"/>
                    <a:gd name="T30" fmla="*/ 0 w 1064"/>
                    <a:gd name="T31" fmla="*/ 0 h 1230"/>
                    <a:gd name="T32" fmla="*/ 0 w 1064"/>
                    <a:gd name="T33" fmla="*/ 0 h 1230"/>
                    <a:gd name="T34" fmla="*/ 0 w 1064"/>
                    <a:gd name="T35" fmla="*/ 0 h 1230"/>
                    <a:gd name="T36" fmla="*/ 0 w 1064"/>
                    <a:gd name="T37" fmla="*/ 0 h 1230"/>
                    <a:gd name="T38" fmla="*/ 0 w 1064"/>
                    <a:gd name="T39" fmla="*/ 0 h 1230"/>
                    <a:gd name="T40" fmla="*/ 0 w 1064"/>
                    <a:gd name="T41" fmla="*/ 0 h 1230"/>
                    <a:gd name="T42" fmla="*/ 0 w 1064"/>
                    <a:gd name="T43" fmla="*/ 0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091" name="Freeform 46"/>
                <p:cNvSpPr>
                  <a:spLocks/>
                </p:cNvSpPr>
                <p:nvPr userDrawn="1"/>
              </p:nvSpPr>
              <p:spPr bwMode="auto">
                <a:xfrm rot="-3172564">
                  <a:off x="4866" y="174"/>
                  <a:ext cx="505" cy="898"/>
                </a:xfrm>
                <a:custGeom>
                  <a:avLst/>
                  <a:gdLst>
                    <a:gd name="T0" fmla="*/ 0 w 2002"/>
                    <a:gd name="T1" fmla="*/ 0 h 2521"/>
                    <a:gd name="T2" fmla="*/ 0 w 2002"/>
                    <a:gd name="T3" fmla="*/ 0 h 2521"/>
                    <a:gd name="T4" fmla="*/ 0 w 2002"/>
                    <a:gd name="T5" fmla="*/ 0 h 2521"/>
                    <a:gd name="T6" fmla="*/ 0 w 2002"/>
                    <a:gd name="T7" fmla="*/ 0 h 2521"/>
                    <a:gd name="T8" fmla="*/ 0 w 2002"/>
                    <a:gd name="T9" fmla="*/ 0 h 2521"/>
                    <a:gd name="T10" fmla="*/ 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092" name="Freeform 47"/>
                <p:cNvSpPr>
                  <a:spLocks/>
                </p:cNvSpPr>
                <p:nvPr userDrawn="1"/>
              </p:nvSpPr>
              <p:spPr bwMode="auto">
                <a:xfrm rot="-3172564">
                  <a:off x="4903" y="-19"/>
                  <a:ext cx="758" cy="1344"/>
                </a:xfrm>
                <a:custGeom>
                  <a:avLst/>
                  <a:gdLst>
                    <a:gd name="T0" fmla="*/ 0 w 3007"/>
                    <a:gd name="T1" fmla="*/ 0 h 3771"/>
                    <a:gd name="T2" fmla="*/ 0 w 3007"/>
                    <a:gd name="T3" fmla="*/ 0 h 3771"/>
                    <a:gd name="T4" fmla="*/ 0 w 3007"/>
                    <a:gd name="T5" fmla="*/ 0 h 3771"/>
                    <a:gd name="T6" fmla="*/ 0 w 3007"/>
                    <a:gd name="T7" fmla="*/ 0 h 3771"/>
                    <a:gd name="T8" fmla="*/ 0 w 3007"/>
                    <a:gd name="T9" fmla="*/ 0 h 3771"/>
                    <a:gd name="T10" fmla="*/ 0 w 3007"/>
                    <a:gd name="T11" fmla="*/ 0 h 3771"/>
                    <a:gd name="T12" fmla="*/ 0 w 3007"/>
                    <a:gd name="T13" fmla="*/ 0 h 3771"/>
                    <a:gd name="T14" fmla="*/ 0 w 3007"/>
                    <a:gd name="T15" fmla="*/ 0 h 3771"/>
                    <a:gd name="T16" fmla="*/ 0 w 3007"/>
                    <a:gd name="T17" fmla="*/ 0 h 3771"/>
                    <a:gd name="T18" fmla="*/ 0 w 3007"/>
                    <a:gd name="T19" fmla="*/ 0 h 3771"/>
                    <a:gd name="T20" fmla="*/ 0 w 3007"/>
                    <a:gd name="T21" fmla="*/ 0 h 3771"/>
                    <a:gd name="T22" fmla="*/ 0 w 3007"/>
                    <a:gd name="T23" fmla="*/ 0 h 3771"/>
                    <a:gd name="T24" fmla="*/ 0 w 3007"/>
                    <a:gd name="T25" fmla="*/ 0 h 3771"/>
                    <a:gd name="T26" fmla="*/ 0 w 3007"/>
                    <a:gd name="T27" fmla="*/ 0 h 3771"/>
                    <a:gd name="T28" fmla="*/ 0 w 3007"/>
                    <a:gd name="T29" fmla="*/ 0 h 3771"/>
                    <a:gd name="T30" fmla="*/ 0 w 3007"/>
                    <a:gd name="T31" fmla="*/ 0 h 3771"/>
                    <a:gd name="T32" fmla="*/ 0 w 3007"/>
                    <a:gd name="T33" fmla="*/ 0 h 3771"/>
                    <a:gd name="T34" fmla="*/ 0 w 3007"/>
                    <a:gd name="T35" fmla="*/ 0 h 3771"/>
                    <a:gd name="T36" fmla="*/ 0 w 3007"/>
                    <a:gd name="T37" fmla="*/ 0 h 3771"/>
                    <a:gd name="T38" fmla="*/ 0 w 3007"/>
                    <a:gd name="T39" fmla="*/ 0 h 3771"/>
                    <a:gd name="T40" fmla="*/ 0 w 3007"/>
                    <a:gd name="T41" fmla="*/ 0 h 3771"/>
                    <a:gd name="T42" fmla="*/ 0 w 3007"/>
                    <a:gd name="T43" fmla="*/ 0 h 3771"/>
                    <a:gd name="T44" fmla="*/ 0 w 3007"/>
                    <a:gd name="T45" fmla="*/ 0 h 3771"/>
                    <a:gd name="T46" fmla="*/ 0 w 3007"/>
                    <a:gd name="T47" fmla="*/ 0 h 3771"/>
                    <a:gd name="T48" fmla="*/ 0 w 3007"/>
                    <a:gd name="T49" fmla="*/ 0 h 3771"/>
                    <a:gd name="T50" fmla="*/ 0 w 3007"/>
                    <a:gd name="T51" fmla="*/ 0 h 3771"/>
                    <a:gd name="T52" fmla="*/ 0 w 3007"/>
                    <a:gd name="T53" fmla="*/ 0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093" name="Freeform 48"/>
                <p:cNvSpPr>
                  <a:spLocks/>
                </p:cNvSpPr>
                <p:nvPr userDrawn="1"/>
              </p:nvSpPr>
              <p:spPr bwMode="auto">
                <a:xfrm rot="-3172564">
                  <a:off x="5305" y="889"/>
                  <a:ext cx="169" cy="122"/>
                </a:xfrm>
                <a:custGeom>
                  <a:avLst/>
                  <a:gdLst>
                    <a:gd name="T0" fmla="*/ 0 w 673"/>
                    <a:gd name="T1" fmla="*/ 0 h 342"/>
                    <a:gd name="T2" fmla="*/ 0 w 673"/>
                    <a:gd name="T3" fmla="*/ 0 h 342"/>
                    <a:gd name="T4" fmla="*/ 0 w 673"/>
                    <a:gd name="T5" fmla="*/ 0 h 342"/>
                    <a:gd name="T6" fmla="*/ 0 w 673"/>
                    <a:gd name="T7" fmla="*/ 0 h 342"/>
                    <a:gd name="T8" fmla="*/ 0 w 673"/>
                    <a:gd name="T9" fmla="*/ 0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094" name="Freeform 49"/>
                <p:cNvSpPr>
                  <a:spLocks/>
                </p:cNvSpPr>
                <p:nvPr userDrawn="1"/>
              </p:nvSpPr>
              <p:spPr bwMode="auto">
                <a:xfrm rot="-3172564">
                  <a:off x="5253" y="798"/>
                  <a:ext cx="181" cy="144"/>
                </a:xfrm>
                <a:custGeom>
                  <a:avLst/>
                  <a:gdLst>
                    <a:gd name="T0" fmla="*/ 0 w 716"/>
                    <a:gd name="T1" fmla="*/ 0 h 403"/>
                    <a:gd name="T2" fmla="*/ 0 w 716"/>
                    <a:gd name="T3" fmla="*/ 0 h 403"/>
                    <a:gd name="T4" fmla="*/ 0 w 716"/>
                    <a:gd name="T5" fmla="*/ 0 h 403"/>
                    <a:gd name="T6" fmla="*/ 0 w 716"/>
                    <a:gd name="T7" fmla="*/ 0 h 403"/>
                    <a:gd name="T8" fmla="*/ 0 w 716"/>
                    <a:gd name="T9" fmla="*/ 0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095" name="Freeform 50"/>
                <p:cNvSpPr>
                  <a:spLocks/>
                </p:cNvSpPr>
                <p:nvPr userDrawn="1"/>
              </p:nvSpPr>
              <p:spPr bwMode="auto">
                <a:xfrm rot="-3172564">
                  <a:off x="4985" y="210"/>
                  <a:ext cx="181" cy="147"/>
                </a:xfrm>
                <a:custGeom>
                  <a:avLst/>
                  <a:gdLst>
                    <a:gd name="T0" fmla="*/ 0 w 717"/>
                    <a:gd name="T1" fmla="*/ 0 h 411"/>
                    <a:gd name="T2" fmla="*/ 0 w 717"/>
                    <a:gd name="T3" fmla="*/ 0 h 411"/>
                    <a:gd name="T4" fmla="*/ 0 w 717"/>
                    <a:gd name="T5" fmla="*/ 0 h 411"/>
                    <a:gd name="T6" fmla="*/ 0 w 717"/>
                    <a:gd name="T7" fmla="*/ 0 h 411"/>
                    <a:gd name="T8" fmla="*/ 0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sp>
              <p:nvSpPr>
                <p:cNvPr id="3096" name="Freeform 51"/>
                <p:cNvSpPr>
                  <a:spLocks/>
                </p:cNvSpPr>
                <p:nvPr userDrawn="1"/>
              </p:nvSpPr>
              <p:spPr bwMode="auto">
                <a:xfrm rot="-3172564">
                  <a:off x="4955" y="134"/>
                  <a:ext cx="179" cy="138"/>
                </a:xfrm>
                <a:custGeom>
                  <a:avLst/>
                  <a:gdLst>
                    <a:gd name="T0" fmla="*/ 0 w 709"/>
                    <a:gd name="T1" fmla="*/ 0 h 386"/>
                    <a:gd name="T2" fmla="*/ 0 w 709"/>
                    <a:gd name="T3" fmla="*/ 0 h 386"/>
                    <a:gd name="T4" fmla="*/ 0 w 709"/>
                    <a:gd name="T5" fmla="*/ 0 h 386"/>
                    <a:gd name="T6" fmla="*/ 0 w 709"/>
                    <a:gd name="T7" fmla="*/ 0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sz="1800"/>
                </a:p>
              </p:txBody>
            </p:sp>
          </p:grpSp>
        </p:grpSp>
        <p:sp>
          <p:nvSpPr>
            <p:cNvPr id="3086" name="Line 52"/>
            <p:cNvSpPr>
              <a:spLocks noChangeShapeType="1"/>
            </p:cNvSpPr>
            <p:nvPr userDrawn="1"/>
          </p:nvSpPr>
          <p:spPr bwMode="auto">
            <a:xfrm>
              <a:off x="4870" y="84"/>
              <a:ext cx="42" cy="9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sz="1800"/>
            </a:p>
          </p:txBody>
        </p:sp>
      </p:grpSp>
    </p:spTree>
    <p:extLst>
      <p:ext uri="{BB962C8B-B14F-4D97-AF65-F5344CB8AC3E}">
        <p14:creationId xmlns:p14="http://schemas.microsoft.com/office/powerpoint/2010/main" val="3440058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1029" name="Rectangle 5"/>
          <p:cNvSpPr>
            <a:spLocks noGrp="1" noChangeArrowheads="1"/>
          </p:cNvSpPr>
          <p:nvPr>
            <p:ph type="ftr" sz="quarter" idx="3"/>
          </p:nvPr>
        </p:nvSpPr>
        <p:spPr bwMode="auto">
          <a:xfrm>
            <a:off x="7344834" y="6570664"/>
            <a:ext cx="4847167" cy="287337"/>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600">
                <a:solidFill>
                  <a:srgbClr val="FFFF00"/>
                </a:solidFill>
                <a:latin typeface="Lucida Calligraphy" pitchFamily="66" charset="0"/>
              </a:defRPr>
            </a:lvl1pPr>
          </a:lstStyle>
          <a:p>
            <a:pPr>
              <a:defRPr/>
            </a:pPr>
            <a:r>
              <a:rPr lang="tr-TR"/>
              <a:t>Yrd. Doç. Dr. Şenay ATABAY</a:t>
            </a:r>
          </a:p>
        </p:txBody>
      </p:sp>
      <p:sp>
        <p:nvSpPr>
          <p:cNvPr id="1030" name="Rectangle 6"/>
          <p:cNvSpPr>
            <a:spLocks noGrp="1" noChangeArrowheads="1"/>
          </p:cNvSpPr>
          <p:nvPr>
            <p:ph type="sldNum" sz="quarter" idx="4"/>
          </p:nvPr>
        </p:nvSpPr>
        <p:spPr bwMode="auto">
          <a:xfrm>
            <a:off x="0" y="6597650"/>
            <a:ext cx="1007533" cy="2603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a:solidFill>
                  <a:srgbClr val="FFFF00"/>
                </a:solidFill>
              </a:defRPr>
            </a:lvl1pPr>
          </a:lstStyle>
          <a:p>
            <a:pPr>
              <a:defRPr/>
            </a:pPr>
            <a:fld id="{F77E7E2D-0E9F-4E6A-A3FE-EB85DF45E0AD}" type="slidenum">
              <a:rPr lang="tr-TR" altLang="tr-TR"/>
              <a:pPr>
                <a:defRPr/>
              </a:pPr>
              <a:t>‹#›</a:t>
            </a:fld>
            <a:endParaRPr lang="tr-TR" altLang="tr-TR"/>
          </a:p>
        </p:txBody>
      </p:sp>
    </p:spTree>
    <p:extLst>
      <p:ext uri="{BB962C8B-B14F-4D97-AF65-F5344CB8AC3E}">
        <p14:creationId xmlns:p14="http://schemas.microsoft.com/office/powerpoint/2010/main" val="2888600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6.xml"/><Relationship Id="rId4" Type="http://schemas.openxmlformats.org/officeDocument/2006/relationships/image" Target="../media/image202.png"/></Relationships>
</file>

<file path=ppt/slides/_rels/slide22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6.pn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6.xml"/><Relationship Id="rId4" Type="http://schemas.openxmlformats.org/officeDocument/2006/relationships/image" Target="../media/image236.png"/></Relationships>
</file>

<file path=ppt/slides/_rels/slide25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51.png"/><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6.xml"/><Relationship Id="rId4" Type="http://schemas.openxmlformats.org/officeDocument/2006/relationships/image" Target="../media/image248.png"/></Relationships>
</file>

<file path=ppt/slides/_rels/slide277.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2.png"/><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3.png"/><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2.png"/><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6.png"/><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7.png"/><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68.png"/><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7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6.xml"/></Relationships>
</file>

<file path=ppt/slides/_rels/slide29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79.png"/><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6.xml"/></Relationships>
</file>

<file path=ppt/slides/_rels/slide302.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8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B0F63247-2E8E-11CA-DB81-74837A1AFA02}"/>
              </a:ext>
            </a:extLst>
          </p:cNvPr>
          <p:cNvSpPr txBox="1">
            <a:spLocks noChangeArrowheads="1"/>
          </p:cNvSpPr>
          <p:nvPr/>
        </p:nvSpPr>
        <p:spPr bwMode="auto">
          <a:xfrm>
            <a:off x="1919289" y="981076"/>
            <a:ext cx="79216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None/>
            </a:pPr>
            <a:r>
              <a:rPr lang="tr-TR" altLang="tr-TR" sz="4800" b="1" dirty="0">
                <a:solidFill>
                  <a:srgbClr val="000000"/>
                </a:solidFill>
                <a:latin typeface="Lucida Handwriting" panose="03010101010101010101" pitchFamily="66" charset="0"/>
              </a:rPr>
              <a:t>TEKNİK RESİM VE TASARI GEOMETRİ</a:t>
            </a:r>
          </a:p>
          <a:p>
            <a:pPr algn="ctr" fontAlgn="base">
              <a:spcBef>
                <a:spcPct val="50000"/>
              </a:spcBef>
              <a:spcAft>
                <a:spcPct val="0"/>
              </a:spcAft>
              <a:buNone/>
            </a:pPr>
            <a:r>
              <a:rPr lang="tr-TR" altLang="tr-TR" sz="3600" b="1" dirty="0">
                <a:solidFill>
                  <a:srgbClr val="F02010"/>
                </a:solidFill>
                <a:latin typeface="Lucida Handwriting" panose="03010101010101010101" pitchFamily="66" charset="0"/>
              </a:rPr>
              <a:t>Arş. Gör. Dr. Yurdakul AYGÖRMEZ</a:t>
            </a:r>
          </a:p>
          <a:p>
            <a:pPr algn="ctr" fontAlgn="base">
              <a:spcBef>
                <a:spcPct val="50000"/>
              </a:spcBef>
              <a:spcAft>
                <a:spcPct val="0"/>
              </a:spcAft>
              <a:buNone/>
            </a:pPr>
            <a:r>
              <a:rPr lang="tr-TR" altLang="tr-TR" sz="2800" b="1" dirty="0">
                <a:solidFill>
                  <a:srgbClr val="703DFF"/>
                </a:solidFill>
                <a:latin typeface="Lucida Calligraphy" panose="03010101010101010101" pitchFamily="66" charset="0"/>
              </a:rPr>
              <a:t>Yıldız Teknik Üniversitesi               </a:t>
            </a:r>
            <a:r>
              <a:rPr lang="tr-TR" altLang="tr-TR" sz="2800" b="1" dirty="0">
                <a:solidFill>
                  <a:srgbClr val="703DFF"/>
                </a:solidFill>
                <a:latin typeface="Arial" panose="020B0604020202020204" pitchFamily="34" charset="0"/>
              </a:rPr>
              <a:t>           </a:t>
            </a:r>
            <a:r>
              <a:rPr lang="tr-TR" altLang="tr-TR" sz="2800" b="1" dirty="0">
                <a:solidFill>
                  <a:srgbClr val="703DFF"/>
                </a:solidFill>
                <a:latin typeface="Lucida Calligraphy" panose="03010101010101010101" pitchFamily="66" charset="0"/>
              </a:rPr>
              <a:t>İnşaat Fakültesi</a:t>
            </a:r>
          </a:p>
          <a:p>
            <a:pPr algn="ctr" fontAlgn="base">
              <a:lnSpc>
                <a:spcPct val="50000"/>
              </a:lnSpc>
              <a:spcBef>
                <a:spcPct val="50000"/>
              </a:spcBef>
              <a:spcAft>
                <a:spcPct val="0"/>
              </a:spcAft>
              <a:buNone/>
            </a:pPr>
            <a:r>
              <a:rPr lang="tr-TR" altLang="tr-TR" sz="2800" b="1" dirty="0">
                <a:solidFill>
                  <a:srgbClr val="703DFF"/>
                </a:solidFill>
                <a:latin typeface="Lucida Calligraphy" panose="03010101010101010101" pitchFamily="66" charset="0"/>
              </a:rPr>
              <a:t>İnşaat Mühendisliği Bölümü</a:t>
            </a:r>
          </a:p>
          <a:p>
            <a:pPr algn="ctr" fontAlgn="base">
              <a:lnSpc>
                <a:spcPct val="50000"/>
              </a:lnSpc>
              <a:spcBef>
                <a:spcPct val="50000"/>
              </a:spcBef>
              <a:spcAft>
                <a:spcPct val="0"/>
              </a:spcAft>
              <a:buNone/>
            </a:pPr>
            <a:r>
              <a:rPr lang="tr-TR" altLang="tr-TR" sz="2800" b="1" dirty="0" err="1">
                <a:solidFill>
                  <a:srgbClr val="703DFF"/>
                </a:solidFill>
                <a:latin typeface="Lucida Calligraphy" panose="03010101010101010101" pitchFamily="66" charset="0"/>
              </a:rPr>
              <a:t>MekanikAnabilim</a:t>
            </a:r>
            <a:r>
              <a:rPr lang="tr-TR" altLang="tr-TR" sz="2800" b="1" dirty="0">
                <a:solidFill>
                  <a:srgbClr val="703DFF"/>
                </a:solidFill>
                <a:latin typeface="Lucida Calligraphy" panose="03010101010101010101" pitchFamily="66" charset="0"/>
              </a:rPr>
              <a:t> Dalı</a:t>
            </a:r>
          </a:p>
          <a:p>
            <a:pPr algn="ctr" fontAlgn="base">
              <a:lnSpc>
                <a:spcPct val="50000"/>
              </a:lnSpc>
              <a:spcBef>
                <a:spcPct val="50000"/>
              </a:spcBef>
              <a:spcAft>
                <a:spcPct val="0"/>
              </a:spcAft>
              <a:buNone/>
            </a:pPr>
            <a:r>
              <a:rPr lang="tr-TR" altLang="tr-TR" sz="2800" b="1" dirty="0">
                <a:solidFill>
                  <a:srgbClr val="703DFF"/>
                </a:solidFill>
                <a:latin typeface="Lucida Calligraphy" panose="03010101010101010101" pitchFamily="66" charset="0"/>
              </a:rPr>
              <a:t>Oda No:2-030</a:t>
            </a:r>
          </a:p>
        </p:txBody>
      </p:sp>
    </p:spTree>
    <p:extLst>
      <p:ext uri="{BB962C8B-B14F-4D97-AF65-F5344CB8AC3E}">
        <p14:creationId xmlns:p14="http://schemas.microsoft.com/office/powerpoint/2010/main" val="211509817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a:spLocks noGrp="1"/>
          </p:cNvSpPr>
          <p:nvPr>
            <p:ph type="title"/>
          </p:nvPr>
        </p:nvSpPr>
        <p:spPr>
          <a:xfrm>
            <a:off x="157655" y="365125"/>
            <a:ext cx="11740055" cy="1325563"/>
          </a:xfrm>
        </p:spPr>
        <p:txBody>
          <a:bodyPr>
            <a:noAutofit/>
          </a:bodyPr>
          <a:lstStyle/>
          <a:p>
            <a:r>
              <a:rPr lang="tr-TR" sz="3200" dirty="0"/>
              <a:t>Birinci bağlama çizgisinin merkezi alınır. Merkezden kasıt doğruların uç noktalarıdır. </a:t>
            </a:r>
            <a:r>
              <a:rPr lang="tr-TR" sz="3200" dirty="0" err="1"/>
              <a:t>Endpoint</a:t>
            </a:r>
            <a:r>
              <a:rPr lang="tr-TR" sz="3200" dirty="0"/>
              <a:t> yakalama </a:t>
            </a:r>
            <a:r>
              <a:rPr lang="tr-TR" sz="3200" dirty="0" err="1"/>
              <a:t>modu</a:t>
            </a:r>
            <a:r>
              <a:rPr lang="tr-TR" sz="3200" dirty="0"/>
              <a:t> kullanılmalıdır ve işareti küçük bir karedir. </a:t>
            </a:r>
          </a:p>
        </p:txBody>
      </p:sp>
      <p:pic>
        <p:nvPicPr>
          <p:cNvPr id="7" name="Resim 6"/>
          <p:cNvPicPr>
            <a:picLocks noChangeAspect="1"/>
          </p:cNvPicPr>
          <p:nvPr/>
        </p:nvPicPr>
        <p:blipFill>
          <a:blip r:embed="rId2"/>
          <a:stretch>
            <a:fillRect/>
          </a:stretch>
        </p:blipFill>
        <p:spPr>
          <a:xfrm>
            <a:off x="1536644" y="1852941"/>
            <a:ext cx="8982075" cy="4581525"/>
          </a:xfrm>
          <a:prstGeom prst="rect">
            <a:avLst/>
          </a:prstGeom>
        </p:spPr>
      </p:pic>
    </p:spTree>
    <p:extLst>
      <p:ext uri="{BB962C8B-B14F-4D97-AF65-F5344CB8AC3E}">
        <p14:creationId xmlns:p14="http://schemas.microsoft.com/office/powerpoint/2010/main" val="27821033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normAutofit/>
          </a:bodyPr>
          <a:lstStyle/>
          <a:p>
            <a:r>
              <a:rPr lang="tr-TR" dirty="0"/>
              <a:t>Radius: Yarıçap değeri ölçülendirilir</a:t>
            </a:r>
          </a:p>
        </p:txBody>
      </p:sp>
      <p:pic>
        <p:nvPicPr>
          <p:cNvPr id="4" name="Resim 3"/>
          <p:cNvPicPr>
            <a:picLocks noChangeAspect="1"/>
          </p:cNvPicPr>
          <p:nvPr/>
        </p:nvPicPr>
        <p:blipFill>
          <a:blip r:embed="rId2"/>
          <a:stretch>
            <a:fillRect/>
          </a:stretch>
        </p:blipFill>
        <p:spPr>
          <a:xfrm>
            <a:off x="227943" y="466561"/>
            <a:ext cx="2171700" cy="5819775"/>
          </a:xfrm>
          <a:prstGeom prst="rect">
            <a:avLst/>
          </a:prstGeom>
        </p:spPr>
      </p:pic>
      <p:pic>
        <p:nvPicPr>
          <p:cNvPr id="5" name="Resim 4"/>
          <p:cNvPicPr>
            <a:picLocks noChangeAspect="1"/>
          </p:cNvPicPr>
          <p:nvPr/>
        </p:nvPicPr>
        <p:blipFill>
          <a:blip r:embed="rId3"/>
          <a:stretch>
            <a:fillRect/>
          </a:stretch>
        </p:blipFill>
        <p:spPr>
          <a:xfrm>
            <a:off x="3327712" y="1709080"/>
            <a:ext cx="6482508" cy="4577256"/>
          </a:xfrm>
          <a:prstGeom prst="rect">
            <a:avLst/>
          </a:prstGeom>
        </p:spPr>
      </p:pic>
    </p:spTree>
    <p:extLst>
      <p:ext uri="{BB962C8B-B14F-4D97-AF65-F5344CB8AC3E}">
        <p14:creationId xmlns:p14="http://schemas.microsoft.com/office/powerpoint/2010/main" val="11480917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normAutofit/>
          </a:bodyPr>
          <a:lstStyle/>
          <a:p>
            <a:r>
              <a:rPr lang="tr-TR" dirty="0"/>
              <a:t>Diameter: Çapı ölçer</a:t>
            </a:r>
            <a:br>
              <a:rPr lang="tr-TR" dirty="0"/>
            </a:br>
            <a:r>
              <a:rPr lang="tr-TR" dirty="0"/>
              <a:t>Yay veya çember seçilir</a:t>
            </a:r>
          </a:p>
        </p:txBody>
      </p:sp>
      <p:pic>
        <p:nvPicPr>
          <p:cNvPr id="3" name="Resim 2"/>
          <p:cNvPicPr>
            <a:picLocks noChangeAspect="1"/>
          </p:cNvPicPr>
          <p:nvPr/>
        </p:nvPicPr>
        <p:blipFill>
          <a:blip r:embed="rId2"/>
          <a:stretch>
            <a:fillRect/>
          </a:stretch>
        </p:blipFill>
        <p:spPr>
          <a:xfrm>
            <a:off x="203966" y="540133"/>
            <a:ext cx="2114550" cy="5819775"/>
          </a:xfrm>
          <a:prstGeom prst="rect">
            <a:avLst/>
          </a:prstGeom>
        </p:spPr>
      </p:pic>
      <p:pic>
        <p:nvPicPr>
          <p:cNvPr id="5" name="Resim 4"/>
          <p:cNvPicPr>
            <a:picLocks noChangeAspect="1"/>
          </p:cNvPicPr>
          <p:nvPr/>
        </p:nvPicPr>
        <p:blipFill>
          <a:blip r:embed="rId3"/>
          <a:stretch>
            <a:fillRect/>
          </a:stretch>
        </p:blipFill>
        <p:spPr>
          <a:xfrm>
            <a:off x="2622166" y="1855076"/>
            <a:ext cx="9344025" cy="4724400"/>
          </a:xfrm>
          <a:prstGeom prst="rect">
            <a:avLst/>
          </a:prstGeom>
        </p:spPr>
      </p:pic>
    </p:spTree>
    <p:extLst>
      <p:ext uri="{BB962C8B-B14F-4D97-AF65-F5344CB8AC3E}">
        <p14:creationId xmlns:p14="http://schemas.microsoft.com/office/powerpoint/2010/main" val="42187025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435194" y="456050"/>
            <a:ext cx="2114550" cy="5819775"/>
          </a:xfrm>
          <a:prstGeom prst="rect">
            <a:avLst/>
          </a:prstGeom>
        </p:spPr>
      </p:pic>
      <p:sp>
        <p:nvSpPr>
          <p:cNvPr id="7" name="Unvan 1"/>
          <p:cNvSpPr>
            <a:spLocks noGrp="1"/>
          </p:cNvSpPr>
          <p:nvPr>
            <p:ph type="title"/>
          </p:nvPr>
        </p:nvSpPr>
        <p:spPr>
          <a:xfrm>
            <a:off x="3171497" y="217980"/>
            <a:ext cx="10515600" cy="1325563"/>
          </a:xfrm>
        </p:spPr>
        <p:txBody>
          <a:bodyPr>
            <a:normAutofit/>
          </a:bodyPr>
          <a:lstStyle/>
          <a:p>
            <a:r>
              <a:rPr lang="tr-TR" dirty="0"/>
              <a:t>Diameter: Çapı ölçer</a:t>
            </a:r>
            <a:br>
              <a:rPr lang="tr-TR" dirty="0"/>
            </a:br>
            <a:r>
              <a:rPr lang="tr-TR" dirty="0"/>
              <a:t>Ölçü çizgisi yeri belirlenir </a:t>
            </a:r>
          </a:p>
        </p:txBody>
      </p:sp>
      <p:pic>
        <p:nvPicPr>
          <p:cNvPr id="8" name="Resim 7"/>
          <p:cNvPicPr>
            <a:picLocks noChangeAspect="1"/>
          </p:cNvPicPr>
          <p:nvPr/>
        </p:nvPicPr>
        <p:blipFill>
          <a:blip r:embed="rId3"/>
          <a:stretch>
            <a:fillRect/>
          </a:stretch>
        </p:blipFill>
        <p:spPr>
          <a:xfrm>
            <a:off x="3171497" y="1863465"/>
            <a:ext cx="7981294" cy="4412360"/>
          </a:xfrm>
          <a:prstGeom prst="rect">
            <a:avLst/>
          </a:prstGeom>
        </p:spPr>
      </p:pic>
    </p:spTree>
    <p:extLst>
      <p:ext uri="{BB962C8B-B14F-4D97-AF65-F5344CB8AC3E}">
        <p14:creationId xmlns:p14="http://schemas.microsoft.com/office/powerpoint/2010/main" val="24590974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582339" y="466561"/>
            <a:ext cx="2114550" cy="5819775"/>
          </a:xfrm>
          <a:prstGeom prst="rect">
            <a:avLst/>
          </a:prstGeom>
        </p:spPr>
      </p:pic>
      <p:sp>
        <p:nvSpPr>
          <p:cNvPr id="7" name="Unvan 1"/>
          <p:cNvSpPr>
            <a:spLocks noGrp="1"/>
          </p:cNvSpPr>
          <p:nvPr>
            <p:ph type="title"/>
          </p:nvPr>
        </p:nvSpPr>
        <p:spPr>
          <a:xfrm>
            <a:off x="3171497" y="217980"/>
            <a:ext cx="10515600" cy="1325563"/>
          </a:xfrm>
        </p:spPr>
        <p:txBody>
          <a:bodyPr>
            <a:normAutofit/>
          </a:bodyPr>
          <a:lstStyle/>
          <a:p>
            <a:r>
              <a:rPr lang="tr-TR" dirty="0"/>
              <a:t>Diameter: Çap değeri ölçülendirilir</a:t>
            </a:r>
          </a:p>
        </p:txBody>
      </p:sp>
      <p:pic>
        <p:nvPicPr>
          <p:cNvPr id="8" name="Resim 7"/>
          <p:cNvPicPr>
            <a:picLocks noChangeAspect="1"/>
          </p:cNvPicPr>
          <p:nvPr/>
        </p:nvPicPr>
        <p:blipFill>
          <a:blip r:embed="rId3"/>
          <a:stretch>
            <a:fillRect/>
          </a:stretch>
        </p:blipFill>
        <p:spPr>
          <a:xfrm>
            <a:off x="3777975" y="1360597"/>
            <a:ext cx="6696075" cy="5019675"/>
          </a:xfrm>
          <a:prstGeom prst="rect">
            <a:avLst/>
          </a:prstGeom>
        </p:spPr>
      </p:pic>
    </p:spTree>
    <p:extLst>
      <p:ext uri="{BB962C8B-B14F-4D97-AF65-F5344CB8AC3E}">
        <p14:creationId xmlns:p14="http://schemas.microsoft.com/office/powerpoint/2010/main" val="27739948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normAutofit/>
          </a:bodyPr>
          <a:lstStyle/>
          <a:p>
            <a:r>
              <a:rPr lang="tr-TR" dirty="0" err="1"/>
              <a:t>Jogged</a:t>
            </a:r>
            <a:r>
              <a:rPr lang="tr-TR" dirty="0"/>
              <a:t>: Yarıçapı ölçer</a:t>
            </a:r>
            <a:br>
              <a:rPr lang="tr-TR" dirty="0"/>
            </a:br>
            <a:r>
              <a:rPr lang="tr-TR" dirty="0"/>
              <a:t>Yay veya çember seçilir</a:t>
            </a:r>
          </a:p>
        </p:txBody>
      </p:sp>
      <p:pic>
        <p:nvPicPr>
          <p:cNvPr id="5" name="Resim 4"/>
          <p:cNvPicPr>
            <a:picLocks noChangeAspect="1"/>
          </p:cNvPicPr>
          <p:nvPr/>
        </p:nvPicPr>
        <p:blipFill>
          <a:blip r:embed="rId2"/>
          <a:stretch>
            <a:fillRect/>
          </a:stretch>
        </p:blipFill>
        <p:spPr>
          <a:xfrm>
            <a:off x="560333" y="561975"/>
            <a:ext cx="2095500" cy="5734050"/>
          </a:xfrm>
          <a:prstGeom prst="rect">
            <a:avLst/>
          </a:prstGeom>
        </p:spPr>
      </p:pic>
      <p:pic>
        <p:nvPicPr>
          <p:cNvPr id="7" name="Resim 6"/>
          <p:cNvPicPr>
            <a:picLocks noChangeAspect="1"/>
          </p:cNvPicPr>
          <p:nvPr/>
        </p:nvPicPr>
        <p:blipFill>
          <a:blip r:embed="rId3"/>
          <a:stretch>
            <a:fillRect/>
          </a:stretch>
        </p:blipFill>
        <p:spPr>
          <a:xfrm>
            <a:off x="3364067" y="1810461"/>
            <a:ext cx="8174552" cy="4485564"/>
          </a:xfrm>
          <a:prstGeom prst="rect">
            <a:avLst/>
          </a:prstGeom>
        </p:spPr>
      </p:pic>
    </p:spTree>
    <p:extLst>
      <p:ext uri="{BB962C8B-B14F-4D97-AF65-F5344CB8AC3E}">
        <p14:creationId xmlns:p14="http://schemas.microsoft.com/office/powerpoint/2010/main" val="29040986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normAutofit/>
          </a:bodyPr>
          <a:lstStyle/>
          <a:p>
            <a:r>
              <a:rPr lang="tr-TR" dirty="0" err="1"/>
              <a:t>Jogged</a:t>
            </a:r>
            <a:r>
              <a:rPr lang="tr-TR" dirty="0"/>
              <a:t>: Yarıçapı ölçer</a:t>
            </a:r>
            <a:br>
              <a:rPr lang="tr-TR" dirty="0"/>
            </a:br>
            <a:r>
              <a:rPr lang="tr-TR" dirty="0"/>
              <a:t>Merkez yeri belirlenir</a:t>
            </a:r>
          </a:p>
        </p:txBody>
      </p:sp>
      <p:pic>
        <p:nvPicPr>
          <p:cNvPr id="5" name="Resim 4"/>
          <p:cNvPicPr>
            <a:picLocks noChangeAspect="1"/>
          </p:cNvPicPr>
          <p:nvPr/>
        </p:nvPicPr>
        <p:blipFill>
          <a:blip r:embed="rId2"/>
          <a:stretch>
            <a:fillRect/>
          </a:stretch>
        </p:blipFill>
        <p:spPr>
          <a:xfrm>
            <a:off x="560333" y="561975"/>
            <a:ext cx="2095500" cy="5734050"/>
          </a:xfrm>
          <a:prstGeom prst="rect">
            <a:avLst/>
          </a:prstGeom>
        </p:spPr>
      </p:pic>
      <p:pic>
        <p:nvPicPr>
          <p:cNvPr id="3" name="Resim 2"/>
          <p:cNvPicPr>
            <a:picLocks noChangeAspect="1"/>
          </p:cNvPicPr>
          <p:nvPr/>
        </p:nvPicPr>
        <p:blipFill>
          <a:blip r:embed="rId3"/>
          <a:stretch>
            <a:fillRect/>
          </a:stretch>
        </p:blipFill>
        <p:spPr>
          <a:xfrm>
            <a:off x="3171497" y="1681954"/>
            <a:ext cx="8246022" cy="4797376"/>
          </a:xfrm>
          <a:prstGeom prst="rect">
            <a:avLst/>
          </a:prstGeom>
        </p:spPr>
      </p:pic>
    </p:spTree>
    <p:extLst>
      <p:ext uri="{BB962C8B-B14F-4D97-AF65-F5344CB8AC3E}">
        <p14:creationId xmlns:p14="http://schemas.microsoft.com/office/powerpoint/2010/main" val="1352395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normAutofit/>
          </a:bodyPr>
          <a:lstStyle/>
          <a:p>
            <a:r>
              <a:rPr lang="tr-TR" dirty="0" err="1"/>
              <a:t>Jogged</a:t>
            </a:r>
            <a:r>
              <a:rPr lang="tr-TR" dirty="0"/>
              <a:t>: Yarıçapı ölçer</a:t>
            </a:r>
            <a:br>
              <a:rPr lang="tr-TR" dirty="0"/>
            </a:br>
            <a:r>
              <a:rPr lang="tr-TR" dirty="0"/>
              <a:t>ölçü çizgisi uzunluğu belirlenir</a:t>
            </a:r>
          </a:p>
        </p:txBody>
      </p:sp>
      <p:pic>
        <p:nvPicPr>
          <p:cNvPr id="5" name="Resim 4"/>
          <p:cNvPicPr>
            <a:picLocks noChangeAspect="1"/>
          </p:cNvPicPr>
          <p:nvPr/>
        </p:nvPicPr>
        <p:blipFill>
          <a:blip r:embed="rId2"/>
          <a:stretch>
            <a:fillRect/>
          </a:stretch>
        </p:blipFill>
        <p:spPr>
          <a:xfrm>
            <a:off x="560333" y="561975"/>
            <a:ext cx="2095500" cy="5734050"/>
          </a:xfrm>
          <a:prstGeom prst="rect">
            <a:avLst/>
          </a:prstGeom>
        </p:spPr>
      </p:pic>
      <p:pic>
        <p:nvPicPr>
          <p:cNvPr id="6" name="Resim 5"/>
          <p:cNvPicPr>
            <a:picLocks noChangeAspect="1"/>
          </p:cNvPicPr>
          <p:nvPr/>
        </p:nvPicPr>
        <p:blipFill>
          <a:blip r:embed="rId3"/>
          <a:stretch>
            <a:fillRect/>
          </a:stretch>
        </p:blipFill>
        <p:spPr>
          <a:xfrm>
            <a:off x="3171497" y="1846918"/>
            <a:ext cx="7912320" cy="4834378"/>
          </a:xfrm>
          <a:prstGeom prst="rect">
            <a:avLst/>
          </a:prstGeom>
        </p:spPr>
      </p:pic>
    </p:spTree>
    <p:extLst>
      <p:ext uri="{BB962C8B-B14F-4D97-AF65-F5344CB8AC3E}">
        <p14:creationId xmlns:p14="http://schemas.microsoft.com/office/powerpoint/2010/main" val="42234024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normAutofit/>
          </a:bodyPr>
          <a:lstStyle/>
          <a:p>
            <a:r>
              <a:rPr lang="tr-TR" dirty="0" err="1"/>
              <a:t>Jogged</a:t>
            </a:r>
            <a:r>
              <a:rPr lang="tr-TR" dirty="0"/>
              <a:t>: Yarıçapı ölçer</a:t>
            </a:r>
            <a:br>
              <a:rPr lang="tr-TR" dirty="0"/>
            </a:br>
            <a:r>
              <a:rPr lang="tr-TR" dirty="0"/>
              <a:t>yarıçap yazısının yeri belirlenir</a:t>
            </a:r>
          </a:p>
        </p:txBody>
      </p:sp>
      <p:pic>
        <p:nvPicPr>
          <p:cNvPr id="5" name="Resim 4"/>
          <p:cNvPicPr>
            <a:picLocks noChangeAspect="1"/>
          </p:cNvPicPr>
          <p:nvPr/>
        </p:nvPicPr>
        <p:blipFill>
          <a:blip r:embed="rId2"/>
          <a:stretch>
            <a:fillRect/>
          </a:stretch>
        </p:blipFill>
        <p:spPr>
          <a:xfrm>
            <a:off x="560333" y="561975"/>
            <a:ext cx="2095500" cy="5734050"/>
          </a:xfrm>
          <a:prstGeom prst="rect">
            <a:avLst/>
          </a:prstGeom>
        </p:spPr>
      </p:pic>
      <p:pic>
        <p:nvPicPr>
          <p:cNvPr id="7" name="Resim 6"/>
          <p:cNvPicPr>
            <a:picLocks noChangeAspect="1"/>
          </p:cNvPicPr>
          <p:nvPr/>
        </p:nvPicPr>
        <p:blipFill>
          <a:blip r:embed="rId3"/>
          <a:stretch>
            <a:fillRect/>
          </a:stretch>
        </p:blipFill>
        <p:spPr>
          <a:xfrm>
            <a:off x="2971801" y="1693509"/>
            <a:ext cx="8833942" cy="4879366"/>
          </a:xfrm>
          <a:prstGeom prst="rect">
            <a:avLst/>
          </a:prstGeom>
        </p:spPr>
      </p:pic>
    </p:spTree>
    <p:extLst>
      <p:ext uri="{BB962C8B-B14F-4D97-AF65-F5344CB8AC3E}">
        <p14:creationId xmlns:p14="http://schemas.microsoft.com/office/powerpoint/2010/main" val="25484777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normAutofit/>
          </a:bodyPr>
          <a:lstStyle/>
          <a:p>
            <a:r>
              <a:rPr lang="tr-TR" dirty="0" err="1"/>
              <a:t>Jogged</a:t>
            </a:r>
            <a:r>
              <a:rPr lang="tr-TR" dirty="0"/>
              <a:t>: Yarıçapı ölçer</a:t>
            </a:r>
            <a:br>
              <a:rPr lang="tr-TR" dirty="0"/>
            </a:br>
            <a:r>
              <a:rPr lang="tr-TR" dirty="0"/>
              <a:t>Ölçülendirme tamamlanır</a:t>
            </a:r>
          </a:p>
        </p:txBody>
      </p:sp>
      <p:pic>
        <p:nvPicPr>
          <p:cNvPr id="5" name="Resim 4"/>
          <p:cNvPicPr>
            <a:picLocks noChangeAspect="1"/>
          </p:cNvPicPr>
          <p:nvPr/>
        </p:nvPicPr>
        <p:blipFill>
          <a:blip r:embed="rId2"/>
          <a:stretch>
            <a:fillRect/>
          </a:stretch>
        </p:blipFill>
        <p:spPr>
          <a:xfrm>
            <a:off x="560333" y="561975"/>
            <a:ext cx="2095500" cy="5734050"/>
          </a:xfrm>
          <a:prstGeom prst="rect">
            <a:avLst/>
          </a:prstGeom>
        </p:spPr>
      </p:pic>
      <p:pic>
        <p:nvPicPr>
          <p:cNvPr id="6" name="Resim 5"/>
          <p:cNvPicPr>
            <a:picLocks noChangeAspect="1"/>
          </p:cNvPicPr>
          <p:nvPr/>
        </p:nvPicPr>
        <p:blipFill>
          <a:blip r:embed="rId3"/>
          <a:stretch>
            <a:fillRect/>
          </a:stretch>
        </p:blipFill>
        <p:spPr>
          <a:xfrm>
            <a:off x="4046857" y="1655380"/>
            <a:ext cx="5611776" cy="4871544"/>
          </a:xfrm>
          <a:prstGeom prst="rect">
            <a:avLst/>
          </a:prstGeom>
        </p:spPr>
      </p:pic>
    </p:spTree>
    <p:extLst>
      <p:ext uri="{BB962C8B-B14F-4D97-AF65-F5344CB8AC3E}">
        <p14:creationId xmlns:p14="http://schemas.microsoft.com/office/powerpoint/2010/main" val="16421812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Yarıçap uzunluğu formatını değiştirmek için Yarıçap uzunluğunun üzerine tıklanır</a:t>
            </a:r>
          </a:p>
        </p:txBody>
      </p:sp>
      <p:pic>
        <p:nvPicPr>
          <p:cNvPr id="4" name="Resim 3"/>
          <p:cNvPicPr>
            <a:picLocks noChangeAspect="1"/>
          </p:cNvPicPr>
          <p:nvPr/>
        </p:nvPicPr>
        <p:blipFill>
          <a:blip r:embed="rId2"/>
          <a:stretch>
            <a:fillRect/>
          </a:stretch>
        </p:blipFill>
        <p:spPr>
          <a:xfrm>
            <a:off x="2146901" y="1786922"/>
            <a:ext cx="6657975" cy="4524375"/>
          </a:xfrm>
          <a:prstGeom prst="rect">
            <a:avLst/>
          </a:prstGeom>
        </p:spPr>
      </p:pic>
    </p:spTree>
    <p:extLst>
      <p:ext uri="{BB962C8B-B14F-4D97-AF65-F5344CB8AC3E}">
        <p14:creationId xmlns:p14="http://schemas.microsoft.com/office/powerpoint/2010/main" val="1792085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595437" y="2383220"/>
            <a:ext cx="9001125" cy="3962400"/>
          </a:xfrm>
          <a:prstGeom prst="rect">
            <a:avLst/>
          </a:prstGeom>
        </p:spPr>
      </p:pic>
      <p:sp>
        <p:nvSpPr>
          <p:cNvPr id="6" name="Unvan 2"/>
          <p:cNvSpPr>
            <a:spLocks noGrp="1"/>
          </p:cNvSpPr>
          <p:nvPr>
            <p:ph type="title"/>
          </p:nvPr>
        </p:nvSpPr>
        <p:spPr>
          <a:xfrm>
            <a:off x="838200" y="365125"/>
            <a:ext cx="10515600" cy="1325563"/>
          </a:xfrm>
        </p:spPr>
        <p:txBody>
          <a:bodyPr/>
          <a:lstStyle/>
          <a:p>
            <a:r>
              <a:rPr lang="tr-TR" dirty="0"/>
              <a:t>İkinci bağlama çizgisinin merkezi alınır.</a:t>
            </a:r>
          </a:p>
        </p:txBody>
      </p:sp>
    </p:spTree>
    <p:extLst>
      <p:ext uri="{BB962C8B-B14F-4D97-AF65-F5344CB8AC3E}">
        <p14:creationId xmlns:p14="http://schemas.microsoft.com/office/powerpoint/2010/main" val="37447529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8676" y="365125"/>
            <a:ext cx="11175124" cy="1325563"/>
          </a:xfrm>
        </p:spPr>
        <p:txBody>
          <a:bodyPr/>
          <a:lstStyle/>
          <a:p>
            <a:r>
              <a:rPr lang="tr-TR" dirty="0"/>
              <a:t>Bu durumda yarıçap yazım stili </a:t>
            </a:r>
            <a:r>
              <a:rPr lang="tr-TR" dirty="0" err="1"/>
              <a:t>değiştirilebilinir</a:t>
            </a:r>
            <a:r>
              <a:rPr lang="tr-TR" dirty="0"/>
              <a:t>.</a:t>
            </a:r>
            <a:br>
              <a:rPr lang="tr-TR" dirty="0"/>
            </a:br>
            <a:r>
              <a:rPr lang="tr-TR" dirty="0"/>
              <a:t>Yarıçap yazısı tekrar </a:t>
            </a:r>
            <a:r>
              <a:rPr lang="tr-TR" dirty="0" err="1"/>
              <a:t>yazılabilinir</a:t>
            </a:r>
            <a:r>
              <a:rPr lang="tr-TR" dirty="0"/>
              <a:t>.</a:t>
            </a:r>
          </a:p>
        </p:txBody>
      </p:sp>
      <p:pic>
        <p:nvPicPr>
          <p:cNvPr id="3" name="Resim 2"/>
          <p:cNvPicPr>
            <a:picLocks noChangeAspect="1"/>
          </p:cNvPicPr>
          <p:nvPr/>
        </p:nvPicPr>
        <p:blipFill>
          <a:blip r:embed="rId2"/>
          <a:stretch>
            <a:fillRect/>
          </a:stretch>
        </p:blipFill>
        <p:spPr>
          <a:xfrm>
            <a:off x="1513490" y="1615595"/>
            <a:ext cx="8492358" cy="5026986"/>
          </a:xfrm>
          <a:prstGeom prst="rect">
            <a:avLst/>
          </a:prstGeom>
        </p:spPr>
      </p:pic>
    </p:spTree>
    <p:extLst>
      <p:ext uri="{BB962C8B-B14F-4D97-AF65-F5344CB8AC3E}">
        <p14:creationId xmlns:p14="http://schemas.microsoft.com/office/powerpoint/2010/main" val="24276357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0545" y="123387"/>
            <a:ext cx="10515600" cy="1325563"/>
          </a:xfrm>
        </p:spPr>
        <p:txBody>
          <a:bodyPr/>
          <a:lstStyle/>
          <a:p>
            <a:r>
              <a:rPr lang="tr-TR" dirty="0"/>
              <a:t>Yarıçap yazısı değiştirilir. Yarıçap yazısı dışında başka bir noktaya tıklanınca işlem bitirilir</a:t>
            </a:r>
          </a:p>
        </p:txBody>
      </p:sp>
      <p:pic>
        <p:nvPicPr>
          <p:cNvPr id="3" name="Resim 2"/>
          <p:cNvPicPr>
            <a:picLocks noChangeAspect="1"/>
          </p:cNvPicPr>
          <p:nvPr/>
        </p:nvPicPr>
        <p:blipFill>
          <a:blip r:embed="rId2"/>
          <a:stretch>
            <a:fillRect/>
          </a:stretch>
        </p:blipFill>
        <p:spPr>
          <a:xfrm>
            <a:off x="1681654" y="1545020"/>
            <a:ext cx="8089271" cy="5154598"/>
          </a:xfrm>
          <a:prstGeom prst="rect">
            <a:avLst/>
          </a:prstGeom>
        </p:spPr>
      </p:pic>
    </p:spTree>
    <p:extLst>
      <p:ext uri="{BB962C8B-B14F-4D97-AF65-F5344CB8AC3E}">
        <p14:creationId xmlns:p14="http://schemas.microsoft.com/office/powerpoint/2010/main" val="31057297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Yarıçap uzunluğu son hal</a:t>
            </a:r>
          </a:p>
        </p:txBody>
      </p:sp>
      <p:pic>
        <p:nvPicPr>
          <p:cNvPr id="3" name="Resim 2"/>
          <p:cNvPicPr>
            <a:picLocks noChangeAspect="1"/>
          </p:cNvPicPr>
          <p:nvPr/>
        </p:nvPicPr>
        <p:blipFill>
          <a:blip r:embed="rId2"/>
          <a:stretch>
            <a:fillRect/>
          </a:stretch>
        </p:blipFill>
        <p:spPr>
          <a:xfrm>
            <a:off x="3016470" y="1852757"/>
            <a:ext cx="5843750" cy="4918222"/>
          </a:xfrm>
          <a:prstGeom prst="rect">
            <a:avLst/>
          </a:prstGeom>
        </p:spPr>
      </p:pic>
    </p:spTree>
    <p:extLst>
      <p:ext uri="{BB962C8B-B14F-4D97-AF65-F5344CB8AC3E}">
        <p14:creationId xmlns:p14="http://schemas.microsoft.com/office/powerpoint/2010/main" val="165356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79827" y="426317"/>
            <a:ext cx="9425708" cy="1325563"/>
          </a:xfrm>
        </p:spPr>
        <p:txBody>
          <a:bodyPr>
            <a:normAutofit fontScale="90000"/>
          </a:bodyPr>
          <a:lstStyle/>
          <a:p>
            <a:r>
              <a:rPr lang="tr-TR" dirty="0" err="1"/>
              <a:t>Jogged</a:t>
            </a:r>
            <a:r>
              <a:rPr lang="tr-TR" dirty="0"/>
              <a:t> komutu aynı zamanda daire ve yaylarda yarıçapın merkezden farklı bir noktadan gösterimi için de kullanılır. Daire seçilir</a:t>
            </a:r>
          </a:p>
        </p:txBody>
      </p:sp>
      <p:pic>
        <p:nvPicPr>
          <p:cNvPr id="5" name="Resim 4"/>
          <p:cNvPicPr>
            <a:picLocks noChangeAspect="1"/>
          </p:cNvPicPr>
          <p:nvPr/>
        </p:nvPicPr>
        <p:blipFill>
          <a:blip r:embed="rId2"/>
          <a:stretch>
            <a:fillRect/>
          </a:stretch>
        </p:blipFill>
        <p:spPr>
          <a:xfrm>
            <a:off x="269877" y="787885"/>
            <a:ext cx="2095500" cy="5734050"/>
          </a:xfrm>
          <a:prstGeom prst="rect">
            <a:avLst/>
          </a:prstGeom>
        </p:spPr>
      </p:pic>
      <p:pic>
        <p:nvPicPr>
          <p:cNvPr id="3" name="Resim 2"/>
          <p:cNvPicPr>
            <a:picLocks noChangeAspect="1"/>
          </p:cNvPicPr>
          <p:nvPr/>
        </p:nvPicPr>
        <p:blipFill>
          <a:blip r:embed="rId3"/>
          <a:stretch>
            <a:fillRect/>
          </a:stretch>
        </p:blipFill>
        <p:spPr>
          <a:xfrm>
            <a:off x="3162750" y="2143012"/>
            <a:ext cx="7874934" cy="4551046"/>
          </a:xfrm>
          <a:prstGeom prst="rect">
            <a:avLst/>
          </a:prstGeom>
        </p:spPr>
      </p:pic>
    </p:spTree>
    <p:extLst>
      <p:ext uri="{BB962C8B-B14F-4D97-AF65-F5344CB8AC3E}">
        <p14:creationId xmlns:p14="http://schemas.microsoft.com/office/powerpoint/2010/main" val="16025243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946290" y="174948"/>
            <a:ext cx="9812280" cy="1325563"/>
          </a:xfrm>
        </p:spPr>
        <p:txBody>
          <a:bodyPr>
            <a:normAutofit/>
          </a:bodyPr>
          <a:lstStyle/>
          <a:p>
            <a:r>
              <a:rPr lang="tr-TR" dirty="0"/>
              <a:t>Merkez noktası hariç başka bir nokta </a:t>
            </a:r>
            <a:br>
              <a:rPr lang="tr-TR" dirty="0"/>
            </a:br>
            <a:r>
              <a:rPr lang="tr-TR" dirty="0"/>
              <a:t>seçilir</a:t>
            </a:r>
          </a:p>
        </p:txBody>
      </p:sp>
      <p:pic>
        <p:nvPicPr>
          <p:cNvPr id="5" name="Resim 4"/>
          <p:cNvPicPr>
            <a:picLocks noChangeAspect="1"/>
          </p:cNvPicPr>
          <p:nvPr/>
        </p:nvPicPr>
        <p:blipFill>
          <a:blip r:embed="rId2"/>
          <a:stretch>
            <a:fillRect/>
          </a:stretch>
        </p:blipFill>
        <p:spPr>
          <a:xfrm>
            <a:off x="560333" y="561975"/>
            <a:ext cx="2095500" cy="5734050"/>
          </a:xfrm>
          <a:prstGeom prst="rect">
            <a:avLst/>
          </a:prstGeom>
        </p:spPr>
      </p:pic>
      <p:pic>
        <p:nvPicPr>
          <p:cNvPr id="4" name="Resim 3"/>
          <p:cNvPicPr>
            <a:picLocks noChangeAspect="1"/>
          </p:cNvPicPr>
          <p:nvPr/>
        </p:nvPicPr>
        <p:blipFill>
          <a:blip r:embed="rId3"/>
          <a:stretch>
            <a:fillRect/>
          </a:stretch>
        </p:blipFill>
        <p:spPr>
          <a:xfrm>
            <a:off x="3171497" y="1844075"/>
            <a:ext cx="7802880" cy="4451950"/>
          </a:xfrm>
          <a:prstGeom prst="rect">
            <a:avLst/>
          </a:prstGeom>
        </p:spPr>
      </p:pic>
    </p:spTree>
    <p:extLst>
      <p:ext uri="{BB962C8B-B14F-4D97-AF65-F5344CB8AC3E}">
        <p14:creationId xmlns:p14="http://schemas.microsoft.com/office/powerpoint/2010/main" val="14728577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0167" y="386640"/>
            <a:ext cx="10515600" cy="1325563"/>
          </a:xfrm>
        </p:spPr>
        <p:txBody>
          <a:bodyPr>
            <a:normAutofit fontScale="90000"/>
          </a:bodyPr>
          <a:lstStyle/>
          <a:p>
            <a:r>
              <a:rPr lang="tr-TR" dirty="0" err="1"/>
              <a:t>Dimension</a:t>
            </a:r>
            <a:r>
              <a:rPr lang="tr-TR" dirty="0"/>
              <a:t> Style menüsünde Radius </a:t>
            </a:r>
            <a:r>
              <a:rPr lang="tr-TR" dirty="0" err="1"/>
              <a:t>Jog</a:t>
            </a:r>
            <a:r>
              <a:rPr lang="tr-TR" dirty="0"/>
              <a:t> değeri için belirlenen açıyla şimşek şeklinde yarıçapı gösterir. Ayarlarda 45 derece şeklinde ayarlandığından gösterim şekli 45 dereceli olur. </a:t>
            </a:r>
          </a:p>
        </p:txBody>
      </p:sp>
      <p:pic>
        <p:nvPicPr>
          <p:cNvPr id="3" name="Resim 2"/>
          <p:cNvPicPr>
            <a:picLocks noChangeAspect="1"/>
          </p:cNvPicPr>
          <p:nvPr/>
        </p:nvPicPr>
        <p:blipFill>
          <a:blip r:embed="rId2"/>
          <a:stretch>
            <a:fillRect/>
          </a:stretch>
        </p:blipFill>
        <p:spPr>
          <a:xfrm>
            <a:off x="1667189" y="2076127"/>
            <a:ext cx="7845910" cy="4685082"/>
          </a:xfrm>
          <a:prstGeom prst="rect">
            <a:avLst/>
          </a:prstGeom>
        </p:spPr>
      </p:pic>
    </p:spTree>
    <p:extLst>
      <p:ext uri="{BB962C8B-B14F-4D97-AF65-F5344CB8AC3E}">
        <p14:creationId xmlns:p14="http://schemas.microsoft.com/office/powerpoint/2010/main" val="36156253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Öncelikle çember üzerinde bir nokta tıklanır ardından yarıçap yazısının yeri belirlenir ve tıklanır.</a:t>
            </a:r>
          </a:p>
        </p:txBody>
      </p:sp>
      <p:pic>
        <p:nvPicPr>
          <p:cNvPr id="3" name="Resim 2"/>
          <p:cNvPicPr>
            <a:picLocks noChangeAspect="1"/>
          </p:cNvPicPr>
          <p:nvPr/>
        </p:nvPicPr>
        <p:blipFill>
          <a:blip r:embed="rId2"/>
          <a:stretch>
            <a:fillRect/>
          </a:stretch>
        </p:blipFill>
        <p:spPr>
          <a:xfrm>
            <a:off x="1430768" y="2035885"/>
            <a:ext cx="8082578" cy="4701092"/>
          </a:xfrm>
          <a:prstGeom prst="rect">
            <a:avLst/>
          </a:prstGeom>
        </p:spPr>
      </p:pic>
    </p:spTree>
    <p:extLst>
      <p:ext uri="{BB962C8B-B14F-4D97-AF65-F5344CB8AC3E}">
        <p14:creationId xmlns:p14="http://schemas.microsoft.com/office/powerpoint/2010/main" val="40920442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a:t>
            </a:r>
          </a:p>
        </p:txBody>
      </p:sp>
      <p:pic>
        <p:nvPicPr>
          <p:cNvPr id="3" name="Resim 2"/>
          <p:cNvPicPr>
            <a:picLocks noChangeAspect="1"/>
          </p:cNvPicPr>
          <p:nvPr/>
        </p:nvPicPr>
        <p:blipFill>
          <a:blip r:embed="rId2"/>
          <a:stretch>
            <a:fillRect/>
          </a:stretch>
        </p:blipFill>
        <p:spPr>
          <a:xfrm>
            <a:off x="2249050" y="1906806"/>
            <a:ext cx="6600825" cy="4810125"/>
          </a:xfrm>
          <a:prstGeom prst="rect">
            <a:avLst/>
          </a:prstGeom>
        </p:spPr>
      </p:pic>
    </p:spTree>
    <p:extLst>
      <p:ext uri="{BB962C8B-B14F-4D97-AF65-F5344CB8AC3E}">
        <p14:creationId xmlns:p14="http://schemas.microsoft.com/office/powerpoint/2010/main" val="22895009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34502" y="802252"/>
            <a:ext cx="10515600" cy="1325563"/>
          </a:xfrm>
        </p:spPr>
        <p:txBody>
          <a:bodyPr>
            <a:normAutofit fontScale="90000"/>
          </a:bodyPr>
          <a:lstStyle/>
          <a:p>
            <a:r>
              <a:rPr lang="tr-TR" dirty="0" err="1"/>
              <a:t>Align</a:t>
            </a:r>
            <a:r>
              <a:rPr lang="tr-TR" dirty="0"/>
              <a:t> </a:t>
            </a:r>
            <a:r>
              <a:rPr lang="tr-TR" dirty="0" err="1"/>
              <a:t>text</a:t>
            </a:r>
            <a:r>
              <a:rPr lang="tr-TR" dirty="0"/>
              <a:t>: yazının yerini değiştirme</a:t>
            </a:r>
            <a:br>
              <a:rPr lang="tr-TR" dirty="0"/>
            </a:br>
            <a:r>
              <a:rPr lang="tr-TR" dirty="0"/>
              <a:t>Yazı sola sağa ve merkezde olacak şekilde </a:t>
            </a:r>
            <a:r>
              <a:rPr lang="tr-TR" dirty="0" err="1"/>
              <a:t>konumlandırılabilinir</a:t>
            </a:r>
            <a:r>
              <a:rPr lang="tr-TR" dirty="0"/>
              <a:t>. Ayrıca açılı da </a:t>
            </a:r>
            <a:r>
              <a:rPr lang="tr-TR" dirty="0" err="1"/>
              <a:t>konumlandırılabilinir</a:t>
            </a:r>
            <a:br>
              <a:rPr lang="tr-TR" dirty="0"/>
            </a:br>
            <a:endParaRPr lang="tr-TR" dirty="0"/>
          </a:p>
        </p:txBody>
      </p:sp>
      <p:pic>
        <p:nvPicPr>
          <p:cNvPr id="3" name="Resim 2"/>
          <p:cNvPicPr>
            <a:picLocks noChangeAspect="1"/>
          </p:cNvPicPr>
          <p:nvPr/>
        </p:nvPicPr>
        <p:blipFill>
          <a:blip r:embed="rId2"/>
          <a:stretch>
            <a:fillRect/>
          </a:stretch>
        </p:blipFill>
        <p:spPr>
          <a:xfrm>
            <a:off x="37279" y="608614"/>
            <a:ext cx="3057525" cy="5772150"/>
          </a:xfrm>
          <a:prstGeom prst="rect">
            <a:avLst/>
          </a:prstGeom>
        </p:spPr>
      </p:pic>
      <p:pic>
        <p:nvPicPr>
          <p:cNvPr id="4" name="Resim 3"/>
          <p:cNvPicPr>
            <a:picLocks noChangeAspect="1"/>
          </p:cNvPicPr>
          <p:nvPr/>
        </p:nvPicPr>
        <p:blipFill>
          <a:blip r:embed="rId3"/>
          <a:stretch>
            <a:fillRect/>
          </a:stretch>
        </p:blipFill>
        <p:spPr>
          <a:xfrm>
            <a:off x="3806676" y="2430758"/>
            <a:ext cx="7227258" cy="3950006"/>
          </a:xfrm>
          <a:prstGeom prst="rect">
            <a:avLst/>
          </a:prstGeom>
        </p:spPr>
      </p:pic>
    </p:spTree>
    <p:extLst>
      <p:ext uri="{BB962C8B-B14F-4D97-AF65-F5344CB8AC3E}">
        <p14:creationId xmlns:p14="http://schemas.microsoft.com/office/powerpoint/2010/main" val="27615490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85795" y="182421"/>
            <a:ext cx="10515600" cy="1325563"/>
          </a:xfrm>
        </p:spPr>
        <p:txBody>
          <a:bodyPr/>
          <a:lstStyle/>
          <a:p>
            <a:r>
              <a:rPr lang="tr-TR" dirty="0"/>
              <a:t>Yazıyı sağa dayalı yazmak için Komut </a:t>
            </a:r>
            <a:br>
              <a:rPr lang="tr-TR" dirty="0"/>
            </a:br>
            <a:r>
              <a:rPr lang="tr-TR" dirty="0"/>
              <a:t>çalıştırılır. </a:t>
            </a:r>
          </a:p>
        </p:txBody>
      </p:sp>
      <p:pic>
        <p:nvPicPr>
          <p:cNvPr id="3" name="Resim 2"/>
          <p:cNvPicPr>
            <a:picLocks noChangeAspect="1"/>
          </p:cNvPicPr>
          <p:nvPr/>
        </p:nvPicPr>
        <p:blipFill>
          <a:blip r:embed="rId2"/>
          <a:stretch>
            <a:fillRect/>
          </a:stretch>
        </p:blipFill>
        <p:spPr>
          <a:xfrm>
            <a:off x="235436" y="845203"/>
            <a:ext cx="3028950" cy="5705475"/>
          </a:xfrm>
          <a:prstGeom prst="rect">
            <a:avLst/>
          </a:prstGeom>
        </p:spPr>
      </p:pic>
      <p:pic>
        <p:nvPicPr>
          <p:cNvPr id="6" name="Resim 5"/>
          <p:cNvPicPr>
            <a:picLocks noChangeAspect="1"/>
          </p:cNvPicPr>
          <p:nvPr/>
        </p:nvPicPr>
        <p:blipFill>
          <a:blip r:embed="rId3"/>
          <a:stretch>
            <a:fillRect/>
          </a:stretch>
        </p:blipFill>
        <p:spPr>
          <a:xfrm>
            <a:off x="3785795" y="1666986"/>
            <a:ext cx="7957482" cy="4798362"/>
          </a:xfrm>
          <a:prstGeom prst="rect">
            <a:avLst/>
          </a:prstGeom>
        </p:spPr>
      </p:pic>
    </p:spTree>
    <p:extLst>
      <p:ext uri="{BB962C8B-B14F-4D97-AF65-F5344CB8AC3E}">
        <p14:creationId xmlns:p14="http://schemas.microsoft.com/office/powerpoint/2010/main" val="1436339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Ölçü çizgisinin yeri belirlenir.</a:t>
            </a:r>
          </a:p>
        </p:txBody>
      </p:sp>
      <p:pic>
        <p:nvPicPr>
          <p:cNvPr id="4" name="Resim 3"/>
          <p:cNvPicPr>
            <a:picLocks noChangeAspect="1"/>
          </p:cNvPicPr>
          <p:nvPr/>
        </p:nvPicPr>
        <p:blipFill>
          <a:blip r:embed="rId2"/>
          <a:stretch>
            <a:fillRect/>
          </a:stretch>
        </p:blipFill>
        <p:spPr>
          <a:xfrm>
            <a:off x="1533525" y="1591003"/>
            <a:ext cx="9124950" cy="5105400"/>
          </a:xfrm>
          <a:prstGeom prst="rect">
            <a:avLst/>
          </a:prstGeom>
        </p:spPr>
      </p:pic>
    </p:spTree>
    <p:extLst>
      <p:ext uri="{BB962C8B-B14F-4D97-AF65-F5344CB8AC3E}">
        <p14:creationId xmlns:p14="http://schemas.microsoft.com/office/powerpoint/2010/main" val="21418272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85795" y="182421"/>
            <a:ext cx="10515600" cy="1325563"/>
          </a:xfrm>
        </p:spPr>
        <p:txBody>
          <a:bodyPr/>
          <a:lstStyle/>
          <a:p>
            <a:r>
              <a:rPr lang="tr-TR" dirty="0"/>
              <a:t>Ölçü seçilir.</a:t>
            </a:r>
          </a:p>
        </p:txBody>
      </p:sp>
      <p:pic>
        <p:nvPicPr>
          <p:cNvPr id="3" name="Resim 2"/>
          <p:cNvPicPr>
            <a:picLocks noChangeAspect="1"/>
          </p:cNvPicPr>
          <p:nvPr/>
        </p:nvPicPr>
        <p:blipFill>
          <a:blip r:embed="rId2"/>
          <a:stretch>
            <a:fillRect/>
          </a:stretch>
        </p:blipFill>
        <p:spPr>
          <a:xfrm>
            <a:off x="235436" y="845203"/>
            <a:ext cx="3028950" cy="5705475"/>
          </a:xfrm>
          <a:prstGeom prst="rect">
            <a:avLst/>
          </a:prstGeom>
        </p:spPr>
      </p:pic>
      <p:pic>
        <p:nvPicPr>
          <p:cNvPr id="5" name="Resim 4"/>
          <p:cNvPicPr>
            <a:picLocks noChangeAspect="1"/>
          </p:cNvPicPr>
          <p:nvPr/>
        </p:nvPicPr>
        <p:blipFill>
          <a:blip r:embed="rId3"/>
          <a:stretch>
            <a:fillRect/>
          </a:stretch>
        </p:blipFill>
        <p:spPr>
          <a:xfrm>
            <a:off x="4122140" y="1812661"/>
            <a:ext cx="6959862" cy="4286926"/>
          </a:xfrm>
          <a:prstGeom prst="rect">
            <a:avLst/>
          </a:prstGeom>
        </p:spPr>
      </p:pic>
    </p:spTree>
    <p:extLst>
      <p:ext uri="{BB962C8B-B14F-4D97-AF65-F5344CB8AC3E}">
        <p14:creationId xmlns:p14="http://schemas.microsoft.com/office/powerpoint/2010/main" val="20650858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85795" y="182421"/>
            <a:ext cx="10515600" cy="1325563"/>
          </a:xfrm>
        </p:spPr>
        <p:txBody>
          <a:bodyPr/>
          <a:lstStyle/>
          <a:p>
            <a:r>
              <a:rPr lang="tr-TR" dirty="0"/>
              <a:t>Ölçü </a:t>
            </a:r>
            <a:r>
              <a:rPr lang="tr-TR" dirty="0" err="1"/>
              <a:t>right</a:t>
            </a:r>
            <a:r>
              <a:rPr lang="tr-TR" dirty="0"/>
              <a:t> seçeneğiyle sağa dayalı </a:t>
            </a:r>
            <a:br>
              <a:rPr lang="tr-TR" dirty="0"/>
            </a:br>
            <a:r>
              <a:rPr lang="tr-TR" dirty="0"/>
              <a:t>yazılır.</a:t>
            </a:r>
          </a:p>
        </p:txBody>
      </p:sp>
      <p:pic>
        <p:nvPicPr>
          <p:cNvPr id="3" name="Resim 2"/>
          <p:cNvPicPr>
            <a:picLocks noChangeAspect="1"/>
          </p:cNvPicPr>
          <p:nvPr/>
        </p:nvPicPr>
        <p:blipFill>
          <a:blip r:embed="rId2"/>
          <a:stretch>
            <a:fillRect/>
          </a:stretch>
        </p:blipFill>
        <p:spPr>
          <a:xfrm>
            <a:off x="235436" y="845203"/>
            <a:ext cx="3028950" cy="5705475"/>
          </a:xfrm>
          <a:prstGeom prst="rect">
            <a:avLst/>
          </a:prstGeom>
        </p:spPr>
      </p:pic>
      <p:pic>
        <p:nvPicPr>
          <p:cNvPr id="4" name="Resim 3"/>
          <p:cNvPicPr>
            <a:picLocks noChangeAspect="1"/>
          </p:cNvPicPr>
          <p:nvPr/>
        </p:nvPicPr>
        <p:blipFill>
          <a:blip r:embed="rId3"/>
          <a:stretch>
            <a:fillRect/>
          </a:stretch>
        </p:blipFill>
        <p:spPr>
          <a:xfrm>
            <a:off x="4352420" y="1853229"/>
            <a:ext cx="6886575" cy="4076700"/>
          </a:xfrm>
          <a:prstGeom prst="rect">
            <a:avLst/>
          </a:prstGeom>
        </p:spPr>
      </p:pic>
    </p:spTree>
    <p:extLst>
      <p:ext uri="{BB962C8B-B14F-4D97-AF65-F5344CB8AC3E}">
        <p14:creationId xmlns:p14="http://schemas.microsoft.com/office/powerpoint/2010/main" val="37880415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19866" y="2226198"/>
            <a:ext cx="10515600" cy="1325563"/>
          </a:xfrm>
        </p:spPr>
        <p:txBody>
          <a:bodyPr>
            <a:normAutofit fontScale="90000"/>
          </a:bodyPr>
          <a:lstStyle/>
          <a:p>
            <a:r>
              <a:rPr lang="tr-TR" dirty="0"/>
              <a:t>Sağa dayalı yazmak için </a:t>
            </a:r>
            <a:r>
              <a:rPr lang="tr-TR" dirty="0" err="1"/>
              <a:t>right</a:t>
            </a:r>
            <a:br>
              <a:rPr lang="tr-TR" dirty="0"/>
            </a:br>
            <a:r>
              <a:rPr lang="tr-TR" dirty="0"/>
              <a:t>Sola dayalı yazmak için </a:t>
            </a:r>
            <a:r>
              <a:rPr lang="tr-TR" dirty="0" err="1"/>
              <a:t>left</a:t>
            </a:r>
            <a:br>
              <a:rPr lang="tr-TR" dirty="0"/>
            </a:br>
            <a:r>
              <a:rPr lang="tr-TR" dirty="0"/>
              <a:t>Merkezde tutmak için </a:t>
            </a:r>
            <a:r>
              <a:rPr lang="tr-TR" dirty="0" err="1"/>
              <a:t>center</a:t>
            </a:r>
            <a:r>
              <a:rPr lang="tr-TR" dirty="0"/>
              <a:t> seçilir</a:t>
            </a:r>
            <a:br>
              <a:rPr lang="tr-TR" dirty="0"/>
            </a:br>
            <a:r>
              <a:rPr lang="tr-TR" dirty="0" err="1"/>
              <a:t>Angle</a:t>
            </a:r>
            <a:r>
              <a:rPr lang="tr-TR" dirty="0"/>
              <a:t> açılı yazmak için kullanılır.</a:t>
            </a:r>
            <a:br>
              <a:rPr lang="tr-TR" dirty="0"/>
            </a:br>
            <a:r>
              <a:rPr lang="tr-TR" dirty="0"/>
              <a:t>Home seçeneği ile yazı, ölçülendirme yapıldığı andaki ilk konuma getirilir. </a:t>
            </a:r>
            <a:br>
              <a:rPr lang="tr-TR" dirty="0"/>
            </a:br>
            <a:r>
              <a:rPr lang="tr-TR" dirty="0"/>
              <a:t> </a:t>
            </a:r>
          </a:p>
        </p:txBody>
      </p:sp>
    </p:spTree>
    <p:extLst>
      <p:ext uri="{BB962C8B-B14F-4D97-AF65-F5344CB8AC3E}">
        <p14:creationId xmlns:p14="http://schemas.microsoft.com/office/powerpoint/2010/main" val="13380871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Yazıyı ölçü çizgisi üzerinde herhangi bir noktaya taşımak için öncelikle </a:t>
            </a:r>
            <a:r>
              <a:rPr lang="tr-TR" dirty="0" err="1"/>
              <a:t>object</a:t>
            </a:r>
            <a:r>
              <a:rPr lang="tr-TR" dirty="0"/>
              <a:t> </a:t>
            </a:r>
            <a:r>
              <a:rPr lang="tr-TR" dirty="0" err="1"/>
              <a:t>snap</a:t>
            </a:r>
            <a:r>
              <a:rPr lang="tr-TR" dirty="0"/>
              <a:t> ve </a:t>
            </a:r>
            <a:r>
              <a:rPr lang="tr-TR" dirty="0" err="1"/>
              <a:t>nearest</a:t>
            </a:r>
            <a:r>
              <a:rPr lang="tr-TR" dirty="0"/>
              <a:t> seçenekleri açık olmalıdır</a:t>
            </a:r>
          </a:p>
        </p:txBody>
      </p:sp>
      <p:pic>
        <p:nvPicPr>
          <p:cNvPr id="3" name="Resim 2"/>
          <p:cNvPicPr>
            <a:picLocks noChangeAspect="1"/>
          </p:cNvPicPr>
          <p:nvPr/>
        </p:nvPicPr>
        <p:blipFill>
          <a:blip r:embed="rId2"/>
          <a:stretch>
            <a:fillRect/>
          </a:stretch>
        </p:blipFill>
        <p:spPr>
          <a:xfrm>
            <a:off x="3336049" y="1969376"/>
            <a:ext cx="4552950" cy="4495800"/>
          </a:xfrm>
          <a:prstGeom prst="rect">
            <a:avLst/>
          </a:prstGeom>
        </p:spPr>
      </p:pic>
      <p:sp>
        <p:nvSpPr>
          <p:cNvPr id="4" name="object 5"/>
          <p:cNvSpPr/>
          <p:nvPr/>
        </p:nvSpPr>
        <p:spPr>
          <a:xfrm>
            <a:off x="5384141" y="4129413"/>
            <a:ext cx="1019504" cy="313495"/>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5" name="object 5"/>
          <p:cNvSpPr/>
          <p:nvPr/>
        </p:nvSpPr>
        <p:spPr>
          <a:xfrm>
            <a:off x="4959274" y="2343812"/>
            <a:ext cx="677733" cy="358010"/>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6" name="object 5"/>
          <p:cNvSpPr/>
          <p:nvPr/>
        </p:nvSpPr>
        <p:spPr>
          <a:xfrm>
            <a:off x="3501552" y="2612584"/>
            <a:ext cx="1264086" cy="31349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5291050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Daha sonra yazı nesnesi yakınlaştırılarak seçilir. Seçilme işlemi için </a:t>
            </a:r>
            <a:r>
              <a:rPr lang="tr-TR" dirty="0" err="1"/>
              <a:t>Aligned</a:t>
            </a:r>
            <a:r>
              <a:rPr lang="tr-TR" dirty="0"/>
              <a:t> </a:t>
            </a:r>
            <a:r>
              <a:rPr lang="tr-TR" dirty="0" err="1"/>
              <a:t>Dimension</a:t>
            </a:r>
            <a:r>
              <a:rPr lang="tr-TR" dirty="0"/>
              <a:t> yazısı gözüktüğünde tıklanır</a:t>
            </a:r>
          </a:p>
        </p:txBody>
      </p:sp>
      <p:pic>
        <p:nvPicPr>
          <p:cNvPr id="4" name="Resim 3"/>
          <p:cNvPicPr>
            <a:picLocks noChangeAspect="1"/>
          </p:cNvPicPr>
          <p:nvPr/>
        </p:nvPicPr>
        <p:blipFill>
          <a:blip r:embed="rId2"/>
          <a:stretch>
            <a:fillRect/>
          </a:stretch>
        </p:blipFill>
        <p:spPr>
          <a:xfrm>
            <a:off x="2022437" y="1910259"/>
            <a:ext cx="7630758" cy="4672644"/>
          </a:xfrm>
          <a:prstGeom prst="rect">
            <a:avLst/>
          </a:prstGeom>
        </p:spPr>
      </p:pic>
    </p:spTree>
    <p:extLst>
      <p:ext uri="{BB962C8B-B14F-4D97-AF65-F5344CB8AC3E}">
        <p14:creationId xmlns:p14="http://schemas.microsoft.com/office/powerpoint/2010/main" val="36608460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Oluşan küçük nokta tıklanır</a:t>
            </a:r>
          </a:p>
        </p:txBody>
      </p:sp>
      <p:pic>
        <p:nvPicPr>
          <p:cNvPr id="3" name="Resim 2"/>
          <p:cNvPicPr>
            <a:picLocks noChangeAspect="1"/>
          </p:cNvPicPr>
          <p:nvPr/>
        </p:nvPicPr>
        <p:blipFill>
          <a:blip r:embed="rId2"/>
          <a:stretch>
            <a:fillRect/>
          </a:stretch>
        </p:blipFill>
        <p:spPr>
          <a:xfrm>
            <a:off x="1343810" y="2365562"/>
            <a:ext cx="8686800" cy="3848100"/>
          </a:xfrm>
          <a:prstGeom prst="rect">
            <a:avLst/>
          </a:prstGeom>
        </p:spPr>
      </p:pic>
      <p:sp>
        <p:nvSpPr>
          <p:cNvPr id="4" name="object 5"/>
          <p:cNvSpPr/>
          <p:nvPr/>
        </p:nvSpPr>
        <p:spPr>
          <a:xfrm>
            <a:off x="3700631" y="3931602"/>
            <a:ext cx="408790" cy="358010"/>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213240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Küçük kare nokta üzerinde </a:t>
            </a:r>
            <a:r>
              <a:rPr lang="tr-TR" dirty="0" err="1"/>
              <a:t>move</a:t>
            </a:r>
            <a:r>
              <a:rPr lang="tr-TR" dirty="0"/>
              <a:t> </a:t>
            </a:r>
            <a:r>
              <a:rPr lang="tr-TR" dirty="0" err="1"/>
              <a:t>with</a:t>
            </a:r>
            <a:r>
              <a:rPr lang="tr-TR" dirty="0"/>
              <a:t> Dim Line seçilir</a:t>
            </a:r>
          </a:p>
        </p:txBody>
      </p:sp>
      <p:pic>
        <p:nvPicPr>
          <p:cNvPr id="4" name="Resim 3"/>
          <p:cNvPicPr>
            <a:picLocks noChangeAspect="1"/>
          </p:cNvPicPr>
          <p:nvPr/>
        </p:nvPicPr>
        <p:blipFill>
          <a:blip r:embed="rId2"/>
          <a:stretch>
            <a:fillRect/>
          </a:stretch>
        </p:blipFill>
        <p:spPr>
          <a:xfrm>
            <a:off x="1086553" y="2075792"/>
            <a:ext cx="10018894" cy="4009698"/>
          </a:xfrm>
          <a:prstGeom prst="rect">
            <a:avLst/>
          </a:prstGeom>
        </p:spPr>
      </p:pic>
    </p:spTree>
    <p:extLst>
      <p:ext uri="{BB962C8B-B14F-4D97-AF65-F5344CB8AC3E}">
        <p14:creationId xmlns:p14="http://schemas.microsoft.com/office/powerpoint/2010/main" val="6904207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Nearest</a:t>
            </a:r>
            <a:r>
              <a:rPr lang="tr-TR" dirty="0"/>
              <a:t> yazısı çıktığı sürece ölçü çizgisi üzerinde istenilen noktaya </a:t>
            </a:r>
            <a:r>
              <a:rPr lang="tr-TR" dirty="0" err="1"/>
              <a:t>taşınabilinir</a:t>
            </a:r>
            <a:r>
              <a:rPr lang="tr-TR" dirty="0"/>
              <a:t>.</a:t>
            </a:r>
          </a:p>
        </p:txBody>
      </p:sp>
      <p:pic>
        <p:nvPicPr>
          <p:cNvPr id="3" name="Resim 2"/>
          <p:cNvPicPr>
            <a:picLocks noChangeAspect="1"/>
          </p:cNvPicPr>
          <p:nvPr/>
        </p:nvPicPr>
        <p:blipFill>
          <a:blip r:embed="rId2"/>
          <a:stretch>
            <a:fillRect/>
          </a:stretch>
        </p:blipFill>
        <p:spPr>
          <a:xfrm>
            <a:off x="1587061" y="2180981"/>
            <a:ext cx="8050924" cy="4303818"/>
          </a:xfrm>
          <a:prstGeom prst="rect">
            <a:avLst/>
          </a:prstGeom>
        </p:spPr>
      </p:pic>
    </p:spTree>
    <p:extLst>
      <p:ext uri="{BB962C8B-B14F-4D97-AF65-F5344CB8AC3E}">
        <p14:creationId xmlns:p14="http://schemas.microsoft.com/office/powerpoint/2010/main" val="17224898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Ölçü yazısı istenilen yere </a:t>
            </a:r>
            <a:r>
              <a:rPr lang="tr-TR" dirty="0" err="1"/>
              <a:t>taşınabilinir</a:t>
            </a:r>
            <a:endParaRPr lang="tr-TR" dirty="0"/>
          </a:p>
        </p:txBody>
      </p:sp>
      <p:pic>
        <p:nvPicPr>
          <p:cNvPr id="3" name="Resim 2"/>
          <p:cNvPicPr>
            <a:picLocks noChangeAspect="1"/>
          </p:cNvPicPr>
          <p:nvPr/>
        </p:nvPicPr>
        <p:blipFill>
          <a:blip r:embed="rId2"/>
          <a:stretch>
            <a:fillRect/>
          </a:stretch>
        </p:blipFill>
        <p:spPr>
          <a:xfrm>
            <a:off x="2457942" y="2110280"/>
            <a:ext cx="6372225" cy="4171950"/>
          </a:xfrm>
          <a:prstGeom prst="rect">
            <a:avLst/>
          </a:prstGeom>
        </p:spPr>
      </p:pic>
    </p:spTree>
    <p:extLst>
      <p:ext uri="{BB962C8B-B14F-4D97-AF65-F5344CB8AC3E}">
        <p14:creationId xmlns:p14="http://schemas.microsoft.com/office/powerpoint/2010/main" val="21301514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30366" y="312573"/>
            <a:ext cx="10515600" cy="1325563"/>
          </a:xfrm>
        </p:spPr>
        <p:txBody>
          <a:bodyPr/>
          <a:lstStyle/>
          <a:p>
            <a:r>
              <a:rPr lang="tr-TR" dirty="0"/>
              <a:t>Multileader açıklama yazısı eklemek için kullanılır</a:t>
            </a:r>
          </a:p>
        </p:txBody>
      </p:sp>
      <p:pic>
        <p:nvPicPr>
          <p:cNvPr id="3" name="Resim 2"/>
          <p:cNvPicPr>
            <a:picLocks noChangeAspect="1"/>
          </p:cNvPicPr>
          <p:nvPr/>
        </p:nvPicPr>
        <p:blipFill>
          <a:blip r:embed="rId2"/>
          <a:stretch>
            <a:fillRect/>
          </a:stretch>
        </p:blipFill>
        <p:spPr>
          <a:xfrm>
            <a:off x="249784" y="650985"/>
            <a:ext cx="2085975" cy="5829300"/>
          </a:xfrm>
          <a:prstGeom prst="rect">
            <a:avLst/>
          </a:prstGeom>
        </p:spPr>
      </p:pic>
      <p:pic>
        <p:nvPicPr>
          <p:cNvPr id="4" name="Resim 3"/>
          <p:cNvPicPr>
            <a:picLocks noChangeAspect="1"/>
          </p:cNvPicPr>
          <p:nvPr/>
        </p:nvPicPr>
        <p:blipFill>
          <a:blip r:embed="rId3"/>
          <a:stretch>
            <a:fillRect/>
          </a:stretch>
        </p:blipFill>
        <p:spPr>
          <a:xfrm>
            <a:off x="3825601" y="1845386"/>
            <a:ext cx="5991225" cy="4029075"/>
          </a:xfrm>
          <a:prstGeom prst="rect">
            <a:avLst/>
          </a:prstGeom>
        </p:spPr>
      </p:pic>
    </p:spTree>
    <p:extLst>
      <p:ext uri="{BB962C8B-B14F-4D97-AF65-F5344CB8AC3E}">
        <p14:creationId xmlns:p14="http://schemas.microsoft.com/office/powerpoint/2010/main" val="4265066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Ölçü çizgisinin son görünümü</a:t>
            </a:r>
            <a:br>
              <a:rPr lang="tr-TR" dirty="0"/>
            </a:br>
            <a:r>
              <a:rPr lang="tr-TR" dirty="0"/>
              <a:t>Ölçü rakamlarının küçük olduğu görülmektedir.</a:t>
            </a:r>
            <a:br>
              <a:rPr lang="tr-TR" dirty="0"/>
            </a:br>
            <a:r>
              <a:rPr lang="tr-TR" dirty="0"/>
              <a:t>Ölçü rakamına yakınlaştırdığımızda </a:t>
            </a:r>
          </a:p>
        </p:txBody>
      </p:sp>
      <p:pic>
        <p:nvPicPr>
          <p:cNvPr id="3" name="Resim 2"/>
          <p:cNvPicPr>
            <a:picLocks noChangeAspect="1"/>
          </p:cNvPicPr>
          <p:nvPr/>
        </p:nvPicPr>
        <p:blipFill>
          <a:blip r:embed="rId2"/>
          <a:stretch>
            <a:fillRect/>
          </a:stretch>
        </p:blipFill>
        <p:spPr>
          <a:xfrm>
            <a:off x="156882" y="2349062"/>
            <a:ext cx="11878236" cy="3526222"/>
          </a:xfrm>
          <a:prstGeom prst="rect">
            <a:avLst/>
          </a:prstGeom>
        </p:spPr>
      </p:pic>
    </p:spTree>
    <p:extLst>
      <p:ext uri="{BB962C8B-B14F-4D97-AF65-F5344CB8AC3E}">
        <p14:creationId xmlns:p14="http://schemas.microsoft.com/office/powerpoint/2010/main" val="2197713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30366" y="312573"/>
            <a:ext cx="9209689" cy="1325563"/>
          </a:xfrm>
        </p:spPr>
        <p:txBody>
          <a:bodyPr>
            <a:normAutofit fontScale="90000"/>
          </a:bodyPr>
          <a:lstStyle/>
          <a:p>
            <a:r>
              <a:rPr lang="tr-TR" dirty="0"/>
              <a:t>Multileader komutu çalıştırılır. Kılavuz çizgisinin okunun yerleştirileceği  yer tıklanır.</a:t>
            </a:r>
          </a:p>
        </p:txBody>
      </p:sp>
      <p:pic>
        <p:nvPicPr>
          <p:cNvPr id="3" name="Resim 2"/>
          <p:cNvPicPr>
            <a:picLocks noChangeAspect="1"/>
          </p:cNvPicPr>
          <p:nvPr/>
        </p:nvPicPr>
        <p:blipFill>
          <a:blip r:embed="rId2"/>
          <a:stretch>
            <a:fillRect/>
          </a:stretch>
        </p:blipFill>
        <p:spPr>
          <a:xfrm>
            <a:off x="249784" y="650985"/>
            <a:ext cx="2085975" cy="5829300"/>
          </a:xfrm>
          <a:prstGeom prst="rect">
            <a:avLst/>
          </a:prstGeom>
        </p:spPr>
      </p:pic>
      <p:pic>
        <p:nvPicPr>
          <p:cNvPr id="6" name="Resim 5"/>
          <p:cNvPicPr>
            <a:picLocks noChangeAspect="1"/>
          </p:cNvPicPr>
          <p:nvPr/>
        </p:nvPicPr>
        <p:blipFill>
          <a:blip r:embed="rId3"/>
          <a:stretch>
            <a:fillRect/>
          </a:stretch>
        </p:blipFill>
        <p:spPr>
          <a:xfrm>
            <a:off x="2858815" y="1638136"/>
            <a:ext cx="8749532" cy="4861826"/>
          </a:xfrm>
          <a:prstGeom prst="rect">
            <a:avLst/>
          </a:prstGeom>
        </p:spPr>
      </p:pic>
    </p:spTree>
    <p:extLst>
      <p:ext uri="{BB962C8B-B14F-4D97-AF65-F5344CB8AC3E}">
        <p14:creationId xmlns:p14="http://schemas.microsoft.com/office/powerpoint/2010/main" val="26499541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30366" y="312573"/>
            <a:ext cx="9199179" cy="1325563"/>
          </a:xfrm>
        </p:spPr>
        <p:txBody>
          <a:bodyPr>
            <a:normAutofit fontScale="90000"/>
          </a:bodyPr>
          <a:lstStyle/>
          <a:p>
            <a:r>
              <a:rPr lang="tr-TR" dirty="0"/>
              <a:t>Kılavuz çizgisinin bittiği yer tıklanır. Çizginin ucunda yazı yazma kutusu oluşur. Buraya yazı yazılır</a:t>
            </a:r>
          </a:p>
        </p:txBody>
      </p:sp>
      <p:pic>
        <p:nvPicPr>
          <p:cNvPr id="3" name="Resim 2"/>
          <p:cNvPicPr>
            <a:picLocks noChangeAspect="1"/>
          </p:cNvPicPr>
          <p:nvPr/>
        </p:nvPicPr>
        <p:blipFill>
          <a:blip r:embed="rId2"/>
          <a:stretch>
            <a:fillRect/>
          </a:stretch>
        </p:blipFill>
        <p:spPr>
          <a:xfrm>
            <a:off x="249784" y="650985"/>
            <a:ext cx="2085975" cy="5829300"/>
          </a:xfrm>
          <a:prstGeom prst="rect">
            <a:avLst/>
          </a:prstGeom>
        </p:spPr>
      </p:pic>
      <p:pic>
        <p:nvPicPr>
          <p:cNvPr id="5" name="Resim 4"/>
          <p:cNvPicPr>
            <a:picLocks noChangeAspect="1"/>
          </p:cNvPicPr>
          <p:nvPr/>
        </p:nvPicPr>
        <p:blipFill>
          <a:blip r:embed="rId3"/>
          <a:stretch>
            <a:fillRect/>
          </a:stretch>
        </p:blipFill>
        <p:spPr>
          <a:xfrm>
            <a:off x="2690648" y="1906288"/>
            <a:ext cx="8537028" cy="4386150"/>
          </a:xfrm>
          <a:prstGeom prst="rect">
            <a:avLst/>
          </a:prstGeom>
        </p:spPr>
      </p:pic>
    </p:spTree>
    <p:extLst>
      <p:ext uri="{BB962C8B-B14F-4D97-AF65-F5344CB8AC3E}">
        <p14:creationId xmlns:p14="http://schemas.microsoft.com/office/powerpoint/2010/main" val="3295487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Açıklama yazısı yazılır. Yazı hariç başka bir noktaya tıklanarak işlem sonlandırılır.</a:t>
            </a:r>
          </a:p>
        </p:txBody>
      </p:sp>
      <p:pic>
        <p:nvPicPr>
          <p:cNvPr id="3" name="Resim 2"/>
          <p:cNvPicPr>
            <a:picLocks noChangeAspect="1"/>
          </p:cNvPicPr>
          <p:nvPr/>
        </p:nvPicPr>
        <p:blipFill>
          <a:blip r:embed="rId2"/>
          <a:stretch>
            <a:fillRect/>
          </a:stretch>
        </p:blipFill>
        <p:spPr>
          <a:xfrm>
            <a:off x="1807779" y="1902432"/>
            <a:ext cx="8050924" cy="4653666"/>
          </a:xfrm>
          <a:prstGeom prst="rect">
            <a:avLst/>
          </a:prstGeom>
        </p:spPr>
      </p:pic>
    </p:spTree>
    <p:extLst>
      <p:ext uri="{BB962C8B-B14F-4D97-AF65-F5344CB8AC3E}">
        <p14:creationId xmlns:p14="http://schemas.microsoft.com/office/powerpoint/2010/main" val="39345790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a:t>
            </a:r>
          </a:p>
        </p:txBody>
      </p:sp>
      <p:pic>
        <p:nvPicPr>
          <p:cNvPr id="3" name="Resim 2"/>
          <p:cNvPicPr>
            <a:picLocks noChangeAspect="1"/>
          </p:cNvPicPr>
          <p:nvPr/>
        </p:nvPicPr>
        <p:blipFill>
          <a:blip r:embed="rId2"/>
          <a:stretch>
            <a:fillRect/>
          </a:stretch>
        </p:blipFill>
        <p:spPr>
          <a:xfrm>
            <a:off x="2226058" y="1546826"/>
            <a:ext cx="7172325" cy="4962525"/>
          </a:xfrm>
          <a:prstGeom prst="rect">
            <a:avLst/>
          </a:prstGeom>
        </p:spPr>
      </p:pic>
    </p:spTree>
    <p:extLst>
      <p:ext uri="{BB962C8B-B14F-4D97-AF65-F5344CB8AC3E}">
        <p14:creationId xmlns:p14="http://schemas.microsoft.com/office/powerpoint/2010/main" val="42819892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14143" y="249510"/>
            <a:ext cx="8707821" cy="1325563"/>
          </a:xfrm>
        </p:spPr>
        <p:txBody>
          <a:bodyPr>
            <a:normAutofit fontScale="90000"/>
          </a:bodyPr>
          <a:lstStyle/>
          <a:p>
            <a:r>
              <a:rPr lang="tr-TR" dirty="0" err="1"/>
              <a:t>Oblique:Bu</a:t>
            </a:r>
            <a:r>
              <a:rPr lang="tr-TR" dirty="0"/>
              <a:t> seçenek ile bağlama çizgileri verilen açı kadar eğik çizdirilir. Komut çalıştırılır.</a:t>
            </a:r>
          </a:p>
        </p:txBody>
      </p:sp>
      <p:pic>
        <p:nvPicPr>
          <p:cNvPr id="3" name="Resim 2"/>
          <p:cNvPicPr>
            <a:picLocks noChangeAspect="1"/>
          </p:cNvPicPr>
          <p:nvPr/>
        </p:nvPicPr>
        <p:blipFill>
          <a:blip r:embed="rId2"/>
          <a:stretch>
            <a:fillRect/>
          </a:stretch>
        </p:blipFill>
        <p:spPr>
          <a:xfrm>
            <a:off x="236483" y="912292"/>
            <a:ext cx="2133600" cy="5791200"/>
          </a:xfrm>
          <a:prstGeom prst="rect">
            <a:avLst/>
          </a:prstGeom>
        </p:spPr>
      </p:pic>
      <p:pic>
        <p:nvPicPr>
          <p:cNvPr id="5" name="Resim 4"/>
          <p:cNvPicPr>
            <a:picLocks noChangeAspect="1"/>
          </p:cNvPicPr>
          <p:nvPr/>
        </p:nvPicPr>
        <p:blipFill>
          <a:blip r:embed="rId3"/>
          <a:stretch>
            <a:fillRect/>
          </a:stretch>
        </p:blipFill>
        <p:spPr>
          <a:xfrm>
            <a:off x="2638917" y="1876589"/>
            <a:ext cx="9058275" cy="4429125"/>
          </a:xfrm>
          <a:prstGeom prst="rect">
            <a:avLst/>
          </a:prstGeom>
        </p:spPr>
      </p:pic>
    </p:spTree>
    <p:extLst>
      <p:ext uri="{BB962C8B-B14F-4D97-AF65-F5344CB8AC3E}">
        <p14:creationId xmlns:p14="http://schemas.microsoft.com/office/powerpoint/2010/main" val="15207466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Ölçü seçilir. Seçme işlemini bitirmek için </a:t>
            </a:r>
            <a:r>
              <a:rPr lang="tr-TR" dirty="0" err="1"/>
              <a:t>Enter</a:t>
            </a:r>
            <a:r>
              <a:rPr lang="tr-TR" dirty="0"/>
              <a:t>  tuşuna basılır.</a:t>
            </a:r>
          </a:p>
        </p:txBody>
      </p:sp>
      <p:pic>
        <p:nvPicPr>
          <p:cNvPr id="3" name="Resim 2"/>
          <p:cNvPicPr>
            <a:picLocks noChangeAspect="1"/>
          </p:cNvPicPr>
          <p:nvPr/>
        </p:nvPicPr>
        <p:blipFill>
          <a:blip r:embed="rId2"/>
          <a:stretch>
            <a:fillRect/>
          </a:stretch>
        </p:blipFill>
        <p:spPr>
          <a:xfrm>
            <a:off x="996841" y="2025047"/>
            <a:ext cx="9315450" cy="4657725"/>
          </a:xfrm>
          <a:prstGeom prst="rect">
            <a:avLst/>
          </a:prstGeom>
        </p:spPr>
      </p:pic>
    </p:spTree>
    <p:extLst>
      <p:ext uri="{BB962C8B-B14F-4D97-AF65-F5344CB8AC3E}">
        <p14:creationId xmlns:p14="http://schemas.microsoft.com/office/powerpoint/2010/main" val="13517858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Eğim açısı girilir ve </a:t>
            </a:r>
            <a:r>
              <a:rPr lang="tr-TR" b="1" dirty="0" err="1"/>
              <a:t>Enter</a:t>
            </a:r>
            <a:r>
              <a:rPr lang="tr-TR" b="1" dirty="0"/>
              <a:t> </a:t>
            </a:r>
            <a:r>
              <a:rPr lang="tr-TR" dirty="0"/>
              <a:t>tuşuna basılarak işlem bitirilir</a:t>
            </a:r>
          </a:p>
        </p:txBody>
      </p:sp>
      <p:pic>
        <p:nvPicPr>
          <p:cNvPr id="3" name="Resim 2"/>
          <p:cNvPicPr>
            <a:picLocks noChangeAspect="1"/>
          </p:cNvPicPr>
          <p:nvPr/>
        </p:nvPicPr>
        <p:blipFill>
          <a:blip r:embed="rId2"/>
          <a:stretch>
            <a:fillRect/>
          </a:stretch>
        </p:blipFill>
        <p:spPr>
          <a:xfrm>
            <a:off x="956442" y="1981857"/>
            <a:ext cx="9144000" cy="4533900"/>
          </a:xfrm>
          <a:prstGeom prst="rect">
            <a:avLst/>
          </a:prstGeom>
        </p:spPr>
      </p:pic>
    </p:spTree>
    <p:extLst>
      <p:ext uri="{BB962C8B-B14F-4D97-AF65-F5344CB8AC3E}">
        <p14:creationId xmlns:p14="http://schemas.microsoft.com/office/powerpoint/2010/main" val="15680314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a:t>
            </a:r>
          </a:p>
        </p:txBody>
      </p:sp>
      <p:pic>
        <p:nvPicPr>
          <p:cNvPr id="3" name="Resim 2"/>
          <p:cNvPicPr>
            <a:picLocks noChangeAspect="1"/>
          </p:cNvPicPr>
          <p:nvPr/>
        </p:nvPicPr>
        <p:blipFill>
          <a:blip r:embed="rId2"/>
          <a:stretch>
            <a:fillRect/>
          </a:stretch>
        </p:blipFill>
        <p:spPr>
          <a:xfrm>
            <a:off x="669170" y="1918138"/>
            <a:ext cx="9760584" cy="4282966"/>
          </a:xfrm>
          <a:prstGeom prst="rect">
            <a:avLst/>
          </a:prstGeom>
        </p:spPr>
      </p:pic>
    </p:spTree>
    <p:extLst>
      <p:ext uri="{BB962C8B-B14F-4D97-AF65-F5344CB8AC3E}">
        <p14:creationId xmlns:p14="http://schemas.microsoft.com/office/powerpoint/2010/main" val="145078689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35166" y="775028"/>
            <a:ext cx="8736724" cy="1325563"/>
          </a:xfrm>
        </p:spPr>
        <p:txBody>
          <a:bodyPr>
            <a:normAutofit fontScale="90000"/>
          </a:bodyPr>
          <a:lstStyle/>
          <a:p>
            <a:r>
              <a:rPr lang="tr-TR" dirty="0" err="1"/>
              <a:t>Angular</a:t>
            </a:r>
            <a:r>
              <a:rPr lang="tr-TR" dirty="0"/>
              <a:t>: </a:t>
            </a:r>
            <a:r>
              <a:rPr lang="tr-TR" dirty="0" err="1"/>
              <a:t>Açısal</a:t>
            </a:r>
            <a:r>
              <a:rPr lang="tr-TR" dirty="0"/>
              <a:t> ölçülendirme yapmak için</a:t>
            </a:r>
            <a:br>
              <a:rPr lang="tr-TR" dirty="0"/>
            </a:br>
            <a:r>
              <a:rPr lang="tr-TR" dirty="0"/>
              <a:t>kullanılır. Komut çalıştırılır. Açıyı meydana getiren birinci obje seçilir.</a:t>
            </a:r>
          </a:p>
        </p:txBody>
      </p:sp>
      <p:pic>
        <p:nvPicPr>
          <p:cNvPr id="3" name="Resim 2"/>
          <p:cNvPicPr>
            <a:picLocks noChangeAspect="1"/>
          </p:cNvPicPr>
          <p:nvPr/>
        </p:nvPicPr>
        <p:blipFill>
          <a:blip r:embed="rId2"/>
          <a:stretch>
            <a:fillRect/>
          </a:stretch>
        </p:blipFill>
        <p:spPr>
          <a:xfrm>
            <a:off x="476250" y="652791"/>
            <a:ext cx="2095500" cy="5762625"/>
          </a:xfrm>
          <a:prstGeom prst="rect">
            <a:avLst/>
          </a:prstGeom>
        </p:spPr>
      </p:pic>
      <p:pic>
        <p:nvPicPr>
          <p:cNvPr id="6" name="Resim 5"/>
          <p:cNvPicPr>
            <a:picLocks noChangeAspect="1"/>
          </p:cNvPicPr>
          <p:nvPr/>
        </p:nvPicPr>
        <p:blipFill>
          <a:blip r:embed="rId3"/>
          <a:stretch>
            <a:fillRect/>
          </a:stretch>
        </p:blipFill>
        <p:spPr>
          <a:xfrm>
            <a:off x="2963917" y="2330538"/>
            <a:ext cx="8723586" cy="4320014"/>
          </a:xfrm>
          <a:prstGeom prst="rect">
            <a:avLst/>
          </a:prstGeom>
        </p:spPr>
      </p:pic>
    </p:spTree>
    <p:extLst>
      <p:ext uri="{BB962C8B-B14F-4D97-AF65-F5344CB8AC3E}">
        <p14:creationId xmlns:p14="http://schemas.microsoft.com/office/powerpoint/2010/main" val="29388299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Açıyı meydana getiren ikinci obje seçilir.</a:t>
            </a:r>
          </a:p>
        </p:txBody>
      </p:sp>
      <p:pic>
        <p:nvPicPr>
          <p:cNvPr id="5" name="Resim 4"/>
          <p:cNvPicPr>
            <a:picLocks noChangeAspect="1"/>
          </p:cNvPicPr>
          <p:nvPr/>
        </p:nvPicPr>
        <p:blipFill>
          <a:blip r:embed="rId2"/>
          <a:stretch>
            <a:fillRect/>
          </a:stretch>
        </p:blipFill>
        <p:spPr>
          <a:xfrm>
            <a:off x="1470955" y="1940144"/>
            <a:ext cx="9439275" cy="4133850"/>
          </a:xfrm>
          <a:prstGeom prst="rect">
            <a:avLst/>
          </a:prstGeom>
        </p:spPr>
      </p:pic>
    </p:spTree>
    <p:extLst>
      <p:ext uri="{BB962C8B-B14F-4D97-AF65-F5344CB8AC3E}">
        <p14:creationId xmlns:p14="http://schemas.microsoft.com/office/powerpoint/2010/main" val="71919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Rakamın küçük ve virgülle ayrıldığı görülmektedir</a:t>
            </a:r>
          </a:p>
        </p:txBody>
      </p:sp>
      <p:pic>
        <p:nvPicPr>
          <p:cNvPr id="3" name="Resim 2"/>
          <p:cNvPicPr>
            <a:picLocks noChangeAspect="1"/>
          </p:cNvPicPr>
          <p:nvPr/>
        </p:nvPicPr>
        <p:blipFill>
          <a:blip r:embed="rId2"/>
          <a:stretch>
            <a:fillRect/>
          </a:stretch>
        </p:blipFill>
        <p:spPr>
          <a:xfrm>
            <a:off x="1100137" y="1908448"/>
            <a:ext cx="9991725" cy="4638675"/>
          </a:xfrm>
          <a:prstGeom prst="rect">
            <a:avLst/>
          </a:prstGeom>
        </p:spPr>
      </p:pic>
    </p:spTree>
    <p:extLst>
      <p:ext uri="{BB962C8B-B14F-4D97-AF65-F5344CB8AC3E}">
        <p14:creationId xmlns:p14="http://schemas.microsoft.com/office/powerpoint/2010/main" val="18680249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Ölçü çizgisinin yeri göz kararı tıklanarak belirlenir </a:t>
            </a:r>
          </a:p>
        </p:txBody>
      </p:sp>
      <p:pic>
        <p:nvPicPr>
          <p:cNvPr id="4" name="Resim 3"/>
          <p:cNvPicPr>
            <a:picLocks noChangeAspect="1"/>
          </p:cNvPicPr>
          <p:nvPr/>
        </p:nvPicPr>
        <p:blipFill>
          <a:blip r:embed="rId2"/>
          <a:stretch>
            <a:fillRect/>
          </a:stretch>
        </p:blipFill>
        <p:spPr>
          <a:xfrm>
            <a:off x="1276350" y="1690688"/>
            <a:ext cx="9639300" cy="4648200"/>
          </a:xfrm>
          <a:prstGeom prst="rect">
            <a:avLst/>
          </a:prstGeom>
        </p:spPr>
      </p:pic>
    </p:spTree>
    <p:extLst>
      <p:ext uri="{BB962C8B-B14F-4D97-AF65-F5344CB8AC3E}">
        <p14:creationId xmlns:p14="http://schemas.microsoft.com/office/powerpoint/2010/main" val="26481081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a:t>
            </a:r>
          </a:p>
        </p:txBody>
      </p:sp>
      <p:pic>
        <p:nvPicPr>
          <p:cNvPr id="3" name="Resim 2"/>
          <p:cNvPicPr>
            <a:picLocks noChangeAspect="1"/>
          </p:cNvPicPr>
          <p:nvPr/>
        </p:nvPicPr>
        <p:blipFill>
          <a:blip r:embed="rId2"/>
          <a:stretch>
            <a:fillRect/>
          </a:stretch>
        </p:blipFill>
        <p:spPr>
          <a:xfrm>
            <a:off x="609601" y="2091022"/>
            <a:ext cx="10825654" cy="4210466"/>
          </a:xfrm>
          <a:prstGeom prst="rect">
            <a:avLst/>
          </a:prstGeom>
        </p:spPr>
      </p:pic>
    </p:spTree>
    <p:extLst>
      <p:ext uri="{BB962C8B-B14F-4D97-AF65-F5344CB8AC3E}">
        <p14:creationId xmlns:p14="http://schemas.microsoft.com/office/powerpoint/2010/main" val="15683627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77814" y="344570"/>
            <a:ext cx="10515600" cy="1325563"/>
          </a:xfrm>
        </p:spPr>
        <p:txBody>
          <a:bodyPr>
            <a:normAutofit fontScale="90000"/>
          </a:bodyPr>
          <a:lstStyle/>
          <a:p>
            <a:r>
              <a:rPr lang="tr-TR" dirty="0" err="1"/>
              <a:t>Baseline</a:t>
            </a:r>
            <a:r>
              <a:rPr lang="tr-TR" dirty="0"/>
              <a:t>: Paralel ÖLÇÜLENDİRME</a:t>
            </a:r>
            <a:br>
              <a:rPr lang="tr-TR" dirty="0"/>
            </a:br>
            <a:r>
              <a:rPr lang="tr-TR" dirty="0"/>
              <a:t>denemek için öncelikle örnek bir çizim yapılırsa</a:t>
            </a:r>
          </a:p>
        </p:txBody>
      </p:sp>
      <p:pic>
        <p:nvPicPr>
          <p:cNvPr id="6" name="Resim 5"/>
          <p:cNvPicPr>
            <a:picLocks noChangeAspect="1"/>
          </p:cNvPicPr>
          <p:nvPr/>
        </p:nvPicPr>
        <p:blipFill>
          <a:blip r:embed="rId2"/>
          <a:stretch>
            <a:fillRect/>
          </a:stretch>
        </p:blipFill>
        <p:spPr>
          <a:xfrm>
            <a:off x="2677512" y="2558515"/>
            <a:ext cx="9272752" cy="2558511"/>
          </a:xfrm>
          <a:prstGeom prst="rect">
            <a:avLst/>
          </a:prstGeom>
        </p:spPr>
      </p:pic>
      <p:pic>
        <p:nvPicPr>
          <p:cNvPr id="3" name="Resim 2"/>
          <p:cNvPicPr>
            <a:picLocks noChangeAspect="1"/>
          </p:cNvPicPr>
          <p:nvPr/>
        </p:nvPicPr>
        <p:blipFill>
          <a:blip r:embed="rId3"/>
          <a:stretch>
            <a:fillRect/>
          </a:stretch>
        </p:blipFill>
        <p:spPr>
          <a:xfrm>
            <a:off x="229748" y="799772"/>
            <a:ext cx="2105025" cy="5810250"/>
          </a:xfrm>
          <a:prstGeom prst="rect">
            <a:avLst/>
          </a:prstGeom>
        </p:spPr>
      </p:pic>
    </p:spTree>
    <p:extLst>
      <p:ext uri="{BB962C8B-B14F-4D97-AF65-F5344CB8AC3E}">
        <p14:creationId xmlns:p14="http://schemas.microsoft.com/office/powerpoint/2010/main" val="7913272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3401" y="533291"/>
            <a:ext cx="6687206" cy="1325563"/>
          </a:xfrm>
        </p:spPr>
        <p:txBody>
          <a:bodyPr>
            <a:normAutofit fontScale="90000"/>
          </a:bodyPr>
          <a:lstStyle/>
          <a:p>
            <a:r>
              <a:rPr lang="tr-TR" dirty="0" err="1"/>
              <a:t>Dimension</a:t>
            </a:r>
            <a:r>
              <a:rPr lang="tr-TR" dirty="0"/>
              <a:t> menüsünden </a:t>
            </a:r>
            <a:r>
              <a:rPr lang="tr-TR" dirty="0" err="1"/>
              <a:t>Linear</a:t>
            </a:r>
            <a:r>
              <a:rPr lang="tr-TR" dirty="0"/>
              <a:t> öncelikle tıklanır ilk uzunluk ölçülendirmesi için.</a:t>
            </a:r>
          </a:p>
        </p:txBody>
      </p:sp>
      <p:pic>
        <p:nvPicPr>
          <p:cNvPr id="3" name="Resim 2"/>
          <p:cNvPicPr>
            <a:picLocks noChangeAspect="1"/>
          </p:cNvPicPr>
          <p:nvPr/>
        </p:nvPicPr>
        <p:blipFill>
          <a:blip r:embed="rId2"/>
          <a:stretch>
            <a:fillRect/>
          </a:stretch>
        </p:blipFill>
        <p:spPr>
          <a:xfrm>
            <a:off x="8761193" y="621424"/>
            <a:ext cx="2047875" cy="5867400"/>
          </a:xfrm>
          <a:prstGeom prst="rect">
            <a:avLst/>
          </a:prstGeom>
        </p:spPr>
      </p:pic>
    </p:spTree>
    <p:extLst>
      <p:ext uri="{BB962C8B-B14F-4D97-AF65-F5344CB8AC3E}">
        <p14:creationId xmlns:p14="http://schemas.microsoft.com/office/powerpoint/2010/main" val="658519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a:spLocks noGrp="1"/>
          </p:cNvSpPr>
          <p:nvPr>
            <p:ph type="title"/>
          </p:nvPr>
        </p:nvSpPr>
        <p:spPr>
          <a:xfrm>
            <a:off x="157655" y="365125"/>
            <a:ext cx="11740055" cy="1325563"/>
          </a:xfrm>
        </p:spPr>
        <p:txBody>
          <a:bodyPr>
            <a:noAutofit/>
          </a:bodyPr>
          <a:lstStyle/>
          <a:p>
            <a:r>
              <a:rPr lang="tr-TR" sz="3200" dirty="0"/>
              <a:t>Birinci bağlama çizgisinin merkezi alınır. Merkezden kasıt doğruların uç noktalarıdır. </a:t>
            </a:r>
            <a:r>
              <a:rPr lang="tr-TR" sz="3200" dirty="0" err="1"/>
              <a:t>Endpoint</a:t>
            </a:r>
            <a:r>
              <a:rPr lang="tr-TR" sz="3200" dirty="0"/>
              <a:t> yakalama </a:t>
            </a:r>
            <a:r>
              <a:rPr lang="tr-TR" sz="3200" dirty="0" err="1"/>
              <a:t>modu</a:t>
            </a:r>
            <a:r>
              <a:rPr lang="tr-TR" sz="3200" dirty="0"/>
              <a:t> kullanılmalıdır ve işareti küçük bir karedir. </a:t>
            </a:r>
          </a:p>
        </p:txBody>
      </p:sp>
      <p:pic>
        <p:nvPicPr>
          <p:cNvPr id="5" name="Resim 4"/>
          <p:cNvPicPr>
            <a:picLocks noChangeAspect="1"/>
          </p:cNvPicPr>
          <p:nvPr/>
        </p:nvPicPr>
        <p:blipFill>
          <a:blip r:embed="rId2"/>
          <a:stretch>
            <a:fillRect/>
          </a:stretch>
        </p:blipFill>
        <p:spPr>
          <a:xfrm>
            <a:off x="239111" y="1807451"/>
            <a:ext cx="11734800" cy="4819650"/>
          </a:xfrm>
          <a:prstGeom prst="rect">
            <a:avLst/>
          </a:prstGeom>
        </p:spPr>
      </p:pic>
    </p:spTree>
    <p:extLst>
      <p:ext uri="{BB962C8B-B14F-4D97-AF65-F5344CB8AC3E}">
        <p14:creationId xmlns:p14="http://schemas.microsoft.com/office/powerpoint/2010/main" val="7848429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2"/>
          <p:cNvSpPr>
            <a:spLocks noGrp="1"/>
          </p:cNvSpPr>
          <p:nvPr>
            <p:ph type="title"/>
          </p:nvPr>
        </p:nvSpPr>
        <p:spPr>
          <a:xfrm>
            <a:off x="838200" y="365125"/>
            <a:ext cx="10515600" cy="1325563"/>
          </a:xfrm>
        </p:spPr>
        <p:txBody>
          <a:bodyPr/>
          <a:lstStyle/>
          <a:p>
            <a:r>
              <a:rPr lang="tr-TR" dirty="0"/>
              <a:t>İkinci bağlama çizgisinin merkezi alınır.</a:t>
            </a:r>
          </a:p>
        </p:txBody>
      </p:sp>
      <p:pic>
        <p:nvPicPr>
          <p:cNvPr id="7" name="Resim 6"/>
          <p:cNvPicPr>
            <a:picLocks noChangeAspect="1"/>
          </p:cNvPicPr>
          <p:nvPr/>
        </p:nvPicPr>
        <p:blipFill>
          <a:blip r:embed="rId2"/>
          <a:stretch>
            <a:fillRect/>
          </a:stretch>
        </p:blipFill>
        <p:spPr>
          <a:xfrm>
            <a:off x="268342" y="1524821"/>
            <a:ext cx="11487150" cy="4943475"/>
          </a:xfrm>
          <a:prstGeom prst="rect">
            <a:avLst/>
          </a:prstGeom>
        </p:spPr>
      </p:pic>
    </p:spTree>
    <p:extLst>
      <p:ext uri="{BB962C8B-B14F-4D97-AF65-F5344CB8AC3E}">
        <p14:creationId xmlns:p14="http://schemas.microsoft.com/office/powerpoint/2010/main" val="31656805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Ölçü çizgisinin yeri belirlenir. Komut satırına 12 mm için 1/100 ölçekte 120 yazılır ve </a:t>
            </a:r>
            <a:r>
              <a:rPr lang="tr-TR" dirty="0" err="1"/>
              <a:t>enter</a:t>
            </a:r>
            <a:r>
              <a:rPr lang="tr-TR" dirty="0"/>
              <a:t> tıklanır</a:t>
            </a:r>
          </a:p>
        </p:txBody>
      </p:sp>
      <p:pic>
        <p:nvPicPr>
          <p:cNvPr id="8" name="Resim 7"/>
          <p:cNvPicPr>
            <a:picLocks noChangeAspect="1"/>
          </p:cNvPicPr>
          <p:nvPr/>
        </p:nvPicPr>
        <p:blipFill>
          <a:blip r:embed="rId2"/>
          <a:stretch>
            <a:fillRect/>
          </a:stretch>
        </p:blipFill>
        <p:spPr>
          <a:xfrm>
            <a:off x="214312" y="1614815"/>
            <a:ext cx="11763375" cy="5057775"/>
          </a:xfrm>
          <a:prstGeom prst="rect">
            <a:avLst/>
          </a:prstGeom>
        </p:spPr>
      </p:pic>
    </p:spTree>
    <p:extLst>
      <p:ext uri="{BB962C8B-B14F-4D97-AF65-F5344CB8AC3E}">
        <p14:creationId xmlns:p14="http://schemas.microsoft.com/office/powerpoint/2010/main" val="17763368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4518" y="1345847"/>
            <a:ext cx="6582103" cy="1325563"/>
          </a:xfrm>
        </p:spPr>
        <p:txBody>
          <a:bodyPr>
            <a:normAutofit fontScale="90000"/>
          </a:bodyPr>
          <a:lstStyle/>
          <a:p>
            <a:r>
              <a:rPr lang="tr-TR" dirty="0"/>
              <a:t>Geri kalan kısmın ölçülendirmesi için </a:t>
            </a:r>
            <a:r>
              <a:rPr lang="tr-TR" dirty="0" err="1"/>
              <a:t>Dimension</a:t>
            </a:r>
            <a:r>
              <a:rPr lang="tr-TR" dirty="0"/>
              <a:t> menüsünden </a:t>
            </a:r>
            <a:r>
              <a:rPr lang="tr-TR" dirty="0" err="1"/>
              <a:t>Baseline</a:t>
            </a:r>
            <a:r>
              <a:rPr lang="tr-TR" dirty="0"/>
              <a:t> seçilir. </a:t>
            </a:r>
            <a:r>
              <a:rPr lang="tr-TR" dirty="0" err="1"/>
              <a:t>Baseline</a:t>
            </a:r>
            <a:r>
              <a:rPr lang="tr-TR" dirty="0"/>
              <a:t> için </a:t>
            </a:r>
            <a:r>
              <a:rPr lang="tr-TR" dirty="0" err="1"/>
              <a:t>Dimension</a:t>
            </a:r>
            <a:r>
              <a:rPr lang="tr-TR" dirty="0"/>
              <a:t> Style menüsünde 6 mm için 1/100 ölçekte 60 yazılmıştır.</a:t>
            </a:r>
          </a:p>
        </p:txBody>
      </p:sp>
      <p:pic>
        <p:nvPicPr>
          <p:cNvPr id="3" name="Resim 2"/>
          <p:cNvPicPr>
            <a:picLocks noChangeAspect="1"/>
          </p:cNvPicPr>
          <p:nvPr/>
        </p:nvPicPr>
        <p:blipFill>
          <a:blip r:embed="rId2"/>
          <a:stretch>
            <a:fillRect/>
          </a:stretch>
        </p:blipFill>
        <p:spPr>
          <a:xfrm>
            <a:off x="6622337" y="969251"/>
            <a:ext cx="5400675" cy="5276850"/>
          </a:xfrm>
          <a:prstGeom prst="rect">
            <a:avLst/>
          </a:prstGeom>
        </p:spPr>
      </p:pic>
      <p:sp>
        <p:nvSpPr>
          <p:cNvPr id="5" name="object 5"/>
          <p:cNvSpPr/>
          <p:nvPr/>
        </p:nvSpPr>
        <p:spPr>
          <a:xfrm>
            <a:off x="6726621" y="3048005"/>
            <a:ext cx="2596053" cy="358010"/>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8396819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Birinci ölçü çizgisi seçilir.</a:t>
            </a:r>
          </a:p>
        </p:txBody>
      </p:sp>
      <p:pic>
        <p:nvPicPr>
          <p:cNvPr id="3" name="Resim 2"/>
          <p:cNvPicPr>
            <a:picLocks noChangeAspect="1"/>
          </p:cNvPicPr>
          <p:nvPr/>
        </p:nvPicPr>
        <p:blipFill>
          <a:blip r:embed="rId2"/>
          <a:stretch>
            <a:fillRect/>
          </a:stretch>
        </p:blipFill>
        <p:spPr>
          <a:xfrm>
            <a:off x="688099" y="1791357"/>
            <a:ext cx="10458450" cy="4914900"/>
          </a:xfrm>
          <a:prstGeom prst="rect">
            <a:avLst/>
          </a:prstGeom>
        </p:spPr>
      </p:pic>
    </p:spTree>
    <p:extLst>
      <p:ext uri="{BB962C8B-B14F-4D97-AF65-F5344CB8AC3E}">
        <p14:creationId xmlns:p14="http://schemas.microsoft.com/office/powerpoint/2010/main" val="41133181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Paralel olacak ölçülerin ikinci bağlama çizgisi merkezi alınır. Çünkü birinci bağlama çizgisi merkezi otomatik olarak köşesine göre alınır.</a:t>
            </a:r>
          </a:p>
        </p:txBody>
      </p:sp>
      <p:pic>
        <p:nvPicPr>
          <p:cNvPr id="3" name="Resim 2"/>
          <p:cNvPicPr>
            <a:picLocks noChangeAspect="1"/>
          </p:cNvPicPr>
          <p:nvPr/>
        </p:nvPicPr>
        <p:blipFill>
          <a:blip r:embed="rId2"/>
          <a:stretch>
            <a:fillRect/>
          </a:stretch>
        </p:blipFill>
        <p:spPr>
          <a:xfrm>
            <a:off x="1082567" y="1865037"/>
            <a:ext cx="9669516" cy="4794802"/>
          </a:xfrm>
          <a:prstGeom prst="rect">
            <a:avLst/>
          </a:prstGeom>
        </p:spPr>
      </p:pic>
    </p:spTree>
    <p:extLst>
      <p:ext uri="{BB962C8B-B14F-4D97-AF65-F5344CB8AC3E}">
        <p14:creationId xmlns:p14="http://schemas.microsoft.com/office/powerpoint/2010/main" val="98858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Köşelerde ok işareti olduğu görülmektedir.</a:t>
            </a:r>
            <a:br>
              <a:rPr lang="tr-TR" dirty="0"/>
            </a:br>
            <a:r>
              <a:rPr lang="tr-TR" dirty="0"/>
              <a:t>Bu durumda bizim ölçülendirmemiz için ayarlarda </a:t>
            </a:r>
            <a:br>
              <a:rPr lang="tr-TR" dirty="0"/>
            </a:br>
            <a:r>
              <a:rPr lang="tr-TR" dirty="0"/>
              <a:t>değişiklik yapmak gerekmektedir. </a:t>
            </a:r>
          </a:p>
        </p:txBody>
      </p:sp>
      <p:pic>
        <p:nvPicPr>
          <p:cNvPr id="3" name="Resim 2"/>
          <p:cNvPicPr>
            <a:picLocks noChangeAspect="1"/>
          </p:cNvPicPr>
          <p:nvPr/>
        </p:nvPicPr>
        <p:blipFill>
          <a:blip r:embed="rId2"/>
          <a:stretch>
            <a:fillRect/>
          </a:stretch>
        </p:blipFill>
        <p:spPr>
          <a:xfrm>
            <a:off x="717249" y="2779987"/>
            <a:ext cx="10379130" cy="3652344"/>
          </a:xfrm>
          <a:prstGeom prst="rect">
            <a:avLst/>
          </a:prstGeom>
        </p:spPr>
      </p:pic>
    </p:spTree>
    <p:extLst>
      <p:ext uri="{BB962C8B-B14F-4D97-AF65-F5344CB8AC3E}">
        <p14:creationId xmlns:p14="http://schemas.microsoft.com/office/powerpoint/2010/main" val="15153794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Burada </a:t>
            </a:r>
            <a:r>
              <a:rPr lang="tr-TR" dirty="0" err="1"/>
              <a:t>Endpoint</a:t>
            </a:r>
            <a:r>
              <a:rPr lang="tr-TR" dirty="0"/>
              <a:t> </a:t>
            </a:r>
            <a:r>
              <a:rPr lang="tr-TR" dirty="0" err="1"/>
              <a:t>ler</a:t>
            </a:r>
            <a:r>
              <a:rPr lang="tr-TR" dirty="0"/>
              <a:t> yakalanarak tıklanır. </a:t>
            </a:r>
          </a:p>
        </p:txBody>
      </p:sp>
      <p:pic>
        <p:nvPicPr>
          <p:cNvPr id="3" name="Resim 2"/>
          <p:cNvPicPr>
            <a:picLocks noChangeAspect="1"/>
          </p:cNvPicPr>
          <p:nvPr/>
        </p:nvPicPr>
        <p:blipFill>
          <a:blip r:embed="rId2"/>
          <a:stretch>
            <a:fillRect/>
          </a:stretch>
        </p:blipFill>
        <p:spPr>
          <a:xfrm>
            <a:off x="1082567" y="1865037"/>
            <a:ext cx="9669516" cy="4794802"/>
          </a:xfrm>
          <a:prstGeom prst="rect">
            <a:avLst/>
          </a:prstGeom>
        </p:spPr>
      </p:pic>
    </p:spTree>
    <p:extLst>
      <p:ext uri="{BB962C8B-B14F-4D97-AF65-F5344CB8AC3E}">
        <p14:creationId xmlns:p14="http://schemas.microsoft.com/office/powerpoint/2010/main" val="38466179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Her </a:t>
            </a:r>
            <a:r>
              <a:rPr lang="tr-TR" dirty="0" err="1"/>
              <a:t>Endpoint</a:t>
            </a:r>
            <a:r>
              <a:rPr lang="tr-TR" dirty="0"/>
              <a:t> için aynı işlem tekrarlanır</a:t>
            </a:r>
          </a:p>
        </p:txBody>
      </p:sp>
      <p:pic>
        <p:nvPicPr>
          <p:cNvPr id="3" name="Resim 2"/>
          <p:cNvPicPr>
            <a:picLocks noChangeAspect="1"/>
          </p:cNvPicPr>
          <p:nvPr/>
        </p:nvPicPr>
        <p:blipFill>
          <a:blip r:embed="rId2"/>
          <a:stretch>
            <a:fillRect/>
          </a:stretch>
        </p:blipFill>
        <p:spPr>
          <a:xfrm>
            <a:off x="838200" y="1690688"/>
            <a:ext cx="9753600" cy="4955178"/>
          </a:xfrm>
          <a:prstGeom prst="rect">
            <a:avLst/>
          </a:prstGeom>
        </p:spPr>
      </p:pic>
    </p:spTree>
    <p:extLst>
      <p:ext uri="{BB962C8B-B14F-4D97-AF65-F5344CB8AC3E}">
        <p14:creationId xmlns:p14="http://schemas.microsoft.com/office/powerpoint/2010/main" val="7450826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Komuttan çıkmak için </a:t>
            </a:r>
            <a:r>
              <a:rPr lang="tr-TR" dirty="0" err="1"/>
              <a:t>enter</a:t>
            </a:r>
            <a:r>
              <a:rPr lang="tr-TR" dirty="0"/>
              <a:t> a basılır.</a:t>
            </a:r>
          </a:p>
        </p:txBody>
      </p:sp>
      <p:pic>
        <p:nvPicPr>
          <p:cNvPr id="3" name="Resim 2"/>
          <p:cNvPicPr>
            <a:picLocks noChangeAspect="1"/>
          </p:cNvPicPr>
          <p:nvPr/>
        </p:nvPicPr>
        <p:blipFill>
          <a:blip r:embed="rId2"/>
          <a:stretch>
            <a:fillRect/>
          </a:stretch>
        </p:blipFill>
        <p:spPr>
          <a:xfrm>
            <a:off x="1261241" y="1886540"/>
            <a:ext cx="8787306" cy="4856570"/>
          </a:xfrm>
          <a:prstGeom prst="rect">
            <a:avLst/>
          </a:prstGeom>
        </p:spPr>
      </p:pic>
    </p:spTree>
    <p:extLst>
      <p:ext uri="{BB962C8B-B14F-4D97-AF65-F5344CB8AC3E}">
        <p14:creationId xmlns:p14="http://schemas.microsoft.com/office/powerpoint/2010/main" val="11780860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 paralel ölçülendirme </a:t>
            </a:r>
          </a:p>
        </p:txBody>
      </p:sp>
      <p:pic>
        <p:nvPicPr>
          <p:cNvPr id="3" name="Resim 2"/>
          <p:cNvPicPr>
            <a:picLocks noChangeAspect="1"/>
          </p:cNvPicPr>
          <p:nvPr/>
        </p:nvPicPr>
        <p:blipFill>
          <a:blip r:embed="rId2"/>
          <a:stretch>
            <a:fillRect/>
          </a:stretch>
        </p:blipFill>
        <p:spPr>
          <a:xfrm>
            <a:off x="456865" y="2107323"/>
            <a:ext cx="11110106" cy="4156844"/>
          </a:xfrm>
          <a:prstGeom prst="rect">
            <a:avLst/>
          </a:prstGeom>
        </p:spPr>
      </p:pic>
    </p:spTree>
    <p:extLst>
      <p:ext uri="{BB962C8B-B14F-4D97-AF65-F5344CB8AC3E}">
        <p14:creationId xmlns:p14="http://schemas.microsoft.com/office/powerpoint/2010/main" val="8227923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641" y="3047889"/>
            <a:ext cx="6918434" cy="1369082"/>
          </a:xfrm>
        </p:spPr>
        <p:txBody>
          <a:bodyPr>
            <a:normAutofit fontScale="90000"/>
          </a:bodyPr>
          <a:lstStyle/>
          <a:p>
            <a:r>
              <a:rPr lang="tr-TR" dirty="0" err="1"/>
              <a:t>Block</a:t>
            </a:r>
            <a:r>
              <a:rPr lang="tr-TR" dirty="0"/>
              <a:t> komutu ile hazır blok oluşturulur. </a:t>
            </a:r>
            <a:r>
              <a:rPr lang="tr-TR" b="1" dirty="0" err="1"/>
              <a:t>Block</a:t>
            </a:r>
            <a:r>
              <a:rPr lang="tr-TR" dirty="0"/>
              <a:t> komutuyla oluşturulmuş bloklar sadece ilgili dosyada kullanılır. Güncel dosya kaydedildiğinde blok resim de otomatikman aynı dosyaya bağlı olarak kaydedilir.</a:t>
            </a:r>
            <a:br>
              <a:rPr lang="tr-TR" dirty="0"/>
            </a:br>
            <a:endParaRPr lang="tr-TR" dirty="0"/>
          </a:p>
        </p:txBody>
      </p:sp>
      <p:pic>
        <p:nvPicPr>
          <p:cNvPr id="3" name="Resim 2"/>
          <p:cNvPicPr>
            <a:picLocks noChangeAspect="1"/>
          </p:cNvPicPr>
          <p:nvPr/>
        </p:nvPicPr>
        <p:blipFill>
          <a:blip r:embed="rId2"/>
          <a:stretch>
            <a:fillRect/>
          </a:stretch>
        </p:blipFill>
        <p:spPr>
          <a:xfrm>
            <a:off x="6965075" y="552777"/>
            <a:ext cx="3390900" cy="5962650"/>
          </a:xfrm>
          <a:prstGeom prst="rect">
            <a:avLst/>
          </a:prstGeom>
        </p:spPr>
      </p:pic>
    </p:spTree>
    <p:extLst>
      <p:ext uri="{BB962C8B-B14F-4D97-AF65-F5344CB8AC3E}">
        <p14:creationId xmlns:p14="http://schemas.microsoft.com/office/powerpoint/2010/main" val="31522600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Öncelikle örnek olarak bir dikdörtgen ve daire birlikte </a:t>
            </a:r>
            <a:r>
              <a:rPr lang="tr-TR" dirty="0" err="1"/>
              <a:t>çizilebilinir</a:t>
            </a:r>
            <a:r>
              <a:rPr lang="tr-TR" dirty="0"/>
              <a:t>.</a:t>
            </a:r>
          </a:p>
        </p:txBody>
      </p:sp>
      <p:pic>
        <p:nvPicPr>
          <p:cNvPr id="3" name="Resim 2"/>
          <p:cNvPicPr>
            <a:picLocks noChangeAspect="1"/>
          </p:cNvPicPr>
          <p:nvPr/>
        </p:nvPicPr>
        <p:blipFill>
          <a:blip r:embed="rId2"/>
          <a:stretch>
            <a:fillRect/>
          </a:stretch>
        </p:blipFill>
        <p:spPr>
          <a:xfrm>
            <a:off x="2837793" y="1830290"/>
            <a:ext cx="6180082" cy="4828600"/>
          </a:xfrm>
          <a:prstGeom prst="rect">
            <a:avLst/>
          </a:prstGeom>
        </p:spPr>
      </p:pic>
    </p:spTree>
    <p:extLst>
      <p:ext uri="{BB962C8B-B14F-4D97-AF65-F5344CB8AC3E}">
        <p14:creationId xmlns:p14="http://schemas.microsoft.com/office/powerpoint/2010/main" val="37757400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Draw-</a:t>
            </a:r>
            <a:r>
              <a:rPr lang="tr-TR" dirty="0" err="1"/>
              <a:t>Block</a:t>
            </a:r>
            <a:r>
              <a:rPr lang="tr-TR" dirty="0"/>
              <a:t>-</a:t>
            </a:r>
            <a:r>
              <a:rPr lang="tr-TR" dirty="0" err="1"/>
              <a:t>Make</a:t>
            </a:r>
            <a:r>
              <a:rPr lang="tr-TR" dirty="0"/>
              <a:t> ile komut çalıştırılır</a:t>
            </a:r>
            <a:br>
              <a:rPr lang="tr-TR" dirty="0"/>
            </a:br>
            <a:endParaRPr lang="tr-TR" dirty="0"/>
          </a:p>
        </p:txBody>
      </p:sp>
      <p:pic>
        <p:nvPicPr>
          <p:cNvPr id="3" name="Resim 2"/>
          <p:cNvPicPr>
            <a:picLocks noChangeAspect="1"/>
          </p:cNvPicPr>
          <p:nvPr/>
        </p:nvPicPr>
        <p:blipFill>
          <a:blip r:embed="rId2"/>
          <a:stretch>
            <a:fillRect/>
          </a:stretch>
        </p:blipFill>
        <p:spPr>
          <a:xfrm>
            <a:off x="4644471" y="1163364"/>
            <a:ext cx="3050204" cy="5363560"/>
          </a:xfrm>
          <a:prstGeom prst="rect">
            <a:avLst/>
          </a:prstGeom>
        </p:spPr>
      </p:pic>
      <p:sp>
        <p:nvSpPr>
          <p:cNvPr id="4" name="object 5"/>
          <p:cNvSpPr/>
          <p:nvPr/>
        </p:nvSpPr>
        <p:spPr>
          <a:xfrm>
            <a:off x="4644471" y="4382819"/>
            <a:ext cx="3050204" cy="231222"/>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9843165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Öncelikle Name kısmına isim verilir</a:t>
            </a:r>
            <a:br>
              <a:rPr lang="tr-TR" dirty="0"/>
            </a:br>
            <a:r>
              <a:rPr lang="tr-TR" dirty="0"/>
              <a:t>dikdörtgen1 ismi verilir.</a:t>
            </a:r>
          </a:p>
        </p:txBody>
      </p:sp>
      <p:pic>
        <p:nvPicPr>
          <p:cNvPr id="7" name="Resim 6"/>
          <p:cNvPicPr>
            <a:picLocks noChangeAspect="1"/>
          </p:cNvPicPr>
          <p:nvPr/>
        </p:nvPicPr>
        <p:blipFill>
          <a:blip r:embed="rId2"/>
          <a:stretch>
            <a:fillRect/>
          </a:stretch>
        </p:blipFill>
        <p:spPr>
          <a:xfrm>
            <a:off x="2465224" y="1848343"/>
            <a:ext cx="6723444" cy="4783990"/>
          </a:xfrm>
          <a:prstGeom prst="rect">
            <a:avLst/>
          </a:prstGeom>
        </p:spPr>
      </p:pic>
      <p:sp>
        <p:nvSpPr>
          <p:cNvPr id="8" name="object 5"/>
          <p:cNvSpPr/>
          <p:nvPr/>
        </p:nvSpPr>
        <p:spPr>
          <a:xfrm>
            <a:off x="2465224" y="2279265"/>
            <a:ext cx="3405351" cy="52551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40116071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76" y="-86820"/>
            <a:ext cx="10515600" cy="2220420"/>
          </a:xfrm>
        </p:spPr>
        <p:txBody>
          <a:bodyPr>
            <a:normAutofit fontScale="90000"/>
          </a:bodyPr>
          <a:lstStyle/>
          <a:p>
            <a:r>
              <a:rPr lang="tr-TR" dirty="0"/>
              <a:t>Base </a:t>
            </a:r>
            <a:r>
              <a:rPr lang="tr-TR" dirty="0" err="1"/>
              <a:t>point</a:t>
            </a:r>
            <a:r>
              <a:rPr lang="tr-TR" dirty="0"/>
              <a:t> ile çağrılıp tutulacak nokta belirlenir. </a:t>
            </a:r>
            <a:r>
              <a:rPr lang="tr-TR" dirty="0" err="1"/>
              <a:t>Specify</a:t>
            </a:r>
            <a:r>
              <a:rPr lang="tr-TR" dirty="0"/>
              <a:t> On-</a:t>
            </a:r>
            <a:r>
              <a:rPr lang="tr-TR" dirty="0" err="1"/>
              <a:t>screen</a:t>
            </a:r>
            <a:r>
              <a:rPr lang="tr-TR" dirty="0"/>
              <a:t> ile seçim diyalog kutusu kapatıldıktan sonra yapılır. Bu durum seçilmez</a:t>
            </a:r>
          </a:p>
        </p:txBody>
      </p:sp>
      <p:pic>
        <p:nvPicPr>
          <p:cNvPr id="7" name="Resim 6"/>
          <p:cNvPicPr>
            <a:picLocks noChangeAspect="1"/>
          </p:cNvPicPr>
          <p:nvPr/>
        </p:nvPicPr>
        <p:blipFill>
          <a:blip r:embed="rId2"/>
          <a:stretch>
            <a:fillRect/>
          </a:stretch>
        </p:blipFill>
        <p:spPr>
          <a:xfrm>
            <a:off x="3498055" y="1827323"/>
            <a:ext cx="6723444" cy="4783990"/>
          </a:xfrm>
          <a:prstGeom prst="rect">
            <a:avLst/>
          </a:prstGeom>
        </p:spPr>
      </p:pic>
      <p:sp>
        <p:nvSpPr>
          <p:cNvPr id="8" name="object 5"/>
          <p:cNvSpPr/>
          <p:nvPr/>
        </p:nvSpPr>
        <p:spPr>
          <a:xfrm>
            <a:off x="3498055" y="3026979"/>
            <a:ext cx="1769517" cy="399393"/>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2273292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966" y="133897"/>
            <a:ext cx="10515600" cy="2220420"/>
          </a:xfrm>
        </p:spPr>
        <p:txBody>
          <a:bodyPr>
            <a:normAutofit fontScale="90000"/>
          </a:bodyPr>
          <a:lstStyle/>
          <a:p>
            <a:r>
              <a:rPr lang="tr-TR" dirty="0"/>
              <a:t>Base </a:t>
            </a:r>
            <a:r>
              <a:rPr lang="tr-TR" dirty="0" err="1"/>
              <a:t>point</a:t>
            </a:r>
            <a:r>
              <a:rPr lang="tr-TR" dirty="0"/>
              <a:t>  bölümünden  </a:t>
            </a:r>
            <a:r>
              <a:rPr lang="tr-TR" dirty="0" err="1"/>
              <a:t>Pick</a:t>
            </a:r>
            <a:r>
              <a:rPr lang="tr-TR" dirty="0"/>
              <a:t> </a:t>
            </a:r>
            <a:r>
              <a:rPr lang="tr-TR" dirty="0" err="1"/>
              <a:t>point</a:t>
            </a:r>
            <a:r>
              <a:rPr lang="tr-TR" dirty="0"/>
              <a:t>  düğmesine tıklanır. Çizim ekranına dönülerek yerleştirme noktası alınır. Tekrar diyalog kutusuna dönülür. Burada sol alt  köşe tutma noktası olarak seçilir</a:t>
            </a:r>
          </a:p>
        </p:txBody>
      </p:sp>
      <p:pic>
        <p:nvPicPr>
          <p:cNvPr id="5" name="Resim 4"/>
          <p:cNvPicPr>
            <a:picLocks noChangeAspect="1"/>
          </p:cNvPicPr>
          <p:nvPr/>
        </p:nvPicPr>
        <p:blipFill>
          <a:blip r:embed="rId2"/>
          <a:stretch>
            <a:fillRect/>
          </a:stretch>
        </p:blipFill>
        <p:spPr>
          <a:xfrm>
            <a:off x="3352800" y="2467174"/>
            <a:ext cx="6096000" cy="4390826"/>
          </a:xfrm>
          <a:prstGeom prst="rect">
            <a:avLst/>
          </a:prstGeom>
        </p:spPr>
      </p:pic>
      <p:sp>
        <p:nvSpPr>
          <p:cNvPr id="6" name="object 5"/>
          <p:cNvSpPr/>
          <p:nvPr/>
        </p:nvSpPr>
        <p:spPr>
          <a:xfrm>
            <a:off x="3433103" y="3815255"/>
            <a:ext cx="1769517" cy="336331"/>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268697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Dimension</a:t>
            </a:r>
            <a:r>
              <a:rPr lang="tr-TR" dirty="0"/>
              <a:t> menüsünden </a:t>
            </a:r>
            <a:br>
              <a:rPr lang="tr-TR" dirty="0"/>
            </a:br>
            <a:r>
              <a:rPr lang="tr-TR" dirty="0" err="1"/>
              <a:t>Dimension</a:t>
            </a:r>
            <a:r>
              <a:rPr lang="tr-TR" dirty="0"/>
              <a:t> Style seçilir</a:t>
            </a:r>
          </a:p>
        </p:txBody>
      </p:sp>
      <p:pic>
        <p:nvPicPr>
          <p:cNvPr id="3" name="Resim 2"/>
          <p:cNvPicPr>
            <a:picLocks noChangeAspect="1"/>
          </p:cNvPicPr>
          <p:nvPr/>
        </p:nvPicPr>
        <p:blipFill>
          <a:blip r:embed="rId2"/>
          <a:stretch>
            <a:fillRect/>
          </a:stretch>
        </p:blipFill>
        <p:spPr>
          <a:xfrm>
            <a:off x="9153525" y="698774"/>
            <a:ext cx="2200275" cy="5838825"/>
          </a:xfrm>
          <a:prstGeom prst="rect">
            <a:avLst/>
          </a:prstGeom>
        </p:spPr>
      </p:pic>
    </p:spTree>
    <p:extLst>
      <p:ext uri="{BB962C8B-B14F-4D97-AF65-F5344CB8AC3E}">
        <p14:creationId xmlns:p14="http://schemas.microsoft.com/office/powerpoint/2010/main" val="10466400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Sol alt köşe </a:t>
            </a:r>
            <a:r>
              <a:rPr lang="tr-TR" dirty="0" err="1"/>
              <a:t>base</a:t>
            </a:r>
            <a:r>
              <a:rPr lang="tr-TR" dirty="0"/>
              <a:t> </a:t>
            </a:r>
            <a:r>
              <a:rPr lang="tr-TR" dirty="0" err="1"/>
              <a:t>point</a:t>
            </a:r>
            <a:r>
              <a:rPr lang="tr-TR" dirty="0"/>
              <a:t> olarak seçilir. İşlem sonucunda tekrar diyalog kutusuna dönülür</a:t>
            </a:r>
          </a:p>
        </p:txBody>
      </p:sp>
      <p:pic>
        <p:nvPicPr>
          <p:cNvPr id="3" name="Resim 2"/>
          <p:cNvPicPr>
            <a:picLocks noChangeAspect="1"/>
          </p:cNvPicPr>
          <p:nvPr/>
        </p:nvPicPr>
        <p:blipFill>
          <a:blip r:embed="rId2"/>
          <a:stretch>
            <a:fillRect/>
          </a:stretch>
        </p:blipFill>
        <p:spPr>
          <a:xfrm>
            <a:off x="1376856" y="1666190"/>
            <a:ext cx="8723586" cy="5040096"/>
          </a:xfrm>
          <a:prstGeom prst="rect">
            <a:avLst/>
          </a:prstGeom>
        </p:spPr>
      </p:pic>
    </p:spTree>
    <p:extLst>
      <p:ext uri="{BB962C8B-B14F-4D97-AF65-F5344CB8AC3E}">
        <p14:creationId xmlns:p14="http://schemas.microsoft.com/office/powerpoint/2010/main" val="137882891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Bu durumdan sonra </a:t>
            </a:r>
            <a:r>
              <a:rPr lang="tr-TR" dirty="0" err="1"/>
              <a:t>Pick</a:t>
            </a:r>
            <a:r>
              <a:rPr lang="tr-TR" dirty="0"/>
              <a:t> </a:t>
            </a:r>
            <a:r>
              <a:rPr lang="tr-TR" dirty="0" err="1"/>
              <a:t>point</a:t>
            </a:r>
            <a:r>
              <a:rPr lang="tr-TR" dirty="0"/>
              <a:t> ile seçilen nokta X,Y,Z kısmında gözükür.</a:t>
            </a:r>
          </a:p>
        </p:txBody>
      </p:sp>
      <p:pic>
        <p:nvPicPr>
          <p:cNvPr id="3" name="Resim 2"/>
          <p:cNvPicPr>
            <a:picLocks noChangeAspect="1"/>
          </p:cNvPicPr>
          <p:nvPr/>
        </p:nvPicPr>
        <p:blipFill>
          <a:blip r:embed="rId2"/>
          <a:stretch>
            <a:fillRect/>
          </a:stretch>
        </p:blipFill>
        <p:spPr>
          <a:xfrm>
            <a:off x="2598599" y="1826171"/>
            <a:ext cx="6469286" cy="4619298"/>
          </a:xfrm>
          <a:prstGeom prst="rect">
            <a:avLst/>
          </a:prstGeom>
        </p:spPr>
      </p:pic>
      <p:sp>
        <p:nvSpPr>
          <p:cNvPr id="6" name="object 5"/>
          <p:cNvSpPr/>
          <p:nvPr/>
        </p:nvSpPr>
        <p:spPr>
          <a:xfrm>
            <a:off x="2680139" y="3626069"/>
            <a:ext cx="2049516" cy="116664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3464184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986" y="480739"/>
            <a:ext cx="10515600" cy="1325563"/>
          </a:xfrm>
        </p:spPr>
        <p:txBody>
          <a:bodyPr>
            <a:normAutofit/>
          </a:bodyPr>
          <a:lstStyle/>
          <a:p>
            <a:r>
              <a:rPr lang="tr-TR" dirty="0"/>
              <a:t>Objects  bölümünden Select </a:t>
            </a:r>
            <a:r>
              <a:rPr lang="tr-TR" dirty="0" err="1"/>
              <a:t>objects</a:t>
            </a:r>
            <a:r>
              <a:rPr lang="tr-TR" dirty="0"/>
              <a:t>  düğmesine tıklanır.</a:t>
            </a:r>
          </a:p>
        </p:txBody>
      </p:sp>
      <p:pic>
        <p:nvPicPr>
          <p:cNvPr id="5" name="Resim 4"/>
          <p:cNvPicPr>
            <a:picLocks noChangeAspect="1"/>
          </p:cNvPicPr>
          <p:nvPr/>
        </p:nvPicPr>
        <p:blipFill>
          <a:blip r:embed="rId2"/>
          <a:stretch>
            <a:fillRect/>
          </a:stretch>
        </p:blipFill>
        <p:spPr>
          <a:xfrm>
            <a:off x="2283288" y="2058550"/>
            <a:ext cx="6469286" cy="4619298"/>
          </a:xfrm>
          <a:prstGeom prst="rect">
            <a:avLst/>
          </a:prstGeom>
        </p:spPr>
      </p:pic>
      <p:sp>
        <p:nvSpPr>
          <p:cNvPr id="6" name="object 5"/>
          <p:cNvSpPr/>
          <p:nvPr/>
        </p:nvSpPr>
        <p:spPr>
          <a:xfrm>
            <a:off x="4435364" y="2953407"/>
            <a:ext cx="1975945" cy="977461"/>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35584109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Çizim alanındaki objeler seçilir. Sağ tuşa  tıklanır veya </a:t>
            </a:r>
            <a:r>
              <a:rPr lang="tr-TR" dirty="0" err="1"/>
              <a:t>Enter</a:t>
            </a:r>
            <a:r>
              <a:rPr lang="tr-TR" dirty="0"/>
              <a:t> tuşuna basılır. Diyalog kutusuna geri dönülür.</a:t>
            </a:r>
          </a:p>
        </p:txBody>
      </p:sp>
      <p:pic>
        <p:nvPicPr>
          <p:cNvPr id="3" name="Resim 2"/>
          <p:cNvPicPr>
            <a:picLocks noChangeAspect="1"/>
          </p:cNvPicPr>
          <p:nvPr/>
        </p:nvPicPr>
        <p:blipFill>
          <a:blip r:embed="rId2"/>
          <a:stretch>
            <a:fillRect/>
          </a:stretch>
        </p:blipFill>
        <p:spPr>
          <a:xfrm>
            <a:off x="1502979" y="1853762"/>
            <a:ext cx="8366234" cy="4706006"/>
          </a:xfrm>
          <a:prstGeom prst="rect">
            <a:avLst/>
          </a:prstGeom>
        </p:spPr>
      </p:pic>
    </p:spTree>
    <p:extLst>
      <p:ext uri="{BB962C8B-B14F-4D97-AF65-F5344CB8AC3E}">
        <p14:creationId xmlns:p14="http://schemas.microsoft.com/office/powerpoint/2010/main" val="422921922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Diyalog kutusuna geri dönülünce seçilen nesne diyalog kutusunda gözükür.</a:t>
            </a:r>
          </a:p>
        </p:txBody>
      </p:sp>
      <p:pic>
        <p:nvPicPr>
          <p:cNvPr id="3" name="Resim 2"/>
          <p:cNvPicPr>
            <a:picLocks noChangeAspect="1"/>
          </p:cNvPicPr>
          <p:nvPr/>
        </p:nvPicPr>
        <p:blipFill>
          <a:blip r:embed="rId2"/>
          <a:stretch>
            <a:fillRect/>
          </a:stretch>
        </p:blipFill>
        <p:spPr>
          <a:xfrm>
            <a:off x="2385849" y="1872033"/>
            <a:ext cx="6432330" cy="4753344"/>
          </a:xfrm>
          <a:prstGeom prst="rect">
            <a:avLst/>
          </a:prstGeom>
        </p:spPr>
      </p:pic>
      <p:sp>
        <p:nvSpPr>
          <p:cNvPr id="7" name="object 5"/>
          <p:cNvSpPr/>
          <p:nvPr/>
        </p:nvSpPr>
        <p:spPr>
          <a:xfrm>
            <a:off x="5602014" y="2249213"/>
            <a:ext cx="578070" cy="704193"/>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743371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0035" y="563113"/>
            <a:ext cx="10515600" cy="1325563"/>
          </a:xfrm>
        </p:spPr>
        <p:txBody>
          <a:bodyPr>
            <a:noAutofit/>
          </a:bodyPr>
          <a:lstStyle/>
          <a:p>
            <a:r>
              <a:rPr lang="tr-TR" sz="3200" dirty="0"/>
              <a:t>Retain: Ekranda çizim olduğu gibi kalması tercih edilirse kullanılır</a:t>
            </a:r>
            <a:br>
              <a:rPr lang="tr-TR" sz="3200" dirty="0"/>
            </a:br>
            <a:r>
              <a:rPr lang="tr-TR" sz="3200" dirty="0"/>
              <a:t>Convert </a:t>
            </a:r>
            <a:r>
              <a:rPr lang="tr-TR" sz="3200" dirty="0" err="1"/>
              <a:t>to</a:t>
            </a:r>
            <a:r>
              <a:rPr lang="tr-TR" sz="3200" dirty="0"/>
              <a:t> </a:t>
            </a:r>
            <a:r>
              <a:rPr lang="tr-TR" sz="3200" dirty="0" err="1"/>
              <a:t>block</a:t>
            </a:r>
            <a:r>
              <a:rPr lang="tr-TR" sz="3200" dirty="0"/>
              <a:t> ile çizim bloka dönüştürülür. </a:t>
            </a:r>
            <a:br>
              <a:rPr lang="tr-TR" sz="3200" dirty="0"/>
            </a:br>
            <a:r>
              <a:rPr lang="tr-TR" sz="3200" dirty="0" err="1"/>
              <a:t>Delete</a:t>
            </a:r>
            <a:r>
              <a:rPr lang="tr-TR" sz="3200" dirty="0"/>
              <a:t> ile çizim silinir bloka dönüştürüldükten sonra </a:t>
            </a:r>
            <a:br>
              <a:rPr lang="tr-TR" sz="3200" dirty="0"/>
            </a:br>
            <a:r>
              <a:rPr lang="tr-TR" sz="3200" dirty="0"/>
              <a:t>Retain tercih edilir</a:t>
            </a:r>
          </a:p>
        </p:txBody>
      </p:sp>
      <p:pic>
        <p:nvPicPr>
          <p:cNvPr id="3" name="Resim 2"/>
          <p:cNvPicPr>
            <a:picLocks noChangeAspect="1"/>
          </p:cNvPicPr>
          <p:nvPr/>
        </p:nvPicPr>
        <p:blipFill>
          <a:blip r:embed="rId2"/>
          <a:stretch>
            <a:fillRect/>
          </a:stretch>
        </p:blipFill>
        <p:spPr>
          <a:xfrm>
            <a:off x="4556236" y="1888676"/>
            <a:ext cx="6327224" cy="4590554"/>
          </a:xfrm>
          <a:prstGeom prst="rect">
            <a:avLst/>
          </a:prstGeom>
        </p:spPr>
      </p:pic>
      <p:sp>
        <p:nvSpPr>
          <p:cNvPr id="6" name="object 5"/>
          <p:cNvSpPr/>
          <p:nvPr/>
        </p:nvSpPr>
        <p:spPr>
          <a:xfrm>
            <a:off x="6789682" y="3709042"/>
            <a:ext cx="1860332" cy="115613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27861786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0035" y="563113"/>
            <a:ext cx="10515600" cy="1325563"/>
          </a:xfrm>
        </p:spPr>
        <p:txBody>
          <a:bodyPr>
            <a:noAutofit/>
          </a:bodyPr>
          <a:lstStyle/>
          <a:p>
            <a:r>
              <a:rPr lang="tr-TR" sz="3200" dirty="0"/>
              <a:t>Allow </a:t>
            </a:r>
            <a:r>
              <a:rPr lang="tr-TR" sz="3200" dirty="0" err="1"/>
              <a:t>exploding</a:t>
            </a:r>
            <a:r>
              <a:rPr lang="tr-TR" sz="3200" dirty="0"/>
              <a:t> için tik konulursa daha sonradan patlatma işlemine izin verir.</a:t>
            </a:r>
            <a:br>
              <a:rPr lang="tr-TR" sz="3200" dirty="0"/>
            </a:br>
            <a:r>
              <a:rPr lang="tr-TR" sz="3200" dirty="0" err="1"/>
              <a:t>Scale</a:t>
            </a:r>
            <a:r>
              <a:rPr lang="tr-TR" sz="3200" dirty="0"/>
              <a:t> </a:t>
            </a:r>
            <a:r>
              <a:rPr lang="tr-TR" sz="3200" dirty="0" err="1"/>
              <a:t>uniformly</a:t>
            </a:r>
            <a:r>
              <a:rPr lang="tr-TR" sz="3200" dirty="0"/>
              <a:t> için tik konulursa blokun bir kenarı için arttırma oranları diğer kenarlar için de aynı olur.</a:t>
            </a:r>
          </a:p>
        </p:txBody>
      </p:sp>
      <p:pic>
        <p:nvPicPr>
          <p:cNvPr id="3" name="Resim 2"/>
          <p:cNvPicPr>
            <a:picLocks noChangeAspect="1"/>
          </p:cNvPicPr>
          <p:nvPr/>
        </p:nvPicPr>
        <p:blipFill>
          <a:blip r:embed="rId2"/>
          <a:stretch>
            <a:fillRect/>
          </a:stretch>
        </p:blipFill>
        <p:spPr>
          <a:xfrm>
            <a:off x="2049519" y="2188577"/>
            <a:ext cx="6264162" cy="4519852"/>
          </a:xfrm>
          <a:prstGeom prst="rect">
            <a:avLst/>
          </a:prstGeom>
        </p:spPr>
      </p:pic>
      <p:sp>
        <p:nvSpPr>
          <p:cNvPr id="6" name="object 5"/>
          <p:cNvSpPr/>
          <p:nvPr/>
        </p:nvSpPr>
        <p:spPr>
          <a:xfrm>
            <a:off x="6022428" y="2953407"/>
            <a:ext cx="2144112" cy="175522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1774994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47496" y="258313"/>
            <a:ext cx="8211208" cy="1325563"/>
          </a:xfrm>
        </p:spPr>
        <p:txBody>
          <a:bodyPr>
            <a:noAutofit/>
          </a:bodyPr>
          <a:lstStyle/>
          <a:p>
            <a:r>
              <a:rPr lang="tr-TR" sz="3200" dirty="0" err="1"/>
              <a:t>Description</a:t>
            </a:r>
            <a:r>
              <a:rPr lang="tr-TR" sz="3200" dirty="0"/>
              <a:t> kısmında </a:t>
            </a:r>
            <a:r>
              <a:rPr lang="tr-TR" sz="3200" dirty="0" err="1"/>
              <a:t>block</a:t>
            </a:r>
            <a:r>
              <a:rPr lang="tr-TR" sz="3200" dirty="0"/>
              <a:t> hakkında</a:t>
            </a:r>
            <a:br>
              <a:rPr lang="tr-TR" sz="3200" dirty="0"/>
            </a:br>
            <a:r>
              <a:rPr lang="tr-TR" sz="3200" dirty="0"/>
              <a:t>açıklama </a:t>
            </a:r>
            <a:r>
              <a:rPr lang="tr-TR" sz="3200" dirty="0" err="1"/>
              <a:t>yazılabilinir</a:t>
            </a:r>
            <a:endParaRPr lang="tr-TR" sz="3200" dirty="0"/>
          </a:p>
        </p:txBody>
      </p:sp>
      <p:pic>
        <p:nvPicPr>
          <p:cNvPr id="5" name="Resim 4"/>
          <p:cNvPicPr>
            <a:picLocks noChangeAspect="1"/>
          </p:cNvPicPr>
          <p:nvPr/>
        </p:nvPicPr>
        <p:blipFill>
          <a:blip r:embed="rId2"/>
          <a:stretch>
            <a:fillRect/>
          </a:stretch>
        </p:blipFill>
        <p:spPr>
          <a:xfrm>
            <a:off x="2249214" y="1732088"/>
            <a:ext cx="6453350" cy="4655064"/>
          </a:xfrm>
          <a:prstGeom prst="rect">
            <a:avLst/>
          </a:prstGeom>
        </p:spPr>
      </p:pic>
      <p:sp>
        <p:nvSpPr>
          <p:cNvPr id="6" name="object 5"/>
          <p:cNvSpPr/>
          <p:nvPr/>
        </p:nvSpPr>
        <p:spPr>
          <a:xfrm>
            <a:off x="4454217" y="4687613"/>
            <a:ext cx="4164265" cy="111409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0172211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0035" y="563113"/>
            <a:ext cx="10515600" cy="1325563"/>
          </a:xfrm>
        </p:spPr>
        <p:txBody>
          <a:bodyPr>
            <a:noAutofit/>
          </a:bodyPr>
          <a:lstStyle/>
          <a:p>
            <a:r>
              <a:rPr lang="tr-TR" sz="3200" dirty="0"/>
              <a:t>OK  düğmesine  tıklanıp  çıkıldığında verilen isimde blok kaydedilmiş olur. Blok resimler seçildiğinde hepsi birden seçilir. </a:t>
            </a:r>
            <a:r>
              <a:rPr lang="tr-TR" sz="3200" dirty="0" err="1"/>
              <a:t>Explode</a:t>
            </a:r>
            <a:r>
              <a:rPr lang="tr-TR" sz="3200" dirty="0"/>
              <a:t> komutuyla dağıtılırlar. </a:t>
            </a:r>
            <a:br>
              <a:rPr lang="tr-TR" sz="3200" dirty="0"/>
            </a:br>
            <a:r>
              <a:rPr lang="tr-TR" sz="3200" dirty="0"/>
              <a:t>Diyalog kutusu son hal </a:t>
            </a:r>
          </a:p>
        </p:txBody>
      </p:sp>
      <p:pic>
        <p:nvPicPr>
          <p:cNvPr id="5" name="Resim 4"/>
          <p:cNvPicPr>
            <a:picLocks noChangeAspect="1"/>
          </p:cNvPicPr>
          <p:nvPr/>
        </p:nvPicPr>
        <p:blipFill>
          <a:blip r:embed="rId2"/>
          <a:stretch>
            <a:fillRect/>
          </a:stretch>
        </p:blipFill>
        <p:spPr>
          <a:xfrm>
            <a:off x="3309419" y="2107326"/>
            <a:ext cx="6435012" cy="4577254"/>
          </a:xfrm>
          <a:prstGeom prst="rect">
            <a:avLst/>
          </a:prstGeom>
        </p:spPr>
      </p:pic>
      <p:sp>
        <p:nvSpPr>
          <p:cNvPr id="6" name="object 5"/>
          <p:cNvSpPr/>
          <p:nvPr/>
        </p:nvSpPr>
        <p:spPr>
          <a:xfrm>
            <a:off x="6852744" y="6138041"/>
            <a:ext cx="1019503" cy="54653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0633186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Hazırlanan bloku çağırmak için insert-</a:t>
            </a:r>
            <a:r>
              <a:rPr lang="tr-TR" dirty="0" err="1"/>
              <a:t>block</a:t>
            </a:r>
            <a:r>
              <a:rPr lang="tr-TR" dirty="0"/>
              <a:t> kullanılır. </a:t>
            </a:r>
            <a:r>
              <a:rPr lang="tr-TR" dirty="0" err="1"/>
              <a:t>Block</a:t>
            </a:r>
            <a:r>
              <a:rPr lang="tr-TR" dirty="0"/>
              <a:t> seçilirse </a:t>
            </a:r>
            <a:r>
              <a:rPr lang="tr-TR" dirty="0" err="1"/>
              <a:t>Insert</a:t>
            </a:r>
            <a:r>
              <a:rPr lang="tr-TR" dirty="0"/>
              <a:t> diyalog kutusu açılır.</a:t>
            </a:r>
          </a:p>
        </p:txBody>
      </p:sp>
      <p:pic>
        <p:nvPicPr>
          <p:cNvPr id="4" name="Resim 3"/>
          <p:cNvPicPr>
            <a:picLocks noChangeAspect="1"/>
          </p:cNvPicPr>
          <p:nvPr/>
        </p:nvPicPr>
        <p:blipFill>
          <a:blip r:embed="rId2"/>
          <a:stretch>
            <a:fillRect/>
          </a:stretch>
        </p:blipFill>
        <p:spPr>
          <a:xfrm>
            <a:off x="651642" y="1690194"/>
            <a:ext cx="2942896" cy="5012122"/>
          </a:xfrm>
          <a:prstGeom prst="rect">
            <a:avLst/>
          </a:prstGeom>
        </p:spPr>
      </p:pic>
      <p:pic>
        <p:nvPicPr>
          <p:cNvPr id="5" name="Resim 4"/>
          <p:cNvPicPr>
            <a:picLocks noChangeAspect="1"/>
          </p:cNvPicPr>
          <p:nvPr/>
        </p:nvPicPr>
        <p:blipFill>
          <a:blip r:embed="rId3"/>
          <a:stretch>
            <a:fillRect/>
          </a:stretch>
        </p:blipFill>
        <p:spPr>
          <a:xfrm>
            <a:off x="4398985" y="1970687"/>
            <a:ext cx="7135712" cy="3589286"/>
          </a:xfrm>
          <a:prstGeom prst="rect">
            <a:avLst/>
          </a:prstGeom>
        </p:spPr>
      </p:pic>
    </p:spTree>
    <p:extLst>
      <p:ext uri="{BB962C8B-B14F-4D97-AF65-F5344CB8AC3E}">
        <p14:creationId xmlns:p14="http://schemas.microsoft.com/office/powerpoint/2010/main" val="374333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Dimension</a:t>
            </a:r>
            <a:r>
              <a:rPr lang="tr-TR" dirty="0"/>
              <a:t> Style menüsünde otomatik olarak ISO-25 Stili tanımlıdır. </a:t>
            </a:r>
          </a:p>
        </p:txBody>
      </p:sp>
      <p:pic>
        <p:nvPicPr>
          <p:cNvPr id="4" name="Resim 3"/>
          <p:cNvPicPr>
            <a:picLocks noChangeAspect="1"/>
          </p:cNvPicPr>
          <p:nvPr/>
        </p:nvPicPr>
        <p:blipFill>
          <a:blip r:embed="rId2"/>
          <a:stretch>
            <a:fillRect/>
          </a:stretch>
        </p:blipFill>
        <p:spPr>
          <a:xfrm>
            <a:off x="3770586" y="2322622"/>
            <a:ext cx="5029200" cy="3705225"/>
          </a:xfrm>
          <a:prstGeom prst="rect">
            <a:avLst/>
          </a:prstGeom>
        </p:spPr>
      </p:pic>
      <p:sp>
        <p:nvSpPr>
          <p:cNvPr id="5" name="object 5"/>
          <p:cNvSpPr/>
          <p:nvPr/>
        </p:nvSpPr>
        <p:spPr>
          <a:xfrm>
            <a:off x="3938752" y="3143008"/>
            <a:ext cx="864476" cy="504082"/>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5258836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Name seçeneğinden dikdörtgen1 dosyası seçilir.</a:t>
            </a:r>
          </a:p>
        </p:txBody>
      </p:sp>
      <p:pic>
        <p:nvPicPr>
          <p:cNvPr id="4" name="Resim 3"/>
          <p:cNvPicPr>
            <a:picLocks noChangeAspect="1"/>
          </p:cNvPicPr>
          <p:nvPr/>
        </p:nvPicPr>
        <p:blipFill>
          <a:blip r:embed="rId2"/>
          <a:stretch>
            <a:fillRect/>
          </a:stretch>
        </p:blipFill>
        <p:spPr>
          <a:xfrm>
            <a:off x="1471448" y="1856082"/>
            <a:ext cx="8639504" cy="4280954"/>
          </a:xfrm>
          <a:prstGeom prst="rect">
            <a:avLst/>
          </a:prstGeom>
        </p:spPr>
      </p:pic>
      <p:sp>
        <p:nvSpPr>
          <p:cNvPr id="5" name="object 5"/>
          <p:cNvSpPr/>
          <p:nvPr/>
        </p:nvSpPr>
        <p:spPr>
          <a:xfrm>
            <a:off x="1996965" y="2659118"/>
            <a:ext cx="5665076" cy="48347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5378662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91856"/>
            <a:ext cx="12349655" cy="1325563"/>
          </a:xfrm>
        </p:spPr>
        <p:txBody>
          <a:bodyPr>
            <a:normAutofit fontScale="90000"/>
          </a:bodyPr>
          <a:lstStyle/>
          <a:p>
            <a:br>
              <a:rPr lang="tr-TR" dirty="0"/>
            </a:br>
            <a:br>
              <a:rPr lang="tr-TR" dirty="0"/>
            </a:br>
            <a:r>
              <a:rPr lang="tr-TR" dirty="0"/>
              <a:t>Her zaman blok resmin ismi </a:t>
            </a:r>
            <a:r>
              <a:rPr lang="tr-TR" b="1" dirty="0"/>
              <a:t>Name</a:t>
            </a:r>
            <a:r>
              <a:rPr lang="tr-TR" dirty="0"/>
              <a:t> kısmında görünmeyebilir. Bu gibi durumlarda </a:t>
            </a:r>
            <a:r>
              <a:rPr lang="tr-TR" b="1" dirty="0" err="1"/>
              <a:t>Browse</a:t>
            </a:r>
            <a:r>
              <a:rPr lang="tr-TR" b="1" dirty="0"/>
              <a:t> (Araştır) </a:t>
            </a:r>
            <a:r>
              <a:rPr lang="tr-TR" dirty="0"/>
              <a:t>düğmesine tıklanır. Ekrana </a:t>
            </a:r>
            <a:r>
              <a:rPr lang="tr-TR" b="1" dirty="0"/>
              <a:t>Select </a:t>
            </a:r>
            <a:r>
              <a:rPr lang="tr-TR" b="1" dirty="0" err="1"/>
              <a:t>Drawing</a:t>
            </a:r>
            <a:r>
              <a:rPr lang="tr-TR" b="1" dirty="0"/>
              <a:t> File (Çizim Dosyasını Seç) </a:t>
            </a:r>
            <a:r>
              <a:rPr lang="tr-TR" dirty="0"/>
              <a:t>diyalog kutusu gelir. </a:t>
            </a:r>
          </a:p>
        </p:txBody>
      </p:sp>
      <p:pic>
        <p:nvPicPr>
          <p:cNvPr id="3" name="Resim 2"/>
          <p:cNvPicPr>
            <a:picLocks noChangeAspect="1"/>
          </p:cNvPicPr>
          <p:nvPr/>
        </p:nvPicPr>
        <p:blipFill>
          <a:blip r:embed="rId2"/>
          <a:stretch>
            <a:fillRect/>
          </a:stretch>
        </p:blipFill>
        <p:spPr>
          <a:xfrm>
            <a:off x="6710497" y="2201916"/>
            <a:ext cx="5224358" cy="4156842"/>
          </a:xfrm>
          <a:prstGeom prst="rect">
            <a:avLst/>
          </a:prstGeom>
        </p:spPr>
      </p:pic>
      <p:pic>
        <p:nvPicPr>
          <p:cNvPr id="4" name="Resim 3"/>
          <p:cNvPicPr>
            <a:picLocks noChangeAspect="1"/>
          </p:cNvPicPr>
          <p:nvPr/>
        </p:nvPicPr>
        <p:blipFill>
          <a:blip r:embed="rId3"/>
          <a:stretch>
            <a:fillRect/>
          </a:stretch>
        </p:blipFill>
        <p:spPr>
          <a:xfrm>
            <a:off x="81259" y="2391104"/>
            <a:ext cx="6480020" cy="3210910"/>
          </a:xfrm>
          <a:prstGeom prst="rect">
            <a:avLst/>
          </a:prstGeom>
        </p:spPr>
      </p:pic>
      <p:sp>
        <p:nvSpPr>
          <p:cNvPr id="5" name="object 5"/>
          <p:cNvSpPr/>
          <p:nvPr/>
        </p:nvSpPr>
        <p:spPr>
          <a:xfrm>
            <a:off x="4740165" y="2659118"/>
            <a:ext cx="819807" cy="48347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9105387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0" y="0"/>
            <a:ext cx="6096000" cy="3139321"/>
          </a:xfrm>
          <a:prstGeom prst="rect">
            <a:avLst/>
          </a:prstGeom>
        </p:spPr>
        <p:txBody>
          <a:bodyPr>
            <a:spAutoFit/>
          </a:bodyPr>
          <a:lstStyle/>
          <a:p>
            <a:r>
              <a:rPr lang="tr-TR" dirty="0">
                <a:solidFill>
                  <a:srgbClr val="000000"/>
                </a:solidFill>
                <a:latin typeface="Open Sans"/>
              </a:rPr>
              <a:t> ♦ </a:t>
            </a:r>
            <a:r>
              <a:rPr lang="tr-TR" b="1" dirty="0" err="1">
                <a:solidFill>
                  <a:srgbClr val="000000"/>
                </a:solidFill>
                <a:latin typeface="Open Sans"/>
              </a:rPr>
              <a:t>Look</a:t>
            </a:r>
            <a:r>
              <a:rPr lang="tr-TR" b="1" dirty="0">
                <a:solidFill>
                  <a:srgbClr val="000000"/>
                </a:solidFill>
                <a:latin typeface="Open Sans"/>
              </a:rPr>
              <a:t> in </a:t>
            </a:r>
            <a:r>
              <a:rPr lang="tr-TR" dirty="0">
                <a:solidFill>
                  <a:srgbClr val="000000"/>
                </a:solidFill>
                <a:latin typeface="Open Sans"/>
              </a:rPr>
              <a:t>kısmından dosyanın kaydedildiği klasöre ulaşılır. Sol taraftaki boşlukta klasörde kayıtlı blok resimlerin isimleri listelenir.</a:t>
            </a:r>
            <a:br>
              <a:rPr lang="tr-TR" dirty="0"/>
            </a:br>
            <a:r>
              <a:rPr lang="tr-TR" dirty="0">
                <a:solidFill>
                  <a:srgbClr val="000000"/>
                </a:solidFill>
                <a:latin typeface="Open Sans"/>
              </a:rPr>
              <a:t>      ♦ Yerleştirilmek istenilen dosya ismi üzerine tıklanır. </a:t>
            </a:r>
            <a:r>
              <a:rPr lang="tr-TR" b="1" dirty="0">
                <a:solidFill>
                  <a:srgbClr val="000000"/>
                </a:solidFill>
                <a:latin typeface="Open Sans"/>
              </a:rPr>
              <a:t>File Name </a:t>
            </a:r>
            <a:r>
              <a:rPr lang="tr-TR" dirty="0">
                <a:solidFill>
                  <a:srgbClr val="000000"/>
                </a:solidFill>
                <a:latin typeface="Open Sans"/>
              </a:rPr>
              <a:t>kısmına dosyanın ismi yazılır.</a:t>
            </a:r>
            <a:br>
              <a:rPr lang="tr-TR" dirty="0"/>
            </a:br>
            <a:r>
              <a:rPr lang="tr-TR" dirty="0">
                <a:solidFill>
                  <a:srgbClr val="000000"/>
                </a:solidFill>
                <a:latin typeface="Open Sans"/>
              </a:rPr>
              <a:t>      ♦  </a:t>
            </a:r>
            <a:r>
              <a:rPr lang="tr-TR" b="1" dirty="0">
                <a:solidFill>
                  <a:srgbClr val="000000"/>
                </a:solidFill>
                <a:latin typeface="Open Sans"/>
              </a:rPr>
              <a:t>File of </a:t>
            </a:r>
            <a:r>
              <a:rPr lang="tr-TR" b="1" dirty="0" err="1">
                <a:solidFill>
                  <a:srgbClr val="000000"/>
                </a:solidFill>
                <a:latin typeface="Open Sans"/>
              </a:rPr>
              <a:t>type</a:t>
            </a:r>
            <a:r>
              <a:rPr lang="tr-TR" b="1" dirty="0">
                <a:solidFill>
                  <a:srgbClr val="000000"/>
                </a:solidFill>
                <a:latin typeface="Open Sans"/>
              </a:rPr>
              <a:t> </a:t>
            </a:r>
            <a:r>
              <a:rPr lang="tr-TR" dirty="0">
                <a:solidFill>
                  <a:srgbClr val="000000"/>
                </a:solidFill>
                <a:latin typeface="Open Sans"/>
              </a:rPr>
              <a:t>kısmından </a:t>
            </a:r>
            <a:r>
              <a:rPr lang="tr-TR" b="1" dirty="0" err="1">
                <a:solidFill>
                  <a:srgbClr val="000000"/>
                </a:solidFill>
                <a:latin typeface="Open Sans"/>
              </a:rPr>
              <a:t>AutoCAD</a:t>
            </a:r>
            <a:r>
              <a:rPr lang="tr-TR" dirty="0">
                <a:solidFill>
                  <a:srgbClr val="000000"/>
                </a:solidFill>
                <a:latin typeface="Open Sans"/>
              </a:rPr>
              <a:t>’ in dosya uzantısı </a:t>
            </a:r>
            <a:r>
              <a:rPr lang="tr-TR" b="1" dirty="0" err="1">
                <a:solidFill>
                  <a:srgbClr val="000000"/>
                </a:solidFill>
                <a:latin typeface="Open Sans"/>
              </a:rPr>
              <a:t>Drawing</a:t>
            </a:r>
            <a:r>
              <a:rPr lang="tr-TR" b="1" dirty="0">
                <a:solidFill>
                  <a:srgbClr val="000000"/>
                </a:solidFill>
                <a:latin typeface="Open Sans"/>
              </a:rPr>
              <a:t> (*.</a:t>
            </a:r>
            <a:r>
              <a:rPr lang="tr-TR" b="1" dirty="0" err="1">
                <a:solidFill>
                  <a:srgbClr val="000000"/>
                </a:solidFill>
                <a:latin typeface="Open Sans"/>
              </a:rPr>
              <a:t>dwg</a:t>
            </a:r>
            <a:r>
              <a:rPr lang="tr-TR" b="1" dirty="0">
                <a:solidFill>
                  <a:srgbClr val="000000"/>
                </a:solidFill>
                <a:latin typeface="Open Sans"/>
              </a:rPr>
              <a:t>) </a:t>
            </a:r>
            <a:r>
              <a:rPr lang="tr-TR" dirty="0">
                <a:solidFill>
                  <a:srgbClr val="000000"/>
                </a:solidFill>
                <a:latin typeface="Open Sans"/>
              </a:rPr>
              <a:t>seçilir.  </a:t>
            </a:r>
            <a:br>
              <a:rPr lang="tr-TR" dirty="0"/>
            </a:br>
            <a:r>
              <a:rPr lang="tr-TR" dirty="0">
                <a:solidFill>
                  <a:srgbClr val="000000"/>
                </a:solidFill>
                <a:latin typeface="Open Sans"/>
              </a:rPr>
              <a:t>      ♦ Sağ taraftaki </a:t>
            </a:r>
            <a:r>
              <a:rPr lang="tr-TR" b="1" dirty="0">
                <a:solidFill>
                  <a:srgbClr val="000000"/>
                </a:solidFill>
                <a:latin typeface="Open Sans"/>
              </a:rPr>
              <a:t>Preview </a:t>
            </a:r>
            <a:r>
              <a:rPr lang="tr-TR" b="1" dirty="0">
                <a:solidFill>
                  <a:srgbClr val="008000"/>
                </a:solidFill>
                <a:latin typeface="Open Sans"/>
              </a:rPr>
              <a:t>(Ön izleme) </a:t>
            </a:r>
            <a:r>
              <a:rPr lang="tr-TR" dirty="0">
                <a:solidFill>
                  <a:srgbClr val="000000"/>
                </a:solidFill>
                <a:latin typeface="Open Sans"/>
              </a:rPr>
              <a:t>kısmında yerleştirilmek istenilen dosyanın içeriği görüntülenir.  </a:t>
            </a:r>
            <a:br>
              <a:rPr lang="tr-TR" dirty="0"/>
            </a:br>
            <a:r>
              <a:rPr lang="tr-TR" dirty="0">
                <a:solidFill>
                  <a:srgbClr val="000000"/>
                </a:solidFill>
                <a:latin typeface="Open Sans"/>
              </a:rPr>
              <a:t>      ♦ </a:t>
            </a:r>
            <a:r>
              <a:rPr lang="tr-TR" b="1" dirty="0">
                <a:solidFill>
                  <a:srgbClr val="000000"/>
                </a:solidFill>
                <a:latin typeface="Open Sans"/>
              </a:rPr>
              <a:t>Open </a:t>
            </a:r>
            <a:r>
              <a:rPr lang="tr-TR" dirty="0">
                <a:solidFill>
                  <a:srgbClr val="000000"/>
                </a:solidFill>
                <a:latin typeface="Open Sans"/>
              </a:rPr>
              <a:t>düğmesine tıklanarak </a:t>
            </a:r>
            <a:r>
              <a:rPr lang="tr-TR" b="1" dirty="0" err="1">
                <a:solidFill>
                  <a:srgbClr val="000000"/>
                </a:solidFill>
                <a:latin typeface="Open Sans"/>
              </a:rPr>
              <a:t>Insert</a:t>
            </a:r>
            <a:r>
              <a:rPr lang="tr-TR" b="1" dirty="0">
                <a:solidFill>
                  <a:srgbClr val="000000"/>
                </a:solidFill>
                <a:latin typeface="Open Sans"/>
              </a:rPr>
              <a:t> </a:t>
            </a:r>
            <a:r>
              <a:rPr lang="tr-TR" dirty="0">
                <a:solidFill>
                  <a:srgbClr val="000000"/>
                </a:solidFill>
                <a:latin typeface="Open Sans"/>
              </a:rPr>
              <a:t>isimli diyalog kutusuna geri dönülür.</a:t>
            </a:r>
            <a:endParaRPr lang="tr-TR" dirty="0"/>
          </a:p>
        </p:txBody>
      </p:sp>
      <p:pic>
        <p:nvPicPr>
          <p:cNvPr id="4" name="Resim 3"/>
          <p:cNvPicPr>
            <a:picLocks noChangeAspect="1"/>
          </p:cNvPicPr>
          <p:nvPr/>
        </p:nvPicPr>
        <p:blipFill>
          <a:blip r:embed="rId2"/>
          <a:stretch>
            <a:fillRect/>
          </a:stretch>
        </p:blipFill>
        <p:spPr>
          <a:xfrm>
            <a:off x="5580993" y="1102709"/>
            <a:ext cx="6411310" cy="5101258"/>
          </a:xfrm>
          <a:prstGeom prst="rect">
            <a:avLst/>
          </a:prstGeom>
        </p:spPr>
      </p:pic>
      <p:sp>
        <p:nvSpPr>
          <p:cNvPr id="5" name="object 5"/>
          <p:cNvSpPr/>
          <p:nvPr/>
        </p:nvSpPr>
        <p:spPr>
          <a:xfrm>
            <a:off x="11067393" y="5287521"/>
            <a:ext cx="819807" cy="48347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6" name="object 5"/>
          <p:cNvSpPr/>
          <p:nvPr/>
        </p:nvSpPr>
        <p:spPr>
          <a:xfrm>
            <a:off x="6800192" y="5276194"/>
            <a:ext cx="4267201" cy="48347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7" name="object 5"/>
          <p:cNvSpPr/>
          <p:nvPr/>
        </p:nvSpPr>
        <p:spPr>
          <a:xfrm>
            <a:off x="6800192" y="5743145"/>
            <a:ext cx="4267201" cy="48347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9" name="object 5"/>
          <p:cNvSpPr/>
          <p:nvPr/>
        </p:nvSpPr>
        <p:spPr>
          <a:xfrm>
            <a:off x="9327931" y="1680019"/>
            <a:ext cx="819807" cy="48347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10" name="object 5"/>
          <p:cNvSpPr/>
          <p:nvPr/>
        </p:nvSpPr>
        <p:spPr>
          <a:xfrm>
            <a:off x="6248400" y="1480322"/>
            <a:ext cx="819807" cy="48347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9059418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36634" y="55343"/>
            <a:ext cx="6096000" cy="2554545"/>
          </a:xfrm>
          <a:prstGeom prst="rect">
            <a:avLst/>
          </a:prstGeom>
        </p:spPr>
        <p:txBody>
          <a:bodyPr>
            <a:spAutoFit/>
          </a:bodyPr>
          <a:lstStyle/>
          <a:p>
            <a:pPr algn="just"/>
            <a:r>
              <a:rPr lang="tr-TR" sz="2000" dirty="0">
                <a:solidFill>
                  <a:srgbClr val="555555"/>
                </a:solidFill>
                <a:latin typeface="Arial" panose="020B0604020202020204" pitchFamily="34" charset="0"/>
              </a:rPr>
              <a:t>Yerleştirme noktası “Insertion Point” kısmında, genellikle ön tanımlı olarak işaretli olarak gelen yerleştirme noktasını “</a:t>
            </a:r>
            <a:r>
              <a:rPr lang="tr-TR" sz="2000" dirty="0" err="1">
                <a:solidFill>
                  <a:srgbClr val="555555"/>
                </a:solidFill>
                <a:latin typeface="Arial" panose="020B0604020202020204" pitchFamily="34" charset="0"/>
              </a:rPr>
              <a:t>insertion</a:t>
            </a:r>
            <a:r>
              <a:rPr lang="tr-TR" sz="2000" dirty="0">
                <a:solidFill>
                  <a:srgbClr val="555555"/>
                </a:solidFill>
                <a:latin typeface="Arial" panose="020B0604020202020204" pitchFamily="34" charset="0"/>
              </a:rPr>
              <a:t> </a:t>
            </a:r>
            <a:r>
              <a:rPr lang="tr-TR" sz="2000" dirty="0" err="1">
                <a:solidFill>
                  <a:srgbClr val="555555"/>
                </a:solidFill>
                <a:latin typeface="Arial" panose="020B0604020202020204" pitchFamily="34" charset="0"/>
              </a:rPr>
              <a:t>point</a:t>
            </a:r>
            <a:r>
              <a:rPr lang="tr-TR" sz="2000" dirty="0">
                <a:solidFill>
                  <a:srgbClr val="555555"/>
                </a:solidFill>
                <a:latin typeface="Arial" panose="020B0604020202020204" pitchFamily="34" charset="0"/>
              </a:rPr>
              <a:t>” ekranda tanımla “</a:t>
            </a:r>
            <a:r>
              <a:rPr lang="tr-TR" sz="2000" dirty="0" err="1">
                <a:solidFill>
                  <a:srgbClr val="555555"/>
                </a:solidFill>
                <a:latin typeface="Arial" panose="020B0604020202020204" pitchFamily="34" charset="0"/>
              </a:rPr>
              <a:t>specify</a:t>
            </a:r>
            <a:r>
              <a:rPr lang="tr-TR" sz="2000" dirty="0">
                <a:solidFill>
                  <a:srgbClr val="555555"/>
                </a:solidFill>
                <a:latin typeface="Arial" panose="020B0604020202020204" pitchFamily="34" charset="0"/>
              </a:rPr>
              <a:t> on </a:t>
            </a:r>
            <a:r>
              <a:rPr lang="tr-TR" sz="2000" dirty="0" err="1">
                <a:solidFill>
                  <a:srgbClr val="555555"/>
                </a:solidFill>
                <a:latin typeface="Arial" panose="020B0604020202020204" pitchFamily="34" charset="0"/>
              </a:rPr>
              <a:t>secreen</a:t>
            </a:r>
            <a:r>
              <a:rPr lang="tr-TR" sz="2000" dirty="0">
                <a:solidFill>
                  <a:srgbClr val="555555"/>
                </a:solidFill>
                <a:latin typeface="Arial" panose="020B0604020202020204" pitchFamily="34" charset="0"/>
              </a:rPr>
              <a:t>” ayarı kullanılır, sizde bu ön tanımlı ayarı kullanın. Bununla birlikte; şayet öbeği “</a:t>
            </a:r>
            <a:r>
              <a:rPr lang="tr-TR" sz="2000" dirty="0" err="1">
                <a:solidFill>
                  <a:srgbClr val="555555"/>
                </a:solidFill>
                <a:latin typeface="Arial" panose="020B0604020202020204" pitchFamily="34" charset="0"/>
              </a:rPr>
              <a:t>block</a:t>
            </a:r>
            <a:r>
              <a:rPr lang="tr-TR" sz="2000" dirty="0">
                <a:solidFill>
                  <a:srgbClr val="555555"/>
                </a:solidFill>
                <a:latin typeface="Arial" panose="020B0604020202020204" pitchFamily="34" charset="0"/>
              </a:rPr>
              <a:t>” yerleştireceğiniz koordinatları biliyorsanız, bu kutucuğun işaretini kaldırın ve koordinatları girin. </a:t>
            </a:r>
            <a:endParaRPr lang="tr-TR" sz="2000" dirty="0"/>
          </a:p>
        </p:txBody>
      </p:sp>
      <p:pic>
        <p:nvPicPr>
          <p:cNvPr id="4" name="Resim 3"/>
          <p:cNvPicPr>
            <a:picLocks noChangeAspect="1"/>
          </p:cNvPicPr>
          <p:nvPr/>
        </p:nvPicPr>
        <p:blipFill>
          <a:blip r:embed="rId2"/>
          <a:stretch>
            <a:fillRect/>
          </a:stretch>
        </p:blipFill>
        <p:spPr>
          <a:xfrm>
            <a:off x="3490673" y="2451702"/>
            <a:ext cx="7985310" cy="3980629"/>
          </a:xfrm>
          <a:prstGeom prst="rect">
            <a:avLst/>
          </a:prstGeom>
        </p:spPr>
      </p:pic>
      <p:sp>
        <p:nvSpPr>
          <p:cNvPr id="5" name="object 5"/>
          <p:cNvSpPr/>
          <p:nvPr/>
        </p:nvSpPr>
        <p:spPr>
          <a:xfrm>
            <a:off x="3490673" y="3795894"/>
            <a:ext cx="1943175" cy="1932243"/>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52777951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36634" y="55343"/>
            <a:ext cx="6096000" cy="5016758"/>
          </a:xfrm>
          <a:prstGeom prst="rect">
            <a:avLst/>
          </a:prstGeom>
        </p:spPr>
        <p:txBody>
          <a:bodyPr>
            <a:spAutoFit/>
          </a:bodyPr>
          <a:lstStyle/>
          <a:p>
            <a:pPr algn="just"/>
            <a:r>
              <a:rPr lang="tr-TR" sz="2000" dirty="0">
                <a:solidFill>
                  <a:srgbClr val="555555"/>
                </a:solidFill>
                <a:latin typeface="Arial" panose="020B0604020202020204" pitchFamily="34" charset="0"/>
              </a:rPr>
              <a:t>Ölçek “</a:t>
            </a:r>
            <a:r>
              <a:rPr lang="tr-TR" sz="2000" dirty="0" err="1">
                <a:solidFill>
                  <a:srgbClr val="555555"/>
                </a:solidFill>
                <a:latin typeface="Arial" panose="020B0604020202020204" pitchFamily="34" charset="0"/>
              </a:rPr>
              <a:t>Scale</a:t>
            </a:r>
            <a:r>
              <a:rPr lang="tr-TR" sz="2000" dirty="0">
                <a:solidFill>
                  <a:srgbClr val="555555"/>
                </a:solidFill>
                <a:latin typeface="Arial" panose="020B0604020202020204" pitchFamily="34" charset="0"/>
              </a:rPr>
              <a:t>” kısmında, öbeği “</a:t>
            </a:r>
            <a:r>
              <a:rPr lang="tr-TR" sz="2000" dirty="0" err="1">
                <a:solidFill>
                  <a:srgbClr val="555555"/>
                </a:solidFill>
                <a:latin typeface="Arial" panose="020B0604020202020204" pitchFamily="34" charset="0"/>
              </a:rPr>
              <a:t>block</a:t>
            </a:r>
            <a:r>
              <a:rPr lang="tr-TR" sz="2000" dirty="0">
                <a:solidFill>
                  <a:srgbClr val="555555"/>
                </a:solidFill>
                <a:latin typeface="Arial" panose="020B0604020202020204" pitchFamily="34" charset="0"/>
              </a:rPr>
              <a:t>” çizime yerleştirmeden önce bir ölçek “</a:t>
            </a:r>
            <a:r>
              <a:rPr lang="tr-TR" sz="2000" dirty="0" err="1">
                <a:solidFill>
                  <a:srgbClr val="555555"/>
                </a:solidFill>
                <a:latin typeface="Arial" panose="020B0604020202020204" pitchFamily="34" charset="0"/>
              </a:rPr>
              <a:t>scale</a:t>
            </a:r>
            <a:r>
              <a:rPr lang="tr-TR" sz="2000" dirty="0">
                <a:solidFill>
                  <a:srgbClr val="555555"/>
                </a:solidFill>
                <a:latin typeface="Arial" panose="020B0604020202020204" pitchFamily="34" charset="0"/>
              </a:rPr>
              <a:t>” tanımlayabilirsiniz. Ön tanımlı olarak ekranda tanımla “</a:t>
            </a:r>
            <a:r>
              <a:rPr lang="tr-TR" sz="2000" dirty="0" err="1">
                <a:solidFill>
                  <a:srgbClr val="555555"/>
                </a:solidFill>
                <a:latin typeface="Arial" panose="020B0604020202020204" pitchFamily="34" charset="0"/>
              </a:rPr>
              <a:t>specify</a:t>
            </a:r>
            <a:r>
              <a:rPr lang="tr-TR" sz="2000" dirty="0">
                <a:solidFill>
                  <a:srgbClr val="555555"/>
                </a:solidFill>
                <a:latin typeface="Arial" panose="020B0604020202020204" pitchFamily="34" charset="0"/>
              </a:rPr>
              <a:t> on </a:t>
            </a:r>
            <a:r>
              <a:rPr lang="tr-TR" sz="2000" dirty="0" err="1">
                <a:solidFill>
                  <a:srgbClr val="555555"/>
                </a:solidFill>
                <a:latin typeface="Arial" panose="020B0604020202020204" pitchFamily="34" charset="0"/>
              </a:rPr>
              <a:t>screen</a:t>
            </a:r>
            <a:r>
              <a:rPr lang="tr-TR" sz="2000" dirty="0">
                <a:solidFill>
                  <a:srgbClr val="555555"/>
                </a:solidFill>
                <a:latin typeface="Arial" panose="020B0604020202020204" pitchFamily="34" charset="0"/>
              </a:rPr>
              <a:t>” işaret kutucuğu işaretli değildir.  Fakat çiziminize döndükten sonrada öbeğin “</a:t>
            </a:r>
            <a:r>
              <a:rPr lang="tr-TR" sz="2000" dirty="0" err="1">
                <a:solidFill>
                  <a:srgbClr val="555555"/>
                </a:solidFill>
                <a:latin typeface="Arial" panose="020B0604020202020204" pitchFamily="34" charset="0"/>
              </a:rPr>
              <a:t>block</a:t>
            </a:r>
            <a:r>
              <a:rPr lang="tr-TR" sz="2000" dirty="0">
                <a:solidFill>
                  <a:srgbClr val="555555"/>
                </a:solidFill>
                <a:latin typeface="Arial" panose="020B0604020202020204" pitchFamily="34" charset="0"/>
              </a:rPr>
              <a:t>” ölçeğini “</a:t>
            </a:r>
            <a:r>
              <a:rPr lang="tr-TR" sz="2000" dirty="0" err="1">
                <a:solidFill>
                  <a:srgbClr val="555555"/>
                </a:solidFill>
                <a:latin typeface="Arial" panose="020B0604020202020204" pitchFamily="34" charset="0"/>
              </a:rPr>
              <a:t>scale</a:t>
            </a:r>
            <a:r>
              <a:rPr lang="tr-TR" sz="2000" dirty="0">
                <a:solidFill>
                  <a:srgbClr val="555555"/>
                </a:solidFill>
                <a:latin typeface="Arial" panose="020B0604020202020204" pitchFamily="34" charset="0"/>
              </a:rPr>
              <a:t>” tanımlayabilecek olmanıza rağmen, isterseniz yerleştirme noktasını “</a:t>
            </a:r>
            <a:r>
              <a:rPr lang="tr-TR" sz="2000" dirty="0" err="1">
                <a:solidFill>
                  <a:srgbClr val="555555"/>
                </a:solidFill>
                <a:latin typeface="Arial" panose="020B0604020202020204" pitchFamily="34" charset="0"/>
              </a:rPr>
              <a:t>insertion</a:t>
            </a:r>
            <a:r>
              <a:rPr lang="tr-TR" sz="2000" dirty="0">
                <a:solidFill>
                  <a:srgbClr val="555555"/>
                </a:solidFill>
                <a:latin typeface="Arial" panose="020B0604020202020204" pitchFamily="34" charset="0"/>
              </a:rPr>
              <a:t> </a:t>
            </a:r>
            <a:r>
              <a:rPr lang="tr-TR" sz="2000" dirty="0" err="1">
                <a:solidFill>
                  <a:srgbClr val="555555"/>
                </a:solidFill>
                <a:latin typeface="Arial" panose="020B0604020202020204" pitchFamily="34" charset="0"/>
              </a:rPr>
              <a:t>point</a:t>
            </a:r>
            <a:r>
              <a:rPr lang="tr-TR" sz="2000" dirty="0">
                <a:solidFill>
                  <a:srgbClr val="555555"/>
                </a:solidFill>
                <a:latin typeface="Arial" panose="020B0604020202020204" pitchFamily="34" charset="0"/>
              </a:rPr>
              <a:t>” tanımlamadan önce de ölçeği “</a:t>
            </a:r>
            <a:r>
              <a:rPr lang="tr-TR" sz="2000" dirty="0" err="1">
                <a:solidFill>
                  <a:srgbClr val="555555"/>
                </a:solidFill>
                <a:latin typeface="Arial" panose="020B0604020202020204" pitchFamily="34" charset="0"/>
              </a:rPr>
              <a:t>scale</a:t>
            </a:r>
            <a:r>
              <a:rPr lang="tr-TR" sz="2000" dirty="0">
                <a:solidFill>
                  <a:srgbClr val="555555"/>
                </a:solidFill>
                <a:latin typeface="Arial" panose="020B0604020202020204" pitchFamily="34" charset="0"/>
              </a:rPr>
              <a:t>” tanımlayabilirsiniz. Şayet, ölçek değerlerini biliyorsanız, X, Y ve Z ölçek “</a:t>
            </a:r>
            <a:r>
              <a:rPr lang="tr-TR" sz="2000" dirty="0" err="1">
                <a:solidFill>
                  <a:srgbClr val="555555"/>
                </a:solidFill>
                <a:latin typeface="Arial" panose="020B0604020202020204" pitchFamily="34" charset="0"/>
              </a:rPr>
              <a:t>scale</a:t>
            </a:r>
            <a:r>
              <a:rPr lang="tr-TR" sz="2000" dirty="0">
                <a:solidFill>
                  <a:srgbClr val="555555"/>
                </a:solidFill>
                <a:latin typeface="Arial" panose="020B0604020202020204" pitchFamily="34" charset="0"/>
              </a:rPr>
              <a:t>” değerlerini girebilirsiniz. Ön tanımlı olarak X, Y ve Z yönleri için aynı ölçek değeri kullanılacak anlamına gelen düzenli ölçek “</a:t>
            </a:r>
            <a:r>
              <a:rPr lang="tr-TR" sz="2000" dirty="0" err="1">
                <a:solidFill>
                  <a:srgbClr val="555555"/>
                </a:solidFill>
                <a:latin typeface="Arial" panose="020B0604020202020204" pitchFamily="34" charset="0"/>
              </a:rPr>
              <a:t>uniform</a:t>
            </a:r>
            <a:r>
              <a:rPr lang="tr-TR" sz="2000" dirty="0">
                <a:solidFill>
                  <a:srgbClr val="555555"/>
                </a:solidFill>
                <a:latin typeface="Arial" panose="020B0604020202020204" pitchFamily="34" charset="0"/>
              </a:rPr>
              <a:t> </a:t>
            </a:r>
            <a:r>
              <a:rPr lang="tr-TR" sz="2000" dirty="0" err="1">
                <a:solidFill>
                  <a:srgbClr val="555555"/>
                </a:solidFill>
                <a:latin typeface="Arial" panose="020B0604020202020204" pitchFamily="34" charset="0"/>
              </a:rPr>
              <a:t>scale</a:t>
            </a:r>
            <a:r>
              <a:rPr lang="tr-TR" sz="2000" dirty="0">
                <a:solidFill>
                  <a:srgbClr val="555555"/>
                </a:solidFill>
                <a:latin typeface="Arial" panose="020B0604020202020204" pitchFamily="34" charset="0"/>
              </a:rPr>
              <a:t>” işaretli olarak karşınıza gelecektir. Bu üç yön için farklı ölçek değerlerini kullanmak istiyorsanız, bu işaret kutusunun tikini kaldırın ve istediğiniz değerleri girin. </a:t>
            </a:r>
            <a:endParaRPr lang="tr-TR" sz="2000" dirty="0"/>
          </a:p>
        </p:txBody>
      </p:sp>
      <p:pic>
        <p:nvPicPr>
          <p:cNvPr id="4" name="Resim 3"/>
          <p:cNvPicPr>
            <a:picLocks noChangeAspect="1"/>
          </p:cNvPicPr>
          <p:nvPr/>
        </p:nvPicPr>
        <p:blipFill>
          <a:blip r:embed="rId2"/>
          <a:stretch>
            <a:fillRect/>
          </a:stretch>
        </p:blipFill>
        <p:spPr>
          <a:xfrm>
            <a:off x="6232634" y="1419490"/>
            <a:ext cx="5959366" cy="3980629"/>
          </a:xfrm>
          <a:prstGeom prst="rect">
            <a:avLst/>
          </a:prstGeom>
        </p:spPr>
      </p:pic>
      <p:sp>
        <p:nvSpPr>
          <p:cNvPr id="5" name="object 5"/>
          <p:cNvSpPr/>
          <p:nvPr/>
        </p:nvSpPr>
        <p:spPr>
          <a:xfrm>
            <a:off x="7471003" y="2859979"/>
            <a:ext cx="1943175" cy="1932243"/>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639780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36634" y="55343"/>
            <a:ext cx="6096000" cy="3170099"/>
          </a:xfrm>
          <a:prstGeom prst="rect">
            <a:avLst/>
          </a:prstGeom>
        </p:spPr>
        <p:txBody>
          <a:bodyPr>
            <a:spAutoFit/>
          </a:bodyPr>
          <a:lstStyle/>
          <a:p>
            <a:pPr algn="just"/>
            <a:r>
              <a:rPr lang="tr-TR" sz="2000" dirty="0">
                <a:solidFill>
                  <a:srgbClr val="555555"/>
                </a:solidFill>
                <a:latin typeface="Arial" panose="020B0604020202020204" pitchFamily="34" charset="0"/>
              </a:rPr>
              <a:t>Dönme “</a:t>
            </a:r>
            <a:r>
              <a:rPr lang="tr-TR" sz="2000" dirty="0" err="1">
                <a:solidFill>
                  <a:srgbClr val="555555"/>
                </a:solidFill>
                <a:latin typeface="Arial" panose="020B0604020202020204" pitchFamily="34" charset="0"/>
              </a:rPr>
              <a:t>Rotate</a:t>
            </a:r>
            <a:r>
              <a:rPr lang="tr-TR" sz="2000" dirty="0">
                <a:solidFill>
                  <a:srgbClr val="555555"/>
                </a:solidFill>
                <a:latin typeface="Arial" panose="020B0604020202020204" pitchFamily="34" charset="0"/>
              </a:rPr>
              <a:t>” kısmında, dönme açısını önceden tanımlayabilirsiniz. Ön tanımlı olarak ekranda tanımla “</a:t>
            </a:r>
            <a:r>
              <a:rPr lang="tr-TR" sz="2000" dirty="0" err="1">
                <a:solidFill>
                  <a:srgbClr val="555555"/>
                </a:solidFill>
                <a:latin typeface="Arial" panose="020B0604020202020204" pitchFamily="34" charset="0"/>
              </a:rPr>
              <a:t>specify</a:t>
            </a:r>
            <a:r>
              <a:rPr lang="tr-TR" sz="2000" dirty="0">
                <a:solidFill>
                  <a:srgbClr val="555555"/>
                </a:solidFill>
                <a:latin typeface="Arial" panose="020B0604020202020204" pitchFamily="34" charset="0"/>
              </a:rPr>
              <a:t> on </a:t>
            </a:r>
            <a:r>
              <a:rPr lang="tr-TR" sz="2000" dirty="0" err="1">
                <a:solidFill>
                  <a:srgbClr val="555555"/>
                </a:solidFill>
                <a:latin typeface="Arial" panose="020B0604020202020204" pitchFamily="34" charset="0"/>
              </a:rPr>
              <a:t>screen</a:t>
            </a:r>
            <a:r>
              <a:rPr lang="tr-TR" sz="2000" dirty="0">
                <a:solidFill>
                  <a:srgbClr val="555555"/>
                </a:solidFill>
                <a:latin typeface="Arial" panose="020B0604020202020204" pitchFamily="34" charset="0"/>
              </a:rPr>
              <a:t>” işaret kutucuğu işaretli değildir.  Fakat çiziminize döndükten sonrada öbeğin “</a:t>
            </a:r>
            <a:r>
              <a:rPr lang="tr-TR" sz="2000" dirty="0" err="1">
                <a:solidFill>
                  <a:srgbClr val="555555"/>
                </a:solidFill>
                <a:latin typeface="Arial" panose="020B0604020202020204" pitchFamily="34" charset="0"/>
              </a:rPr>
              <a:t>block</a:t>
            </a:r>
            <a:r>
              <a:rPr lang="tr-TR" sz="2000" dirty="0">
                <a:solidFill>
                  <a:srgbClr val="555555"/>
                </a:solidFill>
                <a:latin typeface="Arial" panose="020B0604020202020204" pitchFamily="34" charset="0"/>
              </a:rPr>
              <a:t>” dönme açısını “</a:t>
            </a:r>
            <a:r>
              <a:rPr lang="tr-TR" sz="2000" dirty="0" err="1">
                <a:solidFill>
                  <a:srgbClr val="555555"/>
                </a:solidFill>
                <a:latin typeface="Arial" panose="020B0604020202020204" pitchFamily="34" charset="0"/>
              </a:rPr>
              <a:t>rotation</a:t>
            </a:r>
            <a:r>
              <a:rPr lang="tr-TR" sz="2000" dirty="0">
                <a:solidFill>
                  <a:srgbClr val="555555"/>
                </a:solidFill>
                <a:latin typeface="Arial" panose="020B0604020202020204" pitchFamily="34" charset="0"/>
              </a:rPr>
              <a:t> </a:t>
            </a:r>
            <a:r>
              <a:rPr lang="tr-TR" sz="2000" dirty="0" err="1">
                <a:solidFill>
                  <a:srgbClr val="555555"/>
                </a:solidFill>
                <a:latin typeface="Arial" panose="020B0604020202020204" pitchFamily="34" charset="0"/>
              </a:rPr>
              <a:t>angle</a:t>
            </a:r>
            <a:r>
              <a:rPr lang="tr-TR" sz="2000" dirty="0">
                <a:solidFill>
                  <a:srgbClr val="555555"/>
                </a:solidFill>
                <a:latin typeface="Arial" panose="020B0604020202020204" pitchFamily="34" charset="0"/>
              </a:rPr>
              <a:t>” tanımlayabilecek olmanıza rağmen, isterseniz yerleştirme noktasını “</a:t>
            </a:r>
            <a:r>
              <a:rPr lang="tr-TR" sz="2000" dirty="0" err="1">
                <a:solidFill>
                  <a:srgbClr val="555555"/>
                </a:solidFill>
                <a:latin typeface="Arial" panose="020B0604020202020204" pitchFamily="34" charset="0"/>
              </a:rPr>
              <a:t>insertion</a:t>
            </a:r>
            <a:r>
              <a:rPr lang="tr-TR" sz="2000" dirty="0">
                <a:solidFill>
                  <a:srgbClr val="555555"/>
                </a:solidFill>
                <a:latin typeface="Arial" panose="020B0604020202020204" pitchFamily="34" charset="0"/>
              </a:rPr>
              <a:t> </a:t>
            </a:r>
            <a:r>
              <a:rPr lang="tr-TR" sz="2000" dirty="0" err="1">
                <a:solidFill>
                  <a:srgbClr val="555555"/>
                </a:solidFill>
                <a:latin typeface="Arial" panose="020B0604020202020204" pitchFamily="34" charset="0"/>
              </a:rPr>
              <a:t>point</a:t>
            </a:r>
            <a:r>
              <a:rPr lang="tr-TR" sz="2000" dirty="0">
                <a:solidFill>
                  <a:srgbClr val="555555"/>
                </a:solidFill>
                <a:latin typeface="Arial" panose="020B0604020202020204" pitchFamily="34" charset="0"/>
              </a:rPr>
              <a:t>” tanımlamadan önce de dönme açısını “</a:t>
            </a:r>
            <a:r>
              <a:rPr lang="tr-TR" sz="2000" dirty="0" err="1">
                <a:solidFill>
                  <a:srgbClr val="555555"/>
                </a:solidFill>
                <a:latin typeface="Arial" panose="020B0604020202020204" pitchFamily="34" charset="0"/>
              </a:rPr>
              <a:t>rotation</a:t>
            </a:r>
            <a:r>
              <a:rPr lang="tr-TR" sz="2000" dirty="0">
                <a:solidFill>
                  <a:srgbClr val="555555"/>
                </a:solidFill>
                <a:latin typeface="Arial" panose="020B0604020202020204" pitchFamily="34" charset="0"/>
              </a:rPr>
              <a:t> </a:t>
            </a:r>
            <a:r>
              <a:rPr lang="tr-TR" sz="2000" dirty="0" err="1">
                <a:solidFill>
                  <a:srgbClr val="555555"/>
                </a:solidFill>
                <a:latin typeface="Arial" panose="020B0604020202020204" pitchFamily="34" charset="0"/>
              </a:rPr>
              <a:t>angle</a:t>
            </a:r>
            <a:r>
              <a:rPr lang="tr-TR" sz="2000" dirty="0">
                <a:solidFill>
                  <a:srgbClr val="555555"/>
                </a:solidFill>
                <a:latin typeface="Arial" panose="020B0604020202020204" pitchFamily="34" charset="0"/>
              </a:rPr>
              <a:t>” tanımlayabilirsiniz. Şayet, dönme açısını “</a:t>
            </a:r>
            <a:r>
              <a:rPr lang="tr-TR" sz="2000" dirty="0" err="1">
                <a:solidFill>
                  <a:srgbClr val="555555"/>
                </a:solidFill>
                <a:latin typeface="Arial" panose="020B0604020202020204" pitchFamily="34" charset="0"/>
              </a:rPr>
              <a:t>rotation</a:t>
            </a:r>
            <a:r>
              <a:rPr lang="tr-TR" sz="2000" dirty="0">
                <a:solidFill>
                  <a:srgbClr val="555555"/>
                </a:solidFill>
                <a:latin typeface="Arial" panose="020B0604020202020204" pitchFamily="34" charset="0"/>
              </a:rPr>
              <a:t> </a:t>
            </a:r>
            <a:r>
              <a:rPr lang="tr-TR" sz="2000" dirty="0" err="1">
                <a:solidFill>
                  <a:srgbClr val="555555"/>
                </a:solidFill>
                <a:latin typeface="Arial" panose="020B0604020202020204" pitchFamily="34" charset="0"/>
              </a:rPr>
              <a:t>angle</a:t>
            </a:r>
            <a:r>
              <a:rPr lang="tr-TR" sz="2000" dirty="0">
                <a:solidFill>
                  <a:srgbClr val="555555"/>
                </a:solidFill>
                <a:latin typeface="Arial" panose="020B0604020202020204" pitchFamily="34" charset="0"/>
              </a:rPr>
              <a:t>” biliyorsanız, bu kısımda açı </a:t>
            </a:r>
            <a:r>
              <a:rPr lang="tr-TR" sz="2000" dirty="0" err="1">
                <a:solidFill>
                  <a:srgbClr val="555555"/>
                </a:solidFill>
                <a:latin typeface="Arial" panose="020B0604020202020204" pitchFamily="34" charset="0"/>
              </a:rPr>
              <a:t>degerini</a:t>
            </a:r>
            <a:r>
              <a:rPr lang="tr-TR" sz="2000" dirty="0">
                <a:solidFill>
                  <a:srgbClr val="555555"/>
                </a:solidFill>
                <a:latin typeface="Arial" panose="020B0604020202020204" pitchFamily="34" charset="0"/>
              </a:rPr>
              <a:t> giriniz.</a:t>
            </a:r>
            <a:endParaRPr lang="tr-TR" sz="2000" dirty="0"/>
          </a:p>
        </p:txBody>
      </p:sp>
      <p:pic>
        <p:nvPicPr>
          <p:cNvPr id="4" name="Resim 3"/>
          <p:cNvPicPr>
            <a:picLocks noChangeAspect="1"/>
          </p:cNvPicPr>
          <p:nvPr/>
        </p:nvPicPr>
        <p:blipFill>
          <a:blip r:embed="rId2"/>
          <a:stretch>
            <a:fillRect/>
          </a:stretch>
        </p:blipFill>
        <p:spPr>
          <a:xfrm>
            <a:off x="4265683" y="3225442"/>
            <a:ext cx="6693472" cy="3336656"/>
          </a:xfrm>
          <a:prstGeom prst="rect">
            <a:avLst/>
          </a:prstGeom>
        </p:spPr>
      </p:pic>
      <p:sp>
        <p:nvSpPr>
          <p:cNvPr id="5" name="object 5"/>
          <p:cNvSpPr/>
          <p:nvPr/>
        </p:nvSpPr>
        <p:spPr>
          <a:xfrm>
            <a:off x="7395698" y="4215443"/>
            <a:ext cx="1943175" cy="1932243"/>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57748470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15613" y="254465"/>
            <a:ext cx="6096000" cy="3170099"/>
          </a:xfrm>
          <a:prstGeom prst="rect">
            <a:avLst/>
          </a:prstGeom>
        </p:spPr>
        <p:txBody>
          <a:bodyPr>
            <a:spAutoFit/>
          </a:bodyPr>
          <a:lstStyle/>
          <a:p>
            <a:pPr algn="just"/>
            <a:r>
              <a:rPr lang="tr-TR" sz="2000" dirty="0">
                <a:solidFill>
                  <a:srgbClr val="555555"/>
                </a:solidFill>
                <a:latin typeface="Arial" panose="020B0604020202020204" pitchFamily="34" charset="0"/>
              </a:rPr>
              <a:t>Dönme “</a:t>
            </a:r>
            <a:r>
              <a:rPr lang="tr-TR" sz="2000" dirty="0" err="1">
                <a:solidFill>
                  <a:srgbClr val="555555"/>
                </a:solidFill>
                <a:latin typeface="Arial" panose="020B0604020202020204" pitchFamily="34" charset="0"/>
              </a:rPr>
              <a:t>Rotate</a:t>
            </a:r>
            <a:r>
              <a:rPr lang="tr-TR" sz="2000" dirty="0">
                <a:solidFill>
                  <a:srgbClr val="555555"/>
                </a:solidFill>
                <a:latin typeface="Arial" panose="020B0604020202020204" pitchFamily="34" charset="0"/>
              </a:rPr>
              <a:t>” kısmında, dönme açısını önceden tanımlayabilirsiniz. Ön tanımlı olarak ekranda tanımla “</a:t>
            </a:r>
            <a:r>
              <a:rPr lang="tr-TR" sz="2000" dirty="0" err="1">
                <a:solidFill>
                  <a:srgbClr val="555555"/>
                </a:solidFill>
                <a:latin typeface="Arial" panose="020B0604020202020204" pitchFamily="34" charset="0"/>
              </a:rPr>
              <a:t>specify</a:t>
            </a:r>
            <a:r>
              <a:rPr lang="tr-TR" sz="2000" dirty="0">
                <a:solidFill>
                  <a:srgbClr val="555555"/>
                </a:solidFill>
                <a:latin typeface="Arial" panose="020B0604020202020204" pitchFamily="34" charset="0"/>
              </a:rPr>
              <a:t> on </a:t>
            </a:r>
            <a:r>
              <a:rPr lang="tr-TR" sz="2000" dirty="0" err="1">
                <a:solidFill>
                  <a:srgbClr val="555555"/>
                </a:solidFill>
                <a:latin typeface="Arial" panose="020B0604020202020204" pitchFamily="34" charset="0"/>
              </a:rPr>
              <a:t>secreen</a:t>
            </a:r>
            <a:r>
              <a:rPr lang="tr-TR" sz="2000" dirty="0">
                <a:solidFill>
                  <a:srgbClr val="555555"/>
                </a:solidFill>
                <a:latin typeface="Arial" panose="020B0604020202020204" pitchFamily="34" charset="0"/>
              </a:rPr>
              <a:t>” işaret kutucuğu işaretli değildir.  Fakat çiziminize döndükten sonrada öbeğin “</a:t>
            </a:r>
            <a:r>
              <a:rPr lang="tr-TR" sz="2000" dirty="0" err="1">
                <a:solidFill>
                  <a:srgbClr val="555555"/>
                </a:solidFill>
                <a:latin typeface="Arial" panose="020B0604020202020204" pitchFamily="34" charset="0"/>
              </a:rPr>
              <a:t>block</a:t>
            </a:r>
            <a:r>
              <a:rPr lang="tr-TR" sz="2000" dirty="0">
                <a:solidFill>
                  <a:srgbClr val="555555"/>
                </a:solidFill>
                <a:latin typeface="Arial" panose="020B0604020202020204" pitchFamily="34" charset="0"/>
              </a:rPr>
              <a:t>” dönme açısını “</a:t>
            </a:r>
            <a:r>
              <a:rPr lang="tr-TR" sz="2000" dirty="0" err="1">
                <a:solidFill>
                  <a:srgbClr val="555555"/>
                </a:solidFill>
                <a:latin typeface="Arial" panose="020B0604020202020204" pitchFamily="34" charset="0"/>
              </a:rPr>
              <a:t>rotation</a:t>
            </a:r>
            <a:r>
              <a:rPr lang="tr-TR" sz="2000" dirty="0">
                <a:solidFill>
                  <a:srgbClr val="555555"/>
                </a:solidFill>
                <a:latin typeface="Arial" panose="020B0604020202020204" pitchFamily="34" charset="0"/>
              </a:rPr>
              <a:t> </a:t>
            </a:r>
            <a:r>
              <a:rPr lang="tr-TR" sz="2000" dirty="0" err="1">
                <a:solidFill>
                  <a:srgbClr val="555555"/>
                </a:solidFill>
                <a:latin typeface="Arial" panose="020B0604020202020204" pitchFamily="34" charset="0"/>
              </a:rPr>
              <a:t>angle</a:t>
            </a:r>
            <a:r>
              <a:rPr lang="tr-TR" sz="2000" dirty="0">
                <a:solidFill>
                  <a:srgbClr val="555555"/>
                </a:solidFill>
                <a:latin typeface="Arial" panose="020B0604020202020204" pitchFamily="34" charset="0"/>
              </a:rPr>
              <a:t>” tanımlayabilecek olmanıza rağmen, isterseniz yerleştirme noktasını “</a:t>
            </a:r>
            <a:r>
              <a:rPr lang="tr-TR" sz="2000" dirty="0" err="1">
                <a:solidFill>
                  <a:srgbClr val="555555"/>
                </a:solidFill>
                <a:latin typeface="Arial" panose="020B0604020202020204" pitchFamily="34" charset="0"/>
              </a:rPr>
              <a:t>insertion</a:t>
            </a:r>
            <a:r>
              <a:rPr lang="tr-TR" sz="2000" dirty="0">
                <a:solidFill>
                  <a:srgbClr val="555555"/>
                </a:solidFill>
                <a:latin typeface="Arial" panose="020B0604020202020204" pitchFamily="34" charset="0"/>
              </a:rPr>
              <a:t> </a:t>
            </a:r>
            <a:r>
              <a:rPr lang="tr-TR" sz="2000" dirty="0" err="1">
                <a:solidFill>
                  <a:srgbClr val="555555"/>
                </a:solidFill>
                <a:latin typeface="Arial" panose="020B0604020202020204" pitchFamily="34" charset="0"/>
              </a:rPr>
              <a:t>point</a:t>
            </a:r>
            <a:r>
              <a:rPr lang="tr-TR" sz="2000" dirty="0">
                <a:solidFill>
                  <a:srgbClr val="555555"/>
                </a:solidFill>
                <a:latin typeface="Arial" panose="020B0604020202020204" pitchFamily="34" charset="0"/>
              </a:rPr>
              <a:t>” tanımlamadan önce de dönme açısını “</a:t>
            </a:r>
            <a:r>
              <a:rPr lang="tr-TR" sz="2000" dirty="0" err="1">
                <a:solidFill>
                  <a:srgbClr val="555555"/>
                </a:solidFill>
                <a:latin typeface="Arial" panose="020B0604020202020204" pitchFamily="34" charset="0"/>
              </a:rPr>
              <a:t>rotation</a:t>
            </a:r>
            <a:r>
              <a:rPr lang="tr-TR" sz="2000" dirty="0">
                <a:solidFill>
                  <a:srgbClr val="555555"/>
                </a:solidFill>
                <a:latin typeface="Arial" panose="020B0604020202020204" pitchFamily="34" charset="0"/>
              </a:rPr>
              <a:t> </a:t>
            </a:r>
            <a:r>
              <a:rPr lang="tr-TR" sz="2000" dirty="0" err="1">
                <a:solidFill>
                  <a:srgbClr val="555555"/>
                </a:solidFill>
                <a:latin typeface="Arial" panose="020B0604020202020204" pitchFamily="34" charset="0"/>
              </a:rPr>
              <a:t>angle</a:t>
            </a:r>
            <a:r>
              <a:rPr lang="tr-TR" sz="2000" dirty="0">
                <a:solidFill>
                  <a:srgbClr val="555555"/>
                </a:solidFill>
                <a:latin typeface="Arial" panose="020B0604020202020204" pitchFamily="34" charset="0"/>
              </a:rPr>
              <a:t>” tanımlayabilirsiniz. Şayet, dönme açısını “</a:t>
            </a:r>
            <a:r>
              <a:rPr lang="tr-TR" sz="2000" dirty="0" err="1">
                <a:solidFill>
                  <a:srgbClr val="555555"/>
                </a:solidFill>
                <a:latin typeface="Arial" panose="020B0604020202020204" pitchFamily="34" charset="0"/>
              </a:rPr>
              <a:t>rotation</a:t>
            </a:r>
            <a:r>
              <a:rPr lang="tr-TR" sz="2000" dirty="0">
                <a:solidFill>
                  <a:srgbClr val="555555"/>
                </a:solidFill>
                <a:latin typeface="Arial" panose="020B0604020202020204" pitchFamily="34" charset="0"/>
              </a:rPr>
              <a:t> </a:t>
            </a:r>
            <a:r>
              <a:rPr lang="tr-TR" sz="2000" dirty="0" err="1">
                <a:solidFill>
                  <a:srgbClr val="555555"/>
                </a:solidFill>
                <a:latin typeface="Arial" panose="020B0604020202020204" pitchFamily="34" charset="0"/>
              </a:rPr>
              <a:t>angle</a:t>
            </a:r>
            <a:r>
              <a:rPr lang="tr-TR" sz="2000" dirty="0">
                <a:solidFill>
                  <a:srgbClr val="555555"/>
                </a:solidFill>
                <a:latin typeface="Arial" panose="020B0604020202020204" pitchFamily="34" charset="0"/>
              </a:rPr>
              <a:t>” biliyorsanız, bu kısımda açı </a:t>
            </a:r>
            <a:r>
              <a:rPr lang="tr-TR" sz="2000" dirty="0" err="1">
                <a:solidFill>
                  <a:srgbClr val="555555"/>
                </a:solidFill>
                <a:latin typeface="Arial" panose="020B0604020202020204" pitchFamily="34" charset="0"/>
              </a:rPr>
              <a:t>degerini</a:t>
            </a:r>
            <a:r>
              <a:rPr lang="tr-TR" sz="2000" dirty="0">
                <a:solidFill>
                  <a:srgbClr val="555555"/>
                </a:solidFill>
                <a:latin typeface="Arial" panose="020B0604020202020204" pitchFamily="34" charset="0"/>
              </a:rPr>
              <a:t> giriniz.</a:t>
            </a:r>
            <a:endParaRPr lang="tr-TR" sz="2000" dirty="0"/>
          </a:p>
        </p:txBody>
      </p:sp>
      <p:pic>
        <p:nvPicPr>
          <p:cNvPr id="2" name="Resim 1"/>
          <p:cNvPicPr>
            <a:picLocks noChangeAspect="1"/>
          </p:cNvPicPr>
          <p:nvPr/>
        </p:nvPicPr>
        <p:blipFill>
          <a:blip r:embed="rId2"/>
          <a:stretch>
            <a:fillRect/>
          </a:stretch>
        </p:blipFill>
        <p:spPr>
          <a:xfrm>
            <a:off x="4924096" y="3424564"/>
            <a:ext cx="6400800" cy="3267075"/>
          </a:xfrm>
          <a:prstGeom prst="rect">
            <a:avLst/>
          </a:prstGeom>
        </p:spPr>
      </p:pic>
      <p:sp>
        <p:nvSpPr>
          <p:cNvPr id="6" name="object 5"/>
          <p:cNvSpPr/>
          <p:nvPr/>
        </p:nvSpPr>
        <p:spPr>
          <a:xfrm>
            <a:off x="4924096" y="6043448"/>
            <a:ext cx="1860763" cy="648191"/>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2756457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OK ile </a:t>
            </a:r>
            <a:r>
              <a:rPr lang="tr-TR" dirty="0" err="1"/>
              <a:t>block</a:t>
            </a:r>
            <a:r>
              <a:rPr lang="tr-TR" dirty="0"/>
              <a:t> yerleştirilir. </a:t>
            </a:r>
            <a:r>
              <a:rPr lang="tr-TR" dirty="0" err="1"/>
              <a:t>Insert</a:t>
            </a:r>
            <a:r>
              <a:rPr lang="tr-TR" dirty="0"/>
              <a:t> Son Hal</a:t>
            </a:r>
          </a:p>
        </p:txBody>
      </p:sp>
      <p:pic>
        <p:nvPicPr>
          <p:cNvPr id="3" name="Resim 2"/>
          <p:cNvPicPr>
            <a:picLocks noChangeAspect="1"/>
          </p:cNvPicPr>
          <p:nvPr/>
        </p:nvPicPr>
        <p:blipFill>
          <a:blip r:embed="rId2"/>
          <a:stretch>
            <a:fillRect/>
          </a:stretch>
        </p:blipFill>
        <p:spPr>
          <a:xfrm>
            <a:off x="1864549" y="2159876"/>
            <a:ext cx="7979856" cy="4114800"/>
          </a:xfrm>
          <a:prstGeom prst="rect">
            <a:avLst/>
          </a:prstGeom>
        </p:spPr>
      </p:pic>
      <p:sp>
        <p:nvSpPr>
          <p:cNvPr id="4" name="object 5"/>
          <p:cNvSpPr/>
          <p:nvPr/>
        </p:nvSpPr>
        <p:spPr>
          <a:xfrm>
            <a:off x="6663559" y="5626485"/>
            <a:ext cx="1051681" cy="648191"/>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11165469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Base Point seçilirse blok yerleştirilmiş olur.</a:t>
            </a:r>
          </a:p>
        </p:txBody>
      </p:sp>
      <p:pic>
        <p:nvPicPr>
          <p:cNvPr id="5" name="Resim 4"/>
          <p:cNvPicPr>
            <a:picLocks noChangeAspect="1"/>
          </p:cNvPicPr>
          <p:nvPr/>
        </p:nvPicPr>
        <p:blipFill>
          <a:blip r:embed="rId2"/>
          <a:stretch>
            <a:fillRect/>
          </a:stretch>
        </p:blipFill>
        <p:spPr>
          <a:xfrm>
            <a:off x="730304" y="1690688"/>
            <a:ext cx="9953625" cy="4638675"/>
          </a:xfrm>
          <a:prstGeom prst="rect">
            <a:avLst/>
          </a:prstGeom>
        </p:spPr>
      </p:pic>
    </p:spTree>
    <p:extLst>
      <p:ext uri="{BB962C8B-B14F-4D97-AF65-F5344CB8AC3E}">
        <p14:creationId xmlns:p14="http://schemas.microsoft.com/office/powerpoint/2010/main" val="84215378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Son hal</a:t>
            </a:r>
          </a:p>
        </p:txBody>
      </p:sp>
      <p:pic>
        <p:nvPicPr>
          <p:cNvPr id="4" name="Resim 3"/>
          <p:cNvPicPr>
            <a:picLocks noChangeAspect="1"/>
          </p:cNvPicPr>
          <p:nvPr/>
        </p:nvPicPr>
        <p:blipFill>
          <a:blip r:embed="rId2"/>
          <a:stretch>
            <a:fillRect/>
          </a:stretch>
        </p:blipFill>
        <p:spPr>
          <a:xfrm>
            <a:off x="2476500" y="1917482"/>
            <a:ext cx="7239000" cy="4305300"/>
          </a:xfrm>
          <a:prstGeom prst="rect">
            <a:avLst/>
          </a:prstGeom>
        </p:spPr>
      </p:pic>
    </p:spTree>
    <p:extLst>
      <p:ext uri="{BB962C8B-B14F-4D97-AF65-F5344CB8AC3E}">
        <p14:creationId xmlns:p14="http://schemas.microsoft.com/office/powerpoint/2010/main" val="1845567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Makine ve çelik yapı projelerinde ISO-25 uygundur. Bizim ölçülendirmemizde yeni bir stil tanımlaması yapılacaktır</a:t>
            </a:r>
          </a:p>
        </p:txBody>
      </p:sp>
      <p:pic>
        <p:nvPicPr>
          <p:cNvPr id="3" name="Resim 2"/>
          <p:cNvPicPr>
            <a:picLocks noChangeAspect="1"/>
          </p:cNvPicPr>
          <p:nvPr/>
        </p:nvPicPr>
        <p:blipFill>
          <a:blip r:embed="rId2"/>
          <a:stretch>
            <a:fillRect/>
          </a:stretch>
        </p:blipFill>
        <p:spPr>
          <a:xfrm>
            <a:off x="2764221" y="1953447"/>
            <a:ext cx="6219003" cy="4643679"/>
          </a:xfrm>
          <a:prstGeom prst="rect">
            <a:avLst/>
          </a:prstGeom>
        </p:spPr>
      </p:pic>
    </p:spTree>
    <p:extLst>
      <p:ext uri="{BB962C8B-B14F-4D97-AF65-F5344CB8AC3E}">
        <p14:creationId xmlns:p14="http://schemas.microsoft.com/office/powerpoint/2010/main" val="391108569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12380" y="2782504"/>
            <a:ext cx="10515600" cy="1325563"/>
          </a:xfrm>
        </p:spPr>
        <p:txBody>
          <a:bodyPr>
            <a:normAutofit fontScale="90000"/>
          </a:bodyPr>
          <a:lstStyle/>
          <a:p>
            <a:r>
              <a:rPr lang="tr-TR" b="1" dirty="0" err="1"/>
              <a:t>Wblock</a:t>
            </a:r>
            <a:r>
              <a:rPr lang="tr-TR" dirty="0"/>
              <a:t> komutunda olduğu gibi </a:t>
            </a:r>
            <a:r>
              <a:rPr lang="tr-TR" b="1" dirty="0" err="1"/>
              <a:t>Block</a:t>
            </a:r>
            <a:r>
              <a:rPr lang="tr-TR" b="1" dirty="0"/>
              <a:t> </a:t>
            </a:r>
            <a:r>
              <a:rPr lang="tr-TR" dirty="0"/>
              <a:t>komutu da objeleri blok haline getirir. Aralarında şöyle bir fark vardır. </a:t>
            </a:r>
            <a:r>
              <a:rPr lang="tr-TR" b="1" dirty="0" err="1"/>
              <a:t>Wblock</a:t>
            </a:r>
            <a:r>
              <a:rPr lang="tr-TR" b="1" dirty="0"/>
              <a:t> (Blok yaz) </a:t>
            </a:r>
            <a:r>
              <a:rPr lang="tr-TR" dirty="0"/>
              <a:t>komutuyla oluşturulmuş bloklar değişik dosyalarda sınırsız sayıda kullanılırken, </a:t>
            </a:r>
            <a:r>
              <a:rPr lang="tr-TR" b="1" dirty="0" err="1"/>
              <a:t>Block</a:t>
            </a:r>
            <a:r>
              <a:rPr lang="tr-TR" dirty="0"/>
              <a:t> komutuyla oluşturulmuş bloklar sadece ilgili dosyada kullanılır. Güncel dosya kaydedildiğinde blok resim de otomatikman aynı dosyaya bağlı olarak kaydedilir.</a:t>
            </a:r>
          </a:p>
        </p:txBody>
      </p:sp>
    </p:spTree>
    <p:extLst>
      <p:ext uri="{BB962C8B-B14F-4D97-AF65-F5344CB8AC3E}">
        <p14:creationId xmlns:p14="http://schemas.microsoft.com/office/powerpoint/2010/main" val="156361205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33097" y="2645870"/>
            <a:ext cx="10515600" cy="1325563"/>
          </a:xfrm>
        </p:spPr>
        <p:txBody>
          <a:bodyPr>
            <a:normAutofit fontScale="90000"/>
          </a:bodyPr>
          <a:lstStyle/>
          <a:p>
            <a:r>
              <a:rPr lang="tr-TR" dirty="0"/>
              <a:t>Her meslekte şekil ve ölçü bakımından değişmeyen ve sürekli kullanılan standart elemanlar vardır. Örneğin cıvata, somun, kapı, pencere, elektrik düğmesi gibi çok kullanılan standart elemanları tekrar tekrar çizmek büyük zaman kaybına sebep olacaktır. Bu şekiller,  bir defa çizilip </a:t>
            </a:r>
            <a:r>
              <a:rPr lang="tr-TR" b="1" dirty="0"/>
              <a:t>“WBLOCK”</a:t>
            </a:r>
            <a:r>
              <a:rPr lang="tr-TR" dirty="0"/>
              <a:t> komutu ile bir  bütün (blok) haline getirilip </a:t>
            </a:r>
            <a:r>
              <a:rPr lang="tr-TR" b="1" dirty="0" err="1"/>
              <a:t>Harddisk</a:t>
            </a:r>
            <a:r>
              <a:rPr lang="tr-TR" dirty="0" err="1"/>
              <a:t>’e</a:t>
            </a:r>
            <a:r>
              <a:rPr lang="tr-TR" dirty="0"/>
              <a:t>  çizim dosyası gibi kaydedilir. İstenildiğinde </a:t>
            </a:r>
            <a:r>
              <a:rPr lang="tr-TR" b="1" dirty="0"/>
              <a:t>“INSERT” </a:t>
            </a:r>
            <a:r>
              <a:rPr lang="tr-TR" dirty="0"/>
              <a:t>komutu ile sınırsız sayıda çağrılıp kullanılabilir.</a:t>
            </a:r>
          </a:p>
        </p:txBody>
      </p:sp>
    </p:spTree>
    <p:extLst>
      <p:ext uri="{BB962C8B-B14F-4D97-AF65-F5344CB8AC3E}">
        <p14:creationId xmlns:p14="http://schemas.microsoft.com/office/powerpoint/2010/main" val="5041061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6647" y="606863"/>
            <a:ext cx="10515600" cy="1325563"/>
          </a:xfrm>
        </p:spPr>
        <p:txBody>
          <a:bodyPr>
            <a:normAutofit fontScale="90000"/>
          </a:bodyPr>
          <a:lstStyle/>
          <a:p>
            <a:r>
              <a:rPr lang="tr-TR" dirty="0"/>
              <a:t>Name e isim verilir.</a:t>
            </a:r>
            <a:br>
              <a:rPr lang="tr-TR" dirty="0"/>
            </a:br>
            <a:r>
              <a:rPr lang="tr-TR" dirty="0"/>
              <a:t>Base </a:t>
            </a:r>
            <a:r>
              <a:rPr lang="tr-TR" dirty="0" err="1"/>
              <a:t>point</a:t>
            </a:r>
            <a:r>
              <a:rPr lang="tr-TR" dirty="0"/>
              <a:t> tutup çağrılan nokta</a:t>
            </a:r>
            <a:br>
              <a:rPr lang="tr-TR" dirty="0"/>
            </a:br>
            <a:r>
              <a:rPr lang="tr-TR" dirty="0" err="1"/>
              <a:t>Layer</a:t>
            </a:r>
            <a:r>
              <a:rPr lang="tr-TR" dirty="0"/>
              <a:t> ile 1.5k (0.15 mm) kalınlığında çizgi tanımlanır</a:t>
            </a:r>
          </a:p>
        </p:txBody>
      </p:sp>
      <p:pic>
        <p:nvPicPr>
          <p:cNvPr id="3" name="Resim 2"/>
          <p:cNvPicPr>
            <a:picLocks noChangeAspect="1"/>
          </p:cNvPicPr>
          <p:nvPr/>
        </p:nvPicPr>
        <p:blipFill>
          <a:blip r:embed="rId2"/>
          <a:stretch>
            <a:fillRect/>
          </a:stretch>
        </p:blipFill>
        <p:spPr>
          <a:xfrm>
            <a:off x="5370622" y="2252169"/>
            <a:ext cx="5381625" cy="3867150"/>
          </a:xfrm>
          <a:prstGeom prst="rect">
            <a:avLst/>
          </a:prstGeom>
        </p:spPr>
      </p:pic>
    </p:spTree>
    <p:extLst>
      <p:ext uri="{BB962C8B-B14F-4D97-AF65-F5344CB8AC3E}">
        <p14:creationId xmlns:p14="http://schemas.microsoft.com/office/powerpoint/2010/main" val="169816353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9826" y="2519745"/>
            <a:ext cx="11500945" cy="1325563"/>
          </a:xfrm>
        </p:spPr>
        <p:txBody>
          <a:bodyPr>
            <a:normAutofit fontScale="90000"/>
          </a:bodyPr>
          <a:lstStyle/>
          <a:p>
            <a:r>
              <a:rPr lang="tr-TR" dirty="0"/>
              <a:t>Çok sayıda objeden oluşan çizimlerin bir bütün haline getirilmesine </a:t>
            </a:r>
            <a:r>
              <a:rPr lang="tr-TR" b="1" dirty="0" err="1"/>
              <a:t>block</a:t>
            </a:r>
            <a:r>
              <a:rPr lang="tr-TR" b="1" dirty="0"/>
              <a:t> (blok) </a:t>
            </a:r>
            <a:r>
              <a:rPr lang="tr-TR" dirty="0"/>
              <a:t>denir. Bu amaçla kullanılan komutlara </a:t>
            </a:r>
            <a:r>
              <a:rPr lang="tr-TR" b="1" dirty="0"/>
              <a:t>blok komutları</a:t>
            </a:r>
            <a:r>
              <a:rPr lang="tr-TR" dirty="0"/>
              <a:t> denir. </a:t>
            </a:r>
            <a:r>
              <a:rPr lang="tr-TR" b="1" dirty="0" err="1"/>
              <a:t>Block</a:t>
            </a:r>
            <a:r>
              <a:rPr lang="tr-TR" dirty="0"/>
              <a:t> haline getirilmiş resimler üzerinde değişiklik yapabilmek için </a:t>
            </a:r>
            <a:r>
              <a:rPr lang="tr-TR" b="1" dirty="0"/>
              <a:t>“EXPLODE”</a:t>
            </a:r>
            <a:r>
              <a:rPr lang="tr-TR" dirty="0"/>
              <a:t> komutuyla dağıtılmalıdır. </a:t>
            </a:r>
          </a:p>
        </p:txBody>
      </p:sp>
    </p:spTree>
    <p:extLst>
      <p:ext uri="{BB962C8B-B14F-4D97-AF65-F5344CB8AC3E}">
        <p14:creationId xmlns:p14="http://schemas.microsoft.com/office/powerpoint/2010/main" val="182544007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17179" y="1826063"/>
            <a:ext cx="10515600" cy="1715923"/>
          </a:xfrm>
        </p:spPr>
        <p:txBody>
          <a:bodyPr>
            <a:normAutofit fontScale="90000"/>
          </a:bodyPr>
          <a:lstStyle/>
          <a:p>
            <a:r>
              <a:rPr lang="tr-TR" dirty="0" err="1"/>
              <a:t>Wblock</a:t>
            </a:r>
            <a:r>
              <a:rPr lang="tr-TR" dirty="0"/>
              <a:t> Komutu Sadece komut satırında çıkmaktadır. </a:t>
            </a:r>
            <a:br>
              <a:rPr lang="tr-TR" dirty="0"/>
            </a:br>
            <a:r>
              <a:rPr lang="tr-TR" dirty="0" err="1"/>
              <a:t>Wblock</a:t>
            </a:r>
            <a:r>
              <a:rPr lang="tr-TR" dirty="0"/>
              <a:t> komutuna aşağıdaki yoldan girilir:</a:t>
            </a:r>
            <a:br>
              <a:rPr lang="tr-TR" dirty="0"/>
            </a:br>
            <a:r>
              <a:rPr lang="tr-TR" dirty="0"/>
              <a:t>♦ Klavyeden WBLOCK kelimesi veya W harfi yazılır ve </a:t>
            </a:r>
            <a:r>
              <a:rPr lang="tr-TR" dirty="0" err="1"/>
              <a:t>Enter</a:t>
            </a:r>
            <a:r>
              <a:rPr lang="tr-TR" dirty="0"/>
              <a:t> tuşuna basılır.</a:t>
            </a:r>
            <a:br>
              <a:rPr lang="tr-TR" dirty="0"/>
            </a:br>
            <a:r>
              <a:rPr lang="tr-TR" dirty="0"/>
              <a:t>        </a:t>
            </a:r>
            <a:r>
              <a:rPr lang="tr-TR" dirty="0" err="1"/>
              <a:t>Command</a:t>
            </a:r>
            <a:r>
              <a:rPr lang="tr-TR" dirty="0"/>
              <a:t>: WBLOCK (W) </a:t>
            </a:r>
            <a:br>
              <a:rPr lang="tr-TR" dirty="0"/>
            </a:br>
            <a:endParaRPr lang="tr-TR" dirty="0"/>
          </a:p>
        </p:txBody>
      </p:sp>
      <p:pic>
        <p:nvPicPr>
          <p:cNvPr id="3" name="Resim 2"/>
          <p:cNvPicPr>
            <a:picLocks noChangeAspect="1"/>
          </p:cNvPicPr>
          <p:nvPr/>
        </p:nvPicPr>
        <p:blipFill>
          <a:blip r:embed="rId2"/>
          <a:stretch>
            <a:fillRect/>
          </a:stretch>
        </p:blipFill>
        <p:spPr>
          <a:xfrm>
            <a:off x="955620" y="4561490"/>
            <a:ext cx="9229725" cy="1371600"/>
          </a:xfrm>
          <a:prstGeom prst="rect">
            <a:avLst/>
          </a:prstGeom>
        </p:spPr>
      </p:pic>
    </p:spTree>
    <p:extLst>
      <p:ext uri="{BB962C8B-B14F-4D97-AF65-F5344CB8AC3E}">
        <p14:creationId xmlns:p14="http://schemas.microsoft.com/office/powerpoint/2010/main" val="19284179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4517" y="3072792"/>
            <a:ext cx="6203731" cy="1325563"/>
          </a:xfrm>
        </p:spPr>
        <p:txBody>
          <a:bodyPr>
            <a:normAutofit fontScale="90000"/>
          </a:bodyPr>
          <a:lstStyle/>
          <a:p>
            <a:r>
              <a:rPr lang="tr-TR" dirty="0"/>
              <a:t>Komut çalıştırıldığında </a:t>
            </a:r>
            <a:r>
              <a:rPr lang="tr-TR" b="1" dirty="0"/>
              <a:t>Source</a:t>
            </a:r>
            <a:r>
              <a:rPr lang="tr-TR" dirty="0"/>
              <a:t> kısmında üç seçenek mevcuttur. Source bölümünden  Objects (Objeler) seçeneği seçilir.</a:t>
            </a:r>
            <a:br>
              <a:rPr lang="tr-TR" dirty="0"/>
            </a:br>
            <a:r>
              <a:rPr lang="tr-TR" b="1" dirty="0" err="1"/>
              <a:t>Block</a:t>
            </a:r>
            <a:r>
              <a:rPr lang="tr-TR" dirty="0"/>
              <a:t> ile önceden </a:t>
            </a:r>
            <a:r>
              <a:rPr lang="tr-TR" dirty="0" err="1"/>
              <a:t>draw’dan</a:t>
            </a:r>
            <a:r>
              <a:rPr lang="tr-TR" dirty="0"/>
              <a:t> yapılan </a:t>
            </a:r>
            <a:r>
              <a:rPr lang="tr-TR" dirty="0" err="1"/>
              <a:t>block’u</a:t>
            </a:r>
            <a:r>
              <a:rPr lang="tr-TR" dirty="0"/>
              <a:t> </a:t>
            </a:r>
            <a:r>
              <a:rPr lang="tr-TR" dirty="0" err="1"/>
              <a:t>Wblock</a:t>
            </a:r>
            <a:r>
              <a:rPr lang="tr-TR" dirty="0"/>
              <a:t>  yapıyor.</a:t>
            </a:r>
            <a:br>
              <a:rPr lang="tr-TR" dirty="0"/>
            </a:br>
            <a:r>
              <a:rPr lang="tr-TR" b="1" dirty="0" err="1"/>
              <a:t>Entire</a:t>
            </a:r>
            <a:r>
              <a:rPr lang="tr-TR" b="1" dirty="0"/>
              <a:t> </a:t>
            </a:r>
            <a:r>
              <a:rPr lang="tr-TR" b="1" dirty="0" err="1"/>
              <a:t>drawing</a:t>
            </a:r>
            <a:r>
              <a:rPr lang="tr-TR" b="1" dirty="0"/>
              <a:t> </a:t>
            </a:r>
            <a:r>
              <a:rPr lang="tr-TR" dirty="0"/>
              <a:t>ile tüm çizilen çizimleri </a:t>
            </a:r>
            <a:r>
              <a:rPr lang="tr-TR" dirty="0" err="1"/>
              <a:t>block</a:t>
            </a:r>
            <a:r>
              <a:rPr lang="tr-TR" dirty="0"/>
              <a:t> yapıyor.</a:t>
            </a:r>
            <a:br>
              <a:rPr lang="tr-TR" dirty="0"/>
            </a:br>
            <a:r>
              <a:rPr lang="tr-TR" b="1" dirty="0"/>
              <a:t>Objects </a:t>
            </a:r>
            <a:r>
              <a:rPr lang="tr-TR" dirty="0"/>
              <a:t>ile seçilen çizimleri </a:t>
            </a:r>
            <a:r>
              <a:rPr lang="tr-TR" dirty="0" err="1"/>
              <a:t>block’a</a:t>
            </a:r>
            <a:r>
              <a:rPr lang="tr-TR" dirty="0"/>
              <a:t> dönüştürür.</a:t>
            </a:r>
            <a:br>
              <a:rPr lang="tr-TR" dirty="0"/>
            </a:br>
            <a:endParaRPr lang="tr-TR" b="1" dirty="0"/>
          </a:p>
        </p:txBody>
      </p:sp>
      <p:pic>
        <p:nvPicPr>
          <p:cNvPr id="3" name="Resim 2"/>
          <p:cNvPicPr>
            <a:picLocks noChangeAspect="1"/>
          </p:cNvPicPr>
          <p:nvPr/>
        </p:nvPicPr>
        <p:blipFill>
          <a:blip r:embed="rId2"/>
          <a:stretch>
            <a:fillRect/>
          </a:stretch>
        </p:blipFill>
        <p:spPr>
          <a:xfrm>
            <a:off x="7220607" y="1474075"/>
            <a:ext cx="4752153" cy="5154878"/>
          </a:xfrm>
          <a:prstGeom prst="rect">
            <a:avLst/>
          </a:prstGeom>
        </p:spPr>
      </p:pic>
      <p:sp>
        <p:nvSpPr>
          <p:cNvPr id="4" name="object 5"/>
          <p:cNvSpPr/>
          <p:nvPr/>
        </p:nvSpPr>
        <p:spPr>
          <a:xfrm>
            <a:off x="7326448" y="1944418"/>
            <a:ext cx="4540469" cy="96694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0179979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6049" y="2807932"/>
            <a:ext cx="6161689" cy="1325563"/>
          </a:xfrm>
        </p:spPr>
        <p:txBody>
          <a:bodyPr>
            <a:normAutofit fontScale="90000"/>
          </a:bodyPr>
          <a:lstStyle/>
          <a:p>
            <a:r>
              <a:rPr lang="tr-TR" dirty="0"/>
              <a:t>Ekrana çağırıldığında yerleştirme noktası için </a:t>
            </a:r>
            <a:r>
              <a:rPr lang="tr-TR" b="1" dirty="0"/>
              <a:t>Base </a:t>
            </a:r>
            <a:r>
              <a:rPr lang="tr-TR" b="1" dirty="0" err="1"/>
              <a:t>point</a:t>
            </a:r>
            <a:r>
              <a:rPr lang="tr-TR" b="1" dirty="0"/>
              <a:t>  </a:t>
            </a:r>
            <a:r>
              <a:rPr lang="tr-TR" dirty="0"/>
              <a:t>(Temel nokta) bölümünden  </a:t>
            </a:r>
            <a:r>
              <a:rPr lang="tr-TR" b="1" dirty="0" err="1"/>
              <a:t>Pick</a:t>
            </a:r>
            <a:r>
              <a:rPr lang="tr-TR" b="1" dirty="0"/>
              <a:t> </a:t>
            </a:r>
            <a:r>
              <a:rPr lang="tr-TR" b="1" dirty="0" err="1"/>
              <a:t>point</a:t>
            </a:r>
            <a:r>
              <a:rPr lang="tr-TR" b="1" dirty="0"/>
              <a:t>  </a:t>
            </a:r>
            <a:r>
              <a:rPr lang="tr-TR" dirty="0"/>
              <a:t>(Nokta tıklayın)  düğmesi tıklanır. Çizim ekranına dönülür ve blok çağrıldığında kullanılacak yerleştirme noktası tıklanır. Her objenin temel noktası değişik yerlerde olabilir. Tekrar diyalog kutusuna dönülür.</a:t>
            </a:r>
          </a:p>
        </p:txBody>
      </p:sp>
      <p:pic>
        <p:nvPicPr>
          <p:cNvPr id="6" name="Resim 5"/>
          <p:cNvPicPr>
            <a:picLocks noChangeAspect="1"/>
          </p:cNvPicPr>
          <p:nvPr/>
        </p:nvPicPr>
        <p:blipFill>
          <a:blip r:embed="rId2"/>
          <a:stretch>
            <a:fillRect/>
          </a:stretch>
        </p:blipFill>
        <p:spPr>
          <a:xfrm>
            <a:off x="7462837" y="504168"/>
            <a:ext cx="3971925" cy="5933090"/>
          </a:xfrm>
          <a:prstGeom prst="rect">
            <a:avLst/>
          </a:prstGeom>
        </p:spPr>
      </p:pic>
      <p:sp>
        <p:nvSpPr>
          <p:cNvPr id="7" name="object 5"/>
          <p:cNvSpPr/>
          <p:nvPr/>
        </p:nvSpPr>
        <p:spPr>
          <a:xfrm>
            <a:off x="7503317" y="2062334"/>
            <a:ext cx="3890963" cy="184751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47070505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7483" y="180705"/>
            <a:ext cx="10515600" cy="1325563"/>
          </a:xfrm>
        </p:spPr>
        <p:txBody>
          <a:bodyPr>
            <a:normAutofit fontScale="90000"/>
          </a:bodyPr>
          <a:lstStyle/>
          <a:p>
            <a:r>
              <a:rPr lang="tr-TR" dirty="0"/>
              <a:t>Base Point olarak koordinatlar ekrandan nokta  seçilerek belirlenir. Nokta seçilince tekrar diyalog kutusuna dönülür.</a:t>
            </a:r>
          </a:p>
        </p:txBody>
      </p:sp>
      <p:pic>
        <p:nvPicPr>
          <p:cNvPr id="3" name="Resim 2"/>
          <p:cNvPicPr>
            <a:picLocks noChangeAspect="1"/>
          </p:cNvPicPr>
          <p:nvPr/>
        </p:nvPicPr>
        <p:blipFill>
          <a:blip r:embed="rId2"/>
          <a:stretch>
            <a:fillRect/>
          </a:stretch>
        </p:blipFill>
        <p:spPr>
          <a:xfrm>
            <a:off x="7462837" y="2159219"/>
            <a:ext cx="3971925" cy="4305300"/>
          </a:xfrm>
          <a:prstGeom prst="rect">
            <a:avLst/>
          </a:prstGeom>
        </p:spPr>
      </p:pic>
      <p:sp>
        <p:nvSpPr>
          <p:cNvPr id="4" name="object 5"/>
          <p:cNvSpPr/>
          <p:nvPr/>
        </p:nvSpPr>
        <p:spPr>
          <a:xfrm>
            <a:off x="7462837" y="3268721"/>
            <a:ext cx="3890963" cy="1418893"/>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pic>
        <p:nvPicPr>
          <p:cNvPr id="5" name="Resim 4"/>
          <p:cNvPicPr>
            <a:picLocks noChangeAspect="1"/>
          </p:cNvPicPr>
          <p:nvPr/>
        </p:nvPicPr>
        <p:blipFill>
          <a:blip r:embed="rId3"/>
          <a:stretch>
            <a:fillRect/>
          </a:stretch>
        </p:blipFill>
        <p:spPr>
          <a:xfrm>
            <a:off x="182683" y="1690688"/>
            <a:ext cx="7073068" cy="5029200"/>
          </a:xfrm>
          <a:prstGeom prst="rect">
            <a:avLst/>
          </a:prstGeom>
        </p:spPr>
      </p:pic>
    </p:spTree>
    <p:extLst>
      <p:ext uri="{BB962C8B-B14F-4D97-AF65-F5344CB8AC3E}">
        <p14:creationId xmlns:p14="http://schemas.microsoft.com/office/powerpoint/2010/main" val="350572169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5205248" cy="1325563"/>
          </a:xfrm>
        </p:spPr>
        <p:txBody>
          <a:bodyPr/>
          <a:lstStyle/>
          <a:p>
            <a:r>
              <a:rPr lang="tr-TR" dirty="0"/>
              <a:t>Koordinatlar otomatik seçilmiş olur. </a:t>
            </a:r>
          </a:p>
        </p:txBody>
      </p:sp>
      <p:pic>
        <p:nvPicPr>
          <p:cNvPr id="3" name="Resim 2"/>
          <p:cNvPicPr>
            <a:picLocks noChangeAspect="1"/>
          </p:cNvPicPr>
          <p:nvPr/>
        </p:nvPicPr>
        <p:blipFill>
          <a:blip r:embed="rId2"/>
          <a:stretch>
            <a:fillRect/>
          </a:stretch>
        </p:blipFill>
        <p:spPr>
          <a:xfrm>
            <a:off x="6611007" y="899124"/>
            <a:ext cx="5023944" cy="5627312"/>
          </a:xfrm>
          <a:prstGeom prst="rect">
            <a:avLst/>
          </a:prstGeom>
        </p:spPr>
      </p:pic>
      <p:sp>
        <p:nvSpPr>
          <p:cNvPr id="4" name="object 5"/>
          <p:cNvSpPr/>
          <p:nvPr/>
        </p:nvSpPr>
        <p:spPr>
          <a:xfrm>
            <a:off x="6705600" y="2406869"/>
            <a:ext cx="2060028" cy="201535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10624563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538" y="2099332"/>
            <a:ext cx="6130159" cy="1325563"/>
          </a:xfrm>
        </p:spPr>
        <p:txBody>
          <a:bodyPr>
            <a:normAutofit fontScale="90000"/>
          </a:bodyPr>
          <a:lstStyle/>
          <a:p>
            <a:r>
              <a:rPr lang="tr-TR" dirty="0"/>
              <a:t>Objects  bölümünden  Select </a:t>
            </a:r>
            <a:r>
              <a:rPr lang="tr-TR" dirty="0" err="1"/>
              <a:t>objects</a:t>
            </a:r>
            <a:r>
              <a:rPr lang="tr-TR" dirty="0"/>
              <a:t> (Objeleri seçiniz)  düğmesi tıklanır. </a:t>
            </a:r>
          </a:p>
        </p:txBody>
      </p:sp>
      <p:pic>
        <p:nvPicPr>
          <p:cNvPr id="3" name="Resim 2"/>
          <p:cNvPicPr>
            <a:picLocks noChangeAspect="1"/>
          </p:cNvPicPr>
          <p:nvPr/>
        </p:nvPicPr>
        <p:blipFill>
          <a:blip r:embed="rId2"/>
          <a:stretch>
            <a:fillRect/>
          </a:stretch>
        </p:blipFill>
        <p:spPr>
          <a:xfrm>
            <a:off x="6160868" y="1120501"/>
            <a:ext cx="5419725" cy="4238625"/>
          </a:xfrm>
          <a:prstGeom prst="rect">
            <a:avLst/>
          </a:prstGeom>
        </p:spPr>
      </p:pic>
      <p:sp>
        <p:nvSpPr>
          <p:cNvPr id="4" name="object 5"/>
          <p:cNvSpPr/>
          <p:nvPr/>
        </p:nvSpPr>
        <p:spPr>
          <a:xfrm>
            <a:off x="7704081" y="2099332"/>
            <a:ext cx="3773215" cy="1705413"/>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987750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New seçeneğine tıklanır</a:t>
            </a:r>
          </a:p>
        </p:txBody>
      </p:sp>
      <p:pic>
        <p:nvPicPr>
          <p:cNvPr id="4" name="Resim 3"/>
          <p:cNvPicPr>
            <a:picLocks noChangeAspect="1"/>
          </p:cNvPicPr>
          <p:nvPr/>
        </p:nvPicPr>
        <p:blipFill>
          <a:blip r:embed="rId2"/>
          <a:stretch>
            <a:fillRect/>
          </a:stretch>
        </p:blipFill>
        <p:spPr>
          <a:xfrm>
            <a:off x="1641420" y="2238538"/>
            <a:ext cx="8467725" cy="3705225"/>
          </a:xfrm>
          <a:prstGeom prst="rect">
            <a:avLst/>
          </a:prstGeom>
        </p:spPr>
      </p:pic>
      <p:sp>
        <p:nvSpPr>
          <p:cNvPr id="5" name="object 5"/>
          <p:cNvSpPr/>
          <p:nvPr/>
        </p:nvSpPr>
        <p:spPr>
          <a:xfrm>
            <a:off x="5788573" y="3384746"/>
            <a:ext cx="864476" cy="34642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86051244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9111" y="1903740"/>
            <a:ext cx="4501054" cy="1325563"/>
          </a:xfrm>
        </p:spPr>
        <p:txBody>
          <a:bodyPr>
            <a:normAutofit fontScale="90000"/>
          </a:bodyPr>
          <a:lstStyle/>
          <a:p>
            <a:r>
              <a:rPr lang="tr-TR" dirty="0"/>
              <a:t>Çizim alanına geçilir  ve objeler seçilir. Sağ tuşa veya </a:t>
            </a:r>
            <a:r>
              <a:rPr lang="tr-TR" dirty="0" err="1"/>
              <a:t>Enter</a:t>
            </a:r>
            <a:r>
              <a:rPr lang="tr-TR" dirty="0"/>
              <a:t> tuşuna basılarak seçme işlemi sonuçlandırılır ve diyalog kutusuna geri dönülür.</a:t>
            </a:r>
          </a:p>
        </p:txBody>
      </p:sp>
      <p:pic>
        <p:nvPicPr>
          <p:cNvPr id="3" name="Resim 2"/>
          <p:cNvPicPr>
            <a:picLocks noChangeAspect="1"/>
          </p:cNvPicPr>
          <p:nvPr/>
        </p:nvPicPr>
        <p:blipFill>
          <a:blip r:embed="rId2"/>
          <a:stretch>
            <a:fillRect/>
          </a:stretch>
        </p:blipFill>
        <p:spPr>
          <a:xfrm>
            <a:off x="4151327" y="1903740"/>
            <a:ext cx="7893528" cy="4745422"/>
          </a:xfrm>
          <a:prstGeom prst="rect">
            <a:avLst/>
          </a:prstGeom>
        </p:spPr>
      </p:pic>
    </p:spTree>
    <p:extLst>
      <p:ext uri="{BB962C8B-B14F-4D97-AF65-F5344CB8AC3E}">
        <p14:creationId xmlns:p14="http://schemas.microsoft.com/office/powerpoint/2010/main" val="38765728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9621" y="2515999"/>
            <a:ext cx="5646683" cy="1325563"/>
          </a:xfrm>
        </p:spPr>
        <p:txBody>
          <a:bodyPr>
            <a:normAutofit fontScale="90000"/>
          </a:bodyPr>
          <a:lstStyle/>
          <a:p>
            <a:r>
              <a:rPr lang="tr-TR" dirty="0"/>
              <a:t>Objects kısmında </a:t>
            </a:r>
            <a:br>
              <a:rPr lang="tr-TR" dirty="0"/>
            </a:br>
            <a:r>
              <a:rPr lang="tr-TR" b="1" dirty="0" err="1"/>
              <a:t>Retain</a:t>
            </a:r>
            <a:r>
              <a:rPr lang="tr-TR" dirty="0"/>
              <a:t> ekranda yapılan çizimi olduğu gibi bırakır.</a:t>
            </a:r>
            <a:br>
              <a:rPr lang="tr-TR" dirty="0"/>
            </a:br>
            <a:r>
              <a:rPr lang="tr-TR" b="1" dirty="0" err="1"/>
              <a:t>Convert</a:t>
            </a:r>
            <a:r>
              <a:rPr lang="tr-TR" b="1" dirty="0"/>
              <a:t> </a:t>
            </a:r>
            <a:r>
              <a:rPr lang="tr-TR" b="1" dirty="0" err="1"/>
              <a:t>to</a:t>
            </a:r>
            <a:r>
              <a:rPr lang="tr-TR" b="1" dirty="0"/>
              <a:t> </a:t>
            </a:r>
            <a:r>
              <a:rPr lang="tr-TR" b="1" dirty="0" err="1"/>
              <a:t>block</a:t>
            </a:r>
            <a:r>
              <a:rPr lang="tr-TR" b="1" dirty="0"/>
              <a:t> </a:t>
            </a:r>
            <a:r>
              <a:rPr lang="tr-TR" dirty="0"/>
              <a:t>çizimi </a:t>
            </a:r>
            <a:r>
              <a:rPr lang="tr-TR" dirty="0" err="1"/>
              <a:t>block’a</a:t>
            </a:r>
            <a:r>
              <a:rPr lang="tr-TR" dirty="0"/>
              <a:t> dönüştürür.</a:t>
            </a:r>
            <a:br>
              <a:rPr lang="tr-TR" dirty="0"/>
            </a:br>
            <a:r>
              <a:rPr lang="tr-TR" b="1" dirty="0" err="1"/>
              <a:t>Delete</a:t>
            </a:r>
            <a:r>
              <a:rPr lang="tr-TR" b="1" dirty="0"/>
              <a:t> </a:t>
            </a:r>
            <a:r>
              <a:rPr lang="tr-TR" b="1" dirty="0" err="1"/>
              <a:t>from</a:t>
            </a:r>
            <a:r>
              <a:rPr lang="tr-TR" b="1" dirty="0"/>
              <a:t> </a:t>
            </a:r>
            <a:r>
              <a:rPr lang="tr-TR" b="1" dirty="0" err="1"/>
              <a:t>drawing</a:t>
            </a:r>
            <a:r>
              <a:rPr lang="tr-TR" b="1" dirty="0"/>
              <a:t> </a:t>
            </a:r>
            <a:r>
              <a:rPr lang="tr-TR" dirty="0"/>
              <a:t>yapılan</a:t>
            </a:r>
            <a:r>
              <a:rPr lang="tr-TR" b="1" dirty="0"/>
              <a:t> </a:t>
            </a:r>
            <a:r>
              <a:rPr lang="tr-TR" dirty="0"/>
              <a:t>çizimi ekrandan siler.</a:t>
            </a:r>
            <a:br>
              <a:rPr lang="tr-TR" dirty="0"/>
            </a:br>
            <a:r>
              <a:rPr lang="tr-TR" dirty="0" err="1"/>
              <a:t>Retain</a:t>
            </a:r>
            <a:r>
              <a:rPr lang="tr-TR" dirty="0"/>
              <a:t> seçeneği tercih edilir.</a:t>
            </a:r>
          </a:p>
        </p:txBody>
      </p:sp>
      <p:pic>
        <p:nvPicPr>
          <p:cNvPr id="5" name="Resim 4"/>
          <p:cNvPicPr>
            <a:picLocks noChangeAspect="1"/>
          </p:cNvPicPr>
          <p:nvPr/>
        </p:nvPicPr>
        <p:blipFill>
          <a:blip r:embed="rId2"/>
          <a:stretch>
            <a:fillRect/>
          </a:stretch>
        </p:blipFill>
        <p:spPr>
          <a:xfrm>
            <a:off x="6400801" y="849807"/>
            <a:ext cx="4981902" cy="5401052"/>
          </a:xfrm>
          <a:prstGeom prst="rect">
            <a:avLst/>
          </a:prstGeom>
        </p:spPr>
      </p:pic>
      <p:sp>
        <p:nvSpPr>
          <p:cNvPr id="6" name="object 5"/>
          <p:cNvSpPr/>
          <p:nvPr/>
        </p:nvSpPr>
        <p:spPr>
          <a:xfrm>
            <a:off x="8555420" y="2171101"/>
            <a:ext cx="2722180" cy="201535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2556965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2309539"/>
            <a:ext cx="5783317" cy="1325563"/>
          </a:xfrm>
        </p:spPr>
        <p:txBody>
          <a:bodyPr>
            <a:normAutofit fontScale="90000"/>
          </a:bodyPr>
          <a:lstStyle/>
          <a:p>
            <a:r>
              <a:rPr lang="tr-TR" dirty="0"/>
              <a:t>Blok resmin kaydetme yeri için </a:t>
            </a:r>
            <a:r>
              <a:rPr lang="tr-TR" dirty="0" err="1"/>
              <a:t>Destination</a:t>
            </a:r>
            <a:r>
              <a:rPr lang="tr-TR" dirty="0"/>
              <a:t>  (Hedef) bölümü kullanılır. File name </a:t>
            </a:r>
            <a:r>
              <a:rPr lang="tr-TR" dirty="0" err="1"/>
              <a:t>and</a:t>
            </a:r>
            <a:r>
              <a:rPr lang="tr-TR" dirty="0"/>
              <a:t> </a:t>
            </a:r>
            <a:r>
              <a:rPr lang="tr-TR" dirty="0" err="1"/>
              <a:t>path</a:t>
            </a:r>
            <a:r>
              <a:rPr lang="tr-TR" dirty="0"/>
              <a:t> (Dosya ismi ve yol)  kısmındaki boşluğun sağındaki  …(üç noktaya) tıklanır ve </a:t>
            </a:r>
            <a:r>
              <a:rPr lang="tr-TR" dirty="0" err="1"/>
              <a:t>Browse</a:t>
            </a:r>
            <a:r>
              <a:rPr lang="tr-TR" dirty="0"/>
              <a:t> </a:t>
            </a:r>
            <a:r>
              <a:rPr lang="tr-TR" dirty="0" err="1"/>
              <a:t>for</a:t>
            </a:r>
            <a:r>
              <a:rPr lang="tr-TR" dirty="0"/>
              <a:t> </a:t>
            </a:r>
            <a:r>
              <a:rPr lang="tr-TR" dirty="0" err="1"/>
              <a:t>Drawing</a:t>
            </a:r>
            <a:r>
              <a:rPr lang="tr-TR" dirty="0"/>
              <a:t> File diyalog kutusu görüntülenir </a:t>
            </a:r>
          </a:p>
        </p:txBody>
      </p:sp>
      <p:pic>
        <p:nvPicPr>
          <p:cNvPr id="3" name="Resim 2"/>
          <p:cNvPicPr>
            <a:picLocks noChangeAspect="1"/>
          </p:cNvPicPr>
          <p:nvPr/>
        </p:nvPicPr>
        <p:blipFill>
          <a:blip r:embed="rId2"/>
          <a:stretch>
            <a:fillRect/>
          </a:stretch>
        </p:blipFill>
        <p:spPr>
          <a:xfrm>
            <a:off x="5987119" y="897021"/>
            <a:ext cx="6124575" cy="4324350"/>
          </a:xfrm>
          <a:prstGeom prst="rect">
            <a:avLst/>
          </a:prstGeom>
        </p:spPr>
      </p:pic>
      <p:sp>
        <p:nvSpPr>
          <p:cNvPr id="4" name="object 5"/>
          <p:cNvSpPr/>
          <p:nvPr/>
        </p:nvSpPr>
        <p:spPr>
          <a:xfrm>
            <a:off x="5987119" y="3495404"/>
            <a:ext cx="3871584" cy="84536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5" name="object 5"/>
          <p:cNvSpPr/>
          <p:nvPr/>
        </p:nvSpPr>
        <p:spPr>
          <a:xfrm>
            <a:off x="9438290" y="3918088"/>
            <a:ext cx="420413" cy="42268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68598479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1995" y="3076793"/>
            <a:ext cx="4464598" cy="1325563"/>
          </a:xfrm>
        </p:spPr>
        <p:txBody>
          <a:bodyPr>
            <a:normAutofit fontScale="90000"/>
          </a:bodyPr>
          <a:lstStyle/>
          <a:p>
            <a:r>
              <a:rPr lang="tr-TR" dirty="0" err="1"/>
              <a:t>Save</a:t>
            </a:r>
            <a:r>
              <a:rPr lang="tr-TR" dirty="0"/>
              <a:t> in kısmından dosyanın kaydedileceği önceden oluşturulmuş klasör seçilir.</a:t>
            </a:r>
            <a:br>
              <a:rPr lang="tr-TR" dirty="0"/>
            </a:br>
            <a:r>
              <a:rPr lang="tr-TR" dirty="0"/>
              <a:t>         &gt; File Name kısmına dosyanın ismi yazılır. Blok olduğu anlaşılsın diye BLOK kelimesi ilave edilebilir.</a:t>
            </a:r>
            <a:br>
              <a:rPr lang="tr-TR" dirty="0"/>
            </a:br>
            <a:r>
              <a:rPr lang="tr-TR" dirty="0"/>
              <a:t>         </a:t>
            </a:r>
          </a:p>
        </p:txBody>
      </p:sp>
      <p:pic>
        <p:nvPicPr>
          <p:cNvPr id="3" name="Resim 2"/>
          <p:cNvPicPr>
            <a:picLocks noChangeAspect="1"/>
          </p:cNvPicPr>
          <p:nvPr/>
        </p:nvPicPr>
        <p:blipFill>
          <a:blip r:embed="rId2"/>
          <a:stretch>
            <a:fillRect/>
          </a:stretch>
        </p:blipFill>
        <p:spPr>
          <a:xfrm>
            <a:off x="4788449" y="551794"/>
            <a:ext cx="6945362" cy="5460124"/>
          </a:xfrm>
          <a:prstGeom prst="rect">
            <a:avLst/>
          </a:prstGeom>
        </p:spPr>
      </p:pic>
      <p:sp>
        <p:nvSpPr>
          <p:cNvPr id="4" name="object 5"/>
          <p:cNvSpPr/>
          <p:nvPr/>
        </p:nvSpPr>
        <p:spPr>
          <a:xfrm>
            <a:off x="4788450" y="551795"/>
            <a:ext cx="4113812" cy="73046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5" name="object 5"/>
          <p:cNvSpPr/>
          <p:nvPr/>
        </p:nvSpPr>
        <p:spPr>
          <a:xfrm>
            <a:off x="6134264" y="5139559"/>
            <a:ext cx="4533736" cy="44967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54231572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0131" y="2519745"/>
            <a:ext cx="5604641" cy="1325563"/>
          </a:xfrm>
        </p:spPr>
        <p:txBody>
          <a:bodyPr>
            <a:normAutofit fontScale="90000"/>
          </a:bodyPr>
          <a:lstStyle/>
          <a:p>
            <a:r>
              <a:rPr lang="tr-TR" dirty="0"/>
              <a:t>&gt; File of </a:t>
            </a:r>
            <a:r>
              <a:rPr lang="tr-TR" dirty="0" err="1"/>
              <a:t>type</a:t>
            </a:r>
            <a:r>
              <a:rPr lang="tr-TR" dirty="0"/>
              <a:t> kısmından versiyon ismi seçilir. Eski versiyon formatlarında kayıt yapılabilir.</a:t>
            </a:r>
            <a:br>
              <a:rPr lang="tr-TR" dirty="0"/>
            </a:br>
            <a:r>
              <a:rPr lang="tr-TR" dirty="0"/>
              <a:t>&gt; </a:t>
            </a:r>
            <a:r>
              <a:rPr lang="tr-TR" dirty="0" err="1"/>
              <a:t>Save</a:t>
            </a:r>
            <a:r>
              <a:rPr lang="tr-TR" dirty="0"/>
              <a:t> düğmesine tıklanarak blok resim dosyaya kaydedilir. Write </a:t>
            </a:r>
            <a:r>
              <a:rPr lang="tr-TR" dirty="0" err="1"/>
              <a:t>Block</a:t>
            </a:r>
            <a:r>
              <a:rPr lang="tr-TR" dirty="0"/>
              <a:t> isimli diyalog kutusuna geri dönülür.</a:t>
            </a:r>
          </a:p>
        </p:txBody>
      </p:sp>
      <p:pic>
        <p:nvPicPr>
          <p:cNvPr id="3" name="Resim 2"/>
          <p:cNvPicPr>
            <a:picLocks noChangeAspect="1"/>
          </p:cNvPicPr>
          <p:nvPr/>
        </p:nvPicPr>
        <p:blipFill>
          <a:blip r:embed="rId2"/>
          <a:stretch>
            <a:fillRect/>
          </a:stretch>
        </p:blipFill>
        <p:spPr>
          <a:xfrm>
            <a:off x="5403550" y="880955"/>
            <a:ext cx="6651238" cy="5228898"/>
          </a:xfrm>
          <a:prstGeom prst="rect">
            <a:avLst/>
          </a:prstGeom>
        </p:spPr>
      </p:pic>
      <p:sp>
        <p:nvSpPr>
          <p:cNvPr id="4" name="object 5"/>
          <p:cNvSpPr/>
          <p:nvPr/>
        </p:nvSpPr>
        <p:spPr>
          <a:xfrm>
            <a:off x="6533657" y="5687169"/>
            <a:ext cx="4533736" cy="34576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5" name="object 5"/>
          <p:cNvSpPr/>
          <p:nvPr/>
        </p:nvSpPr>
        <p:spPr>
          <a:xfrm>
            <a:off x="11067393" y="5188642"/>
            <a:ext cx="861848" cy="58153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67263356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9621" y="2068403"/>
            <a:ext cx="5741276" cy="1325563"/>
          </a:xfrm>
        </p:spPr>
        <p:txBody>
          <a:bodyPr>
            <a:normAutofit fontScale="90000"/>
          </a:bodyPr>
          <a:lstStyle/>
          <a:p>
            <a:br>
              <a:rPr lang="tr-TR" dirty="0"/>
            </a:br>
            <a:r>
              <a:rPr lang="tr-TR" dirty="0"/>
              <a:t>OK  düğmesine  tıklanıp  çıkıldığında verilen isimde blok resim kaydedilmiş olur.</a:t>
            </a:r>
          </a:p>
        </p:txBody>
      </p:sp>
      <p:pic>
        <p:nvPicPr>
          <p:cNvPr id="3" name="Resim 2"/>
          <p:cNvPicPr>
            <a:picLocks noChangeAspect="1"/>
          </p:cNvPicPr>
          <p:nvPr/>
        </p:nvPicPr>
        <p:blipFill>
          <a:blip r:embed="rId2"/>
          <a:stretch>
            <a:fillRect/>
          </a:stretch>
        </p:blipFill>
        <p:spPr>
          <a:xfrm>
            <a:off x="6874094" y="2068403"/>
            <a:ext cx="3867150" cy="4276725"/>
          </a:xfrm>
          <a:prstGeom prst="rect">
            <a:avLst/>
          </a:prstGeom>
        </p:spPr>
      </p:pic>
      <p:sp>
        <p:nvSpPr>
          <p:cNvPr id="5" name="object 5"/>
          <p:cNvSpPr/>
          <p:nvPr/>
        </p:nvSpPr>
        <p:spPr>
          <a:xfrm>
            <a:off x="8376745" y="5896305"/>
            <a:ext cx="788276" cy="44882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9924280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84082" y="226506"/>
            <a:ext cx="7304690" cy="6555641"/>
          </a:xfrm>
          <a:prstGeom prst="rect">
            <a:avLst/>
          </a:prstGeom>
        </p:spPr>
        <p:txBody>
          <a:bodyPr wrap="square">
            <a:spAutoFit/>
          </a:bodyPr>
          <a:lstStyle/>
          <a:p>
            <a:r>
              <a:rPr lang="tr-TR" sz="2800" dirty="0" err="1"/>
              <a:t>Wblock</a:t>
            </a:r>
            <a:r>
              <a:rPr lang="tr-TR" sz="2800" dirty="0"/>
              <a:t> ve </a:t>
            </a:r>
            <a:r>
              <a:rPr lang="tr-TR" sz="2800" dirty="0" err="1"/>
              <a:t>Block</a:t>
            </a:r>
            <a:r>
              <a:rPr lang="tr-TR" sz="2800" dirty="0"/>
              <a:t> komutları ile oluşturulmuş blok resimleri ekrana getirerek yerleştirilmesini sağlayan bir komuttur. Blok resimler sınırsız sayıda çağrılıp yerleştirilebilirler.</a:t>
            </a:r>
          </a:p>
          <a:p>
            <a:r>
              <a:rPr lang="tr-TR" sz="2800" dirty="0"/>
              <a:t>    </a:t>
            </a:r>
            <a:r>
              <a:rPr lang="tr-TR" sz="2800" dirty="0" err="1"/>
              <a:t>Insert</a:t>
            </a:r>
            <a:r>
              <a:rPr lang="tr-TR" sz="2800" dirty="0"/>
              <a:t> komutuna aşağıdaki yollardan girilir:</a:t>
            </a:r>
          </a:p>
          <a:p>
            <a:r>
              <a:rPr lang="tr-TR" sz="2800" dirty="0"/>
              <a:t>    ♦ Klavyeden INSERT veya I harfi yazılır ve </a:t>
            </a:r>
            <a:r>
              <a:rPr lang="tr-TR" sz="2800" dirty="0" err="1"/>
              <a:t>Enter</a:t>
            </a:r>
            <a:r>
              <a:rPr lang="tr-TR" sz="2800" dirty="0"/>
              <a:t>  tuşuna basılır.</a:t>
            </a:r>
          </a:p>
          <a:p>
            <a:r>
              <a:rPr lang="tr-TR" sz="2800" dirty="0"/>
              <a:t>       </a:t>
            </a:r>
            <a:r>
              <a:rPr lang="tr-TR" sz="2800" dirty="0" err="1"/>
              <a:t>Command</a:t>
            </a:r>
            <a:r>
              <a:rPr lang="tr-TR" sz="2800" dirty="0"/>
              <a:t>: INSERT (I) </a:t>
            </a:r>
          </a:p>
          <a:p>
            <a:r>
              <a:rPr lang="tr-TR" sz="2800" dirty="0"/>
              <a:t>    ♦ </a:t>
            </a:r>
            <a:r>
              <a:rPr lang="tr-TR" sz="2800" dirty="0" err="1"/>
              <a:t>Insert</a:t>
            </a:r>
            <a:r>
              <a:rPr lang="tr-TR" sz="2800" dirty="0"/>
              <a:t> Menu ► </a:t>
            </a:r>
            <a:r>
              <a:rPr lang="tr-TR" sz="2800" dirty="0" err="1"/>
              <a:t>Block</a:t>
            </a:r>
            <a:r>
              <a:rPr lang="tr-TR" sz="2800" dirty="0"/>
              <a:t>                     (Yerleştirme Menüsü ►Blok)     </a:t>
            </a:r>
          </a:p>
          <a:p>
            <a:r>
              <a:rPr lang="tr-TR" sz="2800" dirty="0"/>
              <a:t>    ♦ Draw </a:t>
            </a:r>
            <a:r>
              <a:rPr lang="tr-TR" sz="2800" dirty="0" err="1"/>
              <a:t>Toolbar</a:t>
            </a:r>
            <a:r>
              <a:rPr lang="tr-TR" sz="2800" dirty="0"/>
              <a:t> ► </a:t>
            </a:r>
            <a:r>
              <a:rPr lang="tr-TR" sz="2800" dirty="0" err="1"/>
              <a:t>Insert</a:t>
            </a:r>
            <a:r>
              <a:rPr lang="tr-TR" sz="2800" dirty="0"/>
              <a:t> </a:t>
            </a:r>
            <a:r>
              <a:rPr lang="tr-TR" sz="2800" dirty="0" err="1"/>
              <a:t>Block</a:t>
            </a:r>
            <a:r>
              <a:rPr lang="tr-TR" sz="2800" dirty="0"/>
              <a:t>        (Çizim Araç Çubuğu ► Blok Yerleştir) </a:t>
            </a:r>
          </a:p>
          <a:p>
            <a:r>
              <a:rPr lang="tr-TR" sz="2800" dirty="0"/>
              <a:t>    ♦  </a:t>
            </a:r>
            <a:r>
              <a:rPr lang="tr-TR" sz="2800" dirty="0" err="1"/>
              <a:t>Ribbon</a:t>
            </a:r>
            <a:r>
              <a:rPr lang="tr-TR" sz="2800" dirty="0"/>
              <a:t> ► Home </a:t>
            </a:r>
            <a:r>
              <a:rPr lang="tr-TR" sz="2800" dirty="0" err="1"/>
              <a:t>Tab</a:t>
            </a:r>
            <a:r>
              <a:rPr lang="tr-TR" sz="2800" dirty="0"/>
              <a:t> ►</a:t>
            </a:r>
            <a:r>
              <a:rPr lang="tr-TR" sz="2800" dirty="0" err="1"/>
              <a:t>Block</a:t>
            </a:r>
            <a:r>
              <a:rPr lang="tr-TR" sz="2800" dirty="0"/>
              <a:t> Panel ►</a:t>
            </a:r>
            <a:r>
              <a:rPr lang="tr-TR" sz="2800" dirty="0" err="1"/>
              <a:t>Insert</a:t>
            </a:r>
            <a:r>
              <a:rPr lang="tr-TR" sz="2800" dirty="0"/>
              <a:t>         </a:t>
            </a:r>
          </a:p>
          <a:p>
            <a:r>
              <a:rPr lang="tr-TR" sz="2800" dirty="0"/>
              <a:t>        (Komut Şeridi ►Home Sekmesi ►</a:t>
            </a:r>
            <a:r>
              <a:rPr lang="tr-TR" sz="2800" dirty="0" err="1"/>
              <a:t>Block</a:t>
            </a:r>
            <a:r>
              <a:rPr lang="tr-TR" sz="2800" dirty="0"/>
              <a:t> Paneli ►Yerleştir) </a:t>
            </a:r>
          </a:p>
        </p:txBody>
      </p:sp>
      <p:pic>
        <p:nvPicPr>
          <p:cNvPr id="7" name="Resim 6"/>
          <p:cNvPicPr>
            <a:picLocks noChangeAspect="1"/>
          </p:cNvPicPr>
          <p:nvPr/>
        </p:nvPicPr>
        <p:blipFill>
          <a:blip r:embed="rId2"/>
          <a:stretch>
            <a:fillRect/>
          </a:stretch>
        </p:blipFill>
        <p:spPr>
          <a:xfrm>
            <a:off x="8261131" y="127485"/>
            <a:ext cx="4204138" cy="6835618"/>
          </a:xfrm>
          <a:prstGeom prst="rect">
            <a:avLst/>
          </a:prstGeom>
        </p:spPr>
      </p:pic>
    </p:spTree>
    <p:extLst>
      <p:ext uri="{BB962C8B-B14F-4D97-AF65-F5344CB8AC3E}">
        <p14:creationId xmlns:p14="http://schemas.microsoft.com/office/powerpoint/2010/main" val="214729199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4516" y="2456683"/>
            <a:ext cx="6634655" cy="1325563"/>
          </a:xfrm>
        </p:spPr>
        <p:txBody>
          <a:bodyPr>
            <a:normAutofit fontScale="90000"/>
          </a:bodyPr>
          <a:lstStyle/>
          <a:p>
            <a:r>
              <a:rPr lang="tr-TR" dirty="0" err="1"/>
              <a:t>Insert-Block</a:t>
            </a:r>
            <a:r>
              <a:rPr lang="tr-TR" dirty="0"/>
              <a:t> komutundan tekrar çağrılabilir dosya. </a:t>
            </a:r>
            <a:br>
              <a:rPr lang="tr-TR" dirty="0"/>
            </a:br>
            <a:r>
              <a:rPr lang="tr-TR" dirty="0"/>
              <a:t>Blok resim yerleştirmek için aşağıdaki sıra takip edilir:</a:t>
            </a:r>
            <a:br>
              <a:rPr lang="tr-TR" dirty="0"/>
            </a:br>
            <a:r>
              <a:rPr lang="tr-TR" dirty="0"/>
              <a:t>1. </a:t>
            </a:r>
            <a:r>
              <a:rPr lang="tr-TR" dirty="0" err="1"/>
              <a:t>Insert</a:t>
            </a:r>
            <a:r>
              <a:rPr lang="tr-TR" dirty="0"/>
              <a:t> komutu uygun yöntemlerden biriyle çalıştırılır.</a:t>
            </a:r>
            <a:br>
              <a:rPr lang="tr-TR" dirty="0"/>
            </a:br>
            <a:r>
              <a:rPr lang="tr-TR" dirty="0"/>
              <a:t> </a:t>
            </a:r>
            <a:r>
              <a:rPr lang="tr-TR" dirty="0" err="1"/>
              <a:t>Command</a:t>
            </a:r>
            <a:r>
              <a:rPr lang="tr-TR" dirty="0"/>
              <a:t>: INSERT </a:t>
            </a:r>
            <a:br>
              <a:rPr lang="tr-TR" dirty="0"/>
            </a:br>
            <a:r>
              <a:rPr lang="tr-TR" dirty="0"/>
              <a:t> 2. Komut çalıştırıldıktan sonra </a:t>
            </a:r>
            <a:r>
              <a:rPr lang="tr-TR" dirty="0" err="1"/>
              <a:t>Insert</a:t>
            </a:r>
            <a:r>
              <a:rPr lang="tr-TR" dirty="0"/>
              <a:t> (Yerleştir) isimli diyalog kutusu görüntülenir ve aşağıdaki düzenlemeler yapılır </a:t>
            </a:r>
          </a:p>
        </p:txBody>
      </p:sp>
      <p:pic>
        <p:nvPicPr>
          <p:cNvPr id="3" name="Resim 2"/>
          <p:cNvPicPr>
            <a:picLocks noChangeAspect="1"/>
          </p:cNvPicPr>
          <p:nvPr/>
        </p:nvPicPr>
        <p:blipFill>
          <a:blip r:embed="rId2"/>
          <a:stretch>
            <a:fillRect/>
          </a:stretch>
        </p:blipFill>
        <p:spPr>
          <a:xfrm>
            <a:off x="7388772" y="22382"/>
            <a:ext cx="4204138" cy="6835618"/>
          </a:xfrm>
          <a:prstGeom prst="rect">
            <a:avLst/>
          </a:prstGeom>
        </p:spPr>
      </p:pic>
    </p:spTree>
    <p:extLst>
      <p:ext uri="{BB962C8B-B14F-4D97-AF65-F5344CB8AC3E}">
        <p14:creationId xmlns:p14="http://schemas.microsoft.com/office/powerpoint/2010/main" val="21934394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 Name kısmından  yerleştirilecek blok seçilir.</a:t>
            </a:r>
          </a:p>
        </p:txBody>
      </p:sp>
      <p:pic>
        <p:nvPicPr>
          <p:cNvPr id="5" name="Resim 4"/>
          <p:cNvPicPr>
            <a:picLocks noChangeAspect="1"/>
          </p:cNvPicPr>
          <p:nvPr/>
        </p:nvPicPr>
        <p:blipFill>
          <a:blip r:embed="rId2"/>
          <a:stretch>
            <a:fillRect/>
          </a:stretch>
        </p:blipFill>
        <p:spPr>
          <a:xfrm>
            <a:off x="1767438" y="2138854"/>
            <a:ext cx="8341814" cy="4051740"/>
          </a:xfrm>
          <a:prstGeom prst="rect">
            <a:avLst/>
          </a:prstGeom>
        </p:spPr>
      </p:pic>
      <p:sp>
        <p:nvSpPr>
          <p:cNvPr id="6" name="object 5"/>
          <p:cNvSpPr/>
          <p:nvPr/>
        </p:nvSpPr>
        <p:spPr>
          <a:xfrm>
            <a:off x="1767438" y="2554014"/>
            <a:ext cx="6355639" cy="609600"/>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8361149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 </a:t>
            </a:r>
            <a:br>
              <a:rPr lang="tr-TR" dirty="0"/>
            </a:br>
            <a:br>
              <a:rPr lang="tr-TR" dirty="0"/>
            </a:br>
            <a:br>
              <a:rPr lang="tr-TR" dirty="0"/>
            </a:br>
            <a:r>
              <a:rPr lang="tr-TR" dirty="0"/>
              <a:t>♦ Her zaman blok resmin ismi Name kısmında görünmeyebilir. Bu gibi durumlarda </a:t>
            </a:r>
            <a:r>
              <a:rPr lang="tr-TR" dirty="0" err="1"/>
              <a:t>Browse</a:t>
            </a:r>
            <a:r>
              <a:rPr lang="tr-TR" dirty="0"/>
              <a:t> (Araştır) düğmesine tıklanır. Ekrana Select </a:t>
            </a:r>
            <a:r>
              <a:rPr lang="tr-TR" dirty="0" err="1"/>
              <a:t>Drawing</a:t>
            </a:r>
            <a:r>
              <a:rPr lang="tr-TR" dirty="0"/>
              <a:t> File (Çizim Dosyasını Seç) diyalog kutusu gelir </a:t>
            </a:r>
            <a:br>
              <a:rPr lang="tr-TR" dirty="0"/>
            </a:br>
            <a:r>
              <a:rPr lang="tr-TR" dirty="0"/>
              <a:t>♦ </a:t>
            </a:r>
            <a:r>
              <a:rPr lang="tr-TR" dirty="0" err="1"/>
              <a:t>Browse</a:t>
            </a:r>
            <a:r>
              <a:rPr lang="tr-TR" dirty="0"/>
              <a:t>  düğmesine tıklanarak  blok resmin kaydedildiği  yere gidilir.</a:t>
            </a:r>
          </a:p>
        </p:txBody>
      </p:sp>
      <p:pic>
        <p:nvPicPr>
          <p:cNvPr id="5" name="Resim 4"/>
          <p:cNvPicPr>
            <a:picLocks noChangeAspect="1"/>
          </p:cNvPicPr>
          <p:nvPr/>
        </p:nvPicPr>
        <p:blipFill>
          <a:blip r:embed="rId2"/>
          <a:stretch>
            <a:fillRect/>
          </a:stretch>
        </p:blipFill>
        <p:spPr>
          <a:xfrm>
            <a:off x="1440738" y="3568591"/>
            <a:ext cx="8448675" cy="3105150"/>
          </a:xfrm>
          <a:prstGeom prst="rect">
            <a:avLst/>
          </a:prstGeom>
        </p:spPr>
      </p:pic>
      <p:sp>
        <p:nvSpPr>
          <p:cNvPr id="6" name="object 5"/>
          <p:cNvSpPr/>
          <p:nvPr/>
        </p:nvSpPr>
        <p:spPr>
          <a:xfrm>
            <a:off x="1440738" y="3864341"/>
            <a:ext cx="6250535" cy="38183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210704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23361" y="310055"/>
            <a:ext cx="11945278" cy="2454166"/>
          </a:xfrm>
          <a:prstGeom prst="rect">
            <a:avLst/>
          </a:prstGeom>
        </p:spPr>
      </p:pic>
      <p:pic>
        <p:nvPicPr>
          <p:cNvPr id="5" name="Resim 4"/>
          <p:cNvPicPr>
            <a:picLocks noChangeAspect="1"/>
          </p:cNvPicPr>
          <p:nvPr/>
        </p:nvPicPr>
        <p:blipFill>
          <a:blip r:embed="rId3"/>
          <a:stretch>
            <a:fillRect/>
          </a:stretch>
        </p:blipFill>
        <p:spPr>
          <a:xfrm>
            <a:off x="240834" y="3273972"/>
            <a:ext cx="11710332" cy="1865586"/>
          </a:xfrm>
          <a:prstGeom prst="rect">
            <a:avLst/>
          </a:prstGeom>
        </p:spPr>
      </p:pic>
    </p:spTree>
    <p:extLst>
      <p:ext uri="{BB962C8B-B14F-4D97-AF65-F5344CB8AC3E}">
        <p14:creationId xmlns:p14="http://schemas.microsoft.com/office/powerpoint/2010/main" val="3067305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New </a:t>
            </a:r>
            <a:r>
              <a:rPr lang="tr-TR" dirty="0" err="1"/>
              <a:t>style</a:t>
            </a:r>
            <a:r>
              <a:rPr lang="tr-TR" dirty="0"/>
              <a:t> </a:t>
            </a:r>
            <a:r>
              <a:rPr lang="tr-TR" dirty="0" err="1"/>
              <a:t>name’e</a:t>
            </a:r>
            <a:r>
              <a:rPr lang="tr-TR" dirty="0"/>
              <a:t> mimari ismi </a:t>
            </a:r>
            <a:r>
              <a:rPr lang="tr-TR" dirty="0" err="1"/>
              <a:t>verilebilinir</a:t>
            </a:r>
            <a:br>
              <a:rPr lang="tr-TR" dirty="0"/>
            </a:br>
            <a:r>
              <a:rPr lang="tr-TR" dirty="0"/>
              <a:t>Daha sonra </a:t>
            </a:r>
            <a:r>
              <a:rPr lang="tr-TR" dirty="0" err="1"/>
              <a:t>Continue</a:t>
            </a:r>
            <a:r>
              <a:rPr lang="tr-TR" dirty="0"/>
              <a:t> ile devam edilir.</a:t>
            </a:r>
          </a:p>
        </p:txBody>
      </p:sp>
      <p:pic>
        <p:nvPicPr>
          <p:cNvPr id="3" name="Resim 2"/>
          <p:cNvPicPr>
            <a:picLocks noChangeAspect="1"/>
          </p:cNvPicPr>
          <p:nvPr/>
        </p:nvPicPr>
        <p:blipFill>
          <a:blip r:embed="rId2"/>
          <a:stretch>
            <a:fillRect/>
          </a:stretch>
        </p:blipFill>
        <p:spPr>
          <a:xfrm>
            <a:off x="2257096" y="1843744"/>
            <a:ext cx="6382407" cy="4489118"/>
          </a:xfrm>
          <a:prstGeom prst="rect">
            <a:avLst/>
          </a:prstGeom>
        </p:spPr>
      </p:pic>
      <p:sp>
        <p:nvSpPr>
          <p:cNvPr id="6" name="object 5"/>
          <p:cNvSpPr/>
          <p:nvPr/>
        </p:nvSpPr>
        <p:spPr>
          <a:xfrm>
            <a:off x="3305503" y="3153934"/>
            <a:ext cx="2822028" cy="56672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7" name="object 5"/>
          <p:cNvSpPr/>
          <p:nvPr/>
        </p:nvSpPr>
        <p:spPr>
          <a:xfrm>
            <a:off x="6618889" y="3374235"/>
            <a:ext cx="864476" cy="34642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69000545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12076" y="486814"/>
            <a:ext cx="10515600" cy="1325563"/>
          </a:xfrm>
        </p:spPr>
        <p:txBody>
          <a:bodyPr>
            <a:normAutofit fontScale="90000"/>
          </a:bodyPr>
          <a:lstStyle/>
          <a:p>
            <a:r>
              <a:rPr lang="tr-TR" dirty="0"/>
              <a:t>♦ </a:t>
            </a:r>
            <a:r>
              <a:rPr lang="tr-TR" dirty="0" err="1"/>
              <a:t>Look</a:t>
            </a:r>
            <a:r>
              <a:rPr lang="tr-TR" dirty="0"/>
              <a:t> in kısmından dosyanın kaydedildiği klasöre ulaşılır. Sol taraftaki boşlukta klasörde kayıtlı blok resimlerin isimleri listelenir.</a:t>
            </a:r>
            <a:br>
              <a:rPr lang="tr-TR" dirty="0"/>
            </a:br>
            <a:endParaRPr lang="tr-TR" dirty="0"/>
          </a:p>
        </p:txBody>
      </p:sp>
      <p:pic>
        <p:nvPicPr>
          <p:cNvPr id="3" name="Resim 2"/>
          <p:cNvPicPr>
            <a:picLocks noChangeAspect="1"/>
          </p:cNvPicPr>
          <p:nvPr/>
        </p:nvPicPr>
        <p:blipFill>
          <a:blip r:embed="rId2"/>
          <a:stretch>
            <a:fillRect/>
          </a:stretch>
        </p:blipFill>
        <p:spPr>
          <a:xfrm>
            <a:off x="2669628" y="1812377"/>
            <a:ext cx="6100639" cy="4848502"/>
          </a:xfrm>
          <a:prstGeom prst="rect">
            <a:avLst/>
          </a:prstGeom>
        </p:spPr>
      </p:pic>
      <p:sp>
        <p:nvSpPr>
          <p:cNvPr id="4" name="object 5"/>
          <p:cNvSpPr/>
          <p:nvPr/>
        </p:nvSpPr>
        <p:spPr>
          <a:xfrm>
            <a:off x="2669628" y="2025030"/>
            <a:ext cx="6100639" cy="38183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93126517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9427" y="386145"/>
            <a:ext cx="10515600" cy="1325563"/>
          </a:xfrm>
        </p:spPr>
        <p:txBody>
          <a:bodyPr>
            <a:normAutofit fontScale="90000"/>
          </a:bodyPr>
          <a:lstStyle/>
          <a:p>
            <a:r>
              <a:rPr lang="tr-TR" dirty="0"/>
              <a:t>♦ Yerleştirilmek istenilen dosya ismi üzerine tıklanır. File Name kısmına dosyanın ismi yazılır.</a:t>
            </a:r>
            <a:br>
              <a:rPr lang="tr-TR" dirty="0"/>
            </a:br>
            <a:r>
              <a:rPr lang="tr-TR" dirty="0"/>
              <a:t>      </a:t>
            </a:r>
          </a:p>
        </p:txBody>
      </p:sp>
      <p:pic>
        <p:nvPicPr>
          <p:cNvPr id="3" name="Resim 2"/>
          <p:cNvPicPr>
            <a:picLocks noChangeAspect="1"/>
          </p:cNvPicPr>
          <p:nvPr/>
        </p:nvPicPr>
        <p:blipFill>
          <a:blip r:embed="rId2"/>
          <a:stretch>
            <a:fillRect/>
          </a:stretch>
        </p:blipFill>
        <p:spPr>
          <a:xfrm>
            <a:off x="2585545" y="1507577"/>
            <a:ext cx="6100639" cy="4848502"/>
          </a:xfrm>
          <a:prstGeom prst="rect">
            <a:avLst/>
          </a:prstGeom>
        </p:spPr>
      </p:pic>
      <p:sp>
        <p:nvSpPr>
          <p:cNvPr id="4" name="object 5"/>
          <p:cNvSpPr/>
          <p:nvPr/>
        </p:nvSpPr>
        <p:spPr>
          <a:xfrm>
            <a:off x="3783725" y="2319320"/>
            <a:ext cx="3300247" cy="812763"/>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6024116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6558" y="2309539"/>
            <a:ext cx="5820667" cy="1325563"/>
          </a:xfrm>
        </p:spPr>
        <p:txBody>
          <a:bodyPr>
            <a:normAutofit fontScale="90000"/>
          </a:bodyPr>
          <a:lstStyle/>
          <a:p>
            <a:r>
              <a:rPr lang="tr-TR" dirty="0"/>
              <a:t>♦  File of </a:t>
            </a:r>
            <a:r>
              <a:rPr lang="tr-TR" dirty="0" err="1"/>
              <a:t>type</a:t>
            </a:r>
            <a:r>
              <a:rPr lang="tr-TR" dirty="0"/>
              <a:t> kısmından </a:t>
            </a:r>
            <a:r>
              <a:rPr lang="tr-TR" dirty="0" err="1"/>
              <a:t>AutoCAD</a:t>
            </a:r>
            <a:r>
              <a:rPr lang="tr-TR" dirty="0"/>
              <a:t>’ in dosya uzantısı </a:t>
            </a:r>
            <a:r>
              <a:rPr lang="tr-TR" dirty="0" err="1"/>
              <a:t>Drawing</a:t>
            </a:r>
            <a:r>
              <a:rPr lang="tr-TR" dirty="0"/>
              <a:t> (*.</a:t>
            </a:r>
            <a:r>
              <a:rPr lang="tr-TR" dirty="0" err="1"/>
              <a:t>dwg</a:t>
            </a:r>
            <a:r>
              <a:rPr lang="tr-TR" dirty="0"/>
              <a:t>) seçilir.  </a:t>
            </a:r>
            <a:br>
              <a:rPr lang="tr-TR" dirty="0"/>
            </a:br>
            <a:r>
              <a:rPr lang="tr-TR" dirty="0"/>
              <a:t>      ♦ Sağ taraftaki Preview (Ön izleme) kısmında yerleştirilmek istenilen dosyanın içeriği görüntülenir.  </a:t>
            </a:r>
            <a:br>
              <a:rPr lang="tr-TR" dirty="0"/>
            </a:br>
            <a:r>
              <a:rPr lang="tr-TR" dirty="0"/>
              <a:t>      </a:t>
            </a:r>
          </a:p>
        </p:txBody>
      </p:sp>
      <p:pic>
        <p:nvPicPr>
          <p:cNvPr id="3" name="Resim 2"/>
          <p:cNvPicPr>
            <a:picLocks noChangeAspect="1"/>
          </p:cNvPicPr>
          <p:nvPr/>
        </p:nvPicPr>
        <p:blipFill>
          <a:blip r:embed="rId2"/>
          <a:stretch>
            <a:fillRect/>
          </a:stretch>
        </p:blipFill>
        <p:spPr>
          <a:xfrm>
            <a:off x="5776835" y="510791"/>
            <a:ext cx="6311294" cy="5070202"/>
          </a:xfrm>
          <a:prstGeom prst="rect">
            <a:avLst/>
          </a:prstGeom>
        </p:spPr>
      </p:pic>
      <p:sp>
        <p:nvSpPr>
          <p:cNvPr id="4" name="object 5"/>
          <p:cNvSpPr/>
          <p:nvPr/>
        </p:nvSpPr>
        <p:spPr>
          <a:xfrm>
            <a:off x="9427779" y="1163182"/>
            <a:ext cx="2522483" cy="185328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5" name="object 5"/>
          <p:cNvSpPr/>
          <p:nvPr/>
        </p:nvSpPr>
        <p:spPr>
          <a:xfrm>
            <a:off x="6810704" y="5030990"/>
            <a:ext cx="4298730" cy="434390"/>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97063818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br>
              <a:rPr lang="tr-TR" dirty="0"/>
            </a:br>
            <a:r>
              <a:rPr lang="tr-TR" dirty="0"/>
              <a:t>      ♦ </a:t>
            </a:r>
            <a:r>
              <a:rPr lang="tr-TR" b="1" dirty="0"/>
              <a:t>Open </a:t>
            </a:r>
            <a:r>
              <a:rPr lang="tr-TR" dirty="0"/>
              <a:t>düğmesine tıklanarak </a:t>
            </a:r>
            <a:r>
              <a:rPr lang="tr-TR" b="1" dirty="0" err="1"/>
              <a:t>Insert</a:t>
            </a:r>
            <a:r>
              <a:rPr lang="tr-TR" b="1" dirty="0"/>
              <a:t> </a:t>
            </a:r>
            <a:r>
              <a:rPr lang="tr-TR" dirty="0"/>
              <a:t>isimli diyalog kutusuna geri dönülür.</a:t>
            </a:r>
          </a:p>
        </p:txBody>
      </p:sp>
      <p:pic>
        <p:nvPicPr>
          <p:cNvPr id="4" name="Resim 3"/>
          <p:cNvPicPr>
            <a:picLocks noChangeAspect="1"/>
          </p:cNvPicPr>
          <p:nvPr/>
        </p:nvPicPr>
        <p:blipFill>
          <a:blip r:embed="rId2"/>
          <a:stretch>
            <a:fillRect/>
          </a:stretch>
        </p:blipFill>
        <p:spPr>
          <a:xfrm>
            <a:off x="2791060" y="2205859"/>
            <a:ext cx="5556222" cy="4463612"/>
          </a:xfrm>
          <a:prstGeom prst="rect">
            <a:avLst/>
          </a:prstGeom>
        </p:spPr>
      </p:pic>
      <p:sp>
        <p:nvSpPr>
          <p:cNvPr id="6" name="object 5"/>
          <p:cNvSpPr/>
          <p:nvPr/>
        </p:nvSpPr>
        <p:spPr>
          <a:xfrm>
            <a:off x="7451835" y="5903346"/>
            <a:ext cx="895447" cy="38183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75340901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 </a:t>
            </a:r>
            <a:r>
              <a:rPr lang="tr-TR" dirty="0"/>
              <a:t>♦</a:t>
            </a:r>
            <a:r>
              <a:rPr lang="tr-TR" b="1" dirty="0"/>
              <a:t>  Explode</a:t>
            </a:r>
            <a:r>
              <a:rPr lang="tr-TR" dirty="0"/>
              <a:t> </a:t>
            </a:r>
            <a:r>
              <a:rPr lang="tr-TR" b="1" dirty="0"/>
              <a:t>(Dağıt)</a:t>
            </a:r>
            <a:r>
              <a:rPr lang="tr-TR" dirty="0"/>
              <a:t> onay kutusu işaretlenirse blok resimler otomatik olarak dağıtılırlar.</a:t>
            </a:r>
          </a:p>
        </p:txBody>
      </p:sp>
      <p:pic>
        <p:nvPicPr>
          <p:cNvPr id="7" name="Resim 6"/>
          <p:cNvPicPr>
            <a:picLocks noChangeAspect="1"/>
          </p:cNvPicPr>
          <p:nvPr/>
        </p:nvPicPr>
        <p:blipFill>
          <a:blip r:embed="rId2"/>
          <a:stretch>
            <a:fillRect/>
          </a:stretch>
        </p:blipFill>
        <p:spPr>
          <a:xfrm>
            <a:off x="2196580" y="2501792"/>
            <a:ext cx="7252302" cy="3615230"/>
          </a:xfrm>
          <a:prstGeom prst="rect">
            <a:avLst/>
          </a:prstGeom>
        </p:spPr>
      </p:pic>
      <p:sp>
        <p:nvSpPr>
          <p:cNvPr id="8" name="object 5"/>
          <p:cNvSpPr/>
          <p:nvPr/>
        </p:nvSpPr>
        <p:spPr>
          <a:xfrm>
            <a:off x="2196580" y="5635753"/>
            <a:ext cx="1576551" cy="302592"/>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52417944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5649" y="669925"/>
            <a:ext cx="10515600" cy="1325563"/>
          </a:xfrm>
        </p:spPr>
        <p:txBody>
          <a:bodyPr>
            <a:normAutofit fontScale="90000"/>
          </a:bodyPr>
          <a:lstStyle/>
          <a:p>
            <a:r>
              <a:rPr lang="tr-TR" b="1" dirty="0"/>
              <a:t> </a:t>
            </a:r>
            <a:r>
              <a:rPr lang="tr-TR" dirty="0"/>
              <a:t>♦</a:t>
            </a:r>
            <a:r>
              <a:rPr lang="tr-TR" b="1" dirty="0"/>
              <a:t>  Explode</a:t>
            </a:r>
            <a:r>
              <a:rPr lang="tr-TR" dirty="0"/>
              <a:t> </a:t>
            </a:r>
            <a:r>
              <a:rPr lang="tr-TR" b="1" dirty="0"/>
              <a:t>(Dağıt)</a:t>
            </a:r>
            <a:r>
              <a:rPr lang="tr-TR" dirty="0"/>
              <a:t> onay kutusu işaretlenirse blok resimler otomatik olarak dağıtılırlar. Explode aktifse büyütme küçültme oranı koordinatlar için tek bir oran olur.</a:t>
            </a:r>
          </a:p>
        </p:txBody>
      </p:sp>
      <p:pic>
        <p:nvPicPr>
          <p:cNvPr id="5" name="Resim 4"/>
          <p:cNvPicPr>
            <a:picLocks noChangeAspect="1"/>
          </p:cNvPicPr>
          <p:nvPr/>
        </p:nvPicPr>
        <p:blipFill>
          <a:blip r:embed="rId2"/>
          <a:stretch>
            <a:fillRect/>
          </a:stretch>
        </p:blipFill>
        <p:spPr>
          <a:xfrm>
            <a:off x="2427809" y="2438729"/>
            <a:ext cx="7252302" cy="3615230"/>
          </a:xfrm>
          <a:prstGeom prst="rect">
            <a:avLst/>
          </a:prstGeom>
        </p:spPr>
      </p:pic>
      <p:sp>
        <p:nvSpPr>
          <p:cNvPr id="7" name="object 5"/>
          <p:cNvSpPr/>
          <p:nvPr/>
        </p:nvSpPr>
        <p:spPr>
          <a:xfrm>
            <a:off x="4201674" y="3743891"/>
            <a:ext cx="1673609" cy="188965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03774205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err="1"/>
              <a:t>Explode’a</a:t>
            </a:r>
            <a:r>
              <a:rPr lang="tr-TR" dirty="0"/>
              <a:t> tik konmazsa koordinatlar için farklı  büyütme küçültme oranı </a:t>
            </a:r>
            <a:r>
              <a:rPr lang="tr-TR" dirty="0" err="1"/>
              <a:t>oluşturulabilinir</a:t>
            </a:r>
            <a:r>
              <a:rPr lang="tr-TR" dirty="0"/>
              <a:t>.</a:t>
            </a:r>
          </a:p>
        </p:txBody>
      </p:sp>
      <p:pic>
        <p:nvPicPr>
          <p:cNvPr id="5" name="Resim 4"/>
          <p:cNvPicPr>
            <a:picLocks noChangeAspect="1"/>
          </p:cNvPicPr>
          <p:nvPr/>
        </p:nvPicPr>
        <p:blipFill>
          <a:blip r:embed="rId2"/>
          <a:stretch>
            <a:fillRect/>
          </a:stretch>
        </p:blipFill>
        <p:spPr>
          <a:xfrm>
            <a:off x="1871147" y="2254469"/>
            <a:ext cx="7461734" cy="3736428"/>
          </a:xfrm>
          <a:prstGeom prst="rect">
            <a:avLst/>
          </a:prstGeom>
        </p:spPr>
      </p:pic>
      <p:sp>
        <p:nvSpPr>
          <p:cNvPr id="6" name="object 5"/>
          <p:cNvSpPr/>
          <p:nvPr/>
        </p:nvSpPr>
        <p:spPr>
          <a:xfrm>
            <a:off x="3728708" y="3512663"/>
            <a:ext cx="1726161" cy="199475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52822973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 </a:t>
            </a:r>
            <a:r>
              <a:rPr lang="tr-TR" dirty="0"/>
              <a:t>♦</a:t>
            </a:r>
            <a:r>
              <a:rPr lang="tr-TR" b="1" dirty="0"/>
              <a:t>  </a:t>
            </a:r>
            <a:r>
              <a:rPr lang="tr-TR" b="1" dirty="0" err="1"/>
              <a:t>Rotation</a:t>
            </a:r>
            <a:r>
              <a:rPr lang="tr-TR" b="1" dirty="0"/>
              <a:t> </a:t>
            </a:r>
            <a:r>
              <a:rPr lang="tr-TR" dirty="0"/>
              <a:t>ile döndürme açısı belirlenebilir. O yazılırsa olduğu gibi kalır.</a:t>
            </a:r>
          </a:p>
        </p:txBody>
      </p:sp>
      <p:pic>
        <p:nvPicPr>
          <p:cNvPr id="5" name="Resim 4"/>
          <p:cNvPicPr>
            <a:picLocks noChangeAspect="1"/>
          </p:cNvPicPr>
          <p:nvPr/>
        </p:nvPicPr>
        <p:blipFill>
          <a:blip r:embed="rId2"/>
          <a:stretch>
            <a:fillRect/>
          </a:stretch>
        </p:blipFill>
        <p:spPr>
          <a:xfrm>
            <a:off x="2028801" y="2344910"/>
            <a:ext cx="7461734" cy="3736428"/>
          </a:xfrm>
          <a:prstGeom prst="rect">
            <a:avLst/>
          </a:prstGeom>
        </p:spPr>
      </p:pic>
      <p:sp>
        <p:nvSpPr>
          <p:cNvPr id="7" name="object 5"/>
          <p:cNvSpPr/>
          <p:nvPr/>
        </p:nvSpPr>
        <p:spPr>
          <a:xfrm>
            <a:off x="5602013" y="3479609"/>
            <a:ext cx="1755228" cy="1050350"/>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0589116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t> </a:t>
            </a:r>
            <a:r>
              <a:rPr lang="tr-TR" dirty="0"/>
              <a:t>♦</a:t>
            </a:r>
            <a:r>
              <a:rPr lang="tr-TR" b="1" dirty="0"/>
              <a:t>  Insertion </a:t>
            </a:r>
            <a:r>
              <a:rPr lang="tr-TR" b="1" dirty="0" err="1"/>
              <a:t>point</a:t>
            </a:r>
            <a:r>
              <a:rPr lang="tr-TR" b="1" dirty="0"/>
              <a:t> </a:t>
            </a:r>
            <a:r>
              <a:rPr lang="tr-TR" dirty="0"/>
              <a:t>(yerleştirme noktası) şekil üzerinden belirlenir.</a:t>
            </a:r>
          </a:p>
        </p:txBody>
      </p:sp>
      <p:pic>
        <p:nvPicPr>
          <p:cNvPr id="5" name="Resim 4"/>
          <p:cNvPicPr>
            <a:picLocks noChangeAspect="1"/>
          </p:cNvPicPr>
          <p:nvPr/>
        </p:nvPicPr>
        <p:blipFill>
          <a:blip r:embed="rId2"/>
          <a:stretch>
            <a:fillRect/>
          </a:stretch>
        </p:blipFill>
        <p:spPr>
          <a:xfrm>
            <a:off x="2013551" y="2418483"/>
            <a:ext cx="7461734" cy="3736428"/>
          </a:xfrm>
          <a:prstGeom prst="rect">
            <a:avLst/>
          </a:prstGeom>
        </p:spPr>
      </p:pic>
      <p:sp>
        <p:nvSpPr>
          <p:cNvPr id="7" name="object 5"/>
          <p:cNvSpPr/>
          <p:nvPr/>
        </p:nvSpPr>
        <p:spPr>
          <a:xfrm>
            <a:off x="2108145" y="3691339"/>
            <a:ext cx="1576551" cy="161638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3246974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1055" y="975545"/>
            <a:ext cx="10515600" cy="1325563"/>
          </a:xfrm>
        </p:spPr>
        <p:txBody>
          <a:bodyPr>
            <a:normAutofit/>
          </a:bodyPr>
          <a:lstStyle/>
          <a:p>
            <a:r>
              <a:rPr lang="tr-TR" b="1" dirty="0"/>
              <a:t> </a:t>
            </a:r>
            <a:r>
              <a:rPr lang="tr-TR" dirty="0"/>
              <a:t>♦</a:t>
            </a:r>
            <a:r>
              <a:rPr lang="tr-TR" b="1" dirty="0"/>
              <a:t>  </a:t>
            </a:r>
            <a:r>
              <a:rPr lang="tr-TR" b="1" dirty="0" err="1"/>
              <a:t>Block</a:t>
            </a:r>
            <a:r>
              <a:rPr lang="tr-TR" b="1" dirty="0"/>
              <a:t> </a:t>
            </a:r>
            <a:r>
              <a:rPr lang="tr-TR" b="1" dirty="0" err="1"/>
              <a:t>Unit</a:t>
            </a:r>
            <a:r>
              <a:rPr lang="tr-TR" b="1" dirty="0"/>
              <a:t> </a:t>
            </a:r>
            <a:r>
              <a:rPr lang="tr-TR" dirty="0"/>
              <a:t>kısmında otomatik </a:t>
            </a:r>
            <a:r>
              <a:rPr lang="tr-TR" dirty="0" err="1"/>
              <a:t>autocad’te</a:t>
            </a:r>
            <a:r>
              <a:rPr lang="tr-TR" dirty="0"/>
              <a:t> tanımlı birimde gözükür. </a:t>
            </a:r>
          </a:p>
        </p:txBody>
      </p:sp>
      <p:pic>
        <p:nvPicPr>
          <p:cNvPr id="6" name="Resim 5"/>
          <p:cNvPicPr>
            <a:picLocks noChangeAspect="1"/>
          </p:cNvPicPr>
          <p:nvPr/>
        </p:nvPicPr>
        <p:blipFill>
          <a:blip r:embed="rId2"/>
          <a:stretch>
            <a:fillRect/>
          </a:stretch>
        </p:blipFill>
        <p:spPr>
          <a:xfrm>
            <a:off x="1593137" y="2475188"/>
            <a:ext cx="7461734" cy="3736428"/>
          </a:xfrm>
          <a:prstGeom prst="rect">
            <a:avLst/>
          </a:prstGeom>
        </p:spPr>
      </p:pic>
      <p:sp>
        <p:nvSpPr>
          <p:cNvPr id="7" name="object 5"/>
          <p:cNvSpPr/>
          <p:nvPr/>
        </p:nvSpPr>
        <p:spPr>
          <a:xfrm>
            <a:off x="5160579" y="4656084"/>
            <a:ext cx="1702676" cy="91439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936318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Mimari stilinin özellikleri tanımlanır</a:t>
            </a:r>
          </a:p>
        </p:txBody>
      </p:sp>
      <p:pic>
        <p:nvPicPr>
          <p:cNvPr id="3" name="Resim 2"/>
          <p:cNvPicPr>
            <a:picLocks noChangeAspect="1"/>
          </p:cNvPicPr>
          <p:nvPr/>
        </p:nvPicPr>
        <p:blipFill>
          <a:blip r:embed="rId2"/>
          <a:stretch>
            <a:fillRect/>
          </a:stretch>
        </p:blipFill>
        <p:spPr>
          <a:xfrm>
            <a:off x="3376612" y="1690688"/>
            <a:ext cx="5438775" cy="5010150"/>
          </a:xfrm>
          <a:prstGeom prst="rect">
            <a:avLst/>
          </a:prstGeom>
        </p:spPr>
      </p:pic>
    </p:spTree>
    <p:extLst>
      <p:ext uri="{BB962C8B-B14F-4D97-AF65-F5344CB8AC3E}">
        <p14:creationId xmlns:p14="http://schemas.microsoft.com/office/powerpoint/2010/main" val="47109282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8807" y="1132380"/>
            <a:ext cx="10515600" cy="1325563"/>
          </a:xfrm>
        </p:spPr>
        <p:txBody>
          <a:bodyPr>
            <a:normAutofit fontScale="90000"/>
          </a:bodyPr>
          <a:lstStyle/>
          <a:p>
            <a:r>
              <a:rPr lang="tr-TR" dirty="0"/>
              <a:t>♦ OK  düğmesine  tıklandığında ekrana dönülür. blok resim yerleştirme noktasından yakalanarak ekranda görünmeye başlar ve istenilen yere tıklanarak yerleştirilir. Yerleştirilen blok resimler bir bütün halindedir. Seçildiklerinde hepsi birden seçilir.</a:t>
            </a:r>
          </a:p>
        </p:txBody>
      </p:sp>
      <p:pic>
        <p:nvPicPr>
          <p:cNvPr id="5" name="Resim 4"/>
          <p:cNvPicPr>
            <a:picLocks noChangeAspect="1"/>
          </p:cNvPicPr>
          <p:nvPr/>
        </p:nvPicPr>
        <p:blipFill>
          <a:blip r:embed="rId2"/>
          <a:stretch>
            <a:fillRect/>
          </a:stretch>
        </p:blipFill>
        <p:spPr>
          <a:xfrm>
            <a:off x="2433965" y="3121572"/>
            <a:ext cx="7461734" cy="3736428"/>
          </a:xfrm>
          <a:prstGeom prst="rect">
            <a:avLst/>
          </a:prstGeom>
        </p:spPr>
      </p:pic>
      <p:sp>
        <p:nvSpPr>
          <p:cNvPr id="6" name="object 5"/>
          <p:cNvSpPr/>
          <p:nvPr/>
        </p:nvSpPr>
        <p:spPr>
          <a:xfrm>
            <a:off x="6947337" y="6222124"/>
            <a:ext cx="1082567" cy="451945"/>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33247390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91662" y="711965"/>
            <a:ext cx="10515600" cy="654379"/>
          </a:xfrm>
        </p:spPr>
        <p:txBody>
          <a:bodyPr>
            <a:noAutofit/>
          </a:bodyPr>
          <a:lstStyle/>
          <a:p>
            <a:r>
              <a:rPr lang="tr-TR" sz="3200" dirty="0"/>
              <a:t>Blok resim yerleştirme noktasından yakalanarak ekranda görünmeye başlar ve istenilen yere tıklanarak yerleştirilir. Yerleştirilen blok resimler bir bütün halindedir. Seçildiklerinde hepsi birden seçilir.</a:t>
            </a:r>
          </a:p>
        </p:txBody>
      </p:sp>
      <p:pic>
        <p:nvPicPr>
          <p:cNvPr id="3" name="Resim 2"/>
          <p:cNvPicPr>
            <a:picLocks noChangeAspect="1"/>
          </p:cNvPicPr>
          <p:nvPr/>
        </p:nvPicPr>
        <p:blipFill>
          <a:blip r:embed="rId2"/>
          <a:stretch>
            <a:fillRect/>
          </a:stretch>
        </p:blipFill>
        <p:spPr>
          <a:xfrm>
            <a:off x="1061546" y="2028933"/>
            <a:ext cx="8807666" cy="4676560"/>
          </a:xfrm>
          <a:prstGeom prst="rect">
            <a:avLst/>
          </a:prstGeom>
        </p:spPr>
      </p:pic>
    </p:spTree>
    <p:extLst>
      <p:ext uri="{BB962C8B-B14F-4D97-AF65-F5344CB8AC3E}">
        <p14:creationId xmlns:p14="http://schemas.microsoft.com/office/powerpoint/2010/main" val="304217841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91662" y="711965"/>
            <a:ext cx="10515600" cy="654379"/>
          </a:xfrm>
        </p:spPr>
        <p:txBody>
          <a:bodyPr>
            <a:noAutofit/>
          </a:bodyPr>
          <a:lstStyle/>
          <a:p>
            <a:r>
              <a:rPr lang="tr-TR" sz="3200" dirty="0"/>
              <a:t>Blok resim yerleştirme noktasından yakalanarak ekranda görünmeye başlar ve istenilen yere tıklanarak yerleştirilir. Yerleştirilen blok resimler bir bütün halindedir. Seçildiklerinde hepsi birden seçilir.</a:t>
            </a:r>
          </a:p>
        </p:txBody>
      </p:sp>
      <p:pic>
        <p:nvPicPr>
          <p:cNvPr id="5" name="Resim 4"/>
          <p:cNvPicPr>
            <a:picLocks noChangeAspect="1"/>
          </p:cNvPicPr>
          <p:nvPr/>
        </p:nvPicPr>
        <p:blipFill>
          <a:blip r:embed="rId2"/>
          <a:stretch>
            <a:fillRect/>
          </a:stretch>
        </p:blipFill>
        <p:spPr>
          <a:xfrm>
            <a:off x="1744717" y="2216807"/>
            <a:ext cx="7924800" cy="4190124"/>
          </a:xfrm>
          <a:prstGeom prst="rect">
            <a:avLst/>
          </a:prstGeom>
        </p:spPr>
      </p:pic>
    </p:spTree>
    <p:extLst>
      <p:ext uri="{BB962C8B-B14F-4D97-AF65-F5344CB8AC3E}">
        <p14:creationId xmlns:p14="http://schemas.microsoft.com/office/powerpoint/2010/main" val="224320341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9828" y="2193925"/>
            <a:ext cx="5331372" cy="1325563"/>
          </a:xfrm>
        </p:spPr>
        <p:txBody>
          <a:bodyPr>
            <a:normAutofit fontScale="90000"/>
          </a:bodyPr>
          <a:lstStyle/>
          <a:p>
            <a:r>
              <a:rPr lang="tr-TR" b="1" dirty="0"/>
              <a:t>Define </a:t>
            </a:r>
            <a:r>
              <a:rPr lang="tr-TR" b="1" dirty="0" err="1"/>
              <a:t>Attributes</a:t>
            </a:r>
            <a:br>
              <a:rPr lang="tr-TR" b="1" dirty="0"/>
            </a:br>
            <a:r>
              <a:rPr lang="tr-TR" dirty="0"/>
              <a:t>Değişken </a:t>
            </a:r>
            <a:r>
              <a:rPr lang="tr-TR" dirty="0" err="1"/>
              <a:t>Block</a:t>
            </a:r>
            <a:r>
              <a:rPr lang="tr-TR" dirty="0"/>
              <a:t> Oluşturma</a:t>
            </a:r>
            <a:br>
              <a:rPr lang="tr-TR" dirty="0"/>
            </a:br>
            <a:r>
              <a:rPr lang="tr-TR" dirty="0"/>
              <a:t>Değişken etiketler içeren bloklar oluşturulur.</a:t>
            </a:r>
            <a:endParaRPr lang="tr-TR" b="1" dirty="0"/>
          </a:p>
        </p:txBody>
      </p:sp>
      <p:pic>
        <p:nvPicPr>
          <p:cNvPr id="3" name="Resim 2"/>
          <p:cNvPicPr>
            <a:picLocks noChangeAspect="1"/>
          </p:cNvPicPr>
          <p:nvPr/>
        </p:nvPicPr>
        <p:blipFill>
          <a:blip r:embed="rId2"/>
          <a:stretch>
            <a:fillRect/>
          </a:stretch>
        </p:blipFill>
        <p:spPr>
          <a:xfrm>
            <a:off x="7859439" y="451452"/>
            <a:ext cx="3409950" cy="5934075"/>
          </a:xfrm>
          <a:prstGeom prst="rect">
            <a:avLst/>
          </a:prstGeom>
        </p:spPr>
      </p:pic>
    </p:spTree>
    <p:extLst>
      <p:ext uri="{BB962C8B-B14F-4D97-AF65-F5344CB8AC3E}">
        <p14:creationId xmlns:p14="http://schemas.microsoft.com/office/powerpoint/2010/main" val="111519494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0034" y="1321566"/>
            <a:ext cx="4164724" cy="1325563"/>
          </a:xfrm>
        </p:spPr>
        <p:txBody>
          <a:bodyPr/>
          <a:lstStyle/>
          <a:p>
            <a:r>
              <a:rPr lang="tr-TR" dirty="0" err="1"/>
              <a:t>Mode</a:t>
            </a:r>
            <a:r>
              <a:rPr lang="tr-TR" dirty="0"/>
              <a:t> kısmı aynen bırakılır.</a:t>
            </a:r>
          </a:p>
        </p:txBody>
      </p:sp>
      <p:pic>
        <p:nvPicPr>
          <p:cNvPr id="3" name="Resim 2"/>
          <p:cNvPicPr>
            <a:picLocks noChangeAspect="1"/>
          </p:cNvPicPr>
          <p:nvPr/>
        </p:nvPicPr>
        <p:blipFill>
          <a:blip r:embed="rId2"/>
          <a:stretch>
            <a:fillRect/>
          </a:stretch>
        </p:blipFill>
        <p:spPr>
          <a:xfrm>
            <a:off x="5801710" y="630541"/>
            <a:ext cx="6032938" cy="5575898"/>
          </a:xfrm>
          <a:prstGeom prst="rect">
            <a:avLst/>
          </a:prstGeom>
        </p:spPr>
      </p:pic>
      <p:sp>
        <p:nvSpPr>
          <p:cNvPr id="4" name="object 5"/>
          <p:cNvSpPr/>
          <p:nvPr/>
        </p:nvSpPr>
        <p:spPr>
          <a:xfrm>
            <a:off x="5969874" y="1198180"/>
            <a:ext cx="1481960" cy="1996965"/>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61122769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1454" y="2794492"/>
            <a:ext cx="5877910" cy="1325563"/>
          </a:xfrm>
        </p:spPr>
        <p:txBody>
          <a:bodyPr>
            <a:normAutofit fontScale="90000"/>
          </a:bodyPr>
          <a:lstStyle/>
          <a:p>
            <a:r>
              <a:rPr lang="tr-TR" b="1" dirty="0"/>
              <a:t>Insertion Point </a:t>
            </a:r>
            <a:br>
              <a:rPr lang="tr-TR" dirty="0"/>
            </a:br>
            <a:r>
              <a:rPr lang="tr-TR" dirty="0"/>
              <a:t>Yerleştirme noktası “Insertion Point” kısmında, genellikle ön tanımlı olarak işaretli olarak gelen yerleştirme noktasını “</a:t>
            </a:r>
            <a:r>
              <a:rPr lang="tr-TR" dirty="0" err="1"/>
              <a:t>insertion</a:t>
            </a:r>
            <a:r>
              <a:rPr lang="tr-TR" dirty="0"/>
              <a:t> </a:t>
            </a:r>
            <a:r>
              <a:rPr lang="tr-TR" dirty="0" err="1"/>
              <a:t>point</a:t>
            </a:r>
            <a:r>
              <a:rPr lang="tr-TR" dirty="0"/>
              <a:t>” ekranda tanımla “</a:t>
            </a:r>
            <a:r>
              <a:rPr lang="tr-TR" dirty="0" err="1"/>
              <a:t>specify</a:t>
            </a:r>
            <a:r>
              <a:rPr lang="tr-TR" dirty="0"/>
              <a:t> on </a:t>
            </a:r>
            <a:r>
              <a:rPr lang="tr-TR" dirty="0" err="1"/>
              <a:t>screen</a:t>
            </a:r>
            <a:r>
              <a:rPr lang="tr-TR" dirty="0"/>
              <a:t>” ayarı kullanılır, sizde bu ön tanımlı ayarı kullanın. </a:t>
            </a:r>
          </a:p>
        </p:txBody>
      </p:sp>
      <p:pic>
        <p:nvPicPr>
          <p:cNvPr id="3" name="Resim 2"/>
          <p:cNvPicPr>
            <a:picLocks noChangeAspect="1"/>
          </p:cNvPicPr>
          <p:nvPr/>
        </p:nvPicPr>
        <p:blipFill>
          <a:blip r:embed="rId2"/>
          <a:stretch>
            <a:fillRect/>
          </a:stretch>
        </p:blipFill>
        <p:spPr>
          <a:xfrm>
            <a:off x="5801710" y="630541"/>
            <a:ext cx="6032938" cy="5575898"/>
          </a:xfrm>
          <a:prstGeom prst="rect">
            <a:avLst/>
          </a:prstGeom>
        </p:spPr>
      </p:pic>
      <p:sp>
        <p:nvSpPr>
          <p:cNvPr id="4" name="object 5"/>
          <p:cNvSpPr/>
          <p:nvPr/>
        </p:nvSpPr>
        <p:spPr>
          <a:xfrm>
            <a:off x="5959364" y="3121573"/>
            <a:ext cx="2081050" cy="1996965"/>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53105092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537" y="2666890"/>
            <a:ext cx="5415456" cy="1325563"/>
          </a:xfrm>
        </p:spPr>
        <p:txBody>
          <a:bodyPr>
            <a:normAutofit fontScale="90000"/>
          </a:bodyPr>
          <a:lstStyle/>
          <a:p>
            <a:r>
              <a:rPr lang="tr-TR" b="1" dirty="0" err="1"/>
              <a:t>Tag</a:t>
            </a:r>
            <a:r>
              <a:rPr lang="tr-TR" dirty="0"/>
              <a:t>: Attribute verilen isim. Bu isim bloğun içini düzenlerken veya bloğu yaratırken görebileceğimiz yazıdır. Attribute hakkında bilgi verir.</a:t>
            </a:r>
          </a:p>
        </p:txBody>
      </p:sp>
      <p:pic>
        <p:nvPicPr>
          <p:cNvPr id="5" name="Resim 4"/>
          <p:cNvPicPr>
            <a:picLocks noChangeAspect="1"/>
          </p:cNvPicPr>
          <p:nvPr/>
        </p:nvPicPr>
        <p:blipFill>
          <a:blip r:embed="rId2"/>
          <a:stretch>
            <a:fillRect/>
          </a:stretch>
        </p:blipFill>
        <p:spPr>
          <a:xfrm>
            <a:off x="5934610" y="661877"/>
            <a:ext cx="5752729" cy="5276468"/>
          </a:xfrm>
          <a:prstGeom prst="rect">
            <a:avLst/>
          </a:prstGeom>
        </p:spPr>
      </p:pic>
      <p:sp>
        <p:nvSpPr>
          <p:cNvPr id="6" name="object 5"/>
          <p:cNvSpPr/>
          <p:nvPr/>
        </p:nvSpPr>
        <p:spPr>
          <a:xfrm>
            <a:off x="8082452" y="744757"/>
            <a:ext cx="3489437" cy="180925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02810362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537" y="2666890"/>
            <a:ext cx="5415456" cy="1325563"/>
          </a:xfrm>
        </p:spPr>
        <p:txBody>
          <a:bodyPr>
            <a:normAutofit fontScale="90000"/>
          </a:bodyPr>
          <a:lstStyle/>
          <a:p>
            <a:r>
              <a:rPr lang="tr-TR" b="1" dirty="0" err="1"/>
              <a:t>Prompt</a:t>
            </a:r>
            <a:r>
              <a:rPr lang="tr-TR" dirty="0"/>
              <a:t>: Bloğu hazırlayıp yerleştirdikten sonra ekrandan değeri isterken bize sorduğu soru.</a:t>
            </a:r>
          </a:p>
        </p:txBody>
      </p:sp>
      <p:pic>
        <p:nvPicPr>
          <p:cNvPr id="5" name="Resim 4"/>
          <p:cNvPicPr>
            <a:picLocks noChangeAspect="1"/>
          </p:cNvPicPr>
          <p:nvPr/>
        </p:nvPicPr>
        <p:blipFill>
          <a:blip r:embed="rId2"/>
          <a:stretch>
            <a:fillRect/>
          </a:stretch>
        </p:blipFill>
        <p:spPr>
          <a:xfrm>
            <a:off x="5934610" y="661877"/>
            <a:ext cx="5752729" cy="5276468"/>
          </a:xfrm>
          <a:prstGeom prst="rect">
            <a:avLst/>
          </a:prstGeom>
        </p:spPr>
      </p:pic>
      <p:sp>
        <p:nvSpPr>
          <p:cNvPr id="6" name="object 5"/>
          <p:cNvSpPr/>
          <p:nvPr/>
        </p:nvSpPr>
        <p:spPr>
          <a:xfrm>
            <a:off x="8082452" y="744757"/>
            <a:ext cx="3489437" cy="180925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37997296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537" y="2666890"/>
            <a:ext cx="5415456" cy="1325563"/>
          </a:xfrm>
        </p:spPr>
        <p:txBody>
          <a:bodyPr>
            <a:normAutofit fontScale="90000"/>
          </a:bodyPr>
          <a:lstStyle/>
          <a:p>
            <a:r>
              <a:rPr lang="tr-TR" b="1" dirty="0" err="1"/>
              <a:t>Default</a:t>
            </a:r>
            <a:r>
              <a:rPr lang="tr-TR" dirty="0"/>
              <a:t>: Geçerli olarak girilecek değer. Örneğin bir antette çizenin ismi alanına kendi isminizi </a:t>
            </a:r>
            <a:r>
              <a:rPr lang="tr-TR" dirty="0" err="1"/>
              <a:t>value</a:t>
            </a:r>
            <a:r>
              <a:rPr lang="tr-TR" dirty="0"/>
              <a:t> olarak atarsanız her defasında tekrardan yazmanıza gerek kalmaz.</a:t>
            </a:r>
            <a:br>
              <a:rPr lang="tr-TR" dirty="0"/>
            </a:br>
            <a:r>
              <a:rPr lang="tr-TR" dirty="0"/>
              <a:t>Burada boş bırakılır.</a:t>
            </a:r>
          </a:p>
        </p:txBody>
      </p:sp>
      <p:pic>
        <p:nvPicPr>
          <p:cNvPr id="5" name="Resim 4"/>
          <p:cNvPicPr>
            <a:picLocks noChangeAspect="1"/>
          </p:cNvPicPr>
          <p:nvPr/>
        </p:nvPicPr>
        <p:blipFill>
          <a:blip r:embed="rId2"/>
          <a:stretch>
            <a:fillRect/>
          </a:stretch>
        </p:blipFill>
        <p:spPr>
          <a:xfrm>
            <a:off x="5934610" y="661877"/>
            <a:ext cx="5752729" cy="5276468"/>
          </a:xfrm>
          <a:prstGeom prst="rect">
            <a:avLst/>
          </a:prstGeom>
        </p:spPr>
      </p:pic>
      <p:sp>
        <p:nvSpPr>
          <p:cNvPr id="6" name="object 5"/>
          <p:cNvSpPr/>
          <p:nvPr/>
        </p:nvSpPr>
        <p:spPr>
          <a:xfrm>
            <a:off x="8082452" y="744757"/>
            <a:ext cx="3489437" cy="180925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3630388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537" y="2666890"/>
            <a:ext cx="5415456" cy="1325563"/>
          </a:xfrm>
        </p:spPr>
        <p:txBody>
          <a:bodyPr>
            <a:normAutofit fontScale="90000"/>
          </a:bodyPr>
          <a:lstStyle/>
          <a:p>
            <a:r>
              <a:rPr lang="tr-TR" b="1" dirty="0" err="1"/>
              <a:t>Text</a:t>
            </a:r>
            <a:r>
              <a:rPr lang="tr-TR" b="1" dirty="0"/>
              <a:t> </a:t>
            </a:r>
            <a:r>
              <a:rPr lang="tr-TR" b="1" dirty="0" err="1"/>
              <a:t>Settings</a:t>
            </a:r>
            <a:r>
              <a:rPr lang="tr-TR" dirty="0" err="1"/>
              <a:t>:Burada</a:t>
            </a:r>
            <a:r>
              <a:rPr lang="tr-TR" dirty="0"/>
              <a:t> sola bitişik (</a:t>
            </a:r>
            <a:r>
              <a:rPr lang="tr-TR" dirty="0" err="1"/>
              <a:t>Left</a:t>
            </a:r>
            <a:r>
              <a:rPr lang="tr-TR" dirty="0"/>
              <a:t>) standart yazı stili seçilir.</a:t>
            </a:r>
          </a:p>
        </p:txBody>
      </p:sp>
      <p:pic>
        <p:nvPicPr>
          <p:cNvPr id="5" name="Resim 4"/>
          <p:cNvPicPr>
            <a:picLocks noChangeAspect="1"/>
          </p:cNvPicPr>
          <p:nvPr/>
        </p:nvPicPr>
        <p:blipFill>
          <a:blip r:embed="rId2"/>
          <a:stretch>
            <a:fillRect/>
          </a:stretch>
        </p:blipFill>
        <p:spPr>
          <a:xfrm>
            <a:off x="5934610" y="661877"/>
            <a:ext cx="5752729" cy="5276468"/>
          </a:xfrm>
          <a:prstGeom prst="rect">
            <a:avLst/>
          </a:prstGeom>
        </p:spPr>
      </p:pic>
      <p:sp>
        <p:nvSpPr>
          <p:cNvPr id="6" name="object 5"/>
          <p:cNvSpPr/>
          <p:nvPr/>
        </p:nvSpPr>
        <p:spPr>
          <a:xfrm>
            <a:off x="8061431" y="2425042"/>
            <a:ext cx="3489437" cy="111694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492773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1455" y="617374"/>
            <a:ext cx="10515600" cy="1325563"/>
          </a:xfrm>
        </p:spPr>
        <p:txBody>
          <a:bodyPr>
            <a:normAutofit fontScale="90000"/>
          </a:bodyPr>
          <a:lstStyle/>
          <a:p>
            <a:r>
              <a:rPr lang="tr-TR" dirty="0"/>
              <a:t>Daha önceden </a:t>
            </a:r>
            <a:r>
              <a:rPr lang="tr-TR" dirty="0" err="1"/>
              <a:t>Layer</a:t>
            </a:r>
            <a:r>
              <a:rPr lang="tr-TR" dirty="0"/>
              <a:t> dan hazırlanan bir katman varsa öncelikle o </a:t>
            </a:r>
            <a:r>
              <a:rPr lang="tr-TR" dirty="0" err="1"/>
              <a:t>layer</a:t>
            </a:r>
            <a:r>
              <a:rPr lang="tr-TR" dirty="0"/>
              <a:t> aktif yapılır ana menüden. Burada </a:t>
            </a:r>
            <a:r>
              <a:rPr lang="tr-TR" dirty="0" err="1"/>
              <a:t>ByLayer</a:t>
            </a:r>
            <a:r>
              <a:rPr lang="tr-TR" dirty="0"/>
              <a:t> seçeneği seçilirse</a:t>
            </a:r>
            <a:br>
              <a:rPr lang="tr-TR" dirty="0"/>
            </a:br>
            <a:r>
              <a:rPr lang="tr-TR" dirty="0"/>
              <a:t>o </a:t>
            </a:r>
            <a:r>
              <a:rPr lang="tr-TR" dirty="0" err="1"/>
              <a:t>layerde</a:t>
            </a:r>
            <a:r>
              <a:rPr lang="tr-TR" dirty="0"/>
              <a:t> ölçülendirme yapılır.</a:t>
            </a:r>
          </a:p>
        </p:txBody>
      </p:sp>
      <p:pic>
        <p:nvPicPr>
          <p:cNvPr id="3" name="Resim 2"/>
          <p:cNvPicPr>
            <a:picLocks noChangeAspect="1"/>
          </p:cNvPicPr>
          <p:nvPr/>
        </p:nvPicPr>
        <p:blipFill>
          <a:blip r:embed="rId2"/>
          <a:stretch>
            <a:fillRect/>
          </a:stretch>
        </p:blipFill>
        <p:spPr>
          <a:xfrm>
            <a:off x="6836786" y="1794490"/>
            <a:ext cx="4993784" cy="4784986"/>
          </a:xfrm>
          <a:prstGeom prst="rect">
            <a:avLst/>
          </a:prstGeom>
        </p:spPr>
      </p:pic>
      <p:sp>
        <p:nvSpPr>
          <p:cNvPr id="4" name="object 5"/>
          <p:cNvSpPr/>
          <p:nvPr/>
        </p:nvSpPr>
        <p:spPr>
          <a:xfrm>
            <a:off x="7828070" y="2921876"/>
            <a:ext cx="1505608" cy="19817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42904396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536" y="2666890"/>
            <a:ext cx="5622091" cy="1325563"/>
          </a:xfrm>
        </p:spPr>
        <p:txBody>
          <a:bodyPr>
            <a:normAutofit fontScale="90000"/>
          </a:bodyPr>
          <a:lstStyle/>
          <a:p>
            <a:r>
              <a:rPr lang="tr-TR" b="1" dirty="0" err="1"/>
              <a:t>Text</a:t>
            </a:r>
            <a:r>
              <a:rPr lang="tr-TR" b="1" dirty="0"/>
              <a:t> </a:t>
            </a:r>
            <a:r>
              <a:rPr lang="tr-TR" b="1" dirty="0" err="1"/>
              <a:t>height</a:t>
            </a:r>
            <a:r>
              <a:rPr lang="tr-TR" dirty="0"/>
              <a:t>: 2mm 1/100 ölçeğinde 20 olarak seçilir</a:t>
            </a:r>
            <a:br>
              <a:rPr lang="tr-TR" dirty="0"/>
            </a:br>
            <a:r>
              <a:rPr lang="tr-TR" b="1" dirty="0" err="1"/>
              <a:t>Rotation</a:t>
            </a:r>
            <a:r>
              <a:rPr lang="tr-TR" dirty="0"/>
              <a:t> 0 seçilir.</a:t>
            </a:r>
          </a:p>
        </p:txBody>
      </p:sp>
      <p:pic>
        <p:nvPicPr>
          <p:cNvPr id="5" name="Resim 4"/>
          <p:cNvPicPr>
            <a:picLocks noChangeAspect="1"/>
          </p:cNvPicPr>
          <p:nvPr/>
        </p:nvPicPr>
        <p:blipFill>
          <a:blip r:embed="rId2"/>
          <a:stretch>
            <a:fillRect/>
          </a:stretch>
        </p:blipFill>
        <p:spPr>
          <a:xfrm>
            <a:off x="5934610" y="661877"/>
            <a:ext cx="5752729" cy="5276468"/>
          </a:xfrm>
          <a:prstGeom prst="rect">
            <a:avLst/>
          </a:prstGeom>
        </p:spPr>
      </p:pic>
      <p:sp>
        <p:nvSpPr>
          <p:cNvPr id="6" name="object 5"/>
          <p:cNvSpPr/>
          <p:nvPr/>
        </p:nvSpPr>
        <p:spPr>
          <a:xfrm>
            <a:off x="8050920" y="3433981"/>
            <a:ext cx="3489437" cy="111694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88606066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6462" y="2551276"/>
            <a:ext cx="10515600" cy="1325563"/>
          </a:xfrm>
        </p:spPr>
        <p:txBody>
          <a:bodyPr/>
          <a:lstStyle/>
          <a:p>
            <a:r>
              <a:rPr lang="tr-TR" dirty="0"/>
              <a:t>OK tercih edilir</a:t>
            </a:r>
          </a:p>
        </p:txBody>
      </p:sp>
      <p:pic>
        <p:nvPicPr>
          <p:cNvPr id="3" name="Resim 2"/>
          <p:cNvPicPr>
            <a:picLocks noChangeAspect="1"/>
          </p:cNvPicPr>
          <p:nvPr/>
        </p:nvPicPr>
        <p:blipFill>
          <a:blip r:embed="rId2"/>
          <a:stretch>
            <a:fillRect/>
          </a:stretch>
        </p:blipFill>
        <p:spPr>
          <a:xfrm>
            <a:off x="4954077" y="290089"/>
            <a:ext cx="6717074" cy="6194794"/>
          </a:xfrm>
          <a:prstGeom prst="rect">
            <a:avLst/>
          </a:prstGeom>
        </p:spPr>
      </p:pic>
      <p:sp>
        <p:nvSpPr>
          <p:cNvPr id="4" name="object 5"/>
          <p:cNvSpPr/>
          <p:nvPr/>
        </p:nvSpPr>
        <p:spPr>
          <a:xfrm>
            <a:off x="7641019" y="5770179"/>
            <a:ext cx="1166649" cy="50449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30264973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9620" y="575332"/>
            <a:ext cx="6634655" cy="1325563"/>
          </a:xfrm>
        </p:spPr>
        <p:txBody>
          <a:bodyPr>
            <a:normAutofit fontScale="90000"/>
          </a:bodyPr>
          <a:lstStyle/>
          <a:p>
            <a:r>
              <a:rPr lang="tr-TR" dirty="0"/>
              <a:t>Kot oluşturmak için </a:t>
            </a:r>
            <a:r>
              <a:rPr lang="tr-TR" dirty="0" err="1"/>
              <a:t>Polygon</a:t>
            </a:r>
            <a:r>
              <a:rPr lang="tr-TR" dirty="0"/>
              <a:t> tercih edilir.</a:t>
            </a:r>
            <a:br>
              <a:rPr lang="tr-TR" dirty="0"/>
            </a:br>
            <a:r>
              <a:rPr lang="tr-TR" dirty="0"/>
              <a:t>Eşkenar üçgen oluşturulur.</a:t>
            </a:r>
          </a:p>
        </p:txBody>
      </p:sp>
      <p:pic>
        <p:nvPicPr>
          <p:cNvPr id="3" name="Resim 2"/>
          <p:cNvPicPr>
            <a:picLocks noChangeAspect="1"/>
          </p:cNvPicPr>
          <p:nvPr/>
        </p:nvPicPr>
        <p:blipFill>
          <a:blip r:embed="rId2"/>
          <a:stretch>
            <a:fillRect/>
          </a:stretch>
        </p:blipFill>
        <p:spPr>
          <a:xfrm>
            <a:off x="8128273" y="472473"/>
            <a:ext cx="1800225" cy="5934075"/>
          </a:xfrm>
          <a:prstGeom prst="rect">
            <a:avLst/>
          </a:prstGeom>
        </p:spPr>
      </p:pic>
    </p:spTree>
    <p:extLst>
      <p:ext uri="{BB962C8B-B14F-4D97-AF65-F5344CB8AC3E}">
        <p14:creationId xmlns:p14="http://schemas.microsoft.com/office/powerpoint/2010/main" val="360403911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Kot için öncelikle 1.5k kalınlığında bir </a:t>
            </a:r>
            <a:r>
              <a:rPr lang="tr-TR" dirty="0" err="1"/>
              <a:t>layer</a:t>
            </a:r>
            <a:r>
              <a:rPr lang="tr-TR" dirty="0"/>
              <a:t> oluşturulur. Bunun üzerine çizime devam edilir.</a:t>
            </a:r>
          </a:p>
        </p:txBody>
      </p:sp>
      <p:pic>
        <p:nvPicPr>
          <p:cNvPr id="3" name="Resim 2"/>
          <p:cNvPicPr>
            <a:picLocks noChangeAspect="1"/>
          </p:cNvPicPr>
          <p:nvPr/>
        </p:nvPicPr>
        <p:blipFill>
          <a:blip r:embed="rId2"/>
          <a:stretch>
            <a:fillRect/>
          </a:stretch>
        </p:blipFill>
        <p:spPr>
          <a:xfrm>
            <a:off x="2882630" y="1775827"/>
            <a:ext cx="6426740" cy="4820058"/>
          </a:xfrm>
          <a:prstGeom prst="rect">
            <a:avLst/>
          </a:prstGeom>
        </p:spPr>
      </p:pic>
    </p:spTree>
    <p:extLst>
      <p:ext uri="{BB962C8B-B14F-4D97-AF65-F5344CB8AC3E}">
        <p14:creationId xmlns:p14="http://schemas.microsoft.com/office/powerpoint/2010/main" val="322318343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36125" y="-78609"/>
            <a:ext cx="10515600" cy="1325563"/>
          </a:xfrm>
        </p:spPr>
        <p:txBody>
          <a:bodyPr/>
          <a:lstStyle/>
          <a:p>
            <a:r>
              <a:rPr lang="tr-TR" dirty="0"/>
              <a:t>Kenar sayısı 3 girilir. </a:t>
            </a:r>
            <a:r>
              <a:rPr lang="tr-TR" dirty="0" err="1"/>
              <a:t>Enter’a</a:t>
            </a:r>
            <a:r>
              <a:rPr lang="tr-TR" dirty="0"/>
              <a:t> tıklanır.</a:t>
            </a:r>
          </a:p>
        </p:txBody>
      </p:sp>
      <p:pic>
        <p:nvPicPr>
          <p:cNvPr id="4" name="Resim 3"/>
          <p:cNvPicPr>
            <a:picLocks noChangeAspect="1"/>
          </p:cNvPicPr>
          <p:nvPr/>
        </p:nvPicPr>
        <p:blipFill>
          <a:blip r:embed="rId2"/>
          <a:stretch>
            <a:fillRect/>
          </a:stretch>
        </p:blipFill>
        <p:spPr>
          <a:xfrm>
            <a:off x="240275" y="909145"/>
            <a:ext cx="11711450" cy="1003738"/>
          </a:xfrm>
          <a:prstGeom prst="rect">
            <a:avLst/>
          </a:prstGeom>
        </p:spPr>
      </p:pic>
      <p:pic>
        <p:nvPicPr>
          <p:cNvPr id="5" name="Resim 4"/>
          <p:cNvPicPr>
            <a:picLocks noChangeAspect="1"/>
          </p:cNvPicPr>
          <p:nvPr/>
        </p:nvPicPr>
        <p:blipFill>
          <a:blip r:embed="rId3"/>
          <a:stretch>
            <a:fillRect/>
          </a:stretch>
        </p:blipFill>
        <p:spPr>
          <a:xfrm>
            <a:off x="1212137" y="3267239"/>
            <a:ext cx="9515475" cy="3476625"/>
          </a:xfrm>
          <a:prstGeom prst="rect">
            <a:avLst/>
          </a:prstGeom>
        </p:spPr>
      </p:pic>
      <p:sp>
        <p:nvSpPr>
          <p:cNvPr id="6" name="Unvan 1"/>
          <p:cNvSpPr txBox="1">
            <a:spLocks/>
          </p:cNvSpPr>
          <p:nvPr/>
        </p:nvSpPr>
        <p:spPr>
          <a:xfrm>
            <a:off x="1346787" y="19416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Merkez seçilir.</a:t>
            </a:r>
          </a:p>
        </p:txBody>
      </p:sp>
    </p:spTree>
    <p:extLst>
      <p:ext uri="{BB962C8B-B14F-4D97-AF65-F5344CB8AC3E}">
        <p14:creationId xmlns:p14="http://schemas.microsoft.com/office/powerpoint/2010/main" val="409511109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a:t>
            </a:r>
            <a:r>
              <a:rPr lang="tr-TR" dirty="0" err="1"/>
              <a:t>İçteğet</a:t>
            </a:r>
            <a:r>
              <a:rPr lang="tr-TR" dirty="0"/>
              <a:t> çember seçeneği seçilir.</a:t>
            </a:r>
          </a:p>
        </p:txBody>
      </p:sp>
      <p:pic>
        <p:nvPicPr>
          <p:cNvPr id="3" name="Resim 2"/>
          <p:cNvPicPr>
            <a:picLocks noChangeAspect="1"/>
          </p:cNvPicPr>
          <p:nvPr/>
        </p:nvPicPr>
        <p:blipFill>
          <a:blip r:embed="rId2"/>
          <a:stretch>
            <a:fillRect/>
          </a:stretch>
        </p:blipFill>
        <p:spPr>
          <a:xfrm>
            <a:off x="39795" y="2769476"/>
            <a:ext cx="12112410" cy="1319048"/>
          </a:xfrm>
          <a:prstGeom prst="rect">
            <a:avLst/>
          </a:prstGeom>
        </p:spPr>
      </p:pic>
    </p:spTree>
    <p:extLst>
      <p:ext uri="{BB962C8B-B14F-4D97-AF65-F5344CB8AC3E}">
        <p14:creationId xmlns:p14="http://schemas.microsoft.com/office/powerpoint/2010/main" val="140237216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Yarıçap değeri 30 girilir. Biz ise yüksekliği 30 olan üçgen istiyoruz.</a:t>
            </a:r>
          </a:p>
        </p:txBody>
      </p:sp>
      <p:pic>
        <p:nvPicPr>
          <p:cNvPr id="3" name="Resim 2"/>
          <p:cNvPicPr>
            <a:picLocks noChangeAspect="1"/>
          </p:cNvPicPr>
          <p:nvPr/>
        </p:nvPicPr>
        <p:blipFill>
          <a:blip r:embed="rId2"/>
          <a:stretch>
            <a:fillRect/>
          </a:stretch>
        </p:blipFill>
        <p:spPr>
          <a:xfrm>
            <a:off x="1497067" y="2264158"/>
            <a:ext cx="9029700" cy="3590925"/>
          </a:xfrm>
          <a:prstGeom prst="rect">
            <a:avLst/>
          </a:prstGeom>
        </p:spPr>
      </p:pic>
    </p:spTree>
    <p:extLst>
      <p:ext uri="{BB962C8B-B14F-4D97-AF65-F5344CB8AC3E}">
        <p14:creationId xmlns:p14="http://schemas.microsoft.com/office/powerpoint/2010/main" val="112824460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75442" y="764518"/>
            <a:ext cx="5037083" cy="1325563"/>
          </a:xfrm>
        </p:spPr>
        <p:txBody>
          <a:bodyPr>
            <a:normAutofit fontScale="90000"/>
          </a:bodyPr>
          <a:lstStyle/>
          <a:p>
            <a:r>
              <a:rPr lang="tr-TR" dirty="0"/>
              <a:t>Öncelikle şekilde yatay kenar üstte değilse üste gelecek şekilde </a:t>
            </a:r>
            <a:r>
              <a:rPr lang="tr-TR" dirty="0" err="1"/>
              <a:t>modify</a:t>
            </a:r>
            <a:r>
              <a:rPr lang="tr-TR" dirty="0"/>
              <a:t> menüsünden </a:t>
            </a:r>
            <a:r>
              <a:rPr lang="tr-TR" dirty="0" err="1"/>
              <a:t>rotate</a:t>
            </a:r>
            <a:r>
              <a:rPr lang="tr-TR" dirty="0"/>
              <a:t> ile ayarlanır.</a:t>
            </a:r>
          </a:p>
        </p:txBody>
      </p:sp>
      <p:pic>
        <p:nvPicPr>
          <p:cNvPr id="3" name="Resim 2"/>
          <p:cNvPicPr>
            <a:picLocks noChangeAspect="1"/>
          </p:cNvPicPr>
          <p:nvPr/>
        </p:nvPicPr>
        <p:blipFill>
          <a:blip r:embed="rId2"/>
          <a:stretch>
            <a:fillRect/>
          </a:stretch>
        </p:blipFill>
        <p:spPr>
          <a:xfrm>
            <a:off x="8914057" y="268011"/>
            <a:ext cx="1847252" cy="6427080"/>
          </a:xfrm>
          <a:prstGeom prst="rect">
            <a:avLst/>
          </a:prstGeom>
        </p:spPr>
      </p:pic>
      <p:pic>
        <p:nvPicPr>
          <p:cNvPr id="4" name="Resim 3"/>
          <p:cNvPicPr>
            <a:picLocks noChangeAspect="1"/>
          </p:cNvPicPr>
          <p:nvPr/>
        </p:nvPicPr>
        <p:blipFill>
          <a:blip r:embed="rId3"/>
          <a:stretch>
            <a:fillRect/>
          </a:stretch>
        </p:blipFill>
        <p:spPr>
          <a:xfrm>
            <a:off x="388884" y="3213698"/>
            <a:ext cx="3226676" cy="3226678"/>
          </a:xfrm>
          <a:prstGeom prst="rect">
            <a:avLst/>
          </a:prstGeom>
        </p:spPr>
      </p:pic>
      <p:pic>
        <p:nvPicPr>
          <p:cNvPr id="6" name="Resim 5"/>
          <p:cNvPicPr>
            <a:picLocks noChangeAspect="1"/>
          </p:cNvPicPr>
          <p:nvPr/>
        </p:nvPicPr>
        <p:blipFill>
          <a:blip r:embed="rId4"/>
          <a:stretch>
            <a:fillRect/>
          </a:stretch>
        </p:blipFill>
        <p:spPr>
          <a:xfrm>
            <a:off x="4414101" y="3213698"/>
            <a:ext cx="3952378" cy="3168868"/>
          </a:xfrm>
          <a:prstGeom prst="rect">
            <a:avLst/>
          </a:prstGeom>
        </p:spPr>
      </p:pic>
    </p:spTree>
    <p:extLst>
      <p:ext uri="{BB962C8B-B14F-4D97-AF65-F5344CB8AC3E}">
        <p14:creationId xmlns:p14="http://schemas.microsoft.com/office/powerpoint/2010/main" val="406398513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Line komutu tıklanır</a:t>
            </a:r>
          </a:p>
        </p:txBody>
      </p:sp>
      <p:pic>
        <p:nvPicPr>
          <p:cNvPr id="6" name="Resim 5"/>
          <p:cNvPicPr>
            <a:picLocks noChangeAspect="1"/>
          </p:cNvPicPr>
          <p:nvPr/>
        </p:nvPicPr>
        <p:blipFill>
          <a:blip r:embed="rId2"/>
          <a:stretch>
            <a:fillRect/>
          </a:stretch>
        </p:blipFill>
        <p:spPr>
          <a:xfrm>
            <a:off x="838200" y="1690688"/>
            <a:ext cx="9801225" cy="4962525"/>
          </a:xfrm>
          <a:prstGeom prst="rect">
            <a:avLst/>
          </a:prstGeom>
        </p:spPr>
      </p:pic>
    </p:spTree>
    <p:extLst>
      <p:ext uri="{BB962C8B-B14F-4D97-AF65-F5344CB8AC3E}">
        <p14:creationId xmlns:p14="http://schemas.microsoft.com/office/powerpoint/2010/main" val="7421845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İlk nokta olarak üçgenin alt noktası seçilir.</a:t>
            </a:r>
          </a:p>
        </p:txBody>
      </p:sp>
      <p:pic>
        <p:nvPicPr>
          <p:cNvPr id="3" name="Resim 2"/>
          <p:cNvPicPr>
            <a:picLocks noChangeAspect="1"/>
          </p:cNvPicPr>
          <p:nvPr/>
        </p:nvPicPr>
        <p:blipFill>
          <a:blip r:embed="rId2"/>
          <a:stretch>
            <a:fillRect/>
          </a:stretch>
        </p:blipFill>
        <p:spPr>
          <a:xfrm>
            <a:off x="838200" y="2724970"/>
            <a:ext cx="9658350" cy="2543175"/>
          </a:xfrm>
          <a:prstGeom prst="rect">
            <a:avLst/>
          </a:prstGeom>
        </p:spPr>
      </p:pic>
    </p:spTree>
    <p:extLst>
      <p:ext uri="{BB962C8B-B14F-4D97-AF65-F5344CB8AC3E}">
        <p14:creationId xmlns:p14="http://schemas.microsoft.com/office/powerpoint/2010/main" val="1022911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2963862"/>
            <a:ext cx="6453352" cy="1325563"/>
          </a:xfrm>
        </p:spPr>
        <p:txBody>
          <a:bodyPr>
            <a:normAutofit fontScale="90000"/>
          </a:bodyPr>
          <a:lstStyle/>
          <a:p>
            <a:r>
              <a:rPr lang="tr-TR" dirty="0"/>
              <a:t>Daha önceden yapılan </a:t>
            </a:r>
            <a:r>
              <a:rPr lang="tr-TR" dirty="0" err="1"/>
              <a:t>layer</a:t>
            </a:r>
            <a:r>
              <a:rPr lang="tr-TR" dirty="0"/>
              <a:t> olmadan da direkt olarak buradan da ölçülendirme ayarları </a:t>
            </a:r>
            <a:r>
              <a:rPr lang="tr-TR" dirty="0" err="1"/>
              <a:t>yapılabilinir</a:t>
            </a:r>
            <a:r>
              <a:rPr lang="tr-TR" dirty="0"/>
              <a:t>.</a:t>
            </a:r>
            <a:br>
              <a:rPr lang="tr-TR" dirty="0"/>
            </a:br>
            <a:r>
              <a:rPr lang="tr-TR" dirty="0" err="1"/>
              <a:t>Dimension</a:t>
            </a:r>
            <a:r>
              <a:rPr lang="tr-TR" dirty="0"/>
              <a:t> </a:t>
            </a:r>
            <a:r>
              <a:rPr lang="tr-TR" dirty="0" err="1"/>
              <a:t>lines</a:t>
            </a:r>
            <a:r>
              <a:rPr lang="tr-TR" dirty="0"/>
              <a:t> ile ölçü çizgisi </a:t>
            </a:r>
            <a:br>
              <a:rPr lang="tr-TR" dirty="0"/>
            </a:br>
            <a:r>
              <a:rPr lang="tr-TR" dirty="0"/>
              <a:t>ayarları yapılır.</a:t>
            </a:r>
            <a:br>
              <a:rPr lang="tr-TR" dirty="0"/>
            </a:br>
            <a:r>
              <a:rPr lang="tr-TR" dirty="0" err="1"/>
              <a:t>Color</a:t>
            </a:r>
            <a:r>
              <a:rPr lang="tr-TR" dirty="0"/>
              <a:t> sekmesi için renk </a:t>
            </a:r>
            <a:br>
              <a:rPr lang="tr-TR" dirty="0"/>
            </a:br>
            <a:r>
              <a:rPr lang="tr-TR" dirty="0"/>
              <a:t>seçimi yapılır.</a:t>
            </a:r>
            <a:br>
              <a:rPr lang="tr-TR" dirty="0"/>
            </a:br>
            <a:r>
              <a:rPr lang="tr-TR" dirty="0" err="1"/>
              <a:t>Linetype</a:t>
            </a:r>
            <a:r>
              <a:rPr lang="tr-TR" dirty="0"/>
              <a:t> olarak </a:t>
            </a:r>
            <a:r>
              <a:rPr lang="tr-TR" dirty="0" err="1"/>
              <a:t>Continuous</a:t>
            </a:r>
            <a:r>
              <a:rPr lang="tr-TR" dirty="0"/>
              <a:t> seçilir.</a:t>
            </a:r>
            <a:br>
              <a:rPr lang="tr-TR" dirty="0"/>
            </a:br>
            <a:r>
              <a:rPr lang="tr-TR" dirty="0" err="1"/>
              <a:t>Lineweight</a:t>
            </a:r>
            <a:r>
              <a:rPr lang="tr-TR" dirty="0"/>
              <a:t> olarak 1.5k kalınlığı için 0.15 mm seçilir.</a:t>
            </a:r>
          </a:p>
        </p:txBody>
      </p:sp>
      <p:pic>
        <p:nvPicPr>
          <p:cNvPr id="3" name="Resim 2"/>
          <p:cNvPicPr>
            <a:picLocks noChangeAspect="1"/>
          </p:cNvPicPr>
          <p:nvPr/>
        </p:nvPicPr>
        <p:blipFill>
          <a:blip r:embed="rId2"/>
          <a:stretch>
            <a:fillRect/>
          </a:stretch>
        </p:blipFill>
        <p:spPr>
          <a:xfrm>
            <a:off x="6547945" y="1638300"/>
            <a:ext cx="5467350" cy="5219700"/>
          </a:xfrm>
          <a:prstGeom prst="rect">
            <a:avLst/>
          </a:prstGeom>
        </p:spPr>
      </p:pic>
      <p:sp>
        <p:nvSpPr>
          <p:cNvPr id="4" name="object 5"/>
          <p:cNvSpPr/>
          <p:nvPr/>
        </p:nvSpPr>
        <p:spPr>
          <a:xfrm>
            <a:off x="6671440" y="2433189"/>
            <a:ext cx="2724808" cy="106134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66034427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Yükseklik olarak 30 girilir. </a:t>
            </a:r>
            <a:r>
              <a:rPr lang="tr-TR" dirty="0" err="1"/>
              <a:t>Ortho</a:t>
            </a:r>
            <a:r>
              <a:rPr lang="tr-TR" dirty="0"/>
              <a:t> </a:t>
            </a:r>
            <a:r>
              <a:rPr lang="tr-TR" dirty="0" err="1"/>
              <a:t>modu</a:t>
            </a:r>
            <a:r>
              <a:rPr lang="tr-TR" dirty="0"/>
              <a:t> açık tutulur. </a:t>
            </a:r>
            <a:r>
              <a:rPr lang="tr-TR" dirty="0" err="1"/>
              <a:t>Enter</a:t>
            </a:r>
            <a:r>
              <a:rPr lang="tr-TR" dirty="0"/>
              <a:t> a tıklanır.</a:t>
            </a:r>
          </a:p>
        </p:txBody>
      </p:sp>
      <p:pic>
        <p:nvPicPr>
          <p:cNvPr id="3" name="Resim 2"/>
          <p:cNvPicPr>
            <a:picLocks noChangeAspect="1"/>
          </p:cNvPicPr>
          <p:nvPr/>
        </p:nvPicPr>
        <p:blipFill>
          <a:blip r:embed="rId2"/>
          <a:stretch>
            <a:fillRect/>
          </a:stretch>
        </p:blipFill>
        <p:spPr>
          <a:xfrm>
            <a:off x="1426779" y="1794776"/>
            <a:ext cx="9338442" cy="4881458"/>
          </a:xfrm>
          <a:prstGeom prst="rect">
            <a:avLst/>
          </a:prstGeom>
        </p:spPr>
      </p:pic>
      <p:sp>
        <p:nvSpPr>
          <p:cNvPr id="4" name="object 5"/>
          <p:cNvSpPr/>
          <p:nvPr/>
        </p:nvSpPr>
        <p:spPr>
          <a:xfrm>
            <a:off x="8860221" y="6306207"/>
            <a:ext cx="325820" cy="37002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2496343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Oluşan yükseklik ile orantılı şekilde üçgen </a:t>
            </a:r>
            <a:r>
              <a:rPr lang="tr-TR" dirty="0" err="1"/>
              <a:t>modify</a:t>
            </a:r>
            <a:r>
              <a:rPr lang="tr-TR" dirty="0"/>
              <a:t> menüsünden </a:t>
            </a:r>
            <a:r>
              <a:rPr lang="tr-TR" dirty="0" err="1"/>
              <a:t>scale</a:t>
            </a:r>
            <a:r>
              <a:rPr lang="tr-TR" dirty="0"/>
              <a:t> ile küçültülür.</a:t>
            </a:r>
          </a:p>
        </p:txBody>
      </p:sp>
      <p:pic>
        <p:nvPicPr>
          <p:cNvPr id="4" name="Resim 3"/>
          <p:cNvPicPr>
            <a:picLocks noChangeAspect="1"/>
          </p:cNvPicPr>
          <p:nvPr/>
        </p:nvPicPr>
        <p:blipFill>
          <a:blip r:embed="rId2"/>
          <a:stretch>
            <a:fillRect/>
          </a:stretch>
        </p:blipFill>
        <p:spPr>
          <a:xfrm>
            <a:off x="594655" y="2386340"/>
            <a:ext cx="4486275" cy="3514725"/>
          </a:xfrm>
          <a:prstGeom prst="rect">
            <a:avLst/>
          </a:prstGeom>
        </p:spPr>
      </p:pic>
      <p:pic>
        <p:nvPicPr>
          <p:cNvPr id="5" name="Resim 4"/>
          <p:cNvPicPr>
            <a:picLocks noChangeAspect="1"/>
          </p:cNvPicPr>
          <p:nvPr/>
        </p:nvPicPr>
        <p:blipFill>
          <a:blip r:embed="rId3"/>
          <a:stretch>
            <a:fillRect/>
          </a:stretch>
        </p:blipFill>
        <p:spPr>
          <a:xfrm>
            <a:off x="7655000" y="1707930"/>
            <a:ext cx="2347380" cy="4514194"/>
          </a:xfrm>
          <a:prstGeom prst="rect">
            <a:avLst/>
          </a:prstGeom>
        </p:spPr>
      </p:pic>
    </p:spTree>
    <p:extLst>
      <p:ext uri="{BB962C8B-B14F-4D97-AF65-F5344CB8AC3E}">
        <p14:creationId xmlns:p14="http://schemas.microsoft.com/office/powerpoint/2010/main" val="283527542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Küçültülecek üçgen seçilir ve sağ tuşa veya </a:t>
            </a:r>
            <a:r>
              <a:rPr lang="tr-TR" dirty="0" err="1"/>
              <a:t>Enter’a</a:t>
            </a:r>
            <a:r>
              <a:rPr lang="tr-TR" dirty="0"/>
              <a:t> tıklanır</a:t>
            </a:r>
          </a:p>
        </p:txBody>
      </p:sp>
      <p:pic>
        <p:nvPicPr>
          <p:cNvPr id="4" name="Resim 3"/>
          <p:cNvPicPr>
            <a:picLocks noChangeAspect="1"/>
          </p:cNvPicPr>
          <p:nvPr/>
        </p:nvPicPr>
        <p:blipFill>
          <a:blip r:embed="rId2"/>
          <a:stretch>
            <a:fillRect/>
          </a:stretch>
        </p:blipFill>
        <p:spPr>
          <a:xfrm>
            <a:off x="838200" y="2007311"/>
            <a:ext cx="9182100" cy="4314825"/>
          </a:xfrm>
          <a:prstGeom prst="rect">
            <a:avLst/>
          </a:prstGeom>
        </p:spPr>
      </p:pic>
    </p:spTree>
    <p:extLst>
      <p:ext uri="{BB962C8B-B14F-4D97-AF65-F5344CB8AC3E}">
        <p14:creationId xmlns:p14="http://schemas.microsoft.com/office/powerpoint/2010/main" val="171204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96159" y="428187"/>
            <a:ext cx="10515600" cy="1325563"/>
          </a:xfrm>
        </p:spPr>
        <p:txBody>
          <a:bodyPr>
            <a:normAutofit/>
          </a:bodyPr>
          <a:lstStyle/>
          <a:p>
            <a:r>
              <a:rPr lang="tr-TR" dirty="0"/>
              <a:t>Üçgenin alt ucu </a:t>
            </a:r>
            <a:r>
              <a:rPr lang="tr-TR" dirty="0" err="1"/>
              <a:t>base</a:t>
            </a:r>
            <a:r>
              <a:rPr lang="tr-TR" dirty="0"/>
              <a:t> </a:t>
            </a:r>
            <a:r>
              <a:rPr lang="tr-TR" dirty="0" err="1"/>
              <a:t>point</a:t>
            </a:r>
            <a:r>
              <a:rPr lang="tr-TR" dirty="0"/>
              <a:t> (temel nokta) olarak seçilir.</a:t>
            </a:r>
          </a:p>
        </p:txBody>
      </p:sp>
      <p:pic>
        <p:nvPicPr>
          <p:cNvPr id="5" name="Resim 4"/>
          <p:cNvPicPr>
            <a:picLocks noChangeAspect="1"/>
          </p:cNvPicPr>
          <p:nvPr/>
        </p:nvPicPr>
        <p:blipFill>
          <a:blip r:embed="rId2"/>
          <a:stretch>
            <a:fillRect/>
          </a:stretch>
        </p:blipFill>
        <p:spPr>
          <a:xfrm>
            <a:off x="1267811" y="2380100"/>
            <a:ext cx="9067800" cy="3800475"/>
          </a:xfrm>
          <a:prstGeom prst="rect">
            <a:avLst/>
          </a:prstGeom>
        </p:spPr>
      </p:pic>
    </p:spTree>
    <p:extLst>
      <p:ext uri="{BB962C8B-B14F-4D97-AF65-F5344CB8AC3E}">
        <p14:creationId xmlns:p14="http://schemas.microsoft.com/office/powerpoint/2010/main" val="250643583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1979" y="-76309"/>
            <a:ext cx="10515600" cy="1325563"/>
          </a:xfrm>
        </p:spPr>
        <p:txBody>
          <a:bodyPr>
            <a:normAutofit/>
          </a:bodyPr>
          <a:lstStyle/>
          <a:p>
            <a:r>
              <a:rPr lang="tr-TR" dirty="0"/>
              <a:t>Komut satırından Reference seçilir.</a:t>
            </a:r>
          </a:p>
        </p:txBody>
      </p:sp>
      <p:pic>
        <p:nvPicPr>
          <p:cNvPr id="4" name="Resim 3"/>
          <p:cNvPicPr>
            <a:picLocks noChangeAspect="1"/>
          </p:cNvPicPr>
          <p:nvPr/>
        </p:nvPicPr>
        <p:blipFill>
          <a:blip r:embed="rId2"/>
          <a:stretch>
            <a:fillRect/>
          </a:stretch>
        </p:blipFill>
        <p:spPr>
          <a:xfrm>
            <a:off x="885660" y="978611"/>
            <a:ext cx="9705975" cy="5762625"/>
          </a:xfrm>
          <a:prstGeom prst="rect">
            <a:avLst/>
          </a:prstGeom>
        </p:spPr>
      </p:pic>
      <p:sp>
        <p:nvSpPr>
          <p:cNvPr id="6" name="object 5"/>
          <p:cNvSpPr/>
          <p:nvPr/>
        </p:nvSpPr>
        <p:spPr>
          <a:xfrm>
            <a:off x="4698125" y="6400800"/>
            <a:ext cx="725214" cy="34043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46946235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96159" y="428187"/>
            <a:ext cx="10515600" cy="1325563"/>
          </a:xfrm>
        </p:spPr>
        <p:txBody>
          <a:bodyPr>
            <a:normAutofit/>
          </a:bodyPr>
          <a:lstStyle/>
          <a:p>
            <a:r>
              <a:rPr lang="tr-TR" dirty="0"/>
              <a:t>Üçgenin alt ucu ve üst kenarın ortası seçilir.</a:t>
            </a:r>
          </a:p>
        </p:txBody>
      </p:sp>
      <p:pic>
        <p:nvPicPr>
          <p:cNvPr id="3" name="Resim 2"/>
          <p:cNvPicPr>
            <a:picLocks noChangeAspect="1"/>
          </p:cNvPicPr>
          <p:nvPr/>
        </p:nvPicPr>
        <p:blipFill>
          <a:blip r:embed="rId2"/>
          <a:stretch>
            <a:fillRect/>
          </a:stretch>
        </p:blipFill>
        <p:spPr>
          <a:xfrm>
            <a:off x="1038225" y="1966912"/>
            <a:ext cx="9505950" cy="4143375"/>
          </a:xfrm>
          <a:prstGeom prst="rect">
            <a:avLst/>
          </a:prstGeom>
        </p:spPr>
      </p:pic>
    </p:spTree>
    <p:extLst>
      <p:ext uri="{BB962C8B-B14F-4D97-AF65-F5344CB8AC3E}">
        <p14:creationId xmlns:p14="http://schemas.microsoft.com/office/powerpoint/2010/main" val="324828623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96159" y="428187"/>
            <a:ext cx="10515600" cy="1325563"/>
          </a:xfrm>
        </p:spPr>
        <p:txBody>
          <a:bodyPr>
            <a:normAutofit/>
          </a:bodyPr>
          <a:lstStyle/>
          <a:p>
            <a:r>
              <a:rPr lang="tr-TR" dirty="0"/>
              <a:t>Üçgenin alt ucu ve üst kenarın ortası seçilir.</a:t>
            </a:r>
          </a:p>
        </p:txBody>
      </p:sp>
      <p:pic>
        <p:nvPicPr>
          <p:cNvPr id="4" name="Resim 3"/>
          <p:cNvPicPr>
            <a:picLocks noChangeAspect="1"/>
          </p:cNvPicPr>
          <p:nvPr/>
        </p:nvPicPr>
        <p:blipFill>
          <a:blip r:embed="rId2"/>
          <a:stretch>
            <a:fillRect/>
          </a:stretch>
        </p:blipFill>
        <p:spPr>
          <a:xfrm>
            <a:off x="990764" y="2127523"/>
            <a:ext cx="9705975" cy="4200525"/>
          </a:xfrm>
          <a:prstGeom prst="rect">
            <a:avLst/>
          </a:prstGeom>
        </p:spPr>
      </p:pic>
    </p:spTree>
    <p:extLst>
      <p:ext uri="{BB962C8B-B14F-4D97-AF65-F5344CB8AC3E}">
        <p14:creationId xmlns:p14="http://schemas.microsoft.com/office/powerpoint/2010/main" val="171166936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Daha sonra üst çizgi aşağı sürüklenir line ile çizilen çizgi yakalanır</a:t>
            </a:r>
          </a:p>
        </p:txBody>
      </p:sp>
      <p:pic>
        <p:nvPicPr>
          <p:cNvPr id="4" name="Resim 3"/>
          <p:cNvPicPr>
            <a:picLocks noChangeAspect="1"/>
          </p:cNvPicPr>
          <p:nvPr/>
        </p:nvPicPr>
        <p:blipFill>
          <a:blip r:embed="rId2"/>
          <a:stretch>
            <a:fillRect/>
          </a:stretch>
        </p:blipFill>
        <p:spPr>
          <a:xfrm>
            <a:off x="955948" y="1837175"/>
            <a:ext cx="9439275" cy="4276725"/>
          </a:xfrm>
          <a:prstGeom prst="rect">
            <a:avLst/>
          </a:prstGeom>
        </p:spPr>
      </p:pic>
    </p:spTree>
    <p:extLst>
      <p:ext uri="{BB962C8B-B14F-4D97-AF65-F5344CB8AC3E}">
        <p14:creationId xmlns:p14="http://schemas.microsoft.com/office/powerpoint/2010/main" val="344837534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Böylece yüksekliği 30 olan üçgen oluşturulmuş olur.</a:t>
            </a:r>
          </a:p>
        </p:txBody>
      </p:sp>
      <p:pic>
        <p:nvPicPr>
          <p:cNvPr id="3" name="Resim 2"/>
          <p:cNvPicPr>
            <a:picLocks noChangeAspect="1"/>
          </p:cNvPicPr>
          <p:nvPr/>
        </p:nvPicPr>
        <p:blipFill>
          <a:blip r:embed="rId2"/>
          <a:stretch>
            <a:fillRect/>
          </a:stretch>
        </p:blipFill>
        <p:spPr>
          <a:xfrm>
            <a:off x="838200" y="2510655"/>
            <a:ext cx="5471720" cy="3637898"/>
          </a:xfrm>
          <a:prstGeom prst="rect">
            <a:avLst/>
          </a:prstGeom>
        </p:spPr>
      </p:pic>
      <p:pic>
        <p:nvPicPr>
          <p:cNvPr id="4" name="Resim 3"/>
          <p:cNvPicPr>
            <a:picLocks noChangeAspect="1"/>
          </p:cNvPicPr>
          <p:nvPr/>
        </p:nvPicPr>
        <p:blipFill>
          <a:blip r:embed="rId3"/>
          <a:stretch>
            <a:fillRect/>
          </a:stretch>
        </p:blipFill>
        <p:spPr>
          <a:xfrm>
            <a:off x="6435939" y="2510655"/>
            <a:ext cx="5388848" cy="3637898"/>
          </a:xfrm>
          <a:prstGeom prst="rect">
            <a:avLst/>
          </a:prstGeom>
        </p:spPr>
      </p:pic>
    </p:spTree>
    <p:extLst>
      <p:ext uri="{BB962C8B-B14F-4D97-AF65-F5344CB8AC3E}">
        <p14:creationId xmlns:p14="http://schemas.microsoft.com/office/powerpoint/2010/main" val="124483513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5852" y="0"/>
            <a:ext cx="10515600" cy="1325563"/>
          </a:xfrm>
        </p:spPr>
        <p:txBody>
          <a:bodyPr/>
          <a:lstStyle/>
          <a:p>
            <a:r>
              <a:rPr lang="tr-TR" dirty="0"/>
              <a:t>Yüksekliğin 8 mm’ye tamamlanması gerekmektedir.</a:t>
            </a:r>
          </a:p>
        </p:txBody>
      </p:sp>
      <p:pic>
        <p:nvPicPr>
          <p:cNvPr id="4" name="Resim 3"/>
          <p:cNvPicPr>
            <a:picLocks noChangeAspect="1"/>
          </p:cNvPicPr>
          <p:nvPr/>
        </p:nvPicPr>
        <p:blipFill>
          <a:blip r:embed="rId2"/>
          <a:stretch>
            <a:fillRect/>
          </a:stretch>
        </p:blipFill>
        <p:spPr>
          <a:xfrm>
            <a:off x="1976426" y="1325563"/>
            <a:ext cx="7134452" cy="5350840"/>
          </a:xfrm>
          <a:prstGeom prst="rect">
            <a:avLst/>
          </a:prstGeom>
        </p:spPr>
      </p:pic>
    </p:spTree>
    <p:extLst>
      <p:ext uri="{BB962C8B-B14F-4D97-AF65-F5344CB8AC3E}">
        <p14:creationId xmlns:p14="http://schemas.microsoft.com/office/powerpoint/2010/main" val="3181316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2963862"/>
            <a:ext cx="6453352" cy="1325563"/>
          </a:xfrm>
        </p:spPr>
        <p:txBody>
          <a:bodyPr>
            <a:normAutofit fontScale="90000"/>
          </a:bodyPr>
          <a:lstStyle/>
          <a:p>
            <a:r>
              <a:rPr lang="tr-TR" dirty="0"/>
              <a:t>Extend </a:t>
            </a:r>
            <a:r>
              <a:rPr lang="tr-TR" dirty="0" err="1"/>
              <a:t>beyond</a:t>
            </a:r>
            <a:r>
              <a:rPr lang="tr-TR" dirty="0"/>
              <a:t> </a:t>
            </a:r>
            <a:r>
              <a:rPr lang="tr-TR" dirty="0" err="1"/>
              <a:t>ticks</a:t>
            </a:r>
            <a:r>
              <a:rPr lang="tr-TR" dirty="0"/>
              <a:t> ile ölçü </a:t>
            </a:r>
            <a:br>
              <a:rPr lang="tr-TR" dirty="0"/>
            </a:br>
            <a:r>
              <a:rPr lang="tr-TR" dirty="0"/>
              <a:t>çizgisinin istikamet çizgisinden taşma miktarı belirlenir. Şu an aktif değildir. Çünkü ok tanımlıdır. Daha sonradan içi dolu yuvarlak seçildiğinde aktif olacaktır.</a:t>
            </a:r>
          </a:p>
        </p:txBody>
      </p:sp>
      <p:pic>
        <p:nvPicPr>
          <p:cNvPr id="3" name="Resim 2"/>
          <p:cNvPicPr>
            <a:picLocks noChangeAspect="1"/>
          </p:cNvPicPr>
          <p:nvPr/>
        </p:nvPicPr>
        <p:blipFill>
          <a:blip r:embed="rId2"/>
          <a:stretch>
            <a:fillRect/>
          </a:stretch>
        </p:blipFill>
        <p:spPr>
          <a:xfrm>
            <a:off x="6547945" y="1638300"/>
            <a:ext cx="5467350" cy="5219700"/>
          </a:xfrm>
          <a:prstGeom prst="rect">
            <a:avLst/>
          </a:prstGeom>
        </p:spPr>
      </p:pic>
      <p:sp>
        <p:nvSpPr>
          <p:cNvPr id="4" name="object 5"/>
          <p:cNvSpPr/>
          <p:nvPr/>
        </p:nvSpPr>
        <p:spPr>
          <a:xfrm>
            <a:off x="6660930" y="3358099"/>
            <a:ext cx="2724808" cy="106134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34280041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24442" y="365124"/>
            <a:ext cx="6918435" cy="1325563"/>
          </a:xfrm>
        </p:spPr>
        <p:txBody>
          <a:bodyPr>
            <a:normAutofit fontScale="90000"/>
          </a:bodyPr>
          <a:lstStyle/>
          <a:p>
            <a:r>
              <a:rPr lang="tr-TR" dirty="0"/>
              <a:t>Yükseklik </a:t>
            </a:r>
            <a:r>
              <a:rPr lang="tr-TR" dirty="0" err="1"/>
              <a:t>Modify</a:t>
            </a:r>
            <a:r>
              <a:rPr lang="tr-TR" dirty="0"/>
              <a:t> menüsünden </a:t>
            </a:r>
            <a:r>
              <a:rPr lang="tr-TR" dirty="0" err="1"/>
              <a:t>Lengthen</a:t>
            </a:r>
            <a:r>
              <a:rPr lang="tr-TR" dirty="0"/>
              <a:t> ile 8mm için 1/100 ölçekte 80’e tamamlanır</a:t>
            </a:r>
          </a:p>
        </p:txBody>
      </p:sp>
      <p:pic>
        <p:nvPicPr>
          <p:cNvPr id="3" name="Resim 2"/>
          <p:cNvPicPr>
            <a:picLocks noChangeAspect="1"/>
          </p:cNvPicPr>
          <p:nvPr/>
        </p:nvPicPr>
        <p:blipFill>
          <a:blip r:embed="rId2"/>
          <a:stretch>
            <a:fillRect/>
          </a:stretch>
        </p:blipFill>
        <p:spPr>
          <a:xfrm>
            <a:off x="8618482" y="1027906"/>
            <a:ext cx="2934358" cy="5683666"/>
          </a:xfrm>
          <a:prstGeom prst="rect">
            <a:avLst/>
          </a:prstGeom>
        </p:spPr>
      </p:pic>
      <p:pic>
        <p:nvPicPr>
          <p:cNvPr id="4" name="Resim 3"/>
          <p:cNvPicPr>
            <a:picLocks noChangeAspect="1"/>
          </p:cNvPicPr>
          <p:nvPr/>
        </p:nvPicPr>
        <p:blipFill>
          <a:blip r:embed="rId3"/>
          <a:stretch>
            <a:fillRect/>
          </a:stretch>
        </p:blipFill>
        <p:spPr>
          <a:xfrm>
            <a:off x="1279635" y="2447594"/>
            <a:ext cx="5471720" cy="3637898"/>
          </a:xfrm>
          <a:prstGeom prst="rect">
            <a:avLst/>
          </a:prstGeom>
        </p:spPr>
      </p:pic>
      <p:sp>
        <p:nvSpPr>
          <p:cNvPr id="5" name="object 5"/>
          <p:cNvSpPr/>
          <p:nvPr/>
        </p:nvSpPr>
        <p:spPr>
          <a:xfrm>
            <a:off x="3290281" y="4096324"/>
            <a:ext cx="577526" cy="115884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78965100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Komutdan</a:t>
            </a:r>
            <a:r>
              <a:rPr lang="tr-TR" dirty="0"/>
              <a:t> </a:t>
            </a:r>
            <a:r>
              <a:rPr lang="tr-TR" b="1" dirty="0"/>
              <a:t>Total</a:t>
            </a:r>
            <a:r>
              <a:rPr lang="tr-TR" dirty="0"/>
              <a:t> seçilir.</a:t>
            </a:r>
          </a:p>
        </p:txBody>
      </p:sp>
      <p:pic>
        <p:nvPicPr>
          <p:cNvPr id="3" name="Resim 2"/>
          <p:cNvPicPr>
            <a:picLocks noChangeAspect="1"/>
          </p:cNvPicPr>
          <p:nvPr/>
        </p:nvPicPr>
        <p:blipFill>
          <a:blip r:embed="rId2"/>
          <a:stretch>
            <a:fillRect/>
          </a:stretch>
        </p:blipFill>
        <p:spPr>
          <a:xfrm>
            <a:off x="666853" y="2149366"/>
            <a:ext cx="9870322" cy="3715406"/>
          </a:xfrm>
          <a:prstGeom prst="rect">
            <a:avLst/>
          </a:prstGeom>
        </p:spPr>
      </p:pic>
      <p:sp>
        <p:nvSpPr>
          <p:cNvPr id="4" name="object 5"/>
          <p:cNvSpPr/>
          <p:nvPr/>
        </p:nvSpPr>
        <p:spPr>
          <a:xfrm>
            <a:off x="5517931" y="5488372"/>
            <a:ext cx="578069" cy="367861"/>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42824328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Toplam uzunluk 80 yazılır ve </a:t>
            </a:r>
            <a:r>
              <a:rPr lang="tr-TR" dirty="0" err="1"/>
              <a:t>enter’a</a:t>
            </a:r>
            <a:r>
              <a:rPr lang="tr-TR" dirty="0"/>
              <a:t> tıklanır.</a:t>
            </a:r>
          </a:p>
        </p:txBody>
      </p:sp>
      <p:pic>
        <p:nvPicPr>
          <p:cNvPr id="3" name="Resim 2"/>
          <p:cNvPicPr>
            <a:picLocks noChangeAspect="1"/>
          </p:cNvPicPr>
          <p:nvPr/>
        </p:nvPicPr>
        <p:blipFill>
          <a:blip r:embed="rId2"/>
          <a:stretch>
            <a:fillRect/>
          </a:stretch>
        </p:blipFill>
        <p:spPr>
          <a:xfrm>
            <a:off x="613766" y="2233448"/>
            <a:ext cx="10740034" cy="3799490"/>
          </a:xfrm>
          <a:prstGeom prst="rect">
            <a:avLst/>
          </a:prstGeom>
        </p:spPr>
      </p:pic>
    </p:spTree>
    <p:extLst>
      <p:ext uri="{BB962C8B-B14F-4D97-AF65-F5344CB8AC3E}">
        <p14:creationId xmlns:p14="http://schemas.microsoft.com/office/powerpoint/2010/main" val="285748212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Uzatılacak yükseklik çizgisi seçilir.</a:t>
            </a:r>
          </a:p>
        </p:txBody>
      </p:sp>
      <p:pic>
        <p:nvPicPr>
          <p:cNvPr id="3" name="Resim 2"/>
          <p:cNvPicPr>
            <a:picLocks noChangeAspect="1"/>
          </p:cNvPicPr>
          <p:nvPr/>
        </p:nvPicPr>
        <p:blipFill>
          <a:blip r:embed="rId2"/>
          <a:stretch>
            <a:fillRect/>
          </a:stretch>
        </p:blipFill>
        <p:spPr>
          <a:xfrm>
            <a:off x="1030999" y="1782817"/>
            <a:ext cx="9163050" cy="4953000"/>
          </a:xfrm>
          <a:prstGeom prst="rect">
            <a:avLst/>
          </a:prstGeom>
        </p:spPr>
      </p:pic>
    </p:spTree>
    <p:extLst>
      <p:ext uri="{BB962C8B-B14F-4D97-AF65-F5344CB8AC3E}">
        <p14:creationId xmlns:p14="http://schemas.microsoft.com/office/powerpoint/2010/main" val="305851454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Sağ tıklanıp </a:t>
            </a:r>
            <a:r>
              <a:rPr lang="tr-TR" dirty="0" err="1"/>
              <a:t>enter’a</a:t>
            </a:r>
            <a:r>
              <a:rPr lang="tr-TR" dirty="0"/>
              <a:t> tıklanır komut bitirilir.</a:t>
            </a:r>
          </a:p>
        </p:txBody>
      </p:sp>
      <p:pic>
        <p:nvPicPr>
          <p:cNvPr id="4" name="Resim 3"/>
          <p:cNvPicPr>
            <a:picLocks noChangeAspect="1"/>
          </p:cNvPicPr>
          <p:nvPr/>
        </p:nvPicPr>
        <p:blipFill>
          <a:blip r:embed="rId2"/>
          <a:stretch>
            <a:fillRect/>
          </a:stretch>
        </p:blipFill>
        <p:spPr>
          <a:xfrm>
            <a:off x="1196866" y="1690688"/>
            <a:ext cx="8915400" cy="5076825"/>
          </a:xfrm>
          <a:prstGeom prst="rect">
            <a:avLst/>
          </a:prstGeom>
        </p:spPr>
      </p:pic>
    </p:spTree>
    <p:extLst>
      <p:ext uri="{BB962C8B-B14F-4D97-AF65-F5344CB8AC3E}">
        <p14:creationId xmlns:p14="http://schemas.microsoft.com/office/powerpoint/2010/main" val="283264270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a:t>
            </a:r>
          </a:p>
        </p:txBody>
      </p:sp>
      <p:pic>
        <p:nvPicPr>
          <p:cNvPr id="3" name="Resim 2"/>
          <p:cNvPicPr>
            <a:picLocks noChangeAspect="1"/>
          </p:cNvPicPr>
          <p:nvPr/>
        </p:nvPicPr>
        <p:blipFill>
          <a:blip r:embed="rId2"/>
          <a:stretch>
            <a:fillRect/>
          </a:stretch>
        </p:blipFill>
        <p:spPr>
          <a:xfrm>
            <a:off x="3573517" y="1831375"/>
            <a:ext cx="4834758" cy="4918946"/>
          </a:xfrm>
          <a:prstGeom prst="rect">
            <a:avLst/>
          </a:prstGeom>
        </p:spPr>
      </p:pic>
    </p:spTree>
    <p:extLst>
      <p:ext uri="{BB962C8B-B14F-4D97-AF65-F5344CB8AC3E}">
        <p14:creationId xmlns:p14="http://schemas.microsoft.com/office/powerpoint/2010/main" val="11119257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Line komutu çalıştırılır. Üçgenin iki köşesinin kesişim noktası ilk nokta olarak seçilir. </a:t>
            </a:r>
          </a:p>
        </p:txBody>
      </p:sp>
      <p:pic>
        <p:nvPicPr>
          <p:cNvPr id="3" name="Resim 2"/>
          <p:cNvPicPr>
            <a:picLocks noChangeAspect="1"/>
          </p:cNvPicPr>
          <p:nvPr/>
        </p:nvPicPr>
        <p:blipFill>
          <a:blip r:embed="rId2"/>
          <a:stretch>
            <a:fillRect/>
          </a:stretch>
        </p:blipFill>
        <p:spPr>
          <a:xfrm>
            <a:off x="1524000" y="1822299"/>
            <a:ext cx="8471338" cy="4831996"/>
          </a:xfrm>
          <a:prstGeom prst="rect">
            <a:avLst/>
          </a:prstGeom>
        </p:spPr>
      </p:pic>
    </p:spTree>
    <p:extLst>
      <p:ext uri="{BB962C8B-B14F-4D97-AF65-F5344CB8AC3E}">
        <p14:creationId xmlns:p14="http://schemas.microsoft.com/office/powerpoint/2010/main" val="178456720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Line ile ikinci nokta olarak üçgenin alt kenarı seçilir.</a:t>
            </a:r>
          </a:p>
        </p:txBody>
      </p:sp>
      <p:pic>
        <p:nvPicPr>
          <p:cNvPr id="3" name="Resim 2"/>
          <p:cNvPicPr>
            <a:picLocks noChangeAspect="1"/>
          </p:cNvPicPr>
          <p:nvPr/>
        </p:nvPicPr>
        <p:blipFill>
          <a:blip r:embed="rId2"/>
          <a:stretch>
            <a:fillRect/>
          </a:stretch>
        </p:blipFill>
        <p:spPr>
          <a:xfrm>
            <a:off x="1107363" y="2049024"/>
            <a:ext cx="9725025" cy="4105275"/>
          </a:xfrm>
          <a:prstGeom prst="rect">
            <a:avLst/>
          </a:prstGeom>
        </p:spPr>
      </p:pic>
    </p:spTree>
    <p:extLst>
      <p:ext uri="{BB962C8B-B14F-4D97-AF65-F5344CB8AC3E}">
        <p14:creationId xmlns:p14="http://schemas.microsoft.com/office/powerpoint/2010/main" val="45210372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7069" y="2435663"/>
            <a:ext cx="5089633" cy="1325563"/>
          </a:xfrm>
        </p:spPr>
        <p:txBody>
          <a:bodyPr>
            <a:normAutofit fontScale="90000"/>
          </a:bodyPr>
          <a:lstStyle/>
          <a:p>
            <a:r>
              <a:rPr lang="tr-TR" dirty="0"/>
              <a:t>Üçgenin alt köşesinden çizime kadar olan mesafe a=12 mm olup ve 2 mm çizilen kenardan mesafe bırakılacağından üçgen alt köşesinden 12-2=10 </a:t>
            </a:r>
            <a:r>
              <a:rPr lang="tr-TR" dirty="0" err="1"/>
              <a:t>mm’lik</a:t>
            </a:r>
            <a:r>
              <a:rPr lang="tr-TR" dirty="0"/>
              <a:t> çizgi çizilir.</a:t>
            </a:r>
            <a:br>
              <a:rPr lang="tr-TR" dirty="0"/>
            </a:br>
            <a:r>
              <a:rPr lang="tr-TR" dirty="0"/>
              <a:t>10 mm 1/100 ölçekte 100 olarak çizilir.</a:t>
            </a:r>
          </a:p>
        </p:txBody>
      </p:sp>
      <p:pic>
        <p:nvPicPr>
          <p:cNvPr id="3" name="Resim 2"/>
          <p:cNvPicPr>
            <a:picLocks noChangeAspect="1"/>
          </p:cNvPicPr>
          <p:nvPr/>
        </p:nvPicPr>
        <p:blipFill>
          <a:blip r:embed="rId2"/>
          <a:stretch>
            <a:fillRect/>
          </a:stretch>
        </p:blipFill>
        <p:spPr>
          <a:xfrm>
            <a:off x="5372325" y="2057076"/>
            <a:ext cx="6155986" cy="4616992"/>
          </a:xfrm>
          <a:prstGeom prst="rect">
            <a:avLst/>
          </a:prstGeom>
        </p:spPr>
      </p:pic>
    </p:spTree>
    <p:extLst>
      <p:ext uri="{BB962C8B-B14F-4D97-AF65-F5344CB8AC3E}">
        <p14:creationId xmlns:p14="http://schemas.microsoft.com/office/powerpoint/2010/main" val="44602282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Diğer nokta için 100 yazılıp </a:t>
            </a:r>
            <a:r>
              <a:rPr lang="tr-TR" dirty="0" err="1"/>
              <a:t>enter’a</a:t>
            </a:r>
            <a:r>
              <a:rPr lang="tr-TR" dirty="0"/>
              <a:t> tıklanır.</a:t>
            </a:r>
          </a:p>
        </p:txBody>
      </p:sp>
      <p:pic>
        <p:nvPicPr>
          <p:cNvPr id="3" name="Resim 2"/>
          <p:cNvPicPr>
            <a:picLocks noChangeAspect="1"/>
          </p:cNvPicPr>
          <p:nvPr/>
        </p:nvPicPr>
        <p:blipFill>
          <a:blip r:embed="rId2"/>
          <a:stretch>
            <a:fillRect/>
          </a:stretch>
        </p:blipFill>
        <p:spPr>
          <a:xfrm>
            <a:off x="1208525" y="1953118"/>
            <a:ext cx="9039225" cy="3876675"/>
          </a:xfrm>
          <a:prstGeom prst="rect">
            <a:avLst/>
          </a:prstGeom>
        </p:spPr>
      </p:pic>
    </p:spTree>
    <p:extLst>
      <p:ext uri="{BB962C8B-B14F-4D97-AF65-F5344CB8AC3E}">
        <p14:creationId xmlns:p14="http://schemas.microsoft.com/office/powerpoint/2010/main" val="3531342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2963862"/>
            <a:ext cx="6453352" cy="1325563"/>
          </a:xfrm>
        </p:spPr>
        <p:txBody>
          <a:bodyPr>
            <a:normAutofit fontScale="90000"/>
          </a:bodyPr>
          <a:lstStyle/>
          <a:p>
            <a:r>
              <a:rPr lang="tr-TR" dirty="0" err="1"/>
              <a:t>Suppress</a:t>
            </a:r>
            <a:r>
              <a:rPr lang="tr-TR" dirty="0"/>
              <a:t> ile tik işareti konulursa ölçü çizgileri </a:t>
            </a:r>
            <a:br>
              <a:rPr lang="tr-TR" dirty="0"/>
            </a:br>
            <a:r>
              <a:rPr lang="tr-TR" dirty="0" err="1"/>
              <a:t>silinebilinir</a:t>
            </a:r>
            <a:r>
              <a:rPr lang="tr-TR" dirty="0"/>
              <a:t> ve sadece ölçü </a:t>
            </a:r>
            <a:br>
              <a:rPr lang="tr-TR" dirty="0"/>
            </a:br>
            <a:r>
              <a:rPr lang="tr-TR" dirty="0" err="1"/>
              <a:t>bırakabilinir</a:t>
            </a:r>
            <a:r>
              <a:rPr lang="tr-TR" dirty="0"/>
              <a:t>.</a:t>
            </a:r>
            <a:br>
              <a:rPr lang="tr-TR" dirty="0"/>
            </a:br>
            <a:r>
              <a:rPr lang="tr-TR" dirty="0"/>
              <a:t>Tercih edilmez boş bırakılır.</a:t>
            </a:r>
          </a:p>
        </p:txBody>
      </p:sp>
      <p:pic>
        <p:nvPicPr>
          <p:cNvPr id="5" name="Resim 4"/>
          <p:cNvPicPr>
            <a:picLocks noChangeAspect="1"/>
          </p:cNvPicPr>
          <p:nvPr/>
        </p:nvPicPr>
        <p:blipFill>
          <a:blip r:embed="rId2"/>
          <a:stretch>
            <a:fillRect/>
          </a:stretch>
        </p:blipFill>
        <p:spPr>
          <a:xfrm>
            <a:off x="6026203" y="1247555"/>
            <a:ext cx="5457825" cy="5324475"/>
          </a:xfrm>
          <a:prstGeom prst="rect">
            <a:avLst/>
          </a:prstGeom>
        </p:spPr>
      </p:pic>
      <p:sp>
        <p:nvSpPr>
          <p:cNvPr id="6" name="object 5"/>
          <p:cNvSpPr/>
          <p:nvPr/>
        </p:nvSpPr>
        <p:spPr>
          <a:xfrm>
            <a:off x="6135410" y="3095970"/>
            <a:ext cx="2871955" cy="97153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7" name="object 5"/>
          <p:cNvSpPr/>
          <p:nvPr/>
        </p:nvSpPr>
        <p:spPr>
          <a:xfrm>
            <a:off x="8755115" y="2034622"/>
            <a:ext cx="2728913" cy="106134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13137146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Daha sonra sağ tıklanıp </a:t>
            </a:r>
            <a:r>
              <a:rPr lang="tr-TR" dirty="0" err="1"/>
              <a:t>Enter’a</a:t>
            </a:r>
            <a:r>
              <a:rPr lang="tr-TR" dirty="0"/>
              <a:t> tıklanır.</a:t>
            </a:r>
          </a:p>
        </p:txBody>
      </p:sp>
      <p:pic>
        <p:nvPicPr>
          <p:cNvPr id="3" name="Resim 2"/>
          <p:cNvPicPr>
            <a:picLocks noChangeAspect="1"/>
          </p:cNvPicPr>
          <p:nvPr/>
        </p:nvPicPr>
        <p:blipFill>
          <a:blip r:embed="rId2"/>
          <a:stretch>
            <a:fillRect/>
          </a:stretch>
        </p:blipFill>
        <p:spPr>
          <a:xfrm>
            <a:off x="2459422" y="2026262"/>
            <a:ext cx="6705598" cy="4466110"/>
          </a:xfrm>
          <a:prstGeom prst="rect">
            <a:avLst/>
          </a:prstGeom>
        </p:spPr>
      </p:pic>
    </p:spTree>
    <p:extLst>
      <p:ext uri="{BB962C8B-B14F-4D97-AF65-F5344CB8AC3E}">
        <p14:creationId xmlns:p14="http://schemas.microsoft.com/office/powerpoint/2010/main" val="194252413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726434"/>
          </a:xfrm>
        </p:spPr>
        <p:txBody>
          <a:bodyPr>
            <a:normAutofit fontScale="90000"/>
          </a:bodyPr>
          <a:lstStyle/>
          <a:p>
            <a:r>
              <a:rPr lang="tr-TR" dirty="0"/>
              <a:t>Üçgenin sol üst kenarından 2 mm’ye karşılık 1/100 ölçekte 20 yukarıda yatay çizgi çizilmesi için öncelikle Line komutu çalıştırılır ve üçgenin sol üst kenarı seçilir.</a:t>
            </a:r>
          </a:p>
        </p:txBody>
      </p:sp>
      <p:pic>
        <p:nvPicPr>
          <p:cNvPr id="3" name="Resim 2"/>
          <p:cNvPicPr>
            <a:picLocks noChangeAspect="1"/>
          </p:cNvPicPr>
          <p:nvPr/>
        </p:nvPicPr>
        <p:blipFill>
          <a:blip r:embed="rId2"/>
          <a:stretch>
            <a:fillRect/>
          </a:stretch>
        </p:blipFill>
        <p:spPr>
          <a:xfrm>
            <a:off x="1193581" y="2579796"/>
            <a:ext cx="9258300" cy="3800475"/>
          </a:xfrm>
          <a:prstGeom prst="rect">
            <a:avLst/>
          </a:prstGeom>
        </p:spPr>
      </p:pic>
    </p:spTree>
    <p:extLst>
      <p:ext uri="{BB962C8B-B14F-4D97-AF65-F5344CB8AC3E}">
        <p14:creationId xmlns:p14="http://schemas.microsoft.com/office/powerpoint/2010/main" val="385133789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Diğer nokta için Mouse yukarı sürüklenir ve komut satırına 20 yazılır ve </a:t>
            </a:r>
            <a:r>
              <a:rPr lang="tr-TR" dirty="0" err="1"/>
              <a:t>enter’a</a:t>
            </a:r>
            <a:r>
              <a:rPr lang="tr-TR" dirty="0"/>
              <a:t> tıklanır.</a:t>
            </a:r>
          </a:p>
        </p:txBody>
      </p:sp>
      <p:pic>
        <p:nvPicPr>
          <p:cNvPr id="3" name="Resim 2"/>
          <p:cNvPicPr>
            <a:picLocks noChangeAspect="1"/>
          </p:cNvPicPr>
          <p:nvPr/>
        </p:nvPicPr>
        <p:blipFill>
          <a:blip r:embed="rId2"/>
          <a:stretch>
            <a:fillRect/>
          </a:stretch>
        </p:blipFill>
        <p:spPr>
          <a:xfrm>
            <a:off x="1085686" y="2240674"/>
            <a:ext cx="9305925" cy="3848100"/>
          </a:xfrm>
          <a:prstGeom prst="rect">
            <a:avLst/>
          </a:prstGeom>
        </p:spPr>
      </p:pic>
    </p:spTree>
    <p:extLst>
      <p:ext uri="{BB962C8B-B14F-4D97-AF65-F5344CB8AC3E}">
        <p14:creationId xmlns:p14="http://schemas.microsoft.com/office/powerpoint/2010/main" val="320405341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Kot yüksekliğinin alt kenarından çizilen çizgi kot yazısının sığacağı uzunlukta olacak şekilde olmalıdır.</a:t>
            </a:r>
          </a:p>
        </p:txBody>
      </p:sp>
      <p:pic>
        <p:nvPicPr>
          <p:cNvPr id="3" name="Resim 2"/>
          <p:cNvPicPr>
            <a:picLocks noChangeAspect="1"/>
          </p:cNvPicPr>
          <p:nvPr/>
        </p:nvPicPr>
        <p:blipFill>
          <a:blip r:embed="rId2"/>
          <a:stretch>
            <a:fillRect/>
          </a:stretch>
        </p:blipFill>
        <p:spPr>
          <a:xfrm>
            <a:off x="2932386" y="1989083"/>
            <a:ext cx="6053958" cy="4540470"/>
          </a:xfrm>
          <a:prstGeom prst="rect">
            <a:avLst/>
          </a:prstGeom>
        </p:spPr>
      </p:pic>
    </p:spTree>
    <p:extLst>
      <p:ext uri="{BB962C8B-B14F-4D97-AF65-F5344CB8AC3E}">
        <p14:creationId xmlns:p14="http://schemas.microsoft.com/office/powerpoint/2010/main" val="284994679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Bu durumda diğer nokta seçilir ve sağ tıklayıp </a:t>
            </a:r>
            <a:r>
              <a:rPr lang="tr-TR" dirty="0" err="1"/>
              <a:t>enter</a:t>
            </a:r>
            <a:r>
              <a:rPr lang="tr-TR" dirty="0"/>
              <a:t> ile komut sonlandırılır.</a:t>
            </a:r>
          </a:p>
        </p:txBody>
      </p:sp>
      <p:pic>
        <p:nvPicPr>
          <p:cNvPr id="3" name="Resim 2"/>
          <p:cNvPicPr>
            <a:picLocks noChangeAspect="1"/>
          </p:cNvPicPr>
          <p:nvPr/>
        </p:nvPicPr>
        <p:blipFill>
          <a:blip r:embed="rId2"/>
          <a:stretch>
            <a:fillRect/>
          </a:stretch>
        </p:blipFill>
        <p:spPr>
          <a:xfrm>
            <a:off x="1495425" y="2096977"/>
            <a:ext cx="9201150" cy="4219575"/>
          </a:xfrm>
          <a:prstGeom prst="rect">
            <a:avLst/>
          </a:prstGeom>
        </p:spPr>
      </p:pic>
    </p:spTree>
    <p:extLst>
      <p:ext uri="{BB962C8B-B14F-4D97-AF65-F5344CB8AC3E}">
        <p14:creationId xmlns:p14="http://schemas.microsoft.com/office/powerpoint/2010/main" val="8972169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Fazla kısım silinir</a:t>
            </a:r>
          </a:p>
        </p:txBody>
      </p:sp>
      <p:pic>
        <p:nvPicPr>
          <p:cNvPr id="3" name="Resim 2"/>
          <p:cNvPicPr>
            <a:picLocks noChangeAspect="1"/>
          </p:cNvPicPr>
          <p:nvPr/>
        </p:nvPicPr>
        <p:blipFill>
          <a:blip r:embed="rId2"/>
          <a:stretch>
            <a:fillRect/>
          </a:stretch>
        </p:blipFill>
        <p:spPr>
          <a:xfrm>
            <a:off x="1823181" y="1997129"/>
            <a:ext cx="7706594" cy="4046320"/>
          </a:xfrm>
          <a:prstGeom prst="rect">
            <a:avLst/>
          </a:prstGeom>
        </p:spPr>
      </p:pic>
      <p:sp>
        <p:nvSpPr>
          <p:cNvPr id="4" name="object 5"/>
          <p:cNvSpPr/>
          <p:nvPr/>
        </p:nvSpPr>
        <p:spPr>
          <a:xfrm>
            <a:off x="3710152" y="3499946"/>
            <a:ext cx="578069" cy="63061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76549579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a:t>
            </a:r>
          </a:p>
        </p:txBody>
      </p:sp>
      <p:pic>
        <p:nvPicPr>
          <p:cNvPr id="3" name="Resim 2"/>
          <p:cNvPicPr>
            <a:picLocks noChangeAspect="1"/>
          </p:cNvPicPr>
          <p:nvPr/>
        </p:nvPicPr>
        <p:blipFill>
          <a:blip r:embed="rId2"/>
          <a:stretch>
            <a:fillRect/>
          </a:stretch>
        </p:blipFill>
        <p:spPr>
          <a:xfrm>
            <a:off x="2091559" y="1899729"/>
            <a:ext cx="6999888" cy="4025494"/>
          </a:xfrm>
          <a:prstGeom prst="rect">
            <a:avLst/>
          </a:prstGeom>
        </p:spPr>
      </p:pic>
    </p:spTree>
    <p:extLst>
      <p:ext uri="{BB962C8B-B14F-4D97-AF65-F5344CB8AC3E}">
        <p14:creationId xmlns:p14="http://schemas.microsoft.com/office/powerpoint/2010/main" val="103024313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Bu çizilen kısım WBLOCK  ile </a:t>
            </a:r>
            <a:r>
              <a:rPr lang="tr-TR" dirty="0" err="1"/>
              <a:t>block</a:t>
            </a:r>
            <a:r>
              <a:rPr lang="tr-TR" dirty="0"/>
              <a:t> yapılır.</a:t>
            </a:r>
          </a:p>
        </p:txBody>
      </p:sp>
      <p:pic>
        <p:nvPicPr>
          <p:cNvPr id="4" name="Resim 3"/>
          <p:cNvPicPr>
            <a:picLocks noChangeAspect="1"/>
          </p:cNvPicPr>
          <p:nvPr/>
        </p:nvPicPr>
        <p:blipFill>
          <a:blip r:embed="rId2"/>
          <a:stretch>
            <a:fillRect/>
          </a:stretch>
        </p:blipFill>
        <p:spPr>
          <a:xfrm>
            <a:off x="1023937" y="2153963"/>
            <a:ext cx="9534525" cy="4000500"/>
          </a:xfrm>
          <a:prstGeom prst="rect">
            <a:avLst/>
          </a:prstGeom>
        </p:spPr>
      </p:pic>
    </p:spTree>
    <p:extLst>
      <p:ext uri="{BB962C8B-B14F-4D97-AF65-F5344CB8AC3E}">
        <p14:creationId xmlns:p14="http://schemas.microsoft.com/office/powerpoint/2010/main" val="299783125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Pick</a:t>
            </a:r>
            <a:r>
              <a:rPr lang="tr-TR" dirty="0"/>
              <a:t> </a:t>
            </a:r>
            <a:r>
              <a:rPr lang="tr-TR" dirty="0" err="1"/>
              <a:t>point</a:t>
            </a:r>
            <a:r>
              <a:rPr lang="tr-TR" dirty="0"/>
              <a:t> olarak en alt çizginin köşesi seçilir.  </a:t>
            </a:r>
          </a:p>
        </p:txBody>
      </p:sp>
      <p:pic>
        <p:nvPicPr>
          <p:cNvPr id="3" name="Resim 2"/>
          <p:cNvPicPr>
            <a:picLocks noChangeAspect="1"/>
          </p:cNvPicPr>
          <p:nvPr/>
        </p:nvPicPr>
        <p:blipFill>
          <a:blip r:embed="rId2"/>
          <a:stretch>
            <a:fillRect/>
          </a:stretch>
        </p:blipFill>
        <p:spPr>
          <a:xfrm>
            <a:off x="7609818" y="2058713"/>
            <a:ext cx="3867150" cy="4191000"/>
          </a:xfrm>
          <a:prstGeom prst="rect">
            <a:avLst/>
          </a:prstGeom>
        </p:spPr>
      </p:pic>
      <p:pic>
        <p:nvPicPr>
          <p:cNvPr id="4" name="Resim 3"/>
          <p:cNvPicPr>
            <a:picLocks noChangeAspect="1"/>
          </p:cNvPicPr>
          <p:nvPr/>
        </p:nvPicPr>
        <p:blipFill>
          <a:blip r:embed="rId3"/>
          <a:stretch>
            <a:fillRect/>
          </a:stretch>
        </p:blipFill>
        <p:spPr>
          <a:xfrm>
            <a:off x="7705421" y="3163613"/>
            <a:ext cx="986634" cy="567560"/>
          </a:xfrm>
          <a:prstGeom prst="rect">
            <a:avLst/>
          </a:prstGeom>
        </p:spPr>
      </p:pic>
      <p:pic>
        <p:nvPicPr>
          <p:cNvPr id="5" name="Resim 4"/>
          <p:cNvPicPr>
            <a:picLocks noChangeAspect="1"/>
          </p:cNvPicPr>
          <p:nvPr/>
        </p:nvPicPr>
        <p:blipFill>
          <a:blip r:embed="rId4"/>
          <a:stretch>
            <a:fillRect/>
          </a:stretch>
        </p:blipFill>
        <p:spPr>
          <a:xfrm>
            <a:off x="309881" y="1720408"/>
            <a:ext cx="7252136" cy="4428144"/>
          </a:xfrm>
          <a:prstGeom prst="rect">
            <a:avLst/>
          </a:prstGeom>
        </p:spPr>
      </p:pic>
    </p:spTree>
    <p:extLst>
      <p:ext uri="{BB962C8B-B14F-4D97-AF65-F5344CB8AC3E}">
        <p14:creationId xmlns:p14="http://schemas.microsoft.com/office/powerpoint/2010/main" val="354441492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Objects olarak tüm çizim seçilir.</a:t>
            </a:r>
          </a:p>
        </p:txBody>
      </p:sp>
      <p:pic>
        <p:nvPicPr>
          <p:cNvPr id="3" name="Resim 2"/>
          <p:cNvPicPr>
            <a:picLocks noChangeAspect="1"/>
          </p:cNvPicPr>
          <p:nvPr/>
        </p:nvPicPr>
        <p:blipFill>
          <a:blip r:embed="rId2"/>
          <a:stretch>
            <a:fillRect/>
          </a:stretch>
        </p:blipFill>
        <p:spPr>
          <a:xfrm>
            <a:off x="6394888" y="2379772"/>
            <a:ext cx="5372100" cy="4200525"/>
          </a:xfrm>
          <a:prstGeom prst="rect">
            <a:avLst/>
          </a:prstGeom>
        </p:spPr>
      </p:pic>
      <p:pic>
        <p:nvPicPr>
          <p:cNvPr id="4" name="Resim 3"/>
          <p:cNvPicPr>
            <a:picLocks noChangeAspect="1"/>
          </p:cNvPicPr>
          <p:nvPr/>
        </p:nvPicPr>
        <p:blipFill>
          <a:blip r:embed="rId3"/>
          <a:stretch>
            <a:fillRect/>
          </a:stretch>
        </p:blipFill>
        <p:spPr>
          <a:xfrm>
            <a:off x="8113986" y="3436882"/>
            <a:ext cx="1460938" cy="567560"/>
          </a:xfrm>
          <a:prstGeom prst="rect">
            <a:avLst/>
          </a:prstGeom>
        </p:spPr>
      </p:pic>
    </p:spTree>
    <p:extLst>
      <p:ext uri="{BB962C8B-B14F-4D97-AF65-F5344CB8AC3E}">
        <p14:creationId xmlns:p14="http://schemas.microsoft.com/office/powerpoint/2010/main" val="283221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2963862"/>
            <a:ext cx="6453352" cy="1325563"/>
          </a:xfrm>
        </p:spPr>
        <p:txBody>
          <a:bodyPr>
            <a:normAutofit fontScale="90000"/>
          </a:bodyPr>
          <a:lstStyle/>
          <a:p>
            <a:r>
              <a:rPr lang="tr-TR" dirty="0" err="1"/>
              <a:t>Extension</a:t>
            </a:r>
            <a:r>
              <a:rPr lang="tr-TR" dirty="0"/>
              <a:t> </a:t>
            </a:r>
            <a:r>
              <a:rPr lang="tr-TR" dirty="0" err="1"/>
              <a:t>Lines</a:t>
            </a:r>
            <a:r>
              <a:rPr lang="tr-TR" dirty="0"/>
              <a:t> ile istikamet çizgileri ayarlanır. </a:t>
            </a:r>
            <a:r>
              <a:rPr lang="tr-TR" dirty="0" err="1"/>
              <a:t>Dimension</a:t>
            </a:r>
            <a:r>
              <a:rPr lang="tr-TR" dirty="0"/>
              <a:t> </a:t>
            </a:r>
            <a:r>
              <a:rPr lang="tr-TR" dirty="0" err="1"/>
              <a:t>Lines</a:t>
            </a:r>
            <a:r>
              <a:rPr lang="tr-TR" dirty="0"/>
              <a:t> ile benzer ayarlar yapılır</a:t>
            </a:r>
            <a:br>
              <a:rPr lang="tr-TR" dirty="0"/>
            </a:br>
            <a:br>
              <a:rPr lang="tr-TR" dirty="0"/>
            </a:br>
            <a:r>
              <a:rPr lang="tr-TR" dirty="0" err="1"/>
              <a:t>Suppress</a:t>
            </a:r>
            <a:r>
              <a:rPr lang="tr-TR" dirty="0"/>
              <a:t> ile tik işareti konulursa istikamet çizgileri </a:t>
            </a:r>
            <a:br>
              <a:rPr lang="tr-TR" dirty="0"/>
            </a:br>
            <a:r>
              <a:rPr lang="tr-TR" dirty="0" err="1"/>
              <a:t>silinebilinir</a:t>
            </a:r>
            <a:r>
              <a:rPr lang="tr-TR" dirty="0"/>
              <a:t>. Tercih edilmez boş bırakılır.</a:t>
            </a:r>
          </a:p>
        </p:txBody>
      </p:sp>
      <p:pic>
        <p:nvPicPr>
          <p:cNvPr id="4" name="Resim 3"/>
          <p:cNvPicPr>
            <a:picLocks noChangeAspect="1"/>
          </p:cNvPicPr>
          <p:nvPr/>
        </p:nvPicPr>
        <p:blipFill>
          <a:blip r:embed="rId2"/>
          <a:stretch>
            <a:fillRect/>
          </a:stretch>
        </p:blipFill>
        <p:spPr>
          <a:xfrm>
            <a:off x="6453352" y="1281717"/>
            <a:ext cx="5476875" cy="5276850"/>
          </a:xfrm>
          <a:prstGeom prst="rect">
            <a:avLst/>
          </a:prstGeom>
        </p:spPr>
      </p:pic>
      <p:sp>
        <p:nvSpPr>
          <p:cNvPr id="9" name="object 5"/>
          <p:cNvSpPr/>
          <p:nvPr/>
        </p:nvSpPr>
        <p:spPr>
          <a:xfrm>
            <a:off x="6453352" y="4034885"/>
            <a:ext cx="2812833" cy="1661721"/>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16105519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Objects olarak tüm çizim seçilir ve sağ tıklanır. Diyalog kutusuna geri dönülür.</a:t>
            </a:r>
          </a:p>
        </p:txBody>
      </p:sp>
      <p:pic>
        <p:nvPicPr>
          <p:cNvPr id="3" name="Resim 2"/>
          <p:cNvPicPr>
            <a:picLocks noChangeAspect="1"/>
          </p:cNvPicPr>
          <p:nvPr/>
        </p:nvPicPr>
        <p:blipFill>
          <a:blip r:embed="rId2"/>
          <a:stretch>
            <a:fillRect/>
          </a:stretch>
        </p:blipFill>
        <p:spPr>
          <a:xfrm>
            <a:off x="756416" y="1820261"/>
            <a:ext cx="9544050" cy="4914900"/>
          </a:xfrm>
          <a:prstGeom prst="rect">
            <a:avLst/>
          </a:prstGeom>
        </p:spPr>
      </p:pic>
    </p:spTree>
    <p:extLst>
      <p:ext uri="{BB962C8B-B14F-4D97-AF65-F5344CB8AC3E}">
        <p14:creationId xmlns:p14="http://schemas.microsoft.com/office/powerpoint/2010/main" val="298613439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Kaydedilecek yer ve birim ayarlanır.</a:t>
            </a:r>
          </a:p>
        </p:txBody>
      </p:sp>
      <p:pic>
        <p:nvPicPr>
          <p:cNvPr id="8" name="Resim 7"/>
          <p:cNvPicPr>
            <a:picLocks noChangeAspect="1"/>
          </p:cNvPicPr>
          <p:nvPr/>
        </p:nvPicPr>
        <p:blipFill>
          <a:blip r:embed="rId2"/>
          <a:stretch>
            <a:fillRect/>
          </a:stretch>
        </p:blipFill>
        <p:spPr>
          <a:xfrm>
            <a:off x="3321269" y="1439192"/>
            <a:ext cx="4818336" cy="5233710"/>
          </a:xfrm>
          <a:prstGeom prst="rect">
            <a:avLst/>
          </a:prstGeom>
        </p:spPr>
      </p:pic>
      <p:pic>
        <p:nvPicPr>
          <p:cNvPr id="9" name="Resim 8"/>
          <p:cNvPicPr>
            <a:picLocks noChangeAspect="1"/>
          </p:cNvPicPr>
          <p:nvPr/>
        </p:nvPicPr>
        <p:blipFill>
          <a:blip r:embed="rId3"/>
          <a:stretch>
            <a:fillRect/>
          </a:stretch>
        </p:blipFill>
        <p:spPr>
          <a:xfrm>
            <a:off x="2837794" y="4564408"/>
            <a:ext cx="5665076" cy="1289854"/>
          </a:xfrm>
          <a:prstGeom prst="rect">
            <a:avLst/>
          </a:prstGeom>
        </p:spPr>
      </p:pic>
    </p:spTree>
    <p:extLst>
      <p:ext uri="{BB962C8B-B14F-4D97-AF65-F5344CB8AC3E}">
        <p14:creationId xmlns:p14="http://schemas.microsoft.com/office/powerpoint/2010/main" val="26499258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OK’e</a:t>
            </a:r>
            <a:r>
              <a:rPr lang="tr-TR" dirty="0"/>
              <a:t> tıklanır.</a:t>
            </a:r>
          </a:p>
        </p:txBody>
      </p:sp>
      <p:pic>
        <p:nvPicPr>
          <p:cNvPr id="9" name="Resim 8"/>
          <p:cNvPicPr>
            <a:picLocks noChangeAspect="1"/>
          </p:cNvPicPr>
          <p:nvPr/>
        </p:nvPicPr>
        <p:blipFill>
          <a:blip r:embed="rId2"/>
          <a:stretch>
            <a:fillRect/>
          </a:stretch>
        </p:blipFill>
        <p:spPr>
          <a:xfrm>
            <a:off x="3436883" y="1428682"/>
            <a:ext cx="4818336" cy="5233710"/>
          </a:xfrm>
          <a:prstGeom prst="rect">
            <a:avLst/>
          </a:prstGeom>
        </p:spPr>
      </p:pic>
      <p:pic>
        <p:nvPicPr>
          <p:cNvPr id="10" name="Resim 9"/>
          <p:cNvPicPr>
            <a:picLocks noChangeAspect="1"/>
          </p:cNvPicPr>
          <p:nvPr/>
        </p:nvPicPr>
        <p:blipFill>
          <a:blip r:embed="rId3"/>
          <a:stretch>
            <a:fillRect/>
          </a:stretch>
        </p:blipFill>
        <p:spPr>
          <a:xfrm>
            <a:off x="5265850" y="6189426"/>
            <a:ext cx="977294" cy="472966"/>
          </a:xfrm>
          <a:prstGeom prst="rect">
            <a:avLst/>
          </a:prstGeom>
        </p:spPr>
      </p:pic>
    </p:spTree>
    <p:extLst>
      <p:ext uri="{BB962C8B-B14F-4D97-AF65-F5344CB8AC3E}">
        <p14:creationId xmlns:p14="http://schemas.microsoft.com/office/powerpoint/2010/main" val="85797478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Yazının üst çizgiden 1 mm yukarıda olması için </a:t>
            </a:r>
            <a:r>
              <a:rPr lang="tr-TR" dirty="0" err="1"/>
              <a:t>copy</a:t>
            </a:r>
            <a:r>
              <a:rPr lang="tr-TR" dirty="0"/>
              <a:t>  komutuyla 1 mm için 10 birim yukarıdan çizgi çizilir.</a:t>
            </a:r>
          </a:p>
        </p:txBody>
      </p:sp>
      <p:pic>
        <p:nvPicPr>
          <p:cNvPr id="3" name="Resim 2"/>
          <p:cNvPicPr>
            <a:picLocks noChangeAspect="1"/>
          </p:cNvPicPr>
          <p:nvPr/>
        </p:nvPicPr>
        <p:blipFill>
          <a:blip r:embed="rId2"/>
          <a:stretch>
            <a:fillRect/>
          </a:stretch>
        </p:blipFill>
        <p:spPr>
          <a:xfrm>
            <a:off x="4056994" y="2071687"/>
            <a:ext cx="3081994" cy="4010814"/>
          </a:xfrm>
          <a:prstGeom prst="rect">
            <a:avLst/>
          </a:prstGeom>
        </p:spPr>
      </p:pic>
    </p:spTree>
    <p:extLst>
      <p:ext uri="{BB962C8B-B14F-4D97-AF65-F5344CB8AC3E}">
        <p14:creationId xmlns:p14="http://schemas.microsoft.com/office/powerpoint/2010/main" val="77572485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Üst çizgi seçilir. Seçim işlemini bitirmek için sağ tıklanır.</a:t>
            </a:r>
          </a:p>
        </p:txBody>
      </p:sp>
      <p:pic>
        <p:nvPicPr>
          <p:cNvPr id="3" name="Resim 2"/>
          <p:cNvPicPr>
            <a:picLocks noChangeAspect="1"/>
          </p:cNvPicPr>
          <p:nvPr/>
        </p:nvPicPr>
        <p:blipFill>
          <a:blip r:embed="rId2"/>
          <a:stretch>
            <a:fillRect/>
          </a:stretch>
        </p:blipFill>
        <p:spPr>
          <a:xfrm>
            <a:off x="1120009" y="1690688"/>
            <a:ext cx="9258300" cy="4991100"/>
          </a:xfrm>
          <a:prstGeom prst="rect">
            <a:avLst/>
          </a:prstGeom>
        </p:spPr>
      </p:pic>
    </p:spTree>
    <p:extLst>
      <p:ext uri="{BB962C8B-B14F-4D97-AF65-F5344CB8AC3E}">
        <p14:creationId xmlns:p14="http://schemas.microsoft.com/office/powerpoint/2010/main" val="312461675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Çizginin üst ucu tıklanır temel nokta olarak.</a:t>
            </a:r>
          </a:p>
        </p:txBody>
      </p:sp>
      <p:pic>
        <p:nvPicPr>
          <p:cNvPr id="3" name="Resim 2"/>
          <p:cNvPicPr>
            <a:picLocks noChangeAspect="1"/>
          </p:cNvPicPr>
          <p:nvPr/>
        </p:nvPicPr>
        <p:blipFill>
          <a:blip r:embed="rId2"/>
          <a:stretch>
            <a:fillRect/>
          </a:stretch>
        </p:blipFill>
        <p:spPr>
          <a:xfrm>
            <a:off x="1075997" y="1895310"/>
            <a:ext cx="9829800" cy="4791075"/>
          </a:xfrm>
          <a:prstGeom prst="rect">
            <a:avLst/>
          </a:prstGeom>
        </p:spPr>
      </p:pic>
    </p:spTree>
    <p:extLst>
      <p:ext uri="{BB962C8B-B14F-4D97-AF65-F5344CB8AC3E}">
        <p14:creationId xmlns:p14="http://schemas.microsoft.com/office/powerpoint/2010/main" val="222295038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Komut satırına 10 yazılıp </a:t>
            </a:r>
            <a:r>
              <a:rPr lang="tr-TR" dirty="0" err="1"/>
              <a:t>enter</a:t>
            </a:r>
            <a:r>
              <a:rPr lang="tr-TR" dirty="0"/>
              <a:t> a tıklanır. Komut sonlandırılır.</a:t>
            </a:r>
          </a:p>
        </p:txBody>
      </p:sp>
      <p:pic>
        <p:nvPicPr>
          <p:cNvPr id="3" name="Resim 2"/>
          <p:cNvPicPr>
            <a:picLocks noChangeAspect="1"/>
          </p:cNvPicPr>
          <p:nvPr/>
        </p:nvPicPr>
        <p:blipFill>
          <a:blip r:embed="rId2"/>
          <a:stretch>
            <a:fillRect/>
          </a:stretch>
        </p:blipFill>
        <p:spPr>
          <a:xfrm>
            <a:off x="1201956" y="1690688"/>
            <a:ext cx="9115425" cy="5048250"/>
          </a:xfrm>
          <a:prstGeom prst="rect">
            <a:avLst/>
          </a:prstGeom>
        </p:spPr>
      </p:pic>
    </p:spTree>
    <p:extLst>
      <p:ext uri="{BB962C8B-B14F-4D97-AF65-F5344CB8AC3E}">
        <p14:creationId xmlns:p14="http://schemas.microsoft.com/office/powerpoint/2010/main" val="364551908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 </a:t>
            </a:r>
          </a:p>
        </p:txBody>
      </p:sp>
      <p:pic>
        <p:nvPicPr>
          <p:cNvPr id="3" name="Resim 2"/>
          <p:cNvPicPr>
            <a:picLocks noChangeAspect="1"/>
          </p:cNvPicPr>
          <p:nvPr/>
        </p:nvPicPr>
        <p:blipFill>
          <a:blip r:embed="rId2"/>
          <a:stretch>
            <a:fillRect/>
          </a:stretch>
        </p:blipFill>
        <p:spPr>
          <a:xfrm>
            <a:off x="3412578" y="2195512"/>
            <a:ext cx="5219700" cy="3686175"/>
          </a:xfrm>
          <a:prstGeom prst="rect">
            <a:avLst/>
          </a:prstGeom>
        </p:spPr>
      </p:pic>
    </p:spTree>
    <p:extLst>
      <p:ext uri="{BB962C8B-B14F-4D97-AF65-F5344CB8AC3E}">
        <p14:creationId xmlns:p14="http://schemas.microsoft.com/office/powerpoint/2010/main" val="257104818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43606" y="743497"/>
            <a:ext cx="10515600" cy="1325563"/>
          </a:xfrm>
        </p:spPr>
        <p:txBody>
          <a:bodyPr>
            <a:normAutofit fontScale="90000"/>
          </a:bodyPr>
          <a:lstStyle/>
          <a:p>
            <a:r>
              <a:rPr lang="tr-TR" dirty="0" err="1"/>
              <a:t>Block</a:t>
            </a:r>
            <a:r>
              <a:rPr lang="tr-TR" dirty="0"/>
              <a:t> hale dönüşen sabit kısma değişken kısımları eklemek için Define </a:t>
            </a:r>
            <a:r>
              <a:rPr lang="tr-TR" dirty="0" err="1"/>
              <a:t>Attributes</a:t>
            </a:r>
            <a:r>
              <a:rPr lang="tr-TR" dirty="0"/>
              <a:t> kullanılır. Sabit kısımlar </a:t>
            </a:r>
            <a:r>
              <a:rPr lang="tr-TR" b="1" dirty="0"/>
              <a:t>WBLOCK</a:t>
            </a:r>
            <a:r>
              <a:rPr lang="tr-TR" dirty="0"/>
              <a:t> ile değişken kısımlar </a:t>
            </a:r>
            <a:r>
              <a:rPr lang="tr-TR" b="1" dirty="0"/>
              <a:t>Define </a:t>
            </a:r>
            <a:r>
              <a:rPr lang="tr-TR" b="1" dirty="0" err="1"/>
              <a:t>Attributes</a:t>
            </a:r>
            <a:r>
              <a:rPr lang="tr-TR" dirty="0"/>
              <a:t>  ile ayarlanır.</a:t>
            </a:r>
            <a:br>
              <a:rPr lang="tr-TR" dirty="0"/>
            </a:br>
            <a:endParaRPr lang="tr-TR" dirty="0"/>
          </a:p>
        </p:txBody>
      </p:sp>
      <p:pic>
        <p:nvPicPr>
          <p:cNvPr id="3" name="Resim 2"/>
          <p:cNvPicPr>
            <a:picLocks noChangeAspect="1"/>
          </p:cNvPicPr>
          <p:nvPr/>
        </p:nvPicPr>
        <p:blipFill>
          <a:blip r:embed="rId2"/>
          <a:stretch>
            <a:fillRect/>
          </a:stretch>
        </p:blipFill>
        <p:spPr>
          <a:xfrm>
            <a:off x="3910012" y="2422469"/>
            <a:ext cx="4371975" cy="4010025"/>
          </a:xfrm>
          <a:prstGeom prst="rect">
            <a:avLst/>
          </a:prstGeom>
        </p:spPr>
      </p:pic>
    </p:spTree>
    <p:extLst>
      <p:ext uri="{BB962C8B-B14F-4D97-AF65-F5344CB8AC3E}">
        <p14:creationId xmlns:p14="http://schemas.microsoft.com/office/powerpoint/2010/main" val="116763827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85648" y="732987"/>
            <a:ext cx="10515600" cy="1325563"/>
          </a:xfrm>
        </p:spPr>
        <p:txBody>
          <a:bodyPr>
            <a:normAutofit fontScale="90000"/>
          </a:bodyPr>
          <a:lstStyle/>
          <a:p>
            <a:r>
              <a:rPr lang="tr-TR" dirty="0"/>
              <a:t>İşaret için </a:t>
            </a:r>
            <a:r>
              <a:rPr lang="tr-TR" dirty="0" err="1"/>
              <a:t>Tag</a:t>
            </a:r>
            <a:r>
              <a:rPr lang="tr-TR" dirty="0"/>
              <a:t> Kısmına X konulur. </a:t>
            </a:r>
            <a:br>
              <a:rPr lang="tr-TR" dirty="0"/>
            </a:br>
            <a:r>
              <a:rPr lang="tr-TR" dirty="0" err="1"/>
              <a:t>Prompt</a:t>
            </a:r>
            <a:r>
              <a:rPr lang="tr-TR" dirty="0"/>
              <a:t> kısmına işareti giriniz yazılır.</a:t>
            </a:r>
            <a:br>
              <a:rPr lang="tr-TR" dirty="0"/>
            </a:br>
            <a:r>
              <a:rPr lang="tr-TR" dirty="0"/>
              <a:t>Sağa dayalı yazmak için sol ve yazı yüksekliği için 20 seçilir. Ve OK tıklanır.</a:t>
            </a:r>
          </a:p>
        </p:txBody>
      </p:sp>
      <p:pic>
        <p:nvPicPr>
          <p:cNvPr id="6" name="Resim 5"/>
          <p:cNvPicPr>
            <a:picLocks noChangeAspect="1"/>
          </p:cNvPicPr>
          <p:nvPr/>
        </p:nvPicPr>
        <p:blipFill>
          <a:blip r:embed="rId2"/>
          <a:stretch>
            <a:fillRect/>
          </a:stretch>
        </p:blipFill>
        <p:spPr>
          <a:xfrm>
            <a:off x="5794484" y="2659118"/>
            <a:ext cx="4400550" cy="4057650"/>
          </a:xfrm>
          <a:prstGeom prst="rect">
            <a:avLst/>
          </a:prstGeom>
        </p:spPr>
      </p:pic>
      <p:sp>
        <p:nvSpPr>
          <p:cNvPr id="7" name="object 5"/>
          <p:cNvSpPr/>
          <p:nvPr/>
        </p:nvSpPr>
        <p:spPr>
          <a:xfrm>
            <a:off x="7514896" y="2942897"/>
            <a:ext cx="2680138" cy="279369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pic>
        <p:nvPicPr>
          <p:cNvPr id="8" name="Resim 7"/>
          <p:cNvPicPr>
            <a:picLocks noChangeAspect="1"/>
          </p:cNvPicPr>
          <p:nvPr/>
        </p:nvPicPr>
        <p:blipFill>
          <a:blip r:embed="rId3"/>
          <a:stretch>
            <a:fillRect/>
          </a:stretch>
        </p:blipFill>
        <p:spPr>
          <a:xfrm>
            <a:off x="7436233" y="6155887"/>
            <a:ext cx="963251" cy="560881"/>
          </a:xfrm>
          <a:prstGeom prst="rect">
            <a:avLst/>
          </a:prstGeom>
        </p:spPr>
      </p:pic>
    </p:spTree>
    <p:extLst>
      <p:ext uri="{BB962C8B-B14F-4D97-AF65-F5344CB8AC3E}">
        <p14:creationId xmlns:p14="http://schemas.microsoft.com/office/powerpoint/2010/main" val="1521620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3207024"/>
            <a:ext cx="6421821" cy="1325563"/>
          </a:xfrm>
        </p:spPr>
        <p:txBody>
          <a:bodyPr>
            <a:noAutofit/>
          </a:bodyPr>
          <a:lstStyle/>
          <a:p>
            <a:r>
              <a:rPr lang="tr-TR" sz="3600" dirty="0"/>
              <a:t>Extend </a:t>
            </a:r>
            <a:r>
              <a:rPr lang="tr-TR" sz="3600" dirty="0" err="1"/>
              <a:t>beyond</a:t>
            </a:r>
            <a:r>
              <a:rPr lang="tr-TR" sz="3600" dirty="0"/>
              <a:t> </a:t>
            </a:r>
            <a:r>
              <a:rPr lang="tr-TR" sz="3600" dirty="0" err="1"/>
              <a:t>dim</a:t>
            </a:r>
            <a:r>
              <a:rPr lang="tr-TR" sz="3600" dirty="0"/>
              <a:t> </a:t>
            </a:r>
            <a:r>
              <a:rPr lang="tr-TR" sz="3600" dirty="0" err="1"/>
              <a:t>lines</a:t>
            </a:r>
            <a:r>
              <a:rPr lang="tr-TR" sz="3600" dirty="0"/>
              <a:t> ile istikamet çizgisinin ölçü çizgisinden taşma miktarı ayarlanır. 2 mm için 1/100 ölçekte 20 alınır</a:t>
            </a:r>
            <a:br>
              <a:rPr lang="tr-TR" sz="3600" dirty="0"/>
            </a:br>
            <a:r>
              <a:rPr lang="tr-TR" sz="3600" dirty="0" err="1"/>
              <a:t>Offset</a:t>
            </a:r>
            <a:r>
              <a:rPr lang="tr-TR" sz="3600" dirty="0"/>
              <a:t> </a:t>
            </a:r>
            <a:r>
              <a:rPr lang="tr-TR" sz="3600" dirty="0" err="1"/>
              <a:t>from</a:t>
            </a:r>
            <a:r>
              <a:rPr lang="tr-TR" sz="3600" dirty="0"/>
              <a:t> </a:t>
            </a:r>
            <a:r>
              <a:rPr lang="tr-TR" sz="3600" dirty="0" err="1"/>
              <a:t>origin</a:t>
            </a:r>
            <a:r>
              <a:rPr lang="tr-TR" sz="3600" dirty="0"/>
              <a:t> ile istikamet çizgisinin şekle olan mesafesi ayarlanır. 2 mm için 1/100 ölçekte 20 alınır</a:t>
            </a:r>
            <a:br>
              <a:rPr lang="tr-TR" sz="3600" dirty="0"/>
            </a:br>
            <a:r>
              <a:rPr lang="tr-TR" sz="3600" dirty="0" err="1"/>
              <a:t>Fixed</a:t>
            </a:r>
            <a:r>
              <a:rPr lang="tr-TR" sz="3600" dirty="0"/>
              <a:t> </a:t>
            </a:r>
            <a:r>
              <a:rPr lang="tr-TR" sz="3600" dirty="0" err="1"/>
              <a:t>length</a:t>
            </a:r>
            <a:r>
              <a:rPr lang="tr-TR" sz="3600" dirty="0"/>
              <a:t> </a:t>
            </a:r>
            <a:r>
              <a:rPr lang="tr-TR" sz="3600" dirty="0" err="1"/>
              <a:t>extension</a:t>
            </a:r>
            <a:r>
              <a:rPr lang="tr-TR" sz="3600" dirty="0"/>
              <a:t> </a:t>
            </a:r>
            <a:r>
              <a:rPr lang="tr-TR" sz="3600" dirty="0" err="1"/>
              <a:t>lines</a:t>
            </a:r>
            <a:r>
              <a:rPr lang="tr-TR" sz="3600" dirty="0"/>
              <a:t> ile istikamet çizgileri için sabit uzunluk </a:t>
            </a:r>
            <a:r>
              <a:rPr lang="tr-TR" sz="3600" dirty="0" err="1"/>
              <a:t>tanımlanabilinir</a:t>
            </a:r>
            <a:r>
              <a:rPr lang="tr-TR" sz="3600" dirty="0"/>
              <a:t>. Tercih edilmez.</a:t>
            </a:r>
            <a:br>
              <a:rPr lang="tr-TR" sz="3600" dirty="0"/>
            </a:br>
            <a:endParaRPr lang="tr-TR" sz="3600" dirty="0"/>
          </a:p>
        </p:txBody>
      </p:sp>
      <p:pic>
        <p:nvPicPr>
          <p:cNvPr id="3" name="Resim 2"/>
          <p:cNvPicPr>
            <a:picLocks noChangeAspect="1"/>
          </p:cNvPicPr>
          <p:nvPr/>
        </p:nvPicPr>
        <p:blipFill>
          <a:blip r:embed="rId2"/>
          <a:stretch>
            <a:fillRect/>
          </a:stretch>
        </p:blipFill>
        <p:spPr>
          <a:xfrm>
            <a:off x="6408354" y="1240905"/>
            <a:ext cx="5429250" cy="5257800"/>
          </a:xfrm>
          <a:prstGeom prst="rect">
            <a:avLst/>
          </a:prstGeom>
        </p:spPr>
      </p:pic>
      <p:sp>
        <p:nvSpPr>
          <p:cNvPr id="4" name="object 5"/>
          <p:cNvSpPr/>
          <p:nvPr/>
        </p:nvSpPr>
        <p:spPr>
          <a:xfrm>
            <a:off x="9122980" y="3954518"/>
            <a:ext cx="2606566" cy="1661721"/>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7932111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4420" y="57532"/>
            <a:ext cx="10515600" cy="1325563"/>
          </a:xfrm>
        </p:spPr>
        <p:txBody>
          <a:bodyPr>
            <a:normAutofit fontScale="90000"/>
          </a:bodyPr>
          <a:lstStyle/>
          <a:p>
            <a:r>
              <a:rPr lang="tr-TR" dirty="0"/>
              <a:t>Yazı yaklaşık olarak üst çizginin tam üzerine düşey çizginin yanında boşluk bırakılarak yerleştirilir.</a:t>
            </a:r>
          </a:p>
        </p:txBody>
      </p:sp>
      <p:pic>
        <p:nvPicPr>
          <p:cNvPr id="4" name="Resim 3"/>
          <p:cNvPicPr>
            <a:picLocks noChangeAspect="1"/>
          </p:cNvPicPr>
          <p:nvPr/>
        </p:nvPicPr>
        <p:blipFill>
          <a:blip r:embed="rId2"/>
          <a:stretch>
            <a:fillRect/>
          </a:stretch>
        </p:blipFill>
        <p:spPr>
          <a:xfrm>
            <a:off x="838200" y="1383095"/>
            <a:ext cx="9734550" cy="5353050"/>
          </a:xfrm>
          <a:prstGeom prst="rect">
            <a:avLst/>
          </a:prstGeom>
        </p:spPr>
      </p:pic>
    </p:spTree>
    <p:extLst>
      <p:ext uri="{BB962C8B-B14F-4D97-AF65-F5344CB8AC3E}">
        <p14:creationId xmlns:p14="http://schemas.microsoft.com/office/powerpoint/2010/main" val="280058555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a:t>
            </a:r>
          </a:p>
        </p:txBody>
      </p:sp>
      <p:pic>
        <p:nvPicPr>
          <p:cNvPr id="3" name="Resim 2"/>
          <p:cNvPicPr>
            <a:picLocks noChangeAspect="1"/>
          </p:cNvPicPr>
          <p:nvPr/>
        </p:nvPicPr>
        <p:blipFill>
          <a:blip r:embed="rId2"/>
          <a:stretch>
            <a:fillRect/>
          </a:stretch>
        </p:blipFill>
        <p:spPr>
          <a:xfrm>
            <a:off x="2427724" y="2587351"/>
            <a:ext cx="5381625" cy="3743325"/>
          </a:xfrm>
          <a:prstGeom prst="rect">
            <a:avLst/>
          </a:prstGeom>
        </p:spPr>
      </p:pic>
    </p:spTree>
    <p:extLst>
      <p:ext uri="{BB962C8B-B14F-4D97-AF65-F5344CB8AC3E}">
        <p14:creationId xmlns:p14="http://schemas.microsoft.com/office/powerpoint/2010/main" val="361783449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6559" y="2635360"/>
            <a:ext cx="5741276" cy="1325563"/>
          </a:xfrm>
        </p:spPr>
        <p:txBody>
          <a:bodyPr>
            <a:normAutofit fontScale="90000"/>
          </a:bodyPr>
          <a:lstStyle/>
          <a:p>
            <a:r>
              <a:rPr lang="tr-TR" dirty="0"/>
              <a:t>Aynı şekilde KOT yazısı da sağa yerleştirilir.</a:t>
            </a:r>
            <a:br>
              <a:rPr lang="tr-TR" dirty="0"/>
            </a:br>
            <a:r>
              <a:rPr lang="tr-TR" dirty="0"/>
              <a:t>Define </a:t>
            </a:r>
            <a:r>
              <a:rPr lang="tr-TR" dirty="0" err="1"/>
              <a:t>Attributes</a:t>
            </a:r>
            <a:r>
              <a:rPr lang="tr-TR" dirty="0"/>
              <a:t> kullanılır. KOT için </a:t>
            </a:r>
            <a:r>
              <a:rPr lang="tr-TR" dirty="0" err="1"/>
              <a:t>Tag</a:t>
            </a:r>
            <a:r>
              <a:rPr lang="tr-TR" dirty="0"/>
              <a:t> Kısmına KOT konulur. </a:t>
            </a:r>
            <a:br>
              <a:rPr lang="tr-TR" dirty="0"/>
            </a:br>
            <a:r>
              <a:rPr lang="tr-TR" dirty="0" err="1"/>
              <a:t>Prompt</a:t>
            </a:r>
            <a:r>
              <a:rPr lang="tr-TR" dirty="0"/>
              <a:t> kısmına KOTU GİRİNİZ yazılır.</a:t>
            </a:r>
            <a:br>
              <a:rPr lang="tr-TR" dirty="0"/>
            </a:br>
            <a:r>
              <a:rPr lang="tr-TR" dirty="0"/>
              <a:t>Yerleştirmek için sol(</a:t>
            </a:r>
            <a:r>
              <a:rPr lang="tr-TR" dirty="0" err="1"/>
              <a:t>Left</a:t>
            </a:r>
            <a:r>
              <a:rPr lang="tr-TR" dirty="0"/>
              <a:t>) ve yazı yüksekliği için 20 seçilir. Ve OK tıklanır.</a:t>
            </a:r>
          </a:p>
        </p:txBody>
      </p:sp>
      <p:pic>
        <p:nvPicPr>
          <p:cNvPr id="3" name="Resim 2"/>
          <p:cNvPicPr>
            <a:picLocks noChangeAspect="1"/>
          </p:cNvPicPr>
          <p:nvPr/>
        </p:nvPicPr>
        <p:blipFill>
          <a:blip r:embed="rId2"/>
          <a:stretch>
            <a:fillRect/>
          </a:stretch>
        </p:blipFill>
        <p:spPr>
          <a:xfrm>
            <a:off x="6310086" y="1198179"/>
            <a:ext cx="5089758" cy="4673820"/>
          </a:xfrm>
          <a:prstGeom prst="rect">
            <a:avLst/>
          </a:prstGeom>
        </p:spPr>
      </p:pic>
      <p:sp>
        <p:nvSpPr>
          <p:cNvPr id="4" name="object 5"/>
          <p:cNvSpPr/>
          <p:nvPr/>
        </p:nvSpPr>
        <p:spPr>
          <a:xfrm>
            <a:off x="8240110" y="1492468"/>
            <a:ext cx="3048000" cy="3520965"/>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pic>
        <p:nvPicPr>
          <p:cNvPr id="5" name="Resim 4"/>
          <p:cNvPicPr>
            <a:picLocks noChangeAspect="1"/>
          </p:cNvPicPr>
          <p:nvPr/>
        </p:nvPicPr>
        <p:blipFill>
          <a:blip r:embed="rId3"/>
          <a:stretch>
            <a:fillRect/>
          </a:stretch>
        </p:blipFill>
        <p:spPr>
          <a:xfrm>
            <a:off x="8373339" y="5307722"/>
            <a:ext cx="963251" cy="560881"/>
          </a:xfrm>
          <a:prstGeom prst="rect">
            <a:avLst/>
          </a:prstGeom>
        </p:spPr>
      </p:pic>
    </p:spTree>
    <p:extLst>
      <p:ext uri="{BB962C8B-B14F-4D97-AF65-F5344CB8AC3E}">
        <p14:creationId xmlns:p14="http://schemas.microsoft.com/office/powerpoint/2010/main" val="80626031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4420" y="57532"/>
            <a:ext cx="10515600" cy="1325563"/>
          </a:xfrm>
        </p:spPr>
        <p:txBody>
          <a:bodyPr>
            <a:normAutofit fontScale="90000"/>
          </a:bodyPr>
          <a:lstStyle/>
          <a:p>
            <a:r>
              <a:rPr lang="tr-TR" dirty="0"/>
              <a:t>Yazı yaklaşık olarak üst çizginin tam üzerine düşey çizginin yanında boşluk bırakılarak yerleştirilir.</a:t>
            </a:r>
          </a:p>
        </p:txBody>
      </p:sp>
      <p:pic>
        <p:nvPicPr>
          <p:cNvPr id="3" name="Resim 2"/>
          <p:cNvPicPr>
            <a:picLocks noChangeAspect="1"/>
          </p:cNvPicPr>
          <p:nvPr/>
        </p:nvPicPr>
        <p:blipFill>
          <a:blip r:embed="rId2"/>
          <a:stretch>
            <a:fillRect/>
          </a:stretch>
        </p:blipFill>
        <p:spPr>
          <a:xfrm>
            <a:off x="1059245" y="1383095"/>
            <a:ext cx="9505950" cy="5276850"/>
          </a:xfrm>
          <a:prstGeom prst="rect">
            <a:avLst/>
          </a:prstGeom>
        </p:spPr>
      </p:pic>
    </p:spTree>
    <p:extLst>
      <p:ext uri="{BB962C8B-B14F-4D97-AF65-F5344CB8AC3E}">
        <p14:creationId xmlns:p14="http://schemas.microsoft.com/office/powerpoint/2010/main" val="63509173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a:t>
            </a:r>
          </a:p>
        </p:txBody>
      </p:sp>
      <p:pic>
        <p:nvPicPr>
          <p:cNvPr id="4" name="Resim 3"/>
          <p:cNvPicPr>
            <a:picLocks noChangeAspect="1"/>
          </p:cNvPicPr>
          <p:nvPr/>
        </p:nvPicPr>
        <p:blipFill>
          <a:blip r:embed="rId2"/>
          <a:stretch>
            <a:fillRect/>
          </a:stretch>
        </p:blipFill>
        <p:spPr>
          <a:xfrm>
            <a:off x="2270236" y="1690688"/>
            <a:ext cx="6537432" cy="4847326"/>
          </a:xfrm>
          <a:prstGeom prst="rect">
            <a:avLst/>
          </a:prstGeom>
        </p:spPr>
      </p:pic>
    </p:spTree>
    <p:extLst>
      <p:ext uri="{BB962C8B-B14F-4D97-AF65-F5344CB8AC3E}">
        <p14:creationId xmlns:p14="http://schemas.microsoft.com/office/powerpoint/2010/main" val="342416243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Üst çizgi silinirse son hal</a:t>
            </a:r>
          </a:p>
        </p:txBody>
      </p:sp>
      <p:pic>
        <p:nvPicPr>
          <p:cNvPr id="3" name="Resim 2"/>
          <p:cNvPicPr>
            <a:picLocks noChangeAspect="1"/>
          </p:cNvPicPr>
          <p:nvPr/>
        </p:nvPicPr>
        <p:blipFill>
          <a:blip r:embed="rId2"/>
          <a:stretch>
            <a:fillRect/>
          </a:stretch>
        </p:blipFill>
        <p:spPr>
          <a:xfrm>
            <a:off x="538490" y="1690688"/>
            <a:ext cx="5229225" cy="3590925"/>
          </a:xfrm>
          <a:prstGeom prst="rect">
            <a:avLst/>
          </a:prstGeom>
        </p:spPr>
      </p:pic>
      <p:pic>
        <p:nvPicPr>
          <p:cNvPr id="4" name="Resim 3"/>
          <p:cNvPicPr>
            <a:picLocks noChangeAspect="1"/>
          </p:cNvPicPr>
          <p:nvPr/>
        </p:nvPicPr>
        <p:blipFill>
          <a:blip r:embed="rId3"/>
          <a:stretch>
            <a:fillRect/>
          </a:stretch>
        </p:blipFill>
        <p:spPr>
          <a:xfrm>
            <a:off x="6096000" y="1671637"/>
            <a:ext cx="5562600" cy="3629025"/>
          </a:xfrm>
          <a:prstGeom prst="rect">
            <a:avLst/>
          </a:prstGeom>
        </p:spPr>
      </p:pic>
    </p:spTree>
    <p:extLst>
      <p:ext uri="{BB962C8B-B14F-4D97-AF65-F5344CB8AC3E}">
        <p14:creationId xmlns:p14="http://schemas.microsoft.com/office/powerpoint/2010/main" val="317345976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7579" y="0"/>
            <a:ext cx="10515600" cy="1325563"/>
          </a:xfrm>
        </p:spPr>
        <p:txBody>
          <a:bodyPr/>
          <a:lstStyle/>
          <a:p>
            <a:r>
              <a:rPr lang="tr-TR" dirty="0"/>
              <a:t>Daha sonra tekrar WBLOCK kullanılır. </a:t>
            </a:r>
            <a:r>
              <a:rPr lang="tr-TR" dirty="0" err="1"/>
              <a:t>Pick</a:t>
            </a:r>
            <a:r>
              <a:rPr lang="tr-TR" dirty="0"/>
              <a:t> </a:t>
            </a:r>
            <a:r>
              <a:rPr lang="tr-TR" dirty="0" err="1"/>
              <a:t>point</a:t>
            </a:r>
            <a:r>
              <a:rPr lang="tr-TR" dirty="0"/>
              <a:t> tıklanır</a:t>
            </a:r>
          </a:p>
        </p:txBody>
      </p:sp>
      <p:pic>
        <p:nvPicPr>
          <p:cNvPr id="3" name="Resim 2"/>
          <p:cNvPicPr>
            <a:picLocks noChangeAspect="1"/>
          </p:cNvPicPr>
          <p:nvPr/>
        </p:nvPicPr>
        <p:blipFill>
          <a:blip r:embed="rId2"/>
          <a:stretch>
            <a:fillRect/>
          </a:stretch>
        </p:blipFill>
        <p:spPr>
          <a:xfrm>
            <a:off x="304319" y="1234965"/>
            <a:ext cx="10574368" cy="1319048"/>
          </a:xfrm>
          <a:prstGeom prst="rect">
            <a:avLst/>
          </a:prstGeom>
        </p:spPr>
      </p:pic>
      <p:pic>
        <p:nvPicPr>
          <p:cNvPr id="8" name="Resim 7"/>
          <p:cNvPicPr>
            <a:picLocks noChangeAspect="1"/>
          </p:cNvPicPr>
          <p:nvPr/>
        </p:nvPicPr>
        <p:blipFill>
          <a:blip r:embed="rId3"/>
          <a:stretch>
            <a:fillRect/>
          </a:stretch>
        </p:blipFill>
        <p:spPr>
          <a:xfrm>
            <a:off x="3163406" y="2667000"/>
            <a:ext cx="3914775" cy="4191000"/>
          </a:xfrm>
          <a:prstGeom prst="rect">
            <a:avLst/>
          </a:prstGeom>
        </p:spPr>
      </p:pic>
      <p:pic>
        <p:nvPicPr>
          <p:cNvPr id="9" name="Resim 8"/>
          <p:cNvPicPr>
            <a:picLocks noChangeAspect="1"/>
          </p:cNvPicPr>
          <p:nvPr/>
        </p:nvPicPr>
        <p:blipFill>
          <a:blip r:embed="rId4"/>
          <a:stretch>
            <a:fillRect/>
          </a:stretch>
        </p:blipFill>
        <p:spPr>
          <a:xfrm>
            <a:off x="3163406" y="3788978"/>
            <a:ext cx="1303283" cy="641132"/>
          </a:xfrm>
          <a:prstGeom prst="rect">
            <a:avLst/>
          </a:prstGeom>
        </p:spPr>
      </p:pic>
    </p:spTree>
    <p:extLst>
      <p:ext uri="{BB962C8B-B14F-4D97-AF65-F5344CB8AC3E}">
        <p14:creationId xmlns:p14="http://schemas.microsoft.com/office/powerpoint/2010/main" val="284347099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Pick</a:t>
            </a:r>
            <a:r>
              <a:rPr lang="tr-TR" dirty="0"/>
              <a:t> Point olarak en uçtan 2 mm için 1/100 ölçekte 20 girilir ve </a:t>
            </a:r>
            <a:r>
              <a:rPr lang="tr-TR" dirty="0" err="1"/>
              <a:t>enter’e</a:t>
            </a:r>
            <a:r>
              <a:rPr lang="tr-TR" dirty="0"/>
              <a:t> tıklanır.</a:t>
            </a:r>
          </a:p>
        </p:txBody>
      </p:sp>
      <p:pic>
        <p:nvPicPr>
          <p:cNvPr id="4" name="Resim 3"/>
          <p:cNvPicPr>
            <a:picLocks noChangeAspect="1"/>
          </p:cNvPicPr>
          <p:nvPr/>
        </p:nvPicPr>
        <p:blipFill>
          <a:blip r:embed="rId2"/>
          <a:stretch>
            <a:fillRect/>
          </a:stretch>
        </p:blipFill>
        <p:spPr>
          <a:xfrm>
            <a:off x="677260" y="1690688"/>
            <a:ext cx="9029700" cy="4991100"/>
          </a:xfrm>
          <a:prstGeom prst="rect">
            <a:avLst/>
          </a:prstGeom>
        </p:spPr>
      </p:pic>
    </p:spTree>
    <p:extLst>
      <p:ext uri="{BB962C8B-B14F-4D97-AF65-F5344CB8AC3E}">
        <p14:creationId xmlns:p14="http://schemas.microsoft.com/office/powerpoint/2010/main" val="152108012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Tekrar diyalog kutusuna dönülür ve nesne seçilir </a:t>
            </a:r>
            <a:r>
              <a:rPr lang="tr-TR" dirty="0" err="1"/>
              <a:t>select</a:t>
            </a:r>
            <a:r>
              <a:rPr lang="tr-TR" dirty="0"/>
              <a:t> </a:t>
            </a:r>
            <a:r>
              <a:rPr lang="tr-TR" dirty="0" err="1"/>
              <a:t>objects</a:t>
            </a:r>
            <a:r>
              <a:rPr lang="tr-TR" dirty="0"/>
              <a:t> ile.</a:t>
            </a:r>
          </a:p>
        </p:txBody>
      </p:sp>
      <p:pic>
        <p:nvPicPr>
          <p:cNvPr id="6" name="Resim 5"/>
          <p:cNvPicPr>
            <a:picLocks noChangeAspect="1"/>
          </p:cNvPicPr>
          <p:nvPr/>
        </p:nvPicPr>
        <p:blipFill>
          <a:blip r:embed="rId2"/>
          <a:stretch>
            <a:fillRect/>
          </a:stretch>
        </p:blipFill>
        <p:spPr>
          <a:xfrm>
            <a:off x="3825765" y="1813412"/>
            <a:ext cx="4540470" cy="4941102"/>
          </a:xfrm>
          <a:prstGeom prst="rect">
            <a:avLst/>
          </a:prstGeom>
        </p:spPr>
      </p:pic>
      <p:pic>
        <p:nvPicPr>
          <p:cNvPr id="7" name="Resim 6"/>
          <p:cNvPicPr>
            <a:picLocks noChangeAspect="1"/>
          </p:cNvPicPr>
          <p:nvPr/>
        </p:nvPicPr>
        <p:blipFill>
          <a:blip r:embed="rId3"/>
          <a:stretch>
            <a:fillRect/>
          </a:stretch>
        </p:blipFill>
        <p:spPr>
          <a:xfrm>
            <a:off x="5856622" y="3100552"/>
            <a:ext cx="1553171" cy="662151"/>
          </a:xfrm>
          <a:prstGeom prst="rect">
            <a:avLst/>
          </a:prstGeom>
        </p:spPr>
      </p:pic>
    </p:spTree>
    <p:extLst>
      <p:ext uri="{BB962C8B-B14F-4D97-AF65-F5344CB8AC3E}">
        <p14:creationId xmlns:p14="http://schemas.microsoft.com/office/powerpoint/2010/main" val="362423086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Nesne seçilir ve Mouse ile sağ tıklanır.</a:t>
            </a:r>
          </a:p>
        </p:txBody>
      </p:sp>
      <p:pic>
        <p:nvPicPr>
          <p:cNvPr id="3" name="Resim 2"/>
          <p:cNvPicPr>
            <a:picLocks noChangeAspect="1"/>
          </p:cNvPicPr>
          <p:nvPr/>
        </p:nvPicPr>
        <p:blipFill>
          <a:blip r:embed="rId2"/>
          <a:stretch>
            <a:fillRect/>
          </a:stretch>
        </p:blipFill>
        <p:spPr>
          <a:xfrm>
            <a:off x="1534511" y="1797394"/>
            <a:ext cx="8366234" cy="4852244"/>
          </a:xfrm>
          <a:prstGeom prst="rect">
            <a:avLst/>
          </a:prstGeom>
        </p:spPr>
      </p:pic>
    </p:spTree>
    <p:extLst>
      <p:ext uri="{BB962C8B-B14F-4D97-AF65-F5344CB8AC3E}">
        <p14:creationId xmlns:p14="http://schemas.microsoft.com/office/powerpoint/2010/main" val="499874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6558" y="3215536"/>
            <a:ext cx="6455980" cy="1325563"/>
          </a:xfrm>
        </p:spPr>
        <p:txBody>
          <a:bodyPr>
            <a:normAutofit fontScale="90000"/>
          </a:bodyPr>
          <a:lstStyle/>
          <a:p>
            <a:r>
              <a:rPr lang="tr-TR" dirty="0" err="1"/>
              <a:t>Baseline</a:t>
            </a:r>
            <a:r>
              <a:rPr lang="tr-TR" dirty="0"/>
              <a:t> </a:t>
            </a:r>
            <a:r>
              <a:rPr lang="tr-TR" dirty="0" err="1"/>
              <a:t>spacing</a:t>
            </a:r>
            <a:r>
              <a:rPr lang="tr-TR" dirty="0"/>
              <a:t> ile </a:t>
            </a:r>
            <a:r>
              <a:rPr lang="tr-TR" dirty="0" err="1"/>
              <a:t>baseline</a:t>
            </a:r>
            <a:r>
              <a:rPr lang="tr-TR" dirty="0"/>
              <a:t> ölçülendirme yapılırsa kullanılır. 60 tercih edilir.</a:t>
            </a:r>
            <a:br>
              <a:rPr lang="tr-TR" dirty="0"/>
            </a:br>
            <a:r>
              <a:rPr lang="tr-TR" dirty="0">
                <a:solidFill>
                  <a:srgbClr val="000000"/>
                </a:solidFill>
                <a:latin typeface="arial" panose="020B0604020202020204" pitchFamily="34" charset="0"/>
              </a:rPr>
              <a:t>♦</a:t>
            </a:r>
            <a:r>
              <a:rPr lang="tr-TR" b="1" dirty="0">
                <a:solidFill>
                  <a:srgbClr val="000000"/>
                </a:solidFill>
                <a:latin typeface="arial" panose="020B0604020202020204" pitchFamily="34" charset="0"/>
              </a:rPr>
              <a:t> </a:t>
            </a:r>
            <a:r>
              <a:rPr lang="tr-TR" b="1" dirty="0" err="1">
                <a:solidFill>
                  <a:srgbClr val="000000"/>
                </a:solidFill>
                <a:latin typeface="arial" panose="020B0604020202020204" pitchFamily="34" charset="0"/>
              </a:rPr>
              <a:t>Baseline</a:t>
            </a:r>
            <a:r>
              <a:rPr lang="tr-TR" b="1" dirty="0">
                <a:solidFill>
                  <a:srgbClr val="000000"/>
                </a:solidFill>
                <a:latin typeface="arial" panose="020B0604020202020204" pitchFamily="34" charset="0"/>
              </a:rPr>
              <a:t> </a:t>
            </a:r>
            <a:r>
              <a:rPr lang="tr-TR" b="1" dirty="0" err="1">
                <a:solidFill>
                  <a:srgbClr val="000000"/>
                </a:solidFill>
                <a:latin typeface="arial" panose="020B0604020202020204" pitchFamily="34" charset="0"/>
              </a:rPr>
              <a:t>spacing</a:t>
            </a:r>
            <a:r>
              <a:rPr lang="tr-TR" b="1" dirty="0">
                <a:solidFill>
                  <a:srgbClr val="000000"/>
                </a:solidFill>
                <a:latin typeface="arial" panose="020B0604020202020204" pitchFamily="34" charset="0"/>
              </a:rPr>
              <a:t> </a:t>
            </a:r>
            <a:r>
              <a:rPr lang="tr-TR" dirty="0">
                <a:solidFill>
                  <a:srgbClr val="000000"/>
                </a:solidFill>
                <a:latin typeface="arial" panose="020B0604020202020204" pitchFamily="34" charset="0"/>
              </a:rPr>
              <a:t> kısmına paralel ölçülendirmede otomatik kullanılan iki ölçü çizgisi arasındaki ölçü girilir. Ölçülerin çizgilere değmemesi için en az </a:t>
            </a:r>
            <a:r>
              <a:rPr lang="tr-TR" b="1" dirty="0">
                <a:solidFill>
                  <a:srgbClr val="000000"/>
                </a:solidFill>
                <a:latin typeface="arial" panose="020B0604020202020204" pitchFamily="34" charset="0"/>
              </a:rPr>
              <a:t>6</a:t>
            </a:r>
            <a:r>
              <a:rPr lang="tr-TR" dirty="0">
                <a:solidFill>
                  <a:srgbClr val="000000"/>
                </a:solidFill>
                <a:latin typeface="arial" panose="020B0604020202020204" pitchFamily="34" charset="0"/>
              </a:rPr>
              <a:t> mm ve 6mm için 1/100 ölçekte 60 alınmalıdır.</a:t>
            </a:r>
            <a:br>
              <a:rPr lang="tr-TR" dirty="0"/>
            </a:br>
            <a:endParaRPr lang="tr-TR" dirty="0"/>
          </a:p>
        </p:txBody>
      </p:sp>
      <p:pic>
        <p:nvPicPr>
          <p:cNvPr id="3" name="Resim 2"/>
          <p:cNvPicPr>
            <a:picLocks noChangeAspect="1"/>
          </p:cNvPicPr>
          <p:nvPr/>
        </p:nvPicPr>
        <p:blipFill>
          <a:blip r:embed="rId2"/>
          <a:stretch>
            <a:fillRect/>
          </a:stretch>
        </p:blipFill>
        <p:spPr>
          <a:xfrm>
            <a:off x="6096000" y="314817"/>
            <a:ext cx="5505450" cy="5324475"/>
          </a:xfrm>
          <a:prstGeom prst="rect">
            <a:avLst/>
          </a:prstGeom>
        </p:spPr>
      </p:pic>
      <p:sp>
        <p:nvSpPr>
          <p:cNvPr id="4" name="object 5"/>
          <p:cNvSpPr/>
          <p:nvPr/>
        </p:nvSpPr>
        <p:spPr>
          <a:xfrm>
            <a:off x="6242159" y="2419463"/>
            <a:ext cx="2606566" cy="38679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85426341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Dosya ismi olarak </a:t>
            </a:r>
            <a:r>
              <a:rPr lang="tr-TR" dirty="0" err="1"/>
              <a:t>Destination</a:t>
            </a:r>
            <a:r>
              <a:rPr lang="tr-TR" dirty="0"/>
              <a:t> kısmında kaydetmek için Üç noktaya tıklanır.</a:t>
            </a:r>
            <a:br>
              <a:rPr lang="tr-TR" dirty="0"/>
            </a:br>
            <a:r>
              <a:rPr lang="tr-TR" dirty="0"/>
              <a:t> </a:t>
            </a:r>
          </a:p>
        </p:txBody>
      </p:sp>
      <p:pic>
        <p:nvPicPr>
          <p:cNvPr id="5" name="Resim 4"/>
          <p:cNvPicPr>
            <a:picLocks noChangeAspect="1"/>
          </p:cNvPicPr>
          <p:nvPr/>
        </p:nvPicPr>
        <p:blipFill>
          <a:blip r:embed="rId2"/>
          <a:stretch>
            <a:fillRect/>
          </a:stretch>
        </p:blipFill>
        <p:spPr>
          <a:xfrm>
            <a:off x="3857297" y="1758011"/>
            <a:ext cx="4477406" cy="4918530"/>
          </a:xfrm>
          <a:prstGeom prst="rect">
            <a:avLst/>
          </a:prstGeom>
        </p:spPr>
      </p:pic>
      <p:pic>
        <p:nvPicPr>
          <p:cNvPr id="6" name="Resim 5"/>
          <p:cNvPicPr>
            <a:picLocks noChangeAspect="1"/>
          </p:cNvPicPr>
          <p:nvPr/>
        </p:nvPicPr>
        <p:blipFill>
          <a:blip r:embed="rId3"/>
          <a:stretch>
            <a:fillRect/>
          </a:stretch>
        </p:blipFill>
        <p:spPr>
          <a:xfrm>
            <a:off x="3626069" y="4653952"/>
            <a:ext cx="4918841" cy="1147758"/>
          </a:xfrm>
          <a:prstGeom prst="rect">
            <a:avLst/>
          </a:prstGeom>
        </p:spPr>
      </p:pic>
    </p:spTree>
    <p:extLst>
      <p:ext uri="{BB962C8B-B14F-4D97-AF65-F5344CB8AC3E}">
        <p14:creationId xmlns:p14="http://schemas.microsoft.com/office/powerpoint/2010/main" val="324761432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solkot yazılır ve </a:t>
            </a:r>
            <a:r>
              <a:rPr lang="tr-TR" dirty="0" err="1"/>
              <a:t>save</a:t>
            </a:r>
            <a:r>
              <a:rPr lang="tr-TR" dirty="0"/>
              <a:t> e tıklanır.</a:t>
            </a:r>
          </a:p>
        </p:txBody>
      </p:sp>
      <p:pic>
        <p:nvPicPr>
          <p:cNvPr id="3" name="Resim 2"/>
          <p:cNvPicPr>
            <a:picLocks noChangeAspect="1"/>
          </p:cNvPicPr>
          <p:nvPr/>
        </p:nvPicPr>
        <p:blipFill>
          <a:blip r:embed="rId2"/>
          <a:stretch>
            <a:fillRect/>
          </a:stretch>
        </p:blipFill>
        <p:spPr>
          <a:xfrm>
            <a:off x="471159" y="1690688"/>
            <a:ext cx="6162675" cy="4933950"/>
          </a:xfrm>
          <a:prstGeom prst="rect">
            <a:avLst/>
          </a:prstGeom>
        </p:spPr>
      </p:pic>
      <p:pic>
        <p:nvPicPr>
          <p:cNvPr id="4" name="Resim 3"/>
          <p:cNvPicPr>
            <a:picLocks noChangeAspect="1"/>
          </p:cNvPicPr>
          <p:nvPr/>
        </p:nvPicPr>
        <p:blipFill>
          <a:blip r:embed="rId3"/>
          <a:stretch>
            <a:fillRect/>
          </a:stretch>
        </p:blipFill>
        <p:spPr>
          <a:xfrm>
            <a:off x="1198179" y="5589373"/>
            <a:ext cx="5696607" cy="706323"/>
          </a:xfrm>
          <a:prstGeom prst="rect">
            <a:avLst/>
          </a:prstGeom>
        </p:spPr>
      </p:pic>
    </p:spTree>
    <p:extLst>
      <p:ext uri="{BB962C8B-B14F-4D97-AF65-F5344CB8AC3E}">
        <p14:creationId xmlns:p14="http://schemas.microsoft.com/office/powerpoint/2010/main" val="262810048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OK e tıklanır.</a:t>
            </a:r>
          </a:p>
        </p:txBody>
      </p:sp>
      <p:pic>
        <p:nvPicPr>
          <p:cNvPr id="6" name="Resim 5"/>
          <p:cNvPicPr>
            <a:picLocks noChangeAspect="1"/>
          </p:cNvPicPr>
          <p:nvPr/>
        </p:nvPicPr>
        <p:blipFill>
          <a:blip r:embed="rId2"/>
          <a:stretch>
            <a:fillRect/>
          </a:stretch>
        </p:blipFill>
        <p:spPr>
          <a:xfrm>
            <a:off x="3594538" y="1684523"/>
            <a:ext cx="4477406" cy="4918530"/>
          </a:xfrm>
          <a:prstGeom prst="rect">
            <a:avLst/>
          </a:prstGeom>
        </p:spPr>
      </p:pic>
      <p:pic>
        <p:nvPicPr>
          <p:cNvPr id="7" name="Resim 6"/>
          <p:cNvPicPr>
            <a:picLocks noChangeAspect="1"/>
          </p:cNvPicPr>
          <p:nvPr/>
        </p:nvPicPr>
        <p:blipFill>
          <a:blip r:embed="rId3"/>
          <a:stretch>
            <a:fillRect/>
          </a:stretch>
        </p:blipFill>
        <p:spPr>
          <a:xfrm>
            <a:off x="4753036" y="5978257"/>
            <a:ext cx="1553171" cy="706323"/>
          </a:xfrm>
          <a:prstGeom prst="rect">
            <a:avLst/>
          </a:prstGeom>
        </p:spPr>
      </p:pic>
    </p:spTree>
    <p:extLst>
      <p:ext uri="{BB962C8B-B14F-4D97-AF65-F5344CB8AC3E}">
        <p14:creationId xmlns:p14="http://schemas.microsoft.com/office/powerpoint/2010/main" val="49258369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Örnek çizimde sol kotun yerleştirilmesi</a:t>
            </a:r>
          </a:p>
        </p:txBody>
      </p:sp>
      <p:pic>
        <p:nvPicPr>
          <p:cNvPr id="4" name="Resim 3"/>
          <p:cNvPicPr>
            <a:picLocks noChangeAspect="1"/>
          </p:cNvPicPr>
          <p:nvPr/>
        </p:nvPicPr>
        <p:blipFill>
          <a:blip r:embed="rId2"/>
          <a:stretch>
            <a:fillRect/>
          </a:stretch>
        </p:blipFill>
        <p:spPr>
          <a:xfrm>
            <a:off x="3365609" y="1690688"/>
            <a:ext cx="5124450" cy="4429125"/>
          </a:xfrm>
          <a:prstGeom prst="rect">
            <a:avLst/>
          </a:prstGeom>
        </p:spPr>
      </p:pic>
    </p:spTree>
    <p:extLst>
      <p:ext uri="{BB962C8B-B14F-4D97-AF65-F5344CB8AC3E}">
        <p14:creationId xmlns:p14="http://schemas.microsoft.com/office/powerpoint/2010/main" val="60197431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t>
            </a:r>
            <a:r>
              <a:rPr lang="tr-TR" dirty="0" err="1"/>
              <a:t>Insert-Block</a:t>
            </a:r>
            <a:r>
              <a:rPr lang="tr-TR" dirty="0"/>
              <a:t>) ile </a:t>
            </a:r>
            <a:r>
              <a:rPr lang="tr-TR" dirty="0" err="1"/>
              <a:t>block</a:t>
            </a:r>
            <a:r>
              <a:rPr lang="tr-TR" dirty="0"/>
              <a:t> çağrılırsa</a:t>
            </a:r>
          </a:p>
        </p:txBody>
      </p:sp>
      <p:pic>
        <p:nvPicPr>
          <p:cNvPr id="3" name="Resim 2"/>
          <p:cNvPicPr>
            <a:picLocks noChangeAspect="1"/>
          </p:cNvPicPr>
          <p:nvPr/>
        </p:nvPicPr>
        <p:blipFill>
          <a:blip r:embed="rId2"/>
          <a:stretch>
            <a:fillRect/>
          </a:stretch>
        </p:blipFill>
        <p:spPr>
          <a:xfrm>
            <a:off x="4309570" y="1809257"/>
            <a:ext cx="2647950" cy="4143375"/>
          </a:xfrm>
          <a:prstGeom prst="rect">
            <a:avLst/>
          </a:prstGeom>
        </p:spPr>
      </p:pic>
    </p:spTree>
    <p:extLst>
      <p:ext uri="{BB962C8B-B14F-4D97-AF65-F5344CB8AC3E}">
        <p14:creationId xmlns:p14="http://schemas.microsoft.com/office/powerpoint/2010/main" val="412871786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Browse</a:t>
            </a:r>
            <a:r>
              <a:rPr lang="tr-TR" dirty="0"/>
              <a:t> ile dosya çağrılır.</a:t>
            </a:r>
          </a:p>
        </p:txBody>
      </p:sp>
      <p:pic>
        <p:nvPicPr>
          <p:cNvPr id="3" name="Resim 2"/>
          <p:cNvPicPr>
            <a:picLocks noChangeAspect="1"/>
          </p:cNvPicPr>
          <p:nvPr/>
        </p:nvPicPr>
        <p:blipFill>
          <a:blip r:embed="rId2"/>
          <a:stretch>
            <a:fillRect/>
          </a:stretch>
        </p:blipFill>
        <p:spPr>
          <a:xfrm>
            <a:off x="1180935" y="2337895"/>
            <a:ext cx="8505825" cy="3086100"/>
          </a:xfrm>
          <a:prstGeom prst="rect">
            <a:avLst/>
          </a:prstGeom>
        </p:spPr>
      </p:pic>
      <p:pic>
        <p:nvPicPr>
          <p:cNvPr id="4" name="Resim 3"/>
          <p:cNvPicPr>
            <a:picLocks noChangeAspect="1"/>
          </p:cNvPicPr>
          <p:nvPr/>
        </p:nvPicPr>
        <p:blipFill>
          <a:blip r:embed="rId3"/>
          <a:stretch>
            <a:fillRect/>
          </a:stretch>
        </p:blipFill>
        <p:spPr>
          <a:xfrm>
            <a:off x="5677947" y="2467802"/>
            <a:ext cx="1553171" cy="706323"/>
          </a:xfrm>
          <a:prstGeom prst="rect">
            <a:avLst/>
          </a:prstGeom>
        </p:spPr>
      </p:pic>
    </p:spTree>
    <p:extLst>
      <p:ext uri="{BB962C8B-B14F-4D97-AF65-F5344CB8AC3E}">
        <p14:creationId xmlns:p14="http://schemas.microsoft.com/office/powerpoint/2010/main" val="151452452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Sol kot dosyası seçilir ve </a:t>
            </a:r>
            <a:r>
              <a:rPr lang="tr-TR" dirty="0" err="1"/>
              <a:t>Open’a</a:t>
            </a:r>
            <a:r>
              <a:rPr lang="tr-TR" dirty="0"/>
              <a:t> tıklanır.</a:t>
            </a:r>
          </a:p>
        </p:txBody>
      </p:sp>
      <p:pic>
        <p:nvPicPr>
          <p:cNvPr id="3" name="Resim 2"/>
          <p:cNvPicPr>
            <a:picLocks noChangeAspect="1"/>
          </p:cNvPicPr>
          <p:nvPr/>
        </p:nvPicPr>
        <p:blipFill>
          <a:blip r:embed="rId2"/>
          <a:stretch>
            <a:fillRect/>
          </a:stretch>
        </p:blipFill>
        <p:spPr>
          <a:xfrm>
            <a:off x="2488159" y="1690688"/>
            <a:ext cx="6143625" cy="4829175"/>
          </a:xfrm>
          <a:prstGeom prst="rect">
            <a:avLst/>
          </a:prstGeom>
        </p:spPr>
      </p:pic>
      <p:pic>
        <p:nvPicPr>
          <p:cNvPr id="4" name="Resim 3"/>
          <p:cNvPicPr>
            <a:picLocks noChangeAspect="1"/>
          </p:cNvPicPr>
          <p:nvPr/>
        </p:nvPicPr>
        <p:blipFill>
          <a:blip r:embed="rId3"/>
          <a:stretch>
            <a:fillRect/>
          </a:stretch>
        </p:blipFill>
        <p:spPr>
          <a:xfrm>
            <a:off x="7265009" y="5505291"/>
            <a:ext cx="1553171" cy="706323"/>
          </a:xfrm>
          <a:prstGeom prst="rect">
            <a:avLst/>
          </a:prstGeom>
        </p:spPr>
      </p:pic>
    </p:spTree>
    <p:extLst>
      <p:ext uri="{BB962C8B-B14F-4D97-AF65-F5344CB8AC3E}">
        <p14:creationId xmlns:p14="http://schemas.microsoft.com/office/powerpoint/2010/main" val="396939119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OK’e</a:t>
            </a:r>
            <a:r>
              <a:rPr lang="tr-TR" dirty="0"/>
              <a:t> tıklanır.</a:t>
            </a:r>
          </a:p>
        </p:txBody>
      </p:sp>
      <p:pic>
        <p:nvPicPr>
          <p:cNvPr id="5" name="Resim 4"/>
          <p:cNvPicPr>
            <a:picLocks noChangeAspect="1"/>
          </p:cNvPicPr>
          <p:nvPr/>
        </p:nvPicPr>
        <p:blipFill>
          <a:blip r:embed="rId2"/>
          <a:stretch>
            <a:fillRect/>
          </a:stretch>
        </p:blipFill>
        <p:spPr>
          <a:xfrm>
            <a:off x="2121778" y="2382721"/>
            <a:ext cx="7948444" cy="3879316"/>
          </a:xfrm>
          <a:prstGeom prst="rect">
            <a:avLst/>
          </a:prstGeom>
        </p:spPr>
      </p:pic>
      <p:pic>
        <p:nvPicPr>
          <p:cNvPr id="6" name="Resim 5"/>
          <p:cNvPicPr>
            <a:picLocks noChangeAspect="1"/>
          </p:cNvPicPr>
          <p:nvPr/>
        </p:nvPicPr>
        <p:blipFill>
          <a:blip r:embed="rId3"/>
          <a:stretch>
            <a:fillRect/>
          </a:stretch>
        </p:blipFill>
        <p:spPr>
          <a:xfrm>
            <a:off x="6584464" y="5635607"/>
            <a:ext cx="1553171" cy="706323"/>
          </a:xfrm>
          <a:prstGeom prst="rect">
            <a:avLst/>
          </a:prstGeom>
        </p:spPr>
      </p:pic>
    </p:spTree>
    <p:extLst>
      <p:ext uri="{BB962C8B-B14F-4D97-AF65-F5344CB8AC3E}">
        <p14:creationId xmlns:p14="http://schemas.microsoft.com/office/powerpoint/2010/main" val="420775673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İlk kotun konulacağı hizada köşedeki </a:t>
            </a:r>
            <a:r>
              <a:rPr lang="tr-TR" dirty="0" err="1"/>
              <a:t>Endpoint</a:t>
            </a:r>
            <a:r>
              <a:rPr lang="tr-TR" dirty="0"/>
              <a:t> yerleştirme noktası olarak seçilir.</a:t>
            </a:r>
          </a:p>
        </p:txBody>
      </p:sp>
      <p:pic>
        <p:nvPicPr>
          <p:cNvPr id="4" name="Resim 3"/>
          <p:cNvPicPr>
            <a:picLocks noChangeAspect="1"/>
          </p:cNvPicPr>
          <p:nvPr/>
        </p:nvPicPr>
        <p:blipFill>
          <a:blip r:embed="rId2"/>
          <a:stretch>
            <a:fillRect/>
          </a:stretch>
        </p:blipFill>
        <p:spPr>
          <a:xfrm>
            <a:off x="838200" y="1690688"/>
            <a:ext cx="9658350" cy="5057775"/>
          </a:xfrm>
          <a:prstGeom prst="rect">
            <a:avLst/>
          </a:prstGeom>
        </p:spPr>
      </p:pic>
    </p:spTree>
    <p:extLst>
      <p:ext uri="{BB962C8B-B14F-4D97-AF65-F5344CB8AC3E}">
        <p14:creationId xmlns:p14="http://schemas.microsoft.com/office/powerpoint/2010/main" val="123632696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5745" y="1784022"/>
            <a:ext cx="5709745" cy="1325563"/>
          </a:xfrm>
        </p:spPr>
        <p:txBody>
          <a:bodyPr>
            <a:normAutofit fontScale="90000"/>
          </a:bodyPr>
          <a:lstStyle/>
          <a:p>
            <a:r>
              <a:rPr lang="tr-TR" dirty="0"/>
              <a:t>Burada işareti giriniz ve KOTU GİRİNİZ kısımları doldurulur</a:t>
            </a:r>
            <a:br>
              <a:rPr lang="tr-TR" dirty="0"/>
            </a:br>
            <a:r>
              <a:rPr lang="tr-TR" dirty="0" err="1"/>
              <a:t>OK’e</a:t>
            </a:r>
            <a:r>
              <a:rPr lang="tr-TR" dirty="0"/>
              <a:t> tıklanır.</a:t>
            </a:r>
          </a:p>
        </p:txBody>
      </p:sp>
      <p:pic>
        <p:nvPicPr>
          <p:cNvPr id="4" name="Resim 3"/>
          <p:cNvPicPr>
            <a:picLocks noChangeAspect="1"/>
          </p:cNvPicPr>
          <p:nvPr/>
        </p:nvPicPr>
        <p:blipFill>
          <a:blip r:embed="rId2"/>
          <a:stretch>
            <a:fillRect/>
          </a:stretch>
        </p:blipFill>
        <p:spPr>
          <a:xfrm>
            <a:off x="7249182" y="759044"/>
            <a:ext cx="4210050" cy="5886450"/>
          </a:xfrm>
          <a:prstGeom prst="rect">
            <a:avLst/>
          </a:prstGeom>
        </p:spPr>
      </p:pic>
      <p:pic>
        <p:nvPicPr>
          <p:cNvPr id="5" name="Resim 4"/>
          <p:cNvPicPr>
            <a:picLocks noChangeAspect="1"/>
          </p:cNvPicPr>
          <p:nvPr/>
        </p:nvPicPr>
        <p:blipFill>
          <a:blip r:embed="rId3"/>
          <a:stretch>
            <a:fillRect/>
          </a:stretch>
        </p:blipFill>
        <p:spPr>
          <a:xfrm>
            <a:off x="7249182" y="5698669"/>
            <a:ext cx="1004067" cy="706323"/>
          </a:xfrm>
          <a:prstGeom prst="rect">
            <a:avLst/>
          </a:prstGeom>
        </p:spPr>
      </p:pic>
    </p:spTree>
    <p:extLst>
      <p:ext uri="{BB962C8B-B14F-4D97-AF65-F5344CB8AC3E}">
        <p14:creationId xmlns:p14="http://schemas.microsoft.com/office/powerpoint/2010/main" val="409947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8090" y="154918"/>
            <a:ext cx="10515600" cy="1325563"/>
          </a:xfrm>
        </p:spPr>
        <p:txBody>
          <a:bodyPr>
            <a:normAutofit fontScale="90000"/>
          </a:bodyPr>
          <a:lstStyle/>
          <a:p>
            <a:r>
              <a:rPr lang="tr-TR" dirty="0" err="1"/>
              <a:t>Lines</a:t>
            </a:r>
            <a:r>
              <a:rPr lang="tr-TR" dirty="0"/>
              <a:t> sekmesi son hal (Extend </a:t>
            </a:r>
            <a:r>
              <a:rPr lang="tr-TR" dirty="0" err="1"/>
              <a:t>beyond</a:t>
            </a:r>
            <a:r>
              <a:rPr lang="tr-TR" dirty="0"/>
              <a:t> </a:t>
            </a:r>
            <a:r>
              <a:rPr lang="tr-TR" dirty="0" err="1"/>
              <a:t>ticks</a:t>
            </a:r>
            <a:r>
              <a:rPr lang="tr-TR" dirty="0"/>
              <a:t> hariç bu sekme ok yerine içi dolu yuvarlak tanımlandıktan sonra açılacak </a:t>
            </a:r>
          </a:p>
        </p:txBody>
      </p:sp>
      <p:pic>
        <p:nvPicPr>
          <p:cNvPr id="3" name="Resim 2"/>
          <p:cNvPicPr>
            <a:picLocks noChangeAspect="1"/>
          </p:cNvPicPr>
          <p:nvPr/>
        </p:nvPicPr>
        <p:blipFill>
          <a:blip r:embed="rId2"/>
          <a:stretch>
            <a:fillRect/>
          </a:stretch>
        </p:blipFill>
        <p:spPr>
          <a:xfrm>
            <a:off x="6690163" y="1354356"/>
            <a:ext cx="5176016" cy="5075422"/>
          </a:xfrm>
          <a:prstGeom prst="rect">
            <a:avLst/>
          </a:prstGeom>
        </p:spPr>
      </p:pic>
    </p:spTree>
    <p:extLst>
      <p:ext uri="{BB962C8B-B14F-4D97-AF65-F5344CB8AC3E}">
        <p14:creationId xmlns:p14="http://schemas.microsoft.com/office/powerpoint/2010/main" val="185247094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a:t>
            </a:r>
          </a:p>
        </p:txBody>
      </p:sp>
      <p:pic>
        <p:nvPicPr>
          <p:cNvPr id="3" name="Resim 2"/>
          <p:cNvPicPr>
            <a:picLocks noChangeAspect="1"/>
          </p:cNvPicPr>
          <p:nvPr/>
        </p:nvPicPr>
        <p:blipFill>
          <a:blip r:embed="rId2"/>
          <a:stretch>
            <a:fillRect/>
          </a:stretch>
        </p:blipFill>
        <p:spPr>
          <a:xfrm>
            <a:off x="1923229" y="2015030"/>
            <a:ext cx="7210425" cy="4362450"/>
          </a:xfrm>
          <a:prstGeom prst="rect">
            <a:avLst/>
          </a:prstGeom>
        </p:spPr>
      </p:pic>
    </p:spTree>
    <p:extLst>
      <p:ext uri="{BB962C8B-B14F-4D97-AF65-F5344CB8AC3E}">
        <p14:creationId xmlns:p14="http://schemas.microsoft.com/office/powerpoint/2010/main" val="392147916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Diğer kotlar </a:t>
            </a:r>
            <a:r>
              <a:rPr lang="tr-TR" dirty="0" err="1"/>
              <a:t>copy</a:t>
            </a:r>
            <a:r>
              <a:rPr lang="tr-TR" dirty="0"/>
              <a:t> komutu ile yerleştirilir.</a:t>
            </a:r>
          </a:p>
        </p:txBody>
      </p:sp>
      <p:pic>
        <p:nvPicPr>
          <p:cNvPr id="3" name="Resim 2"/>
          <p:cNvPicPr>
            <a:picLocks noChangeAspect="1"/>
          </p:cNvPicPr>
          <p:nvPr/>
        </p:nvPicPr>
        <p:blipFill>
          <a:blip r:embed="rId2"/>
          <a:stretch>
            <a:fillRect/>
          </a:stretch>
        </p:blipFill>
        <p:spPr>
          <a:xfrm>
            <a:off x="3300247" y="1566694"/>
            <a:ext cx="3699644" cy="4713244"/>
          </a:xfrm>
          <a:prstGeom prst="rect">
            <a:avLst/>
          </a:prstGeom>
        </p:spPr>
      </p:pic>
    </p:spTree>
    <p:extLst>
      <p:ext uri="{BB962C8B-B14F-4D97-AF65-F5344CB8AC3E}">
        <p14:creationId xmlns:p14="http://schemas.microsoft.com/office/powerpoint/2010/main" val="105684326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Kot çizgisi seçilir ve sağ tıklanır.</a:t>
            </a:r>
          </a:p>
        </p:txBody>
      </p:sp>
      <p:pic>
        <p:nvPicPr>
          <p:cNvPr id="3" name="Resim 2"/>
          <p:cNvPicPr>
            <a:picLocks noChangeAspect="1"/>
          </p:cNvPicPr>
          <p:nvPr/>
        </p:nvPicPr>
        <p:blipFill>
          <a:blip r:embed="rId2"/>
          <a:stretch>
            <a:fillRect/>
          </a:stretch>
        </p:blipFill>
        <p:spPr>
          <a:xfrm>
            <a:off x="1681655" y="1870902"/>
            <a:ext cx="7672552" cy="4700302"/>
          </a:xfrm>
          <a:prstGeom prst="rect">
            <a:avLst/>
          </a:prstGeom>
        </p:spPr>
      </p:pic>
    </p:spTree>
    <p:extLst>
      <p:ext uri="{BB962C8B-B14F-4D97-AF65-F5344CB8AC3E}">
        <p14:creationId xmlns:p14="http://schemas.microsoft.com/office/powerpoint/2010/main" val="260440619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Base </a:t>
            </a:r>
            <a:r>
              <a:rPr lang="tr-TR" dirty="0" err="1"/>
              <a:t>point</a:t>
            </a:r>
            <a:r>
              <a:rPr lang="tr-TR" dirty="0"/>
              <a:t> olarak kot çizgisinin </a:t>
            </a:r>
            <a:r>
              <a:rPr lang="tr-TR" dirty="0" err="1"/>
              <a:t>Endpoint’i</a:t>
            </a:r>
            <a:r>
              <a:rPr lang="tr-TR" dirty="0"/>
              <a:t> seçilirse</a:t>
            </a:r>
          </a:p>
        </p:txBody>
      </p:sp>
      <p:pic>
        <p:nvPicPr>
          <p:cNvPr id="4" name="Resim 3"/>
          <p:cNvPicPr>
            <a:picLocks noChangeAspect="1"/>
          </p:cNvPicPr>
          <p:nvPr/>
        </p:nvPicPr>
        <p:blipFill>
          <a:blip r:embed="rId2"/>
          <a:stretch>
            <a:fillRect/>
          </a:stretch>
        </p:blipFill>
        <p:spPr>
          <a:xfrm>
            <a:off x="838200" y="1690688"/>
            <a:ext cx="10115550" cy="4914900"/>
          </a:xfrm>
          <a:prstGeom prst="rect">
            <a:avLst/>
          </a:prstGeom>
        </p:spPr>
      </p:pic>
    </p:spTree>
    <p:extLst>
      <p:ext uri="{BB962C8B-B14F-4D97-AF65-F5344CB8AC3E}">
        <p14:creationId xmlns:p14="http://schemas.microsoft.com/office/powerpoint/2010/main" val="322013587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Diğer nokta ise yukarı uzatılan çizgi ile üst köşenin kesişim noktası seçilir.</a:t>
            </a:r>
          </a:p>
        </p:txBody>
      </p:sp>
      <p:pic>
        <p:nvPicPr>
          <p:cNvPr id="3" name="Resim 2"/>
          <p:cNvPicPr>
            <a:picLocks noChangeAspect="1"/>
          </p:cNvPicPr>
          <p:nvPr/>
        </p:nvPicPr>
        <p:blipFill>
          <a:blip r:embed="rId2"/>
          <a:stretch>
            <a:fillRect/>
          </a:stretch>
        </p:blipFill>
        <p:spPr>
          <a:xfrm>
            <a:off x="1408387" y="1777609"/>
            <a:ext cx="8366234" cy="4908894"/>
          </a:xfrm>
          <a:prstGeom prst="rect">
            <a:avLst/>
          </a:prstGeom>
        </p:spPr>
      </p:pic>
    </p:spTree>
    <p:extLst>
      <p:ext uri="{BB962C8B-B14F-4D97-AF65-F5344CB8AC3E}">
        <p14:creationId xmlns:p14="http://schemas.microsoft.com/office/powerpoint/2010/main" val="323250333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Diğer kotlar benzer şekilde belirlenir.</a:t>
            </a:r>
          </a:p>
        </p:txBody>
      </p:sp>
      <p:pic>
        <p:nvPicPr>
          <p:cNvPr id="3" name="Resim 2"/>
          <p:cNvPicPr>
            <a:picLocks noChangeAspect="1"/>
          </p:cNvPicPr>
          <p:nvPr/>
        </p:nvPicPr>
        <p:blipFill>
          <a:blip r:embed="rId2"/>
          <a:stretch>
            <a:fillRect/>
          </a:stretch>
        </p:blipFill>
        <p:spPr>
          <a:xfrm>
            <a:off x="1523999" y="1862104"/>
            <a:ext cx="7588472" cy="4719080"/>
          </a:xfrm>
          <a:prstGeom prst="rect">
            <a:avLst/>
          </a:prstGeom>
        </p:spPr>
      </p:pic>
    </p:spTree>
    <p:extLst>
      <p:ext uri="{BB962C8B-B14F-4D97-AF65-F5344CB8AC3E}">
        <p14:creationId xmlns:p14="http://schemas.microsoft.com/office/powerpoint/2010/main" val="133305729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 </a:t>
            </a:r>
          </a:p>
        </p:txBody>
      </p:sp>
      <p:pic>
        <p:nvPicPr>
          <p:cNvPr id="3" name="Resim 2"/>
          <p:cNvPicPr>
            <a:picLocks noChangeAspect="1"/>
          </p:cNvPicPr>
          <p:nvPr/>
        </p:nvPicPr>
        <p:blipFill>
          <a:blip r:embed="rId2"/>
          <a:stretch>
            <a:fillRect/>
          </a:stretch>
        </p:blipFill>
        <p:spPr>
          <a:xfrm>
            <a:off x="6286007" y="1122307"/>
            <a:ext cx="5400675" cy="5391150"/>
          </a:xfrm>
          <a:prstGeom prst="rect">
            <a:avLst/>
          </a:prstGeom>
        </p:spPr>
      </p:pic>
    </p:spTree>
    <p:extLst>
      <p:ext uri="{BB962C8B-B14F-4D97-AF65-F5344CB8AC3E}">
        <p14:creationId xmlns:p14="http://schemas.microsoft.com/office/powerpoint/2010/main" val="228205456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KOT ve işaret üzerine iki kere tıklanarak gerekli değişikler </a:t>
            </a:r>
            <a:r>
              <a:rPr lang="tr-TR" dirty="0" err="1"/>
              <a:t>yapılabilinir</a:t>
            </a:r>
            <a:r>
              <a:rPr lang="tr-TR" dirty="0"/>
              <a:t>.</a:t>
            </a:r>
          </a:p>
        </p:txBody>
      </p:sp>
      <p:pic>
        <p:nvPicPr>
          <p:cNvPr id="3" name="Resim 2"/>
          <p:cNvPicPr>
            <a:picLocks noChangeAspect="1"/>
          </p:cNvPicPr>
          <p:nvPr/>
        </p:nvPicPr>
        <p:blipFill>
          <a:blip r:embed="rId2"/>
          <a:stretch>
            <a:fillRect/>
          </a:stretch>
        </p:blipFill>
        <p:spPr>
          <a:xfrm>
            <a:off x="4252912" y="2366962"/>
            <a:ext cx="3686175" cy="2124075"/>
          </a:xfrm>
          <a:prstGeom prst="rect">
            <a:avLst/>
          </a:prstGeom>
        </p:spPr>
      </p:pic>
    </p:spTree>
    <p:extLst>
      <p:ext uri="{BB962C8B-B14F-4D97-AF65-F5344CB8AC3E}">
        <p14:creationId xmlns:p14="http://schemas.microsoft.com/office/powerpoint/2010/main" val="318617489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Value kısmında gerekli değişikler </a:t>
            </a:r>
            <a:r>
              <a:rPr lang="tr-TR" dirty="0" err="1"/>
              <a:t>yapılabilinir</a:t>
            </a:r>
            <a:r>
              <a:rPr lang="tr-TR" dirty="0"/>
              <a:t>. </a:t>
            </a:r>
            <a:r>
              <a:rPr lang="tr-TR" dirty="0" err="1"/>
              <a:t>Apply</a:t>
            </a:r>
            <a:r>
              <a:rPr lang="tr-TR" dirty="0"/>
              <a:t> ve OK tıklanır.</a:t>
            </a:r>
          </a:p>
        </p:txBody>
      </p:sp>
      <p:pic>
        <p:nvPicPr>
          <p:cNvPr id="3" name="Resim 2"/>
          <p:cNvPicPr>
            <a:picLocks noChangeAspect="1"/>
          </p:cNvPicPr>
          <p:nvPr/>
        </p:nvPicPr>
        <p:blipFill>
          <a:blip r:embed="rId2"/>
          <a:stretch>
            <a:fillRect/>
          </a:stretch>
        </p:blipFill>
        <p:spPr>
          <a:xfrm>
            <a:off x="4106753" y="2162175"/>
            <a:ext cx="4314825" cy="3752850"/>
          </a:xfrm>
          <a:prstGeom prst="rect">
            <a:avLst/>
          </a:prstGeom>
        </p:spPr>
      </p:pic>
      <p:pic>
        <p:nvPicPr>
          <p:cNvPr id="4" name="Resim 3"/>
          <p:cNvPicPr>
            <a:picLocks noChangeAspect="1"/>
          </p:cNvPicPr>
          <p:nvPr/>
        </p:nvPicPr>
        <p:blipFill>
          <a:blip r:embed="rId3"/>
          <a:stretch>
            <a:fillRect/>
          </a:stretch>
        </p:blipFill>
        <p:spPr>
          <a:xfrm>
            <a:off x="4474451" y="4225159"/>
            <a:ext cx="1053990" cy="346841"/>
          </a:xfrm>
          <a:prstGeom prst="rect">
            <a:avLst/>
          </a:prstGeom>
        </p:spPr>
      </p:pic>
      <p:pic>
        <p:nvPicPr>
          <p:cNvPr id="5" name="Resim 4"/>
          <p:cNvPicPr>
            <a:picLocks noChangeAspect="1"/>
          </p:cNvPicPr>
          <p:nvPr/>
        </p:nvPicPr>
        <p:blipFill>
          <a:blip r:embed="rId3"/>
          <a:stretch>
            <a:fillRect/>
          </a:stretch>
        </p:blipFill>
        <p:spPr>
          <a:xfrm>
            <a:off x="3941379" y="4572000"/>
            <a:ext cx="2280745" cy="471487"/>
          </a:xfrm>
          <a:prstGeom prst="rect">
            <a:avLst/>
          </a:prstGeom>
        </p:spPr>
      </p:pic>
    </p:spTree>
    <p:extLst>
      <p:ext uri="{BB962C8B-B14F-4D97-AF65-F5344CB8AC3E}">
        <p14:creationId xmlns:p14="http://schemas.microsoft.com/office/powerpoint/2010/main" val="417473163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Son hal</a:t>
            </a:r>
          </a:p>
        </p:txBody>
      </p:sp>
      <p:pic>
        <p:nvPicPr>
          <p:cNvPr id="3" name="Resim 2"/>
          <p:cNvPicPr>
            <a:picLocks noChangeAspect="1"/>
          </p:cNvPicPr>
          <p:nvPr/>
        </p:nvPicPr>
        <p:blipFill>
          <a:blip r:embed="rId2"/>
          <a:stretch>
            <a:fillRect/>
          </a:stretch>
        </p:blipFill>
        <p:spPr>
          <a:xfrm>
            <a:off x="4666593" y="230372"/>
            <a:ext cx="5906814" cy="6502358"/>
          </a:xfrm>
          <a:prstGeom prst="rect">
            <a:avLst/>
          </a:prstGeom>
        </p:spPr>
      </p:pic>
    </p:spTree>
    <p:extLst>
      <p:ext uri="{BB962C8B-B14F-4D97-AF65-F5344CB8AC3E}">
        <p14:creationId xmlns:p14="http://schemas.microsoft.com/office/powerpoint/2010/main" val="1534324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2375338" y="0"/>
            <a:ext cx="7252138" cy="3658158"/>
          </a:xfrm>
          <a:prstGeom prst="rect">
            <a:avLst/>
          </a:prstGeom>
        </p:spPr>
      </p:pic>
      <p:pic>
        <p:nvPicPr>
          <p:cNvPr id="5" name="Resim 4"/>
          <p:cNvPicPr>
            <a:picLocks noChangeAspect="1"/>
          </p:cNvPicPr>
          <p:nvPr/>
        </p:nvPicPr>
        <p:blipFill>
          <a:blip r:embed="rId3"/>
          <a:stretch>
            <a:fillRect/>
          </a:stretch>
        </p:blipFill>
        <p:spPr>
          <a:xfrm>
            <a:off x="2039008" y="3272566"/>
            <a:ext cx="8240108" cy="3465972"/>
          </a:xfrm>
          <a:prstGeom prst="rect">
            <a:avLst/>
          </a:prstGeom>
        </p:spPr>
      </p:pic>
    </p:spTree>
    <p:extLst>
      <p:ext uri="{BB962C8B-B14F-4D97-AF65-F5344CB8AC3E}">
        <p14:creationId xmlns:p14="http://schemas.microsoft.com/office/powerpoint/2010/main" val="3759514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0100" y="1018243"/>
            <a:ext cx="5767224" cy="1325563"/>
          </a:xfrm>
        </p:spPr>
        <p:txBody>
          <a:bodyPr>
            <a:normAutofit fontScale="90000"/>
          </a:bodyPr>
          <a:lstStyle/>
          <a:p>
            <a:r>
              <a:rPr lang="tr-TR" dirty="0" err="1"/>
              <a:t>Symbols</a:t>
            </a:r>
            <a:r>
              <a:rPr lang="tr-TR" dirty="0"/>
              <a:t> </a:t>
            </a:r>
            <a:r>
              <a:rPr lang="tr-TR" dirty="0" err="1"/>
              <a:t>and</a:t>
            </a:r>
            <a:r>
              <a:rPr lang="tr-TR" dirty="0"/>
              <a:t> </a:t>
            </a:r>
            <a:r>
              <a:rPr lang="tr-TR" dirty="0" err="1"/>
              <a:t>Arrows</a:t>
            </a:r>
            <a:r>
              <a:rPr lang="tr-TR" dirty="0"/>
              <a:t> </a:t>
            </a:r>
            <a:br>
              <a:rPr lang="tr-TR" dirty="0"/>
            </a:br>
            <a:r>
              <a:rPr lang="tr-TR" dirty="0"/>
              <a:t>Bu sekmede ok yerine</a:t>
            </a:r>
            <a:br>
              <a:rPr lang="tr-TR" dirty="0"/>
            </a:br>
            <a:r>
              <a:rPr lang="tr-TR" dirty="0" err="1"/>
              <a:t>dot</a:t>
            </a:r>
            <a:r>
              <a:rPr lang="tr-TR" dirty="0"/>
              <a:t> </a:t>
            </a:r>
            <a:r>
              <a:rPr lang="tr-TR" dirty="0" err="1"/>
              <a:t>small</a:t>
            </a:r>
            <a:r>
              <a:rPr lang="tr-TR" dirty="0"/>
              <a:t> (içi dolu yuvarlak) tanımlanır </a:t>
            </a:r>
          </a:p>
        </p:txBody>
      </p:sp>
      <p:pic>
        <p:nvPicPr>
          <p:cNvPr id="3" name="Resim 2"/>
          <p:cNvPicPr>
            <a:picLocks noChangeAspect="1"/>
          </p:cNvPicPr>
          <p:nvPr/>
        </p:nvPicPr>
        <p:blipFill>
          <a:blip r:embed="rId2"/>
          <a:stretch>
            <a:fillRect/>
          </a:stretch>
        </p:blipFill>
        <p:spPr>
          <a:xfrm>
            <a:off x="6032938" y="1277006"/>
            <a:ext cx="5486400" cy="5334000"/>
          </a:xfrm>
          <a:prstGeom prst="rect">
            <a:avLst/>
          </a:prstGeom>
        </p:spPr>
      </p:pic>
      <p:sp>
        <p:nvSpPr>
          <p:cNvPr id="4" name="object 5"/>
          <p:cNvSpPr/>
          <p:nvPr/>
        </p:nvSpPr>
        <p:spPr>
          <a:xfrm>
            <a:off x="6578490" y="1839310"/>
            <a:ext cx="1031000" cy="357352"/>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41833058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Artı eksi kotu (Zemin kotu) için </a:t>
            </a:r>
            <a:r>
              <a:rPr lang="tr-TR" dirty="0" err="1"/>
              <a:t>explode</a:t>
            </a:r>
            <a:r>
              <a:rPr lang="tr-TR" dirty="0"/>
              <a:t> ile kot dağıtılır ve zemin için artı eksi işareti konulur.</a:t>
            </a:r>
          </a:p>
        </p:txBody>
      </p:sp>
      <p:pic>
        <p:nvPicPr>
          <p:cNvPr id="3" name="Resim 2"/>
          <p:cNvPicPr>
            <a:picLocks noChangeAspect="1"/>
          </p:cNvPicPr>
          <p:nvPr/>
        </p:nvPicPr>
        <p:blipFill>
          <a:blip r:embed="rId2"/>
          <a:stretch>
            <a:fillRect/>
          </a:stretch>
        </p:blipFill>
        <p:spPr>
          <a:xfrm>
            <a:off x="3626170" y="2291406"/>
            <a:ext cx="5381094" cy="4035822"/>
          </a:xfrm>
          <a:prstGeom prst="rect">
            <a:avLst/>
          </a:prstGeom>
        </p:spPr>
      </p:pic>
    </p:spTree>
    <p:extLst>
      <p:ext uri="{BB962C8B-B14F-4D97-AF65-F5344CB8AC3E}">
        <p14:creationId xmlns:p14="http://schemas.microsoft.com/office/powerpoint/2010/main" val="286395351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Sağ kot benzer şekilde hazırlanır. </a:t>
            </a:r>
          </a:p>
        </p:txBody>
      </p:sp>
      <p:pic>
        <p:nvPicPr>
          <p:cNvPr id="4" name="Resim 3"/>
          <p:cNvPicPr>
            <a:picLocks noChangeAspect="1"/>
          </p:cNvPicPr>
          <p:nvPr/>
        </p:nvPicPr>
        <p:blipFill>
          <a:blip r:embed="rId2"/>
          <a:stretch>
            <a:fillRect/>
          </a:stretch>
        </p:blipFill>
        <p:spPr>
          <a:xfrm>
            <a:off x="4729656" y="1413640"/>
            <a:ext cx="6915806" cy="5186856"/>
          </a:xfrm>
          <a:prstGeom prst="rect">
            <a:avLst/>
          </a:prstGeom>
        </p:spPr>
      </p:pic>
    </p:spTree>
    <p:extLst>
      <p:ext uri="{BB962C8B-B14F-4D97-AF65-F5344CB8AC3E}">
        <p14:creationId xmlns:p14="http://schemas.microsoft.com/office/powerpoint/2010/main" val="634634071"/>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Plan ve üstten görünüşlerde kot benzer şekilde hazırlanır.</a:t>
            </a:r>
          </a:p>
        </p:txBody>
      </p:sp>
      <p:pic>
        <p:nvPicPr>
          <p:cNvPr id="3" name="Resim 2"/>
          <p:cNvPicPr>
            <a:picLocks noChangeAspect="1"/>
          </p:cNvPicPr>
          <p:nvPr/>
        </p:nvPicPr>
        <p:blipFill>
          <a:blip r:embed="rId2"/>
          <a:stretch>
            <a:fillRect/>
          </a:stretch>
        </p:blipFill>
        <p:spPr>
          <a:xfrm>
            <a:off x="3300248" y="1786758"/>
            <a:ext cx="6621518" cy="4966140"/>
          </a:xfrm>
          <a:prstGeom prst="rect">
            <a:avLst/>
          </a:prstGeom>
        </p:spPr>
      </p:pic>
    </p:spTree>
    <p:extLst>
      <p:ext uri="{BB962C8B-B14F-4D97-AF65-F5344CB8AC3E}">
        <p14:creationId xmlns:p14="http://schemas.microsoft.com/office/powerpoint/2010/main" val="123101594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Plot</a:t>
            </a:r>
            <a:r>
              <a:rPr lang="tr-TR" dirty="0"/>
              <a:t> Komutu </a:t>
            </a:r>
          </a:p>
        </p:txBody>
      </p:sp>
      <p:pic>
        <p:nvPicPr>
          <p:cNvPr id="3" name="Resim 2"/>
          <p:cNvPicPr>
            <a:picLocks noChangeAspect="1"/>
          </p:cNvPicPr>
          <p:nvPr/>
        </p:nvPicPr>
        <p:blipFill>
          <a:blip r:embed="rId2"/>
          <a:stretch>
            <a:fillRect/>
          </a:stretch>
        </p:blipFill>
        <p:spPr>
          <a:xfrm>
            <a:off x="5075183" y="469681"/>
            <a:ext cx="4038600" cy="5981700"/>
          </a:xfrm>
          <a:prstGeom prst="rect">
            <a:avLst/>
          </a:prstGeom>
        </p:spPr>
      </p:pic>
    </p:spTree>
    <p:extLst>
      <p:ext uri="{BB962C8B-B14F-4D97-AF65-F5344CB8AC3E}">
        <p14:creationId xmlns:p14="http://schemas.microsoft.com/office/powerpoint/2010/main" val="49667472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91" y="2703648"/>
            <a:ext cx="5635708" cy="1325563"/>
          </a:xfrm>
        </p:spPr>
        <p:txBody>
          <a:bodyPr>
            <a:noAutofit/>
          </a:bodyPr>
          <a:lstStyle/>
          <a:p>
            <a:r>
              <a:rPr lang="tr-TR" sz="3600" b="1" dirty="0"/>
              <a:t>Name</a:t>
            </a:r>
            <a:r>
              <a:rPr lang="tr-TR" sz="3600" dirty="0"/>
              <a:t> kısmından yazıcı seçilir.</a:t>
            </a:r>
            <a:br>
              <a:rPr lang="tr-TR" sz="3600" dirty="0"/>
            </a:br>
            <a:r>
              <a:rPr lang="tr-TR" sz="3600" b="1" dirty="0" err="1"/>
              <a:t>Paper</a:t>
            </a:r>
            <a:r>
              <a:rPr lang="tr-TR" sz="3600" b="1" dirty="0"/>
              <a:t> size </a:t>
            </a:r>
            <a:r>
              <a:rPr lang="tr-TR" sz="3600" dirty="0"/>
              <a:t>olarak A4 seçilir.</a:t>
            </a:r>
            <a:br>
              <a:rPr lang="tr-TR" sz="3600" dirty="0"/>
            </a:br>
            <a:r>
              <a:rPr lang="tr-TR" sz="3600" b="1" dirty="0" err="1"/>
              <a:t>What</a:t>
            </a:r>
            <a:r>
              <a:rPr lang="tr-TR" sz="3600" b="1" dirty="0"/>
              <a:t> </a:t>
            </a:r>
            <a:r>
              <a:rPr lang="tr-TR" sz="3600" b="1" dirty="0" err="1"/>
              <a:t>to</a:t>
            </a:r>
            <a:r>
              <a:rPr lang="tr-TR" sz="3600" b="1" dirty="0"/>
              <a:t> </a:t>
            </a:r>
            <a:r>
              <a:rPr lang="tr-TR" sz="3600" b="1" dirty="0" err="1"/>
              <a:t>plot</a:t>
            </a:r>
            <a:r>
              <a:rPr lang="tr-TR" sz="3600" b="1" dirty="0"/>
              <a:t> </a:t>
            </a:r>
            <a:r>
              <a:rPr lang="tr-TR" sz="3600" dirty="0"/>
              <a:t>ile </a:t>
            </a:r>
            <a:r>
              <a:rPr lang="tr-TR" sz="3600" b="1" dirty="0" err="1"/>
              <a:t>Window</a:t>
            </a:r>
            <a:r>
              <a:rPr lang="tr-TR" sz="3600" dirty="0"/>
              <a:t> </a:t>
            </a:r>
            <a:r>
              <a:rPr lang="tr-TR" sz="3600" dirty="0" err="1"/>
              <a:t>seçilirek</a:t>
            </a:r>
            <a:r>
              <a:rPr lang="tr-TR" sz="3600" dirty="0"/>
              <a:t> ekrandan çıktı alınacak yer </a:t>
            </a:r>
            <a:r>
              <a:rPr lang="tr-TR" sz="3600" dirty="0" err="1"/>
              <a:t>seçilebilinir</a:t>
            </a:r>
            <a:r>
              <a:rPr lang="tr-TR" sz="3600" dirty="0"/>
              <a:t>.</a:t>
            </a:r>
            <a:br>
              <a:rPr lang="tr-TR" sz="3600" dirty="0"/>
            </a:br>
            <a:r>
              <a:rPr lang="tr-TR" sz="3600" dirty="0"/>
              <a:t>Ölçek 1/100 olacak şekilde çıktı alınmak istenirse 10 mm için 100 </a:t>
            </a:r>
            <a:r>
              <a:rPr lang="tr-TR" sz="3600" dirty="0" err="1"/>
              <a:t>units</a:t>
            </a:r>
            <a:r>
              <a:rPr lang="tr-TR" sz="3600" dirty="0"/>
              <a:t> seçilir. </a:t>
            </a:r>
            <a:r>
              <a:rPr lang="tr-TR" sz="3600" b="1" dirty="0"/>
              <a:t>Fit </a:t>
            </a:r>
            <a:r>
              <a:rPr lang="tr-TR" sz="3600" b="1" dirty="0" err="1"/>
              <a:t>to</a:t>
            </a:r>
            <a:r>
              <a:rPr lang="tr-TR" sz="3600" b="1" dirty="0"/>
              <a:t> </a:t>
            </a:r>
            <a:r>
              <a:rPr lang="tr-TR" sz="3600" b="1" dirty="0" err="1"/>
              <a:t>paper</a:t>
            </a:r>
            <a:r>
              <a:rPr lang="tr-TR" sz="3600" dirty="0"/>
              <a:t> için tik kaldırılır.</a:t>
            </a:r>
            <a:br>
              <a:rPr lang="tr-TR" sz="3600" dirty="0"/>
            </a:br>
            <a:r>
              <a:rPr lang="tr-TR" sz="3600" dirty="0"/>
              <a:t>Renkli çıktı için </a:t>
            </a:r>
            <a:r>
              <a:rPr lang="tr-TR" sz="3600" b="1" dirty="0" err="1"/>
              <a:t>monochrome</a:t>
            </a:r>
            <a:r>
              <a:rPr lang="tr-TR" sz="3600" dirty="0"/>
              <a:t> </a:t>
            </a:r>
            <a:r>
              <a:rPr lang="tr-TR" sz="3600" dirty="0" err="1"/>
              <a:t>seçilebilinir</a:t>
            </a:r>
            <a:r>
              <a:rPr lang="tr-TR" sz="3600" dirty="0"/>
              <a:t>. </a:t>
            </a:r>
            <a:br>
              <a:rPr lang="tr-TR" sz="3600" dirty="0"/>
            </a:br>
            <a:r>
              <a:rPr lang="tr-TR" sz="3600" b="1" dirty="0"/>
              <a:t>Preview</a:t>
            </a:r>
            <a:r>
              <a:rPr lang="tr-TR" sz="3600" dirty="0"/>
              <a:t> ile çıktı </a:t>
            </a:r>
            <a:r>
              <a:rPr lang="tr-TR" sz="3600" dirty="0" err="1"/>
              <a:t>görüntülebilinir</a:t>
            </a:r>
            <a:r>
              <a:rPr lang="tr-TR" sz="3600" dirty="0"/>
              <a:t>.</a:t>
            </a:r>
          </a:p>
        </p:txBody>
      </p:sp>
      <p:pic>
        <p:nvPicPr>
          <p:cNvPr id="3" name="Resim 2"/>
          <p:cNvPicPr>
            <a:picLocks noChangeAspect="1"/>
          </p:cNvPicPr>
          <p:nvPr/>
        </p:nvPicPr>
        <p:blipFill>
          <a:blip r:embed="rId2"/>
          <a:stretch>
            <a:fillRect/>
          </a:stretch>
        </p:blipFill>
        <p:spPr>
          <a:xfrm>
            <a:off x="5805130" y="286789"/>
            <a:ext cx="6386870" cy="4758176"/>
          </a:xfrm>
          <a:prstGeom prst="rect">
            <a:avLst/>
          </a:prstGeom>
        </p:spPr>
      </p:pic>
      <p:pic>
        <p:nvPicPr>
          <p:cNvPr id="4" name="Resim 3"/>
          <p:cNvPicPr>
            <a:picLocks noChangeAspect="1"/>
          </p:cNvPicPr>
          <p:nvPr/>
        </p:nvPicPr>
        <p:blipFill>
          <a:blip r:embed="rId3"/>
          <a:stretch>
            <a:fillRect/>
          </a:stretch>
        </p:blipFill>
        <p:spPr>
          <a:xfrm>
            <a:off x="5728137" y="1170398"/>
            <a:ext cx="3352801" cy="471487"/>
          </a:xfrm>
          <a:prstGeom prst="rect">
            <a:avLst/>
          </a:prstGeom>
        </p:spPr>
      </p:pic>
      <p:pic>
        <p:nvPicPr>
          <p:cNvPr id="5" name="Resim 4"/>
          <p:cNvPicPr>
            <a:picLocks noChangeAspect="1"/>
          </p:cNvPicPr>
          <p:nvPr/>
        </p:nvPicPr>
        <p:blipFill>
          <a:blip r:embed="rId3"/>
          <a:stretch>
            <a:fillRect/>
          </a:stretch>
        </p:blipFill>
        <p:spPr>
          <a:xfrm>
            <a:off x="5580993" y="2525493"/>
            <a:ext cx="3499945" cy="585569"/>
          </a:xfrm>
          <a:prstGeom prst="rect">
            <a:avLst/>
          </a:prstGeom>
        </p:spPr>
      </p:pic>
      <p:pic>
        <p:nvPicPr>
          <p:cNvPr id="6" name="Resim 5"/>
          <p:cNvPicPr>
            <a:picLocks noChangeAspect="1"/>
          </p:cNvPicPr>
          <p:nvPr/>
        </p:nvPicPr>
        <p:blipFill>
          <a:blip r:embed="rId3"/>
          <a:stretch>
            <a:fillRect/>
          </a:stretch>
        </p:blipFill>
        <p:spPr>
          <a:xfrm>
            <a:off x="5805129" y="3111062"/>
            <a:ext cx="2277325" cy="739994"/>
          </a:xfrm>
          <a:prstGeom prst="rect">
            <a:avLst/>
          </a:prstGeom>
        </p:spPr>
      </p:pic>
      <p:pic>
        <p:nvPicPr>
          <p:cNvPr id="7" name="Resim 6"/>
          <p:cNvPicPr>
            <a:picLocks noChangeAspect="1"/>
          </p:cNvPicPr>
          <p:nvPr/>
        </p:nvPicPr>
        <p:blipFill>
          <a:blip r:embed="rId3"/>
          <a:stretch>
            <a:fillRect/>
          </a:stretch>
        </p:blipFill>
        <p:spPr>
          <a:xfrm>
            <a:off x="8251084" y="3016469"/>
            <a:ext cx="1975481" cy="1481959"/>
          </a:xfrm>
          <a:prstGeom prst="rect">
            <a:avLst/>
          </a:prstGeom>
        </p:spPr>
      </p:pic>
      <p:pic>
        <p:nvPicPr>
          <p:cNvPr id="8" name="Resim 7"/>
          <p:cNvPicPr>
            <a:picLocks noChangeAspect="1"/>
          </p:cNvPicPr>
          <p:nvPr/>
        </p:nvPicPr>
        <p:blipFill>
          <a:blip r:embed="rId3"/>
          <a:stretch>
            <a:fillRect/>
          </a:stretch>
        </p:blipFill>
        <p:spPr>
          <a:xfrm>
            <a:off x="10005848" y="493987"/>
            <a:ext cx="2186152" cy="676411"/>
          </a:xfrm>
          <a:prstGeom prst="rect">
            <a:avLst/>
          </a:prstGeom>
        </p:spPr>
      </p:pic>
      <p:pic>
        <p:nvPicPr>
          <p:cNvPr id="9" name="Resim 8"/>
          <p:cNvPicPr>
            <a:picLocks noChangeAspect="1"/>
          </p:cNvPicPr>
          <p:nvPr/>
        </p:nvPicPr>
        <p:blipFill>
          <a:blip r:embed="rId3"/>
          <a:stretch>
            <a:fillRect/>
          </a:stretch>
        </p:blipFill>
        <p:spPr>
          <a:xfrm>
            <a:off x="5805129" y="4627303"/>
            <a:ext cx="945932" cy="417662"/>
          </a:xfrm>
          <a:prstGeom prst="rect">
            <a:avLst/>
          </a:prstGeom>
        </p:spPr>
      </p:pic>
    </p:spTree>
    <p:extLst>
      <p:ext uri="{BB962C8B-B14F-4D97-AF65-F5344CB8AC3E}">
        <p14:creationId xmlns:p14="http://schemas.microsoft.com/office/powerpoint/2010/main" val="2375350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670553"/>
            <a:ext cx="5531069" cy="1325563"/>
          </a:xfrm>
        </p:spPr>
        <p:txBody>
          <a:bodyPr>
            <a:normAutofit fontScale="90000"/>
          </a:bodyPr>
          <a:lstStyle/>
          <a:p>
            <a:r>
              <a:rPr lang="tr-TR" dirty="0" err="1"/>
              <a:t>Arrowheads</a:t>
            </a:r>
            <a:r>
              <a:rPr lang="tr-TR" dirty="0"/>
              <a:t> bölümünden </a:t>
            </a:r>
            <a:r>
              <a:rPr lang="tr-TR" dirty="0" err="1"/>
              <a:t>ok’u</a:t>
            </a:r>
            <a:r>
              <a:rPr lang="tr-TR" dirty="0"/>
              <a:t> gösteren </a:t>
            </a:r>
            <a:r>
              <a:rPr lang="tr-TR" dirty="0" err="1"/>
              <a:t>Closed</a:t>
            </a:r>
            <a:r>
              <a:rPr lang="tr-TR" dirty="0"/>
              <a:t> </a:t>
            </a:r>
            <a:r>
              <a:rPr lang="tr-TR" dirty="0" err="1"/>
              <a:t>filled</a:t>
            </a:r>
            <a:r>
              <a:rPr lang="tr-TR" dirty="0"/>
              <a:t> yerine </a:t>
            </a:r>
            <a:r>
              <a:rPr lang="tr-TR" dirty="0" err="1"/>
              <a:t>dot</a:t>
            </a:r>
            <a:r>
              <a:rPr lang="tr-TR" dirty="0"/>
              <a:t> </a:t>
            </a:r>
            <a:r>
              <a:rPr lang="tr-TR" dirty="0" err="1"/>
              <a:t>small</a:t>
            </a:r>
            <a:r>
              <a:rPr lang="tr-TR" dirty="0"/>
              <a:t> seçilir. </a:t>
            </a:r>
          </a:p>
        </p:txBody>
      </p:sp>
      <p:pic>
        <p:nvPicPr>
          <p:cNvPr id="3" name="Resim 2"/>
          <p:cNvPicPr>
            <a:picLocks noChangeAspect="1"/>
          </p:cNvPicPr>
          <p:nvPr/>
        </p:nvPicPr>
        <p:blipFill>
          <a:blip r:embed="rId2"/>
          <a:stretch>
            <a:fillRect/>
          </a:stretch>
        </p:blipFill>
        <p:spPr>
          <a:xfrm>
            <a:off x="5933582" y="1333335"/>
            <a:ext cx="5495925" cy="5305425"/>
          </a:xfrm>
          <a:prstGeom prst="rect">
            <a:avLst/>
          </a:prstGeom>
        </p:spPr>
      </p:pic>
      <p:sp>
        <p:nvSpPr>
          <p:cNvPr id="4" name="object 5"/>
          <p:cNvSpPr/>
          <p:nvPr/>
        </p:nvSpPr>
        <p:spPr>
          <a:xfrm>
            <a:off x="6231648" y="2228193"/>
            <a:ext cx="2418365" cy="390984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866550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9111" y="2193925"/>
            <a:ext cx="6088117" cy="1325563"/>
          </a:xfrm>
        </p:spPr>
        <p:txBody>
          <a:bodyPr>
            <a:normAutofit fontScale="90000"/>
          </a:bodyPr>
          <a:lstStyle/>
          <a:p>
            <a:r>
              <a:rPr lang="tr-TR" dirty="0"/>
              <a:t>First için </a:t>
            </a:r>
            <a:r>
              <a:rPr lang="tr-TR" dirty="0" err="1"/>
              <a:t>dot</a:t>
            </a:r>
            <a:r>
              <a:rPr lang="tr-TR" dirty="0"/>
              <a:t> </a:t>
            </a:r>
            <a:r>
              <a:rPr lang="tr-TR" dirty="0" err="1"/>
              <a:t>small</a:t>
            </a:r>
            <a:r>
              <a:rPr lang="tr-TR" dirty="0"/>
              <a:t> seçilince </a:t>
            </a:r>
            <a:r>
              <a:rPr lang="tr-TR" dirty="0" err="1"/>
              <a:t>second</a:t>
            </a:r>
            <a:r>
              <a:rPr lang="tr-TR" dirty="0"/>
              <a:t> otomatik olarak </a:t>
            </a:r>
            <a:r>
              <a:rPr lang="tr-TR" dirty="0" err="1"/>
              <a:t>dot</a:t>
            </a:r>
            <a:r>
              <a:rPr lang="tr-TR" dirty="0"/>
              <a:t> </a:t>
            </a:r>
            <a:r>
              <a:rPr lang="tr-TR" dirty="0" err="1"/>
              <a:t>small</a:t>
            </a:r>
            <a:r>
              <a:rPr lang="tr-TR" dirty="0"/>
              <a:t> seçilir. </a:t>
            </a:r>
            <a:r>
              <a:rPr lang="tr-TR" dirty="0" err="1"/>
              <a:t>Leader</a:t>
            </a:r>
            <a:r>
              <a:rPr lang="tr-TR" dirty="0"/>
              <a:t> ise açıklama yapılırsa kullanılır. Ok (</a:t>
            </a:r>
            <a:r>
              <a:rPr lang="tr-TR" dirty="0" err="1"/>
              <a:t>Closed</a:t>
            </a:r>
            <a:r>
              <a:rPr lang="tr-TR" dirty="0"/>
              <a:t> </a:t>
            </a:r>
            <a:r>
              <a:rPr lang="tr-TR" dirty="0" err="1"/>
              <a:t>filled</a:t>
            </a:r>
            <a:r>
              <a:rPr lang="tr-TR" dirty="0"/>
              <a:t>) şeklinde bu sekme </a:t>
            </a:r>
            <a:r>
              <a:rPr lang="tr-TR" dirty="0" err="1"/>
              <a:t>bırakılabilinir</a:t>
            </a:r>
            <a:r>
              <a:rPr lang="tr-TR" dirty="0"/>
              <a:t>.</a:t>
            </a:r>
            <a:br>
              <a:rPr lang="tr-TR" dirty="0"/>
            </a:br>
            <a:br>
              <a:rPr lang="tr-TR" dirty="0"/>
            </a:br>
            <a:r>
              <a:rPr lang="tr-TR" dirty="0"/>
              <a:t>1 mm içi dolu yuvarlak için deneme yanılma yoluyla </a:t>
            </a:r>
            <a:r>
              <a:rPr lang="tr-TR" dirty="0" err="1"/>
              <a:t>arrow</a:t>
            </a:r>
            <a:r>
              <a:rPr lang="tr-TR" dirty="0"/>
              <a:t> </a:t>
            </a:r>
            <a:r>
              <a:rPr lang="tr-TR" dirty="0" err="1"/>
              <a:t>size’da</a:t>
            </a:r>
            <a:r>
              <a:rPr lang="tr-TR" dirty="0"/>
              <a:t> 40 seçilir</a:t>
            </a:r>
          </a:p>
        </p:txBody>
      </p:sp>
      <p:pic>
        <p:nvPicPr>
          <p:cNvPr id="3" name="Resim 2"/>
          <p:cNvPicPr>
            <a:picLocks noChangeAspect="1"/>
          </p:cNvPicPr>
          <p:nvPr/>
        </p:nvPicPr>
        <p:blipFill>
          <a:blip r:embed="rId2"/>
          <a:stretch>
            <a:fillRect/>
          </a:stretch>
        </p:blipFill>
        <p:spPr>
          <a:xfrm>
            <a:off x="6327228" y="1402145"/>
            <a:ext cx="5495925" cy="5314950"/>
          </a:xfrm>
          <a:prstGeom prst="rect">
            <a:avLst/>
          </a:prstGeom>
        </p:spPr>
      </p:pic>
      <p:sp>
        <p:nvSpPr>
          <p:cNvPr id="4" name="object 5"/>
          <p:cNvSpPr/>
          <p:nvPr/>
        </p:nvSpPr>
        <p:spPr>
          <a:xfrm>
            <a:off x="6473386" y="2193925"/>
            <a:ext cx="2618062" cy="2062765"/>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936304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4213" y="1240713"/>
            <a:ext cx="5184228" cy="1325563"/>
          </a:xfrm>
        </p:spPr>
        <p:txBody>
          <a:bodyPr>
            <a:normAutofit fontScale="90000"/>
          </a:bodyPr>
          <a:lstStyle/>
          <a:p>
            <a:r>
              <a:rPr lang="tr-TR" dirty="0"/>
              <a:t>Center </a:t>
            </a:r>
            <a:r>
              <a:rPr lang="tr-TR" dirty="0" err="1"/>
              <a:t>marks</a:t>
            </a:r>
            <a:r>
              <a:rPr lang="tr-TR" dirty="0"/>
              <a:t> için </a:t>
            </a:r>
            <a:r>
              <a:rPr lang="tr-TR" dirty="0" err="1"/>
              <a:t>None</a:t>
            </a:r>
            <a:r>
              <a:rPr lang="tr-TR" dirty="0"/>
              <a:t> seçeneği seçilir</a:t>
            </a:r>
            <a:br>
              <a:rPr lang="tr-TR" dirty="0"/>
            </a:br>
            <a:r>
              <a:rPr lang="tr-TR" dirty="0"/>
              <a:t>Mark seçilirse daire içine artı işareti konur.</a:t>
            </a:r>
            <a:br>
              <a:rPr lang="tr-TR" dirty="0"/>
            </a:br>
            <a:r>
              <a:rPr lang="tr-TR" dirty="0"/>
              <a:t>Tercih edilmez. </a:t>
            </a:r>
            <a:r>
              <a:rPr lang="tr-TR" dirty="0" err="1"/>
              <a:t>None</a:t>
            </a:r>
            <a:r>
              <a:rPr lang="tr-TR" dirty="0"/>
              <a:t> seçeneği tercih edilir.</a:t>
            </a:r>
          </a:p>
        </p:txBody>
      </p:sp>
      <p:pic>
        <p:nvPicPr>
          <p:cNvPr id="3" name="Resim 2"/>
          <p:cNvPicPr>
            <a:picLocks noChangeAspect="1"/>
          </p:cNvPicPr>
          <p:nvPr/>
        </p:nvPicPr>
        <p:blipFill>
          <a:blip r:embed="rId2"/>
          <a:stretch>
            <a:fillRect/>
          </a:stretch>
        </p:blipFill>
        <p:spPr>
          <a:xfrm>
            <a:off x="6002393" y="1240713"/>
            <a:ext cx="5505450" cy="5343525"/>
          </a:xfrm>
          <a:prstGeom prst="rect">
            <a:avLst/>
          </a:prstGeom>
        </p:spPr>
      </p:pic>
      <p:sp>
        <p:nvSpPr>
          <p:cNvPr id="4" name="object 5"/>
          <p:cNvSpPr/>
          <p:nvPr/>
        </p:nvSpPr>
        <p:spPr>
          <a:xfrm>
            <a:off x="6137056" y="4064767"/>
            <a:ext cx="2618062" cy="88560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721239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6557" y="2099332"/>
            <a:ext cx="5646683" cy="1325563"/>
          </a:xfrm>
        </p:spPr>
        <p:txBody>
          <a:bodyPr>
            <a:normAutofit fontScale="90000"/>
          </a:bodyPr>
          <a:lstStyle/>
          <a:p>
            <a:r>
              <a:rPr lang="tr-TR" dirty="0" err="1"/>
              <a:t>Arc</a:t>
            </a:r>
            <a:r>
              <a:rPr lang="tr-TR" dirty="0"/>
              <a:t> </a:t>
            </a:r>
            <a:r>
              <a:rPr lang="tr-TR" dirty="0" err="1"/>
              <a:t>length</a:t>
            </a:r>
            <a:r>
              <a:rPr lang="tr-TR" dirty="0"/>
              <a:t> </a:t>
            </a:r>
            <a:r>
              <a:rPr lang="tr-TR" dirty="0" err="1"/>
              <a:t>symbol</a:t>
            </a:r>
            <a:r>
              <a:rPr lang="tr-TR" dirty="0"/>
              <a:t> seçeneği yay uzunluğunun belirlenmesinde yay işaretinin nereye konulacağını göstermek için kullanılır. </a:t>
            </a:r>
            <a:r>
              <a:rPr lang="tr-TR" dirty="0" err="1"/>
              <a:t>Above</a:t>
            </a:r>
            <a:r>
              <a:rPr lang="tr-TR" dirty="0"/>
              <a:t> </a:t>
            </a:r>
            <a:r>
              <a:rPr lang="tr-TR" dirty="0" err="1"/>
              <a:t>dimension</a:t>
            </a:r>
            <a:r>
              <a:rPr lang="tr-TR" dirty="0"/>
              <a:t> </a:t>
            </a:r>
            <a:r>
              <a:rPr lang="tr-TR" dirty="0" err="1"/>
              <a:t>text</a:t>
            </a:r>
            <a:r>
              <a:rPr lang="tr-TR" dirty="0"/>
              <a:t> tercih edilir.</a:t>
            </a:r>
          </a:p>
        </p:txBody>
      </p:sp>
      <p:pic>
        <p:nvPicPr>
          <p:cNvPr id="3" name="Resim 2"/>
          <p:cNvPicPr>
            <a:picLocks noChangeAspect="1"/>
          </p:cNvPicPr>
          <p:nvPr/>
        </p:nvPicPr>
        <p:blipFill>
          <a:blip r:embed="rId2"/>
          <a:stretch>
            <a:fillRect/>
          </a:stretch>
        </p:blipFill>
        <p:spPr>
          <a:xfrm>
            <a:off x="6457293" y="1278376"/>
            <a:ext cx="5562600" cy="5362575"/>
          </a:xfrm>
          <a:prstGeom prst="rect">
            <a:avLst/>
          </a:prstGeom>
        </p:spPr>
      </p:pic>
      <p:sp>
        <p:nvSpPr>
          <p:cNvPr id="4" name="object 5"/>
          <p:cNvSpPr/>
          <p:nvPr/>
        </p:nvSpPr>
        <p:spPr>
          <a:xfrm>
            <a:off x="9238593" y="3959663"/>
            <a:ext cx="2618062" cy="801523"/>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652091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70338" y="1510753"/>
            <a:ext cx="5468007" cy="2157358"/>
          </a:xfrm>
        </p:spPr>
        <p:txBody>
          <a:bodyPr>
            <a:normAutofit fontScale="90000"/>
          </a:bodyPr>
          <a:lstStyle/>
          <a:p>
            <a:r>
              <a:rPr lang="tr-TR" dirty="0"/>
              <a:t>Radius </a:t>
            </a:r>
            <a:r>
              <a:rPr lang="tr-TR" dirty="0" err="1"/>
              <a:t>jog</a:t>
            </a:r>
            <a:r>
              <a:rPr lang="tr-TR" dirty="0"/>
              <a:t> </a:t>
            </a:r>
            <a:r>
              <a:rPr lang="tr-TR" dirty="0" err="1"/>
              <a:t>dimension</a:t>
            </a:r>
            <a:r>
              <a:rPr lang="tr-TR" dirty="0"/>
              <a:t> yarıçapın büyük değerlerde olduğu dairelerde direkt merkezden değil herhangi bir noktadan yarıçapı tanımlamak için kullanılır.</a:t>
            </a:r>
            <a:br>
              <a:rPr lang="tr-TR" dirty="0"/>
            </a:br>
            <a:r>
              <a:rPr lang="tr-TR" dirty="0"/>
              <a:t>45 tercih edilir. Şimşek şeklinde gözükür.</a:t>
            </a:r>
          </a:p>
        </p:txBody>
      </p:sp>
      <p:pic>
        <p:nvPicPr>
          <p:cNvPr id="3" name="Resim 2"/>
          <p:cNvPicPr>
            <a:picLocks noChangeAspect="1"/>
          </p:cNvPicPr>
          <p:nvPr/>
        </p:nvPicPr>
        <p:blipFill>
          <a:blip r:embed="rId2"/>
          <a:stretch>
            <a:fillRect/>
          </a:stretch>
        </p:blipFill>
        <p:spPr>
          <a:xfrm>
            <a:off x="6397844" y="1197686"/>
            <a:ext cx="5429250" cy="5324475"/>
          </a:xfrm>
          <a:prstGeom prst="rect">
            <a:avLst/>
          </a:prstGeom>
        </p:spPr>
      </p:pic>
      <p:sp>
        <p:nvSpPr>
          <p:cNvPr id="4" name="object 5"/>
          <p:cNvSpPr/>
          <p:nvPr/>
        </p:nvSpPr>
        <p:spPr>
          <a:xfrm>
            <a:off x="9209032" y="4611305"/>
            <a:ext cx="2618062" cy="58080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617326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Symbols</a:t>
            </a:r>
            <a:r>
              <a:rPr lang="tr-TR" dirty="0"/>
              <a:t> </a:t>
            </a:r>
            <a:r>
              <a:rPr lang="tr-TR" dirty="0" err="1"/>
              <a:t>and</a:t>
            </a:r>
            <a:r>
              <a:rPr lang="tr-TR" dirty="0"/>
              <a:t> </a:t>
            </a:r>
            <a:r>
              <a:rPr lang="tr-TR" dirty="0" err="1"/>
              <a:t>Arrows</a:t>
            </a:r>
            <a:r>
              <a:rPr lang="tr-TR" dirty="0"/>
              <a:t> son hal </a:t>
            </a:r>
          </a:p>
        </p:txBody>
      </p:sp>
      <p:pic>
        <p:nvPicPr>
          <p:cNvPr id="3" name="Resim 2"/>
          <p:cNvPicPr>
            <a:picLocks noChangeAspect="1"/>
          </p:cNvPicPr>
          <p:nvPr/>
        </p:nvPicPr>
        <p:blipFill>
          <a:blip r:embed="rId2"/>
          <a:stretch>
            <a:fillRect/>
          </a:stretch>
        </p:blipFill>
        <p:spPr>
          <a:xfrm>
            <a:off x="3589611" y="1341055"/>
            <a:ext cx="5391150" cy="5353050"/>
          </a:xfrm>
          <a:prstGeom prst="rect">
            <a:avLst/>
          </a:prstGeom>
        </p:spPr>
      </p:pic>
    </p:spTree>
    <p:extLst>
      <p:ext uri="{BB962C8B-B14F-4D97-AF65-F5344CB8AC3E}">
        <p14:creationId xmlns:p14="http://schemas.microsoft.com/office/powerpoint/2010/main" val="1364427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1766148"/>
            <a:ext cx="6118662" cy="1325563"/>
          </a:xfrm>
        </p:spPr>
        <p:txBody>
          <a:bodyPr>
            <a:normAutofit fontScale="90000"/>
          </a:bodyPr>
          <a:lstStyle/>
          <a:p>
            <a:r>
              <a:rPr lang="tr-TR" dirty="0" err="1"/>
              <a:t>Lines</a:t>
            </a:r>
            <a:r>
              <a:rPr lang="tr-TR" dirty="0"/>
              <a:t> seçeneğine geri dönülürse içi dolu yuvarlak  tanımlandıktan sonra </a:t>
            </a:r>
            <a:r>
              <a:rPr lang="tr-TR" dirty="0" err="1"/>
              <a:t>Extend</a:t>
            </a:r>
            <a:r>
              <a:rPr lang="tr-TR" dirty="0"/>
              <a:t> </a:t>
            </a:r>
            <a:r>
              <a:rPr lang="tr-TR" dirty="0" err="1"/>
              <a:t>beyond</a:t>
            </a:r>
            <a:r>
              <a:rPr lang="tr-TR" dirty="0"/>
              <a:t> </a:t>
            </a:r>
            <a:r>
              <a:rPr lang="tr-TR" dirty="0" err="1"/>
              <a:t>ticks</a:t>
            </a:r>
            <a:r>
              <a:rPr lang="tr-TR" dirty="0"/>
              <a:t> aktif olur.</a:t>
            </a:r>
            <a:br>
              <a:rPr lang="tr-TR" dirty="0"/>
            </a:br>
            <a:endParaRPr lang="tr-TR" dirty="0"/>
          </a:p>
        </p:txBody>
      </p:sp>
      <p:pic>
        <p:nvPicPr>
          <p:cNvPr id="3" name="Resim 2"/>
          <p:cNvPicPr>
            <a:picLocks noChangeAspect="1"/>
          </p:cNvPicPr>
          <p:nvPr/>
        </p:nvPicPr>
        <p:blipFill>
          <a:blip r:embed="rId2"/>
          <a:stretch>
            <a:fillRect/>
          </a:stretch>
        </p:blipFill>
        <p:spPr>
          <a:xfrm>
            <a:off x="6260224" y="1445992"/>
            <a:ext cx="5410200" cy="5248275"/>
          </a:xfrm>
          <a:prstGeom prst="rect">
            <a:avLst/>
          </a:prstGeom>
        </p:spPr>
      </p:pic>
      <p:sp>
        <p:nvSpPr>
          <p:cNvPr id="4" name="object 5"/>
          <p:cNvSpPr/>
          <p:nvPr/>
        </p:nvSpPr>
        <p:spPr>
          <a:xfrm>
            <a:off x="6347262" y="3223940"/>
            <a:ext cx="2618062" cy="37059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401818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8090" y="1847084"/>
            <a:ext cx="5562600" cy="1325563"/>
          </a:xfrm>
        </p:spPr>
        <p:txBody>
          <a:bodyPr>
            <a:normAutofit fontScale="90000"/>
          </a:bodyPr>
          <a:lstStyle/>
          <a:p>
            <a:r>
              <a:rPr lang="tr-TR" sz="4000" dirty="0">
                <a:solidFill>
                  <a:prstClr val="black"/>
                </a:solidFill>
              </a:rPr>
              <a:t>Extend </a:t>
            </a:r>
            <a:r>
              <a:rPr lang="tr-TR" sz="4000" dirty="0" err="1">
                <a:solidFill>
                  <a:prstClr val="black"/>
                </a:solidFill>
              </a:rPr>
              <a:t>beyond</a:t>
            </a:r>
            <a:r>
              <a:rPr lang="tr-TR" sz="4000" dirty="0">
                <a:solidFill>
                  <a:prstClr val="black"/>
                </a:solidFill>
              </a:rPr>
              <a:t> </a:t>
            </a:r>
            <a:r>
              <a:rPr lang="tr-TR" sz="4000" dirty="0" err="1">
                <a:solidFill>
                  <a:prstClr val="black"/>
                </a:solidFill>
              </a:rPr>
              <a:t>dim</a:t>
            </a:r>
            <a:r>
              <a:rPr lang="tr-TR" sz="4000" dirty="0">
                <a:solidFill>
                  <a:prstClr val="black"/>
                </a:solidFill>
              </a:rPr>
              <a:t> </a:t>
            </a:r>
            <a:r>
              <a:rPr lang="tr-TR" sz="4000" dirty="0" err="1">
                <a:solidFill>
                  <a:prstClr val="black"/>
                </a:solidFill>
              </a:rPr>
              <a:t>lines</a:t>
            </a:r>
            <a:r>
              <a:rPr lang="tr-TR" sz="4000" dirty="0">
                <a:solidFill>
                  <a:prstClr val="black"/>
                </a:solidFill>
              </a:rPr>
              <a:t> ile istikamet çizgisinin ölçü çizgisinden taşma miktarı ayarlanır. 2 mm için 1/100 ölçekte 20 alınır.</a:t>
            </a:r>
            <a:endParaRPr lang="tr-TR" dirty="0"/>
          </a:p>
        </p:txBody>
      </p:sp>
      <p:pic>
        <p:nvPicPr>
          <p:cNvPr id="3" name="Resim 2"/>
          <p:cNvPicPr>
            <a:picLocks noChangeAspect="1"/>
          </p:cNvPicPr>
          <p:nvPr/>
        </p:nvPicPr>
        <p:blipFill>
          <a:blip r:embed="rId2"/>
          <a:stretch>
            <a:fillRect/>
          </a:stretch>
        </p:blipFill>
        <p:spPr>
          <a:xfrm>
            <a:off x="5988926" y="884346"/>
            <a:ext cx="5448300" cy="5362575"/>
          </a:xfrm>
          <a:prstGeom prst="rect">
            <a:avLst/>
          </a:prstGeom>
        </p:spPr>
      </p:pic>
      <p:sp>
        <p:nvSpPr>
          <p:cNvPr id="6" name="object 5"/>
          <p:cNvSpPr/>
          <p:nvPr/>
        </p:nvSpPr>
        <p:spPr>
          <a:xfrm>
            <a:off x="6095014" y="2656381"/>
            <a:ext cx="2618062" cy="370598"/>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687376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Lines</a:t>
            </a:r>
            <a:r>
              <a:rPr lang="tr-TR" dirty="0"/>
              <a:t> son hal</a:t>
            </a:r>
          </a:p>
        </p:txBody>
      </p:sp>
      <p:pic>
        <p:nvPicPr>
          <p:cNvPr id="3" name="Resim 2"/>
          <p:cNvPicPr>
            <a:picLocks noChangeAspect="1"/>
          </p:cNvPicPr>
          <p:nvPr/>
        </p:nvPicPr>
        <p:blipFill>
          <a:blip r:embed="rId2"/>
          <a:stretch>
            <a:fillRect/>
          </a:stretch>
        </p:blipFill>
        <p:spPr>
          <a:xfrm>
            <a:off x="5108849" y="766762"/>
            <a:ext cx="5400675" cy="5324475"/>
          </a:xfrm>
          <a:prstGeom prst="rect">
            <a:avLst/>
          </a:prstGeom>
        </p:spPr>
      </p:pic>
    </p:spTree>
    <p:extLst>
      <p:ext uri="{BB962C8B-B14F-4D97-AF65-F5344CB8AC3E}">
        <p14:creationId xmlns:p14="http://schemas.microsoft.com/office/powerpoint/2010/main" val="4113735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437489" y="1286838"/>
            <a:ext cx="11317022" cy="4303988"/>
          </a:xfrm>
          <a:prstGeom prst="rect">
            <a:avLst/>
          </a:prstGeom>
        </p:spPr>
      </p:pic>
    </p:spTree>
    <p:extLst>
      <p:ext uri="{BB962C8B-B14F-4D97-AF65-F5344CB8AC3E}">
        <p14:creationId xmlns:p14="http://schemas.microsoft.com/office/powerpoint/2010/main" val="385784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2173" y="365124"/>
            <a:ext cx="4458192" cy="1325563"/>
          </a:xfrm>
        </p:spPr>
        <p:txBody>
          <a:bodyPr/>
          <a:lstStyle/>
          <a:p>
            <a:r>
              <a:rPr lang="tr-TR" dirty="0" err="1"/>
              <a:t>Text</a:t>
            </a:r>
            <a:r>
              <a:rPr lang="tr-TR" dirty="0"/>
              <a:t> sekmesinde üç nokta(…) seçilir.</a:t>
            </a:r>
          </a:p>
        </p:txBody>
      </p:sp>
      <p:pic>
        <p:nvPicPr>
          <p:cNvPr id="3" name="Resim 2"/>
          <p:cNvPicPr>
            <a:picLocks noChangeAspect="1"/>
          </p:cNvPicPr>
          <p:nvPr/>
        </p:nvPicPr>
        <p:blipFill>
          <a:blip r:embed="rId2"/>
          <a:stretch>
            <a:fillRect/>
          </a:stretch>
        </p:blipFill>
        <p:spPr>
          <a:xfrm>
            <a:off x="5296392" y="1027906"/>
            <a:ext cx="6181725" cy="5257800"/>
          </a:xfrm>
          <a:prstGeom prst="rect">
            <a:avLst/>
          </a:prstGeom>
        </p:spPr>
      </p:pic>
      <p:sp>
        <p:nvSpPr>
          <p:cNvPr id="4" name="object 5"/>
          <p:cNvSpPr/>
          <p:nvPr/>
        </p:nvSpPr>
        <p:spPr>
          <a:xfrm>
            <a:off x="7767145" y="2057290"/>
            <a:ext cx="315310" cy="444171"/>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865228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4007" y="239001"/>
            <a:ext cx="10515600" cy="1325563"/>
          </a:xfrm>
        </p:spPr>
        <p:txBody>
          <a:bodyPr/>
          <a:lstStyle/>
          <a:p>
            <a:r>
              <a:rPr lang="tr-TR" dirty="0"/>
              <a:t>Burada </a:t>
            </a:r>
            <a:r>
              <a:rPr lang="tr-TR" dirty="0" err="1"/>
              <a:t>arial</a:t>
            </a:r>
            <a:r>
              <a:rPr lang="tr-TR" dirty="0"/>
              <a:t> ve </a:t>
            </a:r>
            <a:r>
              <a:rPr lang="tr-TR" dirty="0" err="1"/>
              <a:t>regular</a:t>
            </a:r>
            <a:r>
              <a:rPr lang="tr-TR" dirty="0"/>
              <a:t> özellikleri korunur.</a:t>
            </a:r>
            <a:br>
              <a:rPr lang="tr-TR" dirty="0"/>
            </a:br>
            <a:r>
              <a:rPr lang="tr-TR" dirty="0"/>
              <a:t>Diğer özellikler korunur.</a:t>
            </a:r>
          </a:p>
        </p:txBody>
      </p:sp>
      <p:pic>
        <p:nvPicPr>
          <p:cNvPr id="3" name="Resim 2"/>
          <p:cNvPicPr>
            <a:picLocks noChangeAspect="1"/>
          </p:cNvPicPr>
          <p:nvPr/>
        </p:nvPicPr>
        <p:blipFill>
          <a:blip r:embed="rId2"/>
          <a:stretch>
            <a:fillRect/>
          </a:stretch>
        </p:blipFill>
        <p:spPr>
          <a:xfrm>
            <a:off x="6096000" y="1321840"/>
            <a:ext cx="5934075" cy="5286375"/>
          </a:xfrm>
          <a:prstGeom prst="rect">
            <a:avLst/>
          </a:prstGeom>
        </p:spPr>
      </p:pic>
      <p:sp>
        <p:nvSpPr>
          <p:cNvPr id="4" name="object 5"/>
          <p:cNvSpPr/>
          <p:nvPr/>
        </p:nvSpPr>
        <p:spPr>
          <a:xfrm>
            <a:off x="8096085" y="2774732"/>
            <a:ext cx="2992329" cy="651640"/>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576355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6048" y="2748561"/>
            <a:ext cx="6119649" cy="1325563"/>
          </a:xfrm>
        </p:spPr>
        <p:txBody>
          <a:bodyPr>
            <a:normAutofit fontScale="90000"/>
          </a:bodyPr>
          <a:lstStyle/>
          <a:p>
            <a:r>
              <a:rPr lang="tr-TR" dirty="0" err="1"/>
              <a:t>Text</a:t>
            </a:r>
            <a:r>
              <a:rPr lang="tr-TR" dirty="0"/>
              <a:t> </a:t>
            </a:r>
            <a:r>
              <a:rPr lang="tr-TR" dirty="0" err="1"/>
              <a:t>style</a:t>
            </a:r>
            <a:r>
              <a:rPr lang="tr-TR" dirty="0"/>
              <a:t> aynı kalır.</a:t>
            </a:r>
            <a:br>
              <a:rPr lang="tr-TR" dirty="0"/>
            </a:br>
            <a:r>
              <a:rPr lang="tr-TR" dirty="0" err="1"/>
              <a:t>Text</a:t>
            </a:r>
            <a:r>
              <a:rPr lang="tr-TR" dirty="0"/>
              <a:t> </a:t>
            </a:r>
            <a:r>
              <a:rPr lang="tr-TR" dirty="0" err="1"/>
              <a:t>color’da</a:t>
            </a:r>
            <a:r>
              <a:rPr lang="tr-TR" dirty="0"/>
              <a:t> renk </a:t>
            </a:r>
            <a:r>
              <a:rPr lang="tr-TR" dirty="0" err="1"/>
              <a:t>seçilebilinir</a:t>
            </a:r>
            <a:r>
              <a:rPr lang="tr-TR" dirty="0"/>
              <a:t>. Örnek </a:t>
            </a:r>
            <a:r>
              <a:rPr lang="tr-TR" dirty="0" err="1"/>
              <a:t>blue</a:t>
            </a:r>
            <a:r>
              <a:rPr lang="tr-TR" dirty="0"/>
              <a:t> rengi</a:t>
            </a:r>
            <a:br>
              <a:rPr lang="tr-TR" dirty="0"/>
            </a:br>
            <a:r>
              <a:rPr lang="tr-TR" dirty="0" err="1"/>
              <a:t>Fill</a:t>
            </a:r>
            <a:r>
              <a:rPr lang="tr-TR" dirty="0"/>
              <a:t> </a:t>
            </a:r>
            <a:r>
              <a:rPr lang="tr-TR" dirty="0" err="1"/>
              <a:t>color</a:t>
            </a:r>
            <a:r>
              <a:rPr lang="tr-TR" dirty="0"/>
              <a:t> yazının etrafına dolgu yapar. Tercih edilmez</a:t>
            </a:r>
            <a:br>
              <a:rPr lang="tr-TR" dirty="0"/>
            </a:br>
            <a:r>
              <a:rPr lang="tr-TR" dirty="0" err="1"/>
              <a:t>None</a:t>
            </a:r>
            <a:r>
              <a:rPr lang="tr-TR" dirty="0"/>
              <a:t> seçeneği bırakılır.</a:t>
            </a:r>
            <a:br>
              <a:rPr lang="tr-TR" dirty="0"/>
            </a:br>
            <a:r>
              <a:rPr lang="tr-TR" dirty="0" err="1"/>
              <a:t>Text</a:t>
            </a:r>
            <a:r>
              <a:rPr lang="tr-TR" dirty="0"/>
              <a:t> </a:t>
            </a:r>
            <a:r>
              <a:rPr lang="tr-TR" dirty="0" err="1"/>
              <a:t>height</a:t>
            </a:r>
            <a:r>
              <a:rPr lang="tr-TR" dirty="0"/>
              <a:t> için 2mm yazı yüksekliği için 1/100 ölçekte 20 seçilir.</a:t>
            </a:r>
            <a:br>
              <a:rPr lang="tr-TR" dirty="0"/>
            </a:br>
            <a:r>
              <a:rPr lang="tr-TR" dirty="0"/>
              <a:t>Draw </a:t>
            </a:r>
            <a:r>
              <a:rPr lang="tr-TR" dirty="0" err="1"/>
              <a:t>frame</a:t>
            </a:r>
            <a:r>
              <a:rPr lang="tr-TR" dirty="0"/>
              <a:t> </a:t>
            </a:r>
            <a:r>
              <a:rPr lang="tr-TR" dirty="0" err="1"/>
              <a:t>around</a:t>
            </a:r>
            <a:r>
              <a:rPr lang="tr-TR" dirty="0"/>
              <a:t> </a:t>
            </a:r>
            <a:r>
              <a:rPr lang="tr-TR" dirty="0" err="1"/>
              <a:t>text</a:t>
            </a:r>
            <a:r>
              <a:rPr lang="tr-TR" dirty="0"/>
              <a:t> ile yazının etrafı </a:t>
            </a:r>
            <a:r>
              <a:rPr lang="tr-TR" dirty="0" err="1"/>
              <a:t>çevrelenebilinir</a:t>
            </a:r>
            <a:r>
              <a:rPr lang="tr-TR" dirty="0"/>
              <a:t>. Tercih edilmez.</a:t>
            </a:r>
          </a:p>
        </p:txBody>
      </p:sp>
      <p:pic>
        <p:nvPicPr>
          <p:cNvPr id="3" name="Resim 2"/>
          <p:cNvPicPr>
            <a:picLocks noChangeAspect="1"/>
          </p:cNvPicPr>
          <p:nvPr/>
        </p:nvPicPr>
        <p:blipFill>
          <a:blip r:embed="rId2"/>
          <a:stretch>
            <a:fillRect/>
          </a:stretch>
        </p:blipFill>
        <p:spPr>
          <a:xfrm>
            <a:off x="6172529" y="1220678"/>
            <a:ext cx="5543550" cy="5362575"/>
          </a:xfrm>
          <a:prstGeom prst="rect">
            <a:avLst/>
          </a:prstGeom>
        </p:spPr>
      </p:pic>
      <p:sp>
        <p:nvSpPr>
          <p:cNvPr id="4" name="object 5"/>
          <p:cNvSpPr/>
          <p:nvPr/>
        </p:nvSpPr>
        <p:spPr>
          <a:xfrm>
            <a:off x="6295697" y="2103545"/>
            <a:ext cx="2753710" cy="2069062"/>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752312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81152" y="2576402"/>
            <a:ext cx="5699235" cy="1325563"/>
          </a:xfrm>
        </p:spPr>
        <p:txBody>
          <a:bodyPr>
            <a:normAutofit fontScale="90000"/>
          </a:bodyPr>
          <a:lstStyle/>
          <a:p>
            <a:r>
              <a:rPr lang="tr-TR" dirty="0" err="1"/>
              <a:t>Text</a:t>
            </a:r>
            <a:r>
              <a:rPr lang="tr-TR" dirty="0"/>
              <a:t> </a:t>
            </a:r>
            <a:r>
              <a:rPr lang="tr-TR" dirty="0" err="1"/>
              <a:t>placement</a:t>
            </a:r>
            <a:r>
              <a:rPr lang="tr-TR" dirty="0"/>
              <a:t> için yazının ölçü çizgisinin üzerinde merkezde ve soldan sağa doğru yazılması seçenekleri tercih edilir.</a:t>
            </a:r>
            <a:br>
              <a:rPr lang="tr-TR" dirty="0"/>
            </a:br>
            <a:r>
              <a:rPr lang="tr-TR" dirty="0" err="1"/>
              <a:t>Offset</a:t>
            </a:r>
            <a:r>
              <a:rPr lang="tr-TR" dirty="0"/>
              <a:t> </a:t>
            </a:r>
            <a:r>
              <a:rPr lang="tr-TR" dirty="0" err="1"/>
              <a:t>from</a:t>
            </a:r>
            <a:r>
              <a:rPr lang="tr-TR" dirty="0"/>
              <a:t> </a:t>
            </a:r>
            <a:r>
              <a:rPr lang="tr-TR" dirty="0" err="1"/>
              <a:t>dim</a:t>
            </a:r>
            <a:r>
              <a:rPr lang="tr-TR" dirty="0"/>
              <a:t> line ile yazının ölçü çizgisinden uzaklığı belirlenir. 1mm </a:t>
            </a:r>
            <a:r>
              <a:rPr lang="tr-TR" dirty="0" err="1"/>
              <a:t>lik</a:t>
            </a:r>
            <a:r>
              <a:rPr lang="tr-TR" dirty="0"/>
              <a:t> mesafe için 1/100 ölçekte 10 girilir.</a:t>
            </a:r>
          </a:p>
        </p:txBody>
      </p:sp>
      <p:pic>
        <p:nvPicPr>
          <p:cNvPr id="3" name="Resim 2"/>
          <p:cNvPicPr>
            <a:picLocks noChangeAspect="1"/>
          </p:cNvPicPr>
          <p:nvPr/>
        </p:nvPicPr>
        <p:blipFill>
          <a:blip r:embed="rId2"/>
          <a:stretch>
            <a:fillRect/>
          </a:stretch>
        </p:blipFill>
        <p:spPr>
          <a:xfrm>
            <a:off x="6172529" y="1220678"/>
            <a:ext cx="5543550" cy="5362575"/>
          </a:xfrm>
          <a:prstGeom prst="rect">
            <a:avLst/>
          </a:prstGeom>
        </p:spPr>
      </p:pic>
      <p:sp>
        <p:nvSpPr>
          <p:cNvPr id="4" name="object 5"/>
          <p:cNvSpPr/>
          <p:nvPr/>
        </p:nvSpPr>
        <p:spPr>
          <a:xfrm>
            <a:off x="6274676" y="4132042"/>
            <a:ext cx="2753710" cy="171170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872575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7579" y="2296617"/>
            <a:ext cx="5699235" cy="1325563"/>
          </a:xfrm>
        </p:spPr>
        <p:txBody>
          <a:bodyPr>
            <a:normAutofit fontScale="90000"/>
          </a:bodyPr>
          <a:lstStyle/>
          <a:p>
            <a:r>
              <a:rPr lang="tr-TR" dirty="0" err="1"/>
              <a:t>Text</a:t>
            </a:r>
            <a:r>
              <a:rPr lang="tr-TR" dirty="0"/>
              <a:t> </a:t>
            </a:r>
            <a:r>
              <a:rPr lang="tr-TR" dirty="0" err="1"/>
              <a:t>alignment</a:t>
            </a:r>
            <a:r>
              <a:rPr lang="tr-TR" dirty="0"/>
              <a:t> ile yazının ölçü çizgisine paralel yazılması sağlanıyor. </a:t>
            </a:r>
            <a:br>
              <a:rPr lang="tr-TR" dirty="0"/>
            </a:br>
            <a:r>
              <a:rPr lang="tr-TR" dirty="0" err="1"/>
              <a:t>Aligned</a:t>
            </a:r>
            <a:r>
              <a:rPr lang="tr-TR" dirty="0"/>
              <a:t> </a:t>
            </a:r>
            <a:r>
              <a:rPr lang="tr-TR" dirty="0" err="1"/>
              <a:t>with</a:t>
            </a:r>
            <a:r>
              <a:rPr lang="tr-TR" dirty="0"/>
              <a:t> </a:t>
            </a:r>
            <a:r>
              <a:rPr lang="tr-TR" dirty="0" err="1"/>
              <a:t>dimension</a:t>
            </a:r>
            <a:r>
              <a:rPr lang="tr-TR" dirty="0"/>
              <a:t> line tercih edilir.</a:t>
            </a:r>
          </a:p>
        </p:txBody>
      </p:sp>
      <p:pic>
        <p:nvPicPr>
          <p:cNvPr id="3" name="Resim 2"/>
          <p:cNvPicPr>
            <a:picLocks noChangeAspect="1"/>
          </p:cNvPicPr>
          <p:nvPr/>
        </p:nvPicPr>
        <p:blipFill>
          <a:blip r:embed="rId2"/>
          <a:stretch>
            <a:fillRect/>
          </a:stretch>
        </p:blipFill>
        <p:spPr>
          <a:xfrm>
            <a:off x="6172529" y="1220678"/>
            <a:ext cx="5543550" cy="5362575"/>
          </a:xfrm>
          <a:prstGeom prst="rect">
            <a:avLst/>
          </a:prstGeom>
        </p:spPr>
      </p:pic>
      <p:sp>
        <p:nvSpPr>
          <p:cNvPr id="4" name="object 5"/>
          <p:cNvSpPr/>
          <p:nvPr/>
        </p:nvSpPr>
        <p:spPr>
          <a:xfrm>
            <a:off x="8962369" y="4068980"/>
            <a:ext cx="2753710" cy="171170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924373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Text</a:t>
            </a:r>
            <a:r>
              <a:rPr lang="tr-TR" dirty="0"/>
              <a:t> son hal </a:t>
            </a:r>
          </a:p>
        </p:txBody>
      </p:sp>
      <p:pic>
        <p:nvPicPr>
          <p:cNvPr id="3" name="Resim 2"/>
          <p:cNvPicPr>
            <a:picLocks noChangeAspect="1"/>
          </p:cNvPicPr>
          <p:nvPr/>
        </p:nvPicPr>
        <p:blipFill>
          <a:blip r:embed="rId2"/>
          <a:stretch>
            <a:fillRect/>
          </a:stretch>
        </p:blipFill>
        <p:spPr>
          <a:xfrm>
            <a:off x="4916871" y="863982"/>
            <a:ext cx="5448300" cy="5172075"/>
          </a:xfrm>
          <a:prstGeom prst="rect">
            <a:avLst/>
          </a:prstGeom>
        </p:spPr>
      </p:pic>
    </p:spTree>
    <p:extLst>
      <p:ext uri="{BB962C8B-B14F-4D97-AF65-F5344CB8AC3E}">
        <p14:creationId xmlns:p14="http://schemas.microsoft.com/office/powerpoint/2010/main" val="774546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539" y="2782504"/>
            <a:ext cx="5457497" cy="1325563"/>
          </a:xfrm>
        </p:spPr>
        <p:txBody>
          <a:bodyPr>
            <a:normAutofit fontScale="90000"/>
          </a:bodyPr>
          <a:lstStyle/>
          <a:p>
            <a:r>
              <a:rPr lang="tr-TR" dirty="0"/>
              <a:t>Fit sekmesi yazı ve okların sığmadığı durumlar için kullanılır.</a:t>
            </a:r>
            <a:br>
              <a:rPr lang="tr-TR" dirty="0"/>
            </a:br>
            <a:r>
              <a:rPr lang="tr-TR" dirty="0"/>
              <a:t>İlk seçenekte öncelikle yeterince yer yoksa yapılacak durum yazıyı istikamet çizgileri arasında tutmanın tercih edilmesidir. Yazı sığmıyorsa yazıyı ölçü çizgisinin sağına soluna kaydırma da tercih edilir.</a:t>
            </a:r>
          </a:p>
        </p:txBody>
      </p:sp>
      <p:pic>
        <p:nvPicPr>
          <p:cNvPr id="3" name="Resim 2"/>
          <p:cNvPicPr>
            <a:picLocks noChangeAspect="1"/>
          </p:cNvPicPr>
          <p:nvPr/>
        </p:nvPicPr>
        <p:blipFill>
          <a:blip r:embed="rId2"/>
          <a:stretch>
            <a:fillRect/>
          </a:stretch>
        </p:blipFill>
        <p:spPr>
          <a:xfrm>
            <a:off x="5724197" y="1342697"/>
            <a:ext cx="5410200" cy="5181600"/>
          </a:xfrm>
          <a:prstGeom prst="rect">
            <a:avLst/>
          </a:prstGeom>
        </p:spPr>
      </p:pic>
      <p:sp>
        <p:nvSpPr>
          <p:cNvPr id="4" name="object 5"/>
          <p:cNvSpPr/>
          <p:nvPr/>
        </p:nvSpPr>
        <p:spPr>
          <a:xfrm>
            <a:off x="5875283" y="2060029"/>
            <a:ext cx="2596055" cy="3426372"/>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279130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539" y="2782504"/>
            <a:ext cx="5457497" cy="1325563"/>
          </a:xfrm>
        </p:spPr>
        <p:txBody>
          <a:bodyPr>
            <a:normAutofit fontScale="90000"/>
          </a:bodyPr>
          <a:lstStyle/>
          <a:p>
            <a:r>
              <a:rPr lang="tr-TR" dirty="0" err="1"/>
              <a:t>Scale</a:t>
            </a:r>
            <a:r>
              <a:rPr lang="tr-TR" dirty="0"/>
              <a:t> </a:t>
            </a:r>
            <a:r>
              <a:rPr lang="tr-TR" dirty="0" err="1"/>
              <a:t>for</a:t>
            </a:r>
            <a:r>
              <a:rPr lang="tr-TR" dirty="0"/>
              <a:t> </a:t>
            </a:r>
            <a:r>
              <a:rPr lang="tr-TR" dirty="0" err="1"/>
              <a:t>dimension</a:t>
            </a:r>
            <a:r>
              <a:rPr lang="tr-TR" dirty="0"/>
              <a:t> seçeneği ile 1/100 ölçekte yapılmış ayarların diğer ölçekler için  düzenlemesi </a:t>
            </a:r>
            <a:r>
              <a:rPr lang="tr-TR" dirty="0" err="1"/>
              <a:t>yapılabilinir</a:t>
            </a:r>
            <a:r>
              <a:rPr lang="tr-TR" dirty="0"/>
              <a:t>.</a:t>
            </a:r>
          </a:p>
        </p:txBody>
      </p:sp>
      <p:pic>
        <p:nvPicPr>
          <p:cNvPr id="3" name="Resim 2"/>
          <p:cNvPicPr>
            <a:picLocks noChangeAspect="1"/>
          </p:cNvPicPr>
          <p:nvPr/>
        </p:nvPicPr>
        <p:blipFill>
          <a:blip r:embed="rId2"/>
          <a:stretch>
            <a:fillRect/>
          </a:stretch>
        </p:blipFill>
        <p:spPr>
          <a:xfrm>
            <a:off x="6239204" y="854485"/>
            <a:ext cx="5410200" cy="5181600"/>
          </a:xfrm>
          <a:prstGeom prst="rect">
            <a:avLst/>
          </a:prstGeom>
        </p:spPr>
      </p:pic>
      <p:sp>
        <p:nvSpPr>
          <p:cNvPr id="4" name="object 5"/>
          <p:cNvSpPr/>
          <p:nvPr/>
        </p:nvSpPr>
        <p:spPr>
          <a:xfrm>
            <a:off x="9053349" y="3279227"/>
            <a:ext cx="2596055" cy="178675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214762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5539" y="2782504"/>
            <a:ext cx="5457497" cy="1325563"/>
          </a:xfrm>
        </p:spPr>
        <p:txBody>
          <a:bodyPr>
            <a:normAutofit fontScale="90000"/>
          </a:bodyPr>
          <a:lstStyle/>
          <a:p>
            <a:r>
              <a:rPr lang="tr-TR" dirty="0"/>
              <a:t>Burada örnek olarak 1/50 ölçeği için bu değer 1/100 ölçeğine göre 0.5  yazılır. </a:t>
            </a:r>
            <a:r>
              <a:rPr lang="tr-TR" dirty="0" err="1"/>
              <a:t>Use</a:t>
            </a:r>
            <a:r>
              <a:rPr lang="tr-TR" dirty="0"/>
              <a:t> </a:t>
            </a:r>
            <a:r>
              <a:rPr lang="tr-TR" dirty="0" err="1"/>
              <a:t>overall</a:t>
            </a:r>
            <a:r>
              <a:rPr lang="tr-TR" dirty="0"/>
              <a:t> </a:t>
            </a:r>
            <a:r>
              <a:rPr lang="tr-TR" dirty="0" err="1"/>
              <a:t>scale</a:t>
            </a:r>
            <a:r>
              <a:rPr lang="tr-TR" dirty="0"/>
              <a:t> of aktif yapılır.</a:t>
            </a:r>
            <a:br>
              <a:rPr lang="tr-TR" dirty="0"/>
            </a:br>
            <a:r>
              <a:rPr lang="tr-TR" dirty="0"/>
              <a:t> </a:t>
            </a:r>
            <a:r>
              <a:rPr lang="tr-TR" dirty="0" err="1"/>
              <a:t>Fine</a:t>
            </a:r>
            <a:r>
              <a:rPr lang="tr-TR" dirty="0"/>
              <a:t> </a:t>
            </a:r>
            <a:r>
              <a:rPr lang="tr-TR" dirty="0" err="1"/>
              <a:t>tuning</a:t>
            </a:r>
            <a:r>
              <a:rPr lang="tr-TR" dirty="0"/>
              <a:t> seçenekleri aynı bırakılır.</a:t>
            </a:r>
          </a:p>
        </p:txBody>
      </p:sp>
      <p:pic>
        <p:nvPicPr>
          <p:cNvPr id="5" name="Resim 4"/>
          <p:cNvPicPr>
            <a:picLocks noChangeAspect="1"/>
          </p:cNvPicPr>
          <p:nvPr/>
        </p:nvPicPr>
        <p:blipFill>
          <a:blip r:embed="rId2"/>
          <a:stretch>
            <a:fillRect/>
          </a:stretch>
        </p:blipFill>
        <p:spPr>
          <a:xfrm>
            <a:off x="6094030" y="872851"/>
            <a:ext cx="5448300" cy="5343525"/>
          </a:xfrm>
          <a:prstGeom prst="rect">
            <a:avLst/>
          </a:prstGeom>
        </p:spPr>
      </p:pic>
      <p:sp>
        <p:nvSpPr>
          <p:cNvPr id="6" name="object 5"/>
          <p:cNvSpPr/>
          <p:nvPr/>
        </p:nvSpPr>
        <p:spPr>
          <a:xfrm>
            <a:off x="8818180" y="3352799"/>
            <a:ext cx="2596055" cy="178675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650018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Fit sekmesi son hal(1/100 ölçeği için)</a:t>
            </a:r>
          </a:p>
        </p:txBody>
      </p:sp>
      <p:pic>
        <p:nvPicPr>
          <p:cNvPr id="3" name="Resim 2"/>
          <p:cNvPicPr>
            <a:picLocks noChangeAspect="1"/>
          </p:cNvPicPr>
          <p:nvPr/>
        </p:nvPicPr>
        <p:blipFill>
          <a:blip r:embed="rId2"/>
          <a:stretch>
            <a:fillRect/>
          </a:stretch>
        </p:blipFill>
        <p:spPr>
          <a:xfrm>
            <a:off x="3386147" y="1550275"/>
            <a:ext cx="5167456" cy="4934608"/>
          </a:xfrm>
          <a:prstGeom prst="rect">
            <a:avLst/>
          </a:prstGeom>
        </p:spPr>
      </p:pic>
    </p:spTree>
    <p:extLst>
      <p:ext uri="{BB962C8B-B14F-4D97-AF65-F5344CB8AC3E}">
        <p14:creationId xmlns:p14="http://schemas.microsoft.com/office/powerpoint/2010/main" val="1486664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Ölçü birimi olarak cm kullanılınca mm olarak bilinen değerler cm’ye çevrilip 1/100 veya 1/50 ölçeğinde ayarlanır.</a:t>
            </a:r>
          </a:p>
        </p:txBody>
      </p:sp>
      <p:pic>
        <p:nvPicPr>
          <p:cNvPr id="3" name="Resim 2"/>
          <p:cNvPicPr>
            <a:picLocks noChangeAspect="1"/>
          </p:cNvPicPr>
          <p:nvPr/>
        </p:nvPicPr>
        <p:blipFill>
          <a:blip r:embed="rId2"/>
          <a:stretch>
            <a:fillRect/>
          </a:stretch>
        </p:blipFill>
        <p:spPr>
          <a:xfrm>
            <a:off x="672663" y="2059460"/>
            <a:ext cx="10068908" cy="4559342"/>
          </a:xfrm>
          <a:prstGeom prst="rect">
            <a:avLst/>
          </a:prstGeom>
        </p:spPr>
      </p:pic>
    </p:spTree>
    <p:extLst>
      <p:ext uri="{BB962C8B-B14F-4D97-AF65-F5344CB8AC3E}">
        <p14:creationId xmlns:p14="http://schemas.microsoft.com/office/powerpoint/2010/main" val="2899508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Fit sekmesi son hal(1/50 ölçeği için) Tek fark </a:t>
            </a:r>
            <a:r>
              <a:rPr lang="tr-TR" dirty="0" err="1"/>
              <a:t>use</a:t>
            </a:r>
            <a:r>
              <a:rPr lang="tr-TR" dirty="0"/>
              <a:t> </a:t>
            </a:r>
            <a:r>
              <a:rPr lang="tr-TR" dirty="0" err="1"/>
              <a:t>overall</a:t>
            </a:r>
            <a:r>
              <a:rPr lang="tr-TR" dirty="0"/>
              <a:t> </a:t>
            </a:r>
            <a:r>
              <a:rPr lang="tr-TR" dirty="0" err="1"/>
              <a:t>scale</a:t>
            </a:r>
            <a:r>
              <a:rPr lang="tr-TR" dirty="0"/>
              <a:t> of seçeneğinde 0.5 yazılır</a:t>
            </a:r>
          </a:p>
        </p:txBody>
      </p:sp>
      <p:pic>
        <p:nvPicPr>
          <p:cNvPr id="3" name="Resim 2"/>
          <p:cNvPicPr>
            <a:picLocks noChangeAspect="1"/>
          </p:cNvPicPr>
          <p:nvPr/>
        </p:nvPicPr>
        <p:blipFill>
          <a:blip r:embed="rId2"/>
          <a:stretch>
            <a:fillRect/>
          </a:stretch>
        </p:blipFill>
        <p:spPr>
          <a:xfrm>
            <a:off x="3512272" y="1690688"/>
            <a:ext cx="5167456" cy="4934608"/>
          </a:xfrm>
          <a:prstGeom prst="rect">
            <a:avLst/>
          </a:prstGeom>
        </p:spPr>
      </p:pic>
      <p:sp>
        <p:nvSpPr>
          <p:cNvPr id="4" name="object 5"/>
          <p:cNvSpPr/>
          <p:nvPr/>
        </p:nvSpPr>
        <p:spPr>
          <a:xfrm>
            <a:off x="6083673" y="4456386"/>
            <a:ext cx="2596055" cy="46245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447192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0132" y="2393622"/>
            <a:ext cx="5037082" cy="1325563"/>
          </a:xfrm>
        </p:spPr>
        <p:txBody>
          <a:bodyPr>
            <a:normAutofit fontScale="90000"/>
          </a:bodyPr>
          <a:lstStyle/>
          <a:p>
            <a:r>
              <a:rPr lang="tr-TR" dirty="0" err="1"/>
              <a:t>Primary</a:t>
            </a:r>
            <a:r>
              <a:rPr lang="tr-TR" dirty="0"/>
              <a:t> seçeneği </a:t>
            </a:r>
            <a:br>
              <a:rPr lang="tr-TR" dirty="0"/>
            </a:br>
            <a:r>
              <a:rPr lang="tr-TR" dirty="0" err="1"/>
              <a:t>Units</a:t>
            </a:r>
            <a:r>
              <a:rPr lang="tr-TR" dirty="0"/>
              <a:t> format için </a:t>
            </a:r>
            <a:r>
              <a:rPr lang="tr-TR" dirty="0" err="1"/>
              <a:t>decimal</a:t>
            </a:r>
            <a:r>
              <a:rPr lang="tr-TR" dirty="0"/>
              <a:t> tercih edilir.</a:t>
            </a:r>
            <a:br>
              <a:rPr lang="tr-TR" dirty="0"/>
            </a:br>
            <a:r>
              <a:rPr lang="tr-TR" dirty="0"/>
              <a:t>Precision için </a:t>
            </a:r>
            <a:br>
              <a:rPr lang="tr-TR" dirty="0"/>
            </a:br>
            <a:r>
              <a:rPr lang="tr-TR" dirty="0"/>
              <a:t>metrede 0.00 </a:t>
            </a:r>
            <a:br>
              <a:rPr lang="tr-TR" dirty="0"/>
            </a:br>
            <a:r>
              <a:rPr lang="tr-TR" dirty="0"/>
              <a:t>cm için 0.0 tercih edilir.</a:t>
            </a:r>
            <a:br>
              <a:rPr lang="tr-TR" dirty="0"/>
            </a:br>
            <a:r>
              <a:rPr lang="tr-TR" dirty="0" err="1"/>
              <a:t>Decimal</a:t>
            </a:r>
            <a:r>
              <a:rPr lang="tr-TR" dirty="0"/>
              <a:t> </a:t>
            </a:r>
            <a:r>
              <a:rPr lang="tr-TR" dirty="0" err="1"/>
              <a:t>separator</a:t>
            </a:r>
            <a:r>
              <a:rPr lang="tr-TR" dirty="0"/>
              <a:t> olarak </a:t>
            </a:r>
            <a:r>
              <a:rPr lang="tr-TR" dirty="0" err="1"/>
              <a:t>Period</a:t>
            </a:r>
            <a:r>
              <a:rPr lang="tr-TR" dirty="0"/>
              <a:t> tercih edilir nokta ayıracı olarak.</a:t>
            </a:r>
          </a:p>
        </p:txBody>
      </p:sp>
      <p:pic>
        <p:nvPicPr>
          <p:cNvPr id="3" name="Resim 2"/>
          <p:cNvPicPr>
            <a:picLocks noChangeAspect="1"/>
          </p:cNvPicPr>
          <p:nvPr/>
        </p:nvPicPr>
        <p:blipFill>
          <a:blip r:embed="rId2"/>
          <a:stretch>
            <a:fillRect/>
          </a:stretch>
        </p:blipFill>
        <p:spPr>
          <a:xfrm>
            <a:off x="5893511" y="1600200"/>
            <a:ext cx="5534025" cy="5257800"/>
          </a:xfrm>
          <a:prstGeom prst="rect">
            <a:avLst/>
          </a:prstGeom>
        </p:spPr>
      </p:pic>
    </p:spTree>
    <p:extLst>
      <p:ext uri="{BB962C8B-B14F-4D97-AF65-F5344CB8AC3E}">
        <p14:creationId xmlns:p14="http://schemas.microsoft.com/office/powerpoint/2010/main" val="1827774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0132" y="2393622"/>
            <a:ext cx="5037082" cy="1325563"/>
          </a:xfrm>
        </p:spPr>
        <p:txBody>
          <a:bodyPr>
            <a:normAutofit fontScale="90000"/>
          </a:bodyPr>
          <a:lstStyle/>
          <a:p>
            <a:r>
              <a:rPr lang="tr-TR" dirty="0" err="1"/>
              <a:t>Measurement</a:t>
            </a:r>
            <a:r>
              <a:rPr lang="tr-TR" dirty="0"/>
              <a:t> </a:t>
            </a:r>
            <a:r>
              <a:rPr lang="tr-TR" dirty="0" err="1"/>
              <a:t>scale</a:t>
            </a:r>
            <a:r>
              <a:rPr lang="tr-TR" dirty="0"/>
              <a:t> ölçülendirme uzunluğunun cm cinsinden m ye çevrilmesi durumunda kullanılır. Aynı kalacaksa 1 olarak bırakılır.</a:t>
            </a:r>
          </a:p>
        </p:txBody>
      </p:sp>
      <p:pic>
        <p:nvPicPr>
          <p:cNvPr id="5" name="Resim 4"/>
          <p:cNvPicPr>
            <a:picLocks noChangeAspect="1"/>
          </p:cNvPicPr>
          <p:nvPr/>
        </p:nvPicPr>
        <p:blipFill>
          <a:blip r:embed="rId2"/>
          <a:stretch>
            <a:fillRect/>
          </a:stretch>
        </p:blipFill>
        <p:spPr>
          <a:xfrm>
            <a:off x="5884372" y="963933"/>
            <a:ext cx="5476875" cy="5276850"/>
          </a:xfrm>
          <a:prstGeom prst="rect">
            <a:avLst/>
          </a:prstGeom>
        </p:spPr>
      </p:pic>
      <p:sp>
        <p:nvSpPr>
          <p:cNvPr id="6" name="object 5"/>
          <p:cNvSpPr/>
          <p:nvPr/>
        </p:nvSpPr>
        <p:spPr>
          <a:xfrm>
            <a:off x="6026754" y="3873234"/>
            <a:ext cx="2596055" cy="46245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13329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0132" y="2393622"/>
            <a:ext cx="5037082" cy="1325563"/>
          </a:xfrm>
        </p:spPr>
        <p:txBody>
          <a:bodyPr>
            <a:normAutofit fontScale="90000"/>
          </a:bodyPr>
          <a:lstStyle/>
          <a:p>
            <a:r>
              <a:rPr lang="tr-TR" dirty="0"/>
              <a:t>Zero </a:t>
            </a:r>
            <a:r>
              <a:rPr lang="tr-TR" dirty="0" err="1"/>
              <a:t>suppression</a:t>
            </a:r>
            <a:r>
              <a:rPr lang="tr-TR" dirty="0"/>
              <a:t> ile sıfırlar saklanır. </a:t>
            </a:r>
            <a:r>
              <a:rPr lang="tr-TR" dirty="0" err="1"/>
              <a:t>Leading</a:t>
            </a:r>
            <a:r>
              <a:rPr lang="tr-TR" dirty="0"/>
              <a:t> aktif olursa noktadan önceki </a:t>
            </a:r>
            <a:r>
              <a:rPr lang="tr-TR" dirty="0" err="1"/>
              <a:t>trailing</a:t>
            </a:r>
            <a:r>
              <a:rPr lang="tr-TR" dirty="0"/>
              <a:t> aktif olursa noktadan sonraki sıfırlar saklanır.</a:t>
            </a:r>
            <a:br>
              <a:rPr lang="tr-TR" dirty="0"/>
            </a:br>
            <a:r>
              <a:rPr lang="tr-TR" dirty="0"/>
              <a:t>Sadece </a:t>
            </a:r>
            <a:r>
              <a:rPr lang="tr-TR" dirty="0" err="1"/>
              <a:t>trailing</a:t>
            </a:r>
            <a:r>
              <a:rPr lang="tr-TR" dirty="0"/>
              <a:t> aktif yapılır.</a:t>
            </a:r>
          </a:p>
        </p:txBody>
      </p:sp>
      <p:pic>
        <p:nvPicPr>
          <p:cNvPr id="5" name="Resim 4"/>
          <p:cNvPicPr>
            <a:picLocks noChangeAspect="1"/>
          </p:cNvPicPr>
          <p:nvPr/>
        </p:nvPicPr>
        <p:blipFill>
          <a:blip r:embed="rId2"/>
          <a:stretch>
            <a:fillRect/>
          </a:stretch>
        </p:blipFill>
        <p:spPr>
          <a:xfrm>
            <a:off x="5884372" y="963933"/>
            <a:ext cx="5476875" cy="5276850"/>
          </a:xfrm>
          <a:prstGeom prst="rect">
            <a:avLst/>
          </a:prstGeom>
        </p:spPr>
      </p:pic>
      <p:sp>
        <p:nvSpPr>
          <p:cNvPr id="6" name="object 5"/>
          <p:cNvSpPr/>
          <p:nvPr/>
        </p:nvSpPr>
        <p:spPr>
          <a:xfrm>
            <a:off x="5884372" y="4419771"/>
            <a:ext cx="2596055" cy="1266325"/>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7" name="object 5"/>
          <p:cNvSpPr/>
          <p:nvPr/>
        </p:nvSpPr>
        <p:spPr>
          <a:xfrm>
            <a:off x="8622809" y="5055475"/>
            <a:ext cx="2596055" cy="630621"/>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83410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60132" y="2393622"/>
            <a:ext cx="5037082" cy="1325563"/>
          </a:xfrm>
        </p:spPr>
        <p:txBody>
          <a:bodyPr>
            <a:normAutofit fontScale="90000"/>
          </a:bodyPr>
          <a:lstStyle/>
          <a:p>
            <a:r>
              <a:rPr lang="tr-TR" dirty="0" err="1"/>
              <a:t>Angular</a:t>
            </a:r>
            <a:r>
              <a:rPr lang="tr-TR" dirty="0"/>
              <a:t> </a:t>
            </a:r>
            <a:r>
              <a:rPr lang="tr-TR" dirty="0" err="1"/>
              <a:t>dimensions</a:t>
            </a:r>
            <a:r>
              <a:rPr lang="tr-TR" dirty="0"/>
              <a:t> ile </a:t>
            </a:r>
            <a:r>
              <a:rPr lang="tr-TR" dirty="0" err="1"/>
              <a:t>açısal</a:t>
            </a:r>
            <a:r>
              <a:rPr lang="tr-TR" dirty="0"/>
              <a:t> ölçüler ayarlanır. Aynı şekilde bırakılır.</a:t>
            </a:r>
          </a:p>
        </p:txBody>
      </p:sp>
      <p:pic>
        <p:nvPicPr>
          <p:cNvPr id="5" name="Resim 4"/>
          <p:cNvPicPr>
            <a:picLocks noChangeAspect="1"/>
          </p:cNvPicPr>
          <p:nvPr/>
        </p:nvPicPr>
        <p:blipFill>
          <a:blip r:embed="rId2"/>
          <a:stretch>
            <a:fillRect/>
          </a:stretch>
        </p:blipFill>
        <p:spPr>
          <a:xfrm>
            <a:off x="5884372" y="963933"/>
            <a:ext cx="5476875" cy="5276850"/>
          </a:xfrm>
          <a:prstGeom prst="rect">
            <a:avLst/>
          </a:prstGeom>
        </p:spPr>
      </p:pic>
      <p:sp>
        <p:nvSpPr>
          <p:cNvPr id="7" name="object 5"/>
          <p:cNvSpPr/>
          <p:nvPr/>
        </p:nvSpPr>
        <p:spPr>
          <a:xfrm>
            <a:off x="8622809" y="4104460"/>
            <a:ext cx="2596055" cy="940506"/>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0661542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38807" y="365124"/>
            <a:ext cx="10515600" cy="1325563"/>
          </a:xfrm>
        </p:spPr>
        <p:txBody>
          <a:bodyPr/>
          <a:lstStyle/>
          <a:p>
            <a:r>
              <a:rPr lang="tr-TR" dirty="0" err="1"/>
              <a:t>Primary</a:t>
            </a:r>
            <a:r>
              <a:rPr lang="tr-TR" dirty="0"/>
              <a:t> </a:t>
            </a:r>
            <a:r>
              <a:rPr lang="tr-TR" dirty="0" err="1"/>
              <a:t>units</a:t>
            </a:r>
            <a:r>
              <a:rPr lang="tr-TR" dirty="0"/>
              <a:t> son hal</a:t>
            </a:r>
          </a:p>
        </p:txBody>
      </p:sp>
      <p:pic>
        <p:nvPicPr>
          <p:cNvPr id="3" name="Resim 2"/>
          <p:cNvPicPr>
            <a:picLocks noChangeAspect="1"/>
          </p:cNvPicPr>
          <p:nvPr/>
        </p:nvPicPr>
        <p:blipFill>
          <a:blip r:embed="rId2"/>
          <a:stretch>
            <a:fillRect/>
          </a:stretch>
        </p:blipFill>
        <p:spPr>
          <a:xfrm>
            <a:off x="5559973" y="1027906"/>
            <a:ext cx="5486400" cy="5324475"/>
          </a:xfrm>
          <a:prstGeom prst="rect">
            <a:avLst/>
          </a:prstGeom>
        </p:spPr>
      </p:pic>
    </p:spTree>
    <p:extLst>
      <p:ext uri="{BB962C8B-B14F-4D97-AF65-F5344CB8AC3E}">
        <p14:creationId xmlns:p14="http://schemas.microsoft.com/office/powerpoint/2010/main" val="1413480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8090" y="1689428"/>
            <a:ext cx="4469524" cy="1325563"/>
          </a:xfrm>
        </p:spPr>
        <p:txBody>
          <a:bodyPr>
            <a:normAutofit fontScale="90000"/>
          </a:bodyPr>
          <a:lstStyle/>
          <a:p>
            <a:r>
              <a:rPr lang="tr-TR" dirty="0" err="1"/>
              <a:t>Alternate</a:t>
            </a:r>
            <a:r>
              <a:rPr lang="tr-TR" dirty="0"/>
              <a:t> </a:t>
            </a:r>
            <a:r>
              <a:rPr lang="tr-TR" dirty="0" err="1"/>
              <a:t>Units</a:t>
            </a:r>
            <a:r>
              <a:rPr lang="tr-TR" dirty="0"/>
              <a:t> ile farklı uluslararası birimler beraber kullanılır. Tercih edilmez. </a:t>
            </a:r>
            <a:r>
              <a:rPr lang="tr-TR" dirty="0" err="1"/>
              <a:t>Display</a:t>
            </a:r>
            <a:r>
              <a:rPr lang="tr-TR" dirty="0"/>
              <a:t> </a:t>
            </a:r>
            <a:r>
              <a:rPr lang="tr-TR" dirty="0" err="1"/>
              <a:t>alternate</a:t>
            </a:r>
            <a:r>
              <a:rPr lang="tr-TR" dirty="0"/>
              <a:t> </a:t>
            </a:r>
            <a:r>
              <a:rPr lang="tr-TR" dirty="0" err="1"/>
              <a:t>units</a:t>
            </a:r>
            <a:r>
              <a:rPr lang="tr-TR" dirty="0"/>
              <a:t> aktif yapılmaz.</a:t>
            </a:r>
          </a:p>
        </p:txBody>
      </p:sp>
      <p:pic>
        <p:nvPicPr>
          <p:cNvPr id="3" name="Resim 2"/>
          <p:cNvPicPr>
            <a:picLocks noChangeAspect="1"/>
          </p:cNvPicPr>
          <p:nvPr/>
        </p:nvPicPr>
        <p:blipFill>
          <a:blip r:embed="rId2"/>
          <a:stretch>
            <a:fillRect/>
          </a:stretch>
        </p:blipFill>
        <p:spPr>
          <a:xfrm>
            <a:off x="5088814" y="1502157"/>
            <a:ext cx="5419725" cy="5114925"/>
          </a:xfrm>
          <a:prstGeom prst="rect">
            <a:avLst/>
          </a:prstGeom>
        </p:spPr>
      </p:pic>
      <p:sp>
        <p:nvSpPr>
          <p:cNvPr id="4" name="object 5"/>
          <p:cNvSpPr/>
          <p:nvPr/>
        </p:nvSpPr>
        <p:spPr>
          <a:xfrm>
            <a:off x="5217459" y="2244129"/>
            <a:ext cx="1351508" cy="499071"/>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3226352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2476" y="1122143"/>
            <a:ext cx="5993524" cy="1325563"/>
          </a:xfrm>
        </p:spPr>
        <p:txBody>
          <a:bodyPr>
            <a:normAutofit fontScale="90000"/>
          </a:bodyPr>
          <a:lstStyle/>
          <a:p>
            <a:r>
              <a:rPr lang="tr-TR" dirty="0" err="1"/>
              <a:t>Tolerances</a:t>
            </a:r>
            <a:r>
              <a:rPr lang="tr-TR" dirty="0"/>
              <a:t> ölçülendirmede tolerans bırakmada kullanılır. </a:t>
            </a:r>
            <a:r>
              <a:rPr lang="tr-TR" dirty="0" err="1"/>
              <a:t>None</a:t>
            </a:r>
            <a:r>
              <a:rPr lang="tr-TR" dirty="0"/>
              <a:t> tercih edilir tolerans bırakılmaz.</a:t>
            </a:r>
          </a:p>
        </p:txBody>
      </p:sp>
      <p:pic>
        <p:nvPicPr>
          <p:cNvPr id="3" name="Resim 2"/>
          <p:cNvPicPr>
            <a:picLocks noChangeAspect="1"/>
          </p:cNvPicPr>
          <p:nvPr/>
        </p:nvPicPr>
        <p:blipFill>
          <a:blip r:embed="rId2"/>
          <a:stretch>
            <a:fillRect/>
          </a:stretch>
        </p:blipFill>
        <p:spPr>
          <a:xfrm>
            <a:off x="6356788" y="1437453"/>
            <a:ext cx="5448300" cy="5286375"/>
          </a:xfrm>
          <a:prstGeom prst="rect">
            <a:avLst/>
          </a:prstGeom>
        </p:spPr>
      </p:pic>
      <p:sp>
        <p:nvSpPr>
          <p:cNvPr id="4" name="object 5"/>
          <p:cNvSpPr/>
          <p:nvPr/>
        </p:nvSpPr>
        <p:spPr>
          <a:xfrm>
            <a:off x="7729430" y="2447706"/>
            <a:ext cx="1467122" cy="29549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339149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Tercihlerin onaylanması için OK tıklanır.</a:t>
            </a:r>
          </a:p>
        </p:txBody>
      </p:sp>
      <p:pic>
        <p:nvPicPr>
          <p:cNvPr id="3" name="Resim 2"/>
          <p:cNvPicPr>
            <a:picLocks noChangeAspect="1"/>
          </p:cNvPicPr>
          <p:nvPr/>
        </p:nvPicPr>
        <p:blipFill>
          <a:blip r:embed="rId2"/>
          <a:stretch>
            <a:fillRect/>
          </a:stretch>
        </p:blipFill>
        <p:spPr>
          <a:xfrm>
            <a:off x="4037193" y="1991708"/>
            <a:ext cx="4748234" cy="4640320"/>
          </a:xfrm>
          <a:prstGeom prst="rect">
            <a:avLst/>
          </a:prstGeom>
        </p:spPr>
      </p:pic>
      <p:sp>
        <p:nvSpPr>
          <p:cNvPr id="4" name="object 5"/>
          <p:cNvSpPr/>
          <p:nvPr/>
        </p:nvSpPr>
        <p:spPr>
          <a:xfrm>
            <a:off x="6411310" y="6157857"/>
            <a:ext cx="861849" cy="29549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304212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Tercihlerin aktif edilmesi için öncelikle mimarı seçilir ve Set </a:t>
            </a:r>
            <a:r>
              <a:rPr lang="tr-TR" dirty="0" err="1"/>
              <a:t>Current</a:t>
            </a:r>
            <a:r>
              <a:rPr lang="tr-TR" dirty="0"/>
              <a:t> tıklanır.</a:t>
            </a:r>
          </a:p>
        </p:txBody>
      </p:sp>
      <p:pic>
        <p:nvPicPr>
          <p:cNvPr id="5" name="Resim 4"/>
          <p:cNvPicPr>
            <a:picLocks noChangeAspect="1"/>
          </p:cNvPicPr>
          <p:nvPr/>
        </p:nvPicPr>
        <p:blipFill>
          <a:blip r:embed="rId2"/>
          <a:stretch>
            <a:fillRect/>
          </a:stretch>
        </p:blipFill>
        <p:spPr>
          <a:xfrm>
            <a:off x="2375009" y="2399807"/>
            <a:ext cx="8324850" cy="3571875"/>
          </a:xfrm>
          <a:prstGeom prst="rect">
            <a:avLst/>
          </a:prstGeom>
        </p:spPr>
      </p:pic>
      <p:sp>
        <p:nvSpPr>
          <p:cNvPr id="6" name="object 5"/>
          <p:cNvSpPr/>
          <p:nvPr/>
        </p:nvSpPr>
        <p:spPr>
          <a:xfrm>
            <a:off x="2522482" y="3203847"/>
            <a:ext cx="861849" cy="679122"/>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8" name="object 5"/>
          <p:cNvSpPr/>
          <p:nvPr/>
        </p:nvSpPr>
        <p:spPr>
          <a:xfrm>
            <a:off x="6448096" y="3199195"/>
            <a:ext cx="861849" cy="29549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430861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Örnek olarak 2 mm yazı yüksekliği önce cm’ye çevrilirse 0.2 cm olur daha sonra 1/100 ölçekte karşılığı 20 cm olarak bulunur.</a:t>
            </a:r>
          </a:p>
        </p:txBody>
      </p:sp>
      <p:pic>
        <p:nvPicPr>
          <p:cNvPr id="3" name="Resim 2"/>
          <p:cNvPicPr>
            <a:picLocks noChangeAspect="1"/>
          </p:cNvPicPr>
          <p:nvPr/>
        </p:nvPicPr>
        <p:blipFill>
          <a:blip r:embed="rId2"/>
          <a:stretch>
            <a:fillRect/>
          </a:stretch>
        </p:blipFill>
        <p:spPr>
          <a:xfrm>
            <a:off x="672663" y="2059460"/>
            <a:ext cx="10068908" cy="4559342"/>
          </a:xfrm>
          <a:prstGeom prst="rect">
            <a:avLst/>
          </a:prstGeom>
        </p:spPr>
      </p:pic>
    </p:spTree>
    <p:extLst>
      <p:ext uri="{BB962C8B-B14F-4D97-AF65-F5344CB8AC3E}">
        <p14:creationId xmlns:p14="http://schemas.microsoft.com/office/powerpoint/2010/main" val="10144868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Mimari ismini verdiğimiz ölçü stili ekranda görülür. Close ile </a:t>
            </a:r>
            <a:r>
              <a:rPr lang="tr-TR" dirty="0" err="1"/>
              <a:t>Dimension</a:t>
            </a:r>
            <a:r>
              <a:rPr lang="tr-TR" dirty="0"/>
              <a:t> Style Manager kapatılır.</a:t>
            </a:r>
          </a:p>
        </p:txBody>
      </p:sp>
      <p:pic>
        <p:nvPicPr>
          <p:cNvPr id="3" name="Resim 2"/>
          <p:cNvPicPr>
            <a:picLocks noChangeAspect="1"/>
          </p:cNvPicPr>
          <p:nvPr/>
        </p:nvPicPr>
        <p:blipFill>
          <a:blip r:embed="rId2"/>
          <a:stretch>
            <a:fillRect/>
          </a:stretch>
        </p:blipFill>
        <p:spPr>
          <a:xfrm>
            <a:off x="3037490" y="1917902"/>
            <a:ext cx="6117020" cy="4514666"/>
          </a:xfrm>
          <a:prstGeom prst="rect">
            <a:avLst/>
          </a:prstGeom>
        </p:spPr>
      </p:pic>
    </p:spTree>
    <p:extLst>
      <p:ext uri="{BB962C8B-B14F-4D97-AF65-F5344CB8AC3E}">
        <p14:creationId xmlns:p14="http://schemas.microsoft.com/office/powerpoint/2010/main" val="3318571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Ölçülendirmeyi denemek için öncelikle örnek bir çizim yapılırsa</a:t>
            </a:r>
          </a:p>
        </p:txBody>
      </p:sp>
      <p:pic>
        <p:nvPicPr>
          <p:cNvPr id="6" name="Resim 5"/>
          <p:cNvPicPr>
            <a:picLocks noChangeAspect="1"/>
          </p:cNvPicPr>
          <p:nvPr/>
        </p:nvPicPr>
        <p:blipFill>
          <a:blip r:embed="rId2"/>
          <a:stretch>
            <a:fillRect/>
          </a:stretch>
        </p:blipFill>
        <p:spPr>
          <a:xfrm>
            <a:off x="533400" y="2442901"/>
            <a:ext cx="10957036" cy="3023234"/>
          </a:xfrm>
          <a:prstGeom prst="rect">
            <a:avLst/>
          </a:prstGeom>
        </p:spPr>
      </p:pic>
    </p:spTree>
    <p:extLst>
      <p:ext uri="{BB962C8B-B14F-4D97-AF65-F5344CB8AC3E}">
        <p14:creationId xmlns:p14="http://schemas.microsoft.com/office/powerpoint/2010/main" val="25583975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3401" y="533291"/>
            <a:ext cx="6687206" cy="1325563"/>
          </a:xfrm>
        </p:spPr>
        <p:txBody>
          <a:bodyPr>
            <a:normAutofit fontScale="90000"/>
          </a:bodyPr>
          <a:lstStyle/>
          <a:p>
            <a:r>
              <a:rPr lang="tr-TR" dirty="0" err="1"/>
              <a:t>Dimension</a:t>
            </a:r>
            <a:r>
              <a:rPr lang="tr-TR" dirty="0"/>
              <a:t> menüsünden </a:t>
            </a:r>
            <a:r>
              <a:rPr lang="tr-TR" dirty="0" err="1"/>
              <a:t>Linear</a:t>
            </a:r>
            <a:r>
              <a:rPr lang="tr-TR" dirty="0"/>
              <a:t> öncelikle tıklanır ilk uzunluk ölçülendirmesi için.</a:t>
            </a:r>
          </a:p>
        </p:txBody>
      </p:sp>
      <p:pic>
        <p:nvPicPr>
          <p:cNvPr id="3" name="Resim 2"/>
          <p:cNvPicPr>
            <a:picLocks noChangeAspect="1"/>
          </p:cNvPicPr>
          <p:nvPr/>
        </p:nvPicPr>
        <p:blipFill>
          <a:blip r:embed="rId2"/>
          <a:stretch>
            <a:fillRect/>
          </a:stretch>
        </p:blipFill>
        <p:spPr>
          <a:xfrm>
            <a:off x="8761193" y="621424"/>
            <a:ext cx="2047875" cy="5867400"/>
          </a:xfrm>
          <a:prstGeom prst="rect">
            <a:avLst/>
          </a:prstGeom>
        </p:spPr>
      </p:pic>
    </p:spTree>
    <p:extLst>
      <p:ext uri="{BB962C8B-B14F-4D97-AF65-F5344CB8AC3E}">
        <p14:creationId xmlns:p14="http://schemas.microsoft.com/office/powerpoint/2010/main" val="3688915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a:spLocks noGrp="1"/>
          </p:cNvSpPr>
          <p:nvPr>
            <p:ph type="title"/>
          </p:nvPr>
        </p:nvSpPr>
        <p:spPr>
          <a:xfrm>
            <a:off x="157655" y="365125"/>
            <a:ext cx="11740055" cy="1325563"/>
          </a:xfrm>
        </p:spPr>
        <p:txBody>
          <a:bodyPr>
            <a:noAutofit/>
          </a:bodyPr>
          <a:lstStyle/>
          <a:p>
            <a:r>
              <a:rPr lang="tr-TR" sz="3200" dirty="0"/>
              <a:t>Birinci bağlama çizgisinin merkezi alınır. Merkezden kasıt doğruların uç noktalarıdır. </a:t>
            </a:r>
            <a:r>
              <a:rPr lang="tr-TR" sz="3200" dirty="0" err="1"/>
              <a:t>Endpoint</a:t>
            </a:r>
            <a:r>
              <a:rPr lang="tr-TR" sz="3200" dirty="0"/>
              <a:t> yakalama </a:t>
            </a:r>
            <a:r>
              <a:rPr lang="tr-TR" sz="3200" dirty="0" err="1"/>
              <a:t>modu</a:t>
            </a:r>
            <a:r>
              <a:rPr lang="tr-TR" sz="3200" dirty="0"/>
              <a:t> kullanılmalıdır ve işareti küçük bir karedir. </a:t>
            </a:r>
          </a:p>
        </p:txBody>
      </p:sp>
      <p:pic>
        <p:nvPicPr>
          <p:cNvPr id="5" name="Resim 4"/>
          <p:cNvPicPr>
            <a:picLocks noChangeAspect="1"/>
          </p:cNvPicPr>
          <p:nvPr/>
        </p:nvPicPr>
        <p:blipFill>
          <a:blip r:embed="rId2"/>
          <a:stretch>
            <a:fillRect/>
          </a:stretch>
        </p:blipFill>
        <p:spPr>
          <a:xfrm>
            <a:off x="239111" y="1807451"/>
            <a:ext cx="11734800" cy="4819650"/>
          </a:xfrm>
          <a:prstGeom prst="rect">
            <a:avLst/>
          </a:prstGeom>
        </p:spPr>
      </p:pic>
    </p:spTree>
    <p:extLst>
      <p:ext uri="{BB962C8B-B14F-4D97-AF65-F5344CB8AC3E}">
        <p14:creationId xmlns:p14="http://schemas.microsoft.com/office/powerpoint/2010/main" val="1357929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2"/>
          <p:cNvSpPr>
            <a:spLocks noGrp="1"/>
          </p:cNvSpPr>
          <p:nvPr>
            <p:ph type="title"/>
          </p:nvPr>
        </p:nvSpPr>
        <p:spPr>
          <a:xfrm>
            <a:off x="838200" y="365125"/>
            <a:ext cx="10515600" cy="1325563"/>
          </a:xfrm>
        </p:spPr>
        <p:txBody>
          <a:bodyPr/>
          <a:lstStyle/>
          <a:p>
            <a:r>
              <a:rPr lang="tr-TR" dirty="0"/>
              <a:t>İkinci bağlama çizgisinin merkezi alınır.</a:t>
            </a:r>
          </a:p>
        </p:txBody>
      </p:sp>
      <p:pic>
        <p:nvPicPr>
          <p:cNvPr id="7" name="Resim 6"/>
          <p:cNvPicPr>
            <a:picLocks noChangeAspect="1"/>
          </p:cNvPicPr>
          <p:nvPr/>
        </p:nvPicPr>
        <p:blipFill>
          <a:blip r:embed="rId2"/>
          <a:stretch>
            <a:fillRect/>
          </a:stretch>
        </p:blipFill>
        <p:spPr>
          <a:xfrm>
            <a:off x="268342" y="1524821"/>
            <a:ext cx="11487150" cy="4943475"/>
          </a:xfrm>
          <a:prstGeom prst="rect">
            <a:avLst/>
          </a:prstGeom>
        </p:spPr>
      </p:pic>
    </p:spTree>
    <p:extLst>
      <p:ext uri="{BB962C8B-B14F-4D97-AF65-F5344CB8AC3E}">
        <p14:creationId xmlns:p14="http://schemas.microsoft.com/office/powerpoint/2010/main" val="254439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Ölçü çizgisinin yeri belirlenir. Komut satırına 12 mm için 1/100 ölçekte 120 yazılır ve </a:t>
            </a:r>
            <a:r>
              <a:rPr lang="tr-TR" dirty="0" err="1"/>
              <a:t>enter</a:t>
            </a:r>
            <a:r>
              <a:rPr lang="tr-TR" dirty="0"/>
              <a:t> tıklanır</a:t>
            </a:r>
          </a:p>
        </p:txBody>
      </p:sp>
      <p:pic>
        <p:nvPicPr>
          <p:cNvPr id="8" name="Resim 7"/>
          <p:cNvPicPr>
            <a:picLocks noChangeAspect="1"/>
          </p:cNvPicPr>
          <p:nvPr/>
        </p:nvPicPr>
        <p:blipFill>
          <a:blip r:embed="rId2"/>
          <a:stretch>
            <a:fillRect/>
          </a:stretch>
        </p:blipFill>
        <p:spPr>
          <a:xfrm>
            <a:off x="214312" y="1614815"/>
            <a:ext cx="11763375" cy="5057775"/>
          </a:xfrm>
          <a:prstGeom prst="rect">
            <a:avLst/>
          </a:prstGeom>
        </p:spPr>
      </p:pic>
    </p:spTree>
    <p:extLst>
      <p:ext uri="{BB962C8B-B14F-4D97-AF65-F5344CB8AC3E}">
        <p14:creationId xmlns:p14="http://schemas.microsoft.com/office/powerpoint/2010/main" val="2368433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1565" y="1374118"/>
            <a:ext cx="6582103" cy="1325563"/>
          </a:xfrm>
        </p:spPr>
        <p:txBody>
          <a:bodyPr>
            <a:normAutofit fontScale="90000"/>
          </a:bodyPr>
          <a:lstStyle/>
          <a:p>
            <a:r>
              <a:rPr lang="tr-TR" dirty="0"/>
              <a:t>Geri kalan kısmın ölçülendirmesi için </a:t>
            </a:r>
            <a:r>
              <a:rPr lang="tr-TR" dirty="0" err="1"/>
              <a:t>Dimension</a:t>
            </a:r>
            <a:r>
              <a:rPr lang="tr-TR" dirty="0"/>
              <a:t> menüsünden </a:t>
            </a:r>
            <a:r>
              <a:rPr lang="tr-TR" dirty="0" err="1"/>
              <a:t>Continue</a:t>
            </a:r>
            <a:r>
              <a:rPr lang="tr-TR" dirty="0"/>
              <a:t> seçilir</a:t>
            </a:r>
          </a:p>
        </p:txBody>
      </p:sp>
      <p:pic>
        <p:nvPicPr>
          <p:cNvPr id="4" name="Resim 3"/>
          <p:cNvPicPr>
            <a:picLocks noChangeAspect="1"/>
          </p:cNvPicPr>
          <p:nvPr/>
        </p:nvPicPr>
        <p:blipFill>
          <a:blip r:embed="rId2"/>
          <a:stretch>
            <a:fillRect/>
          </a:stretch>
        </p:blipFill>
        <p:spPr>
          <a:xfrm>
            <a:off x="9649811" y="440777"/>
            <a:ext cx="2057400" cy="5829300"/>
          </a:xfrm>
          <a:prstGeom prst="rect">
            <a:avLst/>
          </a:prstGeom>
        </p:spPr>
      </p:pic>
    </p:spTree>
    <p:extLst>
      <p:ext uri="{BB962C8B-B14F-4D97-AF65-F5344CB8AC3E}">
        <p14:creationId xmlns:p14="http://schemas.microsoft.com/office/powerpoint/2010/main" val="9471833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t>Continue</a:t>
            </a:r>
            <a:r>
              <a:rPr lang="tr-TR" dirty="0"/>
              <a:t> komutunun çalıştırılması için öncelikle </a:t>
            </a:r>
            <a:r>
              <a:rPr lang="tr-TR" dirty="0" err="1"/>
              <a:t>object</a:t>
            </a:r>
            <a:r>
              <a:rPr lang="tr-TR" dirty="0"/>
              <a:t> </a:t>
            </a:r>
            <a:r>
              <a:rPr lang="tr-TR" dirty="0" err="1"/>
              <a:t>snap</a:t>
            </a:r>
            <a:r>
              <a:rPr lang="tr-TR" dirty="0"/>
              <a:t> ve </a:t>
            </a:r>
            <a:r>
              <a:rPr lang="tr-TR" dirty="0" err="1"/>
              <a:t>node</a:t>
            </a:r>
            <a:r>
              <a:rPr lang="tr-TR" dirty="0"/>
              <a:t> seçeneklerinin aktif olması gerekir. </a:t>
            </a:r>
            <a:r>
              <a:rPr lang="tr-TR" dirty="0" err="1"/>
              <a:t>Snap</a:t>
            </a:r>
            <a:r>
              <a:rPr lang="tr-TR" dirty="0"/>
              <a:t> </a:t>
            </a:r>
            <a:r>
              <a:rPr lang="tr-TR" dirty="0" err="1"/>
              <a:t>Settings</a:t>
            </a:r>
            <a:r>
              <a:rPr lang="tr-TR" dirty="0"/>
              <a:t> tıklanır</a:t>
            </a:r>
          </a:p>
        </p:txBody>
      </p:sp>
      <p:pic>
        <p:nvPicPr>
          <p:cNvPr id="3" name="Resim 2"/>
          <p:cNvPicPr>
            <a:picLocks noChangeAspect="1"/>
          </p:cNvPicPr>
          <p:nvPr/>
        </p:nvPicPr>
        <p:blipFill>
          <a:blip r:embed="rId2"/>
          <a:stretch>
            <a:fillRect/>
          </a:stretch>
        </p:blipFill>
        <p:spPr>
          <a:xfrm>
            <a:off x="1855308" y="2212426"/>
            <a:ext cx="8187094" cy="1823548"/>
          </a:xfrm>
          <a:prstGeom prst="rect">
            <a:avLst/>
          </a:prstGeom>
        </p:spPr>
      </p:pic>
      <p:sp>
        <p:nvSpPr>
          <p:cNvPr id="4" name="object 5"/>
          <p:cNvSpPr/>
          <p:nvPr/>
        </p:nvSpPr>
        <p:spPr>
          <a:xfrm>
            <a:off x="2911364" y="2573828"/>
            <a:ext cx="1429407" cy="101019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5" name="object 5"/>
          <p:cNvSpPr/>
          <p:nvPr/>
        </p:nvSpPr>
        <p:spPr>
          <a:xfrm>
            <a:off x="3189890" y="3649935"/>
            <a:ext cx="231228" cy="295494"/>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281234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t>Drafting</a:t>
            </a:r>
            <a:r>
              <a:rPr lang="tr-TR" dirty="0"/>
              <a:t> </a:t>
            </a:r>
            <a:r>
              <a:rPr lang="tr-TR" dirty="0" err="1"/>
              <a:t>Settings</a:t>
            </a:r>
            <a:r>
              <a:rPr lang="tr-TR" dirty="0"/>
              <a:t> menüsünde Object </a:t>
            </a:r>
            <a:r>
              <a:rPr lang="tr-TR" dirty="0" err="1"/>
              <a:t>Snap</a:t>
            </a:r>
            <a:r>
              <a:rPr lang="tr-TR" dirty="0"/>
              <a:t> ve </a:t>
            </a:r>
            <a:r>
              <a:rPr lang="tr-TR" dirty="0" err="1"/>
              <a:t>Node</a:t>
            </a:r>
            <a:r>
              <a:rPr lang="tr-TR" dirty="0"/>
              <a:t> seçeneklerinin yanına tik konulur ve </a:t>
            </a:r>
            <a:r>
              <a:rPr lang="tr-TR" dirty="0" err="1"/>
              <a:t>OK’e</a:t>
            </a:r>
            <a:r>
              <a:rPr lang="tr-TR" dirty="0"/>
              <a:t> tıklanır</a:t>
            </a:r>
          </a:p>
        </p:txBody>
      </p:sp>
      <p:pic>
        <p:nvPicPr>
          <p:cNvPr id="3" name="Resim 2"/>
          <p:cNvPicPr>
            <a:picLocks noChangeAspect="1"/>
          </p:cNvPicPr>
          <p:nvPr/>
        </p:nvPicPr>
        <p:blipFill>
          <a:blip r:embed="rId2"/>
          <a:stretch>
            <a:fillRect/>
          </a:stretch>
        </p:blipFill>
        <p:spPr>
          <a:xfrm>
            <a:off x="4495144" y="1937845"/>
            <a:ext cx="4610100" cy="4495800"/>
          </a:xfrm>
          <a:prstGeom prst="rect">
            <a:avLst/>
          </a:prstGeom>
        </p:spPr>
      </p:pic>
      <p:sp>
        <p:nvSpPr>
          <p:cNvPr id="4" name="object 5"/>
          <p:cNvSpPr/>
          <p:nvPr/>
        </p:nvSpPr>
        <p:spPr>
          <a:xfrm>
            <a:off x="6180082" y="2290049"/>
            <a:ext cx="683173" cy="390089"/>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5" name="object 5"/>
          <p:cNvSpPr/>
          <p:nvPr/>
        </p:nvSpPr>
        <p:spPr>
          <a:xfrm>
            <a:off x="4887311" y="4141076"/>
            <a:ext cx="914400" cy="294290"/>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6" name="object 5"/>
          <p:cNvSpPr/>
          <p:nvPr/>
        </p:nvSpPr>
        <p:spPr>
          <a:xfrm>
            <a:off x="4750675" y="2680138"/>
            <a:ext cx="1429407" cy="247157"/>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
        <p:nvSpPr>
          <p:cNvPr id="7" name="object 5"/>
          <p:cNvSpPr/>
          <p:nvPr/>
        </p:nvSpPr>
        <p:spPr>
          <a:xfrm>
            <a:off x="6705600" y="6127531"/>
            <a:ext cx="735723" cy="210372"/>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210866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1565" y="1374118"/>
            <a:ext cx="6582103" cy="1325563"/>
          </a:xfrm>
        </p:spPr>
        <p:txBody>
          <a:bodyPr>
            <a:normAutofit fontScale="90000"/>
          </a:bodyPr>
          <a:lstStyle/>
          <a:p>
            <a:r>
              <a:rPr lang="tr-TR" dirty="0"/>
              <a:t>Geri kalan kısmın ölçülendirmesi için </a:t>
            </a:r>
            <a:r>
              <a:rPr lang="tr-TR" dirty="0" err="1"/>
              <a:t>Dimension</a:t>
            </a:r>
            <a:r>
              <a:rPr lang="tr-TR" dirty="0"/>
              <a:t> menüsünden </a:t>
            </a:r>
            <a:r>
              <a:rPr lang="tr-TR" dirty="0" err="1"/>
              <a:t>Continue</a:t>
            </a:r>
            <a:r>
              <a:rPr lang="tr-TR" dirty="0"/>
              <a:t> seçilir</a:t>
            </a:r>
          </a:p>
        </p:txBody>
      </p:sp>
      <p:pic>
        <p:nvPicPr>
          <p:cNvPr id="4" name="Resim 3"/>
          <p:cNvPicPr>
            <a:picLocks noChangeAspect="1"/>
          </p:cNvPicPr>
          <p:nvPr/>
        </p:nvPicPr>
        <p:blipFill>
          <a:blip r:embed="rId2"/>
          <a:stretch>
            <a:fillRect/>
          </a:stretch>
        </p:blipFill>
        <p:spPr>
          <a:xfrm>
            <a:off x="9649811" y="440777"/>
            <a:ext cx="2057400" cy="5829300"/>
          </a:xfrm>
          <a:prstGeom prst="rect">
            <a:avLst/>
          </a:prstGeom>
        </p:spPr>
      </p:pic>
    </p:spTree>
    <p:extLst>
      <p:ext uri="{BB962C8B-B14F-4D97-AF65-F5344CB8AC3E}">
        <p14:creationId xmlns:p14="http://schemas.microsoft.com/office/powerpoint/2010/main" val="1081020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Örnek olarak 2 mm yazı yüksekliği önce cm’ye çevrilirse 0.2 cm olur daha sonra 1/50 ölçekte karşılığı 10 cm olarak bulunur.</a:t>
            </a:r>
          </a:p>
        </p:txBody>
      </p:sp>
      <p:pic>
        <p:nvPicPr>
          <p:cNvPr id="3" name="Resim 2"/>
          <p:cNvPicPr>
            <a:picLocks noChangeAspect="1"/>
          </p:cNvPicPr>
          <p:nvPr/>
        </p:nvPicPr>
        <p:blipFill>
          <a:blip r:embed="rId2"/>
          <a:stretch>
            <a:fillRect/>
          </a:stretch>
        </p:blipFill>
        <p:spPr>
          <a:xfrm>
            <a:off x="672663" y="2059460"/>
            <a:ext cx="10068908" cy="4559342"/>
          </a:xfrm>
          <a:prstGeom prst="rect">
            <a:avLst/>
          </a:prstGeom>
        </p:spPr>
      </p:pic>
    </p:spTree>
    <p:extLst>
      <p:ext uri="{BB962C8B-B14F-4D97-AF65-F5344CB8AC3E}">
        <p14:creationId xmlns:p14="http://schemas.microsoft.com/office/powerpoint/2010/main" val="35993149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Öncelikle ilk ölçülendirmenin bittiği nokta üzerine gelinir</a:t>
            </a:r>
          </a:p>
        </p:txBody>
      </p:sp>
      <p:pic>
        <p:nvPicPr>
          <p:cNvPr id="3" name="Resim 2"/>
          <p:cNvPicPr>
            <a:picLocks noChangeAspect="1"/>
          </p:cNvPicPr>
          <p:nvPr/>
        </p:nvPicPr>
        <p:blipFill>
          <a:blip r:embed="rId2"/>
          <a:stretch>
            <a:fillRect/>
          </a:stretch>
        </p:blipFill>
        <p:spPr>
          <a:xfrm>
            <a:off x="352425" y="2204380"/>
            <a:ext cx="11487150" cy="4467225"/>
          </a:xfrm>
          <a:prstGeom prst="rect">
            <a:avLst/>
          </a:prstGeom>
        </p:spPr>
      </p:pic>
    </p:spTree>
    <p:extLst>
      <p:ext uri="{BB962C8B-B14F-4D97-AF65-F5344CB8AC3E}">
        <p14:creationId xmlns:p14="http://schemas.microsoft.com/office/powerpoint/2010/main" val="9502492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Extension</a:t>
            </a:r>
            <a:r>
              <a:rPr lang="tr-TR" dirty="0"/>
              <a:t> ile ölçülendirmenin bittiği noktadan diğer noktaya yeşil çizgi uzatılır </a:t>
            </a:r>
          </a:p>
        </p:txBody>
      </p:sp>
      <p:pic>
        <p:nvPicPr>
          <p:cNvPr id="5" name="Resim 4"/>
          <p:cNvPicPr>
            <a:picLocks noChangeAspect="1"/>
          </p:cNvPicPr>
          <p:nvPr/>
        </p:nvPicPr>
        <p:blipFill>
          <a:blip r:embed="rId2"/>
          <a:stretch>
            <a:fillRect/>
          </a:stretch>
        </p:blipFill>
        <p:spPr>
          <a:xfrm>
            <a:off x="363592" y="1840953"/>
            <a:ext cx="11296650" cy="4857750"/>
          </a:xfrm>
          <a:prstGeom prst="rect">
            <a:avLst/>
          </a:prstGeom>
        </p:spPr>
      </p:pic>
    </p:spTree>
    <p:extLst>
      <p:ext uri="{BB962C8B-B14F-4D97-AF65-F5344CB8AC3E}">
        <p14:creationId xmlns:p14="http://schemas.microsoft.com/office/powerpoint/2010/main" val="9968457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Ölçülendirmenin yapılacağı diğer noktaya gelince o nokta </a:t>
            </a:r>
            <a:r>
              <a:rPr lang="tr-TR" dirty="0" err="1"/>
              <a:t>endpoint</a:t>
            </a:r>
            <a:r>
              <a:rPr lang="tr-TR" dirty="0"/>
              <a:t> ile yakalanır ve yukarıya doğru uzantı alınır</a:t>
            </a:r>
          </a:p>
        </p:txBody>
      </p:sp>
      <p:pic>
        <p:nvPicPr>
          <p:cNvPr id="4" name="Resim 3"/>
          <p:cNvPicPr>
            <a:picLocks noChangeAspect="1"/>
          </p:cNvPicPr>
          <p:nvPr/>
        </p:nvPicPr>
        <p:blipFill>
          <a:blip r:embed="rId2"/>
          <a:stretch>
            <a:fillRect/>
          </a:stretch>
        </p:blipFill>
        <p:spPr>
          <a:xfrm>
            <a:off x="166687" y="1765573"/>
            <a:ext cx="11858625" cy="4924425"/>
          </a:xfrm>
          <a:prstGeom prst="rect">
            <a:avLst/>
          </a:prstGeom>
        </p:spPr>
      </p:pic>
    </p:spTree>
    <p:extLst>
      <p:ext uri="{BB962C8B-B14F-4D97-AF65-F5344CB8AC3E}">
        <p14:creationId xmlns:p14="http://schemas.microsoft.com/office/powerpoint/2010/main" val="5594080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Ölçülendirmenin ilk noktası ile son noktasının yukarıya doğru uzantısının kesişim noktası tıklanır</a:t>
            </a:r>
          </a:p>
        </p:txBody>
      </p:sp>
      <p:pic>
        <p:nvPicPr>
          <p:cNvPr id="3" name="Resim 2"/>
          <p:cNvPicPr>
            <a:picLocks noChangeAspect="1"/>
          </p:cNvPicPr>
          <p:nvPr/>
        </p:nvPicPr>
        <p:blipFill>
          <a:blip r:embed="rId2"/>
          <a:stretch>
            <a:fillRect/>
          </a:stretch>
        </p:blipFill>
        <p:spPr>
          <a:xfrm>
            <a:off x="1074683" y="1896624"/>
            <a:ext cx="9601200" cy="4410075"/>
          </a:xfrm>
          <a:prstGeom prst="rect">
            <a:avLst/>
          </a:prstGeom>
        </p:spPr>
      </p:pic>
    </p:spTree>
    <p:extLst>
      <p:ext uri="{BB962C8B-B14F-4D97-AF65-F5344CB8AC3E}">
        <p14:creationId xmlns:p14="http://schemas.microsoft.com/office/powerpoint/2010/main" val="38514678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İkinci çizgi de ölçülendirilmiş olur</a:t>
            </a:r>
          </a:p>
        </p:txBody>
      </p:sp>
      <p:pic>
        <p:nvPicPr>
          <p:cNvPr id="3" name="Resim 2"/>
          <p:cNvPicPr>
            <a:picLocks noChangeAspect="1"/>
          </p:cNvPicPr>
          <p:nvPr/>
        </p:nvPicPr>
        <p:blipFill>
          <a:blip r:embed="rId2"/>
          <a:stretch>
            <a:fillRect/>
          </a:stretch>
        </p:blipFill>
        <p:spPr>
          <a:xfrm>
            <a:off x="553205" y="2170384"/>
            <a:ext cx="11085590" cy="4367052"/>
          </a:xfrm>
          <a:prstGeom prst="rect">
            <a:avLst/>
          </a:prstGeom>
        </p:spPr>
      </p:pic>
    </p:spTree>
    <p:extLst>
      <p:ext uri="{BB962C8B-B14F-4D97-AF65-F5344CB8AC3E}">
        <p14:creationId xmlns:p14="http://schemas.microsoft.com/office/powerpoint/2010/main" val="1326002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Diğer uzunluklar da benzer şekilde </a:t>
            </a:r>
            <a:r>
              <a:rPr lang="tr-TR" dirty="0" err="1"/>
              <a:t>continue</a:t>
            </a:r>
            <a:r>
              <a:rPr lang="tr-TR" dirty="0"/>
              <a:t> komutuyla ölçülendirilir</a:t>
            </a:r>
          </a:p>
        </p:txBody>
      </p:sp>
      <p:pic>
        <p:nvPicPr>
          <p:cNvPr id="3" name="Resim 2"/>
          <p:cNvPicPr>
            <a:picLocks noChangeAspect="1"/>
          </p:cNvPicPr>
          <p:nvPr/>
        </p:nvPicPr>
        <p:blipFill>
          <a:blip r:embed="rId2"/>
          <a:stretch>
            <a:fillRect/>
          </a:stretch>
        </p:blipFill>
        <p:spPr>
          <a:xfrm>
            <a:off x="115614" y="2236911"/>
            <a:ext cx="11335078" cy="3582356"/>
          </a:xfrm>
          <a:prstGeom prst="rect">
            <a:avLst/>
          </a:prstGeom>
        </p:spPr>
      </p:pic>
    </p:spTree>
    <p:extLst>
      <p:ext uri="{BB962C8B-B14F-4D97-AF65-F5344CB8AC3E}">
        <p14:creationId xmlns:p14="http://schemas.microsoft.com/office/powerpoint/2010/main" val="3280096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9317" y="985235"/>
            <a:ext cx="7328338" cy="1325563"/>
          </a:xfrm>
        </p:spPr>
        <p:txBody>
          <a:bodyPr>
            <a:normAutofit fontScale="90000"/>
          </a:bodyPr>
          <a:lstStyle/>
          <a:p>
            <a:r>
              <a:rPr lang="tr-TR" dirty="0"/>
              <a:t>Tüm parçanın ölçülendirilmesi için tekrar </a:t>
            </a:r>
            <a:r>
              <a:rPr lang="tr-TR" dirty="0" err="1"/>
              <a:t>Dimension</a:t>
            </a:r>
            <a:r>
              <a:rPr lang="tr-TR" dirty="0"/>
              <a:t> dan </a:t>
            </a:r>
            <a:r>
              <a:rPr lang="tr-TR" dirty="0" err="1"/>
              <a:t>Linear</a:t>
            </a:r>
            <a:r>
              <a:rPr lang="tr-TR" dirty="0"/>
              <a:t> seçilir </a:t>
            </a:r>
          </a:p>
        </p:txBody>
      </p:sp>
      <p:pic>
        <p:nvPicPr>
          <p:cNvPr id="3" name="Resim 2"/>
          <p:cNvPicPr>
            <a:picLocks noChangeAspect="1"/>
          </p:cNvPicPr>
          <p:nvPr/>
        </p:nvPicPr>
        <p:blipFill>
          <a:blip r:embed="rId2"/>
          <a:stretch>
            <a:fillRect/>
          </a:stretch>
        </p:blipFill>
        <p:spPr>
          <a:xfrm>
            <a:off x="9267825" y="657717"/>
            <a:ext cx="2085975" cy="5857875"/>
          </a:xfrm>
          <a:prstGeom prst="rect">
            <a:avLst/>
          </a:prstGeom>
        </p:spPr>
      </p:pic>
    </p:spTree>
    <p:extLst>
      <p:ext uri="{BB962C8B-B14F-4D97-AF65-F5344CB8AC3E}">
        <p14:creationId xmlns:p14="http://schemas.microsoft.com/office/powerpoint/2010/main" val="23270076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Ölçülendirmenin yapılacağı ilk nokta seçilir</a:t>
            </a:r>
          </a:p>
        </p:txBody>
      </p:sp>
      <p:pic>
        <p:nvPicPr>
          <p:cNvPr id="3" name="Resim 2"/>
          <p:cNvPicPr>
            <a:picLocks noChangeAspect="1"/>
          </p:cNvPicPr>
          <p:nvPr/>
        </p:nvPicPr>
        <p:blipFill>
          <a:blip r:embed="rId2"/>
          <a:stretch>
            <a:fillRect/>
          </a:stretch>
        </p:blipFill>
        <p:spPr>
          <a:xfrm>
            <a:off x="388884" y="1827767"/>
            <a:ext cx="11246066" cy="4800038"/>
          </a:xfrm>
          <a:prstGeom prst="rect">
            <a:avLst/>
          </a:prstGeom>
        </p:spPr>
      </p:pic>
    </p:spTree>
    <p:extLst>
      <p:ext uri="{BB962C8B-B14F-4D97-AF65-F5344CB8AC3E}">
        <p14:creationId xmlns:p14="http://schemas.microsoft.com/office/powerpoint/2010/main" val="22899086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Ölçülendirmenin son noktasının hizasına gelinir</a:t>
            </a:r>
          </a:p>
        </p:txBody>
      </p:sp>
      <p:pic>
        <p:nvPicPr>
          <p:cNvPr id="3" name="Resim 2"/>
          <p:cNvPicPr>
            <a:picLocks noChangeAspect="1"/>
          </p:cNvPicPr>
          <p:nvPr/>
        </p:nvPicPr>
        <p:blipFill>
          <a:blip r:embed="rId2"/>
          <a:stretch>
            <a:fillRect/>
          </a:stretch>
        </p:blipFill>
        <p:spPr>
          <a:xfrm>
            <a:off x="212177" y="1971510"/>
            <a:ext cx="11620500" cy="4638675"/>
          </a:xfrm>
          <a:prstGeom prst="rect">
            <a:avLst/>
          </a:prstGeom>
        </p:spPr>
      </p:pic>
    </p:spTree>
    <p:extLst>
      <p:ext uri="{BB962C8B-B14F-4D97-AF65-F5344CB8AC3E}">
        <p14:creationId xmlns:p14="http://schemas.microsoft.com/office/powerpoint/2010/main" val="39102155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Ölçülendirmenin yapılacağı diğer noktaya gelince o nokta </a:t>
            </a:r>
            <a:r>
              <a:rPr lang="tr-TR" dirty="0" err="1"/>
              <a:t>endpoint</a:t>
            </a:r>
            <a:r>
              <a:rPr lang="tr-TR" dirty="0"/>
              <a:t> ile yakalanır ve yukarıya doğru uzantı alınır</a:t>
            </a:r>
          </a:p>
        </p:txBody>
      </p:sp>
      <p:pic>
        <p:nvPicPr>
          <p:cNvPr id="3" name="Resim 2"/>
          <p:cNvPicPr>
            <a:picLocks noChangeAspect="1"/>
          </p:cNvPicPr>
          <p:nvPr/>
        </p:nvPicPr>
        <p:blipFill>
          <a:blip r:embed="rId2"/>
          <a:stretch>
            <a:fillRect/>
          </a:stretch>
        </p:blipFill>
        <p:spPr>
          <a:xfrm>
            <a:off x="152400" y="1844565"/>
            <a:ext cx="11887200" cy="4724400"/>
          </a:xfrm>
          <a:prstGeom prst="rect">
            <a:avLst/>
          </a:prstGeom>
        </p:spPr>
      </p:pic>
    </p:spTree>
    <p:extLst>
      <p:ext uri="{BB962C8B-B14F-4D97-AF65-F5344CB8AC3E}">
        <p14:creationId xmlns:p14="http://schemas.microsoft.com/office/powerpoint/2010/main" val="3080512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Genel Ölçülendirme</a:t>
            </a:r>
            <a:br>
              <a:rPr lang="tr-TR" dirty="0"/>
            </a:br>
            <a:r>
              <a:rPr lang="tr-TR" dirty="0"/>
              <a:t>Genel ölçülendirme için öncelikle bir dikdörtgen oluşturabiliriz</a:t>
            </a:r>
          </a:p>
        </p:txBody>
      </p:sp>
      <p:pic>
        <p:nvPicPr>
          <p:cNvPr id="4" name="Resim 3"/>
          <p:cNvPicPr>
            <a:picLocks noChangeAspect="1"/>
          </p:cNvPicPr>
          <p:nvPr/>
        </p:nvPicPr>
        <p:blipFill>
          <a:blip r:embed="rId2"/>
          <a:stretch>
            <a:fillRect/>
          </a:stretch>
        </p:blipFill>
        <p:spPr>
          <a:xfrm>
            <a:off x="2171610" y="1900895"/>
            <a:ext cx="7848780" cy="4598276"/>
          </a:xfrm>
          <a:prstGeom prst="rect">
            <a:avLst/>
          </a:prstGeom>
        </p:spPr>
      </p:pic>
    </p:spTree>
    <p:extLst>
      <p:ext uri="{BB962C8B-B14F-4D97-AF65-F5344CB8AC3E}">
        <p14:creationId xmlns:p14="http://schemas.microsoft.com/office/powerpoint/2010/main" val="15122211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Ölçülendirmenin ilk noktası ile son noktasının yukarıya doğru uzantısının kesişim noktası tıklanır</a:t>
            </a:r>
          </a:p>
        </p:txBody>
      </p:sp>
      <p:pic>
        <p:nvPicPr>
          <p:cNvPr id="3" name="Resim 2"/>
          <p:cNvPicPr>
            <a:picLocks noChangeAspect="1"/>
          </p:cNvPicPr>
          <p:nvPr/>
        </p:nvPicPr>
        <p:blipFill>
          <a:blip r:embed="rId2"/>
          <a:stretch>
            <a:fillRect/>
          </a:stretch>
        </p:blipFill>
        <p:spPr>
          <a:xfrm>
            <a:off x="449317" y="2219378"/>
            <a:ext cx="11144250" cy="4206002"/>
          </a:xfrm>
          <a:prstGeom prst="rect">
            <a:avLst/>
          </a:prstGeom>
        </p:spPr>
      </p:pic>
    </p:spTree>
    <p:extLst>
      <p:ext uri="{BB962C8B-B14F-4D97-AF65-F5344CB8AC3E}">
        <p14:creationId xmlns:p14="http://schemas.microsoft.com/office/powerpoint/2010/main" val="38884988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7580" y="0"/>
            <a:ext cx="10515600" cy="1325563"/>
          </a:xfrm>
        </p:spPr>
        <p:txBody>
          <a:bodyPr>
            <a:normAutofit/>
          </a:bodyPr>
          <a:lstStyle/>
          <a:p>
            <a:r>
              <a:rPr lang="tr-TR" sz="2800" dirty="0"/>
              <a:t>Ölçü çizgisinin yeri belirlenir. Komut satırına 12 mm ilk aralık, 6mm ikinci aralık olmak üzere toplam 18 mm için 1/100 ölçekte 180 yazılır ve </a:t>
            </a:r>
            <a:r>
              <a:rPr lang="tr-TR" sz="2800" dirty="0" err="1"/>
              <a:t>enter</a:t>
            </a:r>
            <a:r>
              <a:rPr lang="tr-TR" sz="2800" dirty="0"/>
              <a:t> tıklanır</a:t>
            </a:r>
          </a:p>
        </p:txBody>
      </p:sp>
      <p:pic>
        <p:nvPicPr>
          <p:cNvPr id="4" name="Resim 3"/>
          <p:cNvPicPr>
            <a:picLocks noChangeAspect="1"/>
          </p:cNvPicPr>
          <p:nvPr/>
        </p:nvPicPr>
        <p:blipFill>
          <a:blip r:embed="rId2"/>
          <a:stretch>
            <a:fillRect/>
          </a:stretch>
        </p:blipFill>
        <p:spPr>
          <a:xfrm>
            <a:off x="483476" y="1371519"/>
            <a:ext cx="10993822" cy="5376202"/>
          </a:xfrm>
          <a:prstGeom prst="rect">
            <a:avLst/>
          </a:prstGeom>
        </p:spPr>
      </p:pic>
    </p:spTree>
    <p:extLst>
      <p:ext uri="{BB962C8B-B14F-4D97-AF65-F5344CB8AC3E}">
        <p14:creationId xmlns:p14="http://schemas.microsoft.com/office/powerpoint/2010/main" val="523249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Parçanın tam uzunluğu da ölçülendirilmiş olur</a:t>
            </a:r>
          </a:p>
        </p:txBody>
      </p:sp>
      <p:pic>
        <p:nvPicPr>
          <p:cNvPr id="4" name="Resim 3"/>
          <p:cNvPicPr>
            <a:picLocks noChangeAspect="1"/>
          </p:cNvPicPr>
          <p:nvPr/>
        </p:nvPicPr>
        <p:blipFill>
          <a:blip r:embed="rId2"/>
          <a:stretch>
            <a:fillRect/>
          </a:stretch>
        </p:blipFill>
        <p:spPr>
          <a:xfrm>
            <a:off x="445376" y="1886606"/>
            <a:ext cx="11049000" cy="4766444"/>
          </a:xfrm>
          <a:prstGeom prst="rect">
            <a:avLst/>
          </a:prstGeom>
        </p:spPr>
      </p:pic>
    </p:spTree>
    <p:extLst>
      <p:ext uri="{BB962C8B-B14F-4D97-AF65-F5344CB8AC3E}">
        <p14:creationId xmlns:p14="http://schemas.microsoft.com/office/powerpoint/2010/main" val="26514709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lstStyle/>
          <a:p>
            <a:r>
              <a:rPr lang="tr-TR" dirty="0"/>
              <a:t>Aligned: Eğik çizgi ölçülendirme</a:t>
            </a:r>
          </a:p>
        </p:txBody>
      </p:sp>
      <p:pic>
        <p:nvPicPr>
          <p:cNvPr id="3" name="Resim 2"/>
          <p:cNvPicPr>
            <a:picLocks noChangeAspect="1"/>
          </p:cNvPicPr>
          <p:nvPr/>
        </p:nvPicPr>
        <p:blipFill>
          <a:blip r:embed="rId2"/>
          <a:stretch>
            <a:fillRect/>
          </a:stretch>
        </p:blipFill>
        <p:spPr>
          <a:xfrm>
            <a:off x="487746" y="766598"/>
            <a:ext cx="2114550" cy="5829300"/>
          </a:xfrm>
          <a:prstGeom prst="rect">
            <a:avLst/>
          </a:prstGeom>
        </p:spPr>
      </p:pic>
      <p:pic>
        <p:nvPicPr>
          <p:cNvPr id="4" name="Resim 3"/>
          <p:cNvPicPr>
            <a:picLocks noChangeAspect="1"/>
          </p:cNvPicPr>
          <p:nvPr/>
        </p:nvPicPr>
        <p:blipFill>
          <a:blip r:embed="rId3"/>
          <a:stretch>
            <a:fillRect/>
          </a:stretch>
        </p:blipFill>
        <p:spPr>
          <a:xfrm>
            <a:off x="3171497" y="1452733"/>
            <a:ext cx="8050924" cy="5025628"/>
          </a:xfrm>
          <a:prstGeom prst="rect">
            <a:avLst/>
          </a:prstGeom>
        </p:spPr>
      </p:pic>
    </p:spTree>
    <p:extLst>
      <p:ext uri="{BB962C8B-B14F-4D97-AF65-F5344CB8AC3E}">
        <p14:creationId xmlns:p14="http://schemas.microsoft.com/office/powerpoint/2010/main" val="21565383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593428" y="396657"/>
            <a:ext cx="10515600" cy="1325563"/>
          </a:xfrm>
        </p:spPr>
        <p:txBody>
          <a:bodyPr>
            <a:noAutofit/>
          </a:bodyPr>
          <a:lstStyle/>
          <a:p>
            <a:r>
              <a:rPr lang="tr-TR" sz="3200" dirty="0"/>
              <a:t>Birinci bağlama çizgisinin merkezi alınır. Merkezden kasıt doğruların uç noktalarıdır. </a:t>
            </a:r>
            <a:r>
              <a:rPr lang="tr-TR" sz="3200" dirty="0" err="1"/>
              <a:t>Endpoint</a:t>
            </a:r>
            <a:r>
              <a:rPr lang="tr-TR" sz="3200" dirty="0"/>
              <a:t> yakalama </a:t>
            </a:r>
            <a:r>
              <a:rPr lang="tr-TR" sz="3200" dirty="0" err="1"/>
              <a:t>modu</a:t>
            </a:r>
            <a:r>
              <a:rPr lang="tr-TR" sz="3200" dirty="0"/>
              <a:t> kullanılmalıdır ve işareti küçük bir karedir. </a:t>
            </a:r>
          </a:p>
        </p:txBody>
      </p:sp>
      <p:pic>
        <p:nvPicPr>
          <p:cNvPr id="3" name="Resim 2"/>
          <p:cNvPicPr>
            <a:picLocks noChangeAspect="1"/>
          </p:cNvPicPr>
          <p:nvPr/>
        </p:nvPicPr>
        <p:blipFill>
          <a:blip r:embed="rId2"/>
          <a:stretch>
            <a:fillRect/>
          </a:stretch>
        </p:blipFill>
        <p:spPr>
          <a:xfrm>
            <a:off x="182946" y="890262"/>
            <a:ext cx="2114550" cy="5829300"/>
          </a:xfrm>
          <a:prstGeom prst="rect">
            <a:avLst/>
          </a:prstGeom>
        </p:spPr>
      </p:pic>
      <p:pic>
        <p:nvPicPr>
          <p:cNvPr id="4" name="Resim 3"/>
          <p:cNvPicPr>
            <a:picLocks noChangeAspect="1"/>
          </p:cNvPicPr>
          <p:nvPr/>
        </p:nvPicPr>
        <p:blipFill>
          <a:blip r:embed="rId3"/>
          <a:stretch>
            <a:fillRect/>
          </a:stretch>
        </p:blipFill>
        <p:spPr>
          <a:xfrm>
            <a:off x="2806263" y="1714536"/>
            <a:ext cx="8260802" cy="5005026"/>
          </a:xfrm>
          <a:prstGeom prst="rect">
            <a:avLst/>
          </a:prstGeom>
        </p:spPr>
      </p:pic>
    </p:spTree>
    <p:extLst>
      <p:ext uri="{BB962C8B-B14F-4D97-AF65-F5344CB8AC3E}">
        <p14:creationId xmlns:p14="http://schemas.microsoft.com/office/powerpoint/2010/main" val="926645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lstStyle/>
          <a:p>
            <a:r>
              <a:rPr lang="tr-TR" dirty="0"/>
              <a:t>İkinci bağlama çizgisinin merkezi alınır.</a:t>
            </a:r>
          </a:p>
        </p:txBody>
      </p:sp>
      <p:pic>
        <p:nvPicPr>
          <p:cNvPr id="3" name="Resim 2"/>
          <p:cNvPicPr>
            <a:picLocks noChangeAspect="1"/>
          </p:cNvPicPr>
          <p:nvPr/>
        </p:nvPicPr>
        <p:blipFill>
          <a:blip r:embed="rId2"/>
          <a:stretch>
            <a:fillRect/>
          </a:stretch>
        </p:blipFill>
        <p:spPr>
          <a:xfrm>
            <a:off x="487746" y="766598"/>
            <a:ext cx="2114550" cy="5829300"/>
          </a:xfrm>
          <a:prstGeom prst="rect">
            <a:avLst/>
          </a:prstGeom>
        </p:spPr>
      </p:pic>
      <p:pic>
        <p:nvPicPr>
          <p:cNvPr id="5" name="Resim 4"/>
          <p:cNvPicPr>
            <a:picLocks noChangeAspect="1"/>
          </p:cNvPicPr>
          <p:nvPr/>
        </p:nvPicPr>
        <p:blipFill>
          <a:blip r:embed="rId3"/>
          <a:stretch>
            <a:fillRect/>
          </a:stretch>
        </p:blipFill>
        <p:spPr>
          <a:xfrm>
            <a:off x="3171497" y="1491602"/>
            <a:ext cx="8198070" cy="5104296"/>
          </a:xfrm>
          <a:prstGeom prst="rect">
            <a:avLst/>
          </a:prstGeom>
        </p:spPr>
      </p:pic>
    </p:spTree>
    <p:extLst>
      <p:ext uri="{BB962C8B-B14F-4D97-AF65-F5344CB8AC3E}">
        <p14:creationId xmlns:p14="http://schemas.microsoft.com/office/powerpoint/2010/main" val="13401327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lstStyle/>
          <a:p>
            <a:r>
              <a:rPr lang="tr-TR" dirty="0"/>
              <a:t>Komut satırına 120 girilir</a:t>
            </a:r>
          </a:p>
        </p:txBody>
      </p:sp>
      <p:pic>
        <p:nvPicPr>
          <p:cNvPr id="3" name="Resim 2"/>
          <p:cNvPicPr>
            <a:picLocks noChangeAspect="1"/>
          </p:cNvPicPr>
          <p:nvPr/>
        </p:nvPicPr>
        <p:blipFill>
          <a:blip r:embed="rId2"/>
          <a:stretch>
            <a:fillRect/>
          </a:stretch>
        </p:blipFill>
        <p:spPr>
          <a:xfrm>
            <a:off x="487746" y="766598"/>
            <a:ext cx="2114550" cy="5829300"/>
          </a:xfrm>
          <a:prstGeom prst="rect">
            <a:avLst/>
          </a:prstGeom>
        </p:spPr>
      </p:pic>
      <p:pic>
        <p:nvPicPr>
          <p:cNvPr id="4" name="Resim 3"/>
          <p:cNvPicPr>
            <a:picLocks noChangeAspect="1"/>
          </p:cNvPicPr>
          <p:nvPr/>
        </p:nvPicPr>
        <p:blipFill>
          <a:blip r:embed="rId3"/>
          <a:stretch>
            <a:fillRect/>
          </a:stretch>
        </p:blipFill>
        <p:spPr>
          <a:xfrm>
            <a:off x="2984938" y="1259860"/>
            <a:ext cx="8345214" cy="5336038"/>
          </a:xfrm>
          <a:prstGeom prst="rect">
            <a:avLst/>
          </a:prstGeom>
        </p:spPr>
      </p:pic>
    </p:spTree>
    <p:extLst>
      <p:ext uri="{BB962C8B-B14F-4D97-AF65-F5344CB8AC3E}">
        <p14:creationId xmlns:p14="http://schemas.microsoft.com/office/powerpoint/2010/main" val="27964096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lstStyle/>
          <a:p>
            <a:r>
              <a:rPr lang="tr-TR" dirty="0"/>
              <a:t>Ölçülendirme tamamlanır</a:t>
            </a:r>
          </a:p>
        </p:txBody>
      </p:sp>
      <p:pic>
        <p:nvPicPr>
          <p:cNvPr id="3" name="Resim 2"/>
          <p:cNvPicPr>
            <a:picLocks noChangeAspect="1"/>
          </p:cNvPicPr>
          <p:nvPr/>
        </p:nvPicPr>
        <p:blipFill>
          <a:blip r:embed="rId2"/>
          <a:stretch>
            <a:fillRect/>
          </a:stretch>
        </p:blipFill>
        <p:spPr>
          <a:xfrm>
            <a:off x="487746" y="766598"/>
            <a:ext cx="2114550" cy="5829300"/>
          </a:xfrm>
          <a:prstGeom prst="rect">
            <a:avLst/>
          </a:prstGeom>
        </p:spPr>
      </p:pic>
      <p:pic>
        <p:nvPicPr>
          <p:cNvPr id="5" name="Resim 4"/>
          <p:cNvPicPr>
            <a:picLocks noChangeAspect="1"/>
          </p:cNvPicPr>
          <p:nvPr/>
        </p:nvPicPr>
        <p:blipFill>
          <a:blip r:embed="rId3"/>
          <a:stretch>
            <a:fillRect/>
          </a:stretch>
        </p:blipFill>
        <p:spPr>
          <a:xfrm>
            <a:off x="3171497" y="1690524"/>
            <a:ext cx="8296275" cy="4591050"/>
          </a:xfrm>
          <a:prstGeom prst="rect">
            <a:avLst/>
          </a:prstGeom>
        </p:spPr>
      </p:pic>
    </p:spTree>
    <p:extLst>
      <p:ext uri="{BB962C8B-B14F-4D97-AF65-F5344CB8AC3E}">
        <p14:creationId xmlns:p14="http://schemas.microsoft.com/office/powerpoint/2010/main" val="40095022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lstStyle/>
          <a:p>
            <a:r>
              <a:rPr lang="tr-TR" dirty="0" err="1"/>
              <a:t>Arc</a:t>
            </a:r>
            <a:r>
              <a:rPr lang="tr-TR" dirty="0"/>
              <a:t> </a:t>
            </a:r>
            <a:r>
              <a:rPr lang="tr-TR" dirty="0" err="1"/>
              <a:t>Length</a:t>
            </a:r>
            <a:r>
              <a:rPr lang="tr-TR" dirty="0"/>
              <a:t>: Yayın boyunu ölçülendirme</a:t>
            </a:r>
            <a:br>
              <a:rPr lang="tr-TR" dirty="0"/>
            </a:br>
            <a:r>
              <a:rPr lang="tr-TR" dirty="0"/>
              <a:t>Bir yay çizilirse</a:t>
            </a:r>
          </a:p>
        </p:txBody>
      </p:sp>
      <p:pic>
        <p:nvPicPr>
          <p:cNvPr id="5" name="Resim 4"/>
          <p:cNvPicPr>
            <a:picLocks noChangeAspect="1"/>
          </p:cNvPicPr>
          <p:nvPr/>
        </p:nvPicPr>
        <p:blipFill>
          <a:blip r:embed="rId2"/>
          <a:stretch>
            <a:fillRect/>
          </a:stretch>
        </p:blipFill>
        <p:spPr>
          <a:xfrm>
            <a:off x="554585" y="473294"/>
            <a:ext cx="2085975" cy="5848350"/>
          </a:xfrm>
          <a:prstGeom prst="rect">
            <a:avLst/>
          </a:prstGeom>
        </p:spPr>
      </p:pic>
      <p:pic>
        <p:nvPicPr>
          <p:cNvPr id="3" name="Resim 2"/>
          <p:cNvPicPr>
            <a:picLocks noChangeAspect="1"/>
          </p:cNvPicPr>
          <p:nvPr/>
        </p:nvPicPr>
        <p:blipFill>
          <a:blip r:embed="rId3"/>
          <a:stretch>
            <a:fillRect/>
          </a:stretch>
        </p:blipFill>
        <p:spPr>
          <a:xfrm>
            <a:off x="3266191" y="1760483"/>
            <a:ext cx="8224142" cy="4682358"/>
          </a:xfrm>
          <a:prstGeom prst="rect">
            <a:avLst/>
          </a:prstGeom>
        </p:spPr>
      </p:pic>
    </p:spTree>
    <p:extLst>
      <p:ext uri="{BB962C8B-B14F-4D97-AF65-F5344CB8AC3E}">
        <p14:creationId xmlns:p14="http://schemas.microsoft.com/office/powerpoint/2010/main" val="24524213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lstStyle/>
          <a:p>
            <a:r>
              <a:rPr lang="tr-TR" dirty="0" err="1"/>
              <a:t>Arc</a:t>
            </a:r>
            <a:r>
              <a:rPr lang="tr-TR" dirty="0"/>
              <a:t> </a:t>
            </a:r>
            <a:r>
              <a:rPr lang="tr-TR" dirty="0" err="1"/>
              <a:t>Length</a:t>
            </a:r>
            <a:r>
              <a:rPr lang="tr-TR" dirty="0"/>
              <a:t>: Yayın boyunu ölçülendirme</a:t>
            </a:r>
            <a:br>
              <a:rPr lang="tr-TR" dirty="0"/>
            </a:br>
            <a:r>
              <a:rPr lang="tr-TR" dirty="0"/>
              <a:t>Yay veya </a:t>
            </a:r>
            <a:r>
              <a:rPr lang="tr-TR" dirty="0" err="1"/>
              <a:t>polyline</a:t>
            </a:r>
            <a:r>
              <a:rPr lang="tr-TR" dirty="0"/>
              <a:t> seçilir. </a:t>
            </a:r>
          </a:p>
        </p:txBody>
      </p:sp>
      <p:pic>
        <p:nvPicPr>
          <p:cNvPr id="5" name="Resim 4"/>
          <p:cNvPicPr>
            <a:picLocks noChangeAspect="1"/>
          </p:cNvPicPr>
          <p:nvPr/>
        </p:nvPicPr>
        <p:blipFill>
          <a:blip r:embed="rId2"/>
          <a:stretch>
            <a:fillRect/>
          </a:stretch>
        </p:blipFill>
        <p:spPr>
          <a:xfrm>
            <a:off x="554585" y="473294"/>
            <a:ext cx="2085975" cy="5848350"/>
          </a:xfrm>
          <a:prstGeom prst="rect">
            <a:avLst/>
          </a:prstGeom>
        </p:spPr>
      </p:pic>
      <p:pic>
        <p:nvPicPr>
          <p:cNvPr id="4" name="Resim 3"/>
          <p:cNvPicPr>
            <a:picLocks noChangeAspect="1"/>
          </p:cNvPicPr>
          <p:nvPr/>
        </p:nvPicPr>
        <p:blipFill>
          <a:blip r:embed="rId3"/>
          <a:stretch>
            <a:fillRect/>
          </a:stretch>
        </p:blipFill>
        <p:spPr>
          <a:xfrm>
            <a:off x="3321269" y="1543543"/>
            <a:ext cx="7861738" cy="5075300"/>
          </a:xfrm>
          <a:prstGeom prst="rect">
            <a:avLst/>
          </a:prstGeom>
        </p:spPr>
      </p:pic>
    </p:spTree>
    <p:extLst>
      <p:ext uri="{BB962C8B-B14F-4D97-AF65-F5344CB8AC3E}">
        <p14:creationId xmlns:p14="http://schemas.microsoft.com/office/powerpoint/2010/main" val="3200166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5746" y="2397728"/>
            <a:ext cx="10515600" cy="1325563"/>
          </a:xfrm>
        </p:spPr>
        <p:txBody>
          <a:bodyPr>
            <a:normAutofit fontScale="90000"/>
          </a:bodyPr>
          <a:lstStyle/>
          <a:p>
            <a:r>
              <a:rPr lang="tr-TR" dirty="0"/>
              <a:t>Oluşturulan dikdörtgen en temel şekilde </a:t>
            </a:r>
            <a:br>
              <a:rPr lang="tr-TR" dirty="0"/>
            </a:br>
            <a:r>
              <a:rPr lang="tr-TR" dirty="0" err="1"/>
              <a:t>Dimension</a:t>
            </a:r>
            <a:r>
              <a:rPr lang="tr-TR" dirty="0"/>
              <a:t> dan </a:t>
            </a:r>
            <a:r>
              <a:rPr lang="tr-TR" dirty="0" err="1"/>
              <a:t>Linear</a:t>
            </a:r>
            <a:r>
              <a:rPr lang="tr-TR" dirty="0"/>
              <a:t> ile ölçülendirilir.</a:t>
            </a:r>
            <a:br>
              <a:rPr lang="tr-TR" dirty="0"/>
            </a:br>
            <a:r>
              <a:rPr lang="tr-TR" dirty="0"/>
              <a:t> </a:t>
            </a:r>
          </a:p>
        </p:txBody>
      </p:sp>
      <p:pic>
        <p:nvPicPr>
          <p:cNvPr id="3" name="Resim 2"/>
          <p:cNvPicPr>
            <a:picLocks noChangeAspect="1"/>
          </p:cNvPicPr>
          <p:nvPr/>
        </p:nvPicPr>
        <p:blipFill>
          <a:blip r:embed="rId2"/>
          <a:stretch>
            <a:fillRect/>
          </a:stretch>
        </p:blipFill>
        <p:spPr>
          <a:xfrm>
            <a:off x="9924558" y="574457"/>
            <a:ext cx="1933575" cy="5772150"/>
          </a:xfrm>
          <a:prstGeom prst="rect">
            <a:avLst/>
          </a:prstGeom>
        </p:spPr>
      </p:pic>
    </p:spTree>
    <p:extLst>
      <p:ext uri="{BB962C8B-B14F-4D97-AF65-F5344CB8AC3E}">
        <p14:creationId xmlns:p14="http://schemas.microsoft.com/office/powerpoint/2010/main" val="4235551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57045" y="354614"/>
            <a:ext cx="8232227" cy="1325563"/>
          </a:xfrm>
        </p:spPr>
        <p:txBody>
          <a:bodyPr>
            <a:normAutofit fontScale="90000"/>
          </a:bodyPr>
          <a:lstStyle/>
          <a:p>
            <a:r>
              <a:rPr lang="tr-TR" dirty="0" err="1"/>
              <a:t>Arc</a:t>
            </a:r>
            <a:r>
              <a:rPr lang="tr-TR" dirty="0"/>
              <a:t> </a:t>
            </a:r>
            <a:r>
              <a:rPr lang="tr-TR" dirty="0" err="1"/>
              <a:t>Length</a:t>
            </a:r>
            <a:r>
              <a:rPr lang="tr-TR" dirty="0"/>
              <a:t>: Yayın boyunu ölçülendirme</a:t>
            </a:r>
            <a:br>
              <a:rPr lang="tr-TR" dirty="0"/>
            </a:br>
            <a:r>
              <a:rPr lang="tr-TR" dirty="0" err="1"/>
              <a:t>ölçülendirme</a:t>
            </a:r>
            <a:r>
              <a:rPr lang="tr-TR" dirty="0"/>
              <a:t> yeri seçilir. 120 komut satırına girilir</a:t>
            </a:r>
          </a:p>
        </p:txBody>
      </p:sp>
      <p:pic>
        <p:nvPicPr>
          <p:cNvPr id="5" name="Resim 4"/>
          <p:cNvPicPr>
            <a:picLocks noChangeAspect="1"/>
          </p:cNvPicPr>
          <p:nvPr/>
        </p:nvPicPr>
        <p:blipFill>
          <a:blip r:embed="rId2"/>
          <a:stretch>
            <a:fillRect/>
          </a:stretch>
        </p:blipFill>
        <p:spPr>
          <a:xfrm>
            <a:off x="554585" y="473294"/>
            <a:ext cx="2085975" cy="5848350"/>
          </a:xfrm>
          <a:prstGeom prst="rect">
            <a:avLst/>
          </a:prstGeom>
        </p:spPr>
      </p:pic>
      <p:pic>
        <p:nvPicPr>
          <p:cNvPr id="4" name="Resim 3"/>
          <p:cNvPicPr>
            <a:picLocks noChangeAspect="1"/>
          </p:cNvPicPr>
          <p:nvPr/>
        </p:nvPicPr>
        <p:blipFill>
          <a:blip r:embed="rId3"/>
          <a:stretch>
            <a:fillRect/>
          </a:stretch>
        </p:blipFill>
        <p:spPr>
          <a:xfrm>
            <a:off x="3310759" y="1940406"/>
            <a:ext cx="7924800" cy="4700884"/>
          </a:xfrm>
          <a:prstGeom prst="rect">
            <a:avLst/>
          </a:prstGeom>
        </p:spPr>
      </p:pic>
    </p:spTree>
    <p:extLst>
      <p:ext uri="{BB962C8B-B14F-4D97-AF65-F5344CB8AC3E}">
        <p14:creationId xmlns:p14="http://schemas.microsoft.com/office/powerpoint/2010/main" val="24367047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lstStyle/>
          <a:p>
            <a:r>
              <a:rPr lang="tr-TR" dirty="0" err="1"/>
              <a:t>Arc</a:t>
            </a:r>
            <a:r>
              <a:rPr lang="tr-TR" dirty="0"/>
              <a:t> </a:t>
            </a:r>
            <a:r>
              <a:rPr lang="tr-TR" dirty="0" err="1"/>
              <a:t>Length</a:t>
            </a:r>
            <a:r>
              <a:rPr lang="tr-TR" dirty="0"/>
              <a:t>: Yayın boyunu ölçülendirme</a:t>
            </a:r>
            <a:br>
              <a:rPr lang="tr-TR" dirty="0"/>
            </a:br>
            <a:r>
              <a:rPr lang="tr-TR" dirty="0" err="1"/>
              <a:t>ölçülendirme</a:t>
            </a:r>
            <a:r>
              <a:rPr lang="tr-TR" dirty="0"/>
              <a:t> tamamlanır</a:t>
            </a:r>
          </a:p>
        </p:txBody>
      </p:sp>
      <p:pic>
        <p:nvPicPr>
          <p:cNvPr id="5" name="Resim 4"/>
          <p:cNvPicPr>
            <a:picLocks noChangeAspect="1"/>
          </p:cNvPicPr>
          <p:nvPr/>
        </p:nvPicPr>
        <p:blipFill>
          <a:blip r:embed="rId2"/>
          <a:stretch>
            <a:fillRect/>
          </a:stretch>
        </p:blipFill>
        <p:spPr>
          <a:xfrm>
            <a:off x="554585" y="473294"/>
            <a:ext cx="2085975" cy="5848350"/>
          </a:xfrm>
          <a:prstGeom prst="rect">
            <a:avLst/>
          </a:prstGeom>
        </p:spPr>
      </p:pic>
      <p:pic>
        <p:nvPicPr>
          <p:cNvPr id="3" name="Resim 2"/>
          <p:cNvPicPr>
            <a:picLocks noChangeAspect="1"/>
          </p:cNvPicPr>
          <p:nvPr/>
        </p:nvPicPr>
        <p:blipFill>
          <a:blip r:embed="rId3"/>
          <a:stretch>
            <a:fillRect/>
          </a:stretch>
        </p:blipFill>
        <p:spPr>
          <a:xfrm>
            <a:off x="2846496" y="1642733"/>
            <a:ext cx="9210675" cy="4581525"/>
          </a:xfrm>
          <a:prstGeom prst="rect">
            <a:avLst/>
          </a:prstGeom>
        </p:spPr>
      </p:pic>
    </p:spTree>
    <p:extLst>
      <p:ext uri="{BB962C8B-B14F-4D97-AF65-F5344CB8AC3E}">
        <p14:creationId xmlns:p14="http://schemas.microsoft.com/office/powerpoint/2010/main" val="646556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8137634" cy="1325563"/>
          </a:xfrm>
        </p:spPr>
        <p:txBody>
          <a:bodyPr>
            <a:normAutofit/>
          </a:bodyPr>
          <a:lstStyle/>
          <a:p>
            <a:r>
              <a:rPr lang="tr-TR" dirty="0" err="1"/>
              <a:t>Ordinate</a:t>
            </a:r>
            <a:r>
              <a:rPr lang="tr-TR" dirty="0"/>
              <a:t>: Aranan noktanın koordinatı bulunur</a:t>
            </a:r>
          </a:p>
        </p:txBody>
      </p:sp>
      <p:pic>
        <p:nvPicPr>
          <p:cNvPr id="3" name="Resim 2"/>
          <p:cNvPicPr>
            <a:picLocks noChangeAspect="1"/>
          </p:cNvPicPr>
          <p:nvPr/>
        </p:nvPicPr>
        <p:blipFill>
          <a:blip r:embed="rId2"/>
          <a:stretch>
            <a:fillRect/>
          </a:stretch>
        </p:blipFill>
        <p:spPr>
          <a:xfrm>
            <a:off x="534549" y="511558"/>
            <a:ext cx="2105025" cy="5876925"/>
          </a:xfrm>
          <a:prstGeom prst="rect">
            <a:avLst/>
          </a:prstGeom>
        </p:spPr>
      </p:pic>
      <p:pic>
        <p:nvPicPr>
          <p:cNvPr id="4" name="Resim 3"/>
          <p:cNvPicPr>
            <a:picLocks noChangeAspect="1"/>
          </p:cNvPicPr>
          <p:nvPr/>
        </p:nvPicPr>
        <p:blipFill>
          <a:blip r:embed="rId3"/>
          <a:stretch>
            <a:fillRect/>
          </a:stretch>
        </p:blipFill>
        <p:spPr>
          <a:xfrm>
            <a:off x="3171497" y="2168251"/>
            <a:ext cx="8505825" cy="4106425"/>
          </a:xfrm>
          <a:prstGeom prst="rect">
            <a:avLst/>
          </a:prstGeom>
        </p:spPr>
      </p:pic>
    </p:spTree>
    <p:extLst>
      <p:ext uri="{BB962C8B-B14F-4D97-AF65-F5344CB8AC3E}">
        <p14:creationId xmlns:p14="http://schemas.microsoft.com/office/powerpoint/2010/main" val="31384475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8137634" cy="1325563"/>
          </a:xfrm>
        </p:spPr>
        <p:txBody>
          <a:bodyPr>
            <a:normAutofit/>
          </a:bodyPr>
          <a:lstStyle/>
          <a:p>
            <a:r>
              <a:rPr lang="tr-TR" dirty="0"/>
              <a:t>Koordinatı aranan nokta seçilir</a:t>
            </a:r>
          </a:p>
        </p:txBody>
      </p:sp>
      <p:pic>
        <p:nvPicPr>
          <p:cNvPr id="3" name="Resim 2"/>
          <p:cNvPicPr>
            <a:picLocks noChangeAspect="1"/>
          </p:cNvPicPr>
          <p:nvPr/>
        </p:nvPicPr>
        <p:blipFill>
          <a:blip r:embed="rId2"/>
          <a:stretch>
            <a:fillRect/>
          </a:stretch>
        </p:blipFill>
        <p:spPr>
          <a:xfrm>
            <a:off x="534549" y="511558"/>
            <a:ext cx="2105025" cy="5876925"/>
          </a:xfrm>
          <a:prstGeom prst="rect">
            <a:avLst/>
          </a:prstGeom>
        </p:spPr>
      </p:pic>
      <p:pic>
        <p:nvPicPr>
          <p:cNvPr id="5" name="Resim 4"/>
          <p:cNvPicPr>
            <a:picLocks noChangeAspect="1"/>
          </p:cNvPicPr>
          <p:nvPr/>
        </p:nvPicPr>
        <p:blipFill>
          <a:blip r:embed="rId3"/>
          <a:stretch>
            <a:fillRect/>
          </a:stretch>
        </p:blipFill>
        <p:spPr>
          <a:xfrm>
            <a:off x="3079532" y="1775804"/>
            <a:ext cx="8571186" cy="4496360"/>
          </a:xfrm>
          <a:prstGeom prst="rect">
            <a:avLst/>
          </a:prstGeom>
        </p:spPr>
      </p:pic>
    </p:spTree>
    <p:extLst>
      <p:ext uri="{BB962C8B-B14F-4D97-AF65-F5344CB8AC3E}">
        <p14:creationId xmlns:p14="http://schemas.microsoft.com/office/powerpoint/2010/main" val="8906935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28490"/>
            <a:ext cx="6613634" cy="1325563"/>
          </a:xfrm>
        </p:spPr>
        <p:txBody>
          <a:bodyPr>
            <a:normAutofit/>
          </a:bodyPr>
          <a:lstStyle/>
          <a:p>
            <a:r>
              <a:rPr lang="tr-TR" dirty="0" err="1"/>
              <a:t>Ordinate</a:t>
            </a:r>
            <a:r>
              <a:rPr lang="tr-TR" dirty="0"/>
              <a:t>: Aranan noktanın y koordinatı bulunur</a:t>
            </a:r>
          </a:p>
        </p:txBody>
      </p:sp>
      <p:pic>
        <p:nvPicPr>
          <p:cNvPr id="3" name="Resim 2"/>
          <p:cNvPicPr>
            <a:picLocks noChangeAspect="1"/>
          </p:cNvPicPr>
          <p:nvPr/>
        </p:nvPicPr>
        <p:blipFill>
          <a:blip r:embed="rId2"/>
          <a:stretch>
            <a:fillRect/>
          </a:stretch>
        </p:blipFill>
        <p:spPr>
          <a:xfrm>
            <a:off x="534549" y="511558"/>
            <a:ext cx="2105025" cy="5876925"/>
          </a:xfrm>
          <a:prstGeom prst="rect">
            <a:avLst/>
          </a:prstGeom>
        </p:spPr>
      </p:pic>
      <p:pic>
        <p:nvPicPr>
          <p:cNvPr id="5" name="Resim 4"/>
          <p:cNvPicPr>
            <a:picLocks noChangeAspect="1"/>
          </p:cNvPicPr>
          <p:nvPr/>
        </p:nvPicPr>
        <p:blipFill>
          <a:blip r:embed="rId3"/>
          <a:stretch>
            <a:fillRect/>
          </a:stretch>
        </p:blipFill>
        <p:spPr>
          <a:xfrm>
            <a:off x="3171497" y="2103386"/>
            <a:ext cx="8476592" cy="4045166"/>
          </a:xfrm>
          <a:prstGeom prst="rect">
            <a:avLst/>
          </a:prstGeom>
        </p:spPr>
      </p:pic>
    </p:spTree>
    <p:extLst>
      <p:ext uri="{BB962C8B-B14F-4D97-AF65-F5344CB8AC3E}">
        <p14:creationId xmlns:p14="http://schemas.microsoft.com/office/powerpoint/2010/main" val="29939269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Komut satırından </a:t>
            </a:r>
            <a:r>
              <a:rPr lang="tr-TR" dirty="0" err="1"/>
              <a:t>Xdatum</a:t>
            </a:r>
            <a:r>
              <a:rPr lang="tr-TR" dirty="0"/>
              <a:t> seçilirse x koordinatı bulunur. </a:t>
            </a:r>
          </a:p>
        </p:txBody>
      </p:sp>
      <p:pic>
        <p:nvPicPr>
          <p:cNvPr id="3" name="Resim 2"/>
          <p:cNvPicPr>
            <a:picLocks noChangeAspect="1"/>
          </p:cNvPicPr>
          <p:nvPr/>
        </p:nvPicPr>
        <p:blipFill>
          <a:blip r:embed="rId2"/>
          <a:stretch>
            <a:fillRect/>
          </a:stretch>
        </p:blipFill>
        <p:spPr>
          <a:xfrm>
            <a:off x="762164" y="1780847"/>
            <a:ext cx="9553575" cy="4914900"/>
          </a:xfrm>
          <a:prstGeom prst="rect">
            <a:avLst/>
          </a:prstGeom>
        </p:spPr>
      </p:pic>
      <p:sp>
        <p:nvSpPr>
          <p:cNvPr id="4" name="object 5"/>
          <p:cNvSpPr/>
          <p:nvPr/>
        </p:nvSpPr>
        <p:spPr>
          <a:xfrm>
            <a:off x="4593021" y="6337738"/>
            <a:ext cx="1019504" cy="358010"/>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7272419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22586" y="585842"/>
            <a:ext cx="10515600" cy="1325563"/>
          </a:xfrm>
        </p:spPr>
        <p:txBody>
          <a:bodyPr>
            <a:normAutofit fontScale="90000"/>
          </a:bodyPr>
          <a:lstStyle/>
          <a:p>
            <a:r>
              <a:rPr lang="tr-TR" b="1" dirty="0"/>
              <a:t> </a:t>
            </a:r>
            <a:r>
              <a:rPr lang="tr-TR" sz="4000" b="1" dirty="0"/>
              <a:t>♦ X </a:t>
            </a:r>
            <a:r>
              <a:rPr lang="tr-TR" sz="4000" b="1" dirty="0" err="1"/>
              <a:t>datum</a:t>
            </a:r>
            <a:r>
              <a:rPr lang="tr-TR" sz="4000" b="1" dirty="0"/>
              <a:t> </a:t>
            </a:r>
            <a:r>
              <a:rPr lang="tr-TR" sz="4000" dirty="0"/>
              <a:t>seçeneği ile sadece </a:t>
            </a:r>
            <a:r>
              <a:rPr lang="tr-TR" sz="4000" b="1" dirty="0"/>
              <a:t>X</a:t>
            </a:r>
            <a:r>
              <a:rPr lang="tr-TR" sz="4000" dirty="0"/>
              <a:t> eksenine göre ölçülendirme yapılır.</a:t>
            </a:r>
            <a:br>
              <a:rPr lang="tr-TR" sz="4000" dirty="0"/>
            </a:br>
            <a:r>
              <a:rPr lang="tr-TR" sz="4000" dirty="0"/>
              <a:t>      </a:t>
            </a:r>
            <a:r>
              <a:rPr lang="tr-TR" sz="4000" b="1" dirty="0"/>
              <a:t>♦ Y </a:t>
            </a:r>
            <a:r>
              <a:rPr lang="tr-TR" sz="4000" b="1" dirty="0" err="1"/>
              <a:t>datum</a:t>
            </a:r>
            <a:r>
              <a:rPr lang="tr-TR" sz="4000" b="1" dirty="0"/>
              <a:t> </a:t>
            </a:r>
            <a:r>
              <a:rPr lang="tr-TR" sz="4000" dirty="0"/>
              <a:t>seçeneği ile sadece </a:t>
            </a:r>
            <a:r>
              <a:rPr lang="tr-TR" sz="4000" b="1" dirty="0"/>
              <a:t>Y</a:t>
            </a:r>
            <a:r>
              <a:rPr lang="tr-TR" sz="4000" dirty="0"/>
              <a:t> eksenine göre ölçülendirme yapılır.</a:t>
            </a:r>
          </a:p>
        </p:txBody>
      </p:sp>
      <p:pic>
        <p:nvPicPr>
          <p:cNvPr id="3" name="Resim 2"/>
          <p:cNvPicPr>
            <a:picLocks noChangeAspect="1"/>
          </p:cNvPicPr>
          <p:nvPr/>
        </p:nvPicPr>
        <p:blipFill>
          <a:blip r:embed="rId2"/>
          <a:stretch>
            <a:fillRect/>
          </a:stretch>
        </p:blipFill>
        <p:spPr>
          <a:xfrm>
            <a:off x="930329" y="2311619"/>
            <a:ext cx="9553575" cy="4026119"/>
          </a:xfrm>
          <a:prstGeom prst="rect">
            <a:avLst/>
          </a:prstGeom>
        </p:spPr>
      </p:pic>
      <p:sp>
        <p:nvSpPr>
          <p:cNvPr id="4" name="object 5"/>
          <p:cNvSpPr/>
          <p:nvPr/>
        </p:nvSpPr>
        <p:spPr>
          <a:xfrm>
            <a:off x="4803228" y="5979728"/>
            <a:ext cx="1019504" cy="358010"/>
          </a:xfrm>
          <a:custGeom>
            <a:avLst/>
            <a:gdLst/>
            <a:ahLst/>
            <a:cxnLst/>
            <a:rect l="l" t="t" r="r" b="b"/>
            <a:pathLst>
              <a:path w="6334125" h="323850">
                <a:moveTo>
                  <a:pt x="0" y="323850"/>
                </a:moveTo>
                <a:lnTo>
                  <a:pt x="6334125" y="323850"/>
                </a:lnTo>
                <a:lnTo>
                  <a:pt x="6334125" y="0"/>
                </a:lnTo>
                <a:lnTo>
                  <a:pt x="0" y="0"/>
                </a:lnTo>
                <a:lnTo>
                  <a:pt x="0" y="323850"/>
                </a:lnTo>
                <a:close/>
              </a:path>
            </a:pathLst>
          </a:custGeom>
          <a:ln w="5715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2054378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4690351"/>
          </a:xfrm>
        </p:spPr>
        <p:txBody>
          <a:bodyPr>
            <a:normAutofit/>
          </a:bodyPr>
          <a:lstStyle/>
          <a:p>
            <a:r>
              <a:rPr lang="tr-TR" b="1" dirty="0"/>
              <a:t>X </a:t>
            </a:r>
            <a:r>
              <a:rPr lang="tr-TR" dirty="0"/>
              <a:t>ekseni yönünde ölçülendirme yapılacaksa kılavuz çizgisi </a:t>
            </a:r>
            <a:r>
              <a:rPr lang="tr-TR" b="1" dirty="0"/>
              <a:t>Y </a:t>
            </a:r>
            <a:r>
              <a:rPr lang="tr-TR" dirty="0"/>
              <a:t>eksenine paralel olur.</a:t>
            </a:r>
            <a:br>
              <a:rPr lang="tr-TR" dirty="0"/>
            </a:br>
            <a:r>
              <a:rPr lang="tr-TR" b="1" dirty="0"/>
              <a:t>Y </a:t>
            </a:r>
            <a:r>
              <a:rPr lang="tr-TR" dirty="0"/>
              <a:t>ekseni yönünde ölçülendirme yapılacaksa kılavuz çizgisi </a:t>
            </a:r>
            <a:r>
              <a:rPr lang="tr-TR" b="1" dirty="0"/>
              <a:t>X </a:t>
            </a:r>
            <a:r>
              <a:rPr lang="tr-TR" dirty="0"/>
              <a:t>eksenine paralel olur </a:t>
            </a:r>
          </a:p>
        </p:txBody>
      </p:sp>
    </p:spTree>
    <p:extLst>
      <p:ext uri="{BB962C8B-B14F-4D97-AF65-F5344CB8AC3E}">
        <p14:creationId xmlns:p14="http://schemas.microsoft.com/office/powerpoint/2010/main" val="9435690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normAutofit/>
          </a:bodyPr>
          <a:lstStyle/>
          <a:p>
            <a:r>
              <a:rPr lang="tr-TR" dirty="0"/>
              <a:t>Radius: Yarıçapı ölçer</a:t>
            </a:r>
            <a:br>
              <a:rPr lang="tr-TR" dirty="0"/>
            </a:br>
            <a:r>
              <a:rPr lang="tr-TR" dirty="0"/>
              <a:t>Yay veya çember seçilir</a:t>
            </a:r>
          </a:p>
        </p:txBody>
      </p:sp>
      <p:pic>
        <p:nvPicPr>
          <p:cNvPr id="4" name="Resim 3"/>
          <p:cNvPicPr>
            <a:picLocks noChangeAspect="1"/>
          </p:cNvPicPr>
          <p:nvPr/>
        </p:nvPicPr>
        <p:blipFill>
          <a:blip r:embed="rId2"/>
          <a:stretch>
            <a:fillRect/>
          </a:stretch>
        </p:blipFill>
        <p:spPr>
          <a:xfrm>
            <a:off x="227943" y="466561"/>
            <a:ext cx="2171700" cy="5819775"/>
          </a:xfrm>
          <a:prstGeom prst="rect">
            <a:avLst/>
          </a:prstGeom>
        </p:spPr>
      </p:pic>
      <p:pic>
        <p:nvPicPr>
          <p:cNvPr id="6" name="Resim 5"/>
          <p:cNvPicPr>
            <a:picLocks noChangeAspect="1"/>
          </p:cNvPicPr>
          <p:nvPr/>
        </p:nvPicPr>
        <p:blipFill>
          <a:blip r:embed="rId3"/>
          <a:stretch>
            <a:fillRect/>
          </a:stretch>
        </p:blipFill>
        <p:spPr>
          <a:xfrm>
            <a:off x="2680138" y="1543543"/>
            <a:ext cx="8996854" cy="4891928"/>
          </a:xfrm>
          <a:prstGeom prst="rect">
            <a:avLst/>
          </a:prstGeom>
        </p:spPr>
      </p:pic>
    </p:spTree>
    <p:extLst>
      <p:ext uri="{BB962C8B-B14F-4D97-AF65-F5344CB8AC3E}">
        <p14:creationId xmlns:p14="http://schemas.microsoft.com/office/powerpoint/2010/main" val="34292415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171497" y="217980"/>
            <a:ext cx="10515600" cy="1325563"/>
          </a:xfrm>
        </p:spPr>
        <p:txBody>
          <a:bodyPr>
            <a:normAutofit/>
          </a:bodyPr>
          <a:lstStyle/>
          <a:p>
            <a:r>
              <a:rPr lang="tr-TR" dirty="0"/>
              <a:t>Radius: Yarıçapı ölçer</a:t>
            </a:r>
            <a:br>
              <a:rPr lang="tr-TR" dirty="0"/>
            </a:br>
            <a:r>
              <a:rPr lang="tr-TR" dirty="0"/>
              <a:t>Ölçü çizgisi yeri belirlenir </a:t>
            </a:r>
          </a:p>
        </p:txBody>
      </p:sp>
      <p:pic>
        <p:nvPicPr>
          <p:cNvPr id="4" name="Resim 3"/>
          <p:cNvPicPr>
            <a:picLocks noChangeAspect="1"/>
          </p:cNvPicPr>
          <p:nvPr/>
        </p:nvPicPr>
        <p:blipFill>
          <a:blip r:embed="rId2"/>
          <a:stretch>
            <a:fillRect/>
          </a:stretch>
        </p:blipFill>
        <p:spPr>
          <a:xfrm>
            <a:off x="227943" y="466561"/>
            <a:ext cx="2171700" cy="5819775"/>
          </a:xfrm>
          <a:prstGeom prst="rect">
            <a:avLst/>
          </a:prstGeom>
        </p:spPr>
      </p:pic>
      <p:pic>
        <p:nvPicPr>
          <p:cNvPr id="3" name="Resim 2"/>
          <p:cNvPicPr>
            <a:picLocks noChangeAspect="1"/>
          </p:cNvPicPr>
          <p:nvPr/>
        </p:nvPicPr>
        <p:blipFill>
          <a:blip r:embed="rId3"/>
          <a:stretch>
            <a:fillRect/>
          </a:stretch>
        </p:blipFill>
        <p:spPr>
          <a:xfrm>
            <a:off x="3171497" y="1821082"/>
            <a:ext cx="7652432" cy="4833116"/>
          </a:xfrm>
          <a:prstGeom prst="rect">
            <a:avLst/>
          </a:prstGeom>
        </p:spPr>
      </p:pic>
    </p:spTree>
    <p:extLst>
      <p:ext uri="{BB962C8B-B14F-4D97-AF65-F5344CB8AC3E}">
        <p14:creationId xmlns:p14="http://schemas.microsoft.com/office/powerpoint/2010/main" val="248852605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
      </a:majorFont>
      <a:minorFont>
        <a:latin typeface="Comic Sans MS"/>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5436</TotalTime>
  <Words>4891</Words>
  <Application>Microsoft Office PowerPoint</Application>
  <PresentationFormat>Geniş ekran</PresentationFormat>
  <Paragraphs>315</Paragraphs>
  <Slides>304</Slides>
  <Notes>1</Notes>
  <HiddenSlides>0</HiddenSlides>
  <MMClips>0</MMClips>
  <ScaleCrop>false</ScaleCrop>
  <HeadingPairs>
    <vt:vector size="6" baseType="variant">
      <vt:variant>
        <vt:lpstr>Kullanılan Yazı Tipleri</vt:lpstr>
      </vt:variant>
      <vt:variant>
        <vt:i4>8</vt:i4>
      </vt:variant>
      <vt:variant>
        <vt:lpstr>Tema</vt:lpstr>
      </vt:variant>
      <vt:variant>
        <vt:i4>3</vt:i4>
      </vt:variant>
      <vt:variant>
        <vt:lpstr>Slayt Başlıkları</vt:lpstr>
      </vt:variant>
      <vt:variant>
        <vt:i4>304</vt:i4>
      </vt:variant>
    </vt:vector>
  </HeadingPairs>
  <TitlesOfParts>
    <vt:vector size="315" baseType="lpstr">
      <vt:lpstr>Arial</vt:lpstr>
      <vt:lpstr>Arial</vt:lpstr>
      <vt:lpstr>Calibri</vt:lpstr>
      <vt:lpstr>Calibri Light</vt:lpstr>
      <vt:lpstr>Comic Sans MS</vt:lpstr>
      <vt:lpstr>Lucida Calligraphy</vt:lpstr>
      <vt:lpstr>Lucida Handwriting</vt:lpstr>
      <vt:lpstr>Open Sans</vt:lpstr>
      <vt:lpstr>Office Teması</vt:lpstr>
      <vt:lpstr>Boyalı Kalemler</vt:lpstr>
      <vt:lpstr>Varsayılan Tasarım</vt:lpstr>
      <vt:lpstr>PowerPoint Sunusu</vt:lpstr>
      <vt:lpstr>PowerPoint Sunusu</vt:lpstr>
      <vt:lpstr>PowerPoint Sunusu</vt:lpstr>
      <vt:lpstr>PowerPoint Sunusu</vt:lpstr>
      <vt:lpstr>Ölçü birimi olarak cm kullanılınca mm olarak bilinen değerler cm’ye çevrilip 1/100 veya 1/50 ölçeğinde ayarlanır.</vt:lpstr>
      <vt:lpstr>Örnek olarak 2 mm yazı yüksekliği önce cm’ye çevrilirse 0.2 cm olur daha sonra 1/100 ölçekte karşılığı 20 cm olarak bulunur.</vt:lpstr>
      <vt:lpstr>Örnek olarak 2 mm yazı yüksekliği önce cm’ye çevrilirse 0.2 cm olur daha sonra 1/50 ölçekte karşılığı 10 cm olarak bulunur.</vt:lpstr>
      <vt:lpstr>Genel Ölçülendirme Genel ölçülendirme için öncelikle bir dikdörtgen oluşturabiliriz</vt:lpstr>
      <vt:lpstr>Oluşturulan dikdörtgen en temel şekilde  Dimension dan Linear ile ölçülendirilir.  </vt:lpstr>
      <vt:lpstr>Birinci bağlama çizgisinin merkezi alınır. Merkezden kasıt doğruların uç noktalarıdır. Endpoint yakalama modu kullanılmalıdır ve işareti küçük bir karedir. </vt:lpstr>
      <vt:lpstr>İkinci bağlama çizgisinin merkezi alınır.</vt:lpstr>
      <vt:lpstr>Ölçü çizgisinin yeri belirlenir.</vt:lpstr>
      <vt:lpstr>Ölçü çizgisinin son görünümü Ölçü rakamlarının küçük olduğu görülmektedir. Ölçü rakamına yakınlaştırdığımızda </vt:lpstr>
      <vt:lpstr>Rakamın küçük ve virgülle ayrıldığı görülmektedir</vt:lpstr>
      <vt:lpstr>Köşelerde ok işareti olduğu görülmektedir. Bu durumda bizim ölçülendirmemiz için ayarlarda  değişiklik yapmak gerekmektedir. </vt:lpstr>
      <vt:lpstr>Dimension menüsünden  Dimension Style seçilir</vt:lpstr>
      <vt:lpstr>Dimension Style menüsünde otomatik olarak ISO-25 Stili tanımlıdır. </vt:lpstr>
      <vt:lpstr>Makine ve çelik yapı projelerinde ISO-25 uygundur. Bizim ölçülendirmemizde yeni bir stil tanımlaması yapılacaktır</vt:lpstr>
      <vt:lpstr>New seçeneğine tıklanır</vt:lpstr>
      <vt:lpstr>New style name’e mimari ismi verilebilinir Daha sonra Continue ile devam edilir.</vt:lpstr>
      <vt:lpstr>Mimari stilinin özellikleri tanımlanır</vt:lpstr>
      <vt:lpstr>Daha önceden Layer dan hazırlanan bir katman varsa öncelikle o layer aktif yapılır ana menüden. Burada ByLayer seçeneği seçilirse o layerde ölçülendirme yapılır.</vt:lpstr>
      <vt:lpstr>Daha önceden yapılan layer olmadan da direkt olarak buradan da ölçülendirme ayarları yapılabilinir. Dimension lines ile ölçü çizgisi  ayarları yapılır. Color sekmesi için renk  seçimi yapılır. Linetype olarak Continuous seçilir. Lineweight olarak 1.5k kalınlığı için 0.15 mm seçilir.</vt:lpstr>
      <vt:lpstr>Extend beyond ticks ile ölçü  çizgisinin istikamet çizgisinden taşma miktarı belirlenir. Şu an aktif değildir. Çünkü ok tanımlıdır. Daha sonradan içi dolu yuvarlak seçildiğinde aktif olacaktır.</vt:lpstr>
      <vt:lpstr>Suppress ile tik işareti konulursa ölçü çizgileri  silinebilinir ve sadece ölçü  bırakabilinir. Tercih edilmez boş bırakılır.</vt:lpstr>
      <vt:lpstr>Extension Lines ile istikamet çizgileri ayarlanır. Dimension Lines ile benzer ayarlar yapılır  Suppress ile tik işareti konulursa istikamet çizgileri  silinebilinir. Tercih edilmez boş bırakılır.</vt:lpstr>
      <vt:lpstr>Extend beyond dim lines ile istikamet çizgisinin ölçü çizgisinden taşma miktarı ayarlanır. 2 mm için 1/100 ölçekte 20 alınır Offset from origin ile istikamet çizgisinin şekle olan mesafesi ayarlanır. 2 mm için 1/100 ölçekte 20 alınır Fixed length extension lines ile istikamet çizgileri için sabit uzunluk tanımlanabilinir. Tercih edilmez. </vt:lpstr>
      <vt:lpstr>Baseline spacing ile baseline ölçülendirme yapılırsa kullanılır. 60 tercih edilir. ♦ Baseline spacing  kısmına paralel ölçülendirmede otomatik kullanılan iki ölçü çizgisi arasındaki ölçü girilir. Ölçülerin çizgilere değmemesi için en az 6 mm ve 6mm için 1/100 ölçekte 60 alınmalıdır. </vt:lpstr>
      <vt:lpstr>Lines sekmesi son hal (Extend beyond ticks hariç bu sekme ok yerine içi dolu yuvarlak tanımlandıktan sonra açılacak </vt:lpstr>
      <vt:lpstr>Symbols and Arrows  Bu sekmede ok yerine dot small (içi dolu yuvarlak) tanımlanır </vt:lpstr>
      <vt:lpstr>Arrowheads bölümünden ok’u gösteren Closed filled yerine dot small seçilir. </vt:lpstr>
      <vt:lpstr>First için dot small seçilince second otomatik olarak dot small seçilir. Leader ise açıklama yapılırsa kullanılır. Ok (Closed filled) şeklinde bu sekme bırakılabilinir.  1 mm içi dolu yuvarlak için deneme yanılma yoluyla arrow size’da 40 seçilir</vt:lpstr>
      <vt:lpstr>Center marks için None seçeneği seçilir Mark seçilirse daire içine artı işareti konur. Tercih edilmez. None seçeneği tercih edilir.</vt:lpstr>
      <vt:lpstr>Arc length symbol seçeneği yay uzunluğunun belirlenmesinde yay işaretinin nereye konulacağını göstermek için kullanılır. Above dimension text tercih edilir.</vt:lpstr>
      <vt:lpstr>Radius jog dimension yarıçapın büyük değerlerde olduğu dairelerde direkt merkezden değil herhangi bir noktadan yarıçapı tanımlamak için kullanılır. 45 tercih edilir. Şimşek şeklinde gözükür.</vt:lpstr>
      <vt:lpstr>Symbols and Arrows son hal </vt:lpstr>
      <vt:lpstr>Lines seçeneğine geri dönülürse içi dolu yuvarlak  tanımlandıktan sonra Extend beyond ticks aktif olur. </vt:lpstr>
      <vt:lpstr>Extend beyond dim lines ile istikamet çizgisinin ölçü çizgisinden taşma miktarı ayarlanır. 2 mm için 1/100 ölçekte 20 alınır.</vt:lpstr>
      <vt:lpstr>Lines son hal</vt:lpstr>
      <vt:lpstr>Text sekmesinde üç nokta(…) seçilir.</vt:lpstr>
      <vt:lpstr>Burada arial ve regular özellikleri korunur. Diğer özellikler korunur.</vt:lpstr>
      <vt:lpstr>Text style aynı kalır. Text color’da renk seçilebilinir. Örnek blue rengi Fill color yazının etrafına dolgu yapar. Tercih edilmez None seçeneği bırakılır. Text height için 2mm yazı yüksekliği için 1/100 ölçekte 20 seçilir. Draw frame around text ile yazının etrafı çevrelenebilinir. Tercih edilmez.</vt:lpstr>
      <vt:lpstr>Text placement için yazının ölçü çizgisinin üzerinde merkezde ve soldan sağa doğru yazılması seçenekleri tercih edilir. Offset from dim line ile yazının ölçü çizgisinden uzaklığı belirlenir. 1mm lik mesafe için 1/100 ölçekte 10 girilir.</vt:lpstr>
      <vt:lpstr>Text alignment ile yazının ölçü çizgisine paralel yazılması sağlanıyor.  Aligned with dimension line tercih edilir.</vt:lpstr>
      <vt:lpstr>Text son hal </vt:lpstr>
      <vt:lpstr>Fit sekmesi yazı ve okların sığmadığı durumlar için kullanılır. İlk seçenekte öncelikle yeterince yer yoksa yapılacak durum yazıyı istikamet çizgileri arasında tutmanın tercih edilmesidir. Yazı sığmıyorsa yazıyı ölçü çizgisinin sağına soluna kaydırma da tercih edilir.</vt:lpstr>
      <vt:lpstr>Scale for dimension seçeneği ile 1/100 ölçekte yapılmış ayarların diğer ölçekler için  düzenlemesi yapılabilinir.</vt:lpstr>
      <vt:lpstr>Burada örnek olarak 1/50 ölçeği için bu değer 1/100 ölçeğine göre 0.5  yazılır. Use overall scale of aktif yapılır.  Fine tuning seçenekleri aynı bırakılır.</vt:lpstr>
      <vt:lpstr>Fit sekmesi son hal(1/100 ölçeği için)</vt:lpstr>
      <vt:lpstr>Fit sekmesi son hal(1/50 ölçeği için) Tek fark use overall scale of seçeneğinde 0.5 yazılır</vt:lpstr>
      <vt:lpstr>Primary seçeneği  Units format için decimal tercih edilir. Precision için  metrede 0.00  cm için 0.0 tercih edilir. Decimal separator olarak Period tercih edilir nokta ayıracı olarak.</vt:lpstr>
      <vt:lpstr>Measurement scale ölçülendirme uzunluğunun cm cinsinden m ye çevrilmesi durumunda kullanılır. Aynı kalacaksa 1 olarak bırakılır.</vt:lpstr>
      <vt:lpstr>Zero suppression ile sıfırlar saklanır. Leading aktif olursa noktadan önceki trailing aktif olursa noktadan sonraki sıfırlar saklanır. Sadece trailing aktif yapılır.</vt:lpstr>
      <vt:lpstr>Angular dimensions ile açısal ölçüler ayarlanır. Aynı şekilde bırakılır.</vt:lpstr>
      <vt:lpstr>Primary units son hal</vt:lpstr>
      <vt:lpstr>Alternate Units ile farklı uluslararası birimler beraber kullanılır. Tercih edilmez. Display alternate units aktif yapılmaz.</vt:lpstr>
      <vt:lpstr>Tolerances ölçülendirmede tolerans bırakmada kullanılır. None tercih edilir tolerans bırakılmaz.</vt:lpstr>
      <vt:lpstr>Tercihlerin onaylanması için OK tıklanır.</vt:lpstr>
      <vt:lpstr>Tercihlerin aktif edilmesi için öncelikle mimarı seçilir ve Set Current tıklanır.</vt:lpstr>
      <vt:lpstr>Mimari ismini verdiğimiz ölçü stili ekranda görülür. Close ile Dimension Style Manager kapatılır.</vt:lpstr>
      <vt:lpstr>Ölçülendirmeyi denemek için öncelikle örnek bir çizim yapılırsa</vt:lpstr>
      <vt:lpstr>Dimension menüsünden Linear öncelikle tıklanır ilk uzunluk ölçülendirmesi için.</vt:lpstr>
      <vt:lpstr>Birinci bağlama çizgisinin merkezi alınır. Merkezden kasıt doğruların uç noktalarıdır. Endpoint yakalama modu kullanılmalıdır ve işareti küçük bir karedir. </vt:lpstr>
      <vt:lpstr>İkinci bağlama çizgisinin merkezi alınır.</vt:lpstr>
      <vt:lpstr>Ölçü çizgisinin yeri belirlenir. Komut satırına 12 mm için 1/100 ölçekte 120 yazılır ve enter tıklanır</vt:lpstr>
      <vt:lpstr>Geri kalan kısmın ölçülendirmesi için Dimension menüsünden Continue seçilir</vt:lpstr>
      <vt:lpstr>Continue komutunun çalıştırılması için öncelikle object snap ve node seçeneklerinin aktif olması gerekir. Snap Settings tıklanır</vt:lpstr>
      <vt:lpstr>Drafting Settings menüsünde Object Snap ve Node seçeneklerinin yanına tik konulur ve OK’e tıklanır</vt:lpstr>
      <vt:lpstr>Geri kalan kısmın ölçülendirmesi için Dimension menüsünden Continue seçilir</vt:lpstr>
      <vt:lpstr>Öncelikle ilk ölçülendirmenin bittiği nokta üzerine gelinir</vt:lpstr>
      <vt:lpstr>Extension ile ölçülendirmenin bittiği noktadan diğer noktaya yeşil çizgi uzatılır </vt:lpstr>
      <vt:lpstr>Ölçülendirmenin yapılacağı diğer noktaya gelince o nokta endpoint ile yakalanır ve yukarıya doğru uzantı alınır</vt:lpstr>
      <vt:lpstr>Ölçülendirmenin ilk noktası ile son noktasının yukarıya doğru uzantısının kesişim noktası tıklanır</vt:lpstr>
      <vt:lpstr>İkinci çizgi de ölçülendirilmiş olur</vt:lpstr>
      <vt:lpstr>Diğer uzunluklar da benzer şekilde continue komutuyla ölçülendirilir</vt:lpstr>
      <vt:lpstr>Tüm parçanın ölçülendirilmesi için tekrar Dimension dan Linear seçilir </vt:lpstr>
      <vt:lpstr>Ölçülendirmenin yapılacağı ilk nokta seçilir</vt:lpstr>
      <vt:lpstr>Ölçülendirmenin son noktasının hizasına gelinir</vt:lpstr>
      <vt:lpstr>Ölçülendirmenin yapılacağı diğer noktaya gelince o nokta endpoint ile yakalanır ve yukarıya doğru uzantı alınır</vt:lpstr>
      <vt:lpstr>Ölçülendirmenin ilk noktası ile son noktasının yukarıya doğru uzantısının kesişim noktası tıklanır</vt:lpstr>
      <vt:lpstr>Ölçü çizgisinin yeri belirlenir. Komut satırına 12 mm ilk aralık, 6mm ikinci aralık olmak üzere toplam 18 mm için 1/100 ölçekte 180 yazılır ve enter tıklanır</vt:lpstr>
      <vt:lpstr>Parçanın tam uzunluğu da ölçülendirilmiş olur</vt:lpstr>
      <vt:lpstr>Aligned: Eğik çizgi ölçülendirme</vt:lpstr>
      <vt:lpstr>Birinci bağlama çizgisinin merkezi alınır. Merkezden kasıt doğruların uç noktalarıdır. Endpoint yakalama modu kullanılmalıdır ve işareti küçük bir karedir. </vt:lpstr>
      <vt:lpstr>İkinci bağlama çizgisinin merkezi alınır.</vt:lpstr>
      <vt:lpstr>Komut satırına 120 girilir</vt:lpstr>
      <vt:lpstr>Ölçülendirme tamamlanır</vt:lpstr>
      <vt:lpstr>Arc Length: Yayın boyunu ölçülendirme Bir yay çizilirse</vt:lpstr>
      <vt:lpstr>Arc Length: Yayın boyunu ölçülendirme Yay veya polyline seçilir. </vt:lpstr>
      <vt:lpstr>Arc Length: Yayın boyunu ölçülendirme ölçülendirme yeri seçilir. 120 komut satırına girilir</vt:lpstr>
      <vt:lpstr>Arc Length: Yayın boyunu ölçülendirme ölçülendirme tamamlanır</vt:lpstr>
      <vt:lpstr>Ordinate: Aranan noktanın koordinatı bulunur</vt:lpstr>
      <vt:lpstr>Koordinatı aranan nokta seçilir</vt:lpstr>
      <vt:lpstr>Ordinate: Aranan noktanın y koordinatı bulunur</vt:lpstr>
      <vt:lpstr>Komut satırından Xdatum seçilirse x koordinatı bulunur. </vt:lpstr>
      <vt:lpstr> ♦ X datum seçeneği ile sadece X eksenine göre ölçülendirme yapılır.       ♦ Y datum seçeneği ile sadece Y eksenine göre ölçülendirme yapılır.</vt:lpstr>
      <vt:lpstr>X ekseni yönünde ölçülendirme yapılacaksa kılavuz çizgisi Y eksenine paralel olur. Y ekseni yönünde ölçülendirme yapılacaksa kılavuz çizgisi X eksenine paralel olur </vt:lpstr>
      <vt:lpstr>Radius: Yarıçapı ölçer Yay veya çember seçilir</vt:lpstr>
      <vt:lpstr>Radius: Yarıçapı ölçer Ölçü çizgisi yeri belirlenir </vt:lpstr>
      <vt:lpstr>Radius: Yarıçap değeri ölçülendirilir</vt:lpstr>
      <vt:lpstr>Diameter: Çapı ölçer Yay veya çember seçilir</vt:lpstr>
      <vt:lpstr>Diameter: Çapı ölçer Ölçü çizgisi yeri belirlenir </vt:lpstr>
      <vt:lpstr>Diameter: Çap değeri ölçülendirilir</vt:lpstr>
      <vt:lpstr>Jogged: Yarıçapı ölçer Yay veya çember seçilir</vt:lpstr>
      <vt:lpstr>Jogged: Yarıçapı ölçer Merkez yeri belirlenir</vt:lpstr>
      <vt:lpstr>Jogged: Yarıçapı ölçer ölçü çizgisi uzunluğu belirlenir</vt:lpstr>
      <vt:lpstr>Jogged: Yarıçapı ölçer yarıçap yazısının yeri belirlenir</vt:lpstr>
      <vt:lpstr>Jogged: Yarıçapı ölçer Ölçülendirme tamamlanır</vt:lpstr>
      <vt:lpstr>Yarıçap uzunluğu formatını değiştirmek için Yarıçap uzunluğunun üzerine tıklanır</vt:lpstr>
      <vt:lpstr>Bu durumda yarıçap yazım stili değiştirilebilinir. Yarıçap yazısı tekrar yazılabilinir.</vt:lpstr>
      <vt:lpstr>Yarıçap yazısı değiştirilir. Yarıçap yazısı dışında başka bir noktaya tıklanınca işlem bitirilir</vt:lpstr>
      <vt:lpstr>Yarıçap uzunluğu son hal</vt:lpstr>
      <vt:lpstr>Jogged komutu aynı zamanda daire ve yaylarda yarıçapın merkezden farklı bir noktadan gösterimi için de kullanılır. Daire seçilir</vt:lpstr>
      <vt:lpstr>Merkez noktası hariç başka bir nokta  seçilir</vt:lpstr>
      <vt:lpstr>Dimension Style menüsünde Radius Jog değeri için belirlenen açıyla şimşek şeklinde yarıçapı gösterir. Ayarlarda 45 derece şeklinde ayarlandığından gösterim şekli 45 dereceli olur. </vt:lpstr>
      <vt:lpstr>Öncelikle çember üzerinde bir nokta tıklanır ardından yarıçap yazısının yeri belirlenir ve tıklanır.</vt:lpstr>
      <vt:lpstr>Son hal</vt:lpstr>
      <vt:lpstr>Align text: yazının yerini değiştirme Yazı sola sağa ve merkezde olacak şekilde konumlandırılabilinir. Ayrıca açılı da konumlandırılabilinir </vt:lpstr>
      <vt:lpstr>Yazıyı sağa dayalı yazmak için Komut  çalıştırılır. </vt:lpstr>
      <vt:lpstr>Ölçü seçilir.</vt:lpstr>
      <vt:lpstr>Ölçü right seçeneğiyle sağa dayalı  yazılır.</vt:lpstr>
      <vt:lpstr>Sağa dayalı yazmak için right Sola dayalı yazmak için left Merkezde tutmak için center seçilir Angle açılı yazmak için kullanılır. Home seçeneği ile yazı, ölçülendirme yapıldığı andaki ilk konuma getirilir.   </vt:lpstr>
      <vt:lpstr>Yazıyı ölçü çizgisi üzerinde herhangi bir noktaya taşımak için öncelikle object snap ve nearest seçenekleri açık olmalıdır</vt:lpstr>
      <vt:lpstr>Daha sonra yazı nesnesi yakınlaştırılarak seçilir. Seçilme işlemi için Aligned Dimension yazısı gözüktüğünde tıklanır</vt:lpstr>
      <vt:lpstr>Oluşan küçük nokta tıklanır</vt:lpstr>
      <vt:lpstr>Küçük kare nokta üzerinde move with Dim Line seçilir</vt:lpstr>
      <vt:lpstr>Nearest yazısı çıktığı sürece ölçü çizgisi üzerinde istenilen noktaya taşınabilinir.</vt:lpstr>
      <vt:lpstr>Ölçü yazısı istenilen yere taşınabilinir</vt:lpstr>
      <vt:lpstr>Multileader açıklama yazısı eklemek için kullanılır</vt:lpstr>
      <vt:lpstr>Multileader komutu çalıştırılır. Kılavuz çizgisinin okunun yerleştirileceği  yer tıklanır.</vt:lpstr>
      <vt:lpstr>Kılavuz çizgisinin bittiği yer tıklanır. Çizginin ucunda yazı yazma kutusu oluşur. Buraya yazı yazılır</vt:lpstr>
      <vt:lpstr>Açıklama yazısı yazılır. Yazı hariç başka bir noktaya tıklanarak işlem sonlandırılır.</vt:lpstr>
      <vt:lpstr>Son hal</vt:lpstr>
      <vt:lpstr>Oblique:Bu seçenek ile bağlama çizgileri verilen açı kadar eğik çizdirilir. Komut çalıştırılır.</vt:lpstr>
      <vt:lpstr>Ölçü seçilir. Seçme işlemini bitirmek için Enter  tuşuna basılır.</vt:lpstr>
      <vt:lpstr>Eğim açısı girilir ve Enter tuşuna basılarak işlem bitirilir</vt:lpstr>
      <vt:lpstr>Son hal</vt:lpstr>
      <vt:lpstr>Angular: Açısal ölçülendirme yapmak için kullanılır. Komut çalıştırılır. Açıyı meydana getiren birinci obje seçilir.</vt:lpstr>
      <vt:lpstr>Açıyı meydana getiren ikinci obje seçilir.</vt:lpstr>
      <vt:lpstr>Ölçü çizgisinin yeri göz kararı tıklanarak belirlenir </vt:lpstr>
      <vt:lpstr>Son hal</vt:lpstr>
      <vt:lpstr>Baseline: Paralel ÖLÇÜLENDİRME denemek için öncelikle örnek bir çizim yapılırsa</vt:lpstr>
      <vt:lpstr>Dimension menüsünden Linear öncelikle tıklanır ilk uzunluk ölçülendirmesi için.</vt:lpstr>
      <vt:lpstr>Birinci bağlama çizgisinin merkezi alınır. Merkezden kasıt doğruların uç noktalarıdır. Endpoint yakalama modu kullanılmalıdır ve işareti küçük bir karedir. </vt:lpstr>
      <vt:lpstr>İkinci bağlama çizgisinin merkezi alınır.</vt:lpstr>
      <vt:lpstr>Ölçü çizgisinin yeri belirlenir. Komut satırına 12 mm için 1/100 ölçekte 120 yazılır ve enter tıklanır</vt:lpstr>
      <vt:lpstr>Geri kalan kısmın ölçülendirmesi için Dimension menüsünden Baseline seçilir. Baseline için Dimension Style menüsünde 6 mm için 1/100 ölçekte 60 yazılmıştır.</vt:lpstr>
      <vt:lpstr>Birinci ölçü çizgisi seçilir.</vt:lpstr>
      <vt:lpstr>Paralel olacak ölçülerin ikinci bağlama çizgisi merkezi alınır. Çünkü birinci bağlama çizgisi merkezi otomatik olarak köşesine göre alınır.</vt:lpstr>
      <vt:lpstr>Burada Endpoint ler yakalanarak tıklanır. </vt:lpstr>
      <vt:lpstr>Her Endpoint için aynı işlem tekrarlanır</vt:lpstr>
      <vt:lpstr>Komuttan çıkmak için enter a basılır.</vt:lpstr>
      <vt:lpstr>Son hal paralel ölçülendirme </vt:lpstr>
      <vt:lpstr>Block komutu ile hazır blok oluşturulur. Block komutuyla oluşturulmuş bloklar sadece ilgili dosyada kullanılır. Güncel dosya kaydedildiğinde blok resim de otomatikman aynı dosyaya bağlı olarak kaydedilir. </vt:lpstr>
      <vt:lpstr>Öncelikle örnek olarak bir dikdörtgen ve daire birlikte çizilebilinir.</vt:lpstr>
      <vt:lpstr>Draw-Block-Make ile komut çalıştırılır </vt:lpstr>
      <vt:lpstr>Öncelikle Name kısmına isim verilir dikdörtgen1 ismi verilir.</vt:lpstr>
      <vt:lpstr>Base point ile çağrılıp tutulacak nokta belirlenir. Specify On-screen ile seçim diyalog kutusu kapatıldıktan sonra yapılır. Bu durum seçilmez</vt:lpstr>
      <vt:lpstr>Base point  bölümünden  Pick point  düğmesine tıklanır. Çizim ekranına dönülerek yerleştirme noktası alınır. Tekrar diyalog kutusuna dönülür. Burada sol alt  köşe tutma noktası olarak seçilir</vt:lpstr>
      <vt:lpstr>Sol alt köşe base point olarak seçilir. İşlem sonucunda tekrar diyalog kutusuna dönülür</vt:lpstr>
      <vt:lpstr>Bu durumdan sonra Pick point ile seçilen nokta X,Y,Z kısmında gözükür.</vt:lpstr>
      <vt:lpstr>Objects  bölümünden Select objects  düğmesine tıklanır.</vt:lpstr>
      <vt:lpstr>Çizim alanındaki objeler seçilir. Sağ tuşa  tıklanır veya Enter tuşuna basılır. Diyalog kutusuna geri dönülür.</vt:lpstr>
      <vt:lpstr>Diyalog kutusuna geri dönülünce seçilen nesne diyalog kutusunda gözükür.</vt:lpstr>
      <vt:lpstr>Retain: Ekranda çizim olduğu gibi kalması tercih edilirse kullanılır Convert to block ile çizim bloka dönüştürülür.  Delete ile çizim silinir bloka dönüştürüldükten sonra  Retain tercih edilir</vt:lpstr>
      <vt:lpstr>Allow exploding için tik konulursa daha sonradan patlatma işlemine izin verir. Scale uniformly için tik konulursa blokun bir kenarı için arttırma oranları diğer kenarlar için de aynı olur.</vt:lpstr>
      <vt:lpstr>Description kısmında block hakkında açıklama yazılabilinir</vt:lpstr>
      <vt:lpstr>OK  düğmesine  tıklanıp  çıkıldığında verilen isimde blok kaydedilmiş olur. Blok resimler seçildiğinde hepsi birden seçilir. Explode komutuyla dağıtılırlar.  Diyalog kutusu son hal </vt:lpstr>
      <vt:lpstr>Hazırlanan bloku çağırmak için insert-block kullanılır. Block seçilirse Insert diyalog kutusu açılır.</vt:lpstr>
      <vt:lpstr>Name seçeneğinden dikdörtgen1 dosyası seçilir.</vt:lpstr>
      <vt:lpstr>  Her zaman blok resmin ismi Name kısmında görünmeyebilir. Bu gibi durumlarda Browse (Araştır) düğmesine tıklanır. Ekrana Select Drawing File (Çizim Dosyasını Seç) diyalog kutusu gelir. </vt:lpstr>
      <vt:lpstr>PowerPoint Sunusu</vt:lpstr>
      <vt:lpstr>PowerPoint Sunusu</vt:lpstr>
      <vt:lpstr>PowerPoint Sunusu</vt:lpstr>
      <vt:lpstr>PowerPoint Sunusu</vt:lpstr>
      <vt:lpstr>PowerPoint Sunusu</vt:lpstr>
      <vt:lpstr>OK ile block yerleştirilir. Insert Son Hal</vt:lpstr>
      <vt:lpstr>Base Point seçilirse blok yerleştirilmiş olur.</vt:lpstr>
      <vt:lpstr> Son hal</vt:lpstr>
      <vt:lpstr>Wblock komutunda olduğu gibi Block komutu da objeleri blok haline getirir. Aralarında şöyle bir fark vardır. Wblock (Blok yaz) komutuyla oluşturulmuş bloklar değişik dosyalarda sınırsız sayıda kullanılırken, Block komutuyla oluşturulmuş bloklar sadece ilgili dosyada kullanılır. Güncel dosya kaydedildiğinde blok resim de otomatikman aynı dosyaya bağlı olarak kaydedilir.</vt:lpstr>
      <vt:lpstr>Her meslekte şekil ve ölçü bakımından değişmeyen ve sürekli kullanılan standart elemanlar vardır. Örneğin cıvata, somun, kapı, pencere, elektrik düğmesi gibi çok kullanılan standart elemanları tekrar tekrar çizmek büyük zaman kaybına sebep olacaktır. Bu şekiller,  bir defa çizilip “WBLOCK” komutu ile bir  bütün (blok) haline getirilip Harddisk’e  çizim dosyası gibi kaydedilir. İstenildiğinde “INSERT” komutu ile sınırsız sayıda çağrılıp kullanılabilir.</vt:lpstr>
      <vt:lpstr>Name e isim verilir. Base point tutup çağrılan nokta Layer ile 1.5k (0.15 mm) kalınlığında çizgi tanımlanır</vt:lpstr>
      <vt:lpstr>Çok sayıda objeden oluşan çizimlerin bir bütün haline getirilmesine block (blok) denir. Bu amaçla kullanılan komutlara blok komutları denir. Block haline getirilmiş resimler üzerinde değişiklik yapabilmek için “EXPLODE” komutuyla dağıtılmalıdır. </vt:lpstr>
      <vt:lpstr>Wblock Komutu Sadece komut satırında çıkmaktadır.  Wblock komutuna aşağıdaki yoldan girilir: ♦ Klavyeden WBLOCK kelimesi veya W harfi yazılır ve Enter tuşuna basılır.         Command: WBLOCK (W)  </vt:lpstr>
      <vt:lpstr>Komut çalıştırıldığında Source kısmında üç seçenek mevcuttur. Source bölümünden  Objects (Objeler) seçeneği seçilir. Block ile önceden draw’dan yapılan block’u Wblock  yapıyor. Entire drawing ile tüm çizilen çizimleri block yapıyor. Objects ile seçilen çizimleri block’a dönüştürür. </vt:lpstr>
      <vt:lpstr>Ekrana çağırıldığında yerleştirme noktası için Base point  (Temel nokta) bölümünden  Pick point  (Nokta tıklayın)  düğmesi tıklanır. Çizim ekranına dönülür ve blok çağrıldığında kullanılacak yerleştirme noktası tıklanır. Her objenin temel noktası değişik yerlerde olabilir. Tekrar diyalog kutusuna dönülür.</vt:lpstr>
      <vt:lpstr>Base Point olarak koordinatlar ekrandan nokta  seçilerek belirlenir. Nokta seçilince tekrar diyalog kutusuna dönülür.</vt:lpstr>
      <vt:lpstr>Koordinatlar otomatik seçilmiş olur. </vt:lpstr>
      <vt:lpstr>Objects  bölümünden  Select objects (Objeleri seçiniz)  düğmesi tıklanır. </vt:lpstr>
      <vt:lpstr>Çizim alanına geçilir  ve objeler seçilir. Sağ tuşa veya Enter tuşuna basılarak seçme işlemi sonuçlandırılır ve diyalog kutusuna geri dönülür.</vt:lpstr>
      <vt:lpstr>Objects kısmında  Retain ekranda yapılan çizimi olduğu gibi bırakır. Convert to block çizimi block’a dönüştürür. Delete from drawing yapılan çizimi ekrandan siler. Retain seçeneği tercih edilir.</vt:lpstr>
      <vt:lpstr>Blok resmin kaydetme yeri için Destination  (Hedef) bölümü kullanılır. File name and path (Dosya ismi ve yol)  kısmındaki boşluğun sağındaki  …(üç noktaya) tıklanır ve Browse for Drawing File diyalog kutusu görüntülenir </vt:lpstr>
      <vt:lpstr>Save in kısmından dosyanın kaydedileceği önceden oluşturulmuş klasör seçilir.          &gt; File Name kısmına dosyanın ismi yazılır. Blok olduğu anlaşılsın diye BLOK kelimesi ilave edilebilir.          </vt:lpstr>
      <vt:lpstr>&gt; File of type kısmından versiyon ismi seçilir. Eski versiyon formatlarında kayıt yapılabilir. &gt; Save düğmesine tıklanarak blok resim dosyaya kaydedilir. Write Block isimli diyalog kutusuna geri dönülür.</vt:lpstr>
      <vt:lpstr> OK  düğmesine  tıklanıp  çıkıldığında verilen isimde blok resim kaydedilmiş olur.</vt:lpstr>
      <vt:lpstr>PowerPoint Sunusu</vt:lpstr>
      <vt:lpstr>Insert-Block komutundan tekrar çağrılabilir dosya.  Blok resim yerleştirmek için aşağıdaki sıra takip edilir: 1. Insert komutu uygun yöntemlerden biriyle çalıştırılır.  Command: INSERT   2. Komut çalıştırıldıktan sonra Insert (Yerleştir) isimli diyalog kutusu görüntülenir ve aşağıdaki düzenlemeler yapılır </vt:lpstr>
      <vt:lpstr> ♦ Name kısmından  yerleştirilecek blok seçilir.</vt:lpstr>
      <vt:lpstr>    ♦ Her zaman blok resmin ismi Name kısmında görünmeyebilir. Bu gibi durumlarda Browse (Araştır) düğmesine tıklanır. Ekrana Select Drawing File (Çizim Dosyasını Seç) diyalog kutusu gelir  ♦ Browse  düğmesine tıklanarak  blok resmin kaydedildiği  yere gidilir.</vt:lpstr>
      <vt:lpstr>♦ Look in kısmından dosyanın kaydedildiği klasöre ulaşılır. Sol taraftaki boşlukta klasörde kayıtlı blok resimlerin isimleri listelenir. </vt:lpstr>
      <vt:lpstr>♦ Yerleştirilmek istenilen dosya ismi üzerine tıklanır. File Name kısmına dosyanın ismi yazılır.       </vt:lpstr>
      <vt:lpstr>♦  File of type kısmından AutoCAD’ in dosya uzantısı Drawing (*.dwg) seçilir.         ♦ Sağ taraftaki Preview (Ön izleme) kısmında yerleştirilmek istenilen dosyanın içeriği görüntülenir.         </vt:lpstr>
      <vt:lpstr>       ♦ Open düğmesine tıklanarak Insert isimli diyalog kutusuna geri dönülür.</vt:lpstr>
      <vt:lpstr> ♦  Explode (Dağıt) onay kutusu işaretlenirse blok resimler otomatik olarak dağıtılırlar.</vt:lpstr>
      <vt:lpstr> ♦  Explode (Dağıt) onay kutusu işaretlenirse blok resimler otomatik olarak dağıtılırlar. Explode aktifse büyütme küçültme oranı koordinatlar için tek bir oran olur.</vt:lpstr>
      <vt:lpstr>Explode’a tik konmazsa koordinatlar için farklı  büyütme küçültme oranı oluşturulabilinir.</vt:lpstr>
      <vt:lpstr> ♦  Rotation ile döndürme açısı belirlenebilir. O yazılırsa olduğu gibi kalır.</vt:lpstr>
      <vt:lpstr> ♦  Insertion point (yerleştirme noktası) şekil üzerinden belirlenir.</vt:lpstr>
      <vt:lpstr> ♦  Block Unit kısmında otomatik autocad’te tanımlı birimde gözükür. </vt:lpstr>
      <vt:lpstr>♦ OK  düğmesine  tıklandığında ekrana dönülür. blok resim yerleştirme noktasından yakalanarak ekranda görünmeye başlar ve istenilen yere tıklanarak yerleştirilir. Yerleştirilen blok resimler bir bütün halindedir. Seçildiklerinde hepsi birden seçilir.</vt:lpstr>
      <vt:lpstr>Blok resim yerleştirme noktasından yakalanarak ekranda görünmeye başlar ve istenilen yere tıklanarak yerleştirilir. Yerleştirilen blok resimler bir bütün halindedir. Seçildiklerinde hepsi birden seçilir.</vt:lpstr>
      <vt:lpstr>Blok resim yerleştirme noktasından yakalanarak ekranda görünmeye başlar ve istenilen yere tıklanarak yerleştirilir. Yerleştirilen blok resimler bir bütün halindedir. Seçildiklerinde hepsi birden seçilir.</vt:lpstr>
      <vt:lpstr>Define Attributes Değişken Block Oluşturma Değişken etiketler içeren bloklar oluşturulur.</vt:lpstr>
      <vt:lpstr>Mode kısmı aynen bırakılır.</vt:lpstr>
      <vt:lpstr>Insertion Point  Yerleştirme noktası “Insertion Point” kısmında, genellikle ön tanımlı olarak işaretli olarak gelen yerleştirme noktasını “insertion point” ekranda tanımla “specify on screen” ayarı kullanılır, sizde bu ön tanımlı ayarı kullanın. </vt:lpstr>
      <vt:lpstr>Tag: Attribute verilen isim. Bu isim bloğun içini düzenlerken veya bloğu yaratırken görebileceğimiz yazıdır. Attribute hakkında bilgi verir.</vt:lpstr>
      <vt:lpstr>Prompt: Bloğu hazırlayıp yerleştirdikten sonra ekrandan değeri isterken bize sorduğu soru.</vt:lpstr>
      <vt:lpstr>Default: Geçerli olarak girilecek değer. Örneğin bir antette çizenin ismi alanına kendi isminizi value olarak atarsanız her defasında tekrardan yazmanıza gerek kalmaz. Burada boş bırakılır.</vt:lpstr>
      <vt:lpstr>Text Settings:Burada sola bitişik (Left) standart yazı stili seçilir.</vt:lpstr>
      <vt:lpstr>Text height: 2mm 1/100 ölçeğinde 20 olarak seçilir Rotation 0 seçilir.</vt:lpstr>
      <vt:lpstr>OK tercih edilir</vt:lpstr>
      <vt:lpstr>Kot oluşturmak için Polygon tercih edilir. Eşkenar üçgen oluşturulur.</vt:lpstr>
      <vt:lpstr>Kot için öncelikle 1.5k kalınlığında bir layer oluşturulur. Bunun üzerine çizime devam edilir.</vt:lpstr>
      <vt:lpstr>Kenar sayısı 3 girilir. Enter’a tıklanır.</vt:lpstr>
      <vt:lpstr> İçteğet çember seçeneği seçilir.</vt:lpstr>
      <vt:lpstr>Yarıçap değeri 30 girilir. Biz ise yüksekliği 30 olan üçgen istiyoruz.</vt:lpstr>
      <vt:lpstr>Öncelikle şekilde yatay kenar üstte değilse üste gelecek şekilde modify menüsünden rotate ile ayarlanır.</vt:lpstr>
      <vt:lpstr>Line komutu tıklanır</vt:lpstr>
      <vt:lpstr>İlk nokta olarak üçgenin alt noktası seçilir.</vt:lpstr>
      <vt:lpstr>Yükseklik olarak 30 girilir. Ortho modu açık tutulur. Enter a tıklanır.</vt:lpstr>
      <vt:lpstr>Oluşan yükseklik ile orantılı şekilde üçgen modify menüsünden scale ile küçültülür.</vt:lpstr>
      <vt:lpstr>Küçültülecek üçgen seçilir ve sağ tuşa veya Enter’a tıklanır</vt:lpstr>
      <vt:lpstr>Üçgenin alt ucu base point (temel nokta) olarak seçilir.</vt:lpstr>
      <vt:lpstr>Komut satırından Reference seçilir.</vt:lpstr>
      <vt:lpstr>Üçgenin alt ucu ve üst kenarın ortası seçilir.</vt:lpstr>
      <vt:lpstr>Üçgenin alt ucu ve üst kenarın ortası seçilir.</vt:lpstr>
      <vt:lpstr>Daha sonra üst çizgi aşağı sürüklenir line ile çizilen çizgi yakalanır</vt:lpstr>
      <vt:lpstr>Böylece yüksekliği 30 olan üçgen oluşturulmuş olur.</vt:lpstr>
      <vt:lpstr>Yüksekliğin 8 mm’ye tamamlanması gerekmektedir.</vt:lpstr>
      <vt:lpstr>Yükseklik Modify menüsünden Lengthen ile 8mm için 1/100 ölçekte 80’e tamamlanır</vt:lpstr>
      <vt:lpstr>Komutdan Total seçilir.</vt:lpstr>
      <vt:lpstr>Toplam uzunluk 80 yazılır ve enter’a tıklanır.</vt:lpstr>
      <vt:lpstr>Uzatılacak yükseklik çizgisi seçilir.</vt:lpstr>
      <vt:lpstr>Sağ tıklanıp enter’a tıklanır komut bitirilir.</vt:lpstr>
      <vt:lpstr>Son hal</vt:lpstr>
      <vt:lpstr>Line komutu çalıştırılır. Üçgenin iki köşesinin kesişim noktası ilk nokta olarak seçilir. </vt:lpstr>
      <vt:lpstr>Line ile ikinci nokta olarak üçgenin alt kenarı seçilir.</vt:lpstr>
      <vt:lpstr>Üçgenin alt köşesinden çizime kadar olan mesafe a=12 mm olup ve 2 mm çizilen kenardan mesafe bırakılacağından üçgen alt köşesinden 12-2=10 mm’lik çizgi çizilir. 10 mm 1/100 ölçekte 100 olarak çizilir.</vt:lpstr>
      <vt:lpstr>Diğer nokta için 100 yazılıp enter’a tıklanır.</vt:lpstr>
      <vt:lpstr>Daha sonra sağ tıklanıp Enter’a tıklanır.</vt:lpstr>
      <vt:lpstr>Üçgenin sol üst kenarından 2 mm’ye karşılık 1/100 ölçekte 20 yukarıda yatay çizgi çizilmesi için öncelikle Line komutu çalıştırılır ve üçgenin sol üst kenarı seçilir.</vt:lpstr>
      <vt:lpstr>Diğer nokta için Mouse yukarı sürüklenir ve komut satırına 20 yazılır ve enter’a tıklanır.</vt:lpstr>
      <vt:lpstr>Kot yüksekliğinin alt kenarından çizilen çizgi kot yazısının sığacağı uzunlukta olacak şekilde olmalıdır.</vt:lpstr>
      <vt:lpstr>Bu durumda diğer nokta seçilir ve sağ tıklayıp enter ile komut sonlandırılır.</vt:lpstr>
      <vt:lpstr>Fazla kısım silinir</vt:lpstr>
      <vt:lpstr>Son hal</vt:lpstr>
      <vt:lpstr>Bu çizilen kısım WBLOCK  ile block yapılır.</vt:lpstr>
      <vt:lpstr>Pick point olarak en alt çizginin köşesi seçilir.  </vt:lpstr>
      <vt:lpstr>Objects olarak tüm çizim seçilir.</vt:lpstr>
      <vt:lpstr>Objects olarak tüm çizim seçilir ve sağ tıklanır. Diyalog kutusuna geri dönülür.</vt:lpstr>
      <vt:lpstr>Kaydedilecek yer ve birim ayarlanır.</vt:lpstr>
      <vt:lpstr>OK’e tıklanır.</vt:lpstr>
      <vt:lpstr>Yazının üst çizgiden 1 mm yukarıda olması için copy  komutuyla 1 mm için 10 birim yukarıdan çizgi çizilir.</vt:lpstr>
      <vt:lpstr>Üst çizgi seçilir. Seçim işlemini bitirmek için sağ tıklanır.</vt:lpstr>
      <vt:lpstr>Çizginin üst ucu tıklanır temel nokta olarak.</vt:lpstr>
      <vt:lpstr>Komut satırına 10 yazılıp enter a tıklanır. Komut sonlandırılır.</vt:lpstr>
      <vt:lpstr>Son hal </vt:lpstr>
      <vt:lpstr>Block hale dönüşen sabit kısma değişken kısımları eklemek için Define Attributes kullanılır. Sabit kısımlar WBLOCK ile değişken kısımlar Define Attributes  ile ayarlanır. </vt:lpstr>
      <vt:lpstr>İşaret için Tag Kısmına X konulur.  Prompt kısmına işareti giriniz yazılır. Sağa dayalı yazmak için sol ve yazı yüksekliği için 20 seçilir. Ve OK tıklanır.</vt:lpstr>
      <vt:lpstr>Yazı yaklaşık olarak üst çizginin tam üzerine düşey çizginin yanında boşluk bırakılarak yerleştirilir.</vt:lpstr>
      <vt:lpstr>Son Hal</vt:lpstr>
      <vt:lpstr>Aynı şekilde KOT yazısı da sağa yerleştirilir. Define Attributes kullanılır. KOT için Tag Kısmına KOT konulur.  Prompt kısmına KOTU GİRİNİZ yazılır. Yerleştirmek için sol(Left) ve yazı yüksekliği için 20 seçilir. Ve OK tıklanır.</vt:lpstr>
      <vt:lpstr>Yazı yaklaşık olarak üst çizginin tam üzerine düşey çizginin yanında boşluk bırakılarak yerleştirilir.</vt:lpstr>
      <vt:lpstr>Son Hal</vt:lpstr>
      <vt:lpstr>Üst çizgi silinirse son hal</vt:lpstr>
      <vt:lpstr>Daha sonra tekrar WBLOCK kullanılır. Pick point tıklanır</vt:lpstr>
      <vt:lpstr>Pick Point olarak en uçtan 2 mm için 1/100 ölçekte 20 girilir ve enter’e tıklanır.</vt:lpstr>
      <vt:lpstr>Tekrar diyalog kutusuna dönülür ve nesne seçilir select objects ile.</vt:lpstr>
      <vt:lpstr>Nesne seçilir ve Mouse ile sağ tıklanır.</vt:lpstr>
      <vt:lpstr>Dosya ismi olarak Destination kısmında kaydetmek için Üç noktaya tıklanır.  </vt:lpstr>
      <vt:lpstr>solkot yazılır ve save e tıklanır.</vt:lpstr>
      <vt:lpstr>OK e tıklanır.</vt:lpstr>
      <vt:lpstr>Örnek çizimde sol kotun yerleştirilmesi</vt:lpstr>
      <vt:lpstr>(Insert-Block) ile block çağrılırsa</vt:lpstr>
      <vt:lpstr>Browse ile dosya çağrılır.</vt:lpstr>
      <vt:lpstr>Sol kot dosyası seçilir ve Open’a tıklanır.</vt:lpstr>
      <vt:lpstr>OK’e tıklanır.</vt:lpstr>
      <vt:lpstr>İlk kotun konulacağı hizada köşedeki Endpoint yerleştirme noktası olarak seçilir.</vt:lpstr>
      <vt:lpstr>Burada işareti giriniz ve KOTU GİRİNİZ kısımları doldurulur OK’e tıklanır.</vt:lpstr>
      <vt:lpstr>Son hal</vt:lpstr>
      <vt:lpstr>Diğer kotlar copy komutu ile yerleştirilir.</vt:lpstr>
      <vt:lpstr>Kot çizgisi seçilir ve sağ tıklanır.</vt:lpstr>
      <vt:lpstr>Base point olarak kot çizgisinin Endpoint’i seçilirse</vt:lpstr>
      <vt:lpstr>Diğer nokta ise yukarı uzatılan çizgi ile üst köşenin kesişim noktası seçilir.</vt:lpstr>
      <vt:lpstr>Diğer kotlar benzer şekilde belirlenir.</vt:lpstr>
      <vt:lpstr>Son hal. </vt:lpstr>
      <vt:lpstr>KOT ve işaret üzerine iki kere tıklanarak gerekli değişikler yapılabilinir.</vt:lpstr>
      <vt:lpstr>Value kısmında gerekli değişikler yapılabilinir. Apply ve OK tıklanır.</vt:lpstr>
      <vt:lpstr>Son hal</vt:lpstr>
      <vt:lpstr>Artı eksi kotu (Zemin kotu) için explode ile kot dağıtılır ve zemin için artı eksi işareti konulur.</vt:lpstr>
      <vt:lpstr>Sağ kot benzer şekilde hazırlanır. </vt:lpstr>
      <vt:lpstr>Plan ve üstten görünüşlerde kot benzer şekilde hazırlanır.</vt:lpstr>
      <vt:lpstr>Plot Komutu </vt:lpstr>
      <vt:lpstr>Name kısmından yazıcı seçilir. Paper size olarak A4 seçilir. What to plot ile Window seçilirek ekrandan çıktı alınacak yer seçilebilinir. Ölçek 1/100 olacak şekilde çıktı alınmak istenirse 10 mm için 100 units seçilir. Fit to paper için tik kaldırılır. Renkli çıktı için monochrome seçilebilinir.  Preview ile çıktı görüntülebilinir.</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yur day</dc:creator>
  <cp:lastModifiedBy>Fulya İŞLEK</cp:lastModifiedBy>
  <cp:revision>208</cp:revision>
  <dcterms:created xsi:type="dcterms:W3CDTF">2019-11-02T11:17:29Z</dcterms:created>
  <dcterms:modified xsi:type="dcterms:W3CDTF">2022-12-18T05:16:56Z</dcterms:modified>
</cp:coreProperties>
</file>