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340" r:id="rId3"/>
    <p:sldId id="276" r:id="rId4"/>
    <p:sldId id="275" r:id="rId5"/>
    <p:sldId id="299" r:id="rId6"/>
    <p:sldId id="261" r:id="rId7"/>
    <p:sldId id="262" r:id="rId8"/>
    <p:sldId id="264" r:id="rId9"/>
    <p:sldId id="300" r:id="rId10"/>
    <p:sldId id="265" r:id="rId11"/>
    <p:sldId id="266" r:id="rId12"/>
    <p:sldId id="301" r:id="rId13"/>
    <p:sldId id="267" r:id="rId14"/>
    <p:sldId id="268" r:id="rId15"/>
    <p:sldId id="302" r:id="rId16"/>
    <p:sldId id="303" r:id="rId17"/>
    <p:sldId id="304" r:id="rId18"/>
    <p:sldId id="305" r:id="rId19"/>
    <p:sldId id="269" r:id="rId20"/>
    <p:sldId id="270" r:id="rId21"/>
    <p:sldId id="309" r:id="rId22"/>
    <p:sldId id="307" r:id="rId23"/>
    <p:sldId id="308" r:id="rId24"/>
    <p:sldId id="271" r:id="rId25"/>
    <p:sldId id="272" r:id="rId26"/>
    <p:sldId id="273" r:id="rId27"/>
    <p:sldId id="274" r:id="rId28"/>
    <p:sldId id="277" r:id="rId29"/>
    <p:sldId id="312" r:id="rId30"/>
    <p:sldId id="313" r:id="rId31"/>
    <p:sldId id="314" r:id="rId32"/>
    <p:sldId id="315" r:id="rId33"/>
    <p:sldId id="316" r:id="rId34"/>
    <p:sldId id="317" r:id="rId35"/>
    <p:sldId id="319" r:id="rId36"/>
    <p:sldId id="320" r:id="rId37"/>
    <p:sldId id="318" r:id="rId38"/>
    <p:sldId id="321" r:id="rId39"/>
    <p:sldId id="322" r:id="rId40"/>
    <p:sldId id="323" r:id="rId41"/>
    <p:sldId id="324" r:id="rId42"/>
    <p:sldId id="325" r:id="rId43"/>
    <p:sldId id="337" r:id="rId44"/>
    <p:sldId id="326" r:id="rId45"/>
    <p:sldId id="327" r:id="rId46"/>
    <p:sldId id="328" r:id="rId47"/>
    <p:sldId id="329" r:id="rId48"/>
    <p:sldId id="330" r:id="rId49"/>
    <p:sldId id="331" r:id="rId50"/>
    <p:sldId id="332" r:id="rId51"/>
    <p:sldId id="333" r:id="rId52"/>
    <p:sldId id="334" r:id="rId53"/>
    <p:sldId id="335" r:id="rId54"/>
    <p:sldId id="336" r:id="rId55"/>
    <p:sldId id="338" r:id="rId5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35EF2-E210-4029-B099-B96B99E3E638}" type="datetimeFigureOut">
              <a:rPr lang="tr-TR" smtClean="0"/>
              <a:t>6.11.2019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3C033-D321-4AEC-8C51-2F94A0FC259B}" type="slidenum">
              <a:rPr lang="tr-TR" smtClean="0"/>
              <a:t>‹#›</a:t>
            </a:fld>
            <a:endParaRPr lang="tr-TR"/>
          </a:p>
        </p:txBody>
      </p:sp>
    </p:spTree>
    <p:extLst>
      <p:ext uri="{BB962C8B-B14F-4D97-AF65-F5344CB8AC3E}">
        <p14:creationId xmlns:p14="http://schemas.microsoft.com/office/powerpoint/2010/main" val="55436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CDA632-E040-4F21-AE24-C4ED6E14FA49}" type="slidenum">
              <a:rPr kumimoji="0" lang="tr-TR"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tr-TR"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32583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37849BE-6F93-4AB5-8E9C-658045285485}"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72230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37849BE-6F93-4AB5-8E9C-658045285485}"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78368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37849BE-6F93-4AB5-8E9C-658045285485}"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3773704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7517" y="12701"/>
            <a:ext cx="1186180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nvGrpSpPr>
          <p:cNvPr id="5" name="Group 8"/>
          <p:cNvGrpSpPr>
            <a:grpSpLocks/>
          </p:cNvGrpSpPr>
          <p:nvPr/>
        </p:nvGrpSpPr>
        <p:grpSpPr bwMode="auto">
          <a:xfrm>
            <a:off x="260351" y="234950"/>
            <a:ext cx="5050367" cy="1778000"/>
            <a:chOff x="123" y="148"/>
            <a:chExt cx="2386" cy="1120"/>
          </a:xfrm>
        </p:grpSpPr>
        <p:sp>
          <p:nvSpPr>
            <p:cNvPr id="6" name="Freeform 9"/>
            <p:cNvSpPr>
              <a:spLocks/>
            </p:cNvSpPr>
            <p:nvPr userDrawn="1"/>
          </p:nvSpPr>
          <p:spPr bwMode="auto">
            <a:xfrm>
              <a:off x="177" y="177"/>
              <a:ext cx="2250" cy="1017"/>
            </a:xfrm>
            <a:custGeom>
              <a:avLst/>
              <a:gdLst>
                <a:gd name="T0" fmla="*/ 603292897 w 794"/>
                <a:gd name="T1" fmla="*/ 46843570 h 414"/>
                <a:gd name="T2" fmla="*/ 539523428 w 794"/>
                <a:gd name="T3" fmla="*/ 37722662 h 414"/>
                <a:gd name="T4" fmla="*/ 422588358 w 794"/>
                <a:gd name="T5" fmla="*/ 24925938 h 414"/>
                <a:gd name="T6" fmla="*/ 53931151 w 794"/>
                <a:gd name="T7" fmla="*/ 0 h 414"/>
                <a:gd name="T8" fmla="*/ 17393883 w 794"/>
                <a:gd name="T9" fmla="*/ 2361589 h 414"/>
                <a:gd name="T10" fmla="*/ 0 w 794"/>
                <a:gd name="T11" fmla="*/ 9851723 h 414"/>
                <a:gd name="T12" fmla="*/ 21197253 w 794"/>
                <a:gd name="T13" fmla="*/ 18397854 h 414"/>
                <a:gd name="T14" fmla="*/ 433075605 w 794"/>
                <a:gd name="T15" fmla="*/ 48534075 h 414"/>
                <a:gd name="T16" fmla="*/ 523318868 w 794"/>
                <a:gd name="T17" fmla="*/ 46604285 h 414"/>
                <a:gd name="T18" fmla="*/ 596281727 w 794"/>
                <a:gd name="T19" fmla="*/ 49100330 h 414"/>
                <a:gd name="T20" fmla="*/ 603292897 w 794"/>
                <a:gd name="T21" fmla="*/ 46843570 h 414"/>
                <a:gd name="T22" fmla="*/ 603292897 w 794"/>
                <a:gd name="T23" fmla="*/ 468435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7" name="Freeform 10"/>
            <p:cNvSpPr>
              <a:spLocks/>
            </p:cNvSpPr>
            <p:nvPr userDrawn="1"/>
          </p:nvSpPr>
          <p:spPr bwMode="auto">
            <a:xfrm>
              <a:off x="166" y="261"/>
              <a:ext cx="2244" cy="1007"/>
            </a:xfrm>
            <a:custGeom>
              <a:avLst/>
              <a:gdLst>
                <a:gd name="T0" fmla="*/ 12478 w 1586"/>
                <a:gd name="T1" fmla="*/ 0 h 821"/>
                <a:gd name="T2" fmla="*/ 121200 w 1586"/>
                <a:gd name="T3" fmla="*/ 7379 h 821"/>
                <a:gd name="T4" fmla="*/ 130025 w 1586"/>
                <a:gd name="T5" fmla="*/ 9072 h 821"/>
                <a:gd name="T6" fmla="*/ 144432 w 1586"/>
                <a:gd name="T7" fmla="*/ 11260 h 821"/>
                <a:gd name="T8" fmla="*/ 142521 w 1586"/>
                <a:gd name="T9" fmla="*/ 11674 h 821"/>
                <a:gd name="T10" fmla="*/ 122908 w 1586"/>
                <a:gd name="T11" fmla="*/ 11189 h 821"/>
                <a:gd name="T12" fmla="*/ 104248 w 1586"/>
                <a:gd name="T13" fmla="*/ 11532 h 821"/>
                <a:gd name="T14" fmla="*/ 3769 w 1586"/>
                <a:gd name="T15" fmla="*/ 4249 h 821"/>
                <a:gd name="T16" fmla="*/ 0 w 1586"/>
                <a:gd name="T17" fmla="*/ 2134 h 821"/>
                <a:gd name="T18" fmla="*/ 4180 w 1586"/>
                <a:gd name="T19" fmla="*/ 450 h 821"/>
                <a:gd name="T20" fmla="*/ 12478 w 1586"/>
                <a:gd name="T21" fmla="*/ 0 h 821"/>
                <a:gd name="T22" fmla="*/ 1247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8" name="Freeform 11"/>
            <p:cNvSpPr>
              <a:spLocks/>
            </p:cNvSpPr>
            <p:nvPr userDrawn="1"/>
          </p:nvSpPr>
          <p:spPr bwMode="auto">
            <a:xfrm>
              <a:off x="474" y="344"/>
              <a:ext cx="1488" cy="919"/>
            </a:xfrm>
            <a:custGeom>
              <a:avLst/>
              <a:gdLst>
                <a:gd name="T0" fmla="*/ 0 w 1049"/>
                <a:gd name="T1" fmla="*/ 4803 h 747"/>
                <a:gd name="T2" fmla="*/ 86781 w 1049"/>
                <a:gd name="T3" fmla="*/ 11049 h 747"/>
                <a:gd name="T4" fmla="*/ 88395 w 1049"/>
                <a:gd name="T5" fmla="*/ 7899 h 747"/>
                <a:gd name="T6" fmla="*/ 98747 w 1049"/>
                <a:gd name="T7" fmla="*/ 6245 h 747"/>
                <a:gd name="T8" fmla="*/ 7341 w 1049"/>
                <a:gd name="T9" fmla="*/ 0 h 747"/>
                <a:gd name="T10" fmla="*/ 0 w 1049"/>
                <a:gd name="T11" fmla="*/ 1871 h 747"/>
                <a:gd name="T12" fmla="*/ 0 w 1049"/>
                <a:gd name="T13" fmla="*/ 4803 h 747"/>
                <a:gd name="T14" fmla="*/ 0 w 1049"/>
                <a:gd name="T15" fmla="*/ 480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9858 w 150"/>
                  <a:gd name="T1" fmla="*/ 0 h 173"/>
                  <a:gd name="T2" fmla="*/ 3628 w 150"/>
                  <a:gd name="T3" fmla="*/ 1054 h 173"/>
                  <a:gd name="T4" fmla="*/ 0 w 150"/>
                  <a:gd name="T5" fmla="*/ 2750 h 173"/>
                  <a:gd name="T6" fmla="*/ 7173 w 150"/>
                  <a:gd name="T7" fmla="*/ 2542 h 173"/>
                  <a:gd name="T8" fmla="*/ 9240 w 150"/>
                  <a:gd name="T9" fmla="*/ 1343 h 173"/>
                  <a:gd name="T10" fmla="*/ 13483 w 150"/>
                  <a:gd name="T11" fmla="*/ 426 h 173"/>
                  <a:gd name="T12" fmla="*/ 9858 w 150"/>
                  <a:gd name="T13" fmla="*/ 0 h 173"/>
                  <a:gd name="T14" fmla="*/ 985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11" name="Freeform 14"/>
              <p:cNvSpPr>
                <a:spLocks/>
              </p:cNvSpPr>
              <p:nvPr userDrawn="1"/>
            </p:nvSpPr>
            <p:spPr bwMode="auto">
              <a:xfrm>
                <a:off x="123" y="148"/>
                <a:ext cx="2386" cy="1081"/>
              </a:xfrm>
              <a:custGeom>
                <a:avLst/>
                <a:gdLst>
                  <a:gd name="T0" fmla="*/ 14461 w 1684"/>
                  <a:gd name="T1" fmla="*/ 0 h 880"/>
                  <a:gd name="T2" fmla="*/ 5847 w 1684"/>
                  <a:gd name="T3" fmla="*/ 755 h 880"/>
                  <a:gd name="T4" fmla="*/ 0 w 1684"/>
                  <a:gd name="T5" fmla="*/ 3018 h 880"/>
                  <a:gd name="T6" fmla="*/ 6236 w 1684"/>
                  <a:gd name="T7" fmla="*/ 5205 h 880"/>
                  <a:gd name="T8" fmla="*/ 109610 w 1684"/>
                  <a:gd name="T9" fmla="*/ 12573 h 880"/>
                  <a:gd name="T10" fmla="*/ 131879 w 1684"/>
                  <a:gd name="T11" fmla="*/ 12115 h 880"/>
                  <a:gd name="T12" fmla="*/ 149924 w 1684"/>
                  <a:gd name="T13" fmla="*/ 12764 h 880"/>
                  <a:gd name="T14" fmla="*/ 156185 w 1684"/>
                  <a:gd name="T15" fmla="*/ 11733 h 880"/>
                  <a:gd name="T16" fmla="*/ 139289 w 1684"/>
                  <a:gd name="T17" fmla="*/ 9627 h 880"/>
                  <a:gd name="T18" fmla="*/ 132424 w 1684"/>
                  <a:gd name="T19" fmla="*/ 7434 h 880"/>
                  <a:gd name="T20" fmla="*/ 127006 w 1684"/>
                  <a:gd name="T21" fmla="*/ 7644 h 880"/>
                  <a:gd name="T22" fmla="*/ 133443 w 1684"/>
                  <a:gd name="T23" fmla="*/ 9627 h 880"/>
                  <a:gd name="T24" fmla="*/ 146349 w 1684"/>
                  <a:gd name="T25" fmla="*/ 11741 h 880"/>
                  <a:gd name="T26" fmla="*/ 131061 w 1684"/>
                  <a:gd name="T27" fmla="*/ 11416 h 880"/>
                  <a:gd name="T28" fmla="*/ 113035 w 1684"/>
                  <a:gd name="T29" fmla="*/ 11794 h 880"/>
                  <a:gd name="T30" fmla="*/ 116371 w 1684"/>
                  <a:gd name="T31" fmla="*/ 9421 h 880"/>
                  <a:gd name="T32" fmla="*/ 124100 w 1684"/>
                  <a:gd name="T33" fmla="*/ 7804 h 880"/>
                  <a:gd name="T34" fmla="*/ 115052 w 1684"/>
                  <a:gd name="T35" fmla="*/ 8006 h 880"/>
                  <a:gd name="T36" fmla="*/ 108037 w 1684"/>
                  <a:gd name="T37" fmla="*/ 9551 h 880"/>
                  <a:gd name="T38" fmla="*/ 105653 w 1684"/>
                  <a:gd name="T39" fmla="*/ 11477 h 880"/>
                  <a:gd name="T40" fmla="*/ 9935 w 1684"/>
                  <a:gd name="T41" fmla="*/ 4495 h 880"/>
                  <a:gd name="T42" fmla="*/ 7397 w 1684"/>
                  <a:gd name="T43" fmla="*/ 3114 h 880"/>
                  <a:gd name="T44" fmla="*/ 9548 w 1684"/>
                  <a:gd name="T45" fmla="*/ 1386 h 880"/>
                  <a:gd name="T46" fmla="*/ 20093 w 1684"/>
                  <a:gd name="T47" fmla="*/ 0 h 880"/>
                  <a:gd name="T48" fmla="*/ 14461 w 1684"/>
                  <a:gd name="T49" fmla="*/ 0 h 880"/>
                  <a:gd name="T50" fmla="*/ 1446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12" name="Freeform 15"/>
              <p:cNvSpPr>
                <a:spLocks/>
              </p:cNvSpPr>
              <p:nvPr userDrawn="1"/>
            </p:nvSpPr>
            <p:spPr bwMode="auto">
              <a:xfrm>
                <a:off x="324" y="158"/>
                <a:ext cx="1686" cy="614"/>
              </a:xfrm>
              <a:custGeom>
                <a:avLst/>
                <a:gdLst>
                  <a:gd name="T0" fmla="*/ 9282 w 1190"/>
                  <a:gd name="T1" fmla="*/ 0 h 500"/>
                  <a:gd name="T2" fmla="*/ 110325 w 1190"/>
                  <a:gd name="T3" fmla="*/ 7075 h 500"/>
                  <a:gd name="T4" fmla="*/ 99688 w 1190"/>
                  <a:gd name="T5" fmla="*/ 7218 h 500"/>
                  <a:gd name="T6" fmla="*/ 0 w 1190"/>
                  <a:gd name="T7" fmla="*/ 389 h 500"/>
                  <a:gd name="T8" fmla="*/ 9282 w 1190"/>
                  <a:gd name="T9" fmla="*/ 0 h 500"/>
                  <a:gd name="T10" fmla="*/ 928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13" name="Freeform 16"/>
              <p:cNvSpPr>
                <a:spLocks/>
              </p:cNvSpPr>
              <p:nvPr userDrawn="1"/>
            </p:nvSpPr>
            <p:spPr bwMode="auto">
              <a:xfrm>
                <a:off x="409" y="251"/>
                <a:ext cx="227" cy="410"/>
              </a:xfrm>
              <a:custGeom>
                <a:avLst/>
                <a:gdLst>
                  <a:gd name="T0" fmla="*/ 10968 w 160"/>
                  <a:gd name="T1" fmla="*/ 0 h 335"/>
                  <a:gd name="T2" fmla="*/ 1796 w 160"/>
                  <a:gd name="T3" fmla="*/ 1474 h 335"/>
                  <a:gd name="T4" fmla="*/ 0 w 160"/>
                  <a:gd name="T5" fmla="*/ 3174 h 335"/>
                  <a:gd name="T6" fmla="*/ 3147 w 160"/>
                  <a:gd name="T7" fmla="*/ 4340 h 335"/>
                  <a:gd name="T8" fmla="*/ 8844 w 160"/>
                  <a:gd name="T9" fmla="*/ 4627 h 335"/>
                  <a:gd name="T10" fmla="*/ 7180 w 160"/>
                  <a:gd name="T11" fmla="*/ 2119 h 335"/>
                  <a:gd name="T12" fmla="*/ 15087 w 160"/>
                  <a:gd name="T13" fmla="*/ 242 h 335"/>
                  <a:gd name="T14" fmla="*/ 10968 w 160"/>
                  <a:gd name="T15" fmla="*/ 0 h 335"/>
                  <a:gd name="T16" fmla="*/ 109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14" name="Freeform 17"/>
              <p:cNvSpPr>
                <a:spLocks/>
              </p:cNvSpPr>
              <p:nvPr userDrawn="1"/>
            </p:nvSpPr>
            <p:spPr bwMode="auto">
              <a:xfrm>
                <a:off x="846" y="536"/>
                <a:ext cx="691" cy="364"/>
              </a:xfrm>
              <a:custGeom>
                <a:avLst/>
                <a:gdLst>
                  <a:gd name="T0" fmla="*/ 1284 w 489"/>
                  <a:gd name="T1" fmla="*/ 505 h 296"/>
                  <a:gd name="T2" fmla="*/ 14305 w 489"/>
                  <a:gd name="T3" fmla="*/ 976 h 296"/>
                  <a:gd name="T4" fmla="*/ 29026 w 489"/>
                  <a:gd name="T5" fmla="*/ 2019 h 296"/>
                  <a:gd name="T6" fmla="*/ 39420 w 489"/>
                  <a:gd name="T7" fmla="*/ 3580 h 296"/>
                  <a:gd name="T8" fmla="*/ 29201 w 489"/>
                  <a:gd name="T9" fmla="*/ 3385 h 296"/>
                  <a:gd name="T10" fmla="*/ 12417 w 489"/>
                  <a:gd name="T11" fmla="*/ 2151 h 296"/>
                  <a:gd name="T12" fmla="*/ 4468 w 489"/>
                  <a:gd name="T13" fmla="*/ 1177 h 296"/>
                  <a:gd name="T14" fmla="*/ 9557 w 489"/>
                  <a:gd name="T15" fmla="*/ 2398 h 296"/>
                  <a:gd name="T16" fmla="*/ 24359 w 489"/>
                  <a:gd name="T17" fmla="*/ 3968 h 296"/>
                  <a:gd name="T18" fmla="*/ 41723 w 489"/>
                  <a:gd name="T19" fmla="*/ 4366 h 296"/>
                  <a:gd name="T20" fmla="*/ 43792 w 489"/>
                  <a:gd name="T21" fmla="*/ 3296 h 296"/>
                  <a:gd name="T22" fmla="*/ 35296 w 489"/>
                  <a:gd name="T23" fmla="*/ 1772 h 296"/>
                  <a:gd name="T24" fmla="*/ 15209 w 489"/>
                  <a:gd name="T25" fmla="*/ 255 h 296"/>
                  <a:gd name="T26" fmla="*/ 0 w 489"/>
                  <a:gd name="T27" fmla="*/ 0 h 296"/>
                  <a:gd name="T28" fmla="*/ 1284 w 489"/>
                  <a:gd name="T29" fmla="*/ 505 h 296"/>
                  <a:gd name="T30" fmla="*/ 1284 w 489"/>
                  <a:gd name="T31" fmla="*/ 50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grpSp>
      <p:grpSp>
        <p:nvGrpSpPr>
          <p:cNvPr id="15" name="Group 18"/>
          <p:cNvGrpSpPr>
            <a:grpSpLocks/>
          </p:cNvGrpSpPr>
          <p:nvPr/>
        </p:nvGrpSpPr>
        <p:grpSpPr bwMode="auto">
          <a:xfrm>
            <a:off x="10553700" y="4368801"/>
            <a:ext cx="990600" cy="1058863"/>
            <a:chOff x="4986" y="2752"/>
            <a:chExt cx="468" cy="667"/>
          </a:xfrm>
        </p:grpSpPr>
        <p:sp>
          <p:nvSpPr>
            <p:cNvPr id="16" name="Freeform 19"/>
            <p:cNvSpPr>
              <a:spLocks/>
            </p:cNvSpPr>
            <p:nvPr userDrawn="1"/>
          </p:nvSpPr>
          <p:spPr bwMode="auto">
            <a:xfrm rot="7320404">
              <a:off x="4909" y="2936"/>
              <a:ext cx="629" cy="293"/>
            </a:xfrm>
            <a:custGeom>
              <a:avLst/>
              <a:gdLst>
                <a:gd name="T0" fmla="*/ 38 w 794"/>
                <a:gd name="T1" fmla="*/ 4 h 414"/>
                <a:gd name="T2" fmla="*/ 35 w 794"/>
                <a:gd name="T3" fmla="*/ 4 h 414"/>
                <a:gd name="T4" fmla="*/ 27 w 794"/>
                <a:gd name="T5" fmla="*/ 2 h 414"/>
                <a:gd name="T6" fmla="*/ 3 w 794"/>
                <a:gd name="T7" fmla="*/ 0 h 414"/>
                <a:gd name="T8" fmla="*/ 2 w 794"/>
                <a:gd name="T9" fmla="*/ 1 h 414"/>
                <a:gd name="T10" fmla="*/ 0 w 794"/>
                <a:gd name="T11" fmla="*/ 1 h 414"/>
                <a:gd name="T12" fmla="*/ 2 w 794"/>
                <a:gd name="T13" fmla="*/ 2 h 414"/>
                <a:gd name="T14" fmla="*/ 28 w 794"/>
                <a:gd name="T15" fmla="*/ 4 h 414"/>
                <a:gd name="T16" fmla="*/ 33 w 794"/>
                <a:gd name="T17" fmla="*/ 4 h 414"/>
                <a:gd name="T18" fmla="*/ 38 w 794"/>
                <a:gd name="T19" fmla="*/ 4 h 414"/>
                <a:gd name="T20" fmla="*/ 38 w 794"/>
                <a:gd name="T21" fmla="*/ 4 h 414"/>
                <a:gd name="T22" fmla="*/ 38 w 794"/>
                <a:gd name="T23" fmla="*/ 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18" name="Freeform 21"/>
            <p:cNvSpPr>
              <a:spLocks/>
            </p:cNvSpPr>
            <p:nvPr userDrawn="1"/>
          </p:nvSpPr>
          <p:spPr bwMode="auto">
            <a:xfrm rot="7320404">
              <a:off x="5000" y="2913"/>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23" name="Freeform 26"/>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grpSp>
      <p:sp>
        <p:nvSpPr>
          <p:cNvPr id="25" name="Freeform 28"/>
          <p:cNvSpPr>
            <a:spLocks/>
          </p:cNvSpPr>
          <p:nvPr/>
        </p:nvSpPr>
        <p:spPr bwMode="auto">
          <a:xfrm>
            <a:off x="1202267" y="5054601"/>
            <a:ext cx="9076267"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sz="1800"/>
          </a:p>
        </p:txBody>
      </p:sp>
      <p:sp>
        <p:nvSpPr>
          <p:cNvPr id="26" name="Freeform 29"/>
          <p:cNvSpPr>
            <a:spLocks/>
          </p:cNvSpPr>
          <p:nvPr/>
        </p:nvSpPr>
        <p:spPr bwMode="auto">
          <a:xfrm>
            <a:off x="5435600" y="1930400"/>
            <a:ext cx="1185333"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sz="1800"/>
          </a:p>
        </p:txBody>
      </p:sp>
      <p:sp>
        <p:nvSpPr>
          <p:cNvPr id="613379" name="Rectangle 3"/>
          <p:cNvSpPr>
            <a:spLocks noGrp="1" noChangeArrowheads="1"/>
          </p:cNvSpPr>
          <p:nvPr>
            <p:ph type="ctrTitle"/>
          </p:nvPr>
        </p:nvSpPr>
        <p:spPr>
          <a:xfrm>
            <a:off x="1828800" y="1511300"/>
            <a:ext cx="85344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tr-TR"/>
              <a:t>Asıl başlık stili için tıklatın</a:t>
            </a:r>
          </a:p>
        </p:txBody>
      </p:sp>
      <p:sp>
        <p:nvSpPr>
          <p:cNvPr id="613380" name="Rectangle 4"/>
          <p:cNvSpPr>
            <a:spLocks noGrp="1" noChangeArrowheads="1"/>
          </p:cNvSpPr>
          <p:nvPr>
            <p:ph type="subTitle" idx="1"/>
          </p:nvPr>
        </p:nvSpPr>
        <p:spPr>
          <a:xfrm>
            <a:off x="2065867" y="4051300"/>
            <a:ext cx="8043333" cy="1003300"/>
          </a:xfrm>
        </p:spPr>
        <p:txBody>
          <a:bodyPr/>
          <a:lstStyle>
            <a:lvl1pPr marL="0" indent="0" algn="ctr">
              <a:buFontTx/>
              <a:buNone/>
              <a:defRPr sz="2800">
                <a:effectLst>
                  <a:outerShdw blurRad="38100" dist="38100" dir="2700000" algn="tl">
                    <a:srgbClr val="C0C0C0"/>
                  </a:outerShdw>
                </a:effectLst>
              </a:defRPr>
            </a:lvl1pPr>
          </a:lstStyle>
          <a:p>
            <a:r>
              <a:rPr lang="tr-TR"/>
              <a:t>Asıl alt başlık stilini düzenlemek için tıklatın</a:t>
            </a:r>
          </a:p>
        </p:txBody>
      </p:sp>
      <p:sp>
        <p:nvSpPr>
          <p:cNvPr id="27" name="Rectangle 5"/>
          <p:cNvSpPr>
            <a:spLocks noGrp="1" noChangeArrowheads="1"/>
          </p:cNvSpPr>
          <p:nvPr>
            <p:ph type="dt" sz="half" idx="10"/>
          </p:nvPr>
        </p:nvSpPr>
        <p:spPr>
          <a:xfrm>
            <a:off x="914400" y="6248400"/>
            <a:ext cx="2540000" cy="457200"/>
          </a:xfrm>
        </p:spPr>
        <p:txBody>
          <a:bodyPr/>
          <a:lstStyle>
            <a:lvl1pPr>
              <a:defRPr/>
            </a:lvl1pPr>
          </a:lstStyle>
          <a:p>
            <a:pPr>
              <a:defRPr/>
            </a:pPr>
            <a:fld id="{27301F28-BE57-4A3F-97B5-4C334F4C865F}" type="datetimeFigureOut">
              <a:rPr lang="tr-TR"/>
              <a:pPr>
                <a:defRPr/>
              </a:pPr>
              <a:t>6.11.2019</a:t>
            </a:fld>
            <a:endParaRPr lang="tr-TR"/>
          </a:p>
        </p:txBody>
      </p:sp>
      <p:sp>
        <p:nvSpPr>
          <p:cNvPr id="28" name="Rectangle 6"/>
          <p:cNvSpPr>
            <a:spLocks noGrp="1" noChangeArrowheads="1"/>
          </p:cNvSpPr>
          <p:nvPr>
            <p:ph type="ftr" sz="quarter" idx="11"/>
          </p:nvPr>
        </p:nvSpPr>
        <p:spPr>
          <a:xfrm>
            <a:off x="4165600" y="6248400"/>
            <a:ext cx="3860800" cy="457200"/>
          </a:xfrm>
        </p:spPr>
        <p:txBody>
          <a:bodyPr/>
          <a:lstStyle>
            <a:lvl1pPr>
              <a:defRPr/>
            </a:lvl1pPr>
          </a:lstStyle>
          <a:p>
            <a:pPr>
              <a:defRPr/>
            </a:pPr>
            <a:endParaRPr lang="tr-TR"/>
          </a:p>
        </p:txBody>
      </p:sp>
      <p:sp>
        <p:nvSpPr>
          <p:cNvPr id="29" name="Rectangle 7"/>
          <p:cNvSpPr>
            <a:spLocks noGrp="1" noChangeArrowheads="1"/>
          </p:cNvSpPr>
          <p:nvPr>
            <p:ph type="sldNum" sz="quarter" idx="12"/>
          </p:nvPr>
        </p:nvSpPr>
        <p:spPr>
          <a:xfrm>
            <a:off x="8737600" y="6248400"/>
            <a:ext cx="2540000" cy="457200"/>
          </a:xfrm>
        </p:spPr>
        <p:txBody>
          <a:bodyPr/>
          <a:lstStyle>
            <a:lvl1pPr>
              <a:defRPr/>
            </a:lvl1pPr>
          </a:lstStyle>
          <a:p>
            <a:pPr>
              <a:defRPr/>
            </a:pPr>
            <a:fld id="{98B5E3AE-BE66-45F1-BD13-ADF57D45B6C0}" type="slidenum">
              <a:rPr lang="tr-TR" altLang="tr-TR"/>
              <a:pPr>
                <a:defRPr/>
              </a:pPr>
              <a:t>‹#›</a:t>
            </a:fld>
            <a:endParaRPr lang="tr-TR" altLang="tr-TR"/>
          </a:p>
        </p:txBody>
      </p:sp>
    </p:spTree>
    <p:extLst>
      <p:ext uri="{BB962C8B-B14F-4D97-AF65-F5344CB8AC3E}">
        <p14:creationId xmlns:p14="http://schemas.microsoft.com/office/powerpoint/2010/main" val="208640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fld id="{B7B19AC2-94F3-4D8C-BA42-F273224415C0}" type="datetimeFigureOut">
              <a:rPr lang="tr-TR"/>
              <a:pPr>
                <a:defRPr/>
              </a:pPr>
              <a:t>6.11.2019</a:t>
            </a:fld>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D5EC933F-DA93-4118-ABA6-0944B67B721B}" type="slidenum">
              <a:rPr lang="tr-TR" altLang="tr-TR"/>
              <a:pPr>
                <a:defRPr/>
              </a:pPr>
              <a:t>‹#›</a:t>
            </a:fld>
            <a:endParaRPr lang="tr-TR" altLang="tr-TR"/>
          </a:p>
        </p:txBody>
      </p:sp>
    </p:spTree>
    <p:extLst>
      <p:ext uri="{BB962C8B-B14F-4D97-AF65-F5344CB8AC3E}">
        <p14:creationId xmlns:p14="http://schemas.microsoft.com/office/powerpoint/2010/main" val="2988064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fld id="{169E0213-ECCA-41B1-A007-3AD363633C2D}" type="datetimeFigureOut">
              <a:rPr lang="tr-TR"/>
              <a:pPr>
                <a:defRPr/>
              </a:pPr>
              <a:t>6.11.2019</a:t>
            </a:fld>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02DAC91B-7D75-4518-B167-2A316291E97E}" type="slidenum">
              <a:rPr lang="tr-TR" altLang="tr-TR"/>
              <a:pPr>
                <a:defRPr/>
              </a:pPr>
              <a:t>‹#›</a:t>
            </a:fld>
            <a:endParaRPr lang="tr-TR" altLang="tr-TR"/>
          </a:p>
        </p:txBody>
      </p:sp>
    </p:spTree>
    <p:extLst>
      <p:ext uri="{BB962C8B-B14F-4D97-AF65-F5344CB8AC3E}">
        <p14:creationId xmlns:p14="http://schemas.microsoft.com/office/powerpoint/2010/main" val="168146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914400" y="1828800"/>
            <a:ext cx="502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46800" y="1828800"/>
            <a:ext cx="502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fld id="{CD7F4F65-48A2-4B4F-9CC9-2523E879FA26}" type="datetimeFigureOut">
              <a:rPr lang="tr-TR"/>
              <a:pPr>
                <a:defRPr/>
              </a:pPr>
              <a:t>6.11.2019</a:t>
            </a:fld>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0AC9C4CD-59F1-4FA3-B517-681191D141A7}" type="slidenum">
              <a:rPr lang="tr-TR" altLang="tr-TR"/>
              <a:pPr>
                <a:defRPr/>
              </a:pPr>
              <a:t>‹#›</a:t>
            </a:fld>
            <a:endParaRPr lang="tr-TR" altLang="tr-TR"/>
          </a:p>
        </p:txBody>
      </p:sp>
    </p:spTree>
    <p:extLst>
      <p:ext uri="{BB962C8B-B14F-4D97-AF65-F5344CB8AC3E}">
        <p14:creationId xmlns:p14="http://schemas.microsoft.com/office/powerpoint/2010/main" val="392173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a:ln/>
        </p:spPr>
        <p:txBody>
          <a:bodyPr/>
          <a:lstStyle>
            <a:lvl1pPr>
              <a:defRPr/>
            </a:lvl1pPr>
          </a:lstStyle>
          <a:p>
            <a:pPr>
              <a:defRPr/>
            </a:pPr>
            <a:fld id="{F51A6CB7-B900-4942-B61D-50D8F4F7B989}" type="datetimeFigureOut">
              <a:rPr lang="tr-TR"/>
              <a:pPr>
                <a:defRPr/>
              </a:pPr>
              <a:t>6.11.2019</a:t>
            </a:fld>
            <a:endParaRPr 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p>
        </p:txBody>
      </p:sp>
      <p:sp>
        <p:nvSpPr>
          <p:cNvPr id="9" name="Rectangle 7"/>
          <p:cNvSpPr>
            <a:spLocks noGrp="1" noChangeArrowheads="1"/>
          </p:cNvSpPr>
          <p:nvPr>
            <p:ph type="sldNum" sz="quarter" idx="12"/>
          </p:nvPr>
        </p:nvSpPr>
        <p:spPr>
          <a:ln/>
        </p:spPr>
        <p:txBody>
          <a:bodyPr/>
          <a:lstStyle>
            <a:lvl1pPr>
              <a:defRPr/>
            </a:lvl1pPr>
          </a:lstStyle>
          <a:p>
            <a:pPr>
              <a:defRPr/>
            </a:pPr>
            <a:fld id="{4F518F2C-D3A5-4725-B9B9-3F86F152B3FB}" type="slidenum">
              <a:rPr lang="tr-TR" altLang="tr-TR"/>
              <a:pPr>
                <a:defRPr/>
              </a:pPr>
              <a:t>‹#›</a:t>
            </a:fld>
            <a:endParaRPr lang="tr-TR" altLang="tr-TR"/>
          </a:p>
        </p:txBody>
      </p:sp>
    </p:spTree>
    <p:extLst>
      <p:ext uri="{BB962C8B-B14F-4D97-AF65-F5344CB8AC3E}">
        <p14:creationId xmlns:p14="http://schemas.microsoft.com/office/powerpoint/2010/main" val="295533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sz="half" idx="10"/>
          </p:nvPr>
        </p:nvSpPr>
        <p:spPr>
          <a:ln/>
        </p:spPr>
        <p:txBody>
          <a:bodyPr/>
          <a:lstStyle>
            <a:lvl1pPr>
              <a:defRPr/>
            </a:lvl1pPr>
          </a:lstStyle>
          <a:p>
            <a:pPr>
              <a:defRPr/>
            </a:pPr>
            <a:fld id="{FBE0C17F-9BB7-4DB8-94ED-914BAC35CB09}" type="datetimeFigureOut">
              <a:rPr lang="tr-TR"/>
              <a:pPr>
                <a:defRPr/>
              </a:pPr>
              <a:t>6.11.2019</a:t>
            </a:fld>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24D82151-8FE7-4D75-81A6-FFC01C483571}" type="slidenum">
              <a:rPr lang="tr-TR" altLang="tr-TR"/>
              <a:pPr>
                <a:defRPr/>
              </a:pPr>
              <a:t>‹#›</a:t>
            </a:fld>
            <a:endParaRPr lang="tr-TR" altLang="tr-TR"/>
          </a:p>
        </p:txBody>
      </p:sp>
    </p:spTree>
    <p:extLst>
      <p:ext uri="{BB962C8B-B14F-4D97-AF65-F5344CB8AC3E}">
        <p14:creationId xmlns:p14="http://schemas.microsoft.com/office/powerpoint/2010/main" val="423496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E9C9DBB-C4A2-4B2F-9D92-27F844C5F8D8}" type="datetimeFigureOut">
              <a:rPr lang="tr-TR"/>
              <a:pPr>
                <a:defRPr/>
              </a:pPr>
              <a:t>6.11.2019</a:t>
            </a:fld>
            <a:endParaRPr lang="tr-TR"/>
          </a:p>
        </p:txBody>
      </p:sp>
      <p:sp>
        <p:nvSpPr>
          <p:cNvPr id="3" name="Rectangle 6"/>
          <p:cNvSpPr>
            <a:spLocks noGrp="1" noChangeArrowheads="1"/>
          </p:cNvSpPr>
          <p:nvPr>
            <p:ph type="ftr" sz="quarter" idx="11"/>
          </p:nvPr>
        </p:nvSpPr>
        <p:spPr>
          <a:ln/>
        </p:spPr>
        <p:txBody>
          <a:bodyPr/>
          <a:lstStyle>
            <a:lvl1pPr>
              <a:defRPr/>
            </a:lvl1pPr>
          </a:lstStyle>
          <a:p>
            <a:pPr>
              <a:defRPr/>
            </a:pPr>
            <a:endParaRPr lang="tr-TR"/>
          </a:p>
        </p:txBody>
      </p:sp>
      <p:sp>
        <p:nvSpPr>
          <p:cNvPr id="4" name="Rectangle 7"/>
          <p:cNvSpPr>
            <a:spLocks noGrp="1" noChangeArrowheads="1"/>
          </p:cNvSpPr>
          <p:nvPr>
            <p:ph type="sldNum" sz="quarter" idx="12"/>
          </p:nvPr>
        </p:nvSpPr>
        <p:spPr>
          <a:ln/>
        </p:spPr>
        <p:txBody>
          <a:bodyPr/>
          <a:lstStyle>
            <a:lvl1pPr>
              <a:defRPr/>
            </a:lvl1pPr>
          </a:lstStyle>
          <a:p>
            <a:pPr>
              <a:defRPr/>
            </a:pPr>
            <a:fld id="{247A1B9A-5FE8-466C-932A-FEA155286102}" type="slidenum">
              <a:rPr lang="tr-TR" altLang="tr-TR"/>
              <a:pPr>
                <a:defRPr/>
              </a:pPr>
              <a:t>‹#›</a:t>
            </a:fld>
            <a:endParaRPr lang="tr-TR" altLang="tr-TR"/>
          </a:p>
        </p:txBody>
      </p:sp>
    </p:spTree>
    <p:extLst>
      <p:ext uri="{BB962C8B-B14F-4D97-AF65-F5344CB8AC3E}">
        <p14:creationId xmlns:p14="http://schemas.microsoft.com/office/powerpoint/2010/main" val="2131636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fld id="{E42923A3-5DF9-49C0-8D04-25DEBF40F240}" type="datetimeFigureOut">
              <a:rPr lang="tr-TR"/>
              <a:pPr>
                <a:defRPr/>
              </a:pPr>
              <a:t>6.11.2019</a:t>
            </a:fld>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449CF4F2-28FE-4696-991A-40124E192693}" type="slidenum">
              <a:rPr lang="tr-TR" altLang="tr-TR"/>
              <a:pPr>
                <a:defRPr/>
              </a:pPr>
              <a:t>‹#›</a:t>
            </a:fld>
            <a:endParaRPr lang="tr-TR" altLang="tr-TR"/>
          </a:p>
        </p:txBody>
      </p:sp>
    </p:spTree>
    <p:extLst>
      <p:ext uri="{BB962C8B-B14F-4D97-AF65-F5344CB8AC3E}">
        <p14:creationId xmlns:p14="http://schemas.microsoft.com/office/powerpoint/2010/main" val="329195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37849BE-6F93-4AB5-8E9C-658045285485}"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337069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fld id="{723EFF07-10D5-401E-885E-D7CC55289C14}" type="datetimeFigureOut">
              <a:rPr lang="tr-TR"/>
              <a:pPr>
                <a:defRPr/>
              </a:pPr>
              <a:t>6.11.2019</a:t>
            </a:fld>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74FB15D1-9DBC-4330-89CD-815E46C024B4}" type="slidenum">
              <a:rPr lang="tr-TR" altLang="tr-TR"/>
              <a:pPr>
                <a:defRPr/>
              </a:pPr>
              <a:t>‹#›</a:t>
            </a:fld>
            <a:endParaRPr lang="tr-TR" altLang="tr-TR"/>
          </a:p>
        </p:txBody>
      </p:sp>
    </p:spTree>
    <p:extLst>
      <p:ext uri="{BB962C8B-B14F-4D97-AF65-F5344CB8AC3E}">
        <p14:creationId xmlns:p14="http://schemas.microsoft.com/office/powerpoint/2010/main" val="3212320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fld id="{8EFA7454-166D-44A0-B21A-694874EE0CA3}" type="datetimeFigureOut">
              <a:rPr lang="tr-TR"/>
              <a:pPr>
                <a:defRPr/>
              </a:pPr>
              <a:t>6.11.2019</a:t>
            </a:fld>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9414CC51-B687-42E0-A300-BC2E029291B9}" type="slidenum">
              <a:rPr lang="tr-TR" altLang="tr-TR"/>
              <a:pPr>
                <a:defRPr/>
              </a:pPr>
              <a:t>‹#›</a:t>
            </a:fld>
            <a:endParaRPr lang="tr-TR" altLang="tr-TR"/>
          </a:p>
        </p:txBody>
      </p:sp>
    </p:spTree>
    <p:extLst>
      <p:ext uri="{BB962C8B-B14F-4D97-AF65-F5344CB8AC3E}">
        <p14:creationId xmlns:p14="http://schemas.microsoft.com/office/powerpoint/2010/main" val="3784406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610600" y="152400"/>
            <a:ext cx="2565400" cy="5334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914400" y="152400"/>
            <a:ext cx="749300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fld id="{30814915-DC8E-4300-AC43-3EE19E1E9EF6}" type="datetimeFigureOut">
              <a:rPr lang="tr-TR"/>
              <a:pPr>
                <a:defRPr/>
              </a:pPr>
              <a:t>6.11.2019</a:t>
            </a:fld>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695647F7-F33C-47F9-9B32-C693C56EFC61}" type="slidenum">
              <a:rPr lang="tr-TR" altLang="tr-TR"/>
              <a:pPr>
                <a:defRPr/>
              </a:pPr>
              <a:t>‹#›</a:t>
            </a:fld>
            <a:endParaRPr lang="tr-TR" altLang="tr-TR"/>
          </a:p>
        </p:txBody>
      </p:sp>
    </p:spTree>
    <p:extLst>
      <p:ext uri="{BB962C8B-B14F-4D97-AF65-F5344CB8AC3E}">
        <p14:creationId xmlns:p14="http://schemas.microsoft.com/office/powerpoint/2010/main" val="168496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37849BE-6F93-4AB5-8E9C-658045285485}"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234994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37849BE-6F93-4AB5-8E9C-658045285485}" type="datetimeFigureOut">
              <a:rPr lang="tr-TR" smtClean="0"/>
              <a:t>6.11.2019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189555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37849BE-6F93-4AB5-8E9C-658045285485}" type="datetimeFigureOut">
              <a:rPr lang="tr-TR" smtClean="0"/>
              <a:t>6.11.2019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356809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37849BE-6F93-4AB5-8E9C-658045285485}" type="datetimeFigureOut">
              <a:rPr lang="tr-TR" smtClean="0"/>
              <a:t>6.11.2019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405911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37849BE-6F93-4AB5-8E9C-658045285485}" type="datetimeFigureOut">
              <a:rPr lang="tr-TR" smtClean="0"/>
              <a:t>6.11.2019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417938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37849BE-6F93-4AB5-8E9C-658045285485}" type="datetimeFigureOut">
              <a:rPr lang="tr-TR" smtClean="0"/>
              <a:t>6.11.2019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193700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37849BE-6F93-4AB5-8E9C-658045285485}" type="datetimeFigureOut">
              <a:rPr lang="tr-TR" smtClean="0"/>
              <a:t>6.11.2019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1C8512-844C-4E65-A054-82BC389DA36D}" type="slidenum">
              <a:rPr lang="tr-TR" smtClean="0"/>
              <a:t>‹#›</a:t>
            </a:fld>
            <a:endParaRPr lang="tr-TR"/>
          </a:p>
        </p:txBody>
      </p:sp>
    </p:spTree>
    <p:extLst>
      <p:ext uri="{BB962C8B-B14F-4D97-AF65-F5344CB8AC3E}">
        <p14:creationId xmlns:p14="http://schemas.microsoft.com/office/powerpoint/2010/main" val="224674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849BE-6F93-4AB5-8E9C-658045285485}" type="datetimeFigureOut">
              <a:rPr lang="tr-TR" smtClean="0"/>
              <a:t>6.11.2019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C8512-844C-4E65-A054-82BC389DA36D}" type="slidenum">
              <a:rPr lang="tr-TR" smtClean="0"/>
              <a:t>‹#›</a:t>
            </a:fld>
            <a:endParaRPr lang="tr-TR"/>
          </a:p>
        </p:txBody>
      </p:sp>
    </p:spTree>
    <p:extLst>
      <p:ext uri="{BB962C8B-B14F-4D97-AF65-F5344CB8AC3E}">
        <p14:creationId xmlns:p14="http://schemas.microsoft.com/office/powerpoint/2010/main" val="74661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Freeform 2"/>
          <p:cNvSpPr>
            <a:spLocks/>
          </p:cNvSpPr>
          <p:nvPr/>
        </p:nvSpPr>
        <p:spPr bwMode="auto">
          <a:xfrm rot="18427436">
            <a:off x="10564284" y="-362479"/>
            <a:ext cx="1162050" cy="2779183"/>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075" name="Rectangle 3"/>
          <p:cNvSpPr>
            <a:spLocks noGrp="1" noChangeArrowheads="1"/>
          </p:cNvSpPr>
          <p:nvPr>
            <p:ph type="title"/>
          </p:nvPr>
        </p:nvSpPr>
        <p:spPr bwMode="auto">
          <a:xfrm>
            <a:off x="914400" y="152400"/>
            <a:ext cx="916093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p>
        </p:txBody>
      </p:sp>
      <p:sp>
        <p:nvSpPr>
          <p:cNvPr id="3076" name="Rectangle 4"/>
          <p:cNvSpPr>
            <a:spLocks noGrp="1" noChangeArrowheads="1"/>
          </p:cNvSpPr>
          <p:nvPr>
            <p:ph type="body" idx="1"/>
          </p:nvPr>
        </p:nvSpPr>
        <p:spPr bwMode="auto">
          <a:xfrm>
            <a:off x="914400" y="1828800"/>
            <a:ext cx="10261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612357" name="Rectangle 5"/>
          <p:cNvSpPr>
            <a:spLocks noGrp="1" noChangeArrowheads="1"/>
          </p:cNvSpPr>
          <p:nvPr>
            <p:ph type="dt" sz="half" idx="2"/>
          </p:nvPr>
        </p:nvSpPr>
        <p:spPr bwMode="auto">
          <a:xfrm>
            <a:off x="18288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89D2460E-00D7-4A9C-9FBE-D7F57DF80437}" type="datetimeFigureOut">
              <a:rPr lang="tr-TR"/>
              <a:pPr>
                <a:defRPr/>
              </a:pPr>
              <a:t>6.11.2019</a:t>
            </a:fld>
            <a:endParaRPr lang="tr-TR"/>
          </a:p>
        </p:txBody>
      </p:sp>
      <p:sp>
        <p:nvSpPr>
          <p:cNvPr id="612358" name="Rectangle 6"/>
          <p:cNvSpPr>
            <a:spLocks noGrp="1" noChangeArrowheads="1"/>
          </p:cNvSpPr>
          <p:nvPr>
            <p:ph type="ftr" sz="quarter" idx="3"/>
          </p:nvPr>
        </p:nvSpPr>
        <p:spPr bwMode="auto">
          <a:xfrm>
            <a:off x="4741333"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tr-TR"/>
          </a:p>
        </p:txBody>
      </p:sp>
      <p:sp>
        <p:nvSpPr>
          <p:cNvPr id="612359" name="Rectangle 7"/>
          <p:cNvSpPr>
            <a:spLocks noGrp="1" noChangeArrowheads="1"/>
          </p:cNvSpPr>
          <p:nvPr>
            <p:ph type="sldNum" sz="quarter" idx="4"/>
          </p:nvPr>
        </p:nvSpPr>
        <p:spPr bwMode="auto">
          <a:xfrm>
            <a:off x="8957733"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pPr>
              <a:defRPr/>
            </a:pPr>
            <a:fld id="{DBDFC467-F85A-4F07-BEA5-94770515C578}" type="slidenum">
              <a:rPr lang="tr-TR" altLang="tr-TR"/>
              <a:pPr>
                <a:defRPr/>
              </a:pPr>
              <a:t>‹#›</a:t>
            </a:fld>
            <a:endParaRPr lang="tr-TR" altLang="tr-TR"/>
          </a:p>
        </p:txBody>
      </p:sp>
      <p:sp>
        <p:nvSpPr>
          <p:cNvPr id="3080" name="Freeform 8"/>
          <p:cNvSpPr>
            <a:spLocks/>
          </p:cNvSpPr>
          <p:nvPr/>
        </p:nvSpPr>
        <p:spPr bwMode="auto">
          <a:xfrm rot="18427436">
            <a:off x="10681230" y="-324907"/>
            <a:ext cx="1165225" cy="2796116"/>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081" name="Freeform 9"/>
          <p:cNvSpPr>
            <a:spLocks/>
          </p:cNvSpPr>
          <p:nvPr/>
        </p:nvSpPr>
        <p:spPr bwMode="auto">
          <a:xfrm rot="18427436">
            <a:off x="10612439" y="-69849"/>
            <a:ext cx="1025525" cy="2095500"/>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nvGrpSpPr>
          <p:cNvPr id="3082" name="Group 10"/>
          <p:cNvGrpSpPr>
            <a:grpSpLocks/>
          </p:cNvGrpSpPr>
          <p:nvPr/>
        </p:nvGrpSpPr>
        <p:grpSpPr bwMode="auto">
          <a:xfrm>
            <a:off x="10584" y="5540375"/>
            <a:ext cx="2379133" cy="1246188"/>
            <a:chOff x="5" y="3490"/>
            <a:chExt cx="1124" cy="785"/>
          </a:xfrm>
        </p:grpSpPr>
        <p:sp>
          <p:nvSpPr>
            <p:cNvPr id="3099"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00"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01"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02"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03"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04"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05"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06"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07"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3122"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23"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24"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sp>
            <p:nvSpPr>
              <p:cNvPr id="3110"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11"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12"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nvGrpSpPr>
              <p:cNvPr id="3113" name="Group 28"/>
              <p:cNvGrpSpPr>
                <a:grpSpLocks/>
              </p:cNvGrpSpPr>
              <p:nvPr userDrawn="1"/>
            </p:nvGrpSpPr>
            <p:grpSpPr bwMode="auto">
              <a:xfrm>
                <a:off x="5" y="3490"/>
                <a:ext cx="1124" cy="678"/>
                <a:chOff x="5" y="3490"/>
                <a:chExt cx="1124" cy="678"/>
              </a:xfrm>
            </p:grpSpPr>
            <p:sp>
              <p:nvSpPr>
                <p:cNvPr id="3114"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15"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16"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17"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18"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19"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20"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121"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grpSp>
      </p:grpSp>
      <p:grpSp>
        <p:nvGrpSpPr>
          <p:cNvPr id="3083" name="Group 37"/>
          <p:cNvGrpSpPr>
            <a:grpSpLocks/>
          </p:cNvGrpSpPr>
          <p:nvPr/>
        </p:nvGrpSpPr>
        <p:grpSpPr bwMode="auto">
          <a:xfrm>
            <a:off x="11573934" y="2116139"/>
            <a:ext cx="514351" cy="4308475"/>
            <a:chOff x="5468" y="1333"/>
            <a:chExt cx="243" cy="2714"/>
          </a:xfrm>
        </p:grpSpPr>
        <p:sp>
          <p:nvSpPr>
            <p:cNvPr id="3097"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098"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grpSp>
        <p:nvGrpSpPr>
          <p:cNvPr id="3084" name="Group 40"/>
          <p:cNvGrpSpPr>
            <a:grpSpLocks/>
          </p:cNvGrpSpPr>
          <p:nvPr/>
        </p:nvGrpSpPr>
        <p:grpSpPr bwMode="auto">
          <a:xfrm>
            <a:off x="9757833" y="90488"/>
            <a:ext cx="28448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3087"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nvGrpSpPr>
              <p:cNvPr id="3088" name="Group 43"/>
              <p:cNvGrpSpPr>
                <a:grpSpLocks/>
              </p:cNvGrpSpPr>
              <p:nvPr userDrawn="1"/>
            </p:nvGrpSpPr>
            <p:grpSpPr bwMode="auto">
              <a:xfrm>
                <a:off x="4610" y="57"/>
                <a:ext cx="1344" cy="985"/>
                <a:chOff x="4610" y="57"/>
                <a:chExt cx="1344" cy="985"/>
              </a:xfrm>
            </p:grpSpPr>
            <p:sp>
              <p:nvSpPr>
                <p:cNvPr id="3089"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090" name="Freeform 45"/>
                <p:cNvSpPr>
                  <a:spLocks/>
                </p:cNvSpPr>
                <p:nvPr userDrawn="1"/>
              </p:nvSpPr>
              <p:spPr bwMode="auto">
                <a:xfrm rot="-3172564">
                  <a:off x="5056" y="324"/>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091" name="Freeform 46"/>
                <p:cNvSpPr>
                  <a:spLocks/>
                </p:cNvSpPr>
                <p:nvPr userDrawn="1"/>
              </p:nvSpPr>
              <p:spPr bwMode="auto">
                <a:xfrm rot="-3172564">
                  <a:off x="4866" y="174"/>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092"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093" name="Freeform 48"/>
                <p:cNvSpPr>
                  <a:spLocks/>
                </p:cNvSpPr>
                <p:nvPr userDrawn="1"/>
              </p:nvSpPr>
              <p:spPr bwMode="auto">
                <a:xfrm rot="-3172564">
                  <a:off x="5305" y="889"/>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094" name="Freeform 49"/>
                <p:cNvSpPr>
                  <a:spLocks/>
                </p:cNvSpPr>
                <p:nvPr userDrawn="1"/>
              </p:nvSpPr>
              <p:spPr bwMode="auto">
                <a:xfrm rot="-3172564">
                  <a:off x="5253" y="798"/>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095"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sp>
              <p:nvSpPr>
                <p:cNvPr id="3096" name="Freeform 51"/>
                <p:cNvSpPr>
                  <a:spLocks/>
                </p:cNvSpPr>
                <p:nvPr userDrawn="1"/>
              </p:nvSpPr>
              <p:spPr bwMode="auto">
                <a:xfrm rot="-3172564">
                  <a:off x="4955" y="134"/>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800"/>
                </a:p>
              </p:txBody>
            </p:sp>
          </p:grpSp>
        </p:grpSp>
        <p:sp>
          <p:nvSpPr>
            <p:cNvPr id="3086"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tr-TR" sz="1800"/>
            </a:p>
          </p:txBody>
        </p:sp>
      </p:grpSp>
    </p:spTree>
    <p:extLst>
      <p:ext uri="{BB962C8B-B14F-4D97-AF65-F5344CB8AC3E}">
        <p14:creationId xmlns:p14="http://schemas.microsoft.com/office/powerpoint/2010/main" val="344005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919289" y="981076"/>
            <a:ext cx="79216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50000"/>
              </a:spcBef>
              <a:spcAft>
                <a:spcPct val="0"/>
              </a:spcAft>
              <a:buNone/>
            </a:pPr>
            <a:r>
              <a:rPr lang="tr-TR" altLang="tr-TR" sz="4800" b="1">
                <a:solidFill>
                  <a:srgbClr val="000000"/>
                </a:solidFill>
                <a:latin typeface="Lucida Handwriting" panose="03010101010101010101" pitchFamily="66" charset="0"/>
              </a:rPr>
              <a:t>TEKNİK RESİM VE TASARI GEOMETRİ</a:t>
            </a:r>
          </a:p>
          <a:p>
            <a:pPr algn="ctr" fontAlgn="base">
              <a:spcBef>
                <a:spcPct val="50000"/>
              </a:spcBef>
              <a:spcAft>
                <a:spcPct val="0"/>
              </a:spcAft>
              <a:buNone/>
            </a:pPr>
            <a:r>
              <a:rPr lang="tr-TR" altLang="tr-TR" sz="3600" b="1">
                <a:solidFill>
                  <a:srgbClr val="F02010"/>
                </a:solidFill>
                <a:latin typeface="Lucida Handwriting" panose="03010101010101010101" pitchFamily="66" charset="0"/>
              </a:rPr>
              <a:t>Arş. Gör. Dr. Yurdakul AYGÖRMEZ</a:t>
            </a:r>
          </a:p>
          <a:p>
            <a:pPr algn="ctr" fontAlgn="base">
              <a:spcBef>
                <a:spcPct val="50000"/>
              </a:spcBef>
              <a:spcAft>
                <a:spcPct val="0"/>
              </a:spcAft>
              <a:buNone/>
            </a:pPr>
            <a:r>
              <a:rPr lang="tr-TR" altLang="tr-TR" sz="2800" b="1">
                <a:solidFill>
                  <a:srgbClr val="703DFF"/>
                </a:solidFill>
                <a:latin typeface="Lucida Calligraphy" panose="03010101010101010101" pitchFamily="66" charset="0"/>
              </a:rPr>
              <a:t>Yıldız Teknik Üniversitesi               </a:t>
            </a:r>
            <a:r>
              <a:rPr lang="tr-TR" altLang="tr-TR" sz="2800" b="1">
                <a:solidFill>
                  <a:srgbClr val="703DFF"/>
                </a:solidFill>
                <a:latin typeface="Arial" panose="020B0604020202020204" pitchFamily="34" charset="0"/>
              </a:rPr>
              <a:t>           </a:t>
            </a:r>
            <a:r>
              <a:rPr lang="tr-TR" altLang="tr-TR" sz="2800" b="1">
                <a:solidFill>
                  <a:srgbClr val="703DFF"/>
                </a:solidFill>
                <a:latin typeface="Lucida Calligraphy" panose="03010101010101010101" pitchFamily="66" charset="0"/>
              </a:rPr>
              <a:t>İnşaat Fakültesi</a:t>
            </a:r>
          </a:p>
          <a:p>
            <a:pPr algn="ctr" fontAlgn="base">
              <a:lnSpc>
                <a:spcPct val="50000"/>
              </a:lnSpc>
              <a:spcBef>
                <a:spcPct val="50000"/>
              </a:spcBef>
              <a:spcAft>
                <a:spcPct val="0"/>
              </a:spcAft>
              <a:buNone/>
            </a:pPr>
            <a:r>
              <a:rPr lang="tr-TR" altLang="tr-TR" sz="2800" b="1">
                <a:solidFill>
                  <a:srgbClr val="703DFF"/>
                </a:solidFill>
                <a:latin typeface="Lucida Calligraphy" panose="03010101010101010101" pitchFamily="66" charset="0"/>
              </a:rPr>
              <a:t>İnşaat Mühendisliği Bölümü</a:t>
            </a:r>
          </a:p>
          <a:p>
            <a:pPr algn="ctr" fontAlgn="base">
              <a:lnSpc>
                <a:spcPct val="50000"/>
              </a:lnSpc>
              <a:spcBef>
                <a:spcPct val="50000"/>
              </a:spcBef>
              <a:spcAft>
                <a:spcPct val="0"/>
              </a:spcAft>
              <a:buNone/>
            </a:pPr>
            <a:r>
              <a:rPr lang="tr-TR" altLang="tr-TR" sz="2800" b="1">
                <a:solidFill>
                  <a:srgbClr val="703DFF"/>
                </a:solidFill>
                <a:latin typeface="Lucida Calligraphy" panose="03010101010101010101" pitchFamily="66" charset="0"/>
              </a:rPr>
              <a:t>MekanikAnabilim Dalı</a:t>
            </a:r>
          </a:p>
          <a:p>
            <a:pPr algn="ctr" fontAlgn="base">
              <a:lnSpc>
                <a:spcPct val="50000"/>
              </a:lnSpc>
              <a:spcBef>
                <a:spcPct val="50000"/>
              </a:spcBef>
              <a:spcAft>
                <a:spcPct val="0"/>
              </a:spcAft>
              <a:buNone/>
            </a:pPr>
            <a:r>
              <a:rPr lang="tr-TR" altLang="tr-TR" sz="2800" b="1">
                <a:solidFill>
                  <a:srgbClr val="703DFF"/>
                </a:solidFill>
                <a:latin typeface="Lucida Calligraphy" panose="03010101010101010101" pitchFamily="66" charset="0"/>
              </a:rPr>
              <a:t>Oda No:2-030</a:t>
            </a:r>
          </a:p>
        </p:txBody>
      </p:sp>
    </p:spTree>
    <p:extLst>
      <p:ext uri="{BB962C8B-B14F-4D97-AF65-F5344CB8AC3E}">
        <p14:creationId xmlns:p14="http://schemas.microsoft.com/office/powerpoint/2010/main" val="21150981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3"/>
          <p:cNvSpPr txBox="1">
            <a:spLocks/>
          </p:cNvSpPr>
          <p:nvPr/>
        </p:nvSpPr>
        <p:spPr>
          <a:xfrm>
            <a:off x="0" y="-163284"/>
            <a:ext cx="12192000" cy="1243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FF0000"/>
                </a:solidFill>
              </a:rPr>
              <a:t>Yapılmış bir çalışmayı açmak (Standard </a:t>
            </a:r>
            <a:r>
              <a:rPr lang="tr-TR" sz="2800" b="1" dirty="0" err="1" smtClean="0">
                <a:solidFill>
                  <a:srgbClr val="FF0000"/>
                </a:solidFill>
              </a:rPr>
              <a:t>toolbarsından</a:t>
            </a:r>
            <a:r>
              <a:rPr lang="tr-TR" sz="2800" b="1" dirty="0" smtClean="0">
                <a:solidFill>
                  <a:srgbClr val="FF0000"/>
                </a:solidFill>
              </a:rPr>
              <a:t> Open komutuna Mouse ile bir kere tıklanır)</a:t>
            </a:r>
            <a:endParaRPr lang="tr-TR" sz="2800" b="1" dirty="0">
              <a:solidFill>
                <a:srgbClr val="FF0000"/>
              </a:solidFill>
            </a:endParaRPr>
          </a:p>
        </p:txBody>
      </p:sp>
      <p:pic>
        <p:nvPicPr>
          <p:cNvPr id="3" name="Resim 2"/>
          <p:cNvPicPr>
            <a:picLocks noChangeAspect="1"/>
          </p:cNvPicPr>
          <p:nvPr/>
        </p:nvPicPr>
        <p:blipFill>
          <a:blip r:embed="rId2"/>
          <a:stretch>
            <a:fillRect/>
          </a:stretch>
        </p:blipFill>
        <p:spPr>
          <a:xfrm>
            <a:off x="1" y="832758"/>
            <a:ext cx="12192000" cy="6025242"/>
          </a:xfrm>
          <a:prstGeom prst="rect">
            <a:avLst/>
          </a:prstGeom>
        </p:spPr>
      </p:pic>
    </p:spTree>
    <p:extLst>
      <p:ext uri="{BB962C8B-B14F-4D97-AF65-F5344CB8AC3E}">
        <p14:creationId xmlns:p14="http://schemas.microsoft.com/office/powerpoint/2010/main" val="1993030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9696" y="0"/>
            <a:ext cx="11112062" cy="1325563"/>
          </a:xfrm>
        </p:spPr>
        <p:txBody>
          <a:bodyPr>
            <a:normAutofit/>
          </a:bodyPr>
          <a:lstStyle/>
          <a:p>
            <a:r>
              <a:rPr lang="tr-TR" sz="2200" dirty="0" smtClean="0"/>
              <a:t>Daha </a:t>
            </a:r>
            <a:r>
              <a:rPr lang="tr-TR" sz="2200" dirty="0"/>
              <a:t>önceden kaydedilmiş olan bir </a:t>
            </a:r>
            <a:r>
              <a:rPr lang="tr-TR" sz="2200" dirty="0" err="1"/>
              <a:t>AutoCAD</a:t>
            </a:r>
            <a:r>
              <a:rPr lang="tr-TR" sz="2200" dirty="0"/>
              <a:t> dosyasını açmaya </a:t>
            </a:r>
            <a:r>
              <a:rPr lang="tr-TR" sz="2200" dirty="0" smtClean="0"/>
              <a:t>yarar.</a:t>
            </a:r>
            <a:r>
              <a:rPr lang="tr-TR" sz="2200" dirty="0"/>
              <a:t> </a:t>
            </a:r>
            <a:r>
              <a:rPr lang="nl-NL" sz="2200" dirty="0" smtClean="0"/>
              <a:t>Ekrana </a:t>
            </a:r>
            <a:r>
              <a:rPr lang="nl-NL" sz="2200" dirty="0"/>
              <a:t>gelen “Select File” iletişim penceresinden açılmak istenen dosyanın ismi </a:t>
            </a:r>
            <a:r>
              <a:rPr lang="nl-NL" sz="2200" dirty="0" smtClean="0"/>
              <a:t>bulunarak</a:t>
            </a:r>
            <a:r>
              <a:rPr lang="tr-TR" sz="2200" dirty="0" smtClean="0"/>
              <a:t> açılır</a:t>
            </a:r>
            <a:r>
              <a:rPr lang="tr-TR" sz="2200" dirty="0"/>
              <a:t>. Gelen diyalog kutusunun seçeneklerinin çoğu, standart dosya seçimi özelliklerini taşır.</a:t>
            </a:r>
          </a:p>
        </p:txBody>
      </p:sp>
      <p:pic>
        <p:nvPicPr>
          <p:cNvPr id="3" name="Resim 2"/>
          <p:cNvPicPr>
            <a:picLocks noChangeAspect="1"/>
          </p:cNvPicPr>
          <p:nvPr/>
        </p:nvPicPr>
        <p:blipFill>
          <a:blip r:embed="rId2"/>
          <a:stretch>
            <a:fillRect/>
          </a:stretch>
        </p:blipFill>
        <p:spPr>
          <a:xfrm>
            <a:off x="319251" y="1325563"/>
            <a:ext cx="6172200" cy="4867275"/>
          </a:xfrm>
          <a:prstGeom prst="rect">
            <a:avLst/>
          </a:prstGeom>
        </p:spPr>
      </p:pic>
      <p:sp>
        <p:nvSpPr>
          <p:cNvPr id="4" name="Dikdörtgen 3"/>
          <p:cNvSpPr/>
          <p:nvPr/>
        </p:nvSpPr>
        <p:spPr>
          <a:xfrm>
            <a:off x="6611006" y="3177541"/>
            <a:ext cx="6096000" cy="923330"/>
          </a:xfrm>
          <a:prstGeom prst="rect">
            <a:avLst/>
          </a:prstGeom>
        </p:spPr>
        <p:txBody>
          <a:bodyPr>
            <a:spAutoFit/>
          </a:bodyPr>
          <a:lstStyle/>
          <a:p>
            <a:r>
              <a:rPr lang="tr-TR" dirty="0" err="1" smtClean="0">
                <a:latin typeface="TimesNewRomanPSMT"/>
              </a:rPr>
              <a:t>Files</a:t>
            </a:r>
            <a:r>
              <a:rPr lang="tr-TR" dirty="0" smtClean="0">
                <a:latin typeface="TimesNewRomanPSMT"/>
              </a:rPr>
              <a:t> of </a:t>
            </a:r>
            <a:r>
              <a:rPr lang="tr-TR" dirty="0" err="1">
                <a:latin typeface="TimesNewRomanPSMT"/>
              </a:rPr>
              <a:t>types</a:t>
            </a:r>
            <a:r>
              <a:rPr lang="tr-TR" dirty="0">
                <a:latin typeface="TimesNewRomanPSMT"/>
              </a:rPr>
              <a:t> / Dosya türü : Açılacak olan dosyanın uzantısını belirlemeye yarar.</a:t>
            </a:r>
          </a:p>
          <a:p>
            <a:r>
              <a:rPr lang="tr-TR" dirty="0" err="1">
                <a:latin typeface="TimesNewRomanPSMT"/>
              </a:rPr>
              <a:t>AutoCAD</a:t>
            </a:r>
            <a:r>
              <a:rPr lang="tr-TR" dirty="0">
                <a:latin typeface="TimesNewRomanPSMT"/>
              </a:rPr>
              <a:t>; </a:t>
            </a:r>
            <a:r>
              <a:rPr lang="tr-TR" dirty="0" err="1">
                <a:latin typeface="TimesNewRomanPSMT"/>
              </a:rPr>
              <a:t>dwg</a:t>
            </a:r>
            <a:r>
              <a:rPr lang="tr-TR" dirty="0">
                <a:latin typeface="TimesNewRomanPSMT"/>
              </a:rPr>
              <a:t>, </a:t>
            </a:r>
            <a:r>
              <a:rPr lang="tr-TR" dirty="0" err="1">
                <a:latin typeface="TimesNewRomanPSMT"/>
              </a:rPr>
              <a:t>dxf</a:t>
            </a:r>
            <a:r>
              <a:rPr lang="tr-TR" dirty="0">
                <a:latin typeface="TimesNewRomanPSMT"/>
              </a:rPr>
              <a:t>, </a:t>
            </a:r>
            <a:r>
              <a:rPr lang="tr-TR" dirty="0" err="1">
                <a:latin typeface="TimesNewRomanPSMT"/>
              </a:rPr>
              <a:t>dwt</a:t>
            </a:r>
            <a:r>
              <a:rPr lang="tr-TR" dirty="0">
                <a:latin typeface="TimesNewRomanPSMT"/>
              </a:rPr>
              <a:t> uzantılı dosyaları açabilir.</a:t>
            </a:r>
            <a:endParaRPr lang="tr-TR" dirty="0"/>
          </a:p>
        </p:txBody>
      </p:sp>
    </p:spTree>
    <p:extLst>
      <p:ext uri="{BB962C8B-B14F-4D97-AF65-F5344CB8AC3E}">
        <p14:creationId xmlns:p14="http://schemas.microsoft.com/office/powerpoint/2010/main" val="335224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63800"/>
            <a:ext cx="12192000" cy="1243919"/>
          </a:xfrm>
        </p:spPr>
        <p:txBody>
          <a:bodyPr>
            <a:normAutofit/>
          </a:bodyPr>
          <a:lstStyle/>
          <a:p>
            <a:r>
              <a:rPr lang="tr-TR" sz="2800" b="1" dirty="0" smtClean="0">
                <a:solidFill>
                  <a:srgbClr val="FF0000"/>
                </a:solidFill>
              </a:rPr>
              <a:t>Yapılmış bir çalışmayı kaydetmek için ekranın sol üst köşesindeki büyük         harfinden </a:t>
            </a:r>
            <a:r>
              <a:rPr lang="tr-TR" sz="2800" b="1" u="sng" dirty="0" err="1" smtClean="0">
                <a:solidFill>
                  <a:srgbClr val="FF0000"/>
                </a:solidFill>
              </a:rPr>
              <a:t>Save</a:t>
            </a:r>
            <a:r>
              <a:rPr lang="tr-TR" sz="2800" b="1" dirty="0" smtClean="0">
                <a:solidFill>
                  <a:srgbClr val="FF0000"/>
                </a:solidFill>
              </a:rPr>
              <a:t> seçeneği seçilir  </a:t>
            </a:r>
            <a:endParaRPr lang="tr-TR" sz="2800" b="1" dirty="0">
              <a:solidFill>
                <a:srgbClr val="FF0000"/>
              </a:solidFill>
            </a:endParaRPr>
          </a:p>
        </p:txBody>
      </p:sp>
      <p:pic>
        <p:nvPicPr>
          <p:cNvPr id="5" name="Resim 4"/>
          <p:cNvPicPr>
            <a:picLocks noChangeAspect="1"/>
          </p:cNvPicPr>
          <p:nvPr/>
        </p:nvPicPr>
        <p:blipFill>
          <a:blip r:embed="rId2"/>
          <a:stretch>
            <a:fillRect/>
          </a:stretch>
        </p:blipFill>
        <p:spPr>
          <a:xfrm>
            <a:off x="10056746" y="0"/>
            <a:ext cx="428603" cy="458160"/>
          </a:xfrm>
          <a:prstGeom prst="rect">
            <a:avLst/>
          </a:prstGeom>
        </p:spPr>
      </p:pic>
      <p:pic>
        <p:nvPicPr>
          <p:cNvPr id="7" name="Resim 6"/>
          <p:cNvPicPr>
            <a:picLocks noChangeAspect="1"/>
          </p:cNvPicPr>
          <p:nvPr/>
        </p:nvPicPr>
        <p:blipFill>
          <a:blip r:embed="rId3"/>
          <a:stretch>
            <a:fillRect/>
          </a:stretch>
        </p:blipFill>
        <p:spPr>
          <a:xfrm>
            <a:off x="0" y="940934"/>
            <a:ext cx="12192000" cy="5917066"/>
          </a:xfrm>
          <a:prstGeom prst="rect">
            <a:avLst/>
          </a:prstGeom>
        </p:spPr>
      </p:pic>
    </p:spTree>
    <p:extLst>
      <p:ext uri="{BB962C8B-B14F-4D97-AF65-F5344CB8AC3E}">
        <p14:creationId xmlns:p14="http://schemas.microsoft.com/office/powerpoint/2010/main" val="1493446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3"/>
          <p:cNvSpPr txBox="1">
            <a:spLocks/>
          </p:cNvSpPr>
          <p:nvPr/>
        </p:nvSpPr>
        <p:spPr>
          <a:xfrm>
            <a:off x="0" y="-163284"/>
            <a:ext cx="12192000" cy="1243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FF0000"/>
                </a:solidFill>
              </a:rPr>
              <a:t>Yapılmış bir çalışmayı kaydetmek (Standard araç </a:t>
            </a:r>
            <a:r>
              <a:rPr lang="tr-TR" sz="2800" b="1" dirty="0" err="1" smtClean="0">
                <a:solidFill>
                  <a:srgbClr val="FF0000"/>
                </a:solidFill>
              </a:rPr>
              <a:t>toolbarsından</a:t>
            </a:r>
            <a:r>
              <a:rPr lang="tr-TR" sz="2800" b="1" dirty="0" smtClean="0">
                <a:solidFill>
                  <a:srgbClr val="FF0000"/>
                </a:solidFill>
              </a:rPr>
              <a:t> </a:t>
            </a:r>
            <a:r>
              <a:rPr lang="tr-TR" sz="2800" b="1" dirty="0" err="1" smtClean="0">
                <a:solidFill>
                  <a:srgbClr val="FF0000"/>
                </a:solidFill>
              </a:rPr>
              <a:t>Save</a:t>
            </a:r>
            <a:r>
              <a:rPr lang="tr-TR" sz="2800" b="1" dirty="0" smtClean="0">
                <a:solidFill>
                  <a:srgbClr val="FF0000"/>
                </a:solidFill>
              </a:rPr>
              <a:t> komutuna Mouse ile bir kere tıklanır)</a:t>
            </a:r>
            <a:endParaRPr lang="tr-TR" sz="2800" b="1" dirty="0">
              <a:solidFill>
                <a:srgbClr val="FF0000"/>
              </a:solidFill>
            </a:endParaRPr>
          </a:p>
        </p:txBody>
      </p:sp>
      <p:pic>
        <p:nvPicPr>
          <p:cNvPr id="4" name="Resim 3"/>
          <p:cNvPicPr>
            <a:picLocks noChangeAspect="1"/>
          </p:cNvPicPr>
          <p:nvPr/>
        </p:nvPicPr>
        <p:blipFill>
          <a:blip r:embed="rId2"/>
          <a:stretch>
            <a:fillRect/>
          </a:stretch>
        </p:blipFill>
        <p:spPr>
          <a:xfrm>
            <a:off x="2713" y="898071"/>
            <a:ext cx="12189287" cy="5959928"/>
          </a:xfrm>
          <a:prstGeom prst="rect">
            <a:avLst/>
          </a:prstGeom>
        </p:spPr>
      </p:pic>
    </p:spTree>
    <p:extLst>
      <p:ext uri="{BB962C8B-B14F-4D97-AF65-F5344CB8AC3E}">
        <p14:creationId xmlns:p14="http://schemas.microsoft.com/office/powerpoint/2010/main" val="2645445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err="1"/>
              <a:t>AutoCAD’te</a:t>
            </a:r>
            <a:r>
              <a:rPr lang="tr-TR" sz="2400" dirty="0"/>
              <a:t> çizilmiş olan çizimleri hızlı kaydetmeye yarayan komuttur. İlk kaydetme</a:t>
            </a:r>
            <a:br>
              <a:rPr lang="tr-TR" sz="2400" dirty="0"/>
            </a:br>
            <a:r>
              <a:rPr lang="tr-TR" sz="2400" dirty="0"/>
              <a:t>işleminde çizimin dosya ismini ister. Ayrıca açılmış olan bir dosya üzerinde değişiklik</a:t>
            </a:r>
            <a:br>
              <a:rPr lang="tr-TR" sz="2400" dirty="0"/>
            </a:br>
            <a:r>
              <a:rPr lang="tr-TR" sz="2400" dirty="0"/>
              <a:t>yapılmışsa kaydetme işlemi yapılmalıdır</a:t>
            </a:r>
          </a:p>
        </p:txBody>
      </p:sp>
      <p:pic>
        <p:nvPicPr>
          <p:cNvPr id="3" name="Resim 2"/>
          <p:cNvPicPr>
            <a:picLocks noChangeAspect="1"/>
          </p:cNvPicPr>
          <p:nvPr/>
        </p:nvPicPr>
        <p:blipFill>
          <a:blip r:embed="rId2"/>
          <a:stretch>
            <a:fillRect/>
          </a:stretch>
        </p:blipFill>
        <p:spPr>
          <a:xfrm>
            <a:off x="1180114" y="1690688"/>
            <a:ext cx="6153150" cy="4867275"/>
          </a:xfrm>
          <a:prstGeom prst="rect">
            <a:avLst/>
          </a:prstGeom>
        </p:spPr>
      </p:pic>
    </p:spTree>
    <p:extLst>
      <p:ext uri="{BB962C8B-B14F-4D97-AF65-F5344CB8AC3E}">
        <p14:creationId xmlns:p14="http://schemas.microsoft.com/office/powerpoint/2010/main" val="236802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0958" y="102666"/>
            <a:ext cx="5679026" cy="4511376"/>
          </a:xfrm>
          <a:prstGeom prst="rect">
            <a:avLst/>
          </a:prstGeom>
        </p:spPr>
      </p:pic>
      <p:sp>
        <p:nvSpPr>
          <p:cNvPr id="5" name="Dikdörtgen 4"/>
          <p:cNvSpPr/>
          <p:nvPr/>
        </p:nvSpPr>
        <p:spPr>
          <a:xfrm>
            <a:off x="5950833" y="770148"/>
            <a:ext cx="6096000" cy="4801314"/>
          </a:xfrm>
          <a:prstGeom prst="rect">
            <a:avLst/>
          </a:prstGeom>
        </p:spPr>
        <p:txBody>
          <a:bodyPr>
            <a:spAutoFit/>
          </a:bodyPr>
          <a:lstStyle/>
          <a:p>
            <a:r>
              <a:rPr lang="tr-TR" dirty="0">
                <a:latin typeface="TimesNewRomanPSMT"/>
              </a:rPr>
              <a:t>Bu komut çalıştığınız dosyayı;</a:t>
            </a:r>
          </a:p>
          <a:p>
            <a:r>
              <a:rPr lang="tr-TR" dirty="0">
                <a:latin typeface="TimesNewRomanPSMT"/>
              </a:rPr>
              <a:t>farklı bir isimde kaydetmeye,</a:t>
            </a:r>
          </a:p>
          <a:p>
            <a:r>
              <a:rPr lang="tr-TR" dirty="0">
                <a:latin typeface="TimesNewRomanPSMT"/>
              </a:rPr>
              <a:t>farklı bir dizinde kaydetmeye,</a:t>
            </a:r>
          </a:p>
          <a:p>
            <a:r>
              <a:rPr lang="tr-TR" dirty="0">
                <a:latin typeface="TimesNewRomanPSMT"/>
              </a:rPr>
              <a:t>farklı bir formatta kaydetmeye yarar.</a:t>
            </a:r>
          </a:p>
          <a:p>
            <a:r>
              <a:rPr lang="tr-TR" b="1" dirty="0">
                <a:latin typeface="TimesNewRomanPSMT"/>
              </a:rPr>
              <a:t>Farklı Bir İsimde Kaydetmek</a:t>
            </a:r>
          </a:p>
          <a:p>
            <a:pPr algn="just"/>
            <a:r>
              <a:rPr lang="tr-TR" dirty="0">
                <a:latin typeface="TimesNewRomanPSMT"/>
              </a:rPr>
              <a:t>Daha öncede var olan dosyanın üzerine kaydetmeyi engeller.</a:t>
            </a:r>
          </a:p>
          <a:p>
            <a:r>
              <a:rPr lang="tr-TR" b="1" dirty="0">
                <a:latin typeface="TimesNewRomanPSMT"/>
              </a:rPr>
              <a:t>Farklı Bir Dizine Kaydetmek</a:t>
            </a:r>
          </a:p>
          <a:p>
            <a:pPr algn="just"/>
            <a:r>
              <a:rPr lang="tr-TR" dirty="0">
                <a:latin typeface="TimesNewRomanPSMT"/>
              </a:rPr>
              <a:t>Dosyaları farklı dizinlere kaydetmeye yarar. </a:t>
            </a:r>
            <a:r>
              <a:rPr lang="tr-TR" dirty="0" smtClean="0">
                <a:latin typeface="TimesNewRomanPSMT"/>
              </a:rPr>
              <a:t>Örneğin </a:t>
            </a:r>
            <a:r>
              <a:rPr lang="tr-TR" dirty="0" err="1" smtClean="0">
                <a:latin typeface="TimesNewRomanPSMT"/>
              </a:rPr>
              <a:t>AutoCAD</a:t>
            </a:r>
            <a:r>
              <a:rPr lang="tr-TR" dirty="0" smtClean="0">
                <a:latin typeface="TimesNewRomanPSMT"/>
              </a:rPr>
              <a:t> 2018’de </a:t>
            </a:r>
            <a:r>
              <a:rPr lang="tr-TR" dirty="0">
                <a:latin typeface="TimesNewRomanPSMT"/>
              </a:rPr>
              <a:t>çizilmiş </a:t>
            </a:r>
            <a:r>
              <a:rPr lang="tr-TR" dirty="0" smtClean="0">
                <a:latin typeface="TimesNewRomanPSMT"/>
              </a:rPr>
              <a:t>ve </a:t>
            </a:r>
            <a:r>
              <a:rPr lang="tr-TR" dirty="0" err="1" smtClean="0">
                <a:latin typeface="TimesNewRomanPSMT"/>
              </a:rPr>
              <a:t>AutoCAD’in</a:t>
            </a:r>
            <a:r>
              <a:rPr lang="tr-TR" dirty="0" smtClean="0">
                <a:latin typeface="TimesNewRomanPSMT"/>
              </a:rPr>
              <a:t> </a:t>
            </a:r>
            <a:r>
              <a:rPr lang="tr-TR" dirty="0" err="1">
                <a:latin typeface="TimesNewRomanPSMT"/>
              </a:rPr>
              <a:t>sample</a:t>
            </a:r>
            <a:r>
              <a:rPr lang="tr-TR" dirty="0">
                <a:latin typeface="TimesNewRomanPSMT"/>
              </a:rPr>
              <a:t> klasörüne kaydedilmiş dosyayı belgelerime kaydetmek.</a:t>
            </a:r>
          </a:p>
          <a:p>
            <a:r>
              <a:rPr lang="tr-TR" b="1" dirty="0">
                <a:latin typeface="TimesNewRomanPSMT"/>
              </a:rPr>
              <a:t>Farklı Bir Formatta Kaydetmek</a:t>
            </a:r>
          </a:p>
          <a:p>
            <a:pPr algn="just"/>
            <a:r>
              <a:rPr lang="tr-TR" dirty="0" err="1">
                <a:latin typeface="TimesNewRomanPSMT"/>
              </a:rPr>
              <a:t>AutoCAD</a:t>
            </a:r>
            <a:r>
              <a:rPr lang="tr-TR" dirty="0">
                <a:latin typeface="TimesNewRomanPSMT"/>
              </a:rPr>
              <a:t> 2015’de çizilmiş olan dosyaların bundan önceki sürümlerde </a:t>
            </a:r>
            <a:r>
              <a:rPr lang="tr-TR" dirty="0" smtClean="0">
                <a:latin typeface="TimesNewRomanPSMT"/>
              </a:rPr>
              <a:t>açılabilmesi için </a:t>
            </a:r>
            <a:r>
              <a:rPr lang="tr-TR" dirty="0">
                <a:latin typeface="TimesNewRomanPSMT"/>
              </a:rPr>
              <a:t>önceki sürümlerinin formatında kaydedilmesini sağlar. Ayrıca </a:t>
            </a:r>
            <a:r>
              <a:rPr lang="tr-TR" dirty="0" err="1">
                <a:latin typeface="TimesNewRomanPSMT"/>
              </a:rPr>
              <a:t>AutoCAD</a:t>
            </a:r>
            <a:r>
              <a:rPr lang="tr-TR" dirty="0">
                <a:latin typeface="TimesNewRomanPSMT"/>
              </a:rPr>
              <a:t> </a:t>
            </a:r>
            <a:r>
              <a:rPr lang="tr-TR" dirty="0" smtClean="0">
                <a:latin typeface="TimesNewRomanPSMT"/>
              </a:rPr>
              <a:t>çizimlerinin hangi </a:t>
            </a:r>
            <a:r>
              <a:rPr lang="tr-TR" dirty="0">
                <a:latin typeface="TimesNewRomanPSMT"/>
              </a:rPr>
              <a:t>uzantıda kaydedileceğini seçmeye yarar.</a:t>
            </a:r>
            <a:endParaRPr lang="tr-TR" dirty="0"/>
          </a:p>
        </p:txBody>
      </p:sp>
    </p:spTree>
    <p:extLst>
      <p:ext uri="{BB962C8B-B14F-4D97-AF65-F5344CB8AC3E}">
        <p14:creationId xmlns:p14="http://schemas.microsoft.com/office/powerpoint/2010/main" val="153492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4482" y="83589"/>
            <a:ext cx="6048462" cy="6700838"/>
          </a:xfrm>
          <a:prstGeom prst="rect">
            <a:avLst/>
          </a:prstGeom>
        </p:spPr>
      </p:pic>
      <p:sp>
        <p:nvSpPr>
          <p:cNvPr id="4" name="Dikdörtgen 3"/>
          <p:cNvSpPr/>
          <p:nvPr/>
        </p:nvSpPr>
        <p:spPr>
          <a:xfrm>
            <a:off x="6653049" y="598465"/>
            <a:ext cx="5139558" cy="1754326"/>
          </a:xfrm>
          <a:prstGeom prst="rect">
            <a:avLst/>
          </a:prstGeom>
        </p:spPr>
        <p:txBody>
          <a:bodyPr wrap="square">
            <a:spAutoFit/>
          </a:bodyPr>
          <a:lstStyle/>
          <a:p>
            <a:pPr algn="just"/>
            <a:r>
              <a:rPr lang="tr-TR" dirty="0">
                <a:latin typeface="TimesNewRomanPSMT"/>
              </a:rPr>
              <a:t>Çizilen resimler </a:t>
            </a:r>
            <a:r>
              <a:rPr lang="tr-TR" dirty="0" err="1">
                <a:latin typeface="TimesNewRomanPSMT"/>
              </a:rPr>
              <a:t>dwt</a:t>
            </a:r>
            <a:r>
              <a:rPr lang="tr-TR" dirty="0">
                <a:latin typeface="TimesNewRomanPSMT"/>
              </a:rPr>
              <a:t>, </a:t>
            </a:r>
            <a:r>
              <a:rPr lang="tr-TR" dirty="0" err="1">
                <a:latin typeface="TimesNewRomanPSMT"/>
              </a:rPr>
              <a:t>dxf</a:t>
            </a:r>
            <a:r>
              <a:rPr lang="tr-TR" dirty="0">
                <a:latin typeface="TimesNewRomanPSMT"/>
              </a:rPr>
              <a:t>, </a:t>
            </a:r>
            <a:r>
              <a:rPr lang="tr-TR" dirty="0" err="1">
                <a:latin typeface="TimesNewRomanPSMT"/>
              </a:rPr>
              <a:t>dwg</a:t>
            </a:r>
            <a:r>
              <a:rPr lang="tr-TR" dirty="0">
                <a:latin typeface="TimesNewRomanPSMT"/>
              </a:rPr>
              <a:t> uzantılarında kaydedilebilir. </a:t>
            </a:r>
            <a:r>
              <a:rPr lang="tr-TR" dirty="0" err="1">
                <a:latin typeface="TimesNewRomanPSMT"/>
              </a:rPr>
              <a:t>Dwt</a:t>
            </a:r>
            <a:r>
              <a:rPr lang="tr-TR" dirty="0">
                <a:latin typeface="TimesNewRomanPSMT"/>
              </a:rPr>
              <a:t> </a:t>
            </a:r>
            <a:r>
              <a:rPr lang="tr-TR" dirty="0" err="1" smtClean="0">
                <a:latin typeface="TimesNewRomanPSMT"/>
              </a:rPr>
              <a:t>AutoCAD</a:t>
            </a:r>
            <a:r>
              <a:rPr lang="tr-TR" dirty="0" smtClean="0">
                <a:latin typeface="TimesNewRomanPSMT"/>
              </a:rPr>
              <a:t> şablonlarının </a:t>
            </a:r>
            <a:r>
              <a:rPr lang="tr-TR" dirty="0">
                <a:latin typeface="TimesNewRomanPSMT"/>
              </a:rPr>
              <a:t>uzantısıdır. </a:t>
            </a:r>
            <a:r>
              <a:rPr lang="tr-TR" dirty="0" err="1">
                <a:latin typeface="TimesNewRomanPSMT"/>
              </a:rPr>
              <a:t>dxf</a:t>
            </a:r>
            <a:r>
              <a:rPr lang="tr-TR" dirty="0">
                <a:latin typeface="TimesNewRomanPSMT"/>
              </a:rPr>
              <a:t> uzantılı kaydedilen resimler bilgisayar destekli imalat </a:t>
            </a:r>
            <a:r>
              <a:rPr lang="tr-TR" dirty="0" smtClean="0">
                <a:latin typeface="TimesNewRomanPSMT"/>
              </a:rPr>
              <a:t>yapan tezgahların </a:t>
            </a:r>
            <a:r>
              <a:rPr lang="tr-TR" dirty="0">
                <a:latin typeface="TimesNewRomanPSMT"/>
              </a:rPr>
              <a:t>hafızasına gönderilerek parça imalatı için resmin tezgaha tanıtılmasını sağlar</a:t>
            </a:r>
            <a:endParaRPr lang="tr-TR" dirty="0"/>
          </a:p>
        </p:txBody>
      </p:sp>
    </p:spTree>
    <p:extLst>
      <p:ext uri="{BB962C8B-B14F-4D97-AF65-F5344CB8AC3E}">
        <p14:creationId xmlns:p14="http://schemas.microsoft.com/office/powerpoint/2010/main" val="420372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44845" y="2254798"/>
            <a:ext cx="4795345" cy="1325563"/>
          </a:xfrm>
        </p:spPr>
        <p:txBody>
          <a:bodyPr>
            <a:noAutofit/>
          </a:bodyPr>
          <a:lstStyle/>
          <a:p>
            <a:pPr algn="just"/>
            <a:r>
              <a:rPr lang="tr-TR" sz="2000" dirty="0">
                <a:latin typeface="TimesNewRomanPSMT"/>
              </a:rPr>
              <a:t>Ayrıca </a:t>
            </a:r>
            <a:r>
              <a:rPr lang="tr-TR" sz="2000" dirty="0" err="1">
                <a:latin typeface="TimesNewRomanPSMT"/>
              </a:rPr>
              <a:t>AutoCAD’in</a:t>
            </a:r>
            <a:r>
              <a:rPr lang="tr-TR" sz="2000" dirty="0">
                <a:latin typeface="TimesNewRomanPSMT"/>
              </a:rPr>
              <a:t> otomatik kaydetme özelliği de kullanılabilir. Bunun için Tools</a:t>
            </a:r>
            <a:br>
              <a:rPr lang="tr-TR" sz="2000" dirty="0">
                <a:latin typeface="TimesNewRomanPSMT"/>
              </a:rPr>
            </a:br>
            <a:r>
              <a:rPr lang="tr-TR" sz="2000" dirty="0" smtClean="0">
                <a:latin typeface="TimesNewRomanPSMT"/>
              </a:rPr>
              <a:t>menüsünün </a:t>
            </a:r>
            <a:r>
              <a:rPr lang="tr-TR" sz="2000" dirty="0">
                <a:latin typeface="TimesNewRomanPSMT"/>
              </a:rPr>
              <a:t>“</a:t>
            </a:r>
            <a:r>
              <a:rPr lang="tr-TR" sz="2000" dirty="0" err="1">
                <a:latin typeface="TimesNewRomanPSMT"/>
              </a:rPr>
              <a:t>Options</a:t>
            </a:r>
            <a:r>
              <a:rPr lang="tr-TR" sz="2000" dirty="0">
                <a:latin typeface="TimesNewRomanPSMT"/>
              </a:rPr>
              <a:t>” seçeneğini tıklayarak ekrana gelen pencereden Open </a:t>
            </a:r>
            <a:r>
              <a:rPr lang="tr-TR" sz="2000" dirty="0" err="1">
                <a:latin typeface="TimesNewRomanPSMT"/>
              </a:rPr>
              <a:t>and</a:t>
            </a:r>
            <a:r>
              <a:rPr lang="tr-TR" sz="2000" dirty="0">
                <a:latin typeface="TimesNewRomanPSMT"/>
              </a:rPr>
              <a:t> </a:t>
            </a:r>
            <a:r>
              <a:rPr lang="tr-TR" sz="2000" dirty="0" err="1" smtClean="0">
                <a:latin typeface="TimesNewRomanPSMT"/>
              </a:rPr>
              <a:t>Save</a:t>
            </a:r>
            <a:r>
              <a:rPr lang="tr-TR" sz="2000" dirty="0" smtClean="0">
                <a:latin typeface="TimesNewRomanPSMT"/>
              </a:rPr>
              <a:t> ikonuna </a:t>
            </a:r>
            <a:r>
              <a:rPr lang="tr-TR" sz="2000" dirty="0">
                <a:latin typeface="TimesNewRomanPSMT"/>
              </a:rPr>
              <a:t>tıklayın. Burada yer alan File </a:t>
            </a:r>
            <a:r>
              <a:rPr lang="tr-TR" sz="2000" dirty="0" err="1">
                <a:latin typeface="TimesNewRomanPSMT"/>
              </a:rPr>
              <a:t>Safety</a:t>
            </a:r>
            <a:r>
              <a:rPr lang="tr-TR" sz="2000" dirty="0">
                <a:latin typeface="TimesNewRomanPSMT"/>
              </a:rPr>
              <a:t> </a:t>
            </a:r>
            <a:r>
              <a:rPr lang="tr-TR" sz="2000" dirty="0" err="1" smtClean="0">
                <a:latin typeface="TimesNewRomanPSMT"/>
              </a:rPr>
              <a:t>Precautions</a:t>
            </a:r>
            <a:r>
              <a:rPr lang="tr-TR" sz="2000" dirty="0" smtClean="0">
                <a:latin typeface="TimesNewRomanPSMT"/>
              </a:rPr>
              <a:t> alanındaki </a:t>
            </a:r>
            <a:r>
              <a:rPr lang="tr-TR" sz="2000" dirty="0" err="1">
                <a:latin typeface="TimesNewRomanPSMT"/>
              </a:rPr>
              <a:t>Automatic</a:t>
            </a:r>
            <a:r>
              <a:rPr lang="tr-TR" sz="2000" dirty="0">
                <a:latin typeface="TimesNewRomanPSMT"/>
              </a:rPr>
              <a:t> </a:t>
            </a:r>
            <a:r>
              <a:rPr lang="tr-TR" sz="2000" dirty="0" err="1" smtClean="0">
                <a:latin typeface="TimesNewRomanPSMT"/>
              </a:rPr>
              <a:t>Save</a:t>
            </a:r>
            <a:r>
              <a:rPr lang="tr-TR" sz="2000" dirty="0" smtClean="0">
                <a:latin typeface="TimesNewRomanPSMT"/>
              </a:rPr>
              <a:t> kutusunun </a:t>
            </a:r>
            <a:r>
              <a:rPr lang="tr-TR" sz="2000" dirty="0">
                <a:latin typeface="TimesNewRomanPSMT"/>
              </a:rPr>
              <a:t>altındaki bölümde ilk olarak verilen 10 dakikalık süreyi istenilen kaydetme </a:t>
            </a:r>
            <a:r>
              <a:rPr lang="tr-TR" sz="2000" dirty="0" smtClean="0">
                <a:latin typeface="TimesNewRomanPSMT"/>
              </a:rPr>
              <a:t>süresi ile </a:t>
            </a:r>
            <a:r>
              <a:rPr lang="tr-TR" sz="2000" dirty="0">
                <a:latin typeface="TimesNewRomanPSMT"/>
              </a:rPr>
              <a:t>istediğiniz herhangi bir süre ile değiştirin, </a:t>
            </a:r>
            <a:r>
              <a:rPr lang="tr-TR" sz="2000" dirty="0" err="1">
                <a:latin typeface="TimesNewRomanPSMT"/>
              </a:rPr>
              <a:t>Apply</a:t>
            </a:r>
            <a:r>
              <a:rPr lang="tr-TR" sz="2000" dirty="0">
                <a:latin typeface="TimesNewRomanPSMT"/>
              </a:rPr>
              <a:t> (Uygula) seçerseniz bundan </a:t>
            </a:r>
            <a:r>
              <a:rPr lang="tr-TR" sz="2000" dirty="0" smtClean="0">
                <a:latin typeface="TimesNewRomanPSMT"/>
              </a:rPr>
              <a:t>sonra istediğiniz </a:t>
            </a:r>
            <a:r>
              <a:rPr lang="tr-TR" sz="2000" dirty="0">
                <a:latin typeface="TimesNewRomanPSMT"/>
              </a:rPr>
              <a:t>sürede otomatik kaydetme yapılacaktır.</a:t>
            </a:r>
            <a:endParaRPr lang="tr-TR" sz="2000" dirty="0"/>
          </a:p>
        </p:txBody>
      </p:sp>
      <p:pic>
        <p:nvPicPr>
          <p:cNvPr id="3" name="Resim 2"/>
          <p:cNvPicPr>
            <a:picLocks noChangeAspect="1"/>
          </p:cNvPicPr>
          <p:nvPr/>
        </p:nvPicPr>
        <p:blipFill>
          <a:blip r:embed="rId2"/>
          <a:stretch>
            <a:fillRect/>
          </a:stretch>
        </p:blipFill>
        <p:spPr>
          <a:xfrm>
            <a:off x="187379" y="591919"/>
            <a:ext cx="6696075" cy="5524500"/>
          </a:xfrm>
          <a:prstGeom prst="rect">
            <a:avLst/>
          </a:prstGeom>
        </p:spPr>
      </p:pic>
      <p:sp>
        <p:nvSpPr>
          <p:cNvPr id="4" name="object 5"/>
          <p:cNvSpPr/>
          <p:nvPr/>
        </p:nvSpPr>
        <p:spPr>
          <a:xfrm>
            <a:off x="330200" y="3061268"/>
            <a:ext cx="2451099" cy="1294832"/>
          </a:xfrm>
          <a:custGeom>
            <a:avLst/>
            <a:gdLst/>
            <a:ahLst/>
            <a:cxnLst/>
            <a:rect l="l" t="t" r="r" b="b"/>
            <a:pathLst>
              <a:path w="6334125" h="323850">
                <a:moveTo>
                  <a:pt x="0" y="323850"/>
                </a:moveTo>
                <a:lnTo>
                  <a:pt x="6334125" y="323850"/>
                </a:lnTo>
                <a:lnTo>
                  <a:pt x="6334125" y="0"/>
                </a:lnTo>
                <a:lnTo>
                  <a:pt x="0" y="0"/>
                </a:lnTo>
                <a:lnTo>
                  <a:pt x="0" y="323850"/>
                </a:lnTo>
                <a:close/>
              </a:path>
            </a:pathLst>
          </a:custGeom>
          <a:ln w="57150">
            <a:solidFill>
              <a:srgbClr val="FF0000"/>
            </a:solidFill>
          </a:ln>
        </p:spPr>
        <p:txBody>
          <a:bodyPr wrap="square" lIns="0" tIns="0" rIns="0" bIns="0" rtlCol="0"/>
          <a:lstStyle/>
          <a:p>
            <a:endParaRPr/>
          </a:p>
        </p:txBody>
      </p:sp>
      <p:sp>
        <p:nvSpPr>
          <p:cNvPr id="5" name="object 5"/>
          <p:cNvSpPr/>
          <p:nvPr/>
        </p:nvSpPr>
        <p:spPr>
          <a:xfrm>
            <a:off x="1142999" y="1016000"/>
            <a:ext cx="863601" cy="381000"/>
          </a:xfrm>
          <a:custGeom>
            <a:avLst/>
            <a:gdLst/>
            <a:ahLst/>
            <a:cxnLst/>
            <a:rect l="l" t="t" r="r" b="b"/>
            <a:pathLst>
              <a:path w="6334125" h="323850">
                <a:moveTo>
                  <a:pt x="0" y="323850"/>
                </a:moveTo>
                <a:lnTo>
                  <a:pt x="6334125" y="323850"/>
                </a:lnTo>
                <a:lnTo>
                  <a:pt x="6334125" y="0"/>
                </a:lnTo>
                <a:lnTo>
                  <a:pt x="0" y="0"/>
                </a:lnTo>
                <a:lnTo>
                  <a:pt x="0" y="323850"/>
                </a:lnTo>
                <a:close/>
              </a:path>
            </a:pathLst>
          </a:custGeom>
          <a:ln w="5715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2970162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63800"/>
            <a:ext cx="12192000" cy="1243919"/>
          </a:xfrm>
        </p:spPr>
        <p:txBody>
          <a:bodyPr>
            <a:normAutofit/>
          </a:bodyPr>
          <a:lstStyle/>
          <a:p>
            <a:r>
              <a:rPr lang="tr-TR" sz="2800" b="1" dirty="0" smtClean="0">
                <a:solidFill>
                  <a:srgbClr val="FF0000"/>
                </a:solidFill>
              </a:rPr>
              <a:t>Yapılmış bir çalışmanın çıktısını almak için ekranın sol üst köşesindeki           büyük         harfinden </a:t>
            </a:r>
            <a:r>
              <a:rPr lang="tr-TR" sz="2800" b="1" u="sng" dirty="0" err="1" smtClean="0">
                <a:solidFill>
                  <a:srgbClr val="FF0000"/>
                </a:solidFill>
              </a:rPr>
              <a:t>Print</a:t>
            </a:r>
            <a:r>
              <a:rPr lang="tr-TR" sz="2800" b="1" dirty="0" smtClean="0">
                <a:solidFill>
                  <a:srgbClr val="FF0000"/>
                </a:solidFill>
              </a:rPr>
              <a:t> seçeneği seçilir  </a:t>
            </a:r>
            <a:endParaRPr lang="tr-TR" sz="2800" b="1" dirty="0">
              <a:solidFill>
                <a:srgbClr val="FF0000"/>
              </a:solidFill>
            </a:endParaRPr>
          </a:p>
        </p:txBody>
      </p:sp>
      <p:pic>
        <p:nvPicPr>
          <p:cNvPr id="5" name="Resim 4"/>
          <p:cNvPicPr>
            <a:picLocks noChangeAspect="1"/>
          </p:cNvPicPr>
          <p:nvPr/>
        </p:nvPicPr>
        <p:blipFill>
          <a:blip r:embed="rId2"/>
          <a:stretch>
            <a:fillRect/>
          </a:stretch>
        </p:blipFill>
        <p:spPr>
          <a:xfrm>
            <a:off x="9898527" y="0"/>
            <a:ext cx="428603" cy="458160"/>
          </a:xfrm>
          <a:prstGeom prst="rect">
            <a:avLst/>
          </a:prstGeom>
        </p:spPr>
      </p:pic>
      <p:pic>
        <p:nvPicPr>
          <p:cNvPr id="2" name="Resim 1"/>
          <p:cNvPicPr>
            <a:picLocks noChangeAspect="1"/>
          </p:cNvPicPr>
          <p:nvPr/>
        </p:nvPicPr>
        <p:blipFill>
          <a:blip r:embed="rId3"/>
          <a:stretch>
            <a:fillRect/>
          </a:stretch>
        </p:blipFill>
        <p:spPr>
          <a:xfrm>
            <a:off x="-1" y="914400"/>
            <a:ext cx="12192001" cy="5943599"/>
          </a:xfrm>
          <a:prstGeom prst="rect">
            <a:avLst/>
          </a:prstGeom>
        </p:spPr>
      </p:pic>
    </p:spTree>
    <p:extLst>
      <p:ext uri="{BB962C8B-B14F-4D97-AF65-F5344CB8AC3E}">
        <p14:creationId xmlns:p14="http://schemas.microsoft.com/office/powerpoint/2010/main" val="863446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3"/>
          <p:cNvSpPr txBox="1">
            <a:spLocks/>
          </p:cNvSpPr>
          <p:nvPr/>
        </p:nvSpPr>
        <p:spPr>
          <a:xfrm>
            <a:off x="0" y="-163284"/>
            <a:ext cx="12192000" cy="1243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FF0000"/>
                </a:solidFill>
              </a:rPr>
              <a:t>Yapılmış bir çalışmanın çıktısını almak için (</a:t>
            </a:r>
            <a:r>
              <a:rPr lang="tr-TR" sz="2800" b="1" dirty="0" smtClean="0">
                <a:solidFill>
                  <a:srgbClr val="FF0000"/>
                </a:solidFill>
              </a:rPr>
              <a:t>Standard araç </a:t>
            </a:r>
            <a:r>
              <a:rPr lang="tr-TR" sz="2800" b="1" dirty="0" err="1" smtClean="0">
                <a:solidFill>
                  <a:srgbClr val="FF0000"/>
                </a:solidFill>
              </a:rPr>
              <a:t>toolbarsından</a:t>
            </a:r>
            <a:r>
              <a:rPr lang="tr-TR" sz="2800" b="1" dirty="0" smtClean="0">
                <a:solidFill>
                  <a:srgbClr val="FF0000"/>
                </a:solidFill>
              </a:rPr>
              <a:t> </a:t>
            </a:r>
            <a:r>
              <a:rPr lang="tr-TR" sz="2800" b="1" dirty="0" err="1" smtClean="0">
                <a:solidFill>
                  <a:srgbClr val="FF0000"/>
                </a:solidFill>
              </a:rPr>
              <a:t>Plot</a:t>
            </a:r>
            <a:r>
              <a:rPr lang="tr-TR" sz="2800" b="1" dirty="0" smtClean="0">
                <a:solidFill>
                  <a:srgbClr val="FF0000"/>
                </a:solidFill>
              </a:rPr>
              <a:t> komutuna Mouse ile bir kere tıklanır)</a:t>
            </a:r>
            <a:endParaRPr lang="tr-TR" sz="2800" b="1" dirty="0">
              <a:solidFill>
                <a:srgbClr val="FF0000"/>
              </a:solidFill>
            </a:endParaRPr>
          </a:p>
        </p:txBody>
      </p:sp>
      <p:pic>
        <p:nvPicPr>
          <p:cNvPr id="2" name="Resim 1"/>
          <p:cNvPicPr>
            <a:picLocks noChangeAspect="1"/>
          </p:cNvPicPr>
          <p:nvPr/>
        </p:nvPicPr>
        <p:blipFill>
          <a:blip r:embed="rId2"/>
          <a:stretch>
            <a:fillRect/>
          </a:stretch>
        </p:blipFill>
        <p:spPr>
          <a:xfrm>
            <a:off x="1" y="881743"/>
            <a:ext cx="12192000" cy="5976256"/>
          </a:xfrm>
          <a:prstGeom prst="rect">
            <a:avLst/>
          </a:prstGeom>
        </p:spPr>
      </p:pic>
    </p:spTree>
    <p:extLst>
      <p:ext uri="{BB962C8B-B14F-4D97-AF65-F5344CB8AC3E}">
        <p14:creationId xmlns:p14="http://schemas.microsoft.com/office/powerpoint/2010/main" val="299602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8262" y="898902"/>
            <a:ext cx="12185265" cy="5959098"/>
          </a:xfrm>
          <a:prstGeom prst="rect">
            <a:avLst/>
          </a:prstGeom>
        </p:spPr>
      </p:pic>
      <p:sp>
        <p:nvSpPr>
          <p:cNvPr id="6" name="object 5"/>
          <p:cNvSpPr/>
          <p:nvPr/>
        </p:nvSpPr>
        <p:spPr>
          <a:xfrm>
            <a:off x="0" y="876868"/>
            <a:ext cx="12177003" cy="1841280"/>
          </a:xfrm>
          <a:custGeom>
            <a:avLst/>
            <a:gdLst/>
            <a:ahLst/>
            <a:cxnLst/>
            <a:rect l="l" t="t" r="r" b="b"/>
            <a:pathLst>
              <a:path w="6334125" h="323850">
                <a:moveTo>
                  <a:pt x="0" y="323850"/>
                </a:moveTo>
                <a:lnTo>
                  <a:pt x="6334125" y="323850"/>
                </a:lnTo>
                <a:lnTo>
                  <a:pt x="6334125" y="0"/>
                </a:lnTo>
                <a:lnTo>
                  <a:pt x="0" y="0"/>
                </a:lnTo>
                <a:lnTo>
                  <a:pt x="0" y="323850"/>
                </a:lnTo>
                <a:close/>
              </a:path>
            </a:pathLst>
          </a:custGeom>
          <a:ln w="57150">
            <a:solidFill>
              <a:srgbClr val="FF0000"/>
            </a:solidFill>
          </a:ln>
        </p:spPr>
        <p:txBody>
          <a:bodyPr wrap="square" lIns="0" tIns="0" rIns="0" bIns="0" rtlCol="0"/>
          <a:lstStyle/>
          <a:p>
            <a:endParaRPr/>
          </a:p>
        </p:txBody>
      </p:sp>
      <p:sp>
        <p:nvSpPr>
          <p:cNvPr id="7" name="object 2"/>
          <p:cNvSpPr txBox="1"/>
          <p:nvPr/>
        </p:nvSpPr>
        <p:spPr>
          <a:xfrm>
            <a:off x="154236" y="175863"/>
            <a:ext cx="11215171" cy="583365"/>
          </a:xfrm>
          <a:prstGeom prst="rect">
            <a:avLst/>
          </a:prstGeom>
        </p:spPr>
        <p:txBody>
          <a:bodyPr vert="horz" wrap="square" lIns="0" tIns="12065" rIns="0" bIns="0" rtlCol="0">
            <a:spAutoFit/>
          </a:bodyPr>
          <a:lstStyle/>
          <a:p>
            <a:pPr marL="12700" marR="5080">
              <a:lnSpc>
                <a:spcPct val="116399"/>
              </a:lnSpc>
              <a:spcBef>
                <a:spcPts val="95"/>
              </a:spcBef>
            </a:pPr>
            <a:r>
              <a:rPr sz="1600" spc="-75" dirty="0">
                <a:solidFill>
                  <a:prstClr val="black"/>
                </a:solidFill>
                <a:latin typeface="Arial"/>
                <a:cs typeface="Arial"/>
              </a:rPr>
              <a:t>AutoCAD </a:t>
            </a:r>
            <a:r>
              <a:rPr sz="1600" spc="-45" dirty="0">
                <a:solidFill>
                  <a:prstClr val="black"/>
                </a:solidFill>
                <a:latin typeface="Arial"/>
                <a:cs typeface="Arial"/>
              </a:rPr>
              <a:t>çalıştırıldığında </a:t>
            </a:r>
            <a:r>
              <a:rPr sz="1600" spc="-75" dirty="0">
                <a:solidFill>
                  <a:prstClr val="black"/>
                </a:solidFill>
                <a:latin typeface="Arial"/>
                <a:cs typeface="Arial"/>
              </a:rPr>
              <a:t>AutoCAD </a:t>
            </a:r>
            <a:r>
              <a:rPr sz="1600" spc="-50" dirty="0">
                <a:solidFill>
                  <a:prstClr val="black"/>
                </a:solidFill>
                <a:latin typeface="Arial"/>
                <a:cs typeface="Arial"/>
              </a:rPr>
              <a:t>penceresi </a:t>
            </a:r>
            <a:r>
              <a:rPr sz="1600" spc="-40" dirty="0">
                <a:solidFill>
                  <a:prstClr val="black"/>
                </a:solidFill>
                <a:latin typeface="Arial"/>
                <a:cs typeface="Arial"/>
              </a:rPr>
              <a:t>açılır. </a:t>
            </a:r>
            <a:r>
              <a:rPr sz="1600" spc="-85" dirty="0">
                <a:solidFill>
                  <a:prstClr val="black"/>
                </a:solidFill>
                <a:latin typeface="Arial"/>
                <a:cs typeface="Arial"/>
              </a:rPr>
              <a:t>Bu </a:t>
            </a:r>
            <a:r>
              <a:rPr sz="1600" spc="-50" dirty="0">
                <a:solidFill>
                  <a:prstClr val="black"/>
                </a:solidFill>
                <a:latin typeface="Arial"/>
                <a:cs typeface="Arial"/>
              </a:rPr>
              <a:t>pencere </a:t>
            </a:r>
            <a:r>
              <a:rPr sz="1600" spc="-30" dirty="0">
                <a:solidFill>
                  <a:prstClr val="black"/>
                </a:solidFill>
                <a:latin typeface="Arial"/>
                <a:cs typeface="Arial"/>
              </a:rPr>
              <a:t>istenilen </a:t>
            </a:r>
            <a:r>
              <a:rPr sz="1600" spc="-50" dirty="0">
                <a:solidFill>
                  <a:prstClr val="black"/>
                </a:solidFill>
                <a:latin typeface="Arial"/>
                <a:cs typeface="Arial"/>
              </a:rPr>
              <a:t>tasarım </a:t>
            </a:r>
            <a:r>
              <a:rPr sz="1600" spc="-65" dirty="0">
                <a:solidFill>
                  <a:prstClr val="black"/>
                </a:solidFill>
                <a:latin typeface="Arial"/>
                <a:cs typeface="Arial"/>
              </a:rPr>
              <a:t>ve </a:t>
            </a:r>
            <a:r>
              <a:rPr sz="1600" spc="-30" dirty="0" err="1">
                <a:solidFill>
                  <a:prstClr val="black"/>
                </a:solidFill>
                <a:latin typeface="Arial"/>
                <a:cs typeface="Arial"/>
              </a:rPr>
              <a:t>çizimlerin</a:t>
            </a:r>
            <a:r>
              <a:rPr sz="1600" spc="-30" dirty="0">
                <a:solidFill>
                  <a:prstClr val="black"/>
                </a:solidFill>
                <a:latin typeface="Arial"/>
                <a:cs typeface="Arial"/>
              </a:rPr>
              <a:t> </a:t>
            </a:r>
            <a:r>
              <a:rPr sz="1600" spc="-65" dirty="0" err="1" smtClean="0">
                <a:solidFill>
                  <a:prstClr val="black"/>
                </a:solidFill>
                <a:latin typeface="Arial"/>
                <a:cs typeface="Arial"/>
              </a:rPr>
              <a:t>yapılacağı</a:t>
            </a:r>
            <a:r>
              <a:rPr sz="1600" spc="-65" dirty="0" smtClean="0">
                <a:solidFill>
                  <a:prstClr val="black"/>
                </a:solidFill>
                <a:latin typeface="Arial"/>
                <a:cs typeface="Arial"/>
              </a:rPr>
              <a:t> </a:t>
            </a:r>
            <a:r>
              <a:rPr sz="1600" spc="-5" dirty="0">
                <a:solidFill>
                  <a:prstClr val="black"/>
                </a:solidFill>
                <a:latin typeface="Arial"/>
                <a:cs typeface="Arial"/>
              </a:rPr>
              <a:t>bir </a:t>
            </a:r>
            <a:r>
              <a:rPr sz="1600" spc="-40" dirty="0">
                <a:solidFill>
                  <a:prstClr val="black"/>
                </a:solidFill>
                <a:latin typeface="Arial"/>
                <a:cs typeface="Arial"/>
              </a:rPr>
              <a:t>alandır. </a:t>
            </a:r>
            <a:r>
              <a:rPr sz="1600" spc="-85" dirty="0">
                <a:solidFill>
                  <a:prstClr val="black"/>
                </a:solidFill>
                <a:latin typeface="Arial"/>
                <a:cs typeface="Arial"/>
              </a:rPr>
              <a:t>Bu </a:t>
            </a:r>
            <a:r>
              <a:rPr sz="1600" spc="-50" dirty="0">
                <a:solidFill>
                  <a:prstClr val="black"/>
                </a:solidFill>
                <a:latin typeface="Arial"/>
                <a:cs typeface="Arial"/>
              </a:rPr>
              <a:t>alanın </a:t>
            </a:r>
            <a:r>
              <a:rPr sz="1600" spc="-15" dirty="0">
                <a:solidFill>
                  <a:prstClr val="black"/>
                </a:solidFill>
                <a:latin typeface="Arial"/>
                <a:cs typeface="Arial"/>
              </a:rPr>
              <a:t>etkin </a:t>
            </a:r>
            <a:r>
              <a:rPr sz="1600" spc="-40" dirty="0">
                <a:solidFill>
                  <a:prstClr val="black"/>
                </a:solidFill>
                <a:latin typeface="Arial"/>
                <a:cs typeface="Arial"/>
              </a:rPr>
              <a:t>kullanımı </a:t>
            </a:r>
            <a:r>
              <a:rPr sz="1600" spc="-25" dirty="0">
                <a:solidFill>
                  <a:prstClr val="black"/>
                </a:solidFill>
                <a:latin typeface="Arial"/>
                <a:cs typeface="Arial"/>
              </a:rPr>
              <a:t>için </a:t>
            </a:r>
            <a:r>
              <a:rPr sz="1600" spc="-50" dirty="0">
                <a:solidFill>
                  <a:prstClr val="black"/>
                </a:solidFill>
                <a:latin typeface="Arial"/>
                <a:cs typeface="Arial"/>
              </a:rPr>
              <a:t>pencere </a:t>
            </a:r>
            <a:r>
              <a:rPr sz="1600" spc="-40" dirty="0">
                <a:solidFill>
                  <a:prstClr val="black"/>
                </a:solidFill>
                <a:latin typeface="Arial"/>
                <a:cs typeface="Arial"/>
              </a:rPr>
              <a:t>üzerindeki </a:t>
            </a:r>
            <a:r>
              <a:rPr sz="1600" spc="-45" dirty="0">
                <a:solidFill>
                  <a:prstClr val="black"/>
                </a:solidFill>
                <a:latin typeface="Arial"/>
                <a:cs typeface="Arial"/>
              </a:rPr>
              <a:t>elemanları tanımak</a:t>
            </a:r>
            <a:r>
              <a:rPr sz="1600" spc="-190" dirty="0">
                <a:solidFill>
                  <a:prstClr val="black"/>
                </a:solidFill>
                <a:latin typeface="Arial"/>
                <a:cs typeface="Arial"/>
              </a:rPr>
              <a:t> </a:t>
            </a:r>
            <a:r>
              <a:rPr sz="1600" spc="-35" dirty="0">
                <a:solidFill>
                  <a:prstClr val="black"/>
                </a:solidFill>
                <a:latin typeface="Arial"/>
                <a:cs typeface="Arial"/>
              </a:rPr>
              <a:t>gerekir.</a:t>
            </a:r>
            <a:endParaRPr sz="1600" dirty="0">
              <a:solidFill>
                <a:prstClr val="black"/>
              </a:solidFill>
              <a:latin typeface="Arial"/>
              <a:cs typeface="Arial"/>
            </a:endParaRPr>
          </a:p>
        </p:txBody>
      </p:sp>
    </p:spTree>
    <p:extLst>
      <p:ext uri="{BB962C8B-B14F-4D97-AF65-F5344CB8AC3E}">
        <p14:creationId xmlns:p14="http://schemas.microsoft.com/office/powerpoint/2010/main" val="3368245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33159" y="874712"/>
            <a:ext cx="10328554" cy="4992688"/>
          </a:xfrm>
          <a:prstGeom prst="rect">
            <a:avLst/>
          </a:prstGeom>
        </p:spPr>
      </p:pic>
    </p:spTree>
    <p:extLst>
      <p:ext uri="{BB962C8B-B14F-4D97-AF65-F5344CB8AC3E}">
        <p14:creationId xmlns:p14="http://schemas.microsoft.com/office/powerpoint/2010/main" val="412540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835025" y="661997"/>
            <a:ext cx="9020175" cy="5994775"/>
          </a:xfrm>
          <a:prstGeom prst="rect">
            <a:avLst/>
          </a:prstGeom>
        </p:spPr>
      </p:pic>
    </p:spTree>
    <p:extLst>
      <p:ext uri="{BB962C8B-B14F-4D97-AF65-F5344CB8AC3E}">
        <p14:creationId xmlns:p14="http://schemas.microsoft.com/office/powerpoint/2010/main" val="421615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889000"/>
            <a:ext cx="12192000" cy="5080000"/>
          </a:xfrm>
          <a:prstGeom prst="rect">
            <a:avLst/>
          </a:prstGeom>
        </p:spPr>
      </p:pic>
    </p:spTree>
    <p:extLst>
      <p:ext uri="{BB962C8B-B14F-4D97-AF65-F5344CB8AC3E}">
        <p14:creationId xmlns:p14="http://schemas.microsoft.com/office/powerpoint/2010/main" val="3316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963385"/>
            <a:ext cx="12192001" cy="5894616"/>
          </a:xfrm>
          <a:prstGeom prst="rect">
            <a:avLst/>
          </a:prstGeom>
        </p:spPr>
      </p:pic>
      <p:sp>
        <p:nvSpPr>
          <p:cNvPr id="4" name="Unvan 3"/>
          <p:cNvSpPr txBox="1">
            <a:spLocks/>
          </p:cNvSpPr>
          <p:nvPr/>
        </p:nvSpPr>
        <p:spPr>
          <a:xfrm>
            <a:off x="0" y="-163284"/>
            <a:ext cx="12192000" cy="1243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FF0000"/>
                </a:solidFill>
              </a:rPr>
              <a:t>İşlemi geri almak için (Standard araç </a:t>
            </a:r>
            <a:r>
              <a:rPr lang="tr-TR" sz="2800" b="1" dirty="0" err="1" smtClean="0">
                <a:solidFill>
                  <a:srgbClr val="FF0000"/>
                </a:solidFill>
              </a:rPr>
              <a:t>toolbarsından</a:t>
            </a:r>
            <a:r>
              <a:rPr lang="tr-TR" sz="2800" b="1" dirty="0" smtClean="0">
                <a:solidFill>
                  <a:srgbClr val="FF0000"/>
                </a:solidFill>
              </a:rPr>
              <a:t> </a:t>
            </a:r>
            <a:r>
              <a:rPr lang="tr-TR" sz="2800" b="1" dirty="0" err="1" smtClean="0">
                <a:solidFill>
                  <a:srgbClr val="FF0000"/>
                </a:solidFill>
              </a:rPr>
              <a:t>Undo</a:t>
            </a:r>
            <a:r>
              <a:rPr lang="tr-TR" sz="2800" b="1" dirty="0" smtClean="0">
                <a:solidFill>
                  <a:srgbClr val="FF0000"/>
                </a:solidFill>
              </a:rPr>
              <a:t> komutuna Mouse ile bir kere tıklanır) çizim esnasında yapılan işlemler geri </a:t>
            </a:r>
            <a:r>
              <a:rPr lang="tr-TR" sz="2800" b="1" dirty="0" err="1" smtClean="0">
                <a:solidFill>
                  <a:srgbClr val="FF0000"/>
                </a:solidFill>
              </a:rPr>
              <a:t>alınabilinir</a:t>
            </a:r>
            <a:endParaRPr lang="tr-TR" sz="2800" b="1" dirty="0" smtClean="0">
              <a:solidFill>
                <a:srgbClr val="FF0000"/>
              </a:solidFill>
            </a:endParaRPr>
          </a:p>
        </p:txBody>
      </p:sp>
    </p:spTree>
    <p:extLst>
      <p:ext uri="{BB962C8B-B14F-4D97-AF65-F5344CB8AC3E}">
        <p14:creationId xmlns:p14="http://schemas.microsoft.com/office/powerpoint/2010/main" val="3804411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p:cNvSpPr>
          <p:nvPr/>
        </p:nvSpPr>
        <p:spPr>
          <a:xfrm>
            <a:off x="0" y="-163284"/>
            <a:ext cx="12192000" cy="1243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FF0000"/>
                </a:solidFill>
              </a:rPr>
              <a:t>İşlemi ileri almak için (Standard araç </a:t>
            </a:r>
            <a:r>
              <a:rPr lang="tr-TR" sz="2800" b="1" dirty="0" err="1" smtClean="0">
                <a:solidFill>
                  <a:srgbClr val="FF0000"/>
                </a:solidFill>
              </a:rPr>
              <a:t>toolbarsından</a:t>
            </a:r>
            <a:r>
              <a:rPr lang="tr-TR" sz="2800" b="1" dirty="0" smtClean="0">
                <a:solidFill>
                  <a:srgbClr val="FF0000"/>
                </a:solidFill>
              </a:rPr>
              <a:t> </a:t>
            </a:r>
            <a:r>
              <a:rPr lang="tr-TR" sz="2800" b="1" dirty="0" err="1" smtClean="0">
                <a:solidFill>
                  <a:srgbClr val="FF0000"/>
                </a:solidFill>
              </a:rPr>
              <a:t>Redo</a:t>
            </a:r>
            <a:r>
              <a:rPr lang="tr-TR" sz="2800" b="1" dirty="0" smtClean="0">
                <a:solidFill>
                  <a:srgbClr val="FF0000"/>
                </a:solidFill>
              </a:rPr>
              <a:t> komutuna Mouse ile bir kere tıklanır) çizim esnasında yapılan işlemler ileri </a:t>
            </a:r>
            <a:r>
              <a:rPr lang="tr-TR" sz="2800" b="1" dirty="0" err="1" smtClean="0">
                <a:solidFill>
                  <a:srgbClr val="FF0000"/>
                </a:solidFill>
              </a:rPr>
              <a:t>alınabilinir</a:t>
            </a:r>
            <a:endParaRPr lang="tr-TR" sz="2800" b="1" dirty="0" smtClean="0">
              <a:solidFill>
                <a:srgbClr val="FF0000"/>
              </a:solidFill>
            </a:endParaRPr>
          </a:p>
        </p:txBody>
      </p:sp>
      <p:pic>
        <p:nvPicPr>
          <p:cNvPr id="2" name="Resim 1"/>
          <p:cNvPicPr>
            <a:picLocks noChangeAspect="1"/>
          </p:cNvPicPr>
          <p:nvPr/>
        </p:nvPicPr>
        <p:blipFill>
          <a:blip r:embed="rId2"/>
          <a:stretch>
            <a:fillRect/>
          </a:stretch>
        </p:blipFill>
        <p:spPr>
          <a:xfrm>
            <a:off x="29983" y="979379"/>
            <a:ext cx="12162017" cy="5878621"/>
          </a:xfrm>
          <a:prstGeom prst="rect">
            <a:avLst/>
          </a:prstGeom>
        </p:spPr>
      </p:pic>
    </p:spTree>
    <p:extLst>
      <p:ext uri="{BB962C8B-B14F-4D97-AF65-F5344CB8AC3E}">
        <p14:creationId xmlns:p14="http://schemas.microsoft.com/office/powerpoint/2010/main" val="4259457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p:cNvSpPr>
          <p:nvPr/>
        </p:nvSpPr>
        <p:spPr>
          <a:xfrm>
            <a:off x="0" y="-163284"/>
            <a:ext cx="12192000" cy="1243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solidFill>
                  <a:srgbClr val="FF0000"/>
                </a:solidFill>
              </a:rPr>
              <a:t>F1 tuşu yardım penceresini açar</a:t>
            </a:r>
          </a:p>
        </p:txBody>
      </p:sp>
      <p:pic>
        <p:nvPicPr>
          <p:cNvPr id="5" name="Resim 4"/>
          <p:cNvPicPr>
            <a:picLocks noChangeAspect="1"/>
          </p:cNvPicPr>
          <p:nvPr/>
        </p:nvPicPr>
        <p:blipFill>
          <a:blip r:embed="rId2"/>
          <a:stretch>
            <a:fillRect/>
          </a:stretch>
        </p:blipFill>
        <p:spPr>
          <a:xfrm>
            <a:off x="0" y="958240"/>
            <a:ext cx="12192000" cy="5899760"/>
          </a:xfrm>
          <a:prstGeom prst="rect">
            <a:avLst/>
          </a:prstGeom>
        </p:spPr>
      </p:pic>
    </p:spTree>
    <p:extLst>
      <p:ext uri="{BB962C8B-B14F-4D97-AF65-F5344CB8AC3E}">
        <p14:creationId xmlns:p14="http://schemas.microsoft.com/office/powerpoint/2010/main" val="380747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1975926" cy="1325563"/>
          </a:xfrm>
        </p:spPr>
        <p:txBody>
          <a:bodyPr>
            <a:normAutofit/>
          </a:bodyPr>
          <a:lstStyle/>
          <a:p>
            <a:r>
              <a:rPr lang="tr-TR" sz="2000" b="1" dirty="0"/>
              <a:t>MENÜ ÇUBUĞU (Menu Bar)</a:t>
            </a:r>
            <a:r>
              <a:rPr lang="tr-TR" sz="2000" dirty="0" smtClean="0"/>
              <a:t/>
            </a:r>
            <a:br>
              <a:rPr lang="tr-TR" sz="2000" dirty="0" smtClean="0"/>
            </a:br>
            <a:r>
              <a:rPr lang="tr-TR" sz="2000" b="1" dirty="0" smtClean="0"/>
              <a:t>File</a:t>
            </a:r>
            <a:r>
              <a:rPr lang="tr-TR" sz="2000" b="1" dirty="0"/>
              <a:t>, </a:t>
            </a:r>
            <a:r>
              <a:rPr lang="tr-TR" sz="2000" b="1" dirty="0" err="1"/>
              <a:t>Edit</a:t>
            </a:r>
            <a:r>
              <a:rPr lang="tr-TR" sz="2000" b="1" dirty="0"/>
              <a:t>, </a:t>
            </a:r>
            <a:r>
              <a:rPr lang="tr-TR" sz="2000" b="1" dirty="0" err="1"/>
              <a:t>View</a:t>
            </a:r>
            <a:r>
              <a:rPr lang="tr-TR" sz="2000" b="1" dirty="0"/>
              <a:t>, </a:t>
            </a:r>
            <a:r>
              <a:rPr lang="tr-TR" sz="2000" b="1" dirty="0" err="1"/>
              <a:t>Insert</a:t>
            </a:r>
            <a:r>
              <a:rPr lang="tr-TR" sz="2000" dirty="0"/>
              <a:t>  gibi komutların gruplandırıldığı menülerden meydana gelmektedir. Ekranın en üst tarafında ve hızlı erişim çubuğunun altındadır. Otomatik olarak yerleşir. Her menünün üstüne tıklandığında komutlar listesi aşağı doğru listelenir. Gerekli olan komut seçilir ve kullanılır</a:t>
            </a:r>
          </a:p>
        </p:txBody>
      </p:sp>
      <p:pic>
        <p:nvPicPr>
          <p:cNvPr id="3" name="Resim 2"/>
          <p:cNvPicPr>
            <a:picLocks noChangeAspect="1"/>
          </p:cNvPicPr>
          <p:nvPr/>
        </p:nvPicPr>
        <p:blipFill>
          <a:blip r:embed="rId2"/>
          <a:stretch>
            <a:fillRect/>
          </a:stretch>
        </p:blipFill>
        <p:spPr>
          <a:xfrm>
            <a:off x="-8262" y="1299781"/>
            <a:ext cx="12185265" cy="5558219"/>
          </a:xfrm>
          <a:prstGeom prst="rect">
            <a:avLst/>
          </a:prstGeom>
        </p:spPr>
      </p:pic>
      <p:sp>
        <p:nvSpPr>
          <p:cNvPr id="5" name="object 5"/>
          <p:cNvSpPr/>
          <p:nvPr/>
        </p:nvSpPr>
        <p:spPr>
          <a:xfrm>
            <a:off x="0" y="1465545"/>
            <a:ext cx="12177003" cy="300625"/>
          </a:xfrm>
          <a:custGeom>
            <a:avLst/>
            <a:gdLst/>
            <a:ahLst/>
            <a:cxnLst/>
            <a:rect l="l" t="t" r="r" b="b"/>
            <a:pathLst>
              <a:path w="6334125" h="323850">
                <a:moveTo>
                  <a:pt x="0" y="323850"/>
                </a:moveTo>
                <a:lnTo>
                  <a:pt x="6334125" y="323850"/>
                </a:lnTo>
                <a:lnTo>
                  <a:pt x="6334125" y="0"/>
                </a:lnTo>
                <a:lnTo>
                  <a:pt x="0" y="0"/>
                </a:lnTo>
                <a:lnTo>
                  <a:pt x="0" y="323850"/>
                </a:lnTo>
                <a:close/>
              </a:path>
            </a:pathLst>
          </a:custGeom>
          <a:ln w="5715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4204707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122" y="-566347"/>
            <a:ext cx="10515600" cy="1325563"/>
          </a:xfrm>
        </p:spPr>
        <p:txBody>
          <a:bodyPr/>
          <a:lstStyle/>
          <a:p>
            <a:r>
              <a:rPr lang="tr-TR" dirty="0"/>
              <a:t/>
            </a:r>
            <a:br>
              <a:rPr lang="tr-TR" dirty="0"/>
            </a:br>
            <a:r>
              <a:rPr lang="tr-TR" dirty="0"/>
              <a:t> </a:t>
            </a:r>
            <a:r>
              <a:rPr lang="tr-TR" b="1" dirty="0"/>
              <a:t>File Menüsü: </a:t>
            </a:r>
            <a:endParaRPr lang="tr-TR" dirty="0"/>
          </a:p>
        </p:txBody>
      </p:sp>
      <p:pic>
        <p:nvPicPr>
          <p:cNvPr id="3" name="Resim 2"/>
          <p:cNvPicPr>
            <a:picLocks noChangeAspect="1"/>
          </p:cNvPicPr>
          <p:nvPr/>
        </p:nvPicPr>
        <p:blipFill>
          <a:blip r:embed="rId2"/>
          <a:stretch>
            <a:fillRect/>
          </a:stretch>
        </p:blipFill>
        <p:spPr>
          <a:xfrm>
            <a:off x="0" y="724775"/>
            <a:ext cx="12192000" cy="6133225"/>
          </a:xfrm>
          <a:prstGeom prst="rect">
            <a:avLst/>
          </a:prstGeom>
        </p:spPr>
      </p:pic>
    </p:spTree>
    <p:extLst>
      <p:ext uri="{BB962C8B-B14F-4D97-AF65-F5344CB8AC3E}">
        <p14:creationId xmlns:p14="http://schemas.microsoft.com/office/powerpoint/2010/main" val="3330717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122" y="-566347"/>
            <a:ext cx="10515600" cy="1325563"/>
          </a:xfrm>
        </p:spPr>
        <p:txBody>
          <a:bodyPr/>
          <a:lstStyle/>
          <a:p>
            <a:r>
              <a:rPr lang="tr-TR" dirty="0"/>
              <a:t/>
            </a:r>
            <a:br>
              <a:rPr lang="tr-TR" dirty="0"/>
            </a:br>
            <a:r>
              <a:rPr lang="tr-TR" dirty="0" smtClean="0"/>
              <a:t> </a:t>
            </a:r>
            <a:r>
              <a:rPr lang="tr-TR" b="1" dirty="0" err="1" smtClean="0"/>
              <a:t>Edit</a:t>
            </a:r>
            <a:r>
              <a:rPr lang="tr-TR" b="1" dirty="0" smtClean="0"/>
              <a:t> Menüsü</a:t>
            </a:r>
            <a:r>
              <a:rPr lang="tr-TR" b="1" dirty="0"/>
              <a:t>: </a:t>
            </a:r>
            <a:endParaRPr lang="tr-TR" dirty="0"/>
          </a:p>
        </p:txBody>
      </p:sp>
      <p:pic>
        <p:nvPicPr>
          <p:cNvPr id="4" name="Resim 3"/>
          <p:cNvPicPr>
            <a:picLocks noChangeAspect="1"/>
          </p:cNvPicPr>
          <p:nvPr/>
        </p:nvPicPr>
        <p:blipFill>
          <a:blip r:embed="rId2"/>
          <a:stretch>
            <a:fillRect/>
          </a:stretch>
        </p:blipFill>
        <p:spPr>
          <a:xfrm>
            <a:off x="0" y="555853"/>
            <a:ext cx="12242440" cy="6302147"/>
          </a:xfrm>
          <a:prstGeom prst="rect">
            <a:avLst/>
          </a:prstGeom>
        </p:spPr>
      </p:pic>
    </p:spTree>
    <p:extLst>
      <p:ext uri="{BB962C8B-B14F-4D97-AF65-F5344CB8AC3E}">
        <p14:creationId xmlns:p14="http://schemas.microsoft.com/office/powerpoint/2010/main" val="1585238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122" y="-566347"/>
            <a:ext cx="10515600" cy="1325563"/>
          </a:xfrm>
        </p:spPr>
        <p:txBody>
          <a:bodyPr/>
          <a:lstStyle/>
          <a:p>
            <a:r>
              <a:rPr lang="tr-TR" dirty="0"/>
              <a:t/>
            </a:r>
            <a:br>
              <a:rPr lang="tr-TR" dirty="0"/>
            </a:br>
            <a:r>
              <a:rPr lang="tr-TR" dirty="0" smtClean="0"/>
              <a:t> </a:t>
            </a:r>
            <a:r>
              <a:rPr lang="tr-TR" b="1" dirty="0" err="1" smtClean="0"/>
              <a:t>View</a:t>
            </a:r>
            <a:r>
              <a:rPr lang="tr-TR" b="1" dirty="0" smtClean="0"/>
              <a:t> Menüsü</a:t>
            </a:r>
            <a:r>
              <a:rPr lang="tr-TR" b="1" dirty="0"/>
              <a:t>: </a:t>
            </a:r>
            <a:endParaRPr lang="tr-TR" dirty="0"/>
          </a:p>
        </p:txBody>
      </p:sp>
      <p:pic>
        <p:nvPicPr>
          <p:cNvPr id="3" name="Resim 2"/>
          <p:cNvPicPr>
            <a:picLocks noChangeAspect="1"/>
          </p:cNvPicPr>
          <p:nvPr/>
        </p:nvPicPr>
        <p:blipFill>
          <a:blip r:embed="rId2"/>
          <a:stretch>
            <a:fillRect/>
          </a:stretch>
        </p:blipFill>
        <p:spPr>
          <a:xfrm>
            <a:off x="0" y="759216"/>
            <a:ext cx="12192000" cy="6098784"/>
          </a:xfrm>
          <a:prstGeom prst="rect">
            <a:avLst/>
          </a:prstGeom>
        </p:spPr>
      </p:pic>
    </p:spTree>
    <p:extLst>
      <p:ext uri="{BB962C8B-B14F-4D97-AF65-F5344CB8AC3E}">
        <p14:creationId xmlns:p14="http://schemas.microsoft.com/office/powerpoint/2010/main" val="2141662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4216" y="127130"/>
            <a:ext cx="12067783" cy="1325563"/>
          </a:xfrm>
        </p:spPr>
        <p:txBody>
          <a:bodyPr>
            <a:noAutofit/>
          </a:bodyPr>
          <a:lstStyle/>
          <a:p>
            <a:r>
              <a:rPr lang="tr-TR" sz="2000" b="1" dirty="0"/>
              <a:t>STANDART ARAÇ ÇUBUĞU (Standard </a:t>
            </a:r>
            <a:r>
              <a:rPr lang="tr-TR" sz="2000" b="1" dirty="0" err="1" smtClean="0"/>
              <a:t>Toolbar</a:t>
            </a:r>
            <a:r>
              <a:rPr lang="tr-TR" sz="2000" b="1" dirty="0" smtClean="0"/>
              <a:t>)</a:t>
            </a:r>
            <a:r>
              <a:rPr lang="tr-TR" sz="2000" dirty="0"/>
              <a:t/>
            </a:r>
            <a:br>
              <a:rPr lang="tr-TR" sz="2000" dirty="0"/>
            </a:br>
            <a:r>
              <a:rPr lang="tr-TR" sz="2000" b="1" dirty="0" smtClean="0"/>
              <a:t>Microsoft </a:t>
            </a:r>
            <a:r>
              <a:rPr lang="tr-TR" sz="2000" b="1" dirty="0"/>
              <a:t>Office</a:t>
            </a:r>
            <a:r>
              <a:rPr lang="tr-TR" sz="2000" dirty="0"/>
              <a:t> programlarının kullandığı </a:t>
            </a:r>
            <a:r>
              <a:rPr lang="tr-TR" sz="2000" b="1" dirty="0"/>
              <a:t>Open, </a:t>
            </a:r>
            <a:r>
              <a:rPr lang="tr-TR" sz="2000" b="1" dirty="0" err="1"/>
              <a:t>Save</a:t>
            </a:r>
            <a:r>
              <a:rPr lang="tr-TR" sz="2000" b="1" dirty="0"/>
              <a:t>, </a:t>
            </a:r>
            <a:r>
              <a:rPr lang="tr-TR" sz="2000" b="1" dirty="0" err="1"/>
              <a:t>Print</a:t>
            </a:r>
            <a:r>
              <a:rPr lang="tr-TR" sz="2000" b="1" dirty="0"/>
              <a:t> </a:t>
            </a:r>
            <a:r>
              <a:rPr lang="tr-TR" sz="2000" dirty="0"/>
              <a:t> gibi standart komut düğmeleriyle </a:t>
            </a:r>
            <a:r>
              <a:rPr lang="tr-TR" sz="2000" b="1" dirty="0" err="1"/>
              <a:t>AutuCAD</a:t>
            </a:r>
            <a:r>
              <a:rPr lang="tr-TR" sz="2000" dirty="0"/>
              <a:t>’ e mahsus olan </a:t>
            </a:r>
            <a:r>
              <a:rPr lang="tr-TR" sz="2000" b="1" dirty="0" err="1"/>
              <a:t>Undo</a:t>
            </a:r>
            <a:r>
              <a:rPr lang="tr-TR" sz="2000" b="1" dirty="0"/>
              <a:t>, </a:t>
            </a:r>
            <a:r>
              <a:rPr lang="tr-TR" sz="2000" b="1" dirty="0" err="1"/>
              <a:t>Zoom</a:t>
            </a:r>
            <a:r>
              <a:rPr lang="tr-TR" sz="2000" dirty="0"/>
              <a:t> gibi sık sık kullanılan komut </a:t>
            </a:r>
            <a:r>
              <a:rPr lang="tr-TR" sz="2000" dirty="0" err="1"/>
              <a:t>düğmelerlerinden</a:t>
            </a:r>
            <a:r>
              <a:rPr lang="tr-TR" sz="2000" dirty="0"/>
              <a:t> meydana gelir. Bu düğmelere </a:t>
            </a:r>
            <a:r>
              <a:rPr lang="tr-TR" sz="2000" b="1" dirty="0"/>
              <a:t>buton</a:t>
            </a:r>
            <a:r>
              <a:rPr lang="tr-TR" sz="2000" dirty="0"/>
              <a:t> da denilmektedir. Bu düğmelere tıklandığında  komutlar  çalıştırılır. </a:t>
            </a:r>
            <a:r>
              <a:rPr lang="tr-TR" sz="2000" b="1" i="1" dirty="0" smtClean="0"/>
              <a:t>Şekil</a:t>
            </a:r>
            <a:r>
              <a:rPr lang="tr-TR" sz="2000" b="1" dirty="0" smtClean="0"/>
              <a:t>de</a:t>
            </a:r>
            <a:r>
              <a:rPr lang="tr-TR" sz="2000" dirty="0"/>
              <a:t> </a:t>
            </a:r>
            <a:r>
              <a:rPr lang="tr-TR" sz="2000" b="1" dirty="0"/>
              <a:t>Standard</a:t>
            </a:r>
            <a:r>
              <a:rPr lang="tr-TR" sz="2000" dirty="0"/>
              <a:t> araç çubuğu görülmektedir.</a:t>
            </a:r>
          </a:p>
        </p:txBody>
      </p:sp>
      <p:pic>
        <p:nvPicPr>
          <p:cNvPr id="5" name="Resim 4"/>
          <p:cNvPicPr>
            <a:picLocks noChangeAspect="1"/>
          </p:cNvPicPr>
          <p:nvPr/>
        </p:nvPicPr>
        <p:blipFill>
          <a:blip r:embed="rId2"/>
          <a:stretch>
            <a:fillRect/>
          </a:stretch>
        </p:blipFill>
        <p:spPr>
          <a:xfrm>
            <a:off x="-1" y="1627019"/>
            <a:ext cx="12192000" cy="3039574"/>
          </a:xfrm>
          <a:prstGeom prst="rect">
            <a:avLst/>
          </a:prstGeom>
        </p:spPr>
      </p:pic>
      <p:sp>
        <p:nvSpPr>
          <p:cNvPr id="6" name="object 5"/>
          <p:cNvSpPr/>
          <p:nvPr/>
        </p:nvSpPr>
        <p:spPr>
          <a:xfrm>
            <a:off x="275573" y="1627020"/>
            <a:ext cx="1741118" cy="427248"/>
          </a:xfrm>
          <a:custGeom>
            <a:avLst/>
            <a:gdLst/>
            <a:ahLst/>
            <a:cxnLst/>
            <a:rect l="l" t="t" r="r" b="b"/>
            <a:pathLst>
              <a:path w="6334125" h="323850">
                <a:moveTo>
                  <a:pt x="0" y="323850"/>
                </a:moveTo>
                <a:lnTo>
                  <a:pt x="6334125" y="323850"/>
                </a:lnTo>
                <a:lnTo>
                  <a:pt x="6334125" y="0"/>
                </a:lnTo>
                <a:lnTo>
                  <a:pt x="0" y="0"/>
                </a:lnTo>
                <a:lnTo>
                  <a:pt x="0" y="323850"/>
                </a:lnTo>
                <a:close/>
              </a:path>
            </a:pathLst>
          </a:custGeom>
          <a:ln w="57150">
            <a:solidFill>
              <a:srgbClr val="FF0000"/>
            </a:solidFill>
          </a:ln>
        </p:spPr>
        <p:txBody>
          <a:bodyPr wrap="square" lIns="0" tIns="0" rIns="0" bIns="0" rtlCol="0"/>
          <a:lstStyle/>
          <a:p>
            <a:endParaRPr/>
          </a:p>
        </p:txBody>
      </p:sp>
      <p:pic>
        <p:nvPicPr>
          <p:cNvPr id="7" name="Resim 6"/>
          <p:cNvPicPr>
            <a:picLocks noChangeAspect="1"/>
          </p:cNvPicPr>
          <p:nvPr/>
        </p:nvPicPr>
        <p:blipFill>
          <a:blip r:embed="rId3"/>
          <a:stretch>
            <a:fillRect/>
          </a:stretch>
        </p:blipFill>
        <p:spPr>
          <a:xfrm>
            <a:off x="998483" y="5181600"/>
            <a:ext cx="9010650" cy="990600"/>
          </a:xfrm>
          <a:prstGeom prst="rect">
            <a:avLst/>
          </a:prstGeom>
        </p:spPr>
      </p:pic>
    </p:spTree>
    <p:extLst>
      <p:ext uri="{BB962C8B-B14F-4D97-AF65-F5344CB8AC3E}">
        <p14:creationId xmlns:p14="http://schemas.microsoft.com/office/powerpoint/2010/main" val="302746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343" y="-244475"/>
            <a:ext cx="10515600" cy="1325563"/>
          </a:xfrm>
        </p:spPr>
        <p:txBody>
          <a:bodyPr/>
          <a:lstStyle/>
          <a:p>
            <a:r>
              <a:rPr lang="tr-TR" dirty="0" smtClean="0"/>
              <a:t>Draw Menüsü</a:t>
            </a:r>
            <a:endParaRPr lang="tr-TR" dirty="0"/>
          </a:p>
        </p:txBody>
      </p:sp>
      <p:pic>
        <p:nvPicPr>
          <p:cNvPr id="4" name="Resim 3"/>
          <p:cNvPicPr>
            <a:picLocks noChangeAspect="1"/>
          </p:cNvPicPr>
          <p:nvPr/>
        </p:nvPicPr>
        <p:blipFill>
          <a:blip r:embed="rId2"/>
          <a:stretch>
            <a:fillRect/>
          </a:stretch>
        </p:blipFill>
        <p:spPr>
          <a:xfrm>
            <a:off x="151343" y="708025"/>
            <a:ext cx="11889314" cy="6048376"/>
          </a:xfrm>
          <a:prstGeom prst="rect">
            <a:avLst/>
          </a:prstGeom>
        </p:spPr>
      </p:pic>
    </p:spTree>
    <p:extLst>
      <p:ext uri="{BB962C8B-B14F-4D97-AF65-F5344CB8AC3E}">
        <p14:creationId xmlns:p14="http://schemas.microsoft.com/office/powerpoint/2010/main" val="3797540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343" y="-244475"/>
            <a:ext cx="10515600" cy="1325563"/>
          </a:xfrm>
        </p:spPr>
        <p:txBody>
          <a:bodyPr/>
          <a:lstStyle/>
          <a:p>
            <a:r>
              <a:rPr lang="tr-TR" dirty="0" err="1" smtClean="0"/>
              <a:t>Modify</a:t>
            </a:r>
            <a:r>
              <a:rPr lang="tr-TR" dirty="0" smtClean="0"/>
              <a:t> Menüsü</a:t>
            </a:r>
            <a:endParaRPr lang="tr-TR" dirty="0"/>
          </a:p>
        </p:txBody>
      </p:sp>
      <p:pic>
        <p:nvPicPr>
          <p:cNvPr id="3" name="Resim 2"/>
          <p:cNvPicPr>
            <a:picLocks noChangeAspect="1"/>
          </p:cNvPicPr>
          <p:nvPr/>
        </p:nvPicPr>
        <p:blipFill>
          <a:blip r:embed="rId2"/>
          <a:stretch>
            <a:fillRect/>
          </a:stretch>
        </p:blipFill>
        <p:spPr>
          <a:xfrm>
            <a:off x="275520" y="750888"/>
            <a:ext cx="10938580" cy="5912190"/>
          </a:xfrm>
          <a:prstGeom prst="rect">
            <a:avLst/>
          </a:prstGeom>
        </p:spPr>
      </p:pic>
    </p:spTree>
    <p:extLst>
      <p:ext uri="{BB962C8B-B14F-4D97-AF65-F5344CB8AC3E}">
        <p14:creationId xmlns:p14="http://schemas.microsoft.com/office/powerpoint/2010/main" val="3623358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400" y="377825"/>
            <a:ext cx="12166600" cy="1325563"/>
          </a:xfrm>
        </p:spPr>
        <p:txBody>
          <a:bodyPr>
            <a:noAutofit/>
          </a:bodyPr>
          <a:lstStyle/>
          <a:p>
            <a:r>
              <a:rPr lang="tr-TR" sz="2400" b="1" dirty="0">
                <a:latin typeface="ArialNarrow-Bold"/>
              </a:rPr>
              <a:t>Menü</a:t>
            </a:r>
            <a:br>
              <a:rPr lang="tr-TR" sz="2400" b="1" dirty="0">
                <a:latin typeface="ArialNarrow-Bold"/>
              </a:rPr>
            </a:br>
            <a:r>
              <a:rPr lang="tr-TR" sz="2400" dirty="0">
                <a:latin typeface="ArialNarrow"/>
              </a:rPr>
              <a:t>Kullanılan çoğu komut gruplarını içeren bölümdür. Çalışma ortamının türüne bağlı olarak değişiklik </a:t>
            </a:r>
            <a:r>
              <a:rPr lang="tr-TR" sz="2400" dirty="0" smtClean="0">
                <a:latin typeface="ArialNarrow"/>
              </a:rPr>
              <a:t>göstermektedir. </a:t>
            </a:r>
            <a:r>
              <a:rPr lang="tr-TR" sz="2400" dirty="0" err="1" smtClean="0">
                <a:latin typeface="ArialNarrow"/>
              </a:rPr>
              <a:t>Drafting</a:t>
            </a:r>
            <a:r>
              <a:rPr lang="tr-TR" sz="2400" dirty="0" smtClean="0">
                <a:latin typeface="ArialNarrow"/>
              </a:rPr>
              <a:t> </a:t>
            </a:r>
            <a:r>
              <a:rPr lang="tr-TR" sz="2400" dirty="0">
                <a:latin typeface="ArialNarrow"/>
              </a:rPr>
              <a:t>&amp; </a:t>
            </a:r>
            <a:r>
              <a:rPr lang="tr-TR" sz="2400" dirty="0" err="1">
                <a:latin typeface="ArialNarrow"/>
              </a:rPr>
              <a:t>Annotation</a:t>
            </a:r>
            <a:r>
              <a:rPr lang="tr-TR" sz="2400" dirty="0">
                <a:latin typeface="ArialNarrow"/>
              </a:rPr>
              <a:t> çalışma ortamında menü düzeni (</a:t>
            </a:r>
            <a:r>
              <a:rPr lang="tr-TR" sz="2400" dirty="0" err="1">
                <a:latin typeface="ArialNarrow"/>
              </a:rPr>
              <a:t>Ribbon</a:t>
            </a:r>
            <a:r>
              <a:rPr lang="tr-TR" sz="2400" dirty="0">
                <a:latin typeface="ArialNarrow"/>
              </a:rPr>
              <a:t> Menu) aşağıda gösterilmektedir.</a:t>
            </a:r>
            <a:endParaRPr lang="tr-TR" sz="2400" dirty="0"/>
          </a:p>
        </p:txBody>
      </p:sp>
      <p:pic>
        <p:nvPicPr>
          <p:cNvPr id="4" name="Resim 3"/>
          <p:cNvPicPr>
            <a:picLocks noChangeAspect="1"/>
          </p:cNvPicPr>
          <p:nvPr/>
        </p:nvPicPr>
        <p:blipFill>
          <a:blip r:embed="rId2"/>
          <a:stretch>
            <a:fillRect/>
          </a:stretch>
        </p:blipFill>
        <p:spPr>
          <a:xfrm>
            <a:off x="51627" y="2133600"/>
            <a:ext cx="12088746" cy="2590800"/>
          </a:xfrm>
          <a:prstGeom prst="rect">
            <a:avLst/>
          </a:prstGeom>
        </p:spPr>
      </p:pic>
    </p:spTree>
    <p:extLst>
      <p:ext uri="{BB962C8B-B14F-4D97-AF65-F5344CB8AC3E}">
        <p14:creationId xmlns:p14="http://schemas.microsoft.com/office/powerpoint/2010/main" val="3876621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74787" y="473074"/>
            <a:ext cx="11587013" cy="6080314"/>
          </a:xfrm>
          <a:prstGeom prst="rect">
            <a:avLst/>
          </a:prstGeom>
        </p:spPr>
      </p:pic>
    </p:spTree>
    <p:extLst>
      <p:ext uri="{BB962C8B-B14F-4D97-AF65-F5344CB8AC3E}">
        <p14:creationId xmlns:p14="http://schemas.microsoft.com/office/powerpoint/2010/main" val="779356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95287" y="514350"/>
            <a:ext cx="11401425" cy="5829300"/>
          </a:xfrm>
          <a:prstGeom prst="rect">
            <a:avLst/>
          </a:prstGeom>
        </p:spPr>
      </p:pic>
    </p:spTree>
    <p:extLst>
      <p:ext uri="{BB962C8B-B14F-4D97-AF65-F5344CB8AC3E}">
        <p14:creationId xmlns:p14="http://schemas.microsoft.com/office/powerpoint/2010/main" val="1437613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598862" y="749300"/>
            <a:ext cx="10994276" cy="5283200"/>
          </a:xfrm>
          <a:prstGeom prst="rect">
            <a:avLst/>
          </a:prstGeom>
        </p:spPr>
      </p:pic>
    </p:spTree>
    <p:extLst>
      <p:ext uri="{BB962C8B-B14F-4D97-AF65-F5344CB8AC3E}">
        <p14:creationId xmlns:p14="http://schemas.microsoft.com/office/powerpoint/2010/main" val="4134556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334" y="3379788"/>
            <a:ext cx="11627167" cy="2538412"/>
          </a:xfrm>
          <a:prstGeom prst="rect">
            <a:avLst/>
          </a:prstGeom>
        </p:spPr>
      </p:pic>
      <p:pic>
        <p:nvPicPr>
          <p:cNvPr id="4" name="Resim 3"/>
          <p:cNvPicPr>
            <a:picLocks noChangeAspect="1"/>
          </p:cNvPicPr>
          <p:nvPr/>
        </p:nvPicPr>
        <p:blipFill>
          <a:blip r:embed="rId3"/>
          <a:stretch>
            <a:fillRect/>
          </a:stretch>
        </p:blipFill>
        <p:spPr>
          <a:xfrm>
            <a:off x="672459" y="735012"/>
            <a:ext cx="10273353" cy="2274888"/>
          </a:xfrm>
          <a:prstGeom prst="rect">
            <a:avLst/>
          </a:prstGeom>
        </p:spPr>
      </p:pic>
    </p:spTree>
    <p:extLst>
      <p:ext uri="{BB962C8B-B14F-4D97-AF65-F5344CB8AC3E}">
        <p14:creationId xmlns:p14="http://schemas.microsoft.com/office/powerpoint/2010/main" val="3328871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76200" y="393700"/>
            <a:ext cx="12115800" cy="914400"/>
          </a:xfrm>
          <a:prstGeom prst="rect">
            <a:avLst/>
          </a:prstGeom>
        </p:spPr>
      </p:pic>
      <p:pic>
        <p:nvPicPr>
          <p:cNvPr id="4" name="Resim 3"/>
          <p:cNvPicPr>
            <a:picLocks noChangeAspect="1"/>
          </p:cNvPicPr>
          <p:nvPr/>
        </p:nvPicPr>
        <p:blipFill>
          <a:blip r:embed="rId3"/>
          <a:stretch>
            <a:fillRect/>
          </a:stretch>
        </p:blipFill>
        <p:spPr>
          <a:xfrm>
            <a:off x="76201" y="1739900"/>
            <a:ext cx="11887200" cy="660400"/>
          </a:xfrm>
          <a:prstGeom prst="rect">
            <a:avLst/>
          </a:prstGeom>
        </p:spPr>
      </p:pic>
      <p:pic>
        <p:nvPicPr>
          <p:cNvPr id="5" name="Resim 4"/>
          <p:cNvPicPr>
            <a:picLocks noChangeAspect="1"/>
          </p:cNvPicPr>
          <p:nvPr/>
        </p:nvPicPr>
        <p:blipFill>
          <a:blip r:embed="rId4"/>
          <a:stretch>
            <a:fillRect/>
          </a:stretch>
        </p:blipFill>
        <p:spPr>
          <a:xfrm>
            <a:off x="279252" y="2984500"/>
            <a:ext cx="11912748" cy="1397000"/>
          </a:xfrm>
          <a:prstGeom prst="rect">
            <a:avLst/>
          </a:prstGeom>
        </p:spPr>
      </p:pic>
    </p:spTree>
    <p:extLst>
      <p:ext uri="{BB962C8B-B14F-4D97-AF65-F5344CB8AC3E}">
        <p14:creationId xmlns:p14="http://schemas.microsoft.com/office/powerpoint/2010/main" val="2045121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24726" y="1130300"/>
            <a:ext cx="11942548" cy="4597400"/>
          </a:xfrm>
          <a:prstGeom prst="rect">
            <a:avLst/>
          </a:prstGeom>
        </p:spPr>
      </p:pic>
      <p:pic>
        <p:nvPicPr>
          <p:cNvPr id="5" name="Resim 4"/>
          <p:cNvPicPr>
            <a:picLocks noChangeAspect="1"/>
          </p:cNvPicPr>
          <p:nvPr/>
        </p:nvPicPr>
        <p:blipFill>
          <a:blip r:embed="rId3"/>
          <a:stretch>
            <a:fillRect/>
          </a:stretch>
        </p:blipFill>
        <p:spPr>
          <a:xfrm>
            <a:off x="449481" y="5946774"/>
            <a:ext cx="11293037" cy="695325"/>
          </a:xfrm>
          <a:prstGeom prst="rect">
            <a:avLst/>
          </a:prstGeom>
        </p:spPr>
      </p:pic>
    </p:spTree>
    <p:extLst>
      <p:ext uri="{BB962C8B-B14F-4D97-AF65-F5344CB8AC3E}">
        <p14:creationId xmlns:p14="http://schemas.microsoft.com/office/powerpoint/2010/main" val="3452850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7785" y="727075"/>
            <a:ext cx="12144215" cy="4848226"/>
          </a:xfrm>
          <a:prstGeom prst="rect">
            <a:avLst/>
          </a:prstGeom>
        </p:spPr>
      </p:pic>
    </p:spTree>
    <p:extLst>
      <p:ext uri="{BB962C8B-B14F-4D97-AF65-F5344CB8AC3E}">
        <p14:creationId xmlns:p14="http://schemas.microsoft.com/office/powerpoint/2010/main" val="206157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5450" y="2872444"/>
            <a:ext cx="9146565" cy="659032"/>
          </a:xfrm>
          <a:prstGeom prst="rect">
            <a:avLst/>
          </a:prstGeom>
        </p:spPr>
      </p:pic>
      <p:sp>
        <p:nvSpPr>
          <p:cNvPr id="5" name="Dikdörtgen 4"/>
          <p:cNvSpPr/>
          <p:nvPr/>
        </p:nvSpPr>
        <p:spPr>
          <a:xfrm>
            <a:off x="1045450" y="3916026"/>
            <a:ext cx="10415752" cy="646331"/>
          </a:xfrm>
          <a:prstGeom prst="rect">
            <a:avLst/>
          </a:prstGeom>
        </p:spPr>
        <p:txBody>
          <a:bodyPr wrap="square">
            <a:spAutoFit/>
          </a:bodyPr>
          <a:lstStyle/>
          <a:p>
            <a:r>
              <a:rPr lang="tr-TR" dirty="0">
                <a:latin typeface="ArialNarrow"/>
              </a:rPr>
              <a:t>Başlık çubuğunun sağında bulunan bölümde çizim içinde kelime arama veya yardım dosyasında arama yapılabilmektedir.</a:t>
            </a:r>
            <a:endParaRPr lang="tr-TR" dirty="0"/>
          </a:p>
        </p:txBody>
      </p:sp>
      <p:pic>
        <p:nvPicPr>
          <p:cNvPr id="6" name="Resim 5"/>
          <p:cNvPicPr>
            <a:picLocks noChangeAspect="1"/>
          </p:cNvPicPr>
          <p:nvPr/>
        </p:nvPicPr>
        <p:blipFill>
          <a:blip r:embed="rId3"/>
          <a:stretch>
            <a:fillRect/>
          </a:stretch>
        </p:blipFill>
        <p:spPr>
          <a:xfrm>
            <a:off x="1431513" y="468532"/>
            <a:ext cx="8760502" cy="635055"/>
          </a:xfrm>
          <a:prstGeom prst="rect">
            <a:avLst/>
          </a:prstGeom>
        </p:spPr>
      </p:pic>
      <p:sp>
        <p:nvSpPr>
          <p:cNvPr id="7" name="Dikdörtgen 6"/>
          <p:cNvSpPr/>
          <p:nvPr/>
        </p:nvSpPr>
        <p:spPr>
          <a:xfrm>
            <a:off x="3178882" y="1618683"/>
            <a:ext cx="4467890" cy="369332"/>
          </a:xfrm>
          <a:prstGeom prst="rect">
            <a:avLst/>
          </a:prstGeom>
        </p:spPr>
        <p:txBody>
          <a:bodyPr wrap="none">
            <a:spAutoFit/>
          </a:bodyPr>
          <a:lstStyle/>
          <a:p>
            <a:r>
              <a:rPr lang="tr-TR" dirty="0">
                <a:latin typeface="ArialNarrow"/>
              </a:rPr>
              <a:t>Çalışılan dosyanın adının yazıldığı bölüm.</a:t>
            </a:r>
            <a:endParaRPr lang="tr-TR" dirty="0"/>
          </a:p>
        </p:txBody>
      </p:sp>
    </p:spTree>
    <p:extLst>
      <p:ext uri="{BB962C8B-B14F-4D97-AF65-F5344CB8AC3E}">
        <p14:creationId xmlns:p14="http://schemas.microsoft.com/office/powerpoint/2010/main" val="3806023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526788" y="179387"/>
            <a:ext cx="10987350" cy="5154613"/>
          </a:xfrm>
          <a:prstGeom prst="rect">
            <a:avLst/>
          </a:prstGeom>
        </p:spPr>
      </p:pic>
    </p:spTree>
    <p:extLst>
      <p:ext uri="{BB962C8B-B14F-4D97-AF65-F5344CB8AC3E}">
        <p14:creationId xmlns:p14="http://schemas.microsoft.com/office/powerpoint/2010/main" val="4163348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07595" y="622300"/>
            <a:ext cx="10976810" cy="5613400"/>
          </a:xfrm>
          <a:prstGeom prst="rect">
            <a:avLst/>
          </a:prstGeom>
        </p:spPr>
      </p:pic>
    </p:spTree>
    <p:extLst>
      <p:ext uri="{BB962C8B-B14F-4D97-AF65-F5344CB8AC3E}">
        <p14:creationId xmlns:p14="http://schemas.microsoft.com/office/powerpoint/2010/main" val="4247008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689100" y="127344"/>
            <a:ext cx="8813800" cy="6603312"/>
          </a:xfrm>
          <a:prstGeom prst="rect">
            <a:avLst/>
          </a:prstGeom>
        </p:spPr>
      </p:pic>
    </p:spTree>
    <p:extLst>
      <p:ext uri="{BB962C8B-B14F-4D97-AF65-F5344CB8AC3E}">
        <p14:creationId xmlns:p14="http://schemas.microsoft.com/office/powerpoint/2010/main" val="3321595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05069" y="609600"/>
            <a:ext cx="11581862" cy="5638800"/>
          </a:xfrm>
          <a:prstGeom prst="rect">
            <a:avLst/>
          </a:prstGeom>
        </p:spPr>
      </p:pic>
    </p:spTree>
    <p:extLst>
      <p:ext uri="{BB962C8B-B14F-4D97-AF65-F5344CB8AC3E}">
        <p14:creationId xmlns:p14="http://schemas.microsoft.com/office/powerpoint/2010/main" val="1953949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081532" y="175182"/>
            <a:ext cx="6329168" cy="6212918"/>
          </a:xfrm>
          <a:prstGeom prst="rect">
            <a:avLst/>
          </a:prstGeom>
        </p:spPr>
      </p:pic>
      <p:sp>
        <p:nvSpPr>
          <p:cNvPr id="4" name="Dikdörtgen 3"/>
          <p:cNvSpPr/>
          <p:nvPr/>
        </p:nvSpPr>
        <p:spPr>
          <a:xfrm>
            <a:off x="2776732" y="6400800"/>
            <a:ext cx="7738868" cy="369332"/>
          </a:xfrm>
          <a:prstGeom prst="rect">
            <a:avLst/>
          </a:prstGeom>
        </p:spPr>
        <p:txBody>
          <a:bodyPr wrap="square">
            <a:spAutoFit/>
          </a:bodyPr>
          <a:lstStyle/>
          <a:p>
            <a:r>
              <a:rPr lang="tr-TR" dirty="0">
                <a:latin typeface="ArialNarrow"/>
              </a:rPr>
              <a:t>Nesne Kenetlenme Türleri Ayarlama İleti Kutusu (Object </a:t>
            </a:r>
            <a:r>
              <a:rPr lang="tr-TR" dirty="0" err="1">
                <a:latin typeface="ArialNarrow"/>
              </a:rPr>
              <a:t>Snap</a:t>
            </a:r>
            <a:r>
              <a:rPr lang="tr-TR" dirty="0">
                <a:latin typeface="ArialNarrow"/>
              </a:rPr>
              <a:t> </a:t>
            </a:r>
            <a:r>
              <a:rPr lang="tr-TR" dirty="0" err="1">
                <a:latin typeface="ArialNarrow"/>
              </a:rPr>
              <a:t>Settings</a:t>
            </a:r>
            <a:r>
              <a:rPr lang="tr-TR" dirty="0">
                <a:latin typeface="ArialNarrow"/>
              </a:rPr>
              <a:t>)</a:t>
            </a:r>
            <a:endParaRPr lang="tr-TR" dirty="0"/>
          </a:p>
        </p:txBody>
      </p:sp>
    </p:spTree>
    <p:extLst>
      <p:ext uri="{BB962C8B-B14F-4D97-AF65-F5344CB8AC3E}">
        <p14:creationId xmlns:p14="http://schemas.microsoft.com/office/powerpoint/2010/main" val="760245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43075" y="1384300"/>
            <a:ext cx="11905850" cy="4089400"/>
          </a:xfrm>
          <a:prstGeom prst="rect">
            <a:avLst/>
          </a:prstGeom>
        </p:spPr>
      </p:pic>
    </p:spTree>
    <p:extLst>
      <p:ext uri="{BB962C8B-B14F-4D97-AF65-F5344CB8AC3E}">
        <p14:creationId xmlns:p14="http://schemas.microsoft.com/office/powerpoint/2010/main" val="3445791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558800" y="762000"/>
            <a:ext cx="11105644" cy="4368800"/>
          </a:xfrm>
          <a:prstGeom prst="rect">
            <a:avLst/>
          </a:prstGeom>
        </p:spPr>
      </p:pic>
    </p:spTree>
    <p:extLst>
      <p:ext uri="{BB962C8B-B14F-4D97-AF65-F5344CB8AC3E}">
        <p14:creationId xmlns:p14="http://schemas.microsoft.com/office/powerpoint/2010/main" val="2957147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308101" y="433095"/>
            <a:ext cx="9575798" cy="5991810"/>
          </a:xfrm>
          <a:prstGeom prst="rect">
            <a:avLst/>
          </a:prstGeom>
        </p:spPr>
      </p:pic>
    </p:spTree>
    <p:extLst>
      <p:ext uri="{BB962C8B-B14F-4D97-AF65-F5344CB8AC3E}">
        <p14:creationId xmlns:p14="http://schemas.microsoft.com/office/powerpoint/2010/main" val="714491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95110" y="431800"/>
            <a:ext cx="11896890" cy="1752600"/>
          </a:xfrm>
          <a:prstGeom prst="rect">
            <a:avLst/>
          </a:prstGeom>
        </p:spPr>
      </p:pic>
      <p:pic>
        <p:nvPicPr>
          <p:cNvPr id="4" name="Resim 3"/>
          <p:cNvPicPr>
            <a:picLocks noChangeAspect="1"/>
          </p:cNvPicPr>
          <p:nvPr/>
        </p:nvPicPr>
        <p:blipFill>
          <a:blip r:embed="rId3"/>
          <a:stretch>
            <a:fillRect/>
          </a:stretch>
        </p:blipFill>
        <p:spPr>
          <a:xfrm>
            <a:off x="2198687" y="2184400"/>
            <a:ext cx="7743825" cy="4562475"/>
          </a:xfrm>
          <a:prstGeom prst="rect">
            <a:avLst/>
          </a:prstGeom>
        </p:spPr>
      </p:pic>
    </p:spTree>
    <p:extLst>
      <p:ext uri="{BB962C8B-B14F-4D97-AF65-F5344CB8AC3E}">
        <p14:creationId xmlns:p14="http://schemas.microsoft.com/office/powerpoint/2010/main" val="3529182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56126" y="1689100"/>
            <a:ext cx="11479748" cy="3479800"/>
          </a:xfrm>
          <a:prstGeom prst="rect">
            <a:avLst/>
          </a:prstGeom>
        </p:spPr>
      </p:pic>
    </p:spTree>
    <p:extLst>
      <p:ext uri="{BB962C8B-B14F-4D97-AF65-F5344CB8AC3E}">
        <p14:creationId xmlns:p14="http://schemas.microsoft.com/office/powerpoint/2010/main" val="237430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79" y="-101599"/>
            <a:ext cx="12196675" cy="6959600"/>
          </a:xfrm>
          <a:prstGeom prst="rect">
            <a:avLst/>
          </a:prstGeom>
        </p:spPr>
      </p:pic>
      <p:sp>
        <p:nvSpPr>
          <p:cNvPr id="3" name="object 5"/>
          <p:cNvSpPr/>
          <p:nvPr/>
        </p:nvSpPr>
        <p:spPr>
          <a:xfrm rot="5400000">
            <a:off x="-1806948" y="1720025"/>
            <a:ext cx="6959599" cy="3316352"/>
          </a:xfrm>
          <a:custGeom>
            <a:avLst/>
            <a:gdLst/>
            <a:ahLst/>
            <a:cxnLst/>
            <a:rect l="l" t="t" r="r" b="b"/>
            <a:pathLst>
              <a:path w="6334125" h="323850">
                <a:moveTo>
                  <a:pt x="0" y="323850"/>
                </a:moveTo>
                <a:lnTo>
                  <a:pt x="6334125" y="323850"/>
                </a:lnTo>
                <a:lnTo>
                  <a:pt x="6334125" y="0"/>
                </a:lnTo>
                <a:lnTo>
                  <a:pt x="0" y="0"/>
                </a:lnTo>
                <a:lnTo>
                  <a:pt x="0" y="323850"/>
                </a:lnTo>
                <a:close/>
              </a:path>
            </a:pathLst>
          </a:custGeom>
          <a:ln w="5715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1014787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51320" y="2070100"/>
            <a:ext cx="10489360" cy="2717800"/>
          </a:xfrm>
          <a:prstGeom prst="rect">
            <a:avLst/>
          </a:prstGeom>
        </p:spPr>
      </p:pic>
    </p:spTree>
    <p:extLst>
      <p:ext uri="{BB962C8B-B14F-4D97-AF65-F5344CB8AC3E}">
        <p14:creationId xmlns:p14="http://schemas.microsoft.com/office/powerpoint/2010/main" val="3712233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194238" y="1117600"/>
            <a:ext cx="9803524" cy="4622800"/>
          </a:xfrm>
          <a:prstGeom prst="rect">
            <a:avLst/>
          </a:prstGeom>
        </p:spPr>
      </p:pic>
    </p:spTree>
    <p:extLst>
      <p:ext uri="{BB962C8B-B14F-4D97-AF65-F5344CB8AC3E}">
        <p14:creationId xmlns:p14="http://schemas.microsoft.com/office/powerpoint/2010/main" val="3673933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37030" y="0"/>
            <a:ext cx="11121140" cy="4445000"/>
          </a:xfrm>
          <a:prstGeom prst="rect">
            <a:avLst/>
          </a:prstGeom>
        </p:spPr>
      </p:pic>
      <p:pic>
        <p:nvPicPr>
          <p:cNvPr id="5" name="Resim 4"/>
          <p:cNvPicPr>
            <a:picLocks noChangeAspect="1"/>
          </p:cNvPicPr>
          <p:nvPr/>
        </p:nvPicPr>
        <p:blipFill>
          <a:blip r:embed="rId3"/>
          <a:stretch>
            <a:fillRect/>
          </a:stretch>
        </p:blipFill>
        <p:spPr>
          <a:xfrm>
            <a:off x="185892" y="4570414"/>
            <a:ext cx="12023416" cy="1411286"/>
          </a:xfrm>
          <a:prstGeom prst="rect">
            <a:avLst/>
          </a:prstGeom>
        </p:spPr>
      </p:pic>
    </p:spTree>
    <p:extLst>
      <p:ext uri="{BB962C8B-B14F-4D97-AF65-F5344CB8AC3E}">
        <p14:creationId xmlns:p14="http://schemas.microsoft.com/office/powerpoint/2010/main" val="672992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722340" y="901700"/>
            <a:ext cx="10747320" cy="5054600"/>
          </a:xfrm>
          <a:prstGeom prst="rect">
            <a:avLst/>
          </a:prstGeom>
        </p:spPr>
      </p:pic>
    </p:spTree>
    <p:extLst>
      <p:ext uri="{BB962C8B-B14F-4D97-AF65-F5344CB8AC3E}">
        <p14:creationId xmlns:p14="http://schemas.microsoft.com/office/powerpoint/2010/main" val="3400901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62000" y="495300"/>
            <a:ext cx="10947399" cy="584775"/>
          </a:xfrm>
          <a:prstGeom prst="rect">
            <a:avLst/>
          </a:prstGeom>
        </p:spPr>
        <p:txBody>
          <a:bodyPr wrap="square">
            <a:spAutoFit/>
          </a:bodyPr>
          <a:lstStyle/>
          <a:p>
            <a:r>
              <a:rPr lang="tr-TR" sz="3200" dirty="0">
                <a:latin typeface="ArialNarrow"/>
              </a:rPr>
              <a:t>F3 tuşuna basarak </a:t>
            </a:r>
            <a:r>
              <a:rPr lang="tr-TR" sz="3200" dirty="0" err="1">
                <a:latin typeface="ArialNarrow"/>
              </a:rPr>
              <a:t>Osnap</a:t>
            </a:r>
            <a:r>
              <a:rPr lang="tr-TR" sz="3200" dirty="0">
                <a:latin typeface="ArialNarrow"/>
              </a:rPr>
              <a:t> </a:t>
            </a:r>
            <a:r>
              <a:rPr lang="tr-TR" sz="3200" dirty="0" smtClean="0">
                <a:latin typeface="ArialNarrow"/>
              </a:rPr>
              <a:t>özelliğini AÇAR VE KAPAR</a:t>
            </a:r>
            <a:endParaRPr lang="tr-TR" sz="3200" dirty="0"/>
          </a:p>
        </p:txBody>
      </p:sp>
      <p:pic>
        <p:nvPicPr>
          <p:cNvPr id="4" name="Resim 3"/>
          <p:cNvPicPr>
            <a:picLocks noChangeAspect="1"/>
          </p:cNvPicPr>
          <p:nvPr/>
        </p:nvPicPr>
        <p:blipFill>
          <a:blip r:embed="rId2"/>
          <a:stretch>
            <a:fillRect/>
          </a:stretch>
        </p:blipFill>
        <p:spPr>
          <a:xfrm>
            <a:off x="961778" y="1130300"/>
            <a:ext cx="10268444" cy="4597400"/>
          </a:xfrm>
          <a:prstGeom prst="rect">
            <a:avLst/>
          </a:prstGeom>
        </p:spPr>
      </p:pic>
    </p:spTree>
    <p:extLst>
      <p:ext uri="{BB962C8B-B14F-4D97-AF65-F5344CB8AC3E}">
        <p14:creationId xmlns:p14="http://schemas.microsoft.com/office/powerpoint/2010/main" val="370611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849086"/>
            <a:ext cx="12192001" cy="6008914"/>
          </a:xfrm>
          <a:prstGeom prst="rect">
            <a:avLst/>
          </a:prstGeom>
        </p:spPr>
      </p:pic>
      <p:sp>
        <p:nvSpPr>
          <p:cNvPr id="4" name="Unvan 3"/>
          <p:cNvSpPr>
            <a:spLocks noGrp="1"/>
          </p:cNvSpPr>
          <p:nvPr>
            <p:ph type="title"/>
          </p:nvPr>
        </p:nvSpPr>
        <p:spPr>
          <a:xfrm>
            <a:off x="0" y="-204622"/>
            <a:ext cx="12192000" cy="1325563"/>
          </a:xfrm>
        </p:spPr>
        <p:txBody>
          <a:bodyPr>
            <a:normAutofit/>
          </a:bodyPr>
          <a:lstStyle/>
          <a:p>
            <a:r>
              <a:rPr lang="tr-TR" sz="2800" b="1" dirty="0" smtClean="0">
                <a:solidFill>
                  <a:srgbClr val="FF0000"/>
                </a:solidFill>
              </a:rPr>
              <a:t>Yeni bir çalışma sayfası açmak için ekranın sol üst köşesindeki büyük         harfinden New seçeneği seçilir </a:t>
            </a:r>
            <a:endParaRPr lang="tr-TR" sz="2800" b="1" dirty="0">
              <a:solidFill>
                <a:srgbClr val="FF0000"/>
              </a:solidFill>
            </a:endParaRPr>
          </a:p>
        </p:txBody>
      </p:sp>
      <p:pic>
        <p:nvPicPr>
          <p:cNvPr id="5" name="Resim 4"/>
          <p:cNvPicPr>
            <a:picLocks noChangeAspect="1"/>
          </p:cNvPicPr>
          <p:nvPr/>
        </p:nvPicPr>
        <p:blipFill>
          <a:blip r:embed="rId3"/>
          <a:stretch>
            <a:fillRect/>
          </a:stretch>
        </p:blipFill>
        <p:spPr>
          <a:xfrm>
            <a:off x="9669927" y="0"/>
            <a:ext cx="428603" cy="458160"/>
          </a:xfrm>
          <a:prstGeom prst="rect">
            <a:avLst/>
          </a:prstGeom>
        </p:spPr>
      </p:pic>
    </p:spTree>
    <p:extLst>
      <p:ext uri="{BB962C8B-B14F-4D97-AF65-F5344CB8AC3E}">
        <p14:creationId xmlns:p14="http://schemas.microsoft.com/office/powerpoint/2010/main" val="1110673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 y="-280533"/>
            <a:ext cx="12192000" cy="1325563"/>
          </a:xfrm>
        </p:spPr>
        <p:txBody>
          <a:bodyPr>
            <a:normAutofit/>
          </a:bodyPr>
          <a:lstStyle/>
          <a:p>
            <a:r>
              <a:rPr lang="tr-TR" sz="2800" b="1" dirty="0" smtClean="0">
                <a:solidFill>
                  <a:srgbClr val="FF0000"/>
                </a:solidFill>
              </a:rPr>
              <a:t>Yeni bir çalışma sayfası açmak (Standard  araç </a:t>
            </a:r>
            <a:r>
              <a:rPr lang="tr-TR" sz="2800" b="1" dirty="0" err="1" smtClean="0">
                <a:solidFill>
                  <a:srgbClr val="FF0000"/>
                </a:solidFill>
              </a:rPr>
              <a:t>toolbarsından</a:t>
            </a:r>
            <a:r>
              <a:rPr lang="tr-TR" sz="2800" b="1" dirty="0" smtClean="0">
                <a:solidFill>
                  <a:srgbClr val="FF0000"/>
                </a:solidFill>
              </a:rPr>
              <a:t> </a:t>
            </a:r>
            <a:r>
              <a:rPr lang="tr-TR" sz="2800" b="1" dirty="0" err="1" smtClean="0">
                <a:solidFill>
                  <a:srgbClr val="FF0000"/>
                </a:solidFill>
              </a:rPr>
              <a:t>Qnew</a:t>
            </a:r>
            <a:r>
              <a:rPr lang="tr-TR" sz="2800" b="1" dirty="0" smtClean="0">
                <a:solidFill>
                  <a:srgbClr val="FF0000"/>
                </a:solidFill>
              </a:rPr>
              <a:t> komutuna Mouse ile bir kere tıklanır)</a:t>
            </a:r>
            <a:endParaRPr lang="tr-TR" sz="2800" b="1" dirty="0">
              <a:solidFill>
                <a:srgbClr val="FF0000"/>
              </a:solidFill>
            </a:endParaRPr>
          </a:p>
        </p:txBody>
      </p:sp>
      <p:pic>
        <p:nvPicPr>
          <p:cNvPr id="5" name="Resim 4"/>
          <p:cNvPicPr>
            <a:picLocks noChangeAspect="1"/>
          </p:cNvPicPr>
          <p:nvPr/>
        </p:nvPicPr>
        <p:blipFill>
          <a:blip r:embed="rId2"/>
          <a:stretch>
            <a:fillRect/>
          </a:stretch>
        </p:blipFill>
        <p:spPr>
          <a:xfrm>
            <a:off x="-1" y="685800"/>
            <a:ext cx="12192001" cy="6172200"/>
          </a:xfrm>
          <a:prstGeom prst="rect">
            <a:avLst/>
          </a:prstGeom>
        </p:spPr>
      </p:pic>
    </p:spTree>
    <p:extLst>
      <p:ext uri="{BB962C8B-B14F-4D97-AF65-F5344CB8AC3E}">
        <p14:creationId xmlns:p14="http://schemas.microsoft.com/office/powerpoint/2010/main" val="2467770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0208" y="217980"/>
            <a:ext cx="11698013" cy="1325563"/>
          </a:xfrm>
        </p:spPr>
        <p:txBody>
          <a:bodyPr>
            <a:normAutofit fontScale="90000"/>
          </a:bodyPr>
          <a:lstStyle/>
          <a:p>
            <a:pPr algn="just"/>
            <a:r>
              <a:rPr lang="tr-TR" sz="2800" dirty="0"/>
              <a:t>Yeni bir çizime başlamak için kullanılan bir komuttur. Yeni bir çizim istendiğinde</a:t>
            </a:r>
            <a:br>
              <a:rPr lang="tr-TR" sz="2800" dirty="0"/>
            </a:br>
            <a:r>
              <a:rPr lang="tr-TR" sz="2800" dirty="0"/>
              <a:t>ekrana Select </a:t>
            </a:r>
            <a:r>
              <a:rPr lang="tr-TR" sz="2800" dirty="0" err="1"/>
              <a:t>Template</a:t>
            </a:r>
            <a:r>
              <a:rPr lang="tr-TR" sz="2800" dirty="0"/>
              <a:t> iletişim penceresi gelir. Buradan herhangi bir şablon seçilerek</a:t>
            </a:r>
            <a:br>
              <a:rPr lang="tr-TR" sz="2800" dirty="0"/>
            </a:br>
            <a:r>
              <a:rPr lang="tr-TR" sz="2800" dirty="0"/>
              <a:t>klavyeden </a:t>
            </a:r>
            <a:r>
              <a:rPr lang="tr-TR" sz="2800" dirty="0" err="1"/>
              <a:t>enter</a:t>
            </a:r>
            <a:r>
              <a:rPr lang="tr-TR" sz="2800" dirty="0"/>
              <a:t> tuşuna </a:t>
            </a:r>
            <a:r>
              <a:rPr lang="tr-TR" sz="2800" dirty="0" smtClean="0"/>
              <a:t>basılır </a:t>
            </a:r>
            <a:r>
              <a:rPr lang="tr-TR" sz="2800" dirty="0"/>
              <a:t>ve yeni bir çizim ekranı oluşturulur.</a:t>
            </a:r>
          </a:p>
        </p:txBody>
      </p:sp>
      <p:pic>
        <p:nvPicPr>
          <p:cNvPr id="3" name="Resim 2"/>
          <p:cNvPicPr>
            <a:picLocks noChangeAspect="1"/>
          </p:cNvPicPr>
          <p:nvPr/>
        </p:nvPicPr>
        <p:blipFill>
          <a:blip r:embed="rId2"/>
          <a:stretch>
            <a:fillRect/>
          </a:stretch>
        </p:blipFill>
        <p:spPr>
          <a:xfrm>
            <a:off x="2482412" y="1760647"/>
            <a:ext cx="6134100" cy="4829175"/>
          </a:xfrm>
          <a:prstGeom prst="rect">
            <a:avLst/>
          </a:prstGeom>
        </p:spPr>
      </p:pic>
    </p:spTree>
    <p:extLst>
      <p:ext uri="{BB962C8B-B14F-4D97-AF65-F5344CB8AC3E}">
        <p14:creationId xmlns:p14="http://schemas.microsoft.com/office/powerpoint/2010/main" val="387718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163800"/>
            <a:ext cx="12192000" cy="1243919"/>
          </a:xfrm>
        </p:spPr>
        <p:txBody>
          <a:bodyPr>
            <a:normAutofit/>
          </a:bodyPr>
          <a:lstStyle/>
          <a:p>
            <a:r>
              <a:rPr lang="tr-TR" sz="2800" b="1" dirty="0" smtClean="0">
                <a:solidFill>
                  <a:srgbClr val="FF0000"/>
                </a:solidFill>
              </a:rPr>
              <a:t>Yapılmış bir çalışmayı açmak için ekranın sol üst köşesindeki büyük         harfinden </a:t>
            </a:r>
            <a:r>
              <a:rPr lang="tr-TR" sz="2800" b="1" u="sng" dirty="0" smtClean="0">
                <a:solidFill>
                  <a:srgbClr val="FF0000"/>
                </a:solidFill>
              </a:rPr>
              <a:t>Open</a:t>
            </a:r>
            <a:r>
              <a:rPr lang="tr-TR" sz="2800" b="1" dirty="0" smtClean="0">
                <a:solidFill>
                  <a:srgbClr val="FF0000"/>
                </a:solidFill>
              </a:rPr>
              <a:t> seçeneği seçilir  </a:t>
            </a:r>
            <a:endParaRPr lang="tr-TR" sz="2800" b="1" dirty="0">
              <a:solidFill>
                <a:srgbClr val="FF0000"/>
              </a:solidFill>
            </a:endParaRPr>
          </a:p>
        </p:txBody>
      </p:sp>
      <p:pic>
        <p:nvPicPr>
          <p:cNvPr id="3" name="Resim 2"/>
          <p:cNvPicPr>
            <a:picLocks noChangeAspect="1"/>
          </p:cNvPicPr>
          <p:nvPr/>
        </p:nvPicPr>
        <p:blipFill>
          <a:blip r:embed="rId2"/>
          <a:stretch>
            <a:fillRect/>
          </a:stretch>
        </p:blipFill>
        <p:spPr>
          <a:xfrm>
            <a:off x="1" y="804008"/>
            <a:ext cx="12191999" cy="6053992"/>
          </a:xfrm>
          <a:prstGeom prst="rect">
            <a:avLst/>
          </a:prstGeom>
        </p:spPr>
      </p:pic>
      <p:pic>
        <p:nvPicPr>
          <p:cNvPr id="5" name="Resim 4"/>
          <p:cNvPicPr>
            <a:picLocks noChangeAspect="1"/>
          </p:cNvPicPr>
          <p:nvPr/>
        </p:nvPicPr>
        <p:blipFill>
          <a:blip r:embed="rId3"/>
          <a:stretch>
            <a:fillRect/>
          </a:stretch>
        </p:blipFill>
        <p:spPr>
          <a:xfrm>
            <a:off x="9392342" y="0"/>
            <a:ext cx="428603" cy="458160"/>
          </a:xfrm>
          <a:prstGeom prst="rect">
            <a:avLst/>
          </a:prstGeom>
        </p:spPr>
      </p:pic>
    </p:spTree>
    <p:extLst>
      <p:ext uri="{BB962C8B-B14F-4D97-AF65-F5344CB8AC3E}">
        <p14:creationId xmlns:p14="http://schemas.microsoft.com/office/powerpoint/2010/main" val="123080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TotalTime>
  <Words>500</Words>
  <Application>Microsoft Office PowerPoint</Application>
  <PresentationFormat>Geniş ekran</PresentationFormat>
  <Paragraphs>48</Paragraphs>
  <Slides>54</Slides>
  <Notes>1</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54</vt:i4>
      </vt:variant>
    </vt:vector>
  </HeadingPairs>
  <TitlesOfParts>
    <vt:vector size="65" baseType="lpstr">
      <vt:lpstr>Arial</vt:lpstr>
      <vt:lpstr>ArialNarrow</vt:lpstr>
      <vt:lpstr>ArialNarrow-Bold</vt:lpstr>
      <vt:lpstr>Calibri</vt:lpstr>
      <vt:lpstr>Calibri Light</vt:lpstr>
      <vt:lpstr>Comic Sans MS</vt:lpstr>
      <vt:lpstr>Lucida Calligraphy</vt:lpstr>
      <vt:lpstr>Lucida Handwriting</vt:lpstr>
      <vt:lpstr>TimesNewRomanPSMT</vt:lpstr>
      <vt:lpstr>Office Teması</vt:lpstr>
      <vt:lpstr>Boyalı Kalemler</vt:lpstr>
      <vt:lpstr>PowerPoint Sunusu</vt:lpstr>
      <vt:lpstr>PowerPoint Sunusu</vt:lpstr>
      <vt:lpstr>STANDART ARAÇ ÇUBUĞU (Standard Toolbar) Microsoft Office programlarının kullandığı Open, Save, Print  gibi standart komut düğmeleriyle AutuCAD’ e mahsus olan Undo, Zoom gibi sık sık kullanılan komut düğmelerlerinden meydana gelir. Bu düğmelere buton da denilmektedir. Bu düğmelere tıklandığında  komutlar  çalıştırılır. Şekilde Standard araç çubuğu görülmektedir.</vt:lpstr>
      <vt:lpstr>PowerPoint Sunusu</vt:lpstr>
      <vt:lpstr>PowerPoint Sunusu</vt:lpstr>
      <vt:lpstr>Yeni bir çalışma sayfası açmak için ekranın sol üst köşesindeki büyük         harfinden New seçeneği seçilir </vt:lpstr>
      <vt:lpstr>Yeni bir çalışma sayfası açmak (Standard  araç toolbarsından Qnew komutuna Mouse ile bir kere tıklanır)</vt:lpstr>
      <vt:lpstr>Yeni bir çizime başlamak için kullanılan bir komuttur. Yeni bir çizim istendiğinde ekrana Select Template iletişim penceresi gelir. Buradan herhangi bir şablon seçilerek klavyeden enter tuşuna basılır ve yeni bir çizim ekranı oluşturulur.</vt:lpstr>
      <vt:lpstr>Yapılmış bir çalışmayı açmak için ekranın sol üst köşesindeki büyük         harfinden Open seçeneği seçilir  </vt:lpstr>
      <vt:lpstr>PowerPoint Sunusu</vt:lpstr>
      <vt:lpstr>Daha önceden kaydedilmiş olan bir AutoCAD dosyasını açmaya yarar. Ekrana gelen “Select File” iletişim penceresinden açılmak istenen dosyanın ismi bulunarak açılır. Gelen diyalog kutusunun seçeneklerinin çoğu, standart dosya seçimi özelliklerini taşır.</vt:lpstr>
      <vt:lpstr>Yapılmış bir çalışmayı kaydetmek için ekranın sol üst köşesindeki büyük         harfinden Save seçeneği seçilir  </vt:lpstr>
      <vt:lpstr>PowerPoint Sunusu</vt:lpstr>
      <vt:lpstr>AutoCAD’te çizilmiş olan çizimleri hızlı kaydetmeye yarayan komuttur. İlk kaydetme işleminde çizimin dosya ismini ister. Ayrıca açılmış olan bir dosya üzerinde değişiklik yapılmışsa kaydetme işlemi yapılmalıdır</vt:lpstr>
      <vt:lpstr>PowerPoint Sunusu</vt:lpstr>
      <vt:lpstr>PowerPoint Sunusu</vt:lpstr>
      <vt:lpstr>Ayrıca AutoCAD’in otomatik kaydetme özelliği de kullanılabilir. Bunun için Tools menüsünün “Options” seçeneğini tıklayarak ekrana gelen pencereden Open and Save ikonuna tıklayın. Burada yer alan File Safety Precautions alanındaki Automatic Save kutusunun altındaki bölümde ilk olarak verilen 10 dakikalık süreyi istenilen kaydetme süresi ile istediğiniz herhangi bir süre ile değiştirin, Apply (Uygula) seçerseniz bundan sonra istediğiniz sürede otomatik kaydetme yapılacaktır.</vt:lpstr>
      <vt:lpstr>Yapılmış bir çalışmanın çıktısını almak için ekranın sol üst köşesindeki           büyük         harfinden Print seçeneği seçilir  </vt:lpstr>
      <vt:lpstr>PowerPoint Sunusu</vt:lpstr>
      <vt:lpstr>PowerPoint Sunusu</vt:lpstr>
      <vt:lpstr>PowerPoint Sunusu</vt:lpstr>
      <vt:lpstr>PowerPoint Sunusu</vt:lpstr>
      <vt:lpstr>PowerPoint Sunusu</vt:lpstr>
      <vt:lpstr>PowerPoint Sunusu</vt:lpstr>
      <vt:lpstr>PowerPoint Sunusu</vt:lpstr>
      <vt:lpstr>MENÜ ÇUBUĞU (Menu Bar) File, Edit, View, Insert  gibi komutların gruplandırıldığı menülerden meydana gelmektedir. Ekranın en üst tarafında ve hızlı erişim çubuğunun altındadır. Otomatik olarak yerleşir. Her menünün üstüne tıklandığında komutlar listesi aşağı doğru listelenir. Gerekli olan komut seçilir ve kullanılır</vt:lpstr>
      <vt:lpstr>  File Menüsü: </vt:lpstr>
      <vt:lpstr>  Edit Menüsü: </vt:lpstr>
      <vt:lpstr>  View Menüsü: </vt:lpstr>
      <vt:lpstr>Draw Menüsü</vt:lpstr>
      <vt:lpstr>Modify Menüsü</vt:lpstr>
      <vt:lpstr>Menü Kullanılan çoğu komut gruplarını içeren bölümdür. Çalışma ortamının türüne bağlı olarak değişiklik göstermektedir. Drafting &amp; Annotation çalışma ortamında menü düzeni (Ribbon Menu) aşağıda gösterilmektedir.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yur day</dc:creator>
  <cp:lastModifiedBy>yur day</cp:lastModifiedBy>
  <cp:revision>46</cp:revision>
  <dcterms:created xsi:type="dcterms:W3CDTF">2019-11-02T11:17:29Z</dcterms:created>
  <dcterms:modified xsi:type="dcterms:W3CDTF">2019-11-06T19:52:26Z</dcterms:modified>
</cp:coreProperties>
</file>