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0"/>
  </p:notesMasterIdLst>
  <p:sldIdLst>
    <p:sldId id="340" r:id="rId3"/>
    <p:sldId id="437" r:id="rId4"/>
    <p:sldId id="438" r:id="rId5"/>
    <p:sldId id="439" r:id="rId6"/>
    <p:sldId id="440" r:id="rId7"/>
    <p:sldId id="442" r:id="rId8"/>
    <p:sldId id="443" r:id="rId9"/>
    <p:sldId id="444" r:id="rId10"/>
    <p:sldId id="441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80" r:id="rId47"/>
    <p:sldId id="481" r:id="rId48"/>
    <p:sldId id="482" r:id="rId49"/>
    <p:sldId id="483" r:id="rId50"/>
    <p:sldId id="484" r:id="rId51"/>
    <p:sldId id="485" r:id="rId52"/>
    <p:sldId id="486" r:id="rId53"/>
    <p:sldId id="487" r:id="rId54"/>
    <p:sldId id="488" r:id="rId55"/>
    <p:sldId id="489" r:id="rId56"/>
    <p:sldId id="490" r:id="rId57"/>
    <p:sldId id="491" r:id="rId58"/>
    <p:sldId id="492" r:id="rId59"/>
    <p:sldId id="493" r:id="rId60"/>
    <p:sldId id="494" r:id="rId61"/>
    <p:sldId id="495" r:id="rId62"/>
    <p:sldId id="496" r:id="rId63"/>
    <p:sldId id="497" r:id="rId64"/>
    <p:sldId id="498" r:id="rId65"/>
    <p:sldId id="499" r:id="rId66"/>
    <p:sldId id="500" r:id="rId67"/>
    <p:sldId id="501" r:id="rId68"/>
    <p:sldId id="502" r:id="rId69"/>
    <p:sldId id="503" r:id="rId70"/>
    <p:sldId id="504" r:id="rId71"/>
    <p:sldId id="505" r:id="rId72"/>
    <p:sldId id="507" r:id="rId73"/>
    <p:sldId id="506" r:id="rId74"/>
    <p:sldId id="509" r:id="rId75"/>
    <p:sldId id="510" r:id="rId76"/>
    <p:sldId id="511" r:id="rId77"/>
    <p:sldId id="513" r:id="rId78"/>
    <p:sldId id="514" r:id="rId79"/>
    <p:sldId id="515" r:id="rId80"/>
    <p:sldId id="516" r:id="rId81"/>
    <p:sldId id="517" r:id="rId82"/>
    <p:sldId id="518" r:id="rId83"/>
    <p:sldId id="519" r:id="rId84"/>
    <p:sldId id="521" r:id="rId85"/>
    <p:sldId id="522" r:id="rId86"/>
    <p:sldId id="520" r:id="rId87"/>
    <p:sldId id="523" r:id="rId88"/>
    <p:sldId id="524" r:id="rId89"/>
    <p:sldId id="525" r:id="rId90"/>
    <p:sldId id="526" r:id="rId91"/>
    <p:sldId id="530" r:id="rId92"/>
    <p:sldId id="531" r:id="rId93"/>
    <p:sldId id="532" r:id="rId94"/>
    <p:sldId id="533" r:id="rId95"/>
    <p:sldId id="534" r:id="rId96"/>
    <p:sldId id="536" r:id="rId97"/>
    <p:sldId id="535" r:id="rId98"/>
    <p:sldId id="537" r:id="rId99"/>
    <p:sldId id="538" r:id="rId100"/>
    <p:sldId id="539" r:id="rId101"/>
    <p:sldId id="540" r:id="rId102"/>
    <p:sldId id="542" r:id="rId103"/>
    <p:sldId id="543" r:id="rId104"/>
    <p:sldId id="544" r:id="rId105"/>
    <p:sldId id="549" r:id="rId106"/>
    <p:sldId id="550" r:id="rId107"/>
    <p:sldId id="545" r:id="rId108"/>
    <p:sldId id="546" r:id="rId109"/>
    <p:sldId id="547" r:id="rId110"/>
    <p:sldId id="548" r:id="rId111"/>
    <p:sldId id="551" r:id="rId112"/>
    <p:sldId id="552" r:id="rId113"/>
    <p:sldId id="553" r:id="rId114"/>
    <p:sldId id="554" r:id="rId115"/>
    <p:sldId id="555" r:id="rId116"/>
    <p:sldId id="556" r:id="rId117"/>
    <p:sldId id="557" r:id="rId118"/>
    <p:sldId id="558" r:id="rId119"/>
    <p:sldId id="559" r:id="rId120"/>
    <p:sldId id="560" r:id="rId121"/>
    <p:sldId id="561" r:id="rId122"/>
    <p:sldId id="562" r:id="rId123"/>
    <p:sldId id="563" r:id="rId124"/>
    <p:sldId id="564" r:id="rId125"/>
    <p:sldId id="565" r:id="rId126"/>
    <p:sldId id="566" r:id="rId127"/>
    <p:sldId id="567" r:id="rId128"/>
    <p:sldId id="568" r:id="rId129"/>
    <p:sldId id="569" r:id="rId130"/>
    <p:sldId id="570" r:id="rId131"/>
    <p:sldId id="571" r:id="rId132"/>
    <p:sldId id="572" r:id="rId133"/>
    <p:sldId id="573" r:id="rId134"/>
    <p:sldId id="574" r:id="rId135"/>
    <p:sldId id="575" r:id="rId136"/>
    <p:sldId id="576" r:id="rId137"/>
    <p:sldId id="586" r:id="rId138"/>
    <p:sldId id="589" r:id="rId139"/>
    <p:sldId id="590" r:id="rId140"/>
    <p:sldId id="591" r:id="rId141"/>
    <p:sldId id="592" r:id="rId142"/>
    <p:sldId id="593" r:id="rId143"/>
    <p:sldId id="583" r:id="rId144"/>
    <p:sldId id="584" r:id="rId145"/>
    <p:sldId id="594" r:id="rId146"/>
    <p:sldId id="595" r:id="rId147"/>
    <p:sldId id="596" r:id="rId148"/>
    <p:sldId id="597" r:id="rId149"/>
    <p:sldId id="598" r:id="rId150"/>
    <p:sldId id="599" r:id="rId151"/>
    <p:sldId id="600" r:id="rId152"/>
    <p:sldId id="601" r:id="rId153"/>
    <p:sldId id="602" r:id="rId154"/>
    <p:sldId id="603" r:id="rId155"/>
    <p:sldId id="604" r:id="rId156"/>
    <p:sldId id="605" r:id="rId157"/>
    <p:sldId id="607" r:id="rId158"/>
    <p:sldId id="608" r:id="rId159"/>
    <p:sldId id="609" r:id="rId160"/>
    <p:sldId id="611" r:id="rId161"/>
    <p:sldId id="612" r:id="rId162"/>
    <p:sldId id="613" r:id="rId163"/>
    <p:sldId id="614" r:id="rId164"/>
    <p:sldId id="615" r:id="rId165"/>
    <p:sldId id="616" r:id="rId166"/>
    <p:sldId id="617" r:id="rId167"/>
    <p:sldId id="618" r:id="rId168"/>
    <p:sldId id="585" r:id="rId16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presProps" Target="presProps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2" Type="http://schemas.openxmlformats.org/officeDocument/2006/relationships/viewProps" Target="view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tableStyles" Target="tableStyle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35EF2-E210-4029-B099-B96B99E3E638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3C033-D321-4AEC-8C51-2F94A0FC25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36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CDA632-E040-4F21-AE24-C4ED6E14FA49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3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30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68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70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03292897 w 794"/>
                <a:gd name="T1" fmla="*/ 46843570 h 414"/>
                <a:gd name="T2" fmla="*/ 539523428 w 794"/>
                <a:gd name="T3" fmla="*/ 37722662 h 414"/>
                <a:gd name="T4" fmla="*/ 422588358 w 794"/>
                <a:gd name="T5" fmla="*/ 24925938 h 414"/>
                <a:gd name="T6" fmla="*/ 53931151 w 794"/>
                <a:gd name="T7" fmla="*/ 0 h 414"/>
                <a:gd name="T8" fmla="*/ 17393883 w 794"/>
                <a:gd name="T9" fmla="*/ 2361589 h 414"/>
                <a:gd name="T10" fmla="*/ 0 w 794"/>
                <a:gd name="T11" fmla="*/ 9851723 h 414"/>
                <a:gd name="T12" fmla="*/ 21197253 w 794"/>
                <a:gd name="T13" fmla="*/ 18397854 h 414"/>
                <a:gd name="T14" fmla="*/ 433075605 w 794"/>
                <a:gd name="T15" fmla="*/ 48534075 h 414"/>
                <a:gd name="T16" fmla="*/ 523318868 w 794"/>
                <a:gd name="T17" fmla="*/ 46604285 h 414"/>
                <a:gd name="T18" fmla="*/ 596281727 w 794"/>
                <a:gd name="T19" fmla="*/ 49100330 h 414"/>
                <a:gd name="T20" fmla="*/ 603292897 w 794"/>
                <a:gd name="T21" fmla="*/ 46843570 h 414"/>
                <a:gd name="T22" fmla="*/ 603292897 w 794"/>
                <a:gd name="T23" fmla="*/ 468435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2478 w 1586"/>
                <a:gd name="T1" fmla="*/ 0 h 821"/>
                <a:gd name="T2" fmla="*/ 121200 w 1586"/>
                <a:gd name="T3" fmla="*/ 7379 h 821"/>
                <a:gd name="T4" fmla="*/ 130025 w 1586"/>
                <a:gd name="T5" fmla="*/ 9072 h 821"/>
                <a:gd name="T6" fmla="*/ 144432 w 1586"/>
                <a:gd name="T7" fmla="*/ 11260 h 821"/>
                <a:gd name="T8" fmla="*/ 142521 w 1586"/>
                <a:gd name="T9" fmla="*/ 11674 h 821"/>
                <a:gd name="T10" fmla="*/ 122908 w 1586"/>
                <a:gd name="T11" fmla="*/ 11189 h 821"/>
                <a:gd name="T12" fmla="*/ 104248 w 1586"/>
                <a:gd name="T13" fmla="*/ 11532 h 821"/>
                <a:gd name="T14" fmla="*/ 3769 w 1586"/>
                <a:gd name="T15" fmla="*/ 4249 h 821"/>
                <a:gd name="T16" fmla="*/ 0 w 1586"/>
                <a:gd name="T17" fmla="*/ 2134 h 821"/>
                <a:gd name="T18" fmla="*/ 4180 w 1586"/>
                <a:gd name="T19" fmla="*/ 450 h 821"/>
                <a:gd name="T20" fmla="*/ 12478 w 1586"/>
                <a:gd name="T21" fmla="*/ 0 h 821"/>
                <a:gd name="T22" fmla="*/ 1247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803 h 747"/>
                <a:gd name="T2" fmla="*/ 86781 w 1049"/>
                <a:gd name="T3" fmla="*/ 11049 h 747"/>
                <a:gd name="T4" fmla="*/ 88395 w 1049"/>
                <a:gd name="T5" fmla="*/ 7899 h 747"/>
                <a:gd name="T6" fmla="*/ 98747 w 1049"/>
                <a:gd name="T7" fmla="*/ 6245 h 747"/>
                <a:gd name="T8" fmla="*/ 7341 w 1049"/>
                <a:gd name="T9" fmla="*/ 0 h 747"/>
                <a:gd name="T10" fmla="*/ 0 w 1049"/>
                <a:gd name="T11" fmla="*/ 1871 h 747"/>
                <a:gd name="T12" fmla="*/ 0 w 1049"/>
                <a:gd name="T13" fmla="*/ 4803 h 747"/>
                <a:gd name="T14" fmla="*/ 0 w 1049"/>
                <a:gd name="T15" fmla="*/ 480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9858 w 150"/>
                  <a:gd name="T1" fmla="*/ 0 h 173"/>
                  <a:gd name="T2" fmla="*/ 3628 w 150"/>
                  <a:gd name="T3" fmla="*/ 1054 h 173"/>
                  <a:gd name="T4" fmla="*/ 0 w 150"/>
                  <a:gd name="T5" fmla="*/ 2750 h 173"/>
                  <a:gd name="T6" fmla="*/ 7173 w 150"/>
                  <a:gd name="T7" fmla="*/ 2542 h 173"/>
                  <a:gd name="T8" fmla="*/ 9240 w 150"/>
                  <a:gd name="T9" fmla="*/ 1343 h 173"/>
                  <a:gd name="T10" fmla="*/ 13483 w 150"/>
                  <a:gd name="T11" fmla="*/ 426 h 173"/>
                  <a:gd name="T12" fmla="*/ 9858 w 150"/>
                  <a:gd name="T13" fmla="*/ 0 h 173"/>
                  <a:gd name="T14" fmla="*/ 985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4461 w 1684"/>
                  <a:gd name="T1" fmla="*/ 0 h 880"/>
                  <a:gd name="T2" fmla="*/ 5847 w 1684"/>
                  <a:gd name="T3" fmla="*/ 755 h 880"/>
                  <a:gd name="T4" fmla="*/ 0 w 1684"/>
                  <a:gd name="T5" fmla="*/ 3018 h 880"/>
                  <a:gd name="T6" fmla="*/ 6236 w 1684"/>
                  <a:gd name="T7" fmla="*/ 5205 h 880"/>
                  <a:gd name="T8" fmla="*/ 109610 w 1684"/>
                  <a:gd name="T9" fmla="*/ 12573 h 880"/>
                  <a:gd name="T10" fmla="*/ 131879 w 1684"/>
                  <a:gd name="T11" fmla="*/ 12115 h 880"/>
                  <a:gd name="T12" fmla="*/ 149924 w 1684"/>
                  <a:gd name="T13" fmla="*/ 12764 h 880"/>
                  <a:gd name="T14" fmla="*/ 156185 w 1684"/>
                  <a:gd name="T15" fmla="*/ 11733 h 880"/>
                  <a:gd name="T16" fmla="*/ 139289 w 1684"/>
                  <a:gd name="T17" fmla="*/ 9627 h 880"/>
                  <a:gd name="T18" fmla="*/ 132424 w 1684"/>
                  <a:gd name="T19" fmla="*/ 7434 h 880"/>
                  <a:gd name="T20" fmla="*/ 127006 w 1684"/>
                  <a:gd name="T21" fmla="*/ 7644 h 880"/>
                  <a:gd name="T22" fmla="*/ 133443 w 1684"/>
                  <a:gd name="T23" fmla="*/ 9627 h 880"/>
                  <a:gd name="T24" fmla="*/ 146349 w 1684"/>
                  <a:gd name="T25" fmla="*/ 11741 h 880"/>
                  <a:gd name="T26" fmla="*/ 131061 w 1684"/>
                  <a:gd name="T27" fmla="*/ 11416 h 880"/>
                  <a:gd name="T28" fmla="*/ 113035 w 1684"/>
                  <a:gd name="T29" fmla="*/ 11794 h 880"/>
                  <a:gd name="T30" fmla="*/ 116371 w 1684"/>
                  <a:gd name="T31" fmla="*/ 9421 h 880"/>
                  <a:gd name="T32" fmla="*/ 124100 w 1684"/>
                  <a:gd name="T33" fmla="*/ 7804 h 880"/>
                  <a:gd name="T34" fmla="*/ 115052 w 1684"/>
                  <a:gd name="T35" fmla="*/ 8006 h 880"/>
                  <a:gd name="T36" fmla="*/ 108037 w 1684"/>
                  <a:gd name="T37" fmla="*/ 9551 h 880"/>
                  <a:gd name="T38" fmla="*/ 105653 w 1684"/>
                  <a:gd name="T39" fmla="*/ 11477 h 880"/>
                  <a:gd name="T40" fmla="*/ 9935 w 1684"/>
                  <a:gd name="T41" fmla="*/ 4495 h 880"/>
                  <a:gd name="T42" fmla="*/ 7397 w 1684"/>
                  <a:gd name="T43" fmla="*/ 3114 h 880"/>
                  <a:gd name="T44" fmla="*/ 9548 w 1684"/>
                  <a:gd name="T45" fmla="*/ 1386 h 880"/>
                  <a:gd name="T46" fmla="*/ 20093 w 1684"/>
                  <a:gd name="T47" fmla="*/ 0 h 880"/>
                  <a:gd name="T48" fmla="*/ 14461 w 1684"/>
                  <a:gd name="T49" fmla="*/ 0 h 880"/>
                  <a:gd name="T50" fmla="*/ 1446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9282 w 1190"/>
                  <a:gd name="T1" fmla="*/ 0 h 500"/>
                  <a:gd name="T2" fmla="*/ 110325 w 1190"/>
                  <a:gd name="T3" fmla="*/ 7075 h 500"/>
                  <a:gd name="T4" fmla="*/ 99688 w 1190"/>
                  <a:gd name="T5" fmla="*/ 7218 h 500"/>
                  <a:gd name="T6" fmla="*/ 0 w 1190"/>
                  <a:gd name="T7" fmla="*/ 389 h 500"/>
                  <a:gd name="T8" fmla="*/ 9282 w 1190"/>
                  <a:gd name="T9" fmla="*/ 0 h 500"/>
                  <a:gd name="T10" fmla="*/ 928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0968 w 160"/>
                  <a:gd name="T1" fmla="*/ 0 h 335"/>
                  <a:gd name="T2" fmla="*/ 1796 w 160"/>
                  <a:gd name="T3" fmla="*/ 1474 h 335"/>
                  <a:gd name="T4" fmla="*/ 0 w 160"/>
                  <a:gd name="T5" fmla="*/ 3174 h 335"/>
                  <a:gd name="T6" fmla="*/ 3147 w 160"/>
                  <a:gd name="T7" fmla="*/ 4340 h 335"/>
                  <a:gd name="T8" fmla="*/ 8844 w 160"/>
                  <a:gd name="T9" fmla="*/ 4627 h 335"/>
                  <a:gd name="T10" fmla="*/ 7180 w 160"/>
                  <a:gd name="T11" fmla="*/ 2119 h 335"/>
                  <a:gd name="T12" fmla="*/ 15087 w 160"/>
                  <a:gd name="T13" fmla="*/ 242 h 335"/>
                  <a:gd name="T14" fmla="*/ 10968 w 160"/>
                  <a:gd name="T15" fmla="*/ 0 h 335"/>
                  <a:gd name="T16" fmla="*/ 1096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284 w 489"/>
                  <a:gd name="T1" fmla="*/ 505 h 296"/>
                  <a:gd name="T2" fmla="*/ 14305 w 489"/>
                  <a:gd name="T3" fmla="*/ 976 h 296"/>
                  <a:gd name="T4" fmla="*/ 29026 w 489"/>
                  <a:gd name="T5" fmla="*/ 2019 h 296"/>
                  <a:gd name="T6" fmla="*/ 39420 w 489"/>
                  <a:gd name="T7" fmla="*/ 3580 h 296"/>
                  <a:gd name="T8" fmla="*/ 29201 w 489"/>
                  <a:gd name="T9" fmla="*/ 3385 h 296"/>
                  <a:gd name="T10" fmla="*/ 12417 w 489"/>
                  <a:gd name="T11" fmla="*/ 2151 h 296"/>
                  <a:gd name="T12" fmla="*/ 4468 w 489"/>
                  <a:gd name="T13" fmla="*/ 1177 h 296"/>
                  <a:gd name="T14" fmla="*/ 9557 w 489"/>
                  <a:gd name="T15" fmla="*/ 2398 h 296"/>
                  <a:gd name="T16" fmla="*/ 24359 w 489"/>
                  <a:gd name="T17" fmla="*/ 3968 h 296"/>
                  <a:gd name="T18" fmla="*/ 41723 w 489"/>
                  <a:gd name="T19" fmla="*/ 4366 h 296"/>
                  <a:gd name="T20" fmla="*/ 43792 w 489"/>
                  <a:gd name="T21" fmla="*/ 3296 h 296"/>
                  <a:gd name="T22" fmla="*/ 35296 w 489"/>
                  <a:gd name="T23" fmla="*/ 1772 h 296"/>
                  <a:gd name="T24" fmla="*/ 15209 w 489"/>
                  <a:gd name="T25" fmla="*/ 255 h 296"/>
                  <a:gd name="T26" fmla="*/ 0 w 489"/>
                  <a:gd name="T27" fmla="*/ 0 h 296"/>
                  <a:gd name="T28" fmla="*/ 1284 w 489"/>
                  <a:gd name="T29" fmla="*/ 505 h 296"/>
                  <a:gd name="T30" fmla="*/ 1284 w 489"/>
                  <a:gd name="T31" fmla="*/ 50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8 w 794"/>
                <a:gd name="T1" fmla="*/ 4 h 414"/>
                <a:gd name="T2" fmla="*/ 35 w 794"/>
                <a:gd name="T3" fmla="*/ 4 h 414"/>
                <a:gd name="T4" fmla="*/ 27 w 794"/>
                <a:gd name="T5" fmla="*/ 2 h 414"/>
                <a:gd name="T6" fmla="*/ 3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2 h 414"/>
                <a:gd name="T14" fmla="*/ 28 w 794"/>
                <a:gd name="T15" fmla="*/ 4 h 414"/>
                <a:gd name="T16" fmla="*/ 33 w 794"/>
                <a:gd name="T17" fmla="*/ 4 h 414"/>
                <a:gd name="T18" fmla="*/ 38 w 794"/>
                <a:gd name="T19" fmla="*/ 4 h 414"/>
                <a:gd name="T20" fmla="*/ 38 w 794"/>
                <a:gd name="T21" fmla="*/ 4 h 414"/>
                <a:gd name="T22" fmla="*/ 38 w 794"/>
                <a:gd name="T23" fmla="*/ 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sz="180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sz="180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01F28-BE57-4A3F-97B5-4C334F4C865F}" type="datetimeFigureOut">
              <a:rPr lang="tr-TR"/>
              <a:pPr>
                <a:defRPr/>
              </a:pPr>
              <a:t>28.11.2019</a:t>
            </a:fld>
            <a:endParaRPr lang="tr-TR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E3AE-BE66-45F1-BD13-ADF57D45B6C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8640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19AC2-94F3-4D8C-BA42-F273224415C0}" type="datetimeFigureOut">
              <a:rPr lang="tr-TR"/>
              <a:pPr>
                <a:defRPr/>
              </a:pPr>
              <a:t>28.11.2019</a:t>
            </a:fld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C933F-DA93-4118-ABA6-0944B67B721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8806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E0213-ECCA-41B1-A007-3AD363633C2D}" type="datetimeFigureOut">
              <a:rPr lang="tr-TR"/>
              <a:pPr>
                <a:defRPr/>
              </a:pPr>
              <a:t>28.11.2019</a:t>
            </a:fld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AC91B-7D75-4518-B167-2A316291E97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8146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F4F65-48A2-4B4F-9CC9-2523E879FA26}" type="datetimeFigureOut">
              <a:rPr lang="tr-TR"/>
              <a:pPr>
                <a:defRPr/>
              </a:pPr>
              <a:t>28.11.2019</a:t>
            </a:fld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9C4CD-59F1-4FA3-B517-681191D141A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21735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6CB7-B900-4942-B61D-50D8F4F7B989}" type="datetimeFigureOut">
              <a:rPr lang="tr-TR"/>
              <a:pPr>
                <a:defRPr/>
              </a:pPr>
              <a:t>28.11.2019</a:t>
            </a:fld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18F2C-D3A5-4725-B9B9-3F86F152B3F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553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C17F-9BB7-4DB8-94ED-914BAC35CB09}" type="datetimeFigureOut">
              <a:rPr lang="tr-TR"/>
              <a:pPr>
                <a:defRPr/>
              </a:pPr>
              <a:t>28.11.2019</a:t>
            </a:fld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2151-8FE7-4D75-81A6-FFC01C48357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3496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9DBB-C4A2-4B2F-9D92-27F844C5F8D8}" type="datetimeFigureOut">
              <a:rPr lang="tr-TR"/>
              <a:pPr>
                <a:defRPr/>
              </a:pPr>
              <a:t>28.11.2019</a:t>
            </a:fld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1B9A-5FE8-466C-932A-FEA15528610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3163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23A3-5DF9-49C0-8D04-25DEBF40F240}" type="datetimeFigureOut">
              <a:rPr lang="tr-TR"/>
              <a:pPr>
                <a:defRPr/>
              </a:pPr>
              <a:t>28.11.2019</a:t>
            </a:fld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F4F2-28FE-4696-991A-40124E1926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9195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69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FF07-10D5-401E-885E-D7CC55289C14}" type="datetimeFigureOut">
              <a:rPr lang="tr-TR"/>
              <a:pPr>
                <a:defRPr/>
              </a:pPr>
              <a:t>28.11.2019</a:t>
            </a:fld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B15D1-9DBC-4330-89CD-815E46C024B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12320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A7454-166D-44A0-B21A-694874EE0CA3}" type="datetimeFigureOut">
              <a:rPr lang="tr-TR"/>
              <a:pPr>
                <a:defRPr/>
              </a:pPr>
              <a:t>28.11.2019</a:t>
            </a:fld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4CC51-B687-42E0-A300-BC2E029291B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84406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4915-DC8E-4300-AC43-3EE19E1E9EF6}" type="datetimeFigureOut">
              <a:rPr lang="tr-TR"/>
              <a:pPr>
                <a:defRPr/>
              </a:pPr>
              <a:t>28.11.2019</a:t>
            </a:fld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47F7-F33C-47F9-9B32-C693C56EFC6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84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94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5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0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11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38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00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674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849BE-6F93-4AB5-8E9C-658045285485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 rot="18427436">
            <a:off x="10564284" y="-362479"/>
            <a:ext cx="1162050" cy="2779183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89D2460E-00D7-4A9C-9FBE-D7F57DF80437}" type="datetimeFigureOut">
              <a:rPr lang="tr-TR"/>
              <a:pPr>
                <a:defRPr/>
              </a:pPr>
              <a:t>28.11.2019</a:t>
            </a:fld>
            <a:endParaRPr lang="tr-TR"/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23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BDFC467-F85A-4F07-BEA5-94770515C57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 rot="18427436">
            <a:off x="10681230" y="-324907"/>
            <a:ext cx="1165225" cy="2796116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z="180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 rot="18427436">
            <a:off x="10612439" y="-69849"/>
            <a:ext cx="1025525" cy="2095500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z="1800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30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</p:grpSp>
          <p:sp>
            <p:nvSpPr>
              <p:cNvPr id="311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311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311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1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1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1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1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1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2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2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309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09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6" y="324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6" y="174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5" y="889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8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5" y="134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</p:grpSp>
        </p:grpSp>
        <p:sp>
          <p:nvSpPr>
            <p:cNvPr id="308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1800"/>
            </a:p>
          </p:txBody>
        </p:sp>
      </p:grpSp>
    </p:spTree>
    <p:extLst>
      <p:ext uri="{BB962C8B-B14F-4D97-AF65-F5344CB8AC3E}">
        <p14:creationId xmlns:p14="http://schemas.microsoft.com/office/powerpoint/2010/main" val="34400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3.pn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19289" y="981076"/>
            <a:ext cx="79216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4800" b="1">
                <a:solidFill>
                  <a:srgbClr val="000000"/>
                </a:solidFill>
                <a:latin typeface="Lucida Handwriting" panose="03010101010101010101" pitchFamily="66" charset="0"/>
              </a:rPr>
              <a:t>TEKNİK RESİM VE TASARI GEOMETRİ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3600" b="1">
                <a:solidFill>
                  <a:srgbClr val="F02010"/>
                </a:solidFill>
                <a:latin typeface="Lucida Handwriting" panose="03010101010101010101" pitchFamily="66" charset="0"/>
              </a:rPr>
              <a:t>Arş. Gör. Dr. Yurdakul AYGÖRMEZ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2800" b="1">
                <a:solidFill>
                  <a:srgbClr val="703DFF"/>
                </a:solidFill>
                <a:latin typeface="Lucida Calligraphy" panose="03010101010101010101" pitchFamily="66" charset="0"/>
              </a:rPr>
              <a:t>Yıldız Teknik Üniversitesi               </a:t>
            </a:r>
            <a:r>
              <a:rPr lang="tr-TR" altLang="tr-TR" sz="2800" b="1">
                <a:solidFill>
                  <a:srgbClr val="703DFF"/>
                </a:solidFill>
                <a:latin typeface="Arial" panose="020B0604020202020204" pitchFamily="34" charset="0"/>
              </a:rPr>
              <a:t>           </a:t>
            </a:r>
            <a:r>
              <a:rPr lang="tr-TR" altLang="tr-TR" sz="2800" b="1">
                <a:solidFill>
                  <a:srgbClr val="703DFF"/>
                </a:solidFill>
                <a:latin typeface="Lucida Calligraphy" panose="03010101010101010101" pitchFamily="66" charset="0"/>
              </a:rPr>
              <a:t>İnşaat Fakültesi</a:t>
            </a: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2800" b="1">
                <a:solidFill>
                  <a:srgbClr val="703DFF"/>
                </a:solidFill>
                <a:latin typeface="Lucida Calligraphy" panose="03010101010101010101" pitchFamily="66" charset="0"/>
              </a:rPr>
              <a:t>İnşaat Mühendisliği Bölümü</a:t>
            </a: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2800" b="1">
                <a:solidFill>
                  <a:srgbClr val="703DFF"/>
                </a:solidFill>
                <a:latin typeface="Lucida Calligraphy" panose="03010101010101010101" pitchFamily="66" charset="0"/>
              </a:rPr>
              <a:t>MekanikAnabilim Dalı</a:t>
            </a: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2800" b="1">
                <a:solidFill>
                  <a:srgbClr val="703DFF"/>
                </a:solidFill>
                <a:latin typeface="Lucida Calligraphy" panose="03010101010101010101" pitchFamily="66" charset="0"/>
              </a:rPr>
              <a:t>Oda No:2-030</a:t>
            </a:r>
          </a:p>
        </p:txBody>
      </p:sp>
    </p:spTree>
    <p:extLst>
      <p:ext uri="{BB962C8B-B14F-4D97-AF65-F5344CB8AC3E}">
        <p14:creationId xmlns:p14="http://schemas.microsoft.com/office/powerpoint/2010/main" val="2115098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73" y="888893"/>
            <a:ext cx="9511866" cy="5833300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378369" y="-139371"/>
            <a:ext cx="10515600" cy="1325563"/>
          </a:xfrm>
        </p:spPr>
        <p:txBody>
          <a:bodyPr/>
          <a:lstStyle/>
          <a:p>
            <a:r>
              <a:rPr lang="tr-TR" dirty="0" smtClean="0"/>
              <a:t>Birden fazla kopyalama </a:t>
            </a:r>
            <a:r>
              <a:rPr lang="tr-TR" dirty="0" err="1" smtClean="0"/>
              <a:t>yapılabilinir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59147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6331" y="407166"/>
            <a:ext cx="10439400" cy="1325563"/>
          </a:xfrm>
        </p:spPr>
        <p:txBody>
          <a:bodyPr/>
          <a:lstStyle/>
          <a:p>
            <a:r>
              <a:rPr lang="tr-TR" dirty="0" smtClean="0"/>
              <a:t>İkinci </a:t>
            </a:r>
            <a:r>
              <a:rPr lang="tr-TR" dirty="0"/>
              <a:t>çizgi seçilir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1" y="1928648"/>
            <a:ext cx="11642604" cy="46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75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 hal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0" y="1958843"/>
            <a:ext cx="11267090" cy="449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595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6159" y="281042"/>
            <a:ext cx="10515600" cy="1325563"/>
          </a:xfrm>
        </p:spPr>
        <p:txBody>
          <a:bodyPr/>
          <a:lstStyle/>
          <a:p>
            <a:r>
              <a:rPr lang="tr-TR" dirty="0"/>
              <a:t>Trimleyerek veya </a:t>
            </a:r>
            <a:r>
              <a:rPr lang="tr-TR" dirty="0" err="1"/>
              <a:t>Trimlemeden</a:t>
            </a:r>
            <a:r>
              <a:rPr lang="tr-TR" dirty="0"/>
              <a:t> pah kırmaya</a:t>
            </a:r>
            <a:br>
              <a:rPr lang="tr-TR" dirty="0"/>
            </a:br>
            <a:r>
              <a:rPr lang="tr-TR" dirty="0"/>
              <a:t>yarar.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17" y="1862959"/>
            <a:ext cx="9525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824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678" y="266754"/>
            <a:ext cx="10515600" cy="1325563"/>
          </a:xfrm>
        </p:spPr>
        <p:txBody>
          <a:bodyPr/>
          <a:lstStyle/>
          <a:p>
            <a:r>
              <a:rPr lang="tr-TR" dirty="0"/>
              <a:t>Trimleyerek </a:t>
            </a:r>
            <a:r>
              <a:rPr lang="tr-TR" dirty="0" smtClean="0"/>
              <a:t>pah kırma seçilir.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8" y="1592317"/>
            <a:ext cx="11003372" cy="47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044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Pah mesafelerini girilen iki değerle</a:t>
            </a:r>
            <a:br>
              <a:rPr lang="tr-TR" dirty="0"/>
            </a:br>
            <a:r>
              <a:rPr lang="tr-TR" dirty="0" smtClean="0"/>
              <a:t>belirlemek için </a:t>
            </a:r>
            <a:r>
              <a:rPr lang="tr-TR" dirty="0" err="1" smtClean="0"/>
              <a:t>Distance</a:t>
            </a:r>
            <a:r>
              <a:rPr lang="tr-TR" dirty="0" smtClean="0"/>
              <a:t> seçeneği seçilir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1707"/>
            <a:ext cx="10004432" cy="45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9843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Birinci pah mesafesi belirlenir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5" y="1690688"/>
            <a:ext cx="9942456" cy="46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23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İkinci </a:t>
            </a:r>
            <a:r>
              <a:rPr lang="tr-TR" dirty="0"/>
              <a:t>pah mesafesi belirlenir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96" y="1690688"/>
            <a:ext cx="10421690" cy="464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089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Birinci çizgi seçilir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42" y="1539766"/>
            <a:ext cx="10915058" cy="49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759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İkinci çizgi seçilir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4" y="1539764"/>
            <a:ext cx="10784126" cy="48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576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 hal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26" y="1443531"/>
            <a:ext cx="11658948" cy="49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5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32" y="115941"/>
            <a:ext cx="10760249" cy="430891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2" y="4805033"/>
            <a:ext cx="82581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9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 boyutlu bir çokgenin bütün köşelerinde</a:t>
            </a:r>
            <a:br>
              <a:rPr lang="tr-TR" dirty="0"/>
            </a:br>
            <a:r>
              <a:rPr lang="tr-TR" dirty="0"/>
              <a:t>tek adımda pah kırmaya yarar.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02" y="1945563"/>
            <a:ext cx="94773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1862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76" y="2028660"/>
            <a:ext cx="9448800" cy="4524375"/>
          </a:xfrm>
          <a:prstGeom prst="rect">
            <a:avLst/>
          </a:prstGeom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/>
              <a:t>Pah mesafelerini girilen iki değerle</a:t>
            </a:r>
            <a:br>
              <a:rPr lang="tr-TR" dirty="0"/>
            </a:br>
            <a:r>
              <a:rPr lang="tr-TR" dirty="0" smtClean="0"/>
              <a:t>belirlemek için </a:t>
            </a:r>
            <a:r>
              <a:rPr lang="tr-TR" dirty="0" err="1" smtClean="0"/>
              <a:t>Distance</a:t>
            </a:r>
            <a:r>
              <a:rPr lang="tr-TR" dirty="0" smtClean="0"/>
              <a:t> seçeneği 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042713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2946"/>
            <a:ext cx="9884978" cy="4670702"/>
          </a:xfrm>
          <a:prstGeom prst="rect">
            <a:avLst/>
          </a:prstGeom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smtClean="0"/>
              <a:t>Birinci pah mesafesi belirlenir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347938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smtClean="0"/>
              <a:t>İkinci pah mesafesi belirlenir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38" y="1690688"/>
            <a:ext cx="92868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089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Tüm nesne seçilir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71" y="1837012"/>
            <a:ext cx="97631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7977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 hal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38" y="2054771"/>
            <a:ext cx="8912242" cy="44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4267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3" y="625394"/>
            <a:ext cx="11183004" cy="48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3682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87717" y="291552"/>
            <a:ext cx="8915400" cy="13255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Radius, Yarıçap</a:t>
            </a:r>
            <a:r>
              <a:rPr lang="es-ES" dirty="0" smtClean="0"/>
              <a:t> </a:t>
            </a:r>
            <a:r>
              <a:rPr lang="es-ES" dirty="0"/>
              <a:t>mesafesini girilen değerle</a:t>
            </a:r>
            <a:br>
              <a:rPr lang="es-ES" dirty="0"/>
            </a:br>
            <a:r>
              <a:rPr lang="es-ES" dirty="0"/>
              <a:t>belirlemeye yarar.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18" y="1027906"/>
            <a:ext cx="2200275" cy="55816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276" y="1778054"/>
            <a:ext cx="91249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10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Girilen değerle köşenin </a:t>
            </a:r>
            <a:r>
              <a:rPr lang="tr-TR" dirty="0" err="1"/>
              <a:t>radüs</a:t>
            </a:r>
            <a:r>
              <a:rPr lang="tr-TR" dirty="0"/>
              <a:t> yarıçapı </a:t>
            </a:r>
            <a:r>
              <a:rPr lang="tr-TR" dirty="0" smtClean="0"/>
              <a:t>belirlenir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33" y="1868377"/>
            <a:ext cx="92487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1965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63" y="1781175"/>
            <a:ext cx="9496425" cy="5076825"/>
          </a:xfrm>
          <a:prstGeom prst="rect">
            <a:avLst/>
          </a:prstGeom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smtClean="0"/>
              <a:t>Birinci çizgi 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192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2" y="1004231"/>
            <a:ext cx="2181225" cy="56483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795" y="1004230"/>
            <a:ext cx="9324975" cy="5648325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265221" y="0"/>
            <a:ext cx="11716571" cy="1325563"/>
          </a:xfrm>
        </p:spPr>
        <p:txBody>
          <a:bodyPr/>
          <a:lstStyle/>
          <a:p>
            <a:r>
              <a:rPr lang="tr-TR" dirty="0"/>
              <a:t>Modify menüsünden </a:t>
            </a:r>
            <a:r>
              <a:rPr lang="tr-TR" dirty="0" err="1" smtClean="0"/>
              <a:t>Move</a:t>
            </a:r>
            <a:r>
              <a:rPr lang="tr-TR" dirty="0" smtClean="0"/>
              <a:t> komutu çalıştırılması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026305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İkinci </a:t>
            </a:r>
            <a:r>
              <a:rPr lang="tr-TR" dirty="0"/>
              <a:t>çizgi seçilir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05" y="1690688"/>
            <a:ext cx="93249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02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 hal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4264"/>
            <a:ext cx="10197380" cy="43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108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Trimleyerek veya </a:t>
            </a:r>
            <a:r>
              <a:rPr lang="tr-TR" dirty="0" err="1"/>
              <a:t>Trimlemeden</a:t>
            </a:r>
            <a:r>
              <a:rPr lang="tr-TR" dirty="0"/>
              <a:t> </a:t>
            </a:r>
            <a:r>
              <a:rPr lang="tr-TR" dirty="0" err="1"/>
              <a:t>radüs</a:t>
            </a:r>
            <a:r>
              <a:rPr lang="tr-TR" dirty="0"/>
              <a:t> yapmaya</a:t>
            </a:r>
            <a:br>
              <a:rPr lang="tr-TR" dirty="0"/>
            </a:br>
            <a:r>
              <a:rPr lang="tr-TR" dirty="0" smtClean="0"/>
              <a:t>yarar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85" y="1851463"/>
            <a:ext cx="93821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439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Trimleyerek </a:t>
            </a:r>
            <a:r>
              <a:rPr lang="tr-TR" dirty="0" err="1" smtClean="0"/>
              <a:t>radüs</a:t>
            </a:r>
            <a:r>
              <a:rPr lang="tr-TR" dirty="0" smtClean="0"/>
              <a:t> seçilir 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3" y="1406908"/>
            <a:ext cx="9687089" cy="511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9698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4531" y="291552"/>
            <a:ext cx="8915400" cy="13255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Radius, Yarıçap</a:t>
            </a:r>
            <a:r>
              <a:rPr lang="es-ES" dirty="0" smtClean="0"/>
              <a:t> </a:t>
            </a:r>
            <a:r>
              <a:rPr lang="es-ES" dirty="0"/>
              <a:t>mesafesini girilen değerle</a:t>
            </a:r>
            <a:br>
              <a:rPr lang="es-ES" dirty="0"/>
            </a:br>
            <a:r>
              <a:rPr lang="es-ES" dirty="0"/>
              <a:t>belirlemeye yarar.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86" y="1617115"/>
            <a:ext cx="91249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652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Girilen değerle köşenin </a:t>
            </a:r>
            <a:r>
              <a:rPr lang="tr-TR" dirty="0" err="1"/>
              <a:t>radüs</a:t>
            </a:r>
            <a:r>
              <a:rPr lang="tr-TR" dirty="0"/>
              <a:t> yarıçapı </a:t>
            </a:r>
            <a:r>
              <a:rPr lang="tr-TR" dirty="0" smtClean="0"/>
              <a:t>belirlenir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33" y="1868377"/>
            <a:ext cx="92487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524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63" y="1781175"/>
            <a:ext cx="9496425" cy="5076825"/>
          </a:xfrm>
          <a:prstGeom prst="rect">
            <a:avLst/>
          </a:prstGeom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smtClean="0"/>
              <a:t>Birinci çizgi 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87675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İkinci </a:t>
            </a:r>
            <a:r>
              <a:rPr lang="tr-TR" dirty="0"/>
              <a:t>çizgi seçilir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5425"/>
            <a:ext cx="94202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7502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048" y="0"/>
            <a:ext cx="10515600" cy="1325563"/>
          </a:xfrm>
        </p:spPr>
        <p:txBody>
          <a:bodyPr/>
          <a:lstStyle/>
          <a:p>
            <a:r>
              <a:rPr lang="tr-TR" dirty="0" smtClean="0"/>
              <a:t>Son hal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6" y="954745"/>
            <a:ext cx="9164764" cy="48223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9806"/>
            <a:ext cx="11971283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6297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61290" y="219102"/>
            <a:ext cx="10515600" cy="1325563"/>
          </a:xfrm>
        </p:spPr>
        <p:txBody>
          <a:bodyPr/>
          <a:lstStyle/>
          <a:p>
            <a:r>
              <a:rPr lang="tr-TR" dirty="0" err="1" smtClean="0"/>
              <a:t>Join</a:t>
            </a:r>
            <a:r>
              <a:rPr lang="tr-TR" dirty="0" smtClean="0"/>
              <a:t>, Nesneleri birleştirmek için kullanılır</a:t>
            </a:r>
            <a:br>
              <a:rPr lang="tr-TR" dirty="0" smtClean="0"/>
            </a:br>
            <a:r>
              <a:rPr lang="tr-TR" dirty="0" smtClean="0"/>
              <a:t>Nesneler seçilir </a:t>
            </a:r>
            <a:r>
              <a:rPr lang="tr-TR" dirty="0" err="1" smtClean="0"/>
              <a:t>Enter</a:t>
            </a:r>
            <a:r>
              <a:rPr lang="tr-TR" dirty="0" smtClean="0"/>
              <a:t> a basılır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02" y="881884"/>
            <a:ext cx="2152650" cy="56197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19" y="1618239"/>
            <a:ext cx="8986345" cy="45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73" y="1213943"/>
            <a:ext cx="11648446" cy="5355022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-38047"/>
            <a:ext cx="12864662" cy="1325563"/>
          </a:xfrm>
        </p:spPr>
        <p:txBody>
          <a:bodyPr/>
          <a:lstStyle/>
          <a:p>
            <a:r>
              <a:rPr lang="tr-TR" dirty="0"/>
              <a:t>Dikdörtgen pencere ile nesne seçilir ve </a:t>
            </a:r>
            <a:r>
              <a:rPr lang="tr-TR" dirty="0" err="1"/>
              <a:t>enter</a:t>
            </a:r>
            <a:r>
              <a:rPr lang="tr-TR" dirty="0"/>
              <a:t> a basılır</a:t>
            </a:r>
          </a:p>
        </p:txBody>
      </p:sp>
    </p:spTree>
    <p:extLst>
      <p:ext uri="{BB962C8B-B14F-4D97-AF65-F5344CB8AC3E}">
        <p14:creationId xmlns:p14="http://schemas.microsoft.com/office/powerpoint/2010/main" val="45857240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 hal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10" y="1590410"/>
            <a:ext cx="7938266" cy="49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0"/>
            <a:ext cx="11035862" cy="185442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516" y="1881674"/>
            <a:ext cx="7294180" cy="48342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10" y="1934638"/>
            <a:ext cx="2480442" cy="47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34" y="1578358"/>
            <a:ext cx="10287000" cy="4962525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 hal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78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7" y="141889"/>
            <a:ext cx="11524472" cy="18866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386" y="2259933"/>
            <a:ext cx="3825764" cy="42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73" y="1018682"/>
            <a:ext cx="2190750" cy="55530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683" y="272448"/>
            <a:ext cx="7872342" cy="4993235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15614" y="-191924"/>
            <a:ext cx="9414312" cy="1325563"/>
          </a:xfrm>
        </p:spPr>
        <p:txBody>
          <a:bodyPr/>
          <a:lstStyle/>
          <a:p>
            <a:r>
              <a:rPr lang="tr-TR" dirty="0" smtClean="0"/>
              <a:t>Properties</a:t>
            </a:r>
            <a:endParaRPr lang="tr-TR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448910" y="5494539"/>
            <a:ext cx="97820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00522" charset="0"/>
              </a:rPr>
              <a:t>Properties  : Özellikler </a:t>
            </a:r>
            <a:endParaRPr kumimoji="0" lang="tr-TR" alt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Çizim</a:t>
            </a:r>
            <a:r>
              <a:rPr kumimoji="0" lang="en-US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tr-T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nesnelerini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kumimoji="0" lang="en-US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tr-T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özelliklerini</a:t>
            </a:r>
            <a:r>
              <a:rPr kumimoji="0" lang="en-US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tr-T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gösteren</a:t>
            </a:r>
            <a:r>
              <a:rPr kumimoji="0" lang="en-US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tr-T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paleti</a:t>
            </a:r>
            <a:r>
              <a:rPr kumimoji="0" lang="en-US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tr-T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açar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kumimoji="0" lang="en-US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tr-T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bu</a:t>
            </a:r>
            <a:r>
              <a:rPr kumimoji="0" lang="en-US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tr-T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palet</a:t>
            </a:r>
            <a:r>
              <a:rPr kumimoji="0" lang="en-US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tr-T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üzerinde</a:t>
            </a:r>
            <a:r>
              <a:rPr kumimoji="0" lang="en-US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tr-T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gerekli</a:t>
            </a:r>
            <a:r>
              <a:rPr kumimoji="0" lang="en-US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tr-T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değişiklikler</a:t>
            </a:r>
            <a:r>
              <a:rPr kumimoji="0" lang="en-US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tr-T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yapılabilir</a:t>
            </a:r>
            <a:r>
              <a:rPr kumimoji="0" lang="en-US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tr-TR" alt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r>
              <a:rPr lang="tr-TR" sz="1600" dirty="0"/>
              <a:t>Properties paleti açılır buradan gerekli değişiklikler yapılabilir </a:t>
            </a:r>
            <a:endParaRPr lang="tr-TR" sz="1600" dirty="0" smtClean="0"/>
          </a:p>
          <a:p>
            <a:pPr lvl="0"/>
            <a:r>
              <a:rPr lang="tr-TR" sz="1600" dirty="0" smtClean="0"/>
              <a:t>Daha </a:t>
            </a:r>
            <a:r>
              <a:rPr lang="tr-TR" sz="1600" dirty="0"/>
              <a:t>sonra palet kapatılır yada gizlenebilir</a:t>
            </a:r>
            <a:endParaRPr kumimoji="0" lang="tr-TR" alt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69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15614" y="-191924"/>
            <a:ext cx="9414312" cy="1325563"/>
          </a:xfrm>
        </p:spPr>
        <p:txBody>
          <a:bodyPr/>
          <a:lstStyle/>
          <a:p>
            <a:r>
              <a:rPr lang="tr-TR" dirty="0" err="1" smtClean="0"/>
              <a:t>Match</a:t>
            </a:r>
            <a:r>
              <a:rPr lang="tr-TR" dirty="0" smtClean="0"/>
              <a:t> Properties</a:t>
            </a:r>
            <a:endParaRPr lang="tr-TR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448910" y="5340651"/>
            <a:ext cx="96586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b="1" dirty="0" err="1"/>
              <a:t>Match</a:t>
            </a:r>
            <a:r>
              <a:rPr lang="tr-TR" b="1" dirty="0"/>
              <a:t> Properties  : Biçim kopyalama</a:t>
            </a:r>
          </a:p>
          <a:p>
            <a:r>
              <a:rPr lang="en-US" dirty="0" err="1"/>
              <a:t>Çizim</a:t>
            </a:r>
            <a:r>
              <a:rPr lang="en-US" dirty="0"/>
              <a:t> </a:t>
            </a:r>
            <a:r>
              <a:rPr lang="en-US" dirty="0" err="1"/>
              <a:t>nesnelerinin</a:t>
            </a:r>
            <a:r>
              <a:rPr lang="en-US" dirty="0"/>
              <a:t> </a:t>
            </a:r>
            <a:r>
              <a:rPr lang="tr-TR" dirty="0" smtClean="0"/>
              <a:t>b</a:t>
            </a:r>
            <a:r>
              <a:rPr lang="en-US" dirty="0" err="1" smtClean="0"/>
              <a:t>içim</a:t>
            </a:r>
            <a:r>
              <a:rPr lang="en-US" dirty="0" smtClean="0"/>
              <a:t> </a:t>
            </a:r>
            <a:r>
              <a:rPr lang="en-US" dirty="0" err="1"/>
              <a:t>özelliklerini</a:t>
            </a:r>
            <a:r>
              <a:rPr lang="en-US" dirty="0"/>
              <a:t> </a:t>
            </a:r>
            <a:r>
              <a:rPr lang="en-US" dirty="0" err="1"/>
              <a:t>kopyalamak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endParaRPr lang="tr-TR" dirty="0"/>
          </a:p>
          <a:p>
            <a:pPr lvl="0"/>
            <a:r>
              <a:rPr lang="tr-TR" sz="1600" dirty="0"/>
              <a:t>Komut verildiğinde</a:t>
            </a:r>
          </a:p>
          <a:p>
            <a:pPr lvl="0"/>
            <a:r>
              <a:rPr lang="tr-TR" sz="1600" dirty="0"/>
              <a:t>Select </a:t>
            </a:r>
            <a:r>
              <a:rPr lang="tr-TR" sz="1600" dirty="0" err="1"/>
              <a:t>source</a:t>
            </a:r>
            <a:r>
              <a:rPr lang="tr-TR" sz="1600" dirty="0"/>
              <a:t> </a:t>
            </a:r>
            <a:r>
              <a:rPr lang="tr-TR" sz="1600" dirty="0" err="1"/>
              <a:t>object</a:t>
            </a:r>
            <a:r>
              <a:rPr lang="tr-TR" sz="1600" dirty="0"/>
              <a:t>: Biçim özelliği alınacak nesne seçilir</a:t>
            </a:r>
          </a:p>
          <a:p>
            <a:pPr lvl="0"/>
            <a:r>
              <a:rPr lang="tr-TR" sz="1600" dirty="0"/>
              <a:t>Göstergenin yanında fırça resmi oluşur hangi nesneye tıklarsak biçim özellikleri kopyalanmış olur.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0" y="957262"/>
            <a:ext cx="2171700" cy="55530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722" y="696585"/>
            <a:ext cx="8710904" cy="46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02" y="415159"/>
            <a:ext cx="9040156" cy="50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71" y="520263"/>
            <a:ext cx="8210508" cy="590155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70" y="625366"/>
            <a:ext cx="2591280" cy="56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17" y="-16213"/>
            <a:ext cx="9312166" cy="68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545"/>
            <a:ext cx="11897712" cy="148721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55" y="1933352"/>
            <a:ext cx="8534402" cy="471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6" y="1255986"/>
            <a:ext cx="11756484" cy="5270938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272406" y="31531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Bir baz noktası 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523274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41" y="1960179"/>
            <a:ext cx="8238036" cy="440909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781" y="246993"/>
            <a:ext cx="82581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08" y="331075"/>
            <a:ext cx="9919798" cy="157129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332" y="2057934"/>
            <a:ext cx="8324192" cy="450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41" y="1981767"/>
            <a:ext cx="9158794" cy="47522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41" y="173420"/>
            <a:ext cx="9058228" cy="17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387" y="1890383"/>
            <a:ext cx="9774620" cy="482195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82" y="0"/>
            <a:ext cx="100679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" y="397284"/>
            <a:ext cx="10951780" cy="95540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68" y="1792014"/>
            <a:ext cx="9671602" cy="430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9" y="446688"/>
            <a:ext cx="10819000" cy="12349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225" y="2086304"/>
            <a:ext cx="8823866" cy="39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98" y="289035"/>
            <a:ext cx="10112702" cy="131904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611" y="1792014"/>
            <a:ext cx="7793510" cy="413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762" y="1581806"/>
            <a:ext cx="8762104" cy="461929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762" y="404649"/>
            <a:ext cx="7586530" cy="6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30" y="1644869"/>
            <a:ext cx="9103892" cy="48295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4" y="508767"/>
            <a:ext cx="101822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29" y="1557239"/>
            <a:ext cx="6224658" cy="25592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7" y="466003"/>
            <a:ext cx="11606750" cy="10912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57" y="4463491"/>
            <a:ext cx="11069494" cy="9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24" y="942975"/>
            <a:ext cx="10125075" cy="5581650"/>
          </a:xfrm>
          <a:prstGeom prst="rect">
            <a:avLst/>
          </a:prstGeom>
        </p:spPr>
      </p:pic>
      <p:sp>
        <p:nvSpPr>
          <p:cNvPr id="3" name="Unvan 4"/>
          <p:cNvSpPr txBox="1">
            <a:spLocks/>
          </p:cNvSpPr>
          <p:nvPr/>
        </p:nvSpPr>
        <p:spPr>
          <a:xfrm>
            <a:off x="291661" y="15491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Mouse ile ilgili yerlere tıklanarak taşınır.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121756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43" y="1969704"/>
            <a:ext cx="6143625" cy="3486150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New </a:t>
            </a:r>
            <a:r>
              <a:rPr lang="tr-TR" dirty="0" err="1" smtClean="0"/>
              <a:t>Layer</a:t>
            </a:r>
            <a:r>
              <a:rPr lang="tr-TR" dirty="0" smtClean="0"/>
              <a:t> menüsünden yeni bir </a:t>
            </a:r>
            <a:r>
              <a:rPr lang="tr-TR" dirty="0" err="1" smtClean="0"/>
              <a:t>layer</a:t>
            </a:r>
            <a:r>
              <a:rPr lang="tr-TR" dirty="0" smtClean="0"/>
              <a:t> tanımlanırsa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158347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Kesit yüzeyi çizgisi </a:t>
            </a:r>
            <a:r>
              <a:rPr lang="tr-TR" dirty="0" err="1" smtClean="0"/>
              <a:t>layer’ı</a:t>
            </a:r>
            <a:r>
              <a:rPr lang="tr-TR" dirty="0" smtClean="0"/>
              <a:t> oluşturulursa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7" y="1965665"/>
            <a:ext cx="7651530" cy="42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820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Linetype</a:t>
            </a:r>
            <a:r>
              <a:rPr lang="tr-TR" dirty="0" smtClean="0"/>
              <a:t> olarak </a:t>
            </a:r>
            <a:r>
              <a:rPr lang="tr-TR" dirty="0" err="1" smtClean="0"/>
              <a:t>continuous</a:t>
            </a:r>
            <a:r>
              <a:rPr lang="tr-TR" dirty="0" smtClean="0"/>
              <a:t> seçilir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23" y="1865588"/>
            <a:ext cx="8433926" cy="47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7079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124" y="133897"/>
            <a:ext cx="11038490" cy="1325563"/>
          </a:xfrm>
        </p:spPr>
        <p:txBody>
          <a:bodyPr/>
          <a:lstStyle/>
          <a:p>
            <a:r>
              <a:rPr lang="tr-TR" dirty="0" smtClean="0"/>
              <a:t>	</a:t>
            </a:r>
            <a:r>
              <a:rPr lang="tr-TR" dirty="0" err="1" smtClean="0"/>
              <a:t>Lineweight</a:t>
            </a:r>
            <a:r>
              <a:rPr lang="tr-TR" dirty="0" smtClean="0"/>
              <a:t> olarak 8k kalınlığı için 1/10 oranında  0.8 mm seçilir.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14" y="1511480"/>
            <a:ext cx="8011510" cy="52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3156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5634" cy="1325563"/>
          </a:xfrm>
        </p:spPr>
        <p:txBody>
          <a:bodyPr/>
          <a:lstStyle/>
          <a:p>
            <a:r>
              <a:rPr lang="tr-TR" dirty="0"/>
              <a:t>Görünmeyen Kenar </a:t>
            </a:r>
            <a:r>
              <a:rPr lang="tr-TR" dirty="0" smtClean="0"/>
              <a:t>Çizgisi </a:t>
            </a:r>
            <a:r>
              <a:rPr lang="tr-TR" dirty="0" err="1" smtClean="0"/>
              <a:t>layer’ı</a:t>
            </a:r>
            <a:r>
              <a:rPr lang="tr-TR" dirty="0" smtClean="0"/>
              <a:t> oluşturulursa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37" y="1690688"/>
            <a:ext cx="8200830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3843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Linetype</a:t>
            </a:r>
            <a:r>
              <a:rPr lang="tr-TR" dirty="0" smtClean="0"/>
              <a:t> olarak </a:t>
            </a:r>
            <a:r>
              <a:rPr lang="tr-TR" dirty="0" err="1" smtClean="0"/>
              <a:t>select</a:t>
            </a:r>
            <a:r>
              <a:rPr lang="tr-TR" dirty="0" smtClean="0"/>
              <a:t> </a:t>
            </a:r>
            <a:r>
              <a:rPr lang="tr-TR" dirty="0" err="1" smtClean="0"/>
              <a:t>linetype’dan</a:t>
            </a:r>
            <a:r>
              <a:rPr lang="tr-TR" dirty="0" smtClean="0"/>
              <a:t> </a:t>
            </a:r>
            <a:r>
              <a:rPr lang="tr-TR" dirty="0" err="1" smtClean="0"/>
              <a:t>load</a:t>
            </a:r>
            <a:r>
              <a:rPr lang="tr-TR" dirty="0" smtClean="0"/>
              <a:t> tıklanır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5" y="1570162"/>
            <a:ext cx="9396248" cy="48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9002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Load</a:t>
            </a:r>
            <a:r>
              <a:rPr lang="tr-TR" dirty="0" smtClean="0"/>
              <a:t> menüsünden Görünmeyen kenar için DASHED2 seçilir ve </a:t>
            </a:r>
            <a:r>
              <a:rPr lang="tr-TR" dirty="0" err="1" smtClean="0"/>
              <a:t>ok’e</a:t>
            </a:r>
            <a:r>
              <a:rPr lang="tr-TR" dirty="0" smtClean="0"/>
              <a:t> tıklanır.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49" y="1690688"/>
            <a:ext cx="8618480" cy="49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568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Tekrar </a:t>
            </a:r>
            <a:r>
              <a:rPr lang="tr-TR" dirty="0" err="1" smtClean="0"/>
              <a:t>Linetype’dan</a:t>
            </a:r>
            <a:r>
              <a:rPr lang="tr-TR" dirty="0" smtClean="0"/>
              <a:t> DASHED2 seçilir ve </a:t>
            </a:r>
            <a:r>
              <a:rPr lang="tr-TR" dirty="0" err="1" smtClean="0"/>
              <a:t>ok’e</a:t>
            </a:r>
            <a:r>
              <a:rPr lang="tr-TR" dirty="0" smtClean="0"/>
              <a:t> tıklanır.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10" y="1843213"/>
            <a:ext cx="8492360" cy="46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619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Görünmeyen kenarın 4k kalınlığı için 1/10 oranında 0.4 mm seçilir ve </a:t>
            </a:r>
            <a:r>
              <a:rPr lang="tr-TR" dirty="0" err="1" smtClean="0"/>
              <a:t>ok’e</a:t>
            </a:r>
            <a:r>
              <a:rPr lang="tr-TR" dirty="0" smtClean="0"/>
              <a:t> tıklanır.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923" y="1906368"/>
            <a:ext cx="7297450" cy="45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6578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Eksen çizgisi </a:t>
            </a:r>
            <a:r>
              <a:rPr lang="tr-TR" dirty="0" err="1" smtClean="0"/>
              <a:t>layer’ı</a:t>
            </a:r>
            <a:r>
              <a:rPr lang="tr-TR" dirty="0" smtClean="0"/>
              <a:t> oluşturulursa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84" y="1577822"/>
            <a:ext cx="8407113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7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72" y="1097949"/>
            <a:ext cx="9080938" cy="5418848"/>
          </a:xfrm>
          <a:prstGeom prst="rect">
            <a:avLst/>
          </a:prstGeom>
        </p:spPr>
      </p:pic>
      <p:sp>
        <p:nvSpPr>
          <p:cNvPr id="3" name="Unvan 4"/>
          <p:cNvSpPr txBox="1">
            <a:spLocks/>
          </p:cNvSpPr>
          <p:nvPr/>
        </p:nvSpPr>
        <p:spPr>
          <a:xfrm>
            <a:off x="546535" y="2179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Taşıma işlemi sonucu yer değişikliği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805147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Linetype</a:t>
            </a:r>
            <a:r>
              <a:rPr lang="tr-TR" dirty="0" smtClean="0"/>
              <a:t> olarak </a:t>
            </a:r>
            <a:r>
              <a:rPr lang="tr-TR" dirty="0" err="1" smtClean="0"/>
              <a:t>select</a:t>
            </a:r>
            <a:r>
              <a:rPr lang="tr-TR" dirty="0" smtClean="0"/>
              <a:t> </a:t>
            </a:r>
            <a:r>
              <a:rPr lang="tr-TR" dirty="0" err="1" smtClean="0"/>
              <a:t>Linetype’dan</a:t>
            </a:r>
            <a:r>
              <a:rPr lang="tr-TR" dirty="0" smtClean="0"/>
              <a:t> </a:t>
            </a:r>
            <a:r>
              <a:rPr lang="tr-TR" dirty="0" err="1" smtClean="0"/>
              <a:t>Load</a:t>
            </a:r>
            <a:r>
              <a:rPr lang="tr-TR" dirty="0" smtClean="0"/>
              <a:t> tıklanır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41" y="1774288"/>
            <a:ext cx="8135006" cy="47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5137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Load</a:t>
            </a:r>
            <a:r>
              <a:rPr lang="tr-TR" dirty="0" smtClean="0"/>
              <a:t> menüsünden eksen çizgisi CENTER2 seçilir ve </a:t>
            </a:r>
            <a:r>
              <a:rPr lang="tr-TR" dirty="0" err="1" smtClean="0"/>
              <a:t>ok’e</a:t>
            </a:r>
            <a:r>
              <a:rPr lang="tr-TR" dirty="0" smtClean="0"/>
              <a:t> tıklanır.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27" y="1588211"/>
            <a:ext cx="92106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6629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Tekrar </a:t>
            </a:r>
            <a:r>
              <a:rPr lang="tr-TR" dirty="0" err="1" smtClean="0"/>
              <a:t>Linetype’dan</a:t>
            </a:r>
            <a:r>
              <a:rPr lang="tr-TR" dirty="0" smtClean="0"/>
              <a:t> CENTER2 seçilir ve </a:t>
            </a:r>
            <a:r>
              <a:rPr lang="tr-TR" dirty="0" err="1" smtClean="0"/>
              <a:t>ok’e</a:t>
            </a:r>
            <a:r>
              <a:rPr lang="tr-TR" dirty="0" smtClean="0"/>
              <a:t> tıklanır.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690688"/>
            <a:ext cx="92106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9800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Lineweight’leri</a:t>
            </a:r>
            <a:r>
              <a:rPr lang="tr-TR" dirty="0" smtClean="0"/>
              <a:t> ekranda görünür kılmak için </a:t>
            </a:r>
            <a:r>
              <a:rPr lang="tr-TR" dirty="0" err="1" smtClean="0"/>
              <a:t>Customization</a:t>
            </a:r>
            <a:r>
              <a:rPr lang="tr-TR" dirty="0" smtClean="0"/>
              <a:t> tıklanır 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30" y="2048040"/>
            <a:ext cx="76866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8926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tr-TR" dirty="0" err="1" smtClean="0"/>
              <a:t>Lineweight</a:t>
            </a:r>
            <a:r>
              <a:rPr lang="tr-TR" dirty="0" smtClean="0"/>
              <a:t> seçili duruma getirilir.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9" y="1143984"/>
            <a:ext cx="3152589" cy="521477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255" y="1018586"/>
            <a:ext cx="3234890" cy="54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7611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Lineweight</a:t>
            </a:r>
            <a:r>
              <a:rPr lang="tr-TR" dirty="0" smtClean="0"/>
              <a:t> on haline getirilirse kalınlıklar görünür hale getirilir.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05" y="2769475"/>
            <a:ext cx="9120860" cy="18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547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Çizim yapmak istediğimiz </a:t>
            </a:r>
            <a:r>
              <a:rPr lang="tr-TR" dirty="0" err="1" smtClean="0"/>
              <a:t>layeri</a:t>
            </a:r>
            <a:r>
              <a:rPr lang="tr-TR" dirty="0" smtClean="0"/>
              <a:t> </a:t>
            </a:r>
            <a:r>
              <a:rPr lang="tr-TR" dirty="0" err="1" smtClean="0"/>
              <a:t>ribbon</a:t>
            </a:r>
            <a:r>
              <a:rPr lang="tr-TR" dirty="0" smtClean="0"/>
              <a:t> menüsünden seçebiliriz. Son seçtiğimiz </a:t>
            </a:r>
            <a:r>
              <a:rPr lang="tr-TR" dirty="0" err="1" smtClean="0"/>
              <a:t>layer’de</a:t>
            </a:r>
            <a:r>
              <a:rPr lang="tr-TR" dirty="0" smtClean="0"/>
              <a:t> çizim gerçekleşir.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96" y="2016509"/>
            <a:ext cx="8686800" cy="18764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96" y="4067604"/>
            <a:ext cx="8686800" cy="27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922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453" y="268014"/>
            <a:ext cx="8170516" cy="613278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73" y="1709245"/>
            <a:ext cx="21240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9724" cy="541826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4" y="5521379"/>
            <a:ext cx="86296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87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521" y="1151864"/>
            <a:ext cx="9045440" cy="549067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51" y="1003737"/>
            <a:ext cx="2143125" cy="5638800"/>
          </a:xfrm>
          <a:prstGeom prst="rect">
            <a:avLst/>
          </a:prstGeom>
        </p:spPr>
      </p:pic>
      <p:sp>
        <p:nvSpPr>
          <p:cNvPr id="5" name="Unvan 4"/>
          <p:cNvSpPr txBox="1">
            <a:spLocks/>
          </p:cNvSpPr>
          <p:nvPr/>
        </p:nvSpPr>
        <p:spPr>
          <a:xfrm>
            <a:off x="263251" y="241738"/>
            <a:ext cx="1171657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Modify menüsünden </a:t>
            </a:r>
            <a:r>
              <a:rPr lang="tr-TR" dirty="0" err="1" smtClean="0"/>
              <a:t>Rotate</a:t>
            </a:r>
            <a:r>
              <a:rPr lang="tr-TR" dirty="0" smtClean="0"/>
              <a:t> komutu çalıştırılması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196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0" y="1255985"/>
            <a:ext cx="11548058" cy="5334002"/>
          </a:xfrm>
          <a:prstGeom prst="rect">
            <a:avLst/>
          </a:prstGeom>
        </p:spPr>
      </p:pic>
      <p:sp>
        <p:nvSpPr>
          <p:cNvPr id="3" name="Unvan 2"/>
          <p:cNvSpPr txBox="1">
            <a:spLocks/>
          </p:cNvSpPr>
          <p:nvPr/>
        </p:nvSpPr>
        <p:spPr>
          <a:xfrm>
            <a:off x="115614" y="308795"/>
            <a:ext cx="128646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Dikdörtgen pencere ile nesne seçilir ve </a:t>
            </a:r>
            <a:r>
              <a:rPr lang="tr-TR" dirty="0" err="1" smtClean="0"/>
              <a:t>enter</a:t>
            </a:r>
            <a:r>
              <a:rPr lang="tr-TR" dirty="0" smtClean="0"/>
              <a:t> a basılır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714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27344"/>
            <a:ext cx="8813800" cy="660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51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8" y="1382111"/>
            <a:ext cx="11287556" cy="5207876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272406" y="31531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Bir baz noktası 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909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7" y="1098331"/>
            <a:ext cx="11904086" cy="5565228"/>
          </a:xfrm>
          <a:prstGeom prst="rect">
            <a:avLst/>
          </a:prstGeom>
        </p:spPr>
      </p:pic>
      <p:sp>
        <p:nvSpPr>
          <p:cNvPr id="3" name="Unvan 4"/>
          <p:cNvSpPr txBox="1">
            <a:spLocks/>
          </p:cNvSpPr>
          <p:nvPr/>
        </p:nvSpPr>
        <p:spPr>
          <a:xfrm>
            <a:off x="291661" y="15491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Döndürülecek açı girilir. </a:t>
            </a:r>
            <a:r>
              <a:rPr lang="tr-TR" dirty="0" err="1" smtClean="0"/>
              <a:t>Enter’a</a:t>
            </a:r>
            <a:r>
              <a:rPr lang="tr-TR" dirty="0" smtClean="0"/>
              <a:t> </a:t>
            </a:r>
            <a:r>
              <a:rPr lang="tr-TR" dirty="0"/>
              <a:t>basılır.</a:t>
            </a:r>
          </a:p>
        </p:txBody>
      </p:sp>
    </p:spTree>
    <p:extLst>
      <p:ext uri="{BB962C8B-B14F-4D97-AF65-F5344CB8AC3E}">
        <p14:creationId xmlns:p14="http://schemas.microsoft.com/office/powerpoint/2010/main" val="65641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7" y="1077638"/>
            <a:ext cx="9696450" cy="5543550"/>
          </a:xfrm>
          <a:prstGeom prst="rect">
            <a:avLst/>
          </a:prstGeom>
        </p:spPr>
      </p:pic>
      <p:sp>
        <p:nvSpPr>
          <p:cNvPr id="3" name="Unvan 4"/>
          <p:cNvSpPr txBox="1">
            <a:spLocks/>
          </p:cNvSpPr>
          <p:nvPr/>
        </p:nvSpPr>
        <p:spPr>
          <a:xfrm>
            <a:off x="448989" y="2284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tr-TR" sz="4400" dirty="0" smtClean="0"/>
              <a:t>Döndürme işlemi sonucu değişiklik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302588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73" y="1245475"/>
            <a:ext cx="11459068" cy="5418084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65537" y="112877"/>
            <a:ext cx="12163097" cy="1325563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Şekilin</a:t>
            </a:r>
            <a:r>
              <a:rPr lang="tr-TR" sz="3600" dirty="0" smtClean="0"/>
              <a:t> kopyasını alıp döndürmek için </a:t>
            </a:r>
            <a:r>
              <a:rPr lang="tr-TR" sz="3600" dirty="0" err="1" smtClean="0"/>
              <a:t>copy</a:t>
            </a:r>
            <a:r>
              <a:rPr lang="tr-TR" sz="3600" dirty="0" smtClean="0"/>
              <a:t> seçeneği kullanılırsa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498464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36842"/>
            <a:ext cx="9585434" cy="5656978"/>
          </a:xfrm>
          <a:prstGeom prst="rect">
            <a:avLst/>
          </a:prstGeom>
        </p:spPr>
      </p:pic>
      <p:sp>
        <p:nvSpPr>
          <p:cNvPr id="3" name="Unvan 4"/>
          <p:cNvSpPr txBox="1">
            <a:spLocks/>
          </p:cNvSpPr>
          <p:nvPr/>
        </p:nvSpPr>
        <p:spPr>
          <a:xfrm>
            <a:off x="291661" y="15491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Döndürülecek açı girilir. </a:t>
            </a:r>
            <a:r>
              <a:rPr lang="tr-TR" dirty="0" err="1" smtClean="0"/>
              <a:t>Enter’a</a:t>
            </a:r>
            <a:r>
              <a:rPr lang="tr-TR" dirty="0" smtClean="0"/>
              <a:t> </a:t>
            </a:r>
            <a:r>
              <a:rPr lang="tr-TR" dirty="0"/>
              <a:t>basılır.</a:t>
            </a:r>
          </a:p>
        </p:txBody>
      </p:sp>
    </p:spTree>
    <p:extLst>
      <p:ext uri="{BB962C8B-B14F-4D97-AF65-F5344CB8AC3E}">
        <p14:creationId xmlns:p14="http://schemas.microsoft.com/office/powerpoint/2010/main" val="3567348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2" y="1083043"/>
            <a:ext cx="9722069" cy="5634382"/>
          </a:xfrm>
          <a:prstGeom prst="rect">
            <a:avLst/>
          </a:prstGeom>
        </p:spPr>
      </p:pic>
      <p:sp>
        <p:nvSpPr>
          <p:cNvPr id="4" name="Unvan 4"/>
          <p:cNvSpPr txBox="1">
            <a:spLocks/>
          </p:cNvSpPr>
          <p:nvPr/>
        </p:nvSpPr>
        <p:spPr>
          <a:xfrm>
            <a:off x="448989" y="2284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tr-TR" sz="4400" dirty="0" smtClean="0"/>
              <a:t>Döndürme işlemi sonucu değişiklik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318984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96" y="99848"/>
            <a:ext cx="10546084" cy="445113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4550980"/>
            <a:ext cx="92011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52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09" y="1073861"/>
            <a:ext cx="2143125" cy="55721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178" y="1073861"/>
            <a:ext cx="8612402" cy="5551106"/>
          </a:xfrm>
          <a:prstGeom prst="rect">
            <a:avLst/>
          </a:prstGeom>
        </p:spPr>
      </p:pic>
      <p:sp>
        <p:nvSpPr>
          <p:cNvPr id="4" name="Unvan 4"/>
          <p:cNvSpPr txBox="1">
            <a:spLocks/>
          </p:cNvSpPr>
          <p:nvPr/>
        </p:nvSpPr>
        <p:spPr>
          <a:xfrm>
            <a:off x="263251" y="241738"/>
            <a:ext cx="1171657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Modify menüsünden </a:t>
            </a:r>
            <a:r>
              <a:rPr lang="tr-TR" dirty="0" err="1" smtClean="0"/>
              <a:t>Mirror</a:t>
            </a:r>
            <a:r>
              <a:rPr lang="tr-TR" dirty="0" smtClean="0"/>
              <a:t> komutu çalıştırılması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304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54" y="1003737"/>
            <a:ext cx="11743346" cy="5691354"/>
          </a:xfrm>
          <a:prstGeom prst="rect">
            <a:avLst/>
          </a:prstGeom>
        </p:spPr>
      </p:pic>
      <p:sp>
        <p:nvSpPr>
          <p:cNvPr id="3" name="Unvan 2"/>
          <p:cNvSpPr txBox="1">
            <a:spLocks/>
          </p:cNvSpPr>
          <p:nvPr/>
        </p:nvSpPr>
        <p:spPr>
          <a:xfrm>
            <a:off x="115614" y="308795"/>
            <a:ext cx="128646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Dikdörtgen pencere ile nesne seçilir ve </a:t>
            </a:r>
            <a:r>
              <a:rPr lang="tr-TR" dirty="0" err="1" smtClean="0"/>
              <a:t>enter</a:t>
            </a:r>
            <a:r>
              <a:rPr lang="tr-TR" dirty="0" smtClean="0"/>
              <a:t> a basılır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5434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3" y="1350578"/>
            <a:ext cx="11862252" cy="5270940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272406" y="115613"/>
            <a:ext cx="1191959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Aynalama </a:t>
            </a:r>
            <a:r>
              <a:rPr lang="tr-TR" dirty="0"/>
              <a:t>yapacağınız eksenin başlangıç noktasını girmenizi ister.</a:t>
            </a:r>
          </a:p>
        </p:txBody>
      </p:sp>
    </p:spTree>
    <p:extLst>
      <p:ext uri="{BB962C8B-B14F-4D97-AF65-F5344CB8AC3E}">
        <p14:creationId xmlns:p14="http://schemas.microsoft.com/office/powerpoint/2010/main" val="25535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73" y="132364"/>
            <a:ext cx="5084617" cy="246902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048" y="132365"/>
            <a:ext cx="4617327" cy="24463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76" y="2722301"/>
            <a:ext cx="5754700" cy="234758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919" y="5124450"/>
            <a:ext cx="85439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92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7" y="1356389"/>
            <a:ext cx="10827214" cy="5396314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220717" y="115613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Aynalama </a:t>
            </a:r>
            <a:r>
              <a:rPr lang="tr-TR" dirty="0"/>
              <a:t>yapacağınız eksenin bitiş noktasını girmenizi ister.</a:t>
            </a:r>
          </a:p>
        </p:txBody>
      </p:sp>
    </p:spTree>
    <p:extLst>
      <p:ext uri="{BB962C8B-B14F-4D97-AF65-F5344CB8AC3E}">
        <p14:creationId xmlns:p14="http://schemas.microsoft.com/office/powerpoint/2010/main" val="575982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0" y="1350578"/>
            <a:ext cx="11847278" cy="528144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30319" y="203114"/>
            <a:ext cx="12061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ynalama 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için seçilen orijinal nesnelerin silinip silinmeyeceğini sorar. Silinecekse Y yazıp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entere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basılır. Silinmeyecekse sadece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entere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basmak yeterlidir.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36695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3" y="1077586"/>
            <a:ext cx="10326416" cy="5488148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20413" y="0"/>
            <a:ext cx="10515600" cy="1325563"/>
          </a:xfrm>
        </p:spPr>
        <p:txBody>
          <a:bodyPr/>
          <a:lstStyle/>
          <a:p>
            <a:r>
              <a:rPr lang="tr-TR" dirty="0" err="1" smtClean="0"/>
              <a:t>Mirror</a:t>
            </a:r>
            <a:r>
              <a:rPr lang="tr-TR" dirty="0" smtClean="0"/>
              <a:t> (Aynalama</a:t>
            </a:r>
            <a:r>
              <a:rPr lang="tr-TR" dirty="0"/>
              <a:t>) işlemi sonucu değişiklik</a:t>
            </a:r>
          </a:p>
        </p:txBody>
      </p:sp>
    </p:spTree>
    <p:extLst>
      <p:ext uri="{BB962C8B-B14F-4D97-AF65-F5344CB8AC3E}">
        <p14:creationId xmlns:p14="http://schemas.microsoft.com/office/powerpoint/2010/main" val="1335634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74" y="234419"/>
            <a:ext cx="10047888" cy="62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54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>
          <a:xfrm>
            <a:off x="318923" y="0"/>
            <a:ext cx="11368580" cy="1325563"/>
          </a:xfrm>
        </p:spPr>
        <p:txBody>
          <a:bodyPr/>
          <a:lstStyle/>
          <a:p>
            <a:r>
              <a:rPr lang="tr-TR" dirty="0" smtClean="0"/>
              <a:t>Modify menüsünden </a:t>
            </a:r>
            <a:r>
              <a:rPr lang="tr-TR" dirty="0" err="1" smtClean="0"/>
              <a:t>Scale</a:t>
            </a:r>
            <a:r>
              <a:rPr lang="tr-TR" dirty="0" smtClean="0"/>
              <a:t> komutu çalıştırılması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81" y="1066578"/>
            <a:ext cx="2162175" cy="55816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014" y="1325563"/>
            <a:ext cx="94678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33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168776" y="112876"/>
            <a:ext cx="12275472" cy="1325563"/>
          </a:xfrm>
        </p:spPr>
        <p:txBody>
          <a:bodyPr/>
          <a:lstStyle/>
          <a:p>
            <a:r>
              <a:rPr lang="tr-TR" dirty="0" smtClean="0"/>
              <a:t>Dikdörtgen pencere ile nesne seçilir ve </a:t>
            </a:r>
            <a:r>
              <a:rPr lang="tr-TR" dirty="0" err="1" smtClean="0"/>
              <a:t>enter</a:t>
            </a:r>
            <a:r>
              <a:rPr lang="tr-TR" dirty="0" smtClean="0"/>
              <a:t> a basılır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1" y="1213944"/>
            <a:ext cx="11298170" cy="52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67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56792" y="0"/>
            <a:ext cx="10515600" cy="1325563"/>
          </a:xfrm>
        </p:spPr>
        <p:txBody>
          <a:bodyPr/>
          <a:lstStyle/>
          <a:p>
            <a:r>
              <a:rPr lang="tr-TR" dirty="0" smtClean="0"/>
              <a:t>Ölçeklendirme </a:t>
            </a:r>
            <a:r>
              <a:rPr lang="tr-TR" dirty="0"/>
              <a:t>yaparken sabit kalan bir temel nokta seçmeniz istenir.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8" y="1434661"/>
            <a:ext cx="11493282" cy="51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64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33778" y="91856"/>
            <a:ext cx="11690359" cy="1325563"/>
          </a:xfrm>
        </p:spPr>
        <p:txBody>
          <a:bodyPr>
            <a:normAutofit/>
          </a:bodyPr>
          <a:lstStyle/>
          <a:p>
            <a:r>
              <a:rPr lang="tr-TR" sz="2800" dirty="0"/>
              <a:t>2 ölçek faktörünü girmeniz istenir. ( Bu değerle seçilen nesnelerin boyutları çarpılır. Büyütülecekse 1 den büyük “2 gibi” , küçültülecekse 1 den küçük bir değer girilmelidir “1/2” gibi.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4" y="1522270"/>
            <a:ext cx="9921310" cy="50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66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89" y="1186192"/>
            <a:ext cx="10569980" cy="5380310"/>
          </a:xfrm>
          <a:prstGeom prst="rect">
            <a:avLst/>
          </a:prstGeom>
        </p:spPr>
      </p:pic>
      <p:sp>
        <p:nvSpPr>
          <p:cNvPr id="6" name="Unvan 2"/>
          <p:cNvSpPr>
            <a:spLocks noGrp="1"/>
          </p:cNvSpPr>
          <p:nvPr>
            <p:ph type="title"/>
          </p:nvPr>
        </p:nvSpPr>
        <p:spPr>
          <a:xfrm>
            <a:off x="420413" y="0"/>
            <a:ext cx="10515600" cy="1325563"/>
          </a:xfrm>
        </p:spPr>
        <p:txBody>
          <a:bodyPr/>
          <a:lstStyle/>
          <a:p>
            <a:r>
              <a:rPr lang="tr-TR" dirty="0" err="1" smtClean="0"/>
              <a:t>Scale</a:t>
            </a:r>
            <a:r>
              <a:rPr lang="tr-TR" dirty="0"/>
              <a:t> (Ölçeklendirme) işlemi sonucu değişiklik</a:t>
            </a:r>
          </a:p>
        </p:txBody>
      </p:sp>
    </p:spTree>
    <p:extLst>
      <p:ext uri="{BB962C8B-B14F-4D97-AF65-F5344CB8AC3E}">
        <p14:creationId xmlns:p14="http://schemas.microsoft.com/office/powerpoint/2010/main" val="1053193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457200"/>
            <a:ext cx="97059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87" y="2359572"/>
            <a:ext cx="10764026" cy="21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99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265221" y="0"/>
            <a:ext cx="11716571" cy="1325563"/>
          </a:xfrm>
        </p:spPr>
        <p:txBody>
          <a:bodyPr/>
          <a:lstStyle/>
          <a:p>
            <a:r>
              <a:rPr lang="tr-TR" dirty="0"/>
              <a:t>Modify menüsünden </a:t>
            </a:r>
            <a:r>
              <a:rPr lang="tr-TR" dirty="0" err="1" smtClean="0"/>
              <a:t>Offset</a:t>
            </a:r>
            <a:r>
              <a:rPr lang="tr-TR" dirty="0" smtClean="0"/>
              <a:t> komutu çalıştırılması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1" y="1004230"/>
            <a:ext cx="2152650" cy="558165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543504" y="932556"/>
            <a:ext cx="9153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/>
              <a:t>Offset</a:t>
            </a:r>
            <a:r>
              <a:rPr lang="tr-TR" sz="2800" dirty="0" smtClean="0"/>
              <a:t> </a:t>
            </a:r>
            <a:r>
              <a:rPr lang="tr-TR" sz="2800" dirty="0"/>
              <a:t>yapılacak mesafeyi girmenizi ister. İstenilen mesafeyi girin. Mesafeyi ekranda belirtmek isterseniz T yazıp </a:t>
            </a:r>
            <a:r>
              <a:rPr lang="tr-TR" sz="2800" dirty="0" err="1"/>
              <a:t>enter</a:t>
            </a:r>
            <a:r>
              <a:rPr lang="tr-TR" sz="2800" dirty="0"/>
              <a:t> tuşuna basın.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504" y="2365974"/>
            <a:ext cx="9391650" cy="42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72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43290" y="56548"/>
            <a:ext cx="12864662" cy="1325563"/>
          </a:xfrm>
        </p:spPr>
        <p:txBody>
          <a:bodyPr/>
          <a:lstStyle/>
          <a:p>
            <a:r>
              <a:rPr lang="tr-TR" dirty="0" err="1" smtClean="0"/>
              <a:t>Offset</a:t>
            </a:r>
            <a:r>
              <a:rPr lang="tr-TR" dirty="0" smtClean="0"/>
              <a:t> </a:t>
            </a:r>
            <a:r>
              <a:rPr lang="tr-TR" dirty="0"/>
              <a:t>yapılacak nesneyi seçmenizi ister.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90" y="1340070"/>
            <a:ext cx="11789504" cy="49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52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5"/>
          <p:cNvSpPr txBox="1">
            <a:spLocks/>
          </p:cNvSpPr>
          <p:nvPr/>
        </p:nvSpPr>
        <p:spPr>
          <a:xfrm>
            <a:off x="272406" y="31531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Nesneyi </a:t>
            </a:r>
            <a:r>
              <a:rPr lang="tr-TR" dirty="0" err="1"/>
              <a:t>offsetleyeceğiniz</a:t>
            </a:r>
            <a:r>
              <a:rPr lang="tr-TR" dirty="0"/>
              <a:t> yönü seçmenizi ister.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06" y="1640873"/>
            <a:ext cx="11555360" cy="4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64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61" y="1319048"/>
            <a:ext cx="11265216" cy="5334000"/>
          </a:xfrm>
          <a:prstGeom prst="rect">
            <a:avLst/>
          </a:prstGeom>
        </p:spPr>
      </p:pic>
      <p:sp>
        <p:nvSpPr>
          <p:cNvPr id="5" name="Unvan 4"/>
          <p:cNvSpPr txBox="1">
            <a:spLocks/>
          </p:cNvSpPr>
          <p:nvPr/>
        </p:nvSpPr>
        <p:spPr>
          <a:xfrm>
            <a:off x="546535" y="2179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Öteleme işlemi sonucu değişiklik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3702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87" y="604344"/>
            <a:ext cx="11639626" cy="564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05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265221" y="0"/>
            <a:ext cx="11716571" cy="1325563"/>
          </a:xfrm>
        </p:spPr>
        <p:txBody>
          <a:bodyPr/>
          <a:lstStyle/>
          <a:p>
            <a:r>
              <a:rPr lang="tr-TR" dirty="0"/>
              <a:t>Modify menüsünden </a:t>
            </a:r>
            <a:r>
              <a:rPr lang="tr-TR" dirty="0" err="1" smtClean="0"/>
              <a:t>array</a:t>
            </a:r>
            <a:r>
              <a:rPr lang="tr-TR" dirty="0" smtClean="0"/>
              <a:t> komutu çalıştırılması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86" y="1202996"/>
            <a:ext cx="7792886" cy="522577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6" y="1104846"/>
            <a:ext cx="2784880" cy="54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42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 txBox="1">
            <a:spLocks/>
          </p:cNvSpPr>
          <p:nvPr/>
        </p:nvSpPr>
        <p:spPr>
          <a:xfrm>
            <a:off x="115614" y="308795"/>
            <a:ext cx="128646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Dikdörtgen pencere ile nesne seçilir ve </a:t>
            </a:r>
            <a:r>
              <a:rPr lang="tr-TR" dirty="0" err="1" smtClean="0"/>
              <a:t>enter</a:t>
            </a:r>
            <a:r>
              <a:rPr lang="tr-TR" dirty="0" smtClean="0"/>
              <a:t> a basılır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5" y="1298026"/>
            <a:ext cx="11527824" cy="51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87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5"/>
          <p:cNvSpPr txBox="1">
            <a:spLocks/>
          </p:cNvSpPr>
          <p:nvPr/>
        </p:nvSpPr>
        <p:spPr>
          <a:xfrm>
            <a:off x="272406" y="115613"/>
            <a:ext cx="1191959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Satır sayısı için R yazılır </a:t>
            </a:r>
            <a:r>
              <a:rPr lang="tr-TR" dirty="0" err="1" smtClean="0"/>
              <a:t>enter</a:t>
            </a:r>
            <a:r>
              <a:rPr lang="tr-TR" dirty="0" smtClean="0"/>
              <a:t> a basılır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22" y="1441176"/>
            <a:ext cx="9185743" cy="53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30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5"/>
          <p:cNvSpPr txBox="1">
            <a:spLocks/>
          </p:cNvSpPr>
          <p:nvPr/>
        </p:nvSpPr>
        <p:spPr>
          <a:xfrm>
            <a:off x="220717" y="115613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5 yazılıp </a:t>
            </a:r>
            <a:r>
              <a:rPr lang="tr-TR" dirty="0" err="1" smtClean="0"/>
              <a:t>enter</a:t>
            </a:r>
            <a:r>
              <a:rPr lang="tr-TR" dirty="0" smtClean="0"/>
              <a:t> a basılır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3" y="1332457"/>
            <a:ext cx="9732578" cy="53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36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775691" y="353989"/>
            <a:ext cx="3775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>
                <a:latin typeface="TimesNewRomanPSMT"/>
              </a:rPr>
              <a:t>Satır aralığı girilir.</a:t>
            </a:r>
            <a:endParaRPr lang="tr-TR" sz="3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58" y="1000320"/>
            <a:ext cx="10767044" cy="57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6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71" y="189186"/>
            <a:ext cx="9312162" cy="442737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27" y="4373617"/>
            <a:ext cx="89820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10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5971" y="-76309"/>
            <a:ext cx="10515600" cy="1325563"/>
          </a:xfrm>
        </p:spPr>
        <p:txBody>
          <a:bodyPr/>
          <a:lstStyle/>
          <a:p>
            <a:r>
              <a:rPr lang="tr-TR" dirty="0" smtClean="0"/>
              <a:t>Satır yüksekliği aralığı girilir.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59" y="922446"/>
            <a:ext cx="10110950" cy="55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24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08" y="890752"/>
            <a:ext cx="9191625" cy="5791200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272406" y="115613"/>
            <a:ext cx="1191959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Sütun sayısı için COL yazılır </a:t>
            </a:r>
            <a:r>
              <a:rPr lang="tr-TR" dirty="0" err="1" smtClean="0"/>
              <a:t>enter</a:t>
            </a:r>
            <a:r>
              <a:rPr lang="tr-TR" dirty="0" smtClean="0"/>
              <a:t> a basılır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9798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62" y="910599"/>
            <a:ext cx="8996856" cy="5730482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409904" y="105103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3 yazılıp </a:t>
            </a:r>
            <a:r>
              <a:rPr lang="tr-TR" dirty="0" err="1" smtClean="0"/>
              <a:t>enter</a:t>
            </a:r>
            <a:r>
              <a:rPr lang="tr-TR" dirty="0" smtClean="0"/>
              <a:t> a basılır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67560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2" y="1191988"/>
            <a:ext cx="8576440" cy="53568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75691" y="353989"/>
            <a:ext cx="4006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smtClean="0">
                <a:latin typeface="TimesNewRomanPSMT"/>
              </a:rPr>
              <a:t>Sütun </a:t>
            </a:r>
            <a:r>
              <a:rPr lang="tr-TR" sz="3600" dirty="0">
                <a:latin typeface="TimesNewRomanPSMT"/>
              </a:rPr>
              <a:t>aralığı girilir.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0047585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5"/>
          <p:cNvSpPr txBox="1">
            <a:spLocks/>
          </p:cNvSpPr>
          <p:nvPr/>
        </p:nvSpPr>
        <p:spPr>
          <a:xfrm>
            <a:off x="1093076" y="168165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/>
              <a:t>Exit</a:t>
            </a:r>
            <a:r>
              <a:rPr lang="tr-TR" dirty="0" smtClean="0"/>
              <a:t> ile komut bitirilir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86" y="830946"/>
            <a:ext cx="88392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82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1" y="916490"/>
            <a:ext cx="9122980" cy="5403392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1093076" y="168165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5x3 son hal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66135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09" y="1110453"/>
            <a:ext cx="2806264" cy="540059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771" y="1394604"/>
            <a:ext cx="7650249" cy="483229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15309" y="210207"/>
            <a:ext cx="114037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Modify menüsünden </a:t>
            </a:r>
            <a:r>
              <a:rPr lang="tr-TR" sz="4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array</a:t>
            </a:r>
            <a:r>
              <a:rPr lang="tr-T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komutu çalıştırılması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76161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28" y="1361089"/>
            <a:ext cx="11353800" cy="510277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96235" y="290926"/>
            <a:ext cx="3672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>
                <a:latin typeface="TimesNewRomanPSMT"/>
              </a:rPr>
              <a:t>Merkez belirlenir.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9414315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91" y="888781"/>
            <a:ext cx="10096500" cy="5753100"/>
          </a:xfrm>
          <a:prstGeom prst="rect">
            <a:avLst/>
          </a:prstGeom>
        </p:spPr>
      </p:pic>
      <p:sp>
        <p:nvSpPr>
          <p:cNvPr id="5" name="Unvan 5"/>
          <p:cNvSpPr txBox="1">
            <a:spLocks/>
          </p:cNvSpPr>
          <p:nvPr/>
        </p:nvSpPr>
        <p:spPr>
          <a:xfrm>
            <a:off x="1093076" y="168165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Eleman sayısı 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13194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64" y="880241"/>
            <a:ext cx="10220325" cy="5791200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1093076" y="168165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Eleman sayısı girilir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196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23" y="1066578"/>
            <a:ext cx="2305050" cy="558165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49" y="1184490"/>
            <a:ext cx="8908032" cy="5463738"/>
          </a:xfrm>
          <a:prstGeom prst="rect">
            <a:avLst/>
          </a:prstGeom>
        </p:spPr>
      </p:pic>
      <p:sp>
        <p:nvSpPr>
          <p:cNvPr id="10" name="Unvan 9"/>
          <p:cNvSpPr>
            <a:spLocks noGrp="1"/>
          </p:cNvSpPr>
          <p:nvPr>
            <p:ph type="title"/>
          </p:nvPr>
        </p:nvSpPr>
        <p:spPr>
          <a:xfrm>
            <a:off x="318923" y="0"/>
            <a:ext cx="11368580" cy="1325563"/>
          </a:xfrm>
        </p:spPr>
        <p:txBody>
          <a:bodyPr/>
          <a:lstStyle/>
          <a:p>
            <a:r>
              <a:rPr lang="tr-TR" dirty="0" smtClean="0"/>
              <a:t>Modify menüsünden </a:t>
            </a:r>
            <a:r>
              <a:rPr lang="tr-TR" dirty="0" err="1" smtClean="0"/>
              <a:t>Copy</a:t>
            </a:r>
            <a:r>
              <a:rPr lang="tr-TR" dirty="0" smtClean="0"/>
              <a:t> komutu çalıştırılması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9611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99" y="874493"/>
            <a:ext cx="9915525" cy="5781675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1093076" y="168165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/>
              <a:t>Exit</a:t>
            </a:r>
            <a:r>
              <a:rPr lang="tr-TR" dirty="0" smtClean="0"/>
              <a:t> ile komut bitirilir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66702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28" y="993557"/>
            <a:ext cx="10622832" cy="5601685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1093076" y="168165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8 elemanlı son hal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41693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03" y="137126"/>
            <a:ext cx="9610725" cy="16859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47" y="2002220"/>
            <a:ext cx="7881430" cy="42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973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6" y="1056290"/>
            <a:ext cx="8972744" cy="5460124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567559" y="283779"/>
            <a:ext cx="8219089" cy="772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Önce </a:t>
            </a:r>
            <a:r>
              <a:rPr lang="tr-TR" dirty="0" smtClean="0"/>
              <a:t>bıçak seçilir</a:t>
            </a:r>
            <a:r>
              <a:rPr lang="tr-TR" dirty="0"/>
              <a:t>, </a:t>
            </a:r>
            <a:r>
              <a:rPr lang="tr-TR" dirty="0" err="1"/>
              <a:t>Enter’e</a:t>
            </a:r>
            <a:r>
              <a:rPr lang="tr-TR" dirty="0"/>
              <a:t> </a:t>
            </a:r>
            <a:r>
              <a:rPr lang="tr-TR" dirty="0" smtClean="0"/>
              <a:t>basılır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3637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41" y="1513688"/>
            <a:ext cx="9228080" cy="5289266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147145" y="168165"/>
            <a:ext cx="1313793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Sonra budanacak çizginin budanacak</a:t>
            </a:r>
          </a:p>
          <a:p>
            <a:r>
              <a:rPr lang="tr-TR" dirty="0"/>
              <a:t>olan bölümü tıklanır.</a:t>
            </a:r>
          </a:p>
        </p:txBody>
      </p:sp>
    </p:spTree>
    <p:extLst>
      <p:ext uri="{BB962C8B-B14F-4D97-AF65-F5344CB8AC3E}">
        <p14:creationId xmlns:p14="http://schemas.microsoft.com/office/powerpoint/2010/main" val="25630451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05" y="832154"/>
            <a:ext cx="10039350" cy="589597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71222" y="185823"/>
            <a:ext cx="8546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>
                <a:latin typeface="TimesNewRomanPSMT"/>
              </a:rPr>
              <a:t>Parça </a:t>
            </a:r>
            <a:r>
              <a:rPr lang="tr-TR" sz="3600" dirty="0" err="1" smtClean="0">
                <a:latin typeface="TimesNewRomanPSMT"/>
              </a:rPr>
              <a:t>budanır.Sağ</a:t>
            </a:r>
            <a:r>
              <a:rPr lang="tr-TR" sz="3600" dirty="0" smtClean="0">
                <a:latin typeface="TimesNewRomanPSMT"/>
              </a:rPr>
              <a:t> tıklayıp </a:t>
            </a:r>
            <a:r>
              <a:rPr lang="tr-TR" sz="3600" dirty="0" err="1" smtClean="0">
                <a:latin typeface="TimesNewRomanPSMT"/>
              </a:rPr>
              <a:t>enter</a:t>
            </a:r>
            <a:r>
              <a:rPr lang="tr-TR" sz="3600" dirty="0" smtClean="0">
                <a:latin typeface="TimesNewRomanPSMT"/>
              </a:rPr>
              <a:t> a basılır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1742815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28" y="118405"/>
            <a:ext cx="11477625" cy="19335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28" y="1876097"/>
            <a:ext cx="1691096" cy="45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55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98" y="748533"/>
            <a:ext cx="9563100" cy="5886450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1093076" y="168165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Önce sınır çizgi seçilir, </a:t>
            </a:r>
            <a:r>
              <a:rPr lang="tr-TR" dirty="0" err="1"/>
              <a:t>Enter’e</a:t>
            </a:r>
            <a:r>
              <a:rPr lang="tr-TR" dirty="0"/>
              <a:t> </a:t>
            </a:r>
            <a:r>
              <a:rPr lang="tr-TR" dirty="0" smtClean="0"/>
              <a:t>basılır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56938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4" y="1042409"/>
            <a:ext cx="9469820" cy="5637240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147145" y="168165"/>
            <a:ext cx="1313793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Sonra </a:t>
            </a:r>
            <a:r>
              <a:rPr lang="tr-TR" dirty="0" smtClean="0"/>
              <a:t>uzatılacak çizginin </a:t>
            </a:r>
            <a:r>
              <a:rPr lang="tr-TR" dirty="0"/>
              <a:t>üzerine tıklanır.</a:t>
            </a:r>
          </a:p>
        </p:txBody>
      </p:sp>
    </p:spTree>
    <p:extLst>
      <p:ext uri="{BB962C8B-B14F-4D97-AF65-F5344CB8AC3E}">
        <p14:creationId xmlns:p14="http://schemas.microsoft.com/office/powerpoint/2010/main" val="14507150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04" y="938541"/>
            <a:ext cx="9591675" cy="5800725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147145" y="168165"/>
            <a:ext cx="1313793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Parça uzar.</a:t>
            </a:r>
          </a:p>
        </p:txBody>
      </p:sp>
    </p:spTree>
    <p:extLst>
      <p:ext uri="{BB962C8B-B14F-4D97-AF65-F5344CB8AC3E}">
        <p14:creationId xmlns:p14="http://schemas.microsoft.com/office/powerpoint/2010/main" val="404045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6" y="1340069"/>
            <a:ext cx="11812406" cy="5291958"/>
          </a:xfrm>
          <a:prstGeom prst="rect">
            <a:avLst/>
          </a:prstGeom>
        </p:spPr>
      </p:pic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168776" y="112876"/>
            <a:ext cx="12275472" cy="1325563"/>
          </a:xfrm>
        </p:spPr>
        <p:txBody>
          <a:bodyPr/>
          <a:lstStyle/>
          <a:p>
            <a:r>
              <a:rPr lang="tr-TR" dirty="0" smtClean="0"/>
              <a:t>Dikdörtgen pencere ile nesne seçilir ve </a:t>
            </a:r>
            <a:r>
              <a:rPr lang="tr-TR" dirty="0" err="1" smtClean="0"/>
              <a:t>enter</a:t>
            </a:r>
            <a:r>
              <a:rPr lang="tr-TR" dirty="0" smtClean="0"/>
              <a:t> a basılır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4702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97" y="1091105"/>
            <a:ext cx="2105025" cy="56007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97" y="62405"/>
            <a:ext cx="12011025" cy="10287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672" y="1465864"/>
            <a:ext cx="95631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462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3" y="1623849"/>
            <a:ext cx="11378230" cy="4934606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210208" y="298286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Önce </a:t>
            </a:r>
            <a:r>
              <a:rPr lang="tr-TR" dirty="0" smtClean="0"/>
              <a:t>nesne seçilir. Aynı zamanda ilk kırılma noktası belirlenir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146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453055"/>
            <a:ext cx="9544050" cy="4876800"/>
          </a:xfrm>
          <a:prstGeom prst="rect">
            <a:avLst/>
          </a:prstGeom>
        </p:spPr>
      </p:pic>
      <p:sp>
        <p:nvSpPr>
          <p:cNvPr id="3" name="Unvan 5"/>
          <p:cNvSpPr txBox="1">
            <a:spLocks/>
          </p:cNvSpPr>
          <p:nvPr/>
        </p:nvSpPr>
        <p:spPr>
          <a:xfrm>
            <a:off x="945932" y="504496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İkinci kırılma noktası 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96773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0" y="1461758"/>
            <a:ext cx="10249141" cy="468679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05960" y="564196"/>
            <a:ext cx="655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latin typeface="TimesNewRomanPSMT"/>
              </a:rPr>
              <a:t>Tıklandığı iki noktanın arasını kırar.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328303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00" y="320565"/>
            <a:ext cx="11958700" cy="119292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00" y="1513491"/>
            <a:ext cx="11520950" cy="24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62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0" y="415158"/>
            <a:ext cx="1855812" cy="627993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811" y="841457"/>
            <a:ext cx="9934575" cy="5638800"/>
          </a:xfrm>
          <a:prstGeom prst="rect">
            <a:avLst/>
          </a:prstGeom>
        </p:spPr>
      </p:pic>
      <p:sp>
        <p:nvSpPr>
          <p:cNvPr id="4" name="Unvan 5"/>
          <p:cNvSpPr txBox="1">
            <a:spLocks/>
          </p:cNvSpPr>
          <p:nvPr/>
        </p:nvSpPr>
        <p:spPr>
          <a:xfrm>
            <a:off x="2711669" y="178676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Önce </a:t>
            </a:r>
            <a:r>
              <a:rPr lang="tr-TR" dirty="0" smtClean="0"/>
              <a:t>nesne </a:t>
            </a:r>
            <a:r>
              <a:rPr lang="tr-TR" dirty="0"/>
              <a:t>seçilir, </a:t>
            </a:r>
            <a:r>
              <a:rPr lang="tr-TR" dirty="0" err="1" smtClean="0"/>
              <a:t>Enter’a</a:t>
            </a:r>
            <a:r>
              <a:rPr lang="tr-TR" dirty="0" smtClean="0"/>
              <a:t> basılır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22664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5"/>
          <p:cNvSpPr txBox="1">
            <a:spLocks/>
          </p:cNvSpPr>
          <p:nvPr/>
        </p:nvSpPr>
        <p:spPr>
          <a:xfrm>
            <a:off x="147145" y="168165"/>
            <a:ext cx="1313793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Artık dikdörtgen 4 parça halinde seçilebilir.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89" y="972207"/>
            <a:ext cx="11106400" cy="57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049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44" y="404649"/>
            <a:ext cx="9775532" cy="537604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702" y="5780689"/>
            <a:ext cx="75914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818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51" y="1060559"/>
            <a:ext cx="2143125" cy="5619750"/>
          </a:xfrm>
          <a:prstGeom prst="rect">
            <a:avLst/>
          </a:prstGeom>
        </p:spPr>
      </p:pic>
      <p:sp>
        <p:nvSpPr>
          <p:cNvPr id="6" name="Unvan 5"/>
          <p:cNvSpPr txBox="1">
            <a:spLocks/>
          </p:cNvSpPr>
          <p:nvPr/>
        </p:nvSpPr>
        <p:spPr>
          <a:xfrm>
            <a:off x="2711669" y="178676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Önce </a:t>
            </a:r>
            <a:r>
              <a:rPr lang="tr-TR" dirty="0" smtClean="0"/>
              <a:t>nesne </a:t>
            </a:r>
            <a:r>
              <a:rPr lang="tr-TR" dirty="0"/>
              <a:t>seçilir, </a:t>
            </a:r>
            <a:r>
              <a:rPr lang="tr-TR" dirty="0" err="1" smtClean="0"/>
              <a:t>Enter’a</a:t>
            </a:r>
            <a:r>
              <a:rPr lang="tr-TR" dirty="0" smtClean="0"/>
              <a:t> basılır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69" y="1204748"/>
            <a:ext cx="8999482" cy="50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632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baz noktası seçilir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9154"/>
            <a:ext cx="100107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92" y="1150883"/>
            <a:ext cx="11710250" cy="5481146"/>
          </a:xfrm>
          <a:prstGeom prst="rect">
            <a:avLst/>
          </a:prstGeom>
        </p:spPr>
      </p:pic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56792" y="0"/>
            <a:ext cx="10515600" cy="1325563"/>
          </a:xfrm>
        </p:spPr>
        <p:txBody>
          <a:bodyPr/>
          <a:lstStyle/>
          <a:p>
            <a:r>
              <a:rPr lang="tr-TR" dirty="0"/>
              <a:t>Bir baz noktası </a:t>
            </a:r>
            <a:r>
              <a:rPr lang="tr-TR" dirty="0" smtClean="0"/>
              <a:t>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16613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4289" y="186450"/>
            <a:ext cx="11971283" cy="1325563"/>
          </a:xfrm>
        </p:spPr>
        <p:txBody>
          <a:bodyPr/>
          <a:lstStyle/>
          <a:p>
            <a:r>
              <a:rPr lang="tr-TR" dirty="0" smtClean="0"/>
              <a:t>Daha </a:t>
            </a:r>
            <a:r>
              <a:rPr lang="tr-TR" dirty="0"/>
              <a:t>sonra </a:t>
            </a:r>
            <a:r>
              <a:rPr lang="tr-TR" dirty="0" smtClean="0"/>
              <a:t>ikinci </a:t>
            </a:r>
            <a:r>
              <a:rPr lang="tr-TR" dirty="0"/>
              <a:t>yer değiştirme </a:t>
            </a:r>
            <a:r>
              <a:rPr lang="tr-TR" dirty="0" smtClean="0"/>
              <a:t>noktası belirlenir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4" y="1512013"/>
            <a:ext cx="9646362" cy="50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64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45006" y="109919"/>
            <a:ext cx="10515600" cy="1325563"/>
          </a:xfrm>
        </p:spPr>
        <p:txBody>
          <a:bodyPr/>
          <a:lstStyle/>
          <a:p>
            <a:r>
              <a:rPr lang="tr-TR" dirty="0" smtClean="0"/>
              <a:t>Şekil uzatılır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90" y="1235785"/>
            <a:ext cx="95154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157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33" y="377879"/>
            <a:ext cx="91821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049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19" y="1090121"/>
            <a:ext cx="2105025" cy="55816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11" y="1307059"/>
            <a:ext cx="9124950" cy="4391025"/>
          </a:xfrm>
          <a:prstGeom prst="rect">
            <a:avLst/>
          </a:prstGeom>
        </p:spPr>
      </p:pic>
      <p:sp>
        <p:nvSpPr>
          <p:cNvPr id="5" name="Unvan 5"/>
          <p:cNvSpPr txBox="1">
            <a:spLocks/>
          </p:cNvSpPr>
          <p:nvPr/>
        </p:nvSpPr>
        <p:spPr>
          <a:xfrm>
            <a:off x="2963917" y="507014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Line ile 3000 uzunluğunda çizgi çizilir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04428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1566" y="449208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/>
              <a:t>Mevcut olan çizgiyi </a:t>
            </a:r>
            <a:r>
              <a:rPr lang="tr-TR" dirty="0" smtClean="0"/>
              <a:t>rastgele uzatmak veya kısaltmak için </a:t>
            </a:r>
            <a:r>
              <a:rPr lang="tr-TR" dirty="0" err="1" smtClean="0"/>
              <a:t>Dynamic</a:t>
            </a:r>
            <a:r>
              <a:rPr lang="tr-TR" dirty="0" smtClean="0"/>
              <a:t> </a:t>
            </a:r>
            <a:r>
              <a:rPr lang="tr-TR" dirty="0" err="1" smtClean="0"/>
              <a:t>modu</a:t>
            </a:r>
            <a:r>
              <a:rPr lang="tr-TR" dirty="0" smtClean="0"/>
              <a:t> seçilir.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33" y="2201914"/>
            <a:ext cx="10471818" cy="39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369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84" y="1855076"/>
            <a:ext cx="10948424" cy="4640318"/>
          </a:xfrm>
          <a:prstGeom prst="rect">
            <a:avLst/>
          </a:prstGeom>
        </p:spPr>
      </p:pic>
      <p:sp>
        <p:nvSpPr>
          <p:cNvPr id="4" name="Unvan 5"/>
          <p:cNvSpPr txBox="1">
            <a:spLocks/>
          </p:cNvSpPr>
          <p:nvPr/>
        </p:nvSpPr>
        <p:spPr>
          <a:xfrm>
            <a:off x="2017986" y="641131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Nesne </a:t>
            </a:r>
            <a:r>
              <a:rPr lang="tr-TR" dirty="0"/>
              <a:t>seçilir, </a:t>
            </a:r>
            <a:r>
              <a:rPr lang="tr-TR" dirty="0" err="1" smtClean="0"/>
              <a:t>Enter’a</a:t>
            </a:r>
            <a:r>
              <a:rPr lang="tr-TR" dirty="0" smtClean="0"/>
              <a:t> basılır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4885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Uzatma veya kısaltma işlemi yapılır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690688"/>
            <a:ext cx="108013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493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Son hal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00" y="1613338"/>
            <a:ext cx="10952200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586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0" y="1444252"/>
            <a:ext cx="11435254" cy="359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188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0" y="81296"/>
            <a:ext cx="10930756" cy="402578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4164883"/>
            <a:ext cx="119538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6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35" y="867103"/>
            <a:ext cx="10407668" cy="5859518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251035" y="-97330"/>
            <a:ext cx="10515600" cy="1325563"/>
          </a:xfrm>
        </p:spPr>
        <p:txBody>
          <a:bodyPr/>
          <a:lstStyle/>
          <a:p>
            <a:r>
              <a:rPr lang="tr-TR" dirty="0"/>
              <a:t>Mouse ile ilgili yerlere tıklanarak kopyalanır.</a:t>
            </a:r>
          </a:p>
        </p:txBody>
      </p:sp>
    </p:spTree>
    <p:extLst>
      <p:ext uri="{BB962C8B-B14F-4D97-AF65-F5344CB8AC3E}">
        <p14:creationId xmlns:p14="http://schemas.microsoft.com/office/powerpoint/2010/main" val="5808146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Pah mesafelerini girilen iki değerle</a:t>
            </a:r>
            <a:br>
              <a:rPr lang="tr-TR" dirty="0"/>
            </a:br>
            <a:r>
              <a:rPr lang="tr-TR" dirty="0" smtClean="0"/>
              <a:t>belirlemek için </a:t>
            </a:r>
            <a:r>
              <a:rPr lang="tr-TR" dirty="0" err="1" smtClean="0"/>
              <a:t>Distance</a:t>
            </a:r>
            <a:r>
              <a:rPr lang="tr-TR" dirty="0" smtClean="0"/>
              <a:t> seçeneği seçilir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1707"/>
            <a:ext cx="10004432" cy="45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381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Birinci pah mesafesi belirlenir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5" y="1690688"/>
            <a:ext cx="9942456" cy="46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136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İkinci </a:t>
            </a:r>
            <a:r>
              <a:rPr lang="tr-TR" dirty="0"/>
              <a:t>pah mesafesi belirlenir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96" y="1690688"/>
            <a:ext cx="10421690" cy="464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197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Birinci çizgi seçilir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42" y="1539766"/>
            <a:ext cx="10915058" cy="49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449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İkinci çizgi seçilir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45" y="1521839"/>
            <a:ext cx="10804634" cy="50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099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 hal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36122" cy="46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889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Pah mesafelerini girilen mesafe ve</a:t>
            </a:r>
            <a:br>
              <a:rPr lang="tr-TR" dirty="0"/>
            </a:br>
            <a:r>
              <a:rPr lang="tr-TR" dirty="0"/>
              <a:t>açı değeriyle belirlemek için </a:t>
            </a:r>
            <a:r>
              <a:rPr lang="tr-TR" dirty="0" err="1" smtClean="0"/>
              <a:t>Angle</a:t>
            </a:r>
            <a:r>
              <a:rPr lang="tr-TR" dirty="0" smtClean="0"/>
              <a:t> </a:t>
            </a:r>
            <a:r>
              <a:rPr lang="tr-TR" dirty="0"/>
              <a:t>seçeneği seçilir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01" y="2025290"/>
            <a:ext cx="10914398" cy="44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3739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girilen değerle </a:t>
            </a:r>
            <a:r>
              <a:rPr lang="tr-TR" dirty="0" err="1"/>
              <a:t>birici</a:t>
            </a:r>
            <a:r>
              <a:rPr lang="tr-TR" dirty="0"/>
              <a:t> çizginin pah mesafesi </a:t>
            </a:r>
            <a:r>
              <a:rPr lang="tr-TR" dirty="0" smtClean="0"/>
              <a:t>belirlenir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3" y="1918137"/>
            <a:ext cx="10916874" cy="4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058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İkinci girilen değerle ikinci çizginin açı değeri </a:t>
            </a:r>
            <a:r>
              <a:rPr lang="tr-TR" dirty="0" smtClean="0"/>
              <a:t>belirlenir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19" y="2159875"/>
            <a:ext cx="10556314" cy="42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5586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Birinci çizgi seçilir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3259"/>
            <a:ext cx="103632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89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yalı Kalemler">
  <a:themeElements>
    <a:clrScheme name="Boyalı Kalemler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Boyalı Kaleml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yalı Kalemler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854</Words>
  <Application>Microsoft Office PowerPoint</Application>
  <PresentationFormat>Geniş ekran</PresentationFormat>
  <Paragraphs>148</Paragraphs>
  <Slides>167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167</vt:i4>
      </vt:variant>
    </vt:vector>
  </HeadingPairs>
  <TitlesOfParts>
    <vt:vector size="178" baseType="lpstr">
      <vt:lpstr>00522</vt:lpstr>
      <vt:lpstr>Arial</vt:lpstr>
      <vt:lpstr>Calibri</vt:lpstr>
      <vt:lpstr>Calibri Light</vt:lpstr>
      <vt:lpstr>Comic Sans MS</vt:lpstr>
      <vt:lpstr>Lucida Calligraphy</vt:lpstr>
      <vt:lpstr>Lucida Handwriting</vt:lpstr>
      <vt:lpstr>Times New Roman</vt:lpstr>
      <vt:lpstr>TimesNewRomanPSMT</vt:lpstr>
      <vt:lpstr>Office Teması</vt:lpstr>
      <vt:lpstr>Boyalı Kalemler</vt:lpstr>
      <vt:lpstr>PowerPoint Sunusu</vt:lpstr>
      <vt:lpstr>PowerPoint Sunusu</vt:lpstr>
      <vt:lpstr>PowerPoint Sunusu</vt:lpstr>
      <vt:lpstr>PowerPoint Sunusu</vt:lpstr>
      <vt:lpstr>PowerPoint Sunusu</vt:lpstr>
      <vt:lpstr>Modify menüsünden Copy komutu çalıştırılması </vt:lpstr>
      <vt:lpstr>Dikdörtgen pencere ile nesne seçilir ve enter a basılır</vt:lpstr>
      <vt:lpstr>Bir baz noktası seçilir</vt:lpstr>
      <vt:lpstr>Mouse ile ilgili yerlere tıklanarak kopyalanır.</vt:lpstr>
      <vt:lpstr>Birden fazla kopyalama yapılabilinir.</vt:lpstr>
      <vt:lpstr>PowerPoint Sunusu</vt:lpstr>
      <vt:lpstr>Modify menüsünden Move komutu çalıştırılması </vt:lpstr>
      <vt:lpstr>Dikdörtgen pencere ile nesne seçilir ve enter a basılır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Şekilin kopyasını alıp döndürmek için copy seçeneği kullanılırsa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Mirror (Aynalama) işlemi sonucu değişiklik</vt:lpstr>
      <vt:lpstr>PowerPoint Sunusu</vt:lpstr>
      <vt:lpstr>Modify menüsünden Scale komutu çalıştırılması </vt:lpstr>
      <vt:lpstr>Dikdörtgen pencere ile nesne seçilir ve enter a basılır</vt:lpstr>
      <vt:lpstr>Ölçeklendirme yaparken sabit kalan bir temel nokta seçmeniz istenir. </vt:lpstr>
      <vt:lpstr>2 ölçek faktörünü girmeniz istenir. ( Bu değerle seçilen nesnelerin boyutları çarpılır. Büyütülecekse 1 den büyük “2 gibi” , küçültülecekse 1 den küçük bir değer girilmelidir “1/2” gibi.</vt:lpstr>
      <vt:lpstr>Scale (Ölçeklendirme) işlemi sonucu değişiklik</vt:lpstr>
      <vt:lpstr>PowerPoint Sunusu</vt:lpstr>
      <vt:lpstr>Modify menüsünden Offset komutu çalıştırılması </vt:lpstr>
      <vt:lpstr>Offset yapılacak nesneyi seçmenizi ister.</vt:lpstr>
      <vt:lpstr>PowerPoint Sunusu</vt:lpstr>
      <vt:lpstr>PowerPoint Sunusu</vt:lpstr>
      <vt:lpstr>PowerPoint Sunusu</vt:lpstr>
      <vt:lpstr>Modify menüsünden array komutu çalıştırılması </vt:lpstr>
      <vt:lpstr>PowerPoint Sunusu</vt:lpstr>
      <vt:lpstr>PowerPoint Sunusu</vt:lpstr>
      <vt:lpstr>PowerPoint Sunusu</vt:lpstr>
      <vt:lpstr>PowerPoint Sunusu</vt:lpstr>
      <vt:lpstr>Satır yüksekliği aralığı girilir.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Bir baz noktası seçilir</vt:lpstr>
      <vt:lpstr>Daha sonra ikinci yer değiştirme noktası belirlenir</vt:lpstr>
      <vt:lpstr>Şekil uzatılır</vt:lpstr>
      <vt:lpstr>PowerPoint Sunusu</vt:lpstr>
      <vt:lpstr>PowerPoint Sunusu</vt:lpstr>
      <vt:lpstr>Mevcut olan çizgiyi rastgele uzatmak veya kısaltmak için Dynamic modu seçilir. </vt:lpstr>
      <vt:lpstr>PowerPoint Sunusu</vt:lpstr>
      <vt:lpstr>Uzatma veya kısaltma işlemi yapılır</vt:lpstr>
      <vt:lpstr> Son hal</vt:lpstr>
      <vt:lpstr>PowerPoint Sunusu</vt:lpstr>
      <vt:lpstr>PowerPoint Sunusu</vt:lpstr>
      <vt:lpstr>Pah mesafelerini girilen iki değerle belirlemek için Distance seçeneği seçilir</vt:lpstr>
      <vt:lpstr>Birinci pah mesafesi belirlenir</vt:lpstr>
      <vt:lpstr>İkinci pah mesafesi belirlenir</vt:lpstr>
      <vt:lpstr>Birinci çizgi seçilir</vt:lpstr>
      <vt:lpstr>İkinci çizgi seçilir</vt:lpstr>
      <vt:lpstr>Son hal</vt:lpstr>
      <vt:lpstr>Pah mesafelerini girilen mesafe ve açı değeriyle belirlemek için Angle seçeneği seçilir</vt:lpstr>
      <vt:lpstr>İlk girilen değerle birici çizginin pah mesafesi belirlenir</vt:lpstr>
      <vt:lpstr>İkinci girilen değerle ikinci çizginin açı değeri belirlenir</vt:lpstr>
      <vt:lpstr>Birinci çizgi seçilir</vt:lpstr>
      <vt:lpstr>İkinci çizgi seçilir</vt:lpstr>
      <vt:lpstr>Son hal</vt:lpstr>
      <vt:lpstr>Trimleyerek veya Trimlemeden pah kırmaya yarar.</vt:lpstr>
      <vt:lpstr>Trimleyerek pah kırma seçilir.</vt:lpstr>
      <vt:lpstr>Pah mesafelerini girilen iki değerle belirlemek için Distance seçeneği seçilir</vt:lpstr>
      <vt:lpstr>Birinci pah mesafesi belirlenir</vt:lpstr>
      <vt:lpstr>İkinci pah mesafesi belirlenir</vt:lpstr>
      <vt:lpstr>Birinci çizgi seçilir</vt:lpstr>
      <vt:lpstr>İkinci çizgi seçilir</vt:lpstr>
      <vt:lpstr>Son hal</vt:lpstr>
      <vt:lpstr>İki boyutlu bir çokgenin bütün köşelerinde tek adımda pah kırmaya yarar.</vt:lpstr>
      <vt:lpstr>Pah mesafelerini girilen iki değerle belirlemek için Distance seçeneği seçilir</vt:lpstr>
      <vt:lpstr>Birinci pah mesafesi belirlenir</vt:lpstr>
      <vt:lpstr>İkinci pah mesafesi belirlenir</vt:lpstr>
      <vt:lpstr>Tüm nesne seçilir</vt:lpstr>
      <vt:lpstr>Son hal</vt:lpstr>
      <vt:lpstr>PowerPoint Sunusu</vt:lpstr>
      <vt:lpstr>Radius, Yarıçap mesafesini girilen değerle belirlemeye yarar.</vt:lpstr>
      <vt:lpstr>Girilen değerle köşenin radüs yarıçapı belirlenir</vt:lpstr>
      <vt:lpstr>Birinci çizgi seçilir</vt:lpstr>
      <vt:lpstr>İkinci çizgi seçilir</vt:lpstr>
      <vt:lpstr>Son hal</vt:lpstr>
      <vt:lpstr>Trimleyerek veya Trimlemeden radüs yapmaya yarar</vt:lpstr>
      <vt:lpstr>Trimleyerek radüs seçilir </vt:lpstr>
      <vt:lpstr>Radius, Yarıçap mesafesini girilen değerle belirlemeye yarar.</vt:lpstr>
      <vt:lpstr>Girilen değerle köşenin radüs yarıçapı belirlenir</vt:lpstr>
      <vt:lpstr>Birinci çizgi seçilir</vt:lpstr>
      <vt:lpstr>İkinci çizgi seçilir</vt:lpstr>
      <vt:lpstr>Son hal</vt:lpstr>
      <vt:lpstr>Join, Nesneleri birleştirmek için kullanılır Nesneler seçilir Enter a basılır</vt:lpstr>
      <vt:lpstr>Son hal</vt:lpstr>
      <vt:lpstr>PowerPoint Sunusu</vt:lpstr>
      <vt:lpstr>Son hal</vt:lpstr>
      <vt:lpstr>PowerPoint Sunusu</vt:lpstr>
      <vt:lpstr>Properties</vt:lpstr>
      <vt:lpstr>Match Properties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New Layer menüsünden yeni bir layer tanımlanırsa</vt:lpstr>
      <vt:lpstr>Kesit yüzeyi çizgisi layer’ı oluşturulursa</vt:lpstr>
      <vt:lpstr>Linetype olarak continuous seçilir</vt:lpstr>
      <vt:lpstr> Lineweight olarak 8k kalınlığı için 1/10 oranında  0.8 mm seçilir.</vt:lpstr>
      <vt:lpstr>Görünmeyen Kenar Çizgisi layer’ı oluşturulursa</vt:lpstr>
      <vt:lpstr>Linetype olarak select linetype’dan load tıklanır</vt:lpstr>
      <vt:lpstr>Load menüsünden Görünmeyen kenar için DASHED2 seçilir ve ok’e tıklanır.</vt:lpstr>
      <vt:lpstr>Tekrar Linetype’dan DASHED2 seçilir ve ok’e tıklanır.</vt:lpstr>
      <vt:lpstr>Görünmeyen kenarın 4k kalınlığı için 1/10 oranında 0.4 mm seçilir ve ok’e tıklanır.</vt:lpstr>
      <vt:lpstr>Eksen çizgisi layer’ı oluşturulursa</vt:lpstr>
      <vt:lpstr>Linetype olarak select Linetype’dan Load tıklanır</vt:lpstr>
      <vt:lpstr>Load menüsünden eksen çizgisi CENTER2 seçilir ve ok’e tıklanır.</vt:lpstr>
      <vt:lpstr>Tekrar Linetype’dan CENTER2 seçilir ve ok’e tıklanır.</vt:lpstr>
      <vt:lpstr>Lineweight’leri ekranda görünür kılmak için Customization tıklanır </vt:lpstr>
      <vt:lpstr>Lineweight seçili duruma getirilir.</vt:lpstr>
      <vt:lpstr>Lineweight on haline getirilirse kalınlıklar görünür hale getirilir.</vt:lpstr>
      <vt:lpstr>Çizim yapmak istediğimiz layeri ribbon menüsünden seçebiliriz. Son seçtiğimiz layer’de çizim gerçekleşir.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yur day</dc:creator>
  <cp:lastModifiedBy>yur day</cp:lastModifiedBy>
  <cp:revision>152</cp:revision>
  <dcterms:created xsi:type="dcterms:W3CDTF">2019-11-02T11:17:29Z</dcterms:created>
  <dcterms:modified xsi:type="dcterms:W3CDTF">2019-11-28T16:04:28Z</dcterms:modified>
</cp:coreProperties>
</file>