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 id="2147483800" r:id="rId2"/>
  </p:sldMasterIdLst>
  <p:notesMasterIdLst>
    <p:notesMasterId r:id="rId40"/>
  </p:notesMasterIdLst>
  <p:handoutMasterIdLst>
    <p:handoutMasterId r:id="rId41"/>
  </p:handoutMasterIdLst>
  <p:sldIdLst>
    <p:sldId id="321" r:id="rId3"/>
    <p:sldId id="349" r:id="rId4"/>
    <p:sldId id="262" r:id="rId5"/>
    <p:sldId id="350" r:id="rId6"/>
    <p:sldId id="351" r:id="rId7"/>
    <p:sldId id="352" r:id="rId8"/>
    <p:sldId id="353" r:id="rId9"/>
    <p:sldId id="359" r:id="rId10"/>
    <p:sldId id="358" r:id="rId11"/>
    <p:sldId id="354" r:id="rId12"/>
    <p:sldId id="355" r:id="rId13"/>
    <p:sldId id="363" r:id="rId14"/>
    <p:sldId id="356" r:id="rId15"/>
    <p:sldId id="357" r:id="rId16"/>
    <p:sldId id="360" r:id="rId17"/>
    <p:sldId id="372" r:id="rId18"/>
    <p:sldId id="373" r:id="rId19"/>
    <p:sldId id="374" r:id="rId20"/>
    <p:sldId id="375" r:id="rId21"/>
    <p:sldId id="361" r:id="rId22"/>
    <p:sldId id="362" r:id="rId23"/>
    <p:sldId id="364" r:id="rId24"/>
    <p:sldId id="365" r:id="rId25"/>
    <p:sldId id="366" r:id="rId26"/>
    <p:sldId id="367" r:id="rId27"/>
    <p:sldId id="368" r:id="rId28"/>
    <p:sldId id="369" r:id="rId29"/>
    <p:sldId id="370" r:id="rId30"/>
    <p:sldId id="371" r:id="rId31"/>
    <p:sldId id="377" r:id="rId32"/>
    <p:sldId id="382" r:id="rId33"/>
    <p:sldId id="381" r:id="rId34"/>
    <p:sldId id="379" r:id="rId35"/>
    <p:sldId id="380" r:id="rId36"/>
    <p:sldId id="383" r:id="rId37"/>
    <p:sldId id="384" r:id="rId38"/>
    <p:sldId id="38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2683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82" autoAdjust="0"/>
    <p:restoredTop sz="94660"/>
  </p:normalViewPr>
  <p:slideViewPr>
    <p:cSldViewPr snapToGrid="0">
      <p:cViewPr varScale="1">
        <p:scale>
          <a:sx n="86" d="100"/>
          <a:sy n="86" d="100"/>
        </p:scale>
        <p:origin x="133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66C53-9F20-4291-AF9B-492947D7B3D9}" type="datetimeFigureOut">
              <a:rPr lang="tr-TR" smtClean="0"/>
              <a:t>25.03.2024</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AEEF7-DB05-4FAD-A187-062495719609}" type="slidenum">
              <a:rPr lang="tr-TR" smtClean="0"/>
              <a:t>‹#›</a:t>
            </a:fld>
            <a:endParaRPr lang="tr-TR"/>
          </a:p>
        </p:txBody>
      </p:sp>
    </p:spTree>
    <p:extLst>
      <p:ext uri="{BB962C8B-B14F-4D97-AF65-F5344CB8AC3E}">
        <p14:creationId xmlns:p14="http://schemas.microsoft.com/office/powerpoint/2010/main" val="1325590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C9A75-3699-4F36-A3F7-6105F5A52AFF}" type="datetimeFigureOut">
              <a:rPr lang="tr-TR" smtClean="0"/>
              <a:t>25.03.2024</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D22B5-1EE1-4AD6-B069-F6C3011F9B63}" type="slidenum">
              <a:rPr lang="tr-TR" smtClean="0"/>
              <a:t>‹#›</a:t>
            </a:fld>
            <a:endParaRPr lang="tr-TR"/>
          </a:p>
        </p:txBody>
      </p:sp>
    </p:spTree>
    <p:extLst>
      <p:ext uri="{BB962C8B-B14F-4D97-AF65-F5344CB8AC3E}">
        <p14:creationId xmlns:p14="http://schemas.microsoft.com/office/powerpoint/2010/main" val="1908476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D31EF696-D6B6-4715-979C-A73744AE076A}" type="datetimeFigureOut">
              <a:rPr lang="tr-TR" smtClean="0">
                <a:solidFill>
                  <a:prstClr val="black">
                    <a:tint val="75000"/>
                  </a:prstClr>
                </a:solidFill>
              </a:rPr>
              <a:pPr/>
              <a:t>25.03.2024</a:t>
            </a:fld>
            <a:endParaRPr lang="tr-T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tr-T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03817E-4750-45C2-8FB5-A932CA17FCD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09545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31EF696-D6B6-4715-979C-A73744AE076A}" type="datetimeFigureOut">
              <a:rPr lang="tr-TR" smtClean="0">
                <a:solidFill>
                  <a:prstClr val="black">
                    <a:tint val="75000"/>
                  </a:prstClr>
                </a:solidFill>
              </a:rPr>
              <a:pPr/>
              <a:t>25.03.2024</a:t>
            </a:fld>
            <a:endParaRPr lang="tr-T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tr-T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03817E-4750-45C2-8FB5-A932CA17FCD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29025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31EF696-D6B6-4715-979C-A73744AE076A}" type="datetimeFigureOut">
              <a:rPr lang="tr-TR" smtClean="0">
                <a:solidFill>
                  <a:prstClr val="black">
                    <a:tint val="75000"/>
                  </a:prstClr>
                </a:solidFill>
              </a:rPr>
              <a:pPr/>
              <a:t>25.03.2024</a:t>
            </a:fld>
            <a:endParaRPr lang="tr-T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tr-T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03817E-4750-45C2-8FB5-A932CA17FCD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129570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77F17496-BE8D-4552-9F71-BBC107413404}"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51B9E-ADD6-4C90-ABEF-0F5DB33875B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748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7F17496-BE8D-4552-9F71-BBC107413404}"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51B9E-ADD6-4C90-ABEF-0F5DB33875B1}" type="slidenum">
              <a:rPr lang="en-US" smtClean="0"/>
              <a:t>‹#›</a:t>
            </a:fld>
            <a:endParaRPr lang="en-US"/>
          </a:p>
        </p:txBody>
      </p:sp>
    </p:spTree>
    <p:extLst>
      <p:ext uri="{BB962C8B-B14F-4D97-AF65-F5344CB8AC3E}">
        <p14:creationId xmlns:p14="http://schemas.microsoft.com/office/powerpoint/2010/main" val="2226872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77F17496-BE8D-4552-9F71-BBC107413404}"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51B9E-ADD6-4C90-ABEF-0F5DB33875B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354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7F17496-BE8D-4552-9F71-BBC107413404}"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51B9E-ADD6-4C90-ABEF-0F5DB33875B1}" type="slidenum">
              <a:rPr lang="en-US" smtClean="0"/>
              <a:t>‹#›</a:t>
            </a:fld>
            <a:endParaRPr lang="en-US"/>
          </a:p>
        </p:txBody>
      </p:sp>
    </p:spTree>
    <p:extLst>
      <p:ext uri="{BB962C8B-B14F-4D97-AF65-F5344CB8AC3E}">
        <p14:creationId xmlns:p14="http://schemas.microsoft.com/office/powerpoint/2010/main" val="2176758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22960" y="2582335"/>
            <a:ext cx="3703320" cy="32867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63440" y="2582334"/>
            <a:ext cx="3703320" cy="32867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7F17496-BE8D-4552-9F71-BBC107413404}" type="datetimeFigureOut">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51B9E-ADD6-4C90-ABEF-0F5DB33875B1}" type="slidenum">
              <a:rPr lang="en-US" smtClean="0"/>
              <a:t>‹#›</a:t>
            </a:fld>
            <a:endParaRPr lang="en-US"/>
          </a:p>
        </p:txBody>
      </p:sp>
    </p:spTree>
    <p:extLst>
      <p:ext uri="{BB962C8B-B14F-4D97-AF65-F5344CB8AC3E}">
        <p14:creationId xmlns:p14="http://schemas.microsoft.com/office/powerpoint/2010/main" val="2961360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77F17496-BE8D-4552-9F71-BBC107413404}"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51B9E-ADD6-4C90-ABEF-0F5DB33875B1}" type="slidenum">
              <a:rPr lang="en-US" smtClean="0"/>
              <a:t>‹#›</a:t>
            </a:fld>
            <a:endParaRPr lang="en-US"/>
          </a:p>
        </p:txBody>
      </p:sp>
    </p:spTree>
    <p:extLst>
      <p:ext uri="{BB962C8B-B14F-4D97-AF65-F5344CB8AC3E}">
        <p14:creationId xmlns:p14="http://schemas.microsoft.com/office/powerpoint/2010/main" val="234044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7F17496-BE8D-4552-9F71-BBC107413404}" type="datetimeFigureOut">
              <a:rPr lang="en-US" smtClean="0"/>
              <a:t>3/25/2024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7551B9E-ADD6-4C90-ABEF-0F5DB33875B1}" type="slidenum">
              <a:rPr lang="en-US" smtClean="0"/>
              <a:t>‹#›</a:t>
            </a:fld>
            <a:endParaRPr lang="en-US"/>
          </a:p>
        </p:txBody>
      </p:sp>
    </p:spTree>
    <p:extLst>
      <p:ext uri="{BB962C8B-B14F-4D97-AF65-F5344CB8AC3E}">
        <p14:creationId xmlns:p14="http://schemas.microsoft.com/office/powerpoint/2010/main" val="886190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7F17496-BE8D-4552-9F71-BBC107413404}" type="datetimeFigureOut">
              <a:rPr lang="en-US" smtClean="0"/>
              <a:t>3/25/2024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7551B9E-ADD6-4C90-ABEF-0F5DB33875B1}" type="slidenum">
              <a:rPr lang="en-US" smtClean="0"/>
              <a:t>‹#›</a:t>
            </a:fld>
            <a:endParaRPr lang="en-US"/>
          </a:p>
        </p:txBody>
      </p:sp>
    </p:spTree>
    <p:extLst>
      <p:ext uri="{BB962C8B-B14F-4D97-AF65-F5344CB8AC3E}">
        <p14:creationId xmlns:p14="http://schemas.microsoft.com/office/powerpoint/2010/main" val="389257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31EF696-D6B6-4715-979C-A73744AE076A}" type="datetimeFigureOut">
              <a:rPr lang="tr-TR" smtClean="0">
                <a:solidFill>
                  <a:prstClr val="black">
                    <a:tint val="75000"/>
                  </a:prstClr>
                </a:solidFill>
              </a:rPr>
              <a:pPr/>
              <a:t>25.03.2024</a:t>
            </a:fld>
            <a:endParaRPr lang="tr-T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tr-T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03817E-4750-45C2-8FB5-A932CA17FCD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990794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77F17496-BE8D-4552-9F71-BBC107413404}"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51B9E-ADD6-4C90-ABEF-0F5DB33875B1}" type="slidenum">
              <a:rPr lang="en-US" smtClean="0"/>
              <a:t>‹#›</a:t>
            </a:fld>
            <a:endParaRPr lang="en-US"/>
          </a:p>
        </p:txBody>
      </p:sp>
    </p:spTree>
    <p:extLst>
      <p:ext uri="{BB962C8B-B14F-4D97-AF65-F5344CB8AC3E}">
        <p14:creationId xmlns:p14="http://schemas.microsoft.com/office/powerpoint/2010/main" val="1195436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7F17496-BE8D-4552-9F71-BBC107413404}"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51B9E-ADD6-4C90-ABEF-0F5DB33875B1}" type="slidenum">
              <a:rPr lang="en-US" smtClean="0"/>
              <a:t>‹#›</a:t>
            </a:fld>
            <a:endParaRPr lang="en-US"/>
          </a:p>
        </p:txBody>
      </p:sp>
    </p:spTree>
    <p:extLst>
      <p:ext uri="{BB962C8B-B14F-4D97-AF65-F5344CB8AC3E}">
        <p14:creationId xmlns:p14="http://schemas.microsoft.com/office/powerpoint/2010/main" val="254652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7F17496-BE8D-4552-9F71-BBC107413404}"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51B9E-ADD6-4C90-ABEF-0F5DB33875B1}" type="slidenum">
              <a:rPr lang="en-US" smtClean="0"/>
              <a:t>‹#›</a:t>
            </a:fld>
            <a:endParaRPr lang="en-US"/>
          </a:p>
        </p:txBody>
      </p:sp>
    </p:spTree>
    <p:extLst>
      <p:ext uri="{BB962C8B-B14F-4D97-AF65-F5344CB8AC3E}">
        <p14:creationId xmlns:p14="http://schemas.microsoft.com/office/powerpoint/2010/main" val="175806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31EF696-D6B6-4715-979C-A73744AE076A}" type="datetimeFigureOut">
              <a:rPr lang="tr-TR" smtClean="0">
                <a:solidFill>
                  <a:prstClr val="black">
                    <a:tint val="75000"/>
                  </a:prstClr>
                </a:solidFill>
              </a:rPr>
              <a:pPr/>
              <a:t>25.03.2024</a:t>
            </a:fld>
            <a:endParaRPr lang="tr-T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tr-T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03817E-4750-45C2-8FB5-A932CA17FCD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47533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31EF696-D6B6-4715-979C-A73744AE076A}" type="datetimeFigureOut">
              <a:rPr lang="tr-TR" smtClean="0">
                <a:solidFill>
                  <a:prstClr val="black">
                    <a:tint val="75000"/>
                  </a:prstClr>
                </a:solidFill>
              </a:rPr>
              <a:pPr/>
              <a:t>25.03.2024</a:t>
            </a:fld>
            <a:endParaRPr lang="tr-T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tr-T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03817E-4750-45C2-8FB5-A932CA17FCD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03694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31EF696-D6B6-4715-979C-A73744AE076A}" type="datetimeFigureOut">
              <a:rPr lang="tr-TR" smtClean="0">
                <a:solidFill>
                  <a:prstClr val="black">
                    <a:tint val="75000"/>
                  </a:prstClr>
                </a:solidFill>
              </a:rPr>
              <a:pPr/>
              <a:t>25.03.2024</a:t>
            </a:fld>
            <a:endParaRPr lang="tr-TR"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tr-TR"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03817E-4750-45C2-8FB5-A932CA17FCD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5036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D31EF696-D6B6-4715-979C-A73744AE076A}" type="datetimeFigureOut">
              <a:rPr lang="tr-TR" smtClean="0">
                <a:solidFill>
                  <a:prstClr val="black">
                    <a:tint val="75000"/>
                  </a:prstClr>
                </a:solidFill>
              </a:rPr>
              <a:pPr/>
              <a:t>25.03.2024</a:t>
            </a:fld>
            <a:endParaRPr lang="tr-TR"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103817E-4750-45C2-8FB5-A932CA17FCD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04014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EF696-D6B6-4715-979C-A73744AE076A}" type="datetimeFigureOut">
              <a:rPr lang="tr-TR" smtClean="0">
                <a:solidFill>
                  <a:prstClr val="black">
                    <a:tint val="75000"/>
                  </a:prstClr>
                </a:solidFill>
              </a:rPr>
              <a:pPr/>
              <a:t>25.03.2024</a:t>
            </a:fld>
            <a:endParaRPr lang="tr-TR"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tr-TR"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03817E-4750-45C2-8FB5-A932CA17FCD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25164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D31EF696-D6B6-4715-979C-A73744AE076A}" type="datetimeFigureOut">
              <a:rPr lang="tr-TR" smtClean="0">
                <a:solidFill>
                  <a:prstClr val="black">
                    <a:tint val="75000"/>
                  </a:prstClr>
                </a:solidFill>
              </a:rPr>
              <a:pPr/>
              <a:t>25.03.2024</a:t>
            </a:fld>
            <a:endParaRPr lang="tr-T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tr-T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03817E-4750-45C2-8FB5-A932CA17FCD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8412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D31EF696-D6B6-4715-979C-A73744AE076A}" type="datetimeFigureOut">
              <a:rPr lang="tr-TR" smtClean="0">
                <a:solidFill>
                  <a:prstClr val="black">
                    <a:tint val="75000"/>
                  </a:prstClr>
                </a:solidFill>
              </a:rPr>
              <a:pPr/>
              <a:t>25.03.2024</a:t>
            </a:fld>
            <a:endParaRPr lang="tr-T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tr-T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03817E-4750-45C2-8FB5-A932CA17FCD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10580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EF696-D6B6-4715-979C-A73744AE076A}" type="datetimeFigureOut">
              <a:rPr lang="tr-TR" smtClean="0">
                <a:solidFill>
                  <a:prstClr val="black">
                    <a:tint val="75000"/>
                  </a:prstClr>
                </a:solidFill>
              </a:rPr>
              <a:pPr/>
              <a:t>25.03.2024</a:t>
            </a:fld>
            <a:endParaRPr lang="tr-TR"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3817E-4750-45C2-8FB5-A932CA17FCD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0825501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31EF696-D6B6-4715-979C-A73744AE076A}" type="datetimeFigureOut">
              <a:rPr lang="tr-TR" smtClean="0">
                <a:solidFill>
                  <a:prstClr val="black">
                    <a:tint val="75000"/>
                  </a:prstClr>
                </a:solidFill>
              </a:rPr>
              <a:pPr/>
              <a:t>25.03.2024</a:t>
            </a:fld>
            <a:endParaRPr lang="tr-TR" dirty="0">
              <a:solidFill>
                <a:prstClr val="black">
                  <a:tint val="75000"/>
                </a:prstClr>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dirty="0">
              <a:solidFill>
                <a:prstClr val="black">
                  <a:tint val="75000"/>
                </a:prstClr>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103817E-4750-45C2-8FB5-A932CA17FCD0}" type="slidenum">
              <a:rPr lang="tr-TR" smtClean="0">
                <a:solidFill>
                  <a:prstClr val="black">
                    <a:tint val="75000"/>
                  </a:prstClr>
                </a:solidFill>
              </a:rPr>
              <a:pPr/>
              <a:t>‹#›</a:t>
            </a:fld>
            <a:endParaRPr lang="tr-TR" dirty="0">
              <a:solidFill>
                <a:prstClr val="black">
                  <a:tint val="75000"/>
                </a:prstClr>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94019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10.bin"/><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32.gi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image" Target="../media/image44.png"/><Relationship Id="rId1" Type="http://schemas.openxmlformats.org/officeDocument/2006/relationships/slideLayout" Target="../slideLayouts/slideLayout18.xml"/><Relationship Id="rId6" Type="http://schemas.openxmlformats.org/officeDocument/2006/relationships/image" Target="../media/image46.wmf"/><Relationship Id="rId5" Type="http://schemas.openxmlformats.org/officeDocument/2006/relationships/oleObject" Target="../embeddings/oleObject12.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49.wmf"/><Relationship Id="rId1" Type="http://schemas.openxmlformats.org/officeDocument/2006/relationships/slideLayout" Target="../slideLayouts/slideLayout18.xml"/><Relationship Id="rId6" Type="http://schemas.openxmlformats.org/officeDocument/2006/relationships/image" Target="../media/image51.wmf"/><Relationship Id="rId5" Type="http://schemas.openxmlformats.org/officeDocument/2006/relationships/oleObject" Target="../embeddings/oleObject16.bin"/><Relationship Id="rId4" Type="http://schemas.openxmlformats.org/officeDocument/2006/relationships/image" Target="../media/image50.wmf"/></Relationships>
</file>

<file path=ppt/slides/_rels/slide24.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image" Target="../media/image49.wmf"/><Relationship Id="rId1" Type="http://schemas.openxmlformats.org/officeDocument/2006/relationships/slideLayout" Target="../slideLayouts/slideLayout18.xml"/><Relationship Id="rId6" Type="http://schemas.openxmlformats.org/officeDocument/2006/relationships/image" Target="../media/image53.wmf"/><Relationship Id="rId5" Type="http://schemas.openxmlformats.org/officeDocument/2006/relationships/oleObject" Target="../embeddings/oleObject18.bin"/><Relationship Id="rId4" Type="http://schemas.openxmlformats.org/officeDocument/2006/relationships/image" Target="../media/image52.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20.bin"/><Relationship Id="rId1" Type="http://schemas.openxmlformats.org/officeDocument/2006/relationships/slideLayout" Target="../slideLayouts/slideLayout18.xml"/><Relationship Id="rId6" Type="http://schemas.openxmlformats.org/officeDocument/2006/relationships/oleObject" Target="../embeddings/oleObject22.bin"/><Relationship Id="rId11" Type="http://schemas.openxmlformats.org/officeDocument/2006/relationships/image" Target="../media/image59.wmf"/><Relationship Id="rId5" Type="http://schemas.openxmlformats.org/officeDocument/2006/relationships/image" Target="../media/image56.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58.wmf"/></Relationships>
</file>

<file path=ppt/slides/_rels/slide26.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65.wmf"/><Relationship Id="rId2" Type="http://schemas.openxmlformats.org/officeDocument/2006/relationships/image" Target="../media/image60.png"/><Relationship Id="rId1" Type="http://schemas.openxmlformats.org/officeDocument/2006/relationships/slideLayout" Target="../slideLayouts/slideLayout18.xml"/><Relationship Id="rId6" Type="http://schemas.openxmlformats.org/officeDocument/2006/relationships/image" Target="../media/image62.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28.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image" Target="../media/image60.png"/><Relationship Id="rId1" Type="http://schemas.openxmlformats.org/officeDocument/2006/relationships/slideLayout" Target="../slideLayouts/slideLayout18.xml"/><Relationship Id="rId4" Type="http://schemas.openxmlformats.org/officeDocument/2006/relationships/image" Target="../media/image65.wmf"/></Relationships>
</file>

<file path=ppt/slides/_rels/slide28.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31.bin"/><Relationship Id="rId1" Type="http://schemas.openxmlformats.org/officeDocument/2006/relationships/slideLayout" Target="../slideLayouts/slideLayout18.xml"/><Relationship Id="rId5" Type="http://schemas.openxmlformats.org/officeDocument/2006/relationships/image" Target="../media/image67.wmf"/><Relationship Id="rId4" Type="http://schemas.openxmlformats.org/officeDocument/2006/relationships/oleObject" Target="../embeddings/oleObject32.bin"/></Relationships>
</file>

<file path=ppt/slides/_rels/slide29.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33.bin"/><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3.png"/><Relationship Id="rId7" Type="http://schemas.openxmlformats.org/officeDocument/2006/relationships/image" Target="../media/image15.wmf"/><Relationship Id="rId12"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oleObject" Target="../embeddings/oleObject2.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6.wmf"/></Relationships>
</file>

<file path=ppt/slides/_rels/slide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9.wmf"/><Relationship Id="rId7" Type="http://schemas.openxmlformats.org/officeDocument/2006/relationships/oleObject" Target="../embeddings/oleObject7.bin"/><Relationship Id="rId12" Type="http://schemas.openxmlformats.org/officeDocument/2006/relationships/image" Target="../media/image23.wmf"/><Relationship Id="rId2" Type="http://schemas.openxmlformats.org/officeDocument/2006/relationships/oleObject" Target="../embeddings/oleObject5.bin"/><Relationship Id="rId1" Type="http://schemas.openxmlformats.org/officeDocument/2006/relationships/slideLayout" Target="../slideLayouts/slideLayout18.xml"/><Relationship Id="rId6" Type="http://schemas.openxmlformats.org/officeDocument/2006/relationships/image" Target="../media/image20.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22.wmf"/><Relationship Id="rId4" Type="http://schemas.openxmlformats.org/officeDocument/2006/relationships/image" Target="../media/image5.png"/><Relationship Id="rId9"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w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18.xml"/><Relationship Id="rId4" Type="http://schemas.openxmlformats.org/officeDocument/2006/relationships/image" Target="../media/image2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0"/>
            <a:ext cx="1907704"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4" name="Dikdörtgen 3"/>
          <p:cNvSpPr/>
          <p:nvPr/>
        </p:nvSpPr>
        <p:spPr>
          <a:xfrm>
            <a:off x="1941984" y="2681034"/>
            <a:ext cx="5427768" cy="1015663"/>
          </a:xfrm>
          <a:prstGeom prst="rect">
            <a:avLst/>
          </a:prstGeom>
          <a:noFill/>
        </p:spPr>
        <p:txBody>
          <a:bodyPr wrap="none" lIns="91440" tIns="45720" rIns="91440" bIns="45720">
            <a:spAutoFit/>
          </a:bodyPr>
          <a:lstStyle/>
          <a:p>
            <a:r>
              <a:rPr lang="tr-TR" sz="60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ÖLÇME BİLGİSİ 1</a:t>
            </a:r>
          </a:p>
        </p:txBody>
      </p:sp>
      <p:sp>
        <p:nvSpPr>
          <p:cNvPr id="8" name="Metin kutusu 7"/>
          <p:cNvSpPr txBox="1"/>
          <p:nvPr/>
        </p:nvSpPr>
        <p:spPr>
          <a:xfrm>
            <a:off x="2051720" y="3719007"/>
            <a:ext cx="4329262" cy="369332"/>
          </a:xfrm>
          <a:prstGeom prst="rect">
            <a:avLst/>
          </a:prstGeom>
          <a:noFill/>
        </p:spPr>
        <p:txBody>
          <a:bodyPr wrap="none" rtlCol="0">
            <a:spAutoFit/>
          </a:bodyPr>
          <a:lstStyle/>
          <a:p>
            <a:r>
              <a:rPr lang="tr-TR" b="1" dirty="0">
                <a:solidFill>
                  <a:prstClr val="black"/>
                </a:solidFill>
              </a:rPr>
              <a:t>2023-2024 Eğitim-Öğretim Yılı Bahar Yarıyılı</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2" y="476672"/>
            <a:ext cx="1538629" cy="1556792"/>
          </a:xfrm>
          <a:prstGeom prst="rect">
            <a:avLst/>
          </a:prstGeom>
        </p:spPr>
      </p:pic>
      <p:sp>
        <p:nvSpPr>
          <p:cNvPr id="12" name="Dikdörtgen 11"/>
          <p:cNvSpPr/>
          <p:nvPr/>
        </p:nvSpPr>
        <p:spPr>
          <a:xfrm>
            <a:off x="2159224" y="764706"/>
            <a:ext cx="6229200" cy="461665"/>
          </a:xfrm>
          <a:prstGeom prst="rect">
            <a:avLst/>
          </a:prstGeom>
          <a:solidFill>
            <a:schemeClr val="accent1">
              <a:lumMod val="75000"/>
            </a:schemeClr>
          </a:solidFill>
        </p:spPr>
        <p:txBody>
          <a:bodyPr wrap="square">
            <a:spAutoFit/>
          </a:bodyPr>
          <a:lstStyle/>
          <a:p>
            <a:r>
              <a:rPr lang="tr-TR" sz="2400" b="1" dirty="0">
                <a:solidFill>
                  <a:prstClr val="white"/>
                </a:solidFill>
              </a:rPr>
              <a:t>HARİTA MÜHENDİSLİĞİ ANABİLİM DALI</a:t>
            </a:r>
            <a:endParaRPr lang="tr-TR" sz="2400" dirty="0">
              <a:solidFill>
                <a:prstClr val="white"/>
              </a:solidFill>
            </a:endParaRPr>
          </a:p>
        </p:txBody>
      </p:sp>
    </p:spTree>
    <p:extLst>
      <p:ext uri="{BB962C8B-B14F-4D97-AF65-F5344CB8AC3E}">
        <p14:creationId xmlns:p14="http://schemas.microsoft.com/office/powerpoint/2010/main" val="279306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a:t>
            </a:r>
            <a:r>
              <a:rPr lang="tr-TR" sz="2400" dirty="0" err="1">
                <a:solidFill>
                  <a:schemeClr val="bg1"/>
                </a:solidFill>
                <a:ea typeface="Times New Roman" panose="02020603050405020304" pitchFamily="18" charset="0"/>
                <a:cs typeface="Times New Roman" panose="02020603050405020304" pitchFamily="18" charset="0"/>
              </a:rPr>
              <a:t>Geçki</a:t>
            </a:r>
            <a:r>
              <a:rPr lang="tr-TR" sz="2400" dirty="0">
                <a:solidFill>
                  <a:schemeClr val="bg1"/>
                </a:solidFill>
                <a:ea typeface="Times New Roman" panose="02020603050405020304" pitchFamily="18" charset="0"/>
                <a:cs typeface="Times New Roman" panose="02020603050405020304" pitchFamily="18" charset="0"/>
              </a:rPr>
              <a:t> Tasarımı</a:t>
            </a:r>
            <a:endParaRPr lang="en-US" sz="2400" dirty="0">
              <a:solidFill>
                <a:schemeClr val="bg1"/>
              </a:solidFill>
            </a:endParaRPr>
          </a:p>
        </p:txBody>
      </p:sp>
      <p:pic>
        <p:nvPicPr>
          <p:cNvPr id="2" name="Resim 1"/>
          <p:cNvPicPr>
            <a:picLocks noChangeAspect="1"/>
          </p:cNvPicPr>
          <p:nvPr/>
        </p:nvPicPr>
        <p:blipFill>
          <a:blip r:embed="rId2"/>
          <a:stretch>
            <a:fillRect/>
          </a:stretch>
        </p:blipFill>
        <p:spPr>
          <a:xfrm>
            <a:off x="682675" y="995993"/>
            <a:ext cx="4980864" cy="2975106"/>
          </a:xfrm>
          <a:prstGeom prst="rect">
            <a:avLst/>
          </a:prstGeom>
        </p:spPr>
      </p:pic>
      <p:sp>
        <p:nvSpPr>
          <p:cNvPr id="5" name="Dikdörtgen 4"/>
          <p:cNvSpPr/>
          <p:nvPr/>
        </p:nvSpPr>
        <p:spPr>
          <a:xfrm>
            <a:off x="682675" y="3965813"/>
            <a:ext cx="7797788" cy="2308324"/>
          </a:xfrm>
          <a:prstGeom prst="rect">
            <a:avLst/>
          </a:prstGeom>
        </p:spPr>
        <p:txBody>
          <a:bodyPr wrap="square">
            <a:spAutoFit/>
          </a:bodyPr>
          <a:lstStyle/>
          <a:p>
            <a:pPr marL="342900" indent="-342900">
              <a:buBlip>
                <a:blip r:embed="rId3"/>
              </a:buBlip>
            </a:pPr>
            <a:r>
              <a:rPr lang="tr-TR" sz="2400" dirty="0"/>
              <a:t>Ana geçki uzunluğu en çok 1600 m,</a:t>
            </a:r>
          </a:p>
          <a:p>
            <a:pPr marL="342900" indent="-342900">
              <a:buBlip>
                <a:blip r:embed="rId3"/>
              </a:buBlip>
            </a:pPr>
            <a:r>
              <a:rPr lang="tr-TR" sz="2400" dirty="0"/>
              <a:t>Ara geçki uzunluğu en çok 1000 m, </a:t>
            </a:r>
          </a:p>
          <a:p>
            <a:pPr marL="342900" indent="-342900">
              <a:buBlip>
                <a:blip r:embed="rId3"/>
              </a:buBlip>
            </a:pPr>
            <a:r>
              <a:rPr lang="tr-TR" sz="2400" dirty="0"/>
              <a:t>Yardımcı geçki uzunluğu en çok 600 m’ye kadar olmalıdır.</a:t>
            </a:r>
          </a:p>
          <a:p>
            <a:pPr marL="342900" indent="-342900">
              <a:buBlip>
                <a:blip r:embed="rId3"/>
              </a:buBlip>
            </a:pPr>
            <a:r>
              <a:rPr lang="tr-TR" sz="2400" dirty="0"/>
              <a:t>En büyük kenar uzunluğu 500 m’yi geçmemelidir.</a:t>
            </a:r>
          </a:p>
          <a:p>
            <a:pPr marL="342900" indent="-342900">
              <a:buBlip>
                <a:blip r:embed="rId3"/>
              </a:buBlip>
            </a:pPr>
            <a:r>
              <a:rPr lang="tr-TR" sz="2400" dirty="0"/>
              <a:t>İlk karakter “P” olmak üzere 1’den itibaren numaralanır.</a:t>
            </a:r>
          </a:p>
          <a:p>
            <a:pPr marL="342900" indent="-342900">
              <a:buBlip>
                <a:blip r:embed="rId3"/>
              </a:buBlip>
            </a:pPr>
            <a:r>
              <a:rPr lang="tr-TR" sz="2400" dirty="0"/>
              <a:t>Önce ana, sonra ara ve yardımcı noktalar numaralanır.</a:t>
            </a:r>
          </a:p>
        </p:txBody>
      </p:sp>
      <p:sp>
        <p:nvSpPr>
          <p:cNvPr id="6" name="Dikdörtgen 5"/>
          <p:cNvSpPr/>
          <p:nvPr/>
        </p:nvSpPr>
        <p:spPr>
          <a:xfrm>
            <a:off x="5930120" y="1206273"/>
            <a:ext cx="2690350" cy="2554545"/>
          </a:xfrm>
          <a:prstGeom prst="rect">
            <a:avLst/>
          </a:prstGeom>
        </p:spPr>
        <p:txBody>
          <a:bodyPr wrap="square">
            <a:spAutoFit/>
          </a:bodyPr>
          <a:lstStyle/>
          <a:p>
            <a:r>
              <a:rPr lang="tr-TR" sz="2000" u="sng" dirty="0"/>
              <a:t>Ana poligon </a:t>
            </a:r>
            <a:r>
              <a:rPr lang="tr-TR" sz="2000" u="sng" dirty="0" err="1"/>
              <a:t>geçkisi</a:t>
            </a:r>
            <a:endParaRPr lang="tr-TR" sz="2000" u="sng" dirty="0"/>
          </a:p>
          <a:p>
            <a:r>
              <a:rPr lang="tr-TR" sz="2000" dirty="0"/>
              <a:t>1, 2, 3, 4, 5</a:t>
            </a:r>
          </a:p>
          <a:p>
            <a:r>
              <a:rPr lang="tr-TR" sz="2000" u="sng" dirty="0"/>
              <a:t>Ara poligon </a:t>
            </a:r>
            <a:r>
              <a:rPr lang="tr-TR" sz="2000" u="sng" dirty="0" err="1"/>
              <a:t>geçkisi</a:t>
            </a:r>
            <a:endParaRPr lang="tr-TR" sz="2000" u="sng" dirty="0"/>
          </a:p>
          <a:p>
            <a:r>
              <a:rPr lang="tr-TR" sz="2000" dirty="0"/>
              <a:t>6, 7</a:t>
            </a:r>
          </a:p>
          <a:p>
            <a:r>
              <a:rPr lang="tr-TR" sz="2000" u="sng" dirty="0"/>
              <a:t>Yardımcı poligon </a:t>
            </a:r>
            <a:r>
              <a:rPr lang="tr-TR" sz="2000" u="sng" dirty="0" err="1"/>
              <a:t>geçkisi</a:t>
            </a:r>
            <a:endParaRPr lang="tr-TR" sz="2000" u="sng" dirty="0"/>
          </a:p>
          <a:p>
            <a:r>
              <a:rPr lang="tr-TR" sz="2000" dirty="0"/>
              <a:t>8	</a:t>
            </a:r>
          </a:p>
          <a:p>
            <a:pPr lvl="0"/>
            <a:r>
              <a:rPr lang="tr-TR" sz="2000" u="sng" dirty="0"/>
              <a:t>Kör poligon</a:t>
            </a:r>
          </a:p>
          <a:p>
            <a:pPr lvl="0"/>
            <a:r>
              <a:rPr lang="tr-TR" sz="2000" dirty="0"/>
              <a:t>9</a:t>
            </a:r>
          </a:p>
        </p:txBody>
      </p:sp>
    </p:spTree>
    <p:extLst>
      <p:ext uri="{BB962C8B-B14F-4D97-AF65-F5344CB8AC3E}">
        <p14:creationId xmlns:p14="http://schemas.microsoft.com/office/powerpoint/2010/main" val="109036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a:t>
            </a:r>
            <a:r>
              <a:rPr lang="tr-TR" sz="2400" dirty="0" err="1">
                <a:solidFill>
                  <a:schemeClr val="bg1"/>
                </a:solidFill>
                <a:ea typeface="Times New Roman" panose="02020603050405020304" pitchFamily="18" charset="0"/>
                <a:cs typeface="Times New Roman" panose="02020603050405020304" pitchFamily="18" charset="0"/>
              </a:rPr>
              <a:t>Geçki</a:t>
            </a:r>
            <a:r>
              <a:rPr lang="tr-TR" sz="2400" dirty="0">
                <a:solidFill>
                  <a:schemeClr val="bg1"/>
                </a:solidFill>
                <a:ea typeface="Times New Roman" panose="02020603050405020304" pitchFamily="18" charset="0"/>
                <a:cs typeface="Times New Roman" panose="02020603050405020304" pitchFamily="18" charset="0"/>
              </a:rPr>
              <a:t> Tasarımı ve İstikşafı</a:t>
            </a:r>
            <a:endParaRPr lang="en-US" sz="2400" dirty="0">
              <a:solidFill>
                <a:schemeClr val="bg1"/>
              </a:solidFill>
            </a:endParaRPr>
          </a:p>
        </p:txBody>
      </p:sp>
      <p:sp>
        <p:nvSpPr>
          <p:cNvPr id="4" name="Dikdörtgen 3"/>
          <p:cNvSpPr/>
          <p:nvPr/>
        </p:nvSpPr>
        <p:spPr>
          <a:xfrm>
            <a:off x="208139" y="821847"/>
            <a:ext cx="8676456" cy="5355312"/>
          </a:xfrm>
          <a:prstGeom prst="rect">
            <a:avLst/>
          </a:prstGeom>
        </p:spPr>
        <p:txBody>
          <a:bodyPr wrap="square">
            <a:spAutoFit/>
          </a:bodyPr>
          <a:lstStyle/>
          <a:p>
            <a:pPr marL="285750" indent="-285750" algn="just">
              <a:buBlip>
                <a:blip r:embed="rId2"/>
              </a:buBlip>
            </a:pPr>
            <a:r>
              <a:rPr lang="tr-TR" dirty="0"/>
              <a:t>Poligon geçkisi boyunca komşu poligon noktaları birbirini görmeli ve poligon açılarının kolay ve hassas olarak ölçülebilmesi için bir noktadan diğer bir noktaya bakıldığında diğer noktanın zemin tesisi görülebilecek şekilde noktaların yerleri seçilmelidir. </a:t>
            </a:r>
          </a:p>
          <a:p>
            <a:pPr marL="285750" indent="-285750" algn="just">
              <a:buBlip>
                <a:blip r:embed="rId2"/>
              </a:buBlip>
            </a:pPr>
            <a:endParaRPr lang="tr-TR" dirty="0"/>
          </a:p>
          <a:p>
            <a:pPr marL="285750" indent="-285750" algn="just">
              <a:buBlip>
                <a:blip r:embed="rId2"/>
              </a:buBlip>
            </a:pPr>
            <a:r>
              <a:rPr lang="tr-TR" dirty="0"/>
              <a:t>Kutupsal alım yapılacak uygulamalarda poligon noktalarının geniş görüş açısı bulunmalıdır. </a:t>
            </a:r>
          </a:p>
          <a:p>
            <a:pPr marL="285750" indent="-285750" algn="just">
              <a:buBlip>
                <a:blip r:embed="rId2"/>
              </a:buBlip>
            </a:pPr>
            <a:endParaRPr lang="tr-TR" dirty="0"/>
          </a:p>
          <a:p>
            <a:pPr marL="285750" indent="-285750" algn="just">
              <a:buBlip>
                <a:blip r:embed="rId2"/>
              </a:buBlip>
            </a:pPr>
            <a:r>
              <a:rPr lang="tr-TR" dirty="0"/>
              <a:t>Poligon kenar uzunlukları 500 m’yi geçmemelidir. Eğer poligon kenarı çelik şerit metre ile ölçülecekse 150 m’yi geçmemelidir. </a:t>
            </a:r>
          </a:p>
          <a:p>
            <a:pPr marL="285750" indent="-285750" algn="just">
              <a:buBlip>
                <a:blip r:embed="rId2"/>
              </a:buBlip>
            </a:pPr>
            <a:endParaRPr lang="tr-TR" dirty="0"/>
          </a:p>
          <a:p>
            <a:pPr marL="285750" indent="-285750" algn="just">
              <a:buBlip>
                <a:blip r:embed="rId2"/>
              </a:buBlip>
            </a:pPr>
            <a:r>
              <a:rPr lang="tr-TR" dirty="0"/>
              <a:t>Poligon </a:t>
            </a:r>
            <a:r>
              <a:rPr lang="tr-TR" dirty="0" err="1"/>
              <a:t>geçkileri</a:t>
            </a:r>
            <a:r>
              <a:rPr lang="tr-TR" dirty="0"/>
              <a:t> gergin olmalı, yani poligon açıları daima geniş açı, en uygunu 200 gon civarında olmalıdır. </a:t>
            </a:r>
          </a:p>
          <a:p>
            <a:pPr marL="285750" indent="-285750" algn="just">
              <a:buBlip>
                <a:blip r:embed="rId2"/>
              </a:buBlip>
            </a:pPr>
            <a:endParaRPr lang="tr-TR" dirty="0"/>
          </a:p>
          <a:p>
            <a:pPr marL="285750" indent="-285750" algn="just">
              <a:buBlip>
                <a:blip r:embed="rId2"/>
              </a:buBlip>
            </a:pPr>
            <a:r>
              <a:rPr lang="tr-TR" dirty="0"/>
              <a:t>Poligon tesislerinin kolayca tahrip olmasını önlemek için noktalar, yerleşik alanlarda yolların kolay bozulmayacak yerlerine, yerleşik olmayan alanlarda ise mümkün olduğunca tarla sınırlarında tesis edilmelidir. </a:t>
            </a:r>
          </a:p>
          <a:p>
            <a:pPr algn="just"/>
            <a:endParaRPr lang="tr-TR" dirty="0"/>
          </a:p>
          <a:p>
            <a:pPr marL="285750" indent="-285750" algn="just">
              <a:buBlip>
                <a:blip r:embed="rId2"/>
              </a:buBlip>
            </a:pPr>
            <a:r>
              <a:rPr lang="tr-TR" dirty="0"/>
              <a:t>Yerleşim alanlarında trafiği aksatmayacak </a:t>
            </a:r>
            <a:r>
              <a:rPr lang="tr-TR" dirty="0" err="1"/>
              <a:t>geçkiler</a:t>
            </a:r>
            <a:r>
              <a:rPr lang="tr-TR" dirty="0"/>
              <a:t> seçilmeli, teknik alt yapı tesislerinin üzerinde olmamalı, kavşak noktalarında en az nokta ile </a:t>
            </a:r>
            <a:r>
              <a:rPr lang="tr-TR" dirty="0" err="1"/>
              <a:t>geçkiler</a:t>
            </a:r>
            <a:r>
              <a:rPr lang="tr-TR" dirty="0"/>
              <a:t> geçirilmelidir. </a:t>
            </a:r>
          </a:p>
        </p:txBody>
      </p:sp>
    </p:spTree>
    <p:extLst>
      <p:ext uri="{BB962C8B-B14F-4D97-AF65-F5344CB8AC3E}">
        <p14:creationId xmlns:p14="http://schemas.microsoft.com/office/powerpoint/2010/main" val="3362075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Kanavası</a:t>
            </a:r>
            <a:endParaRPr lang="en-US" sz="2400" dirty="0">
              <a:solidFill>
                <a:schemeClr val="bg1"/>
              </a:solidFill>
            </a:endParaRPr>
          </a:p>
        </p:txBody>
      </p:sp>
      <p:pic>
        <p:nvPicPr>
          <p:cNvPr id="3" name="Resim 2"/>
          <p:cNvPicPr>
            <a:picLocks noChangeAspect="1"/>
          </p:cNvPicPr>
          <p:nvPr/>
        </p:nvPicPr>
        <p:blipFill>
          <a:blip r:embed="rId2"/>
          <a:stretch>
            <a:fillRect/>
          </a:stretch>
        </p:blipFill>
        <p:spPr>
          <a:xfrm>
            <a:off x="0" y="853251"/>
            <a:ext cx="4131625" cy="5466810"/>
          </a:xfrm>
          <a:prstGeom prst="rect">
            <a:avLst/>
          </a:prstGeom>
        </p:spPr>
      </p:pic>
      <p:sp>
        <p:nvSpPr>
          <p:cNvPr id="4" name="Dikdörtgen 3"/>
          <p:cNvSpPr/>
          <p:nvPr/>
        </p:nvSpPr>
        <p:spPr>
          <a:xfrm>
            <a:off x="3799643" y="770501"/>
            <a:ext cx="5237824" cy="5632311"/>
          </a:xfrm>
          <a:prstGeom prst="rect">
            <a:avLst/>
          </a:prstGeom>
        </p:spPr>
        <p:txBody>
          <a:bodyPr wrap="square">
            <a:spAutoFit/>
          </a:bodyPr>
          <a:lstStyle/>
          <a:p>
            <a:pPr marL="285750" indent="-285750" algn="just">
              <a:buFont typeface="Arial" panose="020B0604020202020204" pitchFamily="34" charset="0"/>
              <a:buChar char="•"/>
            </a:pPr>
            <a:r>
              <a:rPr lang="tr-TR" dirty="0"/>
              <a:t>Poligon noktalarının birbirlerine bağlantılarını, poligon geçkilerinin hesap yönlerini ve geçki numaralarını gösteren şekillere poligon kanavaları denilir.</a:t>
            </a:r>
          </a:p>
          <a:p>
            <a:pPr marL="285750" indent="-285750" algn="just">
              <a:buFont typeface="Arial" panose="020B0604020202020204" pitchFamily="34" charset="0"/>
              <a:buChar char="•"/>
            </a:pPr>
            <a:r>
              <a:rPr lang="tr-TR" dirty="0"/>
              <a:t>Poligon kanavaları, biri arazide poligonların tesis ve ölçümleri yapılarken ve yaklaşık ölçekli olarak, diğeri poligon hesabından sonra poligon noktalarının koordinatları hesaplandıktan sonra koordinat değerlerine göre iki kez hazırlanır.</a:t>
            </a:r>
          </a:p>
          <a:p>
            <a:pPr marL="285750" indent="-285750" algn="just">
              <a:buFont typeface="Arial" panose="020B0604020202020204" pitchFamily="34" charset="0"/>
              <a:buChar char="•"/>
            </a:pPr>
            <a:r>
              <a:rPr lang="tr-TR" dirty="0"/>
              <a:t>İlk olarak hazırlanan kanavaya </a:t>
            </a:r>
            <a:r>
              <a:rPr lang="tr-TR" b="1" u="sng" dirty="0">
                <a:solidFill>
                  <a:srgbClr val="FF0000"/>
                </a:solidFill>
              </a:rPr>
              <a:t>istikşaf kanavası </a:t>
            </a:r>
            <a:r>
              <a:rPr lang="tr-TR" dirty="0"/>
              <a:t>denir. Bu kanava gerek poligon ağının kurulmasında gerekse poligon kenar ve açılarının ölçülmesi sırasında yol gösterici rehberdir.</a:t>
            </a:r>
          </a:p>
          <a:p>
            <a:pPr marL="285750" indent="-285750" algn="just">
              <a:buFont typeface="Arial" panose="020B0604020202020204" pitchFamily="34" charset="0"/>
              <a:buChar char="•"/>
            </a:pPr>
            <a:r>
              <a:rPr lang="tr-TR" dirty="0"/>
              <a:t>Ölçekli olarak çizilen ikinci kanava ise, ileride yapılacak bütün uygulamalarda poligon ağının durumunu göstermek ve yeni tesis edilecek poligonların bağlantılarını belirlemek için gereklidir.</a:t>
            </a:r>
          </a:p>
          <a:p>
            <a:pPr marL="285750" indent="-285750" algn="just">
              <a:buFont typeface="Arial" panose="020B0604020202020204" pitchFamily="34" charset="0"/>
              <a:buChar char="•"/>
            </a:pPr>
            <a:r>
              <a:rPr lang="tr-TR" dirty="0"/>
              <a:t>Poligon kanavaları boyut değiştirmeyen saydam altlıklara 1/2000, 1/5000 veya 1/10000 ölçeklerinde çizilir. </a:t>
            </a:r>
          </a:p>
        </p:txBody>
      </p:sp>
    </p:spTree>
    <p:extLst>
      <p:ext uri="{BB962C8B-B14F-4D97-AF65-F5344CB8AC3E}">
        <p14:creationId xmlns:p14="http://schemas.microsoft.com/office/powerpoint/2010/main" val="675939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Maliyet Analizi</a:t>
            </a:r>
            <a:endParaRPr lang="en-US" sz="2400" dirty="0">
              <a:solidFill>
                <a:schemeClr val="bg1"/>
              </a:solidFill>
            </a:endParaRPr>
          </a:p>
        </p:txBody>
      </p:sp>
      <p:pic>
        <p:nvPicPr>
          <p:cNvPr id="3" name="Resim 2"/>
          <p:cNvPicPr>
            <a:picLocks noChangeAspect="1"/>
          </p:cNvPicPr>
          <p:nvPr/>
        </p:nvPicPr>
        <p:blipFill>
          <a:blip r:embed="rId2"/>
          <a:stretch>
            <a:fillRect/>
          </a:stretch>
        </p:blipFill>
        <p:spPr>
          <a:xfrm>
            <a:off x="1304999" y="701077"/>
            <a:ext cx="6553140" cy="5525033"/>
          </a:xfrm>
          <a:prstGeom prst="rect">
            <a:avLst/>
          </a:prstGeom>
        </p:spPr>
      </p:pic>
    </p:spTree>
    <p:extLst>
      <p:ext uri="{BB962C8B-B14F-4D97-AF65-F5344CB8AC3E}">
        <p14:creationId xmlns:p14="http://schemas.microsoft.com/office/powerpoint/2010/main" val="1221382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Maliyet Analizi</a:t>
            </a:r>
            <a:endParaRPr lang="en-US" sz="2400" dirty="0">
              <a:solidFill>
                <a:schemeClr val="bg1"/>
              </a:solidFill>
            </a:endParaRPr>
          </a:p>
        </p:txBody>
      </p:sp>
      <p:pic>
        <p:nvPicPr>
          <p:cNvPr id="2" name="Resim 1"/>
          <p:cNvPicPr>
            <a:picLocks noChangeAspect="1"/>
          </p:cNvPicPr>
          <p:nvPr/>
        </p:nvPicPr>
        <p:blipFill>
          <a:blip r:embed="rId2"/>
          <a:stretch>
            <a:fillRect/>
          </a:stretch>
        </p:blipFill>
        <p:spPr>
          <a:xfrm>
            <a:off x="1514094" y="787341"/>
            <a:ext cx="6134950" cy="5484063"/>
          </a:xfrm>
          <a:prstGeom prst="rect">
            <a:avLst/>
          </a:prstGeom>
        </p:spPr>
      </p:pic>
    </p:spTree>
    <p:extLst>
      <p:ext uri="{BB962C8B-B14F-4D97-AF65-F5344CB8AC3E}">
        <p14:creationId xmlns:p14="http://schemas.microsoft.com/office/powerpoint/2010/main" val="2785996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Maliyet Analizi</a:t>
            </a:r>
            <a:endParaRPr lang="en-US" sz="2400" dirty="0">
              <a:solidFill>
                <a:schemeClr val="bg1"/>
              </a:solidFill>
            </a:endParaRPr>
          </a:p>
        </p:txBody>
      </p:sp>
      <p:pic>
        <p:nvPicPr>
          <p:cNvPr id="2" name="Resim 1"/>
          <p:cNvPicPr>
            <a:picLocks noChangeAspect="1"/>
          </p:cNvPicPr>
          <p:nvPr/>
        </p:nvPicPr>
        <p:blipFill rotWithShape="1">
          <a:blip r:embed="rId2"/>
          <a:srcRect t="10577"/>
          <a:stretch/>
        </p:blipFill>
        <p:spPr>
          <a:xfrm>
            <a:off x="0" y="879895"/>
            <a:ext cx="9144000" cy="2788348"/>
          </a:xfrm>
          <a:prstGeom prst="rect">
            <a:avLst/>
          </a:prstGeom>
        </p:spPr>
      </p:pic>
      <p:pic>
        <p:nvPicPr>
          <p:cNvPr id="4" name="Resim 3"/>
          <p:cNvPicPr>
            <a:picLocks noChangeAspect="1"/>
          </p:cNvPicPr>
          <p:nvPr/>
        </p:nvPicPr>
        <p:blipFill rotWithShape="1">
          <a:blip r:embed="rId3"/>
          <a:srcRect t="5466" b="9066"/>
          <a:stretch/>
        </p:blipFill>
        <p:spPr>
          <a:xfrm>
            <a:off x="287169" y="3122762"/>
            <a:ext cx="8529027" cy="3154078"/>
          </a:xfrm>
          <a:prstGeom prst="rect">
            <a:avLst/>
          </a:prstGeom>
        </p:spPr>
      </p:pic>
    </p:spTree>
    <p:extLst>
      <p:ext uri="{BB962C8B-B14F-4D97-AF65-F5344CB8AC3E}">
        <p14:creationId xmlns:p14="http://schemas.microsoft.com/office/powerpoint/2010/main" val="3944233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Ölçümü (BÖHHBÜY)</a:t>
            </a:r>
            <a:endParaRPr lang="en-US" sz="2400" dirty="0">
              <a:solidFill>
                <a:schemeClr val="bg1"/>
              </a:solidFill>
            </a:endParaRPr>
          </a:p>
        </p:txBody>
      </p:sp>
      <p:pic>
        <p:nvPicPr>
          <p:cNvPr id="7" name="Resim 6"/>
          <p:cNvPicPr>
            <a:picLocks noChangeAspect="1"/>
          </p:cNvPicPr>
          <p:nvPr/>
        </p:nvPicPr>
        <p:blipFill>
          <a:blip r:embed="rId2"/>
          <a:stretch>
            <a:fillRect/>
          </a:stretch>
        </p:blipFill>
        <p:spPr>
          <a:xfrm>
            <a:off x="0" y="1142811"/>
            <a:ext cx="9144000" cy="3847760"/>
          </a:xfrm>
          <a:prstGeom prst="rect">
            <a:avLst/>
          </a:prstGeom>
        </p:spPr>
      </p:pic>
      <p:sp>
        <p:nvSpPr>
          <p:cNvPr id="8" name="Dikdörtgen 7"/>
          <p:cNvSpPr/>
          <p:nvPr/>
        </p:nvSpPr>
        <p:spPr>
          <a:xfrm>
            <a:off x="6261830" y="4700013"/>
            <a:ext cx="2039341" cy="461665"/>
          </a:xfrm>
          <a:prstGeom prst="rect">
            <a:avLst/>
          </a:prstGeom>
        </p:spPr>
        <p:txBody>
          <a:bodyPr wrap="none">
            <a:spAutoFit/>
          </a:bodyPr>
          <a:lstStyle/>
          <a:p>
            <a:r>
              <a:rPr lang="tr-TR" altLang="tr-TR" sz="2400" b="1" u="sng" dirty="0">
                <a:solidFill>
                  <a:srgbClr val="FFC000"/>
                </a:solidFill>
                <a:effectLst>
                  <a:outerShdw blurRad="38100" dist="38100" dir="2700000" algn="tl">
                    <a:srgbClr val="000000">
                      <a:alpha val="43137"/>
                    </a:srgbClr>
                  </a:outerShdw>
                </a:effectLst>
                <a:ea typeface="Times New Roman" pitchFamily="18" charset="0"/>
                <a:cs typeface="Tahoma" pitchFamily="34" charset="0"/>
              </a:rPr>
              <a:t>Ölçme Bilgisi 3</a:t>
            </a:r>
            <a:endParaRPr lang="tr-TR" sz="2400" b="1" u="sng" dirty="0">
              <a:solidFill>
                <a:srgbClr val="FFC000"/>
              </a:solidFill>
              <a:effectLst>
                <a:outerShdw blurRad="38100" dist="38100" dir="2700000" algn="tl">
                  <a:srgbClr val="000000">
                    <a:alpha val="43137"/>
                  </a:srgbClr>
                </a:outerShdw>
              </a:effectLst>
            </a:endParaRPr>
          </a:p>
        </p:txBody>
      </p:sp>
      <p:sp>
        <p:nvSpPr>
          <p:cNvPr id="9" name="Dikdörtgen 8"/>
          <p:cNvSpPr/>
          <p:nvPr/>
        </p:nvSpPr>
        <p:spPr>
          <a:xfrm>
            <a:off x="278543" y="3994030"/>
            <a:ext cx="8511774" cy="120769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39990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Ölçümü (BÖHHBÜY)</a:t>
            </a:r>
            <a:endParaRPr lang="en-US" sz="2400" dirty="0">
              <a:solidFill>
                <a:schemeClr val="bg1"/>
              </a:solidFill>
            </a:endParaRPr>
          </a:p>
        </p:txBody>
      </p:sp>
      <p:pic>
        <p:nvPicPr>
          <p:cNvPr id="2" name="Resim 1"/>
          <p:cNvPicPr>
            <a:picLocks noChangeAspect="1"/>
          </p:cNvPicPr>
          <p:nvPr/>
        </p:nvPicPr>
        <p:blipFill rotWithShape="1">
          <a:blip r:embed="rId2"/>
          <a:srcRect t="1768"/>
          <a:stretch/>
        </p:blipFill>
        <p:spPr>
          <a:xfrm>
            <a:off x="0" y="897147"/>
            <a:ext cx="9144000" cy="3557734"/>
          </a:xfrm>
          <a:prstGeom prst="rect">
            <a:avLst/>
          </a:prstGeom>
        </p:spPr>
      </p:pic>
      <p:pic>
        <p:nvPicPr>
          <p:cNvPr id="4" name="Resim 3"/>
          <p:cNvPicPr>
            <a:picLocks noChangeAspect="1"/>
          </p:cNvPicPr>
          <p:nvPr/>
        </p:nvPicPr>
        <p:blipFill>
          <a:blip r:embed="rId3"/>
          <a:stretch>
            <a:fillRect/>
          </a:stretch>
        </p:blipFill>
        <p:spPr>
          <a:xfrm>
            <a:off x="2242868" y="4454881"/>
            <a:ext cx="4590054" cy="1813462"/>
          </a:xfrm>
          <a:prstGeom prst="rect">
            <a:avLst/>
          </a:prstGeom>
        </p:spPr>
      </p:pic>
    </p:spTree>
    <p:extLst>
      <p:ext uri="{BB962C8B-B14F-4D97-AF65-F5344CB8AC3E}">
        <p14:creationId xmlns:p14="http://schemas.microsoft.com/office/powerpoint/2010/main" val="2430048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Ölçümü (BÖHHBÜY)</a:t>
            </a:r>
            <a:endParaRPr lang="en-US" sz="2400" dirty="0">
              <a:solidFill>
                <a:schemeClr val="bg1"/>
              </a:solidFill>
            </a:endParaRPr>
          </a:p>
        </p:txBody>
      </p:sp>
      <p:pic>
        <p:nvPicPr>
          <p:cNvPr id="5" name="Resim 4"/>
          <p:cNvPicPr>
            <a:picLocks noChangeAspect="1"/>
          </p:cNvPicPr>
          <p:nvPr/>
        </p:nvPicPr>
        <p:blipFill rotWithShape="1">
          <a:blip r:embed="rId2"/>
          <a:srcRect l="11678" t="8690"/>
          <a:stretch/>
        </p:blipFill>
        <p:spPr>
          <a:xfrm>
            <a:off x="2607675" y="882233"/>
            <a:ext cx="4113303" cy="3983066"/>
          </a:xfrm>
          <a:prstGeom prst="rect">
            <a:avLst/>
          </a:prstGeom>
        </p:spPr>
      </p:pic>
      <p:pic>
        <p:nvPicPr>
          <p:cNvPr id="6" name="Resim 5"/>
          <p:cNvPicPr>
            <a:picLocks noChangeAspect="1"/>
          </p:cNvPicPr>
          <p:nvPr/>
        </p:nvPicPr>
        <p:blipFill rotWithShape="1">
          <a:blip r:embed="rId3"/>
          <a:srcRect l="3774" r="3585" b="80765"/>
          <a:stretch/>
        </p:blipFill>
        <p:spPr>
          <a:xfrm>
            <a:off x="119679" y="5177263"/>
            <a:ext cx="9024321" cy="973371"/>
          </a:xfrm>
          <a:prstGeom prst="rect">
            <a:avLst/>
          </a:prstGeom>
        </p:spPr>
      </p:pic>
    </p:spTree>
    <p:extLst>
      <p:ext uri="{BB962C8B-B14F-4D97-AF65-F5344CB8AC3E}">
        <p14:creationId xmlns:p14="http://schemas.microsoft.com/office/powerpoint/2010/main" val="750281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3774" t="19235" r="3585"/>
          <a:stretch/>
        </p:blipFill>
        <p:spPr>
          <a:xfrm>
            <a:off x="278543" y="1061049"/>
            <a:ext cx="8704409" cy="3942272"/>
          </a:xfrm>
          <a:prstGeom prst="rect">
            <a:avLst/>
          </a:prstGeom>
        </p:spPr>
      </p:pic>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Ölçümü (BÖHHBÜY)</a:t>
            </a:r>
            <a:endParaRPr lang="en-US" sz="2400" dirty="0">
              <a:solidFill>
                <a:schemeClr val="bg1"/>
              </a:solidFill>
            </a:endParaRPr>
          </a:p>
        </p:txBody>
      </p:sp>
      <p:sp>
        <p:nvSpPr>
          <p:cNvPr id="4" name="Dikdörtgen 3"/>
          <p:cNvSpPr/>
          <p:nvPr/>
        </p:nvSpPr>
        <p:spPr>
          <a:xfrm>
            <a:off x="6819967" y="4815855"/>
            <a:ext cx="2039341" cy="461665"/>
          </a:xfrm>
          <a:prstGeom prst="rect">
            <a:avLst/>
          </a:prstGeom>
        </p:spPr>
        <p:txBody>
          <a:bodyPr wrap="none">
            <a:spAutoFit/>
          </a:bodyPr>
          <a:lstStyle/>
          <a:p>
            <a:r>
              <a:rPr lang="tr-TR" altLang="tr-TR" sz="2400" b="1" u="sng" dirty="0">
                <a:solidFill>
                  <a:srgbClr val="FFC000"/>
                </a:solidFill>
                <a:effectLst>
                  <a:outerShdw blurRad="38100" dist="38100" dir="2700000" algn="tl">
                    <a:srgbClr val="000000">
                      <a:alpha val="43137"/>
                    </a:srgbClr>
                  </a:outerShdw>
                </a:effectLst>
                <a:ea typeface="Times New Roman" pitchFamily="18" charset="0"/>
                <a:cs typeface="Tahoma" pitchFamily="34" charset="0"/>
              </a:rPr>
              <a:t>Ölçme Bilgisi 2</a:t>
            </a:r>
            <a:endParaRPr lang="tr-TR" sz="2400" b="1" u="sng" dirty="0">
              <a:solidFill>
                <a:srgbClr val="FFC000"/>
              </a:solidFill>
              <a:effectLst>
                <a:outerShdw blurRad="38100" dist="38100" dir="2700000" algn="tl">
                  <a:srgbClr val="000000">
                    <a:alpha val="43137"/>
                  </a:srgbClr>
                </a:outerShdw>
              </a:effectLst>
            </a:endParaRPr>
          </a:p>
        </p:txBody>
      </p:sp>
      <p:sp>
        <p:nvSpPr>
          <p:cNvPr id="5" name="Dikdörtgen 4"/>
          <p:cNvSpPr/>
          <p:nvPr/>
        </p:nvSpPr>
        <p:spPr>
          <a:xfrm>
            <a:off x="327722" y="1544128"/>
            <a:ext cx="8655230" cy="380424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56953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907704"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2" y="476672"/>
            <a:ext cx="1538629" cy="1556792"/>
          </a:xfrm>
          <a:prstGeom prst="rect">
            <a:avLst/>
          </a:prstGeom>
        </p:spPr>
      </p:pic>
      <p:sp>
        <p:nvSpPr>
          <p:cNvPr id="6" name="Dikdörtgen 5"/>
          <p:cNvSpPr/>
          <p:nvPr/>
        </p:nvSpPr>
        <p:spPr>
          <a:xfrm>
            <a:off x="2159224" y="764706"/>
            <a:ext cx="6229200" cy="461665"/>
          </a:xfrm>
          <a:prstGeom prst="rect">
            <a:avLst/>
          </a:prstGeom>
          <a:solidFill>
            <a:schemeClr val="accent1">
              <a:lumMod val="75000"/>
            </a:schemeClr>
          </a:solidFill>
        </p:spPr>
        <p:txBody>
          <a:bodyPr wrap="square">
            <a:spAutoFit/>
          </a:bodyPr>
          <a:lstStyle/>
          <a:p>
            <a:r>
              <a:rPr lang="tr-TR" sz="2400" b="1" dirty="0">
                <a:solidFill>
                  <a:prstClr val="white"/>
                </a:solidFill>
              </a:rPr>
              <a:t>NOKTA KONUMLAMA</a:t>
            </a:r>
            <a:endParaRPr lang="tr-TR" sz="2400" dirty="0">
              <a:solidFill>
                <a:prstClr val="white"/>
              </a:solidFill>
            </a:endParaRPr>
          </a:p>
        </p:txBody>
      </p:sp>
      <p:sp>
        <p:nvSpPr>
          <p:cNvPr id="9" name="Dikdörtgen 8"/>
          <p:cNvSpPr/>
          <p:nvPr/>
        </p:nvSpPr>
        <p:spPr>
          <a:xfrm>
            <a:off x="2124368" y="1846261"/>
            <a:ext cx="6803621" cy="4154984"/>
          </a:xfrm>
          <a:prstGeom prst="rect">
            <a:avLst/>
          </a:prstGeom>
        </p:spPr>
        <p:txBody>
          <a:bodyPr wrap="square">
            <a:spAutoFit/>
          </a:bodyPr>
          <a:lstStyle/>
          <a:p>
            <a:pPr algn="just"/>
            <a:r>
              <a:rPr lang="tr-TR" sz="2400" b="1" dirty="0">
                <a:ln w="11430"/>
                <a:solidFill>
                  <a:srgbClr val="0070C0"/>
                </a:solidFill>
                <a:effectLst>
                  <a:outerShdw blurRad="38100" dist="38100" dir="2700000" algn="tl">
                    <a:srgbClr val="000000">
                      <a:alpha val="43137"/>
                    </a:srgbClr>
                  </a:outerShdw>
                </a:effectLst>
              </a:rPr>
              <a:t>Kavramsal Kazanımlar:</a:t>
            </a:r>
          </a:p>
          <a:p>
            <a:pPr algn="just"/>
            <a:r>
              <a:rPr lang="tr-TR" sz="2400" dirty="0">
                <a:ln w="11430"/>
              </a:rPr>
              <a:t>Kutupsal nokta konumlama (Mühendislik Hesap.)</a:t>
            </a:r>
          </a:p>
          <a:p>
            <a:pPr algn="just"/>
            <a:r>
              <a:rPr lang="tr-TR" sz="2400" dirty="0" err="1">
                <a:ln w="11430"/>
              </a:rPr>
              <a:t>Geçkilerle</a:t>
            </a:r>
            <a:r>
              <a:rPr lang="tr-TR" sz="2400" dirty="0">
                <a:ln w="11430"/>
              </a:rPr>
              <a:t> nokta konumlama (Poligon Ölçüm ve </a:t>
            </a:r>
            <a:r>
              <a:rPr lang="tr-TR" sz="2400" dirty="0" err="1">
                <a:ln w="11430"/>
              </a:rPr>
              <a:t>Hes</a:t>
            </a:r>
            <a:r>
              <a:rPr lang="tr-TR" sz="2400" dirty="0">
                <a:ln w="11430"/>
              </a:rPr>
              <a:t>.)</a:t>
            </a:r>
          </a:p>
          <a:p>
            <a:pPr algn="just"/>
            <a:r>
              <a:rPr lang="tr-TR" sz="2400" dirty="0">
                <a:ln w="11430"/>
              </a:rPr>
              <a:t>Kestirme Yöntemi ile nokta konumlama</a:t>
            </a:r>
          </a:p>
          <a:p>
            <a:pPr algn="just"/>
            <a:r>
              <a:rPr lang="tr-TR" sz="2400" dirty="0">
                <a:ln w="11430"/>
              </a:rPr>
              <a:t>Uydularla nokta konumlama (Ölçme Bilgisi 3)</a:t>
            </a:r>
          </a:p>
          <a:p>
            <a:pPr algn="just"/>
            <a:endParaRPr lang="tr-TR" sz="2400" dirty="0">
              <a:ln w="11430"/>
            </a:endParaRPr>
          </a:p>
          <a:p>
            <a:pPr algn="just"/>
            <a:r>
              <a:rPr lang="tr-TR" sz="2400" b="1" dirty="0">
                <a:ln w="11430"/>
                <a:solidFill>
                  <a:srgbClr val="0070C0"/>
                </a:solidFill>
                <a:effectLst>
                  <a:outerShdw blurRad="38100" dist="38100" dir="2700000" algn="tl">
                    <a:srgbClr val="000000">
                      <a:alpha val="43137"/>
                    </a:srgbClr>
                  </a:outerShdw>
                </a:effectLst>
              </a:rPr>
              <a:t>Uygulamalar:</a:t>
            </a:r>
          </a:p>
          <a:p>
            <a:pPr marL="342900" lvl="0" indent="-342900" algn="just">
              <a:buFont typeface="Arial" panose="020B0604020202020204" pitchFamily="34" charset="0"/>
              <a:buChar char="•"/>
            </a:pPr>
            <a:r>
              <a:rPr lang="tr-TR" sz="2400" dirty="0">
                <a:ln w="11430"/>
              </a:rPr>
              <a:t>Kutupsal nokta konumlamada belirsizlik</a:t>
            </a:r>
          </a:p>
          <a:p>
            <a:pPr marL="342900" lvl="0" indent="-342900" algn="just">
              <a:buFont typeface="Arial" panose="020B0604020202020204" pitchFamily="34" charset="0"/>
              <a:buChar char="•"/>
            </a:pPr>
            <a:r>
              <a:rPr lang="tr-TR" sz="2400" dirty="0">
                <a:ln w="11430"/>
              </a:rPr>
              <a:t>Poligon hesabı</a:t>
            </a:r>
          </a:p>
          <a:p>
            <a:pPr marL="342900" lvl="0" indent="-342900" algn="just">
              <a:buFont typeface="Arial" panose="020B0604020202020204" pitchFamily="34" charset="0"/>
              <a:buChar char="•"/>
            </a:pPr>
            <a:r>
              <a:rPr lang="tr-TR" sz="2400" dirty="0">
                <a:ln w="11430"/>
              </a:rPr>
              <a:t>Önden kestirme hesabı</a:t>
            </a:r>
          </a:p>
          <a:p>
            <a:pPr marL="342900" lvl="0" indent="-342900" algn="just">
              <a:buFont typeface="Arial" panose="020B0604020202020204" pitchFamily="34" charset="0"/>
              <a:buChar char="•"/>
            </a:pPr>
            <a:r>
              <a:rPr lang="tr-TR" sz="2400" dirty="0">
                <a:ln w="11430"/>
              </a:rPr>
              <a:t>Geriden kestirme hesabı</a:t>
            </a:r>
          </a:p>
        </p:txBody>
      </p:sp>
      <p:sp>
        <p:nvSpPr>
          <p:cNvPr id="2" name="Dikdörtgen 1"/>
          <p:cNvSpPr/>
          <p:nvPr/>
        </p:nvSpPr>
        <p:spPr>
          <a:xfrm>
            <a:off x="6426028" y="610927"/>
            <a:ext cx="1962396" cy="707886"/>
          </a:xfrm>
          <a:prstGeom prst="rect">
            <a:avLst/>
          </a:prstGeom>
          <a:noFill/>
        </p:spPr>
        <p:txBody>
          <a:bodyPr wrap="none" lIns="91440" tIns="45720" rIns="91440" bIns="45720">
            <a:spAutoFit/>
          </a:bodyPr>
          <a:lstStyle/>
          <a:p>
            <a:pPr algn="ctr"/>
            <a:r>
              <a:rPr lang="tr-TR" sz="40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4.Bölüm</a:t>
            </a:r>
          </a:p>
        </p:txBody>
      </p:sp>
    </p:spTree>
    <p:extLst>
      <p:ext uri="{BB962C8B-B14F-4D97-AF65-F5344CB8AC3E}">
        <p14:creationId xmlns:p14="http://schemas.microsoft.com/office/powerpoint/2010/main" val="1910441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Ölçümü</a:t>
            </a:r>
            <a:endParaRPr lang="en-US" sz="2400" dirty="0">
              <a:solidFill>
                <a:schemeClr val="bg1"/>
              </a:solidFill>
            </a:endParaRPr>
          </a:p>
        </p:txBody>
      </p:sp>
      <p:sp>
        <p:nvSpPr>
          <p:cNvPr id="4" name="Metin kutusu 3"/>
          <p:cNvSpPr txBox="1"/>
          <p:nvPr/>
        </p:nvSpPr>
        <p:spPr>
          <a:xfrm>
            <a:off x="2888570" y="763708"/>
            <a:ext cx="2591350" cy="584775"/>
          </a:xfrm>
          <a:prstGeom prst="rect">
            <a:avLst/>
          </a:prstGeom>
          <a:noFill/>
        </p:spPr>
        <p:txBody>
          <a:bodyPr wrap="none" rtlCol="0">
            <a:spAutoFit/>
          </a:bodyPr>
          <a:lstStyle/>
          <a:p>
            <a:r>
              <a:rPr lang="tr-TR" sz="3200" b="1" dirty="0">
                <a:solidFill>
                  <a:srgbClr val="FFC000"/>
                </a:solidFill>
                <a:effectLst>
                  <a:outerShdw blurRad="38100" dist="38100" dir="2700000" algn="tl">
                    <a:srgbClr val="000000">
                      <a:alpha val="43137"/>
                    </a:srgbClr>
                  </a:outerShdw>
                </a:effectLst>
              </a:rPr>
              <a:t>Kenar Ölçümü</a:t>
            </a:r>
          </a:p>
        </p:txBody>
      </p:sp>
      <p:sp>
        <p:nvSpPr>
          <p:cNvPr id="5" name="Rectangle 2"/>
          <p:cNvSpPr>
            <a:spLocks noChangeArrowheads="1"/>
          </p:cNvSpPr>
          <p:nvPr/>
        </p:nvSpPr>
        <p:spPr bwMode="auto">
          <a:xfrm>
            <a:off x="164532" y="1788431"/>
            <a:ext cx="8814936"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b="0" i="0" u="none" strike="noStrike" cap="none" normalizeH="0" baseline="0" dirty="0">
                <a:ln>
                  <a:noFill/>
                </a:ln>
                <a:solidFill>
                  <a:schemeClr val="tx1"/>
                </a:solidFill>
                <a:effectLst/>
                <a:ea typeface="Times New Roman" pitchFamily="18" charset="0"/>
                <a:cs typeface="Tahoma" pitchFamily="34" charset="0"/>
              </a:rPr>
              <a:t>Poligon kenarları yıllık kontrol belgeleri bulunan elektronik uzunluk ölçerler ile veya idarenin izni alınarak 20 </a:t>
            </a:r>
            <a:r>
              <a:rPr kumimoji="0" lang="tr-TR" altLang="tr-TR" b="0" i="0" u="none" strike="noStrike" cap="none" normalizeH="0" baseline="0" dirty="0" err="1">
                <a:ln>
                  <a:noFill/>
                </a:ln>
                <a:solidFill>
                  <a:schemeClr val="tx1"/>
                </a:solidFill>
                <a:effectLst/>
                <a:ea typeface="Times New Roman" pitchFamily="18" charset="0"/>
                <a:cs typeface="Tahoma" pitchFamily="34" charset="0"/>
              </a:rPr>
              <a:t>m’lik</a:t>
            </a:r>
            <a:r>
              <a:rPr kumimoji="0" lang="tr-TR" altLang="tr-TR" b="0" i="0" u="none" strike="noStrike" cap="none" normalizeH="0" baseline="0" dirty="0">
                <a:ln>
                  <a:noFill/>
                </a:ln>
                <a:solidFill>
                  <a:schemeClr val="tx1"/>
                </a:solidFill>
                <a:effectLst/>
                <a:ea typeface="Times New Roman" pitchFamily="18" charset="0"/>
                <a:cs typeface="Tahoma" pitchFamily="34" charset="0"/>
              </a:rPr>
              <a:t> ayarlı şerit metreler ile ölçülür.</a:t>
            </a:r>
            <a:endParaRPr kumimoji="0" lang="tr-TR" altLang="tr-TR"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b="0" i="0" u="none" strike="noStrike" cap="none" normalizeH="0" baseline="0" dirty="0">
                <a:ln>
                  <a:noFill/>
                </a:ln>
                <a:solidFill>
                  <a:schemeClr val="tx1"/>
                </a:solidFill>
                <a:effectLst/>
                <a:ea typeface="Times New Roman" pitchFamily="18" charset="0"/>
                <a:cs typeface="Tahoma" pitchFamily="34" charset="0"/>
              </a:rPr>
              <a:t>Kenar ölçümünde standart sapması 3mm+3ppm ve daha iyi elektronik uzunluk ölçerler kullanılmalıdır. Elektronik olarak karşılıklı iki kez ölçülen kenarlar projeksiyon düzlemine indirgenir. İndirgenen uzunluklar arasındaki fark 3 cm’yi geçmemelidir. </a:t>
            </a:r>
            <a:endParaRPr kumimoji="0" lang="tr-TR" altLang="tr-TR"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b="0" i="0" u="none" strike="noStrike" cap="none" normalizeH="0" baseline="0" dirty="0">
                <a:ln>
                  <a:noFill/>
                </a:ln>
                <a:solidFill>
                  <a:schemeClr val="tx1"/>
                </a:solidFill>
                <a:effectLst/>
                <a:ea typeface="Times New Roman" pitchFamily="18" charset="0"/>
                <a:cs typeface="Tahoma" pitchFamily="34" charset="0"/>
              </a:rPr>
              <a:t>Poligon kenarı şerit metreler ile yapılan ölçümlerde gidiş-dönüş, arızalı arazilerde ikisi de iniş doğrultusunda olmak üzere iki defa ölçülür. </a:t>
            </a:r>
            <a:endParaRPr kumimoji="0" lang="tr-TR" altLang="tr-TR" b="0" i="0" u="none" strike="noStrike" cap="none" normalizeH="0" baseline="0" dirty="0">
              <a:ln>
                <a:noFill/>
              </a:ln>
              <a:solidFill>
                <a:schemeClr val="tx1"/>
              </a:solidFill>
              <a:effectLst/>
              <a:cs typeface="Arial" pitchFamily="34" charset="0"/>
            </a:endParaRPr>
          </a:p>
        </p:txBody>
      </p:sp>
      <p:graphicFrame>
        <p:nvGraphicFramePr>
          <p:cNvPr id="6" name="Nesne 5"/>
          <p:cNvGraphicFramePr>
            <a:graphicFrameLocks noChangeAspect="1"/>
          </p:cNvGraphicFramePr>
          <p:nvPr>
            <p:extLst>
              <p:ext uri="{D42A27DB-BD31-4B8C-83A1-F6EECF244321}">
                <p14:modId xmlns:p14="http://schemas.microsoft.com/office/powerpoint/2010/main" val="827435466"/>
              </p:ext>
            </p:extLst>
          </p:nvPr>
        </p:nvGraphicFramePr>
        <p:xfrm>
          <a:off x="3322199" y="5001963"/>
          <a:ext cx="2499602" cy="454473"/>
        </p:xfrm>
        <a:graphic>
          <a:graphicData uri="http://schemas.openxmlformats.org/presentationml/2006/ole">
            <mc:AlternateContent xmlns:mc="http://schemas.openxmlformats.org/markup-compatibility/2006">
              <mc:Choice xmlns:v="urn:schemas-microsoft-com:vml" Requires="v">
                <p:oleObj name="Denklem" r:id="rId2" imgW="1257300" imgH="228600" progId="Equation.3">
                  <p:embed/>
                </p:oleObj>
              </mc:Choice>
              <mc:Fallback>
                <p:oleObj name="Denklem" r:id="rId2" imgW="1257300" imgH="228600" progId="Equation.3">
                  <p:embed/>
                  <p:pic>
                    <p:nvPicPr>
                      <p:cNvPr id="6" name="Nesn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199" y="5001963"/>
                        <a:ext cx="2499602" cy="454473"/>
                      </a:xfrm>
                      <a:prstGeom prst="rect">
                        <a:avLst/>
                      </a:prstGeom>
                      <a:noFill/>
                    </p:spPr>
                  </p:pic>
                </p:oleObj>
              </mc:Fallback>
            </mc:AlternateContent>
          </a:graphicData>
        </a:graphic>
      </p:graphicFrame>
    </p:spTree>
    <p:extLst>
      <p:ext uri="{BB962C8B-B14F-4D97-AF65-F5344CB8AC3E}">
        <p14:creationId xmlns:p14="http://schemas.microsoft.com/office/powerpoint/2010/main" val="2185269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681536" y="701077"/>
            <a:ext cx="3195105" cy="584775"/>
          </a:xfrm>
          <a:prstGeom prst="rect">
            <a:avLst/>
          </a:prstGeom>
          <a:noFill/>
        </p:spPr>
        <p:txBody>
          <a:bodyPr wrap="none" rtlCol="0">
            <a:spAutoFit/>
          </a:bodyPr>
          <a:lstStyle/>
          <a:p>
            <a:r>
              <a:rPr lang="tr-TR" sz="3200" b="1" dirty="0">
                <a:solidFill>
                  <a:srgbClr val="FFC000"/>
                </a:solidFill>
                <a:effectLst>
                  <a:outerShdw blurRad="38100" dist="38100" dir="2700000" algn="tl">
                    <a:srgbClr val="000000">
                      <a:alpha val="43137"/>
                    </a:srgbClr>
                  </a:outerShdw>
                </a:effectLst>
              </a:rPr>
              <a:t>Doğrultu Ölçümü</a:t>
            </a:r>
          </a:p>
        </p:txBody>
      </p:sp>
      <p:sp>
        <p:nvSpPr>
          <p:cNvPr id="5" name="Rectangle 3"/>
          <p:cNvSpPr>
            <a:spLocks noChangeArrowheads="1"/>
          </p:cNvSpPr>
          <p:nvPr/>
        </p:nvSpPr>
        <p:spPr bwMode="auto">
          <a:xfrm>
            <a:off x="179037" y="1075567"/>
            <a:ext cx="8805064" cy="441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1" fontAlgn="base" latinLnBrk="0" hangingPunct="1">
              <a:lnSpc>
                <a:spcPct val="130000"/>
              </a:lnSpc>
              <a:spcBef>
                <a:spcPct val="0"/>
              </a:spcBef>
              <a:spcAft>
                <a:spcPct val="0"/>
              </a:spcAft>
              <a:buClrTx/>
              <a:buSzTx/>
              <a:buBlip>
                <a:blip r:embed="rId2"/>
              </a:buBlip>
              <a:tabLst/>
            </a:pPr>
            <a:r>
              <a:rPr kumimoji="0" lang="tr-TR" altLang="tr-TR" b="0" i="0" u="none" strike="noStrike" cap="none" normalizeH="0" baseline="0" dirty="0">
                <a:ln>
                  <a:noFill/>
                </a:ln>
                <a:solidFill>
                  <a:schemeClr val="tx1"/>
                </a:solidFill>
                <a:effectLst/>
                <a:ea typeface="Times New Roman" pitchFamily="18" charset="0"/>
                <a:cs typeface="Tahoma" pitchFamily="34" charset="0"/>
              </a:rPr>
              <a:t>Poligon açı ölçümleri en az 1 </a:t>
            </a:r>
            <a:r>
              <a:rPr kumimoji="0" lang="tr-TR" altLang="tr-TR" b="0" i="0" u="none" strike="noStrike" cap="none" normalizeH="0" baseline="0" dirty="0" err="1">
                <a:ln>
                  <a:noFill/>
                </a:ln>
                <a:solidFill>
                  <a:schemeClr val="tx1"/>
                </a:solidFill>
                <a:effectLst/>
                <a:ea typeface="Times New Roman" pitchFamily="18" charset="0"/>
                <a:cs typeface="Tahoma" pitchFamily="34" charset="0"/>
              </a:rPr>
              <a:t>mgon’u</a:t>
            </a:r>
            <a:r>
              <a:rPr kumimoji="0" lang="tr-TR" altLang="tr-TR" b="0" i="0" u="none" strike="noStrike" cap="none" normalizeH="0" baseline="0" dirty="0">
                <a:ln>
                  <a:noFill/>
                </a:ln>
                <a:solidFill>
                  <a:schemeClr val="tx1"/>
                </a:solidFill>
                <a:effectLst/>
                <a:ea typeface="Times New Roman" pitchFamily="18" charset="0"/>
                <a:cs typeface="Tahoma" pitchFamily="34" charset="0"/>
              </a:rPr>
              <a:t> (10</a:t>
            </a:r>
            <a:r>
              <a:rPr kumimoji="0" lang="tr-TR" altLang="tr-TR" b="0" i="0" u="none" strike="noStrike" cap="none" normalizeH="0" baseline="30000" dirty="0">
                <a:ln>
                  <a:noFill/>
                </a:ln>
                <a:solidFill>
                  <a:schemeClr val="tx1"/>
                </a:solidFill>
                <a:effectLst/>
                <a:ea typeface="Times New Roman" pitchFamily="18" charset="0"/>
                <a:cs typeface="Tahoma" pitchFamily="34" charset="0"/>
              </a:rPr>
              <a:t>cc</a:t>
            </a:r>
            <a:r>
              <a:rPr kumimoji="0" lang="tr-TR" altLang="tr-TR" b="0" i="0" u="none" strike="noStrike" cap="none" normalizeH="0" baseline="0" dirty="0">
                <a:ln>
                  <a:noFill/>
                </a:ln>
                <a:solidFill>
                  <a:schemeClr val="tx1"/>
                </a:solidFill>
                <a:effectLst/>
                <a:ea typeface="Times New Roman" pitchFamily="18" charset="0"/>
                <a:cs typeface="Tahoma" pitchFamily="34" charset="0"/>
              </a:rPr>
              <a:t>) doğrudan ölçebilen aletler ile yapılır. Bütün poligon açıları iki yarım silsile ölçülür. </a:t>
            </a:r>
            <a:endParaRPr kumimoji="0" lang="tr-TR" altLang="tr-TR" b="0" i="0" u="none" strike="noStrike" cap="none" normalizeH="0" baseline="0" dirty="0">
              <a:ln>
                <a:noFill/>
              </a:ln>
              <a:solidFill>
                <a:schemeClr val="tx1"/>
              </a:solidFill>
              <a:effectLst/>
              <a:cs typeface="Arial" pitchFamily="34" charset="0"/>
              <a:sym typeface="Symbol" pitchFamily="18" charset="2"/>
            </a:endParaRPr>
          </a:p>
          <a:p>
            <a:pPr marL="285750" marR="0" lvl="0" indent="-285750" algn="just" defTabSz="914400" rtl="0" eaLnBrk="0" fontAlgn="base" latinLnBrk="0" hangingPunct="0">
              <a:lnSpc>
                <a:spcPct val="130000"/>
              </a:lnSpc>
              <a:spcBef>
                <a:spcPct val="0"/>
              </a:spcBef>
              <a:spcAft>
                <a:spcPct val="0"/>
              </a:spcAft>
              <a:buClrTx/>
              <a:buSzTx/>
              <a:buBlip>
                <a:blip r:embed="rId2"/>
              </a:buBlip>
              <a:tabLst/>
            </a:pPr>
            <a:r>
              <a:rPr kumimoji="0" lang="tr-TR" altLang="tr-TR" b="0" i="0" u="none" strike="noStrike" cap="none" normalizeH="0" baseline="0" dirty="0">
                <a:ln>
                  <a:noFill/>
                </a:ln>
                <a:solidFill>
                  <a:schemeClr val="tx1"/>
                </a:solidFill>
                <a:effectLst/>
                <a:ea typeface="Times New Roman" pitchFamily="18" charset="0"/>
                <a:cs typeface="Tahoma" pitchFamily="34" charset="0"/>
                <a:sym typeface="Symbol" pitchFamily="18" charset="2"/>
              </a:rPr>
              <a:t>Alet açı ölçülecek noktanın tam üzerine olacak şekilde kurulmalı ve bakılan noktalar üzerindeki </a:t>
            </a:r>
            <a:r>
              <a:rPr kumimoji="0" lang="tr-TR" altLang="tr-TR" b="0" i="0" u="none" strike="noStrike" cap="none" normalizeH="0" baseline="0" dirty="0" err="1">
                <a:ln>
                  <a:noFill/>
                </a:ln>
                <a:solidFill>
                  <a:schemeClr val="tx1"/>
                </a:solidFill>
                <a:effectLst/>
                <a:ea typeface="Times New Roman" pitchFamily="18" charset="0"/>
                <a:cs typeface="Tahoma" pitchFamily="34" charset="0"/>
                <a:sym typeface="Symbol" pitchFamily="18" charset="2"/>
              </a:rPr>
              <a:t>jalonun</a:t>
            </a:r>
            <a:r>
              <a:rPr kumimoji="0" lang="tr-TR" altLang="tr-TR" b="0" i="0" u="none" strike="noStrike" cap="none" normalizeH="0" baseline="0" dirty="0">
                <a:ln>
                  <a:noFill/>
                </a:ln>
                <a:solidFill>
                  <a:schemeClr val="tx1"/>
                </a:solidFill>
                <a:effectLst/>
                <a:ea typeface="Times New Roman" pitchFamily="18" charset="0"/>
                <a:cs typeface="Tahoma" pitchFamily="34" charset="0"/>
                <a:sym typeface="Symbol" pitchFamily="18" charset="2"/>
              </a:rPr>
              <a:t> tam nokta üzerinde ve düşey olarak durmasına dikkat edilmelidir.</a:t>
            </a:r>
            <a:endParaRPr kumimoji="0" lang="tr-TR" altLang="tr-TR" b="0" i="0" u="none" strike="noStrike" cap="none" normalizeH="0" baseline="0" dirty="0">
              <a:ln>
                <a:noFill/>
              </a:ln>
              <a:solidFill>
                <a:schemeClr val="tx1"/>
              </a:solidFill>
              <a:effectLst/>
              <a:cs typeface="Arial" pitchFamily="34" charset="0"/>
              <a:sym typeface="Symbol" pitchFamily="18" charset="2"/>
            </a:endParaRPr>
          </a:p>
          <a:p>
            <a:pPr marL="285750" marR="0" lvl="0" indent="-285750" algn="just" defTabSz="914400" rtl="0" eaLnBrk="0" fontAlgn="base" latinLnBrk="0" hangingPunct="0">
              <a:lnSpc>
                <a:spcPct val="130000"/>
              </a:lnSpc>
              <a:spcBef>
                <a:spcPct val="0"/>
              </a:spcBef>
              <a:spcAft>
                <a:spcPct val="0"/>
              </a:spcAft>
              <a:buClrTx/>
              <a:buSzTx/>
              <a:buBlip>
                <a:blip r:embed="rId2"/>
              </a:buBlip>
              <a:tabLst/>
            </a:pPr>
            <a:r>
              <a:rPr kumimoji="0" lang="tr-TR" altLang="tr-TR" b="0" i="0" u="none" strike="noStrike" cap="none" normalizeH="0" baseline="0" dirty="0">
                <a:ln>
                  <a:noFill/>
                </a:ln>
                <a:solidFill>
                  <a:schemeClr val="tx1"/>
                </a:solidFill>
                <a:effectLst/>
                <a:ea typeface="Times New Roman" pitchFamily="18" charset="0"/>
                <a:cs typeface="Tahoma" pitchFamily="34" charset="0"/>
                <a:sym typeface="Symbol" pitchFamily="18" charset="2"/>
              </a:rPr>
              <a:t>Nokta üzerindeki </a:t>
            </a:r>
            <a:r>
              <a:rPr kumimoji="0" lang="tr-TR" altLang="tr-TR" b="0" i="0" u="none" strike="noStrike" cap="none" normalizeH="0" baseline="0" dirty="0" err="1">
                <a:ln>
                  <a:noFill/>
                </a:ln>
                <a:solidFill>
                  <a:schemeClr val="tx1"/>
                </a:solidFill>
                <a:effectLst/>
                <a:ea typeface="Times New Roman" pitchFamily="18" charset="0"/>
                <a:cs typeface="Tahoma" pitchFamily="34" charset="0"/>
                <a:sym typeface="Symbol" pitchFamily="18" charset="2"/>
              </a:rPr>
              <a:t>jalonun</a:t>
            </a:r>
            <a:r>
              <a:rPr kumimoji="0" lang="tr-TR" altLang="tr-TR" b="0" i="0" u="none" strike="noStrike" cap="none" normalizeH="0" baseline="0" dirty="0">
                <a:ln>
                  <a:noFill/>
                </a:ln>
                <a:solidFill>
                  <a:schemeClr val="tx1"/>
                </a:solidFill>
                <a:effectLst/>
                <a:ea typeface="Times New Roman" pitchFamily="18" charset="0"/>
                <a:cs typeface="Tahoma" pitchFamily="34" charset="0"/>
                <a:sym typeface="Symbol" pitchFamily="18" charset="2"/>
              </a:rPr>
              <a:t> eğik olması göz önünde bulundurularak, bu nedenle doğabilecek hatayı azaltmak için gözlemler mümkün ise tam olarak zemin tesisine yapılmalıdır. Zemin tesisinin görülememesi durumunda gözlemler nokta üzerine tam düşey olarak kurulan </a:t>
            </a:r>
            <a:r>
              <a:rPr kumimoji="0" lang="tr-TR" altLang="tr-TR" b="0" i="0" u="none" strike="noStrike" cap="none" normalizeH="0" baseline="0" dirty="0" err="1">
                <a:ln>
                  <a:noFill/>
                </a:ln>
                <a:solidFill>
                  <a:schemeClr val="tx1"/>
                </a:solidFill>
                <a:effectLst/>
                <a:ea typeface="Times New Roman" pitchFamily="18" charset="0"/>
                <a:cs typeface="Tahoma" pitchFamily="34" charset="0"/>
                <a:sym typeface="Symbol" pitchFamily="18" charset="2"/>
              </a:rPr>
              <a:t>jalonun</a:t>
            </a:r>
            <a:r>
              <a:rPr kumimoji="0" lang="tr-TR" altLang="tr-TR" b="0" i="0" u="none" strike="noStrike" cap="none" normalizeH="0" baseline="0" dirty="0">
                <a:ln>
                  <a:noFill/>
                </a:ln>
                <a:solidFill>
                  <a:schemeClr val="tx1"/>
                </a:solidFill>
                <a:effectLst/>
                <a:ea typeface="Times New Roman" pitchFamily="18" charset="0"/>
                <a:cs typeface="Tahoma" pitchFamily="34" charset="0"/>
                <a:sym typeface="Symbol" pitchFamily="18" charset="2"/>
              </a:rPr>
              <a:t> zemin tesisine en yakın yerine yapılmalıdır.</a:t>
            </a:r>
            <a:endParaRPr kumimoji="0" lang="tr-TR" altLang="tr-TR" b="0" i="0" u="none" strike="noStrike" cap="none" normalizeH="0" baseline="0" dirty="0">
              <a:ln>
                <a:noFill/>
              </a:ln>
              <a:solidFill>
                <a:schemeClr val="tx1"/>
              </a:solidFill>
              <a:effectLst/>
              <a:cs typeface="Arial" pitchFamily="34" charset="0"/>
              <a:sym typeface="Symbol" pitchFamily="18" charset="2"/>
            </a:endParaRPr>
          </a:p>
          <a:p>
            <a:pPr marL="285750" lvl="0" indent="-285750" algn="just" eaLnBrk="0" fontAlgn="base" hangingPunct="0">
              <a:lnSpc>
                <a:spcPct val="130000"/>
              </a:lnSpc>
              <a:spcBef>
                <a:spcPct val="0"/>
              </a:spcBef>
              <a:spcAft>
                <a:spcPct val="0"/>
              </a:spcAft>
              <a:buBlip>
                <a:blip r:embed="rId2"/>
              </a:buBlip>
            </a:pPr>
            <a:r>
              <a:rPr kumimoji="0" lang="tr-TR" altLang="tr-TR" b="0" i="0" u="none" strike="noStrike" cap="none" normalizeH="0" baseline="0" dirty="0">
                <a:ln>
                  <a:noFill/>
                </a:ln>
                <a:solidFill>
                  <a:schemeClr val="tx1"/>
                </a:solidFill>
                <a:effectLst/>
                <a:ea typeface="Times New Roman" pitchFamily="18" charset="0"/>
                <a:cs typeface="Tahoma" pitchFamily="34" charset="0"/>
                <a:sym typeface="Symbol" pitchFamily="18" charset="2"/>
              </a:rPr>
              <a:t>Poligon hesabında daima hesap yönünün solunda kalan açılar kullanıldığı için açı ölçümünde hesap yönüne göre önce geri sonra ilerideki noktalara gözlem yapılır.</a:t>
            </a:r>
          </a:p>
          <a:p>
            <a:pPr marL="285750" lvl="0" indent="-285750" algn="just" eaLnBrk="0" fontAlgn="base" hangingPunct="0">
              <a:lnSpc>
                <a:spcPct val="130000"/>
              </a:lnSpc>
              <a:spcBef>
                <a:spcPct val="0"/>
              </a:spcBef>
              <a:spcAft>
                <a:spcPct val="0"/>
              </a:spcAft>
              <a:buBlip>
                <a:blip r:embed="rId2"/>
              </a:buBlip>
            </a:pPr>
            <a:r>
              <a:rPr lang="tr-TR" altLang="tr-TR" dirty="0">
                <a:ea typeface="Times New Roman" pitchFamily="18" charset="0"/>
                <a:cs typeface="Tahoma" pitchFamily="34" charset="0"/>
              </a:rPr>
              <a:t>Poligon </a:t>
            </a:r>
            <a:r>
              <a:rPr lang="tr-TR" altLang="tr-TR" dirty="0" err="1">
                <a:ea typeface="Times New Roman" pitchFamily="18" charset="0"/>
                <a:cs typeface="Tahoma" pitchFamily="34" charset="0"/>
              </a:rPr>
              <a:t>geçkilerinin</a:t>
            </a:r>
            <a:r>
              <a:rPr lang="tr-TR" altLang="tr-TR" dirty="0">
                <a:ea typeface="Times New Roman" pitchFamily="18" charset="0"/>
                <a:cs typeface="Tahoma" pitchFamily="34" charset="0"/>
              </a:rPr>
              <a:t> başlangıç ve bitim noktalarında bağlantı yapılacak noktalara gözlem yapılması unutulmamalıdır, (N1, N2, N3, N4 noktaları).</a:t>
            </a:r>
            <a:endParaRPr kumimoji="0" lang="tr-TR" altLang="tr-TR" b="0" i="0" u="none" strike="noStrike" cap="none" normalizeH="0" baseline="0" dirty="0">
              <a:ln>
                <a:noFill/>
              </a:ln>
              <a:solidFill>
                <a:schemeClr val="tx1"/>
              </a:solidFill>
              <a:effectLst/>
              <a:ea typeface="Times New Roman" pitchFamily="18" charset="0"/>
              <a:cs typeface="Tahoma" pitchFamily="34" charset="0"/>
              <a:sym typeface="Symbol" pitchFamily="18" charset="2"/>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6220" y="5331981"/>
            <a:ext cx="4870866" cy="1063184"/>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Ölçümü</a:t>
            </a:r>
            <a:endParaRPr lang="en-US" sz="2400" dirty="0">
              <a:solidFill>
                <a:schemeClr val="bg1"/>
              </a:solidFill>
            </a:endParaRPr>
          </a:p>
        </p:txBody>
      </p:sp>
    </p:spTree>
    <p:extLst>
      <p:ext uri="{BB962C8B-B14F-4D97-AF65-F5344CB8AC3E}">
        <p14:creationId xmlns:p14="http://schemas.microsoft.com/office/powerpoint/2010/main" val="3923773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Hesabı</a:t>
            </a:r>
            <a:endParaRPr lang="en-US" sz="2400" dirty="0">
              <a:solidFill>
                <a:schemeClr val="bg1"/>
              </a:solidFill>
            </a:endParaRPr>
          </a:p>
        </p:txBody>
      </p:sp>
      <p:pic>
        <p:nvPicPr>
          <p:cNvPr id="2" name="Resim 1"/>
          <p:cNvPicPr>
            <a:picLocks noChangeAspect="1"/>
          </p:cNvPicPr>
          <p:nvPr/>
        </p:nvPicPr>
        <p:blipFill>
          <a:blip r:embed="rId2"/>
          <a:stretch>
            <a:fillRect/>
          </a:stretch>
        </p:blipFill>
        <p:spPr>
          <a:xfrm>
            <a:off x="278543" y="1081397"/>
            <a:ext cx="3974937" cy="2883658"/>
          </a:xfrm>
          <a:prstGeom prst="rect">
            <a:avLst/>
          </a:prstGeom>
        </p:spPr>
      </p:pic>
      <p:graphicFrame>
        <p:nvGraphicFramePr>
          <p:cNvPr id="7" name="Nesne 6"/>
          <p:cNvGraphicFramePr>
            <a:graphicFrameLocks noChangeAspect="1"/>
          </p:cNvGraphicFramePr>
          <p:nvPr>
            <p:extLst>
              <p:ext uri="{D42A27DB-BD31-4B8C-83A1-F6EECF244321}">
                <p14:modId xmlns:p14="http://schemas.microsoft.com/office/powerpoint/2010/main" val="991904086"/>
              </p:ext>
            </p:extLst>
          </p:nvPr>
        </p:nvGraphicFramePr>
        <p:xfrm>
          <a:off x="5749925" y="1515985"/>
          <a:ext cx="2058988" cy="382587"/>
        </p:xfrm>
        <a:graphic>
          <a:graphicData uri="http://schemas.openxmlformats.org/presentationml/2006/ole">
            <mc:AlternateContent xmlns:mc="http://schemas.openxmlformats.org/markup-compatibility/2006">
              <mc:Choice xmlns:v="urn:schemas-microsoft-com:vml" Requires="v">
                <p:oleObj name="Denklem" r:id="rId3" imgW="1091880" imgH="203040" progId="Equation.3">
                  <p:embed/>
                </p:oleObj>
              </mc:Choice>
              <mc:Fallback>
                <p:oleObj name="Denklem" r:id="rId3" imgW="1091880" imgH="203040" progId="Equation.3">
                  <p:embed/>
                  <p:pic>
                    <p:nvPicPr>
                      <p:cNvPr id="7" name="Nesne 6"/>
                      <p:cNvPicPr>
                        <a:picLocks noChangeAspect="1" noChangeArrowheads="1"/>
                      </p:cNvPicPr>
                      <p:nvPr/>
                    </p:nvPicPr>
                    <p:blipFill>
                      <a:blip r:embed="rId4"/>
                      <a:srcRect/>
                      <a:stretch>
                        <a:fillRect/>
                      </a:stretch>
                    </p:blipFill>
                    <p:spPr bwMode="auto">
                      <a:xfrm>
                        <a:off x="5749925" y="1515985"/>
                        <a:ext cx="2058988" cy="382587"/>
                      </a:xfrm>
                      <a:prstGeom prst="rect">
                        <a:avLst/>
                      </a:prstGeom>
                      <a:solidFill>
                        <a:srgbClr val="FFFF00"/>
                      </a:solidFill>
                    </p:spPr>
                  </p:pic>
                </p:oleObj>
              </mc:Fallback>
            </mc:AlternateContent>
          </a:graphicData>
        </a:graphic>
      </p:graphicFrame>
      <p:graphicFrame>
        <p:nvGraphicFramePr>
          <p:cNvPr id="8" name="Nesne 7"/>
          <p:cNvGraphicFramePr>
            <a:graphicFrameLocks noChangeAspect="1"/>
          </p:cNvGraphicFramePr>
          <p:nvPr>
            <p:extLst>
              <p:ext uri="{D42A27DB-BD31-4B8C-83A1-F6EECF244321}">
                <p14:modId xmlns:p14="http://schemas.microsoft.com/office/powerpoint/2010/main" val="688251424"/>
              </p:ext>
            </p:extLst>
          </p:nvPr>
        </p:nvGraphicFramePr>
        <p:xfrm>
          <a:off x="3956164" y="3672433"/>
          <a:ext cx="4515733" cy="360040"/>
        </p:xfrm>
        <a:graphic>
          <a:graphicData uri="http://schemas.openxmlformats.org/presentationml/2006/ole">
            <mc:AlternateContent xmlns:mc="http://schemas.openxmlformats.org/markup-compatibility/2006">
              <mc:Choice xmlns:v="urn:schemas-microsoft-com:vml" Requires="v">
                <p:oleObj name="Denklem" r:id="rId5" imgW="1701720" imgH="215640" progId="Equation.3">
                  <p:embed/>
                </p:oleObj>
              </mc:Choice>
              <mc:Fallback>
                <p:oleObj name="Denklem" r:id="rId5" imgW="1701720" imgH="215640" progId="Equation.3">
                  <p:embed/>
                  <p:pic>
                    <p:nvPicPr>
                      <p:cNvPr id="8" name="Nesne 7"/>
                      <p:cNvPicPr>
                        <a:picLocks noChangeAspect="1" noChangeArrowheads="1"/>
                      </p:cNvPicPr>
                      <p:nvPr/>
                    </p:nvPicPr>
                    <p:blipFill>
                      <a:blip r:embed="rId6"/>
                      <a:srcRect/>
                      <a:stretch>
                        <a:fillRect/>
                      </a:stretch>
                    </p:blipFill>
                    <p:spPr bwMode="auto">
                      <a:xfrm>
                        <a:off x="3956164" y="3672433"/>
                        <a:ext cx="4515733" cy="360040"/>
                      </a:xfrm>
                      <a:prstGeom prst="rect">
                        <a:avLst/>
                      </a:prstGeom>
                      <a:solidFill>
                        <a:srgbClr val="92D050"/>
                      </a:solidFill>
                    </p:spPr>
                  </p:pic>
                </p:oleObj>
              </mc:Fallback>
            </mc:AlternateContent>
          </a:graphicData>
        </a:graphic>
      </p:graphicFrame>
      <p:graphicFrame>
        <p:nvGraphicFramePr>
          <p:cNvPr id="9" name="Nesne 8"/>
          <p:cNvGraphicFramePr>
            <a:graphicFrameLocks noChangeAspect="1"/>
          </p:cNvGraphicFramePr>
          <p:nvPr>
            <p:extLst>
              <p:ext uri="{D42A27DB-BD31-4B8C-83A1-F6EECF244321}">
                <p14:modId xmlns:p14="http://schemas.microsoft.com/office/powerpoint/2010/main" val="3574213763"/>
              </p:ext>
            </p:extLst>
          </p:nvPr>
        </p:nvGraphicFramePr>
        <p:xfrm>
          <a:off x="5309597" y="2517127"/>
          <a:ext cx="3162300" cy="431800"/>
        </p:xfrm>
        <a:graphic>
          <a:graphicData uri="http://schemas.openxmlformats.org/presentationml/2006/ole">
            <mc:AlternateContent xmlns:mc="http://schemas.openxmlformats.org/markup-compatibility/2006">
              <mc:Choice xmlns:v="urn:schemas-microsoft-com:vml" Requires="v">
                <p:oleObj name="Denklem" r:id="rId7" imgW="1574640" imgH="215640" progId="Equation.3">
                  <p:embed/>
                </p:oleObj>
              </mc:Choice>
              <mc:Fallback>
                <p:oleObj name="Denklem" r:id="rId7" imgW="1574640" imgH="215640" progId="Equation.3">
                  <p:embed/>
                  <p:pic>
                    <p:nvPicPr>
                      <p:cNvPr id="9" name="Nesne 8"/>
                      <p:cNvPicPr>
                        <a:picLocks noChangeAspect="1" noChangeArrowheads="1"/>
                      </p:cNvPicPr>
                      <p:nvPr/>
                    </p:nvPicPr>
                    <p:blipFill>
                      <a:blip r:embed="rId8"/>
                      <a:srcRect/>
                      <a:stretch>
                        <a:fillRect/>
                      </a:stretch>
                    </p:blipFill>
                    <p:spPr bwMode="auto">
                      <a:xfrm>
                        <a:off x="5309597" y="2517127"/>
                        <a:ext cx="3162300" cy="431800"/>
                      </a:xfrm>
                      <a:prstGeom prst="rect">
                        <a:avLst/>
                      </a:prstGeom>
                      <a:solidFill>
                        <a:schemeClr val="accent1">
                          <a:lumMod val="40000"/>
                          <a:lumOff val="60000"/>
                        </a:schemeClr>
                      </a:solidFill>
                    </p:spPr>
                  </p:pic>
                </p:oleObj>
              </mc:Fallback>
            </mc:AlternateContent>
          </a:graphicData>
        </a:graphic>
      </p:graphicFrame>
      <p:graphicFrame>
        <p:nvGraphicFramePr>
          <p:cNvPr id="10" name="Nesne 9"/>
          <p:cNvGraphicFramePr>
            <a:graphicFrameLocks noChangeAspect="1"/>
          </p:cNvGraphicFramePr>
          <p:nvPr>
            <p:extLst>
              <p:ext uri="{D42A27DB-BD31-4B8C-83A1-F6EECF244321}">
                <p14:modId xmlns:p14="http://schemas.microsoft.com/office/powerpoint/2010/main" val="2737061699"/>
              </p:ext>
            </p:extLst>
          </p:nvPr>
        </p:nvGraphicFramePr>
        <p:xfrm>
          <a:off x="1910759" y="4869928"/>
          <a:ext cx="6561138" cy="536575"/>
        </p:xfrm>
        <a:graphic>
          <a:graphicData uri="http://schemas.openxmlformats.org/presentationml/2006/ole">
            <mc:AlternateContent xmlns:mc="http://schemas.openxmlformats.org/markup-compatibility/2006">
              <mc:Choice xmlns:v="urn:schemas-microsoft-com:vml" Requires="v">
                <p:oleObj name="Denklem" r:id="rId9" imgW="2476440" imgH="203040" progId="Equation.3">
                  <p:embed/>
                </p:oleObj>
              </mc:Choice>
              <mc:Fallback>
                <p:oleObj name="Denklem" r:id="rId9" imgW="2476440" imgH="203040" progId="Equation.3">
                  <p:embed/>
                  <p:pic>
                    <p:nvPicPr>
                      <p:cNvPr id="10" name="Nesne 9"/>
                      <p:cNvPicPr>
                        <a:picLocks noChangeAspect="1" noChangeArrowheads="1"/>
                      </p:cNvPicPr>
                      <p:nvPr/>
                    </p:nvPicPr>
                    <p:blipFill>
                      <a:blip r:embed="rId10"/>
                      <a:srcRect/>
                      <a:stretch>
                        <a:fillRect/>
                      </a:stretch>
                    </p:blipFill>
                    <p:spPr bwMode="auto">
                      <a:xfrm>
                        <a:off x="1910759" y="4869928"/>
                        <a:ext cx="6561138" cy="536575"/>
                      </a:xfrm>
                      <a:prstGeom prst="rect">
                        <a:avLst/>
                      </a:prstGeom>
                      <a:solidFill>
                        <a:srgbClr val="00B0F0"/>
                      </a:solidFill>
                      <a:ln>
                        <a:solidFill>
                          <a:srgbClr val="FF0000"/>
                        </a:solidFill>
                      </a:ln>
                    </p:spPr>
                  </p:pic>
                </p:oleObj>
              </mc:Fallback>
            </mc:AlternateContent>
          </a:graphicData>
        </a:graphic>
      </p:graphicFrame>
    </p:spTree>
    <p:extLst>
      <p:ext uri="{BB962C8B-B14F-4D97-AF65-F5344CB8AC3E}">
        <p14:creationId xmlns:p14="http://schemas.microsoft.com/office/powerpoint/2010/main" val="2162935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Hesabı</a:t>
            </a:r>
            <a:endParaRPr lang="en-US" sz="2400" dirty="0">
              <a:solidFill>
                <a:schemeClr val="bg1"/>
              </a:solidFill>
            </a:endParaRPr>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779" y="1085661"/>
            <a:ext cx="6522140" cy="254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278543" y="769843"/>
            <a:ext cx="7416824" cy="461665"/>
          </a:xfrm>
          <a:prstGeom prst="rect">
            <a:avLst/>
          </a:prstGeom>
        </p:spPr>
        <p:txBody>
          <a:bodyPr wrap="square">
            <a:spAutoFit/>
          </a:bodyPr>
          <a:lstStyle/>
          <a:p>
            <a:r>
              <a:rPr lang="tr-TR" sz="2400" b="1" u="sng" dirty="0">
                <a:solidFill>
                  <a:srgbClr val="FFC000"/>
                </a:solidFill>
                <a:effectLst>
                  <a:outerShdw blurRad="38100" dist="38100" dir="2700000" algn="tl">
                    <a:srgbClr val="000000">
                      <a:alpha val="43137"/>
                    </a:srgbClr>
                  </a:outerShdw>
                </a:effectLst>
              </a:rPr>
              <a:t>1. Yaklaşık açıklıkların ve açı kapanma hatasının hesabı</a:t>
            </a:r>
          </a:p>
        </p:txBody>
      </p:sp>
      <p:graphicFrame>
        <p:nvGraphicFramePr>
          <p:cNvPr id="6" name="Nesne 5"/>
          <p:cNvGraphicFramePr>
            <a:graphicFrameLocks noChangeAspect="1"/>
          </p:cNvGraphicFramePr>
          <p:nvPr>
            <p:extLst>
              <p:ext uri="{D42A27DB-BD31-4B8C-83A1-F6EECF244321}">
                <p14:modId xmlns:p14="http://schemas.microsoft.com/office/powerpoint/2010/main" val="2416548559"/>
              </p:ext>
            </p:extLst>
          </p:nvPr>
        </p:nvGraphicFramePr>
        <p:xfrm>
          <a:off x="2480304" y="3484516"/>
          <a:ext cx="3501786" cy="2198344"/>
        </p:xfrm>
        <a:graphic>
          <a:graphicData uri="http://schemas.openxmlformats.org/presentationml/2006/ole">
            <mc:AlternateContent xmlns:mc="http://schemas.openxmlformats.org/markup-compatibility/2006">
              <mc:Choice xmlns:v="urn:schemas-microsoft-com:vml" Requires="v">
                <p:oleObj name="Denklem" r:id="rId3" imgW="1701720" imgH="1066680" progId="Equation.3">
                  <p:embed/>
                </p:oleObj>
              </mc:Choice>
              <mc:Fallback>
                <p:oleObj name="Denklem" r:id="rId3" imgW="1701720" imgH="1066680" progId="Equation.3">
                  <p:embed/>
                  <p:pic>
                    <p:nvPicPr>
                      <p:cNvPr id="6" name="Nesne 5"/>
                      <p:cNvPicPr>
                        <a:picLocks noChangeAspect="1" noChangeArrowheads="1"/>
                      </p:cNvPicPr>
                      <p:nvPr/>
                    </p:nvPicPr>
                    <p:blipFill>
                      <a:blip r:embed="rId4"/>
                      <a:srcRect/>
                      <a:stretch>
                        <a:fillRect/>
                      </a:stretch>
                    </p:blipFill>
                    <p:spPr bwMode="auto">
                      <a:xfrm>
                        <a:off x="2480304" y="3484516"/>
                        <a:ext cx="3501786" cy="2198344"/>
                      </a:xfrm>
                      <a:prstGeom prst="rect">
                        <a:avLst/>
                      </a:prstGeom>
                      <a:noFill/>
                    </p:spPr>
                  </p:pic>
                </p:oleObj>
              </mc:Fallback>
            </mc:AlternateContent>
          </a:graphicData>
        </a:graphic>
      </p:graphicFrame>
      <p:graphicFrame>
        <p:nvGraphicFramePr>
          <p:cNvPr id="7" name="Nesne 6"/>
          <p:cNvGraphicFramePr>
            <a:graphicFrameLocks noChangeAspect="1"/>
          </p:cNvGraphicFramePr>
          <p:nvPr>
            <p:extLst>
              <p:ext uri="{D42A27DB-BD31-4B8C-83A1-F6EECF244321}">
                <p14:modId xmlns:p14="http://schemas.microsoft.com/office/powerpoint/2010/main" val="1188988268"/>
              </p:ext>
            </p:extLst>
          </p:nvPr>
        </p:nvGraphicFramePr>
        <p:xfrm>
          <a:off x="2480304" y="5751626"/>
          <a:ext cx="3501786" cy="603862"/>
        </p:xfrm>
        <a:graphic>
          <a:graphicData uri="http://schemas.openxmlformats.org/presentationml/2006/ole">
            <mc:AlternateContent xmlns:mc="http://schemas.openxmlformats.org/markup-compatibility/2006">
              <mc:Choice xmlns:v="urn:schemas-microsoft-com:vml" Requires="v">
                <p:oleObj name="Denklem" r:id="rId5" imgW="1574640" imgH="266400" progId="Equation.3">
                  <p:embed/>
                </p:oleObj>
              </mc:Choice>
              <mc:Fallback>
                <p:oleObj name="Denklem" r:id="rId5" imgW="1574640" imgH="266400" progId="Equation.3">
                  <p:embed/>
                  <p:pic>
                    <p:nvPicPr>
                      <p:cNvPr id="7" name="Nesne 6"/>
                      <p:cNvPicPr>
                        <a:picLocks noChangeAspect="1" noChangeArrowheads="1"/>
                      </p:cNvPicPr>
                      <p:nvPr/>
                    </p:nvPicPr>
                    <p:blipFill>
                      <a:blip r:embed="rId6"/>
                      <a:srcRect/>
                      <a:stretch>
                        <a:fillRect/>
                      </a:stretch>
                    </p:blipFill>
                    <p:spPr bwMode="auto">
                      <a:xfrm>
                        <a:off x="2480304" y="5751626"/>
                        <a:ext cx="3501786" cy="603862"/>
                      </a:xfrm>
                      <a:prstGeom prst="rect">
                        <a:avLst/>
                      </a:prstGeom>
                      <a:noFill/>
                    </p:spPr>
                  </p:pic>
                </p:oleObj>
              </mc:Fallback>
            </mc:AlternateContent>
          </a:graphicData>
        </a:graphic>
      </p:graphicFrame>
    </p:spTree>
    <p:extLst>
      <p:ext uri="{BB962C8B-B14F-4D97-AF65-F5344CB8AC3E}">
        <p14:creationId xmlns:p14="http://schemas.microsoft.com/office/powerpoint/2010/main" val="3369453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Hesabı</a:t>
            </a:r>
            <a:endParaRPr lang="en-US" sz="2400" dirty="0">
              <a:solidFill>
                <a:schemeClr val="bg1"/>
              </a:solidFill>
            </a:endParaRPr>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9774" y="886658"/>
            <a:ext cx="6634594" cy="275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Nesne 4"/>
          <p:cNvGraphicFramePr>
            <a:graphicFrameLocks noChangeAspect="1"/>
          </p:cNvGraphicFramePr>
          <p:nvPr>
            <p:extLst>
              <p:ext uri="{D42A27DB-BD31-4B8C-83A1-F6EECF244321}">
                <p14:modId xmlns:p14="http://schemas.microsoft.com/office/powerpoint/2010/main" val="2832312825"/>
              </p:ext>
            </p:extLst>
          </p:nvPr>
        </p:nvGraphicFramePr>
        <p:xfrm>
          <a:off x="531182" y="3918890"/>
          <a:ext cx="6240462" cy="736600"/>
        </p:xfrm>
        <a:graphic>
          <a:graphicData uri="http://schemas.openxmlformats.org/presentationml/2006/ole">
            <mc:AlternateContent xmlns:mc="http://schemas.openxmlformats.org/markup-compatibility/2006">
              <mc:Choice xmlns:v="urn:schemas-microsoft-com:vml" Requires="v">
                <p:oleObj name="Denklem" r:id="rId3" imgW="2476440" imgH="291960" progId="Equation.3">
                  <p:embed/>
                </p:oleObj>
              </mc:Choice>
              <mc:Fallback>
                <p:oleObj name="Denklem" r:id="rId3" imgW="2476440" imgH="291960" progId="Equation.3">
                  <p:embed/>
                  <p:pic>
                    <p:nvPicPr>
                      <p:cNvPr id="5" name="Nesne 4"/>
                      <p:cNvPicPr>
                        <a:picLocks noChangeAspect="1" noChangeArrowheads="1"/>
                      </p:cNvPicPr>
                      <p:nvPr/>
                    </p:nvPicPr>
                    <p:blipFill>
                      <a:blip r:embed="rId4"/>
                      <a:srcRect/>
                      <a:stretch>
                        <a:fillRect/>
                      </a:stretch>
                    </p:blipFill>
                    <p:spPr bwMode="auto">
                      <a:xfrm>
                        <a:off x="531182" y="3918890"/>
                        <a:ext cx="6240462" cy="736600"/>
                      </a:xfrm>
                      <a:prstGeom prst="rect">
                        <a:avLst/>
                      </a:prstGeom>
                      <a:noFill/>
                    </p:spPr>
                  </p:pic>
                </p:oleObj>
              </mc:Fallback>
            </mc:AlternateContent>
          </a:graphicData>
        </a:graphic>
      </p:graphicFrame>
      <p:graphicFrame>
        <p:nvGraphicFramePr>
          <p:cNvPr id="6" name="Nesne 5"/>
          <p:cNvGraphicFramePr>
            <a:graphicFrameLocks noChangeAspect="1"/>
          </p:cNvGraphicFramePr>
          <p:nvPr>
            <p:extLst>
              <p:ext uri="{D42A27DB-BD31-4B8C-83A1-F6EECF244321}">
                <p14:modId xmlns:p14="http://schemas.microsoft.com/office/powerpoint/2010/main" val="626834983"/>
              </p:ext>
            </p:extLst>
          </p:nvPr>
        </p:nvGraphicFramePr>
        <p:xfrm>
          <a:off x="525296" y="5122446"/>
          <a:ext cx="2387600" cy="665162"/>
        </p:xfrm>
        <a:graphic>
          <a:graphicData uri="http://schemas.openxmlformats.org/presentationml/2006/ole">
            <mc:AlternateContent xmlns:mc="http://schemas.openxmlformats.org/markup-compatibility/2006">
              <mc:Choice xmlns:v="urn:schemas-microsoft-com:vml" Requires="v">
                <p:oleObj name="Denklem" r:id="rId5" imgW="990360" imgH="279360" progId="Equation.3">
                  <p:embed/>
                </p:oleObj>
              </mc:Choice>
              <mc:Fallback>
                <p:oleObj name="Denklem" r:id="rId5" imgW="990360" imgH="279360" progId="Equation.3">
                  <p:embed/>
                  <p:pic>
                    <p:nvPicPr>
                      <p:cNvPr id="6" name="Nesne 5"/>
                      <p:cNvPicPr>
                        <a:picLocks noChangeAspect="1" noChangeArrowheads="1"/>
                      </p:cNvPicPr>
                      <p:nvPr/>
                    </p:nvPicPr>
                    <p:blipFill>
                      <a:blip r:embed="rId6"/>
                      <a:srcRect/>
                      <a:stretch>
                        <a:fillRect/>
                      </a:stretch>
                    </p:blipFill>
                    <p:spPr bwMode="auto">
                      <a:xfrm>
                        <a:off x="525296" y="5122446"/>
                        <a:ext cx="2387600" cy="665162"/>
                      </a:xfrm>
                      <a:prstGeom prst="rect">
                        <a:avLst/>
                      </a:prstGeom>
                      <a:noFill/>
                    </p:spPr>
                  </p:pic>
                </p:oleObj>
              </mc:Fallback>
            </mc:AlternateContent>
          </a:graphicData>
        </a:graphic>
      </p:graphicFrame>
      <p:graphicFrame>
        <p:nvGraphicFramePr>
          <p:cNvPr id="7" name="Nesne 6"/>
          <p:cNvGraphicFramePr>
            <a:graphicFrameLocks noChangeAspect="1"/>
          </p:cNvGraphicFramePr>
          <p:nvPr>
            <p:extLst>
              <p:ext uri="{D42A27DB-BD31-4B8C-83A1-F6EECF244321}">
                <p14:modId xmlns:p14="http://schemas.microsoft.com/office/powerpoint/2010/main" val="1769907144"/>
              </p:ext>
            </p:extLst>
          </p:nvPr>
        </p:nvGraphicFramePr>
        <p:xfrm>
          <a:off x="3887579" y="5112920"/>
          <a:ext cx="1208087" cy="684213"/>
        </p:xfrm>
        <a:graphic>
          <a:graphicData uri="http://schemas.openxmlformats.org/presentationml/2006/ole">
            <mc:AlternateContent xmlns:mc="http://schemas.openxmlformats.org/markup-compatibility/2006">
              <mc:Choice xmlns:v="urn:schemas-microsoft-com:vml" Requires="v">
                <p:oleObj name="Denklem" r:id="rId7" imgW="419040" imgH="241200" progId="Equation.3">
                  <p:embed/>
                </p:oleObj>
              </mc:Choice>
              <mc:Fallback>
                <p:oleObj name="Denklem" r:id="rId7" imgW="419040" imgH="241200" progId="Equation.3">
                  <p:embed/>
                  <p:pic>
                    <p:nvPicPr>
                      <p:cNvPr id="7" name="Nesne 6"/>
                      <p:cNvPicPr>
                        <a:picLocks noChangeAspect="1" noChangeArrowheads="1"/>
                      </p:cNvPicPr>
                      <p:nvPr/>
                    </p:nvPicPr>
                    <p:blipFill>
                      <a:blip r:embed="rId8"/>
                      <a:srcRect/>
                      <a:stretch>
                        <a:fillRect/>
                      </a:stretch>
                    </p:blipFill>
                    <p:spPr bwMode="auto">
                      <a:xfrm>
                        <a:off x="3887579" y="5112920"/>
                        <a:ext cx="1208087" cy="684213"/>
                      </a:xfrm>
                      <a:prstGeom prst="rect">
                        <a:avLst/>
                      </a:prstGeom>
                      <a:noFill/>
                    </p:spPr>
                  </p:pic>
                </p:oleObj>
              </mc:Fallback>
            </mc:AlternateContent>
          </a:graphicData>
        </a:graphic>
      </p:graphicFrame>
      <p:sp>
        <p:nvSpPr>
          <p:cNvPr id="9" name="Dikdörtgen 8"/>
          <p:cNvSpPr/>
          <p:nvPr/>
        </p:nvSpPr>
        <p:spPr>
          <a:xfrm>
            <a:off x="525296" y="3616905"/>
            <a:ext cx="2255489" cy="400110"/>
          </a:xfrm>
          <a:prstGeom prst="rect">
            <a:avLst/>
          </a:prstGeom>
        </p:spPr>
        <p:txBody>
          <a:bodyPr wrap="none">
            <a:spAutoFit/>
          </a:bodyPr>
          <a:lstStyle/>
          <a:p>
            <a:r>
              <a:rPr lang="tr-TR" sz="2000" u="sng" dirty="0">
                <a:solidFill>
                  <a:srgbClr val="FF0000"/>
                </a:solidFill>
                <a:effectLst>
                  <a:outerShdw blurRad="38100" dist="38100" dir="2700000" algn="tl">
                    <a:srgbClr val="000000">
                      <a:alpha val="43137"/>
                    </a:srgbClr>
                  </a:outerShdw>
                </a:effectLst>
              </a:rPr>
              <a:t>Açı kapanma hatası </a:t>
            </a:r>
          </a:p>
        </p:txBody>
      </p:sp>
      <p:sp>
        <p:nvSpPr>
          <p:cNvPr id="10" name="Dikdörtgen 9"/>
          <p:cNvSpPr/>
          <p:nvPr/>
        </p:nvSpPr>
        <p:spPr>
          <a:xfrm>
            <a:off x="525296" y="4722336"/>
            <a:ext cx="1279453" cy="400110"/>
          </a:xfrm>
          <a:prstGeom prst="rect">
            <a:avLst/>
          </a:prstGeom>
        </p:spPr>
        <p:txBody>
          <a:bodyPr wrap="none">
            <a:spAutoFit/>
          </a:bodyPr>
          <a:lstStyle/>
          <a:p>
            <a:r>
              <a:rPr lang="tr-TR" sz="2000" b="1" u="sng" dirty="0">
                <a:solidFill>
                  <a:srgbClr val="FFC000"/>
                </a:solidFill>
                <a:effectLst>
                  <a:outerShdw blurRad="38100" dist="38100" dir="2700000" algn="tl">
                    <a:srgbClr val="000000">
                      <a:alpha val="43137"/>
                    </a:srgbClr>
                  </a:outerShdw>
                </a:effectLst>
              </a:rPr>
              <a:t>Hata Sınırı</a:t>
            </a:r>
          </a:p>
        </p:txBody>
      </p:sp>
    </p:spTree>
    <p:extLst>
      <p:ext uri="{BB962C8B-B14F-4D97-AF65-F5344CB8AC3E}">
        <p14:creationId xmlns:p14="http://schemas.microsoft.com/office/powerpoint/2010/main" val="1377644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Hesabı</a:t>
            </a:r>
            <a:endParaRPr lang="en-US" sz="2400" dirty="0">
              <a:solidFill>
                <a:schemeClr val="bg1"/>
              </a:solidFill>
            </a:endParaRPr>
          </a:p>
        </p:txBody>
      </p:sp>
      <p:sp>
        <p:nvSpPr>
          <p:cNvPr id="4" name="Dikdörtgen 3"/>
          <p:cNvSpPr/>
          <p:nvPr/>
        </p:nvSpPr>
        <p:spPr>
          <a:xfrm>
            <a:off x="4935252" y="1976137"/>
            <a:ext cx="3410339" cy="461665"/>
          </a:xfrm>
          <a:prstGeom prst="rect">
            <a:avLst/>
          </a:prstGeom>
        </p:spPr>
        <p:txBody>
          <a:bodyPr wrap="square">
            <a:spAutoFit/>
          </a:bodyPr>
          <a:lstStyle/>
          <a:p>
            <a:r>
              <a:rPr lang="tr-TR" sz="2400" b="1" u="sng" dirty="0">
                <a:solidFill>
                  <a:srgbClr val="FFC000"/>
                </a:solidFill>
                <a:effectLst>
                  <a:outerShdw blurRad="38100" dist="38100" dir="2700000" algn="tl">
                    <a:srgbClr val="000000">
                      <a:alpha val="43137"/>
                    </a:srgbClr>
                  </a:outerShdw>
                </a:effectLst>
              </a:rPr>
              <a:t>3. Kesin açıların hesabı</a:t>
            </a:r>
          </a:p>
        </p:txBody>
      </p:sp>
      <p:graphicFrame>
        <p:nvGraphicFramePr>
          <p:cNvPr id="5" name="Nesne 4"/>
          <p:cNvGraphicFramePr>
            <a:graphicFrameLocks noChangeAspect="1"/>
          </p:cNvGraphicFramePr>
          <p:nvPr>
            <p:extLst>
              <p:ext uri="{D42A27DB-BD31-4B8C-83A1-F6EECF244321}">
                <p14:modId xmlns:p14="http://schemas.microsoft.com/office/powerpoint/2010/main" val="1484629899"/>
              </p:ext>
            </p:extLst>
          </p:nvPr>
        </p:nvGraphicFramePr>
        <p:xfrm>
          <a:off x="553527" y="1976137"/>
          <a:ext cx="1166638" cy="999975"/>
        </p:xfrm>
        <a:graphic>
          <a:graphicData uri="http://schemas.openxmlformats.org/presentationml/2006/ole">
            <mc:AlternateContent xmlns:mc="http://schemas.openxmlformats.org/markup-compatibility/2006">
              <mc:Choice xmlns:v="urn:schemas-microsoft-com:vml" Requires="v">
                <p:oleObj name="Denklem" r:id="rId2" imgW="495000" imgH="419040" progId="Equation.3">
                  <p:embed/>
                </p:oleObj>
              </mc:Choice>
              <mc:Fallback>
                <p:oleObj name="Denklem" r:id="rId2" imgW="495000" imgH="419040" progId="Equation.3">
                  <p:embed/>
                  <p:pic>
                    <p:nvPicPr>
                      <p:cNvPr id="5" name="Nesne 4"/>
                      <p:cNvPicPr>
                        <a:picLocks noChangeAspect="1" noChangeArrowheads="1"/>
                      </p:cNvPicPr>
                      <p:nvPr/>
                    </p:nvPicPr>
                    <p:blipFill>
                      <a:blip r:embed="rId3"/>
                      <a:srcRect/>
                      <a:stretch>
                        <a:fillRect/>
                      </a:stretch>
                    </p:blipFill>
                    <p:spPr bwMode="auto">
                      <a:xfrm>
                        <a:off x="553527" y="1976137"/>
                        <a:ext cx="1166638" cy="999975"/>
                      </a:xfrm>
                      <a:prstGeom prst="rect">
                        <a:avLst/>
                      </a:prstGeom>
                      <a:noFill/>
                    </p:spPr>
                  </p:pic>
                </p:oleObj>
              </mc:Fallback>
            </mc:AlternateContent>
          </a:graphicData>
        </a:graphic>
      </p:graphicFrame>
      <p:graphicFrame>
        <p:nvGraphicFramePr>
          <p:cNvPr id="6" name="Nesne 5"/>
          <p:cNvGraphicFramePr>
            <a:graphicFrameLocks noChangeAspect="1"/>
          </p:cNvGraphicFramePr>
          <p:nvPr>
            <p:extLst>
              <p:ext uri="{D42A27DB-BD31-4B8C-83A1-F6EECF244321}">
                <p14:modId xmlns:p14="http://schemas.microsoft.com/office/powerpoint/2010/main" val="3727440819"/>
              </p:ext>
            </p:extLst>
          </p:nvPr>
        </p:nvGraphicFramePr>
        <p:xfrm>
          <a:off x="2057264" y="1415061"/>
          <a:ext cx="1732040" cy="2449903"/>
        </p:xfrm>
        <a:graphic>
          <a:graphicData uri="http://schemas.openxmlformats.org/presentationml/2006/ole">
            <mc:AlternateContent xmlns:mc="http://schemas.openxmlformats.org/markup-compatibility/2006">
              <mc:Choice xmlns:v="urn:schemas-microsoft-com:vml" Requires="v">
                <p:oleObj name="Denklem" r:id="rId4" imgW="787320" imgH="1117440" progId="Equation.3">
                  <p:embed/>
                </p:oleObj>
              </mc:Choice>
              <mc:Fallback>
                <p:oleObj name="Denklem" r:id="rId4" imgW="787320" imgH="1117440" progId="Equation.3">
                  <p:embed/>
                  <p:pic>
                    <p:nvPicPr>
                      <p:cNvPr id="6" name="Nesne 5"/>
                      <p:cNvPicPr>
                        <a:picLocks noChangeAspect="1" noChangeArrowheads="1"/>
                      </p:cNvPicPr>
                      <p:nvPr/>
                    </p:nvPicPr>
                    <p:blipFill>
                      <a:blip r:embed="rId5"/>
                      <a:srcRect/>
                      <a:stretch>
                        <a:fillRect/>
                      </a:stretch>
                    </p:blipFill>
                    <p:spPr bwMode="auto">
                      <a:xfrm>
                        <a:off x="2057264" y="1415061"/>
                        <a:ext cx="1732040" cy="2449903"/>
                      </a:xfrm>
                      <a:prstGeom prst="rect">
                        <a:avLst/>
                      </a:prstGeom>
                      <a:noFill/>
                    </p:spPr>
                  </p:pic>
                </p:oleObj>
              </mc:Fallback>
            </mc:AlternateContent>
          </a:graphicData>
        </a:graphic>
      </p:graphicFrame>
      <p:sp>
        <p:nvSpPr>
          <p:cNvPr id="7" name="Dikdörtgen 6"/>
          <p:cNvSpPr/>
          <p:nvPr/>
        </p:nvSpPr>
        <p:spPr>
          <a:xfrm>
            <a:off x="430943" y="894289"/>
            <a:ext cx="4150626" cy="461665"/>
          </a:xfrm>
          <a:prstGeom prst="rect">
            <a:avLst/>
          </a:prstGeom>
        </p:spPr>
        <p:txBody>
          <a:bodyPr wrap="square">
            <a:spAutoFit/>
          </a:bodyPr>
          <a:lstStyle/>
          <a:p>
            <a:r>
              <a:rPr lang="tr-TR" sz="2400" b="1" u="sng" dirty="0">
                <a:solidFill>
                  <a:srgbClr val="FFC000"/>
                </a:solidFill>
                <a:effectLst>
                  <a:outerShdw blurRad="38100" dist="38100" dir="2700000" algn="tl">
                    <a:srgbClr val="000000">
                      <a:alpha val="43137"/>
                    </a:srgbClr>
                  </a:outerShdw>
                </a:effectLst>
              </a:rPr>
              <a:t>2. Açı düzeltmelerinin hesabı</a:t>
            </a:r>
          </a:p>
        </p:txBody>
      </p:sp>
      <p:graphicFrame>
        <p:nvGraphicFramePr>
          <p:cNvPr id="8" name="Nesne 7"/>
          <p:cNvGraphicFramePr>
            <a:graphicFrameLocks noChangeAspect="1"/>
          </p:cNvGraphicFramePr>
          <p:nvPr>
            <p:extLst>
              <p:ext uri="{D42A27DB-BD31-4B8C-83A1-F6EECF244321}">
                <p14:modId xmlns:p14="http://schemas.microsoft.com/office/powerpoint/2010/main" val="1891642750"/>
              </p:ext>
            </p:extLst>
          </p:nvPr>
        </p:nvGraphicFramePr>
        <p:xfrm>
          <a:off x="5004263" y="2476124"/>
          <a:ext cx="3703637" cy="2436813"/>
        </p:xfrm>
        <a:graphic>
          <a:graphicData uri="http://schemas.openxmlformats.org/presentationml/2006/ole">
            <mc:AlternateContent xmlns:mc="http://schemas.openxmlformats.org/markup-compatibility/2006">
              <mc:Choice xmlns:v="urn:schemas-microsoft-com:vml" Requires="v">
                <p:oleObj name="Denklem" r:id="rId6" imgW="1701720" imgH="1117440" progId="Equation.3">
                  <p:embed/>
                </p:oleObj>
              </mc:Choice>
              <mc:Fallback>
                <p:oleObj name="Denklem" r:id="rId6" imgW="1701720" imgH="1117440" progId="Equation.3">
                  <p:embed/>
                  <p:pic>
                    <p:nvPicPr>
                      <p:cNvPr id="8" name="Nesne 7"/>
                      <p:cNvPicPr>
                        <a:picLocks noChangeAspect="1" noChangeArrowheads="1"/>
                      </p:cNvPicPr>
                      <p:nvPr/>
                    </p:nvPicPr>
                    <p:blipFill>
                      <a:blip r:embed="rId7"/>
                      <a:srcRect/>
                      <a:stretch>
                        <a:fillRect/>
                      </a:stretch>
                    </p:blipFill>
                    <p:spPr bwMode="auto">
                      <a:xfrm>
                        <a:off x="5004263" y="2476124"/>
                        <a:ext cx="3703637" cy="2436813"/>
                      </a:xfrm>
                      <a:prstGeom prst="rect">
                        <a:avLst/>
                      </a:prstGeom>
                      <a:noFill/>
                    </p:spPr>
                  </p:pic>
                </p:oleObj>
              </mc:Fallback>
            </mc:AlternateContent>
          </a:graphicData>
        </a:graphic>
      </p:graphicFrame>
      <p:sp>
        <p:nvSpPr>
          <p:cNvPr id="13" name="Dikdörtgen 12"/>
          <p:cNvSpPr/>
          <p:nvPr/>
        </p:nvSpPr>
        <p:spPr>
          <a:xfrm>
            <a:off x="202000" y="4546137"/>
            <a:ext cx="4351746" cy="461665"/>
          </a:xfrm>
          <a:prstGeom prst="rect">
            <a:avLst/>
          </a:prstGeom>
        </p:spPr>
        <p:txBody>
          <a:bodyPr wrap="square">
            <a:spAutoFit/>
          </a:bodyPr>
          <a:lstStyle/>
          <a:p>
            <a:r>
              <a:rPr lang="tr-TR" sz="2400" b="1" u="sng" dirty="0">
                <a:solidFill>
                  <a:srgbClr val="FFC000"/>
                </a:solidFill>
                <a:effectLst>
                  <a:outerShdw blurRad="38100" dist="38100" dir="2700000" algn="tl">
                    <a:srgbClr val="000000">
                      <a:alpha val="43137"/>
                    </a:srgbClr>
                  </a:outerShdw>
                </a:effectLst>
              </a:rPr>
              <a:t>4. Koordinat farklarının hesabı</a:t>
            </a:r>
          </a:p>
        </p:txBody>
      </p:sp>
      <p:graphicFrame>
        <p:nvGraphicFramePr>
          <p:cNvPr id="14" name="Nesne 13"/>
          <p:cNvGraphicFramePr>
            <a:graphicFrameLocks noChangeAspect="1"/>
          </p:cNvGraphicFramePr>
          <p:nvPr>
            <p:extLst>
              <p:ext uri="{D42A27DB-BD31-4B8C-83A1-F6EECF244321}">
                <p14:modId xmlns:p14="http://schemas.microsoft.com/office/powerpoint/2010/main" val="1658385807"/>
              </p:ext>
            </p:extLst>
          </p:nvPr>
        </p:nvGraphicFramePr>
        <p:xfrm>
          <a:off x="229823" y="5073499"/>
          <a:ext cx="3900488" cy="411163"/>
        </p:xfrm>
        <a:graphic>
          <a:graphicData uri="http://schemas.openxmlformats.org/presentationml/2006/ole">
            <mc:AlternateContent xmlns:mc="http://schemas.openxmlformats.org/markup-compatibility/2006">
              <mc:Choice xmlns:v="urn:schemas-microsoft-com:vml" Requires="v">
                <p:oleObj name="Denklem" r:id="rId8" imgW="1803240" imgH="190440" progId="Equation.3">
                  <p:embed/>
                </p:oleObj>
              </mc:Choice>
              <mc:Fallback>
                <p:oleObj name="Denklem" r:id="rId8" imgW="1803240" imgH="190440" progId="Equation.3">
                  <p:embed/>
                  <p:pic>
                    <p:nvPicPr>
                      <p:cNvPr id="14" name="Nesne 13"/>
                      <p:cNvPicPr>
                        <a:picLocks noChangeAspect="1" noChangeArrowheads="1"/>
                      </p:cNvPicPr>
                      <p:nvPr/>
                    </p:nvPicPr>
                    <p:blipFill>
                      <a:blip r:embed="rId9"/>
                      <a:srcRect/>
                      <a:stretch>
                        <a:fillRect/>
                      </a:stretch>
                    </p:blipFill>
                    <p:spPr bwMode="auto">
                      <a:xfrm>
                        <a:off x="229823" y="5073499"/>
                        <a:ext cx="3900488" cy="411163"/>
                      </a:xfrm>
                      <a:prstGeom prst="rect">
                        <a:avLst/>
                      </a:prstGeom>
                      <a:noFill/>
                    </p:spPr>
                  </p:pic>
                </p:oleObj>
              </mc:Fallback>
            </mc:AlternateContent>
          </a:graphicData>
        </a:graphic>
      </p:graphicFrame>
      <p:graphicFrame>
        <p:nvGraphicFramePr>
          <p:cNvPr id="15" name="Nesne 14"/>
          <p:cNvGraphicFramePr>
            <a:graphicFrameLocks noChangeAspect="1"/>
          </p:cNvGraphicFramePr>
          <p:nvPr>
            <p:extLst>
              <p:ext uri="{D42A27DB-BD31-4B8C-83A1-F6EECF244321}">
                <p14:modId xmlns:p14="http://schemas.microsoft.com/office/powerpoint/2010/main" val="2891649397"/>
              </p:ext>
            </p:extLst>
          </p:nvPr>
        </p:nvGraphicFramePr>
        <p:xfrm>
          <a:off x="202000" y="5532517"/>
          <a:ext cx="4608512" cy="458553"/>
        </p:xfrm>
        <a:graphic>
          <a:graphicData uri="http://schemas.openxmlformats.org/presentationml/2006/ole">
            <mc:AlternateContent xmlns:mc="http://schemas.openxmlformats.org/markup-compatibility/2006">
              <mc:Choice xmlns:v="urn:schemas-microsoft-com:vml" Requires="v">
                <p:oleObj name="Denklem" r:id="rId10" imgW="2133360" imgH="215640" progId="Equation.3">
                  <p:embed/>
                </p:oleObj>
              </mc:Choice>
              <mc:Fallback>
                <p:oleObj name="Denklem" r:id="rId10" imgW="2133360" imgH="215640" progId="Equation.3">
                  <p:embed/>
                  <p:pic>
                    <p:nvPicPr>
                      <p:cNvPr id="15" name="Nesne 14"/>
                      <p:cNvPicPr>
                        <a:picLocks noChangeAspect="1" noChangeArrowheads="1"/>
                      </p:cNvPicPr>
                      <p:nvPr/>
                    </p:nvPicPr>
                    <p:blipFill>
                      <a:blip r:embed="rId11"/>
                      <a:srcRect/>
                      <a:stretch>
                        <a:fillRect/>
                      </a:stretch>
                    </p:blipFill>
                    <p:spPr bwMode="auto">
                      <a:xfrm>
                        <a:off x="202000" y="5532517"/>
                        <a:ext cx="4608512" cy="458553"/>
                      </a:xfrm>
                      <a:prstGeom prst="rect">
                        <a:avLst/>
                      </a:prstGeom>
                      <a:noFill/>
                    </p:spPr>
                  </p:pic>
                </p:oleObj>
              </mc:Fallback>
            </mc:AlternateContent>
          </a:graphicData>
        </a:graphic>
      </p:graphicFrame>
    </p:spTree>
    <p:extLst>
      <p:ext uri="{BB962C8B-B14F-4D97-AF65-F5344CB8AC3E}">
        <p14:creationId xmlns:p14="http://schemas.microsoft.com/office/powerpoint/2010/main" val="2124157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Hesabı</a:t>
            </a:r>
            <a:endParaRPr lang="en-US" sz="2400" dirty="0">
              <a:solidFill>
                <a:schemeClr val="bg1"/>
              </a:solidFill>
            </a:endParaRPr>
          </a:p>
        </p:txBody>
      </p:sp>
      <p:sp>
        <p:nvSpPr>
          <p:cNvPr id="7" name="Dikdörtgen 6"/>
          <p:cNvSpPr/>
          <p:nvPr/>
        </p:nvSpPr>
        <p:spPr>
          <a:xfrm>
            <a:off x="163301" y="701077"/>
            <a:ext cx="8836536" cy="830997"/>
          </a:xfrm>
          <a:prstGeom prst="rect">
            <a:avLst/>
          </a:prstGeom>
        </p:spPr>
        <p:txBody>
          <a:bodyPr wrap="square">
            <a:spAutoFit/>
          </a:bodyPr>
          <a:lstStyle/>
          <a:p>
            <a:r>
              <a:rPr lang="tr-TR" sz="2400" b="1" u="sng" dirty="0">
                <a:solidFill>
                  <a:srgbClr val="FFC000"/>
                </a:solidFill>
                <a:effectLst>
                  <a:outerShdw blurRad="38100" dist="38100" dir="2700000" algn="tl">
                    <a:srgbClr val="000000">
                      <a:alpha val="43137"/>
                    </a:srgbClr>
                  </a:outerShdw>
                </a:effectLst>
              </a:rPr>
              <a:t>5. Koordinat kapanma hatası ile enine ve boyuna kapanma hatalarının hesabı</a:t>
            </a:r>
          </a:p>
        </p:txBody>
      </p:sp>
      <p:pic>
        <p:nvPicPr>
          <p:cNvPr id="2" name="Resim 1"/>
          <p:cNvPicPr>
            <a:picLocks noChangeAspect="1"/>
          </p:cNvPicPr>
          <p:nvPr/>
        </p:nvPicPr>
        <p:blipFill>
          <a:blip r:embed="rId2"/>
          <a:stretch>
            <a:fillRect/>
          </a:stretch>
        </p:blipFill>
        <p:spPr>
          <a:xfrm>
            <a:off x="278543" y="1532074"/>
            <a:ext cx="5505165" cy="2901948"/>
          </a:xfrm>
          <a:prstGeom prst="rect">
            <a:avLst/>
          </a:prstGeom>
        </p:spPr>
      </p:pic>
      <p:graphicFrame>
        <p:nvGraphicFramePr>
          <p:cNvPr id="8" name="Nesne 7"/>
          <p:cNvGraphicFramePr>
            <a:graphicFrameLocks noChangeAspect="1"/>
          </p:cNvGraphicFramePr>
          <p:nvPr>
            <p:extLst>
              <p:ext uri="{D42A27DB-BD31-4B8C-83A1-F6EECF244321}">
                <p14:modId xmlns:p14="http://schemas.microsoft.com/office/powerpoint/2010/main" val="4061645761"/>
              </p:ext>
            </p:extLst>
          </p:nvPr>
        </p:nvGraphicFramePr>
        <p:xfrm>
          <a:off x="5742318" y="1532074"/>
          <a:ext cx="2969055" cy="926454"/>
        </p:xfrm>
        <a:graphic>
          <a:graphicData uri="http://schemas.openxmlformats.org/presentationml/2006/ole">
            <mc:AlternateContent xmlns:mc="http://schemas.openxmlformats.org/markup-compatibility/2006">
              <mc:Choice xmlns:v="urn:schemas-microsoft-com:vml" Requires="v">
                <p:oleObj name="Denklem" r:id="rId3" imgW="1371600" imgH="431640" progId="Equation.3">
                  <p:embed/>
                </p:oleObj>
              </mc:Choice>
              <mc:Fallback>
                <p:oleObj name="Denklem" r:id="rId3" imgW="1371600" imgH="431640" progId="Equation.3">
                  <p:embed/>
                  <p:pic>
                    <p:nvPicPr>
                      <p:cNvPr id="8" name="Nesne 7"/>
                      <p:cNvPicPr>
                        <a:picLocks noChangeAspect="1" noChangeArrowheads="1"/>
                      </p:cNvPicPr>
                      <p:nvPr/>
                    </p:nvPicPr>
                    <p:blipFill>
                      <a:blip r:embed="rId4"/>
                      <a:srcRect/>
                      <a:stretch>
                        <a:fillRect/>
                      </a:stretch>
                    </p:blipFill>
                    <p:spPr bwMode="auto">
                      <a:xfrm>
                        <a:off x="5742318" y="1532074"/>
                        <a:ext cx="2969055" cy="926454"/>
                      </a:xfrm>
                      <a:prstGeom prst="rect">
                        <a:avLst/>
                      </a:prstGeom>
                      <a:noFill/>
                    </p:spPr>
                  </p:pic>
                </p:oleObj>
              </mc:Fallback>
            </mc:AlternateContent>
          </a:graphicData>
        </a:graphic>
      </p:graphicFrame>
      <p:graphicFrame>
        <p:nvGraphicFramePr>
          <p:cNvPr id="9" name="Nesne 8"/>
          <p:cNvGraphicFramePr>
            <a:graphicFrameLocks noChangeAspect="1"/>
          </p:cNvGraphicFramePr>
          <p:nvPr>
            <p:extLst>
              <p:ext uri="{D42A27DB-BD31-4B8C-83A1-F6EECF244321}">
                <p14:modId xmlns:p14="http://schemas.microsoft.com/office/powerpoint/2010/main" val="1448327615"/>
              </p:ext>
            </p:extLst>
          </p:nvPr>
        </p:nvGraphicFramePr>
        <p:xfrm>
          <a:off x="5625057" y="2901925"/>
          <a:ext cx="3203575" cy="685800"/>
        </p:xfrm>
        <a:graphic>
          <a:graphicData uri="http://schemas.openxmlformats.org/presentationml/2006/ole">
            <mc:AlternateContent xmlns:mc="http://schemas.openxmlformats.org/markup-compatibility/2006">
              <mc:Choice xmlns:v="urn:schemas-microsoft-com:vml" Requires="v">
                <p:oleObj name="Denklem" r:id="rId5" imgW="1485720" imgH="317160" progId="Equation.3">
                  <p:embed/>
                </p:oleObj>
              </mc:Choice>
              <mc:Fallback>
                <p:oleObj name="Denklem" r:id="rId5" imgW="1485720" imgH="317160" progId="Equation.3">
                  <p:embed/>
                  <p:pic>
                    <p:nvPicPr>
                      <p:cNvPr id="9" name="Nesne 8"/>
                      <p:cNvPicPr>
                        <a:picLocks noChangeAspect="1" noChangeArrowheads="1"/>
                      </p:cNvPicPr>
                      <p:nvPr/>
                    </p:nvPicPr>
                    <p:blipFill>
                      <a:blip r:embed="rId6"/>
                      <a:srcRect/>
                      <a:stretch>
                        <a:fillRect/>
                      </a:stretch>
                    </p:blipFill>
                    <p:spPr bwMode="auto">
                      <a:xfrm>
                        <a:off x="5625057" y="2901925"/>
                        <a:ext cx="3203575" cy="685800"/>
                      </a:xfrm>
                      <a:prstGeom prst="rect">
                        <a:avLst/>
                      </a:prstGeom>
                      <a:noFill/>
                    </p:spPr>
                  </p:pic>
                </p:oleObj>
              </mc:Fallback>
            </mc:AlternateContent>
          </a:graphicData>
        </a:graphic>
      </p:graphicFrame>
      <p:graphicFrame>
        <p:nvGraphicFramePr>
          <p:cNvPr id="10" name="Nesne 9"/>
          <p:cNvGraphicFramePr>
            <a:graphicFrameLocks noChangeAspect="1"/>
          </p:cNvGraphicFramePr>
          <p:nvPr>
            <p:extLst>
              <p:ext uri="{D42A27DB-BD31-4B8C-83A1-F6EECF244321}">
                <p14:modId xmlns:p14="http://schemas.microsoft.com/office/powerpoint/2010/main" val="3441789993"/>
              </p:ext>
            </p:extLst>
          </p:nvPr>
        </p:nvGraphicFramePr>
        <p:xfrm>
          <a:off x="5742377" y="3906991"/>
          <a:ext cx="3155103" cy="2099625"/>
        </p:xfrm>
        <a:graphic>
          <a:graphicData uri="http://schemas.openxmlformats.org/presentationml/2006/ole">
            <mc:AlternateContent xmlns:mc="http://schemas.openxmlformats.org/markup-compatibility/2006">
              <mc:Choice xmlns:v="urn:schemas-microsoft-com:vml" Requires="v">
                <p:oleObj name="Denklem" r:id="rId7" imgW="1320480" imgH="876240" progId="Equation.3">
                  <p:embed/>
                </p:oleObj>
              </mc:Choice>
              <mc:Fallback>
                <p:oleObj name="Denklem" r:id="rId7" imgW="1320480" imgH="876240" progId="Equation.3">
                  <p:embed/>
                  <p:pic>
                    <p:nvPicPr>
                      <p:cNvPr id="10" name="Nesne 9"/>
                      <p:cNvPicPr>
                        <a:picLocks noChangeAspect="1" noChangeArrowheads="1"/>
                      </p:cNvPicPr>
                      <p:nvPr/>
                    </p:nvPicPr>
                    <p:blipFill>
                      <a:blip r:embed="rId8"/>
                      <a:srcRect/>
                      <a:stretch>
                        <a:fillRect/>
                      </a:stretch>
                    </p:blipFill>
                    <p:spPr bwMode="auto">
                      <a:xfrm>
                        <a:off x="5742377" y="3906991"/>
                        <a:ext cx="3155103" cy="2099625"/>
                      </a:xfrm>
                      <a:prstGeom prst="rect">
                        <a:avLst/>
                      </a:prstGeom>
                      <a:noFill/>
                    </p:spPr>
                  </p:pic>
                </p:oleObj>
              </mc:Fallback>
            </mc:AlternateContent>
          </a:graphicData>
        </a:graphic>
      </p:graphicFrame>
      <p:graphicFrame>
        <p:nvGraphicFramePr>
          <p:cNvPr id="12" name="Nesne 11"/>
          <p:cNvGraphicFramePr>
            <a:graphicFrameLocks noChangeAspect="1"/>
          </p:cNvGraphicFramePr>
          <p:nvPr>
            <p:extLst>
              <p:ext uri="{D42A27DB-BD31-4B8C-83A1-F6EECF244321}">
                <p14:modId xmlns:p14="http://schemas.microsoft.com/office/powerpoint/2010/main" val="4159752922"/>
              </p:ext>
            </p:extLst>
          </p:nvPr>
        </p:nvGraphicFramePr>
        <p:xfrm>
          <a:off x="278543" y="4487224"/>
          <a:ext cx="3456695" cy="1160682"/>
        </p:xfrm>
        <a:graphic>
          <a:graphicData uri="http://schemas.openxmlformats.org/presentationml/2006/ole">
            <mc:AlternateContent xmlns:mc="http://schemas.openxmlformats.org/markup-compatibility/2006">
              <mc:Choice xmlns:v="urn:schemas-microsoft-com:vml" Requires="v">
                <p:oleObj name="Denklem" r:id="rId9" imgW="1358640" imgH="457200" progId="Equation.3">
                  <p:embed/>
                </p:oleObj>
              </mc:Choice>
              <mc:Fallback>
                <p:oleObj name="Denklem" r:id="rId9" imgW="1358640" imgH="457200" progId="Equation.3">
                  <p:embed/>
                  <p:pic>
                    <p:nvPicPr>
                      <p:cNvPr id="12" name="Nesne 11"/>
                      <p:cNvPicPr>
                        <a:picLocks noChangeAspect="1" noChangeArrowheads="1"/>
                      </p:cNvPicPr>
                      <p:nvPr/>
                    </p:nvPicPr>
                    <p:blipFill>
                      <a:blip r:embed="rId10"/>
                      <a:srcRect/>
                      <a:stretch>
                        <a:fillRect/>
                      </a:stretch>
                    </p:blipFill>
                    <p:spPr bwMode="auto">
                      <a:xfrm>
                        <a:off x="278543" y="4487224"/>
                        <a:ext cx="3456695" cy="1160682"/>
                      </a:xfrm>
                      <a:prstGeom prst="rect">
                        <a:avLst/>
                      </a:prstGeom>
                      <a:noFill/>
                    </p:spPr>
                  </p:pic>
                </p:oleObj>
              </mc:Fallback>
            </mc:AlternateContent>
          </a:graphicData>
        </a:graphic>
      </p:graphicFrame>
      <p:graphicFrame>
        <p:nvGraphicFramePr>
          <p:cNvPr id="13" name="Nesne 12"/>
          <p:cNvGraphicFramePr>
            <a:graphicFrameLocks noChangeAspect="1"/>
          </p:cNvGraphicFramePr>
          <p:nvPr>
            <p:extLst>
              <p:ext uri="{D42A27DB-BD31-4B8C-83A1-F6EECF244321}">
                <p14:modId xmlns:p14="http://schemas.microsoft.com/office/powerpoint/2010/main" val="4241989206"/>
              </p:ext>
            </p:extLst>
          </p:nvPr>
        </p:nvGraphicFramePr>
        <p:xfrm>
          <a:off x="247291" y="5718485"/>
          <a:ext cx="3054350" cy="576262"/>
        </p:xfrm>
        <a:graphic>
          <a:graphicData uri="http://schemas.openxmlformats.org/presentationml/2006/ole">
            <mc:AlternateContent xmlns:mc="http://schemas.openxmlformats.org/markup-compatibility/2006">
              <mc:Choice xmlns:v="urn:schemas-microsoft-com:vml" Requires="v">
                <p:oleObj name="Denklem" r:id="rId11" imgW="1130040" imgH="215640" progId="Equation.3">
                  <p:embed/>
                </p:oleObj>
              </mc:Choice>
              <mc:Fallback>
                <p:oleObj name="Denklem" r:id="rId11" imgW="1130040" imgH="215640" progId="Equation.3">
                  <p:embed/>
                  <p:pic>
                    <p:nvPicPr>
                      <p:cNvPr id="13" name="Nesne 12"/>
                      <p:cNvPicPr>
                        <a:picLocks noChangeAspect="1" noChangeArrowheads="1"/>
                      </p:cNvPicPr>
                      <p:nvPr/>
                    </p:nvPicPr>
                    <p:blipFill>
                      <a:blip r:embed="rId12"/>
                      <a:srcRect/>
                      <a:stretch>
                        <a:fillRect/>
                      </a:stretch>
                    </p:blipFill>
                    <p:spPr bwMode="auto">
                      <a:xfrm>
                        <a:off x="247291" y="5718485"/>
                        <a:ext cx="3054350" cy="576262"/>
                      </a:xfrm>
                      <a:prstGeom prst="rect">
                        <a:avLst/>
                      </a:prstGeom>
                      <a:noFill/>
                    </p:spPr>
                  </p:pic>
                </p:oleObj>
              </mc:Fallback>
            </mc:AlternateContent>
          </a:graphicData>
        </a:graphic>
      </p:graphicFrame>
    </p:spTree>
    <p:extLst>
      <p:ext uri="{BB962C8B-B14F-4D97-AF65-F5344CB8AC3E}">
        <p14:creationId xmlns:p14="http://schemas.microsoft.com/office/powerpoint/2010/main" val="733295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Hesabı</a:t>
            </a:r>
            <a:endParaRPr lang="en-US" sz="2400" dirty="0">
              <a:solidFill>
                <a:schemeClr val="bg1"/>
              </a:solidFill>
            </a:endParaRPr>
          </a:p>
        </p:txBody>
      </p:sp>
      <p:sp>
        <p:nvSpPr>
          <p:cNvPr id="4" name="Dikdörtgen 3"/>
          <p:cNvSpPr/>
          <p:nvPr/>
        </p:nvSpPr>
        <p:spPr>
          <a:xfrm>
            <a:off x="186694" y="762071"/>
            <a:ext cx="8957306" cy="830997"/>
          </a:xfrm>
          <a:prstGeom prst="rect">
            <a:avLst/>
          </a:prstGeom>
        </p:spPr>
        <p:txBody>
          <a:bodyPr wrap="square">
            <a:spAutoFit/>
          </a:bodyPr>
          <a:lstStyle/>
          <a:p>
            <a:r>
              <a:rPr lang="tr-TR" sz="2400" b="1" u="sng" dirty="0">
                <a:solidFill>
                  <a:srgbClr val="FFC000"/>
                </a:solidFill>
                <a:effectLst>
                  <a:outerShdw blurRad="38100" dist="38100" dir="2700000" algn="tl">
                    <a:srgbClr val="000000">
                      <a:alpha val="43137"/>
                    </a:srgbClr>
                  </a:outerShdw>
                </a:effectLst>
              </a:rPr>
              <a:t>5. Koordinat kapanma hatası ile enine ve boyuna kapanma hatalarının hesabı</a:t>
            </a:r>
          </a:p>
        </p:txBody>
      </p:sp>
      <p:pic>
        <p:nvPicPr>
          <p:cNvPr id="2" name="Resim 1"/>
          <p:cNvPicPr>
            <a:picLocks noChangeAspect="1"/>
          </p:cNvPicPr>
          <p:nvPr/>
        </p:nvPicPr>
        <p:blipFill>
          <a:blip r:embed="rId2"/>
          <a:stretch>
            <a:fillRect/>
          </a:stretch>
        </p:blipFill>
        <p:spPr>
          <a:xfrm>
            <a:off x="3465694" y="1177569"/>
            <a:ext cx="5505165" cy="2901948"/>
          </a:xfrm>
          <a:prstGeom prst="rect">
            <a:avLst/>
          </a:prstGeom>
        </p:spPr>
      </p:pic>
      <p:graphicFrame>
        <p:nvGraphicFramePr>
          <p:cNvPr id="6" name="Nesne 5"/>
          <p:cNvGraphicFramePr>
            <a:graphicFrameLocks noChangeAspect="1"/>
          </p:cNvGraphicFramePr>
          <p:nvPr>
            <p:extLst>
              <p:ext uri="{D42A27DB-BD31-4B8C-83A1-F6EECF244321}">
                <p14:modId xmlns:p14="http://schemas.microsoft.com/office/powerpoint/2010/main" val="1356254636"/>
              </p:ext>
            </p:extLst>
          </p:nvPr>
        </p:nvGraphicFramePr>
        <p:xfrm>
          <a:off x="278543" y="1678667"/>
          <a:ext cx="3054350" cy="576262"/>
        </p:xfrm>
        <a:graphic>
          <a:graphicData uri="http://schemas.openxmlformats.org/presentationml/2006/ole">
            <mc:AlternateContent xmlns:mc="http://schemas.openxmlformats.org/markup-compatibility/2006">
              <mc:Choice xmlns:v="urn:schemas-microsoft-com:vml" Requires="v">
                <p:oleObj name="Denklem" r:id="rId3" imgW="1130040" imgH="215640" progId="Equation.3">
                  <p:embed/>
                </p:oleObj>
              </mc:Choice>
              <mc:Fallback>
                <p:oleObj name="Denklem" r:id="rId3" imgW="1130040" imgH="215640" progId="Equation.3">
                  <p:embed/>
                  <p:pic>
                    <p:nvPicPr>
                      <p:cNvPr id="6" name="Nesne 5"/>
                      <p:cNvPicPr>
                        <a:picLocks noChangeAspect="1" noChangeArrowheads="1"/>
                      </p:cNvPicPr>
                      <p:nvPr/>
                    </p:nvPicPr>
                    <p:blipFill>
                      <a:blip r:embed="rId4"/>
                      <a:srcRect/>
                      <a:stretch>
                        <a:fillRect/>
                      </a:stretch>
                    </p:blipFill>
                    <p:spPr bwMode="auto">
                      <a:xfrm>
                        <a:off x="278543" y="1678667"/>
                        <a:ext cx="3054350" cy="576262"/>
                      </a:xfrm>
                      <a:prstGeom prst="rect">
                        <a:avLst/>
                      </a:prstGeom>
                      <a:noFill/>
                    </p:spPr>
                  </p:pic>
                </p:oleObj>
              </mc:Fallback>
            </mc:AlternateContent>
          </a:graphicData>
        </a:graphic>
      </p:graphicFrame>
      <p:sp>
        <p:nvSpPr>
          <p:cNvPr id="7" name="Dikdörtgen 6"/>
          <p:cNvSpPr/>
          <p:nvPr/>
        </p:nvSpPr>
        <p:spPr>
          <a:xfrm>
            <a:off x="179512" y="3992284"/>
            <a:ext cx="8712968" cy="2308324"/>
          </a:xfrm>
          <a:prstGeom prst="rect">
            <a:avLst/>
          </a:prstGeom>
        </p:spPr>
        <p:txBody>
          <a:bodyPr wrap="square">
            <a:spAutoFit/>
          </a:bodyPr>
          <a:lstStyle/>
          <a:p>
            <a:pPr algn="just"/>
            <a:r>
              <a:rPr lang="tr-TR" sz="2400" dirty="0" err="1"/>
              <a:t>f</a:t>
            </a:r>
            <a:r>
              <a:rPr lang="tr-TR" sz="2400" baseline="-25000" dirty="0" err="1"/>
              <a:t>Q</a:t>
            </a:r>
            <a:r>
              <a:rPr lang="tr-TR" sz="2400" baseline="-25000" dirty="0"/>
              <a:t> </a:t>
            </a:r>
            <a:r>
              <a:rPr lang="tr-TR" sz="2400" dirty="0"/>
              <a:t>&gt; F</a:t>
            </a:r>
            <a:r>
              <a:rPr lang="tr-TR" sz="2400" baseline="-25000" dirty="0"/>
              <a:t>Q</a:t>
            </a:r>
            <a:r>
              <a:rPr lang="tr-TR" sz="2400" dirty="0"/>
              <a:t> ise lineer kapanma hatasının açı hatalarından kaynaklandığı ya da açı ölçümlerinin yeterli doğruluk ile yapılmadığı anlaşılır.</a:t>
            </a:r>
          </a:p>
          <a:p>
            <a:pPr algn="just"/>
            <a:endParaRPr lang="tr-TR" sz="2400" dirty="0"/>
          </a:p>
          <a:p>
            <a:pPr algn="just"/>
            <a:r>
              <a:rPr lang="tr-TR" sz="2400" dirty="0" err="1"/>
              <a:t>f</a:t>
            </a:r>
            <a:r>
              <a:rPr lang="tr-TR" sz="2400" baseline="-25000" dirty="0" err="1"/>
              <a:t>L</a:t>
            </a:r>
            <a:r>
              <a:rPr lang="tr-TR" sz="2400" baseline="-25000" dirty="0"/>
              <a:t> </a:t>
            </a:r>
            <a:r>
              <a:rPr lang="tr-TR" sz="2400" dirty="0"/>
              <a:t>&gt; F</a:t>
            </a:r>
            <a:r>
              <a:rPr lang="tr-TR" sz="2400" baseline="-25000" dirty="0"/>
              <a:t>L </a:t>
            </a:r>
            <a:r>
              <a:rPr lang="tr-TR" sz="2400" dirty="0"/>
              <a:t>(fakat </a:t>
            </a:r>
            <a:r>
              <a:rPr lang="tr-TR" sz="2400" dirty="0" err="1"/>
              <a:t>f</a:t>
            </a:r>
            <a:r>
              <a:rPr lang="tr-TR" sz="2400" baseline="-25000" dirty="0" err="1"/>
              <a:t>Q</a:t>
            </a:r>
            <a:r>
              <a:rPr lang="tr-TR" sz="2400" baseline="-25000" dirty="0"/>
              <a:t> </a:t>
            </a:r>
            <a:r>
              <a:rPr lang="tr-TR" sz="2400" dirty="0"/>
              <a:t>&lt; F</a:t>
            </a:r>
            <a:r>
              <a:rPr lang="tr-TR" sz="2400" baseline="-25000" dirty="0"/>
              <a:t>Q</a:t>
            </a:r>
            <a:r>
              <a:rPr lang="tr-TR" sz="2400" dirty="0"/>
              <a:t>) ise lineer kapanma hatasının kenar hatalarından kaynaklandığı ya da kenar ölçümlerinin yeterli doğruluk ile yapılmadığı anlaşılır.</a:t>
            </a:r>
          </a:p>
        </p:txBody>
      </p:sp>
    </p:spTree>
    <p:extLst>
      <p:ext uri="{BB962C8B-B14F-4D97-AF65-F5344CB8AC3E}">
        <p14:creationId xmlns:p14="http://schemas.microsoft.com/office/powerpoint/2010/main" val="1443408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Hesabı</a:t>
            </a:r>
            <a:endParaRPr lang="en-US" sz="2400" dirty="0">
              <a:solidFill>
                <a:schemeClr val="bg1"/>
              </a:solidFill>
            </a:endParaRPr>
          </a:p>
        </p:txBody>
      </p:sp>
      <p:sp>
        <p:nvSpPr>
          <p:cNvPr id="4" name="Dikdörtgen 3"/>
          <p:cNvSpPr/>
          <p:nvPr/>
        </p:nvSpPr>
        <p:spPr>
          <a:xfrm>
            <a:off x="278543" y="770697"/>
            <a:ext cx="8446903" cy="461665"/>
          </a:xfrm>
          <a:prstGeom prst="rect">
            <a:avLst/>
          </a:prstGeom>
        </p:spPr>
        <p:txBody>
          <a:bodyPr wrap="square">
            <a:spAutoFit/>
          </a:bodyPr>
          <a:lstStyle/>
          <a:p>
            <a:r>
              <a:rPr lang="tr-TR" sz="2400" b="1" u="sng" dirty="0">
                <a:solidFill>
                  <a:srgbClr val="FFC000"/>
                </a:solidFill>
                <a:effectLst>
                  <a:outerShdw blurRad="38100" dist="38100" dir="2700000" algn="tl">
                    <a:srgbClr val="000000">
                      <a:alpha val="43137"/>
                    </a:srgbClr>
                  </a:outerShdw>
                </a:effectLst>
              </a:rPr>
              <a:t>6. Koordinat farkı düzeltmelerinin hesabı</a:t>
            </a:r>
          </a:p>
        </p:txBody>
      </p:sp>
      <p:graphicFrame>
        <p:nvGraphicFramePr>
          <p:cNvPr id="5" name="Nesne 4"/>
          <p:cNvGraphicFramePr>
            <a:graphicFrameLocks noChangeAspect="1"/>
          </p:cNvGraphicFramePr>
          <p:nvPr>
            <p:extLst>
              <p:ext uri="{D42A27DB-BD31-4B8C-83A1-F6EECF244321}">
                <p14:modId xmlns:p14="http://schemas.microsoft.com/office/powerpoint/2010/main" val="2861668591"/>
              </p:ext>
            </p:extLst>
          </p:nvPr>
        </p:nvGraphicFramePr>
        <p:xfrm>
          <a:off x="415786" y="1301982"/>
          <a:ext cx="3648376" cy="3157875"/>
        </p:xfrm>
        <a:graphic>
          <a:graphicData uri="http://schemas.openxmlformats.org/presentationml/2006/ole">
            <mc:AlternateContent xmlns:mc="http://schemas.openxmlformats.org/markup-compatibility/2006">
              <mc:Choice xmlns:v="urn:schemas-microsoft-com:vml" Requires="v">
                <p:oleObj name="Denklem" r:id="rId2" imgW="1726920" imgH="1498320" progId="Equation.3">
                  <p:embed/>
                </p:oleObj>
              </mc:Choice>
              <mc:Fallback>
                <p:oleObj name="Denklem" r:id="rId2" imgW="1726920" imgH="1498320" progId="Equation.3">
                  <p:embed/>
                  <p:pic>
                    <p:nvPicPr>
                      <p:cNvPr id="5" name="Nesne 4"/>
                      <p:cNvPicPr>
                        <a:picLocks noChangeAspect="1" noChangeArrowheads="1"/>
                      </p:cNvPicPr>
                      <p:nvPr/>
                    </p:nvPicPr>
                    <p:blipFill>
                      <a:blip r:embed="rId3"/>
                      <a:srcRect/>
                      <a:stretch>
                        <a:fillRect/>
                      </a:stretch>
                    </p:blipFill>
                    <p:spPr bwMode="auto">
                      <a:xfrm>
                        <a:off x="415786" y="1301982"/>
                        <a:ext cx="3648376" cy="3157875"/>
                      </a:xfrm>
                      <a:prstGeom prst="rect">
                        <a:avLst/>
                      </a:prstGeom>
                      <a:noFill/>
                    </p:spPr>
                  </p:pic>
                </p:oleObj>
              </mc:Fallback>
            </mc:AlternateContent>
          </a:graphicData>
        </a:graphic>
      </p:graphicFrame>
      <p:graphicFrame>
        <p:nvGraphicFramePr>
          <p:cNvPr id="6" name="Nesne 5"/>
          <p:cNvGraphicFramePr>
            <a:graphicFrameLocks noChangeAspect="1"/>
          </p:cNvGraphicFramePr>
          <p:nvPr>
            <p:extLst>
              <p:ext uri="{D42A27DB-BD31-4B8C-83A1-F6EECF244321}">
                <p14:modId xmlns:p14="http://schemas.microsoft.com/office/powerpoint/2010/main" val="2881414983"/>
              </p:ext>
            </p:extLst>
          </p:nvPr>
        </p:nvGraphicFramePr>
        <p:xfrm>
          <a:off x="4215758" y="4098629"/>
          <a:ext cx="4668837" cy="2139950"/>
        </p:xfrm>
        <a:graphic>
          <a:graphicData uri="http://schemas.openxmlformats.org/presentationml/2006/ole">
            <mc:AlternateContent xmlns:mc="http://schemas.openxmlformats.org/markup-compatibility/2006">
              <mc:Choice xmlns:v="urn:schemas-microsoft-com:vml" Requires="v">
                <p:oleObj name="Denklem" r:id="rId4" imgW="2336760" imgH="1066680" progId="Equation.3">
                  <p:embed/>
                </p:oleObj>
              </mc:Choice>
              <mc:Fallback>
                <p:oleObj name="Denklem" r:id="rId4" imgW="2336760" imgH="1066680" progId="Equation.3">
                  <p:embed/>
                  <p:pic>
                    <p:nvPicPr>
                      <p:cNvPr id="6" name="Nesne 5"/>
                      <p:cNvPicPr>
                        <a:picLocks noChangeAspect="1" noChangeArrowheads="1"/>
                      </p:cNvPicPr>
                      <p:nvPr/>
                    </p:nvPicPr>
                    <p:blipFill>
                      <a:blip r:embed="rId5"/>
                      <a:srcRect/>
                      <a:stretch>
                        <a:fillRect/>
                      </a:stretch>
                    </p:blipFill>
                    <p:spPr bwMode="auto">
                      <a:xfrm>
                        <a:off x="4215758" y="4098629"/>
                        <a:ext cx="4668837" cy="2139950"/>
                      </a:xfrm>
                      <a:prstGeom prst="rect">
                        <a:avLst/>
                      </a:prstGeom>
                      <a:noFill/>
                    </p:spPr>
                  </p:pic>
                </p:oleObj>
              </mc:Fallback>
            </mc:AlternateContent>
          </a:graphicData>
        </a:graphic>
      </p:graphicFrame>
    </p:spTree>
    <p:extLst>
      <p:ext uri="{BB962C8B-B14F-4D97-AF65-F5344CB8AC3E}">
        <p14:creationId xmlns:p14="http://schemas.microsoft.com/office/powerpoint/2010/main" val="3210483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Hesabı</a:t>
            </a:r>
            <a:endParaRPr lang="en-US" sz="2400" dirty="0">
              <a:solidFill>
                <a:schemeClr val="bg1"/>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43" y="701077"/>
            <a:ext cx="3766110" cy="539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3779912" y="980728"/>
            <a:ext cx="5148064" cy="1938992"/>
          </a:xfrm>
          <a:prstGeom prst="rect">
            <a:avLst/>
          </a:prstGeom>
        </p:spPr>
        <p:txBody>
          <a:bodyPr wrap="square">
            <a:spAutoFit/>
          </a:bodyPr>
          <a:lstStyle/>
          <a:p>
            <a:r>
              <a:rPr lang="tr-TR" sz="2400" dirty="0"/>
              <a:t>(N1N2)=294.538 </a:t>
            </a:r>
            <a:r>
              <a:rPr lang="tr-TR" sz="2400" dirty="0" err="1"/>
              <a:t>gon</a:t>
            </a:r>
            <a:endParaRPr lang="tr-TR" sz="2400" dirty="0"/>
          </a:p>
          <a:p>
            <a:r>
              <a:rPr lang="tr-TR" sz="2400" dirty="0"/>
              <a:t>(N3N4)=197.878 </a:t>
            </a:r>
            <a:r>
              <a:rPr lang="tr-TR" sz="2400" dirty="0" err="1"/>
              <a:t>gon</a:t>
            </a:r>
            <a:endParaRPr lang="tr-TR" sz="2400" dirty="0"/>
          </a:p>
          <a:p>
            <a:endParaRPr lang="tr-TR" sz="2400" dirty="0"/>
          </a:p>
          <a:p>
            <a:r>
              <a:rPr lang="tr-TR" sz="2400" dirty="0"/>
              <a:t>YN2=2922.74 m	XN2=13846.28 m</a:t>
            </a:r>
          </a:p>
          <a:p>
            <a:r>
              <a:rPr lang="tr-TR" sz="2400" dirty="0"/>
              <a:t>YN3=2863.57 m	XN3=13450.57 m</a:t>
            </a:r>
          </a:p>
        </p:txBody>
      </p:sp>
      <p:sp>
        <p:nvSpPr>
          <p:cNvPr id="6" name="Dikdörtgen 5"/>
          <p:cNvSpPr/>
          <p:nvPr/>
        </p:nvSpPr>
        <p:spPr>
          <a:xfrm>
            <a:off x="3718646" y="3354001"/>
            <a:ext cx="2555776" cy="2308324"/>
          </a:xfrm>
          <a:prstGeom prst="rect">
            <a:avLst/>
          </a:prstGeom>
        </p:spPr>
        <p:txBody>
          <a:bodyPr wrap="square">
            <a:spAutoFit/>
          </a:bodyPr>
          <a:lstStyle/>
          <a:p>
            <a:r>
              <a:rPr lang="tr-TR" sz="2400" dirty="0">
                <a:sym typeface="Symbol"/>
              </a:rPr>
              <a:t></a:t>
            </a:r>
            <a:r>
              <a:rPr lang="tr-TR" sz="2400" baseline="-25000" dirty="0"/>
              <a:t>0</a:t>
            </a:r>
            <a:r>
              <a:rPr lang="tr-TR" sz="2400" dirty="0"/>
              <a:t>=78.252 </a:t>
            </a:r>
            <a:r>
              <a:rPr lang="tr-TR" sz="2400" dirty="0" err="1"/>
              <a:t>gon</a:t>
            </a:r>
            <a:endParaRPr lang="tr-TR" sz="2400" dirty="0"/>
          </a:p>
          <a:p>
            <a:r>
              <a:rPr lang="tr-TR" sz="2400" dirty="0">
                <a:sym typeface="Symbol"/>
              </a:rPr>
              <a:t></a:t>
            </a:r>
            <a:r>
              <a:rPr lang="tr-TR" sz="2400" baseline="-25000" dirty="0"/>
              <a:t>1</a:t>
            </a:r>
            <a:r>
              <a:rPr lang="tr-TR" sz="2400" dirty="0"/>
              <a:t>=219.296 </a:t>
            </a:r>
            <a:r>
              <a:rPr lang="tr-TR" sz="2400" dirty="0" err="1"/>
              <a:t>gon</a:t>
            </a:r>
            <a:endParaRPr lang="tr-TR" sz="2400" dirty="0"/>
          </a:p>
          <a:p>
            <a:r>
              <a:rPr lang="tr-TR" sz="2400" dirty="0">
                <a:sym typeface="Symbol"/>
              </a:rPr>
              <a:t></a:t>
            </a:r>
            <a:r>
              <a:rPr lang="tr-TR" sz="2400" baseline="-25000" dirty="0"/>
              <a:t>2</a:t>
            </a:r>
            <a:r>
              <a:rPr lang="tr-TR" sz="2400" dirty="0"/>
              <a:t>=211.958 </a:t>
            </a:r>
            <a:r>
              <a:rPr lang="tr-TR" sz="2400" dirty="0" err="1"/>
              <a:t>gon</a:t>
            </a:r>
            <a:endParaRPr lang="tr-TR" sz="2400" dirty="0"/>
          </a:p>
          <a:p>
            <a:r>
              <a:rPr lang="tr-TR" sz="2400" dirty="0">
                <a:sym typeface="Symbol"/>
              </a:rPr>
              <a:t></a:t>
            </a:r>
            <a:r>
              <a:rPr lang="tr-TR" sz="2400" baseline="-25000" dirty="0"/>
              <a:t>3</a:t>
            </a:r>
            <a:r>
              <a:rPr lang="tr-TR" sz="2400" dirty="0"/>
              <a:t>=194.562 </a:t>
            </a:r>
            <a:r>
              <a:rPr lang="tr-TR" sz="2400" dirty="0" err="1"/>
              <a:t>gon</a:t>
            </a:r>
            <a:endParaRPr lang="tr-TR" sz="2400" dirty="0"/>
          </a:p>
          <a:p>
            <a:r>
              <a:rPr lang="tr-TR" sz="2400" dirty="0">
                <a:sym typeface="Symbol"/>
              </a:rPr>
              <a:t></a:t>
            </a:r>
            <a:r>
              <a:rPr lang="tr-TR" sz="2400" baseline="-25000" dirty="0"/>
              <a:t>4</a:t>
            </a:r>
            <a:r>
              <a:rPr lang="tr-TR" sz="2400" dirty="0"/>
              <a:t>=294.234 </a:t>
            </a:r>
            <a:r>
              <a:rPr lang="tr-TR" sz="2400" dirty="0" err="1"/>
              <a:t>gon</a:t>
            </a:r>
            <a:endParaRPr lang="tr-TR" sz="2400" dirty="0"/>
          </a:p>
          <a:p>
            <a:r>
              <a:rPr lang="tr-TR" sz="2400" dirty="0">
                <a:sym typeface="Symbol"/>
              </a:rPr>
              <a:t></a:t>
            </a:r>
            <a:r>
              <a:rPr lang="tr-TR" sz="2400" baseline="-25000" dirty="0"/>
              <a:t>5</a:t>
            </a:r>
            <a:r>
              <a:rPr lang="tr-TR" sz="2400" dirty="0"/>
              <a:t>=105.031 </a:t>
            </a:r>
            <a:r>
              <a:rPr lang="tr-TR" sz="2400" dirty="0" err="1"/>
              <a:t>gon</a:t>
            </a:r>
            <a:endParaRPr lang="tr-TR" sz="2400" dirty="0"/>
          </a:p>
        </p:txBody>
      </p:sp>
      <p:sp>
        <p:nvSpPr>
          <p:cNvPr id="7" name="Dikdörtgen 6"/>
          <p:cNvSpPr/>
          <p:nvPr/>
        </p:nvSpPr>
        <p:spPr>
          <a:xfrm>
            <a:off x="6560088" y="3398842"/>
            <a:ext cx="1979712" cy="1938992"/>
          </a:xfrm>
          <a:prstGeom prst="rect">
            <a:avLst/>
          </a:prstGeom>
        </p:spPr>
        <p:txBody>
          <a:bodyPr wrap="square">
            <a:spAutoFit/>
          </a:bodyPr>
          <a:lstStyle/>
          <a:p>
            <a:r>
              <a:rPr lang="tr-TR" sz="2400" dirty="0"/>
              <a:t>s</a:t>
            </a:r>
            <a:r>
              <a:rPr lang="tr-TR" sz="2400" baseline="-25000" dirty="0"/>
              <a:t>1</a:t>
            </a:r>
            <a:r>
              <a:rPr lang="tr-TR" sz="2400" dirty="0"/>
              <a:t>=73.44 m</a:t>
            </a:r>
          </a:p>
          <a:p>
            <a:r>
              <a:rPr lang="tr-TR" sz="2400" dirty="0"/>
              <a:t>s</a:t>
            </a:r>
            <a:r>
              <a:rPr lang="tr-TR" sz="2400" baseline="-25000" dirty="0"/>
              <a:t>2</a:t>
            </a:r>
            <a:r>
              <a:rPr lang="tr-TR" sz="2400" dirty="0"/>
              <a:t>=102.03 m</a:t>
            </a:r>
          </a:p>
          <a:p>
            <a:r>
              <a:rPr lang="tr-TR" sz="2400" dirty="0"/>
              <a:t>s</a:t>
            </a:r>
            <a:r>
              <a:rPr lang="tr-TR" sz="2400" baseline="-25000" dirty="0"/>
              <a:t>3</a:t>
            </a:r>
            <a:r>
              <a:rPr lang="tr-TR" sz="2400" dirty="0"/>
              <a:t>=124.19 m</a:t>
            </a:r>
          </a:p>
          <a:p>
            <a:r>
              <a:rPr lang="tr-TR" sz="2400" dirty="0"/>
              <a:t>s</a:t>
            </a:r>
            <a:r>
              <a:rPr lang="tr-TR" sz="2400" baseline="-25000" dirty="0"/>
              <a:t>4</a:t>
            </a:r>
            <a:r>
              <a:rPr lang="tr-TR" sz="2400" dirty="0"/>
              <a:t>=92.79 m</a:t>
            </a:r>
          </a:p>
          <a:p>
            <a:r>
              <a:rPr lang="tr-TR" sz="2400" dirty="0"/>
              <a:t>s</a:t>
            </a:r>
            <a:r>
              <a:rPr lang="tr-TR" sz="2400" baseline="-25000" dirty="0"/>
              <a:t>5</a:t>
            </a:r>
            <a:r>
              <a:rPr lang="tr-TR" sz="2400" dirty="0"/>
              <a:t>=97.04 m</a:t>
            </a:r>
          </a:p>
        </p:txBody>
      </p:sp>
      <p:sp>
        <p:nvSpPr>
          <p:cNvPr id="2" name="Dikdörtgen 1"/>
          <p:cNvSpPr/>
          <p:nvPr/>
        </p:nvSpPr>
        <p:spPr>
          <a:xfrm>
            <a:off x="278543" y="793410"/>
            <a:ext cx="1087157" cy="461665"/>
          </a:xfrm>
          <a:prstGeom prst="rect">
            <a:avLst/>
          </a:prstGeom>
        </p:spPr>
        <p:txBody>
          <a:bodyPr wrap="none">
            <a:spAutoFit/>
          </a:bodyPr>
          <a:lstStyle/>
          <a:p>
            <a:r>
              <a:rPr lang="tr-TR" sz="2400" b="1" u="sng" dirty="0">
                <a:solidFill>
                  <a:srgbClr val="FFC000"/>
                </a:solidFill>
                <a:effectLst>
                  <a:outerShdw blurRad="38100" dist="38100" dir="2700000" algn="tl">
                    <a:srgbClr val="000000">
                      <a:alpha val="43137"/>
                    </a:srgbClr>
                  </a:outerShdw>
                </a:effectLst>
              </a:rPr>
              <a:t>ÖRNEK</a:t>
            </a:r>
            <a:endParaRPr lang="tr-TR" sz="2400" dirty="0"/>
          </a:p>
        </p:txBody>
      </p:sp>
    </p:spTree>
    <p:extLst>
      <p:ext uri="{BB962C8B-B14F-4D97-AF65-F5344CB8AC3E}">
        <p14:creationId xmlns:p14="http://schemas.microsoft.com/office/powerpoint/2010/main" val="3814227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Kutupsal Nokta Konumlama</a:t>
            </a:r>
            <a:endParaRPr lang="en-US" sz="2400" dirty="0">
              <a:solidFill>
                <a:schemeClr val="bg1"/>
              </a:solidFill>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958348"/>
            <a:ext cx="7056784" cy="4068776"/>
          </a:xfrm>
          <a:prstGeom prst="rect">
            <a:avLst/>
          </a:prstGeom>
        </p:spPr>
      </p:pic>
      <mc:AlternateContent xmlns:mc="http://schemas.openxmlformats.org/markup-compatibility/2006" xmlns:a14="http://schemas.microsoft.com/office/drawing/2010/main">
        <mc:Choice Requires="a14">
          <p:sp>
            <p:nvSpPr>
              <p:cNvPr id="10" name="Dikdörtgen 9"/>
              <p:cNvSpPr/>
              <p:nvPr/>
            </p:nvSpPr>
            <p:spPr>
              <a:xfrm>
                <a:off x="1331321" y="5370950"/>
                <a:ext cx="3335593" cy="592278"/>
              </a:xfrm>
              <a:prstGeom prst="rect">
                <a:avLst/>
              </a:prstGeom>
              <a:solidFill>
                <a:schemeClr val="accent2"/>
              </a:solidFill>
            </p:spPr>
            <p:txBody>
              <a:bodyPr wrap="none">
                <a:spAutoFit/>
              </a:bodyPr>
              <a:lstStyle/>
              <a:p>
                <a14:m>
                  <m:oMath xmlns:m="http://schemas.openxmlformats.org/officeDocument/2006/math">
                    <m:sSub>
                      <m:sSubPr>
                        <m:ctrlPr>
                          <a:rPr lang="tr-TR" sz="3200" b="1"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m:rPr>
                            <m:nor/>
                          </m:rPr>
                          <a:rPr lang="tr-TR" sz="3200" b="1">
                            <a:solidFill>
                              <a:schemeClr val="bg1"/>
                            </a:solidFill>
                            <a:effectLst>
                              <a:outerShdw blurRad="38100" dist="38100" dir="2700000" algn="tl">
                                <a:srgbClr val="000000">
                                  <a:alpha val="43137"/>
                                </a:srgbClr>
                              </a:outerShdw>
                            </a:effectLst>
                          </a:rPr>
                          <m:t>x</m:t>
                        </m:r>
                      </m:e>
                      <m:sub>
                        <m:r>
                          <m:rPr>
                            <m:nor/>
                          </m:rPr>
                          <a:rPr lang="tr-TR" sz="3200" b="1" i="0" smtClean="0">
                            <a:solidFill>
                              <a:schemeClr val="bg1"/>
                            </a:solidFill>
                            <a:effectLst>
                              <a:outerShdw blurRad="38100" dist="38100" dir="2700000" algn="tl">
                                <a:srgbClr val="000000">
                                  <a:alpha val="43137"/>
                                </a:srgbClr>
                              </a:outerShdw>
                            </a:effectLst>
                          </a:rPr>
                          <m:t>A</m:t>
                        </m:r>
                      </m:sub>
                    </m:sSub>
                    <m:r>
                      <m:rPr>
                        <m:nor/>
                      </m:rPr>
                      <a:rPr lang="tr-TR" sz="3200" b="1">
                        <a:solidFill>
                          <a:schemeClr val="bg1"/>
                        </a:solidFill>
                        <a:effectLst>
                          <a:outerShdw blurRad="38100" dist="38100" dir="2700000" algn="tl">
                            <a:srgbClr val="000000">
                              <a:alpha val="43137"/>
                            </a:srgbClr>
                          </a:outerShdw>
                        </a:effectLst>
                      </a:rPr>
                      <m:t>=</m:t>
                    </m:r>
                    <m:sSub>
                      <m:sSubPr>
                        <m:ctrlPr>
                          <a:rPr lang="tr-TR" sz="3200"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m:rPr>
                            <m:nor/>
                          </m:rPr>
                          <a:rPr lang="tr-TR" sz="3200" b="1">
                            <a:solidFill>
                              <a:schemeClr val="bg1"/>
                            </a:solidFill>
                            <a:effectLst>
                              <a:outerShdw blurRad="38100" dist="38100" dir="2700000" algn="tl">
                                <a:srgbClr val="000000">
                                  <a:alpha val="43137"/>
                                </a:srgbClr>
                              </a:outerShdw>
                            </a:effectLst>
                          </a:rPr>
                          <m:t>x</m:t>
                        </m:r>
                      </m:e>
                      <m:sub>
                        <m:r>
                          <m:rPr>
                            <m:nor/>
                          </m:rPr>
                          <a:rPr lang="tr-TR" sz="3200" b="1">
                            <a:solidFill>
                              <a:schemeClr val="bg1"/>
                            </a:solidFill>
                            <a:effectLst>
                              <a:outerShdw blurRad="38100" dist="38100" dir="2700000" algn="tl">
                                <a:srgbClr val="000000">
                                  <a:alpha val="43137"/>
                                </a:srgbClr>
                              </a:outerShdw>
                            </a:effectLst>
                          </a:rPr>
                          <m:t>P</m:t>
                        </m:r>
                        <m:r>
                          <m:rPr>
                            <m:nor/>
                          </m:rPr>
                          <a:rPr lang="tr-TR" sz="3200" b="1">
                            <a:solidFill>
                              <a:schemeClr val="bg1"/>
                            </a:solidFill>
                            <a:effectLst>
                              <a:outerShdw blurRad="38100" dist="38100" dir="2700000" algn="tl">
                                <a:srgbClr val="000000">
                                  <a:alpha val="43137"/>
                                </a:srgbClr>
                              </a:outerShdw>
                            </a:effectLst>
                          </a:rPr>
                          <m:t>1</m:t>
                        </m:r>
                      </m:sub>
                    </m:sSub>
                    <m:r>
                      <m:rPr>
                        <m:nor/>
                      </m:rPr>
                      <a:rPr lang="tr-TR" sz="3200" b="1">
                        <a:solidFill>
                          <a:schemeClr val="bg1"/>
                        </a:solidFill>
                        <a:effectLst>
                          <a:outerShdw blurRad="38100" dist="38100" dir="2700000" algn="tl">
                            <a:srgbClr val="000000">
                              <a:alpha val="43137"/>
                            </a:srgbClr>
                          </a:outerShdw>
                        </a:effectLst>
                      </a:rPr>
                      <m:t>+</m:t>
                    </m:r>
                    <m:r>
                      <m:rPr>
                        <m:nor/>
                      </m:rPr>
                      <a:rPr lang="tr-TR" sz="3200" b="1" i="0" smtClean="0">
                        <a:solidFill>
                          <a:schemeClr val="bg1"/>
                        </a:solidFill>
                        <a:effectLst>
                          <a:outerShdw blurRad="38100" dist="38100" dir="2700000" algn="tl">
                            <a:srgbClr val="000000">
                              <a:alpha val="43137"/>
                            </a:srgbClr>
                          </a:outerShdw>
                        </a:effectLst>
                      </a:rPr>
                      <m:t>D</m:t>
                    </m:r>
                    <m:r>
                      <m:rPr>
                        <m:nor/>
                      </m:rPr>
                      <a:rPr lang="tr-TR" sz="3200" b="1">
                        <a:solidFill>
                          <a:schemeClr val="bg1"/>
                        </a:solidFill>
                        <a:effectLst>
                          <a:outerShdw blurRad="38100" dist="38100" dir="2700000" algn="tl">
                            <a:srgbClr val="000000">
                              <a:alpha val="43137"/>
                            </a:srgbClr>
                          </a:outerShdw>
                        </a:effectLst>
                      </a:rPr>
                      <m:t>.</m:t>
                    </m:r>
                    <m:func>
                      <m:funcPr>
                        <m:ctrlPr>
                          <a:rPr lang="tr-TR" sz="3200" b="1" i="1">
                            <a:solidFill>
                              <a:schemeClr val="bg1"/>
                            </a:solidFill>
                            <a:effectLst>
                              <a:outerShdw blurRad="38100" dist="38100" dir="2700000" algn="tl">
                                <a:srgbClr val="000000">
                                  <a:alpha val="43137"/>
                                </a:srgbClr>
                              </a:outerShdw>
                            </a:effectLst>
                            <a:latin typeface="Cambria Math" panose="02040503050406030204" pitchFamily="18" charset="0"/>
                          </a:rPr>
                        </m:ctrlPr>
                      </m:funcPr>
                      <m:fName>
                        <m:r>
                          <m:rPr>
                            <m:nor/>
                          </m:rPr>
                          <a:rPr lang="tr-TR" sz="3200" b="1">
                            <a:solidFill>
                              <a:schemeClr val="bg1"/>
                            </a:solidFill>
                            <a:effectLst>
                              <a:outerShdw blurRad="38100" dist="38100" dir="2700000" algn="tl">
                                <a:srgbClr val="000000">
                                  <a:alpha val="43137"/>
                                </a:srgbClr>
                              </a:outerShdw>
                            </a:effectLst>
                          </a:rPr>
                          <m:t>cos</m:t>
                        </m:r>
                      </m:fName>
                      <m:e>
                        <m:r>
                          <m:rPr>
                            <m:nor/>
                          </m:rPr>
                          <a:rPr lang="tr-TR" sz="3200" b="1">
                            <a:solidFill>
                              <a:schemeClr val="bg1"/>
                            </a:solidFill>
                            <a:effectLst>
                              <a:outerShdw blurRad="38100" dist="38100" dir="2700000" algn="tl">
                                <a:srgbClr val="000000">
                                  <a:alpha val="43137"/>
                                </a:srgbClr>
                              </a:outerShdw>
                            </a:effectLst>
                          </a:rPr>
                          <m:t>t</m:t>
                        </m:r>
                      </m:e>
                    </m:func>
                  </m:oMath>
                </a14:m>
                <a:r>
                  <a:rPr lang="tr-TR" sz="3200" b="1" baseline="-25000" dirty="0">
                    <a:solidFill>
                      <a:schemeClr val="bg1"/>
                    </a:solidFill>
                    <a:effectLst>
                      <a:outerShdw blurRad="38100" dist="38100" dir="2700000" algn="tl">
                        <a:srgbClr val="000000">
                          <a:alpha val="43137"/>
                        </a:srgbClr>
                      </a:outerShdw>
                    </a:effectLst>
                  </a:rPr>
                  <a:t>P1A</a:t>
                </a:r>
              </a:p>
            </p:txBody>
          </p:sp>
        </mc:Choice>
        <mc:Fallback xmlns="">
          <p:sp>
            <p:nvSpPr>
              <p:cNvPr id="10" name="Dikdörtgen 9"/>
              <p:cNvSpPr>
                <a:spLocks noRot="1" noChangeAspect="1" noMove="1" noResize="1" noEditPoints="1" noAdjustHandles="1" noChangeArrowheads="1" noChangeShapeType="1" noTextEdit="1"/>
              </p:cNvSpPr>
              <p:nvPr/>
            </p:nvSpPr>
            <p:spPr>
              <a:xfrm>
                <a:off x="1331321" y="5370950"/>
                <a:ext cx="3335593" cy="592278"/>
              </a:xfrm>
              <a:prstGeom prst="rect">
                <a:avLst/>
              </a:prstGeom>
              <a:blipFill rotWithShape="0">
                <a:blip r:embed="rId3"/>
                <a:stretch>
                  <a:fillRect r="-2190" b="-3608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Dikdörtgen 10"/>
              <p:cNvSpPr/>
              <p:nvPr/>
            </p:nvSpPr>
            <p:spPr>
              <a:xfrm>
                <a:off x="5149570" y="5356940"/>
                <a:ext cx="3273076" cy="620298"/>
              </a:xfrm>
              <a:prstGeom prst="rect">
                <a:avLst/>
              </a:prstGeom>
              <a:solidFill>
                <a:srgbClr val="FF0000"/>
              </a:solidFill>
            </p:spPr>
            <p:txBody>
              <a:bodyPr wrap="none">
                <a:spAutoFit/>
              </a:bodyPr>
              <a:lstStyle/>
              <a:p>
                <a14:m>
                  <m:oMath xmlns:m="http://schemas.openxmlformats.org/officeDocument/2006/math">
                    <m:sSub>
                      <m:sSubPr>
                        <m:ctrlPr>
                          <a:rPr lang="tr-TR" sz="3200" b="1"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m:rPr>
                            <m:nor/>
                          </m:rPr>
                          <a:rPr lang="tr-TR" sz="3200" b="1">
                            <a:solidFill>
                              <a:schemeClr val="bg1"/>
                            </a:solidFill>
                            <a:effectLst>
                              <a:outerShdw blurRad="38100" dist="38100" dir="2700000" algn="tl">
                                <a:srgbClr val="000000">
                                  <a:alpha val="43137"/>
                                </a:srgbClr>
                              </a:outerShdw>
                            </a:effectLst>
                          </a:rPr>
                          <m:t>y</m:t>
                        </m:r>
                      </m:e>
                      <m:sub>
                        <m:r>
                          <m:rPr>
                            <m:nor/>
                          </m:rPr>
                          <a:rPr lang="tr-TR" sz="3200" b="1" i="0" smtClean="0">
                            <a:solidFill>
                              <a:schemeClr val="bg1"/>
                            </a:solidFill>
                            <a:effectLst>
                              <a:outerShdw blurRad="38100" dist="38100" dir="2700000" algn="tl">
                                <a:srgbClr val="000000">
                                  <a:alpha val="43137"/>
                                </a:srgbClr>
                              </a:outerShdw>
                            </a:effectLst>
                          </a:rPr>
                          <m:t>A</m:t>
                        </m:r>
                      </m:sub>
                    </m:sSub>
                    <m:r>
                      <m:rPr>
                        <m:nor/>
                      </m:rPr>
                      <a:rPr lang="tr-TR" sz="3200" b="1">
                        <a:solidFill>
                          <a:schemeClr val="bg1"/>
                        </a:solidFill>
                        <a:effectLst>
                          <a:outerShdw blurRad="38100" dist="38100" dir="2700000" algn="tl">
                            <a:srgbClr val="000000">
                              <a:alpha val="43137"/>
                            </a:srgbClr>
                          </a:outerShdw>
                        </a:effectLst>
                      </a:rPr>
                      <m:t>=</m:t>
                    </m:r>
                    <m:sSub>
                      <m:sSubPr>
                        <m:ctrlPr>
                          <a:rPr lang="tr-TR" sz="3200"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m:rPr>
                            <m:nor/>
                          </m:rPr>
                          <a:rPr lang="tr-TR" sz="3200" b="1">
                            <a:solidFill>
                              <a:schemeClr val="bg1"/>
                            </a:solidFill>
                            <a:effectLst>
                              <a:outerShdw blurRad="38100" dist="38100" dir="2700000" algn="tl">
                                <a:srgbClr val="000000">
                                  <a:alpha val="43137"/>
                                </a:srgbClr>
                              </a:outerShdw>
                            </a:effectLst>
                          </a:rPr>
                          <m:t>y</m:t>
                        </m:r>
                      </m:e>
                      <m:sub>
                        <m:r>
                          <m:rPr>
                            <m:nor/>
                          </m:rPr>
                          <a:rPr lang="tr-TR" sz="3200" b="1">
                            <a:solidFill>
                              <a:schemeClr val="bg1"/>
                            </a:solidFill>
                            <a:effectLst>
                              <a:outerShdw blurRad="38100" dist="38100" dir="2700000" algn="tl">
                                <a:srgbClr val="000000">
                                  <a:alpha val="43137"/>
                                </a:srgbClr>
                              </a:outerShdw>
                            </a:effectLst>
                          </a:rPr>
                          <m:t>P</m:t>
                        </m:r>
                        <m:r>
                          <m:rPr>
                            <m:nor/>
                          </m:rPr>
                          <a:rPr lang="tr-TR" sz="3200" b="1">
                            <a:solidFill>
                              <a:schemeClr val="bg1"/>
                            </a:solidFill>
                            <a:effectLst>
                              <a:outerShdw blurRad="38100" dist="38100" dir="2700000" algn="tl">
                                <a:srgbClr val="000000">
                                  <a:alpha val="43137"/>
                                </a:srgbClr>
                              </a:outerShdw>
                            </a:effectLst>
                          </a:rPr>
                          <m:t>1</m:t>
                        </m:r>
                      </m:sub>
                    </m:sSub>
                    <m:r>
                      <m:rPr>
                        <m:nor/>
                      </m:rPr>
                      <a:rPr lang="tr-TR" sz="3200" b="1">
                        <a:solidFill>
                          <a:schemeClr val="bg1"/>
                        </a:solidFill>
                        <a:effectLst>
                          <a:outerShdw blurRad="38100" dist="38100" dir="2700000" algn="tl">
                            <a:srgbClr val="000000">
                              <a:alpha val="43137"/>
                            </a:srgbClr>
                          </a:outerShdw>
                        </a:effectLst>
                      </a:rPr>
                      <m:t>+</m:t>
                    </m:r>
                    <m:r>
                      <m:rPr>
                        <m:nor/>
                      </m:rPr>
                      <a:rPr lang="tr-TR" sz="3200" b="1" i="0" smtClean="0">
                        <a:solidFill>
                          <a:schemeClr val="bg1"/>
                        </a:solidFill>
                        <a:effectLst>
                          <a:outerShdw blurRad="38100" dist="38100" dir="2700000" algn="tl">
                            <a:srgbClr val="000000">
                              <a:alpha val="43137"/>
                            </a:srgbClr>
                          </a:outerShdw>
                        </a:effectLst>
                      </a:rPr>
                      <m:t>D</m:t>
                    </m:r>
                    <m:r>
                      <m:rPr>
                        <m:nor/>
                      </m:rPr>
                      <a:rPr lang="tr-TR" sz="3200" b="1">
                        <a:solidFill>
                          <a:schemeClr val="bg1"/>
                        </a:solidFill>
                        <a:effectLst>
                          <a:outerShdw blurRad="38100" dist="38100" dir="2700000" algn="tl">
                            <a:srgbClr val="000000">
                              <a:alpha val="43137"/>
                            </a:srgbClr>
                          </a:outerShdw>
                        </a:effectLst>
                      </a:rPr>
                      <m:t>.</m:t>
                    </m:r>
                    <m:func>
                      <m:funcPr>
                        <m:ctrlPr>
                          <a:rPr lang="tr-TR" sz="3200" b="1" i="1">
                            <a:solidFill>
                              <a:schemeClr val="bg1"/>
                            </a:solidFill>
                            <a:effectLst>
                              <a:outerShdw blurRad="38100" dist="38100" dir="2700000" algn="tl">
                                <a:srgbClr val="000000">
                                  <a:alpha val="43137"/>
                                </a:srgbClr>
                              </a:outerShdw>
                            </a:effectLst>
                            <a:latin typeface="Cambria Math" panose="02040503050406030204" pitchFamily="18" charset="0"/>
                          </a:rPr>
                        </m:ctrlPr>
                      </m:funcPr>
                      <m:fName>
                        <m:r>
                          <m:rPr>
                            <m:nor/>
                          </m:rPr>
                          <a:rPr lang="tr-TR" sz="3200" b="1">
                            <a:solidFill>
                              <a:schemeClr val="bg1"/>
                            </a:solidFill>
                            <a:effectLst>
                              <a:outerShdw blurRad="38100" dist="38100" dir="2700000" algn="tl">
                                <a:srgbClr val="000000">
                                  <a:alpha val="43137"/>
                                </a:srgbClr>
                              </a:outerShdw>
                            </a:effectLst>
                          </a:rPr>
                          <m:t>sin</m:t>
                        </m:r>
                      </m:fName>
                      <m:e>
                        <m:r>
                          <m:rPr>
                            <m:nor/>
                          </m:rPr>
                          <a:rPr lang="tr-TR" sz="3200" b="1">
                            <a:solidFill>
                              <a:schemeClr val="bg1"/>
                            </a:solidFill>
                            <a:effectLst>
                              <a:outerShdw blurRad="38100" dist="38100" dir="2700000" algn="tl">
                                <a:srgbClr val="000000">
                                  <a:alpha val="43137"/>
                                </a:srgbClr>
                              </a:outerShdw>
                            </a:effectLst>
                          </a:rPr>
                          <m:t>t</m:t>
                        </m:r>
                      </m:e>
                    </m:func>
                  </m:oMath>
                </a14:m>
                <a:r>
                  <a:rPr lang="tr-TR" sz="3200" b="1" baseline="-25000" dirty="0">
                    <a:solidFill>
                      <a:schemeClr val="bg1"/>
                    </a:solidFill>
                    <a:effectLst>
                      <a:outerShdw blurRad="38100" dist="38100" dir="2700000" algn="tl">
                        <a:srgbClr val="000000">
                          <a:alpha val="43137"/>
                        </a:srgbClr>
                      </a:outerShdw>
                    </a:effectLst>
                  </a:rPr>
                  <a:t>P1A</a:t>
                </a:r>
                <a:endParaRPr lang="tr-TR" sz="3200" b="1" dirty="0">
                  <a:solidFill>
                    <a:schemeClr val="bg1"/>
                  </a:solidFill>
                  <a:effectLst>
                    <a:outerShdw blurRad="38100" dist="38100" dir="2700000" algn="tl">
                      <a:srgbClr val="000000">
                        <a:alpha val="43137"/>
                      </a:srgbClr>
                    </a:outerShdw>
                  </a:effectLst>
                </a:endParaRPr>
              </a:p>
            </p:txBody>
          </p:sp>
        </mc:Choice>
        <mc:Fallback xmlns="">
          <p:sp>
            <p:nvSpPr>
              <p:cNvPr id="11" name="Dikdörtgen 10"/>
              <p:cNvSpPr>
                <a:spLocks noRot="1" noChangeAspect="1" noMove="1" noResize="1" noEditPoints="1" noAdjustHandles="1" noChangeArrowheads="1" noChangeShapeType="1" noTextEdit="1"/>
              </p:cNvSpPr>
              <p:nvPr/>
            </p:nvSpPr>
            <p:spPr>
              <a:xfrm>
                <a:off x="5149570" y="5356940"/>
                <a:ext cx="3273076" cy="620298"/>
              </a:xfrm>
              <a:prstGeom prst="rect">
                <a:avLst/>
              </a:prstGeom>
              <a:blipFill rotWithShape="0">
                <a:blip r:embed="rId4"/>
                <a:stretch>
                  <a:fillRect r="-2235" b="-28431"/>
                </a:stretch>
              </a:blipFill>
            </p:spPr>
            <p:txBody>
              <a:bodyPr/>
              <a:lstStyle/>
              <a:p>
                <a:r>
                  <a:rPr lang="tr-TR">
                    <a:noFill/>
                  </a:rPr>
                  <a:t> </a:t>
                </a:r>
              </a:p>
            </p:txBody>
          </p:sp>
        </mc:Fallback>
      </mc:AlternateContent>
      <p:cxnSp>
        <p:nvCxnSpPr>
          <p:cNvPr id="12" name="Düz Bağlayıcı 11"/>
          <p:cNvCxnSpPr/>
          <p:nvPr/>
        </p:nvCxnSpPr>
        <p:spPr>
          <a:xfrm flipH="1">
            <a:off x="3923928" y="3068960"/>
            <a:ext cx="2160240" cy="72008"/>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flipH="1" flipV="1">
            <a:off x="3249660" y="2060848"/>
            <a:ext cx="2834508" cy="1008112"/>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flipH="1">
            <a:off x="5841654" y="3059022"/>
            <a:ext cx="288032" cy="1584176"/>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9" name="Yay 18"/>
          <p:cNvSpPr/>
          <p:nvPr/>
        </p:nvSpPr>
        <p:spPr>
          <a:xfrm rot="20984572">
            <a:off x="5398069" y="2409205"/>
            <a:ext cx="1229852" cy="1289988"/>
          </a:xfrm>
          <a:prstGeom prst="arc">
            <a:avLst>
              <a:gd name="adj1" fmla="val 10894663"/>
              <a:gd name="adj2" fmla="val 12841995"/>
            </a:avLst>
          </a:prstGeom>
          <a:solidFill>
            <a:srgbClr val="FF0000"/>
          </a:solidFill>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0" name="Yay 19"/>
          <p:cNvSpPr/>
          <p:nvPr/>
        </p:nvSpPr>
        <p:spPr>
          <a:xfrm rot="20069834">
            <a:off x="5351433" y="2434116"/>
            <a:ext cx="1556776" cy="1289988"/>
          </a:xfrm>
          <a:prstGeom prst="arc">
            <a:avLst>
              <a:gd name="adj1" fmla="val 7654755"/>
              <a:gd name="adj2" fmla="val 12283546"/>
            </a:avLst>
          </a:prstGeom>
          <a:solidFill>
            <a:srgbClr val="92D050"/>
          </a:solidFill>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1" name="Metin kutusu 20"/>
          <p:cNvSpPr txBox="1"/>
          <p:nvPr/>
        </p:nvSpPr>
        <p:spPr>
          <a:xfrm>
            <a:off x="6047329" y="3645024"/>
            <a:ext cx="425116" cy="369332"/>
          </a:xfrm>
          <a:prstGeom prst="rect">
            <a:avLst/>
          </a:prstGeom>
          <a:noFill/>
        </p:spPr>
        <p:txBody>
          <a:bodyPr wrap="none" rtlCol="0">
            <a:spAutoFit/>
          </a:bodyPr>
          <a:lstStyle/>
          <a:p>
            <a:r>
              <a:rPr lang="tr-TR" b="1" dirty="0">
                <a:effectLst>
                  <a:outerShdw blurRad="38100" dist="38100" dir="2700000" algn="tl">
                    <a:srgbClr val="000000">
                      <a:alpha val="43137"/>
                    </a:srgbClr>
                  </a:outerShdw>
                </a:effectLst>
              </a:rPr>
              <a:t>P1</a:t>
            </a:r>
          </a:p>
        </p:txBody>
      </p:sp>
      <p:sp>
        <p:nvSpPr>
          <p:cNvPr id="22" name="Metin kutusu 21"/>
          <p:cNvSpPr txBox="1"/>
          <p:nvPr/>
        </p:nvSpPr>
        <p:spPr>
          <a:xfrm>
            <a:off x="3707904" y="3717032"/>
            <a:ext cx="425116" cy="369332"/>
          </a:xfrm>
          <a:prstGeom prst="rect">
            <a:avLst/>
          </a:prstGeom>
          <a:noFill/>
        </p:spPr>
        <p:txBody>
          <a:bodyPr wrap="none" rtlCol="0">
            <a:spAutoFit/>
          </a:bodyPr>
          <a:lstStyle/>
          <a:p>
            <a:r>
              <a:rPr lang="tr-TR" b="1" dirty="0">
                <a:effectLst>
                  <a:outerShdw blurRad="38100" dist="38100" dir="2700000" algn="tl">
                    <a:srgbClr val="000000">
                      <a:alpha val="43137"/>
                    </a:srgbClr>
                  </a:outerShdw>
                </a:effectLst>
              </a:rPr>
              <a:t>P2</a:t>
            </a:r>
          </a:p>
        </p:txBody>
      </p:sp>
      <p:sp>
        <p:nvSpPr>
          <p:cNvPr id="23" name="Metin kutusu 22"/>
          <p:cNvSpPr txBox="1"/>
          <p:nvPr/>
        </p:nvSpPr>
        <p:spPr>
          <a:xfrm>
            <a:off x="2946584" y="1964012"/>
            <a:ext cx="324128" cy="369332"/>
          </a:xfrm>
          <a:prstGeom prst="rect">
            <a:avLst/>
          </a:prstGeom>
          <a:noFill/>
        </p:spPr>
        <p:txBody>
          <a:bodyPr wrap="none" rtlCol="0">
            <a:spAutoFit/>
          </a:bodyPr>
          <a:lstStyle/>
          <a:p>
            <a:r>
              <a:rPr lang="tr-TR" b="1" dirty="0">
                <a:solidFill>
                  <a:srgbClr val="FF0000"/>
                </a:solidFill>
                <a:effectLst>
                  <a:outerShdw blurRad="38100" dist="38100" dir="2700000" algn="tl">
                    <a:srgbClr val="000000">
                      <a:alpha val="43137"/>
                    </a:srgbClr>
                  </a:outerShdw>
                </a:effectLst>
              </a:rPr>
              <a:t>A</a:t>
            </a:r>
          </a:p>
        </p:txBody>
      </p:sp>
      <p:sp>
        <p:nvSpPr>
          <p:cNvPr id="24" name="Metin kutusu 23"/>
          <p:cNvSpPr txBox="1"/>
          <p:nvPr/>
        </p:nvSpPr>
        <p:spPr>
          <a:xfrm>
            <a:off x="5436096" y="3068960"/>
            <a:ext cx="579005" cy="369332"/>
          </a:xfrm>
          <a:prstGeom prst="rect">
            <a:avLst/>
          </a:prstGeom>
          <a:noFill/>
        </p:spPr>
        <p:txBody>
          <a:bodyPr wrap="none" rtlCol="0">
            <a:spAutoFit/>
          </a:bodyPr>
          <a:lstStyle/>
          <a:p>
            <a:r>
              <a:rPr lang="tr-TR" dirty="0">
                <a:solidFill>
                  <a:schemeClr val="bg1"/>
                </a:solidFill>
              </a:rPr>
              <a:t>t</a:t>
            </a:r>
            <a:r>
              <a:rPr lang="tr-TR" baseline="-25000" dirty="0">
                <a:solidFill>
                  <a:schemeClr val="bg1"/>
                </a:solidFill>
              </a:rPr>
              <a:t>P1P2</a:t>
            </a:r>
          </a:p>
        </p:txBody>
      </p:sp>
      <p:sp>
        <p:nvSpPr>
          <p:cNvPr id="25" name="Metin kutusu 24"/>
          <p:cNvSpPr txBox="1"/>
          <p:nvPr/>
        </p:nvSpPr>
        <p:spPr>
          <a:xfrm>
            <a:off x="5436096" y="2780928"/>
            <a:ext cx="330540" cy="369332"/>
          </a:xfrm>
          <a:prstGeom prst="rect">
            <a:avLst/>
          </a:prstGeom>
          <a:noFill/>
        </p:spPr>
        <p:txBody>
          <a:bodyPr wrap="none" rtlCol="0">
            <a:spAutoFit/>
          </a:bodyPr>
          <a:lstStyle/>
          <a:p>
            <a:r>
              <a:rPr lang="tr-TR" dirty="0">
                <a:solidFill>
                  <a:schemeClr val="bg1"/>
                </a:solidFill>
                <a:sym typeface="Symbol"/>
              </a:rPr>
              <a:t></a:t>
            </a:r>
            <a:endParaRPr lang="tr-TR" dirty="0">
              <a:solidFill>
                <a:schemeClr val="bg1"/>
              </a:solidFill>
            </a:endParaRPr>
          </a:p>
        </p:txBody>
      </p:sp>
      <p:sp>
        <p:nvSpPr>
          <p:cNvPr id="26" name="Metin kutusu 25"/>
          <p:cNvSpPr txBox="1"/>
          <p:nvPr/>
        </p:nvSpPr>
        <p:spPr>
          <a:xfrm>
            <a:off x="5652120" y="4571836"/>
            <a:ext cx="304892" cy="369332"/>
          </a:xfrm>
          <a:prstGeom prst="rect">
            <a:avLst/>
          </a:prstGeom>
          <a:noFill/>
        </p:spPr>
        <p:txBody>
          <a:bodyPr wrap="none" rtlCol="0">
            <a:spAutoFit/>
          </a:bodyPr>
          <a:lstStyle/>
          <a:p>
            <a:r>
              <a:rPr lang="tr-TR" dirty="0"/>
              <a:t>K</a:t>
            </a:r>
          </a:p>
        </p:txBody>
      </p:sp>
      <p:sp>
        <p:nvSpPr>
          <p:cNvPr id="27" name="Metin kutusu 26"/>
          <p:cNvSpPr txBox="1"/>
          <p:nvPr/>
        </p:nvSpPr>
        <p:spPr>
          <a:xfrm>
            <a:off x="3995936" y="2348880"/>
            <a:ext cx="330540" cy="369332"/>
          </a:xfrm>
          <a:prstGeom prst="rect">
            <a:avLst/>
          </a:prstGeom>
          <a:noFill/>
        </p:spPr>
        <p:txBody>
          <a:bodyPr wrap="none" rtlCol="0">
            <a:spAutoFit/>
          </a:bodyPr>
          <a:lstStyle/>
          <a:p>
            <a:r>
              <a:rPr lang="tr-TR" b="1" dirty="0">
                <a:effectLst>
                  <a:outerShdw blurRad="38100" dist="38100" dir="2700000" algn="tl">
                    <a:srgbClr val="000000">
                      <a:alpha val="43137"/>
                    </a:srgbClr>
                  </a:outerShdw>
                </a:effectLst>
              </a:rPr>
              <a:t>D</a:t>
            </a:r>
          </a:p>
        </p:txBody>
      </p:sp>
      <p:sp>
        <p:nvSpPr>
          <p:cNvPr id="28" name="Yay 27"/>
          <p:cNvSpPr/>
          <p:nvPr/>
        </p:nvSpPr>
        <p:spPr>
          <a:xfrm>
            <a:off x="4889322" y="2132856"/>
            <a:ext cx="1770910" cy="1881500"/>
          </a:xfrm>
          <a:prstGeom prst="arc">
            <a:avLst>
              <a:gd name="adj1" fmla="val 4713159"/>
              <a:gd name="adj2" fmla="val 12513200"/>
            </a:avLst>
          </a:prstGeom>
          <a:ln w="38100">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1044915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Hesabı</a:t>
            </a:r>
            <a:endParaRPr lang="en-US" sz="2400" dirty="0">
              <a:solidFill>
                <a:schemeClr val="bg1"/>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1721955099"/>
              </p:ext>
            </p:extLst>
          </p:nvPr>
        </p:nvGraphicFramePr>
        <p:xfrm>
          <a:off x="278543" y="783209"/>
          <a:ext cx="8208911" cy="5877632"/>
        </p:xfrm>
        <a:graphic>
          <a:graphicData uri="http://schemas.openxmlformats.org/drawingml/2006/table">
            <a:tbl>
              <a:tblPr>
                <a:tableStyleId>{3C2FFA5D-87B4-456A-9821-1D502468CF0F}</a:tableStyleId>
              </a:tblPr>
              <a:tblGrid>
                <a:gridCol w="957353">
                  <a:extLst>
                    <a:ext uri="{9D8B030D-6E8A-4147-A177-3AD203B41FA5}">
                      <a16:colId xmlns:a16="http://schemas.microsoft.com/office/drawing/2014/main" val="20000"/>
                    </a:ext>
                  </a:extLst>
                </a:gridCol>
                <a:gridCol w="958317">
                  <a:extLst>
                    <a:ext uri="{9D8B030D-6E8A-4147-A177-3AD203B41FA5}">
                      <a16:colId xmlns:a16="http://schemas.microsoft.com/office/drawing/2014/main" val="20001"/>
                    </a:ext>
                  </a:extLst>
                </a:gridCol>
                <a:gridCol w="958317">
                  <a:extLst>
                    <a:ext uri="{9D8B030D-6E8A-4147-A177-3AD203B41FA5}">
                      <a16:colId xmlns:a16="http://schemas.microsoft.com/office/drawing/2014/main" val="20002"/>
                    </a:ext>
                  </a:extLst>
                </a:gridCol>
                <a:gridCol w="957353">
                  <a:extLst>
                    <a:ext uri="{9D8B030D-6E8A-4147-A177-3AD203B41FA5}">
                      <a16:colId xmlns:a16="http://schemas.microsoft.com/office/drawing/2014/main" val="20003"/>
                    </a:ext>
                  </a:extLst>
                </a:gridCol>
                <a:gridCol w="821276">
                  <a:extLst>
                    <a:ext uri="{9D8B030D-6E8A-4147-A177-3AD203B41FA5}">
                      <a16:colId xmlns:a16="http://schemas.microsoft.com/office/drawing/2014/main" val="20004"/>
                    </a:ext>
                  </a:extLst>
                </a:gridCol>
                <a:gridCol w="821276">
                  <a:extLst>
                    <a:ext uri="{9D8B030D-6E8A-4147-A177-3AD203B41FA5}">
                      <a16:colId xmlns:a16="http://schemas.microsoft.com/office/drawing/2014/main" val="20005"/>
                    </a:ext>
                  </a:extLst>
                </a:gridCol>
                <a:gridCol w="820313">
                  <a:extLst>
                    <a:ext uri="{9D8B030D-6E8A-4147-A177-3AD203B41FA5}">
                      <a16:colId xmlns:a16="http://schemas.microsoft.com/office/drawing/2014/main" val="20006"/>
                    </a:ext>
                  </a:extLst>
                </a:gridCol>
                <a:gridCol w="957353">
                  <a:extLst>
                    <a:ext uri="{9D8B030D-6E8A-4147-A177-3AD203B41FA5}">
                      <a16:colId xmlns:a16="http://schemas.microsoft.com/office/drawing/2014/main" val="20007"/>
                    </a:ext>
                  </a:extLst>
                </a:gridCol>
                <a:gridCol w="957353">
                  <a:extLst>
                    <a:ext uri="{9D8B030D-6E8A-4147-A177-3AD203B41FA5}">
                      <a16:colId xmlns:a16="http://schemas.microsoft.com/office/drawing/2014/main" val="20008"/>
                    </a:ext>
                  </a:extLst>
                </a:gridCol>
              </a:tblGrid>
              <a:tr h="689937">
                <a:tc>
                  <a:txBody>
                    <a:bodyPr/>
                    <a:lstStyle/>
                    <a:p>
                      <a:pPr algn="ctr">
                        <a:spcAft>
                          <a:spcPts val="0"/>
                        </a:spcAft>
                      </a:pPr>
                      <a:r>
                        <a:rPr lang="tr-TR" sz="1600" dirty="0">
                          <a:effectLst/>
                        </a:rPr>
                        <a:t>Güz.</a:t>
                      </a:r>
                    </a:p>
                    <a:p>
                      <a:pPr algn="ctr">
                        <a:spcAft>
                          <a:spcPts val="0"/>
                        </a:spcAft>
                      </a:pPr>
                      <a:r>
                        <a:rPr lang="tr-TR" sz="1600" dirty="0">
                          <a:effectLst/>
                        </a:rPr>
                        <a:t>No</a:t>
                      </a:r>
                      <a:endParaRPr lang="tr-TR" sz="1600" dirty="0">
                        <a:effectLst/>
                        <a:latin typeface="Times New Roman"/>
                        <a:ea typeface="Times New Roman"/>
                      </a:endParaRPr>
                    </a:p>
                  </a:txBody>
                  <a:tcPr marL="9525" marR="9525" marT="9525" marB="0" anchor="ctr"/>
                </a:tc>
                <a:tc>
                  <a:txBody>
                    <a:bodyPr/>
                    <a:lstStyle/>
                    <a:p>
                      <a:pPr algn="ctr">
                        <a:spcAft>
                          <a:spcPts val="0"/>
                        </a:spcAft>
                      </a:pPr>
                      <a:r>
                        <a:rPr lang="tr-TR" sz="1600">
                          <a:effectLst/>
                        </a:rPr>
                        <a:t>NN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Kırılma Açısı</a:t>
                      </a:r>
                    </a:p>
                    <a:p>
                      <a:pPr algn="ctr">
                        <a:spcAft>
                          <a:spcPts val="0"/>
                        </a:spcAft>
                      </a:pPr>
                      <a:r>
                        <a:rPr lang="tr-TR" sz="1600">
                          <a:effectLst/>
                          <a:sym typeface="Symbol"/>
                        </a:rPr>
                        <a:t></a:t>
                      </a:r>
                      <a:r>
                        <a:rPr lang="tr-TR" sz="1600">
                          <a:effectLst/>
                        </a:rPr>
                        <a:t> (gon)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Açıklık Açısı</a:t>
                      </a:r>
                    </a:p>
                    <a:p>
                      <a:pPr algn="ctr">
                        <a:spcAft>
                          <a:spcPts val="0"/>
                        </a:spcAft>
                      </a:pPr>
                      <a:r>
                        <a:rPr lang="tr-TR" sz="1600">
                          <a:effectLst/>
                          <a:sym typeface="Symbol"/>
                        </a:rPr>
                        <a:t></a:t>
                      </a:r>
                      <a:r>
                        <a:rPr lang="tr-TR" sz="1600">
                          <a:effectLst/>
                        </a:rPr>
                        <a:t> (gon)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dirty="0">
                          <a:effectLst/>
                        </a:rPr>
                        <a:t>Kenar</a:t>
                      </a:r>
                    </a:p>
                    <a:p>
                      <a:pPr algn="ctr">
                        <a:spcAft>
                          <a:spcPts val="0"/>
                        </a:spcAft>
                      </a:pPr>
                      <a:r>
                        <a:rPr lang="tr-TR" sz="1600" dirty="0">
                          <a:effectLst/>
                        </a:rPr>
                        <a:t>D (m)</a:t>
                      </a:r>
                      <a:endParaRPr lang="tr-TR" sz="1600" dirty="0">
                        <a:effectLst/>
                        <a:latin typeface="Times New Roman"/>
                        <a:ea typeface="Times New Roman"/>
                      </a:endParaRPr>
                    </a:p>
                  </a:txBody>
                  <a:tcPr marL="9525" marR="9525" marT="9525" marB="0" anchor="ctr"/>
                </a:tc>
                <a:tc>
                  <a:txBody>
                    <a:bodyPr/>
                    <a:lstStyle/>
                    <a:p>
                      <a:pPr algn="ctr">
                        <a:spcAft>
                          <a:spcPts val="0"/>
                        </a:spcAft>
                      </a:pPr>
                      <a:r>
                        <a:rPr lang="tr-TR" sz="1600">
                          <a:effectLst/>
                          <a:sym typeface="Symbol"/>
                        </a:rPr>
                        <a:t></a:t>
                      </a:r>
                      <a:r>
                        <a:rPr lang="tr-TR" sz="1600">
                          <a:effectLst/>
                        </a:rPr>
                        <a:t>Y</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sym typeface="Symbol"/>
                        </a:rPr>
                        <a:t></a:t>
                      </a:r>
                      <a:r>
                        <a:rPr lang="tr-TR" sz="1600">
                          <a:effectLst/>
                        </a:rPr>
                        <a:t>X</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Y</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X</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0"/>
                  </a:ext>
                </a:extLst>
              </a:tr>
              <a:tr h="266588">
                <a:tc rowSpan="16">
                  <a:txBody>
                    <a:bodyPr/>
                    <a:lstStyle/>
                    <a:p>
                      <a:pPr algn="ctr">
                        <a:spcAft>
                          <a:spcPts val="0"/>
                        </a:spcAft>
                      </a:pPr>
                      <a:r>
                        <a:rPr lang="tr-TR" sz="1600" dirty="0">
                          <a:effectLst/>
                        </a:rPr>
                        <a:t>3</a:t>
                      </a: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a:effectLst/>
                        </a:rPr>
                        <a:t>N1</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1"/>
                  </a:ext>
                </a:extLst>
              </a:tr>
              <a:tr h="51629">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294.538</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2"/>
                  </a:ext>
                </a:extLst>
              </a:tr>
              <a:tr h="187738">
                <a:tc vMerge="1">
                  <a:txBody>
                    <a:bodyPr/>
                    <a:lstStyle/>
                    <a:p>
                      <a:endParaRPr lang="tr-TR"/>
                    </a:p>
                  </a:txBody>
                  <a:tcPr/>
                </a:tc>
                <a:tc rowSpan="2">
                  <a:txBody>
                    <a:bodyPr/>
                    <a:lstStyle/>
                    <a:p>
                      <a:pPr algn="ctr">
                        <a:spcAft>
                          <a:spcPts val="0"/>
                        </a:spcAft>
                      </a:pPr>
                      <a:r>
                        <a:rPr lang="tr-TR" sz="1600">
                          <a:effectLst/>
                        </a:rPr>
                        <a:t>N2</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a:effectLst/>
                        </a:rPr>
                        <a:t>+1</a:t>
                      </a:r>
                    </a:p>
                    <a:p>
                      <a:pPr algn="r">
                        <a:spcAft>
                          <a:spcPts val="0"/>
                        </a:spcAft>
                      </a:pPr>
                      <a:r>
                        <a:rPr lang="tr-TR" sz="1600">
                          <a:effectLst/>
                        </a:rPr>
                        <a:t>78.252</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2922.74</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13846.28</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3"/>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b="1" dirty="0">
                          <a:solidFill>
                            <a:srgbClr val="FF0000"/>
                          </a:solidFill>
                          <a:effectLst/>
                        </a:rPr>
                        <a:t>172.791</a:t>
                      </a:r>
                      <a:endParaRPr lang="tr-TR" sz="1600" b="1" dirty="0">
                        <a:solidFill>
                          <a:srgbClr val="FF0000"/>
                        </a:solidFill>
                        <a:effectLst/>
                        <a:latin typeface="Times New Roman"/>
                        <a:ea typeface="Times New Roman"/>
                      </a:endParaRPr>
                    </a:p>
                  </a:txBody>
                  <a:tcPr marL="9525" marR="9525" marT="9525" marB="0" anchor="ctr"/>
                </a:tc>
                <a:tc rowSpan="2">
                  <a:txBody>
                    <a:bodyPr/>
                    <a:lstStyle/>
                    <a:p>
                      <a:pPr algn="ctr">
                        <a:spcAft>
                          <a:spcPts val="0"/>
                        </a:spcAft>
                      </a:pPr>
                      <a:r>
                        <a:rPr lang="tr-TR" sz="1600">
                          <a:effectLst/>
                        </a:rPr>
                        <a:t>73.44</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dirty="0">
                        <a:effectLst/>
                        <a:latin typeface="Times New Roman"/>
                        <a:ea typeface="Times New Roman"/>
                      </a:endParaRPr>
                    </a:p>
                  </a:txBody>
                  <a:tcPr marL="9525" marR="9525" marT="9525" marB="0" anchor="ctr"/>
                </a:tc>
                <a:tc rowSpan="2">
                  <a:txBody>
                    <a:bodyPr/>
                    <a:lstStyle/>
                    <a:p>
                      <a:pPr algn="r">
                        <a:spcAft>
                          <a:spcPts val="0"/>
                        </a:spcAft>
                      </a:pP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4"/>
                  </a:ext>
                </a:extLst>
              </a:tr>
              <a:tr h="187738">
                <a:tc vMerge="1">
                  <a:txBody>
                    <a:bodyPr/>
                    <a:lstStyle/>
                    <a:p>
                      <a:endParaRPr lang="tr-TR"/>
                    </a:p>
                  </a:txBody>
                  <a:tcPr/>
                </a:tc>
                <a:tc rowSpan="2">
                  <a:txBody>
                    <a:bodyPr/>
                    <a:lstStyle/>
                    <a:p>
                      <a:pPr algn="ctr">
                        <a:spcAft>
                          <a:spcPts val="0"/>
                        </a:spcAft>
                      </a:pPr>
                      <a:r>
                        <a:rPr lang="tr-TR" sz="1600" dirty="0">
                          <a:effectLst/>
                        </a:rPr>
                        <a:t>P1</a:t>
                      </a:r>
                      <a:endParaRPr lang="tr-TR" sz="1600" dirty="0">
                        <a:effectLst/>
                        <a:latin typeface="Times New Roman"/>
                        <a:ea typeface="Times New Roman"/>
                      </a:endParaRPr>
                    </a:p>
                  </a:txBody>
                  <a:tcPr marL="9525" marR="9525" marT="9525" marB="0" anchor="ctr"/>
                </a:tc>
                <a:tc rowSpan="2">
                  <a:txBody>
                    <a:bodyPr/>
                    <a:lstStyle/>
                    <a:p>
                      <a:pPr algn="r">
                        <a:spcAft>
                          <a:spcPts val="0"/>
                        </a:spcAft>
                      </a:pPr>
                      <a:r>
                        <a:rPr lang="tr-TR" sz="1600">
                          <a:effectLst/>
                        </a:rPr>
                        <a:t>+2</a:t>
                      </a:r>
                    </a:p>
                    <a:p>
                      <a:pPr algn="r">
                        <a:spcAft>
                          <a:spcPts val="0"/>
                        </a:spcAft>
                      </a:pPr>
                      <a:r>
                        <a:rPr lang="tr-TR" sz="1600">
                          <a:effectLst/>
                        </a:rPr>
                        <a:t>219.296</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dirty="0">
                        <a:effectLst/>
                        <a:latin typeface="Times New Roman"/>
                        <a:ea typeface="Times New Roman"/>
                      </a:endParaRPr>
                    </a:p>
                  </a:txBody>
                  <a:tcPr marL="9525" marR="9525" marT="9525" marB="0" anchor="ctr"/>
                </a:tc>
                <a:tc rowSpan="2">
                  <a:txBody>
                    <a:bodyPr/>
                    <a:lstStyle/>
                    <a:p>
                      <a:pPr algn="ctr">
                        <a:spcAft>
                          <a:spcPts val="0"/>
                        </a:spcAft>
                      </a:pP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5"/>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b="1" dirty="0">
                          <a:solidFill>
                            <a:srgbClr val="FF0000"/>
                          </a:solidFill>
                          <a:effectLst/>
                        </a:rPr>
                        <a:t>192.089</a:t>
                      </a:r>
                      <a:endParaRPr lang="tr-TR" sz="1600" b="1" dirty="0">
                        <a:solidFill>
                          <a:srgbClr val="FF0000"/>
                        </a:solidFill>
                        <a:effectLst/>
                        <a:latin typeface="Times New Roman"/>
                        <a:ea typeface="Times New Roman"/>
                      </a:endParaRPr>
                    </a:p>
                  </a:txBody>
                  <a:tcPr marL="9525" marR="9525" marT="9525" marB="0" anchor="ctr"/>
                </a:tc>
                <a:tc rowSpan="2">
                  <a:txBody>
                    <a:bodyPr/>
                    <a:lstStyle/>
                    <a:p>
                      <a:pPr algn="ctr">
                        <a:spcAft>
                          <a:spcPts val="0"/>
                        </a:spcAft>
                      </a:pPr>
                      <a:r>
                        <a:rPr lang="tr-TR" sz="1600">
                          <a:effectLst/>
                        </a:rPr>
                        <a:t>102.03</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6"/>
                  </a:ext>
                </a:extLst>
              </a:tr>
              <a:tr h="187738">
                <a:tc vMerge="1">
                  <a:txBody>
                    <a:bodyPr/>
                    <a:lstStyle/>
                    <a:p>
                      <a:endParaRPr lang="tr-TR"/>
                    </a:p>
                  </a:txBody>
                  <a:tcPr/>
                </a:tc>
                <a:tc rowSpan="2">
                  <a:txBody>
                    <a:bodyPr/>
                    <a:lstStyle/>
                    <a:p>
                      <a:pPr algn="ctr">
                        <a:spcAft>
                          <a:spcPts val="0"/>
                        </a:spcAft>
                      </a:pPr>
                      <a:r>
                        <a:rPr lang="tr-TR" sz="1600">
                          <a:effectLst/>
                        </a:rPr>
                        <a:t>P2</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211.958</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dirty="0">
                        <a:effectLst/>
                        <a:latin typeface="Times New Roman"/>
                        <a:ea typeface="Times New Roman"/>
                      </a:endParaRPr>
                    </a:p>
                  </a:txBody>
                  <a:tcPr marL="9525" marR="9525" marT="9525" marB="0" anchor="ctr"/>
                </a:tc>
                <a:tc rowSpan="2">
                  <a:txBody>
                    <a:bodyPr/>
                    <a:lstStyle/>
                    <a:p>
                      <a:pPr algn="ctr">
                        <a:spcAft>
                          <a:spcPts val="0"/>
                        </a:spcAft>
                      </a:pP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7"/>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b="1" dirty="0">
                          <a:solidFill>
                            <a:srgbClr val="FF0000"/>
                          </a:solidFill>
                          <a:effectLst/>
                        </a:rPr>
                        <a:t>204.048</a:t>
                      </a:r>
                      <a:endParaRPr lang="tr-TR" sz="1600" b="1" dirty="0">
                        <a:solidFill>
                          <a:srgbClr val="FF0000"/>
                        </a:solidFill>
                        <a:effectLst/>
                        <a:latin typeface="Times New Roman"/>
                        <a:ea typeface="Times New Roman"/>
                      </a:endParaRPr>
                    </a:p>
                  </a:txBody>
                  <a:tcPr marL="9525" marR="9525" marT="9525" marB="0" anchor="ctr"/>
                </a:tc>
                <a:tc rowSpan="2">
                  <a:txBody>
                    <a:bodyPr/>
                    <a:lstStyle/>
                    <a:p>
                      <a:pPr algn="ctr">
                        <a:spcAft>
                          <a:spcPts val="0"/>
                        </a:spcAft>
                      </a:pPr>
                      <a:r>
                        <a:rPr lang="tr-TR" sz="1600">
                          <a:effectLst/>
                        </a:rPr>
                        <a:t>124.19</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8"/>
                  </a:ext>
                </a:extLst>
              </a:tr>
              <a:tr h="187738">
                <a:tc vMerge="1">
                  <a:txBody>
                    <a:bodyPr/>
                    <a:lstStyle/>
                    <a:p>
                      <a:endParaRPr lang="tr-TR"/>
                    </a:p>
                  </a:txBody>
                  <a:tcPr/>
                </a:tc>
                <a:tc rowSpan="2">
                  <a:txBody>
                    <a:bodyPr/>
                    <a:lstStyle/>
                    <a:p>
                      <a:pPr algn="ctr">
                        <a:spcAft>
                          <a:spcPts val="0"/>
                        </a:spcAft>
                      </a:pPr>
                      <a:r>
                        <a:rPr lang="tr-TR" sz="1600">
                          <a:effectLst/>
                        </a:rPr>
                        <a:t>P3</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194.562</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a:effectLst/>
                        <a:latin typeface="Times New Roman"/>
                        <a:ea typeface="Times New Roman"/>
                      </a:endParaRPr>
                    </a:p>
                  </a:txBody>
                  <a:tcPr marL="9525" marR="9525" marT="9525" marB="0" anchor="ctr"/>
                </a:tc>
                <a:tc rowSpan="2">
                  <a:txBody>
                    <a:bodyPr/>
                    <a:lstStyle/>
                    <a:p>
                      <a:pPr algn="ctr">
                        <a:spcAft>
                          <a:spcPts val="0"/>
                        </a:spcAft>
                      </a:pP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09"/>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b="1" dirty="0">
                          <a:solidFill>
                            <a:srgbClr val="FF0000"/>
                          </a:solidFill>
                          <a:effectLst/>
                        </a:rPr>
                        <a:t>198.611</a:t>
                      </a:r>
                      <a:endParaRPr lang="tr-TR" sz="1600" b="1" dirty="0">
                        <a:solidFill>
                          <a:srgbClr val="FF0000"/>
                        </a:solidFill>
                        <a:effectLst/>
                        <a:latin typeface="Times New Roman"/>
                        <a:ea typeface="Times New Roman"/>
                      </a:endParaRPr>
                    </a:p>
                  </a:txBody>
                  <a:tcPr marL="9525" marR="9525" marT="9525" marB="0" anchor="ctr"/>
                </a:tc>
                <a:tc rowSpan="2">
                  <a:txBody>
                    <a:bodyPr/>
                    <a:lstStyle/>
                    <a:p>
                      <a:pPr algn="ctr">
                        <a:spcAft>
                          <a:spcPts val="0"/>
                        </a:spcAft>
                      </a:pPr>
                      <a:r>
                        <a:rPr lang="tr-TR" sz="1600">
                          <a:effectLst/>
                        </a:rPr>
                        <a:t>92.79</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0"/>
                  </a:ext>
                </a:extLst>
              </a:tr>
              <a:tr h="187738">
                <a:tc vMerge="1">
                  <a:txBody>
                    <a:bodyPr/>
                    <a:lstStyle/>
                    <a:p>
                      <a:endParaRPr lang="tr-TR"/>
                    </a:p>
                  </a:txBody>
                  <a:tcPr/>
                </a:tc>
                <a:tc rowSpan="2">
                  <a:txBody>
                    <a:bodyPr/>
                    <a:lstStyle/>
                    <a:p>
                      <a:pPr algn="ctr">
                        <a:spcAft>
                          <a:spcPts val="0"/>
                        </a:spcAft>
                      </a:pPr>
                      <a:r>
                        <a:rPr lang="tr-TR" sz="1600">
                          <a:effectLst/>
                        </a:rPr>
                        <a:t>P4</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294.234</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dirty="0">
                        <a:effectLst/>
                        <a:latin typeface="Times New Roman"/>
                        <a:ea typeface="Times New Roman"/>
                      </a:endParaRPr>
                    </a:p>
                  </a:txBody>
                  <a:tcPr marL="9525" marR="9525" marT="9525" marB="0" anchor="ctr"/>
                </a:tc>
                <a:tc rowSpan="2">
                  <a:txBody>
                    <a:bodyPr/>
                    <a:lstStyle/>
                    <a:p>
                      <a:pPr algn="ctr">
                        <a:spcAft>
                          <a:spcPts val="0"/>
                        </a:spcAft>
                      </a:pP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11"/>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b="1" dirty="0">
                          <a:solidFill>
                            <a:srgbClr val="FF0000"/>
                          </a:solidFill>
                          <a:effectLst/>
                        </a:rPr>
                        <a:t>292.846</a:t>
                      </a:r>
                      <a:endParaRPr lang="tr-TR" sz="1600" b="1" dirty="0">
                        <a:solidFill>
                          <a:srgbClr val="FF0000"/>
                        </a:solidFill>
                        <a:effectLst/>
                        <a:latin typeface="Times New Roman"/>
                        <a:ea typeface="Times New Roman"/>
                      </a:endParaRPr>
                    </a:p>
                  </a:txBody>
                  <a:tcPr marL="9525" marR="9525" marT="9525" marB="0" anchor="ctr"/>
                </a:tc>
                <a:tc rowSpan="2">
                  <a:txBody>
                    <a:bodyPr/>
                    <a:lstStyle/>
                    <a:p>
                      <a:pPr algn="ctr">
                        <a:spcAft>
                          <a:spcPts val="0"/>
                        </a:spcAft>
                      </a:pPr>
                      <a:r>
                        <a:rPr lang="tr-TR" sz="1600">
                          <a:effectLst/>
                        </a:rPr>
                        <a:t>97.04</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2"/>
                  </a:ext>
                </a:extLst>
              </a:tr>
              <a:tr h="187738">
                <a:tc vMerge="1">
                  <a:txBody>
                    <a:bodyPr/>
                    <a:lstStyle/>
                    <a:p>
                      <a:endParaRPr lang="tr-TR"/>
                    </a:p>
                  </a:txBody>
                  <a:tcPr/>
                </a:tc>
                <a:tc rowSpan="2">
                  <a:txBody>
                    <a:bodyPr/>
                    <a:lstStyle/>
                    <a:p>
                      <a:pPr algn="ctr">
                        <a:spcAft>
                          <a:spcPts val="0"/>
                        </a:spcAft>
                      </a:pPr>
                      <a:r>
                        <a:rPr lang="tr-TR" sz="1600">
                          <a:effectLst/>
                        </a:rPr>
                        <a:t>N3</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105.031</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2863.57</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dirty="0">
                          <a:effectLst/>
                        </a:rPr>
                        <a:t>13450.57</a:t>
                      </a: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13"/>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197.878</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4"/>
                  </a:ext>
                </a:extLst>
              </a:tr>
              <a:tr h="51629">
                <a:tc vMerge="1">
                  <a:txBody>
                    <a:bodyPr/>
                    <a:lstStyle/>
                    <a:p>
                      <a:endParaRPr lang="tr-TR"/>
                    </a:p>
                  </a:txBody>
                  <a:tcPr/>
                </a:tc>
                <a:tc rowSpan="2">
                  <a:txBody>
                    <a:bodyPr/>
                    <a:lstStyle/>
                    <a:p>
                      <a:pPr algn="ctr">
                        <a:spcAft>
                          <a:spcPts val="0"/>
                        </a:spcAft>
                      </a:pPr>
                      <a:r>
                        <a:rPr lang="tr-TR" sz="1600">
                          <a:effectLst/>
                        </a:rPr>
                        <a:t>N4</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 </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15"/>
                  </a:ext>
                </a:extLst>
              </a:tr>
              <a:tr h="26658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spcAft>
                          <a:spcPts val="0"/>
                        </a:spcAft>
                      </a:pPr>
                      <a:endParaRPr lang="tr-TR" sz="1600" dirty="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6"/>
                  </a:ext>
                </a:extLst>
              </a:tr>
              <a:tr h="266588">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r">
                        <a:spcAft>
                          <a:spcPts val="0"/>
                        </a:spcAft>
                      </a:pPr>
                      <a:r>
                        <a:rPr lang="tr-TR" sz="1600">
                          <a:effectLst/>
                        </a:rPr>
                        <a:t> </a:t>
                      </a:r>
                      <a:endParaRPr lang="tr-TR" sz="160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endParaRPr lang="tr-TR" sz="1600" dirty="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endParaRPr lang="tr-TR" sz="1600" dirty="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endParaRPr lang="tr-TR" sz="160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endParaRPr lang="tr-TR" sz="1600" dirty="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ctr">
                        <a:spcAft>
                          <a:spcPts val="0"/>
                        </a:spcAft>
                      </a:pPr>
                      <a:endParaRPr lang="tr-TR" sz="1600" dirty="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17"/>
                  </a:ext>
                </a:extLst>
              </a:tr>
              <a:tr h="266588">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f</a:t>
                      </a:r>
                      <a:r>
                        <a:rPr lang="tr-TR" sz="1600" baseline="-25000" dirty="0">
                          <a:effectLst/>
                          <a:sym typeface="Symbol"/>
                        </a:rPr>
                        <a:t></a:t>
                      </a:r>
                      <a:r>
                        <a:rPr lang="tr-TR" sz="1600" dirty="0">
                          <a:effectLst/>
                        </a:rPr>
                        <a:t>=</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tabLst>
                          <a:tab pos="449580" algn="l"/>
                        </a:tabLst>
                      </a:pPr>
                      <a:r>
                        <a:rPr lang="tr-TR" sz="1600" dirty="0">
                          <a:effectLst/>
                        </a:rPr>
                        <a:t>7 </a:t>
                      </a:r>
                      <a:r>
                        <a:rPr lang="tr-TR" sz="1600" dirty="0" err="1">
                          <a:effectLst/>
                        </a:rPr>
                        <a:t>mgon</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450571">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F</a:t>
                      </a:r>
                      <a:r>
                        <a:rPr lang="tr-TR" sz="1600" baseline="-25000" dirty="0">
                          <a:effectLst/>
                          <a:sym typeface="Symbol"/>
                        </a:rPr>
                        <a:t></a:t>
                      </a:r>
                      <a:r>
                        <a:rPr lang="tr-TR" sz="1600" dirty="0">
                          <a:effectLst/>
                        </a:rPr>
                        <a:t>=</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36.7 </a:t>
                      </a:r>
                      <a:r>
                        <a:rPr lang="tr-TR" sz="1600" dirty="0" err="1">
                          <a:effectLst/>
                        </a:rPr>
                        <a:t>mgon</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tabLst>
                          <a:tab pos="449580" algn="l"/>
                        </a:tabLs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266588">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266588">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1601185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Hesabı</a:t>
            </a:r>
            <a:endParaRPr lang="en-US" sz="2400" dirty="0">
              <a:solidFill>
                <a:schemeClr val="bg1"/>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581901083"/>
              </p:ext>
            </p:extLst>
          </p:nvPr>
        </p:nvGraphicFramePr>
        <p:xfrm>
          <a:off x="278543" y="783208"/>
          <a:ext cx="8208911" cy="5877632"/>
        </p:xfrm>
        <a:graphic>
          <a:graphicData uri="http://schemas.openxmlformats.org/drawingml/2006/table">
            <a:tbl>
              <a:tblPr>
                <a:tableStyleId>{3C2FFA5D-87B4-456A-9821-1D502468CF0F}</a:tableStyleId>
              </a:tblPr>
              <a:tblGrid>
                <a:gridCol w="957353">
                  <a:extLst>
                    <a:ext uri="{9D8B030D-6E8A-4147-A177-3AD203B41FA5}">
                      <a16:colId xmlns:a16="http://schemas.microsoft.com/office/drawing/2014/main" val="20000"/>
                    </a:ext>
                  </a:extLst>
                </a:gridCol>
                <a:gridCol w="958317">
                  <a:extLst>
                    <a:ext uri="{9D8B030D-6E8A-4147-A177-3AD203B41FA5}">
                      <a16:colId xmlns:a16="http://schemas.microsoft.com/office/drawing/2014/main" val="20001"/>
                    </a:ext>
                  </a:extLst>
                </a:gridCol>
                <a:gridCol w="958317">
                  <a:extLst>
                    <a:ext uri="{9D8B030D-6E8A-4147-A177-3AD203B41FA5}">
                      <a16:colId xmlns:a16="http://schemas.microsoft.com/office/drawing/2014/main" val="20002"/>
                    </a:ext>
                  </a:extLst>
                </a:gridCol>
                <a:gridCol w="957353">
                  <a:extLst>
                    <a:ext uri="{9D8B030D-6E8A-4147-A177-3AD203B41FA5}">
                      <a16:colId xmlns:a16="http://schemas.microsoft.com/office/drawing/2014/main" val="20003"/>
                    </a:ext>
                  </a:extLst>
                </a:gridCol>
                <a:gridCol w="821276">
                  <a:extLst>
                    <a:ext uri="{9D8B030D-6E8A-4147-A177-3AD203B41FA5}">
                      <a16:colId xmlns:a16="http://schemas.microsoft.com/office/drawing/2014/main" val="20004"/>
                    </a:ext>
                  </a:extLst>
                </a:gridCol>
                <a:gridCol w="821276">
                  <a:extLst>
                    <a:ext uri="{9D8B030D-6E8A-4147-A177-3AD203B41FA5}">
                      <a16:colId xmlns:a16="http://schemas.microsoft.com/office/drawing/2014/main" val="20005"/>
                    </a:ext>
                  </a:extLst>
                </a:gridCol>
                <a:gridCol w="820313">
                  <a:extLst>
                    <a:ext uri="{9D8B030D-6E8A-4147-A177-3AD203B41FA5}">
                      <a16:colId xmlns:a16="http://schemas.microsoft.com/office/drawing/2014/main" val="20006"/>
                    </a:ext>
                  </a:extLst>
                </a:gridCol>
                <a:gridCol w="957353">
                  <a:extLst>
                    <a:ext uri="{9D8B030D-6E8A-4147-A177-3AD203B41FA5}">
                      <a16:colId xmlns:a16="http://schemas.microsoft.com/office/drawing/2014/main" val="20007"/>
                    </a:ext>
                  </a:extLst>
                </a:gridCol>
                <a:gridCol w="957353">
                  <a:extLst>
                    <a:ext uri="{9D8B030D-6E8A-4147-A177-3AD203B41FA5}">
                      <a16:colId xmlns:a16="http://schemas.microsoft.com/office/drawing/2014/main" val="20008"/>
                    </a:ext>
                  </a:extLst>
                </a:gridCol>
              </a:tblGrid>
              <a:tr h="689937">
                <a:tc>
                  <a:txBody>
                    <a:bodyPr/>
                    <a:lstStyle/>
                    <a:p>
                      <a:pPr algn="ctr">
                        <a:spcAft>
                          <a:spcPts val="0"/>
                        </a:spcAft>
                      </a:pPr>
                      <a:r>
                        <a:rPr lang="tr-TR" sz="1600" dirty="0">
                          <a:effectLst/>
                        </a:rPr>
                        <a:t>Güz.</a:t>
                      </a:r>
                    </a:p>
                    <a:p>
                      <a:pPr algn="ctr">
                        <a:spcAft>
                          <a:spcPts val="0"/>
                        </a:spcAft>
                      </a:pPr>
                      <a:r>
                        <a:rPr lang="tr-TR" sz="1600" dirty="0">
                          <a:effectLst/>
                        </a:rPr>
                        <a:t>No</a:t>
                      </a:r>
                      <a:endParaRPr lang="tr-TR" sz="1600" dirty="0">
                        <a:effectLst/>
                        <a:latin typeface="Times New Roman"/>
                        <a:ea typeface="Times New Roman"/>
                      </a:endParaRPr>
                    </a:p>
                  </a:txBody>
                  <a:tcPr marL="9525" marR="9525" marT="9525" marB="0" anchor="ctr"/>
                </a:tc>
                <a:tc>
                  <a:txBody>
                    <a:bodyPr/>
                    <a:lstStyle/>
                    <a:p>
                      <a:pPr algn="ctr">
                        <a:spcAft>
                          <a:spcPts val="0"/>
                        </a:spcAft>
                      </a:pPr>
                      <a:r>
                        <a:rPr lang="tr-TR" sz="1600">
                          <a:effectLst/>
                        </a:rPr>
                        <a:t>NN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Kırılma Açısı</a:t>
                      </a:r>
                    </a:p>
                    <a:p>
                      <a:pPr algn="ctr">
                        <a:spcAft>
                          <a:spcPts val="0"/>
                        </a:spcAft>
                      </a:pPr>
                      <a:r>
                        <a:rPr lang="tr-TR" sz="1600">
                          <a:effectLst/>
                          <a:sym typeface="Symbol"/>
                        </a:rPr>
                        <a:t></a:t>
                      </a:r>
                      <a:r>
                        <a:rPr lang="tr-TR" sz="1600">
                          <a:effectLst/>
                        </a:rPr>
                        <a:t> (gon)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Açıklık Açısı</a:t>
                      </a:r>
                    </a:p>
                    <a:p>
                      <a:pPr algn="ctr">
                        <a:spcAft>
                          <a:spcPts val="0"/>
                        </a:spcAft>
                      </a:pPr>
                      <a:r>
                        <a:rPr lang="tr-TR" sz="1600">
                          <a:effectLst/>
                          <a:sym typeface="Symbol"/>
                        </a:rPr>
                        <a:t></a:t>
                      </a:r>
                      <a:r>
                        <a:rPr lang="tr-TR" sz="1600">
                          <a:effectLst/>
                        </a:rPr>
                        <a:t> (gon)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dirty="0">
                          <a:effectLst/>
                        </a:rPr>
                        <a:t>Kenar</a:t>
                      </a:r>
                    </a:p>
                    <a:p>
                      <a:pPr algn="ctr">
                        <a:spcAft>
                          <a:spcPts val="0"/>
                        </a:spcAft>
                      </a:pPr>
                      <a:r>
                        <a:rPr lang="tr-TR" sz="1600" dirty="0">
                          <a:effectLst/>
                        </a:rPr>
                        <a:t>D (m)</a:t>
                      </a:r>
                      <a:endParaRPr lang="tr-TR" sz="1600" dirty="0">
                        <a:effectLst/>
                        <a:latin typeface="Times New Roman"/>
                        <a:ea typeface="Times New Roman"/>
                      </a:endParaRPr>
                    </a:p>
                  </a:txBody>
                  <a:tcPr marL="9525" marR="9525" marT="9525" marB="0" anchor="ctr"/>
                </a:tc>
                <a:tc>
                  <a:txBody>
                    <a:bodyPr/>
                    <a:lstStyle/>
                    <a:p>
                      <a:pPr algn="ctr">
                        <a:spcAft>
                          <a:spcPts val="0"/>
                        </a:spcAft>
                      </a:pPr>
                      <a:r>
                        <a:rPr lang="tr-TR" sz="1600">
                          <a:effectLst/>
                          <a:sym typeface="Symbol"/>
                        </a:rPr>
                        <a:t></a:t>
                      </a:r>
                      <a:r>
                        <a:rPr lang="tr-TR" sz="1600">
                          <a:effectLst/>
                        </a:rPr>
                        <a:t>Y</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sym typeface="Symbol"/>
                        </a:rPr>
                        <a:t></a:t>
                      </a:r>
                      <a:r>
                        <a:rPr lang="tr-TR" sz="1600">
                          <a:effectLst/>
                        </a:rPr>
                        <a:t>X</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Y</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X</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0"/>
                  </a:ext>
                </a:extLst>
              </a:tr>
              <a:tr h="266588">
                <a:tc rowSpan="16">
                  <a:txBody>
                    <a:bodyPr/>
                    <a:lstStyle/>
                    <a:p>
                      <a:pPr algn="ctr">
                        <a:spcAft>
                          <a:spcPts val="0"/>
                        </a:spcAft>
                      </a:pPr>
                      <a:r>
                        <a:rPr lang="tr-TR" sz="1600" dirty="0">
                          <a:effectLst/>
                        </a:rPr>
                        <a:t>3</a:t>
                      </a: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a:effectLst/>
                        </a:rPr>
                        <a:t>N1</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1"/>
                  </a:ext>
                </a:extLst>
              </a:tr>
              <a:tr h="51629">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294.538</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2"/>
                  </a:ext>
                </a:extLst>
              </a:tr>
              <a:tr h="187738">
                <a:tc vMerge="1">
                  <a:txBody>
                    <a:bodyPr/>
                    <a:lstStyle/>
                    <a:p>
                      <a:endParaRPr lang="tr-TR"/>
                    </a:p>
                  </a:txBody>
                  <a:tcPr/>
                </a:tc>
                <a:tc rowSpan="2">
                  <a:txBody>
                    <a:bodyPr/>
                    <a:lstStyle/>
                    <a:p>
                      <a:pPr algn="ctr">
                        <a:spcAft>
                          <a:spcPts val="0"/>
                        </a:spcAft>
                      </a:pPr>
                      <a:r>
                        <a:rPr lang="tr-TR" sz="1600">
                          <a:effectLst/>
                        </a:rPr>
                        <a:t>N2</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solidFill>
                            <a:srgbClr val="FF0000"/>
                          </a:solidFill>
                          <a:effectLst/>
                        </a:rPr>
                        <a:t>+1</a:t>
                      </a:r>
                    </a:p>
                    <a:p>
                      <a:pPr algn="r">
                        <a:spcAft>
                          <a:spcPts val="0"/>
                        </a:spcAft>
                      </a:pPr>
                      <a:r>
                        <a:rPr lang="tr-TR" sz="1600" dirty="0">
                          <a:effectLst/>
                        </a:rPr>
                        <a:t>78.252</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2922.74</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13846.28</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3"/>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a:effectLst/>
                        </a:rPr>
                        <a:t>73.44</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dirty="0">
                        <a:effectLst/>
                        <a:latin typeface="Times New Roman"/>
                        <a:ea typeface="Times New Roman"/>
                      </a:endParaRPr>
                    </a:p>
                  </a:txBody>
                  <a:tcPr marL="9525" marR="9525" marT="9525" marB="0" anchor="ctr"/>
                </a:tc>
                <a:tc rowSpan="2">
                  <a:txBody>
                    <a:bodyPr/>
                    <a:lstStyle/>
                    <a:p>
                      <a:pPr algn="r">
                        <a:spcAft>
                          <a:spcPts val="0"/>
                        </a:spcAft>
                      </a:pP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4"/>
                  </a:ext>
                </a:extLst>
              </a:tr>
              <a:tr h="187738">
                <a:tc vMerge="1">
                  <a:txBody>
                    <a:bodyPr/>
                    <a:lstStyle/>
                    <a:p>
                      <a:endParaRPr lang="tr-TR"/>
                    </a:p>
                  </a:txBody>
                  <a:tcPr/>
                </a:tc>
                <a:tc rowSpan="2">
                  <a:txBody>
                    <a:bodyPr/>
                    <a:lstStyle/>
                    <a:p>
                      <a:pPr algn="ctr">
                        <a:spcAft>
                          <a:spcPts val="0"/>
                        </a:spcAft>
                      </a:pPr>
                      <a:r>
                        <a:rPr lang="tr-TR" sz="1600" dirty="0">
                          <a:effectLst/>
                        </a:rPr>
                        <a:t>P1</a:t>
                      </a:r>
                      <a:endParaRPr lang="tr-TR" sz="1600" dirty="0">
                        <a:effectLst/>
                        <a:latin typeface="Times New Roman"/>
                        <a:ea typeface="Times New Roman"/>
                      </a:endParaRPr>
                    </a:p>
                  </a:txBody>
                  <a:tcPr marL="9525" marR="9525" marT="9525" marB="0" anchor="ctr"/>
                </a:tc>
                <a:tc rowSpan="2">
                  <a:txBody>
                    <a:bodyPr/>
                    <a:lstStyle/>
                    <a:p>
                      <a:pPr algn="r">
                        <a:spcAft>
                          <a:spcPts val="0"/>
                        </a:spcAft>
                      </a:pPr>
                      <a:r>
                        <a:rPr lang="tr-TR" sz="1600" dirty="0">
                          <a:solidFill>
                            <a:srgbClr val="FF0000"/>
                          </a:solidFill>
                          <a:effectLst/>
                        </a:rPr>
                        <a:t>+2</a:t>
                      </a:r>
                    </a:p>
                    <a:p>
                      <a:pPr algn="r">
                        <a:spcAft>
                          <a:spcPts val="0"/>
                        </a:spcAft>
                      </a:pPr>
                      <a:r>
                        <a:rPr lang="tr-TR" sz="1600" dirty="0">
                          <a:effectLst/>
                        </a:rPr>
                        <a:t>219.296</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dirty="0">
                        <a:effectLst/>
                        <a:latin typeface="Times New Roman"/>
                        <a:ea typeface="Times New Roman"/>
                      </a:endParaRPr>
                    </a:p>
                  </a:txBody>
                  <a:tcPr marL="9525" marR="9525" marT="9525" marB="0" anchor="ctr"/>
                </a:tc>
                <a:tc rowSpan="2">
                  <a:txBody>
                    <a:bodyPr/>
                    <a:lstStyle/>
                    <a:p>
                      <a:pPr algn="ctr">
                        <a:spcAft>
                          <a:spcPts val="0"/>
                        </a:spcAft>
                      </a:pP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5"/>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102.03</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6"/>
                  </a:ext>
                </a:extLst>
              </a:tr>
              <a:tr h="187738">
                <a:tc vMerge="1">
                  <a:txBody>
                    <a:bodyPr/>
                    <a:lstStyle/>
                    <a:p>
                      <a:endParaRPr lang="tr-TR"/>
                    </a:p>
                  </a:txBody>
                  <a:tcPr/>
                </a:tc>
                <a:tc rowSpan="2">
                  <a:txBody>
                    <a:bodyPr/>
                    <a:lstStyle/>
                    <a:p>
                      <a:pPr algn="ctr">
                        <a:spcAft>
                          <a:spcPts val="0"/>
                        </a:spcAft>
                      </a:pPr>
                      <a:r>
                        <a:rPr lang="tr-TR" sz="1600">
                          <a:effectLst/>
                        </a:rPr>
                        <a:t>P2</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solidFill>
                            <a:srgbClr val="FF0000"/>
                          </a:solidFill>
                          <a:effectLst/>
                        </a:rPr>
                        <a:t>+1</a:t>
                      </a:r>
                    </a:p>
                    <a:p>
                      <a:pPr algn="r">
                        <a:spcAft>
                          <a:spcPts val="0"/>
                        </a:spcAft>
                      </a:pPr>
                      <a:r>
                        <a:rPr lang="tr-TR" sz="1600" dirty="0">
                          <a:effectLst/>
                        </a:rPr>
                        <a:t>211.958</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a:effectLst/>
                        <a:latin typeface="Times New Roman"/>
                        <a:ea typeface="Times New Roman"/>
                      </a:endParaRPr>
                    </a:p>
                  </a:txBody>
                  <a:tcPr marL="9525" marR="9525" marT="9525" marB="0" anchor="ctr"/>
                </a:tc>
                <a:tc rowSpan="2">
                  <a:txBody>
                    <a:bodyPr/>
                    <a:lstStyle/>
                    <a:p>
                      <a:pPr algn="ctr">
                        <a:spcAft>
                          <a:spcPts val="0"/>
                        </a:spcAft>
                      </a:pP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07"/>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124.19</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8"/>
                  </a:ext>
                </a:extLst>
              </a:tr>
              <a:tr h="187738">
                <a:tc vMerge="1">
                  <a:txBody>
                    <a:bodyPr/>
                    <a:lstStyle/>
                    <a:p>
                      <a:endParaRPr lang="tr-TR"/>
                    </a:p>
                  </a:txBody>
                  <a:tcPr/>
                </a:tc>
                <a:tc rowSpan="2">
                  <a:txBody>
                    <a:bodyPr/>
                    <a:lstStyle/>
                    <a:p>
                      <a:pPr algn="ctr">
                        <a:spcAft>
                          <a:spcPts val="0"/>
                        </a:spcAft>
                      </a:pPr>
                      <a:r>
                        <a:rPr lang="tr-TR" sz="1600">
                          <a:effectLst/>
                        </a:rPr>
                        <a:t>P3</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solidFill>
                            <a:srgbClr val="FF0000"/>
                          </a:solidFill>
                          <a:effectLst/>
                        </a:rPr>
                        <a:t>+1</a:t>
                      </a:r>
                    </a:p>
                    <a:p>
                      <a:pPr algn="r">
                        <a:spcAft>
                          <a:spcPts val="0"/>
                        </a:spcAft>
                      </a:pPr>
                      <a:r>
                        <a:rPr lang="tr-TR" sz="1600" dirty="0">
                          <a:effectLst/>
                        </a:rPr>
                        <a:t>194.562</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a:effectLst/>
                        <a:latin typeface="Times New Roman"/>
                        <a:ea typeface="Times New Roman"/>
                      </a:endParaRPr>
                    </a:p>
                  </a:txBody>
                  <a:tcPr marL="9525" marR="9525" marT="9525" marB="0" anchor="ctr"/>
                </a:tc>
                <a:tc rowSpan="2">
                  <a:txBody>
                    <a:bodyPr/>
                    <a:lstStyle/>
                    <a:p>
                      <a:pPr algn="ctr">
                        <a:spcAft>
                          <a:spcPts val="0"/>
                        </a:spcAft>
                      </a:pP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09"/>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a:effectLst/>
                        </a:rPr>
                        <a:t>92.79</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0"/>
                  </a:ext>
                </a:extLst>
              </a:tr>
              <a:tr h="187738">
                <a:tc vMerge="1">
                  <a:txBody>
                    <a:bodyPr/>
                    <a:lstStyle/>
                    <a:p>
                      <a:endParaRPr lang="tr-TR"/>
                    </a:p>
                  </a:txBody>
                  <a:tcPr/>
                </a:tc>
                <a:tc rowSpan="2">
                  <a:txBody>
                    <a:bodyPr/>
                    <a:lstStyle/>
                    <a:p>
                      <a:pPr algn="ctr">
                        <a:spcAft>
                          <a:spcPts val="0"/>
                        </a:spcAft>
                      </a:pPr>
                      <a:r>
                        <a:rPr lang="tr-TR" sz="1600">
                          <a:effectLst/>
                        </a:rPr>
                        <a:t>P4</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solidFill>
                            <a:srgbClr val="FF0000"/>
                          </a:solidFill>
                          <a:effectLst/>
                        </a:rPr>
                        <a:t>+1</a:t>
                      </a:r>
                    </a:p>
                    <a:p>
                      <a:pPr algn="r">
                        <a:spcAft>
                          <a:spcPts val="0"/>
                        </a:spcAft>
                      </a:pPr>
                      <a:r>
                        <a:rPr lang="tr-TR" sz="1600" dirty="0">
                          <a:effectLst/>
                        </a:rPr>
                        <a:t>294.234</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a:effectLst/>
                        <a:latin typeface="Times New Roman"/>
                        <a:ea typeface="Times New Roman"/>
                      </a:endParaRPr>
                    </a:p>
                  </a:txBody>
                  <a:tcPr marL="9525" marR="9525" marT="9525" marB="0" anchor="ctr"/>
                </a:tc>
                <a:tc rowSpan="2">
                  <a:txBody>
                    <a:bodyPr/>
                    <a:lstStyle/>
                    <a:p>
                      <a:pPr algn="ctr">
                        <a:spcAft>
                          <a:spcPts val="0"/>
                        </a:spcAft>
                      </a:pP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11"/>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a:effectLst/>
                        </a:rPr>
                        <a:t>97.04</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2"/>
                  </a:ext>
                </a:extLst>
              </a:tr>
              <a:tr h="187738">
                <a:tc vMerge="1">
                  <a:txBody>
                    <a:bodyPr/>
                    <a:lstStyle/>
                    <a:p>
                      <a:endParaRPr lang="tr-TR"/>
                    </a:p>
                  </a:txBody>
                  <a:tcPr/>
                </a:tc>
                <a:tc rowSpan="2">
                  <a:txBody>
                    <a:bodyPr/>
                    <a:lstStyle/>
                    <a:p>
                      <a:pPr algn="ctr">
                        <a:spcAft>
                          <a:spcPts val="0"/>
                        </a:spcAft>
                      </a:pPr>
                      <a:r>
                        <a:rPr lang="tr-TR" sz="1600">
                          <a:effectLst/>
                        </a:rPr>
                        <a:t>N3</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solidFill>
                            <a:srgbClr val="FF0000"/>
                          </a:solidFill>
                          <a:effectLst/>
                        </a:rPr>
                        <a:t>+1</a:t>
                      </a:r>
                    </a:p>
                    <a:p>
                      <a:pPr algn="r">
                        <a:spcAft>
                          <a:spcPts val="0"/>
                        </a:spcAft>
                      </a:pPr>
                      <a:r>
                        <a:rPr lang="tr-TR" sz="1600" dirty="0">
                          <a:effectLst/>
                        </a:rPr>
                        <a:t>105.031</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2863.57</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13450.57</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13"/>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197.878</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endParaRPr lang="tr-TR" sz="1600">
                        <a:effectLst/>
                        <a:latin typeface="Times New Roman"/>
                        <a:ea typeface="Times New Roman"/>
                      </a:endParaRPr>
                    </a:p>
                  </a:txBody>
                  <a:tcPr marL="9525" marR="9525" marT="9525" marB="0" anchor="ctr"/>
                </a:tc>
                <a:tc rowSpan="2">
                  <a:txBody>
                    <a:bodyPr/>
                    <a:lstStyle/>
                    <a:p>
                      <a:pPr algn="ctr">
                        <a:spcAft>
                          <a:spcPts val="0"/>
                        </a:spcAft>
                      </a:pP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4"/>
                  </a:ext>
                </a:extLst>
              </a:tr>
              <a:tr h="51629">
                <a:tc vMerge="1">
                  <a:txBody>
                    <a:bodyPr/>
                    <a:lstStyle/>
                    <a:p>
                      <a:endParaRPr lang="tr-TR"/>
                    </a:p>
                  </a:txBody>
                  <a:tcPr/>
                </a:tc>
                <a:tc rowSpan="2">
                  <a:txBody>
                    <a:bodyPr/>
                    <a:lstStyle/>
                    <a:p>
                      <a:pPr algn="ctr">
                        <a:spcAft>
                          <a:spcPts val="0"/>
                        </a:spcAft>
                      </a:pPr>
                      <a:r>
                        <a:rPr lang="tr-TR" sz="1600">
                          <a:effectLst/>
                        </a:rPr>
                        <a:t>N4</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 </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15"/>
                  </a:ext>
                </a:extLst>
              </a:tr>
              <a:tr h="26658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spcAft>
                          <a:spcPts val="0"/>
                        </a:spcAft>
                      </a:pPr>
                      <a:r>
                        <a:rPr lang="tr-TR" sz="1600" b="1" dirty="0">
                          <a:solidFill>
                            <a:srgbClr val="FF0000"/>
                          </a:solidFill>
                          <a:effectLst/>
                        </a:rPr>
                        <a:t>(197.871)</a:t>
                      </a:r>
                      <a:endParaRPr lang="tr-TR" sz="1600" b="1" dirty="0">
                        <a:solidFill>
                          <a:srgbClr val="FF0000"/>
                        </a:solidFill>
                        <a:effectLst/>
                        <a:latin typeface="Times New Roman"/>
                        <a:ea typeface="Times New Roman"/>
                      </a:endParaRPr>
                    </a:p>
                  </a:txBody>
                  <a:tcPr marL="9525" marR="9525" marT="9525" marB="0" anchor="ct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6"/>
                  </a:ext>
                </a:extLst>
              </a:tr>
              <a:tr h="266588">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r">
                        <a:spcAft>
                          <a:spcPts val="0"/>
                        </a:spcAft>
                      </a:pPr>
                      <a:r>
                        <a:rPr lang="tr-TR" sz="1600">
                          <a:effectLst/>
                        </a:rPr>
                        <a:t> </a:t>
                      </a:r>
                      <a:endParaRPr lang="tr-TR" sz="160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endParaRPr lang="tr-TR" sz="1600" dirty="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endParaRPr lang="tr-TR" sz="160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endParaRPr lang="tr-TR" sz="160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endParaRPr lang="tr-TR" sz="1600" dirty="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ctr">
                        <a:spcAft>
                          <a:spcPts val="0"/>
                        </a:spcAft>
                      </a:pPr>
                      <a:endParaRPr lang="tr-TR" sz="1600" dirty="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17"/>
                  </a:ext>
                </a:extLst>
              </a:tr>
              <a:tr h="266588">
                <a:tc>
                  <a:txBody>
                    <a:bodyPr/>
                    <a:lstStyle/>
                    <a:p>
                      <a:pPr>
                        <a:spcAft>
                          <a:spcPts val="0"/>
                        </a:spcAft>
                      </a:pPr>
                      <a:r>
                        <a:rPr lang="tr-TR" sz="1600" b="1" dirty="0">
                          <a:solidFill>
                            <a:srgbClr val="FF0000"/>
                          </a:solidFill>
                          <a:effectLst/>
                        </a:rPr>
                        <a:t> </a:t>
                      </a:r>
                      <a:endParaRPr lang="tr-TR" sz="1600" b="1" dirty="0">
                        <a:solidFill>
                          <a:srgbClr val="FF0000"/>
                        </a:solidFill>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b="1" dirty="0">
                          <a:solidFill>
                            <a:srgbClr val="FF0000"/>
                          </a:solidFill>
                          <a:effectLst/>
                        </a:rPr>
                        <a:t>f</a:t>
                      </a:r>
                      <a:r>
                        <a:rPr lang="tr-TR" sz="1600" b="1" baseline="-25000" dirty="0">
                          <a:solidFill>
                            <a:srgbClr val="FF0000"/>
                          </a:solidFill>
                          <a:effectLst/>
                          <a:sym typeface="Symbol"/>
                        </a:rPr>
                        <a:t></a:t>
                      </a:r>
                      <a:r>
                        <a:rPr lang="tr-TR" sz="1600" b="1" dirty="0">
                          <a:solidFill>
                            <a:srgbClr val="FF0000"/>
                          </a:solidFill>
                          <a:effectLst/>
                        </a:rPr>
                        <a:t>=</a:t>
                      </a:r>
                      <a:endParaRPr lang="tr-TR" sz="1600" b="1" dirty="0">
                        <a:solidFill>
                          <a:srgbClr val="FF0000"/>
                        </a:solidFill>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tabLst>
                          <a:tab pos="449580" algn="l"/>
                        </a:tabLst>
                      </a:pPr>
                      <a:r>
                        <a:rPr lang="tr-TR" sz="1600" b="1" dirty="0">
                          <a:solidFill>
                            <a:srgbClr val="FF0000"/>
                          </a:solidFill>
                          <a:effectLst/>
                        </a:rPr>
                        <a:t>7 </a:t>
                      </a:r>
                      <a:r>
                        <a:rPr lang="tr-TR" sz="1600" b="1" dirty="0" err="1">
                          <a:solidFill>
                            <a:srgbClr val="FF0000"/>
                          </a:solidFill>
                          <a:effectLst/>
                        </a:rPr>
                        <a:t>mgon</a:t>
                      </a:r>
                      <a:endParaRPr lang="tr-TR" sz="1600" b="1" dirty="0">
                        <a:solidFill>
                          <a:srgbClr val="FF0000"/>
                        </a:solidFill>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450571">
                <a:tc>
                  <a:txBody>
                    <a:bodyPr/>
                    <a:lstStyle/>
                    <a:p>
                      <a:pPr>
                        <a:spcAft>
                          <a:spcPts val="0"/>
                        </a:spcAft>
                      </a:pPr>
                      <a:r>
                        <a:rPr lang="tr-TR" sz="1600" b="1" dirty="0">
                          <a:solidFill>
                            <a:srgbClr val="FF0000"/>
                          </a:solidFill>
                          <a:effectLst/>
                        </a:rPr>
                        <a:t> </a:t>
                      </a:r>
                      <a:endParaRPr lang="tr-TR" sz="1600" b="1" dirty="0">
                        <a:solidFill>
                          <a:srgbClr val="FF0000"/>
                        </a:solidFill>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b="1" dirty="0">
                          <a:solidFill>
                            <a:srgbClr val="FF0000"/>
                          </a:solidFill>
                          <a:effectLst/>
                        </a:rPr>
                        <a:t>F</a:t>
                      </a:r>
                      <a:r>
                        <a:rPr lang="tr-TR" sz="1600" b="1" baseline="-25000" dirty="0">
                          <a:solidFill>
                            <a:srgbClr val="FF0000"/>
                          </a:solidFill>
                          <a:effectLst/>
                          <a:sym typeface="Symbol"/>
                        </a:rPr>
                        <a:t></a:t>
                      </a:r>
                      <a:r>
                        <a:rPr lang="tr-TR" sz="1600" b="1" dirty="0">
                          <a:solidFill>
                            <a:srgbClr val="FF0000"/>
                          </a:solidFill>
                          <a:effectLst/>
                        </a:rPr>
                        <a:t>=</a:t>
                      </a:r>
                      <a:endParaRPr lang="tr-TR" sz="1600" b="1" dirty="0">
                        <a:solidFill>
                          <a:srgbClr val="FF0000"/>
                        </a:solidFill>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b="1" dirty="0">
                          <a:solidFill>
                            <a:srgbClr val="FF0000"/>
                          </a:solidFill>
                          <a:effectLst/>
                        </a:rPr>
                        <a:t>36.7 </a:t>
                      </a:r>
                      <a:r>
                        <a:rPr lang="tr-TR" sz="1600" b="1" dirty="0" err="1">
                          <a:solidFill>
                            <a:srgbClr val="FF0000"/>
                          </a:solidFill>
                          <a:effectLst/>
                        </a:rPr>
                        <a:t>mgon</a:t>
                      </a:r>
                      <a:endParaRPr lang="tr-TR" sz="1600" b="1" dirty="0">
                        <a:solidFill>
                          <a:srgbClr val="FF0000"/>
                        </a:solidFill>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tabLst>
                          <a:tab pos="449580" algn="l"/>
                        </a:tabLs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266588">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266588">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bl>
          </a:graphicData>
        </a:graphic>
      </p:graphicFrame>
      <p:graphicFrame>
        <p:nvGraphicFramePr>
          <p:cNvPr id="5" name="Nesne 4"/>
          <p:cNvGraphicFramePr>
            <a:graphicFrameLocks noChangeAspect="1"/>
          </p:cNvGraphicFramePr>
          <p:nvPr>
            <p:extLst>
              <p:ext uri="{D42A27DB-BD31-4B8C-83A1-F6EECF244321}">
                <p14:modId xmlns:p14="http://schemas.microsoft.com/office/powerpoint/2010/main" val="3528622532"/>
              </p:ext>
            </p:extLst>
          </p:nvPr>
        </p:nvGraphicFramePr>
        <p:xfrm>
          <a:off x="1214647" y="6113545"/>
          <a:ext cx="1451496" cy="404373"/>
        </p:xfrm>
        <a:graphic>
          <a:graphicData uri="http://schemas.openxmlformats.org/presentationml/2006/ole">
            <mc:AlternateContent xmlns:mc="http://schemas.openxmlformats.org/markup-compatibility/2006">
              <mc:Choice xmlns:v="urn:schemas-microsoft-com:vml" Requires="v">
                <p:oleObj name="Denklem" r:id="rId2" imgW="990360" imgH="279360" progId="Equation.3">
                  <p:embed/>
                </p:oleObj>
              </mc:Choice>
              <mc:Fallback>
                <p:oleObj name="Denklem" r:id="rId2" imgW="990360" imgH="279360" progId="Equation.3">
                  <p:embed/>
                  <p:pic>
                    <p:nvPicPr>
                      <p:cNvPr id="5" name="Nesn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647" y="6113545"/>
                        <a:ext cx="1451496" cy="40437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99383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Hesabı</a:t>
            </a:r>
            <a:endParaRPr lang="en-US" sz="2400" dirty="0">
              <a:solidFill>
                <a:schemeClr val="bg1"/>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3032307076"/>
              </p:ext>
            </p:extLst>
          </p:nvPr>
        </p:nvGraphicFramePr>
        <p:xfrm>
          <a:off x="278543" y="783209"/>
          <a:ext cx="8208911" cy="5877632"/>
        </p:xfrm>
        <a:graphic>
          <a:graphicData uri="http://schemas.openxmlformats.org/drawingml/2006/table">
            <a:tbl>
              <a:tblPr>
                <a:tableStyleId>{3C2FFA5D-87B4-456A-9821-1D502468CF0F}</a:tableStyleId>
              </a:tblPr>
              <a:tblGrid>
                <a:gridCol w="957353">
                  <a:extLst>
                    <a:ext uri="{9D8B030D-6E8A-4147-A177-3AD203B41FA5}">
                      <a16:colId xmlns:a16="http://schemas.microsoft.com/office/drawing/2014/main" val="20000"/>
                    </a:ext>
                  </a:extLst>
                </a:gridCol>
                <a:gridCol w="958317">
                  <a:extLst>
                    <a:ext uri="{9D8B030D-6E8A-4147-A177-3AD203B41FA5}">
                      <a16:colId xmlns:a16="http://schemas.microsoft.com/office/drawing/2014/main" val="20001"/>
                    </a:ext>
                  </a:extLst>
                </a:gridCol>
                <a:gridCol w="958317">
                  <a:extLst>
                    <a:ext uri="{9D8B030D-6E8A-4147-A177-3AD203B41FA5}">
                      <a16:colId xmlns:a16="http://schemas.microsoft.com/office/drawing/2014/main" val="20002"/>
                    </a:ext>
                  </a:extLst>
                </a:gridCol>
                <a:gridCol w="957353">
                  <a:extLst>
                    <a:ext uri="{9D8B030D-6E8A-4147-A177-3AD203B41FA5}">
                      <a16:colId xmlns:a16="http://schemas.microsoft.com/office/drawing/2014/main" val="20003"/>
                    </a:ext>
                  </a:extLst>
                </a:gridCol>
                <a:gridCol w="821276">
                  <a:extLst>
                    <a:ext uri="{9D8B030D-6E8A-4147-A177-3AD203B41FA5}">
                      <a16:colId xmlns:a16="http://schemas.microsoft.com/office/drawing/2014/main" val="20004"/>
                    </a:ext>
                  </a:extLst>
                </a:gridCol>
                <a:gridCol w="821276">
                  <a:extLst>
                    <a:ext uri="{9D8B030D-6E8A-4147-A177-3AD203B41FA5}">
                      <a16:colId xmlns:a16="http://schemas.microsoft.com/office/drawing/2014/main" val="20005"/>
                    </a:ext>
                  </a:extLst>
                </a:gridCol>
                <a:gridCol w="820313">
                  <a:extLst>
                    <a:ext uri="{9D8B030D-6E8A-4147-A177-3AD203B41FA5}">
                      <a16:colId xmlns:a16="http://schemas.microsoft.com/office/drawing/2014/main" val="20006"/>
                    </a:ext>
                  </a:extLst>
                </a:gridCol>
                <a:gridCol w="957353">
                  <a:extLst>
                    <a:ext uri="{9D8B030D-6E8A-4147-A177-3AD203B41FA5}">
                      <a16:colId xmlns:a16="http://schemas.microsoft.com/office/drawing/2014/main" val="20007"/>
                    </a:ext>
                  </a:extLst>
                </a:gridCol>
                <a:gridCol w="957353">
                  <a:extLst>
                    <a:ext uri="{9D8B030D-6E8A-4147-A177-3AD203B41FA5}">
                      <a16:colId xmlns:a16="http://schemas.microsoft.com/office/drawing/2014/main" val="20008"/>
                    </a:ext>
                  </a:extLst>
                </a:gridCol>
              </a:tblGrid>
              <a:tr h="689937">
                <a:tc>
                  <a:txBody>
                    <a:bodyPr/>
                    <a:lstStyle/>
                    <a:p>
                      <a:pPr algn="ctr">
                        <a:spcAft>
                          <a:spcPts val="0"/>
                        </a:spcAft>
                      </a:pPr>
                      <a:r>
                        <a:rPr lang="tr-TR" sz="1600" dirty="0">
                          <a:effectLst/>
                        </a:rPr>
                        <a:t>Güz.</a:t>
                      </a:r>
                    </a:p>
                    <a:p>
                      <a:pPr algn="ctr">
                        <a:spcAft>
                          <a:spcPts val="0"/>
                        </a:spcAft>
                      </a:pPr>
                      <a:r>
                        <a:rPr lang="tr-TR" sz="1600" dirty="0">
                          <a:effectLst/>
                        </a:rPr>
                        <a:t>No</a:t>
                      </a:r>
                      <a:endParaRPr lang="tr-TR" sz="1600" dirty="0">
                        <a:effectLst/>
                        <a:latin typeface="Times New Roman"/>
                        <a:ea typeface="Times New Roman"/>
                      </a:endParaRPr>
                    </a:p>
                  </a:txBody>
                  <a:tcPr marL="9525" marR="9525" marT="9525" marB="0" anchor="ctr"/>
                </a:tc>
                <a:tc>
                  <a:txBody>
                    <a:bodyPr/>
                    <a:lstStyle/>
                    <a:p>
                      <a:pPr algn="ctr">
                        <a:spcAft>
                          <a:spcPts val="0"/>
                        </a:spcAft>
                      </a:pPr>
                      <a:r>
                        <a:rPr lang="tr-TR" sz="1600">
                          <a:effectLst/>
                        </a:rPr>
                        <a:t>NN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Kırılma Açısı</a:t>
                      </a:r>
                    </a:p>
                    <a:p>
                      <a:pPr algn="ctr">
                        <a:spcAft>
                          <a:spcPts val="0"/>
                        </a:spcAft>
                      </a:pPr>
                      <a:r>
                        <a:rPr lang="tr-TR" sz="1600">
                          <a:effectLst/>
                          <a:sym typeface="Symbol"/>
                        </a:rPr>
                        <a:t></a:t>
                      </a:r>
                      <a:r>
                        <a:rPr lang="tr-TR" sz="1600">
                          <a:effectLst/>
                        </a:rPr>
                        <a:t> (gon)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Açıklık Açısı</a:t>
                      </a:r>
                    </a:p>
                    <a:p>
                      <a:pPr algn="ctr">
                        <a:spcAft>
                          <a:spcPts val="0"/>
                        </a:spcAft>
                      </a:pPr>
                      <a:r>
                        <a:rPr lang="tr-TR" sz="1600">
                          <a:effectLst/>
                          <a:sym typeface="Symbol"/>
                        </a:rPr>
                        <a:t></a:t>
                      </a:r>
                      <a:r>
                        <a:rPr lang="tr-TR" sz="1600">
                          <a:effectLst/>
                        </a:rPr>
                        <a:t> (gon)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dirty="0">
                          <a:effectLst/>
                        </a:rPr>
                        <a:t>Kenar</a:t>
                      </a:r>
                    </a:p>
                    <a:p>
                      <a:pPr algn="ctr">
                        <a:spcAft>
                          <a:spcPts val="0"/>
                        </a:spcAft>
                      </a:pPr>
                      <a:r>
                        <a:rPr lang="tr-TR" sz="1600" dirty="0">
                          <a:effectLst/>
                        </a:rPr>
                        <a:t>D (m)</a:t>
                      </a:r>
                      <a:endParaRPr lang="tr-TR" sz="1600" dirty="0">
                        <a:effectLst/>
                        <a:latin typeface="Times New Roman"/>
                        <a:ea typeface="Times New Roman"/>
                      </a:endParaRPr>
                    </a:p>
                  </a:txBody>
                  <a:tcPr marL="9525" marR="9525" marT="9525" marB="0" anchor="ctr"/>
                </a:tc>
                <a:tc>
                  <a:txBody>
                    <a:bodyPr/>
                    <a:lstStyle/>
                    <a:p>
                      <a:pPr algn="ctr">
                        <a:spcAft>
                          <a:spcPts val="0"/>
                        </a:spcAft>
                      </a:pPr>
                      <a:r>
                        <a:rPr lang="tr-TR" sz="1600">
                          <a:effectLst/>
                          <a:sym typeface="Symbol"/>
                        </a:rPr>
                        <a:t></a:t>
                      </a:r>
                      <a:r>
                        <a:rPr lang="tr-TR" sz="1600">
                          <a:effectLst/>
                        </a:rPr>
                        <a:t>Y</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sym typeface="Symbol"/>
                        </a:rPr>
                        <a:t></a:t>
                      </a:r>
                      <a:r>
                        <a:rPr lang="tr-TR" sz="1600">
                          <a:effectLst/>
                        </a:rPr>
                        <a:t>X</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Y</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X</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0"/>
                  </a:ext>
                </a:extLst>
              </a:tr>
              <a:tr h="266588">
                <a:tc rowSpan="16">
                  <a:txBody>
                    <a:bodyPr/>
                    <a:lstStyle/>
                    <a:p>
                      <a:pPr algn="ctr">
                        <a:spcAft>
                          <a:spcPts val="0"/>
                        </a:spcAft>
                      </a:pPr>
                      <a:r>
                        <a:rPr lang="tr-TR" sz="1600" dirty="0">
                          <a:effectLst/>
                        </a:rPr>
                        <a:t>3</a:t>
                      </a: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a:effectLst/>
                        </a:rPr>
                        <a:t>N1</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1"/>
                  </a:ext>
                </a:extLst>
              </a:tr>
              <a:tr h="51629">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294.538</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2"/>
                  </a:ext>
                </a:extLst>
              </a:tr>
              <a:tr h="187738">
                <a:tc vMerge="1">
                  <a:txBody>
                    <a:bodyPr/>
                    <a:lstStyle/>
                    <a:p>
                      <a:endParaRPr lang="tr-TR"/>
                    </a:p>
                  </a:txBody>
                  <a:tcPr/>
                </a:tc>
                <a:tc rowSpan="2">
                  <a:txBody>
                    <a:bodyPr/>
                    <a:lstStyle/>
                    <a:p>
                      <a:pPr algn="ctr">
                        <a:spcAft>
                          <a:spcPts val="0"/>
                        </a:spcAft>
                      </a:pPr>
                      <a:r>
                        <a:rPr lang="tr-TR" sz="1600">
                          <a:effectLst/>
                        </a:rPr>
                        <a:t>N2</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a:effectLst/>
                        </a:rPr>
                        <a:t>+1</a:t>
                      </a:r>
                    </a:p>
                    <a:p>
                      <a:pPr algn="r">
                        <a:spcAft>
                          <a:spcPts val="0"/>
                        </a:spcAft>
                      </a:pPr>
                      <a:r>
                        <a:rPr lang="tr-TR" sz="1600">
                          <a:effectLst/>
                        </a:rPr>
                        <a:t>78.252</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2922.74</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13846.28</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3"/>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b="1" dirty="0">
                          <a:solidFill>
                            <a:srgbClr val="FF0000"/>
                          </a:solidFill>
                          <a:effectLst/>
                        </a:rPr>
                        <a:t>172.791</a:t>
                      </a:r>
                      <a:endParaRPr lang="tr-TR" sz="1600" b="1" dirty="0">
                        <a:solidFill>
                          <a:srgbClr val="FF0000"/>
                        </a:solidFill>
                        <a:effectLst/>
                        <a:latin typeface="Times New Roman"/>
                        <a:ea typeface="Times New Roman"/>
                      </a:endParaRPr>
                    </a:p>
                  </a:txBody>
                  <a:tcPr marL="9525" marR="9525" marT="9525" marB="0" anchor="ctr"/>
                </a:tc>
                <a:tc rowSpan="2">
                  <a:txBody>
                    <a:bodyPr/>
                    <a:lstStyle/>
                    <a:p>
                      <a:pPr algn="ctr">
                        <a:spcAft>
                          <a:spcPts val="0"/>
                        </a:spcAft>
                      </a:pPr>
                      <a:r>
                        <a:rPr lang="tr-TR" sz="1600">
                          <a:effectLst/>
                        </a:rPr>
                        <a:t>73.44</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dirty="0">
                        <a:effectLst/>
                        <a:latin typeface="Times New Roman"/>
                        <a:ea typeface="Times New Roman"/>
                      </a:endParaRPr>
                    </a:p>
                  </a:txBody>
                  <a:tcPr marL="9525" marR="9525" marT="9525" marB="0" anchor="ctr"/>
                </a:tc>
                <a:tc rowSpan="2">
                  <a:txBody>
                    <a:bodyPr/>
                    <a:lstStyle/>
                    <a:p>
                      <a:pPr algn="r">
                        <a:spcAft>
                          <a:spcPts val="0"/>
                        </a:spcAft>
                      </a:pP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4"/>
                  </a:ext>
                </a:extLst>
              </a:tr>
              <a:tr h="187738">
                <a:tc vMerge="1">
                  <a:txBody>
                    <a:bodyPr/>
                    <a:lstStyle/>
                    <a:p>
                      <a:endParaRPr lang="tr-TR"/>
                    </a:p>
                  </a:txBody>
                  <a:tcPr/>
                </a:tc>
                <a:tc rowSpan="2">
                  <a:txBody>
                    <a:bodyPr/>
                    <a:lstStyle/>
                    <a:p>
                      <a:pPr algn="ctr">
                        <a:spcAft>
                          <a:spcPts val="0"/>
                        </a:spcAft>
                      </a:pPr>
                      <a:r>
                        <a:rPr lang="tr-TR" sz="1600" dirty="0">
                          <a:effectLst/>
                        </a:rPr>
                        <a:t>P1</a:t>
                      </a:r>
                      <a:endParaRPr lang="tr-TR" sz="1600" dirty="0">
                        <a:effectLst/>
                        <a:latin typeface="Times New Roman"/>
                        <a:ea typeface="Times New Roman"/>
                      </a:endParaRPr>
                    </a:p>
                  </a:txBody>
                  <a:tcPr marL="9525" marR="9525" marT="9525" marB="0" anchor="ctr"/>
                </a:tc>
                <a:tc rowSpan="2">
                  <a:txBody>
                    <a:bodyPr/>
                    <a:lstStyle/>
                    <a:p>
                      <a:pPr algn="r">
                        <a:spcAft>
                          <a:spcPts val="0"/>
                        </a:spcAft>
                      </a:pPr>
                      <a:r>
                        <a:rPr lang="tr-TR" sz="1600">
                          <a:effectLst/>
                        </a:rPr>
                        <a:t>+2</a:t>
                      </a:r>
                    </a:p>
                    <a:p>
                      <a:pPr algn="r">
                        <a:spcAft>
                          <a:spcPts val="0"/>
                        </a:spcAft>
                      </a:pPr>
                      <a:r>
                        <a:rPr lang="tr-TR" sz="1600">
                          <a:effectLst/>
                        </a:rPr>
                        <a:t>219.296</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dirty="0">
                        <a:effectLst/>
                        <a:latin typeface="Times New Roman"/>
                        <a:ea typeface="Times New Roman"/>
                      </a:endParaRPr>
                    </a:p>
                  </a:txBody>
                  <a:tcPr marL="9525" marR="9525" marT="9525" marB="0" anchor="ctr"/>
                </a:tc>
                <a:tc rowSpan="2">
                  <a:txBody>
                    <a:bodyPr/>
                    <a:lstStyle/>
                    <a:p>
                      <a:pPr algn="ctr">
                        <a:spcAft>
                          <a:spcPts val="0"/>
                        </a:spcAft>
                      </a:pP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5"/>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b="1" dirty="0">
                          <a:solidFill>
                            <a:srgbClr val="FF0000"/>
                          </a:solidFill>
                          <a:effectLst/>
                        </a:rPr>
                        <a:t>192.089</a:t>
                      </a:r>
                      <a:endParaRPr lang="tr-TR" sz="1600" b="1" dirty="0">
                        <a:solidFill>
                          <a:srgbClr val="FF0000"/>
                        </a:solidFill>
                        <a:effectLst/>
                        <a:latin typeface="Times New Roman"/>
                        <a:ea typeface="Times New Roman"/>
                      </a:endParaRPr>
                    </a:p>
                  </a:txBody>
                  <a:tcPr marL="9525" marR="9525" marT="9525" marB="0" anchor="ctr"/>
                </a:tc>
                <a:tc rowSpan="2">
                  <a:txBody>
                    <a:bodyPr/>
                    <a:lstStyle/>
                    <a:p>
                      <a:pPr algn="ctr">
                        <a:spcAft>
                          <a:spcPts val="0"/>
                        </a:spcAft>
                      </a:pPr>
                      <a:r>
                        <a:rPr lang="tr-TR" sz="1600">
                          <a:effectLst/>
                        </a:rPr>
                        <a:t>102.03</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6"/>
                  </a:ext>
                </a:extLst>
              </a:tr>
              <a:tr h="187738">
                <a:tc vMerge="1">
                  <a:txBody>
                    <a:bodyPr/>
                    <a:lstStyle/>
                    <a:p>
                      <a:endParaRPr lang="tr-TR"/>
                    </a:p>
                  </a:txBody>
                  <a:tcPr/>
                </a:tc>
                <a:tc rowSpan="2">
                  <a:txBody>
                    <a:bodyPr/>
                    <a:lstStyle/>
                    <a:p>
                      <a:pPr algn="ctr">
                        <a:spcAft>
                          <a:spcPts val="0"/>
                        </a:spcAft>
                      </a:pPr>
                      <a:r>
                        <a:rPr lang="tr-TR" sz="1600">
                          <a:effectLst/>
                        </a:rPr>
                        <a:t>P2</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211.958</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dirty="0">
                        <a:effectLst/>
                        <a:latin typeface="Times New Roman"/>
                        <a:ea typeface="Times New Roman"/>
                      </a:endParaRPr>
                    </a:p>
                  </a:txBody>
                  <a:tcPr marL="9525" marR="9525" marT="9525" marB="0" anchor="ctr"/>
                </a:tc>
                <a:tc rowSpan="2">
                  <a:txBody>
                    <a:bodyPr/>
                    <a:lstStyle/>
                    <a:p>
                      <a:pPr algn="ctr">
                        <a:spcAft>
                          <a:spcPts val="0"/>
                        </a:spcAft>
                      </a:pP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7"/>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b="1" dirty="0">
                          <a:solidFill>
                            <a:srgbClr val="FF0000"/>
                          </a:solidFill>
                          <a:effectLst/>
                        </a:rPr>
                        <a:t>204.048</a:t>
                      </a:r>
                      <a:endParaRPr lang="tr-TR" sz="1600" b="1" dirty="0">
                        <a:solidFill>
                          <a:srgbClr val="FF0000"/>
                        </a:solidFill>
                        <a:effectLst/>
                        <a:latin typeface="Times New Roman"/>
                        <a:ea typeface="Times New Roman"/>
                      </a:endParaRPr>
                    </a:p>
                  </a:txBody>
                  <a:tcPr marL="9525" marR="9525" marT="9525" marB="0" anchor="ctr"/>
                </a:tc>
                <a:tc rowSpan="2">
                  <a:txBody>
                    <a:bodyPr/>
                    <a:lstStyle/>
                    <a:p>
                      <a:pPr algn="ctr">
                        <a:spcAft>
                          <a:spcPts val="0"/>
                        </a:spcAft>
                      </a:pPr>
                      <a:r>
                        <a:rPr lang="tr-TR" sz="1600">
                          <a:effectLst/>
                        </a:rPr>
                        <a:t>124.19</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8"/>
                  </a:ext>
                </a:extLst>
              </a:tr>
              <a:tr h="187738">
                <a:tc vMerge="1">
                  <a:txBody>
                    <a:bodyPr/>
                    <a:lstStyle/>
                    <a:p>
                      <a:endParaRPr lang="tr-TR"/>
                    </a:p>
                  </a:txBody>
                  <a:tcPr/>
                </a:tc>
                <a:tc rowSpan="2">
                  <a:txBody>
                    <a:bodyPr/>
                    <a:lstStyle/>
                    <a:p>
                      <a:pPr algn="ctr">
                        <a:spcAft>
                          <a:spcPts val="0"/>
                        </a:spcAft>
                      </a:pPr>
                      <a:r>
                        <a:rPr lang="tr-TR" sz="1600">
                          <a:effectLst/>
                        </a:rPr>
                        <a:t>P3</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194.562</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a:effectLst/>
                        <a:latin typeface="Times New Roman"/>
                        <a:ea typeface="Times New Roman"/>
                      </a:endParaRPr>
                    </a:p>
                  </a:txBody>
                  <a:tcPr marL="9525" marR="9525" marT="9525" marB="0" anchor="ctr"/>
                </a:tc>
                <a:tc rowSpan="2">
                  <a:txBody>
                    <a:bodyPr/>
                    <a:lstStyle/>
                    <a:p>
                      <a:pPr algn="ctr">
                        <a:spcAft>
                          <a:spcPts val="0"/>
                        </a:spcAft>
                      </a:pP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09"/>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b="1" dirty="0">
                          <a:solidFill>
                            <a:srgbClr val="FF0000"/>
                          </a:solidFill>
                          <a:effectLst/>
                        </a:rPr>
                        <a:t>198.611</a:t>
                      </a:r>
                      <a:endParaRPr lang="tr-TR" sz="1600" b="1" dirty="0">
                        <a:solidFill>
                          <a:srgbClr val="FF0000"/>
                        </a:solidFill>
                        <a:effectLst/>
                        <a:latin typeface="Times New Roman"/>
                        <a:ea typeface="Times New Roman"/>
                      </a:endParaRPr>
                    </a:p>
                  </a:txBody>
                  <a:tcPr marL="9525" marR="9525" marT="9525" marB="0" anchor="ctr"/>
                </a:tc>
                <a:tc rowSpan="2">
                  <a:txBody>
                    <a:bodyPr/>
                    <a:lstStyle/>
                    <a:p>
                      <a:pPr algn="ctr">
                        <a:spcAft>
                          <a:spcPts val="0"/>
                        </a:spcAft>
                      </a:pPr>
                      <a:r>
                        <a:rPr lang="tr-TR" sz="1600">
                          <a:effectLst/>
                        </a:rPr>
                        <a:t>92.79</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0"/>
                  </a:ext>
                </a:extLst>
              </a:tr>
              <a:tr h="187738">
                <a:tc vMerge="1">
                  <a:txBody>
                    <a:bodyPr/>
                    <a:lstStyle/>
                    <a:p>
                      <a:endParaRPr lang="tr-TR"/>
                    </a:p>
                  </a:txBody>
                  <a:tcPr/>
                </a:tc>
                <a:tc rowSpan="2">
                  <a:txBody>
                    <a:bodyPr/>
                    <a:lstStyle/>
                    <a:p>
                      <a:pPr algn="ctr">
                        <a:spcAft>
                          <a:spcPts val="0"/>
                        </a:spcAft>
                      </a:pPr>
                      <a:r>
                        <a:rPr lang="tr-TR" sz="1600">
                          <a:effectLst/>
                        </a:rPr>
                        <a:t>P4</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294.234</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dirty="0">
                        <a:effectLst/>
                        <a:latin typeface="Times New Roman"/>
                        <a:ea typeface="Times New Roman"/>
                      </a:endParaRPr>
                    </a:p>
                  </a:txBody>
                  <a:tcPr marL="9525" marR="9525" marT="9525" marB="0" anchor="ctr"/>
                </a:tc>
                <a:tc rowSpan="2">
                  <a:txBody>
                    <a:bodyPr/>
                    <a:lstStyle/>
                    <a:p>
                      <a:pPr algn="ctr">
                        <a:spcAft>
                          <a:spcPts val="0"/>
                        </a:spcAft>
                      </a:pP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11"/>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b="1" dirty="0">
                          <a:solidFill>
                            <a:srgbClr val="FF0000"/>
                          </a:solidFill>
                          <a:effectLst/>
                        </a:rPr>
                        <a:t>292.846</a:t>
                      </a:r>
                      <a:endParaRPr lang="tr-TR" sz="1600" b="1" dirty="0">
                        <a:solidFill>
                          <a:srgbClr val="FF0000"/>
                        </a:solidFill>
                        <a:effectLst/>
                        <a:latin typeface="Times New Roman"/>
                        <a:ea typeface="Times New Roman"/>
                      </a:endParaRPr>
                    </a:p>
                  </a:txBody>
                  <a:tcPr marL="9525" marR="9525" marT="9525" marB="0" anchor="ctr"/>
                </a:tc>
                <a:tc rowSpan="2">
                  <a:txBody>
                    <a:bodyPr/>
                    <a:lstStyle/>
                    <a:p>
                      <a:pPr algn="ctr">
                        <a:spcAft>
                          <a:spcPts val="0"/>
                        </a:spcAft>
                      </a:pPr>
                      <a:r>
                        <a:rPr lang="tr-TR" sz="1600">
                          <a:effectLst/>
                        </a:rPr>
                        <a:t>97.04</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2"/>
                  </a:ext>
                </a:extLst>
              </a:tr>
              <a:tr h="187738">
                <a:tc vMerge="1">
                  <a:txBody>
                    <a:bodyPr/>
                    <a:lstStyle/>
                    <a:p>
                      <a:endParaRPr lang="tr-TR"/>
                    </a:p>
                  </a:txBody>
                  <a:tcPr/>
                </a:tc>
                <a:tc rowSpan="2">
                  <a:txBody>
                    <a:bodyPr/>
                    <a:lstStyle/>
                    <a:p>
                      <a:pPr algn="ctr">
                        <a:spcAft>
                          <a:spcPts val="0"/>
                        </a:spcAft>
                      </a:pPr>
                      <a:r>
                        <a:rPr lang="tr-TR" sz="1600">
                          <a:effectLst/>
                        </a:rPr>
                        <a:t>N3</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105.031</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2863.57</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dirty="0">
                          <a:effectLst/>
                        </a:rPr>
                        <a:t>13450.57</a:t>
                      </a: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13"/>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197.878</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4"/>
                  </a:ext>
                </a:extLst>
              </a:tr>
              <a:tr h="51629">
                <a:tc vMerge="1">
                  <a:txBody>
                    <a:bodyPr/>
                    <a:lstStyle/>
                    <a:p>
                      <a:endParaRPr lang="tr-TR"/>
                    </a:p>
                  </a:txBody>
                  <a:tcPr/>
                </a:tc>
                <a:tc rowSpan="2">
                  <a:txBody>
                    <a:bodyPr/>
                    <a:lstStyle/>
                    <a:p>
                      <a:pPr algn="ctr">
                        <a:spcAft>
                          <a:spcPts val="0"/>
                        </a:spcAft>
                      </a:pPr>
                      <a:r>
                        <a:rPr lang="tr-TR" sz="1600">
                          <a:effectLst/>
                        </a:rPr>
                        <a:t>N4</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 </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15"/>
                  </a:ext>
                </a:extLst>
              </a:tr>
              <a:tr h="26658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spcAft>
                          <a:spcPts val="0"/>
                        </a:spcAft>
                      </a:pPr>
                      <a:endParaRPr lang="tr-TR" sz="1600" dirty="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6"/>
                  </a:ext>
                </a:extLst>
              </a:tr>
              <a:tr h="266588">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r">
                        <a:spcAft>
                          <a:spcPts val="0"/>
                        </a:spcAft>
                      </a:pPr>
                      <a:r>
                        <a:rPr lang="tr-TR" sz="1600">
                          <a:effectLst/>
                        </a:rPr>
                        <a:t> </a:t>
                      </a:r>
                      <a:endParaRPr lang="tr-TR" sz="160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endParaRPr lang="tr-TR" sz="1600" dirty="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endParaRPr lang="tr-TR" sz="1600" dirty="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endParaRPr lang="tr-TR" sz="160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endParaRPr lang="tr-TR" sz="1600" dirty="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ctr">
                        <a:spcAft>
                          <a:spcPts val="0"/>
                        </a:spcAft>
                      </a:pPr>
                      <a:endParaRPr lang="tr-TR" sz="1600" dirty="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17"/>
                  </a:ext>
                </a:extLst>
              </a:tr>
              <a:tr h="266588">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f</a:t>
                      </a:r>
                      <a:r>
                        <a:rPr lang="tr-TR" sz="1600" baseline="-25000" dirty="0">
                          <a:effectLst/>
                          <a:sym typeface="Symbol"/>
                        </a:rPr>
                        <a:t></a:t>
                      </a:r>
                      <a:r>
                        <a:rPr lang="tr-TR" sz="1600" dirty="0">
                          <a:effectLst/>
                        </a:rPr>
                        <a:t>=</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tabLst>
                          <a:tab pos="449580" algn="l"/>
                        </a:tabLst>
                      </a:pPr>
                      <a:r>
                        <a:rPr lang="tr-TR" sz="1600" dirty="0">
                          <a:effectLst/>
                        </a:rPr>
                        <a:t>7 </a:t>
                      </a:r>
                      <a:r>
                        <a:rPr lang="tr-TR" sz="1600" dirty="0" err="1">
                          <a:effectLst/>
                        </a:rPr>
                        <a:t>mgon</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450571">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F</a:t>
                      </a:r>
                      <a:r>
                        <a:rPr lang="tr-TR" sz="1600" baseline="-25000" dirty="0">
                          <a:effectLst/>
                          <a:sym typeface="Symbol"/>
                        </a:rPr>
                        <a:t></a:t>
                      </a:r>
                      <a:r>
                        <a:rPr lang="tr-TR" sz="1600" dirty="0">
                          <a:effectLst/>
                        </a:rPr>
                        <a:t>=</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36.7 </a:t>
                      </a:r>
                      <a:r>
                        <a:rPr lang="tr-TR" sz="1600" dirty="0" err="1">
                          <a:effectLst/>
                        </a:rPr>
                        <a:t>mgon</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tabLst>
                          <a:tab pos="449580" algn="l"/>
                        </a:tabLs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266588">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266588">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3696886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Hesabı</a:t>
            </a:r>
            <a:endParaRPr lang="en-US" sz="2400" dirty="0">
              <a:solidFill>
                <a:schemeClr val="bg1"/>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2338239145"/>
              </p:ext>
            </p:extLst>
          </p:nvPr>
        </p:nvGraphicFramePr>
        <p:xfrm>
          <a:off x="278543" y="809088"/>
          <a:ext cx="8208911" cy="5877632"/>
        </p:xfrm>
        <a:graphic>
          <a:graphicData uri="http://schemas.openxmlformats.org/drawingml/2006/table">
            <a:tbl>
              <a:tblPr>
                <a:tableStyleId>{3C2FFA5D-87B4-456A-9821-1D502468CF0F}</a:tableStyleId>
              </a:tblPr>
              <a:tblGrid>
                <a:gridCol w="957353">
                  <a:extLst>
                    <a:ext uri="{9D8B030D-6E8A-4147-A177-3AD203B41FA5}">
                      <a16:colId xmlns:a16="http://schemas.microsoft.com/office/drawing/2014/main" val="20000"/>
                    </a:ext>
                  </a:extLst>
                </a:gridCol>
                <a:gridCol w="958317">
                  <a:extLst>
                    <a:ext uri="{9D8B030D-6E8A-4147-A177-3AD203B41FA5}">
                      <a16:colId xmlns:a16="http://schemas.microsoft.com/office/drawing/2014/main" val="20001"/>
                    </a:ext>
                  </a:extLst>
                </a:gridCol>
                <a:gridCol w="958317">
                  <a:extLst>
                    <a:ext uri="{9D8B030D-6E8A-4147-A177-3AD203B41FA5}">
                      <a16:colId xmlns:a16="http://schemas.microsoft.com/office/drawing/2014/main" val="20002"/>
                    </a:ext>
                  </a:extLst>
                </a:gridCol>
                <a:gridCol w="957353">
                  <a:extLst>
                    <a:ext uri="{9D8B030D-6E8A-4147-A177-3AD203B41FA5}">
                      <a16:colId xmlns:a16="http://schemas.microsoft.com/office/drawing/2014/main" val="20003"/>
                    </a:ext>
                  </a:extLst>
                </a:gridCol>
                <a:gridCol w="821276">
                  <a:extLst>
                    <a:ext uri="{9D8B030D-6E8A-4147-A177-3AD203B41FA5}">
                      <a16:colId xmlns:a16="http://schemas.microsoft.com/office/drawing/2014/main" val="20004"/>
                    </a:ext>
                  </a:extLst>
                </a:gridCol>
                <a:gridCol w="821276">
                  <a:extLst>
                    <a:ext uri="{9D8B030D-6E8A-4147-A177-3AD203B41FA5}">
                      <a16:colId xmlns:a16="http://schemas.microsoft.com/office/drawing/2014/main" val="20005"/>
                    </a:ext>
                  </a:extLst>
                </a:gridCol>
                <a:gridCol w="820313">
                  <a:extLst>
                    <a:ext uri="{9D8B030D-6E8A-4147-A177-3AD203B41FA5}">
                      <a16:colId xmlns:a16="http://schemas.microsoft.com/office/drawing/2014/main" val="20006"/>
                    </a:ext>
                  </a:extLst>
                </a:gridCol>
                <a:gridCol w="957353">
                  <a:extLst>
                    <a:ext uri="{9D8B030D-6E8A-4147-A177-3AD203B41FA5}">
                      <a16:colId xmlns:a16="http://schemas.microsoft.com/office/drawing/2014/main" val="20007"/>
                    </a:ext>
                  </a:extLst>
                </a:gridCol>
                <a:gridCol w="957353">
                  <a:extLst>
                    <a:ext uri="{9D8B030D-6E8A-4147-A177-3AD203B41FA5}">
                      <a16:colId xmlns:a16="http://schemas.microsoft.com/office/drawing/2014/main" val="20008"/>
                    </a:ext>
                  </a:extLst>
                </a:gridCol>
              </a:tblGrid>
              <a:tr h="689937">
                <a:tc>
                  <a:txBody>
                    <a:bodyPr/>
                    <a:lstStyle/>
                    <a:p>
                      <a:pPr algn="ctr">
                        <a:spcAft>
                          <a:spcPts val="0"/>
                        </a:spcAft>
                      </a:pPr>
                      <a:r>
                        <a:rPr lang="tr-TR" sz="1600" dirty="0">
                          <a:effectLst/>
                        </a:rPr>
                        <a:t>Güz.</a:t>
                      </a:r>
                    </a:p>
                    <a:p>
                      <a:pPr algn="ctr">
                        <a:spcAft>
                          <a:spcPts val="0"/>
                        </a:spcAft>
                      </a:pPr>
                      <a:r>
                        <a:rPr lang="tr-TR" sz="1600" dirty="0">
                          <a:effectLst/>
                        </a:rPr>
                        <a:t>No</a:t>
                      </a:r>
                      <a:endParaRPr lang="tr-TR" sz="1600" dirty="0">
                        <a:effectLst/>
                        <a:latin typeface="Times New Roman"/>
                        <a:ea typeface="Times New Roman"/>
                      </a:endParaRPr>
                    </a:p>
                  </a:txBody>
                  <a:tcPr marL="9525" marR="9525" marT="9525" marB="0" anchor="ctr"/>
                </a:tc>
                <a:tc>
                  <a:txBody>
                    <a:bodyPr/>
                    <a:lstStyle/>
                    <a:p>
                      <a:pPr algn="ctr">
                        <a:spcAft>
                          <a:spcPts val="0"/>
                        </a:spcAft>
                      </a:pPr>
                      <a:r>
                        <a:rPr lang="tr-TR" sz="1600">
                          <a:effectLst/>
                        </a:rPr>
                        <a:t>NN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Kırılma Açısı</a:t>
                      </a:r>
                    </a:p>
                    <a:p>
                      <a:pPr algn="ctr">
                        <a:spcAft>
                          <a:spcPts val="0"/>
                        </a:spcAft>
                      </a:pPr>
                      <a:r>
                        <a:rPr lang="tr-TR" sz="1600">
                          <a:effectLst/>
                          <a:sym typeface="Symbol"/>
                        </a:rPr>
                        <a:t></a:t>
                      </a:r>
                      <a:r>
                        <a:rPr lang="tr-TR" sz="1600">
                          <a:effectLst/>
                        </a:rPr>
                        <a:t> (gon)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Açıklık Açısı</a:t>
                      </a:r>
                    </a:p>
                    <a:p>
                      <a:pPr algn="ctr">
                        <a:spcAft>
                          <a:spcPts val="0"/>
                        </a:spcAft>
                      </a:pPr>
                      <a:r>
                        <a:rPr lang="tr-TR" sz="1600">
                          <a:effectLst/>
                          <a:sym typeface="Symbol"/>
                        </a:rPr>
                        <a:t></a:t>
                      </a:r>
                      <a:r>
                        <a:rPr lang="tr-TR" sz="1600">
                          <a:effectLst/>
                        </a:rPr>
                        <a:t> (gon)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dirty="0">
                          <a:effectLst/>
                        </a:rPr>
                        <a:t>Kenar</a:t>
                      </a:r>
                    </a:p>
                    <a:p>
                      <a:pPr algn="ctr">
                        <a:spcAft>
                          <a:spcPts val="0"/>
                        </a:spcAft>
                      </a:pPr>
                      <a:r>
                        <a:rPr lang="tr-TR" sz="1600" dirty="0">
                          <a:effectLst/>
                        </a:rPr>
                        <a:t>D (m)</a:t>
                      </a:r>
                      <a:endParaRPr lang="tr-TR" sz="1600" dirty="0">
                        <a:effectLst/>
                        <a:latin typeface="Times New Roman"/>
                        <a:ea typeface="Times New Roman"/>
                      </a:endParaRPr>
                    </a:p>
                  </a:txBody>
                  <a:tcPr marL="9525" marR="9525" marT="9525" marB="0" anchor="ctr"/>
                </a:tc>
                <a:tc>
                  <a:txBody>
                    <a:bodyPr/>
                    <a:lstStyle/>
                    <a:p>
                      <a:pPr algn="ctr">
                        <a:spcAft>
                          <a:spcPts val="0"/>
                        </a:spcAft>
                      </a:pPr>
                      <a:r>
                        <a:rPr lang="tr-TR" sz="1600">
                          <a:effectLst/>
                          <a:sym typeface="Symbol"/>
                        </a:rPr>
                        <a:t></a:t>
                      </a:r>
                      <a:r>
                        <a:rPr lang="tr-TR" sz="1600">
                          <a:effectLst/>
                        </a:rPr>
                        <a:t>Y</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sym typeface="Symbol"/>
                        </a:rPr>
                        <a:t></a:t>
                      </a:r>
                      <a:r>
                        <a:rPr lang="tr-TR" sz="1600">
                          <a:effectLst/>
                        </a:rPr>
                        <a:t>X</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Y</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X</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0"/>
                  </a:ext>
                </a:extLst>
              </a:tr>
              <a:tr h="266588">
                <a:tc rowSpan="16">
                  <a:txBody>
                    <a:bodyPr/>
                    <a:lstStyle/>
                    <a:p>
                      <a:pPr algn="ctr">
                        <a:spcAft>
                          <a:spcPts val="0"/>
                        </a:spcAft>
                      </a:pPr>
                      <a:r>
                        <a:rPr lang="tr-TR" sz="1600" dirty="0">
                          <a:effectLst/>
                        </a:rPr>
                        <a:t>3</a:t>
                      </a: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a:effectLst/>
                        </a:rPr>
                        <a:t>N1</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1"/>
                  </a:ext>
                </a:extLst>
              </a:tr>
              <a:tr h="51629">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294.538</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2"/>
                  </a:ext>
                </a:extLst>
              </a:tr>
              <a:tr h="187738">
                <a:tc vMerge="1">
                  <a:txBody>
                    <a:bodyPr/>
                    <a:lstStyle/>
                    <a:p>
                      <a:endParaRPr lang="tr-TR"/>
                    </a:p>
                  </a:txBody>
                  <a:tcPr/>
                </a:tc>
                <a:tc rowSpan="2">
                  <a:txBody>
                    <a:bodyPr/>
                    <a:lstStyle/>
                    <a:p>
                      <a:pPr algn="ctr">
                        <a:spcAft>
                          <a:spcPts val="0"/>
                        </a:spcAft>
                      </a:pPr>
                      <a:r>
                        <a:rPr lang="tr-TR" sz="1600">
                          <a:effectLst/>
                        </a:rPr>
                        <a:t>N2</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a:effectLst/>
                        </a:rPr>
                        <a:t>+1</a:t>
                      </a:r>
                    </a:p>
                    <a:p>
                      <a:pPr algn="r">
                        <a:spcAft>
                          <a:spcPts val="0"/>
                        </a:spcAft>
                      </a:pPr>
                      <a:r>
                        <a:rPr lang="tr-TR" sz="1600">
                          <a:effectLst/>
                        </a:rPr>
                        <a:t>78.252</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2922.74</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13846.28</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3"/>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172.791</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73.44</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b="1" dirty="0">
                        <a:solidFill>
                          <a:srgbClr val="FF0000"/>
                        </a:solidFill>
                        <a:effectLst/>
                      </a:endParaRPr>
                    </a:p>
                    <a:p>
                      <a:pPr algn="r">
                        <a:spcAft>
                          <a:spcPts val="0"/>
                        </a:spcAft>
                      </a:pPr>
                      <a:r>
                        <a:rPr lang="tr-TR" sz="1600" b="1" dirty="0">
                          <a:solidFill>
                            <a:srgbClr val="FF0000"/>
                          </a:solidFill>
                          <a:effectLst/>
                        </a:rPr>
                        <a:t>+30.44</a:t>
                      </a:r>
                      <a:endParaRPr lang="tr-TR" sz="1600" b="1" dirty="0">
                        <a:solidFill>
                          <a:srgbClr val="FF0000"/>
                        </a:solidFill>
                        <a:effectLst/>
                        <a:latin typeface="Times New Roman"/>
                        <a:ea typeface="Times New Roman"/>
                      </a:endParaRPr>
                    </a:p>
                  </a:txBody>
                  <a:tcPr marL="9525" marR="9525" marT="9525" marB="0" anchor="ctr"/>
                </a:tc>
                <a:tc rowSpan="2">
                  <a:txBody>
                    <a:bodyPr/>
                    <a:lstStyle/>
                    <a:p>
                      <a:pPr algn="r">
                        <a:spcAft>
                          <a:spcPts val="0"/>
                        </a:spcAft>
                      </a:pPr>
                      <a:endParaRPr lang="tr-TR" sz="1600" b="1" dirty="0">
                        <a:solidFill>
                          <a:srgbClr val="FF0000"/>
                        </a:solidFill>
                        <a:effectLst/>
                      </a:endParaRPr>
                    </a:p>
                    <a:p>
                      <a:pPr algn="r">
                        <a:spcAft>
                          <a:spcPts val="0"/>
                        </a:spcAft>
                      </a:pPr>
                      <a:r>
                        <a:rPr lang="tr-TR" sz="1600" b="1" dirty="0">
                          <a:solidFill>
                            <a:srgbClr val="FF0000"/>
                          </a:solidFill>
                          <a:effectLst/>
                        </a:rPr>
                        <a:t>-66.83</a:t>
                      </a:r>
                      <a:endParaRPr lang="tr-TR" sz="1600" b="1" dirty="0">
                        <a:solidFill>
                          <a:srgbClr val="FF0000"/>
                        </a:solidFill>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4"/>
                  </a:ext>
                </a:extLst>
              </a:tr>
              <a:tr h="187738">
                <a:tc vMerge="1">
                  <a:txBody>
                    <a:bodyPr/>
                    <a:lstStyle/>
                    <a:p>
                      <a:endParaRPr lang="tr-TR"/>
                    </a:p>
                  </a:txBody>
                  <a:tcPr/>
                </a:tc>
                <a:tc rowSpan="2">
                  <a:txBody>
                    <a:bodyPr/>
                    <a:lstStyle/>
                    <a:p>
                      <a:pPr algn="ctr">
                        <a:spcAft>
                          <a:spcPts val="0"/>
                        </a:spcAft>
                      </a:pPr>
                      <a:r>
                        <a:rPr lang="tr-TR" sz="1600" dirty="0">
                          <a:effectLst/>
                        </a:rPr>
                        <a:t>P1</a:t>
                      </a:r>
                      <a:endParaRPr lang="tr-TR" sz="1600" dirty="0">
                        <a:effectLst/>
                        <a:latin typeface="Times New Roman"/>
                        <a:ea typeface="Times New Roman"/>
                      </a:endParaRPr>
                    </a:p>
                  </a:txBody>
                  <a:tcPr marL="9525" marR="9525" marT="9525" marB="0" anchor="ctr"/>
                </a:tc>
                <a:tc rowSpan="2">
                  <a:txBody>
                    <a:bodyPr/>
                    <a:lstStyle/>
                    <a:p>
                      <a:pPr algn="r">
                        <a:spcAft>
                          <a:spcPts val="0"/>
                        </a:spcAft>
                      </a:pPr>
                      <a:r>
                        <a:rPr lang="tr-TR" sz="1600">
                          <a:effectLst/>
                        </a:rPr>
                        <a:t>+2</a:t>
                      </a:r>
                    </a:p>
                    <a:p>
                      <a:pPr algn="r">
                        <a:spcAft>
                          <a:spcPts val="0"/>
                        </a:spcAft>
                      </a:pPr>
                      <a:r>
                        <a:rPr lang="tr-TR" sz="1600">
                          <a:effectLst/>
                        </a:rPr>
                        <a:t>219.296</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dirty="0">
                        <a:effectLst/>
                        <a:latin typeface="Times New Roman"/>
                        <a:ea typeface="Times New Roman"/>
                      </a:endParaRPr>
                    </a:p>
                  </a:txBody>
                  <a:tcPr marL="9525" marR="9525" marT="9525" marB="0" anchor="ctr"/>
                </a:tc>
                <a:tc rowSpan="2">
                  <a:txBody>
                    <a:bodyPr/>
                    <a:lstStyle/>
                    <a:p>
                      <a:pPr algn="ctr">
                        <a:spcAft>
                          <a:spcPts val="0"/>
                        </a:spcAft>
                      </a:pP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5"/>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192.089</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102.03</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b="1" dirty="0">
                        <a:solidFill>
                          <a:srgbClr val="FF0000"/>
                        </a:solidFill>
                        <a:effectLst/>
                      </a:endParaRPr>
                    </a:p>
                    <a:p>
                      <a:pPr algn="r">
                        <a:spcAft>
                          <a:spcPts val="0"/>
                        </a:spcAft>
                      </a:pPr>
                      <a:r>
                        <a:rPr lang="tr-TR" sz="1600" b="1" dirty="0">
                          <a:solidFill>
                            <a:srgbClr val="FF0000"/>
                          </a:solidFill>
                          <a:effectLst/>
                        </a:rPr>
                        <a:t>+12.65</a:t>
                      </a:r>
                      <a:endParaRPr lang="tr-TR" sz="1600" b="1" dirty="0">
                        <a:solidFill>
                          <a:srgbClr val="FF0000"/>
                        </a:solidFill>
                        <a:effectLst/>
                        <a:latin typeface="Times New Roman"/>
                        <a:ea typeface="Times New Roman"/>
                      </a:endParaRPr>
                    </a:p>
                  </a:txBody>
                  <a:tcPr marL="9525" marR="9525" marT="9525" marB="0" anchor="ctr"/>
                </a:tc>
                <a:tc rowSpan="2">
                  <a:txBody>
                    <a:bodyPr/>
                    <a:lstStyle/>
                    <a:p>
                      <a:pPr algn="r">
                        <a:spcAft>
                          <a:spcPts val="0"/>
                        </a:spcAft>
                      </a:pPr>
                      <a:endParaRPr lang="tr-TR" sz="1600" b="1" dirty="0">
                        <a:solidFill>
                          <a:srgbClr val="FF0000"/>
                        </a:solidFill>
                        <a:effectLst/>
                      </a:endParaRPr>
                    </a:p>
                    <a:p>
                      <a:pPr algn="r">
                        <a:spcAft>
                          <a:spcPts val="0"/>
                        </a:spcAft>
                      </a:pPr>
                      <a:r>
                        <a:rPr lang="tr-TR" sz="1600" b="1" dirty="0">
                          <a:solidFill>
                            <a:srgbClr val="FF0000"/>
                          </a:solidFill>
                          <a:effectLst/>
                        </a:rPr>
                        <a:t>-101.24</a:t>
                      </a:r>
                      <a:endParaRPr lang="tr-TR" sz="1600" b="1" dirty="0">
                        <a:solidFill>
                          <a:srgbClr val="FF0000"/>
                        </a:solidFill>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6"/>
                  </a:ext>
                </a:extLst>
              </a:tr>
              <a:tr h="187738">
                <a:tc vMerge="1">
                  <a:txBody>
                    <a:bodyPr/>
                    <a:lstStyle/>
                    <a:p>
                      <a:endParaRPr lang="tr-TR"/>
                    </a:p>
                  </a:txBody>
                  <a:tcPr/>
                </a:tc>
                <a:tc rowSpan="2">
                  <a:txBody>
                    <a:bodyPr/>
                    <a:lstStyle/>
                    <a:p>
                      <a:pPr algn="ctr">
                        <a:spcAft>
                          <a:spcPts val="0"/>
                        </a:spcAft>
                      </a:pPr>
                      <a:r>
                        <a:rPr lang="tr-TR" sz="1600">
                          <a:effectLst/>
                        </a:rPr>
                        <a:t>P2</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211.958</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dirty="0">
                        <a:effectLst/>
                        <a:latin typeface="Times New Roman"/>
                        <a:ea typeface="Times New Roman"/>
                      </a:endParaRPr>
                    </a:p>
                  </a:txBody>
                  <a:tcPr marL="9525" marR="9525" marT="9525" marB="0" anchor="ctr"/>
                </a:tc>
                <a:tc rowSpan="2">
                  <a:txBody>
                    <a:bodyPr/>
                    <a:lstStyle/>
                    <a:p>
                      <a:pPr algn="ctr">
                        <a:spcAft>
                          <a:spcPts val="0"/>
                        </a:spcAft>
                      </a:pP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07"/>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dirty="0">
                          <a:effectLst/>
                        </a:rPr>
                        <a:t>204.048</a:t>
                      </a: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124.19</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b="1" dirty="0">
                        <a:solidFill>
                          <a:srgbClr val="FF0000"/>
                        </a:solidFill>
                        <a:effectLst/>
                      </a:endParaRPr>
                    </a:p>
                    <a:p>
                      <a:pPr algn="r">
                        <a:spcAft>
                          <a:spcPts val="0"/>
                        </a:spcAft>
                      </a:pPr>
                      <a:r>
                        <a:rPr lang="tr-TR" sz="1600" b="1" dirty="0">
                          <a:solidFill>
                            <a:srgbClr val="FF0000"/>
                          </a:solidFill>
                          <a:effectLst/>
                        </a:rPr>
                        <a:t>-7.89</a:t>
                      </a:r>
                      <a:endParaRPr lang="tr-TR" sz="1600" b="1" dirty="0">
                        <a:solidFill>
                          <a:srgbClr val="FF0000"/>
                        </a:solidFill>
                        <a:effectLst/>
                        <a:latin typeface="Times New Roman"/>
                        <a:ea typeface="Times New Roman"/>
                      </a:endParaRPr>
                    </a:p>
                  </a:txBody>
                  <a:tcPr marL="9525" marR="9525" marT="9525" marB="0" anchor="ctr"/>
                </a:tc>
                <a:tc rowSpan="2">
                  <a:txBody>
                    <a:bodyPr/>
                    <a:lstStyle/>
                    <a:p>
                      <a:pPr algn="r">
                        <a:spcAft>
                          <a:spcPts val="0"/>
                        </a:spcAft>
                      </a:pPr>
                      <a:endParaRPr lang="tr-TR" sz="1600" b="1" dirty="0">
                        <a:solidFill>
                          <a:srgbClr val="FF0000"/>
                        </a:solidFill>
                        <a:effectLst/>
                      </a:endParaRPr>
                    </a:p>
                    <a:p>
                      <a:pPr algn="r">
                        <a:spcAft>
                          <a:spcPts val="0"/>
                        </a:spcAft>
                      </a:pPr>
                      <a:r>
                        <a:rPr lang="tr-TR" sz="1600" b="1" dirty="0">
                          <a:solidFill>
                            <a:srgbClr val="FF0000"/>
                          </a:solidFill>
                          <a:effectLst/>
                        </a:rPr>
                        <a:t>-123.94</a:t>
                      </a:r>
                      <a:endParaRPr lang="tr-TR" sz="1600" b="1" dirty="0">
                        <a:solidFill>
                          <a:srgbClr val="FF0000"/>
                        </a:solidFill>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8"/>
                  </a:ext>
                </a:extLst>
              </a:tr>
              <a:tr h="187738">
                <a:tc vMerge="1">
                  <a:txBody>
                    <a:bodyPr/>
                    <a:lstStyle/>
                    <a:p>
                      <a:endParaRPr lang="tr-TR"/>
                    </a:p>
                  </a:txBody>
                  <a:tcPr/>
                </a:tc>
                <a:tc rowSpan="2">
                  <a:txBody>
                    <a:bodyPr/>
                    <a:lstStyle/>
                    <a:p>
                      <a:pPr algn="ctr">
                        <a:spcAft>
                          <a:spcPts val="0"/>
                        </a:spcAft>
                      </a:pPr>
                      <a:r>
                        <a:rPr lang="tr-TR" sz="1600">
                          <a:effectLst/>
                        </a:rPr>
                        <a:t>P3</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194.562</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a:effectLst/>
                        <a:latin typeface="Times New Roman"/>
                        <a:ea typeface="Times New Roman"/>
                      </a:endParaRPr>
                    </a:p>
                  </a:txBody>
                  <a:tcPr marL="9525" marR="9525" marT="9525" marB="0" anchor="ctr"/>
                </a:tc>
                <a:tc rowSpan="2">
                  <a:txBody>
                    <a:bodyPr/>
                    <a:lstStyle/>
                    <a:p>
                      <a:pPr algn="ctr">
                        <a:spcAft>
                          <a:spcPts val="0"/>
                        </a:spcAft>
                      </a:pP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09"/>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198.611</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92.79</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b="1" dirty="0">
                        <a:solidFill>
                          <a:srgbClr val="FF0000"/>
                        </a:solidFill>
                        <a:effectLst/>
                      </a:endParaRPr>
                    </a:p>
                    <a:p>
                      <a:pPr algn="r">
                        <a:spcAft>
                          <a:spcPts val="0"/>
                        </a:spcAft>
                      </a:pPr>
                      <a:r>
                        <a:rPr lang="tr-TR" sz="1600" b="1" dirty="0">
                          <a:solidFill>
                            <a:srgbClr val="FF0000"/>
                          </a:solidFill>
                          <a:effectLst/>
                        </a:rPr>
                        <a:t>+2.02</a:t>
                      </a:r>
                      <a:endParaRPr lang="tr-TR" sz="1600" b="1" dirty="0">
                        <a:solidFill>
                          <a:srgbClr val="FF0000"/>
                        </a:solidFill>
                        <a:effectLst/>
                        <a:latin typeface="Times New Roman"/>
                        <a:ea typeface="Times New Roman"/>
                      </a:endParaRPr>
                    </a:p>
                  </a:txBody>
                  <a:tcPr marL="9525" marR="9525" marT="9525" marB="0" anchor="ctr"/>
                </a:tc>
                <a:tc rowSpan="2">
                  <a:txBody>
                    <a:bodyPr/>
                    <a:lstStyle/>
                    <a:p>
                      <a:pPr algn="r">
                        <a:spcAft>
                          <a:spcPts val="0"/>
                        </a:spcAft>
                      </a:pPr>
                      <a:endParaRPr lang="tr-TR" sz="1600" b="1" dirty="0">
                        <a:solidFill>
                          <a:srgbClr val="FF0000"/>
                        </a:solidFill>
                        <a:effectLst/>
                      </a:endParaRPr>
                    </a:p>
                    <a:p>
                      <a:pPr algn="r">
                        <a:spcAft>
                          <a:spcPts val="0"/>
                        </a:spcAft>
                      </a:pPr>
                      <a:r>
                        <a:rPr lang="tr-TR" sz="1600" b="1" dirty="0">
                          <a:solidFill>
                            <a:srgbClr val="FF0000"/>
                          </a:solidFill>
                          <a:effectLst/>
                        </a:rPr>
                        <a:t>-92.77</a:t>
                      </a:r>
                      <a:endParaRPr lang="tr-TR" sz="1600" b="1" dirty="0">
                        <a:solidFill>
                          <a:srgbClr val="FF0000"/>
                        </a:solidFill>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0"/>
                  </a:ext>
                </a:extLst>
              </a:tr>
              <a:tr h="187738">
                <a:tc vMerge="1">
                  <a:txBody>
                    <a:bodyPr/>
                    <a:lstStyle/>
                    <a:p>
                      <a:endParaRPr lang="tr-TR"/>
                    </a:p>
                  </a:txBody>
                  <a:tcPr/>
                </a:tc>
                <a:tc rowSpan="2">
                  <a:txBody>
                    <a:bodyPr/>
                    <a:lstStyle/>
                    <a:p>
                      <a:pPr algn="ctr">
                        <a:spcAft>
                          <a:spcPts val="0"/>
                        </a:spcAft>
                      </a:pPr>
                      <a:r>
                        <a:rPr lang="tr-TR" sz="1600">
                          <a:effectLst/>
                        </a:rPr>
                        <a:t>P4</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294.234</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a:effectLst/>
                        <a:latin typeface="Times New Roman"/>
                        <a:ea typeface="Times New Roman"/>
                      </a:endParaRPr>
                    </a:p>
                  </a:txBody>
                  <a:tcPr marL="9525" marR="9525" marT="9525" marB="0" anchor="ctr"/>
                </a:tc>
                <a:tc rowSpan="2">
                  <a:txBody>
                    <a:bodyPr/>
                    <a:lstStyle/>
                    <a:p>
                      <a:pPr algn="ctr">
                        <a:spcAft>
                          <a:spcPts val="0"/>
                        </a:spcAft>
                      </a:pP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11"/>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dirty="0">
                          <a:effectLst/>
                        </a:rPr>
                        <a:t>292.846</a:t>
                      </a: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a:effectLst/>
                        </a:rPr>
                        <a:t>97.04</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b="1" dirty="0">
                        <a:solidFill>
                          <a:srgbClr val="FF0000"/>
                        </a:solidFill>
                        <a:effectLst/>
                      </a:endParaRPr>
                    </a:p>
                    <a:p>
                      <a:pPr algn="r">
                        <a:spcAft>
                          <a:spcPts val="0"/>
                        </a:spcAft>
                      </a:pPr>
                      <a:r>
                        <a:rPr lang="tr-TR" sz="1600" b="1" dirty="0">
                          <a:solidFill>
                            <a:srgbClr val="FF0000"/>
                          </a:solidFill>
                          <a:effectLst/>
                        </a:rPr>
                        <a:t>-96.43</a:t>
                      </a:r>
                      <a:endParaRPr lang="tr-TR" sz="1600" b="1" dirty="0">
                        <a:solidFill>
                          <a:srgbClr val="FF0000"/>
                        </a:solidFill>
                        <a:effectLst/>
                        <a:latin typeface="Times New Roman"/>
                        <a:ea typeface="Times New Roman"/>
                      </a:endParaRPr>
                    </a:p>
                  </a:txBody>
                  <a:tcPr marL="9525" marR="9525" marT="9525" marB="0" anchor="ctr"/>
                </a:tc>
                <a:tc rowSpan="2">
                  <a:txBody>
                    <a:bodyPr/>
                    <a:lstStyle/>
                    <a:p>
                      <a:pPr algn="r">
                        <a:spcAft>
                          <a:spcPts val="0"/>
                        </a:spcAft>
                      </a:pPr>
                      <a:endParaRPr lang="tr-TR" sz="1600" b="1" dirty="0">
                        <a:solidFill>
                          <a:srgbClr val="FF0000"/>
                        </a:solidFill>
                        <a:effectLst/>
                      </a:endParaRPr>
                    </a:p>
                    <a:p>
                      <a:pPr algn="r">
                        <a:spcAft>
                          <a:spcPts val="0"/>
                        </a:spcAft>
                      </a:pPr>
                      <a:r>
                        <a:rPr lang="tr-TR" sz="1600" b="1" dirty="0">
                          <a:solidFill>
                            <a:srgbClr val="FF0000"/>
                          </a:solidFill>
                          <a:effectLst/>
                        </a:rPr>
                        <a:t>-10.88</a:t>
                      </a:r>
                      <a:endParaRPr lang="tr-TR" sz="1600" b="1" dirty="0">
                        <a:solidFill>
                          <a:srgbClr val="FF0000"/>
                        </a:solidFill>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2"/>
                  </a:ext>
                </a:extLst>
              </a:tr>
              <a:tr h="187738">
                <a:tc vMerge="1">
                  <a:txBody>
                    <a:bodyPr/>
                    <a:lstStyle/>
                    <a:p>
                      <a:endParaRPr lang="tr-TR"/>
                    </a:p>
                  </a:txBody>
                  <a:tcPr/>
                </a:tc>
                <a:tc rowSpan="2">
                  <a:txBody>
                    <a:bodyPr/>
                    <a:lstStyle/>
                    <a:p>
                      <a:pPr algn="ctr">
                        <a:spcAft>
                          <a:spcPts val="0"/>
                        </a:spcAft>
                      </a:pPr>
                      <a:r>
                        <a:rPr lang="tr-TR" sz="1600">
                          <a:effectLst/>
                        </a:rPr>
                        <a:t>N3</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105.031</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2863.57</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dirty="0">
                          <a:effectLst/>
                        </a:rPr>
                        <a:t>13450.57</a:t>
                      </a: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13"/>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197.878</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4"/>
                  </a:ext>
                </a:extLst>
              </a:tr>
              <a:tr h="51629">
                <a:tc vMerge="1">
                  <a:txBody>
                    <a:bodyPr/>
                    <a:lstStyle/>
                    <a:p>
                      <a:endParaRPr lang="tr-TR"/>
                    </a:p>
                  </a:txBody>
                  <a:tcPr/>
                </a:tc>
                <a:tc rowSpan="2">
                  <a:txBody>
                    <a:bodyPr/>
                    <a:lstStyle/>
                    <a:p>
                      <a:pPr algn="ctr">
                        <a:spcAft>
                          <a:spcPts val="0"/>
                        </a:spcAft>
                      </a:pPr>
                      <a:r>
                        <a:rPr lang="tr-TR" sz="1600">
                          <a:effectLst/>
                        </a:rPr>
                        <a:t>N4</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 </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15"/>
                  </a:ext>
                </a:extLst>
              </a:tr>
              <a:tr h="26658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spcAft>
                          <a:spcPts val="0"/>
                        </a:spcAft>
                      </a:pPr>
                      <a:r>
                        <a:rPr lang="tr-TR" sz="1600">
                          <a:effectLst/>
                        </a:rPr>
                        <a:t>(197.871)</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6"/>
                  </a:ext>
                </a:extLst>
              </a:tr>
              <a:tr h="266588">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r">
                        <a:spcAft>
                          <a:spcPts val="0"/>
                        </a:spcAft>
                      </a:pPr>
                      <a:r>
                        <a:rPr lang="tr-TR" sz="1600">
                          <a:effectLst/>
                        </a:rPr>
                        <a:t> </a:t>
                      </a:r>
                      <a:endParaRPr lang="tr-TR" sz="160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endParaRPr lang="tr-TR" sz="1600" dirty="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r>
                        <a:rPr lang="tr-TR" sz="1600" b="1" dirty="0">
                          <a:solidFill>
                            <a:srgbClr val="FF0000"/>
                          </a:solidFill>
                          <a:effectLst/>
                        </a:rPr>
                        <a:t>[</a:t>
                      </a:r>
                      <a:r>
                        <a:rPr lang="tr-TR" sz="1600" b="1" dirty="0">
                          <a:solidFill>
                            <a:srgbClr val="FF0000"/>
                          </a:solidFill>
                          <a:effectLst/>
                          <a:sym typeface="Symbol"/>
                        </a:rPr>
                        <a:t></a:t>
                      </a:r>
                      <a:r>
                        <a:rPr lang="tr-TR" sz="1600" b="1" dirty="0">
                          <a:solidFill>
                            <a:srgbClr val="FF0000"/>
                          </a:solidFill>
                          <a:effectLst/>
                        </a:rPr>
                        <a:t>Y]</a:t>
                      </a:r>
                      <a:endParaRPr lang="tr-TR" sz="1600" b="1" dirty="0">
                        <a:solidFill>
                          <a:srgbClr val="FF0000"/>
                        </a:solidFill>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r>
                        <a:rPr lang="tr-TR" sz="1600" b="1" dirty="0">
                          <a:solidFill>
                            <a:srgbClr val="FF0000"/>
                          </a:solidFill>
                          <a:effectLst/>
                        </a:rPr>
                        <a:t>[</a:t>
                      </a:r>
                      <a:r>
                        <a:rPr lang="tr-TR" sz="1600" b="1" dirty="0">
                          <a:solidFill>
                            <a:srgbClr val="FF0000"/>
                          </a:solidFill>
                          <a:effectLst/>
                          <a:sym typeface="Symbol"/>
                        </a:rPr>
                        <a:t></a:t>
                      </a:r>
                      <a:r>
                        <a:rPr lang="tr-TR" sz="1600" b="1" dirty="0">
                          <a:solidFill>
                            <a:srgbClr val="FF0000"/>
                          </a:solidFill>
                          <a:effectLst/>
                        </a:rPr>
                        <a:t>X]</a:t>
                      </a:r>
                      <a:endParaRPr lang="tr-TR" sz="1600" b="1" dirty="0">
                        <a:solidFill>
                          <a:srgbClr val="FF0000"/>
                        </a:solidFill>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endParaRPr lang="tr-TR" sz="1600" dirty="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ctr">
                        <a:spcAft>
                          <a:spcPts val="0"/>
                        </a:spcAft>
                      </a:pPr>
                      <a:endParaRPr lang="tr-TR" sz="1600" dirty="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17"/>
                  </a:ext>
                </a:extLst>
              </a:tr>
              <a:tr h="266588">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f</a:t>
                      </a:r>
                      <a:r>
                        <a:rPr lang="tr-TR" sz="1600" baseline="-25000" dirty="0">
                          <a:effectLst/>
                          <a:sym typeface="Symbol"/>
                        </a:rPr>
                        <a:t></a:t>
                      </a:r>
                      <a:r>
                        <a:rPr lang="tr-TR" sz="1600" dirty="0">
                          <a:effectLst/>
                        </a:rPr>
                        <a:t>=</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tabLst>
                          <a:tab pos="449580" algn="l"/>
                        </a:tabLst>
                      </a:pPr>
                      <a:r>
                        <a:rPr lang="tr-TR" sz="1600" dirty="0">
                          <a:effectLst/>
                        </a:rPr>
                        <a:t>7 </a:t>
                      </a:r>
                      <a:r>
                        <a:rPr lang="tr-TR" sz="1600" dirty="0" err="1">
                          <a:effectLst/>
                        </a:rPr>
                        <a:t>mgon</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b="1" dirty="0">
                          <a:solidFill>
                            <a:srgbClr val="FF0000"/>
                          </a:solidFill>
                          <a:effectLst/>
                        </a:rPr>
                        <a:t>-59.21</a:t>
                      </a:r>
                      <a:endParaRPr lang="tr-TR" sz="1600" b="1" dirty="0">
                        <a:solidFill>
                          <a:srgbClr val="FF0000"/>
                        </a:solidFill>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b="1" dirty="0">
                          <a:solidFill>
                            <a:srgbClr val="FF0000"/>
                          </a:solidFill>
                          <a:effectLst/>
                        </a:rPr>
                        <a:t>-395.66</a:t>
                      </a:r>
                      <a:endParaRPr lang="tr-TR" sz="1600" b="1" dirty="0">
                        <a:solidFill>
                          <a:srgbClr val="FF0000"/>
                        </a:solidFill>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450571">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F</a:t>
                      </a:r>
                      <a:r>
                        <a:rPr lang="tr-TR" sz="1600" baseline="-25000" dirty="0">
                          <a:effectLst/>
                          <a:sym typeface="Symbol"/>
                        </a:rPr>
                        <a:t></a:t>
                      </a:r>
                      <a:r>
                        <a:rPr lang="tr-TR" sz="1600" dirty="0">
                          <a:effectLst/>
                        </a:rPr>
                        <a:t>=</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36.7 </a:t>
                      </a:r>
                      <a:r>
                        <a:rPr lang="tr-TR" sz="1600" dirty="0" err="1">
                          <a:effectLst/>
                        </a:rPr>
                        <a:t>mgon</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tabLst>
                          <a:tab pos="449580" algn="l"/>
                        </a:tabLs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266588">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266588">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1572052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Hesabı</a:t>
            </a:r>
            <a:endParaRPr lang="en-US" sz="2400" dirty="0">
              <a:solidFill>
                <a:schemeClr val="bg1"/>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2910284116"/>
              </p:ext>
            </p:extLst>
          </p:nvPr>
        </p:nvGraphicFramePr>
        <p:xfrm>
          <a:off x="278543" y="791835"/>
          <a:ext cx="8208911" cy="5877632"/>
        </p:xfrm>
        <a:graphic>
          <a:graphicData uri="http://schemas.openxmlformats.org/drawingml/2006/table">
            <a:tbl>
              <a:tblPr>
                <a:tableStyleId>{3C2FFA5D-87B4-456A-9821-1D502468CF0F}</a:tableStyleId>
              </a:tblPr>
              <a:tblGrid>
                <a:gridCol w="957353">
                  <a:extLst>
                    <a:ext uri="{9D8B030D-6E8A-4147-A177-3AD203B41FA5}">
                      <a16:colId xmlns:a16="http://schemas.microsoft.com/office/drawing/2014/main" val="20000"/>
                    </a:ext>
                  </a:extLst>
                </a:gridCol>
                <a:gridCol w="958317">
                  <a:extLst>
                    <a:ext uri="{9D8B030D-6E8A-4147-A177-3AD203B41FA5}">
                      <a16:colId xmlns:a16="http://schemas.microsoft.com/office/drawing/2014/main" val="20001"/>
                    </a:ext>
                  </a:extLst>
                </a:gridCol>
                <a:gridCol w="958317">
                  <a:extLst>
                    <a:ext uri="{9D8B030D-6E8A-4147-A177-3AD203B41FA5}">
                      <a16:colId xmlns:a16="http://schemas.microsoft.com/office/drawing/2014/main" val="20002"/>
                    </a:ext>
                  </a:extLst>
                </a:gridCol>
                <a:gridCol w="957353">
                  <a:extLst>
                    <a:ext uri="{9D8B030D-6E8A-4147-A177-3AD203B41FA5}">
                      <a16:colId xmlns:a16="http://schemas.microsoft.com/office/drawing/2014/main" val="20003"/>
                    </a:ext>
                  </a:extLst>
                </a:gridCol>
                <a:gridCol w="821276">
                  <a:extLst>
                    <a:ext uri="{9D8B030D-6E8A-4147-A177-3AD203B41FA5}">
                      <a16:colId xmlns:a16="http://schemas.microsoft.com/office/drawing/2014/main" val="20004"/>
                    </a:ext>
                  </a:extLst>
                </a:gridCol>
                <a:gridCol w="821276">
                  <a:extLst>
                    <a:ext uri="{9D8B030D-6E8A-4147-A177-3AD203B41FA5}">
                      <a16:colId xmlns:a16="http://schemas.microsoft.com/office/drawing/2014/main" val="20005"/>
                    </a:ext>
                  </a:extLst>
                </a:gridCol>
                <a:gridCol w="820313">
                  <a:extLst>
                    <a:ext uri="{9D8B030D-6E8A-4147-A177-3AD203B41FA5}">
                      <a16:colId xmlns:a16="http://schemas.microsoft.com/office/drawing/2014/main" val="20006"/>
                    </a:ext>
                  </a:extLst>
                </a:gridCol>
                <a:gridCol w="957353">
                  <a:extLst>
                    <a:ext uri="{9D8B030D-6E8A-4147-A177-3AD203B41FA5}">
                      <a16:colId xmlns:a16="http://schemas.microsoft.com/office/drawing/2014/main" val="20007"/>
                    </a:ext>
                  </a:extLst>
                </a:gridCol>
                <a:gridCol w="957353">
                  <a:extLst>
                    <a:ext uri="{9D8B030D-6E8A-4147-A177-3AD203B41FA5}">
                      <a16:colId xmlns:a16="http://schemas.microsoft.com/office/drawing/2014/main" val="20008"/>
                    </a:ext>
                  </a:extLst>
                </a:gridCol>
              </a:tblGrid>
              <a:tr h="689937">
                <a:tc>
                  <a:txBody>
                    <a:bodyPr/>
                    <a:lstStyle/>
                    <a:p>
                      <a:pPr algn="ctr">
                        <a:spcAft>
                          <a:spcPts val="0"/>
                        </a:spcAft>
                      </a:pPr>
                      <a:r>
                        <a:rPr lang="tr-TR" sz="1600" dirty="0">
                          <a:effectLst/>
                        </a:rPr>
                        <a:t>Güz.</a:t>
                      </a:r>
                    </a:p>
                    <a:p>
                      <a:pPr algn="ctr">
                        <a:spcAft>
                          <a:spcPts val="0"/>
                        </a:spcAft>
                      </a:pPr>
                      <a:r>
                        <a:rPr lang="tr-TR" sz="1600" dirty="0">
                          <a:effectLst/>
                        </a:rPr>
                        <a:t>No</a:t>
                      </a:r>
                      <a:endParaRPr lang="tr-TR" sz="1600" dirty="0">
                        <a:effectLst/>
                        <a:latin typeface="Times New Roman"/>
                        <a:ea typeface="Times New Roman"/>
                      </a:endParaRPr>
                    </a:p>
                  </a:txBody>
                  <a:tcPr marL="9525" marR="9525" marT="9525" marB="0" anchor="ctr"/>
                </a:tc>
                <a:tc>
                  <a:txBody>
                    <a:bodyPr/>
                    <a:lstStyle/>
                    <a:p>
                      <a:pPr algn="ctr">
                        <a:spcAft>
                          <a:spcPts val="0"/>
                        </a:spcAft>
                      </a:pPr>
                      <a:r>
                        <a:rPr lang="tr-TR" sz="1600">
                          <a:effectLst/>
                        </a:rPr>
                        <a:t>NN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Kırılma Açısı</a:t>
                      </a:r>
                    </a:p>
                    <a:p>
                      <a:pPr algn="ctr">
                        <a:spcAft>
                          <a:spcPts val="0"/>
                        </a:spcAft>
                      </a:pPr>
                      <a:r>
                        <a:rPr lang="tr-TR" sz="1600">
                          <a:effectLst/>
                          <a:sym typeface="Symbol"/>
                        </a:rPr>
                        <a:t></a:t>
                      </a:r>
                      <a:r>
                        <a:rPr lang="tr-TR" sz="1600">
                          <a:effectLst/>
                        </a:rPr>
                        <a:t> (gon)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Açıklık Açısı</a:t>
                      </a:r>
                    </a:p>
                    <a:p>
                      <a:pPr algn="ctr">
                        <a:spcAft>
                          <a:spcPts val="0"/>
                        </a:spcAft>
                      </a:pPr>
                      <a:r>
                        <a:rPr lang="tr-TR" sz="1600">
                          <a:effectLst/>
                          <a:sym typeface="Symbol"/>
                        </a:rPr>
                        <a:t></a:t>
                      </a:r>
                      <a:r>
                        <a:rPr lang="tr-TR" sz="1600">
                          <a:effectLst/>
                        </a:rPr>
                        <a:t> (gon)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dirty="0">
                          <a:effectLst/>
                        </a:rPr>
                        <a:t>Kenar</a:t>
                      </a:r>
                    </a:p>
                    <a:p>
                      <a:pPr algn="ctr">
                        <a:spcAft>
                          <a:spcPts val="0"/>
                        </a:spcAft>
                      </a:pPr>
                      <a:r>
                        <a:rPr lang="tr-TR" sz="1600" dirty="0">
                          <a:effectLst/>
                        </a:rPr>
                        <a:t>D (m)</a:t>
                      </a:r>
                      <a:endParaRPr lang="tr-TR" sz="1600" dirty="0">
                        <a:effectLst/>
                        <a:latin typeface="Times New Roman"/>
                        <a:ea typeface="Times New Roman"/>
                      </a:endParaRPr>
                    </a:p>
                  </a:txBody>
                  <a:tcPr marL="9525" marR="9525" marT="9525" marB="0" anchor="ctr"/>
                </a:tc>
                <a:tc>
                  <a:txBody>
                    <a:bodyPr/>
                    <a:lstStyle/>
                    <a:p>
                      <a:pPr algn="ctr">
                        <a:spcAft>
                          <a:spcPts val="0"/>
                        </a:spcAft>
                      </a:pPr>
                      <a:r>
                        <a:rPr lang="tr-TR" sz="1600">
                          <a:effectLst/>
                          <a:sym typeface="Symbol"/>
                        </a:rPr>
                        <a:t></a:t>
                      </a:r>
                      <a:r>
                        <a:rPr lang="tr-TR" sz="1600">
                          <a:effectLst/>
                        </a:rPr>
                        <a:t>Y</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sym typeface="Symbol"/>
                        </a:rPr>
                        <a:t></a:t>
                      </a:r>
                      <a:r>
                        <a:rPr lang="tr-TR" sz="1600">
                          <a:effectLst/>
                        </a:rPr>
                        <a:t>X</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Y</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X</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0"/>
                  </a:ext>
                </a:extLst>
              </a:tr>
              <a:tr h="266588">
                <a:tc rowSpan="16">
                  <a:txBody>
                    <a:bodyPr/>
                    <a:lstStyle/>
                    <a:p>
                      <a:pPr algn="ctr">
                        <a:spcAft>
                          <a:spcPts val="0"/>
                        </a:spcAft>
                      </a:pPr>
                      <a:r>
                        <a:rPr lang="tr-TR" sz="1600" dirty="0">
                          <a:effectLst/>
                        </a:rPr>
                        <a:t>3</a:t>
                      </a: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a:effectLst/>
                        </a:rPr>
                        <a:t>N1</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1"/>
                  </a:ext>
                </a:extLst>
              </a:tr>
              <a:tr h="51629">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294.538</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2"/>
                  </a:ext>
                </a:extLst>
              </a:tr>
              <a:tr h="187738">
                <a:tc vMerge="1">
                  <a:txBody>
                    <a:bodyPr/>
                    <a:lstStyle/>
                    <a:p>
                      <a:endParaRPr lang="tr-TR"/>
                    </a:p>
                  </a:txBody>
                  <a:tcPr/>
                </a:tc>
                <a:tc rowSpan="2">
                  <a:txBody>
                    <a:bodyPr/>
                    <a:lstStyle/>
                    <a:p>
                      <a:pPr algn="ctr">
                        <a:spcAft>
                          <a:spcPts val="0"/>
                        </a:spcAft>
                      </a:pPr>
                      <a:r>
                        <a:rPr lang="tr-TR" sz="1600">
                          <a:effectLst/>
                        </a:rPr>
                        <a:t>N2</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a:effectLst/>
                        </a:rPr>
                        <a:t>+1</a:t>
                      </a:r>
                    </a:p>
                    <a:p>
                      <a:pPr algn="r">
                        <a:spcAft>
                          <a:spcPts val="0"/>
                        </a:spcAft>
                      </a:pPr>
                      <a:r>
                        <a:rPr lang="tr-TR" sz="1600">
                          <a:effectLst/>
                        </a:rPr>
                        <a:t>78.252</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2922.74</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13846.28</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3"/>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172.791</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73.44</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b="0" dirty="0">
                        <a:solidFill>
                          <a:schemeClr val="tx1"/>
                        </a:solidFill>
                        <a:effectLst/>
                      </a:endParaRPr>
                    </a:p>
                    <a:p>
                      <a:pPr algn="r">
                        <a:spcAft>
                          <a:spcPts val="0"/>
                        </a:spcAft>
                      </a:pPr>
                      <a:r>
                        <a:rPr lang="tr-TR" sz="1600" b="0" dirty="0">
                          <a:solidFill>
                            <a:schemeClr val="tx1"/>
                          </a:solidFill>
                          <a:effectLst/>
                        </a:rPr>
                        <a:t>+30.44</a:t>
                      </a:r>
                      <a:endParaRPr lang="tr-TR" sz="1600" b="0" dirty="0">
                        <a:solidFill>
                          <a:schemeClr val="tx1"/>
                        </a:solidFill>
                        <a:effectLst/>
                        <a:latin typeface="Times New Roman"/>
                        <a:ea typeface="Times New Roman"/>
                      </a:endParaRPr>
                    </a:p>
                  </a:txBody>
                  <a:tcPr marL="9525" marR="9525" marT="9525" marB="0" anchor="ctr"/>
                </a:tc>
                <a:tc rowSpan="2">
                  <a:txBody>
                    <a:bodyPr/>
                    <a:lstStyle/>
                    <a:p>
                      <a:pPr algn="r">
                        <a:spcAft>
                          <a:spcPts val="0"/>
                        </a:spcAft>
                      </a:pPr>
                      <a:endParaRPr lang="tr-TR" sz="1600" b="0" dirty="0">
                        <a:solidFill>
                          <a:schemeClr val="tx1"/>
                        </a:solidFill>
                        <a:effectLst/>
                      </a:endParaRPr>
                    </a:p>
                    <a:p>
                      <a:pPr algn="r">
                        <a:spcAft>
                          <a:spcPts val="0"/>
                        </a:spcAft>
                      </a:pPr>
                      <a:r>
                        <a:rPr lang="tr-TR" sz="1600" b="0" dirty="0">
                          <a:solidFill>
                            <a:schemeClr val="tx1"/>
                          </a:solidFill>
                          <a:effectLst/>
                        </a:rPr>
                        <a:t>-66.83</a:t>
                      </a:r>
                      <a:endParaRPr lang="tr-TR" sz="1600" b="0" dirty="0">
                        <a:solidFill>
                          <a:schemeClr val="tx1"/>
                        </a:solidFill>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4"/>
                  </a:ext>
                </a:extLst>
              </a:tr>
              <a:tr h="187738">
                <a:tc vMerge="1">
                  <a:txBody>
                    <a:bodyPr/>
                    <a:lstStyle/>
                    <a:p>
                      <a:endParaRPr lang="tr-TR"/>
                    </a:p>
                  </a:txBody>
                  <a:tcPr/>
                </a:tc>
                <a:tc rowSpan="2">
                  <a:txBody>
                    <a:bodyPr/>
                    <a:lstStyle/>
                    <a:p>
                      <a:pPr algn="ctr">
                        <a:spcAft>
                          <a:spcPts val="0"/>
                        </a:spcAft>
                      </a:pPr>
                      <a:r>
                        <a:rPr lang="tr-TR" sz="1600" dirty="0">
                          <a:effectLst/>
                        </a:rPr>
                        <a:t>P1</a:t>
                      </a:r>
                      <a:endParaRPr lang="tr-TR" sz="1600" dirty="0">
                        <a:effectLst/>
                        <a:latin typeface="Times New Roman"/>
                        <a:ea typeface="Times New Roman"/>
                      </a:endParaRPr>
                    </a:p>
                  </a:txBody>
                  <a:tcPr marL="9525" marR="9525" marT="9525" marB="0" anchor="ctr"/>
                </a:tc>
                <a:tc rowSpan="2">
                  <a:txBody>
                    <a:bodyPr/>
                    <a:lstStyle/>
                    <a:p>
                      <a:pPr algn="r">
                        <a:spcAft>
                          <a:spcPts val="0"/>
                        </a:spcAft>
                      </a:pPr>
                      <a:r>
                        <a:rPr lang="tr-TR" sz="1600">
                          <a:effectLst/>
                        </a:rPr>
                        <a:t>+2</a:t>
                      </a:r>
                    </a:p>
                    <a:p>
                      <a:pPr algn="r">
                        <a:spcAft>
                          <a:spcPts val="0"/>
                        </a:spcAft>
                      </a:pPr>
                      <a:r>
                        <a:rPr lang="tr-TR" sz="1600">
                          <a:effectLst/>
                        </a:rPr>
                        <a:t>219.296</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dirty="0">
                        <a:effectLst/>
                        <a:latin typeface="Times New Roman"/>
                        <a:ea typeface="Times New Roman"/>
                      </a:endParaRPr>
                    </a:p>
                  </a:txBody>
                  <a:tcPr marL="9525" marR="9525" marT="9525" marB="0" anchor="ctr"/>
                </a:tc>
                <a:tc rowSpan="2">
                  <a:txBody>
                    <a:bodyPr/>
                    <a:lstStyle/>
                    <a:p>
                      <a:pPr algn="ctr">
                        <a:spcAft>
                          <a:spcPts val="0"/>
                        </a:spcAft>
                      </a:pP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5"/>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192.089</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102.03</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b="0" dirty="0">
                        <a:solidFill>
                          <a:schemeClr val="tx1"/>
                        </a:solidFill>
                        <a:effectLst/>
                      </a:endParaRPr>
                    </a:p>
                    <a:p>
                      <a:pPr algn="r">
                        <a:spcAft>
                          <a:spcPts val="0"/>
                        </a:spcAft>
                      </a:pPr>
                      <a:r>
                        <a:rPr lang="tr-TR" sz="1600" b="0" dirty="0">
                          <a:solidFill>
                            <a:schemeClr val="tx1"/>
                          </a:solidFill>
                          <a:effectLst/>
                        </a:rPr>
                        <a:t>+12.65</a:t>
                      </a:r>
                      <a:endParaRPr lang="tr-TR" sz="1600" b="0" dirty="0">
                        <a:solidFill>
                          <a:schemeClr val="tx1"/>
                        </a:solidFill>
                        <a:effectLst/>
                        <a:latin typeface="Times New Roman"/>
                        <a:ea typeface="Times New Roman"/>
                      </a:endParaRPr>
                    </a:p>
                  </a:txBody>
                  <a:tcPr marL="9525" marR="9525" marT="9525" marB="0" anchor="ctr"/>
                </a:tc>
                <a:tc rowSpan="2">
                  <a:txBody>
                    <a:bodyPr/>
                    <a:lstStyle/>
                    <a:p>
                      <a:pPr algn="r">
                        <a:spcAft>
                          <a:spcPts val="0"/>
                        </a:spcAft>
                      </a:pPr>
                      <a:endParaRPr lang="tr-TR" sz="1600" b="0" dirty="0">
                        <a:solidFill>
                          <a:schemeClr val="tx1"/>
                        </a:solidFill>
                        <a:effectLst/>
                      </a:endParaRPr>
                    </a:p>
                    <a:p>
                      <a:pPr algn="r">
                        <a:spcAft>
                          <a:spcPts val="0"/>
                        </a:spcAft>
                      </a:pPr>
                      <a:r>
                        <a:rPr lang="tr-TR" sz="1600" b="0" dirty="0">
                          <a:solidFill>
                            <a:schemeClr val="tx1"/>
                          </a:solidFill>
                          <a:effectLst/>
                        </a:rPr>
                        <a:t>-101.24</a:t>
                      </a:r>
                      <a:endParaRPr lang="tr-TR" sz="1600" b="0" dirty="0">
                        <a:solidFill>
                          <a:schemeClr val="tx1"/>
                        </a:solidFill>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6"/>
                  </a:ext>
                </a:extLst>
              </a:tr>
              <a:tr h="187738">
                <a:tc vMerge="1">
                  <a:txBody>
                    <a:bodyPr/>
                    <a:lstStyle/>
                    <a:p>
                      <a:endParaRPr lang="tr-TR"/>
                    </a:p>
                  </a:txBody>
                  <a:tcPr/>
                </a:tc>
                <a:tc rowSpan="2">
                  <a:txBody>
                    <a:bodyPr/>
                    <a:lstStyle/>
                    <a:p>
                      <a:pPr algn="ctr">
                        <a:spcAft>
                          <a:spcPts val="0"/>
                        </a:spcAft>
                      </a:pPr>
                      <a:r>
                        <a:rPr lang="tr-TR" sz="1600">
                          <a:effectLst/>
                        </a:rPr>
                        <a:t>P2</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211.958</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dirty="0">
                        <a:effectLst/>
                        <a:latin typeface="Times New Roman"/>
                        <a:ea typeface="Times New Roman"/>
                      </a:endParaRPr>
                    </a:p>
                  </a:txBody>
                  <a:tcPr marL="9525" marR="9525" marT="9525" marB="0" anchor="ctr"/>
                </a:tc>
                <a:tc rowSpan="2">
                  <a:txBody>
                    <a:bodyPr/>
                    <a:lstStyle/>
                    <a:p>
                      <a:pPr algn="ctr">
                        <a:spcAft>
                          <a:spcPts val="0"/>
                        </a:spcAft>
                      </a:pP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07"/>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dirty="0">
                          <a:effectLst/>
                        </a:rPr>
                        <a:t>204.048</a:t>
                      </a: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124.19</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b="0" dirty="0">
                        <a:solidFill>
                          <a:schemeClr val="tx1"/>
                        </a:solidFill>
                        <a:effectLst/>
                      </a:endParaRPr>
                    </a:p>
                    <a:p>
                      <a:pPr algn="r">
                        <a:spcAft>
                          <a:spcPts val="0"/>
                        </a:spcAft>
                      </a:pPr>
                      <a:r>
                        <a:rPr lang="tr-TR" sz="1600" b="0" dirty="0">
                          <a:solidFill>
                            <a:schemeClr val="tx1"/>
                          </a:solidFill>
                          <a:effectLst/>
                        </a:rPr>
                        <a:t>-7.89</a:t>
                      </a:r>
                      <a:endParaRPr lang="tr-TR" sz="1600" b="0" dirty="0">
                        <a:solidFill>
                          <a:schemeClr val="tx1"/>
                        </a:solidFill>
                        <a:effectLst/>
                        <a:latin typeface="Times New Roman"/>
                        <a:ea typeface="Times New Roman"/>
                      </a:endParaRPr>
                    </a:p>
                  </a:txBody>
                  <a:tcPr marL="9525" marR="9525" marT="9525" marB="0" anchor="ctr"/>
                </a:tc>
                <a:tc rowSpan="2">
                  <a:txBody>
                    <a:bodyPr/>
                    <a:lstStyle/>
                    <a:p>
                      <a:pPr algn="r">
                        <a:spcAft>
                          <a:spcPts val="0"/>
                        </a:spcAft>
                      </a:pPr>
                      <a:endParaRPr lang="tr-TR" sz="1600" b="0" dirty="0">
                        <a:solidFill>
                          <a:schemeClr val="tx1"/>
                        </a:solidFill>
                        <a:effectLst/>
                      </a:endParaRPr>
                    </a:p>
                    <a:p>
                      <a:pPr algn="r">
                        <a:spcAft>
                          <a:spcPts val="0"/>
                        </a:spcAft>
                      </a:pPr>
                      <a:r>
                        <a:rPr lang="tr-TR" sz="1600" b="0" dirty="0">
                          <a:solidFill>
                            <a:schemeClr val="tx1"/>
                          </a:solidFill>
                          <a:effectLst/>
                        </a:rPr>
                        <a:t>-123.94</a:t>
                      </a:r>
                      <a:endParaRPr lang="tr-TR" sz="1600" b="0" dirty="0">
                        <a:solidFill>
                          <a:schemeClr val="tx1"/>
                        </a:solidFill>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8"/>
                  </a:ext>
                </a:extLst>
              </a:tr>
              <a:tr h="187738">
                <a:tc vMerge="1">
                  <a:txBody>
                    <a:bodyPr/>
                    <a:lstStyle/>
                    <a:p>
                      <a:endParaRPr lang="tr-TR"/>
                    </a:p>
                  </a:txBody>
                  <a:tcPr/>
                </a:tc>
                <a:tc rowSpan="2">
                  <a:txBody>
                    <a:bodyPr/>
                    <a:lstStyle/>
                    <a:p>
                      <a:pPr algn="ctr">
                        <a:spcAft>
                          <a:spcPts val="0"/>
                        </a:spcAft>
                      </a:pPr>
                      <a:r>
                        <a:rPr lang="tr-TR" sz="1600">
                          <a:effectLst/>
                        </a:rPr>
                        <a:t>P3</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194.562</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a:effectLst/>
                        <a:latin typeface="Times New Roman"/>
                        <a:ea typeface="Times New Roman"/>
                      </a:endParaRPr>
                    </a:p>
                  </a:txBody>
                  <a:tcPr marL="9525" marR="9525" marT="9525" marB="0" anchor="ctr"/>
                </a:tc>
                <a:tc rowSpan="2">
                  <a:txBody>
                    <a:bodyPr/>
                    <a:lstStyle/>
                    <a:p>
                      <a:pPr algn="ctr">
                        <a:spcAft>
                          <a:spcPts val="0"/>
                        </a:spcAft>
                      </a:pP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09"/>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198.611</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92.79</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b="0" dirty="0">
                        <a:solidFill>
                          <a:schemeClr val="tx1"/>
                        </a:solidFill>
                        <a:effectLst/>
                      </a:endParaRPr>
                    </a:p>
                    <a:p>
                      <a:pPr algn="r">
                        <a:spcAft>
                          <a:spcPts val="0"/>
                        </a:spcAft>
                      </a:pPr>
                      <a:r>
                        <a:rPr lang="tr-TR" sz="1600" b="0" dirty="0">
                          <a:solidFill>
                            <a:schemeClr val="tx1"/>
                          </a:solidFill>
                          <a:effectLst/>
                        </a:rPr>
                        <a:t>+2.02</a:t>
                      </a:r>
                      <a:endParaRPr lang="tr-TR" sz="1600" b="0" dirty="0">
                        <a:solidFill>
                          <a:schemeClr val="tx1"/>
                        </a:solidFill>
                        <a:effectLst/>
                        <a:latin typeface="Times New Roman"/>
                        <a:ea typeface="Times New Roman"/>
                      </a:endParaRPr>
                    </a:p>
                  </a:txBody>
                  <a:tcPr marL="9525" marR="9525" marT="9525" marB="0" anchor="ctr"/>
                </a:tc>
                <a:tc rowSpan="2">
                  <a:txBody>
                    <a:bodyPr/>
                    <a:lstStyle/>
                    <a:p>
                      <a:pPr algn="r">
                        <a:spcAft>
                          <a:spcPts val="0"/>
                        </a:spcAft>
                      </a:pPr>
                      <a:endParaRPr lang="tr-TR" sz="1600" b="0" dirty="0">
                        <a:solidFill>
                          <a:schemeClr val="tx1"/>
                        </a:solidFill>
                        <a:effectLst/>
                      </a:endParaRPr>
                    </a:p>
                    <a:p>
                      <a:pPr algn="r">
                        <a:spcAft>
                          <a:spcPts val="0"/>
                        </a:spcAft>
                      </a:pPr>
                      <a:r>
                        <a:rPr lang="tr-TR" sz="1600" b="0" dirty="0">
                          <a:solidFill>
                            <a:schemeClr val="tx1"/>
                          </a:solidFill>
                          <a:effectLst/>
                        </a:rPr>
                        <a:t>-92.77</a:t>
                      </a:r>
                      <a:endParaRPr lang="tr-TR" sz="1600" b="0" dirty="0">
                        <a:solidFill>
                          <a:schemeClr val="tx1"/>
                        </a:solidFill>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0"/>
                  </a:ext>
                </a:extLst>
              </a:tr>
              <a:tr h="187738">
                <a:tc vMerge="1">
                  <a:txBody>
                    <a:bodyPr/>
                    <a:lstStyle/>
                    <a:p>
                      <a:endParaRPr lang="tr-TR"/>
                    </a:p>
                  </a:txBody>
                  <a:tcPr/>
                </a:tc>
                <a:tc rowSpan="2">
                  <a:txBody>
                    <a:bodyPr/>
                    <a:lstStyle/>
                    <a:p>
                      <a:pPr algn="ctr">
                        <a:spcAft>
                          <a:spcPts val="0"/>
                        </a:spcAft>
                      </a:pPr>
                      <a:r>
                        <a:rPr lang="tr-TR" sz="1600">
                          <a:effectLst/>
                        </a:rPr>
                        <a:t>P4</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294.234</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endParaRPr lang="tr-TR" sz="1600">
                        <a:effectLst/>
                        <a:latin typeface="Times New Roman"/>
                        <a:ea typeface="Times New Roman"/>
                      </a:endParaRPr>
                    </a:p>
                  </a:txBody>
                  <a:tcPr marL="9525" marR="9525" marT="9525" marB="0" anchor="ctr"/>
                </a:tc>
                <a:tc rowSpan="2">
                  <a:txBody>
                    <a:bodyPr/>
                    <a:lstStyle/>
                    <a:p>
                      <a:pPr algn="ctr">
                        <a:spcAft>
                          <a:spcPts val="0"/>
                        </a:spcAft>
                      </a:pP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11"/>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dirty="0">
                          <a:effectLst/>
                        </a:rPr>
                        <a:t>292.846</a:t>
                      </a: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a:effectLst/>
                        </a:rPr>
                        <a:t>97.04</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b="0" dirty="0">
                        <a:solidFill>
                          <a:schemeClr val="tx1"/>
                        </a:solidFill>
                        <a:effectLst/>
                      </a:endParaRPr>
                    </a:p>
                    <a:p>
                      <a:pPr algn="r">
                        <a:spcAft>
                          <a:spcPts val="0"/>
                        </a:spcAft>
                      </a:pPr>
                      <a:r>
                        <a:rPr lang="tr-TR" sz="1600" b="0" dirty="0">
                          <a:solidFill>
                            <a:schemeClr val="tx1"/>
                          </a:solidFill>
                          <a:effectLst/>
                        </a:rPr>
                        <a:t>-96.43</a:t>
                      </a:r>
                      <a:endParaRPr lang="tr-TR" sz="1600" b="0" dirty="0">
                        <a:solidFill>
                          <a:schemeClr val="tx1"/>
                        </a:solidFill>
                        <a:effectLst/>
                        <a:latin typeface="Times New Roman"/>
                        <a:ea typeface="Times New Roman"/>
                      </a:endParaRPr>
                    </a:p>
                  </a:txBody>
                  <a:tcPr marL="9525" marR="9525" marT="9525" marB="0" anchor="ctr"/>
                </a:tc>
                <a:tc rowSpan="2">
                  <a:txBody>
                    <a:bodyPr/>
                    <a:lstStyle/>
                    <a:p>
                      <a:pPr algn="r">
                        <a:spcAft>
                          <a:spcPts val="0"/>
                        </a:spcAft>
                      </a:pPr>
                      <a:endParaRPr lang="tr-TR" sz="1600" b="0" dirty="0">
                        <a:solidFill>
                          <a:schemeClr val="tx1"/>
                        </a:solidFill>
                        <a:effectLst/>
                      </a:endParaRPr>
                    </a:p>
                    <a:p>
                      <a:pPr algn="r">
                        <a:spcAft>
                          <a:spcPts val="0"/>
                        </a:spcAft>
                      </a:pPr>
                      <a:r>
                        <a:rPr lang="tr-TR" sz="1600" b="0" dirty="0">
                          <a:solidFill>
                            <a:schemeClr val="tx1"/>
                          </a:solidFill>
                          <a:effectLst/>
                        </a:rPr>
                        <a:t>-10.88</a:t>
                      </a:r>
                      <a:endParaRPr lang="tr-TR" sz="1600" b="0" dirty="0">
                        <a:solidFill>
                          <a:schemeClr val="tx1"/>
                        </a:solidFill>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2"/>
                  </a:ext>
                </a:extLst>
              </a:tr>
              <a:tr h="187738">
                <a:tc vMerge="1">
                  <a:txBody>
                    <a:bodyPr/>
                    <a:lstStyle/>
                    <a:p>
                      <a:endParaRPr lang="tr-TR"/>
                    </a:p>
                  </a:txBody>
                  <a:tcPr/>
                </a:tc>
                <a:tc rowSpan="2">
                  <a:txBody>
                    <a:bodyPr/>
                    <a:lstStyle/>
                    <a:p>
                      <a:pPr algn="ctr">
                        <a:spcAft>
                          <a:spcPts val="0"/>
                        </a:spcAft>
                      </a:pPr>
                      <a:r>
                        <a:rPr lang="tr-TR" sz="1600">
                          <a:effectLst/>
                        </a:rPr>
                        <a:t>N3</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105.031</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dirty="0">
                          <a:effectLst/>
                        </a:rPr>
                        <a:t>2863.57</a:t>
                      </a: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dirty="0">
                          <a:effectLst/>
                        </a:rPr>
                        <a:t>13450.57</a:t>
                      </a: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13"/>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197.878</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4"/>
                  </a:ext>
                </a:extLst>
              </a:tr>
              <a:tr h="51629">
                <a:tc vMerge="1">
                  <a:txBody>
                    <a:bodyPr/>
                    <a:lstStyle/>
                    <a:p>
                      <a:endParaRPr lang="tr-TR"/>
                    </a:p>
                  </a:txBody>
                  <a:tcPr/>
                </a:tc>
                <a:tc rowSpan="2">
                  <a:txBody>
                    <a:bodyPr/>
                    <a:lstStyle/>
                    <a:p>
                      <a:pPr algn="ctr">
                        <a:spcAft>
                          <a:spcPts val="0"/>
                        </a:spcAft>
                      </a:pPr>
                      <a:r>
                        <a:rPr lang="tr-TR" sz="1600">
                          <a:effectLst/>
                        </a:rPr>
                        <a:t>N4</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 </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15"/>
                  </a:ext>
                </a:extLst>
              </a:tr>
              <a:tr h="26658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spcAft>
                          <a:spcPts val="0"/>
                        </a:spcAft>
                      </a:pPr>
                      <a:r>
                        <a:rPr lang="tr-TR" sz="1600">
                          <a:effectLst/>
                        </a:rPr>
                        <a:t>(197.871)</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6"/>
                  </a:ext>
                </a:extLst>
              </a:tr>
              <a:tr h="266588">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r">
                        <a:spcAft>
                          <a:spcPts val="0"/>
                        </a:spcAft>
                      </a:pPr>
                      <a:r>
                        <a:rPr lang="tr-TR" sz="1600">
                          <a:effectLst/>
                        </a:rPr>
                        <a:t> </a:t>
                      </a:r>
                      <a:endParaRPr lang="tr-TR" sz="160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r>
                        <a:rPr lang="tr-TR" sz="1600" b="1" dirty="0">
                          <a:solidFill>
                            <a:srgbClr val="FF0000"/>
                          </a:solidFill>
                          <a:effectLst/>
                        </a:rPr>
                        <a:t>[s]</a:t>
                      </a:r>
                      <a:endParaRPr lang="tr-TR" sz="1600" b="1" dirty="0">
                        <a:solidFill>
                          <a:srgbClr val="FF0000"/>
                        </a:solidFill>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r>
                        <a:rPr lang="tr-TR" sz="1600">
                          <a:effectLst/>
                        </a:rPr>
                        <a:t>[</a:t>
                      </a:r>
                      <a:r>
                        <a:rPr lang="tr-TR" sz="1600">
                          <a:effectLst/>
                          <a:sym typeface="Symbol"/>
                        </a:rPr>
                        <a:t></a:t>
                      </a:r>
                      <a:r>
                        <a:rPr lang="tr-TR" sz="1600">
                          <a:effectLst/>
                        </a:rPr>
                        <a:t>Y]</a:t>
                      </a:r>
                      <a:endParaRPr lang="tr-TR" sz="160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r>
                        <a:rPr lang="tr-TR" sz="1600">
                          <a:effectLst/>
                        </a:rPr>
                        <a:t>[</a:t>
                      </a:r>
                      <a:r>
                        <a:rPr lang="tr-TR" sz="1600">
                          <a:effectLst/>
                          <a:sym typeface="Symbol"/>
                        </a:rPr>
                        <a:t></a:t>
                      </a:r>
                      <a:r>
                        <a:rPr lang="tr-TR" sz="1600">
                          <a:effectLst/>
                        </a:rPr>
                        <a:t>X]</a:t>
                      </a:r>
                      <a:endParaRPr lang="tr-TR" sz="160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r>
                        <a:rPr lang="tr-TR" sz="1600" b="1" dirty="0">
                          <a:solidFill>
                            <a:srgbClr val="FF0000"/>
                          </a:solidFill>
                          <a:effectLst/>
                        </a:rPr>
                        <a:t>[Y</a:t>
                      </a:r>
                      <a:r>
                        <a:rPr lang="tr-TR" sz="1600" b="1" baseline="-25000" dirty="0">
                          <a:solidFill>
                            <a:srgbClr val="FF0000"/>
                          </a:solidFill>
                          <a:effectLst/>
                        </a:rPr>
                        <a:t>N3</a:t>
                      </a:r>
                      <a:r>
                        <a:rPr lang="tr-TR" sz="1600" b="1" dirty="0">
                          <a:solidFill>
                            <a:srgbClr val="FF0000"/>
                          </a:solidFill>
                          <a:effectLst/>
                        </a:rPr>
                        <a:t>-Y</a:t>
                      </a:r>
                      <a:r>
                        <a:rPr lang="tr-TR" sz="1600" b="1" baseline="-25000" dirty="0">
                          <a:solidFill>
                            <a:srgbClr val="FF0000"/>
                          </a:solidFill>
                          <a:effectLst/>
                        </a:rPr>
                        <a:t>N2</a:t>
                      </a:r>
                      <a:r>
                        <a:rPr lang="tr-TR" sz="1600" b="1" dirty="0">
                          <a:solidFill>
                            <a:srgbClr val="FF0000"/>
                          </a:solidFill>
                          <a:effectLst/>
                        </a:rPr>
                        <a:t>]</a:t>
                      </a:r>
                      <a:endParaRPr lang="tr-TR" sz="1600" b="1" dirty="0">
                        <a:solidFill>
                          <a:srgbClr val="FF0000"/>
                        </a:solidFill>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ctr">
                        <a:spcAft>
                          <a:spcPts val="0"/>
                        </a:spcAft>
                      </a:pPr>
                      <a:r>
                        <a:rPr lang="tr-TR" sz="1600" b="1" dirty="0">
                          <a:solidFill>
                            <a:srgbClr val="FF0000"/>
                          </a:solidFill>
                          <a:effectLst/>
                        </a:rPr>
                        <a:t>[X</a:t>
                      </a:r>
                      <a:r>
                        <a:rPr lang="tr-TR" sz="1600" b="1" baseline="-25000" dirty="0">
                          <a:solidFill>
                            <a:srgbClr val="FF0000"/>
                          </a:solidFill>
                          <a:effectLst/>
                        </a:rPr>
                        <a:t>N3</a:t>
                      </a:r>
                      <a:r>
                        <a:rPr lang="tr-TR" sz="1600" b="1" dirty="0">
                          <a:solidFill>
                            <a:srgbClr val="FF0000"/>
                          </a:solidFill>
                          <a:effectLst/>
                        </a:rPr>
                        <a:t>-X</a:t>
                      </a:r>
                      <a:r>
                        <a:rPr lang="tr-TR" sz="1600" b="1" baseline="-25000" dirty="0">
                          <a:solidFill>
                            <a:srgbClr val="FF0000"/>
                          </a:solidFill>
                          <a:effectLst/>
                        </a:rPr>
                        <a:t>N2</a:t>
                      </a:r>
                      <a:r>
                        <a:rPr lang="tr-TR" sz="1600" b="1" dirty="0">
                          <a:solidFill>
                            <a:srgbClr val="FF0000"/>
                          </a:solidFill>
                          <a:effectLst/>
                        </a:rPr>
                        <a:t>]</a:t>
                      </a:r>
                      <a:endParaRPr lang="tr-TR" sz="1600" b="1" dirty="0">
                        <a:solidFill>
                          <a:srgbClr val="FF0000"/>
                        </a:solidFill>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17"/>
                  </a:ext>
                </a:extLst>
              </a:tr>
              <a:tr h="266588">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f</a:t>
                      </a:r>
                      <a:r>
                        <a:rPr lang="tr-TR" sz="1600" baseline="-25000" dirty="0">
                          <a:effectLst/>
                          <a:sym typeface="Symbol"/>
                        </a:rPr>
                        <a:t></a:t>
                      </a:r>
                      <a:r>
                        <a:rPr lang="tr-TR" sz="1600" dirty="0">
                          <a:effectLst/>
                        </a:rPr>
                        <a:t>=</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tabLst>
                          <a:tab pos="449580" algn="l"/>
                        </a:tabLst>
                      </a:pPr>
                      <a:r>
                        <a:rPr lang="tr-TR" sz="1600" dirty="0">
                          <a:effectLst/>
                        </a:rPr>
                        <a:t>7 </a:t>
                      </a:r>
                      <a:r>
                        <a:rPr lang="tr-TR" sz="1600" dirty="0" err="1">
                          <a:effectLst/>
                        </a:rPr>
                        <a:t>mgon</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b="1" dirty="0">
                          <a:solidFill>
                            <a:srgbClr val="FF0000"/>
                          </a:solidFill>
                          <a:effectLst/>
                        </a:rPr>
                        <a:t>489.49</a:t>
                      </a:r>
                      <a:endParaRPr lang="tr-TR" sz="1600" b="1" dirty="0">
                        <a:solidFill>
                          <a:srgbClr val="FF0000"/>
                        </a:solidFill>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-59.21</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-395.66</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b="1" dirty="0">
                          <a:solidFill>
                            <a:srgbClr val="FF0000"/>
                          </a:solidFill>
                          <a:effectLst/>
                        </a:rPr>
                        <a:t>-59.17</a:t>
                      </a:r>
                      <a:endParaRPr lang="tr-TR" sz="1600" b="1" dirty="0">
                        <a:solidFill>
                          <a:srgbClr val="FF0000"/>
                        </a:solidFill>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b="1" dirty="0">
                          <a:solidFill>
                            <a:srgbClr val="FF0000"/>
                          </a:solidFill>
                          <a:effectLst/>
                        </a:rPr>
                        <a:t>-395.71</a:t>
                      </a:r>
                      <a:endParaRPr lang="tr-TR" sz="1600" b="1" dirty="0">
                        <a:solidFill>
                          <a:srgbClr val="FF0000"/>
                        </a:solidFill>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450571">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F</a:t>
                      </a:r>
                      <a:r>
                        <a:rPr lang="tr-TR" sz="1600" baseline="-25000" dirty="0">
                          <a:effectLst/>
                          <a:sym typeface="Symbol"/>
                        </a:rPr>
                        <a:t></a:t>
                      </a:r>
                      <a:r>
                        <a:rPr lang="tr-TR" sz="1600" dirty="0">
                          <a:effectLst/>
                        </a:rPr>
                        <a:t>=</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36.7 </a:t>
                      </a:r>
                      <a:r>
                        <a:rPr lang="tr-TR" sz="1600" dirty="0" err="1">
                          <a:effectLst/>
                        </a:rPr>
                        <a:t>mgon</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b="1" dirty="0" err="1">
                          <a:solidFill>
                            <a:srgbClr val="FF0000"/>
                          </a:solidFill>
                          <a:effectLst/>
                        </a:rPr>
                        <a:t>f</a:t>
                      </a:r>
                      <a:r>
                        <a:rPr lang="tr-TR" sz="1600" b="1" baseline="-25000" dirty="0" err="1">
                          <a:solidFill>
                            <a:srgbClr val="FF0000"/>
                          </a:solidFill>
                          <a:effectLst/>
                        </a:rPr>
                        <a:t>y</a:t>
                      </a:r>
                      <a:r>
                        <a:rPr lang="tr-TR" sz="1600" b="1" dirty="0">
                          <a:solidFill>
                            <a:srgbClr val="FF0000"/>
                          </a:solidFill>
                          <a:effectLst/>
                        </a:rPr>
                        <a:t>=</a:t>
                      </a:r>
                      <a:endParaRPr lang="tr-TR" sz="1600" b="1" dirty="0">
                        <a:solidFill>
                          <a:srgbClr val="FF0000"/>
                        </a:solidFill>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tabLst>
                          <a:tab pos="449580" algn="l"/>
                        </a:tabLst>
                      </a:pPr>
                      <a:r>
                        <a:rPr lang="tr-TR" sz="1600" b="1" dirty="0">
                          <a:solidFill>
                            <a:srgbClr val="FF0000"/>
                          </a:solidFill>
                          <a:effectLst/>
                        </a:rPr>
                        <a:t>4 cm</a:t>
                      </a:r>
                      <a:endParaRPr lang="tr-TR" sz="1600" b="1" dirty="0">
                        <a:solidFill>
                          <a:srgbClr val="FF0000"/>
                        </a:solidFill>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b="1" dirty="0" err="1">
                          <a:solidFill>
                            <a:srgbClr val="FF0000"/>
                          </a:solidFill>
                          <a:effectLst/>
                        </a:rPr>
                        <a:t>f</a:t>
                      </a:r>
                      <a:r>
                        <a:rPr lang="tr-TR" sz="1600" b="1" baseline="-25000" dirty="0" err="1">
                          <a:solidFill>
                            <a:srgbClr val="FF0000"/>
                          </a:solidFill>
                          <a:effectLst/>
                        </a:rPr>
                        <a:t>x</a:t>
                      </a:r>
                      <a:r>
                        <a:rPr lang="tr-TR" sz="1600" b="1" dirty="0">
                          <a:solidFill>
                            <a:srgbClr val="FF0000"/>
                          </a:solidFill>
                          <a:effectLst/>
                        </a:rPr>
                        <a:t>=</a:t>
                      </a:r>
                      <a:endParaRPr lang="tr-TR" sz="1600" b="1" dirty="0">
                        <a:solidFill>
                          <a:srgbClr val="FF0000"/>
                        </a:solidFill>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b="1" dirty="0">
                          <a:solidFill>
                            <a:srgbClr val="FF0000"/>
                          </a:solidFill>
                          <a:effectLst/>
                        </a:rPr>
                        <a:t>-5 cm</a:t>
                      </a:r>
                      <a:endParaRPr lang="tr-TR" sz="1600" b="1" dirty="0">
                        <a:solidFill>
                          <a:srgbClr val="FF0000"/>
                        </a:solidFill>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266588">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b="1" dirty="0" err="1">
                          <a:solidFill>
                            <a:srgbClr val="FF0000"/>
                          </a:solidFill>
                          <a:effectLst/>
                        </a:rPr>
                        <a:t>f</a:t>
                      </a:r>
                      <a:r>
                        <a:rPr lang="tr-TR" sz="1600" b="1" baseline="-25000" dirty="0" err="1">
                          <a:solidFill>
                            <a:srgbClr val="FF0000"/>
                          </a:solidFill>
                          <a:effectLst/>
                        </a:rPr>
                        <a:t>L</a:t>
                      </a:r>
                      <a:r>
                        <a:rPr lang="tr-TR" sz="1600" b="1" dirty="0">
                          <a:solidFill>
                            <a:srgbClr val="FF0000"/>
                          </a:solidFill>
                          <a:effectLst/>
                        </a:rPr>
                        <a:t>=</a:t>
                      </a:r>
                      <a:endParaRPr lang="tr-TR" sz="1600" b="1" dirty="0">
                        <a:solidFill>
                          <a:srgbClr val="FF0000"/>
                        </a:solidFill>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b="1" dirty="0">
                          <a:solidFill>
                            <a:srgbClr val="FF0000"/>
                          </a:solidFill>
                          <a:effectLst/>
                        </a:rPr>
                        <a:t>-4.4 cm</a:t>
                      </a:r>
                      <a:endParaRPr lang="tr-TR" sz="1600" b="1" dirty="0">
                        <a:solidFill>
                          <a:srgbClr val="FF0000"/>
                        </a:solidFill>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b="1" dirty="0">
                          <a:solidFill>
                            <a:srgbClr val="FF0000"/>
                          </a:solidFill>
                          <a:effectLst/>
                        </a:rPr>
                        <a:t>F</a:t>
                      </a:r>
                      <a:r>
                        <a:rPr lang="tr-TR" sz="1600" b="1" baseline="-25000" dirty="0">
                          <a:solidFill>
                            <a:srgbClr val="FF0000"/>
                          </a:solidFill>
                          <a:effectLst/>
                        </a:rPr>
                        <a:t>L</a:t>
                      </a:r>
                      <a:r>
                        <a:rPr lang="tr-TR" sz="1600" b="1" dirty="0">
                          <a:solidFill>
                            <a:srgbClr val="FF0000"/>
                          </a:solidFill>
                          <a:effectLst/>
                        </a:rPr>
                        <a:t>=</a:t>
                      </a:r>
                      <a:endParaRPr lang="tr-TR" sz="1600" b="1" dirty="0">
                        <a:solidFill>
                          <a:srgbClr val="FF0000"/>
                        </a:solidFill>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b="1" dirty="0">
                          <a:solidFill>
                            <a:srgbClr val="FF0000"/>
                          </a:solidFill>
                          <a:effectLst/>
                        </a:rPr>
                        <a:t>14.5 cm</a:t>
                      </a:r>
                      <a:endParaRPr lang="tr-TR" sz="1600" b="1" dirty="0">
                        <a:solidFill>
                          <a:srgbClr val="FF0000"/>
                        </a:solidFill>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266588">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b="1">
                          <a:solidFill>
                            <a:srgbClr val="FF0000"/>
                          </a:solidFill>
                          <a:effectLst/>
                        </a:rPr>
                        <a:t>f</a:t>
                      </a:r>
                      <a:r>
                        <a:rPr lang="tr-TR" sz="1600" b="1" baseline="-25000">
                          <a:solidFill>
                            <a:srgbClr val="FF0000"/>
                          </a:solidFill>
                          <a:effectLst/>
                        </a:rPr>
                        <a:t>Q</a:t>
                      </a:r>
                      <a:r>
                        <a:rPr lang="tr-TR" sz="1600" b="1">
                          <a:solidFill>
                            <a:srgbClr val="FF0000"/>
                          </a:solidFill>
                          <a:effectLst/>
                        </a:rPr>
                        <a:t>=</a:t>
                      </a:r>
                      <a:endParaRPr lang="tr-TR" sz="1600" b="1">
                        <a:solidFill>
                          <a:srgbClr val="FF0000"/>
                        </a:solidFill>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tr-TR" sz="1600" b="1" dirty="0">
                          <a:solidFill>
                            <a:srgbClr val="FF0000"/>
                          </a:solidFill>
                          <a:effectLst/>
                        </a:rPr>
                        <a:t>-4.7 cm</a:t>
                      </a:r>
                      <a:endParaRPr lang="tr-TR" sz="1600" b="1" dirty="0">
                        <a:solidFill>
                          <a:srgbClr val="FF0000"/>
                        </a:solidFill>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b="1" dirty="0">
                          <a:solidFill>
                            <a:srgbClr val="FF0000"/>
                          </a:solidFill>
                          <a:effectLst/>
                        </a:rPr>
                        <a:t>F</a:t>
                      </a:r>
                      <a:r>
                        <a:rPr lang="tr-TR" sz="1600" b="1" baseline="-25000" dirty="0">
                          <a:solidFill>
                            <a:srgbClr val="FF0000"/>
                          </a:solidFill>
                          <a:effectLst/>
                        </a:rPr>
                        <a:t>Q</a:t>
                      </a:r>
                      <a:r>
                        <a:rPr lang="tr-TR" sz="1600" b="1" dirty="0">
                          <a:solidFill>
                            <a:srgbClr val="FF0000"/>
                          </a:solidFill>
                          <a:effectLst/>
                        </a:rPr>
                        <a:t>=</a:t>
                      </a:r>
                      <a:endParaRPr lang="tr-TR" sz="1600" b="1" dirty="0">
                        <a:solidFill>
                          <a:srgbClr val="FF0000"/>
                        </a:solidFill>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tr-TR" sz="1600" b="1" dirty="0">
                          <a:solidFill>
                            <a:srgbClr val="FF0000"/>
                          </a:solidFill>
                          <a:effectLst/>
                        </a:rPr>
                        <a:t>13.9 cm</a:t>
                      </a:r>
                      <a:endParaRPr lang="tr-TR" sz="1600" b="1" dirty="0">
                        <a:solidFill>
                          <a:srgbClr val="FF0000"/>
                        </a:solidFill>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376884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Hesabı</a:t>
            </a:r>
            <a:endParaRPr lang="en-US" sz="2400" dirty="0">
              <a:solidFill>
                <a:schemeClr val="bg1"/>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3618143666"/>
              </p:ext>
            </p:extLst>
          </p:nvPr>
        </p:nvGraphicFramePr>
        <p:xfrm>
          <a:off x="278543" y="765956"/>
          <a:ext cx="8208911" cy="5877632"/>
        </p:xfrm>
        <a:graphic>
          <a:graphicData uri="http://schemas.openxmlformats.org/drawingml/2006/table">
            <a:tbl>
              <a:tblPr>
                <a:tableStyleId>{3C2FFA5D-87B4-456A-9821-1D502468CF0F}</a:tableStyleId>
              </a:tblPr>
              <a:tblGrid>
                <a:gridCol w="957353">
                  <a:extLst>
                    <a:ext uri="{9D8B030D-6E8A-4147-A177-3AD203B41FA5}">
                      <a16:colId xmlns:a16="http://schemas.microsoft.com/office/drawing/2014/main" val="20000"/>
                    </a:ext>
                  </a:extLst>
                </a:gridCol>
                <a:gridCol w="958317">
                  <a:extLst>
                    <a:ext uri="{9D8B030D-6E8A-4147-A177-3AD203B41FA5}">
                      <a16:colId xmlns:a16="http://schemas.microsoft.com/office/drawing/2014/main" val="20001"/>
                    </a:ext>
                  </a:extLst>
                </a:gridCol>
                <a:gridCol w="958317">
                  <a:extLst>
                    <a:ext uri="{9D8B030D-6E8A-4147-A177-3AD203B41FA5}">
                      <a16:colId xmlns:a16="http://schemas.microsoft.com/office/drawing/2014/main" val="20002"/>
                    </a:ext>
                  </a:extLst>
                </a:gridCol>
                <a:gridCol w="957353">
                  <a:extLst>
                    <a:ext uri="{9D8B030D-6E8A-4147-A177-3AD203B41FA5}">
                      <a16:colId xmlns:a16="http://schemas.microsoft.com/office/drawing/2014/main" val="20003"/>
                    </a:ext>
                  </a:extLst>
                </a:gridCol>
                <a:gridCol w="821276">
                  <a:extLst>
                    <a:ext uri="{9D8B030D-6E8A-4147-A177-3AD203B41FA5}">
                      <a16:colId xmlns:a16="http://schemas.microsoft.com/office/drawing/2014/main" val="20004"/>
                    </a:ext>
                  </a:extLst>
                </a:gridCol>
                <a:gridCol w="821276">
                  <a:extLst>
                    <a:ext uri="{9D8B030D-6E8A-4147-A177-3AD203B41FA5}">
                      <a16:colId xmlns:a16="http://schemas.microsoft.com/office/drawing/2014/main" val="20005"/>
                    </a:ext>
                  </a:extLst>
                </a:gridCol>
                <a:gridCol w="820313">
                  <a:extLst>
                    <a:ext uri="{9D8B030D-6E8A-4147-A177-3AD203B41FA5}">
                      <a16:colId xmlns:a16="http://schemas.microsoft.com/office/drawing/2014/main" val="20006"/>
                    </a:ext>
                  </a:extLst>
                </a:gridCol>
                <a:gridCol w="957353">
                  <a:extLst>
                    <a:ext uri="{9D8B030D-6E8A-4147-A177-3AD203B41FA5}">
                      <a16:colId xmlns:a16="http://schemas.microsoft.com/office/drawing/2014/main" val="20007"/>
                    </a:ext>
                  </a:extLst>
                </a:gridCol>
                <a:gridCol w="957353">
                  <a:extLst>
                    <a:ext uri="{9D8B030D-6E8A-4147-A177-3AD203B41FA5}">
                      <a16:colId xmlns:a16="http://schemas.microsoft.com/office/drawing/2014/main" val="20008"/>
                    </a:ext>
                  </a:extLst>
                </a:gridCol>
              </a:tblGrid>
              <a:tr h="689937">
                <a:tc>
                  <a:txBody>
                    <a:bodyPr/>
                    <a:lstStyle/>
                    <a:p>
                      <a:pPr algn="ctr">
                        <a:spcAft>
                          <a:spcPts val="0"/>
                        </a:spcAft>
                      </a:pPr>
                      <a:r>
                        <a:rPr lang="tr-TR" sz="1600" dirty="0">
                          <a:effectLst/>
                        </a:rPr>
                        <a:t>Güz.</a:t>
                      </a:r>
                    </a:p>
                    <a:p>
                      <a:pPr algn="ctr">
                        <a:spcAft>
                          <a:spcPts val="0"/>
                        </a:spcAft>
                      </a:pPr>
                      <a:r>
                        <a:rPr lang="tr-TR" sz="1600" dirty="0">
                          <a:effectLst/>
                        </a:rPr>
                        <a:t>No</a:t>
                      </a:r>
                      <a:endParaRPr lang="tr-TR" sz="1600" dirty="0">
                        <a:effectLst/>
                        <a:latin typeface="Times New Roman"/>
                        <a:ea typeface="Times New Roman"/>
                      </a:endParaRPr>
                    </a:p>
                  </a:txBody>
                  <a:tcPr marL="9525" marR="9525" marT="9525" marB="0" anchor="ctr"/>
                </a:tc>
                <a:tc>
                  <a:txBody>
                    <a:bodyPr/>
                    <a:lstStyle/>
                    <a:p>
                      <a:pPr algn="ctr">
                        <a:spcAft>
                          <a:spcPts val="0"/>
                        </a:spcAft>
                      </a:pPr>
                      <a:r>
                        <a:rPr lang="tr-TR" sz="1600">
                          <a:effectLst/>
                        </a:rPr>
                        <a:t>NN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Kırılma Açısı</a:t>
                      </a:r>
                    </a:p>
                    <a:p>
                      <a:pPr algn="ctr">
                        <a:spcAft>
                          <a:spcPts val="0"/>
                        </a:spcAft>
                      </a:pPr>
                      <a:r>
                        <a:rPr lang="tr-TR" sz="1600">
                          <a:effectLst/>
                          <a:sym typeface="Symbol"/>
                        </a:rPr>
                        <a:t></a:t>
                      </a:r>
                      <a:r>
                        <a:rPr lang="tr-TR" sz="1600">
                          <a:effectLst/>
                        </a:rPr>
                        <a:t> (gon)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Açıklık Açısı</a:t>
                      </a:r>
                    </a:p>
                    <a:p>
                      <a:pPr algn="ctr">
                        <a:spcAft>
                          <a:spcPts val="0"/>
                        </a:spcAft>
                      </a:pPr>
                      <a:r>
                        <a:rPr lang="tr-TR" sz="1600">
                          <a:effectLst/>
                          <a:sym typeface="Symbol"/>
                        </a:rPr>
                        <a:t></a:t>
                      </a:r>
                      <a:r>
                        <a:rPr lang="tr-TR" sz="1600">
                          <a:effectLst/>
                        </a:rPr>
                        <a:t> (gon)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dirty="0">
                          <a:effectLst/>
                        </a:rPr>
                        <a:t>Kenar</a:t>
                      </a:r>
                    </a:p>
                    <a:p>
                      <a:pPr algn="ctr">
                        <a:spcAft>
                          <a:spcPts val="0"/>
                        </a:spcAft>
                      </a:pPr>
                      <a:r>
                        <a:rPr lang="tr-TR" sz="1600" dirty="0">
                          <a:effectLst/>
                        </a:rPr>
                        <a:t>D (m)</a:t>
                      </a:r>
                      <a:endParaRPr lang="tr-TR" sz="1600" dirty="0">
                        <a:effectLst/>
                        <a:latin typeface="Times New Roman"/>
                        <a:ea typeface="Times New Roman"/>
                      </a:endParaRPr>
                    </a:p>
                  </a:txBody>
                  <a:tcPr marL="9525" marR="9525" marT="9525" marB="0" anchor="ctr"/>
                </a:tc>
                <a:tc>
                  <a:txBody>
                    <a:bodyPr/>
                    <a:lstStyle/>
                    <a:p>
                      <a:pPr algn="ctr">
                        <a:spcAft>
                          <a:spcPts val="0"/>
                        </a:spcAft>
                      </a:pPr>
                      <a:r>
                        <a:rPr lang="tr-TR" sz="1600">
                          <a:effectLst/>
                          <a:sym typeface="Symbol"/>
                        </a:rPr>
                        <a:t></a:t>
                      </a:r>
                      <a:r>
                        <a:rPr lang="tr-TR" sz="1600">
                          <a:effectLst/>
                        </a:rPr>
                        <a:t>Y</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sym typeface="Symbol"/>
                        </a:rPr>
                        <a:t></a:t>
                      </a:r>
                      <a:r>
                        <a:rPr lang="tr-TR" sz="1600">
                          <a:effectLst/>
                        </a:rPr>
                        <a:t>X</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Y</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X</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0"/>
                  </a:ext>
                </a:extLst>
              </a:tr>
              <a:tr h="266588">
                <a:tc rowSpan="16">
                  <a:txBody>
                    <a:bodyPr/>
                    <a:lstStyle/>
                    <a:p>
                      <a:pPr algn="ctr">
                        <a:spcAft>
                          <a:spcPts val="0"/>
                        </a:spcAft>
                      </a:pPr>
                      <a:r>
                        <a:rPr lang="tr-TR" sz="1600" dirty="0">
                          <a:effectLst/>
                        </a:rPr>
                        <a:t>3</a:t>
                      </a: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a:effectLst/>
                        </a:rPr>
                        <a:t>N1</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1"/>
                  </a:ext>
                </a:extLst>
              </a:tr>
              <a:tr h="51629">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294.538</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2"/>
                  </a:ext>
                </a:extLst>
              </a:tr>
              <a:tr h="187738">
                <a:tc vMerge="1">
                  <a:txBody>
                    <a:bodyPr/>
                    <a:lstStyle/>
                    <a:p>
                      <a:endParaRPr lang="tr-TR"/>
                    </a:p>
                  </a:txBody>
                  <a:tcPr/>
                </a:tc>
                <a:tc rowSpan="2">
                  <a:txBody>
                    <a:bodyPr/>
                    <a:lstStyle/>
                    <a:p>
                      <a:pPr algn="ctr">
                        <a:spcAft>
                          <a:spcPts val="0"/>
                        </a:spcAft>
                      </a:pPr>
                      <a:r>
                        <a:rPr lang="tr-TR" sz="1600">
                          <a:effectLst/>
                        </a:rPr>
                        <a:t>N2</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a:effectLst/>
                        </a:rPr>
                        <a:t>+1</a:t>
                      </a:r>
                    </a:p>
                    <a:p>
                      <a:pPr algn="r">
                        <a:spcAft>
                          <a:spcPts val="0"/>
                        </a:spcAft>
                      </a:pPr>
                      <a:r>
                        <a:rPr lang="tr-TR" sz="1600">
                          <a:effectLst/>
                        </a:rPr>
                        <a:t>78.252</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2922.74</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13846.28</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3"/>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172.791</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73.44</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dirty="0">
                        <a:effectLst/>
                      </a:endParaRPr>
                    </a:p>
                    <a:p>
                      <a:pPr algn="r">
                        <a:spcAft>
                          <a:spcPts val="0"/>
                        </a:spcAft>
                      </a:pPr>
                      <a:r>
                        <a:rPr lang="tr-TR" sz="1600" dirty="0">
                          <a:effectLst/>
                        </a:rPr>
                        <a:t>+30.44</a:t>
                      </a:r>
                      <a:endParaRPr lang="tr-TR" sz="1600" dirty="0">
                        <a:effectLst/>
                        <a:latin typeface="Times New Roman"/>
                        <a:ea typeface="Times New Roman"/>
                      </a:endParaRPr>
                    </a:p>
                  </a:txBody>
                  <a:tcPr marL="9525" marR="9525" marT="9525" marB="0" anchor="ctr"/>
                </a:tc>
                <a:tc rowSpan="2">
                  <a:txBody>
                    <a:bodyPr/>
                    <a:lstStyle/>
                    <a:p>
                      <a:pPr algn="r">
                        <a:spcAft>
                          <a:spcPts val="0"/>
                        </a:spcAft>
                      </a:pPr>
                      <a:r>
                        <a:rPr lang="tr-TR" sz="1600" b="1" dirty="0">
                          <a:solidFill>
                            <a:srgbClr val="FF0000"/>
                          </a:solidFill>
                          <a:effectLst/>
                        </a:rPr>
                        <a:t>-1</a:t>
                      </a:r>
                    </a:p>
                    <a:p>
                      <a:pPr algn="r">
                        <a:spcAft>
                          <a:spcPts val="0"/>
                        </a:spcAft>
                      </a:pPr>
                      <a:r>
                        <a:rPr lang="tr-TR" sz="1600" dirty="0">
                          <a:effectLst/>
                        </a:rPr>
                        <a:t>-66.83</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4"/>
                  </a:ext>
                </a:extLst>
              </a:tr>
              <a:tr h="187738">
                <a:tc vMerge="1">
                  <a:txBody>
                    <a:bodyPr/>
                    <a:lstStyle/>
                    <a:p>
                      <a:endParaRPr lang="tr-TR"/>
                    </a:p>
                  </a:txBody>
                  <a:tcPr/>
                </a:tc>
                <a:tc rowSpan="2">
                  <a:txBody>
                    <a:bodyPr/>
                    <a:lstStyle/>
                    <a:p>
                      <a:pPr algn="ctr">
                        <a:spcAft>
                          <a:spcPts val="0"/>
                        </a:spcAft>
                      </a:pPr>
                      <a:r>
                        <a:rPr lang="tr-TR" sz="1600" dirty="0">
                          <a:effectLst/>
                        </a:rPr>
                        <a:t>P1</a:t>
                      </a:r>
                      <a:endParaRPr lang="tr-TR" sz="1600" dirty="0">
                        <a:effectLst/>
                        <a:latin typeface="Times New Roman"/>
                        <a:ea typeface="Times New Roman"/>
                      </a:endParaRPr>
                    </a:p>
                  </a:txBody>
                  <a:tcPr marL="9525" marR="9525" marT="9525" marB="0" anchor="ctr"/>
                </a:tc>
                <a:tc rowSpan="2">
                  <a:txBody>
                    <a:bodyPr/>
                    <a:lstStyle/>
                    <a:p>
                      <a:pPr algn="r">
                        <a:spcAft>
                          <a:spcPts val="0"/>
                        </a:spcAft>
                      </a:pPr>
                      <a:r>
                        <a:rPr lang="tr-TR" sz="1600">
                          <a:effectLst/>
                        </a:rPr>
                        <a:t>+2</a:t>
                      </a:r>
                    </a:p>
                    <a:p>
                      <a:pPr algn="r">
                        <a:spcAft>
                          <a:spcPts val="0"/>
                        </a:spcAft>
                      </a:pPr>
                      <a:r>
                        <a:rPr lang="tr-TR" sz="1600">
                          <a:effectLst/>
                        </a:rPr>
                        <a:t>219.296</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b="1" dirty="0">
                          <a:solidFill>
                            <a:srgbClr val="FF0000"/>
                          </a:solidFill>
                          <a:effectLst/>
                        </a:rPr>
                        <a:t>2953.18</a:t>
                      </a:r>
                      <a:endParaRPr lang="tr-TR" sz="1600" b="1" dirty="0">
                        <a:solidFill>
                          <a:srgbClr val="FF0000"/>
                        </a:solidFill>
                        <a:effectLst/>
                        <a:latin typeface="Times New Roman"/>
                        <a:ea typeface="Times New Roman"/>
                      </a:endParaRPr>
                    </a:p>
                  </a:txBody>
                  <a:tcPr marL="9525" marR="9525" marT="9525" marB="0" anchor="ctr"/>
                </a:tc>
                <a:tc rowSpan="2">
                  <a:txBody>
                    <a:bodyPr/>
                    <a:lstStyle/>
                    <a:p>
                      <a:pPr algn="ctr">
                        <a:spcAft>
                          <a:spcPts val="0"/>
                        </a:spcAft>
                      </a:pPr>
                      <a:r>
                        <a:rPr lang="tr-TR" sz="1600" b="1">
                          <a:solidFill>
                            <a:srgbClr val="FF0000"/>
                          </a:solidFill>
                          <a:effectLst/>
                        </a:rPr>
                        <a:t>13779.44</a:t>
                      </a:r>
                      <a:endParaRPr lang="tr-TR" sz="1600" b="1">
                        <a:solidFill>
                          <a:srgbClr val="FF0000"/>
                        </a:solidFill>
                        <a:effectLst/>
                        <a:latin typeface="Times New Roman"/>
                        <a:ea typeface="Times New Roman"/>
                      </a:endParaRPr>
                    </a:p>
                  </a:txBody>
                  <a:tcPr marL="9525" marR="9525" marT="9525" marB="0" anchor="ctr"/>
                </a:tc>
                <a:extLst>
                  <a:ext uri="{0D108BD9-81ED-4DB2-BD59-A6C34878D82A}">
                    <a16:rowId xmlns:a16="http://schemas.microsoft.com/office/drawing/2014/main" val="10005"/>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192.089</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102.03</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b="1" dirty="0">
                          <a:solidFill>
                            <a:srgbClr val="FF0000"/>
                          </a:solidFill>
                          <a:effectLst/>
                        </a:rPr>
                        <a:t>+1</a:t>
                      </a:r>
                    </a:p>
                    <a:p>
                      <a:pPr algn="r">
                        <a:spcAft>
                          <a:spcPts val="0"/>
                        </a:spcAft>
                      </a:pPr>
                      <a:r>
                        <a:rPr lang="tr-TR" sz="1600" dirty="0">
                          <a:effectLst/>
                        </a:rPr>
                        <a:t>+12.65</a:t>
                      </a:r>
                      <a:endParaRPr lang="tr-TR" sz="1600" dirty="0">
                        <a:effectLst/>
                        <a:latin typeface="Times New Roman"/>
                        <a:ea typeface="Times New Roman"/>
                      </a:endParaRPr>
                    </a:p>
                  </a:txBody>
                  <a:tcPr marL="9525" marR="9525" marT="9525" marB="0" anchor="ctr"/>
                </a:tc>
                <a:tc rowSpan="2">
                  <a:txBody>
                    <a:bodyPr/>
                    <a:lstStyle/>
                    <a:p>
                      <a:pPr algn="r">
                        <a:spcAft>
                          <a:spcPts val="0"/>
                        </a:spcAft>
                      </a:pPr>
                      <a:r>
                        <a:rPr lang="tr-TR" sz="1600" b="1" dirty="0">
                          <a:solidFill>
                            <a:srgbClr val="FF0000"/>
                          </a:solidFill>
                          <a:effectLst/>
                        </a:rPr>
                        <a:t>-1</a:t>
                      </a:r>
                    </a:p>
                    <a:p>
                      <a:pPr algn="r">
                        <a:spcAft>
                          <a:spcPts val="0"/>
                        </a:spcAft>
                      </a:pPr>
                      <a:r>
                        <a:rPr lang="tr-TR" sz="1600" dirty="0">
                          <a:effectLst/>
                        </a:rPr>
                        <a:t>-101.24</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6"/>
                  </a:ext>
                </a:extLst>
              </a:tr>
              <a:tr h="187738">
                <a:tc vMerge="1">
                  <a:txBody>
                    <a:bodyPr/>
                    <a:lstStyle/>
                    <a:p>
                      <a:endParaRPr lang="tr-TR"/>
                    </a:p>
                  </a:txBody>
                  <a:tcPr/>
                </a:tc>
                <a:tc rowSpan="2">
                  <a:txBody>
                    <a:bodyPr/>
                    <a:lstStyle/>
                    <a:p>
                      <a:pPr algn="ctr">
                        <a:spcAft>
                          <a:spcPts val="0"/>
                        </a:spcAft>
                      </a:pPr>
                      <a:r>
                        <a:rPr lang="tr-TR" sz="1600">
                          <a:effectLst/>
                        </a:rPr>
                        <a:t>P2</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211.958</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b="1" dirty="0">
                          <a:solidFill>
                            <a:srgbClr val="FF0000"/>
                          </a:solidFill>
                          <a:effectLst/>
                        </a:rPr>
                        <a:t>2965.84</a:t>
                      </a:r>
                      <a:endParaRPr lang="tr-TR" sz="1600" b="1" dirty="0">
                        <a:solidFill>
                          <a:srgbClr val="FF0000"/>
                        </a:solidFill>
                        <a:effectLst/>
                        <a:latin typeface="Times New Roman"/>
                        <a:ea typeface="Times New Roman"/>
                      </a:endParaRPr>
                    </a:p>
                  </a:txBody>
                  <a:tcPr marL="9525" marR="9525" marT="9525" marB="0" anchor="ctr"/>
                </a:tc>
                <a:tc rowSpan="2">
                  <a:txBody>
                    <a:bodyPr/>
                    <a:lstStyle/>
                    <a:p>
                      <a:pPr algn="ctr">
                        <a:spcAft>
                          <a:spcPts val="0"/>
                        </a:spcAft>
                      </a:pPr>
                      <a:r>
                        <a:rPr lang="tr-TR" sz="1600" b="1" dirty="0">
                          <a:solidFill>
                            <a:srgbClr val="FF0000"/>
                          </a:solidFill>
                          <a:effectLst/>
                        </a:rPr>
                        <a:t>13678.19</a:t>
                      </a:r>
                      <a:endParaRPr lang="tr-TR" sz="1600" b="1" dirty="0">
                        <a:solidFill>
                          <a:srgbClr val="FF0000"/>
                        </a:solidFill>
                        <a:effectLst/>
                        <a:latin typeface="Times New Roman"/>
                        <a:ea typeface="Times New Roman"/>
                      </a:endParaRPr>
                    </a:p>
                  </a:txBody>
                  <a:tcPr marL="9525" marR="9525" marT="9525" marB="0" anchor="ctr"/>
                </a:tc>
                <a:extLst>
                  <a:ext uri="{0D108BD9-81ED-4DB2-BD59-A6C34878D82A}">
                    <a16:rowId xmlns:a16="http://schemas.microsoft.com/office/drawing/2014/main" val="10007"/>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dirty="0">
                          <a:effectLst/>
                        </a:rPr>
                        <a:t>204.048</a:t>
                      </a: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124.19</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b="1" dirty="0">
                          <a:solidFill>
                            <a:srgbClr val="FF0000"/>
                          </a:solidFill>
                          <a:effectLst/>
                        </a:rPr>
                        <a:t>+1</a:t>
                      </a:r>
                    </a:p>
                    <a:p>
                      <a:pPr algn="r">
                        <a:spcAft>
                          <a:spcPts val="0"/>
                        </a:spcAft>
                      </a:pPr>
                      <a:r>
                        <a:rPr lang="tr-TR" sz="1600" dirty="0">
                          <a:effectLst/>
                        </a:rPr>
                        <a:t>-7.89</a:t>
                      </a:r>
                      <a:endParaRPr lang="tr-TR" sz="1600" dirty="0">
                        <a:effectLst/>
                        <a:latin typeface="Times New Roman"/>
                        <a:ea typeface="Times New Roman"/>
                      </a:endParaRPr>
                    </a:p>
                  </a:txBody>
                  <a:tcPr marL="9525" marR="9525" marT="9525" marB="0" anchor="ctr"/>
                </a:tc>
                <a:tc rowSpan="2">
                  <a:txBody>
                    <a:bodyPr/>
                    <a:lstStyle/>
                    <a:p>
                      <a:pPr algn="r">
                        <a:spcAft>
                          <a:spcPts val="0"/>
                        </a:spcAft>
                      </a:pPr>
                      <a:r>
                        <a:rPr lang="tr-TR" sz="1600" b="1" dirty="0">
                          <a:solidFill>
                            <a:srgbClr val="FF0000"/>
                          </a:solidFill>
                          <a:effectLst/>
                        </a:rPr>
                        <a:t>-1</a:t>
                      </a:r>
                    </a:p>
                    <a:p>
                      <a:pPr algn="r">
                        <a:spcAft>
                          <a:spcPts val="0"/>
                        </a:spcAft>
                      </a:pPr>
                      <a:r>
                        <a:rPr lang="tr-TR" sz="1600" dirty="0">
                          <a:effectLst/>
                        </a:rPr>
                        <a:t>-123.94</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8"/>
                  </a:ext>
                </a:extLst>
              </a:tr>
              <a:tr h="187738">
                <a:tc vMerge="1">
                  <a:txBody>
                    <a:bodyPr/>
                    <a:lstStyle/>
                    <a:p>
                      <a:endParaRPr lang="tr-TR"/>
                    </a:p>
                  </a:txBody>
                  <a:tcPr/>
                </a:tc>
                <a:tc rowSpan="2">
                  <a:txBody>
                    <a:bodyPr/>
                    <a:lstStyle/>
                    <a:p>
                      <a:pPr algn="ctr">
                        <a:spcAft>
                          <a:spcPts val="0"/>
                        </a:spcAft>
                      </a:pPr>
                      <a:r>
                        <a:rPr lang="tr-TR" sz="1600">
                          <a:effectLst/>
                        </a:rPr>
                        <a:t>P3</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194.562</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b="1">
                          <a:solidFill>
                            <a:srgbClr val="FF0000"/>
                          </a:solidFill>
                          <a:effectLst/>
                        </a:rPr>
                        <a:t>2957.96</a:t>
                      </a:r>
                      <a:endParaRPr lang="tr-TR" sz="1600" b="1">
                        <a:solidFill>
                          <a:srgbClr val="FF0000"/>
                        </a:solidFill>
                        <a:effectLst/>
                        <a:latin typeface="Times New Roman"/>
                        <a:ea typeface="Times New Roman"/>
                      </a:endParaRPr>
                    </a:p>
                  </a:txBody>
                  <a:tcPr marL="9525" marR="9525" marT="9525" marB="0" anchor="ctr"/>
                </a:tc>
                <a:tc rowSpan="2">
                  <a:txBody>
                    <a:bodyPr/>
                    <a:lstStyle/>
                    <a:p>
                      <a:pPr algn="ctr">
                        <a:spcAft>
                          <a:spcPts val="0"/>
                        </a:spcAft>
                      </a:pPr>
                      <a:r>
                        <a:rPr lang="tr-TR" sz="1600" b="1" dirty="0">
                          <a:solidFill>
                            <a:srgbClr val="FF0000"/>
                          </a:solidFill>
                          <a:effectLst/>
                        </a:rPr>
                        <a:t>13554.24</a:t>
                      </a:r>
                      <a:endParaRPr lang="tr-TR" sz="1600" b="1" dirty="0">
                        <a:solidFill>
                          <a:srgbClr val="FF0000"/>
                        </a:solidFill>
                        <a:effectLst/>
                        <a:latin typeface="Times New Roman"/>
                        <a:ea typeface="Times New Roman"/>
                      </a:endParaRPr>
                    </a:p>
                  </a:txBody>
                  <a:tcPr marL="9525" marR="9525" marT="9525" marB="0" anchor="ctr"/>
                </a:tc>
                <a:extLst>
                  <a:ext uri="{0D108BD9-81ED-4DB2-BD59-A6C34878D82A}">
                    <a16:rowId xmlns:a16="http://schemas.microsoft.com/office/drawing/2014/main" val="10009"/>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198.611</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92.79</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b="1" dirty="0">
                          <a:solidFill>
                            <a:srgbClr val="FF0000"/>
                          </a:solidFill>
                          <a:effectLst/>
                        </a:rPr>
                        <a:t>+1</a:t>
                      </a:r>
                    </a:p>
                    <a:p>
                      <a:pPr algn="r">
                        <a:spcAft>
                          <a:spcPts val="0"/>
                        </a:spcAft>
                      </a:pPr>
                      <a:r>
                        <a:rPr lang="tr-TR" sz="1600" dirty="0">
                          <a:effectLst/>
                        </a:rPr>
                        <a:t>+2.02</a:t>
                      </a:r>
                      <a:endParaRPr lang="tr-TR" sz="1600" dirty="0">
                        <a:effectLst/>
                        <a:latin typeface="Times New Roman"/>
                        <a:ea typeface="Times New Roman"/>
                      </a:endParaRPr>
                    </a:p>
                  </a:txBody>
                  <a:tcPr marL="9525" marR="9525" marT="9525" marB="0" anchor="ctr"/>
                </a:tc>
                <a:tc rowSpan="2">
                  <a:txBody>
                    <a:bodyPr/>
                    <a:lstStyle/>
                    <a:p>
                      <a:pPr algn="r">
                        <a:spcAft>
                          <a:spcPts val="0"/>
                        </a:spcAft>
                      </a:pPr>
                      <a:r>
                        <a:rPr lang="tr-TR" sz="1600" b="1" dirty="0">
                          <a:solidFill>
                            <a:srgbClr val="FF0000"/>
                          </a:solidFill>
                          <a:effectLst/>
                        </a:rPr>
                        <a:t>-1</a:t>
                      </a:r>
                    </a:p>
                    <a:p>
                      <a:pPr algn="r">
                        <a:spcAft>
                          <a:spcPts val="0"/>
                        </a:spcAft>
                      </a:pPr>
                      <a:r>
                        <a:rPr lang="tr-TR" sz="1600" dirty="0">
                          <a:effectLst/>
                        </a:rPr>
                        <a:t>-92.77</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0"/>
                  </a:ext>
                </a:extLst>
              </a:tr>
              <a:tr h="187738">
                <a:tc vMerge="1">
                  <a:txBody>
                    <a:bodyPr/>
                    <a:lstStyle/>
                    <a:p>
                      <a:endParaRPr lang="tr-TR"/>
                    </a:p>
                  </a:txBody>
                  <a:tcPr/>
                </a:tc>
                <a:tc rowSpan="2">
                  <a:txBody>
                    <a:bodyPr/>
                    <a:lstStyle/>
                    <a:p>
                      <a:pPr algn="ctr">
                        <a:spcAft>
                          <a:spcPts val="0"/>
                        </a:spcAft>
                      </a:pPr>
                      <a:r>
                        <a:rPr lang="tr-TR" sz="1600">
                          <a:effectLst/>
                        </a:rPr>
                        <a:t>P4</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294.234</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b="1">
                          <a:solidFill>
                            <a:srgbClr val="FF0000"/>
                          </a:solidFill>
                          <a:effectLst/>
                        </a:rPr>
                        <a:t>2959.99</a:t>
                      </a:r>
                      <a:endParaRPr lang="tr-TR" sz="1600" b="1">
                        <a:solidFill>
                          <a:srgbClr val="FF0000"/>
                        </a:solidFill>
                        <a:effectLst/>
                        <a:latin typeface="Times New Roman"/>
                        <a:ea typeface="Times New Roman"/>
                      </a:endParaRPr>
                    </a:p>
                  </a:txBody>
                  <a:tcPr marL="9525" marR="9525" marT="9525" marB="0" anchor="ctr"/>
                </a:tc>
                <a:tc rowSpan="2">
                  <a:txBody>
                    <a:bodyPr/>
                    <a:lstStyle/>
                    <a:p>
                      <a:pPr algn="ctr">
                        <a:spcAft>
                          <a:spcPts val="0"/>
                        </a:spcAft>
                      </a:pPr>
                      <a:r>
                        <a:rPr lang="tr-TR" sz="1600" b="1" dirty="0">
                          <a:solidFill>
                            <a:srgbClr val="FF0000"/>
                          </a:solidFill>
                          <a:effectLst/>
                        </a:rPr>
                        <a:t>13461.46</a:t>
                      </a:r>
                      <a:endParaRPr lang="tr-TR" sz="1600" b="1" dirty="0">
                        <a:solidFill>
                          <a:srgbClr val="FF0000"/>
                        </a:solidFill>
                        <a:effectLst/>
                        <a:latin typeface="Times New Roman"/>
                        <a:ea typeface="Times New Roman"/>
                      </a:endParaRPr>
                    </a:p>
                  </a:txBody>
                  <a:tcPr marL="9525" marR="9525" marT="9525" marB="0" anchor="ctr"/>
                </a:tc>
                <a:extLst>
                  <a:ext uri="{0D108BD9-81ED-4DB2-BD59-A6C34878D82A}">
                    <a16:rowId xmlns:a16="http://schemas.microsoft.com/office/drawing/2014/main" val="10011"/>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dirty="0">
                          <a:effectLst/>
                        </a:rPr>
                        <a:t>292.846</a:t>
                      </a: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a:effectLst/>
                        </a:rPr>
                        <a:t>97.04</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b="1" dirty="0">
                          <a:solidFill>
                            <a:srgbClr val="FF0000"/>
                          </a:solidFill>
                          <a:effectLst/>
                        </a:rPr>
                        <a:t>+1</a:t>
                      </a:r>
                    </a:p>
                    <a:p>
                      <a:pPr algn="r">
                        <a:spcAft>
                          <a:spcPts val="0"/>
                        </a:spcAft>
                      </a:pPr>
                      <a:r>
                        <a:rPr lang="tr-TR" sz="1600" dirty="0">
                          <a:effectLst/>
                        </a:rPr>
                        <a:t>-96.43</a:t>
                      </a:r>
                      <a:endParaRPr lang="tr-TR" sz="1600" dirty="0">
                        <a:effectLst/>
                        <a:latin typeface="Times New Roman"/>
                        <a:ea typeface="Times New Roman"/>
                      </a:endParaRPr>
                    </a:p>
                  </a:txBody>
                  <a:tcPr marL="9525" marR="9525" marT="9525" marB="0" anchor="ctr"/>
                </a:tc>
                <a:tc rowSpan="2">
                  <a:txBody>
                    <a:bodyPr/>
                    <a:lstStyle/>
                    <a:p>
                      <a:pPr algn="r">
                        <a:spcAft>
                          <a:spcPts val="0"/>
                        </a:spcAft>
                      </a:pPr>
                      <a:r>
                        <a:rPr lang="tr-TR" sz="1600" b="1" dirty="0">
                          <a:solidFill>
                            <a:srgbClr val="FF0000"/>
                          </a:solidFill>
                          <a:effectLst/>
                        </a:rPr>
                        <a:t>-1</a:t>
                      </a:r>
                    </a:p>
                    <a:p>
                      <a:pPr algn="r">
                        <a:spcAft>
                          <a:spcPts val="0"/>
                        </a:spcAft>
                      </a:pPr>
                      <a:r>
                        <a:rPr lang="tr-TR" sz="1600" dirty="0">
                          <a:effectLst/>
                        </a:rPr>
                        <a:t>-10.88</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2"/>
                  </a:ext>
                </a:extLst>
              </a:tr>
              <a:tr h="187738">
                <a:tc vMerge="1">
                  <a:txBody>
                    <a:bodyPr/>
                    <a:lstStyle/>
                    <a:p>
                      <a:endParaRPr lang="tr-TR"/>
                    </a:p>
                  </a:txBody>
                  <a:tcPr/>
                </a:tc>
                <a:tc rowSpan="2">
                  <a:txBody>
                    <a:bodyPr/>
                    <a:lstStyle/>
                    <a:p>
                      <a:pPr algn="ctr">
                        <a:spcAft>
                          <a:spcPts val="0"/>
                        </a:spcAft>
                      </a:pPr>
                      <a:r>
                        <a:rPr lang="tr-TR" sz="1600">
                          <a:effectLst/>
                        </a:rPr>
                        <a:t>N3</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105.031</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2863.57</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13450.57</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13"/>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197.878</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4"/>
                  </a:ext>
                </a:extLst>
              </a:tr>
              <a:tr h="51629">
                <a:tc vMerge="1">
                  <a:txBody>
                    <a:bodyPr/>
                    <a:lstStyle/>
                    <a:p>
                      <a:endParaRPr lang="tr-TR"/>
                    </a:p>
                  </a:txBody>
                  <a:tcPr/>
                </a:tc>
                <a:tc rowSpan="2">
                  <a:txBody>
                    <a:bodyPr/>
                    <a:lstStyle/>
                    <a:p>
                      <a:pPr algn="ctr">
                        <a:spcAft>
                          <a:spcPts val="0"/>
                        </a:spcAft>
                      </a:pPr>
                      <a:r>
                        <a:rPr lang="tr-TR" sz="1600">
                          <a:effectLst/>
                        </a:rPr>
                        <a:t>N4</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 </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15"/>
                  </a:ext>
                </a:extLst>
              </a:tr>
              <a:tr h="26658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spcAft>
                          <a:spcPts val="0"/>
                        </a:spcAft>
                      </a:pPr>
                      <a:r>
                        <a:rPr lang="tr-TR" sz="1600">
                          <a:effectLst/>
                        </a:rPr>
                        <a:t>(197.871)</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6"/>
                  </a:ext>
                </a:extLst>
              </a:tr>
              <a:tr h="266588">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r">
                        <a:spcAft>
                          <a:spcPts val="0"/>
                        </a:spcAft>
                      </a:pPr>
                      <a:r>
                        <a:rPr lang="tr-TR" sz="1600">
                          <a:effectLst/>
                        </a:rPr>
                        <a:t> </a:t>
                      </a:r>
                      <a:endParaRPr lang="tr-TR" sz="160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r>
                        <a:rPr lang="tr-TR" sz="1600">
                          <a:effectLst/>
                        </a:rPr>
                        <a:t>[s]</a:t>
                      </a:r>
                      <a:endParaRPr lang="tr-TR" sz="160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r>
                        <a:rPr lang="tr-TR" sz="1600">
                          <a:effectLst/>
                        </a:rPr>
                        <a:t>[</a:t>
                      </a:r>
                      <a:r>
                        <a:rPr lang="tr-TR" sz="1600">
                          <a:effectLst/>
                          <a:sym typeface="Symbol"/>
                        </a:rPr>
                        <a:t></a:t>
                      </a:r>
                      <a:r>
                        <a:rPr lang="tr-TR" sz="1600">
                          <a:effectLst/>
                        </a:rPr>
                        <a:t>Y]</a:t>
                      </a:r>
                      <a:endParaRPr lang="tr-TR" sz="160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r>
                        <a:rPr lang="tr-TR" sz="1600">
                          <a:effectLst/>
                        </a:rPr>
                        <a:t>[</a:t>
                      </a:r>
                      <a:r>
                        <a:rPr lang="tr-TR" sz="1600">
                          <a:effectLst/>
                          <a:sym typeface="Symbol"/>
                        </a:rPr>
                        <a:t></a:t>
                      </a:r>
                      <a:r>
                        <a:rPr lang="tr-TR" sz="1600">
                          <a:effectLst/>
                        </a:rPr>
                        <a:t>X]</a:t>
                      </a:r>
                      <a:endParaRPr lang="tr-TR" sz="160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r>
                        <a:rPr lang="tr-TR" sz="1600" dirty="0">
                          <a:effectLst/>
                        </a:rPr>
                        <a:t>[Y</a:t>
                      </a:r>
                      <a:r>
                        <a:rPr lang="tr-TR" sz="1600" baseline="-25000" dirty="0">
                          <a:effectLst/>
                        </a:rPr>
                        <a:t>N3</a:t>
                      </a:r>
                      <a:r>
                        <a:rPr lang="tr-TR" sz="1600" dirty="0">
                          <a:effectLst/>
                        </a:rPr>
                        <a:t>-Y</a:t>
                      </a:r>
                      <a:r>
                        <a:rPr lang="tr-TR" sz="1600" baseline="-25000" dirty="0">
                          <a:effectLst/>
                        </a:rPr>
                        <a:t>N2</a:t>
                      </a:r>
                      <a:r>
                        <a:rPr lang="tr-TR" sz="1600" dirty="0">
                          <a:effectLst/>
                        </a:rPr>
                        <a:t>]</a:t>
                      </a:r>
                      <a:endParaRPr lang="tr-TR" sz="1600" dirty="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ctr">
                        <a:spcAft>
                          <a:spcPts val="0"/>
                        </a:spcAft>
                      </a:pPr>
                      <a:r>
                        <a:rPr lang="tr-TR" sz="1600" dirty="0">
                          <a:effectLst/>
                        </a:rPr>
                        <a:t>[X</a:t>
                      </a:r>
                      <a:r>
                        <a:rPr lang="tr-TR" sz="1600" baseline="-25000" dirty="0">
                          <a:effectLst/>
                        </a:rPr>
                        <a:t>N3</a:t>
                      </a:r>
                      <a:r>
                        <a:rPr lang="tr-TR" sz="1600" dirty="0">
                          <a:effectLst/>
                        </a:rPr>
                        <a:t>-X</a:t>
                      </a:r>
                      <a:r>
                        <a:rPr lang="tr-TR" sz="1600" baseline="-25000" dirty="0">
                          <a:effectLst/>
                        </a:rPr>
                        <a:t>N2</a:t>
                      </a:r>
                      <a:r>
                        <a:rPr lang="tr-TR" sz="1600" dirty="0">
                          <a:effectLst/>
                        </a:rPr>
                        <a:t>]</a:t>
                      </a:r>
                      <a:endParaRPr lang="tr-TR" sz="1600" dirty="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17"/>
                  </a:ext>
                </a:extLst>
              </a:tr>
              <a:tr h="266588">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f</a:t>
                      </a:r>
                      <a:r>
                        <a:rPr lang="tr-TR" sz="1600" baseline="-25000" dirty="0">
                          <a:effectLst/>
                          <a:sym typeface="Symbol"/>
                        </a:rPr>
                        <a:t></a:t>
                      </a:r>
                      <a:r>
                        <a:rPr lang="tr-TR" sz="1600" dirty="0">
                          <a:effectLst/>
                        </a:rPr>
                        <a:t>=</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tabLst>
                          <a:tab pos="449580" algn="l"/>
                        </a:tabLst>
                      </a:pPr>
                      <a:r>
                        <a:rPr lang="tr-TR" sz="1600" dirty="0">
                          <a:effectLst/>
                        </a:rPr>
                        <a:t>7 </a:t>
                      </a:r>
                      <a:r>
                        <a:rPr lang="tr-TR" sz="1600" dirty="0" err="1">
                          <a:effectLst/>
                        </a:rPr>
                        <a:t>mgon</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489.49</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-59.21</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-395.66</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a:effectLst/>
                        </a:rPr>
                        <a:t>-59.17</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a:effectLst/>
                        </a:rPr>
                        <a:t>-395.71</a:t>
                      </a:r>
                      <a:endParaRPr lang="tr-TR" sz="160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450571">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F</a:t>
                      </a:r>
                      <a:r>
                        <a:rPr lang="tr-TR" sz="1600" baseline="-25000" dirty="0">
                          <a:effectLst/>
                          <a:sym typeface="Symbol"/>
                        </a:rPr>
                        <a:t></a:t>
                      </a:r>
                      <a:r>
                        <a:rPr lang="tr-TR" sz="1600" dirty="0">
                          <a:effectLst/>
                        </a:rPr>
                        <a:t>=</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36.7 </a:t>
                      </a:r>
                      <a:r>
                        <a:rPr lang="tr-TR" sz="1600" dirty="0" err="1">
                          <a:effectLst/>
                        </a:rPr>
                        <a:t>mgon</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dirty="0" err="1">
                          <a:effectLst/>
                        </a:rPr>
                        <a:t>f</a:t>
                      </a:r>
                      <a:r>
                        <a:rPr lang="tr-TR" sz="1600" baseline="-25000" dirty="0" err="1">
                          <a:effectLst/>
                        </a:rPr>
                        <a:t>y</a:t>
                      </a:r>
                      <a:r>
                        <a:rPr lang="tr-TR" sz="1600" dirty="0">
                          <a:effectLst/>
                        </a:rPr>
                        <a:t>=</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tabLst>
                          <a:tab pos="449580" algn="l"/>
                        </a:tabLst>
                      </a:pPr>
                      <a:r>
                        <a:rPr lang="tr-TR" sz="1600" dirty="0">
                          <a:effectLst/>
                        </a:rPr>
                        <a:t>4 cm</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dirty="0" err="1">
                          <a:effectLst/>
                        </a:rPr>
                        <a:t>f</a:t>
                      </a:r>
                      <a:r>
                        <a:rPr lang="tr-TR" sz="1600" baseline="-25000" dirty="0" err="1">
                          <a:effectLst/>
                        </a:rPr>
                        <a:t>x</a:t>
                      </a:r>
                      <a:r>
                        <a:rPr lang="tr-TR" sz="1600" dirty="0">
                          <a:effectLst/>
                        </a:rPr>
                        <a:t>=</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-5 cm</a:t>
                      </a: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266588">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dirty="0" err="1">
                          <a:effectLst/>
                        </a:rPr>
                        <a:t>f</a:t>
                      </a:r>
                      <a:r>
                        <a:rPr lang="tr-TR" sz="1600" baseline="-25000" dirty="0" err="1">
                          <a:effectLst/>
                        </a:rPr>
                        <a:t>L</a:t>
                      </a:r>
                      <a:r>
                        <a:rPr lang="tr-TR" sz="1600" dirty="0">
                          <a:effectLst/>
                        </a:rPr>
                        <a:t>=</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-4.4 cm</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dirty="0">
                          <a:effectLst/>
                        </a:rPr>
                        <a:t>F</a:t>
                      </a:r>
                      <a:r>
                        <a:rPr lang="tr-TR" sz="1600" baseline="-25000" dirty="0">
                          <a:effectLst/>
                        </a:rPr>
                        <a:t>L</a:t>
                      </a:r>
                      <a:r>
                        <a:rPr lang="tr-TR" sz="1600" dirty="0">
                          <a:effectLst/>
                        </a:rPr>
                        <a:t>=</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14.5 cm</a:t>
                      </a: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266588">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a:effectLst/>
                        </a:rPr>
                        <a:t>f</a:t>
                      </a:r>
                      <a:r>
                        <a:rPr lang="tr-TR" sz="1600" baseline="-25000">
                          <a:effectLst/>
                        </a:rPr>
                        <a:t>Q</a:t>
                      </a:r>
                      <a:r>
                        <a:rPr lang="tr-TR" sz="1600">
                          <a:effectLst/>
                        </a:rPr>
                        <a:t>=</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-4.7 cm</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dirty="0">
                          <a:effectLst/>
                        </a:rPr>
                        <a:t>F</a:t>
                      </a:r>
                      <a:r>
                        <a:rPr lang="tr-TR" sz="1600" baseline="-25000" dirty="0">
                          <a:effectLst/>
                        </a:rPr>
                        <a:t>Q</a:t>
                      </a:r>
                      <a:r>
                        <a:rPr lang="tr-TR" sz="1600" dirty="0">
                          <a:effectLst/>
                        </a:rPr>
                        <a:t>=</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13.9 cm</a:t>
                      </a: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500521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Hesabı</a:t>
            </a:r>
            <a:endParaRPr lang="en-US" sz="2400" dirty="0">
              <a:solidFill>
                <a:schemeClr val="bg1"/>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2642903686"/>
              </p:ext>
            </p:extLst>
          </p:nvPr>
        </p:nvGraphicFramePr>
        <p:xfrm>
          <a:off x="278543" y="774582"/>
          <a:ext cx="8208911" cy="5877632"/>
        </p:xfrm>
        <a:graphic>
          <a:graphicData uri="http://schemas.openxmlformats.org/drawingml/2006/table">
            <a:tbl>
              <a:tblPr>
                <a:tableStyleId>{3C2FFA5D-87B4-456A-9821-1D502468CF0F}</a:tableStyleId>
              </a:tblPr>
              <a:tblGrid>
                <a:gridCol w="957353">
                  <a:extLst>
                    <a:ext uri="{9D8B030D-6E8A-4147-A177-3AD203B41FA5}">
                      <a16:colId xmlns:a16="http://schemas.microsoft.com/office/drawing/2014/main" val="20000"/>
                    </a:ext>
                  </a:extLst>
                </a:gridCol>
                <a:gridCol w="958317">
                  <a:extLst>
                    <a:ext uri="{9D8B030D-6E8A-4147-A177-3AD203B41FA5}">
                      <a16:colId xmlns:a16="http://schemas.microsoft.com/office/drawing/2014/main" val="20001"/>
                    </a:ext>
                  </a:extLst>
                </a:gridCol>
                <a:gridCol w="958317">
                  <a:extLst>
                    <a:ext uri="{9D8B030D-6E8A-4147-A177-3AD203B41FA5}">
                      <a16:colId xmlns:a16="http://schemas.microsoft.com/office/drawing/2014/main" val="20002"/>
                    </a:ext>
                  </a:extLst>
                </a:gridCol>
                <a:gridCol w="957353">
                  <a:extLst>
                    <a:ext uri="{9D8B030D-6E8A-4147-A177-3AD203B41FA5}">
                      <a16:colId xmlns:a16="http://schemas.microsoft.com/office/drawing/2014/main" val="20003"/>
                    </a:ext>
                  </a:extLst>
                </a:gridCol>
                <a:gridCol w="821276">
                  <a:extLst>
                    <a:ext uri="{9D8B030D-6E8A-4147-A177-3AD203B41FA5}">
                      <a16:colId xmlns:a16="http://schemas.microsoft.com/office/drawing/2014/main" val="20004"/>
                    </a:ext>
                  </a:extLst>
                </a:gridCol>
                <a:gridCol w="821276">
                  <a:extLst>
                    <a:ext uri="{9D8B030D-6E8A-4147-A177-3AD203B41FA5}">
                      <a16:colId xmlns:a16="http://schemas.microsoft.com/office/drawing/2014/main" val="20005"/>
                    </a:ext>
                  </a:extLst>
                </a:gridCol>
                <a:gridCol w="820313">
                  <a:extLst>
                    <a:ext uri="{9D8B030D-6E8A-4147-A177-3AD203B41FA5}">
                      <a16:colId xmlns:a16="http://schemas.microsoft.com/office/drawing/2014/main" val="20006"/>
                    </a:ext>
                  </a:extLst>
                </a:gridCol>
                <a:gridCol w="957353">
                  <a:extLst>
                    <a:ext uri="{9D8B030D-6E8A-4147-A177-3AD203B41FA5}">
                      <a16:colId xmlns:a16="http://schemas.microsoft.com/office/drawing/2014/main" val="20007"/>
                    </a:ext>
                  </a:extLst>
                </a:gridCol>
                <a:gridCol w="957353">
                  <a:extLst>
                    <a:ext uri="{9D8B030D-6E8A-4147-A177-3AD203B41FA5}">
                      <a16:colId xmlns:a16="http://schemas.microsoft.com/office/drawing/2014/main" val="20008"/>
                    </a:ext>
                  </a:extLst>
                </a:gridCol>
              </a:tblGrid>
              <a:tr h="689937">
                <a:tc>
                  <a:txBody>
                    <a:bodyPr/>
                    <a:lstStyle/>
                    <a:p>
                      <a:pPr algn="ctr">
                        <a:spcAft>
                          <a:spcPts val="0"/>
                        </a:spcAft>
                      </a:pPr>
                      <a:r>
                        <a:rPr lang="tr-TR" sz="1600" dirty="0">
                          <a:effectLst/>
                        </a:rPr>
                        <a:t>Güz.</a:t>
                      </a:r>
                    </a:p>
                    <a:p>
                      <a:pPr algn="ctr">
                        <a:spcAft>
                          <a:spcPts val="0"/>
                        </a:spcAft>
                      </a:pPr>
                      <a:r>
                        <a:rPr lang="tr-TR" sz="1600" dirty="0">
                          <a:effectLst/>
                        </a:rPr>
                        <a:t>No</a:t>
                      </a:r>
                      <a:endParaRPr lang="tr-TR" sz="1600" dirty="0">
                        <a:effectLst/>
                        <a:latin typeface="Times New Roman"/>
                        <a:ea typeface="Times New Roman"/>
                      </a:endParaRPr>
                    </a:p>
                  </a:txBody>
                  <a:tcPr marL="9525" marR="9525" marT="9525" marB="0" anchor="ctr"/>
                </a:tc>
                <a:tc>
                  <a:txBody>
                    <a:bodyPr/>
                    <a:lstStyle/>
                    <a:p>
                      <a:pPr algn="ctr">
                        <a:spcAft>
                          <a:spcPts val="0"/>
                        </a:spcAft>
                      </a:pPr>
                      <a:r>
                        <a:rPr lang="tr-TR" sz="1600">
                          <a:effectLst/>
                        </a:rPr>
                        <a:t>NN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Kırılma Açısı</a:t>
                      </a:r>
                    </a:p>
                    <a:p>
                      <a:pPr algn="ctr">
                        <a:spcAft>
                          <a:spcPts val="0"/>
                        </a:spcAft>
                      </a:pPr>
                      <a:r>
                        <a:rPr lang="tr-TR" sz="1600">
                          <a:effectLst/>
                          <a:sym typeface="Symbol"/>
                        </a:rPr>
                        <a:t></a:t>
                      </a:r>
                      <a:r>
                        <a:rPr lang="tr-TR" sz="1600">
                          <a:effectLst/>
                        </a:rPr>
                        <a:t> (gon)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Açıklık Açısı</a:t>
                      </a:r>
                    </a:p>
                    <a:p>
                      <a:pPr algn="ctr">
                        <a:spcAft>
                          <a:spcPts val="0"/>
                        </a:spcAft>
                      </a:pPr>
                      <a:r>
                        <a:rPr lang="tr-TR" sz="1600">
                          <a:effectLst/>
                          <a:sym typeface="Symbol"/>
                        </a:rPr>
                        <a:t></a:t>
                      </a:r>
                      <a:r>
                        <a:rPr lang="tr-TR" sz="1600">
                          <a:effectLst/>
                        </a:rPr>
                        <a:t> (gon)</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dirty="0">
                          <a:effectLst/>
                        </a:rPr>
                        <a:t>Kenar</a:t>
                      </a:r>
                    </a:p>
                    <a:p>
                      <a:pPr algn="ctr">
                        <a:spcAft>
                          <a:spcPts val="0"/>
                        </a:spcAft>
                      </a:pPr>
                      <a:r>
                        <a:rPr lang="tr-TR" sz="1600" dirty="0">
                          <a:effectLst/>
                        </a:rPr>
                        <a:t>D (m)</a:t>
                      </a:r>
                      <a:endParaRPr lang="tr-TR" sz="1600" dirty="0">
                        <a:effectLst/>
                        <a:latin typeface="Times New Roman"/>
                        <a:ea typeface="Times New Roman"/>
                      </a:endParaRPr>
                    </a:p>
                  </a:txBody>
                  <a:tcPr marL="9525" marR="9525" marT="9525" marB="0" anchor="ctr"/>
                </a:tc>
                <a:tc>
                  <a:txBody>
                    <a:bodyPr/>
                    <a:lstStyle/>
                    <a:p>
                      <a:pPr algn="ctr">
                        <a:spcAft>
                          <a:spcPts val="0"/>
                        </a:spcAft>
                      </a:pPr>
                      <a:r>
                        <a:rPr lang="tr-TR" sz="1600">
                          <a:effectLst/>
                          <a:sym typeface="Symbol"/>
                        </a:rPr>
                        <a:t></a:t>
                      </a:r>
                      <a:r>
                        <a:rPr lang="tr-TR" sz="1600">
                          <a:effectLst/>
                        </a:rPr>
                        <a:t>Y</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sym typeface="Symbol"/>
                        </a:rPr>
                        <a:t></a:t>
                      </a:r>
                      <a:r>
                        <a:rPr lang="tr-TR" sz="1600">
                          <a:effectLst/>
                        </a:rPr>
                        <a:t>X</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Y</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X</a:t>
                      </a:r>
                    </a:p>
                    <a:p>
                      <a:pPr algn="ctr">
                        <a:spcAft>
                          <a:spcPts val="0"/>
                        </a:spcAft>
                      </a:pPr>
                      <a:r>
                        <a:rPr lang="tr-TR" sz="1600">
                          <a:effectLst/>
                        </a:rPr>
                        <a:t>(m)</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0"/>
                  </a:ext>
                </a:extLst>
              </a:tr>
              <a:tr h="266588">
                <a:tc rowSpan="16">
                  <a:txBody>
                    <a:bodyPr/>
                    <a:lstStyle/>
                    <a:p>
                      <a:pPr algn="ctr">
                        <a:spcAft>
                          <a:spcPts val="0"/>
                        </a:spcAft>
                      </a:pPr>
                      <a:r>
                        <a:rPr lang="tr-TR" sz="1600" dirty="0">
                          <a:effectLst/>
                        </a:rPr>
                        <a:t>3</a:t>
                      </a: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a:effectLst/>
                        </a:rPr>
                        <a:t>N1</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1"/>
                  </a:ext>
                </a:extLst>
              </a:tr>
              <a:tr h="51629">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294.538</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2"/>
                  </a:ext>
                </a:extLst>
              </a:tr>
              <a:tr h="187738">
                <a:tc vMerge="1">
                  <a:txBody>
                    <a:bodyPr/>
                    <a:lstStyle/>
                    <a:p>
                      <a:endParaRPr lang="tr-TR"/>
                    </a:p>
                  </a:txBody>
                  <a:tcPr/>
                </a:tc>
                <a:tc rowSpan="2">
                  <a:txBody>
                    <a:bodyPr/>
                    <a:lstStyle/>
                    <a:p>
                      <a:pPr algn="ctr">
                        <a:spcAft>
                          <a:spcPts val="0"/>
                        </a:spcAft>
                      </a:pPr>
                      <a:r>
                        <a:rPr lang="tr-TR" sz="1600">
                          <a:effectLst/>
                        </a:rPr>
                        <a:t>N2</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a:effectLst/>
                        </a:rPr>
                        <a:t>+1</a:t>
                      </a:r>
                    </a:p>
                    <a:p>
                      <a:pPr algn="r">
                        <a:spcAft>
                          <a:spcPts val="0"/>
                        </a:spcAft>
                      </a:pPr>
                      <a:r>
                        <a:rPr lang="tr-TR" sz="1600">
                          <a:effectLst/>
                        </a:rPr>
                        <a:t>78.252</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2922.74</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13846.28</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3"/>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172.791</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73.44</a:t>
                      </a:r>
                      <a:endParaRPr lang="tr-TR" sz="1600">
                        <a:effectLst/>
                        <a:latin typeface="Times New Roman"/>
                        <a:ea typeface="Times New Roman"/>
                      </a:endParaRPr>
                    </a:p>
                  </a:txBody>
                  <a:tcPr marL="9525" marR="9525" marT="9525" marB="0" anchor="ctr"/>
                </a:tc>
                <a:tc rowSpan="2">
                  <a:txBody>
                    <a:bodyPr/>
                    <a:lstStyle/>
                    <a:p>
                      <a:pPr algn="r">
                        <a:spcAft>
                          <a:spcPts val="0"/>
                        </a:spcAft>
                      </a:pPr>
                      <a:endParaRPr lang="tr-TR" sz="1600" dirty="0">
                        <a:effectLst/>
                      </a:endParaRPr>
                    </a:p>
                    <a:p>
                      <a:pPr algn="r">
                        <a:spcAft>
                          <a:spcPts val="0"/>
                        </a:spcAft>
                      </a:pPr>
                      <a:r>
                        <a:rPr lang="tr-TR" sz="1600" dirty="0">
                          <a:effectLst/>
                        </a:rPr>
                        <a:t>+30.44</a:t>
                      </a:r>
                      <a:endParaRPr lang="tr-TR" sz="1600" dirty="0">
                        <a:effectLst/>
                        <a:latin typeface="Times New Roman"/>
                        <a:ea typeface="Times New Roman"/>
                      </a:endParaRPr>
                    </a:p>
                  </a:txBody>
                  <a:tcPr marL="9525" marR="9525" marT="9525" marB="0" anchor="ctr"/>
                </a:tc>
                <a:tc rowSpan="2">
                  <a:txBody>
                    <a:bodyPr/>
                    <a:lstStyle/>
                    <a:p>
                      <a:pPr algn="r">
                        <a:spcAft>
                          <a:spcPts val="0"/>
                        </a:spcAft>
                      </a:pPr>
                      <a:r>
                        <a:rPr lang="tr-TR" sz="1600">
                          <a:effectLst/>
                        </a:rPr>
                        <a:t>-1</a:t>
                      </a:r>
                    </a:p>
                    <a:p>
                      <a:pPr algn="r">
                        <a:spcAft>
                          <a:spcPts val="0"/>
                        </a:spcAft>
                      </a:pPr>
                      <a:r>
                        <a:rPr lang="tr-TR" sz="1600">
                          <a:effectLst/>
                        </a:rPr>
                        <a:t>-66.83</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4"/>
                  </a:ext>
                </a:extLst>
              </a:tr>
              <a:tr h="187738">
                <a:tc vMerge="1">
                  <a:txBody>
                    <a:bodyPr/>
                    <a:lstStyle/>
                    <a:p>
                      <a:endParaRPr lang="tr-TR"/>
                    </a:p>
                  </a:txBody>
                  <a:tcPr/>
                </a:tc>
                <a:tc rowSpan="2">
                  <a:txBody>
                    <a:bodyPr/>
                    <a:lstStyle/>
                    <a:p>
                      <a:pPr algn="ctr">
                        <a:spcAft>
                          <a:spcPts val="0"/>
                        </a:spcAft>
                      </a:pPr>
                      <a:r>
                        <a:rPr lang="tr-TR" sz="1600" dirty="0">
                          <a:effectLst/>
                        </a:rPr>
                        <a:t>P1</a:t>
                      </a:r>
                      <a:endParaRPr lang="tr-TR" sz="1600" dirty="0">
                        <a:effectLst/>
                        <a:latin typeface="Times New Roman"/>
                        <a:ea typeface="Times New Roman"/>
                      </a:endParaRPr>
                    </a:p>
                  </a:txBody>
                  <a:tcPr marL="9525" marR="9525" marT="9525" marB="0" anchor="ctr"/>
                </a:tc>
                <a:tc rowSpan="2">
                  <a:txBody>
                    <a:bodyPr/>
                    <a:lstStyle/>
                    <a:p>
                      <a:pPr algn="r">
                        <a:spcAft>
                          <a:spcPts val="0"/>
                        </a:spcAft>
                      </a:pPr>
                      <a:r>
                        <a:rPr lang="tr-TR" sz="1600">
                          <a:effectLst/>
                        </a:rPr>
                        <a:t>+2</a:t>
                      </a:r>
                    </a:p>
                    <a:p>
                      <a:pPr algn="r">
                        <a:spcAft>
                          <a:spcPts val="0"/>
                        </a:spcAft>
                      </a:pPr>
                      <a:r>
                        <a:rPr lang="tr-TR" sz="1600">
                          <a:effectLst/>
                        </a:rPr>
                        <a:t>219.296</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2953.18</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13779.44</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5"/>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192.089</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102.03</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a:effectLst/>
                        </a:rPr>
                        <a:t>+1</a:t>
                      </a:r>
                    </a:p>
                    <a:p>
                      <a:pPr algn="r">
                        <a:spcAft>
                          <a:spcPts val="0"/>
                        </a:spcAft>
                      </a:pPr>
                      <a:r>
                        <a:rPr lang="tr-TR" sz="1600">
                          <a:effectLst/>
                        </a:rPr>
                        <a:t>+12.65</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a:effectLst/>
                        </a:rPr>
                        <a:t>-1</a:t>
                      </a:r>
                    </a:p>
                    <a:p>
                      <a:pPr algn="r">
                        <a:spcAft>
                          <a:spcPts val="0"/>
                        </a:spcAft>
                      </a:pPr>
                      <a:r>
                        <a:rPr lang="tr-TR" sz="1600">
                          <a:effectLst/>
                        </a:rPr>
                        <a:t>-101.24</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6"/>
                  </a:ext>
                </a:extLst>
              </a:tr>
              <a:tr h="187738">
                <a:tc vMerge="1">
                  <a:txBody>
                    <a:bodyPr/>
                    <a:lstStyle/>
                    <a:p>
                      <a:endParaRPr lang="tr-TR"/>
                    </a:p>
                  </a:txBody>
                  <a:tcPr/>
                </a:tc>
                <a:tc rowSpan="2">
                  <a:txBody>
                    <a:bodyPr/>
                    <a:lstStyle/>
                    <a:p>
                      <a:pPr algn="ctr">
                        <a:spcAft>
                          <a:spcPts val="0"/>
                        </a:spcAft>
                      </a:pPr>
                      <a:r>
                        <a:rPr lang="tr-TR" sz="1600">
                          <a:effectLst/>
                        </a:rPr>
                        <a:t>P2</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211.958</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2965.84</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13678.19</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7"/>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dirty="0">
                          <a:effectLst/>
                        </a:rPr>
                        <a:t>204.048</a:t>
                      </a: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124.19</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a:effectLst/>
                        </a:rPr>
                        <a:t>+1</a:t>
                      </a:r>
                    </a:p>
                    <a:p>
                      <a:pPr algn="r">
                        <a:spcAft>
                          <a:spcPts val="0"/>
                        </a:spcAft>
                      </a:pPr>
                      <a:r>
                        <a:rPr lang="tr-TR" sz="1600">
                          <a:effectLst/>
                        </a:rPr>
                        <a:t>-7.89</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a:effectLst/>
                        </a:rPr>
                        <a:t>-1</a:t>
                      </a:r>
                    </a:p>
                    <a:p>
                      <a:pPr algn="r">
                        <a:spcAft>
                          <a:spcPts val="0"/>
                        </a:spcAft>
                      </a:pPr>
                      <a:r>
                        <a:rPr lang="tr-TR" sz="1600">
                          <a:effectLst/>
                        </a:rPr>
                        <a:t>-123.94</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8"/>
                  </a:ext>
                </a:extLst>
              </a:tr>
              <a:tr h="187738">
                <a:tc vMerge="1">
                  <a:txBody>
                    <a:bodyPr/>
                    <a:lstStyle/>
                    <a:p>
                      <a:endParaRPr lang="tr-TR"/>
                    </a:p>
                  </a:txBody>
                  <a:tcPr/>
                </a:tc>
                <a:tc rowSpan="2">
                  <a:txBody>
                    <a:bodyPr/>
                    <a:lstStyle/>
                    <a:p>
                      <a:pPr algn="ctr">
                        <a:spcAft>
                          <a:spcPts val="0"/>
                        </a:spcAft>
                      </a:pPr>
                      <a:r>
                        <a:rPr lang="tr-TR" sz="1600">
                          <a:effectLst/>
                        </a:rPr>
                        <a:t>P3</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194.562</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2957.96</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13554.24</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09"/>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198.611</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92.79</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a:effectLst/>
                        </a:rPr>
                        <a:t>+1</a:t>
                      </a:r>
                    </a:p>
                    <a:p>
                      <a:pPr algn="r">
                        <a:spcAft>
                          <a:spcPts val="0"/>
                        </a:spcAft>
                      </a:pPr>
                      <a:r>
                        <a:rPr lang="tr-TR" sz="1600">
                          <a:effectLst/>
                        </a:rPr>
                        <a:t>+2.02</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a:effectLst/>
                        </a:rPr>
                        <a:t>-1</a:t>
                      </a:r>
                    </a:p>
                    <a:p>
                      <a:pPr algn="r">
                        <a:spcAft>
                          <a:spcPts val="0"/>
                        </a:spcAft>
                      </a:pPr>
                      <a:r>
                        <a:rPr lang="tr-TR" sz="1600">
                          <a:effectLst/>
                        </a:rPr>
                        <a:t>-92.77</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0"/>
                  </a:ext>
                </a:extLst>
              </a:tr>
              <a:tr h="187738">
                <a:tc vMerge="1">
                  <a:txBody>
                    <a:bodyPr/>
                    <a:lstStyle/>
                    <a:p>
                      <a:endParaRPr lang="tr-TR"/>
                    </a:p>
                  </a:txBody>
                  <a:tcPr/>
                </a:tc>
                <a:tc rowSpan="2">
                  <a:txBody>
                    <a:bodyPr/>
                    <a:lstStyle/>
                    <a:p>
                      <a:pPr algn="ctr">
                        <a:spcAft>
                          <a:spcPts val="0"/>
                        </a:spcAft>
                      </a:pPr>
                      <a:r>
                        <a:rPr lang="tr-TR" sz="1600">
                          <a:effectLst/>
                        </a:rPr>
                        <a:t>P4</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294.234</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2959.99</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13461.46</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11"/>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dirty="0">
                          <a:effectLst/>
                        </a:rPr>
                        <a:t>292.846</a:t>
                      </a:r>
                      <a:endParaRPr lang="tr-TR" sz="1600" dirty="0">
                        <a:effectLst/>
                        <a:latin typeface="Times New Roman"/>
                        <a:ea typeface="Times New Roman"/>
                      </a:endParaRPr>
                    </a:p>
                  </a:txBody>
                  <a:tcPr marL="9525" marR="9525" marT="9525" marB="0" anchor="ctr"/>
                </a:tc>
                <a:tc rowSpan="2">
                  <a:txBody>
                    <a:bodyPr/>
                    <a:lstStyle/>
                    <a:p>
                      <a:pPr algn="ctr">
                        <a:spcAft>
                          <a:spcPts val="0"/>
                        </a:spcAft>
                      </a:pPr>
                      <a:r>
                        <a:rPr lang="tr-TR" sz="1600">
                          <a:effectLst/>
                        </a:rPr>
                        <a:t>97.04</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a:effectLst/>
                        </a:rPr>
                        <a:t>+1</a:t>
                      </a:r>
                    </a:p>
                    <a:p>
                      <a:pPr algn="r">
                        <a:spcAft>
                          <a:spcPts val="0"/>
                        </a:spcAft>
                      </a:pPr>
                      <a:r>
                        <a:rPr lang="tr-TR" sz="1600">
                          <a:effectLst/>
                        </a:rPr>
                        <a:t>-96.43</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a:effectLst/>
                        </a:rPr>
                        <a:t>-1</a:t>
                      </a:r>
                    </a:p>
                    <a:p>
                      <a:pPr algn="r">
                        <a:spcAft>
                          <a:spcPts val="0"/>
                        </a:spcAft>
                      </a:pPr>
                      <a:r>
                        <a:rPr lang="tr-TR" sz="1600">
                          <a:effectLst/>
                        </a:rPr>
                        <a:t>-10.88</a:t>
                      </a:r>
                      <a:endParaRPr lang="tr-TR" sz="160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2"/>
                  </a:ext>
                </a:extLst>
              </a:tr>
              <a:tr h="187738">
                <a:tc vMerge="1">
                  <a:txBody>
                    <a:bodyPr/>
                    <a:lstStyle/>
                    <a:p>
                      <a:endParaRPr lang="tr-TR"/>
                    </a:p>
                  </a:txBody>
                  <a:tcPr/>
                </a:tc>
                <a:tc rowSpan="2">
                  <a:txBody>
                    <a:bodyPr/>
                    <a:lstStyle/>
                    <a:p>
                      <a:pPr algn="ctr">
                        <a:spcAft>
                          <a:spcPts val="0"/>
                        </a:spcAft>
                      </a:pPr>
                      <a:r>
                        <a:rPr lang="tr-TR" sz="1600">
                          <a:effectLst/>
                        </a:rPr>
                        <a:t>N3</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+1</a:t>
                      </a:r>
                    </a:p>
                    <a:p>
                      <a:pPr algn="r">
                        <a:spcAft>
                          <a:spcPts val="0"/>
                        </a:spcAft>
                      </a:pPr>
                      <a:r>
                        <a:rPr lang="tr-TR" sz="1600" dirty="0">
                          <a:effectLst/>
                        </a:rPr>
                        <a:t>105.031</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2863.57</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13450.57</a:t>
                      </a:r>
                      <a:endParaRPr lang="tr-TR" sz="1600">
                        <a:effectLst/>
                        <a:latin typeface="Times New Roman"/>
                        <a:ea typeface="Times New Roman"/>
                      </a:endParaRPr>
                    </a:p>
                  </a:txBody>
                  <a:tcPr marL="9525" marR="9525" marT="9525" marB="0" anchor="ctr"/>
                </a:tc>
                <a:extLst>
                  <a:ext uri="{0D108BD9-81ED-4DB2-BD59-A6C34878D82A}">
                    <a16:rowId xmlns:a16="http://schemas.microsoft.com/office/drawing/2014/main" val="10013"/>
                  </a:ext>
                </a:extLst>
              </a:tr>
              <a:tr h="276914">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197.878</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4"/>
                  </a:ext>
                </a:extLst>
              </a:tr>
              <a:tr h="51629">
                <a:tc vMerge="1">
                  <a:txBody>
                    <a:bodyPr/>
                    <a:lstStyle/>
                    <a:p>
                      <a:endParaRPr lang="tr-TR"/>
                    </a:p>
                  </a:txBody>
                  <a:tcPr/>
                </a:tc>
                <a:tc rowSpan="2">
                  <a:txBody>
                    <a:bodyPr/>
                    <a:lstStyle/>
                    <a:p>
                      <a:pPr algn="ctr">
                        <a:spcAft>
                          <a:spcPts val="0"/>
                        </a:spcAft>
                      </a:pPr>
                      <a:r>
                        <a:rPr lang="tr-TR" sz="1600">
                          <a:effectLst/>
                        </a:rPr>
                        <a:t>N4</a:t>
                      </a:r>
                      <a:endParaRPr lang="tr-TR" sz="1600">
                        <a:effectLst/>
                        <a:latin typeface="Times New Roman"/>
                        <a:ea typeface="Times New Roman"/>
                      </a:endParaRPr>
                    </a:p>
                  </a:txBody>
                  <a:tcPr marL="9525" marR="9525" marT="9525" marB="0" anchor="ctr"/>
                </a:tc>
                <a:tc rowSpan="2">
                  <a:txBody>
                    <a:bodyPr/>
                    <a:lstStyle/>
                    <a:p>
                      <a:pPr algn="r">
                        <a:spcAft>
                          <a:spcPts val="0"/>
                        </a:spcAft>
                      </a:pPr>
                      <a:r>
                        <a:rPr lang="tr-TR" sz="1600" dirty="0">
                          <a:effectLst/>
                        </a:rPr>
                        <a:t> </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rowSpan="2">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extLst>
                  <a:ext uri="{0D108BD9-81ED-4DB2-BD59-A6C34878D82A}">
                    <a16:rowId xmlns:a16="http://schemas.microsoft.com/office/drawing/2014/main" val="10015"/>
                  </a:ext>
                </a:extLst>
              </a:tr>
              <a:tr h="26658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spcAft>
                          <a:spcPts val="0"/>
                        </a:spcAft>
                      </a:pPr>
                      <a:r>
                        <a:rPr lang="tr-TR" sz="1600">
                          <a:effectLst/>
                        </a:rPr>
                        <a:t>(197.871)</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6"/>
                  </a:ext>
                </a:extLst>
              </a:tr>
              <a:tr h="266588">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r">
                        <a:spcAft>
                          <a:spcPts val="0"/>
                        </a:spcAft>
                      </a:pPr>
                      <a:r>
                        <a:rPr lang="tr-TR" sz="1600">
                          <a:effectLst/>
                        </a:rPr>
                        <a:t> </a:t>
                      </a:r>
                      <a:endParaRPr lang="tr-TR" sz="160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r>
                        <a:rPr lang="tr-TR" sz="1600">
                          <a:effectLst/>
                        </a:rPr>
                        <a:t>[s]</a:t>
                      </a:r>
                      <a:endParaRPr lang="tr-TR" sz="160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r>
                        <a:rPr lang="tr-TR" sz="1600">
                          <a:effectLst/>
                        </a:rPr>
                        <a:t>[</a:t>
                      </a:r>
                      <a:r>
                        <a:rPr lang="tr-TR" sz="1600">
                          <a:effectLst/>
                          <a:sym typeface="Symbol"/>
                        </a:rPr>
                        <a:t></a:t>
                      </a:r>
                      <a:r>
                        <a:rPr lang="tr-TR" sz="1600">
                          <a:effectLst/>
                        </a:rPr>
                        <a:t>Y]</a:t>
                      </a:r>
                      <a:endParaRPr lang="tr-TR" sz="160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r>
                        <a:rPr lang="tr-TR" sz="1600">
                          <a:effectLst/>
                        </a:rPr>
                        <a:t>[</a:t>
                      </a:r>
                      <a:r>
                        <a:rPr lang="tr-TR" sz="1600">
                          <a:effectLst/>
                          <a:sym typeface="Symbol"/>
                        </a:rPr>
                        <a:t></a:t>
                      </a:r>
                      <a:r>
                        <a:rPr lang="tr-TR" sz="1600">
                          <a:effectLst/>
                        </a:rPr>
                        <a:t>X]</a:t>
                      </a:r>
                      <a:endParaRPr lang="tr-TR" sz="1600">
                        <a:effectLst/>
                        <a:latin typeface="Times New Roman"/>
                        <a:ea typeface="Times New Roman"/>
                      </a:endParaRPr>
                    </a:p>
                  </a:txBody>
                  <a:tcPr marL="9525" marR="9525" marT="9525" marB="0" anchor="ctr">
                    <a:lnB w="12700" cap="flat" cmpd="sng" algn="ctr">
                      <a:noFill/>
                      <a:prstDash val="solid"/>
                      <a:round/>
                      <a:headEnd type="none" w="med" len="med"/>
                      <a:tailEnd type="none" w="med" len="med"/>
                    </a:lnB>
                  </a:tcPr>
                </a:tc>
                <a:tc>
                  <a:txBody>
                    <a:bodyPr/>
                    <a:lstStyle/>
                    <a:p>
                      <a:pPr algn="ctr">
                        <a:spcAft>
                          <a:spcPts val="0"/>
                        </a:spcAft>
                      </a:pPr>
                      <a:r>
                        <a:rPr lang="tr-TR" sz="1600" dirty="0">
                          <a:effectLst/>
                        </a:rPr>
                        <a:t>[Y</a:t>
                      </a:r>
                      <a:r>
                        <a:rPr lang="tr-TR" sz="1600" baseline="-25000" dirty="0">
                          <a:effectLst/>
                        </a:rPr>
                        <a:t>N3</a:t>
                      </a:r>
                      <a:r>
                        <a:rPr lang="tr-TR" sz="1600" dirty="0">
                          <a:effectLst/>
                        </a:rPr>
                        <a:t>-Y</a:t>
                      </a:r>
                      <a:r>
                        <a:rPr lang="tr-TR" sz="1600" baseline="-25000" dirty="0">
                          <a:effectLst/>
                        </a:rPr>
                        <a:t>N2</a:t>
                      </a:r>
                      <a:r>
                        <a:rPr lang="tr-TR" sz="1600" dirty="0">
                          <a:effectLst/>
                        </a:rPr>
                        <a:t>]</a:t>
                      </a:r>
                      <a:endParaRPr lang="tr-TR" sz="1600" dirty="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tc>
                  <a:txBody>
                    <a:bodyPr/>
                    <a:lstStyle/>
                    <a:p>
                      <a:pPr algn="ctr">
                        <a:spcAft>
                          <a:spcPts val="0"/>
                        </a:spcAft>
                      </a:pPr>
                      <a:r>
                        <a:rPr lang="tr-TR" sz="1600" dirty="0">
                          <a:effectLst/>
                        </a:rPr>
                        <a:t>[X</a:t>
                      </a:r>
                      <a:r>
                        <a:rPr lang="tr-TR" sz="1600" baseline="-25000" dirty="0">
                          <a:effectLst/>
                        </a:rPr>
                        <a:t>N3</a:t>
                      </a:r>
                      <a:r>
                        <a:rPr lang="tr-TR" sz="1600" dirty="0">
                          <a:effectLst/>
                        </a:rPr>
                        <a:t>-X</a:t>
                      </a:r>
                      <a:r>
                        <a:rPr lang="tr-TR" sz="1600" baseline="-25000" dirty="0">
                          <a:effectLst/>
                        </a:rPr>
                        <a:t>N2</a:t>
                      </a:r>
                      <a:r>
                        <a:rPr lang="tr-TR" sz="1600" dirty="0">
                          <a:effectLst/>
                        </a:rPr>
                        <a:t>]</a:t>
                      </a:r>
                      <a:endParaRPr lang="tr-TR" sz="1600" dirty="0">
                        <a:effectLst/>
                        <a:latin typeface="Times New Roman"/>
                        <a:ea typeface="Times New Roman"/>
                      </a:endParaRPr>
                    </a:p>
                  </a:txBody>
                  <a:tcPr marL="0" marR="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17"/>
                  </a:ext>
                </a:extLst>
              </a:tr>
              <a:tr h="266588">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f</a:t>
                      </a:r>
                      <a:r>
                        <a:rPr lang="tr-TR" sz="1600" baseline="-25000" dirty="0">
                          <a:effectLst/>
                          <a:sym typeface="Symbol"/>
                        </a:rPr>
                        <a:t></a:t>
                      </a:r>
                      <a:r>
                        <a:rPr lang="tr-TR" sz="1600" dirty="0">
                          <a:effectLst/>
                        </a:rPr>
                        <a:t>=</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tabLst>
                          <a:tab pos="449580" algn="l"/>
                        </a:tabLst>
                      </a:pPr>
                      <a:r>
                        <a:rPr lang="tr-TR" sz="1600" dirty="0">
                          <a:effectLst/>
                        </a:rPr>
                        <a:t>7 </a:t>
                      </a:r>
                      <a:r>
                        <a:rPr lang="tr-TR" sz="1600" dirty="0" err="1">
                          <a:effectLst/>
                        </a:rPr>
                        <a:t>mgon</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489.49</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-59.21</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-395.66</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a:effectLst/>
                        </a:rPr>
                        <a:t>-59.17</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a:effectLst/>
                        </a:rPr>
                        <a:t>-395.71</a:t>
                      </a:r>
                      <a:endParaRPr lang="tr-TR" sz="160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450571">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F</a:t>
                      </a:r>
                      <a:r>
                        <a:rPr lang="tr-TR" sz="1600" baseline="-25000" dirty="0">
                          <a:effectLst/>
                          <a:sym typeface="Symbol"/>
                        </a:rPr>
                        <a:t></a:t>
                      </a:r>
                      <a:r>
                        <a:rPr lang="tr-TR" sz="1600" dirty="0">
                          <a:effectLst/>
                        </a:rPr>
                        <a:t>=</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36.7 </a:t>
                      </a:r>
                      <a:r>
                        <a:rPr lang="tr-TR" sz="1600" dirty="0" err="1">
                          <a:effectLst/>
                        </a:rPr>
                        <a:t>mgon</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dirty="0" err="1">
                          <a:effectLst/>
                        </a:rPr>
                        <a:t>f</a:t>
                      </a:r>
                      <a:r>
                        <a:rPr lang="tr-TR" sz="1600" baseline="-25000" dirty="0" err="1">
                          <a:effectLst/>
                        </a:rPr>
                        <a:t>y</a:t>
                      </a:r>
                      <a:r>
                        <a:rPr lang="tr-TR" sz="1600" dirty="0">
                          <a:effectLst/>
                        </a:rPr>
                        <a:t>=</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tabLst>
                          <a:tab pos="449580" algn="l"/>
                        </a:tabLst>
                      </a:pPr>
                      <a:r>
                        <a:rPr lang="tr-TR" sz="1600" dirty="0">
                          <a:effectLst/>
                        </a:rPr>
                        <a:t>4 cm</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dirty="0" err="1">
                          <a:effectLst/>
                        </a:rPr>
                        <a:t>f</a:t>
                      </a:r>
                      <a:r>
                        <a:rPr lang="tr-TR" sz="1600" baseline="-25000" dirty="0" err="1">
                          <a:effectLst/>
                        </a:rPr>
                        <a:t>x</a:t>
                      </a:r>
                      <a:r>
                        <a:rPr lang="tr-TR" sz="1600" dirty="0">
                          <a:effectLst/>
                        </a:rPr>
                        <a:t>=</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-5 cm</a:t>
                      </a: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266588">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 </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dirty="0">
                          <a:effectLst/>
                        </a:rPr>
                        <a:t> </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dirty="0" err="1">
                          <a:effectLst/>
                        </a:rPr>
                        <a:t>f</a:t>
                      </a:r>
                      <a:r>
                        <a:rPr lang="tr-TR" sz="1600" baseline="-25000" dirty="0" err="1">
                          <a:effectLst/>
                        </a:rPr>
                        <a:t>L</a:t>
                      </a:r>
                      <a:r>
                        <a:rPr lang="tr-TR" sz="1600" dirty="0">
                          <a:effectLst/>
                        </a:rPr>
                        <a:t>=</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-4.4 cm</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dirty="0">
                          <a:effectLst/>
                        </a:rPr>
                        <a:t>F</a:t>
                      </a:r>
                      <a:r>
                        <a:rPr lang="tr-TR" sz="1600" baseline="-25000" dirty="0">
                          <a:effectLst/>
                        </a:rPr>
                        <a:t>L</a:t>
                      </a:r>
                      <a:r>
                        <a:rPr lang="tr-TR" sz="1600" dirty="0">
                          <a:effectLst/>
                        </a:rPr>
                        <a:t>=</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14.5 cm</a:t>
                      </a: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266588">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tr-TR" sz="1600">
                          <a:effectLst/>
                        </a:rPr>
                        <a:t> </a:t>
                      </a:r>
                      <a:endParaRPr lang="tr-TR" sz="160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tr-TR" sz="1600">
                          <a:effectLst/>
                        </a:rPr>
                        <a:t> </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a:effectLst/>
                        </a:rPr>
                        <a:t>f</a:t>
                      </a:r>
                      <a:r>
                        <a:rPr lang="tr-TR" sz="1600" baseline="-25000">
                          <a:effectLst/>
                        </a:rPr>
                        <a:t>Q</a:t>
                      </a:r>
                      <a:r>
                        <a:rPr lang="tr-TR" sz="1600">
                          <a:effectLst/>
                        </a:rPr>
                        <a:t>=</a:t>
                      </a:r>
                      <a:endParaRPr lang="tr-TR" sz="160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-4.7 cm</a:t>
                      </a:r>
                      <a:endParaRPr lang="tr-TR" sz="1600" dirty="0">
                        <a:effectLst/>
                        <a:latin typeface="Times New Roman"/>
                        <a:ea typeface="Times New Roman"/>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tr-TR" sz="1600" dirty="0">
                          <a:effectLst/>
                        </a:rPr>
                        <a:t>F</a:t>
                      </a:r>
                      <a:r>
                        <a:rPr lang="tr-TR" sz="1600" baseline="-25000" dirty="0">
                          <a:effectLst/>
                        </a:rPr>
                        <a:t>Q</a:t>
                      </a:r>
                      <a:r>
                        <a:rPr lang="tr-TR" sz="1600" dirty="0">
                          <a:effectLst/>
                        </a:rPr>
                        <a:t>=</a:t>
                      </a:r>
                      <a:endParaRPr lang="tr-TR" sz="1600" dirty="0">
                        <a:effectLst/>
                        <a:latin typeface="Times New Roman"/>
                        <a:ea typeface="Times New Roman"/>
                      </a:endParaRPr>
                    </a:p>
                  </a:txBody>
                  <a:tcPr marL="0" marR="0" marT="0" marB="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tr-TR" sz="1600" dirty="0">
                          <a:effectLst/>
                        </a:rPr>
                        <a:t>13.9 cm</a:t>
                      </a:r>
                      <a:endParaRPr lang="tr-TR" sz="1600" dirty="0">
                        <a:effectLst/>
                        <a:latin typeface="Times New Roman"/>
                        <a:ea typeface="Times New Roman"/>
                      </a:endParaRPr>
                    </a:p>
                  </a:txBody>
                  <a:tcPr marL="0" marR="0" marT="0"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3577107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Hesabı</a:t>
            </a:r>
            <a:endParaRPr lang="en-US" sz="2400" dirty="0">
              <a:solidFill>
                <a:schemeClr val="bg1"/>
              </a:solidFill>
            </a:endParaRPr>
          </a:p>
        </p:txBody>
      </p:sp>
      <p:pic>
        <p:nvPicPr>
          <p:cNvPr id="3" name="Resim 2"/>
          <p:cNvPicPr>
            <a:picLocks noChangeAspect="1"/>
          </p:cNvPicPr>
          <p:nvPr/>
        </p:nvPicPr>
        <p:blipFill rotWithShape="1">
          <a:blip r:embed="rId2"/>
          <a:srcRect l="1887" t="1841" r="5849" b="3815"/>
          <a:stretch/>
        </p:blipFill>
        <p:spPr>
          <a:xfrm>
            <a:off x="363252" y="701077"/>
            <a:ext cx="8436634" cy="5520906"/>
          </a:xfrm>
          <a:prstGeom prst="rect">
            <a:avLst/>
          </a:prstGeom>
        </p:spPr>
      </p:pic>
      <p:sp>
        <p:nvSpPr>
          <p:cNvPr id="4" name="Metin kutusu 3"/>
          <p:cNvSpPr txBox="1"/>
          <p:nvPr/>
        </p:nvSpPr>
        <p:spPr>
          <a:xfrm>
            <a:off x="198408" y="762632"/>
            <a:ext cx="936475" cy="400110"/>
          </a:xfrm>
          <a:prstGeom prst="rect">
            <a:avLst/>
          </a:prstGeom>
          <a:noFill/>
        </p:spPr>
        <p:txBody>
          <a:bodyPr wrap="none" rtlCol="0">
            <a:spAutoFit/>
          </a:bodyPr>
          <a:lstStyle/>
          <a:p>
            <a:r>
              <a:rPr lang="tr-TR" sz="2000" b="1" u="sng" dirty="0">
                <a:solidFill>
                  <a:srgbClr val="FF0000"/>
                </a:solidFill>
              </a:rPr>
              <a:t>ÖRNEK</a:t>
            </a:r>
          </a:p>
        </p:txBody>
      </p:sp>
    </p:spTree>
    <p:extLst>
      <p:ext uri="{BB962C8B-B14F-4D97-AF65-F5344CB8AC3E}">
        <p14:creationId xmlns:p14="http://schemas.microsoft.com/office/powerpoint/2010/main" val="173816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Kutupsal Nokta Konumlama</a:t>
            </a:r>
            <a:endParaRPr lang="en-US" sz="2400" dirty="0">
              <a:solidFill>
                <a:schemeClr val="bg1"/>
              </a:solidFill>
            </a:endParaRPr>
          </a:p>
        </p:txBody>
      </p:sp>
      <p:pic>
        <p:nvPicPr>
          <p:cNvPr id="29" name="Resim 28"/>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3960440" cy="3785066"/>
          </a:xfrm>
          <a:prstGeom prst="rect">
            <a:avLst/>
          </a:prstGeom>
          <a:noFill/>
        </p:spPr>
      </p:pic>
      <p:graphicFrame>
        <p:nvGraphicFramePr>
          <p:cNvPr id="30" name="Tablo 29"/>
          <p:cNvGraphicFramePr>
            <a:graphicFrameLocks noGrp="1"/>
          </p:cNvGraphicFramePr>
          <p:nvPr>
            <p:extLst>
              <p:ext uri="{D42A27DB-BD31-4B8C-83A1-F6EECF244321}">
                <p14:modId xmlns:p14="http://schemas.microsoft.com/office/powerpoint/2010/main" val="3141046788"/>
              </p:ext>
            </p:extLst>
          </p:nvPr>
        </p:nvGraphicFramePr>
        <p:xfrm>
          <a:off x="4887146" y="836712"/>
          <a:ext cx="3043237" cy="884682"/>
        </p:xfrm>
        <a:graphic>
          <a:graphicData uri="http://schemas.openxmlformats.org/drawingml/2006/table">
            <a:tbl>
              <a:tblPr firstRow="1" firstCol="1" bandRow="1">
                <a:tableStyleId>{5C22544A-7EE6-4342-B048-85BDC9FD1C3A}</a:tableStyleId>
              </a:tblPr>
              <a:tblGrid>
                <a:gridCol w="444500">
                  <a:extLst>
                    <a:ext uri="{9D8B030D-6E8A-4147-A177-3AD203B41FA5}">
                      <a16:colId xmlns:a16="http://schemas.microsoft.com/office/drawing/2014/main" val="20000"/>
                    </a:ext>
                  </a:extLst>
                </a:gridCol>
                <a:gridCol w="1241425">
                  <a:extLst>
                    <a:ext uri="{9D8B030D-6E8A-4147-A177-3AD203B41FA5}">
                      <a16:colId xmlns:a16="http://schemas.microsoft.com/office/drawing/2014/main" val="20001"/>
                    </a:ext>
                  </a:extLst>
                </a:gridCol>
                <a:gridCol w="1357312">
                  <a:extLst>
                    <a:ext uri="{9D8B030D-6E8A-4147-A177-3AD203B41FA5}">
                      <a16:colId xmlns:a16="http://schemas.microsoft.com/office/drawing/2014/main" val="20002"/>
                    </a:ext>
                  </a:extLst>
                </a:gridCol>
              </a:tblGrid>
              <a:tr h="200025">
                <a:tc>
                  <a:txBody>
                    <a:bodyPr/>
                    <a:lstStyle/>
                    <a:p>
                      <a:pPr algn="ctr">
                        <a:lnSpc>
                          <a:spcPct val="114000"/>
                        </a:lnSpc>
                        <a:spcAft>
                          <a:spcPts val="0"/>
                        </a:spcAft>
                      </a:pPr>
                      <a:r>
                        <a:rPr lang="tr-TR" sz="1800" dirty="0">
                          <a:effectLst/>
                        </a:rPr>
                        <a:t>NN</a:t>
                      </a:r>
                      <a:endParaRPr lang="tr-TR" sz="1800" dirty="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a:effectLst/>
                        </a:rPr>
                        <a:t>Sağa (m)</a:t>
                      </a:r>
                      <a:endParaRPr lang="tr-TR" sz="180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a:effectLst/>
                        </a:rPr>
                        <a:t>Yukarı (m)</a:t>
                      </a:r>
                      <a:endParaRPr lang="tr-TR" sz="1800">
                        <a:effectLst/>
                        <a:latin typeface="Calibri"/>
                        <a:ea typeface="Calibri"/>
                        <a:cs typeface="Times New Roman"/>
                      </a:endParaRPr>
                    </a:p>
                  </a:txBody>
                  <a:tcPr marL="44450" marR="44450" marT="0" marB="0" anchor="b"/>
                </a:tc>
                <a:extLst>
                  <a:ext uri="{0D108BD9-81ED-4DB2-BD59-A6C34878D82A}">
                    <a16:rowId xmlns:a16="http://schemas.microsoft.com/office/drawing/2014/main" val="10000"/>
                  </a:ext>
                </a:extLst>
              </a:tr>
              <a:tr h="200025">
                <a:tc>
                  <a:txBody>
                    <a:bodyPr/>
                    <a:lstStyle/>
                    <a:p>
                      <a:pPr algn="ctr">
                        <a:lnSpc>
                          <a:spcPct val="114000"/>
                        </a:lnSpc>
                        <a:spcAft>
                          <a:spcPts val="0"/>
                        </a:spcAft>
                      </a:pPr>
                      <a:r>
                        <a:rPr lang="tr-TR" sz="1800">
                          <a:effectLst/>
                        </a:rPr>
                        <a:t>A</a:t>
                      </a:r>
                      <a:endParaRPr lang="tr-TR" sz="180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a:effectLst/>
                        </a:rPr>
                        <a:t>406384.418</a:t>
                      </a:r>
                      <a:endParaRPr lang="tr-TR" sz="180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a:effectLst/>
                        </a:rPr>
                        <a:t>4543948.417</a:t>
                      </a:r>
                      <a:endParaRPr lang="tr-TR" sz="1800">
                        <a:effectLst/>
                        <a:latin typeface="Calibri"/>
                        <a:ea typeface="Calibri"/>
                        <a:cs typeface="Times New Roman"/>
                      </a:endParaRPr>
                    </a:p>
                  </a:txBody>
                  <a:tcPr marL="44450" marR="44450" marT="0" marB="0" anchor="b"/>
                </a:tc>
                <a:extLst>
                  <a:ext uri="{0D108BD9-81ED-4DB2-BD59-A6C34878D82A}">
                    <a16:rowId xmlns:a16="http://schemas.microsoft.com/office/drawing/2014/main" val="10001"/>
                  </a:ext>
                </a:extLst>
              </a:tr>
              <a:tr h="200025">
                <a:tc>
                  <a:txBody>
                    <a:bodyPr/>
                    <a:lstStyle/>
                    <a:p>
                      <a:pPr algn="ctr">
                        <a:lnSpc>
                          <a:spcPct val="114000"/>
                        </a:lnSpc>
                        <a:spcAft>
                          <a:spcPts val="0"/>
                        </a:spcAft>
                      </a:pPr>
                      <a:r>
                        <a:rPr lang="tr-TR" sz="1800">
                          <a:effectLst/>
                        </a:rPr>
                        <a:t>B</a:t>
                      </a:r>
                      <a:endParaRPr lang="tr-TR" sz="180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dirty="0">
                          <a:effectLst/>
                        </a:rPr>
                        <a:t>406566.678</a:t>
                      </a:r>
                      <a:endParaRPr lang="tr-TR" sz="1800" dirty="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dirty="0">
                          <a:effectLst/>
                        </a:rPr>
                        <a:t>4543801.697</a:t>
                      </a:r>
                      <a:endParaRPr lang="tr-TR" sz="1800" dirty="0">
                        <a:effectLst/>
                        <a:latin typeface="Calibri"/>
                        <a:ea typeface="Calibri"/>
                        <a:cs typeface="Times New Roman"/>
                      </a:endParaRPr>
                    </a:p>
                  </a:txBody>
                  <a:tcPr marL="44450" marR="44450" marT="0" marB="0" anchor="b"/>
                </a:tc>
                <a:extLst>
                  <a:ext uri="{0D108BD9-81ED-4DB2-BD59-A6C34878D82A}">
                    <a16:rowId xmlns:a16="http://schemas.microsoft.com/office/drawing/2014/main" val="10002"/>
                  </a:ext>
                </a:extLst>
              </a:tr>
            </a:tbl>
          </a:graphicData>
        </a:graphic>
      </p:graphicFrame>
      <p:graphicFrame>
        <p:nvGraphicFramePr>
          <p:cNvPr id="31" name="Tablo 30"/>
          <p:cNvGraphicFramePr>
            <a:graphicFrameLocks noGrp="1"/>
          </p:cNvGraphicFramePr>
          <p:nvPr>
            <p:extLst>
              <p:ext uri="{D42A27DB-BD31-4B8C-83A1-F6EECF244321}">
                <p14:modId xmlns:p14="http://schemas.microsoft.com/office/powerpoint/2010/main" val="1960305408"/>
              </p:ext>
            </p:extLst>
          </p:nvPr>
        </p:nvGraphicFramePr>
        <p:xfrm>
          <a:off x="4887146" y="1910561"/>
          <a:ext cx="3872874" cy="884682"/>
        </p:xfrm>
        <a:graphic>
          <a:graphicData uri="http://schemas.openxmlformats.org/drawingml/2006/table">
            <a:tbl>
              <a:tblPr firstRow="1" firstCol="1" bandRow="1">
                <a:tableStyleId>{21E4AEA4-8DFA-4A89-87EB-49C32662AFE0}</a:tableStyleId>
              </a:tblPr>
              <a:tblGrid>
                <a:gridCol w="609600">
                  <a:extLst>
                    <a:ext uri="{9D8B030D-6E8A-4147-A177-3AD203B41FA5}">
                      <a16:colId xmlns:a16="http://schemas.microsoft.com/office/drawing/2014/main" val="20000"/>
                    </a:ext>
                  </a:extLst>
                </a:gridCol>
                <a:gridCol w="420688">
                  <a:extLst>
                    <a:ext uri="{9D8B030D-6E8A-4147-A177-3AD203B41FA5}">
                      <a16:colId xmlns:a16="http://schemas.microsoft.com/office/drawing/2014/main" val="20001"/>
                    </a:ext>
                  </a:extLst>
                </a:gridCol>
                <a:gridCol w="1522920">
                  <a:extLst>
                    <a:ext uri="{9D8B030D-6E8A-4147-A177-3AD203B41FA5}">
                      <a16:colId xmlns:a16="http://schemas.microsoft.com/office/drawing/2014/main" val="20002"/>
                    </a:ext>
                  </a:extLst>
                </a:gridCol>
                <a:gridCol w="1319666">
                  <a:extLst>
                    <a:ext uri="{9D8B030D-6E8A-4147-A177-3AD203B41FA5}">
                      <a16:colId xmlns:a16="http://schemas.microsoft.com/office/drawing/2014/main" val="20003"/>
                    </a:ext>
                  </a:extLst>
                </a:gridCol>
              </a:tblGrid>
              <a:tr h="200025">
                <a:tc>
                  <a:txBody>
                    <a:bodyPr/>
                    <a:lstStyle/>
                    <a:p>
                      <a:pPr algn="ctr">
                        <a:lnSpc>
                          <a:spcPct val="114000"/>
                        </a:lnSpc>
                        <a:spcAft>
                          <a:spcPts val="0"/>
                        </a:spcAft>
                      </a:pPr>
                      <a:r>
                        <a:rPr lang="tr-TR" sz="1800" dirty="0">
                          <a:effectLst/>
                        </a:rPr>
                        <a:t>DN</a:t>
                      </a:r>
                      <a:endParaRPr lang="tr-TR" sz="1800" dirty="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a:effectLst/>
                        </a:rPr>
                        <a:t>BN</a:t>
                      </a:r>
                      <a:endParaRPr lang="tr-TR" sz="180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a:effectLst/>
                        </a:rPr>
                        <a:t>Doğrultu (gon)</a:t>
                      </a:r>
                      <a:endParaRPr lang="tr-TR" sz="180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a:effectLst/>
                        </a:rPr>
                        <a:t>Mesafe (m)</a:t>
                      </a:r>
                      <a:endParaRPr lang="tr-TR" sz="1800">
                        <a:effectLst/>
                        <a:latin typeface="Calibri"/>
                        <a:ea typeface="Calibri"/>
                        <a:cs typeface="Times New Roman"/>
                      </a:endParaRPr>
                    </a:p>
                  </a:txBody>
                  <a:tcPr marL="44450" marR="44450" marT="0" marB="0" anchor="b"/>
                </a:tc>
                <a:extLst>
                  <a:ext uri="{0D108BD9-81ED-4DB2-BD59-A6C34878D82A}">
                    <a16:rowId xmlns:a16="http://schemas.microsoft.com/office/drawing/2014/main" val="10000"/>
                  </a:ext>
                </a:extLst>
              </a:tr>
              <a:tr h="200025">
                <a:tc>
                  <a:txBody>
                    <a:bodyPr/>
                    <a:lstStyle/>
                    <a:p>
                      <a:pPr algn="ctr">
                        <a:lnSpc>
                          <a:spcPct val="114000"/>
                        </a:lnSpc>
                        <a:spcAft>
                          <a:spcPts val="0"/>
                        </a:spcAft>
                      </a:pPr>
                      <a:r>
                        <a:rPr lang="tr-TR" sz="1800">
                          <a:effectLst/>
                        </a:rPr>
                        <a:t>B</a:t>
                      </a:r>
                      <a:endParaRPr lang="tr-TR" sz="180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a:effectLst/>
                        </a:rPr>
                        <a:t>A</a:t>
                      </a:r>
                      <a:endParaRPr lang="tr-TR" sz="1800">
                        <a:effectLst/>
                        <a:latin typeface="Calibri"/>
                        <a:ea typeface="Calibri"/>
                        <a:cs typeface="Times New Roman"/>
                      </a:endParaRPr>
                    </a:p>
                  </a:txBody>
                  <a:tcPr marL="44450" marR="44450" marT="0" marB="0" anchor="b"/>
                </a:tc>
                <a:tc>
                  <a:txBody>
                    <a:bodyPr/>
                    <a:lstStyle/>
                    <a:p>
                      <a:pPr marR="254000" algn="r">
                        <a:lnSpc>
                          <a:spcPct val="114000"/>
                        </a:lnSpc>
                        <a:spcAft>
                          <a:spcPts val="0"/>
                        </a:spcAft>
                      </a:pPr>
                      <a:r>
                        <a:rPr lang="tr-TR" sz="1800" dirty="0">
                          <a:effectLst/>
                        </a:rPr>
                        <a:t>25.1265</a:t>
                      </a:r>
                      <a:endParaRPr lang="tr-TR" sz="1800" dirty="0">
                        <a:effectLst/>
                        <a:latin typeface="Calibri"/>
                        <a:ea typeface="Calibri"/>
                        <a:cs typeface="Times New Roman"/>
                      </a:endParaRPr>
                    </a:p>
                  </a:txBody>
                  <a:tcPr marL="44450" marR="44450" marT="0" marB="0" anchor="b"/>
                </a:tc>
                <a:tc>
                  <a:txBody>
                    <a:bodyPr/>
                    <a:lstStyle/>
                    <a:p>
                      <a:pPr marR="203835" algn="r">
                        <a:lnSpc>
                          <a:spcPct val="114000"/>
                        </a:lnSpc>
                        <a:spcAft>
                          <a:spcPts val="0"/>
                        </a:spcAft>
                      </a:pPr>
                      <a:r>
                        <a:rPr lang="tr-TR" sz="1800" dirty="0">
                          <a:effectLst/>
                        </a:rPr>
                        <a:t>233.978</a:t>
                      </a:r>
                      <a:endParaRPr lang="tr-TR" sz="1800" dirty="0">
                        <a:effectLst/>
                        <a:latin typeface="Calibri"/>
                        <a:ea typeface="Calibri"/>
                        <a:cs typeface="Times New Roman"/>
                      </a:endParaRPr>
                    </a:p>
                  </a:txBody>
                  <a:tcPr marL="44450" marR="44450" marT="0" marB="0" anchor="b"/>
                </a:tc>
                <a:extLst>
                  <a:ext uri="{0D108BD9-81ED-4DB2-BD59-A6C34878D82A}">
                    <a16:rowId xmlns:a16="http://schemas.microsoft.com/office/drawing/2014/main" val="10001"/>
                  </a:ext>
                </a:extLst>
              </a:tr>
              <a:tr h="200025">
                <a:tc>
                  <a:txBody>
                    <a:bodyPr/>
                    <a:lstStyle/>
                    <a:p>
                      <a:pPr algn="ctr">
                        <a:lnSpc>
                          <a:spcPct val="114000"/>
                        </a:lnSpc>
                        <a:spcAft>
                          <a:spcPts val="0"/>
                        </a:spcAft>
                      </a:pPr>
                      <a:r>
                        <a:rPr lang="tr-TR" sz="1800">
                          <a:effectLst/>
                        </a:rPr>
                        <a:t>B</a:t>
                      </a:r>
                      <a:endParaRPr lang="tr-TR" sz="180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dirty="0">
                          <a:effectLst/>
                        </a:rPr>
                        <a:t>C</a:t>
                      </a:r>
                      <a:endParaRPr lang="tr-TR" sz="1800" dirty="0">
                        <a:effectLst/>
                        <a:latin typeface="Calibri"/>
                        <a:ea typeface="Calibri"/>
                        <a:cs typeface="Times New Roman"/>
                      </a:endParaRPr>
                    </a:p>
                  </a:txBody>
                  <a:tcPr marL="44450" marR="44450" marT="0" marB="0" anchor="b"/>
                </a:tc>
                <a:tc>
                  <a:txBody>
                    <a:bodyPr/>
                    <a:lstStyle/>
                    <a:p>
                      <a:pPr marR="254000" algn="r">
                        <a:lnSpc>
                          <a:spcPct val="114000"/>
                        </a:lnSpc>
                        <a:spcAft>
                          <a:spcPts val="0"/>
                        </a:spcAft>
                      </a:pPr>
                      <a:r>
                        <a:rPr lang="tr-TR" sz="1800" dirty="0">
                          <a:effectLst/>
                        </a:rPr>
                        <a:t>152.6534</a:t>
                      </a:r>
                      <a:endParaRPr lang="tr-TR" sz="1800" dirty="0">
                        <a:effectLst/>
                        <a:latin typeface="Calibri"/>
                        <a:ea typeface="Calibri"/>
                        <a:cs typeface="Times New Roman"/>
                      </a:endParaRPr>
                    </a:p>
                  </a:txBody>
                  <a:tcPr marL="44450" marR="44450" marT="0" marB="0" anchor="b"/>
                </a:tc>
                <a:tc>
                  <a:txBody>
                    <a:bodyPr/>
                    <a:lstStyle/>
                    <a:p>
                      <a:pPr marR="203835" algn="r">
                        <a:lnSpc>
                          <a:spcPct val="114000"/>
                        </a:lnSpc>
                        <a:spcAft>
                          <a:spcPts val="0"/>
                        </a:spcAft>
                      </a:pPr>
                      <a:r>
                        <a:rPr lang="tr-TR" sz="1800" dirty="0">
                          <a:effectLst/>
                        </a:rPr>
                        <a:t>325.763</a:t>
                      </a:r>
                      <a:endParaRPr lang="tr-TR" sz="1800" dirty="0">
                        <a:effectLst/>
                        <a:latin typeface="Calibri"/>
                        <a:ea typeface="Calibri"/>
                        <a:cs typeface="Times New Roman"/>
                      </a:endParaRPr>
                    </a:p>
                  </a:txBody>
                  <a:tcPr marL="44450" marR="44450" marT="0" marB="0" anchor="b"/>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32" name="Dikdörtgen 31"/>
              <p:cNvSpPr/>
              <p:nvPr/>
            </p:nvSpPr>
            <p:spPr>
              <a:xfrm>
                <a:off x="4887146" y="3033222"/>
                <a:ext cx="3696589" cy="376578"/>
              </a:xfrm>
              <a:prstGeom prst="rect">
                <a:avLst/>
              </a:prstGeom>
              <a:solidFill>
                <a:schemeClr val="tx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b="1" i="1" smtClean="0">
                              <a:solidFill>
                                <a:schemeClr val="bg1"/>
                              </a:solidFill>
                              <a:latin typeface="Cambria Math" panose="02040503050406030204" pitchFamily="18" charset="0"/>
                            </a:rPr>
                          </m:ctrlPr>
                        </m:sSubPr>
                        <m:e>
                          <m:r>
                            <m:rPr>
                              <m:nor/>
                            </m:rPr>
                            <a:rPr lang="tr-TR" b="1">
                              <a:solidFill>
                                <a:schemeClr val="bg1"/>
                              </a:solidFill>
                            </a:rPr>
                            <m:t>x</m:t>
                          </m:r>
                        </m:e>
                        <m:sub>
                          <m:r>
                            <m:rPr>
                              <m:nor/>
                            </m:rPr>
                            <a:rPr lang="tr-TR" b="1">
                              <a:solidFill>
                                <a:schemeClr val="bg1"/>
                              </a:solidFill>
                            </a:rPr>
                            <m:t>C</m:t>
                          </m:r>
                        </m:sub>
                      </m:sSub>
                      <m:r>
                        <m:rPr>
                          <m:nor/>
                        </m:rPr>
                        <a:rPr lang="tr-TR" b="1">
                          <a:solidFill>
                            <a:schemeClr val="bg1"/>
                          </a:solidFill>
                        </a:rPr>
                        <m:t>=</m:t>
                      </m:r>
                      <m:sSub>
                        <m:sSubPr>
                          <m:ctrlPr>
                            <a:rPr lang="tr-TR" b="1" i="1">
                              <a:solidFill>
                                <a:schemeClr val="bg1"/>
                              </a:solidFill>
                              <a:latin typeface="Cambria Math" panose="02040503050406030204" pitchFamily="18" charset="0"/>
                            </a:rPr>
                          </m:ctrlPr>
                        </m:sSubPr>
                        <m:e>
                          <m:r>
                            <m:rPr>
                              <m:nor/>
                            </m:rPr>
                            <a:rPr lang="tr-TR" b="1">
                              <a:solidFill>
                                <a:schemeClr val="bg1"/>
                              </a:solidFill>
                            </a:rPr>
                            <m:t>x</m:t>
                          </m:r>
                        </m:e>
                        <m:sub>
                          <m:r>
                            <m:rPr>
                              <m:nor/>
                            </m:rPr>
                            <a:rPr lang="tr-TR" b="1">
                              <a:solidFill>
                                <a:schemeClr val="bg1"/>
                              </a:solidFill>
                            </a:rPr>
                            <m:t>B</m:t>
                          </m:r>
                        </m:sub>
                      </m:sSub>
                      <m:r>
                        <m:rPr>
                          <m:nor/>
                        </m:rPr>
                        <a:rPr lang="tr-TR" b="1">
                          <a:solidFill>
                            <a:schemeClr val="bg1"/>
                          </a:solidFill>
                        </a:rPr>
                        <m:t>+</m:t>
                      </m:r>
                      <m:sSub>
                        <m:sSubPr>
                          <m:ctrlPr>
                            <a:rPr lang="tr-TR" b="1" i="1">
                              <a:solidFill>
                                <a:schemeClr val="bg1"/>
                              </a:solidFill>
                              <a:latin typeface="Cambria Math" panose="02040503050406030204" pitchFamily="18" charset="0"/>
                            </a:rPr>
                          </m:ctrlPr>
                        </m:sSubPr>
                        <m:e>
                          <m:r>
                            <m:rPr>
                              <m:nor/>
                            </m:rPr>
                            <a:rPr lang="tr-TR" b="1" i="0" smtClean="0">
                              <a:solidFill>
                                <a:schemeClr val="bg1"/>
                              </a:solidFill>
                              <a:latin typeface="Cambria Math"/>
                            </a:rPr>
                            <m:t>D</m:t>
                          </m:r>
                        </m:e>
                        <m:sub>
                          <m:r>
                            <m:rPr>
                              <m:nor/>
                            </m:rPr>
                            <a:rPr lang="tr-TR" b="1">
                              <a:solidFill>
                                <a:schemeClr val="bg1"/>
                              </a:solidFill>
                            </a:rPr>
                            <m:t>BC</m:t>
                          </m:r>
                        </m:sub>
                      </m:sSub>
                      <m:r>
                        <m:rPr>
                          <m:nor/>
                        </m:rPr>
                        <a:rPr lang="tr-TR" b="1">
                          <a:solidFill>
                            <a:schemeClr val="bg1"/>
                          </a:solidFill>
                        </a:rPr>
                        <m:t>.</m:t>
                      </m:r>
                      <m:func>
                        <m:funcPr>
                          <m:ctrlPr>
                            <a:rPr lang="tr-TR" b="1" i="1">
                              <a:solidFill>
                                <a:schemeClr val="bg1"/>
                              </a:solidFill>
                              <a:latin typeface="Cambria Math" panose="02040503050406030204" pitchFamily="18" charset="0"/>
                            </a:rPr>
                          </m:ctrlPr>
                        </m:funcPr>
                        <m:fName>
                          <m:r>
                            <m:rPr>
                              <m:nor/>
                            </m:rPr>
                            <a:rPr lang="tr-TR" b="1">
                              <a:solidFill>
                                <a:schemeClr val="bg1"/>
                              </a:solidFill>
                            </a:rPr>
                            <m:t>cos</m:t>
                          </m:r>
                        </m:fName>
                        <m:e>
                          <m:r>
                            <m:rPr>
                              <m:nor/>
                            </m:rPr>
                            <a:rPr lang="tr-TR" b="1">
                              <a:solidFill>
                                <a:schemeClr val="bg1"/>
                              </a:solidFill>
                            </a:rPr>
                            <m:t>(</m:t>
                          </m:r>
                          <m:sSub>
                            <m:sSubPr>
                              <m:ctrlPr>
                                <a:rPr lang="tr-TR" b="1" i="1">
                                  <a:solidFill>
                                    <a:schemeClr val="bg1"/>
                                  </a:solidFill>
                                  <a:latin typeface="Cambria Math" panose="02040503050406030204" pitchFamily="18" charset="0"/>
                                </a:rPr>
                              </m:ctrlPr>
                            </m:sSubPr>
                            <m:e>
                              <m:r>
                                <m:rPr>
                                  <m:nor/>
                                </m:rPr>
                                <a:rPr lang="tr-TR" b="1">
                                  <a:solidFill>
                                    <a:schemeClr val="bg1"/>
                                  </a:solidFill>
                                </a:rPr>
                                <m:t>t</m:t>
                              </m:r>
                            </m:e>
                            <m:sub>
                              <m:r>
                                <m:rPr>
                                  <m:nor/>
                                </m:rPr>
                                <a:rPr lang="tr-TR" b="1">
                                  <a:solidFill>
                                    <a:schemeClr val="bg1"/>
                                  </a:solidFill>
                                </a:rPr>
                                <m:t>AB</m:t>
                              </m:r>
                            </m:sub>
                          </m:sSub>
                          <m:r>
                            <m:rPr>
                              <m:nor/>
                            </m:rPr>
                            <a:rPr lang="tr-TR" b="1">
                              <a:solidFill>
                                <a:schemeClr val="bg1"/>
                              </a:solidFill>
                            </a:rPr>
                            <m:t>+</m:t>
                          </m:r>
                          <m:r>
                            <m:rPr>
                              <m:nor/>
                            </m:rPr>
                            <a:rPr lang="tr-TR" b="1">
                              <a:solidFill>
                                <a:schemeClr val="bg1"/>
                              </a:solidFill>
                            </a:rPr>
                            <m:t>β</m:t>
                          </m:r>
                          <m:r>
                            <m:rPr>
                              <m:nor/>
                            </m:rPr>
                            <a:rPr lang="tr-TR" b="1">
                              <a:solidFill>
                                <a:schemeClr val="bg1"/>
                              </a:solidFill>
                            </a:rPr>
                            <m:t>∓</m:t>
                          </m:r>
                          <m:r>
                            <m:rPr>
                              <m:nor/>
                            </m:rPr>
                            <a:rPr lang="tr-TR" b="1">
                              <a:solidFill>
                                <a:schemeClr val="bg1"/>
                              </a:solidFill>
                            </a:rPr>
                            <m:t>k</m:t>
                          </m:r>
                          <m:r>
                            <m:rPr>
                              <m:nor/>
                            </m:rPr>
                            <a:rPr lang="tr-TR" b="1">
                              <a:solidFill>
                                <a:schemeClr val="bg1"/>
                              </a:solidFill>
                            </a:rPr>
                            <m:t>.200</m:t>
                          </m:r>
                          <m:r>
                            <m:rPr>
                              <m:nor/>
                            </m:rPr>
                            <a:rPr lang="tr-TR" b="1">
                              <a:solidFill>
                                <a:schemeClr val="bg1"/>
                              </a:solidFill>
                            </a:rPr>
                            <m:t>gon</m:t>
                          </m:r>
                          <m:r>
                            <m:rPr>
                              <m:nor/>
                            </m:rPr>
                            <a:rPr lang="tr-TR" b="1">
                              <a:solidFill>
                                <a:schemeClr val="bg1"/>
                              </a:solidFill>
                            </a:rPr>
                            <m:t>)</m:t>
                          </m:r>
                        </m:e>
                      </m:func>
                    </m:oMath>
                  </m:oMathPara>
                </a14:m>
                <a:endParaRPr lang="tr-TR" b="1" dirty="0">
                  <a:solidFill>
                    <a:schemeClr val="bg1"/>
                  </a:solidFill>
                </a:endParaRPr>
              </a:p>
            </p:txBody>
          </p:sp>
        </mc:Choice>
        <mc:Fallback xmlns="">
          <p:sp>
            <p:nvSpPr>
              <p:cNvPr id="32" name="Dikdörtgen 31"/>
              <p:cNvSpPr>
                <a:spLocks noRot="1" noChangeAspect="1" noMove="1" noResize="1" noEditPoints="1" noAdjustHandles="1" noChangeArrowheads="1" noChangeShapeType="1" noTextEdit="1"/>
              </p:cNvSpPr>
              <p:nvPr/>
            </p:nvSpPr>
            <p:spPr>
              <a:xfrm>
                <a:off x="4887146" y="3033222"/>
                <a:ext cx="3696589" cy="376578"/>
              </a:xfrm>
              <a:prstGeom prst="rect">
                <a:avLst/>
              </a:prstGeom>
              <a:blipFill rotWithShape="0">
                <a:blip r:embed="rId3"/>
                <a:stretch>
                  <a:fillRect b="-1147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3" name="Dikdörtgen 32"/>
              <p:cNvSpPr/>
              <p:nvPr/>
            </p:nvSpPr>
            <p:spPr>
              <a:xfrm>
                <a:off x="4887146" y="3550026"/>
                <a:ext cx="3696589" cy="391004"/>
              </a:xfrm>
              <a:prstGeom prst="rect">
                <a:avLst/>
              </a:prstGeom>
              <a:solidFill>
                <a:srgbClr val="FF0000"/>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b="1" i="1" smtClean="0">
                              <a:solidFill>
                                <a:schemeClr val="bg1"/>
                              </a:solidFill>
                              <a:latin typeface="Cambria Math" panose="02040503050406030204" pitchFamily="18" charset="0"/>
                            </a:rPr>
                          </m:ctrlPr>
                        </m:sSubPr>
                        <m:e>
                          <m:r>
                            <m:rPr>
                              <m:nor/>
                            </m:rPr>
                            <a:rPr lang="tr-TR" b="1">
                              <a:solidFill>
                                <a:schemeClr val="bg1"/>
                              </a:solidFill>
                            </a:rPr>
                            <m:t>y</m:t>
                          </m:r>
                        </m:e>
                        <m:sub>
                          <m:r>
                            <m:rPr>
                              <m:nor/>
                            </m:rPr>
                            <a:rPr lang="tr-TR" b="1">
                              <a:solidFill>
                                <a:schemeClr val="bg1"/>
                              </a:solidFill>
                            </a:rPr>
                            <m:t>C</m:t>
                          </m:r>
                        </m:sub>
                      </m:sSub>
                      <m:r>
                        <m:rPr>
                          <m:nor/>
                        </m:rPr>
                        <a:rPr lang="tr-TR" b="1">
                          <a:solidFill>
                            <a:schemeClr val="bg1"/>
                          </a:solidFill>
                        </a:rPr>
                        <m:t>=</m:t>
                      </m:r>
                      <m:sSub>
                        <m:sSubPr>
                          <m:ctrlPr>
                            <a:rPr lang="tr-TR" b="1" i="1">
                              <a:solidFill>
                                <a:schemeClr val="bg1"/>
                              </a:solidFill>
                              <a:latin typeface="Cambria Math" panose="02040503050406030204" pitchFamily="18" charset="0"/>
                            </a:rPr>
                          </m:ctrlPr>
                        </m:sSubPr>
                        <m:e>
                          <m:r>
                            <m:rPr>
                              <m:nor/>
                            </m:rPr>
                            <a:rPr lang="tr-TR" b="1">
                              <a:solidFill>
                                <a:schemeClr val="bg1"/>
                              </a:solidFill>
                            </a:rPr>
                            <m:t>y</m:t>
                          </m:r>
                        </m:e>
                        <m:sub>
                          <m:r>
                            <m:rPr>
                              <m:nor/>
                            </m:rPr>
                            <a:rPr lang="tr-TR" b="1">
                              <a:solidFill>
                                <a:schemeClr val="bg1"/>
                              </a:solidFill>
                            </a:rPr>
                            <m:t>B</m:t>
                          </m:r>
                        </m:sub>
                      </m:sSub>
                      <m:r>
                        <m:rPr>
                          <m:nor/>
                        </m:rPr>
                        <a:rPr lang="tr-TR" b="1">
                          <a:solidFill>
                            <a:schemeClr val="bg1"/>
                          </a:solidFill>
                        </a:rPr>
                        <m:t>+</m:t>
                      </m:r>
                      <m:r>
                        <m:rPr>
                          <m:nor/>
                        </m:rPr>
                        <a:rPr lang="tr-TR" b="1" i="0" smtClean="0">
                          <a:solidFill>
                            <a:schemeClr val="bg1"/>
                          </a:solidFill>
                        </a:rPr>
                        <m:t>D</m:t>
                      </m:r>
                      <m:sSub>
                        <m:sSubPr>
                          <m:ctrlPr>
                            <a:rPr lang="tr-TR" b="1" i="1">
                              <a:solidFill>
                                <a:schemeClr val="bg1"/>
                              </a:solidFill>
                              <a:latin typeface="Cambria Math" panose="02040503050406030204" pitchFamily="18" charset="0"/>
                            </a:rPr>
                          </m:ctrlPr>
                        </m:sSubPr>
                        <m:e>
                          <m:r>
                            <m:rPr>
                              <m:nor/>
                            </m:rPr>
                            <a:rPr lang="tr-TR" b="1">
                              <a:solidFill>
                                <a:schemeClr val="bg1"/>
                              </a:solidFill>
                            </a:rPr>
                            <m:t>s</m:t>
                          </m:r>
                        </m:e>
                        <m:sub>
                          <m:r>
                            <m:rPr>
                              <m:nor/>
                            </m:rPr>
                            <a:rPr lang="tr-TR" b="1">
                              <a:solidFill>
                                <a:schemeClr val="bg1"/>
                              </a:solidFill>
                            </a:rPr>
                            <m:t>BC</m:t>
                          </m:r>
                        </m:sub>
                      </m:sSub>
                      <m:r>
                        <m:rPr>
                          <m:nor/>
                        </m:rPr>
                        <a:rPr lang="tr-TR" b="1">
                          <a:solidFill>
                            <a:schemeClr val="bg1"/>
                          </a:solidFill>
                        </a:rPr>
                        <m:t>.</m:t>
                      </m:r>
                      <m:func>
                        <m:funcPr>
                          <m:ctrlPr>
                            <a:rPr lang="tr-TR" b="1" i="1">
                              <a:solidFill>
                                <a:schemeClr val="bg1"/>
                              </a:solidFill>
                              <a:latin typeface="Cambria Math" panose="02040503050406030204" pitchFamily="18" charset="0"/>
                            </a:rPr>
                          </m:ctrlPr>
                        </m:funcPr>
                        <m:fName>
                          <m:r>
                            <m:rPr>
                              <m:nor/>
                            </m:rPr>
                            <a:rPr lang="tr-TR" b="1">
                              <a:solidFill>
                                <a:schemeClr val="bg1"/>
                              </a:solidFill>
                            </a:rPr>
                            <m:t>sin</m:t>
                          </m:r>
                        </m:fName>
                        <m:e>
                          <m:r>
                            <m:rPr>
                              <m:nor/>
                            </m:rPr>
                            <a:rPr lang="tr-TR" b="1">
                              <a:solidFill>
                                <a:schemeClr val="bg1"/>
                              </a:solidFill>
                            </a:rPr>
                            <m:t>(</m:t>
                          </m:r>
                          <m:sSub>
                            <m:sSubPr>
                              <m:ctrlPr>
                                <a:rPr lang="tr-TR" b="1" i="1">
                                  <a:solidFill>
                                    <a:schemeClr val="bg1"/>
                                  </a:solidFill>
                                  <a:latin typeface="Cambria Math" panose="02040503050406030204" pitchFamily="18" charset="0"/>
                                </a:rPr>
                              </m:ctrlPr>
                            </m:sSubPr>
                            <m:e>
                              <m:r>
                                <m:rPr>
                                  <m:nor/>
                                </m:rPr>
                                <a:rPr lang="tr-TR" b="1">
                                  <a:solidFill>
                                    <a:schemeClr val="bg1"/>
                                  </a:solidFill>
                                </a:rPr>
                                <m:t>t</m:t>
                              </m:r>
                            </m:e>
                            <m:sub>
                              <m:r>
                                <m:rPr>
                                  <m:nor/>
                                </m:rPr>
                                <a:rPr lang="tr-TR" b="1">
                                  <a:solidFill>
                                    <a:schemeClr val="bg1"/>
                                  </a:solidFill>
                                </a:rPr>
                                <m:t>AB</m:t>
                              </m:r>
                            </m:sub>
                          </m:sSub>
                          <m:r>
                            <m:rPr>
                              <m:nor/>
                            </m:rPr>
                            <a:rPr lang="tr-TR" b="1">
                              <a:solidFill>
                                <a:schemeClr val="bg1"/>
                              </a:solidFill>
                            </a:rPr>
                            <m:t>+</m:t>
                          </m:r>
                          <m:r>
                            <m:rPr>
                              <m:nor/>
                            </m:rPr>
                            <a:rPr lang="tr-TR" b="1">
                              <a:solidFill>
                                <a:schemeClr val="bg1"/>
                              </a:solidFill>
                            </a:rPr>
                            <m:t>β</m:t>
                          </m:r>
                          <m:r>
                            <m:rPr>
                              <m:nor/>
                            </m:rPr>
                            <a:rPr lang="tr-TR" b="1">
                              <a:solidFill>
                                <a:schemeClr val="bg1"/>
                              </a:solidFill>
                            </a:rPr>
                            <m:t>∓</m:t>
                          </m:r>
                          <m:r>
                            <m:rPr>
                              <m:nor/>
                            </m:rPr>
                            <a:rPr lang="tr-TR" b="1">
                              <a:solidFill>
                                <a:schemeClr val="bg1"/>
                              </a:solidFill>
                            </a:rPr>
                            <m:t>k</m:t>
                          </m:r>
                          <m:r>
                            <m:rPr>
                              <m:nor/>
                            </m:rPr>
                            <a:rPr lang="tr-TR" b="1">
                              <a:solidFill>
                                <a:schemeClr val="bg1"/>
                              </a:solidFill>
                            </a:rPr>
                            <m:t>.200</m:t>
                          </m:r>
                          <m:r>
                            <m:rPr>
                              <m:nor/>
                            </m:rPr>
                            <a:rPr lang="tr-TR" b="1">
                              <a:solidFill>
                                <a:schemeClr val="bg1"/>
                              </a:solidFill>
                            </a:rPr>
                            <m:t>gon</m:t>
                          </m:r>
                          <m:r>
                            <m:rPr>
                              <m:nor/>
                            </m:rPr>
                            <a:rPr lang="tr-TR" b="1">
                              <a:solidFill>
                                <a:schemeClr val="bg1"/>
                              </a:solidFill>
                            </a:rPr>
                            <m:t>)</m:t>
                          </m:r>
                        </m:e>
                      </m:func>
                    </m:oMath>
                  </m:oMathPara>
                </a14:m>
                <a:endParaRPr lang="tr-TR" b="1" dirty="0">
                  <a:solidFill>
                    <a:schemeClr val="bg1"/>
                  </a:solidFill>
                </a:endParaRPr>
              </a:p>
            </p:txBody>
          </p:sp>
        </mc:Choice>
        <mc:Fallback xmlns="">
          <p:sp>
            <p:nvSpPr>
              <p:cNvPr id="33" name="Dikdörtgen 32"/>
              <p:cNvSpPr>
                <a:spLocks noRot="1" noChangeAspect="1" noMove="1" noResize="1" noEditPoints="1" noAdjustHandles="1" noChangeArrowheads="1" noChangeShapeType="1" noTextEdit="1"/>
              </p:cNvSpPr>
              <p:nvPr/>
            </p:nvSpPr>
            <p:spPr>
              <a:xfrm>
                <a:off x="4887146" y="3550026"/>
                <a:ext cx="3696589" cy="391004"/>
              </a:xfrm>
              <a:prstGeom prst="rect">
                <a:avLst/>
              </a:prstGeom>
              <a:blipFill rotWithShape="0">
                <a:blip r:embed="rId4"/>
                <a:stretch>
                  <a:fillRect b="-10938"/>
                </a:stretch>
              </a:blipFill>
            </p:spPr>
            <p:txBody>
              <a:bodyPr/>
              <a:lstStyle/>
              <a:p>
                <a:r>
                  <a:rPr lang="tr-TR">
                    <a:noFill/>
                  </a:rPr>
                  <a:t> </a:t>
                </a:r>
              </a:p>
            </p:txBody>
          </p:sp>
        </mc:Fallback>
      </mc:AlternateContent>
      <p:sp>
        <p:nvSpPr>
          <p:cNvPr id="34" name="Metin kutusu 33"/>
          <p:cNvSpPr txBox="1"/>
          <p:nvPr/>
        </p:nvSpPr>
        <p:spPr>
          <a:xfrm>
            <a:off x="4427984" y="4058259"/>
            <a:ext cx="4708834" cy="830997"/>
          </a:xfrm>
          <a:prstGeom prst="rect">
            <a:avLst/>
          </a:prstGeom>
          <a:noFill/>
        </p:spPr>
        <p:txBody>
          <a:bodyPr wrap="square" rtlCol="0">
            <a:spAutoFit/>
          </a:bodyPr>
          <a:lstStyle/>
          <a:p>
            <a:r>
              <a:rPr lang="tr-TR" sz="2400" b="1" dirty="0"/>
              <a:t>SORU: C noktasının koordinatlarını hesaplayınız.</a:t>
            </a:r>
          </a:p>
        </p:txBody>
      </p:sp>
      <mc:AlternateContent xmlns:mc="http://schemas.openxmlformats.org/markup-compatibility/2006" xmlns:a14="http://schemas.microsoft.com/office/drawing/2010/main">
        <mc:Choice Requires="a14">
          <p:sp>
            <p:nvSpPr>
              <p:cNvPr id="35" name="Metin kutusu 34"/>
              <p:cNvSpPr txBox="1"/>
              <p:nvPr/>
            </p:nvSpPr>
            <p:spPr>
              <a:xfrm>
                <a:off x="179512" y="4889256"/>
                <a:ext cx="4779642" cy="575863"/>
              </a:xfrm>
              <a:prstGeom prst="rect">
                <a:avLst/>
              </a:prstGeom>
              <a:noFill/>
            </p:spPr>
            <p:txBody>
              <a:bodyPr wrap="none" rtlCol="0">
                <a:spAutoFit/>
              </a:bodyPr>
              <a:lstStyle/>
              <a:p>
                <a14:m>
                  <m:oMath xmlns:m="http://schemas.openxmlformats.org/officeDocument/2006/math">
                    <m:sSub>
                      <m:sSubPr>
                        <m:ctrlPr>
                          <a:rPr lang="tr-TR" b="0" i="1" smtClean="0">
                            <a:latin typeface="Cambria Math" panose="02040503050406030204" pitchFamily="18" charset="0"/>
                          </a:rPr>
                        </m:ctrlPr>
                      </m:sSubPr>
                      <m:e>
                        <m:r>
                          <m:rPr>
                            <m:nor/>
                          </m:rPr>
                          <a:rPr lang="tr-TR" b="0" i="0" smtClean="0">
                            <a:latin typeface="Cambria Math"/>
                          </a:rPr>
                          <m:t>t</m:t>
                        </m:r>
                      </m:e>
                      <m:sub>
                        <m:r>
                          <m:rPr>
                            <m:nor/>
                          </m:rPr>
                          <a:rPr lang="tr-TR" b="0" i="0" smtClean="0">
                            <a:latin typeface="Cambria Math"/>
                          </a:rPr>
                          <m:t>AB</m:t>
                        </m:r>
                      </m:sub>
                    </m:sSub>
                    <m:r>
                      <m:rPr>
                        <m:nor/>
                      </m:rPr>
                      <a:rPr lang="tr-TR" b="0" i="0" smtClean="0">
                        <a:latin typeface="Cambria Math"/>
                      </a:rPr>
                      <m:t>=</m:t>
                    </m:r>
                    <m:r>
                      <m:rPr>
                        <m:nor/>
                      </m:rPr>
                      <a:rPr lang="tr-TR" b="0" i="0" smtClean="0">
                        <a:latin typeface="Cambria Math"/>
                      </a:rPr>
                      <m:t>arctan</m:t>
                    </m:r>
                    <m:f>
                      <m:fPr>
                        <m:ctrlPr>
                          <a:rPr lang="tr-TR" i="1" smtClean="0">
                            <a:latin typeface="Cambria Math" panose="02040503050406030204" pitchFamily="18" charset="0"/>
                          </a:rPr>
                        </m:ctrlPr>
                      </m:fPr>
                      <m:num>
                        <m:r>
                          <m:rPr>
                            <m:nor/>
                          </m:rPr>
                          <a:rPr lang="tr-TR" i="0" smtClean="0">
                            <a:latin typeface="Cambria Math"/>
                            <a:ea typeface="Cambria Math"/>
                          </a:rPr>
                          <m:t>∆</m:t>
                        </m:r>
                        <m:r>
                          <m:rPr>
                            <m:nor/>
                          </m:rPr>
                          <a:rPr lang="tr-TR" b="0" i="0" smtClean="0">
                            <a:latin typeface="Cambria Math"/>
                            <a:ea typeface="Cambria Math"/>
                          </a:rPr>
                          <m:t>Y</m:t>
                        </m:r>
                      </m:num>
                      <m:den>
                        <m:r>
                          <m:rPr>
                            <m:nor/>
                          </m:rPr>
                          <a:rPr lang="tr-TR" i="0" smtClean="0">
                            <a:latin typeface="Cambria Math"/>
                            <a:ea typeface="Cambria Math"/>
                          </a:rPr>
                          <m:t>∆</m:t>
                        </m:r>
                        <m:r>
                          <m:rPr>
                            <m:nor/>
                          </m:rPr>
                          <a:rPr lang="tr-TR" b="0" i="0" smtClean="0">
                            <a:latin typeface="Cambria Math"/>
                            <a:ea typeface="Cambria Math"/>
                          </a:rPr>
                          <m:t>X</m:t>
                        </m:r>
                      </m:den>
                    </m:f>
                    <m:r>
                      <m:rPr>
                        <m:nor/>
                      </m:rPr>
                      <a:rPr lang="tr-TR" b="0" i="0" smtClean="0">
                        <a:latin typeface="Cambria Math"/>
                      </a:rPr>
                      <m:t>=</m:t>
                    </m:r>
                    <m:r>
                      <m:rPr>
                        <m:nor/>
                      </m:rPr>
                      <a:rPr lang="tr-TR" b="0" i="0" smtClean="0">
                        <a:latin typeface="Cambria Math"/>
                      </a:rPr>
                      <m:t>arctan</m:t>
                    </m:r>
                    <m:f>
                      <m:fPr>
                        <m:ctrlPr>
                          <a:rPr lang="tr-TR" b="0" i="1" smtClean="0">
                            <a:latin typeface="Cambria Math" panose="02040503050406030204" pitchFamily="18" charset="0"/>
                          </a:rPr>
                        </m:ctrlPr>
                      </m:fPr>
                      <m:num>
                        <m:r>
                          <m:rPr>
                            <m:nor/>
                          </m:rPr>
                          <a:rPr lang="tr-TR" b="0" i="0" smtClean="0">
                            <a:latin typeface="Cambria Math"/>
                          </a:rPr>
                          <m:t>182.26</m:t>
                        </m:r>
                      </m:num>
                      <m:den>
                        <m:r>
                          <m:rPr>
                            <m:nor/>
                          </m:rPr>
                          <a:rPr lang="tr-TR" b="0" i="0" smtClean="0">
                            <a:latin typeface="Cambria Math"/>
                          </a:rPr>
                          <m:t>−146.72</m:t>
                        </m:r>
                      </m:den>
                    </m:f>
                  </m:oMath>
                </a14:m>
                <a:r>
                  <a:rPr lang="tr-TR" dirty="0"/>
                  <a:t>=143.1491 </a:t>
                </a:r>
                <a:r>
                  <a:rPr lang="tr-TR" dirty="0" err="1"/>
                  <a:t>gon</a:t>
                </a:r>
                <a:endParaRPr lang="tr-TR" dirty="0"/>
              </a:p>
            </p:txBody>
          </p:sp>
        </mc:Choice>
        <mc:Fallback xmlns="">
          <p:sp>
            <p:nvSpPr>
              <p:cNvPr id="35" name="Metin kutusu 34"/>
              <p:cNvSpPr txBox="1">
                <a:spLocks noRot="1" noChangeAspect="1" noMove="1" noResize="1" noEditPoints="1" noAdjustHandles="1" noChangeArrowheads="1" noChangeShapeType="1" noTextEdit="1"/>
              </p:cNvSpPr>
              <p:nvPr/>
            </p:nvSpPr>
            <p:spPr>
              <a:xfrm>
                <a:off x="179512" y="4889256"/>
                <a:ext cx="4779642" cy="575863"/>
              </a:xfrm>
              <a:prstGeom prst="rect">
                <a:avLst/>
              </a:prstGeom>
              <a:blipFill rotWithShape="0">
                <a:blip r:embed="rId5"/>
                <a:stretch>
                  <a:fillRect r="-89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6" name="Metin kutusu 35"/>
              <p:cNvSpPr txBox="1"/>
              <p:nvPr/>
            </p:nvSpPr>
            <p:spPr>
              <a:xfrm>
                <a:off x="5015651" y="5007027"/>
                <a:ext cx="3868944" cy="403124"/>
              </a:xfrm>
              <a:prstGeom prst="rect">
                <a:avLst/>
              </a:prstGeom>
              <a:noFill/>
            </p:spPr>
            <p:txBody>
              <a:bodyPr wrap="none" rtlCol="0">
                <a:spAutoFit/>
              </a:bodyPr>
              <a:lstStyle/>
              <a:p>
                <a14:m>
                  <m:oMath xmlns:m="http://schemas.openxmlformats.org/officeDocument/2006/math">
                    <m:r>
                      <a:rPr lang="tr-TR" b="0" i="1" smtClean="0">
                        <a:latin typeface="Cambria Math"/>
                        <a:ea typeface="Cambria Math"/>
                      </a:rPr>
                      <m:t>𝛽</m:t>
                    </m:r>
                    <m:r>
                      <a:rPr lang="tr-TR" b="0" i="1" smtClean="0">
                        <a:latin typeface="Cambria Math"/>
                        <a:ea typeface="Cambria Math"/>
                      </a:rPr>
                      <m:t>=</m:t>
                    </m:r>
                    <m:r>
                      <m:rPr>
                        <m:nor/>
                      </m:rPr>
                      <a:rPr lang="tr-TR" b="0" i="0" smtClean="0">
                        <a:latin typeface="Cambria Math"/>
                        <a:ea typeface="Cambria Math"/>
                      </a:rPr>
                      <m:t>152.6534−25.1265</m:t>
                    </m:r>
                  </m:oMath>
                </a14:m>
                <a:r>
                  <a:rPr lang="tr-TR" dirty="0"/>
                  <a:t>=127.5269 gon</a:t>
                </a:r>
              </a:p>
            </p:txBody>
          </p:sp>
        </mc:Choice>
        <mc:Fallback xmlns="">
          <p:sp>
            <p:nvSpPr>
              <p:cNvPr id="36" name="Metin kutusu 35"/>
              <p:cNvSpPr txBox="1">
                <a:spLocks noRot="1" noChangeAspect="1" noMove="1" noResize="1" noEditPoints="1" noAdjustHandles="1" noChangeArrowheads="1" noChangeShapeType="1" noTextEdit="1"/>
              </p:cNvSpPr>
              <p:nvPr/>
            </p:nvSpPr>
            <p:spPr>
              <a:xfrm>
                <a:off x="5015651" y="5007027"/>
                <a:ext cx="3868944" cy="403124"/>
              </a:xfrm>
              <a:prstGeom prst="rect">
                <a:avLst/>
              </a:prstGeom>
              <a:blipFill rotWithShape="0">
                <a:blip r:embed="rId6"/>
                <a:stretch>
                  <a:fillRect l="-473" t="-7576" r="-2997" b="-1515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7" name="Dikdörtgen 36"/>
              <p:cNvSpPr/>
              <p:nvPr/>
            </p:nvSpPr>
            <p:spPr>
              <a:xfrm>
                <a:off x="179512" y="5494943"/>
                <a:ext cx="5383140" cy="375487"/>
              </a:xfrm>
              <a:prstGeom prst="rect">
                <a:avLst/>
              </a:prstGeom>
              <a:solidFill>
                <a:schemeClr val="bg1"/>
              </a:solidFill>
            </p:spPr>
            <p:txBody>
              <a:bodyPr wrap="none">
                <a:spAutoFit/>
              </a:bodyPr>
              <a:lstStyle/>
              <a:p>
                <a14:m>
                  <m:oMath xmlns:m="http://schemas.openxmlformats.org/officeDocument/2006/math">
                    <m:sSub>
                      <m:sSubPr>
                        <m:ctrlPr>
                          <a:rPr lang="tr-TR" i="1" smtClean="0">
                            <a:solidFill>
                              <a:schemeClr val="tx1"/>
                            </a:solidFill>
                            <a:latin typeface="Cambria Math" panose="02040503050406030204" pitchFamily="18" charset="0"/>
                          </a:rPr>
                        </m:ctrlPr>
                      </m:sSubPr>
                      <m:e>
                        <m:r>
                          <m:rPr>
                            <m:nor/>
                          </m:rPr>
                          <a:rPr lang="tr-TR" b="0" i="0" smtClean="0">
                            <a:solidFill>
                              <a:schemeClr val="tx1"/>
                            </a:solidFill>
                          </a:rPr>
                          <m:t>X</m:t>
                        </m:r>
                      </m:e>
                      <m:sub>
                        <m:r>
                          <m:rPr>
                            <m:nor/>
                          </m:rPr>
                          <a:rPr lang="tr-TR" i="0">
                            <a:solidFill>
                              <a:schemeClr val="tx1"/>
                            </a:solidFill>
                          </a:rPr>
                          <m:t>C</m:t>
                        </m:r>
                      </m:sub>
                    </m:sSub>
                    <m:r>
                      <m:rPr>
                        <m:nor/>
                      </m:rPr>
                      <a:rPr lang="tr-TR" i="0">
                        <a:solidFill>
                          <a:schemeClr val="tx1"/>
                        </a:solidFill>
                      </a:rPr>
                      <m:t>=</m:t>
                    </m:r>
                    <m:r>
                      <m:rPr>
                        <m:nor/>
                      </m:rPr>
                      <a:rPr lang="tr-TR" i="0" smtClean="0">
                        <a:solidFill>
                          <a:schemeClr val="tx1"/>
                        </a:solidFill>
                      </a:rPr>
                      <m:t>4543801.697</m:t>
                    </m:r>
                    <m:r>
                      <m:rPr>
                        <m:nor/>
                      </m:rPr>
                      <a:rPr lang="tr-TR" i="0">
                        <a:solidFill>
                          <a:schemeClr val="tx1"/>
                        </a:solidFill>
                      </a:rPr>
                      <m:t>+</m:t>
                    </m:r>
                    <m:r>
                      <m:rPr>
                        <m:nor/>
                      </m:rPr>
                      <a:rPr lang="tr-TR" i="0" smtClean="0">
                        <a:solidFill>
                          <a:schemeClr val="tx1"/>
                        </a:solidFill>
                      </a:rPr>
                      <m:t>325.763</m:t>
                    </m:r>
                    <m:func>
                      <m:funcPr>
                        <m:ctrlPr>
                          <a:rPr lang="tr-TR" i="1">
                            <a:solidFill>
                              <a:schemeClr val="tx1"/>
                            </a:solidFill>
                            <a:latin typeface="Cambria Math" panose="02040503050406030204" pitchFamily="18" charset="0"/>
                          </a:rPr>
                        </m:ctrlPr>
                      </m:funcPr>
                      <m:fName>
                        <m:r>
                          <m:rPr>
                            <m:nor/>
                          </m:rPr>
                          <a:rPr lang="tr-TR" i="0">
                            <a:solidFill>
                              <a:schemeClr val="tx1"/>
                            </a:solidFill>
                          </a:rPr>
                          <m:t>cos</m:t>
                        </m:r>
                      </m:fName>
                      <m:e>
                        <m:r>
                          <m:rPr>
                            <m:nor/>
                          </m:rPr>
                          <a:rPr lang="tr-TR" i="0" smtClean="0">
                            <a:solidFill>
                              <a:schemeClr val="tx1"/>
                            </a:solidFill>
                          </a:rPr>
                          <m:t>70.6760</m:t>
                        </m:r>
                      </m:e>
                    </m:func>
                  </m:oMath>
                </a14:m>
                <a:r>
                  <a:rPr lang="tr-TR" dirty="0">
                    <a:solidFill>
                      <a:schemeClr val="tx1"/>
                    </a:solidFill>
                  </a:rPr>
                  <a:t>=4543946.500 m</a:t>
                </a:r>
              </a:p>
            </p:txBody>
          </p:sp>
        </mc:Choice>
        <mc:Fallback xmlns="">
          <p:sp>
            <p:nvSpPr>
              <p:cNvPr id="37" name="Dikdörtgen 36"/>
              <p:cNvSpPr>
                <a:spLocks noRot="1" noChangeAspect="1" noMove="1" noResize="1" noEditPoints="1" noAdjustHandles="1" noChangeArrowheads="1" noChangeShapeType="1" noTextEdit="1"/>
              </p:cNvSpPr>
              <p:nvPr/>
            </p:nvSpPr>
            <p:spPr>
              <a:xfrm>
                <a:off x="179512" y="5494943"/>
                <a:ext cx="5383140" cy="375487"/>
              </a:xfrm>
              <a:prstGeom prst="rect">
                <a:avLst/>
              </a:prstGeom>
              <a:blipFill rotWithShape="0">
                <a:blip r:embed="rId7"/>
                <a:stretch>
                  <a:fillRect t="-6452" b="-24194"/>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8" name="Dikdörtgen 37"/>
              <p:cNvSpPr/>
              <p:nvPr/>
            </p:nvSpPr>
            <p:spPr>
              <a:xfrm>
                <a:off x="107563" y="5910996"/>
                <a:ext cx="5227649" cy="375487"/>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smtClean="0">
                              <a:solidFill>
                                <a:schemeClr val="tx1"/>
                              </a:solidFill>
                              <a:latin typeface="Cambria Math" panose="02040503050406030204" pitchFamily="18" charset="0"/>
                            </a:rPr>
                          </m:ctrlPr>
                        </m:sSubPr>
                        <m:e>
                          <m:r>
                            <m:rPr>
                              <m:nor/>
                            </m:rPr>
                            <a:rPr lang="tr-TR" b="0" i="0" smtClean="0">
                              <a:solidFill>
                                <a:schemeClr val="tx1"/>
                              </a:solidFill>
                            </a:rPr>
                            <m:t>Y</m:t>
                          </m:r>
                        </m:e>
                        <m:sub>
                          <m:r>
                            <m:rPr>
                              <m:nor/>
                            </m:rPr>
                            <a:rPr lang="tr-TR" i="0">
                              <a:solidFill>
                                <a:schemeClr val="tx1"/>
                              </a:solidFill>
                            </a:rPr>
                            <m:t>C</m:t>
                          </m:r>
                        </m:sub>
                      </m:sSub>
                      <m:r>
                        <m:rPr>
                          <m:nor/>
                        </m:rPr>
                        <a:rPr lang="tr-TR" i="0">
                          <a:solidFill>
                            <a:schemeClr val="tx1"/>
                          </a:solidFill>
                        </a:rPr>
                        <m:t>=</m:t>
                      </m:r>
                      <m:r>
                        <m:rPr>
                          <m:nor/>
                        </m:rPr>
                        <a:rPr lang="tr-TR" b="0" i="0" smtClean="0">
                          <a:solidFill>
                            <a:schemeClr val="tx1"/>
                          </a:solidFill>
                        </a:rPr>
                        <m:t>−93433.322</m:t>
                      </m:r>
                      <m:r>
                        <m:rPr>
                          <m:nor/>
                        </m:rPr>
                        <a:rPr lang="tr-TR" i="0">
                          <a:solidFill>
                            <a:schemeClr val="tx1"/>
                          </a:solidFill>
                        </a:rPr>
                        <m:t>+</m:t>
                      </m:r>
                      <m:r>
                        <m:rPr>
                          <m:nor/>
                        </m:rPr>
                        <a:rPr lang="tr-TR" i="0" smtClean="0">
                          <a:solidFill>
                            <a:schemeClr val="tx1"/>
                          </a:solidFill>
                        </a:rPr>
                        <m:t>325.763</m:t>
                      </m:r>
                      <m:func>
                        <m:funcPr>
                          <m:ctrlPr>
                            <a:rPr lang="tr-TR" i="1">
                              <a:solidFill>
                                <a:schemeClr val="tx1"/>
                              </a:solidFill>
                              <a:latin typeface="Cambria Math" panose="02040503050406030204" pitchFamily="18" charset="0"/>
                            </a:rPr>
                          </m:ctrlPr>
                        </m:funcPr>
                        <m:fName>
                          <m:r>
                            <m:rPr>
                              <m:nor/>
                            </m:rPr>
                            <a:rPr lang="tr-TR" b="0" i="0" smtClean="0">
                              <a:solidFill>
                                <a:schemeClr val="tx1"/>
                              </a:solidFill>
                            </a:rPr>
                            <m:t>sin</m:t>
                          </m:r>
                        </m:fName>
                        <m:e>
                          <m:r>
                            <m:rPr>
                              <m:nor/>
                            </m:rPr>
                            <a:rPr lang="tr-TR" i="0" smtClean="0">
                              <a:solidFill>
                                <a:schemeClr val="tx1"/>
                              </a:solidFill>
                            </a:rPr>
                            <m:t>70.6760</m:t>
                          </m:r>
                          <m:r>
                            <m:rPr>
                              <m:nor/>
                            </m:rPr>
                            <a:rPr lang="tr-TR" b="0" i="0" smtClean="0">
                              <a:solidFill>
                                <a:schemeClr val="tx1"/>
                              </a:solidFill>
                            </a:rPr>
                            <m:t>=406858.489 </m:t>
                          </m:r>
                          <m:r>
                            <m:rPr>
                              <m:nor/>
                            </m:rPr>
                            <a:rPr lang="tr-TR" b="0" i="0" smtClean="0">
                              <a:solidFill>
                                <a:schemeClr val="tx1"/>
                              </a:solidFill>
                            </a:rPr>
                            <m:t>m</m:t>
                          </m:r>
                        </m:e>
                      </m:func>
                    </m:oMath>
                  </m:oMathPara>
                </a14:m>
                <a:endParaRPr lang="tr-TR" dirty="0">
                  <a:solidFill>
                    <a:schemeClr val="tx1"/>
                  </a:solidFill>
                </a:endParaRPr>
              </a:p>
            </p:txBody>
          </p:sp>
        </mc:Choice>
        <mc:Fallback xmlns="">
          <p:sp>
            <p:nvSpPr>
              <p:cNvPr id="38" name="Dikdörtgen 37"/>
              <p:cNvSpPr>
                <a:spLocks noRot="1" noChangeAspect="1" noMove="1" noResize="1" noEditPoints="1" noAdjustHandles="1" noChangeArrowheads="1" noChangeShapeType="1" noTextEdit="1"/>
              </p:cNvSpPr>
              <p:nvPr/>
            </p:nvSpPr>
            <p:spPr>
              <a:xfrm>
                <a:off x="107563" y="5910996"/>
                <a:ext cx="5227649" cy="375487"/>
              </a:xfrm>
              <a:prstGeom prst="rect">
                <a:avLst/>
              </a:prstGeom>
              <a:blipFill rotWithShape="0">
                <a:blip r:embed="rId8"/>
                <a:stretch>
                  <a:fillRect b="-11475"/>
                </a:stretch>
              </a:blipFill>
            </p:spPr>
            <p:txBody>
              <a:bodyPr/>
              <a:lstStyle/>
              <a:p>
                <a:r>
                  <a:rPr lang="tr-TR">
                    <a:noFill/>
                  </a:rPr>
                  <a:t> </a:t>
                </a:r>
              </a:p>
            </p:txBody>
          </p:sp>
        </mc:Fallback>
      </mc:AlternateContent>
    </p:spTree>
    <p:extLst>
      <p:ext uri="{BB962C8B-B14F-4D97-AF65-F5344CB8AC3E}">
        <p14:creationId xmlns:p14="http://schemas.microsoft.com/office/powerpoint/2010/main" val="111942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Kutupsal Nokta Konumlamada Belirsizlik</a:t>
            </a:r>
            <a:endParaRPr lang="en-US" sz="2400" dirty="0">
              <a:solidFill>
                <a:schemeClr val="bg1"/>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2793" y="703846"/>
            <a:ext cx="2636913" cy="688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187" y="1217460"/>
            <a:ext cx="2809722" cy="74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Nesne 12"/>
          <p:cNvGraphicFramePr>
            <a:graphicFrameLocks noChangeAspect="1"/>
          </p:cNvGraphicFramePr>
          <p:nvPr>
            <p:extLst>
              <p:ext uri="{D42A27DB-BD31-4B8C-83A1-F6EECF244321}">
                <p14:modId xmlns:p14="http://schemas.microsoft.com/office/powerpoint/2010/main" val="1273226790"/>
              </p:ext>
            </p:extLst>
          </p:nvPr>
        </p:nvGraphicFramePr>
        <p:xfrm>
          <a:off x="5306769" y="1901599"/>
          <a:ext cx="1404582" cy="477209"/>
        </p:xfrm>
        <a:graphic>
          <a:graphicData uri="http://schemas.openxmlformats.org/presentationml/2006/ole">
            <mc:AlternateContent xmlns:mc="http://schemas.openxmlformats.org/markup-compatibility/2006">
              <mc:Choice xmlns:v="urn:schemas-microsoft-com:vml" Requires="v">
                <p:oleObj name="Denklem" r:id="rId4" imgW="685800" imgH="228600" progId="Equation.3">
                  <p:embed/>
                </p:oleObj>
              </mc:Choice>
              <mc:Fallback>
                <p:oleObj name="Denklem" r:id="rId4" imgW="685800" imgH="228600" progId="Equation.3">
                  <p:embed/>
                  <p:pic>
                    <p:nvPicPr>
                      <p:cNvPr id="13" name="Nesne 12"/>
                      <p:cNvPicPr>
                        <a:picLocks noChangeAspect="1" noChangeArrowheads="1"/>
                      </p:cNvPicPr>
                      <p:nvPr/>
                    </p:nvPicPr>
                    <p:blipFill>
                      <a:blip r:embed="rId5"/>
                      <a:srcRect/>
                      <a:stretch>
                        <a:fillRect/>
                      </a:stretch>
                    </p:blipFill>
                    <p:spPr bwMode="auto">
                      <a:xfrm>
                        <a:off x="5306769" y="1901599"/>
                        <a:ext cx="1404582" cy="477209"/>
                      </a:xfrm>
                      <a:prstGeom prst="rect">
                        <a:avLst/>
                      </a:prstGeom>
                      <a:noFill/>
                    </p:spPr>
                  </p:pic>
                </p:oleObj>
              </mc:Fallback>
            </mc:AlternateContent>
          </a:graphicData>
        </a:graphic>
      </p:graphicFrame>
      <p:graphicFrame>
        <p:nvGraphicFramePr>
          <p:cNvPr id="14" name="Nesne 13"/>
          <p:cNvGraphicFramePr>
            <a:graphicFrameLocks noChangeAspect="1"/>
          </p:cNvGraphicFramePr>
          <p:nvPr>
            <p:extLst>
              <p:ext uri="{D42A27DB-BD31-4B8C-83A1-F6EECF244321}">
                <p14:modId xmlns:p14="http://schemas.microsoft.com/office/powerpoint/2010/main" val="2738909153"/>
              </p:ext>
            </p:extLst>
          </p:nvPr>
        </p:nvGraphicFramePr>
        <p:xfrm>
          <a:off x="2090894" y="2433920"/>
          <a:ext cx="5402257" cy="909373"/>
        </p:xfrm>
        <a:graphic>
          <a:graphicData uri="http://schemas.openxmlformats.org/presentationml/2006/ole">
            <mc:AlternateContent xmlns:mc="http://schemas.openxmlformats.org/markup-compatibility/2006">
              <mc:Choice xmlns:v="urn:schemas-microsoft-com:vml" Requires="v">
                <p:oleObj name="Denklem" r:id="rId6" imgW="2552400" imgH="431640" progId="Equation.3">
                  <p:embed/>
                </p:oleObj>
              </mc:Choice>
              <mc:Fallback>
                <p:oleObj name="Denklem" r:id="rId6" imgW="2552400" imgH="431640" progId="Equation.3">
                  <p:embed/>
                  <p:pic>
                    <p:nvPicPr>
                      <p:cNvPr id="14" name="Nesne 13"/>
                      <p:cNvPicPr>
                        <a:picLocks noChangeAspect="1" noChangeArrowheads="1"/>
                      </p:cNvPicPr>
                      <p:nvPr/>
                    </p:nvPicPr>
                    <p:blipFill>
                      <a:blip r:embed="rId7"/>
                      <a:srcRect/>
                      <a:stretch>
                        <a:fillRect/>
                      </a:stretch>
                    </p:blipFill>
                    <p:spPr bwMode="auto">
                      <a:xfrm>
                        <a:off x="2090894" y="2433920"/>
                        <a:ext cx="5402257" cy="909373"/>
                      </a:xfrm>
                      <a:prstGeom prst="rect">
                        <a:avLst/>
                      </a:prstGeom>
                      <a:solidFill>
                        <a:schemeClr val="accent4">
                          <a:lumMod val="40000"/>
                          <a:lumOff val="60000"/>
                        </a:schemeClr>
                      </a:solidFill>
                    </p:spPr>
                  </p:pic>
                </p:oleObj>
              </mc:Fallback>
            </mc:AlternateContent>
          </a:graphicData>
        </a:graphic>
      </p:graphicFrame>
      <p:graphicFrame>
        <p:nvGraphicFramePr>
          <p:cNvPr id="15" name="Nesne 14"/>
          <p:cNvGraphicFramePr>
            <a:graphicFrameLocks noChangeAspect="1"/>
          </p:cNvGraphicFramePr>
          <p:nvPr>
            <p:extLst>
              <p:ext uri="{D42A27DB-BD31-4B8C-83A1-F6EECF244321}">
                <p14:modId xmlns:p14="http://schemas.microsoft.com/office/powerpoint/2010/main" val="747910414"/>
              </p:ext>
            </p:extLst>
          </p:nvPr>
        </p:nvGraphicFramePr>
        <p:xfrm>
          <a:off x="2090894" y="3475188"/>
          <a:ext cx="5402257" cy="917402"/>
        </p:xfrm>
        <a:graphic>
          <a:graphicData uri="http://schemas.openxmlformats.org/presentationml/2006/ole">
            <mc:AlternateContent xmlns:mc="http://schemas.openxmlformats.org/markup-compatibility/2006">
              <mc:Choice xmlns:v="urn:schemas-microsoft-com:vml" Requires="v">
                <p:oleObj name="Denklem" r:id="rId8" imgW="2463480" imgH="431640" progId="Equation.3">
                  <p:embed/>
                </p:oleObj>
              </mc:Choice>
              <mc:Fallback>
                <p:oleObj name="Denklem" r:id="rId8" imgW="2463480" imgH="431640" progId="Equation.3">
                  <p:embed/>
                  <p:pic>
                    <p:nvPicPr>
                      <p:cNvPr id="15" name="Nesne 14"/>
                      <p:cNvPicPr>
                        <a:picLocks noChangeAspect="1" noChangeArrowheads="1"/>
                      </p:cNvPicPr>
                      <p:nvPr/>
                    </p:nvPicPr>
                    <p:blipFill>
                      <a:blip r:embed="rId9"/>
                      <a:srcRect/>
                      <a:stretch>
                        <a:fillRect/>
                      </a:stretch>
                    </p:blipFill>
                    <p:spPr bwMode="auto">
                      <a:xfrm>
                        <a:off x="2090894" y="3475188"/>
                        <a:ext cx="5402257" cy="917402"/>
                      </a:xfrm>
                      <a:prstGeom prst="rect">
                        <a:avLst/>
                      </a:prstGeom>
                      <a:solidFill>
                        <a:schemeClr val="accent2">
                          <a:lumMod val="20000"/>
                          <a:lumOff val="80000"/>
                        </a:schemeClr>
                      </a:solidFill>
                    </p:spPr>
                  </p:pic>
                </p:oleObj>
              </mc:Fallback>
            </mc:AlternateContent>
          </a:graphicData>
        </a:graphic>
      </p:graphicFrame>
      <p:sp>
        <p:nvSpPr>
          <p:cNvPr id="16" name="Dikdörtgen 15"/>
          <p:cNvSpPr/>
          <p:nvPr/>
        </p:nvSpPr>
        <p:spPr>
          <a:xfrm>
            <a:off x="1299251" y="4524485"/>
            <a:ext cx="7585344" cy="369332"/>
          </a:xfrm>
          <a:prstGeom prst="rect">
            <a:avLst/>
          </a:prstGeom>
        </p:spPr>
        <p:txBody>
          <a:bodyPr wrap="square">
            <a:spAutoFit/>
          </a:bodyPr>
          <a:lstStyle/>
          <a:p>
            <a:r>
              <a:rPr lang="tr-TR" dirty="0"/>
              <a:t>sin</a:t>
            </a:r>
            <a:r>
              <a:rPr lang="tr-TR" baseline="30000" dirty="0"/>
              <a:t>2</a:t>
            </a:r>
            <a:r>
              <a:rPr lang="tr-TR" dirty="0"/>
              <a:t>α + cos</a:t>
            </a:r>
            <a:r>
              <a:rPr lang="tr-TR" baseline="30000" dirty="0"/>
              <a:t>2</a:t>
            </a:r>
            <a:r>
              <a:rPr lang="tr-TR" dirty="0"/>
              <a:t> α =1 ve A noktası hatasız olarak kabul edilirse (</a:t>
            </a:r>
            <a:r>
              <a:rPr lang="tr-TR" dirty="0" err="1"/>
              <a:t>s</a:t>
            </a:r>
            <a:r>
              <a:rPr lang="tr-TR" baseline="-25000" dirty="0" err="1"/>
              <a:t>XA</a:t>
            </a:r>
            <a:r>
              <a:rPr lang="tr-TR" dirty="0"/>
              <a:t> = </a:t>
            </a:r>
            <a:r>
              <a:rPr lang="tr-TR" dirty="0" err="1"/>
              <a:t>s</a:t>
            </a:r>
            <a:r>
              <a:rPr lang="tr-TR" baseline="-25000" dirty="0" err="1"/>
              <a:t>YA</a:t>
            </a:r>
            <a:r>
              <a:rPr lang="tr-TR" dirty="0"/>
              <a:t> = 0)</a:t>
            </a:r>
          </a:p>
        </p:txBody>
      </p:sp>
      <p:graphicFrame>
        <p:nvGraphicFramePr>
          <p:cNvPr id="17" name="Nesne 16"/>
          <p:cNvGraphicFramePr>
            <a:graphicFrameLocks noChangeAspect="1"/>
          </p:cNvGraphicFramePr>
          <p:nvPr>
            <p:extLst>
              <p:ext uri="{D42A27DB-BD31-4B8C-83A1-F6EECF244321}">
                <p14:modId xmlns:p14="http://schemas.microsoft.com/office/powerpoint/2010/main" val="3475786962"/>
              </p:ext>
            </p:extLst>
          </p:nvPr>
        </p:nvGraphicFramePr>
        <p:xfrm>
          <a:off x="2336225" y="5044083"/>
          <a:ext cx="4753135" cy="1156809"/>
        </p:xfrm>
        <a:graphic>
          <a:graphicData uri="http://schemas.openxmlformats.org/presentationml/2006/ole">
            <mc:AlternateContent xmlns:mc="http://schemas.openxmlformats.org/markup-compatibility/2006">
              <mc:Choice xmlns:v="urn:schemas-microsoft-com:vml" Requires="v">
                <p:oleObj name="Denklem" r:id="rId10" imgW="2298600" imgH="558720" progId="Equation.3">
                  <p:embed/>
                </p:oleObj>
              </mc:Choice>
              <mc:Fallback>
                <p:oleObj name="Denklem" r:id="rId10" imgW="2298600" imgH="558720" progId="Equation.3">
                  <p:embed/>
                  <p:pic>
                    <p:nvPicPr>
                      <p:cNvPr id="17" name="Nesne 16"/>
                      <p:cNvPicPr>
                        <a:picLocks noChangeAspect="1" noChangeArrowheads="1"/>
                      </p:cNvPicPr>
                      <p:nvPr/>
                    </p:nvPicPr>
                    <p:blipFill>
                      <a:blip r:embed="rId11"/>
                      <a:srcRect/>
                      <a:stretch>
                        <a:fillRect/>
                      </a:stretch>
                    </p:blipFill>
                    <p:spPr bwMode="auto">
                      <a:xfrm>
                        <a:off x="2336225" y="5044083"/>
                        <a:ext cx="4753135" cy="1156809"/>
                      </a:xfrm>
                      <a:prstGeom prst="rect">
                        <a:avLst/>
                      </a:prstGeom>
                      <a:solidFill>
                        <a:srgbClr val="FFFF00"/>
                      </a:solidFill>
                      <a:ln>
                        <a:solidFill>
                          <a:schemeClr val="bg1"/>
                        </a:solidFill>
                      </a:ln>
                    </p:spPr>
                  </p:pic>
                </p:oleObj>
              </mc:Fallback>
            </mc:AlternateContent>
          </a:graphicData>
        </a:graphic>
      </p:graphicFrame>
      <p:pic>
        <p:nvPicPr>
          <p:cNvPr id="2" name="Resim 1"/>
          <p:cNvPicPr>
            <a:picLocks noChangeAspect="1"/>
          </p:cNvPicPr>
          <p:nvPr/>
        </p:nvPicPr>
        <p:blipFill>
          <a:blip r:embed="rId12"/>
          <a:stretch>
            <a:fillRect/>
          </a:stretch>
        </p:blipFill>
        <p:spPr>
          <a:xfrm>
            <a:off x="544987" y="905104"/>
            <a:ext cx="3718882" cy="1743607"/>
          </a:xfrm>
          <a:prstGeom prst="rect">
            <a:avLst/>
          </a:prstGeom>
        </p:spPr>
      </p:pic>
    </p:spTree>
    <p:extLst>
      <p:ext uri="{BB962C8B-B14F-4D97-AF65-F5344CB8AC3E}">
        <p14:creationId xmlns:p14="http://schemas.microsoft.com/office/powerpoint/2010/main" val="99063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Kutupsal Nokta Konumlamada Belirsizlik</a:t>
            </a:r>
            <a:endParaRPr lang="en-US" sz="2400" dirty="0">
              <a:solidFill>
                <a:schemeClr val="bg1"/>
              </a:solidFill>
            </a:endParaRPr>
          </a:p>
        </p:txBody>
      </p:sp>
      <p:graphicFrame>
        <p:nvGraphicFramePr>
          <p:cNvPr id="4" name="Nesne 3"/>
          <p:cNvGraphicFramePr>
            <a:graphicFrameLocks noChangeAspect="1"/>
          </p:cNvGraphicFramePr>
          <p:nvPr>
            <p:extLst>
              <p:ext uri="{D42A27DB-BD31-4B8C-83A1-F6EECF244321}">
                <p14:modId xmlns:p14="http://schemas.microsoft.com/office/powerpoint/2010/main" val="2733266328"/>
              </p:ext>
            </p:extLst>
          </p:nvPr>
        </p:nvGraphicFramePr>
        <p:xfrm>
          <a:off x="391377" y="4645738"/>
          <a:ext cx="1154113" cy="392113"/>
        </p:xfrm>
        <a:graphic>
          <a:graphicData uri="http://schemas.openxmlformats.org/presentationml/2006/ole">
            <mc:AlternateContent xmlns:mc="http://schemas.openxmlformats.org/markup-compatibility/2006">
              <mc:Choice xmlns:v="urn:schemas-microsoft-com:vml" Requires="v">
                <p:oleObj name="Denklem" r:id="rId2" imgW="685800" imgH="228600" progId="Equation.3">
                  <p:embed/>
                </p:oleObj>
              </mc:Choice>
              <mc:Fallback>
                <p:oleObj name="Denklem" r:id="rId2" imgW="685800" imgH="228600" progId="Equation.3">
                  <p:embed/>
                  <p:pic>
                    <p:nvPicPr>
                      <p:cNvPr id="4" name="Nesne 3"/>
                      <p:cNvPicPr>
                        <a:picLocks noChangeAspect="1" noChangeArrowheads="1"/>
                      </p:cNvPicPr>
                      <p:nvPr/>
                    </p:nvPicPr>
                    <p:blipFill>
                      <a:blip r:embed="rId3"/>
                      <a:srcRect/>
                      <a:stretch>
                        <a:fillRect/>
                      </a:stretch>
                    </p:blipFill>
                    <p:spPr bwMode="auto">
                      <a:xfrm>
                        <a:off x="391377" y="4645738"/>
                        <a:ext cx="1154113" cy="392113"/>
                      </a:xfrm>
                      <a:prstGeom prst="rect">
                        <a:avLst/>
                      </a:prstGeom>
                      <a:noFill/>
                    </p:spPr>
                  </p:pic>
                </p:oleObj>
              </mc:Fallback>
            </mc:AlternateContent>
          </a:graphicData>
        </a:graphic>
      </p:graphicFrame>
      <p:graphicFrame>
        <p:nvGraphicFramePr>
          <p:cNvPr id="5" name="Tablo 4"/>
          <p:cNvGraphicFramePr>
            <a:graphicFrameLocks noGrp="1"/>
          </p:cNvGraphicFramePr>
          <p:nvPr>
            <p:extLst>
              <p:ext uri="{D42A27DB-BD31-4B8C-83A1-F6EECF244321}">
                <p14:modId xmlns:p14="http://schemas.microsoft.com/office/powerpoint/2010/main" val="84915074"/>
              </p:ext>
            </p:extLst>
          </p:nvPr>
        </p:nvGraphicFramePr>
        <p:xfrm>
          <a:off x="4788024" y="908720"/>
          <a:ext cx="3043237" cy="884682"/>
        </p:xfrm>
        <a:graphic>
          <a:graphicData uri="http://schemas.openxmlformats.org/drawingml/2006/table">
            <a:tbl>
              <a:tblPr firstRow="1" firstCol="1" bandRow="1">
                <a:tableStyleId>{5C22544A-7EE6-4342-B048-85BDC9FD1C3A}</a:tableStyleId>
              </a:tblPr>
              <a:tblGrid>
                <a:gridCol w="444500">
                  <a:extLst>
                    <a:ext uri="{9D8B030D-6E8A-4147-A177-3AD203B41FA5}">
                      <a16:colId xmlns:a16="http://schemas.microsoft.com/office/drawing/2014/main" val="20000"/>
                    </a:ext>
                  </a:extLst>
                </a:gridCol>
                <a:gridCol w="1241425">
                  <a:extLst>
                    <a:ext uri="{9D8B030D-6E8A-4147-A177-3AD203B41FA5}">
                      <a16:colId xmlns:a16="http://schemas.microsoft.com/office/drawing/2014/main" val="20001"/>
                    </a:ext>
                  </a:extLst>
                </a:gridCol>
                <a:gridCol w="1357312">
                  <a:extLst>
                    <a:ext uri="{9D8B030D-6E8A-4147-A177-3AD203B41FA5}">
                      <a16:colId xmlns:a16="http://schemas.microsoft.com/office/drawing/2014/main" val="20002"/>
                    </a:ext>
                  </a:extLst>
                </a:gridCol>
              </a:tblGrid>
              <a:tr h="200025">
                <a:tc>
                  <a:txBody>
                    <a:bodyPr/>
                    <a:lstStyle/>
                    <a:p>
                      <a:pPr algn="ctr">
                        <a:lnSpc>
                          <a:spcPct val="114000"/>
                        </a:lnSpc>
                        <a:spcAft>
                          <a:spcPts val="0"/>
                        </a:spcAft>
                      </a:pPr>
                      <a:r>
                        <a:rPr lang="tr-TR" sz="1800" dirty="0">
                          <a:effectLst/>
                        </a:rPr>
                        <a:t>NN</a:t>
                      </a:r>
                      <a:endParaRPr lang="tr-TR" sz="1800" dirty="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a:effectLst/>
                        </a:rPr>
                        <a:t>Sağa (m)</a:t>
                      </a:r>
                      <a:endParaRPr lang="tr-TR" sz="180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a:effectLst/>
                        </a:rPr>
                        <a:t>Yukarı (m)</a:t>
                      </a:r>
                      <a:endParaRPr lang="tr-TR" sz="1800">
                        <a:effectLst/>
                        <a:latin typeface="Calibri"/>
                        <a:ea typeface="Calibri"/>
                        <a:cs typeface="Times New Roman"/>
                      </a:endParaRPr>
                    </a:p>
                  </a:txBody>
                  <a:tcPr marL="44450" marR="44450" marT="0" marB="0" anchor="b"/>
                </a:tc>
                <a:extLst>
                  <a:ext uri="{0D108BD9-81ED-4DB2-BD59-A6C34878D82A}">
                    <a16:rowId xmlns:a16="http://schemas.microsoft.com/office/drawing/2014/main" val="10000"/>
                  </a:ext>
                </a:extLst>
              </a:tr>
              <a:tr h="200025">
                <a:tc>
                  <a:txBody>
                    <a:bodyPr/>
                    <a:lstStyle/>
                    <a:p>
                      <a:pPr algn="ctr">
                        <a:lnSpc>
                          <a:spcPct val="114000"/>
                        </a:lnSpc>
                        <a:spcAft>
                          <a:spcPts val="0"/>
                        </a:spcAft>
                      </a:pPr>
                      <a:r>
                        <a:rPr lang="tr-TR" sz="1800">
                          <a:effectLst/>
                        </a:rPr>
                        <a:t>A</a:t>
                      </a:r>
                      <a:endParaRPr lang="tr-TR" sz="180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a:effectLst/>
                        </a:rPr>
                        <a:t>406384.418</a:t>
                      </a:r>
                      <a:endParaRPr lang="tr-TR" sz="180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a:effectLst/>
                        </a:rPr>
                        <a:t>4543948.417</a:t>
                      </a:r>
                      <a:endParaRPr lang="tr-TR" sz="1800">
                        <a:effectLst/>
                        <a:latin typeface="Calibri"/>
                        <a:ea typeface="Calibri"/>
                        <a:cs typeface="Times New Roman"/>
                      </a:endParaRPr>
                    </a:p>
                  </a:txBody>
                  <a:tcPr marL="44450" marR="44450" marT="0" marB="0" anchor="b"/>
                </a:tc>
                <a:extLst>
                  <a:ext uri="{0D108BD9-81ED-4DB2-BD59-A6C34878D82A}">
                    <a16:rowId xmlns:a16="http://schemas.microsoft.com/office/drawing/2014/main" val="10001"/>
                  </a:ext>
                </a:extLst>
              </a:tr>
              <a:tr h="200025">
                <a:tc>
                  <a:txBody>
                    <a:bodyPr/>
                    <a:lstStyle/>
                    <a:p>
                      <a:pPr algn="ctr">
                        <a:lnSpc>
                          <a:spcPct val="114000"/>
                        </a:lnSpc>
                        <a:spcAft>
                          <a:spcPts val="0"/>
                        </a:spcAft>
                      </a:pPr>
                      <a:r>
                        <a:rPr lang="tr-TR" sz="1800">
                          <a:effectLst/>
                        </a:rPr>
                        <a:t>B</a:t>
                      </a:r>
                      <a:endParaRPr lang="tr-TR" sz="180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dirty="0">
                          <a:effectLst/>
                        </a:rPr>
                        <a:t>406566.678</a:t>
                      </a:r>
                      <a:endParaRPr lang="tr-TR" sz="1800" dirty="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dirty="0">
                          <a:effectLst/>
                        </a:rPr>
                        <a:t>4543801.697</a:t>
                      </a:r>
                      <a:endParaRPr lang="tr-TR" sz="1800" dirty="0">
                        <a:effectLst/>
                        <a:latin typeface="Calibri"/>
                        <a:ea typeface="Calibri"/>
                        <a:cs typeface="Times New Roman"/>
                      </a:endParaRPr>
                    </a:p>
                  </a:txBody>
                  <a:tcPr marL="44450" marR="44450" marT="0" marB="0" anchor="b"/>
                </a:tc>
                <a:extLst>
                  <a:ext uri="{0D108BD9-81ED-4DB2-BD59-A6C34878D82A}">
                    <a16:rowId xmlns:a16="http://schemas.microsoft.com/office/drawing/2014/main" val="10002"/>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2070269934"/>
              </p:ext>
            </p:extLst>
          </p:nvPr>
        </p:nvGraphicFramePr>
        <p:xfrm>
          <a:off x="4788024" y="1988840"/>
          <a:ext cx="3872874" cy="884682"/>
        </p:xfrm>
        <a:graphic>
          <a:graphicData uri="http://schemas.openxmlformats.org/drawingml/2006/table">
            <a:tbl>
              <a:tblPr firstRow="1" firstCol="1" bandRow="1">
                <a:tableStyleId>{21E4AEA4-8DFA-4A89-87EB-49C32662AFE0}</a:tableStyleId>
              </a:tblPr>
              <a:tblGrid>
                <a:gridCol w="609600">
                  <a:extLst>
                    <a:ext uri="{9D8B030D-6E8A-4147-A177-3AD203B41FA5}">
                      <a16:colId xmlns:a16="http://schemas.microsoft.com/office/drawing/2014/main" val="20000"/>
                    </a:ext>
                  </a:extLst>
                </a:gridCol>
                <a:gridCol w="420688">
                  <a:extLst>
                    <a:ext uri="{9D8B030D-6E8A-4147-A177-3AD203B41FA5}">
                      <a16:colId xmlns:a16="http://schemas.microsoft.com/office/drawing/2014/main" val="20001"/>
                    </a:ext>
                  </a:extLst>
                </a:gridCol>
                <a:gridCol w="1522920">
                  <a:extLst>
                    <a:ext uri="{9D8B030D-6E8A-4147-A177-3AD203B41FA5}">
                      <a16:colId xmlns:a16="http://schemas.microsoft.com/office/drawing/2014/main" val="20002"/>
                    </a:ext>
                  </a:extLst>
                </a:gridCol>
                <a:gridCol w="1319666">
                  <a:extLst>
                    <a:ext uri="{9D8B030D-6E8A-4147-A177-3AD203B41FA5}">
                      <a16:colId xmlns:a16="http://schemas.microsoft.com/office/drawing/2014/main" val="20003"/>
                    </a:ext>
                  </a:extLst>
                </a:gridCol>
              </a:tblGrid>
              <a:tr h="200025">
                <a:tc>
                  <a:txBody>
                    <a:bodyPr/>
                    <a:lstStyle/>
                    <a:p>
                      <a:pPr algn="ctr">
                        <a:lnSpc>
                          <a:spcPct val="114000"/>
                        </a:lnSpc>
                        <a:spcAft>
                          <a:spcPts val="0"/>
                        </a:spcAft>
                      </a:pPr>
                      <a:r>
                        <a:rPr lang="tr-TR" sz="1800" dirty="0">
                          <a:effectLst/>
                        </a:rPr>
                        <a:t>DN</a:t>
                      </a:r>
                      <a:endParaRPr lang="tr-TR" sz="1800" dirty="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a:effectLst/>
                        </a:rPr>
                        <a:t>BN</a:t>
                      </a:r>
                      <a:endParaRPr lang="tr-TR" sz="180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a:effectLst/>
                        </a:rPr>
                        <a:t>Doğrultu (gon)</a:t>
                      </a:r>
                      <a:endParaRPr lang="tr-TR" sz="180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a:effectLst/>
                        </a:rPr>
                        <a:t>Mesafe (m)</a:t>
                      </a:r>
                      <a:endParaRPr lang="tr-TR" sz="1800">
                        <a:effectLst/>
                        <a:latin typeface="Calibri"/>
                        <a:ea typeface="Calibri"/>
                        <a:cs typeface="Times New Roman"/>
                      </a:endParaRPr>
                    </a:p>
                  </a:txBody>
                  <a:tcPr marL="44450" marR="44450" marT="0" marB="0" anchor="b"/>
                </a:tc>
                <a:extLst>
                  <a:ext uri="{0D108BD9-81ED-4DB2-BD59-A6C34878D82A}">
                    <a16:rowId xmlns:a16="http://schemas.microsoft.com/office/drawing/2014/main" val="10000"/>
                  </a:ext>
                </a:extLst>
              </a:tr>
              <a:tr h="200025">
                <a:tc>
                  <a:txBody>
                    <a:bodyPr/>
                    <a:lstStyle/>
                    <a:p>
                      <a:pPr algn="ctr">
                        <a:lnSpc>
                          <a:spcPct val="114000"/>
                        </a:lnSpc>
                        <a:spcAft>
                          <a:spcPts val="0"/>
                        </a:spcAft>
                      </a:pPr>
                      <a:r>
                        <a:rPr lang="tr-TR" sz="1800">
                          <a:effectLst/>
                        </a:rPr>
                        <a:t>B</a:t>
                      </a:r>
                      <a:endParaRPr lang="tr-TR" sz="180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a:effectLst/>
                        </a:rPr>
                        <a:t>A</a:t>
                      </a:r>
                      <a:endParaRPr lang="tr-TR" sz="1800">
                        <a:effectLst/>
                        <a:latin typeface="Calibri"/>
                        <a:ea typeface="Calibri"/>
                        <a:cs typeface="Times New Roman"/>
                      </a:endParaRPr>
                    </a:p>
                  </a:txBody>
                  <a:tcPr marL="44450" marR="44450" marT="0" marB="0" anchor="b"/>
                </a:tc>
                <a:tc>
                  <a:txBody>
                    <a:bodyPr/>
                    <a:lstStyle/>
                    <a:p>
                      <a:pPr marR="254000" algn="r">
                        <a:lnSpc>
                          <a:spcPct val="114000"/>
                        </a:lnSpc>
                        <a:spcAft>
                          <a:spcPts val="0"/>
                        </a:spcAft>
                      </a:pPr>
                      <a:r>
                        <a:rPr lang="tr-TR" sz="1800" dirty="0">
                          <a:effectLst/>
                        </a:rPr>
                        <a:t>25.1265</a:t>
                      </a:r>
                      <a:endParaRPr lang="tr-TR" sz="1800" dirty="0">
                        <a:effectLst/>
                        <a:latin typeface="Calibri"/>
                        <a:ea typeface="Calibri"/>
                        <a:cs typeface="Times New Roman"/>
                      </a:endParaRPr>
                    </a:p>
                  </a:txBody>
                  <a:tcPr marL="44450" marR="44450" marT="0" marB="0" anchor="b"/>
                </a:tc>
                <a:tc>
                  <a:txBody>
                    <a:bodyPr/>
                    <a:lstStyle/>
                    <a:p>
                      <a:pPr marR="203835" algn="r">
                        <a:lnSpc>
                          <a:spcPct val="114000"/>
                        </a:lnSpc>
                        <a:spcAft>
                          <a:spcPts val="0"/>
                        </a:spcAft>
                      </a:pPr>
                      <a:r>
                        <a:rPr lang="tr-TR" sz="1800" dirty="0">
                          <a:effectLst/>
                        </a:rPr>
                        <a:t>233.978</a:t>
                      </a:r>
                      <a:endParaRPr lang="tr-TR" sz="1800" dirty="0">
                        <a:effectLst/>
                        <a:latin typeface="Calibri"/>
                        <a:ea typeface="Calibri"/>
                        <a:cs typeface="Times New Roman"/>
                      </a:endParaRPr>
                    </a:p>
                  </a:txBody>
                  <a:tcPr marL="44450" marR="44450" marT="0" marB="0" anchor="b"/>
                </a:tc>
                <a:extLst>
                  <a:ext uri="{0D108BD9-81ED-4DB2-BD59-A6C34878D82A}">
                    <a16:rowId xmlns:a16="http://schemas.microsoft.com/office/drawing/2014/main" val="10001"/>
                  </a:ext>
                </a:extLst>
              </a:tr>
              <a:tr h="200025">
                <a:tc>
                  <a:txBody>
                    <a:bodyPr/>
                    <a:lstStyle/>
                    <a:p>
                      <a:pPr algn="ctr">
                        <a:lnSpc>
                          <a:spcPct val="114000"/>
                        </a:lnSpc>
                        <a:spcAft>
                          <a:spcPts val="0"/>
                        </a:spcAft>
                      </a:pPr>
                      <a:r>
                        <a:rPr lang="tr-TR" sz="1800">
                          <a:effectLst/>
                        </a:rPr>
                        <a:t>B</a:t>
                      </a:r>
                      <a:endParaRPr lang="tr-TR" sz="1800">
                        <a:effectLst/>
                        <a:latin typeface="Calibri"/>
                        <a:ea typeface="Calibri"/>
                        <a:cs typeface="Times New Roman"/>
                      </a:endParaRPr>
                    </a:p>
                  </a:txBody>
                  <a:tcPr marL="44450" marR="44450" marT="0" marB="0" anchor="b"/>
                </a:tc>
                <a:tc>
                  <a:txBody>
                    <a:bodyPr/>
                    <a:lstStyle/>
                    <a:p>
                      <a:pPr algn="ctr">
                        <a:lnSpc>
                          <a:spcPct val="114000"/>
                        </a:lnSpc>
                        <a:spcAft>
                          <a:spcPts val="0"/>
                        </a:spcAft>
                      </a:pPr>
                      <a:r>
                        <a:rPr lang="tr-TR" sz="1800">
                          <a:effectLst/>
                        </a:rPr>
                        <a:t>C</a:t>
                      </a:r>
                      <a:endParaRPr lang="tr-TR" sz="1800">
                        <a:effectLst/>
                        <a:latin typeface="Calibri"/>
                        <a:ea typeface="Calibri"/>
                        <a:cs typeface="Times New Roman"/>
                      </a:endParaRPr>
                    </a:p>
                  </a:txBody>
                  <a:tcPr marL="44450" marR="44450" marT="0" marB="0" anchor="b"/>
                </a:tc>
                <a:tc>
                  <a:txBody>
                    <a:bodyPr/>
                    <a:lstStyle/>
                    <a:p>
                      <a:pPr marR="254000" algn="r">
                        <a:lnSpc>
                          <a:spcPct val="114000"/>
                        </a:lnSpc>
                        <a:spcAft>
                          <a:spcPts val="0"/>
                        </a:spcAft>
                      </a:pPr>
                      <a:r>
                        <a:rPr lang="tr-TR" sz="1800" dirty="0">
                          <a:effectLst/>
                        </a:rPr>
                        <a:t>152.6534</a:t>
                      </a:r>
                      <a:endParaRPr lang="tr-TR" sz="1800" dirty="0">
                        <a:effectLst/>
                        <a:latin typeface="Calibri"/>
                        <a:ea typeface="Calibri"/>
                        <a:cs typeface="Times New Roman"/>
                      </a:endParaRPr>
                    </a:p>
                  </a:txBody>
                  <a:tcPr marL="44450" marR="44450" marT="0" marB="0" anchor="b"/>
                </a:tc>
                <a:tc>
                  <a:txBody>
                    <a:bodyPr/>
                    <a:lstStyle/>
                    <a:p>
                      <a:pPr marR="203835" algn="r">
                        <a:lnSpc>
                          <a:spcPct val="114000"/>
                        </a:lnSpc>
                        <a:spcAft>
                          <a:spcPts val="0"/>
                        </a:spcAft>
                      </a:pPr>
                      <a:r>
                        <a:rPr lang="tr-TR" sz="1800" dirty="0">
                          <a:effectLst/>
                        </a:rPr>
                        <a:t>325.763</a:t>
                      </a:r>
                      <a:endParaRPr lang="tr-TR" sz="1800" dirty="0">
                        <a:effectLst/>
                        <a:latin typeface="Calibri"/>
                        <a:ea typeface="Calibri"/>
                        <a:cs typeface="Times New Roman"/>
                      </a:endParaRPr>
                    </a:p>
                  </a:txBody>
                  <a:tcPr marL="44450" marR="44450" marT="0" marB="0" anchor="b"/>
                </a:tc>
                <a:extLst>
                  <a:ext uri="{0D108BD9-81ED-4DB2-BD59-A6C34878D82A}">
                    <a16:rowId xmlns:a16="http://schemas.microsoft.com/office/drawing/2014/main" val="10002"/>
                  </a:ext>
                </a:extLst>
              </a:tr>
            </a:tbl>
          </a:graphicData>
        </a:graphic>
      </p:graphicFrame>
      <p:pic>
        <p:nvPicPr>
          <p:cNvPr id="8" name="Resim 7"/>
          <p:cNvPicPr/>
          <p:nvPr/>
        </p:nvPicPr>
        <p:blipFill>
          <a:blip r:embed="rId4">
            <a:extLst>
              <a:ext uri="{28A0092B-C50C-407E-A947-70E740481C1C}">
                <a14:useLocalDpi xmlns:a14="http://schemas.microsoft.com/office/drawing/2010/main" val="0"/>
              </a:ext>
            </a:extLst>
          </a:blip>
          <a:srcRect/>
          <a:stretch>
            <a:fillRect/>
          </a:stretch>
        </p:blipFill>
        <p:spPr bwMode="auto">
          <a:xfrm>
            <a:off x="467544" y="836712"/>
            <a:ext cx="3960440" cy="3785066"/>
          </a:xfrm>
          <a:prstGeom prst="rect">
            <a:avLst/>
          </a:prstGeom>
          <a:noFill/>
        </p:spPr>
      </p:pic>
      <p:sp>
        <p:nvSpPr>
          <p:cNvPr id="9" name="Metin kutusu 8"/>
          <p:cNvSpPr txBox="1"/>
          <p:nvPr/>
        </p:nvSpPr>
        <p:spPr>
          <a:xfrm>
            <a:off x="4615694" y="3717032"/>
            <a:ext cx="4268901" cy="1200329"/>
          </a:xfrm>
          <a:prstGeom prst="rect">
            <a:avLst/>
          </a:prstGeom>
          <a:noFill/>
        </p:spPr>
        <p:txBody>
          <a:bodyPr wrap="square" rtlCol="0">
            <a:spAutoFit/>
          </a:bodyPr>
          <a:lstStyle/>
          <a:p>
            <a:r>
              <a:rPr lang="tr-TR" sz="2400" b="1" dirty="0"/>
              <a:t>SORU: C noktasının koordinatlarının belirsizliğini hesaplayınız.</a:t>
            </a:r>
          </a:p>
        </p:txBody>
      </p:sp>
      <p:graphicFrame>
        <p:nvGraphicFramePr>
          <p:cNvPr id="10" name="Nesne 9"/>
          <p:cNvGraphicFramePr>
            <a:graphicFrameLocks noChangeAspect="1"/>
          </p:cNvGraphicFramePr>
          <p:nvPr>
            <p:extLst>
              <p:ext uri="{D42A27DB-BD31-4B8C-83A1-F6EECF244321}">
                <p14:modId xmlns:p14="http://schemas.microsoft.com/office/powerpoint/2010/main" val="1611191459"/>
              </p:ext>
            </p:extLst>
          </p:nvPr>
        </p:nvGraphicFramePr>
        <p:xfrm>
          <a:off x="391377" y="5019887"/>
          <a:ext cx="7877175" cy="1006475"/>
        </p:xfrm>
        <a:graphic>
          <a:graphicData uri="http://schemas.openxmlformats.org/presentationml/2006/ole">
            <mc:AlternateContent xmlns:mc="http://schemas.openxmlformats.org/markup-compatibility/2006">
              <mc:Choice xmlns:v="urn:schemas-microsoft-com:vml" Requires="v">
                <p:oleObj name="Denklem" r:id="rId5" imgW="4381200" imgH="558720" progId="Equation.3">
                  <p:embed/>
                </p:oleObj>
              </mc:Choice>
              <mc:Fallback>
                <p:oleObj name="Denklem" r:id="rId5" imgW="4381200" imgH="558720" progId="Equation.3">
                  <p:embed/>
                  <p:pic>
                    <p:nvPicPr>
                      <p:cNvPr id="10" name="Nesne 9"/>
                      <p:cNvPicPr>
                        <a:picLocks noChangeAspect="1" noChangeArrowheads="1"/>
                      </p:cNvPicPr>
                      <p:nvPr/>
                    </p:nvPicPr>
                    <p:blipFill>
                      <a:blip r:embed="rId6"/>
                      <a:srcRect/>
                      <a:stretch>
                        <a:fillRect/>
                      </a:stretch>
                    </p:blipFill>
                    <p:spPr bwMode="auto">
                      <a:xfrm>
                        <a:off x="391377" y="5019887"/>
                        <a:ext cx="7877175" cy="1006475"/>
                      </a:xfrm>
                      <a:prstGeom prst="rect">
                        <a:avLst/>
                      </a:prstGeom>
                      <a:solidFill>
                        <a:schemeClr val="bg1"/>
                      </a:solidFill>
                      <a:ln w="9525">
                        <a:solidFill>
                          <a:schemeClr val="bg1"/>
                        </a:solidFill>
                        <a:miter lim="800000"/>
                        <a:headEnd/>
                        <a:tailEnd/>
                      </a:ln>
                    </p:spPr>
                  </p:pic>
                </p:oleObj>
              </mc:Fallback>
            </mc:AlternateContent>
          </a:graphicData>
        </a:graphic>
      </p:graphicFrame>
      <p:graphicFrame>
        <p:nvGraphicFramePr>
          <p:cNvPr id="11" name="Nesne 10"/>
          <p:cNvGraphicFramePr>
            <a:graphicFrameLocks noChangeAspect="1"/>
          </p:cNvGraphicFramePr>
          <p:nvPr>
            <p:extLst>
              <p:ext uri="{D42A27DB-BD31-4B8C-83A1-F6EECF244321}">
                <p14:modId xmlns:p14="http://schemas.microsoft.com/office/powerpoint/2010/main" val="2953639621"/>
              </p:ext>
            </p:extLst>
          </p:nvPr>
        </p:nvGraphicFramePr>
        <p:xfrm>
          <a:off x="4757738" y="2997200"/>
          <a:ext cx="1304925" cy="349250"/>
        </p:xfrm>
        <a:graphic>
          <a:graphicData uri="http://schemas.openxmlformats.org/presentationml/2006/ole">
            <mc:AlternateContent xmlns:mc="http://schemas.openxmlformats.org/markup-compatibility/2006">
              <mc:Choice xmlns:v="urn:schemas-microsoft-com:vml" Requires="v">
                <p:oleObj name="Denklem" r:id="rId7" imgW="774360" imgH="203040" progId="Equation.3">
                  <p:embed/>
                </p:oleObj>
              </mc:Choice>
              <mc:Fallback>
                <p:oleObj name="Denklem" r:id="rId7" imgW="774360" imgH="203040" progId="Equation.3">
                  <p:embed/>
                  <p:pic>
                    <p:nvPicPr>
                      <p:cNvPr id="11" name="Nesne 10"/>
                      <p:cNvPicPr>
                        <a:picLocks noChangeAspect="1" noChangeArrowheads="1"/>
                      </p:cNvPicPr>
                      <p:nvPr/>
                    </p:nvPicPr>
                    <p:blipFill>
                      <a:blip r:embed="rId8"/>
                      <a:srcRect/>
                      <a:stretch>
                        <a:fillRect/>
                      </a:stretch>
                    </p:blipFill>
                    <p:spPr bwMode="auto">
                      <a:xfrm>
                        <a:off x="4757738" y="2997200"/>
                        <a:ext cx="13049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Nesne 11"/>
          <p:cNvGraphicFramePr>
            <a:graphicFrameLocks noChangeAspect="1"/>
          </p:cNvGraphicFramePr>
          <p:nvPr>
            <p:extLst>
              <p:ext uri="{D42A27DB-BD31-4B8C-83A1-F6EECF244321}">
                <p14:modId xmlns:p14="http://schemas.microsoft.com/office/powerpoint/2010/main" val="1242091206"/>
              </p:ext>
            </p:extLst>
          </p:nvPr>
        </p:nvGraphicFramePr>
        <p:xfrm>
          <a:off x="4722813" y="3367088"/>
          <a:ext cx="1711325" cy="349250"/>
        </p:xfrm>
        <a:graphic>
          <a:graphicData uri="http://schemas.openxmlformats.org/presentationml/2006/ole">
            <mc:AlternateContent xmlns:mc="http://schemas.openxmlformats.org/markup-compatibility/2006">
              <mc:Choice xmlns:v="urn:schemas-microsoft-com:vml" Requires="v">
                <p:oleObj name="Denklem" r:id="rId9" imgW="1015920" imgH="203040" progId="Equation.3">
                  <p:embed/>
                </p:oleObj>
              </mc:Choice>
              <mc:Fallback>
                <p:oleObj name="Denklem" r:id="rId9" imgW="1015920" imgH="203040" progId="Equation.3">
                  <p:embed/>
                  <p:pic>
                    <p:nvPicPr>
                      <p:cNvPr id="12" name="Nesne 11"/>
                      <p:cNvPicPr>
                        <a:picLocks noChangeAspect="1" noChangeArrowheads="1"/>
                      </p:cNvPicPr>
                      <p:nvPr/>
                    </p:nvPicPr>
                    <p:blipFill>
                      <a:blip r:embed="rId10"/>
                      <a:srcRect/>
                      <a:stretch>
                        <a:fillRect/>
                      </a:stretch>
                    </p:blipFill>
                    <p:spPr bwMode="auto">
                      <a:xfrm>
                        <a:off x="4722813" y="3367088"/>
                        <a:ext cx="17113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Nesne 12"/>
          <p:cNvGraphicFramePr>
            <a:graphicFrameLocks noChangeAspect="1"/>
          </p:cNvGraphicFramePr>
          <p:nvPr>
            <p:extLst>
              <p:ext uri="{D42A27DB-BD31-4B8C-83A1-F6EECF244321}">
                <p14:modId xmlns:p14="http://schemas.microsoft.com/office/powerpoint/2010/main" val="1057222716"/>
              </p:ext>
            </p:extLst>
          </p:nvPr>
        </p:nvGraphicFramePr>
        <p:xfrm>
          <a:off x="7346657" y="5945532"/>
          <a:ext cx="1416050" cy="366712"/>
        </p:xfrm>
        <a:graphic>
          <a:graphicData uri="http://schemas.openxmlformats.org/presentationml/2006/ole">
            <mc:AlternateContent xmlns:mc="http://schemas.openxmlformats.org/markup-compatibility/2006">
              <mc:Choice xmlns:v="urn:schemas-microsoft-com:vml" Requires="v">
                <p:oleObj name="Denklem" r:id="rId11" imgW="787320" imgH="203040" progId="Equation.3">
                  <p:embed/>
                </p:oleObj>
              </mc:Choice>
              <mc:Fallback>
                <p:oleObj name="Denklem" r:id="rId11" imgW="787320" imgH="203040" progId="Equation.3">
                  <p:embed/>
                  <p:pic>
                    <p:nvPicPr>
                      <p:cNvPr id="13" name="Nesne 12"/>
                      <p:cNvPicPr>
                        <a:picLocks noChangeAspect="1" noChangeArrowheads="1"/>
                      </p:cNvPicPr>
                      <p:nvPr/>
                    </p:nvPicPr>
                    <p:blipFill>
                      <a:blip r:embed="rId12"/>
                      <a:srcRect/>
                      <a:stretch>
                        <a:fillRect/>
                      </a:stretch>
                    </p:blipFill>
                    <p:spPr bwMode="auto">
                      <a:xfrm>
                        <a:off x="7346657" y="5945532"/>
                        <a:ext cx="1416050" cy="366712"/>
                      </a:xfrm>
                      <a:prstGeom prst="rect">
                        <a:avLst/>
                      </a:prstGeom>
                      <a:solidFill>
                        <a:schemeClr val="bg1"/>
                      </a:solidFill>
                      <a:ln w="9525">
                        <a:solidFill>
                          <a:schemeClr val="bg1"/>
                        </a:solidFill>
                        <a:miter lim="800000"/>
                        <a:headEnd/>
                        <a:tailEnd/>
                      </a:ln>
                    </p:spPr>
                  </p:pic>
                </p:oleObj>
              </mc:Fallback>
            </mc:AlternateContent>
          </a:graphicData>
        </a:graphic>
      </p:graphicFrame>
    </p:spTree>
    <p:extLst>
      <p:ext uri="{BB962C8B-B14F-4D97-AF65-F5344CB8AC3E}">
        <p14:creationId xmlns:p14="http://schemas.microsoft.com/office/powerpoint/2010/main" val="1416156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78543" y="239412"/>
            <a:ext cx="8606052" cy="461665"/>
          </a:xfrm>
          <a:prstGeom prst="rect">
            <a:avLst/>
          </a:prstGeom>
          <a:solidFill>
            <a:srgbClr val="2683C6"/>
          </a:solidFill>
        </p:spPr>
        <p:txBody>
          <a:bodyPr wrap="square">
            <a:spAutoFit/>
          </a:bodyPr>
          <a:lstStyle/>
          <a:p>
            <a:r>
              <a:rPr lang="tr-TR" sz="2400" dirty="0" err="1">
                <a:solidFill>
                  <a:schemeClr val="bg1"/>
                </a:solidFill>
                <a:ea typeface="Times New Roman" panose="02020603050405020304" pitchFamily="18" charset="0"/>
                <a:cs typeface="Times New Roman" panose="02020603050405020304" pitchFamily="18" charset="0"/>
              </a:rPr>
              <a:t>Geçkiler</a:t>
            </a:r>
            <a:r>
              <a:rPr lang="tr-TR" sz="2400" dirty="0">
                <a:solidFill>
                  <a:schemeClr val="bg1"/>
                </a:solidFill>
                <a:ea typeface="Times New Roman" panose="02020603050405020304" pitchFamily="18" charset="0"/>
                <a:cs typeface="Times New Roman" panose="02020603050405020304" pitchFamily="18" charset="0"/>
              </a:rPr>
              <a:t> ile Nokta Konumlama (Poligon Tesis, Ölçüm ve Hesabı)</a:t>
            </a:r>
            <a:endParaRPr lang="en-US" sz="2400" dirty="0">
              <a:solidFill>
                <a:schemeClr val="bg1"/>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07" y="1100423"/>
            <a:ext cx="7848873" cy="171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oli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011" y="2945557"/>
            <a:ext cx="5974056" cy="325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280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a:t>
            </a:r>
            <a:r>
              <a:rPr lang="tr-TR" sz="2400" dirty="0" err="1">
                <a:solidFill>
                  <a:schemeClr val="bg1"/>
                </a:solidFill>
                <a:ea typeface="Times New Roman" panose="02020603050405020304" pitchFamily="18" charset="0"/>
                <a:cs typeface="Times New Roman" panose="02020603050405020304" pitchFamily="18" charset="0"/>
              </a:rPr>
              <a:t>Röperi</a:t>
            </a:r>
            <a:endParaRPr lang="en-US" sz="2400" dirty="0">
              <a:solidFill>
                <a:schemeClr val="bg1"/>
              </a:solidFill>
            </a:endParaRPr>
          </a:p>
        </p:txBody>
      </p:sp>
      <p:sp>
        <p:nvSpPr>
          <p:cNvPr id="3" name="Dikdörtgen 2"/>
          <p:cNvSpPr/>
          <p:nvPr/>
        </p:nvSpPr>
        <p:spPr>
          <a:xfrm>
            <a:off x="278542" y="836712"/>
            <a:ext cx="8520401" cy="2308324"/>
          </a:xfrm>
          <a:prstGeom prst="rect">
            <a:avLst/>
          </a:prstGeom>
        </p:spPr>
        <p:txBody>
          <a:bodyPr wrap="square">
            <a:spAutoFit/>
          </a:bodyPr>
          <a:lstStyle/>
          <a:p>
            <a:pPr algn="just"/>
            <a:r>
              <a:rPr lang="tr-TR" dirty="0"/>
              <a:t>Poligon noktalarının istenildiği zaman kolayca bulunabilmeleri ve poligon noktalarının kaybolması durumunda aynı yerde yeniden tesis edilebilmeleri için her poligon noktası için A4 boyutlarındaki basılı kağıtlara durum krokisi ve </a:t>
            </a:r>
            <a:r>
              <a:rPr lang="tr-TR" dirty="0" err="1"/>
              <a:t>röper</a:t>
            </a:r>
            <a:r>
              <a:rPr lang="tr-TR" dirty="0"/>
              <a:t> ölçü krokisi düzenlenir. </a:t>
            </a:r>
            <a:r>
              <a:rPr lang="tr-TR" dirty="0" err="1"/>
              <a:t>Röper</a:t>
            </a:r>
            <a:r>
              <a:rPr lang="tr-TR" dirty="0"/>
              <a:t> uzunlukları, civardaki en az üç noktadan cm incelikle ölçülür. </a:t>
            </a:r>
            <a:r>
              <a:rPr lang="tr-TR" dirty="0" err="1"/>
              <a:t>Röper</a:t>
            </a:r>
            <a:r>
              <a:rPr lang="tr-TR" dirty="0"/>
              <a:t> uzunluklarının 20 m’den kısa olmasına özen gösterilmelidir. </a:t>
            </a:r>
            <a:r>
              <a:rPr lang="tr-TR" dirty="0" err="1"/>
              <a:t>Röper</a:t>
            </a:r>
            <a:r>
              <a:rPr lang="tr-TR" dirty="0"/>
              <a:t> noktaları duvar, yapı, yerli kaya gibi sabit tesislerin işaretlenerek belirlenmiş yerlerinden seçilir. </a:t>
            </a:r>
            <a:r>
              <a:rPr lang="tr-TR" dirty="0" err="1"/>
              <a:t>Röper</a:t>
            </a:r>
            <a:r>
              <a:rPr lang="tr-TR" dirty="0"/>
              <a:t> krokileri kuzeye yönlendirilmiş olarak çizilerek yolların isimleri yazılır. Ayrıca </a:t>
            </a:r>
            <a:r>
              <a:rPr lang="tr-TR" dirty="0" err="1"/>
              <a:t>röper</a:t>
            </a:r>
            <a:r>
              <a:rPr lang="tr-TR" dirty="0"/>
              <a:t> krokisinde tesisin cinsi ve poligon noktasının koordinatları da yazılır. </a:t>
            </a:r>
          </a:p>
        </p:txBody>
      </p:sp>
      <p:pic>
        <p:nvPicPr>
          <p:cNvPr id="2" name="Resim 1"/>
          <p:cNvPicPr>
            <a:picLocks noChangeAspect="1"/>
          </p:cNvPicPr>
          <p:nvPr/>
        </p:nvPicPr>
        <p:blipFill>
          <a:blip r:embed="rId2"/>
          <a:stretch>
            <a:fillRect/>
          </a:stretch>
        </p:blipFill>
        <p:spPr>
          <a:xfrm>
            <a:off x="2544791" y="3145036"/>
            <a:ext cx="5138449" cy="3052695"/>
          </a:xfrm>
          <a:prstGeom prst="rect">
            <a:avLst/>
          </a:prstGeom>
        </p:spPr>
      </p:pic>
    </p:spTree>
    <p:extLst>
      <p:ext uri="{BB962C8B-B14F-4D97-AF65-F5344CB8AC3E}">
        <p14:creationId xmlns:p14="http://schemas.microsoft.com/office/powerpoint/2010/main" val="403798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78543" y="239412"/>
            <a:ext cx="8606052" cy="461665"/>
          </a:xfrm>
          <a:prstGeom prst="rect">
            <a:avLst/>
          </a:prstGeom>
          <a:solidFill>
            <a:srgbClr val="2683C6"/>
          </a:solidFill>
        </p:spPr>
        <p:txBody>
          <a:bodyPr wrap="square">
            <a:spAutoFit/>
          </a:bodyPr>
          <a:lstStyle/>
          <a:p>
            <a:r>
              <a:rPr lang="tr-TR" sz="2400" dirty="0">
                <a:solidFill>
                  <a:schemeClr val="bg1"/>
                </a:solidFill>
                <a:ea typeface="Times New Roman" panose="02020603050405020304" pitchFamily="18" charset="0"/>
                <a:cs typeface="Times New Roman" panose="02020603050405020304" pitchFamily="18" charset="0"/>
              </a:rPr>
              <a:t>Poligon </a:t>
            </a:r>
            <a:r>
              <a:rPr lang="tr-TR" sz="2400" dirty="0" err="1">
                <a:solidFill>
                  <a:schemeClr val="bg1"/>
                </a:solidFill>
                <a:ea typeface="Times New Roman" panose="02020603050405020304" pitchFamily="18" charset="0"/>
                <a:cs typeface="Times New Roman" panose="02020603050405020304" pitchFamily="18" charset="0"/>
              </a:rPr>
              <a:t>Geçki</a:t>
            </a:r>
            <a:r>
              <a:rPr lang="tr-TR" sz="2400" dirty="0">
                <a:solidFill>
                  <a:schemeClr val="bg1"/>
                </a:solidFill>
                <a:ea typeface="Times New Roman" panose="02020603050405020304" pitchFamily="18" charset="0"/>
                <a:cs typeface="Times New Roman" panose="02020603050405020304" pitchFamily="18" charset="0"/>
              </a:rPr>
              <a:t> Tasarımı</a:t>
            </a:r>
            <a:endParaRPr lang="en-US" sz="2400" dirty="0">
              <a:solidFill>
                <a:schemeClr val="bg1"/>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908720"/>
            <a:ext cx="3672408" cy="103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95" y="3446179"/>
            <a:ext cx="5286987"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725" y="4022243"/>
            <a:ext cx="2561197" cy="232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3779912" y="908720"/>
            <a:ext cx="5200363" cy="1200329"/>
          </a:xfrm>
          <a:prstGeom prst="rect">
            <a:avLst/>
          </a:prstGeom>
        </p:spPr>
        <p:txBody>
          <a:bodyPr wrap="square">
            <a:spAutoFit/>
          </a:bodyPr>
          <a:lstStyle/>
          <a:p>
            <a:pPr algn="just"/>
            <a:r>
              <a:rPr lang="tr-TR" b="1" u="sng" dirty="0">
                <a:solidFill>
                  <a:srgbClr val="FF0000"/>
                </a:solidFill>
              </a:rPr>
              <a:t>Açık poligon geçkisi</a:t>
            </a:r>
            <a:r>
              <a:rPr lang="tr-TR" dirty="0"/>
              <a:t> bir nirengi veya poligon noktasından başlayarak koordinatları bilinmeyen bir noktada sona erer. Açık poligon </a:t>
            </a:r>
            <a:r>
              <a:rPr lang="tr-TR" dirty="0" err="1"/>
              <a:t>geçkilerinde</a:t>
            </a:r>
            <a:r>
              <a:rPr lang="tr-TR" dirty="0"/>
              <a:t> hesabı denetimli olarak yapmak mümkün değildir.</a:t>
            </a:r>
          </a:p>
        </p:txBody>
      </p:sp>
      <p:sp>
        <p:nvSpPr>
          <p:cNvPr id="9" name="Dikdörtgen 8"/>
          <p:cNvSpPr/>
          <p:nvPr/>
        </p:nvSpPr>
        <p:spPr>
          <a:xfrm>
            <a:off x="52946" y="2228671"/>
            <a:ext cx="9083871" cy="1200329"/>
          </a:xfrm>
          <a:prstGeom prst="rect">
            <a:avLst/>
          </a:prstGeom>
        </p:spPr>
        <p:txBody>
          <a:bodyPr wrap="square">
            <a:spAutoFit/>
          </a:bodyPr>
          <a:lstStyle/>
          <a:p>
            <a:pPr algn="just"/>
            <a:r>
              <a:rPr lang="tr-TR" b="1" u="sng" dirty="0">
                <a:solidFill>
                  <a:srgbClr val="FF0000"/>
                </a:solidFill>
              </a:rPr>
              <a:t>Dayalı poligon </a:t>
            </a:r>
            <a:r>
              <a:rPr lang="tr-TR" b="1" u="sng" dirty="0" err="1">
                <a:solidFill>
                  <a:srgbClr val="FF0000"/>
                </a:solidFill>
              </a:rPr>
              <a:t>geçkileri</a:t>
            </a:r>
            <a:r>
              <a:rPr lang="tr-TR" b="1" u="sng" dirty="0">
                <a:solidFill>
                  <a:srgbClr val="FF0000"/>
                </a:solidFill>
              </a:rPr>
              <a:t> </a:t>
            </a:r>
            <a:r>
              <a:rPr lang="tr-TR" dirty="0"/>
              <a:t>bir nirengi veya poligon noktasından başlayarak yine bir poligon veya nirengi noktasında son bulurlar. Dayalı poligon </a:t>
            </a:r>
            <a:r>
              <a:rPr lang="tr-TR" dirty="0" err="1"/>
              <a:t>geçkilerinin</a:t>
            </a:r>
            <a:r>
              <a:rPr lang="tr-TR" dirty="0"/>
              <a:t> başlangıcındaki ve sonundaki noktalar koordinatları bilinen noktalar olduklarından ve bu nirengi noktalarından başka nirengilere de gözlem yapıldığından bu </a:t>
            </a:r>
            <a:r>
              <a:rPr lang="tr-TR" dirty="0" err="1"/>
              <a:t>geçkilerin</a:t>
            </a:r>
            <a:r>
              <a:rPr lang="tr-TR" dirty="0"/>
              <a:t> hesabı denetimli yapılır. </a:t>
            </a:r>
          </a:p>
        </p:txBody>
      </p:sp>
      <p:sp>
        <p:nvSpPr>
          <p:cNvPr id="10" name="Dikdörtgen 9"/>
          <p:cNvSpPr/>
          <p:nvPr/>
        </p:nvSpPr>
        <p:spPr>
          <a:xfrm>
            <a:off x="2812717" y="4699825"/>
            <a:ext cx="6167558" cy="1200329"/>
          </a:xfrm>
          <a:prstGeom prst="rect">
            <a:avLst/>
          </a:prstGeom>
        </p:spPr>
        <p:txBody>
          <a:bodyPr wrap="square">
            <a:spAutoFit/>
          </a:bodyPr>
          <a:lstStyle/>
          <a:p>
            <a:pPr algn="just"/>
            <a:r>
              <a:rPr lang="tr-TR" b="1" u="sng" dirty="0">
                <a:solidFill>
                  <a:srgbClr val="FF0000"/>
                </a:solidFill>
              </a:rPr>
              <a:t>Kapalı poligon </a:t>
            </a:r>
            <a:r>
              <a:rPr lang="tr-TR" b="1" u="sng" dirty="0" err="1">
                <a:solidFill>
                  <a:srgbClr val="FF0000"/>
                </a:solidFill>
              </a:rPr>
              <a:t>geçkileri</a:t>
            </a:r>
            <a:r>
              <a:rPr lang="tr-TR" b="1" u="sng" dirty="0">
                <a:solidFill>
                  <a:srgbClr val="FF0000"/>
                </a:solidFill>
              </a:rPr>
              <a:t> </a:t>
            </a:r>
            <a:r>
              <a:rPr lang="tr-TR" dirty="0"/>
              <a:t>koordinatları bilinen bir noktadan başlayan yine aynı noktada sona eren poligonlardır. Kapalı poligon </a:t>
            </a:r>
            <a:r>
              <a:rPr lang="tr-TR" dirty="0" err="1"/>
              <a:t>geçkilerinde</a:t>
            </a:r>
            <a:r>
              <a:rPr lang="tr-TR" dirty="0"/>
              <a:t> dayalı poligon </a:t>
            </a:r>
            <a:r>
              <a:rPr lang="tr-TR" dirty="0" err="1"/>
              <a:t>geçkilerinde</a:t>
            </a:r>
            <a:r>
              <a:rPr lang="tr-TR" dirty="0"/>
              <a:t> olduğu gibi hesabı denetimli olarak yapmak mümkündür.</a:t>
            </a:r>
          </a:p>
        </p:txBody>
      </p:sp>
    </p:spTree>
    <p:extLst>
      <p:ext uri="{BB962C8B-B14F-4D97-AF65-F5344CB8AC3E}">
        <p14:creationId xmlns:p14="http://schemas.microsoft.com/office/powerpoint/2010/main" val="1971491323"/>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çmişe bakış">
  <a:themeElements>
    <a:clrScheme name="Geçmişe bakış">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2136</TotalTime>
  <Words>2441</Words>
  <Application>Microsoft Office PowerPoint</Application>
  <PresentationFormat>Ekran Gösterisi (4:3)</PresentationFormat>
  <Paragraphs>1014</Paragraphs>
  <Slides>37</Slides>
  <Notes>0</Notes>
  <HiddenSlides>0</HiddenSlides>
  <MMClips>0</MMClips>
  <ScaleCrop>false</ScaleCrop>
  <HeadingPairs>
    <vt:vector size="8" baseType="variant">
      <vt:variant>
        <vt:lpstr>Kullanılan Yazı Tipleri</vt:lpstr>
      </vt:variant>
      <vt:variant>
        <vt:i4>6</vt:i4>
      </vt:variant>
      <vt:variant>
        <vt:lpstr>Tema</vt:lpstr>
      </vt:variant>
      <vt:variant>
        <vt:i4>2</vt:i4>
      </vt:variant>
      <vt:variant>
        <vt:lpstr>Eklenmiş OLE Hizmet Programları</vt:lpstr>
      </vt:variant>
      <vt:variant>
        <vt:i4>1</vt:i4>
      </vt:variant>
      <vt:variant>
        <vt:lpstr>Slayt Başlıkları</vt:lpstr>
      </vt:variant>
      <vt:variant>
        <vt:i4>37</vt:i4>
      </vt:variant>
    </vt:vector>
  </HeadingPairs>
  <TitlesOfParts>
    <vt:vector size="46" baseType="lpstr">
      <vt:lpstr>Arial</vt:lpstr>
      <vt:lpstr>Calibri</vt:lpstr>
      <vt:lpstr>Calibri Light</vt:lpstr>
      <vt:lpstr>Cambria Math</vt:lpstr>
      <vt:lpstr>Symbol</vt:lpstr>
      <vt:lpstr>Times New Roman</vt:lpstr>
      <vt:lpstr>Office Teması</vt:lpstr>
      <vt:lpstr>Geçmişe bakış</vt:lpstr>
      <vt:lpstr>Denklem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HRT1312 ÖLÇME BİLGİSİ 1</dc:title>
  <dc:creator>Onur</dc:creator>
  <cp:lastModifiedBy>Ramazan Gürsel HOŞBAŞ</cp:lastModifiedBy>
  <cp:revision>464</cp:revision>
  <cp:lastPrinted>2021-04-17T10:50:21Z</cp:lastPrinted>
  <dcterms:created xsi:type="dcterms:W3CDTF">2018-02-18T12:21:13Z</dcterms:created>
  <dcterms:modified xsi:type="dcterms:W3CDTF">2024-03-25T15:14:23Z</dcterms:modified>
</cp:coreProperties>
</file>