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95" r:id="rId3"/>
    <p:sldId id="296" r:id="rId4"/>
    <p:sldId id="300" r:id="rId5"/>
    <p:sldId id="301" r:id="rId6"/>
    <p:sldId id="302" r:id="rId7"/>
    <p:sldId id="303" r:id="rId8"/>
    <p:sldId id="30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initials="M" lastIdx="1" clrIdx="0">
    <p:extLst>
      <p:ext uri="{19B8F6BF-5375-455C-9EA6-DF929625EA0E}">
        <p15:presenceInfo xmlns:p15="http://schemas.microsoft.com/office/powerpoint/2012/main" userId="Microsof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C3F3"/>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43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6C5930C-3AFB-4391-8561-9C9DA000A867}"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EBF71D-E59B-4AD3-9D3E-287047B06E50}" type="slidenum">
              <a:rPr lang="tr-TR" smtClean="0"/>
              <a:t>‹#›</a:t>
            </a:fld>
            <a:endParaRPr lang="tr-TR"/>
          </a:p>
        </p:txBody>
      </p:sp>
    </p:spTree>
    <p:extLst>
      <p:ext uri="{BB962C8B-B14F-4D97-AF65-F5344CB8AC3E}">
        <p14:creationId xmlns:p14="http://schemas.microsoft.com/office/powerpoint/2010/main" val="89589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6C5930C-3AFB-4391-8561-9C9DA000A867}"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EBF71D-E59B-4AD3-9D3E-287047B06E50}" type="slidenum">
              <a:rPr lang="tr-TR" smtClean="0"/>
              <a:t>‹#›</a:t>
            </a:fld>
            <a:endParaRPr lang="tr-TR"/>
          </a:p>
        </p:txBody>
      </p:sp>
    </p:spTree>
    <p:extLst>
      <p:ext uri="{BB962C8B-B14F-4D97-AF65-F5344CB8AC3E}">
        <p14:creationId xmlns:p14="http://schemas.microsoft.com/office/powerpoint/2010/main" val="3664538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6C5930C-3AFB-4391-8561-9C9DA000A867}"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EBF71D-E59B-4AD3-9D3E-287047B06E50}"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90848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6C5930C-3AFB-4391-8561-9C9DA000A867}"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EBF71D-E59B-4AD3-9D3E-287047B06E50}" type="slidenum">
              <a:rPr lang="tr-TR" smtClean="0"/>
              <a:t>‹#›</a:t>
            </a:fld>
            <a:endParaRPr lang="tr-TR"/>
          </a:p>
        </p:txBody>
      </p:sp>
    </p:spTree>
    <p:extLst>
      <p:ext uri="{BB962C8B-B14F-4D97-AF65-F5344CB8AC3E}">
        <p14:creationId xmlns:p14="http://schemas.microsoft.com/office/powerpoint/2010/main" val="414000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6C5930C-3AFB-4391-8561-9C9DA000A867}"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EBF71D-E59B-4AD3-9D3E-287047B06E50}"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4223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6C5930C-3AFB-4391-8561-9C9DA000A867}"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EBF71D-E59B-4AD3-9D3E-287047B06E50}" type="slidenum">
              <a:rPr lang="tr-TR" smtClean="0"/>
              <a:t>‹#›</a:t>
            </a:fld>
            <a:endParaRPr lang="tr-TR"/>
          </a:p>
        </p:txBody>
      </p:sp>
    </p:spTree>
    <p:extLst>
      <p:ext uri="{BB962C8B-B14F-4D97-AF65-F5344CB8AC3E}">
        <p14:creationId xmlns:p14="http://schemas.microsoft.com/office/powerpoint/2010/main" val="351819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6C5930C-3AFB-4391-8561-9C9DA000A867}"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EBF71D-E59B-4AD3-9D3E-287047B06E50}" type="slidenum">
              <a:rPr lang="tr-TR" smtClean="0"/>
              <a:t>‹#›</a:t>
            </a:fld>
            <a:endParaRPr lang="tr-TR"/>
          </a:p>
        </p:txBody>
      </p:sp>
    </p:spTree>
    <p:extLst>
      <p:ext uri="{BB962C8B-B14F-4D97-AF65-F5344CB8AC3E}">
        <p14:creationId xmlns:p14="http://schemas.microsoft.com/office/powerpoint/2010/main" val="2995628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6C5930C-3AFB-4391-8561-9C9DA000A867}"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EBF71D-E59B-4AD3-9D3E-287047B06E50}" type="slidenum">
              <a:rPr lang="tr-TR" smtClean="0"/>
              <a:t>‹#›</a:t>
            </a:fld>
            <a:endParaRPr lang="tr-TR"/>
          </a:p>
        </p:txBody>
      </p:sp>
    </p:spTree>
    <p:extLst>
      <p:ext uri="{BB962C8B-B14F-4D97-AF65-F5344CB8AC3E}">
        <p14:creationId xmlns:p14="http://schemas.microsoft.com/office/powerpoint/2010/main" val="2743003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 y="0"/>
            <a:ext cx="12192000" cy="6858000"/>
          </a:xfrm>
        </p:spPr>
        <p:txBody>
          <a:bodyPr rtlCol="0">
            <a:normAutofit/>
          </a:bodyPr>
          <a:lstStyle/>
          <a:p>
            <a:pPr lvl="0"/>
            <a:endParaRPr lang="en-US" noProof="0" dirty="0"/>
          </a:p>
        </p:txBody>
      </p:sp>
      <p:sp>
        <p:nvSpPr>
          <p:cNvPr id="3" name="日期占位符 3"/>
          <p:cNvSpPr>
            <a:spLocks noGrp="1"/>
          </p:cNvSpPr>
          <p:nvPr>
            <p:ph type="dt" sz="half" idx="11"/>
          </p:nvPr>
        </p:nvSpPr>
        <p:spPr/>
        <p:txBody>
          <a:bodyPr/>
          <a:lstStyle>
            <a:lvl1pPr>
              <a:defRPr/>
            </a:lvl1pPr>
          </a:lstStyle>
          <a:p>
            <a:pPr>
              <a:defRPr/>
            </a:pPr>
            <a:endParaRPr lang="zh-CN" altLang="en-US"/>
          </a:p>
        </p:txBody>
      </p:sp>
      <p:sp>
        <p:nvSpPr>
          <p:cNvPr id="4" name="页脚占位符 4"/>
          <p:cNvSpPr>
            <a:spLocks noGrp="1"/>
          </p:cNvSpPr>
          <p:nvPr>
            <p:ph type="ftr" sz="quarter" idx="12"/>
          </p:nvPr>
        </p:nvSpPr>
        <p:spPr/>
        <p:txBody>
          <a:bodyPr/>
          <a:lstStyle>
            <a:lvl1pPr>
              <a:defRPr/>
            </a:lvl1pPr>
          </a:lstStyle>
          <a:p>
            <a:pPr>
              <a:defRPr/>
            </a:pPr>
            <a:endParaRPr lang="zh-CN" altLang="en-US"/>
          </a:p>
        </p:txBody>
      </p:sp>
      <p:sp>
        <p:nvSpPr>
          <p:cNvPr id="5" name="灯片编号占位符 5"/>
          <p:cNvSpPr>
            <a:spLocks noGrp="1"/>
          </p:cNvSpPr>
          <p:nvPr>
            <p:ph type="sldNum" sz="quarter" idx="13"/>
          </p:nvPr>
        </p:nvSpPr>
        <p:spPr/>
        <p:txBody>
          <a:bodyPr/>
          <a:lstStyle>
            <a:lvl1pPr>
              <a:defRPr/>
            </a:lvl1pPr>
          </a:lstStyle>
          <a:p>
            <a:pPr>
              <a:defRPr/>
            </a:pPr>
            <a:fld id="{0380CAEE-0F0D-4923-8666-AA98CE26A4F3}" type="slidenum">
              <a:rPr lang="zh-CN" altLang="en-US"/>
              <a:pPr>
                <a:defRPr/>
              </a:pPr>
              <a:t>‹#›</a:t>
            </a:fld>
            <a:endParaRPr lang="zh-CN" altLang="en-US"/>
          </a:p>
        </p:txBody>
      </p:sp>
    </p:spTree>
    <p:extLst>
      <p:ext uri="{BB962C8B-B14F-4D97-AF65-F5344CB8AC3E}">
        <p14:creationId xmlns:p14="http://schemas.microsoft.com/office/powerpoint/2010/main" val="1364717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6C5930C-3AFB-4391-8561-9C9DA000A867}"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EBF71D-E59B-4AD3-9D3E-287047B06E50}" type="slidenum">
              <a:rPr lang="tr-TR" smtClean="0"/>
              <a:t>‹#›</a:t>
            </a:fld>
            <a:endParaRPr lang="tr-TR"/>
          </a:p>
        </p:txBody>
      </p:sp>
    </p:spTree>
    <p:extLst>
      <p:ext uri="{BB962C8B-B14F-4D97-AF65-F5344CB8AC3E}">
        <p14:creationId xmlns:p14="http://schemas.microsoft.com/office/powerpoint/2010/main" val="28896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6C5930C-3AFB-4391-8561-9C9DA000A867}" type="datetimeFigureOut">
              <a:rPr lang="tr-TR" smtClean="0"/>
              <a:t>28.12.2023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EBF71D-E59B-4AD3-9D3E-287047B06E50}" type="slidenum">
              <a:rPr lang="tr-TR" smtClean="0"/>
              <a:t>‹#›</a:t>
            </a:fld>
            <a:endParaRPr lang="tr-TR"/>
          </a:p>
        </p:txBody>
      </p:sp>
    </p:spTree>
    <p:extLst>
      <p:ext uri="{BB962C8B-B14F-4D97-AF65-F5344CB8AC3E}">
        <p14:creationId xmlns:p14="http://schemas.microsoft.com/office/powerpoint/2010/main" val="1343077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6C5930C-3AFB-4391-8561-9C9DA000A867}" type="datetimeFigureOut">
              <a:rPr lang="tr-TR" smtClean="0"/>
              <a:t>28.12.2023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2EBF71D-E59B-4AD3-9D3E-287047B06E50}" type="slidenum">
              <a:rPr lang="tr-TR" smtClean="0"/>
              <a:t>‹#›</a:t>
            </a:fld>
            <a:endParaRPr lang="tr-TR"/>
          </a:p>
        </p:txBody>
      </p:sp>
    </p:spTree>
    <p:extLst>
      <p:ext uri="{BB962C8B-B14F-4D97-AF65-F5344CB8AC3E}">
        <p14:creationId xmlns:p14="http://schemas.microsoft.com/office/powerpoint/2010/main" val="201980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6C5930C-3AFB-4391-8561-9C9DA000A867}" type="datetimeFigureOut">
              <a:rPr lang="tr-TR" smtClean="0"/>
              <a:t>28.12.2023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2EBF71D-E59B-4AD3-9D3E-287047B06E50}" type="slidenum">
              <a:rPr lang="tr-TR" smtClean="0"/>
              <a:t>‹#›</a:t>
            </a:fld>
            <a:endParaRPr lang="tr-TR"/>
          </a:p>
        </p:txBody>
      </p:sp>
    </p:spTree>
    <p:extLst>
      <p:ext uri="{BB962C8B-B14F-4D97-AF65-F5344CB8AC3E}">
        <p14:creationId xmlns:p14="http://schemas.microsoft.com/office/powerpoint/2010/main" val="3796066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6C5930C-3AFB-4391-8561-9C9DA000A867}" type="datetimeFigureOut">
              <a:rPr lang="tr-TR" smtClean="0"/>
              <a:t>28.12.2023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2EBF71D-E59B-4AD3-9D3E-287047B06E50}" type="slidenum">
              <a:rPr lang="tr-TR" smtClean="0"/>
              <a:t>‹#›</a:t>
            </a:fld>
            <a:endParaRPr lang="tr-TR"/>
          </a:p>
        </p:txBody>
      </p:sp>
    </p:spTree>
    <p:extLst>
      <p:ext uri="{BB962C8B-B14F-4D97-AF65-F5344CB8AC3E}">
        <p14:creationId xmlns:p14="http://schemas.microsoft.com/office/powerpoint/2010/main" val="105830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5930C-3AFB-4391-8561-9C9DA000A867}" type="datetimeFigureOut">
              <a:rPr lang="tr-TR" smtClean="0"/>
              <a:t>28.12.2023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2EBF71D-E59B-4AD3-9D3E-287047B06E50}" type="slidenum">
              <a:rPr lang="tr-TR" smtClean="0"/>
              <a:t>‹#›</a:t>
            </a:fld>
            <a:endParaRPr lang="tr-TR"/>
          </a:p>
        </p:txBody>
      </p:sp>
    </p:spTree>
    <p:extLst>
      <p:ext uri="{BB962C8B-B14F-4D97-AF65-F5344CB8AC3E}">
        <p14:creationId xmlns:p14="http://schemas.microsoft.com/office/powerpoint/2010/main" val="3420225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6C5930C-3AFB-4391-8561-9C9DA000A867}" type="datetimeFigureOut">
              <a:rPr lang="tr-TR" smtClean="0"/>
              <a:t>28.12.2023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2EBF71D-E59B-4AD3-9D3E-287047B06E50}" type="slidenum">
              <a:rPr lang="tr-TR" smtClean="0"/>
              <a:t>‹#›</a:t>
            </a:fld>
            <a:endParaRPr lang="tr-TR"/>
          </a:p>
        </p:txBody>
      </p:sp>
    </p:spTree>
    <p:extLst>
      <p:ext uri="{BB962C8B-B14F-4D97-AF65-F5344CB8AC3E}">
        <p14:creationId xmlns:p14="http://schemas.microsoft.com/office/powerpoint/2010/main" val="1769654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2EBF71D-E59B-4AD3-9D3E-287047B06E50}" type="slidenum">
              <a:rPr lang="tr-TR" smtClean="0"/>
              <a:t>‹#›</a:t>
            </a:fld>
            <a:endParaRPr lang="tr-TR"/>
          </a:p>
        </p:txBody>
      </p:sp>
      <p:sp>
        <p:nvSpPr>
          <p:cNvPr id="5" name="Date Placeholder 4"/>
          <p:cNvSpPr>
            <a:spLocks noGrp="1"/>
          </p:cNvSpPr>
          <p:nvPr>
            <p:ph type="dt" sz="half" idx="10"/>
          </p:nvPr>
        </p:nvSpPr>
        <p:spPr/>
        <p:txBody>
          <a:bodyPr/>
          <a:lstStyle/>
          <a:p>
            <a:fld id="{C6C5930C-3AFB-4391-8561-9C9DA000A867}" type="datetimeFigureOut">
              <a:rPr lang="tr-TR" smtClean="0"/>
              <a:t>28.12.2023</a:t>
            </a:fld>
            <a:endParaRPr lang="tr-TR"/>
          </a:p>
        </p:txBody>
      </p:sp>
    </p:spTree>
    <p:extLst>
      <p:ext uri="{BB962C8B-B14F-4D97-AF65-F5344CB8AC3E}">
        <p14:creationId xmlns:p14="http://schemas.microsoft.com/office/powerpoint/2010/main" val="2872832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C5930C-3AFB-4391-8561-9C9DA000A867}" type="datetimeFigureOut">
              <a:rPr lang="tr-TR" smtClean="0"/>
              <a:t>28.12.2023</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2EBF71D-E59B-4AD3-9D3E-287047B06E50}" type="slidenum">
              <a:rPr lang="tr-TR" smtClean="0"/>
              <a:t>‹#›</a:t>
            </a:fld>
            <a:endParaRPr lang="tr-TR"/>
          </a:p>
        </p:txBody>
      </p:sp>
    </p:spTree>
    <p:extLst>
      <p:ext uri="{BB962C8B-B14F-4D97-AF65-F5344CB8AC3E}">
        <p14:creationId xmlns:p14="http://schemas.microsoft.com/office/powerpoint/2010/main" val="282598526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Güç Sistemleri Analizi</a:t>
            </a:r>
            <a:endParaRPr lang="tr-TR" dirty="0"/>
          </a:p>
        </p:txBody>
      </p:sp>
      <p:sp>
        <p:nvSpPr>
          <p:cNvPr id="3" name="Alt Başlık 2"/>
          <p:cNvSpPr>
            <a:spLocks noGrp="1"/>
          </p:cNvSpPr>
          <p:nvPr>
            <p:ph type="subTitle" idx="1"/>
          </p:nvPr>
        </p:nvSpPr>
        <p:spPr/>
        <p:txBody>
          <a:bodyPr/>
          <a:lstStyle/>
          <a:p>
            <a:r>
              <a:rPr lang="tr-TR" dirty="0" smtClean="0"/>
              <a:t>Ders 5</a:t>
            </a:r>
            <a:endParaRPr lang="tr-TR" dirty="0"/>
          </a:p>
        </p:txBody>
      </p:sp>
    </p:spTree>
    <p:extLst>
      <p:ext uri="{BB962C8B-B14F-4D97-AF65-F5344CB8AC3E}">
        <p14:creationId xmlns:p14="http://schemas.microsoft.com/office/powerpoint/2010/main" val="2900562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8" y="6350"/>
            <a:ext cx="12193588"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0" y="1259795"/>
            <a:ext cx="12192000" cy="4352925"/>
          </a:xfrm>
          <a:prstGeom prst="rect">
            <a:avLst/>
          </a:prstGeom>
          <a:solidFill>
            <a:schemeClr val="accent2">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SimSun" panose="02010600030101010101" pitchFamily="2" charset="-122"/>
              </a:defRPr>
            </a:lvl1pPr>
            <a:lvl2pPr>
              <a:defRPr>
                <a:solidFill>
                  <a:schemeClr val="tx1"/>
                </a:solidFill>
                <a:latin typeface="Calibri" panose="020F0502020204030204" pitchFamily="34" charset="0"/>
                <a:ea typeface="SimSun" panose="02010600030101010101" pitchFamily="2" charset="-122"/>
              </a:defRPr>
            </a:lvl2pPr>
            <a:lvl3pPr>
              <a:defRPr>
                <a:solidFill>
                  <a:schemeClr val="tx1"/>
                </a:solidFill>
                <a:latin typeface="Calibri" panose="020F0502020204030204" pitchFamily="34" charset="0"/>
                <a:ea typeface="SimSun" panose="02010600030101010101" pitchFamily="2" charset="-122"/>
              </a:defRPr>
            </a:lvl3pPr>
            <a:lvl4pPr>
              <a:defRPr>
                <a:solidFill>
                  <a:schemeClr val="tx1"/>
                </a:solidFill>
                <a:latin typeface="Calibri" panose="020F0502020204030204" pitchFamily="34" charset="0"/>
                <a:ea typeface="SimSun" panose="02010600030101010101" pitchFamily="2" charset="-122"/>
              </a:defRPr>
            </a:lvl4pPr>
            <a:lvl5pPr>
              <a:defRPr>
                <a:solidFill>
                  <a:schemeClr val="tx1"/>
                </a:solidFill>
                <a:latin typeface="Calibri" panose="020F0502020204030204" pitchFamily="34" charset="0"/>
                <a:ea typeface="SimSun"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SimSun"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SimSun"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SimSun"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SimSun" panose="02010600030101010101" pitchFamily="2" charset="-122"/>
              </a:defRPr>
            </a:lvl9pPr>
          </a:lstStyle>
          <a:p>
            <a:pPr algn="ctr" eaLnBrk="1" hangingPunct="1">
              <a:buFont typeface="Arial" panose="020B0604020202020204" pitchFamily="34" charset="0"/>
              <a:buNone/>
              <a:defRPr/>
            </a:pPr>
            <a:endParaRPr lang="en-US" altLang="zh-CN" smtClean="0">
              <a:solidFill>
                <a:srgbClr val="FFFFFF"/>
              </a:solidFill>
              <a:latin typeface="Microsoft YaHei" panose="020B0503020204020204" pitchFamily="34" charset="-122"/>
              <a:ea typeface="Microsoft YaHei" panose="020B0503020204020204" pitchFamily="34" charset="-122"/>
            </a:endParaRPr>
          </a:p>
        </p:txBody>
      </p:sp>
      <p:grpSp>
        <p:nvGrpSpPr>
          <p:cNvPr id="9220" name="Group 9"/>
          <p:cNvGrpSpPr>
            <a:grpSpLocks/>
          </p:cNvGrpSpPr>
          <p:nvPr/>
        </p:nvGrpSpPr>
        <p:grpSpPr bwMode="auto">
          <a:xfrm>
            <a:off x="1720333" y="3475942"/>
            <a:ext cx="9060622" cy="461665"/>
            <a:chOff x="1601100" y="2699698"/>
            <a:chExt cx="9058928" cy="461501"/>
          </a:xfrm>
        </p:grpSpPr>
        <p:sp>
          <p:nvSpPr>
            <p:cNvPr id="9221" name="TextBox 4"/>
            <p:cNvSpPr txBox="1">
              <a:spLocks noChangeArrowheads="1"/>
            </p:cNvSpPr>
            <p:nvPr/>
          </p:nvSpPr>
          <p:spPr bwMode="auto">
            <a:xfrm>
              <a:off x="1601100" y="2699698"/>
              <a:ext cx="9058928" cy="461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Calibri" panose="020F0502020204030204" pitchFamily="34" charset="0"/>
                  <a:ea typeface="SimSun"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SimSun"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SimSun"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SimSun"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SimSun" panose="02010600030101010101" pitchFamily="2" charset="-122"/>
                </a:defRPr>
              </a:lvl9pPr>
            </a:lstStyle>
            <a:p>
              <a:pPr eaLnBrk="1" hangingPunct="1"/>
              <a:r>
                <a:rPr lang="tr-TR" altLang="zh-CN" sz="2400" b="1" dirty="0" smtClean="0">
                  <a:solidFill>
                    <a:srgbClr val="FFFFFF"/>
                  </a:solidFill>
                  <a:latin typeface="Microsoft YaHei" panose="020B0503020204020204" pitchFamily="34" charset="-122"/>
                  <a:ea typeface="Microsoft YaHei" panose="020B0503020204020204" pitchFamily="34" charset="-122"/>
                </a:rPr>
                <a:t>SENKRON MAKİNALARDA ÜÇ FAZLI SİMETRİK ARIZALAR</a:t>
              </a:r>
              <a:endParaRPr lang="zh-CN" altLang="en-US" sz="2400" b="1" dirty="0">
                <a:solidFill>
                  <a:srgbClr val="FFFFFF"/>
                </a:solidFill>
                <a:latin typeface="Microsoft YaHei" panose="020B0503020204020204" pitchFamily="34" charset="-122"/>
                <a:ea typeface="Microsoft YaHei" panose="020B0503020204020204" pitchFamily="34" charset="-122"/>
              </a:endParaRPr>
            </a:p>
          </p:txBody>
        </p:sp>
        <p:cxnSp>
          <p:nvCxnSpPr>
            <p:cNvPr id="7" name="Straight Connector 6"/>
            <p:cNvCxnSpPr/>
            <p:nvPr/>
          </p:nvCxnSpPr>
          <p:spPr>
            <a:xfrm>
              <a:off x="4725450" y="3161199"/>
              <a:ext cx="271887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29558677"/>
      </p:ext>
    </p:extLst>
  </p:cSld>
  <p:clrMapOvr>
    <a:masterClrMapping/>
  </p:clrMapOvr>
  <p:transition spd="med">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ÜÇ FAZLI </a:t>
            </a:r>
            <a:r>
              <a:rPr lang="tr-TR" dirty="0"/>
              <a:t>SİMETRİK ARIZALAR</a:t>
            </a:r>
          </a:p>
        </p:txBody>
      </p:sp>
      <p:sp>
        <p:nvSpPr>
          <p:cNvPr id="3" name="İçerik Yer Tutucusu 2"/>
          <p:cNvSpPr>
            <a:spLocks noGrp="1"/>
          </p:cNvSpPr>
          <p:nvPr>
            <p:ph idx="1"/>
          </p:nvPr>
        </p:nvSpPr>
        <p:spPr/>
        <p:txBody>
          <a:bodyPr/>
          <a:lstStyle/>
          <a:p>
            <a:pPr algn="just"/>
            <a:r>
              <a:rPr lang="tr-TR" dirty="0"/>
              <a:t>Bir güç sisteminde arıza meydana geldiğinde, akan akım, </a:t>
            </a:r>
            <a:r>
              <a:rPr lang="tr-TR" b="1" dirty="0"/>
              <a:t>sistemdeki makinelerin iç e.m.k.’</a:t>
            </a:r>
            <a:r>
              <a:rPr lang="tr-TR" b="1" dirty="0" err="1"/>
              <a:t>leri</a:t>
            </a:r>
            <a:r>
              <a:rPr lang="tr-TR" b="1" dirty="0"/>
              <a:t>, bu makinelerin empedansları ve arıza yeri ile makineler arasındaki şebekenin empedansı</a:t>
            </a:r>
            <a:r>
              <a:rPr lang="tr-TR" dirty="0"/>
              <a:t> dikkate alınarak bulunur.</a:t>
            </a:r>
            <a:r>
              <a:rPr lang="tr-TR" dirty="0" smtClean="0"/>
              <a:t> </a:t>
            </a:r>
          </a:p>
          <a:p>
            <a:pPr algn="just"/>
            <a:r>
              <a:rPr lang="tr-TR" dirty="0"/>
              <a:t>Arıza esnasında makinelerde üretilen gerilim </a:t>
            </a:r>
            <a:r>
              <a:rPr lang="tr-TR" dirty="0" err="1"/>
              <a:t>endüvi</a:t>
            </a:r>
            <a:r>
              <a:rPr lang="tr-TR" dirty="0"/>
              <a:t> reaksiyonu dolayısı ile değişir. Makinelerin </a:t>
            </a:r>
            <a:r>
              <a:rPr lang="tr-TR" dirty="0" err="1"/>
              <a:t>reaktansları</a:t>
            </a:r>
            <a:r>
              <a:rPr lang="tr-TR" dirty="0"/>
              <a:t> da başlangıç değerlerini muhafaza edemez. Bu nedenle, arıza meydana geldiği ilk anda ve bunu takip eden anlarda arıza akımı aynı değerde kalmayıp, çok büyük bir başlangıç değerinden daha küçük sürekli bir değere doğru değişik değerler alır</a:t>
            </a:r>
            <a:r>
              <a:rPr lang="tr-TR" dirty="0" smtClean="0"/>
              <a:t>.</a:t>
            </a:r>
          </a:p>
          <a:p>
            <a:pPr algn="just"/>
            <a:r>
              <a:rPr lang="tr-TR" dirty="0"/>
              <a:t>Arıza akımının aldığı bu değerlerin bilinmesi güç sistemlerinin tesisi, işletilmesi ve güvenirliliği yönünden önemlidir.</a:t>
            </a:r>
          </a:p>
          <a:p>
            <a:pPr marL="0" indent="0" algn="just">
              <a:buNone/>
            </a:pPr>
            <a:endParaRPr lang="tr-TR" dirty="0"/>
          </a:p>
        </p:txBody>
      </p:sp>
    </p:spTree>
    <p:extLst>
      <p:ext uri="{BB962C8B-B14F-4D97-AF65-F5344CB8AC3E}">
        <p14:creationId xmlns:p14="http://schemas.microsoft.com/office/powerpoint/2010/main" val="1066648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KISA DEVRE OLAN BİR SENKRON GENERATÖRÜN İNCELENMESİ</a:t>
            </a:r>
          </a:p>
        </p:txBody>
      </p:sp>
      <p:sp>
        <p:nvSpPr>
          <p:cNvPr id="3" name="İçerik Yer Tutucusu 2"/>
          <p:cNvSpPr>
            <a:spLocks noGrp="1"/>
          </p:cNvSpPr>
          <p:nvPr>
            <p:ph idx="1"/>
          </p:nvPr>
        </p:nvSpPr>
        <p:spPr>
          <a:xfrm>
            <a:off x="677334" y="2160589"/>
            <a:ext cx="5020081" cy="4266588"/>
          </a:xfrm>
        </p:spPr>
        <p:txBody>
          <a:bodyPr>
            <a:normAutofit/>
          </a:bodyPr>
          <a:lstStyle/>
          <a:p>
            <a:pPr algn="just"/>
            <a:r>
              <a:rPr lang="tr-TR" dirty="0"/>
              <a:t>Senkron makinenin </a:t>
            </a:r>
            <a:r>
              <a:rPr lang="tr-TR" dirty="0" err="1"/>
              <a:t>endüvi</a:t>
            </a:r>
            <a:r>
              <a:rPr lang="tr-TR" dirty="0"/>
              <a:t> </a:t>
            </a:r>
            <a:r>
              <a:rPr lang="tr-TR" dirty="0" smtClean="0"/>
              <a:t>sargıları </a:t>
            </a:r>
            <a:r>
              <a:rPr lang="tr-TR" dirty="0"/>
              <a:t>da direnç ve </a:t>
            </a:r>
            <a:r>
              <a:rPr lang="tr-TR" dirty="0" err="1"/>
              <a:t>reaktansı</a:t>
            </a:r>
            <a:r>
              <a:rPr lang="tr-TR" dirty="0"/>
              <a:t> olduğundan, makinede meydana gelen olay bir RL devresine </a:t>
            </a:r>
            <a:r>
              <a:rPr lang="tr-TR" dirty="0" err="1"/>
              <a:t>a.c</a:t>
            </a:r>
            <a:r>
              <a:rPr lang="tr-TR" dirty="0"/>
              <a:t>. gerilim uygulandığında meydana gelen olaya benzer fakat şüphesiz aralarında bazı önemli farklar </a:t>
            </a:r>
            <a:r>
              <a:rPr lang="tr-TR" dirty="0" smtClean="0"/>
              <a:t>vardır.</a:t>
            </a:r>
          </a:p>
          <a:p>
            <a:pPr algn="just"/>
            <a:r>
              <a:rPr lang="tr-TR" dirty="0"/>
              <a:t>Önce yüksüz halde normal şartlarda çalışan bir senkron </a:t>
            </a:r>
            <a:r>
              <a:rPr lang="tr-TR" dirty="0" err="1"/>
              <a:t>generatörün</a:t>
            </a:r>
            <a:r>
              <a:rPr lang="tr-TR" dirty="0"/>
              <a:t> uçlarında kısa devre meydana </a:t>
            </a:r>
            <a:r>
              <a:rPr lang="tr-TR" dirty="0" smtClean="0"/>
              <a:t>gelmesi durumu incelenecektir.</a:t>
            </a:r>
          </a:p>
          <a:p>
            <a:pPr algn="just"/>
            <a:r>
              <a:rPr lang="tr-TR" dirty="0"/>
              <a:t>Her fazdaki akımdan, akımın </a:t>
            </a:r>
            <a:r>
              <a:rPr lang="tr-TR" dirty="0" err="1"/>
              <a:t>d.c</a:t>
            </a:r>
            <a:r>
              <a:rPr lang="tr-TR" dirty="0"/>
              <a:t>. bileşeni kaldırılırsa, her bir faz için zamana bağlı olarak akımın </a:t>
            </a:r>
            <a:r>
              <a:rPr lang="tr-TR" dirty="0" smtClean="0"/>
              <a:t>grafiği yandaki gibi olur.</a:t>
            </a:r>
            <a:endParaRPr lang="tr-TR" dirty="0"/>
          </a:p>
        </p:txBody>
      </p:sp>
      <p:pic>
        <p:nvPicPr>
          <p:cNvPr id="4" name="Picture 33"/>
          <p:cNvPicPr/>
          <p:nvPr/>
        </p:nvPicPr>
        <p:blipFill rotWithShape="1">
          <a:blip r:embed="rId2"/>
          <a:srcRect l="4086" r="5786"/>
          <a:stretch/>
        </p:blipFill>
        <p:spPr bwMode="auto">
          <a:xfrm>
            <a:off x="6314465" y="2477113"/>
            <a:ext cx="5080366" cy="314117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27030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Senkron Makinelerin </a:t>
            </a:r>
            <a:r>
              <a:rPr lang="tr-TR" dirty="0" err="1"/>
              <a:t>Reaktansları</a:t>
            </a:r>
            <a:r>
              <a:rPr lang="tr-TR" dirty="0"/>
              <a:t> ve Kısa Devre Akımları</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677334" y="2160589"/>
                <a:ext cx="6365304" cy="4213834"/>
              </a:xfrm>
            </p:spPr>
            <p:txBody>
              <a:bodyPr>
                <a:normAutofit lnSpcReduction="10000"/>
              </a:bodyPr>
              <a:lstStyle/>
              <a:p>
                <a:pPr algn="just"/>
                <a:r>
                  <a:rPr lang="tr-TR" dirty="0"/>
                  <a:t>0a mesafesi sürekli kısa devre akımının maksimum değeridir. Bu akımın 0,707 katı </a:t>
                </a:r>
                <a:r>
                  <a:rPr lang="tr-TR" dirty="0" smtClean="0"/>
                  <a:t>sürekli </a:t>
                </a:r>
                <a:r>
                  <a:rPr lang="tr-TR" dirty="0"/>
                  <a:t>kısa devre akımının efektif değeri |I|’</a:t>
                </a:r>
                <a:r>
                  <a:rPr lang="tr-TR" dirty="0" err="1"/>
                  <a:t>dir</a:t>
                </a:r>
                <a:r>
                  <a:rPr lang="tr-TR" dirty="0"/>
                  <a:t>. Yüksüz haldeki </a:t>
                </a:r>
                <a:r>
                  <a:rPr lang="tr-TR" dirty="0" err="1"/>
                  <a:t>generatör</a:t>
                </a:r>
                <a:r>
                  <a:rPr lang="tr-TR" dirty="0"/>
                  <a:t> gerilimi |</a:t>
                </a:r>
                <a:r>
                  <a:rPr lang="tr-TR" dirty="0" err="1"/>
                  <a:t>E</a:t>
                </a:r>
                <a:r>
                  <a:rPr lang="tr-TR" baseline="-25000" dirty="0" err="1"/>
                  <a:t>g</a:t>
                </a:r>
                <a:r>
                  <a:rPr lang="tr-TR" dirty="0"/>
                  <a:t>|’</a:t>
                </a:r>
                <a:r>
                  <a:rPr lang="tr-TR" dirty="0" err="1"/>
                  <a:t>nin</a:t>
                </a:r>
                <a:r>
                  <a:rPr lang="tr-TR" dirty="0"/>
                  <a:t> “sürekli kısa devre akımı” |</a:t>
                </a:r>
                <a:r>
                  <a:rPr lang="tr-TR" dirty="0" err="1"/>
                  <a:t>I|’ye</a:t>
                </a:r>
                <a:r>
                  <a:rPr lang="tr-TR" dirty="0"/>
                  <a:t> bölünmesi ile elde edilen değer, alternatörün senkron </a:t>
                </a:r>
                <a:r>
                  <a:rPr lang="tr-TR" dirty="0" err="1"/>
                  <a:t>reaktansı</a:t>
                </a:r>
                <a:r>
                  <a:rPr lang="tr-TR" dirty="0"/>
                  <a:t> veya d ekseni senkron </a:t>
                </a:r>
                <a:r>
                  <a:rPr lang="tr-TR" dirty="0" err="1"/>
                  <a:t>reaktansı</a:t>
                </a:r>
                <a:r>
                  <a:rPr lang="tr-TR" dirty="0"/>
                  <a:t> </a:t>
                </a:r>
                <a:r>
                  <a:rPr lang="tr-TR" dirty="0" err="1"/>
                  <a:t>X</a:t>
                </a:r>
                <a:r>
                  <a:rPr lang="tr-TR" baseline="-25000" dirty="0" err="1"/>
                  <a:t>d</a:t>
                </a:r>
                <a:r>
                  <a:rPr lang="tr-TR" dirty="0"/>
                  <a:t> olarak adlandırılır. </a:t>
                </a:r>
                <a:endParaRPr lang="tr-TR" dirty="0" smtClean="0"/>
              </a:p>
              <a:p>
                <a:pPr algn="just"/>
                <a:r>
                  <a:rPr lang="tr-TR" dirty="0"/>
                  <a:t>Azalmanın çok hızlı olduğu ilk birkaç periyot ihmal edilir ve akım dalgasının zarf eğrisi geriye doğru uzatılırsa b noktası bulunur. İşte 0b mesafesi ile gösterilen akımın efektif değeri veya amper cinsinden 0,707.0b “</a:t>
                </a:r>
                <a:r>
                  <a:rPr lang="tr-TR" dirty="0" err="1"/>
                  <a:t>transient</a:t>
                </a:r>
                <a:r>
                  <a:rPr lang="tr-TR" dirty="0"/>
                  <a:t> akım” |I'| olarak bilinir. Arızadan önce yüksüz çalışan bir alternatör için yeni bir makine </a:t>
                </a:r>
                <a:r>
                  <a:rPr lang="tr-TR" dirty="0" err="1"/>
                  <a:t>reaktansı</a:t>
                </a:r>
                <a:r>
                  <a:rPr lang="tr-TR" dirty="0"/>
                  <a:t> </a:t>
                </a:r>
                <a:r>
                  <a:rPr lang="tr-TR" dirty="0" err="1"/>
                  <a:t>tariflenebilir</a:t>
                </a:r>
                <a:r>
                  <a:rPr lang="tr-TR" dirty="0"/>
                  <a:t> ve buna </a:t>
                </a:r>
                <a:r>
                  <a:rPr lang="tr-TR" dirty="0" err="1"/>
                  <a:t>transient</a:t>
                </a:r>
                <a:r>
                  <a:rPr lang="tr-TR" dirty="0"/>
                  <a:t> </a:t>
                </a:r>
                <a:r>
                  <a:rPr lang="tr-TR" dirty="0" err="1"/>
                  <a:t>reaktans</a:t>
                </a:r>
                <a:r>
                  <a:rPr lang="tr-TR" dirty="0"/>
                  <a:t> veya d ekseni </a:t>
                </a:r>
                <a:r>
                  <a:rPr lang="tr-TR" dirty="0" err="1"/>
                  <a:t>transient</a:t>
                </a:r>
                <a:r>
                  <a:rPr lang="tr-TR" dirty="0"/>
                  <a:t> </a:t>
                </a:r>
                <a:r>
                  <a:rPr lang="tr-TR" dirty="0" err="1"/>
                  <a:t>reaktansı</a:t>
                </a:r>
                <a:r>
                  <a:rPr lang="tr-TR" dirty="0"/>
                  <a:t> </a:t>
                </a:r>
                <a:r>
                  <a:rPr lang="tr-TR" dirty="0" err="1"/>
                  <a:t>X</a:t>
                </a:r>
                <a:r>
                  <a:rPr lang="tr-TR" baseline="-25000" dirty="0" err="1"/>
                  <a:t>d</a:t>
                </a:r>
                <a:r>
                  <a:rPr lang="tr-TR" dirty="0"/>
                  <a:t>' denir ve değeri </a:t>
                </a:r>
                <a14:m>
                  <m:oMath xmlns:m="http://schemas.openxmlformats.org/officeDocument/2006/math">
                    <m:r>
                      <a:rPr lang="tr-TR">
                        <a:latin typeface="Cambria Math" panose="02040503050406030204" pitchFamily="18" charset="0"/>
                      </a:rPr>
                      <m:t>|</m:t>
                    </m:r>
                    <m:sSub>
                      <m:sSubPr>
                        <m:ctrlPr>
                          <a:rPr lang="tr-TR" i="1">
                            <a:latin typeface="Cambria Math" panose="02040503050406030204" pitchFamily="18" charset="0"/>
                          </a:rPr>
                        </m:ctrlPr>
                      </m:sSubPr>
                      <m:e>
                        <m:r>
                          <m:rPr>
                            <m:sty m:val="p"/>
                          </m:rPr>
                          <a:rPr lang="tr-TR">
                            <a:latin typeface="Cambria Math" panose="02040503050406030204" pitchFamily="18" charset="0"/>
                          </a:rPr>
                          <m:t>E</m:t>
                        </m:r>
                      </m:e>
                      <m:sub>
                        <m:r>
                          <m:rPr>
                            <m:sty m:val="p"/>
                          </m:rPr>
                          <a:rPr lang="tr-TR">
                            <a:latin typeface="Cambria Math" panose="02040503050406030204" pitchFamily="18" charset="0"/>
                          </a:rPr>
                          <m:t>g</m:t>
                        </m:r>
                      </m:sub>
                    </m:sSub>
                    <m:r>
                      <a:rPr lang="tr-TR">
                        <a:latin typeface="Cambria Math" panose="02040503050406030204" pitchFamily="18" charset="0"/>
                      </a:rPr>
                      <m:t>|/</m:t>
                    </m:r>
                  </m:oMath>
                </a14:m>
                <a:r>
                  <a:rPr lang="tr-TR" dirty="0"/>
                  <a:t>|I'| ’</a:t>
                </a:r>
                <a:r>
                  <a:rPr lang="tr-TR" dirty="0" err="1"/>
                  <a:t>dir</a:t>
                </a:r>
                <a:r>
                  <a:rPr lang="tr-TR" dirty="0"/>
                  <a:t>.</a:t>
                </a: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677334" y="2160589"/>
                <a:ext cx="6365304" cy="4213834"/>
              </a:xfrm>
              <a:blipFill rotWithShape="0">
                <a:blip r:embed="rId2"/>
                <a:stretch>
                  <a:fillRect l="-192" t="-1445" r="-862"/>
                </a:stretch>
              </a:blipFill>
            </p:spPr>
            <p:txBody>
              <a:bodyPr/>
              <a:lstStyle/>
              <a:p>
                <a:r>
                  <a:rPr lang="tr-TR">
                    <a:noFill/>
                  </a:rPr>
                  <a:t> </a:t>
                </a:r>
              </a:p>
            </p:txBody>
          </p:sp>
        </mc:Fallback>
      </mc:AlternateContent>
      <p:pic>
        <p:nvPicPr>
          <p:cNvPr id="4" name="Picture 33"/>
          <p:cNvPicPr/>
          <p:nvPr/>
        </p:nvPicPr>
        <p:blipFill rotWithShape="1">
          <a:blip r:embed="rId3"/>
          <a:srcRect l="4086" r="5786"/>
          <a:stretch/>
        </p:blipFill>
        <p:spPr bwMode="auto">
          <a:xfrm>
            <a:off x="7176110" y="2660162"/>
            <a:ext cx="4746258" cy="268397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52088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Senkron Makinelerin </a:t>
            </a:r>
            <a:r>
              <a:rPr lang="tr-TR" dirty="0" err="1"/>
              <a:t>Reaktansları</a:t>
            </a:r>
            <a:r>
              <a:rPr lang="tr-TR" dirty="0"/>
              <a:t> ve Kısa Devre Akımları</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677334" y="2160589"/>
                <a:ext cx="6198251" cy="3880773"/>
              </a:xfrm>
            </p:spPr>
            <p:txBody>
              <a:bodyPr/>
              <a:lstStyle/>
              <a:p>
                <a:pPr algn="just"/>
                <a:r>
                  <a:rPr lang="tr-TR" dirty="0"/>
                  <a:t>Azalmanın çok hızlı olduğu ilk başlangıç periyot dikkate alınarak akım dalgasının zarf eğrisinin akım eksenini kestiği c noktası bulunur. </a:t>
                </a:r>
                <a:r>
                  <a:rPr lang="tr-TR" dirty="0" smtClean="0"/>
                  <a:t>İşte bu </a:t>
                </a:r>
                <a:r>
                  <a:rPr lang="tr-TR" dirty="0"/>
                  <a:t>0c mesafesi ile gösterilen akımın efektif değeri veya amper cinsinden 0,707.0c </a:t>
                </a:r>
                <a:r>
                  <a:rPr lang="tr-TR" dirty="0" err="1"/>
                  <a:t>subtransient</a:t>
                </a:r>
                <a:r>
                  <a:rPr lang="tr-TR" dirty="0"/>
                  <a:t> akımı |I"| olarak adlandırılır. Bu </a:t>
                </a:r>
                <a:r>
                  <a:rPr lang="tr-TR" dirty="0" err="1"/>
                  <a:t>subtransient</a:t>
                </a:r>
                <a:r>
                  <a:rPr lang="tr-TR" dirty="0"/>
                  <a:t> akım daha çok “başlangıç simetrik kısa devre akımının efektif değeri” olarak anılır</a:t>
                </a:r>
                <a:r>
                  <a:rPr lang="tr-TR" dirty="0" smtClean="0"/>
                  <a:t>.</a:t>
                </a:r>
              </a:p>
              <a:p>
                <a:pPr algn="just"/>
                <a:r>
                  <a:rPr lang="tr-TR" dirty="0"/>
                  <a:t>Uçlarında üç fazlı arıza meydana gelmeden önce yüksüz olarak çalıştırılan bir alternatör için d ekseni </a:t>
                </a:r>
                <a:r>
                  <a:rPr lang="tr-TR" dirty="0" err="1"/>
                  <a:t>subtransient</a:t>
                </a:r>
                <a:r>
                  <a:rPr lang="tr-TR" dirty="0"/>
                  <a:t> </a:t>
                </a:r>
                <a:r>
                  <a:rPr lang="tr-TR" dirty="0" err="1"/>
                  <a:t>reaktansı</a:t>
                </a:r>
                <a:r>
                  <a:rPr lang="tr-TR" dirty="0"/>
                  <a:t> </a:t>
                </a:r>
                <a14:m>
                  <m:oMath xmlns:m="http://schemas.openxmlformats.org/officeDocument/2006/math">
                    <m:sSub>
                      <m:sSubPr>
                        <m:ctrlPr>
                          <a:rPr lang="tr-TR" i="1">
                            <a:latin typeface="Cambria Math" panose="02040503050406030204" pitchFamily="18" charset="0"/>
                          </a:rPr>
                        </m:ctrlPr>
                      </m:sSubPr>
                      <m:e>
                        <m:r>
                          <m:rPr>
                            <m:sty m:val="p"/>
                          </m:rPr>
                          <a:rPr lang="tr-TR">
                            <a:latin typeface="Cambria Math" panose="02040503050406030204" pitchFamily="18" charset="0"/>
                          </a:rPr>
                          <m:t>X</m:t>
                        </m:r>
                      </m:e>
                      <m:sub>
                        <m:r>
                          <m:rPr>
                            <m:sty m:val="p"/>
                          </m:rPr>
                          <a:rPr lang="tr-TR">
                            <a:latin typeface="Cambria Math" panose="02040503050406030204" pitchFamily="18" charset="0"/>
                          </a:rPr>
                          <m:t>d</m:t>
                        </m:r>
                      </m:sub>
                    </m:sSub>
                    <m:r>
                      <a:rPr lang="tr-TR">
                        <a:latin typeface="Cambria Math" panose="02040503050406030204" pitchFamily="18" charset="0"/>
                      </a:rPr>
                      <m:t>"=|</m:t>
                    </m:r>
                    <m:sSub>
                      <m:sSubPr>
                        <m:ctrlPr>
                          <a:rPr lang="tr-TR" i="1">
                            <a:latin typeface="Cambria Math" panose="02040503050406030204" pitchFamily="18" charset="0"/>
                          </a:rPr>
                        </m:ctrlPr>
                      </m:sSubPr>
                      <m:e>
                        <m:r>
                          <m:rPr>
                            <m:sty m:val="p"/>
                          </m:rPr>
                          <a:rPr lang="tr-TR">
                            <a:latin typeface="Cambria Math" panose="02040503050406030204" pitchFamily="18" charset="0"/>
                          </a:rPr>
                          <m:t>E</m:t>
                        </m:r>
                      </m:e>
                      <m:sub>
                        <m:r>
                          <m:rPr>
                            <m:sty m:val="p"/>
                          </m:rPr>
                          <a:rPr lang="tr-TR">
                            <a:latin typeface="Cambria Math" panose="02040503050406030204" pitchFamily="18" charset="0"/>
                          </a:rPr>
                          <m:t>g</m:t>
                        </m:r>
                      </m:sub>
                    </m:sSub>
                    <m:r>
                      <a:rPr lang="tr-TR">
                        <a:latin typeface="Cambria Math" panose="02040503050406030204" pitchFamily="18" charset="0"/>
                      </a:rPr>
                      <m:t>|/|</m:t>
                    </m:r>
                    <m:r>
                      <m:rPr>
                        <m:sty m:val="p"/>
                      </m:rPr>
                      <a:rPr lang="tr-TR">
                        <a:latin typeface="Cambria Math" panose="02040503050406030204" pitchFamily="18" charset="0"/>
                      </a:rPr>
                      <m:t>I</m:t>
                    </m:r>
                    <m:r>
                      <a:rPr lang="tr-TR">
                        <a:latin typeface="Cambria Math" panose="02040503050406030204" pitchFamily="18" charset="0"/>
                      </a:rPr>
                      <m:t>"|</m:t>
                    </m:r>
                  </m:oMath>
                </a14:m>
                <a:r>
                  <a:rPr lang="tr-TR" dirty="0"/>
                  <a:t>’</a:t>
                </a:r>
                <a:r>
                  <a:rPr lang="tr-TR" dirty="0" err="1"/>
                  <a:t>dir</a:t>
                </a:r>
                <a:r>
                  <a:rPr lang="tr-TR" dirty="0"/>
                  <a:t>.</a:t>
                </a:r>
              </a:p>
              <a:p>
                <a:pPr algn="just"/>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677334" y="2160589"/>
                <a:ext cx="6198251" cy="3880773"/>
              </a:xfrm>
              <a:blipFill rotWithShape="0">
                <a:blip r:embed="rId2"/>
                <a:stretch>
                  <a:fillRect l="-197" t="-942" r="-885"/>
                </a:stretch>
              </a:blipFill>
            </p:spPr>
            <p:txBody>
              <a:bodyPr/>
              <a:lstStyle/>
              <a:p>
                <a:r>
                  <a:rPr lang="tr-TR">
                    <a:noFill/>
                  </a:rPr>
                  <a:t> </a:t>
                </a:r>
              </a:p>
            </p:txBody>
          </p:sp>
        </mc:Fallback>
      </mc:AlternateContent>
      <p:pic>
        <p:nvPicPr>
          <p:cNvPr id="4" name="Picture 33"/>
          <p:cNvPicPr/>
          <p:nvPr/>
        </p:nvPicPr>
        <p:blipFill rotWithShape="1">
          <a:blip r:embed="rId3"/>
          <a:srcRect l="4086" r="5786"/>
          <a:stretch/>
        </p:blipFill>
        <p:spPr bwMode="auto">
          <a:xfrm>
            <a:off x="7176110" y="2660162"/>
            <a:ext cx="4746258" cy="268397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42211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Senkron Makinelerin </a:t>
            </a:r>
            <a:r>
              <a:rPr lang="tr-TR" dirty="0" err="1"/>
              <a:t>Reaktansları</a:t>
            </a:r>
            <a:r>
              <a:rPr lang="tr-TR" dirty="0"/>
              <a:t> ve Kısa Devre Akımları</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normAutofit lnSpcReduction="10000"/>
              </a:bodyPr>
              <a:lstStyle/>
              <a:p>
                <a:pPr algn="just"/>
                <a:r>
                  <a:rPr lang="tr-TR" dirty="0"/>
                  <a:t>Kısaca sonuçlar özetlenirse, uçlarında üç fazlı arıza meydana gelmeden önce yüksüz olarak çalıştırılan bir alternatör için yukarıda incelenen akımlar ve </a:t>
                </a:r>
                <a:r>
                  <a:rPr lang="tr-TR" dirty="0" err="1"/>
                  <a:t>reaktanslar</a:t>
                </a:r>
                <a:r>
                  <a:rPr lang="tr-TR" dirty="0"/>
                  <a:t> </a:t>
                </a:r>
                <a:r>
                  <a:rPr lang="tr-TR" dirty="0" smtClean="0"/>
                  <a:t>aşağıdaki gibi gösterilebilir.</a:t>
                </a:r>
              </a:p>
              <a:p>
                <a:pPr algn="just"/>
                <a:endParaRPr lang="tr-TR" dirty="0"/>
              </a:p>
              <a:p>
                <a:pPr algn="just"/>
                <a14:m>
                  <m:oMath xmlns:m="http://schemas.openxmlformats.org/officeDocument/2006/math">
                    <m:d>
                      <m:dPr>
                        <m:begChr m:val="|"/>
                        <m:endChr m:val="|"/>
                        <m:ctrlPr>
                          <a:rPr lang="tr-TR" i="1">
                            <a:latin typeface="Cambria Math" panose="02040503050406030204" pitchFamily="18" charset="0"/>
                          </a:rPr>
                        </m:ctrlPr>
                      </m:dPr>
                      <m:e>
                        <m:r>
                          <a:rPr lang="tr-TR" i="1">
                            <a:latin typeface="Cambria Math" panose="02040503050406030204" pitchFamily="18" charset="0"/>
                          </a:rPr>
                          <m:t>𝐼</m:t>
                        </m:r>
                      </m:e>
                    </m:d>
                    <m:r>
                      <a:rPr lang="tr-TR" i="1">
                        <a:latin typeface="Cambria Math" panose="02040503050406030204" pitchFamily="18" charset="0"/>
                      </a:rPr>
                      <m:t>=</m:t>
                    </m:r>
                    <m:f>
                      <m:fPr>
                        <m:ctrlPr>
                          <a:rPr lang="tr-TR" i="1">
                            <a:latin typeface="Cambria Math" panose="02040503050406030204" pitchFamily="18" charset="0"/>
                          </a:rPr>
                        </m:ctrlPr>
                      </m:fPr>
                      <m:num>
                        <m:acc>
                          <m:accPr>
                            <m:chr m:val="̅"/>
                            <m:ctrlPr>
                              <a:rPr lang="tr-TR" i="1">
                                <a:latin typeface="Cambria Math" panose="02040503050406030204" pitchFamily="18" charset="0"/>
                              </a:rPr>
                            </m:ctrlPr>
                          </m:accPr>
                          <m:e>
                            <m:r>
                              <a:rPr lang="tr-TR" i="1">
                                <a:latin typeface="Cambria Math" panose="02040503050406030204" pitchFamily="18" charset="0"/>
                              </a:rPr>
                              <m:t>0</m:t>
                            </m:r>
                            <m:r>
                              <a:rPr lang="tr-TR" i="1">
                                <a:latin typeface="Cambria Math" panose="02040503050406030204" pitchFamily="18" charset="0"/>
                              </a:rPr>
                              <m:t>𝛼</m:t>
                            </m:r>
                          </m:e>
                        </m:acc>
                      </m:num>
                      <m:den>
                        <m:rad>
                          <m:radPr>
                            <m:degHide m:val="on"/>
                            <m:ctrlPr>
                              <a:rPr lang="tr-TR" i="1">
                                <a:latin typeface="Cambria Math" panose="02040503050406030204" pitchFamily="18" charset="0"/>
                              </a:rPr>
                            </m:ctrlPr>
                          </m:radPr>
                          <m:deg/>
                          <m:e>
                            <m:r>
                              <a:rPr lang="tr-TR" i="1">
                                <a:latin typeface="Cambria Math" panose="02040503050406030204" pitchFamily="18" charset="0"/>
                              </a:rPr>
                              <m:t>2</m:t>
                            </m:r>
                          </m:e>
                        </m:rad>
                      </m:den>
                    </m:f>
                    <m:r>
                      <a:rPr lang="tr-TR" i="1">
                        <a:latin typeface="Cambria Math" panose="02040503050406030204" pitchFamily="18" charset="0"/>
                      </a:rPr>
                      <m:t>=</m:t>
                    </m:r>
                    <m:f>
                      <m:fPr>
                        <m:ctrlPr>
                          <a:rPr lang="tr-TR" i="1">
                            <a:latin typeface="Cambria Math" panose="02040503050406030204" pitchFamily="18" charset="0"/>
                          </a:rPr>
                        </m:ctrlPr>
                      </m:fPr>
                      <m:num>
                        <m:d>
                          <m:dPr>
                            <m:begChr m:val="|"/>
                            <m:endChr m:val="|"/>
                            <m:ctrlPr>
                              <a:rPr lang="tr-TR" i="1">
                                <a:latin typeface="Cambria Math" panose="02040503050406030204" pitchFamily="18" charset="0"/>
                              </a:rPr>
                            </m:ctrlPr>
                          </m:dPr>
                          <m:e>
                            <m:sSub>
                              <m:sSubPr>
                                <m:ctrlPr>
                                  <a:rPr lang="tr-TR" i="1">
                                    <a:latin typeface="Cambria Math" panose="02040503050406030204" pitchFamily="18" charset="0"/>
                                  </a:rPr>
                                </m:ctrlPr>
                              </m:sSubPr>
                              <m:e>
                                <m:r>
                                  <a:rPr lang="tr-TR" i="1">
                                    <a:latin typeface="Cambria Math" panose="02040503050406030204" pitchFamily="18" charset="0"/>
                                  </a:rPr>
                                  <m:t>𝐸</m:t>
                                </m:r>
                              </m:e>
                              <m:sub>
                                <m:r>
                                  <a:rPr lang="tr-TR" i="1">
                                    <a:latin typeface="Cambria Math" panose="02040503050406030204" pitchFamily="18" charset="0"/>
                                  </a:rPr>
                                  <m:t>𝑔</m:t>
                                </m:r>
                              </m:sub>
                            </m:sSub>
                          </m:e>
                        </m:d>
                      </m:num>
                      <m:den>
                        <m:sSub>
                          <m:sSubPr>
                            <m:ctrlPr>
                              <a:rPr lang="tr-TR" i="1">
                                <a:latin typeface="Cambria Math" panose="02040503050406030204" pitchFamily="18" charset="0"/>
                              </a:rPr>
                            </m:ctrlPr>
                          </m:sSubPr>
                          <m:e>
                            <m:r>
                              <a:rPr lang="tr-TR" i="1">
                                <a:latin typeface="Cambria Math" panose="02040503050406030204" pitchFamily="18" charset="0"/>
                              </a:rPr>
                              <m:t>𝑋</m:t>
                            </m:r>
                          </m:e>
                          <m:sub>
                            <m:r>
                              <a:rPr lang="tr-TR" i="1">
                                <a:latin typeface="Cambria Math" panose="02040503050406030204" pitchFamily="18" charset="0"/>
                              </a:rPr>
                              <m:t>𝑑</m:t>
                            </m:r>
                          </m:sub>
                        </m:sSub>
                      </m:den>
                    </m:f>
                  </m:oMath>
                </a14:m>
                <a:endParaRPr lang="tr-TR" dirty="0" smtClean="0"/>
              </a:p>
              <a:p>
                <a:pPr algn="just"/>
                <a:endParaRPr lang="tr-TR" dirty="0"/>
              </a:p>
              <a:p>
                <a:pPr algn="just"/>
                <a14:m>
                  <m:oMath xmlns:m="http://schemas.openxmlformats.org/officeDocument/2006/math">
                    <m:d>
                      <m:dPr>
                        <m:begChr m:val="|"/>
                        <m:endChr m:val="|"/>
                        <m:ctrlPr>
                          <a:rPr lang="tr-TR" i="1">
                            <a:latin typeface="Cambria Math" panose="02040503050406030204" pitchFamily="18" charset="0"/>
                          </a:rPr>
                        </m:ctrlPr>
                      </m:dPr>
                      <m:e>
                        <m:sSup>
                          <m:sSupPr>
                            <m:ctrlPr>
                              <a:rPr lang="tr-TR" i="1">
                                <a:latin typeface="Cambria Math" panose="02040503050406030204" pitchFamily="18" charset="0"/>
                              </a:rPr>
                            </m:ctrlPr>
                          </m:sSupPr>
                          <m:e>
                            <m:r>
                              <a:rPr lang="tr-TR" i="1">
                                <a:latin typeface="Cambria Math" panose="02040503050406030204" pitchFamily="18" charset="0"/>
                              </a:rPr>
                              <m:t>𝐼</m:t>
                            </m:r>
                          </m:e>
                          <m:sup>
                            <m:r>
                              <a:rPr lang="tr-TR" i="1">
                                <a:latin typeface="Cambria Math" panose="02040503050406030204" pitchFamily="18" charset="0"/>
                              </a:rPr>
                              <m:t>′</m:t>
                            </m:r>
                          </m:sup>
                        </m:sSup>
                      </m:e>
                    </m:d>
                    <m:r>
                      <a:rPr lang="tr-TR" i="1">
                        <a:latin typeface="Cambria Math" panose="02040503050406030204" pitchFamily="18" charset="0"/>
                      </a:rPr>
                      <m:t>=</m:t>
                    </m:r>
                    <m:f>
                      <m:fPr>
                        <m:ctrlPr>
                          <a:rPr lang="tr-TR" i="1">
                            <a:latin typeface="Cambria Math" panose="02040503050406030204" pitchFamily="18" charset="0"/>
                          </a:rPr>
                        </m:ctrlPr>
                      </m:fPr>
                      <m:num>
                        <m:acc>
                          <m:accPr>
                            <m:chr m:val="̅"/>
                            <m:ctrlPr>
                              <a:rPr lang="tr-TR" i="1">
                                <a:latin typeface="Cambria Math" panose="02040503050406030204" pitchFamily="18" charset="0"/>
                              </a:rPr>
                            </m:ctrlPr>
                          </m:accPr>
                          <m:e>
                            <m:r>
                              <a:rPr lang="tr-TR" i="1">
                                <a:latin typeface="Cambria Math" panose="02040503050406030204" pitchFamily="18" charset="0"/>
                              </a:rPr>
                              <m:t>0</m:t>
                            </m:r>
                            <m:r>
                              <a:rPr lang="tr-TR" i="1">
                                <a:latin typeface="Cambria Math" panose="02040503050406030204" pitchFamily="18" charset="0"/>
                              </a:rPr>
                              <m:t>𝑏</m:t>
                            </m:r>
                          </m:e>
                        </m:acc>
                      </m:num>
                      <m:den>
                        <m:rad>
                          <m:radPr>
                            <m:degHide m:val="on"/>
                            <m:ctrlPr>
                              <a:rPr lang="tr-TR" i="1">
                                <a:latin typeface="Cambria Math" panose="02040503050406030204" pitchFamily="18" charset="0"/>
                              </a:rPr>
                            </m:ctrlPr>
                          </m:radPr>
                          <m:deg/>
                          <m:e>
                            <m:r>
                              <a:rPr lang="tr-TR" i="1">
                                <a:latin typeface="Cambria Math" panose="02040503050406030204" pitchFamily="18" charset="0"/>
                              </a:rPr>
                              <m:t>2</m:t>
                            </m:r>
                          </m:e>
                        </m:rad>
                      </m:den>
                    </m:f>
                    <m:r>
                      <a:rPr lang="tr-TR" i="1">
                        <a:latin typeface="Cambria Math" panose="02040503050406030204" pitchFamily="18" charset="0"/>
                      </a:rPr>
                      <m:t>=</m:t>
                    </m:r>
                    <m:f>
                      <m:fPr>
                        <m:ctrlPr>
                          <a:rPr lang="tr-TR" i="1">
                            <a:latin typeface="Cambria Math" panose="02040503050406030204" pitchFamily="18" charset="0"/>
                          </a:rPr>
                        </m:ctrlPr>
                      </m:fPr>
                      <m:num>
                        <m:d>
                          <m:dPr>
                            <m:begChr m:val="|"/>
                            <m:endChr m:val="|"/>
                            <m:ctrlPr>
                              <a:rPr lang="tr-TR" i="1">
                                <a:latin typeface="Cambria Math" panose="02040503050406030204" pitchFamily="18" charset="0"/>
                              </a:rPr>
                            </m:ctrlPr>
                          </m:dPr>
                          <m:e>
                            <m:sSub>
                              <m:sSubPr>
                                <m:ctrlPr>
                                  <a:rPr lang="tr-TR" i="1">
                                    <a:latin typeface="Cambria Math" panose="02040503050406030204" pitchFamily="18" charset="0"/>
                                  </a:rPr>
                                </m:ctrlPr>
                              </m:sSubPr>
                              <m:e>
                                <m:r>
                                  <a:rPr lang="tr-TR" i="1">
                                    <a:latin typeface="Cambria Math" panose="02040503050406030204" pitchFamily="18" charset="0"/>
                                  </a:rPr>
                                  <m:t>𝐸</m:t>
                                </m:r>
                              </m:e>
                              <m:sub>
                                <m:r>
                                  <a:rPr lang="tr-TR" i="1">
                                    <a:latin typeface="Cambria Math" panose="02040503050406030204" pitchFamily="18" charset="0"/>
                                  </a:rPr>
                                  <m:t>𝑔</m:t>
                                </m:r>
                              </m:sub>
                            </m:sSub>
                          </m:e>
                        </m:d>
                      </m:num>
                      <m:den>
                        <m:sSubSup>
                          <m:sSubSupPr>
                            <m:ctrlPr>
                              <a:rPr lang="tr-TR" i="1">
                                <a:latin typeface="Cambria Math" panose="02040503050406030204" pitchFamily="18" charset="0"/>
                              </a:rPr>
                            </m:ctrlPr>
                          </m:sSubSupPr>
                          <m:e>
                            <m:r>
                              <a:rPr lang="tr-TR" i="1">
                                <a:latin typeface="Cambria Math" panose="02040503050406030204" pitchFamily="18" charset="0"/>
                              </a:rPr>
                              <m:t>𝑋</m:t>
                            </m:r>
                          </m:e>
                          <m:sub>
                            <m:r>
                              <a:rPr lang="tr-TR" i="1">
                                <a:latin typeface="Cambria Math" panose="02040503050406030204" pitchFamily="18" charset="0"/>
                              </a:rPr>
                              <m:t>𝑑</m:t>
                            </m:r>
                          </m:sub>
                          <m:sup>
                            <m:r>
                              <a:rPr lang="tr-TR" i="1">
                                <a:latin typeface="Cambria Math" panose="02040503050406030204" pitchFamily="18" charset="0"/>
                              </a:rPr>
                              <m:t>′</m:t>
                            </m:r>
                          </m:sup>
                        </m:sSubSup>
                      </m:den>
                    </m:f>
                  </m:oMath>
                </a14:m>
                <a:endParaRPr lang="tr-TR" dirty="0" smtClean="0"/>
              </a:p>
              <a:p>
                <a:pPr algn="just"/>
                <a:endParaRPr lang="tr-TR" dirty="0"/>
              </a:p>
              <a:p>
                <a:pPr algn="just"/>
                <a14:m>
                  <m:oMath xmlns:m="http://schemas.openxmlformats.org/officeDocument/2006/math">
                    <m:d>
                      <m:dPr>
                        <m:begChr m:val="|"/>
                        <m:endChr m:val="|"/>
                        <m:ctrlPr>
                          <a:rPr lang="tr-TR" i="1">
                            <a:latin typeface="Cambria Math" panose="02040503050406030204" pitchFamily="18" charset="0"/>
                          </a:rPr>
                        </m:ctrlPr>
                      </m:dPr>
                      <m:e>
                        <m:sSup>
                          <m:sSupPr>
                            <m:ctrlPr>
                              <a:rPr lang="tr-TR" i="1">
                                <a:latin typeface="Cambria Math" panose="02040503050406030204" pitchFamily="18" charset="0"/>
                              </a:rPr>
                            </m:ctrlPr>
                          </m:sSupPr>
                          <m:e>
                            <m:r>
                              <a:rPr lang="tr-TR" i="1">
                                <a:latin typeface="Cambria Math" panose="02040503050406030204" pitchFamily="18" charset="0"/>
                              </a:rPr>
                              <m:t>𝐼</m:t>
                            </m:r>
                          </m:e>
                          <m:sup>
                            <m:r>
                              <a:rPr lang="tr-TR" i="1">
                                <a:latin typeface="Cambria Math" panose="02040503050406030204" pitchFamily="18" charset="0"/>
                              </a:rPr>
                              <m:t>′′</m:t>
                            </m:r>
                          </m:sup>
                        </m:sSup>
                      </m:e>
                    </m:d>
                    <m:r>
                      <a:rPr lang="tr-TR" i="1">
                        <a:latin typeface="Cambria Math" panose="02040503050406030204" pitchFamily="18" charset="0"/>
                      </a:rPr>
                      <m:t>=</m:t>
                    </m:r>
                    <m:f>
                      <m:fPr>
                        <m:ctrlPr>
                          <a:rPr lang="tr-TR" i="1">
                            <a:latin typeface="Cambria Math" panose="02040503050406030204" pitchFamily="18" charset="0"/>
                          </a:rPr>
                        </m:ctrlPr>
                      </m:fPr>
                      <m:num>
                        <m:acc>
                          <m:accPr>
                            <m:chr m:val="̅"/>
                            <m:ctrlPr>
                              <a:rPr lang="tr-TR" i="1">
                                <a:latin typeface="Cambria Math" panose="02040503050406030204" pitchFamily="18" charset="0"/>
                              </a:rPr>
                            </m:ctrlPr>
                          </m:accPr>
                          <m:e>
                            <m:r>
                              <a:rPr lang="tr-TR" i="1">
                                <a:latin typeface="Cambria Math" panose="02040503050406030204" pitchFamily="18" charset="0"/>
                              </a:rPr>
                              <m:t>0</m:t>
                            </m:r>
                            <m:r>
                              <a:rPr lang="tr-TR" i="1">
                                <a:latin typeface="Cambria Math" panose="02040503050406030204" pitchFamily="18" charset="0"/>
                              </a:rPr>
                              <m:t>𝑐</m:t>
                            </m:r>
                          </m:e>
                        </m:acc>
                      </m:num>
                      <m:den>
                        <m:rad>
                          <m:radPr>
                            <m:degHide m:val="on"/>
                            <m:ctrlPr>
                              <a:rPr lang="tr-TR" i="1">
                                <a:latin typeface="Cambria Math" panose="02040503050406030204" pitchFamily="18" charset="0"/>
                              </a:rPr>
                            </m:ctrlPr>
                          </m:radPr>
                          <m:deg/>
                          <m:e>
                            <m:r>
                              <a:rPr lang="tr-TR" i="1">
                                <a:latin typeface="Cambria Math" panose="02040503050406030204" pitchFamily="18" charset="0"/>
                              </a:rPr>
                              <m:t>2</m:t>
                            </m:r>
                          </m:e>
                        </m:rad>
                      </m:den>
                    </m:f>
                    <m:r>
                      <a:rPr lang="tr-TR" i="1">
                        <a:latin typeface="Cambria Math" panose="02040503050406030204" pitchFamily="18" charset="0"/>
                      </a:rPr>
                      <m:t>=</m:t>
                    </m:r>
                    <m:f>
                      <m:fPr>
                        <m:ctrlPr>
                          <a:rPr lang="tr-TR" i="1">
                            <a:latin typeface="Cambria Math" panose="02040503050406030204" pitchFamily="18" charset="0"/>
                          </a:rPr>
                        </m:ctrlPr>
                      </m:fPr>
                      <m:num>
                        <m:d>
                          <m:dPr>
                            <m:begChr m:val="|"/>
                            <m:endChr m:val="|"/>
                            <m:ctrlPr>
                              <a:rPr lang="tr-TR" i="1">
                                <a:latin typeface="Cambria Math" panose="02040503050406030204" pitchFamily="18" charset="0"/>
                              </a:rPr>
                            </m:ctrlPr>
                          </m:dPr>
                          <m:e>
                            <m:sSub>
                              <m:sSubPr>
                                <m:ctrlPr>
                                  <a:rPr lang="tr-TR" i="1">
                                    <a:latin typeface="Cambria Math" panose="02040503050406030204" pitchFamily="18" charset="0"/>
                                  </a:rPr>
                                </m:ctrlPr>
                              </m:sSubPr>
                              <m:e>
                                <m:r>
                                  <a:rPr lang="tr-TR" i="1">
                                    <a:latin typeface="Cambria Math" panose="02040503050406030204" pitchFamily="18" charset="0"/>
                                  </a:rPr>
                                  <m:t>𝐸</m:t>
                                </m:r>
                              </m:e>
                              <m:sub>
                                <m:r>
                                  <a:rPr lang="tr-TR" i="1">
                                    <a:latin typeface="Cambria Math" panose="02040503050406030204" pitchFamily="18" charset="0"/>
                                  </a:rPr>
                                  <m:t>𝑔</m:t>
                                </m:r>
                              </m:sub>
                            </m:sSub>
                          </m:e>
                        </m:d>
                      </m:num>
                      <m:den>
                        <m:sSubSup>
                          <m:sSubSupPr>
                            <m:ctrlPr>
                              <a:rPr lang="tr-TR" i="1">
                                <a:latin typeface="Cambria Math" panose="02040503050406030204" pitchFamily="18" charset="0"/>
                              </a:rPr>
                            </m:ctrlPr>
                          </m:sSubSupPr>
                          <m:e>
                            <m:r>
                              <a:rPr lang="tr-TR" i="1">
                                <a:latin typeface="Cambria Math" panose="02040503050406030204" pitchFamily="18" charset="0"/>
                              </a:rPr>
                              <m:t>𝑋</m:t>
                            </m:r>
                          </m:e>
                          <m:sub>
                            <m:r>
                              <a:rPr lang="tr-TR" i="1">
                                <a:latin typeface="Cambria Math" panose="02040503050406030204" pitchFamily="18" charset="0"/>
                              </a:rPr>
                              <m:t>𝑑</m:t>
                            </m:r>
                          </m:sub>
                          <m:sup>
                            <m:r>
                              <a:rPr lang="tr-TR" i="1">
                                <a:latin typeface="Cambria Math" panose="02040503050406030204" pitchFamily="18" charset="0"/>
                              </a:rPr>
                              <m:t>′′</m:t>
                            </m:r>
                          </m:sup>
                        </m:sSubSup>
                      </m:den>
                    </m:f>
                  </m:oMath>
                </a14:m>
                <a:r>
                  <a:rPr lang="tr-TR" dirty="0" smtClean="0"/>
                  <a:t>  </a:t>
                </a:r>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rotWithShape="0">
                <a:blip r:embed="rId2"/>
                <a:stretch>
                  <a:fillRect l="-142" t="-1570" r="-638"/>
                </a:stretch>
              </a:blipFill>
            </p:spPr>
            <p:txBody>
              <a:bodyPr/>
              <a:lstStyle/>
              <a:p>
                <a:r>
                  <a:rPr lang="tr-TR">
                    <a:noFill/>
                  </a:rPr>
                  <a:t> </a:t>
                </a:r>
              </a:p>
            </p:txBody>
          </p:sp>
        </mc:Fallback>
      </mc:AlternateContent>
      <p:sp>
        <p:nvSpPr>
          <p:cNvPr id="4" name="Dikdörtgen 3"/>
          <p:cNvSpPr/>
          <p:nvPr/>
        </p:nvSpPr>
        <p:spPr>
          <a:xfrm>
            <a:off x="3461239" y="3163651"/>
            <a:ext cx="6096000" cy="2877711"/>
          </a:xfrm>
          <a:prstGeom prst="rect">
            <a:avLst/>
          </a:prstGeom>
        </p:spPr>
        <p:txBody>
          <a:bodyPr>
            <a:spAutoFit/>
          </a:bodyPr>
          <a:lstStyle/>
          <a:p>
            <a:pPr marL="449580" algn="just">
              <a:spcBef>
                <a:spcPts val="600"/>
              </a:spcBef>
              <a:spcAft>
                <a:spcPts val="600"/>
              </a:spcAft>
            </a:pPr>
            <a:r>
              <a:rPr lang="tr-TR" dirty="0">
                <a:latin typeface="Times New Roman" panose="02020603050405020304" pitchFamily="18" charset="0"/>
                <a:ea typeface="MS Mincho"/>
              </a:rPr>
              <a:t>|I|  : Sürekli akım, efektif değer.</a:t>
            </a:r>
            <a:endParaRPr lang="tr-TR" sz="2000" dirty="0">
              <a:latin typeface="Times New Roman" panose="02020603050405020304" pitchFamily="18" charset="0"/>
              <a:ea typeface="MS Mincho"/>
            </a:endParaRPr>
          </a:p>
          <a:p>
            <a:pPr marL="449580" algn="just">
              <a:spcBef>
                <a:spcPts val="600"/>
              </a:spcBef>
              <a:spcAft>
                <a:spcPts val="600"/>
              </a:spcAft>
            </a:pPr>
            <a:r>
              <a:rPr lang="tr-TR" dirty="0">
                <a:latin typeface="Times New Roman" panose="02020603050405020304" pitchFamily="18" charset="0"/>
                <a:ea typeface="MS Mincho"/>
              </a:rPr>
              <a:t>|I'| : </a:t>
            </a:r>
            <a:r>
              <a:rPr lang="tr-TR" dirty="0" err="1">
                <a:latin typeface="Times New Roman" panose="02020603050405020304" pitchFamily="18" charset="0"/>
                <a:ea typeface="MS Mincho"/>
              </a:rPr>
              <a:t>Transient</a:t>
            </a:r>
            <a:r>
              <a:rPr lang="tr-TR" dirty="0">
                <a:latin typeface="Times New Roman" panose="02020603050405020304" pitchFamily="18" charset="0"/>
                <a:ea typeface="MS Mincho"/>
              </a:rPr>
              <a:t> akım, </a:t>
            </a:r>
            <a:r>
              <a:rPr lang="tr-TR" dirty="0" err="1">
                <a:latin typeface="Times New Roman" panose="02020603050405020304" pitchFamily="18" charset="0"/>
                <a:ea typeface="MS Mincho"/>
              </a:rPr>
              <a:t>d.c</a:t>
            </a:r>
            <a:r>
              <a:rPr lang="tr-TR" dirty="0">
                <a:latin typeface="Times New Roman" panose="02020603050405020304" pitchFamily="18" charset="0"/>
                <a:ea typeface="MS Mincho"/>
              </a:rPr>
              <a:t>. bileşen hariç efektif değeri.</a:t>
            </a:r>
            <a:endParaRPr lang="tr-TR" sz="2000" dirty="0">
              <a:latin typeface="Times New Roman" panose="02020603050405020304" pitchFamily="18" charset="0"/>
              <a:ea typeface="MS Mincho"/>
            </a:endParaRPr>
          </a:p>
          <a:p>
            <a:pPr marL="449580" algn="just">
              <a:spcBef>
                <a:spcPts val="600"/>
              </a:spcBef>
              <a:spcAft>
                <a:spcPts val="600"/>
              </a:spcAft>
            </a:pPr>
            <a:r>
              <a:rPr lang="tr-TR" dirty="0">
                <a:latin typeface="Times New Roman" panose="02020603050405020304" pitchFamily="18" charset="0"/>
                <a:ea typeface="MS Mincho"/>
              </a:rPr>
              <a:t>|I"| : </a:t>
            </a:r>
            <a:r>
              <a:rPr lang="tr-TR" dirty="0" err="1">
                <a:latin typeface="Times New Roman" panose="02020603050405020304" pitchFamily="18" charset="0"/>
                <a:ea typeface="MS Mincho"/>
              </a:rPr>
              <a:t>Subtransient</a:t>
            </a:r>
            <a:r>
              <a:rPr lang="tr-TR" dirty="0">
                <a:latin typeface="Times New Roman" panose="02020603050405020304" pitchFamily="18" charset="0"/>
                <a:ea typeface="MS Mincho"/>
              </a:rPr>
              <a:t> akım, </a:t>
            </a:r>
            <a:r>
              <a:rPr lang="tr-TR" dirty="0" err="1">
                <a:latin typeface="Times New Roman" panose="02020603050405020304" pitchFamily="18" charset="0"/>
                <a:ea typeface="MS Mincho"/>
              </a:rPr>
              <a:t>d.c</a:t>
            </a:r>
            <a:r>
              <a:rPr lang="tr-TR" dirty="0">
                <a:latin typeface="Times New Roman" panose="02020603050405020304" pitchFamily="18" charset="0"/>
                <a:ea typeface="MS Mincho"/>
              </a:rPr>
              <a:t>. bileşen hariç, efektif değer.</a:t>
            </a:r>
            <a:endParaRPr lang="tr-TR" sz="2000" dirty="0">
              <a:latin typeface="Times New Roman" panose="02020603050405020304" pitchFamily="18" charset="0"/>
              <a:ea typeface="MS Mincho"/>
            </a:endParaRPr>
          </a:p>
          <a:p>
            <a:pPr marL="449580" algn="just">
              <a:spcBef>
                <a:spcPts val="600"/>
              </a:spcBef>
              <a:spcAft>
                <a:spcPts val="600"/>
              </a:spcAft>
            </a:pPr>
            <a:r>
              <a:rPr lang="tr-TR" dirty="0" err="1">
                <a:latin typeface="Times New Roman" panose="02020603050405020304" pitchFamily="18" charset="0"/>
                <a:ea typeface="MS Mincho"/>
              </a:rPr>
              <a:t>X</a:t>
            </a:r>
            <a:r>
              <a:rPr lang="tr-TR" baseline="-25000" dirty="0" err="1">
                <a:latin typeface="Times New Roman" panose="02020603050405020304" pitchFamily="18" charset="0"/>
                <a:ea typeface="MS Mincho"/>
              </a:rPr>
              <a:t>d</a:t>
            </a:r>
            <a:r>
              <a:rPr lang="tr-TR" dirty="0">
                <a:latin typeface="Times New Roman" panose="02020603050405020304" pitchFamily="18" charset="0"/>
                <a:ea typeface="MS Mincho"/>
              </a:rPr>
              <a:t>  : d ekseni senkron </a:t>
            </a:r>
            <a:r>
              <a:rPr lang="tr-TR" dirty="0" err="1">
                <a:latin typeface="Times New Roman" panose="02020603050405020304" pitchFamily="18" charset="0"/>
                <a:ea typeface="MS Mincho"/>
              </a:rPr>
              <a:t>reaktans</a:t>
            </a:r>
            <a:r>
              <a:rPr lang="tr-TR" dirty="0">
                <a:latin typeface="Times New Roman" panose="02020603050405020304" pitchFamily="18" charset="0"/>
                <a:ea typeface="MS Mincho"/>
              </a:rPr>
              <a:t>.</a:t>
            </a:r>
            <a:endParaRPr lang="tr-TR" sz="2000" dirty="0">
              <a:latin typeface="Times New Roman" panose="02020603050405020304" pitchFamily="18" charset="0"/>
              <a:ea typeface="MS Mincho"/>
            </a:endParaRPr>
          </a:p>
          <a:p>
            <a:pPr marL="449580" algn="just">
              <a:spcBef>
                <a:spcPts val="600"/>
              </a:spcBef>
              <a:spcAft>
                <a:spcPts val="600"/>
              </a:spcAft>
            </a:pPr>
            <a:r>
              <a:rPr lang="tr-TR" dirty="0" err="1">
                <a:latin typeface="Times New Roman" panose="02020603050405020304" pitchFamily="18" charset="0"/>
                <a:ea typeface="MS Mincho"/>
              </a:rPr>
              <a:t>X</a:t>
            </a:r>
            <a:r>
              <a:rPr lang="tr-TR" baseline="-25000" dirty="0" err="1">
                <a:latin typeface="Times New Roman" panose="02020603050405020304" pitchFamily="18" charset="0"/>
                <a:ea typeface="MS Mincho"/>
              </a:rPr>
              <a:t>d</a:t>
            </a:r>
            <a:r>
              <a:rPr lang="tr-TR" dirty="0">
                <a:latin typeface="Times New Roman" panose="02020603050405020304" pitchFamily="18" charset="0"/>
                <a:ea typeface="MS Mincho"/>
              </a:rPr>
              <a:t>' : d ekseni </a:t>
            </a:r>
            <a:r>
              <a:rPr lang="tr-TR" dirty="0" err="1">
                <a:latin typeface="Times New Roman" panose="02020603050405020304" pitchFamily="18" charset="0"/>
                <a:ea typeface="MS Mincho"/>
              </a:rPr>
              <a:t>transient</a:t>
            </a:r>
            <a:r>
              <a:rPr lang="tr-TR" dirty="0">
                <a:latin typeface="Times New Roman" panose="02020603050405020304" pitchFamily="18" charset="0"/>
                <a:ea typeface="MS Mincho"/>
              </a:rPr>
              <a:t> </a:t>
            </a:r>
            <a:r>
              <a:rPr lang="tr-TR" dirty="0" err="1">
                <a:latin typeface="Times New Roman" panose="02020603050405020304" pitchFamily="18" charset="0"/>
                <a:ea typeface="MS Mincho"/>
              </a:rPr>
              <a:t>reaktans</a:t>
            </a:r>
            <a:r>
              <a:rPr lang="tr-TR" dirty="0">
                <a:latin typeface="Times New Roman" panose="02020603050405020304" pitchFamily="18" charset="0"/>
                <a:ea typeface="MS Mincho"/>
              </a:rPr>
              <a:t>.</a:t>
            </a:r>
            <a:endParaRPr lang="tr-TR" sz="2000" dirty="0">
              <a:latin typeface="Times New Roman" panose="02020603050405020304" pitchFamily="18" charset="0"/>
              <a:ea typeface="MS Mincho"/>
            </a:endParaRPr>
          </a:p>
          <a:p>
            <a:pPr marL="449580" algn="just">
              <a:spcBef>
                <a:spcPts val="600"/>
              </a:spcBef>
              <a:spcAft>
                <a:spcPts val="600"/>
              </a:spcAft>
            </a:pPr>
            <a:r>
              <a:rPr lang="tr-TR" dirty="0" err="1">
                <a:latin typeface="Times New Roman" panose="02020603050405020304" pitchFamily="18" charset="0"/>
                <a:ea typeface="MS Mincho"/>
              </a:rPr>
              <a:t>X</a:t>
            </a:r>
            <a:r>
              <a:rPr lang="tr-TR" baseline="-25000" dirty="0" err="1">
                <a:latin typeface="Times New Roman" panose="02020603050405020304" pitchFamily="18" charset="0"/>
                <a:ea typeface="MS Mincho"/>
              </a:rPr>
              <a:t>d</a:t>
            </a:r>
            <a:r>
              <a:rPr lang="tr-TR" dirty="0">
                <a:latin typeface="Times New Roman" panose="02020603050405020304" pitchFamily="18" charset="0"/>
                <a:ea typeface="MS Mincho"/>
              </a:rPr>
              <a:t>" : d ekseni </a:t>
            </a:r>
            <a:r>
              <a:rPr lang="tr-TR" dirty="0" err="1">
                <a:latin typeface="Times New Roman" panose="02020603050405020304" pitchFamily="18" charset="0"/>
                <a:ea typeface="MS Mincho"/>
              </a:rPr>
              <a:t>subtransient</a:t>
            </a:r>
            <a:r>
              <a:rPr lang="tr-TR" dirty="0">
                <a:latin typeface="Times New Roman" panose="02020603050405020304" pitchFamily="18" charset="0"/>
                <a:ea typeface="MS Mincho"/>
              </a:rPr>
              <a:t> </a:t>
            </a:r>
            <a:r>
              <a:rPr lang="tr-TR" dirty="0" err="1">
                <a:latin typeface="Times New Roman" panose="02020603050405020304" pitchFamily="18" charset="0"/>
                <a:ea typeface="MS Mincho"/>
              </a:rPr>
              <a:t>reaktans</a:t>
            </a:r>
            <a:r>
              <a:rPr lang="tr-TR" dirty="0">
                <a:latin typeface="Times New Roman" panose="02020603050405020304" pitchFamily="18" charset="0"/>
                <a:ea typeface="MS Mincho"/>
              </a:rPr>
              <a:t>.</a:t>
            </a:r>
            <a:endParaRPr lang="tr-TR" sz="2000" dirty="0">
              <a:latin typeface="Times New Roman" panose="02020603050405020304" pitchFamily="18" charset="0"/>
              <a:ea typeface="MS Mincho"/>
            </a:endParaRPr>
          </a:p>
          <a:p>
            <a:r>
              <a:rPr lang="tr-TR" dirty="0" smtClean="0">
                <a:latin typeface="Times New Roman" panose="02020603050405020304" pitchFamily="18" charset="0"/>
                <a:ea typeface="MS Mincho"/>
              </a:rPr>
              <a:t>        |</a:t>
            </a:r>
            <a:r>
              <a:rPr lang="tr-TR" dirty="0" err="1">
                <a:latin typeface="Times New Roman" panose="02020603050405020304" pitchFamily="18" charset="0"/>
                <a:ea typeface="MS Mincho"/>
              </a:rPr>
              <a:t>E</a:t>
            </a:r>
            <a:r>
              <a:rPr lang="tr-TR" baseline="-25000" dirty="0" err="1">
                <a:latin typeface="Times New Roman" panose="02020603050405020304" pitchFamily="18" charset="0"/>
                <a:ea typeface="MS Mincho"/>
              </a:rPr>
              <a:t>g</a:t>
            </a:r>
            <a:r>
              <a:rPr lang="tr-TR" dirty="0">
                <a:latin typeface="Times New Roman" panose="02020603050405020304" pitchFamily="18" charset="0"/>
                <a:ea typeface="MS Mincho"/>
              </a:rPr>
              <a:t>| : Yüksüz halde faz-nötr geriliminin efektif değeri.</a:t>
            </a:r>
            <a:endParaRPr lang="tr-TR" dirty="0"/>
          </a:p>
        </p:txBody>
      </p:sp>
    </p:spTree>
    <p:extLst>
      <p:ext uri="{BB962C8B-B14F-4D97-AF65-F5344CB8AC3E}">
        <p14:creationId xmlns:p14="http://schemas.microsoft.com/office/powerpoint/2010/main" val="1348053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Senkron Makinelerin </a:t>
            </a:r>
            <a:r>
              <a:rPr lang="tr-TR" dirty="0" err="1"/>
              <a:t>Reaktansları</a:t>
            </a:r>
            <a:r>
              <a:rPr lang="tr-TR" dirty="0"/>
              <a:t> ve Kısa Devre Akımları</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lstStyle/>
              <a:p>
                <a:pPr algn="just"/>
                <a:r>
                  <a:rPr lang="tr-TR" dirty="0"/>
                  <a:t>Arıza </a:t>
                </a:r>
                <a:r>
                  <a:rPr lang="tr-TR" dirty="0" err="1"/>
                  <a:t>generatör</a:t>
                </a:r>
                <a:r>
                  <a:rPr lang="tr-TR" dirty="0"/>
                  <a:t> uçlarında meydana gelmeyip arıza noktası ile </a:t>
                </a:r>
                <a:r>
                  <a:rPr lang="tr-TR" dirty="0" err="1"/>
                  <a:t>generatör</a:t>
                </a:r>
                <a:r>
                  <a:rPr lang="tr-TR" dirty="0"/>
                  <a:t> arasında dış empedanslar mevcut ise, bu empedansların da dikkate alınması yani hesaba katılması gerekir. Dış empedans Z</a:t>
                </a:r>
                <a:r>
                  <a:rPr lang="tr-TR" baseline="-25000" dirty="0"/>
                  <a:t>e</a:t>
                </a:r>
                <a:r>
                  <a:rPr lang="tr-TR" dirty="0"/>
                  <a:t> veya </a:t>
                </a:r>
                <a:r>
                  <a:rPr lang="tr-TR" b="1" dirty="0"/>
                  <a:t>dış </a:t>
                </a:r>
                <a:r>
                  <a:rPr lang="tr-TR" b="1" dirty="0" err="1"/>
                  <a:t>reaktans</a:t>
                </a:r>
                <a:r>
                  <a:rPr lang="tr-TR" b="1" dirty="0"/>
                  <a:t> X</a:t>
                </a:r>
                <a:r>
                  <a:rPr lang="tr-TR" b="1" baseline="-25000" dirty="0"/>
                  <a:t>e</a:t>
                </a:r>
                <a:r>
                  <a:rPr lang="tr-TR" dirty="0"/>
                  <a:t> ise (R</a:t>
                </a:r>
                <a:r>
                  <a:rPr lang="tr-TR" baseline="-25000" dirty="0"/>
                  <a:t>e</a:t>
                </a:r>
                <a:r>
                  <a:rPr lang="tr-TR" dirty="0"/>
                  <a:t> direnç olup X</a:t>
                </a:r>
                <a:r>
                  <a:rPr lang="tr-TR" baseline="-25000" dirty="0"/>
                  <a:t>e</a:t>
                </a:r>
                <a:r>
                  <a:rPr lang="tr-TR" dirty="0"/>
                  <a:t>’den çok küçükse ihmal edilebilir) kısa devre akımları</a:t>
                </a:r>
                <a:r>
                  <a:rPr lang="tr-TR" dirty="0" smtClean="0"/>
                  <a:t>:</a:t>
                </a:r>
              </a:p>
              <a:p>
                <a:pPr algn="just"/>
                <a14:m>
                  <m:oMath xmlns:m="http://schemas.openxmlformats.org/officeDocument/2006/math">
                    <m:d>
                      <m:dPr>
                        <m:begChr m:val="|"/>
                        <m:endChr m:val="|"/>
                        <m:ctrlPr>
                          <a:rPr lang="tr-TR" i="1">
                            <a:latin typeface="Cambria Math" panose="02040503050406030204" pitchFamily="18" charset="0"/>
                          </a:rPr>
                        </m:ctrlPr>
                      </m:dPr>
                      <m:e>
                        <m:r>
                          <a:rPr lang="tr-TR" i="1">
                            <a:latin typeface="Cambria Math" panose="02040503050406030204" pitchFamily="18" charset="0"/>
                          </a:rPr>
                          <m:t>𝐼</m:t>
                        </m:r>
                      </m:e>
                    </m:d>
                    <m:r>
                      <a:rPr lang="tr-TR" i="1">
                        <a:latin typeface="Cambria Math" panose="02040503050406030204" pitchFamily="18" charset="0"/>
                      </a:rPr>
                      <m:t>=</m:t>
                    </m:r>
                    <m:f>
                      <m:fPr>
                        <m:ctrlPr>
                          <a:rPr lang="tr-TR" i="1">
                            <a:latin typeface="Cambria Math" panose="02040503050406030204" pitchFamily="18" charset="0"/>
                          </a:rPr>
                        </m:ctrlPr>
                      </m:fPr>
                      <m:num>
                        <m:d>
                          <m:dPr>
                            <m:begChr m:val="|"/>
                            <m:endChr m:val="|"/>
                            <m:ctrlPr>
                              <a:rPr lang="tr-TR" i="1">
                                <a:latin typeface="Cambria Math" panose="02040503050406030204" pitchFamily="18" charset="0"/>
                              </a:rPr>
                            </m:ctrlPr>
                          </m:dPr>
                          <m:e>
                            <m:sSub>
                              <m:sSubPr>
                                <m:ctrlPr>
                                  <a:rPr lang="tr-TR" i="1">
                                    <a:latin typeface="Cambria Math" panose="02040503050406030204" pitchFamily="18" charset="0"/>
                                  </a:rPr>
                                </m:ctrlPr>
                              </m:sSubPr>
                              <m:e>
                                <m:r>
                                  <a:rPr lang="tr-TR" i="1">
                                    <a:latin typeface="Cambria Math" panose="02040503050406030204" pitchFamily="18" charset="0"/>
                                  </a:rPr>
                                  <m:t>𝐸</m:t>
                                </m:r>
                              </m:e>
                              <m:sub>
                                <m:r>
                                  <a:rPr lang="tr-TR" i="1">
                                    <a:latin typeface="Cambria Math" panose="02040503050406030204" pitchFamily="18" charset="0"/>
                                  </a:rPr>
                                  <m:t>𝑔</m:t>
                                </m:r>
                              </m:sub>
                            </m:sSub>
                          </m:e>
                        </m:d>
                      </m:num>
                      <m:den>
                        <m:sSub>
                          <m:sSubPr>
                            <m:ctrlPr>
                              <a:rPr lang="tr-TR" i="1">
                                <a:latin typeface="Cambria Math" panose="02040503050406030204" pitchFamily="18" charset="0"/>
                              </a:rPr>
                            </m:ctrlPr>
                          </m:sSubPr>
                          <m:e>
                            <m:r>
                              <a:rPr lang="tr-TR" i="1">
                                <a:latin typeface="Cambria Math" panose="02040503050406030204" pitchFamily="18" charset="0"/>
                              </a:rPr>
                              <m:t>𝑋</m:t>
                            </m:r>
                          </m:e>
                          <m:sub>
                            <m:r>
                              <a:rPr lang="tr-TR" i="1">
                                <a:latin typeface="Cambria Math" panose="02040503050406030204" pitchFamily="18" charset="0"/>
                              </a:rPr>
                              <m:t>𝑑</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𝑋</m:t>
                            </m:r>
                          </m:e>
                          <m:sub>
                            <m:r>
                              <a:rPr lang="tr-TR" i="1">
                                <a:latin typeface="Cambria Math" panose="02040503050406030204" pitchFamily="18" charset="0"/>
                              </a:rPr>
                              <m:t>𝑒</m:t>
                            </m:r>
                          </m:sub>
                        </m:sSub>
                      </m:den>
                    </m:f>
                  </m:oMath>
                </a14:m>
                <a:endParaRPr lang="tr-TR" dirty="0" smtClean="0"/>
              </a:p>
              <a:p>
                <a:pPr algn="just"/>
                <a14:m>
                  <m:oMath xmlns:m="http://schemas.openxmlformats.org/officeDocument/2006/math">
                    <m:d>
                      <m:dPr>
                        <m:begChr m:val="|"/>
                        <m:endChr m:val="|"/>
                        <m:ctrlPr>
                          <a:rPr lang="tr-TR" i="1">
                            <a:latin typeface="Cambria Math" panose="02040503050406030204" pitchFamily="18" charset="0"/>
                          </a:rPr>
                        </m:ctrlPr>
                      </m:dPr>
                      <m:e>
                        <m:sSup>
                          <m:sSupPr>
                            <m:ctrlPr>
                              <a:rPr lang="tr-TR" i="1">
                                <a:latin typeface="Cambria Math" panose="02040503050406030204" pitchFamily="18" charset="0"/>
                              </a:rPr>
                            </m:ctrlPr>
                          </m:sSupPr>
                          <m:e>
                            <m:r>
                              <a:rPr lang="tr-TR" i="1">
                                <a:latin typeface="Cambria Math" panose="02040503050406030204" pitchFamily="18" charset="0"/>
                              </a:rPr>
                              <m:t>𝐼</m:t>
                            </m:r>
                          </m:e>
                          <m:sup>
                            <m:r>
                              <a:rPr lang="tr-TR" i="1">
                                <a:latin typeface="Cambria Math" panose="02040503050406030204" pitchFamily="18" charset="0"/>
                              </a:rPr>
                              <m:t>′</m:t>
                            </m:r>
                          </m:sup>
                        </m:sSup>
                      </m:e>
                    </m:d>
                    <m:r>
                      <a:rPr lang="tr-TR" i="1">
                        <a:latin typeface="Cambria Math" panose="02040503050406030204" pitchFamily="18" charset="0"/>
                      </a:rPr>
                      <m:t>=</m:t>
                    </m:r>
                    <m:f>
                      <m:fPr>
                        <m:ctrlPr>
                          <a:rPr lang="tr-TR" i="1">
                            <a:latin typeface="Cambria Math" panose="02040503050406030204" pitchFamily="18" charset="0"/>
                          </a:rPr>
                        </m:ctrlPr>
                      </m:fPr>
                      <m:num>
                        <m:d>
                          <m:dPr>
                            <m:begChr m:val="|"/>
                            <m:endChr m:val="|"/>
                            <m:ctrlPr>
                              <a:rPr lang="tr-TR" i="1">
                                <a:latin typeface="Cambria Math" panose="02040503050406030204" pitchFamily="18" charset="0"/>
                              </a:rPr>
                            </m:ctrlPr>
                          </m:dPr>
                          <m:e>
                            <m:sSub>
                              <m:sSubPr>
                                <m:ctrlPr>
                                  <a:rPr lang="tr-TR" i="1">
                                    <a:latin typeface="Cambria Math" panose="02040503050406030204" pitchFamily="18" charset="0"/>
                                  </a:rPr>
                                </m:ctrlPr>
                              </m:sSubPr>
                              <m:e>
                                <m:r>
                                  <a:rPr lang="tr-TR" i="1">
                                    <a:latin typeface="Cambria Math" panose="02040503050406030204" pitchFamily="18" charset="0"/>
                                  </a:rPr>
                                  <m:t>𝐸</m:t>
                                </m:r>
                              </m:e>
                              <m:sub>
                                <m:r>
                                  <a:rPr lang="tr-TR" i="1">
                                    <a:latin typeface="Cambria Math" panose="02040503050406030204" pitchFamily="18" charset="0"/>
                                  </a:rPr>
                                  <m:t>𝑔</m:t>
                                </m:r>
                              </m:sub>
                            </m:sSub>
                          </m:e>
                        </m:d>
                      </m:num>
                      <m:den>
                        <m:sSubSup>
                          <m:sSubSupPr>
                            <m:ctrlPr>
                              <a:rPr lang="tr-TR" i="1">
                                <a:latin typeface="Cambria Math" panose="02040503050406030204" pitchFamily="18" charset="0"/>
                              </a:rPr>
                            </m:ctrlPr>
                          </m:sSubSupPr>
                          <m:e>
                            <m:r>
                              <a:rPr lang="tr-TR" i="1">
                                <a:latin typeface="Cambria Math" panose="02040503050406030204" pitchFamily="18" charset="0"/>
                              </a:rPr>
                              <m:t>𝑋</m:t>
                            </m:r>
                          </m:e>
                          <m:sub>
                            <m:r>
                              <a:rPr lang="tr-TR" i="1">
                                <a:latin typeface="Cambria Math" panose="02040503050406030204" pitchFamily="18" charset="0"/>
                              </a:rPr>
                              <m:t>𝑑</m:t>
                            </m:r>
                          </m:sub>
                          <m:sup>
                            <m:r>
                              <a:rPr lang="tr-TR" i="1">
                                <a:latin typeface="Cambria Math" panose="02040503050406030204" pitchFamily="18" charset="0"/>
                              </a:rPr>
                              <m:t>′</m:t>
                            </m:r>
                          </m:sup>
                        </m:sSubSup>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𝑋</m:t>
                            </m:r>
                          </m:e>
                          <m:sub>
                            <m:r>
                              <a:rPr lang="tr-TR" i="1">
                                <a:latin typeface="Cambria Math" panose="02040503050406030204" pitchFamily="18" charset="0"/>
                              </a:rPr>
                              <m:t>𝑒</m:t>
                            </m:r>
                          </m:sub>
                        </m:sSub>
                      </m:den>
                    </m:f>
                  </m:oMath>
                </a14:m>
                <a:endParaRPr lang="tr-TR" dirty="0" smtClean="0"/>
              </a:p>
              <a:p>
                <a:pPr algn="just"/>
                <a14:m>
                  <m:oMath xmlns:m="http://schemas.openxmlformats.org/officeDocument/2006/math">
                    <m:d>
                      <m:dPr>
                        <m:begChr m:val="|"/>
                        <m:endChr m:val="|"/>
                        <m:ctrlPr>
                          <a:rPr lang="tr-TR" i="1">
                            <a:latin typeface="Cambria Math" panose="02040503050406030204" pitchFamily="18" charset="0"/>
                          </a:rPr>
                        </m:ctrlPr>
                      </m:dPr>
                      <m:e>
                        <m:sSup>
                          <m:sSupPr>
                            <m:ctrlPr>
                              <a:rPr lang="tr-TR" i="1">
                                <a:latin typeface="Cambria Math" panose="02040503050406030204" pitchFamily="18" charset="0"/>
                              </a:rPr>
                            </m:ctrlPr>
                          </m:sSupPr>
                          <m:e>
                            <m:r>
                              <a:rPr lang="tr-TR" i="1">
                                <a:latin typeface="Cambria Math" panose="02040503050406030204" pitchFamily="18" charset="0"/>
                              </a:rPr>
                              <m:t>𝐼</m:t>
                            </m:r>
                          </m:e>
                          <m:sup>
                            <m:r>
                              <a:rPr lang="tr-TR" i="1">
                                <a:latin typeface="Cambria Math" panose="02040503050406030204" pitchFamily="18" charset="0"/>
                              </a:rPr>
                              <m:t>′′</m:t>
                            </m:r>
                          </m:sup>
                        </m:sSup>
                      </m:e>
                    </m:d>
                    <m:r>
                      <a:rPr lang="tr-TR" i="1">
                        <a:latin typeface="Cambria Math" panose="02040503050406030204" pitchFamily="18" charset="0"/>
                      </a:rPr>
                      <m:t>=</m:t>
                    </m:r>
                    <m:f>
                      <m:fPr>
                        <m:ctrlPr>
                          <a:rPr lang="tr-TR" i="1">
                            <a:latin typeface="Cambria Math" panose="02040503050406030204" pitchFamily="18" charset="0"/>
                          </a:rPr>
                        </m:ctrlPr>
                      </m:fPr>
                      <m:num>
                        <m:d>
                          <m:dPr>
                            <m:begChr m:val="|"/>
                            <m:endChr m:val="|"/>
                            <m:ctrlPr>
                              <a:rPr lang="tr-TR" i="1">
                                <a:latin typeface="Cambria Math" panose="02040503050406030204" pitchFamily="18" charset="0"/>
                              </a:rPr>
                            </m:ctrlPr>
                          </m:dPr>
                          <m:e>
                            <m:sSub>
                              <m:sSubPr>
                                <m:ctrlPr>
                                  <a:rPr lang="tr-TR" i="1">
                                    <a:latin typeface="Cambria Math" panose="02040503050406030204" pitchFamily="18" charset="0"/>
                                  </a:rPr>
                                </m:ctrlPr>
                              </m:sSubPr>
                              <m:e>
                                <m:r>
                                  <a:rPr lang="tr-TR" i="1">
                                    <a:latin typeface="Cambria Math" panose="02040503050406030204" pitchFamily="18" charset="0"/>
                                  </a:rPr>
                                  <m:t>𝐸</m:t>
                                </m:r>
                              </m:e>
                              <m:sub>
                                <m:r>
                                  <a:rPr lang="tr-TR" i="1">
                                    <a:latin typeface="Cambria Math" panose="02040503050406030204" pitchFamily="18" charset="0"/>
                                  </a:rPr>
                                  <m:t>𝑔</m:t>
                                </m:r>
                              </m:sub>
                            </m:sSub>
                          </m:e>
                        </m:d>
                      </m:num>
                      <m:den>
                        <m:sSubSup>
                          <m:sSubSupPr>
                            <m:ctrlPr>
                              <a:rPr lang="tr-TR" i="1">
                                <a:latin typeface="Cambria Math" panose="02040503050406030204" pitchFamily="18" charset="0"/>
                              </a:rPr>
                            </m:ctrlPr>
                          </m:sSubSupPr>
                          <m:e>
                            <m:r>
                              <a:rPr lang="tr-TR" i="1">
                                <a:latin typeface="Cambria Math" panose="02040503050406030204" pitchFamily="18" charset="0"/>
                              </a:rPr>
                              <m:t>𝑋</m:t>
                            </m:r>
                          </m:e>
                          <m:sub>
                            <m:r>
                              <a:rPr lang="tr-TR" i="1">
                                <a:latin typeface="Cambria Math" panose="02040503050406030204" pitchFamily="18" charset="0"/>
                              </a:rPr>
                              <m:t>𝑑</m:t>
                            </m:r>
                          </m:sub>
                          <m:sup>
                            <m:r>
                              <a:rPr lang="tr-TR" i="1">
                                <a:latin typeface="Cambria Math" panose="02040503050406030204" pitchFamily="18" charset="0"/>
                              </a:rPr>
                              <m:t>′′</m:t>
                            </m:r>
                          </m:sup>
                        </m:sSubSup>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𝑋</m:t>
                            </m:r>
                          </m:e>
                          <m:sub>
                            <m:r>
                              <a:rPr lang="tr-TR" i="1">
                                <a:latin typeface="Cambria Math" panose="02040503050406030204" pitchFamily="18" charset="0"/>
                              </a:rPr>
                              <m:t>𝑒</m:t>
                            </m:r>
                          </m:sub>
                        </m:sSub>
                      </m:den>
                    </m:f>
                  </m:oMath>
                </a14:m>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rotWithShape="0">
                <a:blip r:embed="rId2"/>
                <a:stretch>
                  <a:fillRect l="-142" t="-942" r="-638"/>
                </a:stretch>
              </a:blipFill>
            </p:spPr>
            <p:txBody>
              <a:bodyPr/>
              <a:lstStyle/>
              <a:p>
                <a:r>
                  <a:rPr lang="tr-TR">
                    <a:noFill/>
                  </a:rPr>
                  <a:t> </a:t>
                </a:r>
              </a:p>
            </p:txBody>
          </p:sp>
        </mc:Fallback>
      </mc:AlternateContent>
    </p:spTree>
    <p:extLst>
      <p:ext uri="{BB962C8B-B14F-4D97-AF65-F5344CB8AC3E}">
        <p14:creationId xmlns:p14="http://schemas.microsoft.com/office/powerpoint/2010/main" val="2384376924"/>
      </p:ext>
    </p:extLst>
  </p:cSld>
  <p:clrMapOvr>
    <a:masterClrMapping/>
  </p:clrMapOvr>
</p:sld>
</file>

<file path=ppt/theme/theme1.xml><?xml version="1.0" encoding="utf-8"?>
<a:theme xmlns:a="http://schemas.openxmlformats.org/drawingml/2006/main" name="Kristal">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Kristal">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7281</TotalTime>
  <Words>578</Words>
  <Application>Microsoft Office PowerPoint</Application>
  <PresentationFormat>Geniş ekran</PresentationFormat>
  <Paragraphs>37</Paragraphs>
  <Slides>8</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8</vt:i4>
      </vt:variant>
    </vt:vector>
  </HeadingPairs>
  <TitlesOfParts>
    <vt:vector size="17" baseType="lpstr">
      <vt:lpstr>Microsoft YaHei</vt:lpstr>
      <vt:lpstr>Arial</vt:lpstr>
      <vt:lpstr>Cambria Math</vt:lpstr>
      <vt:lpstr>MS Mincho</vt:lpstr>
      <vt:lpstr>华文新魏</vt:lpstr>
      <vt:lpstr>Times New Roman</vt:lpstr>
      <vt:lpstr>Trebuchet MS</vt:lpstr>
      <vt:lpstr>Wingdings 3</vt:lpstr>
      <vt:lpstr>Kristal</vt:lpstr>
      <vt:lpstr>Güç Sistemleri Analizi</vt:lpstr>
      <vt:lpstr>PowerPoint Sunusu</vt:lpstr>
      <vt:lpstr>ÜÇ FAZLI SİMETRİK ARIZALAR</vt:lpstr>
      <vt:lpstr>KISA DEVRE OLAN BİR SENKRON GENERATÖRÜN İNCELENMESİ</vt:lpstr>
      <vt:lpstr>Senkron Makinelerin Reaktansları ve Kısa Devre Akımları</vt:lpstr>
      <vt:lpstr>Senkron Makinelerin Reaktansları ve Kısa Devre Akımları</vt:lpstr>
      <vt:lpstr>Senkron Makinelerin Reaktansları ve Kısa Devre Akımları</vt:lpstr>
      <vt:lpstr>Senkron Makinelerin Reaktansları ve Kısa Devre Akımları</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Güç Sistemleri Analizi</dc:title>
  <dc:creator>Microsoft</dc:creator>
  <cp:lastModifiedBy>Erdin Gökalp</cp:lastModifiedBy>
  <cp:revision>145</cp:revision>
  <dcterms:created xsi:type="dcterms:W3CDTF">2020-07-05T13:06:33Z</dcterms:created>
  <dcterms:modified xsi:type="dcterms:W3CDTF">2023-12-28T08:40:11Z</dcterms:modified>
</cp:coreProperties>
</file>