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9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5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6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2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9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31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7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2B477-B7B9-4234-A7EA-A61287EDAD9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5A6DB-8128-4E04-B85B-AAE30520D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6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81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3" name="Grup 82"/>
          <p:cNvGrpSpPr/>
          <p:nvPr/>
        </p:nvGrpSpPr>
        <p:grpSpPr>
          <a:xfrm>
            <a:off x="467544" y="1449968"/>
            <a:ext cx="8468157" cy="2682054"/>
            <a:chOff x="467544" y="1449968"/>
            <a:chExt cx="8468157" cy="2682054"/>
          </a:xfrm>
        </p:grpSpPr>
        <p:grpSp>
          <p:nvGrpSpPr>
            <p:cNvPr id="80" name="Grup 79"/>
            <p:cNvGrpSpPr/>
            <p:nvPr/>
          </p:nvGrpSpPr>
          <p:grpSpPr>
            <a:xfrm>
              <a:off x="467544" y="2348880"/>
              <a:ext cx="8468157" cy="1783142"/>
              <a:chOff x="467544" y="2348880"/>
              <a:chExt cx="8468157" cy="1783142"/>
            </a:xfrm>
          </p:grpSpPr>
          <p:grpSp>
            <p:nvGrpSpPr>
              <p:cNvPr id="74" name="Grup 73"/>
              <p:cNvGrpSpPr/>
              <p:nvPr/>
            </p:nvGrpSpPr>
            <p:grpSpPr>
              <a:xfrm>
                <a:off x="467544" y="2348880"/>
                <a:ext cx="8460940" cy="1656184"/>
                <a:chOff x="467544" y="2348880"/>
                <a:chExt cx="8460940" cy="1656184"/>
              </a:xfrm>
            </p:grpSpPr>
            <p:grpSp>
              <p:nvGrpSpPr>
                <p:cNvPr id="63" name="Grup 62"/>
                <p:cNvGrpSpPr/>
                <p:nvPr/>
              </p:nvGrpSpPr>
              <p:grpSpPr>
                <a:xfrm>
                  <a:off x="467544" y="2348880"/>
                  <a:ext cx="8460940" cy="371500"/>
                  <a:chOff x="467544" y="2348880"/>
                  <a:chExt cx="8460940" cy="371500"/>
                </a:xfrm>
              </p:grpSpPr>
              <p:grpSp>
                <p:nvGrpSpPr>
                  <p:cNvPr id="36" name="Grup 35"/>
                  <p:cNvGrpSpPr/>
                  <p:nvPr/>
                </p:nvGrpSpPr>
                <p:grpSpPr>
                  <a:xfrm>
                    <a:off x="539552" y="2557736"/>
                    <a:ext cx="8208912" cy="162644"/>
                    <a:chOff x="539552" y="2557736"/>
                    <a:chExt cx="8208912" cy="162644"/>
                  </a:xfrm>
                </p:grpSpPr>
                <p:cxnSp>
                  <p:nvCxnSpPr>
                    <p:cNvPr id="5" name="Düz Bağlayıcı 4"/>
                    <p:cNvCxnSpPr/>
                    <p:nvPr/>
                  </p:nvCxnSpPr>
                  <p:spPr>
                    <a:xfrm>
                      <a:off x="539552" y="2636912"/>
                      <a:ext cx="8208912" cy="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" name="Düz Bağlayıcı 7"/>
                    <p:cNvCxnSpPr/>
                    <p:nvPr/>
                  </p:nvCxnSpPr>
                  <p:spPr>
                    <a:xfrm>
                      <a:off x="541512" y="2564904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" name="Düz Bağlayıcı 8"/>
                    <p:cNvCxnSpPr/>
                    <p:nvPr/>
                  </p:nvCxnSpPr>
                  <p:spPr>
                    <a:xfrm>
                      <a:off x="827584" y="2573288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Düz Bağlayıcı 9"/>
                    <p:cNvCxnSpPr/>
                    <p:nvPr/>
                  </p:nvCxnSpPr>
                  <p:spPr>
                    <a:xfrm>
                      <a:off x="1097757" y="2564904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" name="Düz Bağlayıcı 10"/>
                    <p:cNvCxnSpPr/>
                    <p:nvPr/>
                  </p:nvCxnSpPr>
                  <p:spPr>
                    <a:xfrm>
                      <a:off x="1403648" y="2559596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" name="Düz Bağlayıcı 11"/>
                    <p:cNvCxnSpPr/>
                    <p:nvPr/>
                  </p:nvCxnSpPr>
                  <p:spPr>
                    <a:xfrm>
                      <a:off x="1691680" y="2559596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Düz Bağlayıcı 12"/>
                    <p:cNvCxnSpPr/>
                    <p:nvPr/>
                  </p:nvCxnSpPr>
                  <p:spPr>
                    <a:xfrm>
                      <a:off x="1979712" y="2559596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Düz Bağlayıcı 13"/>
                    <p:cNvCxnSpPr/>
                    <p:nvPr/>
                  </p:nvCxnSpPr>
                  <p:spPr>
                    <a:xfrm>
                      <a:off x="2267744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" name="Düz Bağlayıcı 14"/>
                    <p:cNvCxnSpPr/>
                    <p:nvPr/>
                  </p:nvCxnSpPr>
                  <p:spPr>
                    <a:xfrm>
                      <a:off x="2555776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Düz Bağlayıcı 15"/>
                    <p:cNvCxnSpPr/>
                    <p:nvPr/>
                  </p:nvCxnSpPr>
                  <p:spPr>
                    <a:xfrm>
                      <a:off x="2843808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" name="Düz Bağlayıcı 16"/>
                    <p:cNvCxnSpPr/>
                    <p:nvPr/>
                  </p:nvCxnSpPr>
                  <p:spPr>
                    <a:xfrm>
                      <a:off x="3203848" y="2576364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Düz Bağlayıcı 17"/>
                    <p:cNvCxnSpPr/>
                    <p:nvPr/>
                  </p:nvCxnSpPr>
                  <p:spPr>
                    <a:xfrm>
                      <a:off x="3563888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Düz Bağlayıcı 18"/>
                    <p:cNvCxnSpPr/>
                    <p:nvPr/>
                  </p:nvCxnSpPr>
                  <p:spPr>
                    <a:xfrm>
                      <a:off x="3923928" y="2559596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Düz Bağlayıcı 19"/>
                    <p:cNvCxnSpPr/>
                    <p:nvPr/>
                  </p:nvCxnSpPr>
                  <p:spPr>
                    <a:xfrm>
                      <a:off x="4319972" y="2558877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Düz Bağlayıcı 20"/>
                    <p:cNvCxnSpPr/>
                    <p:nvPr/>
                  </p:nvCxnSpPr>
                  <p:spPr>
                    <a:xfrm>
                      <a:off x="4644008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Düz Bağlayıcı 21"/>
                    <p:cNvCxnSpPr/>
                    <p:nvPr/>
                  </p:nvCxnSpPr>
                  <p:spPr>
                    <a:xfrm>
                      <a:off x="5004048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Düz Bağlayıcı 22"/>
                    <p:cNvCxnSpPr/>
                    <p:nvPr/>
                  </p:nvCxnSpPr>
                  <p:spPr>
                    <a:xfrm>
                      <a:off x="5364088" y="2558877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Düz Bağlayıcı 23"/>
                    <p:cNvCxnSpPr/>
                    <p:nvPr/>
                  </p:nvCxnSpPr>
                  <p:spPr>
                    <a:xfrm>
                      <a:off x="5724128" y="2573288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5" name="Düz Bağlayıcı 24"/>
                    <p:cNvCxnSpPr/>
                    <p:nvPr/>
                  </p:nvCxnSpPr>
                  <p:spPr>
                    <a:xfrm>
                      <a:off x="6084168" y="2576364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Düz Bağlayıcı 25"/>
                    <p:cNvCxnSpPr/>
                    <p:nvPr/>
                  </p:nvCxnSpPr>
                  <p:spPr>
                    <a:xfrm>
                      <a:off x="6444208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7" name="Düz Bağlayıcı 26"/>
                    <p:cNvCxnSpPr/>
                    <p:nvPr/>
                  </p:nvCxnSpPr>
                  <p:spPr>
                    <a:xfrm>
                      <a:off x="6804248" y="2576364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Düz Bağlayıcı 27"/>
                    <p:cNvCxnSpPr/>
                    <p:nvPr/>
                  </p:nvCxnSpPr>
                  <p:spPr>
                    <a:xfrm>
                      <a:off x="7164288" y="2557736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Düz Bağlayıcı 28"/>
                    <p:cNvCxnSpPr/>
                    <p:nvPr/>
                  </p:nvCxnSpPr>
                  <p:spPr>
                    <a:xfrm>
                      <a:off x="7524328" y="2575645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Düz Bağlayıcı 30"/>
                    <p:cNvCxnSpPr/>
                    <p:nvPr/>
                  </p:nvCxnSpPr>
                  <p:spPr>
                    <a:xfrm>
                      <a:off x="7884368" y="2564904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Düz Bağlayıcı 32"/>
                    <p:cNvCxnSpPr/>
                    <p:nvPr/>
                  </p:nvCxnSpPr>
                  <p:spPr>
                    <a:xfrm>
                      <a:off x="8316416" y="2557736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Düz Bağlayıcı 34"/>
                    <p:cNvCxnSpPr/>
                    <p:nvPr/>
                  </p:nvCxnSpPr>
                  <p:spPr>
                    <a:xfrm>
                      <a:off x="8748464" y="2567980"/>
                      <a:ext cx="0" cy="144016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" name="Metin kutusu 36"/>
                  <p:cNvSpPr txBox="1"/>
                  <p:nvPr/>
                </p:nvSpPr>
                <p:spPr>
                  <a:xfrm>
                    <a:off x="467544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0</a:t>
                    </a:r>
                    <a:endParaRPr lang="en-US" sz="1050" dirty="0"/>
                  </a:p>
                </p:txBody>
              </p:sp>
              <p:sp>
                <p:nvSpPr>
                  <p:cNvPr id="39" name="Metin kutusu 38"/>
                  <p:cNvSpPr txBox="1"/>
                  <p:nvPr/>
                </p:nvSpPr>
                <p:spPr>
                  <a:xfrm>
                    <a:off x="687810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</a:t>
                    </a:r>
                    <a:endParaRPr lang="en-US" sz="1050" dirty="0"/>
                  </a:p>
                </p:txBody>
              </p:sp>
              <p:sp>
                <p:nvSpPr>
                  <p:cNvPr id="40" name="Metin kutusu 39"/>
                  <p:cNvSpPr txBox="1"/>
                  <p:nvPr/>
                </p:nvSpPr>
                <p:spPr>
                  <a:xfrm>
                    <a:off x="975842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2</a:t>
                    </a:r>
                    <a:endParaRPr lang="en-US" sz="1050" dirty="0"/>
                  </a:p>
                </p:txBody>
              </p:sp>
              <p:sp>
                <p:nvSpPr>
                  <p:cNvPr id="41" name="Metin kutusu 40"/>
                  <p:cNvSpPr txBox="1"/>
                  <p:nvPr/>
                </p:nvSpPr>
                <p:spPr>
                  <a:xfrm>
                    <a:off x="1272258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3</a:t>
                    </a:r>
                    <a:endParaRPr lang="en-US" sz="1050" dirty="0"/>
                  </a:p>
                </p:txBody>
              </p:sp>
              <p:sp>
                <p:nvSpPr>
                  <p:cNvPr id="42" name="Metin kutusu 41"/>
                  <p:cNvSpPr txBox="1"/>
                  <p:nvPr/>
                </p:nvSpPr>
                <p:spPr>
                  <a:xfrm>
                    <a:off x="1568674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4</a:t>
                    </a:r>
                    <a:endParaRPr lang="en-US" sz="1050" dirty="0"/>
                  </a:p>
                </p:txBody>
              </p:sp>
              <p:sp>
                <p:nvSpPr>
                  <p:cNvPr id="43" name="Metin kutusu 42"/>
                  <p:cNvSpPr txBox="1"/>
                  <p:nvPr/>
                </p:nvSpPr>
                <p:spPr>
                  <a:xfrm>
                    <a:off x="1865090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/>
                      <a:t>5</a:t>
                    </a:r>
                    <a:endParaRPr lang="en-US" sz="1050" dirty="0"/>
                  </a:p>
                </p:txBody>
              </p:sp>
              <p:sp>
                <p:nvSpPr>
                  <p:cNvPr id="44" name="Metin kutusu 43"/>
                  <p:cNvSpPr txBox="1"/>
                  <p:nvPr/>
                </p:nvSpPr>
                <p:spPr>
                  <a:xfrm>
                    <a:off x="2161506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6</a:t>
                    </a:r>
                    <a:endParaRPr lang="en-US" sz="1050" dirty="0"/>
                  </a:p>
                </p:txBody>
              </p:sp>
              <p:sp>
                <p:nvSpPr>
                  <p:cNvPr id="45" name="Metin kutusu 44"/>
                  <p:cNvSpPr txBox="1"/>
                  <p:nvPr/>
                </p:nvSpPr>
                <p:spPr>
                  <a:xfrm>
                    <a:off x="2411760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7</a:t>
                    </a:r>
                    <a:endParaRPr lang="en-US" sz="1050" dirty="0"/>
                  </a:p>
                </p:txBody>
              </p:sp>
              <p:sp>
                <p:nvSpPr>
                  <p:cNvPr id="46" name="Metin kutusu 45"/>
                  <p:cNvSpPr txBox="1"/>
                  <p:nvPr/>
                </p:nvSpPr>
                <p:spPr>
                  <a:xfrm>
                    <a:off x="2699792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8</a:t>
                    </a:r>
                    <a:endParaRPr lang="en-US" sz="1050" dirty="0"/>
                  </a:p>
                </p:txBody>
              </p:sp>
              <p:sp>
                <p:nvSpPr>
                  <p:cNvPr id="47" name="Metin kutusu 46"/>
                  <p:cNvSpPr txBox="1"/>
                  <p:nvPr/>
                </p:nvSpPr>
                <p:spPr>
                  <a:xfrm>
                    <a:off x="3059832" y="2348880"/>
                    <a:ext cx="28803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9</a:t>
                    </a:r>
                    <a:endParaRPr lang="en-US" sz="1050" dirty="0"/>
                  </a:p>
                </p:txBody>
              </p:sp>
              <p:sp>
                <p:nvSpPr>
                  <p:cNvPr id="48" name="Metin kutusu 47"/>
                  <p:cNvSpPr txBox="1"/>
                  <p:nvPr/>
                </p:nvSpPr>
                <p:spPr>
                  <a:xfrm>
                    <a:off x="341987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10</a:t>
                    </a:r>
                    <a:endParaRPr lang="en-US" sz="1050" dirty="0"/>
                  </a:p>
                </p:txBody>
              </p:sp>
              <p:sp>
                <p:nvSpPr>
                  <p:cNvPr id="49" name="Metin kutusu 48"/>
                  <p:cNvSpPr txBox="1"/>
                  <p:nvPr/>
                </p:nvSpPr>
                <p:spPr>
                  <a:xfrm>
                    <a:off x="3759349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11</a:t>
                    </a:r>
                    <a:endParaRPr lang="en-US" sz="1050" dirty="0"/>
                  </a:p>
                </p:txBody>
              </p:sp>
              <p:sp>
                <p:nvSpPr>
                  <p:cNvPr id="50" name="Metin kutusu 49"/>
                  <p:cNvSpPr txBox="1"/>
                  <p:nvPr/>
                </p:nvSpPr>
                <p:spPr>
                  <a:xfrm>
                    <a:off x="413995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12</a:t>
                    </a:r>
                    <a:endParaRPr lang="en-US" sz="1050" dirty="0"/>
                  </a:p>
                </p:txBody>
              </p:sp>
              <p:sp>
                <p:nvSpPr>
                  <p:cNvPr id="51" name="Metin kutusu 50"/>
                  <p:cNvSpPr txBox="1"/>
                  <p:nvPr/>
                </p:nvSpPr>
                <p:spPr>
                  <a:xfrm>
                    <a:off x="447237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13</a:t>
                    </a:r>
                    <a:endParaRPr lang="en-US" sz="1050" dirty="0"/>
                  </a:p>
                </p:txBody>
              </p:sp>
              <p:sp>
                <p:nvSpPr>
                  <p:cNvPr id="52" name="Metin kutusu 51"/>
                  <p:cNvSpPr txBox="1"/>
                  <p:nvPr/>
                </p:nvSpPr>
                <p:spPr>
                  <a:xfrm>
                    <a:off x="483241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14</a:t>
                    </a:r>
                    <a:endParaRPr lang="en-US" sz="1050" dirty="0"/>
                  </a:p>
                </p:txBody>
              </p:sp>
              <p:sp>
                <p:nvSpPr>
                  <p:cNvPr id="53" name="Metin kutusu 52"/>
                  <p:cNvSpPr txBox="1"/>
                  <p:nvPr/>
                </p:nvSpPr>
                <p:spPr>
                  <a:xfrm>
                    <a:off x="519245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15</a:t>
                    </a:r>
                    <a:endParaRPr lang="en-US" sz="1050" dirty="0"/>
                  </a:p>
                </p:txBody>
              </p:sp>
              <p:sp>
                <p:nvSpPr>
                  <p:cNvPr id="54" name="Metin kutusu 53"/>
                  <p:cNvSpPr txBox="1"/>
                  <p:nvPr/>
                </p:nvSpPr>
                <p:spPr>
                  <a:xfrm>
                    <a:off x="555249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16</a:t>
                    </a:r>
                    <a:endParaRPr lang="en-US" sz="1050" dirty="0"/>
                  </a:p>
                </p:txBody>
              </p:sp>
              <p:sp>
                <p:nvSpPr>
                  <p:cNvPr id="55" name="Metin kutusu 54"/>
                  <p:cNvSpPr txBox="1"/>
                  <p:nvPr/>
                </p:nvSpPr>
                <p:spPr>
                  <a:xfrm>
                    <a:off x="591253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17</a:t>
                    </a:r>
                    <a:endParaRPr lang="en-US" sz="1050" dirty="0"/>
                  </a:p>
                </p:txBody>
              </p:sp>
              <p:sp>
                <p:nvSpPr>
                  <p:cNvPr id="56" name="Metin kutusu 55"/>
                  <p:cNvSpPr txBox="1"/>
                  <p:nvPr/>
                </p:nvSpPr>
                <p:spPr>
                  <a:xfrm>
                    <a:off x="6272572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18</a:t>
                    </a:r>
                    <a:endParaRPr lang="en-US" sz="1050" dirty="0"/>
                  </a:p>
                </p:txBody>
              </p:sp>
              <p:sp>
                <p:nvSpPr>
                  <p:cNvPr id="57" name="Metin kutusu 56"/>
                  <p:cNvSpPr txBox="1"/>
                  <p:nvPr/>
                </p:nvSpPr>
                <p:spPr>
                  <a:xfrm>
                    <a:off x="6624228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19</a:t>
                    </a:r>
                    <a:endParaRPr lang="en-US" sz="1050" dirty="0"/>
                  </a:p>
                </p:txBody>
              </p:sp>
              <p:sp>
                <p:nvSpPr>
                  <p:cNvPr id="58" name="Metin kutusu 57"/>
                  <p:cNvSpPr txBox="1"/>
                  <p:nvPr/>
                </p:nvSpPr>
                <p:spPr>
                  <a:xfrm>
                    <a:off x="6984268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20</a:t>
                    </a:r>
                    <a:endParaRPr lang="en-US" sz="1050" dirty="0"/>
                  </a:p>
                </p:txBody>
              </p:sp>
              <p:sp>
                <p:nvSpPr>
                  <p:cNvPr id="59" name="Metin kutusu 58"/>
                  <p:cNvSpPr txBox="1"/>
                  <p:nvPr/>
                </p:nvSpPr>
                <p:spPr>
                  <a:xfrm>
                    <a:off x="7344308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21</a:t>
                    </a:r>
                    <a:endParaRPr lang="en-US" sz="1050" dirty="0"/>
                  </a:p>
                </p:txBody>
              </p:sp>
              <p:sp>
                <p:nvSpPr>
                  <p:cNvPr id="60" name="Metin kutusu 59"/>
                  <p:cNvSpPr txBox="1"/>
                  <p:nvPr/>
                </p:nvSpPr>
                <p:spPr>
                  <a:xfrm>
                    <a:off x="7704348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22</a:t>
                    </a:r>
                    <a:endParaRPr lang="en-US" sz="1050" dirty="0"/>
                  </a:p>
                </p:txBody>
              </p:sp>
              <p:sp>
                <p:nvSpPr>
                  <p:cNvPr id="61" name="Metin kutusu 60"/>
                  <p:cNvSpPr txBox="1"/>
                  <p:nvPr/>
                </p:nvSpPr>
                <p:spPr>
                  <a:xfrm>
                    <a:off x="8136396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23</a:t>
                    </a:r>
                    <a:endParaRPr lang="en-US" sz="1050" dirty="0"/>
                  </a:p>
                </p:txBody>
              </p:sp>
              <p:sp>
                <p:nvSpPr>
                  <p:cNvPr id="62" name="Metin kutusu 61"/>
                  <p:cNvSpPr txBox="1"/>
                  <p:nvPr/>
                </p:nvSpPr>
                <p:spPr>
                  <a:xfrm>
                    <a:off x="8568444" y="2348880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24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65" name="Düz Ok Bağlayıcısı 64"/>
                <p:cNvCxnSpPr/>
                <p:nvPr/>
              </p:nvCxnSpPr>
              <p:spPr>
                <a:xfrm>
                  <a:off x="1691680" y="2647653"/>
                  <a:ext cx="0" cy="135741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Düz Ok Bağlayıcısı 66"/>
                <p:cNvCxnSpPr/>
                <p:nvPr/>
              </p:nvCxnSpPr>
              <p:spPr>
                <a:xfrm>
                  <a:off x="2267744" y="2647653"/>
                  <a:ext cx="0" cy="67870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Düz Ok Bağlayıcısı 68"/>
                <p:cNvCxnSpPr/>
                <p:nvPr/>
              </p:nvCxnSpPr>
              <p:spPr>
                <a:xfrm>
                  <a:off x="3203848" y="2647653"/>
                  <a:ext cx="0" cy="114138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Düz Ok Bağlayıcısı 70"/>
                <p:cNvCxnSpPr/>
                <p:nvPr/>
              </p:nvCxnSpPr>
              <p:spPr>
                <a:xfrm>
                  <a:off x="5724128" y="2602796"/>
                  <a:ext cx="0" cy="61555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Düz Ok Bağlayıcısı 71"/>
                <p:cNvCxnSpPr/>
                <p:nvPr/>
              </p:nvCxnSpPr>
              <p:spPr>
                <a:xfrm>
                  <a:off x="8748067" y="2665626"/>
                  <a:ext cx="0" cy="83538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Metin kutusu 74"/>
              <p:cNvSpPr txBox="1"/>
              <p:nvPr/>
            </p:nvSpPr>
            <p:spPr>
              <a:xfrm>
                <a:off x="1733674" y="3878106"/>
                <a:ext cx="67808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7500</a:t>
                </a:r>
                <a:endParaRPr lang="en-US" sz="1050" dirty="0"/>
              </a:p>
            </p:txBody>
          </p:sp>
          <p:sp>
            <p:nvSpPr>
              <p:cNvPr id="76" name="Metin kutusu 75"/>
              <p:cNvSpPr txBox="1"/>
              <p:nvPr/>
            </p:nvSpPr>
            <p:spPr>
              <a:xfrm>
                <a:off x="2085317" y="3374050"/>
                <a:ext cx="67808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750</a:t>
                </a:r>
                <a:endParaRPr lang="en-US" sz="1050" dirty="0"/>
              </a:p>
            </p:txBody>
          </p:sp>
          <p:sp>
            <p:nvSpPr>
              <p:cNvPr id="77" name="Metin kutusu 76"/>
              <p:cNvSpPr txBox="1"/>
              <p:nvPr/>
            </p:nvSpPr>
            <p:spPr>
              <a:xfrm>
                <a:off x="2987824" y="3878106"/>
                <a:ext cx="67808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7000</a:t>
                </a:r>
                <a:endParaRPr lang="en-US" sz="1050" dirty="0"/>
              </a:p>
            </p:txBody>
          </p:sp>
          <p:sp>
            <p:nvSpPr>
              <p:cNvPr id="78" name="Metin kutusu 77"/>
              <p:cNvSpPr txBox="1"/>
              <p:nvPr/>
            </p:nvSpPr>
            <p:spPr>
              <a:xfrm>
                <a:off x="5552492" y="3247092"/>
                <a:ext cx="53167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450</a:t>
                </a:r>
                <a:endParaRPr lang="en-US" sz="1050" dirty="0"/>
              </a:p>
            </p:txBody>
          </p:sp>
          <p:sp>
            <p:nvSpPr>
              <p:cNvPr id="79" name="Metin kutusu 78"/>
              <p:cNvSpPr txBox="1"/>
              <p:nvPr/>
            </p:nvSpPr>
            <p:spPr>
              <a:xfrm>
                <a:off x="8404026" y="3535124"/>
                <a:ext cx="531675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1000</a:t>
                </a:r>
                <a:endParaRPr lang="en-US" sz="1050" dirty="0"/>
              </a:p>
            </p:txBody>
          </p:sp>
        </p:grpSp>
        <p:cxnSp>
          <p:nvCxnSpPr>
            <p:cNvPr id="82" name="Düz Ok Bağlayıcısı 81"/>
            <p:cNvCxnSpPr/>
            <p:nvPr/>
          </p:nvCxnSpPr>
          <p:spPr>
            <a:xfrm flipV="1">
              <a:off x="543472" y="1449968"/>
              <a:ext cx="0" cy="11900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Metin kutusu 83"/>
          <p:cNvSpPr txBox="1"/>
          <p:nvPr/>
        </p:nvSpPr>
        <p:spPr>
          <a:xfrm>
            <a:off x="611560" y="1439510"/>
            <a:ext cx="5316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 smtClean="0"/>
              <a:t>P=?</a:t>
            </a:r>
            <a:endParaRPr lang="en-US" sz="10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Metin kutusu 85"/>
              <p:cNvSpPr txBox="1"/>
              <p:nvPr/>
            </p:nvSpPr>
            <p:spPr>
              <a:xfrm>
                <a:off x="0" y="4653136"/>
                <a:ext cx="9144000" cy="667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𝑃</m:t>
                      </m:r>
                      <m:r>
                        <a:rPr lang="tr-T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7500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(1+0,02)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750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(1+0,02)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7000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(1+0,02)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9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450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(1+0,02)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16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1000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(1+0,02)</m:t>
                              </m:r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24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=14401,63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6" name="Metin kutusu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53136"/>
                <a:ext cx="9144000" cy="66749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87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Soru </a:t>
            </a:r>
            <a:endParaRPr lang="en-US" dirty="0"/>
          </a:p>
        </p:txBody>
      </p:sp>
      <p:grpSp>
        <p:nvGrpSpPr>
          <p:cNvPr id="56" name="Grup 55"/>
          <p:cNvGrpSpPr/>
          <p:nvPr/>
        </p:nvGrpSpPr>
        <p:grpSpPr>
          <a:xfrm>
            <a:off x="1763688" y="1522635"/>
            <a:ext cx="5040560" cy="2215231"/>
            <a:chOff x="1763688" y="1395677"/>
            <a:chExt cx="5040560" cy="2215231"/>
          </a:xfrm>
        </p:grpSpPr>
        <p:grpSp>
          <p:nvGrpSpPr>
            <p:cNvPr id="39" name="Grup 38"/>
            <p:cNvGrpSpPr/>
            <p:nvPr/>
          </p:nvGrpSpPr>
          <p:grpSpPr>
            <a:xfrm>
              <a:off x="1871700" y="1474844"/>
              <a:ext cx="4104456" cy="1882148"/>
              <a:chOff x="1871700" y="1474844"/>
              <a:chExt cx="4104456" cy="1882148"/>
            </a:xfrm>
          </p:grpSpPr>
          <p:grpSp>
            <p:nvGrpSpPr>
              <p:cNvPr id="21" name="Grup 20"/>
              <p:cNvGrpSpPr/>
              <p:nvPr/>
            </p:nvGrpSpPr>
            <p:grpSpPr>
              <a:xfrm>
                <a:off x="1871700" y="2255845"/>
                <a:ext cx="4104456" cy="317443"/>
                <a:chOff x="611560" y="2276872"/>
                <a:chExt cx="4104456" cy="317443"/>
              </a:xfrm>
            </p:grpSpPr>
            <p:cxnSp>
              <p:nvCxnSpPr>
                <p:cNvPr id="5" name="Düz Bağlayıcı 4"/>
                <p:cNvCxnSpPr/>
                <p:nvPr/>
              </p:nvCxnSpPr>
              <p:spPr>
                <a:xfrm>
                  <a:off x="611560" y="2420888"/>
                  <a:ext cx="410445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Düz Bağlayıcı 8"/>
                <p:cNvCxnSpPr/>
                <p:nvPr/>
              </p:nvCxnSpPr>
              <p:spPr>
                <a:xfrm>
                  <a:off x="611560" y="227687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Düz Bağlayıcı 9"/>
                <p:cNvCxnSpPr/>
                <p:nvPr/>
              </p:nvCxnSpPr>
              <p:spPr>
                <a:xfrm>
                  <a:off x="971600" y="2285256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Düz Bağlayıcı 10"/>
                <p:cNvCxnSpPr/>
                <p:nvPr/>
              </p:nvCxnSpPr>
              <p:spPr>
                <a:xfrm>
                  <a:off x="1331640" y="2276872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Düz Bağlayıcı 11"/>
                <p:cNvCxnSpPr/>
                <p:nvPr/>
              </p:nvCxnSpPr>
              <p:spPr>
                <a:xfrm>
                  <a:off x="1763688" y="2289515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Düz Bağlayıcı 12"/>
                <p:cNvCxnSpPr/>
                <p:nvPr/>
              </p:nvCxnSpPr>
              <p:spPr>
                <a:xfrm>
                  <a:off x="2195736" y="2289515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Düz Bağlayıcı 13"/>
                <p:cNvCxnSpPr/>
                <p:nvPr/>
              </p:nvCxnSpPr>
              <p:spPr>
                <a:xfrm>
                  <a:off x="2627784" y="2289515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Düz Bağlayıcı 14"/>
                <p:cNvCxnSpPr/>
                <p:nvPr/>
              </p:nvCxnSpPr>
              <p:spPr>
                <a:xfrm>
                  <a:off x="3059832" y="2297899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Düz Bağlayıcı 15"/>
                <p:cNvCxnSpPr/>
                <p:nvPr/>
              </p:nvCxnSpPr>
              <p:spPr>
                <a:xfrm>
                  <a:off x="3491880" y="2297899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Düz Bağlayıcı 16"/>
                <p:cNvCxnSpPr/>
                <p:nvPr/>
              </p:nvCxnSpPr>
              <p:spPr>
                <a:xfrm>
                  <a:off x="3923928" y="2306283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Düz Bağlayıcı 17"/>
                <p:cNvCxnSpPr/>
                <p:nvPr/>
              </p:nvCxnSpPr>
              <p:spPr>
                <a:xfrm>
                  <a:off x="4283968" y="2296411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Düz Bağlayıcı 18"/>
                <p:cNvCxnSpPr/>
                <p:nvPr/>
              </p:nvCxnSpPr>
              <p:spPr>
                <a:xfrm>
                  <a:off x="4716016" y="2306283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Düz Ok Bağlayıcısı 22"/>
              <p:cNvCxnSpPr/>
              <p:nvPr/>
            </p:nvCxnSpPr>
            <p:spPr>
              <a:xfrm>
                <a:off x="1871700" y="2399861"/>
                <a:ext cx="0" cy="95713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Düz Ok Bağlayıcısı 24"/>
              <p:cNvCxnSpPr/>
              <p:nvPr/>
            </p:nvCxnSpPr>
            <p:spPr>
              <a:xfrm flipV="1">
                <a:off x="2231740" y="2060848"/>
                <a:ext cx="0" cy="3390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Düz Ok Bağlayıcısı 26"/>
              <p:cNvCxnSpPr/>
              <p:nvPr/>
            </p:nvCxnSpPr>
            <p:spPr>
              <a:xfrm flipV="1">
                <a:off x="2591780" y="1916832"/>
                <a:ext cx="0" cy="48302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Düz Ok Bağlayıcısı 28"/>
              <p:cNvCxnSpPr/>
              <p:nvPr/>
            </p:nvCxnSpPr>
            <p:spPr>
              <a:xfrm flipV="1">
                <a:off x="3023828" y="1772816"/>
                <a:ext cx="0" cy="62704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Düz Ok Bağlayıcısı 30"/>
              <p:cNvCxnSpPr/>
              <p:nvPr/>
            </p:nvCxnSpPr>
            <p:spPr>
              <a:xfrm flipV="1">
                <a:off x="3887924" y="1484784"/>
                <a:ext cx="0" cy="923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Düz Ok Bağlayıcısı 31"/>
              <p:cNvCxnSpPr/>
              <p:nvPr/>
            </p:nvCxnSpPr>
            <p:spPr>
              <a:xfrm flipV="1">
                <a:off x="4319972" y="1476400"/>
                <a:ext cx="0" cy="923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Düz Ok Bağlayıcısı 32"/>
              <p:cNvCxnSpPr/>
              <p:nvPr/>
            </p:nvCxnSpPr>
            <p:spPr>
              <a:xfrm flipV="1">
                <a:off x="4757869" y="1484783"/>
                <a:ext cx="0" cy="923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Düz Ok Bağlayıcısı 33"/>
              <p:cNvCxnSpPr/>
              <p:nvPr/>
            </p:nvCxnSpPr>
            <p:spPr>
              <a:xfrm flipV="1">
                <a:off x="5184068" y="1484783"/>
                <a:ext cx="0" cy="923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Düz Ok Bağlayıcısı 34"/>
              <p:cNvCxnSpPr/>
              <p:nvPr/>
            </p:nvCxnSpPr>
            <p:spPr>
              <a:xfrm flipV="1">
                <a:off x="5544108" y="1474844"/>
                <a:ext cx="0" cy="923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Düz Ok Bağlayıcısı 35"/>
              <p:cNvCxnSpPr/>
              <p:nvPr/>
            </p:nvCxnSpPr>
            <p:spPr>
              <a:xfrm flipV="1">
                <a:off x="5976156" y="1495939"/>
                <a:ext cx="0" cy="92346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Düz Bağlayıcı 37"/>
              <p:cNvCxnSpPr/>
              <p:nvPr/>
            </p:nvCxnSpPr>
            <p:spPr>
              <a:xfrm>
                <a:off x="3887924" y="1495939"/>
                <a:ext cx="2088232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Metin kutusu 39"/>
            <p:cNvSpPr txBox="1"/>
            <p:nvPr/>
          </p:nvSpPr>
          <p:spPr>
            <a:xfrm>
              <a:off x="2015716" y="1749489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200</a:t>
              </a:r>
              <a:endParaRPr lang="en-US" sz="1050" dirty="0"/>
            </a:p>
          </p:txBody>
        </p:sp>
        <p:sp>
          <p:nvSpPr>
            <p:cNvPr id="41" name="Metin kutusu 40"/>
            <p:cNvSpPr txBox="1"/>
            <p:nvPr/>
          </p:nvSpPr>
          <p:spPr>
            <a:xfrm>
              <a:off x="2393504" y="1619630"/>
              <a:ext cx="4320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250</a:t>
              </a:r>
              <a:endParaRPr lang="en-US" sz="1050" dirty="0"/>
            </a:p>
          </p:txBody>
        </p:sp>
        <p:sp>
          <p:nvSpPr>
            <p:cNvPr id="42" name="Metin kutusu 41"/>
            <p:cNvSpPr txBox="1"/>
            <p:nvPr/>
          </p:nvSpPr>
          <p:spPr>
            <a:xfrm>
              <a:off x="2807804" y="1488825"/>
              <a:ext cx="4320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300</a:t>
              </a:r>
              <a:endParaRPr lang="en-US" sz="1050" dirty="0"/>
            </a:p>
          </p:txBody>
        </p:sp>
        <p:sp>
          <p:nvSpPr>
            <p:cNvPr id="43" name="Metin kutusu 42"/>
            <p:cNvSpPr txBox="1"/>
            <p:nvPr/>
          </p:nvSpPr>
          <p:spPr>
            <a:xfrm>
              <a:off x="6156176" y="1395677"/>
              <a:ext cx="6480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A=650</a:t>
              </a:r>
              <a:endParaRPr lang="en-US" sz="1050" dirty="0"/>
            </a:p>
          </p:txBody>
        </p:sp>
        <p:sp>
          <p:nvSpPr>
            <p:cNvPr id="44" name="Metin kutusu 43"/>
            <p:cNvSpPr txBox="1"/>
            <p:nvPr/>
          </p:nvSpPr>
          <p:spPr>
            <a:xfrm>
              <a:off x="1780625" y="2088096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0</a:t>
              </a:r>
              <a:endParaRPr lang="en-US" sz="1050" dirty="0"/>
            </a:p>
          </p:txBody>
        </p:sp>
        <p:sp>
          <p:nvSpPr>
            <p:cNvPr id="45" name="Metin kutusu 44"/>
            <p:cNvSpPr txBox="1"/>
            <p:nvPr/>
          </p:nvSpPr>
          <p:spPr>
            <a:xfrm>
              <a:off x="2123728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1</a:t>
              </a:r>
              <a:endParaRPr lang="en-US" sz="1050" dirty="0"/>
            </a:p>
          </p:txBody>
        </p:sp>
        <p:sp>
          <p:nvSpPr>
            <p:cNvPr id="46" name="Metin kutusu 45"/>
            <p:cNvSpPr txBox="1"/>
            <p:nvPr/>
          </p:nvSpPr>
          <p:spPr>
            <a:xfrm>
              <a:off x="2483768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2</a:t>
              </a:r>
              <a:endParaRPr lang="en-US" sz="1050" dirty="0"/>
            </a:p>
          </p:txBody>
        </p:sp>
        <p:sp>
          <p:nvSpPr>
            <p:cNvPr id="47" name="Metin kutusu 46"/>
            <p:cNvSpPr txBox="1"/>
            <p:nvPr/>
          </p:nvSpPr>
          <p:spPr>
            <a:xfrm>
              <a:off x="2915816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3</a:t>
              </a:r>
              <a:endParaRPr lang="en-US" sz="1050" dirty="0"/>
            </a:p>
          </p:txBody>
        </p:sp>
        <p:sp>
          <p:nvSpPr>
            <p:cNvPr id="48" name="Metin kutusu 47"/>
            <p:cNvSpPr txBox="1"/>
            <p:nvPr/>
          </p:nvSpPr>
          <p:spPr>
            <a:xfrm>
              <a:off x="3347864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4</a:t>
              </a:r>
              <a:endParaRPr lang="en-US" sz="1050" dirty="0"/>
            </a:p>
          </p:txBody>
        </p:sp>
        <p:sp>
          <p:nvSpPr>
            <p:cNvPr id="49" name="Metin kutusu 48"/>
            <p:cNvSpPr txBox="1"/>
            <p:nvPr/>
          </p:nvSpPr>
          <p:spPr>
            <a:xfrm>
              <a:off x="3779912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5</a:t>
              </a:r>
              <a:endParaRPr lang="en-US" sz="1050" dirty="0"/>
            </a:p>
          </p:txBody>
        </p:sp>
        <p:sp>
          <p:nvSpPr>
            <p:cNvPr id="50" name="Metin kutusu 49"/>
            <p:cNvSpPr txBox="1"/>
            <p:nvPr/>
          </p:nvSpPr>
          <p:spPr>
            <a:xfrm>
              <a:off x="4211960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6</a:t>
              </a:r>
              <a:endParaRPr lang="en-US" sz="1050" dirty="0"/>
            </a:p>
          </p:txBody>
        </p:sp>
        <p:sp>
          <p:nvSpPr>
            <p:cNvPr id="51" name="Metin kutusu 50"/>
            <p:cNvSpPr txBox="1"/>
            <p:nvPr/>
          </p:nvSpPr>
          <p:spPr>
            <a:xfrm>
              <a:off x="4649857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7</a:t>
              </a:r>
              <a:endParaRPr lang="en-US" sz="1050" dirty="0"/>
            </a:p>
          </p:txBody>
        </p:sp>
        <p:sp>
          <p:nvSpPr>
            <p:cNvPr id="52" name="Metin kutusu 51"/>
            <p:cNvSpPr txBox="1"/>
            <p:nvPr/>
          </p:nvSpPr>
          <p:spPr>
            <a:xfrm>
              <a:off x="5076056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8</a:t>
              </a:r>
              <a:endParaRPr lang="en-US" sz="1050" dirty="0"/>
            </a:p>
          </p:txBody>
        </p:sp>
        <p:sp>
          <p:nvSpPr>
            <p:cNvPr id="53" name="Metin kutusu 52"/>
            <p:cNvSpPr txBox="1"/>
            <p:nvPr/>
          </p:nvSpPr>
          <p:spPr>
            <a:xfrm>
              <a:off x="5436096" y="2499163"/>
              <a:ext cx="21602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9</a:t>
              </a:r>
              <a:endParaRPr lang="en-US" sz="1050" dirty="0"/>
            </a:p>
          </p:txBody>
        </p:sp>
        <p:sp>
          <p:nvSpPr>
            <p:cNvPr id="54" name="Metin kutusu 53"/>
            <p:cNvSpPr txBox="1"/>
            <p:nvPr/>
          </p:nvSpPr>
          <p:spPr>
            <a:xfrm>
              <a:off x="5812769" y="2494612"/>
              <a:ext cx="36004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10</a:t>
              </a:r>
              <a:endParaRPr lang="en-US" sz="1050" dirty="0"/>
            </a:p>
          </p:txBody>
        </p:sp>
        <p:sp>
          <p:nvSpPr>
            <p:cNvPr id="55" name="Metin kutusu 54"/>
            <p:cNvSpPr txBox="1"/>
            <p:nvPr/>
          </p:nvSpPr>
          <p:spPr>
            <a:xfrm>
              <a:off x="1763688" y="3356992"/>
              <a:ext cx="57606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P=?</a:t>
              </a:r>
              <a:endParaRPr lang="en-US" sz="1050" dirty="0"/>
            </a:p>
          </p:txBody>
        </p:sp>
      </p:grpSp>
      <p:sp>
        <p:nvSpPr>
          <p:cNvPr id="57" name="Metin kutusu 56"/>
          <p:cNvSpPr txBox="1"/>
          <p:nvPr/>
        </p:nvSpPr>
        <p:spPr>
          <a:xfrm>
            <a:off x="683568" y="40770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Lütfen yukarıda nakit akış tablosu verilen projenin bugünkü değerini hesaplayınız.</a:t>
            </a:r>
          </a:p>
          <a:p>
            <a:r>
              <a:rPr lang="en-US" dirty="0" smtClean="0"/>
              <a:t>Please calculate net present value of the given cash flow.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Cevap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755576" y="2204864"/>
                <a:ext cx="7272808" cy="13667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𝑃</m:t>
                      </m:r>
                      <m:r>
                        <a:rPr lang="tr-TR" b="0" i="1" smtClean="0">
                          <a:latin typeface="Cambria Math"/>
                        </a:rPr>
                        <m:t>=200∗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tr-TR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tr-TR" b="0" i="1" smtClean="0">
                                  <a:latin typeface="Cambria Math"/>
                                </a:rPr>
                                <m:t>0,1∗</m:t>
                              </m:r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tr-TR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0,1∗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tr-TR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tr-TR" b="0" i="1" smtClean="0">
                                  <a:latin typeface="Cambria Math"/>
                                </a:rPr>
                                <m:t>0,1</m:t>
                              </m:r>
                            </m:den>
                          </m:f>
                          <m:r>
                            <a:rPr lang="tr-TR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tr-TR" b="0" i="1" smtClean="0">
                          <a:latin typeface="Cambria Math"/>
                        </a:rPr>
                        <m:t>+650∗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  <m:r>
                                <a:rPr lang="tr-TR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tr-TR" b="0" i="1" smtClean="0">
                                  <a:latin typeface="Cambria Math"/>
                                </a:rPr>
                                <m:t>0,1∗</m:t>
                              </m:r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6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tr-TR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1+0,1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04864"/>
                <a:ext cx="7272808" cy="13667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851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Soru</a:t>
            </a:r>
            <a:endParaRPr lang="en-US" dirty="0"/>
          </a:p>
        </p:txBody>
      </p:sp>
      <p:grpSp>
        <p:nvGrpSpPr>
          <p:cNvPr id="64" name="Grup 63"/>
          <p:cNvGrpSpPr/>
          <p:nvPr/>
        </p:nvGrpSpPr>
        <p:grpSpPr>
          <a:xfrm>
            <a:off x="2195736" y="1374884"/>
            <a:ext cx="4541726" cy="1982108"/>
            <a:chOff x="2195736" y="1374884"/>
            <a:chExt cx="4541726" cy="1982108"/>
          </a:xfrm>
        </p:grpSpPr>
        <p:grpSp>
          <p:nvGrpSpPr>
            <p:cNvPr id="56" name="Grup 55"/>
            <p:cNvGrpSpPr/>
            <p:nvPr/>
          </p:nvGrpSpPr>
          <p:grpSpPr>
            <a:xfrm>
              <a:off x="2195736" y="1628800"/>
              <a:ext cx="4435795" cy="1728192"/>
              <a:chOff x="2195736" y="1628800"/>
              <a:chExt cx="4435795" cy="1728192"/>
            </a:xfrm>
          </p:grpSpPr>
          <p:grpSp>
            <p:nvGrpSpPr>
              <p:cNvPr id="44" name="Grup 43"/>
              <p:cNvGrpSpPr/>
              <p:nvPr/>
            </p:nvGrpSpPr>
            <p:grpSpPr>
              <a:xfrm>
                <a:off x="2332449" y="1628800"/>
                <a:ext cx="4191070" cy="1728192"/>
                <a:chOff x="2332449" y="1628800"/>
                <a:chExt cx="4191070" cy="1728192"/>
              </a:xfrm>
            </p:grpSpPr>
            <p:grpSp>
              <p:nvGrpSpPr>
                <p:cNvPr id="21" name="Grup 20"/>
                <p:cNvGrpSpPr/>
                <p:nvPr/>
              </p:nvGrpSpPr>
              <p:grpSpPr>
                <a:xfrm>
                  <a:off x="2332449" y="2289854"/>
                  <a:ext cx="4191070" cy="157268"/>
                  <a:chOff x="1317034" y="2340699"/>
                  <a:chExt cx="4191070" cy="157268"/>
                </a:xfrm>
              </p:grpSpPr>
              <p:cxnSp>
                <p:nvCxnSpPr>
                  <p:cNvPr id="8" name="Düz Bağlayıcı 7"/>
                  <p:cNvCxnSpPr/>
                  <p:nvPr/>
                </p:nvCxnSpPr>
                <p:spPr>
                  <a:xfrm>
                    <a:off x="1317034" y="2353951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Düz Bağlayıcı 8"/>
                  <p:cNvCxnSpPr/>
                  <p:nvPr/>
                </p:nvCxnSpPr>
                <p:spPr>
                  <a:xfrm>
                    <a:off x="1875249" y="234888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Düz Bağlayıcı 9"/>
                  <p:cNvCxnSpPr/>
                  <p:nvPr/>
                </p:nvCxnSpPr>
                <p:spPr>
                  <a:xfrm>
                    <a:off x="2411760" y="234888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Düz Bağlayıcı 10"/>
                  <p:cNvCxnSpPr/>
                  <p:nvPr/>
                </p:nvCxnSpPr>
                <p:spPr>
                  <a:xfrm>
                    <a:off x="2915816" y="2348880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Düz Bağlayıcı 11"/>
                  <p:cNvCxnSpPr/>
                  <p:nvPr/>
                </p:nvCxnSpPr>
                <p:spPr>
                  <a:xfrm>
                    <a:off x="3419872" y="2342254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Düz Bağlayıcı 12"/>
                  <p:cNvCxnSpPr/>
                  <p:nvPr/>
                </p:nvCxnSpPr>
                <p:spPr>
                  <a:xfrm>
                    <a:off x="3923928" y="2353951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Düz Bağlayıcı 13"/>
                  <p:cNvCxnSpPr/>
                  <p:nvPr/>
                </p:nvCxnSpPr>
                <p:spPr>
                  <a:xfrm>
                    <a:off x="4427984" y="2340699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" name="Düz Bağlayıcı 14"/>
                  <p:cNvCxnSpPr/>
                  <p:nvPr/>
                </p:nvCxnSpPr>
                <p:spPr>
                  <a:xfrm>
                    <a:off x="4932040" y="2340699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Düz Bağlayıcı 15"/>
                  <p:cNvCxnSpPr/>
                  <p:nvPr/>
                </p:nvCxnSpPr>
                <p:spPr>
                  <a:xfrm>
                    <a:off x="5508104" y="2340699"/>
                    <a:ext cx="0" cy="14401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Düz Bağlayıcı 19"/>
                  <p:cNvCxnSpPr/>
                  <p:nvPr/>
                </p:nvCxnSpPr>
                <p:spPr>
                  <a:xfrm>
                    <a:off x="1317034" y="2412707"/>
                    <a:ext cx="4191070" cy="1555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3" name="Düz Ok Bağlayıcısı 22"/>
                <p:cNvCxnSpPr/>
                <p:nvPr/>
              </p:nvCxnSpPr>
              <p:spPr>
                <a:xfrm>
                  <a:off x="2332449" y="2361862"/>
                  <a:ext cx="0" cy="99513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Düz Ok Bağlayıcısı 24"/>
                <p:cNvCxnSpPr/>
                <p:nvPr/>
              </p:nvCxnSpPr>
              <p:spPr>
                <a:xfrm flipV="1">
                  <a:off x="2890664" y="2060848"/>
                  <a:ext cx="0" cy="3010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Düz Ok Bağlayıcısı 26"/>
                <p:cNvCxnSpPr/>
                <p:nvPr/>
              </p:nvCxnSpPr>
              <p:spPr>
                <a:xfrm>
                  <a:off x="3427175" y="2352227"/>
                  <a:ext cx="0" cy="18979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Düz Ok Bağlayıcısı 30"/>
                <p:cNvCxnSpPr/>
                <p:nvPr/>
              </p:nvCxnSpPr>
              <p:spPr>
                <a:xfrm flipV="1">
                  <a:off x="4435287" y="2211355"/>
                  <a:ext cx="0" cy="15050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Düz Ok Bağlayıcısı 32"/>
                <p:cNvCxnSpPr/>
                <p:nvPr/>
              </p:nvCxnSpPr>
              <p:spPr>
                <a:xfrm flipV="1">
                  <a:off x="4939343" y="2060848"/>
                  <a:ext cx="0" cy="30101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Düz Ok Bağlayıcısı 34"/>
                <p:cNvCxnSpPr/>
                <p:nvPr/>
              </p:nvCxnSpPr>
              <p:spPr>
                <a:xfrm flipV="1">
                  <a:off x="5443399" y="1916832"/>
                  <a:ext cx="0" cy="44503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Düz Ok Bağlayıcısı 36"/>
                <p:cNvCxnSpPr/>
                <p:nvPr/>
              </p:nvCxnSpPr>
              <p:spPr>
                <a:xfrm flipV="1">
                  <a:off x="5947455" y="1772816"/>
                  <a:ext cx="0" cy="58904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Ok Bağlayıcısı 38"/>
                <p:cNvCxnSpPr/>
                <p:nvPr/>
              </p:nvCxnSpPr>
              <p:spPr>
                <a:xfrm flipV="1">
                  <a:off x="6523519" y="1628800"/>
                  <a:ext cx="0" cy="73306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>
                <a:xfrm flipV="1">
                  <a:off x="3425350" y="1628800"/>
                  <a:ext cx="3098169" cy="899965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7" name="Metin kutusu 46"/>
              <p:cNvSpPr txBox="1"/>
              <p:nvPr/>
            </p:nvSpPr>
            <p:spPr>
              <a:xfrm>
                <a:off x="2195736" y="2139347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0</a:t>
                </a:r>
                <a:endParaRPr lang="en-US" sz="1050" dirty="0"/>
              </a:p>
            </p:txBody>
          </p:sp>
          <p:sp>
            <p:nvSpPr>
              <p:cNvPr id="48" name="Metin kutusu 47"/>
              <p:cNvSpPr txBox="1"/>
              <p:nvPr/>
            </p:nvSpPr>
            <p:spPr>
              <a:xfrm>
                <a:off x="2758418" y="2447122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1</a:t>
                </a:r>
                <a:endParaRPr lang="en-US" sz="1050" dirty="0"/>
              </a:p>
            </p:txBody>
          </p:sp>
          <p:sp>
            <p:nvSpPr>
              <p:cNvPr id="49" name="Metin kutusu 48"/>
              <p:cNvSpPr txBox="1"/>
              <p:nvPr/>
            </p:nvSpPr>
            <p:spPr>
              <a:xfrm>
                <a:off x="3317338" y="2110318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2</a:t>
                </a:r>
                <a:endParaRPr lang="en-US" sz="1050" dirty="0"/>
              </a:p>
            </p:txBody>
          </p:sp>
          <p:sp>
            <p:nvSpPr>
              <p:cNvPr id="50" name="Metin kutusu 49"/>
              <p:cNvSpPr txBox="1"/>
              <p:nvPr/>
            </p:nvSpPr>
            <p:spPr>
              <a:xfrm>
                <a:off x="3823219" y="2447122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3</a:t>
                </a:r>
                <a:endParaRPr lang="en-US" sz="1050" dirty="0"/>
              </a:p>
            </p:txBody>
          </p:sp>
          <p:sp>
            <p:nvSpPr>
              <p:cNvPr id="51" name="Metin kutusu 50"/>
              <p:cNvSpPr txBox="1"/>
              <p:nvPr/>
            </p:nvSpPr>
            <p:spPr>
              <a:xfrm>
                <a:off x="4327275" y="2447122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4</a:t>
                </a:r>
                <a:endParaRPr lang="en-US" sz="1050" dirty="0"/>
              </a:p>
            </p:txBody>
          </p:sp>
          <p:sp>
            <p:nvSpPr>
              <p:cNvPr id="52" name="Metin kutusu 51"/>
              <p:cNvSpPr txBox="1"/>
              <p:nvPr/>
            </p:nvSpPr>
            <p:spPr>
              <a:xfrm>
                <a:off x="4831331" y="2447122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5</a:t>
                </a:r>
                <a:endParaRPr lang="en-US" sz="1050" dirty="0"/>
              </a:p>
            </p:txBody>
          </p:sp>
          <p:sp>
            <p:nvSpPr>
              <p:cNvPr id="53" name="Metin kutusu 52"/>
              <p:cNvSpPr txBox="1"/>
              <p:nvPr/>
            </p:nvSpPr>
            <p:spPr>
              <a:xfrm>
                <a:off x="5335387" y="2447122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6</a:t>
                </a:r>
                <a:endParaRPr lang="en-US" sz="1050" dirty="0"/>
              </a:p>
            </p:txBody>
          </p:sp>
          <p:sp>
            <p:nvSpPr>
              <p:cNvPr id="54" name="Metin kutusu 53"/>
              <p:cNvSpPr txBox="1"/>
              <p:nvPr/>
            </p:nvSpPr>
            <p:spPr>
              <a:xfrm>
                <a:off x="5839443" y="2447122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7</a:t>
                </a:r>
                <a:endParaRPr lang="en-US" sz="1050" dirty="0"/>
              </a:p>
            </p:txBody>
          </p:sp>
          <p:sp>
            <p:nvSpPr>
              <p:cNvPr id="55" name="Metin kutusu 54"/>
              <p:cNvSpPr txBox="1"/>
              <p:nvPr/>
            </p:nvSpPr>
            <p:spPr>
              <a:xfrm>
                <a:off x="6415507" y="2447122"/>
                <a:ext cx="216024" cy="2539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8</a:t>
                </a:r>
                <a:endParaRPr lang="en-US" sz="1050" dirty="0"/>
              </a:p>
            </p:txBody>
          </p:sp>
        </p:grpSp>
        <p:sp>
          <p:nvSpPr>
            <p:cNvPr id="57" name="Metin kutusu 56"/>
            <p:cNvSpPr txBox="1"/>
            <p:nvPr/>
          </p:nvSpPr>
          <p:spPr>
            <a:xfrm>
              <a:off x="2676720" y="1815698"/>
              <a:ext cx="4278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/>
                <a:t>2</a:t>
              </a:r>
              <a:r>
                <a:rPr lang="tr-TR" sz="1050" dirty="0" smtClean="0"/>
                <a:t>00</a:t>
              </a:r>
              <a:endParaRPr lang="en-US" sz="1050" dirty="0"/>
            </a:p>
          </p:txBody>
        </p:sp>
        <p:sp>
          <p:nvSpPr>
            <p:cNvPr id="58" name="Metin kutusu 57"/>
            <p:cNvSpPr txBox="1"/>
            <p:nvPr/>
          </p:nvSpPr>
          <p:spPr>
            <a:xfrm>
              <a:off x="3211406" y="2542017"/>
              <a:ext cx="4278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100</a:t>
              </a:r>
              <a:endParaRPr lang="en-US" sz="1050" dirty="0"/>
            </a:p>
          </p:txBody>
        </p:sp>
        <p:sp>
          <p:nvSpPr>
            <p:cNvPr id="59" name="Metin kutusu 58"/>
            <p:cNvSpPr txBox="1"/>
            <p:nvPr/>
          </p:nvSpPr>
          <p:spPr>
            <a:xfrm>
              <a:off x="4725399" y="1789874"/>
              <a:ext cx="4278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/>
                <a:t>2</a:t>
              </a:r>
              <a:r>
                <a:rPr lang="tr-TR" sz="1050" dirty="0" smtClean="0"/>
                <a:t>00</a:t>
              </a:r>
              <a:endParaRPr lang="en-US" sz="1050" dirty="0"/>
            </a:p>
          </p:txBody>
        </p:sp>
        <p:sp>
          <p:nvSpPr>
            <p:cNvPr id="60" name="Metin kutusu 59"/>
            <p:cNvSpPr txBox="1"/>
            <p:nvPr/>
          </p:nvSpPr>
          <p:spPr>
            <a:xfrm>
              <a:off x="4214040" y="1957439"/>
              <a:ext cx="4278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100</a:t>
              </a:r>
              <a:endParaRPr lang="en-US" sz="1050" dirty="0"/>
            </a:p>
          </p:txBody>
        </p:sp>
        <p:sp>
          <p:nvSpPr>
            <p:cNvPr id="61" name="Metin kutusu 60"/>
            <p:cNvSpPr txBox="1"/>
            <p:nvPr/>
          </p:nvSpPr>
          <p:spPr>
            <a:xfrm>
              <a:off x="5229455" y="1684508"/>
              <a:ext cx="4278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300</a:t>
              </a:r>
              <a:endParaRPr lang="en-US" sz="1050" dirty="0"/>
            </a:p>
          </p:txBody>
        </p:sp>
        <p:sp>
          <p:nvSpPr>
            <p:cNvPr id="62" name="Metin kutusu 61"/>
            <p:cNvSpPr txBox="1"/>
            <p:nvPr/>
          </p:nvSpPr>
          <p:spPr>
            <a:xfrm>
              <a:off x="5733511" y="1535958"/>
              <a:ext cx="4278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400</a:t>
              </a:r>
              <a:endParaRPr lang="en-US" sz="1050" dirty="0"/>
            </a:p>
          </p:txBody>
        </p:sp>
        <p:sp>
          <p:nvSpPr>
            <p:cNvPr id="63" name="Metin kutusu 62"/>
            <p:cNvSpPr txBox="1"/>
            <p:nvPr/>
          </p:nvSpPr>
          <p:spPr>
            <a:xfrm>
              <a:off x="6309575" y="1374884"/>
              <a:ext cx="427887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500</a:t>
              </a:r>
              <a:endParaRPr lang="en-US" sz="1050" dirty="0"/>
            </a:p>
          </p:txBody>
        </p:sp>
      </p:grpSp>
      <p:sp>
        <p:nvSpPr>
          <p:cNvPr id="65" name="Dikdörtgen 64"/>
          <p:cNvSpPr/>
          <p:nvPr/>
        </p:nvSpPr>
        <p:spPr>
          <a:xfrm>
            <a:off x="467544" y="364502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Lütfen yukarıda nakit akış tablosu verilen projenin bugünkü değerini hesaplayınız.</a:t>
            </a:r>
          </a:p>
          <a:p>
            <a:r>
              <a:rPr lang="en-US" dirty="0" smtClean="0"/>
              <a:t>Please calculate net present value of the given cash flow.</a:t>
            </a:r>
            <a:endParaRPr lang="en-US" dirty="0"/>
          </a:p>
        </p:txBody>
      </p:sp>
      <p:sp>
        <p:nvSpPr>
          <p:cNvPr id="66" name="Sağ Ayraç 65"/>
          <p:cNvSpPr/>
          <p:nvPr/>
        </p:nvSpPr>
        <p:spPr>
          <a:xfrm rot="5400000">
            <a:off x="3039091" y="1967287"/>
            <a:ext cx="185498" cy="159878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ağ Ayraç 66"/>
          <p:cNvSpPr/>
          <p:nvPr/>
        </p:nvSpPr>
        <p:spPr>
          <a:xfrm rot="5400000">
            <a:off x="5139234" y="1475143"/>
            <a:ext cx="185498" cy="258307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Metin kutusu 67"/>
          <p:cNvSpPr txBox="1"/>
          <p:nvPr/>
        </p:nvSpPr>
        <p:spPr>
          <a:xfrm>
            <a:off x="2923962" y="2859427"/>
            <a:ext cx="60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 smtClean="0"/>
              <a:t>i=%8</a:t>
            </a:r>
            <a:endParaRPr lang="en-US" sz="1050" dirty="0"/>
          </a:p>
        </p:txBody>
      </p:sp>
      <p:sp>
        <p:nvSpPr>
          <p:cNvPr id="69" name="Metin kutusu 68"/>
          <p:cNvSpPr txBox="1"/>
          <p:nvPr/>
        </p:nvSpPr>
        <p:spPr>
          <a:xfrm>
            <a:off x="4974434" y="2884869"/>
            <a:ext cx="609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 smtClean="0"/>
              <a:t>i=%10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09338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Cevap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755576" y="2204864"/>
                <a:ext cx="7272808" cy="14602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𝑃</m:t>
                      </m:r>
                      <m:r>
                        <a:rPr lang="tr-TR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200</m:t>
                          </m:r>
                        </m:num>
                        <m:den>
                          <m:r>
                            <a:rPr lang="tr-TR" b="0" i="1" smtClean="0">
                              <a:latin typeface="Cambria Math"/>
                            </a:rPr>
                            <m:t>(1+0,08)</m:t>
                          </m:r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100</m:t>
                          </m:r>
                        </m:num>
                        <m:den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1+0,08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tr-TR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tr-TR" b="0" i="1" smtClean="0">
                              <a:latin typeface="Cambria Math"/>
                            </a:rPr>
                            <m:t>100+100∗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0,1</m:t>
                                  </m:r>
                                </m:den>
                              </m:f>
                              <m:r>
                                <a:rPr lang="tr-TR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tr-TR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tr-TR" b="0" i="1" smtClean="0">
                                              <a:latin typeface="Cambria Math"/>
                                            </a:rPr>
                                            <m:t>1+0,1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sup>
                                  </m:s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</m:d>
                      <m:r>
                        <a:rPr lang="tr-TR" b="0" i="0" smtClean="0">
                          <a:latin typeface="Cambria Math"/>
                        </a:rPr>
                        <m:t>∗</m:t>
                      </m:r>
                      <m:d>
                        <m:dPr>
                          <m:begChr m:val="["/>
                          <m:endChr m:val="]"/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  <m:r>
                                <a:rPr lang="tr-TR" b="0" i="1" smtClean="0">
                                  <a:latin typeface="Cambria Math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tr-TR" b="0" i="1" smtClean="0">
                                  <a:latin typeface="Cambria Math"/>
                                </a:rPr>
                                <m:t>0,1∗</m:t>
                              </m:r>
                              <m:sSup>
                                <m:sSup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1+0,1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tr-TR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tr-TR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1+0,08</m:t>
                                  </m:r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2204864"/>
                <a:ext cx="7272808" cy="146020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6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Soru</a:t>
            </a:r>
            <a:endParaRPr lang="en-US" dirty="0"/>
          </a:p>
        </p:txBody>
      </p:sp>
      <p:cxnSp>
        <p:nvCxnSpPr>
          <p:cNvPr id="58" name="Düz Bağlayıcı 57"/>
          <p:cNvCxnSpPr/>
          <p:nvPr/>
        </p:nvCxnSpPr>
        <p:spPr>
          <a:xfrm>
            <a:off x="2591780" y="2052174"/>
            <a:ext cx="414046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up 67"/>
          <p:cNvGrpSpPr/>
          <p:nvPr/>
        </p:nvGrpSpPr>
        <p:grpSpPr>
          <a:xfrm>
            <a:off x="1780625" y="1754282"/>
            <a:ext cx="5131635" cy="1732149"/>
            <a:chOff x="1780625" y="1754282"/>
            <a:chExt cx="5131635" cy="1732149"/>
          </a:xfrm>
        </p:grpSpPr>
        <p:grpSp>
          <p:nvGrpSpPr>
            <p:cNvPr id="66" name="Grup 65"/>
            <p:cNvGrpSpPr/>
            <p:nvPr/>
          </p:nvGrpSpPr>
          <p:grpSpPr>
            <a:xfrm>
              <a:off x="1780625" y="1754282"/>
              <a:ext cx="5131635" cy="1478233"/>
              <a:chOff x="1780625" y="1754282"/>
              <a:chExt cx="5131635" cy="1478233"/>
            </a:xfrm>
          </p:grpSpPr>
          <p:grpSp>
            <p:nvGrpSpPr>
              <p:cNvPr id="56" name="Grup 55"/>
              <p:cNvGrpSpPr/>
              <p:nvPr/>
            </p:nvGrpSpPr>
            <p:grpSpPr>
              <a:xfrm>
                <a:off x="1780625" y="1754282"/>
                <a:ext cx="5131635" cy="1125755"/>
                <a:chOff x="1780625" y="1754282"/>
                <a:chExt cx="5131635" cy="1125755"/>
              </a:xfrm>
            </p:grpSpPr>
            <p:grpSp>
              <p:nvGrpSpPr>
                <p:cNvPr id="4" name="Grup 3"/>
                <p:cNvGrpSpPr/>
                <p:nvPr/>
              </p:nvGrpSpPr>
              <p:grpSpPr>
                <a:xfrm>
                  <a:off x="1780625" y="1754282"/>
                  <a:ext cx="4951615" cy="1125755"/>
                  <a:chOff x="1780625" y="1627324"/>
                  <a:chExt cx="4951615" cy="1125755"/>
                </a:xfrm>
              </p:grpSpPr>
              <p:grpSp>
                <p:nvGrpSpPr>
                  <p:cNvPr id="5" name="Grup 4"/>
                  <p:cNvGrpSpPr/>
                  <p:nvPr/>
                </p:nvGrpSpPr>
                <p:grpSpPr>
                  <a:xfrm>
                    <a:off x="1871700" y="1916832"/>
                    <a:ext cx="4860540" cy="656456"/>
                    <a:chOff x="1871700" y="1916832"/>
                    <a:chExt cx="4860540" cy="656456"/>
                  </a:xfrm>
                </p:grpSpPr>
                <p:grpSp>
                  <p:nvGrpSpPr>
                    <p:cNvPr id="22" name="Grup 21"/>
                    <p:cNvGrpSpPr/>
                    <p:nvPr/>
                  </p:nvGrpSpPr>
                  <p:grpSpPr>
                    <a:xfrm>
                      <a:off x="1871700" y="2255845"/>
                      <a:ext cx="4860540" cy="317443"/>
                      <a:chOff x="611560" y="2276872"/>
                      <a:chExt cx="4860540" cy="317443"/>
                    </a:xfrm>
                  </p:grpSpPr>
                  <p:cxnSp>
                    <p:nvCxnSpPr>
                      <p:cNvPr id="34" name="Düz Bağlayıcı 33"/>
                      <p:cNvCxnSpPr/>
                      <p:nvPr/>
                    </p:nvCxnSpPr>
                    <p:spPr>
                      <a:xfrm>
                        <a:off x="611560" y="2420888"/>
                        <a:ext cx="4860540" cy="0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5" name="Düz Bağlayıcı 34"/>
                      <p:cNvCxnSpPr/>
                      <p:nvPr/>
                    </p:nvCxnSpPr>
                    <p:spPr>
                      <a:xfrm>
                        <a:off x="611560" y="2276872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6" name="Düz Bağlayıcı 35"/>
                      <p:cNvCxnSpPr/>
                      <p:nvPr/>
                    </p:nvCxnSpPr>
                    <p:spPr>
                      <a:xfrm>
                        <a:off x="971600" y="2285256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Düz Bağlayıcı 36"/>
                      <p:cNvCxnSpPr/>
                      <p:nvPr/>
                    </p:nvCxnSpPr>
                    <p:spPr>
                      <a:xfrm>
                        <a:off x="1331640" y="2276872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8" name="Düz Bağlayıcı 37"/>
                      <p:cNvCxnSpPr/>
                      <p:nvPr/>
                    </p:nvCxnSpPr>
                    <p:spPr>
                      <a:xfrm>
                        <a:off x="1763688" y="2289515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9" name="Düz Bağlayıcı 38"/>
                      <p:cNvCxnSpPr/>
                      <p:nvPr/>
                    </p:nvCxnSpPr>
                    <p:spPr>
                      <a:xfrm>
                        <a:off x="2195736" y="2289515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Düz Bağlayıcı 39"/>
                      <p:cNvCxnSpPr/>
                      <p:nvPr/>
                    </p:nvCxnSpPr>
                    <p:spPr>
                      <a:xfrm>
                        <a:off x="2627784" y="2289515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1" name="Düz Bağlayıcı 40"/>
                      <p:cNvCxnSpPr/>
                      <p:nvPr/>
                    </p:nvCxnSpPr>
                    <p:spPr>
                      <a:xfrm>
                        <a:off x="3059832" y="2297899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2" name="Düz Bağlayıcı 41"/>
                      <p:cNvCxnSpPr/>
                      <p:nvPr/>
                    </p:nvCxnSpPr>
                    <p:spPr>
                      <a:xfrm>
                        <a:off x="3491880" y="2297899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Düz Bağlayıcı 42"/>
                      <p:cNvCxnSpPr/>
                      <p:nvPr/>
                    </p:nvCxnSpPr>
                    <p:spPr>
                      <a:xfrm>
                        <a:off x="3923928" y="2306283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4" name="Düz Bağlayıcı 43"/>
                      <p:cNvCxnSpPr/>
                      <p:nvPr/>
                    </p:nvCxnSpPr>
                    <p:spPr>
                      <a:xfrm>
                        <a:off x="4283968" y="2296411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5" name="Düz Bağlayıcı 44"/>
                      <p:cNvCxnSpPr/>
                      <p:nvPr/>
                    </p:nvCxnSpPr>
                    <p:spPr>
                      <a:xfrm>
                        <a:off x="4716016" y="2306283"/>
                        <a:ext cx="0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5" name="Düz Ok Bağlayıcısı 24"/>
                    <p:cNvCxnSpPr/>
                    <p:nvPr/>
                  </p:nvCxnSpPr>
                  <p:spPr>
                    <a:xfrm flipV="1">
                      <a:off x="2591780" y="1916832"/>
                      <a:ext cx="0" cy="483029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9" name="Metin kutusu 8"/>
                  <p:cNvSpPr txBox="1"/>
                  <p:nvPr/>
                </p:nvSpPr>
                <p:spPr>
                  <a:xfrm>
                    <a:off x="5724128" y="1627324"/>
                    <a:ext cx="648072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A=400</a:t>
                    </a:r>
                    <a:endParaRPr lang="en-US" sz="1050" dirty="0"/>
                  </a:p>
                </p:txBody>
              </p:sp>
              <p:sp>
                <p:nvSpPr>
                  <p:cNvPr id="10" name="Metin kutusu 9"/>
                  <p:cNvSpPr txBox="1"/>
                  <p:nvPr/>
                </p:nvSpPr>
                <p:spPr>
                  <a:xfrm>
                    <a:off x="1780625" y="2088096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0</a:t>
                    </a:r>
                    <a:endParaRPr lang="en-US" sz="1050" dirty="0"/>
                  </a:p>
                </p:txBody>
              </p:sp>
              <p:sp>
                <p:nvSpPr>
                  <p:cNvPr id="11" name="Metin kutusu 10"/>
                  <p:cNvSpPr txBox="1"/>
                  <p:nvPr/>
                </p:nvSpPr>
                <p:spPr>
                  <a:xfrm>
                    <a:off x="2123728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</a:t>
                    </a:r>
                    <a:endParaRPr lang="en-US" sz="1050" dirty="0"/>
                  </a:p>
                </p:txBody>
              </p:sp>
              <p:sp>
                <p:nvSpPr>
                  <p:cNvPr id="12" name="Metin kutusu 11"/>
                  <p:cNvSpPr txBox="1"/>
                  <p:nvPr/>
                </p:nvSpPr>
                <p:spPr>
                  <a:xfrm>
                    <a:off x="2483768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2</a:t>
                    </a:r>
                    <a:endParaRPr lang="en-US" sz="1050" dirty="0"/>
                  </a:p>
                </p:txBody>
              </p:sp>
              <p:sp>
                <p:nvSpPr>
                  <p:cNvPr id="13" name="Metin kutusu 12"/>
                  <p:cNvSpPr txBox="1"/>
                  <p:nvPr/>
                </p:nvSpPr>
                <p:spPr>
                  <a:xfrm>
                    <a:off x="2915816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3</a:t>
                    </a:r>
                    <a:endParaRPr lang="en-US" sz="1050" dirty="0"/>
                  </a:p>
                </p:txBody>
              </p:sp>
              <p:sp>
                <p:nvSpPr>
                  <p:cNvPr id="14" name="Metin kutusu 13"/>
                  <p:cNvSpPr txBox="1"/>
                  <p:nvPr/>
                </p:nvSpPr>
                <p:spPr>
                  <a:xfrm>
                    <a:off x="3347864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4</a:t>
                    </a:r>
                    <a:endParaRPr lang="en-US" sz="1050" dirty="0"/>
                  </a:p>
                </p:txBody>
              </p:sp>
              <p:sp>
                <p:nvSpPr>
                  <p:cNvPr id="15" name="Metin kutusu 14"/>
                  <p:cNvSpPr txBox="1"/>
                  <p:nvPr/>
                </p:nvSpPr>
                <p:spPr>
                  <a:xfrm>
                    <a:off x="3779912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5</a:t>
                    </a:r>
                    <a:endParaRPr lang="en-US" sz="1050" dirty="0"/>
                  </a:p>
                </p:txBody>
              </p:sp>
              <p:sp>
                <p:nvSpPr>
                  <p:cNvPr id="16" name="Metin kutusu 15"/>
                  <p:cNvSpPr txBox="1"/>
                  <p:nvPr/>
                </p:nvSpPr>
                <p:spPr>
                  <a:xfrm>
                    <a:off x="4211960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6</a:t>
                    </a:r>
                    <a:endParaRPr lang="en-US" sz="1050" dirty="0"/>
                  </a:p>
                </p:txBody>
              </p:sp>
              <p:sp>
                <p:nvSpPr>
                  <p:cNvPr id="17" name="Metin kutusu 16"/>
                  <p:cNvSpPr txBox="1"/>
                  <p:nvPr/>
                </p:nvSpPr>
                <p:spPr>
                  <a:xfrm>
                    <a:off x="4649857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7</a:t>
                    </a:r>
                    <a:endParaRPr lang="en-US" sz="1050" dirty="0"/>
                  </a:p>
                </p:txBody>
              </p:sp>
              <p:sp>
                <p:nvSpPr>
                  <p:cNvPr id="18" name="Metin kutusu 17"/>
                  <p:cNvSpPr txBox="1"/>
                  <p:nvPr/>
                </p:nvSpPr>
                <p:spPr>
                  <a:xfrm>
                    <a:off x="5076056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8</a:t>
                    </a:r>
                    <a:endParaRPr lang="en-US" sz="1050" dirty="0"/>
                  </a:p>
                </p:txBody>
              </p:sp>
              <p:sp>
                <p:nvSpPr>
                  <p:cNvPr id="19" name="Metin kutusu 18"/>
                  <p:cNvSpPr txBox="1"/>
                  <p:nvPr/>
                </p:nvSpPr>
                <p:spPr>
                  <a:xfrm>
                    <a:off x="5436096" y="2499163"/>
                    <a:ext cx="216024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9</a:t>
                    </a:r>
                    <a:endParaRPr lang="en-US" sz="1050" dirty="0"/>
                  </a:p>
                </p:txBody>
              </p:sp>
              <p:sp>
                <p:nvSpPr>
                  <p:cNvPr id="20" name="Metin kutusu 19"/>
                  <p:cNvSpPr txBox="1"/>
                  <p:nvPr/>
                </p:nvSpPr>
                <p:spPr>
                  <a:xfrm>
                    <a:off x="5812769" y="2494612"/>
                    <a:ext cx="360040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1050" dirty="0" smtClean="0"/>
                      <a:t>10</a:t>
                    </a:r>
                    <a:endParaRPr lang="en-US" sz="1050" dirty="0"/>
                  </a:p>
                </p:txBody>
              </p:sp>
            </p:grpSp>
            <p:cxnSp>
              <p:nvCxnSpPr>
                <p:cNvPr id="46" name="Düz Ok Bağlayıcısı 45"/>
                <p:cNvCxnSpPr/>
                <p:nvPr/>
              </p:nvCxnSpPr>
              <p:spPr>
                <a:xfrm flipV="1">
                  <a:off x="4319972" y="2037912"/>
                  <a:ext cx="0" cy="4830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Düz Ok Bağlayıcısı 46"/>
                <p:cNvCxnSpPr/>
                <p:nvPr/>
              </p:nvCxnSpPr>
              <p:spPr>
                <a:xfrm flipV="1">
                  <a:off x="3455876" y="2052174"/>
                  <a:ext cx="0" cy="4830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Düz Ok Bağlayıcısı 47"/>
                <p:cNvCxnSpPr/>
                <p:nvPr/>
              </p:nvCxnSpPr>
              <p:spPr>
                <a:xfrm flipV="1">
                  <a:off x="5184068" y="2037914"/>
                  <a:ext cx="0" cy="4830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Düz Ok Bağlayıcısı 48"/>
                <p:cNvCxnSpPr/>
                <p:nvPr/>
              </p:nvCxnSpPr>
              <p:spPr>
                <a:xfrm flipV="1">
                  <a:off x="5976156" y="2037914"/>
                  <a:ext cx="0" cy="4830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Düz Bağlayıcı 50"/>
                <p:cNvCxnSpPr/>
                <p:nvPr/>
              </p:nvCxnSpPr>
              <p:spPr>
                <a:xfrm>
                  <a:off x="6372200" y="2407450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Düz Bağlayıcı 51"/>
                <p:cNvCxnSpPr/>
                <p:nvPr/>
              </p:nvCxnSpPr>
              <p:spPr>
                <a:xfrm>
                  <a:off x="6732240" y="2407450"/>
                  <a:ext cx="0" cy="288032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Metin kutusu 52"/>
                <p:cNvSpPr txBox="1"/>
                <p:nvPr/>
              </p:nvSpPr>
              <p:spPr>
                <a:xfrm>
                  <a:off x="6192180" y="2621570"/>
                  <a:ext cx="360040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1050" dirty="0" smtClean="0"/>
                    <a:t>11</a:t>
                  </a:r>
                  <a:endParaRPr lang="en-US" sz="1050" dirty="0"/>
                </a:p>
              </p:txBody>
            </p:sp>
            <p:sp>
              <p:nvSpPr>
                <p:cNvPr id="54" name="Metin kutusu 53"/>
                <p:cNvSpPr txBox="1"/>
                <p:nvPr/>
              </p:nvSpPr>
              <p:spPr>
                <a:xfrm>
                  <a:off x="6552220" y="2621570"/>
                  <a:ext cx="360040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1050" dirty="0" smtClean="0"/>
                    <a:t>12</a:t>
                  </a:r>
                  <a:endParaRPr lang="en-US" sz="1050" dirty="0"/>
                </a:p>
              </p:txBody>
            </p:sp>
            <p:cxnSp>
              <p:nvCxnSpPr>
                <p:cNvPr id="55" name="Düz Ok Bağlayıcısı 54"/>
                <p:cNvCxnSpPr/>
                <p:nvPr/>
              </p:nvCxnSpPr>
              <p:spPr>
                <a:xfrm flipV="1">
                  <a:off x="6732240" y="2037913"/>
                  <a:ext cx="0" cy="483029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0" name="Düz Ok Bağlayıcısı 59"/>
              <p:cNvCxnSpPr/>
              <p:nvPr/>
            </p:nvCxnSpPr>
            <p:spPr>
              <a:xfrm>
                <a:off x="3023828" y="2526819"/>
                <a:ext cx="0" cy="6861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Düz Ok Bağlayıcısı 60"/>
              <p:cNvCxnSpPr/>
              <p:nvPr/>
            </p:nvCxnSpPr>
            <p:spPr>
              <a:xfrm>
                <a:off x="4319972" y="2520941"/>
                <a:ext cx="0" cy="6861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Düz Ok Bağlayıcısı 61"/>
              <p:cNvCxnSpPr/>
              <p:nvPr/>
            </p:nvCxnSpPr>
            <p:spPr>
              <a:xfrm>
                <a:off x="5544108" y="2546358"/>
                <a:ext cx="0" cy="6861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Düz Ok Bağlayıcısı 62"/>
              <p:cNvCxnSpPr/>
              <p:nvPr/>
            </p:nvCxnSpPr>
            <p:spPr>
              <a:xfrm>
                <a:off x="6732240" y="2539462"/>
                <a:ext cx="0" cy="68615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Düz Bağlayıcı 64"/>
              <p:cNvCxnSpPr/>
              <p:nvPr/>
            </p:nvCxnSpPr>
            <p:spPr>
              <a:xfrm>
                <a:off x="3023828" y="3207098"/>
                <a:ext cx="3708412" cy="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Metin kutusu 66"/>
            <p:cNvSpPr txBox="1"/>
            <p:nvPr/>
          </p:nvSpPr>
          <p:spPr>
            <a:xfrm>
              <a:off x="6171964" y="3232515"/>
              <a:ext cx="64807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050" dirty="0" smtClean="0"/>
                <a:t>A=500</a:t>
              </a:r>
              <a:endParaRPr lang="en-US" sz="1050" dirty="0"/>
            </a:p>
          </p:txBody>
        </p:sp>
      </p:grpSp>
      <p:sp>
        <p:nvSpPr>
          <p:cNvPr id="69" name="Metin kutusu 68"/>
          <p:cNvSpPr txBox="1"/>
          <p:nvPr/>
        </p:nvSpPr>
        <p:spPr>
          <a:xfrm>
            <a:off x="827584" y="3717032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Eğer yukarıda verilen nakit akışının şimdiki değeri 0’sa, aylık faiz oranı kaçtır?</a:t>
            </a:r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cash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is </a:t>
            </a:r>
            <a:r>
              <a:rPr lang="tr-TR" dirty="0" err="1" smtClean="0"/>
              <a:t>zero</a:t>
            </a:r>
            <a:r>
              <a:rPr lang="tr-TR" dirty="0" smtClean="0"/>
              <a:t>, </a:t>
            </a: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of </a:t>
            </a:r>
            <a:r>
              <a:rPr lang="tr-TR" dirty="0" err="1" smtClean="0"/>
              <a:t>monthly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r>
              <a:rPr lang="tr-TR" dirty="0" smtClean="0"/>
              <a:t> </a:t>
            </a:r>
            <a:r>
              <a:rPr lang="tr-TR" dirty="0" err="1" smtClean="0"/>
              <a:t>ratio</a:t>
            </a:r>
            <a:r>
              <a:rPr lang="tr-TR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2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Cevap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0" y="1600200"/>
                <a:ext cx="9036496" cy="45259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b="0" i="1" smtClean="0">
                          <a:latin typeface="Cambria Math"/>
                        </a:rPr>
                        <m:t>400∗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𝑎𝑦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  <m:r>
                            <a:rPr lang="tr-TR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tr-TR" b="0" i="1" smtClean="0">
                                  <a:latin typeface="Cambria Math"/>
                                </a:rPr>
                                <m:t>𝑎𝑦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𝑎𝑦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6</m:t>
                              </m:r>
                            </m:sup>
                          </m:sSup>
                        </m:den>
                      </m:f>
                      <m:r>
                        <a:rPr lang="tr-TR" b="0" i="0" smtClean="0">
                          <a:latin typeface="Cambria Math"/>
                        </a:rPr>
                        <m:t>=</m:t>
                      </m:r>
                      <m:r>
                        <a:rPr lang="tr-TR" b="0" i="1" smtClean="0">
                          <a:latin typeface="Cambria Math"/>
                        </a:rPr>
                        <m:t>500∗</m:t>
                      </m:r>
                      <m:f>
                        <m:f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𝑎𝑦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tr-TR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sSub>
                            <m:sSub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tr-TR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tr-TR" b="0" i="1" smtClean="0">
                                  <a:latin typeface="Cambria Math"/>
                                </a:rPr>
                                <m:t>𝑎𝑦</m:t>
                              </m:r>
                            </m:sub>
                          </m:sSub>
                          <m:r>
                            <a:rPr lang="tr-TR" b="0" i="1" smtClean="0">
                              <a:latin typeface="Cambria Math"/>
                            </a:rPr>
                            <m:t>∗</m:t>
                          </m:r>
                          <m:sSup>
                            <m:sSup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1+</m:t>
                                  </m:r>
                                  <m:sSub>
                                    <m:sSubPr>
                                      <m:ctrlPr>
                                        <a:rPr lang="tr-TR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tr-TR" b="0" i="1" smtClean="0">
                                          <a:latin typeface="Cambria Math"/>
                                        </a:rPr>
                                        <m:t>𝑎𝑦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tr-TR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00200"/>
                <a:ext cx="9036496" cy="45259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Metin kutusu 3"/>
              <p:cNvSpPr txBox="1"/>
              <p:nvPr/>
            </p:nvSpPr>
            <p:spPr>
              <a:xfrm>
                <a:off x="683568" y="3573016"/>
                <a:ext cx="4464496" cy="465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tr-TR" b="0" i="1" smtClean="0">
                              <a:latin typeface="Cambria Math"/>
                            </a:rPr>
                            <m:t>2</m:t>
                          </m:r>
                          <m:r>
                            <a:rPr lang="tr-TR" b="0" i="1" smtClean="0">
                              <a:latin typeface="Cambria Math"/>
                            </a:rPr>
                            <m:t>𝑎𝑦</m:t>
                          </m:r>
                        </m:sub>
                      </m:sSub>
                      <m:r>
                        <a:rPr lang="tr-T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𝑎𝑦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tr-TR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tr-TR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Metin kutusu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573016"/>
                <a:ext cx="4464496" cy="465705"/>
              </a:xfrm>
              <a:prstGeom prst="rect">
                <a:avLst/>
              </a:prstGeom>
              <a:blipFill rotWithShape="1">
                <a:blip r:embed="rId3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Metin kutusu 4"/>
              <p:cNvSpPr txBox="1"/>
              <p:nvPr/>
            </p:nvSpPr>
            <p:spPr>
              <a:xfrm>
                <a:off x="683568" y="4293096"/>
                <a:ext cx="4464496" cy="465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tr-TR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tr-TR" b="0" i="1" smtClean="0">
                              <a:latin typeface="Cambria Math"/>
                            </a:rPr>
                            <m:t>3</m:t>
                          </m:r>
                          <m:r>
                            <a:rPr lang="tr-TR" b="0" i="1" smtClean="0">
                              <a:latin typeface="Cambria Math"/>
                            </a:rPr>
                            <m:t>𝑎𝑦</m:t>
                          </m:r>
                        </m:sub>
                      </m:sSub>
                      <m:r>
                        <a:rPr lang="tr-TR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tr-TR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tr-TR" b="0" i="1" smtClean="0">
                                  <a:latin typeface="Cambria Math"/>
                                </a:rPr>
                                <m:t>1+</m:t>
                              </m:r>
                              <m:sSub>
                                <m:sSubPr>
                                  <m:ctrlPr>
                                    <a:rPr lang="tr-T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tr-TR" b="0" i="1" smtClean="0">
                                      <a:latin typeface="Cambria Math"/>
                                    </a:rPr>
                                    <m:t>𝑎𝑦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tr-TR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tr-TR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Metin kutusu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293096"/>
                <a:ext cx="4464496" cy="465705"/>
              </a:xfrm>
              <a:prstGeom prst="rect">
                <a:avLst/>
              </a:prstGeom>
              <a:blipFill rotWithShape="1">
                <a:blip r:embed="rId4"/>
                <a:stretch>
                  <a:fillRect b="-38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03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Soru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659177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Aktivite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Öncül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Süre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Aktivite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Maliyeti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A,</a:t>
                      </a:r>
                      <a:r>
                        <a:rPr lang="tr-TR" baseline="0" dirty="0" smtClean="0"/>
                        <a:t> 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D,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C,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F,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D,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683568" y="414908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Varsayım 1:Bir </a:t>
            </a:r>
            <a:r>
              <a:rPr lang="tr-TR" dirty="0" smtClean="0"/>
              <a:t>projede her aktivitenin maliyeti, aktivitelerin zamanında tamamlanacağı ve tamamlandığı zamanda ödeneceği varsayımıyla hareket edilmektedir. </a:t>
            </a:r>
            <a:endParaRPr lang="tr-TR" dirty="0" smtClean="0"/>
          </a:p>
          <a:p>
            <a:r>
              <a:rPr lang="tr-TR" dirty="0" smtClean="0"/>
              <a:t>Varsayım 2: Her aktivite en erken başlama tarihinde başlayacağı ve belirtilen sürede </a:t>
            </a:r>
            <a:r>
              <a:rPr lang="tr-TR" smtClean="0"/>
              <a:t>biteceği varsayılmaktadır.</a:t>
            </a:r>
            <a:endParaRPr lang="tr-TR" dirty="0" smtClean="0"/>
          </a:p>
          <a:p>
            <a:r>
              <a:rPr lang="tr-TR" dirty="0" smtClean="0"/>
              <a:t>İş veren yüklenicilere daha az para ödemek için aylık %2 faiz oranıyla bankaya para yatırmayı düşünmektedir. İş verenin yatırması gereken miktarı bulunuz.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70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Cevap</a:t>
            </a:r>
            <a:endParaRPr lang="en-US" dirty="0"/>
          </a:p>
        </p:txBody>
      </p:sp>
      <p:grpSp>
        <p:nvGrpSpPr>
          <p:cNvPr id="70" name="Grup 69"/>
          <p:cNvGrpSpPr/>
          <p:nvPr/>
        </p:nvGrpSpPr>
        <p:grpSpPr>
          <a:xfrm>
            <a:off x="1300790" y="1951936"/>
            <a:ext cx="6747590" cy="2753588"/>
            <a:chOff x="245652" y="1971556"/>
            <a:chExt cx="6747590" cy="2753588"/>
          </a:xfrm>
        </p:grpSpPr>
        <p:grpSp>
          <p:nvGrpSpPr>
            <p:cNvPr id="40" name="Grup 39"/>
            <p:cNvGrpSpPr/>
            <p:nvPr/>
          </p:nvGrpSpPr>
          <p:grpSpPr>
            <a:xfrm>
              <a:off x="539552" y="2249143"/>
              <a:ext cx="6264696" cy="2476001"/>
              <a:chOff x="539552" y="2249143"/>
              <a:chExt cx="6264696" cy="2476001"/>
            </a:xfrm>
          </p:grpSpPr>
          <p:grpSp>
            <p:nvGrpSpPr>
              <p:cNvPr id="31" name="Grup 30"/>
              <p:cNvGrpSpPr/>
              <p:nvPr/>
            </p:nvGrpSpPr>
            <p:grpSpPr>
              <a:xfrm>
                <a:off x="539552" y="2276872"/>
                <a:ext cx="6264696" cy="2448272"/>
                <a:chOff x="539552" y="2276872"/>
                <a:chExt cx="6264696" cy="2448272"/>
              </a:xfrm>
            </p:grpSpPr>
            <p:sp>
              <p:nvSpPr>
                <p:cNvPr id="4" name="Oval 3"/>
                <p:cNvSpPr/>
                <p:nvPr/>
              </p:nvSpPr>
              <p:spPr>
                <a:xfrm>
                  <a:off x="539552" y="3356992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1619672" y="2276872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Oval 5"/>
                <p:cNvSpPr/>
                <p:nvPr/>
              </p:nvSpPr>
              <p:spPr>
                <a:xfrm>
                  <a:off x="1619672" y="4365104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Oval 6"/>
                <p:cNvSpPr/>
                <p:nvPr/>
              </p:nvSpPr>
              <p:spPr>
                <a:xfrm>
                  <a:off x="1619672" y="3356992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Oval 7"/>
                <p:cNvSpPr/>
                <p:nvPr/>
              </p:nvSpPr>
              <p:spPr>
                <a:xfrm>
                  <a:off x="3059832" y="2276872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" name="Oval 8"/>
                <p:cNvSpPr/>
                <p:nvPr/>
              </p:nvSpPr>
              <p:spPr>
                <a:xfrm>
                  <a:off x="4788024" y="2276872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6444208" y="2276872"/>
                  <a:ext cx="360040" cy="36004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" name="Düz Ok Bağlayıcısı 11"/>
                <p:cNvCxnSpPr>
                  <a:stCxn id="4" idx="7"/>
                  <a:endCxn id="5" idx="3"/>
                </p:cNvCxnSpPr>
                <p:nvPr/>
              </p:nvCxnSpPr>
              <p:spPr>
                <a:xfrm flipV="1">
                  <a:off x="846865" y="2584185"/>
                  <a:ext cx="825534" cy="82553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Düz Ok Bağlayıcısı 13"/>
                <p:cNvCxnSpPr>
                  <a:stCxn id="4" idx="6"/>
                  <a:endCxn id="7" idx="2"/>
                </p:cNvCxnSpPr>
                <p:nvPr/>
              </p:nvCxnSpPr>
              <p:spPr>
                <a:xfrm>
                  <a:off x="899592" y="3537012"/>
                  <a:ext cx="72008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Düz Ok Bağlayıcısı 15"/>
                <p:cNvCxnSpPr>
                  <a:stCxn id="4" idx="5"/>
                  <a:endCxn id="6" idx="1"/>
                </p:cNvCxnSpPr>
                <p:nvPr/>
              </p:nvCxnSpPr>
              <p:spPr>
                <a:xfrm>
                  <a:off x="846865" y="3664305"/>
                  <a:ext cx="825534" cy="75352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Düz Ok Bağlayıcısı 17"/>
                <p:cNvCxnSpPr>
                  <a:stCxn id="5" idx="6"/>
                  <a:endCxn id="8" idx="2"/>
                </p:cNvCxnSpPr>
                <p:nvPr/>
              </p:nvCxnSpPr>
              <p:spPr>
                <a:xfrm>
                  <a:off x="1979712" y="2456892"/>
                  <a:ext cx="1080120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Düz Ok Bağlayıcısı 19"/>
                <p:cNvCxnSpPr>
                  <a:stCxn id="8" idx="6"/>
                  <a:endCxn id="9" idx="2"/>
                </p:cNvCxnSpPr>
                <p:nvPr/>
              </p:nvCxnSpPr>
              <p:spPr>
                <a:xfrm>
                  <a:off x="3419872" y="2456892"/>
                  <a:ext cx="1368152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Düz Ok Bağlayıcısı 21"/>
                <p:cNvCxnSpPr>
                  <a:stCxn id="9" idx="6"/>
                  <a:endCxn id="10" idx="2"/>
                </p:cNvCxnSpPr>
                <p:nvPr/>
              </p:nvCxnSpPr>
              <p:spPr>
                <a:xfrm>
                  <a:off x="5148064" y="2456892"/>
                  <a:ext cx="1296144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Düz Ok Bağlayıcısı 23"/>
                <p:cNvCxnSpPr>
                  <a:stCxn id="7" idx="7"/>
                  <a:endCxn id="8" idx="3"/>
                </p:cNvCxnSpPr>
                <p:nvPr/>
              </p:nvCxnSpPr>
              <p:spPr>
                <a:xfrm flipV="1">
                  <a:off x="1926985" y="2584185"/>
                  <a:ext cx="1185574" cy="82553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Düz Ok Bağlayıcısı 25"/>
                <p:cNvCxnSpPr>
                  <a:stCxn id="6" idx="0"/>
                  <a:endCxn id="7" idx="4"/>
                </p:cNvCxnSpPr>
                <p:nvPr/>
              </p:nvCxnSpPr>
              <p:spPr>
                <a:xfrm flipV="1">
                  <a:off x="1799692" y="3717032"/>
                  <a:ext cx="0" cy="648072"/>
                </a:xfrm>
                <a:prstGeom prst="straightConnector1">
                  <a:avLst/>
                </a:prstGeom>
                <a:ln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Düz Bağlayıcı 27"/>
                <p:cNvCxnSpPr>
                  <a:stCxn id="7" idx="6"/>
                </p:cNvCxnSpPr>
                <p:nvPr/>
              </p:nvCxnSpPr>
              <p:spPr>
                <a:xfrm>
                  <a:off x="1979712" y="3537012"/>
                  <a:ext cx="1944216" cy="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Düz Ok Bağlayıcısı 29"/>
                <p:cNvCxnSpPr>
                  <a:endCxn id="9" idx="3"/>
                </p:cNvCxnSpPr>
                <p:nvPr/>
              </p:nvCxnSpPr>
              <p:spPr>
                <a:xfrm flipV="1">
                  <a:off x="3923928" y="2584185"/>
                  <a:ext cx="916823" cy="95282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2" name="Metin kutusu 31"/>
              <p:cNvSpPr txBox="1"/>
              <p:nvPr/>
            </p:nvSpPr>
            <p:spPr>
              <a:xfrm>
                <a:off x="1160004" y="3328730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/>
                  <a:t>B</a:t>
                </a:r>
                <a:endParaRPr lang="tr-TR" sz="1050" dirty="0" smtClean="0"/>
              </a:p>
              <a:p>
                <a:r>
                  <a:rPr lang="tr-TR" sz="1050" dirty="0"/>
                  <a:t>4</a:t>
                </a:r>
                <a:endParaRPr lang="en-US" sz="1050" dirty="0"/>
              </a:p>
            </p:txBody>
          </p:sp>
          <p:sp>
            <p:nvSpPr>
              <p:cNvPr id="33" name="Metin kutusu 32"/>
              <p:cNvSpPr txBox="1"/>
              <p:nvPr/>
            </p:nvSpPr>
            <p:spPr>
              <a:xfrm rot="18961365">
                <a:off x="1057272" y="2753663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A</a:t>
                </a:r>
              </a:p>
              <a:p>
                <a:r>
                  <a:rPr lang="tr-TR" sz="1050" dirty="0"/>
                  <a:t>4</a:t>
                </a:r>
                <a:endParaRPr lang="en-US" sz="1050" dirty="0"/>
              </a:p>
            </p:txBody>
          </p:sp>
          <p:sp>
            <p:nvSpPr>
              <p:cNvPr id="34" name="Metin kutusu 33"/>
              <p:cNvSpPr txBox="1"/>
              <p:nvPr/>
            </p:nvSpPr>
            <p:spPr>
              <a:xfrm rot="2597675">
                <a:off x="1057553" y="3886046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/>
                  <a:t>C</a:t>
                </a:r>
                <a:endParaRPr lang="tr-TR" sz="1050" dirty="0" smtClean="0"/>
              </a:p>
              <a:p>
                <a:r>
                  <a:rPr lang="tr-TR" sz="1050" dirty="0"/>
                  <a:t>4</a:t>
                </a:r>
                <a:endParaRPr lang="en-US" sz="1050" dirty="0"/>
              </a:p>
            </p:txBody>
          </p:sp>
          <p:sp>
            <p:nvSpPr>
              <p:cNvPr id="35" name="Metin kutusu 34"/>
              <p:cNvSpPr txBox="1"/>
              <p:nvPr/>
            </p:nvSpPr>
            <p:spPr>
              <a:xfrm>
                <a:off x="2412982" y="2249143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F</a:t>
                </a:r>
              </a:p>
              <a:p>
                <a:r>
                  <a:rPr lang="tr-TR" sz="1050" dirty="0" smtClean="0"/>
                  <a:t>2</a:t>
                </a:r>
                <a:endParaRPr lang="en-US" sz="1050" dirty="0"/>
              </a:p>
            </p:txBody>
          </p:sp>
          <p:sp>
            <p:nvSpPr>
              <p:cNvPr id="36" name="Metin kutusu 35"/>
              <p:cNvSpPr txBox="1"/>
              <p:nvPr/>
            </p:nvSpPr>
            <p:spPr>
              <a:xfrm>
                <a:off x="2745732" y="3322186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/>
                  <a:t>D</a:t>
                </a:r>
                <a:endParaRPr lang="tr-TR" sz="1050" dirty="0" smtClean="0"/>
              </a:p>
              <a:p>
                <a:r>
                  <a:rPr lang="tr-TR" sz="1050" dirty="0"/>
                  <a:t>5</a:t>
                </a:r>
                <a:endParaRPr lang="en-US" sz="1050" dirty="0"/>
              </a:p>
            </p:txBody>
          </p:sp>
          <p:sp>
            <p:nvSpPr>
              <p:cNvPr id="37" name="Metin kutusu 36"/>
              <p:cNvSpPr txBox="1"/>
              <p:nvPr/>
            </p:nvSpPr>
            <p:spPr>
              <a:xfrm>
                <a:off x="3851920" y="2276872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G</a:t>
                </a:r>
              </a:p>
              <a:p>
                <a:r>
                  <a:rPr lang="tr-TR" sz="1050" dirty="0" smtClean="0"/>
                  <a:t>7</a:t>
                </a:r>
                <a:endParaRPr lang="en-US" sz="1050" dirty="0"/>
              </a:p>
            </p:txBody>
          </p:sp>
          <p:sp>
            <p:nvSpPr>
              <p:cNvPr id="38" name="Metin kutusu 37"/>
              <p:cNvSpPr txBox="1"/>
              <p:nvPr/>
            </p:nvSpPr>
            <p:spPr>
              <a:xfrm>
                <a:off x="5652120" y="2249143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H</a:t>
                </a:r>
              </a:p>
              <a:p>
                <a:r>
                  <a:rPr lang="tr-TR" sz="1050" dirty="0"/>
                  <a:t>8</a:t>
                </a:r>
                <a:endParaRPr lang="en-US" sz="1050" dirty="0"/>
              </a:p>
            </p:txBody>
          </p:sp>
          <p:sp>
            <p:nvSpPr>
              <p:cNvPr id="39" name="Metin kutusu 38"/>
              <p:cNvSpPr txBox="1"/>
              <p:nvPr/>
            </p:nvSpPr>
            <p:spPr>
              <a:xfrm rot="19400979">
                <a:off x="2267743" y="2789202"/>
                <a:ext cx="50405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E</a:t>
                </a:r>
              </a:p>
              <a:p>
                <a:r>
                  <a:rPr lang="tr-TR" sz="1050" dirty="0" smtClean="0"/>
                  <a:t>5</a:t>
                </a:r>
                <a:endParaRPr lang="en-US" sz="1050" dirty="0"/>
              </a:p>
            </p:txBody>
          </p:sp>
        </p:grpSp>
        <p:grpSp>
          <p:nvGrpSpPr>
            <p:cNvPr id="49" name="Grup 48"/>
            <p:cNvGrpSpPr/>
            <p:nvPr/>
          </p:nvGrpSpPr>
          <p:grpSpPr>
            <a:xfrm>
              <a:off x="245652" y="2993891"/>
              <a:ext cx="738029" cy="261610"/>
              <a:chOff x="1926985" y="5445224"/>
              <a:chExt cx="738029" cy="261610"/>
            </a:xfrm>
          </p:grpSpPr>
          <p:sp>
            <p:nvSpPr>
              <p:cNvPr id="50" name="Metin kutusu 49"/>
              <p:cNvSpPr txBox="1"/>
              <p:nvPr/>
            </p:nvSpPr>
            <p:spPr>
              <a:xfrm>
                <a:off x="2296001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0</a:t>
                </a:r>
                <a:endParaRPr lang="en-US" sz="1050" dirty="0"/>
              </a:p>
            </p:txBody>
          </p:sp>
          <p:sp>
            <p:nvSpPr>
              <p:cNvPr id="51" name="Metin kutusu 50"/>
              <p:cNvSpPr txBox="1"/>
              <p:nvPr/>
            </p:nvSpPr>
            <p:spPr>
              <a:xfrm>
                <a:off x="1926985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0</a:t>
                </a:r>
                <a:endParaRPr lang="en-US" sz="1050" dirty="0"/>
              </a:p>
            </p:txBody>
          </p:sp>
        </p:grpSp>
        <p:grpSp>
          <p:nvGrpSpPr>
            <p:cNvPr id="52" name="Grup 51"/>
            <p:cNvGrpSpPr/>
            <p:nvPr/>
          </p:nvGrpSpPr>
          <p:grpSpPr>
            <a:xfrm>
              <a:off x="1455530" y="1971556"/>
              <a:ext cx="738029" cy="261610"/>
              <a:chOff x="1926985" y="5445224"/>
              <a:chExt cx="738029" cy="261610"/>
            </a:xfrm>
          </p:grpSpPr>
          <p:sp>
            <p:nvSpPr>
              <p:cNvPr id="53" name="Metin kutusu 52"/>
              <p:cNvSpPr txBox="1"/>
              <p:nvPr/>
            </p:nvSpPr>
            <p:spPr>
              <a:xfrm>
                <a:off x="2296001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7</a:t>
                </a:r>
                <a:endParaRPr lang="en-US" sz="1050" dirty="0"/>
              </a:p>
            </p:txBody>
          </p:sp>
          <p:sp>
            <p:nvSpPr>
              <p:cNvPr id="54" name="Metin kutusu 53"/>
              <p:cNvSpPr txBox="1"/>
              <p:nvPr/>
            </p:nvSpPr>
            <p:spPr>
              <a:xfrm>
                <a:off x="1926985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4</a:t>
                </a:r>
                <a:endParaRPr lang="en-US" sz="1050" dirty="0"/>
              </a:p>
            </p:txBody>
          </p:sp>
        </p:grpSp>
        <p:grpSp>
          <p:nvGrpSpPr>
            <p:cNvPr id="55" name="Grup 54"/>
            <p:cNvGrpSpPr/>
            <p:nvPr/>
          </p:nvGrpSpPr>
          <p:grpSpPr>
            <a:xfrm>
              <a:off x="2917038" y="1971556"/>
              <a:ext cx="738029" cy="261610"/>
              <a:chOff x="1926985" y="5445224"/>
              <a:chExt cx="738029" cy="261610"/>
            </a:xfrm>
          </p:grpSpPr>
          <p:sp>
            <p:nvSpPr>
              <p:cNvPr id="56" name="Metin kutusu 55"/>
              <p:cNvSpPr txBox="1"/>
              <p:nvPr/>
            </p:nvSpPr>
            <p:spPr>
              <a:xfrm>
                <a:off x="2296001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9</a:t>
                </a:r>
                <a:endParaRPr lang="en-US" sz="1050" dirty="0"/>
              </a:p>
            </p:txBody>
          </p:sp>
          <p:sp>
            <p:nvSpPr>
              <p:cNvPr id="57" name="Metin kutusu 56"/>
              <p:cNvSpPr txBox="1"/>
              <p:nvPr/>
            </p:nvSpPr>
            <p:spPr>
              <a:xfrm>
                <a:off x="1926985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9</a:t>
                </a:r>
                <a:endParaRPr lang="en-US" sz="1050" dirty="0"/>
              </a:p>
            </p:txBody>
          </p:sp>
        </p:grpSp>
        <p:grpSp>
          <p:nvGrpSpPr>
            <p:cNvPr id="58" name="Grup 57"/>
            <p:cNvGrpSpPr/>
            <p:nvPr/>
          </p:nvGrpSpPr>
          <p:grpSpPr>
            <a:xfrm>
              <a:off x="4599029" y="1971556"/>
              <a:ext cx="738029" cy="261610"/>
              <a:chOff x="1926985" y="5445224"/>
              <a:chExt cx="738029" cy="261610"/>
            </a:xfrm>
          </p:grpSpPr>
          <p:sp>
            <p:nvSpPr>
              <p:cNvPr id="59" name="Metin kutusu 58"/>
              <p:cNvSpPr txBox="1"/>
              <p:nvPr/>
            </p:nvSpPr>
            <p:spPr>
              <a:xfrm>
                <a:off x="2296001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16</a:t>
                </a:r>
                <a:endParaRPr lang="en-US" sz="1050" dirty="0"/>
              </a:p>
            </p:txBody>
          </p:sp>
          <p:sp>
            <p:nvSpPr>
              <p:cNvPr id="60" name="Metin kutusu 59"/>
              <p:cNvSpPr txBox="1"/>
              <p:nvPr/>
            </p:nvSpPr>
            <p:spPr>
              <a:xfrm>
                <a:off x="1926985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16</a:t>
                </a:r>
                <a:endParaRPr lang="en-US" sz="1050" dirty="0"/>
              </a:p>
            </p:txBody>
          </p:sp>
        </p:grpSp>
        <p:grpSp>
          <p:nvGrpSpPr>
            <p:cNvPr id="61" name="Grup 60"/>
            <p:cNvGrpSpPr/>
            <p:nvPr/>
          </p:nvGrpSpPr>
          <p:grpSpPr>
            <a:xfrm>
              <a:off x="6255213" y="1971556"/>
              <a:ext cx="738029" cy="261610"/>
              <a:chOff x="1926985" y="5445224"/>
              <a:chExt cx="738029" cy="261610"/>
            </a:xfrm>
          </p:grpSpPr>
          <p:sp>
            <p:nvSpPr>
              <p:cNvPr id="62" name="Metin kutusu 61"/>
              <p:cNvSpPr txBox="1"/>
              <p:nvPr/>
            </p:nvSpPr>
            <p:spPr>
              <a:xfrm>
                <a:off x="2296001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24</a:t>
                </a:r>
                <a:endParaRPr lang="en-US" sz="1050" dirty="0"/>
              </a:p>
            </p:txBody>
          </p:sp>
          <p:sp>
            <p:nvSpPr>
              <p:cNvPr id="63" name="Metin kutusu 62"/>
              <p:cNvSpPr txBox="1"/>
              <p:nvPr/>
            </p:nvSpPr>
            <p:spPr>
              <a:xfrm>
                <a:off x="1926985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24</a:t>
                </a:r>
                <a:endParaRPr lang="en-US" sz="1050" dirty="0"/>
              </a:p>
            </p:txBody>
          </p:sp>
        </p:grpSp>
        <p:grpSp>
          <p:nvGrpSpPr>
            <p:cNvPr id="64" name="Grup 63"/>
            <p:cNvGrpSpPr/>
            <p:nvPr/>
          </p:nvGrpSpPr>
          <p:grpSpPr>
            <a:xfrm>
              <a:off x="1455531" y="2993891"/>
              <a:ext cx="738029" cy="261610"/>
              <a:chOff x="1926985" y="5445224"/>
              <a:chExt cx="738029" cy="261610"/>
            </a:xfrm>
          </p:grpSpPr>
          <p:sp>
            <p:nvSpPr>
              <p:cNvPr id="65" name="Metin kutusu 64"/>
              <p:cNvSpPr txBox="1"/>
              <p:nvPr/>
            </p:nvSpPr>
            <p:spPr>
              <a:xfrm>
                <a:off x="2296001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4</a:t>
                </a:r>
                <a:endParaRPr lang="en-US" sz="1050" dirty="0"/>
              </a:p>
            </p:txBody>
          </p:sp>
          <p:sp>
            <p:nvSpPr>
              <p:cNvPr id="66" name="Metin kutusu 65"/>
              <p:cNvSpPr txBox="1"/>
              <p:nvPr/>
            </p:nvSpPr>
            <p:spPr>
              <a:xfrm>
                <a:off x="1926985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4</a:t>
                </a:r>
                <a:endParaRPr lang="en-US" sz="1050" dirty="0"/>
              </a:p>
            </p:txBody>
          </p:sp>
        </p:grpSp>
        <p:grpSp>
          <p:nvGrpSpPr>
            <p:cNvPr id="67" name="Grup 66"/>
            <p:cNvGrpSpPr/>
            <p:nvPr/>
          </p:nvGrpSpPr>
          <p:grpSpPr>
            <a:xfrm>
              <a:off x="2143719" y="4414319"/>
              <a:ext cx="738029" cy="261610"/>
              <a:chOff x="1926985" y="5445224"/>
              <a:chExt cx="738029" cy="261610"/>
            </a:xfrm>
          </p:grpSpPr>
          <p:sp>
            <p:nvSpPr>
              <p:cNvPr id="68" name="Metin kutusu 67"/>
              <p:cNvSpPr txBox="1"/>
              <p:nvPr/>
            </p:nvSpPr>
            <p:spPr>
              <a:xfrm>
                <a:off x="2296001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4</a:t>
                </a:r>
                <a:endParaRPr lang="en-US" sz="1050" dirty="0"/>
              </a:p>
            </p:txBody>
          </p:sp>
          <p:sp>
            <p:nvSpPr>
              <p:cNvPr id="69" name="Metin kutusu 68"/>
              <p:cNvSpPr txBox="1"/>
              <p:nvPr/>
            </p:nvSpPr>
            <p:spPr>
              <a:xfrm>
                <a:off x="1926985" y="5445224"/>
                <a:ext cx="369013" cy="2616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tr-TR" sz="1050" dirty="0" smtClean="0"/>
                  <a:t>4</a:t>
                </a:r>
                <a:endParaRPr lang="en-US" sz="105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503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563</Words>
  <Application>Microsoft Office PowerPoint</Application>
  <PresentationFormat>Ekran Gösterisi (4:3)</PresentationFormat>
  <Paragraphs>157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PowerPoint Sunusu</vt:lpstr>
      <vt:lpstr>Soru </vt:lpstr>
      <vt:lpstr>Cevap</vt:lpstr>
      <vt:lpstr>Soru</vt:lpstr>
      <vt:lpstr>Cevap</vt:lpstr>
      <vt:lpstr>Soru</vt:lpstr>
      <vt:lpstr>Cevap</vt:lpstr>
      <vt:lpstr>Soru</vt:lpstr>
      <vt:lpstr>Cevap</vt:lpstr>
      <vt:lpstr>PowerPoint Sunusu</vt:lpstr>
    </vt:vector>
  </TitlesOfParts>
  <Company>Silentall Unattended Installer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Authors</dc:creator>
  <cp:lastModifiedBy>Authors</cp:lastModifiedBy>
  <cp:revision>14</cp:revision>
  <dcterms:created xsi:type="dcterms:W3CDTF">2017-11-24T08:35:00Z</dcterms:created>
  <dcterms:modified xsi:type="dcterms:W3CDTF">2017-12-01T12:22:56Z</dcterms:modified>
</cp:coreProperties>
</file>