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3" d="100"/>
          <a:sy n="113" d="100"/>
        </p:scale>
        <p:origin x="51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14A90E8-6E68-DF5A-C1A7-1022E0AEB138}"/>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0C0E68AD-6C77-7EEF-A5CD-26BDE3F1B6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0C5481DF-7958-9495-70F8-0CE19C34E6C2}"/>
              </a:ext>
            </a:extLst>
          </p:cNvPr>
          <p:cNvSpPr>
            <a:spLocks noGrp="1"/>
          </p:cNvSpPr>
          <p:nvPr>
            <p:ph type="dt" sz="half" idx="10"/>
          </p:nvPr>
        </p:nvSpPr>
        <p:spPr/>
        <p:txBody>
          <a:bodyPr/>
          <a:lstStyle/>
          <a:p>
            <a:fld id="{D410B81C-A08D-4821-8B07-41BDB5958FE6}" type="datetimeFigureOut">
              <a:rPr lang="tr-TR" smtClean="0"/>
              <a:t>5.03.2024</a:t>
            </a:fld>
            <a:endParaRPr lang="tr-TR"/>
          </a:p>
        </p:txBody>
      </p:sp>
      <p:sp>
        <p:nvSpPr>
          <p:cNvPr id="5" name="Alt Bilgi Yer Tutucusu 4">
            <a:extLst>
              <a:ext uri="{FF2B5EF4-FFF2-40B4-BE49-F238E27FC236}">
                <a16:creationId xmlns:a16="http://schemas.microsoft.com/office/drawing/2014/main" id="{A071A3CD-95F2-FEBA-E172-C669FC19609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DE45AE9-0D7F-B45A-A5AB-7518EC57EB91}"/>
              </a:ext>
            </a:extLst>
          </p:cNvPr>
          <p:cNvSpPr>
            <a:spLocks noGrp="1"/>
          </p:cNvSpPr>
          <p:nvPr>
            <p:ph type="sldNum" sz="quarter" idx="12"/>
          </p:nvPr>
        </p:nvSpPr>
        <p:spPr/>
        <p:txBody>
          <a:bodyPr/>
          <a:lstStyle/>
          <a:p>
            <a:fld id="{64C36BEC-09B3-49B3-8EFE-E059FDA0FCF0}" type="slidenum">
              <a:rPr lang="tr-TR" smtClean="0"/>
              <a:t>‹#›</a:t>
            </a:fld>
            <a:endParaRPr lang="tr-TR"/>
          </a:p>
        </p:txBody>
      </p:sp>
    </p:spTree>
    <p:extLst>
      <p:ext uri="{BB962C8B-B14F-4D97-AF65-F5344CB8AC3E}">
        <p14:creationId xmlns:p14="http://schemas.microsoft.com/office/powerpoint/2010/main" val="393611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6C10D19-030F-05B4-C4D2-AE50F7D46384}"/>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9F8AE456-6758-81FA-898F-6991D4BF1AA8}"/>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55803F7-01B4-A178-1C54-660C618DD3C5}"/>
              </a:ext>
            </a:extLst>
          </p:cNvPr>
          <p:cNvSpPr>
            <a:spLocks noGrp="1"/>
          </p:cNvSpPr>
          <p:nvPr>
            <p:ph type="dt" sz="half" idx="10"/>
          </p:nvPr>
        </p:nvSpPr>
        <p:spPr/>
        <p:txBody>
          <a:bodyPr/>
          <a:lstStyle/>
          <a:p>
            <a:fld id="{D410B81C-A08D-4821-8B07-41BDB5958FE6}" type="datetimeFigureOut">
              <a:rPr lang="tr-TR" smtClean="0"/>
              <a:t>5.03.2024</a:t>
            </a:fld>
            <a:endParaRPr lang="tr-TR"/>
          </a:p>
        </p:txBody>
      </p:sp>
      <p:sp>
        <p:nvSpPr>
          <p:cNvPr id="5" name="Alt Bilgi Yer Tutucusu 4">
            <a:extLst>
              <a:ext uri="{FF2B5EF4-FFF2-40B4-BE49-F238E27FC236}">
                <a16:creationId xmlns:a16="http://schemas.microsoft.com/office/drawing/2014/main" id="{F2ECC576-E3F1-7B75-5FA6-1DEB95C1FC7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B494C3A-55E4-2C15-567A-C14FF3252E27}"/>
              </a:ext>
            </a:extLst>
          </p:cNvPr>
          <p:cNvSpPr>
            <a:spLocks noGrp="1"/>
          </p:cNvSpPr>
          <p:nvPr>
            <p:ph type="sldNum" sz="quarter" idx="12"/>
          </p:nvPr>
        </p:nvSpPr>
        <p:spPr/>
        <p:txBody>
          <a:bodyPr/>
          <a:lstStyle/>
          <a:p>
            <a:fld id="{64C36BEC-09B3-49B3-8EFE-E059FDA0FCF0}" type="slidenum">
              <a:rPr lang="tr-TR" smtClean="0"/>
              <a:t>‹#›</a:t>
            </a:fld>
            <a:endParaRPr lang="tr-TR"/>
          </a:p>
        </p:txBody>
      </p:sp>
    </p:spTree>
    <p:extLst>
      <p:ext uri="{BB962C8B-B14F-4D97-AF65-F5344CB8AC3E}">
        <p14:creationId xmlns:p14="http://schemas.microsoft.com/office/powerpoint/2010/main" val="2632205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A65FB9CA-ECA1-6EBD-27C2-6BC58AC46D9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7888498A-DD34-6C3E-411C-FF648BFE76E0}"/>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D28D7FF-042E-E209-A8DF-32A7F25DF683}"/>
              </a:ext>
            </a:extLst>
          </p:cNvPr>
          <p:cNvSpPr>
            <a:spLocks noGrp="1"/>
          </p:cNvSpPr>
          <p:nvPr>
            <p:ph type="dt" sz="half" idx="10"/>
          </p:nvPr>
        </p:nvSpPr>
        <p:spPr/>
        <p:txBody>
          <a:bodyPr/>
          <a:lstStyle/>
          <a:p>
            <a:fld id="{D410B81C-A08D-4821-8B07-41BDB5958FE6}" type="datetimeFigureOut">
              <a:rPr lang="tr-TR" smtClean="0"/>
              <a:t>5.03.2024</a:t>
            </a:fld>
            <a:endParaRPr lang="tr-TR"/>
          </a:p>
        </p:txBody>
      </p:sp>
      <p:sp>
        <p:nvSpPr>
          <p:cNvPr id="5" name="Alt Bilgi Yer Tutucusu 4">
            <a:extLst>
              <a:ext uri="{FF2B5EF4-FFF2-40B4-BE49-F238E27FC236}">
                <a16:creationId xmlns:a16="http://schemas.microsoft.com/office/drawing/2014/main" id="{A82745A6-A65E-2C8E-D2DD-976AAF058D5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B435D60-055F-015C-FC8C-7F21E2E622C4}"/>
              </a:ext>
            </a:extLst>
          </p:cNvPr>
          <p:cNvSpPr>
            <a:spLocks noGrp="1"/>
          </p:cNvSpPr>
          <p:nvPr>
            <p:ph type="sldNum" sz="quarter" idx="12"/>
          </p:nvPr>
        </p:nvSpPr>
        <p:spPr/>
        <p:txBody>
          <a:bodyPr/>
          <a:lstStyle/>
          <a:p>
            <a:fld id="{64C36BEC-09B3-49B3-8EFE-E059FDA0FCF0}" type="slidenum">
              <a:rPr lang="tr-TR" smtClean="0"/>
              <a:t>‹#›</a:t>
            </a:fld>
            <a:endParaRPr lang="tr-TR"/>
          </a:p>
        </p:txBody>
      </p:sp>
    </p:spTree>
    <p:extLst>
      <p:ext uri="{BB962C8B-B14F-4D97-AF65-F5344CB8AC3E}">
        <p14:creationId xmlns:p14="http://schemas.microsoft.com/office/powerpoint/2010/main" val="4241693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915A0E2-530A-770A-C998-4D7E110F4CA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9DE7DE5-EF95-5DA2-2A6A-684EF5629E0A}"/>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53E0477-1333-0C50-51E3-D270A9CB5751}"/>
              </a:ext>
            </a:extLst>
          </p:cNvPr>
          <p:cNvSpPr>
            <a:spLocks noGrp="1"/>
          </p:cNvSpPr>
          <p:nvPr>
            <p:ph type="dt" sz="half" idx="10"/>
          </p:nvPr>
        </p:nvSpPr>
        <p:spPr/>
        <p:txBody>
          <a:bodyPr/>
          <a:lstStyle/>
          <a:p>
            <a:fld id="{D410B81C-A08D-4821-8B07-41BDB5958FE6}" type="datetimeFigureOut">
              <a:rPr lang="tr-TR" smtClean="0"/>
              <a:t>5.03.2024</a:t>
            </a:fld>
            <a:endParaRPr lang="tr-TR"/>
          </a:p>
        </p:txBody>
      </p:sp>
      <p:sp>
        <p:nvSpPr>
          <p:cNvPr id="5" name="Alt Bilgi Yer Tutucusu 4">
            <a:extLst>
              <a:ext uri="{FF2B5EF4-FFF2-40B4-BE49-F238E27FC236}">
                <a16:creationId xmlns:a16="http://schemas.microsoft.com/office/drawing/2014/main" id="{FFF7ADF3-09F5-69EC-FCCD-5A8C2F9DA1A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FD0F35E-9008-B96D-A026-0B73BED76071}"/>
              </a:ext>
            </a:extLst>
          </p:cNvPr>
          <p:cNvSpPr>
            <a:spLocks noGrp="1"/>
          </p:cNvSpPr>
          <p:nvPr>
            <p:ph type="sldNum" sz="quarter" idx="12"/>
          </p:nvPr>
        </p:nvSpPr>
        <p:spPr/>
        <p:txBody>
          <a:bodyPr/>
          <a:lstStyle/>
          <a:p>
            <a:fld id="{64C36BEC-09B3-49B3-8EFE-E059FDA0FCF0}" type="slidenum">
              <a:rPr lang="tr-TR" smtClean="0"/>
              <a:t>‹#›</a:t>
            </a:fld>
            <a:endParaRPr lang="tr-TR"/>
          </a:p>
        </p:txBody>
      </p:sp>
    </p:spTree>
    <p:extLst>
      <p:ext uri="{BB962C8B-B14F-4D97-AF65-F5344CB8AC3E}">
        <p14:creationId xmlns:p14="http://schemas.microsoft.com/office/powerpoint/2010/main" val="4198312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88244A5-C9B0-1E5E-8ACE-4A65422FA6BE}"/>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E69C0083-DFE7-37CD-0F63-2E0AB92719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70A75A44-8AE8-3D5D-F43B-21E7CAF640BF}"/>
              </a:ext>
            </a:extLst>
          </p:cNvPr>
          <p:cNvSpPr>
            <a:spLocks noGrp="1"/>
          </p:cNvSpPr>
          <p:nvPr>
            <p:ph type="dt" sz="half" idx="10"/>
          </p:nvPr>
        </p:nvSpPr>
        <p:spPr/>
        <p:txBody>
          <a:bodyPr/>
          <a:lstStyle/>
          <a:p>
            <a:fld id="{D410B81C-A08D-4821-8B07-41BDB5958FE6}" type="datetimeFigureOut">
              <a:rPr lang="tr-TR" smtClean="0"/>
              <a:t>5.03.2024</a:t>
            </a:fld>
            <a:endParaRPr lang="tr-TR"/>
          </a:p>
        </p:txBody>
      </p:sp>
      <p:sp>
        <p:nvSpPr>
          <p:cNvPr id="5" name="Alt Bilgi Yer Tutucusu 4">
            <a:extLst>
              <a:ext uri="{FF2B5EF4-FFF2-40B4-BE49-F238E27FC236}">
                <a16:creationId xmlns:a16="http://schemas.microsoft.com/office/drawing/2014/main" id="{793D39EA-8962-93D8-B91E-7B54F4F209A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C65AB46-E4DE-F91A-0DBB-2AED28E97E1A}"/>
              </a:ext>
            </a:extLst>
          </p:cNvPr>
          <p:cNvSpPr>
            <a:spLocks noGrp="1"/>
          </p:cNvSpPr>
          <p:nvPr>
            <p:ph type="sldNum" sz="quarter" idx="12"/>
          </p:nvPr>
        </p:nvSpPr>
        <p:spPr/>
        <p:txBody>
          <a:bodyPr/>
          <a:lstStyle/>
          <a:p>
            <a:fld id="{64C36BEC-09B3-49B3-8EFE-E059FDA0FCF0}" type="slidenum">
              <a:rPr lang="tr-TR" smtClean="0"/>
              <a:t>‹#›</a:t>
            </a:fld>
            <a:endParaRPr lang="tr-TR"/>
          </a:p>
        </p:txBody>
      </p:sp>
    </p:spTree>
    <p:extLst>
      <p:ext uri="{BB962C8B-B14F-4D97-AF65-F5344CB8AC3E}">
        <p14:creationId xmlns:p14="http://schemas.microsoft.com/office/powerpoint/2010/main" val="2295594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D043E70-AE1C-9FC1-3164-7A1715EB28A4}"/>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9CD62F2-EA53-3533-D37F-040714F86743}"/>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37CD2A21-7A7C-AF7A-46FC-645361B22FAB}"/>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DFF4A923-1F4A-2361-9A30-E443199D8316}"/>
              </a:ext>
            </a:extLst>
          </p:cNvPr>
          <p:cNvSpPr>
            <a:spLocks noGrp="1"/>
          </p:cNvSpPr>
          <p:nvPr>
            <p:ph type="dt" sz="half" idx="10"/>
          </p:nvPr>
        </p:nvSpPr>
        <p:spPr/>
        <p:txBody>
          <a:bodyPr/>
          <a:lstStyle/>
          <a:p>
            <a:fld id="{D410B81C-A08D-4821-8B07-41BDB5958FE6}" type="datetimeFigureOut">
              <a:rPr lang="tr-TR" smtClean="0"/>
              <a:t>5.03.2024</a:t>
            </a:fld>
            <a:endParaRPr lang="tr-TR"/>
          </a:p>
        </p:txBody>
      </p:sp>
      <p:sp>
        <p:nvSpPr>
          <p:cNvPr id="6" name="Alt Bilgi Yer Tutucusu 5">
            <a:extLst>
              <a:ext uri="{FF2B5EF4-FFF2-40B4-BE49-F238E27FC236}">
                <a16:creationId xmlns:a16="http://schemas.microsoft.com/office/drawing/2014/main" id="{8ABE3E3D-622E-000F-6C44-A575F2F1A16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494286A-52AF-3ECF-4549-9B55FBF992DD}"/>
              </a:ext>
            </a:extLst>
          </p:cNvPr>
          <p:cNvSpPr>
            <a:spLocks noGrp="1"/>
          </p:cNvSpPr>
          <p:nvPr>
            <p:ph type="sldNum" sz="quarter" idx="12"/>
          </p:nvPr>
        </p:nvSpPr>
        <p:spPr/>
        <p:txBody>
          <a:bodyPr/>
          <a:lstStyle/>
          <a:p>
            <a:fld id="{64C36BEC-09B3-49B3-8EFE-E059FDA0FCF0}" type="slidenum">
              <a:rPr lang="tr-TR" smtClean="0"/>
              <a:t>‹#›</a:t>
            </a:fld>
            <a:endParaRPr lang="tr-TR"/>
          </a:p>
        </p:txBody>
      </p:sp>
    </p:spTree>
    <p:extLst>
      <p:ext uri="{BB962C8B-B14F-4D97-AF65-F5344CB8AC3E}">
        <p14:creationId xmlns:p14="http://schemas.microsoft.com/office/powerpoint/2010/main" val="4201420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98D0368-2576-0BD3-D120-4DE8EFFEFF90}"/>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4B2E25F-ED5C-54FB-D377-DB368AB18E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ECA3C66C-598B-8FBF-E789-D23040180B24}"/>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3A04D6E0-9951-B245-756A-1DB40AFF86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E93B3D2F-0DBE-5B85-A492-BA16F9F90BA5}"/>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CDFC4AB8-381C-C0FA-EF71-CC7117CFBEB7}"/>
              </a:ext>
            </a:extLst>
          </p:cNvPr>
          <p:cNvSpPr>
            <a:spLocks noGrp="1"/>
          </p:cNvSpPr>
          <p:nvPr>
            <p:ph type="dt" sz="half" idx="10"/>
          </p:nvPr>
        </p:nvSpPr>
        <p:spPr/>
        <p:txBody>
          <a:bodyPr/>
          <a:lstStyle/>
          <a:p>
            <a:fld id="{D410B81C-A08D-4821-8B07-41BDB5958FE6}" type="datetimeFigureOut">
              <a:rPr lang="tr-TR" smtClean="0"/>
              <a:t>5.03.2024</a:t>
            </a:fld>
            <a:endParaRPr lang="tr-TR"/>
          </a:p>
        </p:txBody>
      </p:sp>
      <p:sp>
        <p:nvSpPr>
          <p:cNvPr id="8" name="Alt Bilgi Yer Tutucusu 7">
            <a:extLst>
              <a:ext uri="{FF2B5EF4-FFF2-40B4-BE49-F238E27FC236}">
                <a16:creationId xmlns:a16="http://schemas.microsoft.com/office/drawing/2014/main" id="{81AB7489-4E88-2F04-BE43-8FC92B11B9A0}"/>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55BC8E16-8EE2-7887-D610-EBF441BD2AD1}"/>
              </a:ext>
            </a:extLst>
          </p:cNvPr>
          <p:cNvSpPr>
            <a:spLocks noGrp="1"/>
          </p:cNvSpPr>
          <p:nvPr>
            <p:ph type="sldNum" sz="quarter" idx="12"/>
          </p:nvPr>
        </p:nvSpPr>
        <p:spPr/>
        <p:txBody>
          <a:bodyPr/>
          <a:lstStyle/>
          <a:p>
            <a:fld id="{64C36BEC-09B3-49B3-8EFE-E059FDA0FCF0}" type="slidenum">
              <a:rPr lang="tr-TR" smtClean="0"/>
              <a:t>‹#›</a:t>
            </a:fld>
            <a:endParaRPr lang="tr-TR"/>
          </a:p>
        </p:txBody>
      </p:sp>
    </p:spTree>
    <p:extLst>
      <p:ext uri="{BB962C8B-B14F-4D97-AF65-F5344CB8AC3E}">
        <p14:creationId xmlns:p14="http://schemas.microsoft.com/office/powerpoint/2010/main" val="49876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EC2F52A-7E64-F87A-156D-EFC589140016}"/>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A57A3021-98A7-BBE6-4B0D-27A87C93315B}"/>
              </a:ext>
            </a:extLst>
          </p:cNvPr>
          <p:cNvSpPr>
            <a:spLocks noGrp="1"/>
          </p:cNvSpPr>
          <p:nvPr>
            <p:ph type="dt" sz="half" idx="10"/>
          </p:nvPr>
        </p:nvSpPr>
        <p:spPr/>
        <p:txBody>
          <a:bodyPr/>
          <a:lstStyle/>
          <a:p>
            <a:fld id="{D410B81C-A08D-4821-8B07-41BDB5958FE6}" type="datetimeFigureOut">
              <a:rPr lang="tr-TR" smtClean="0"/>
              <a:t>5.03.2024</a:t>
            </a:fld>
            <a:endParaRPr lang="tr-TR"/>
          </a:p>
        </p:txBody>
      </p:sp>
      <p:sp>
        <p:nvSpPr>
          <p:cNvPr id="4" name="Alt Bilgi Yer Tutucusu 3">
            <a:extLst>
              <a:ext uri="{FF2B5EF4-FFF2-40B4-BE49-F238E27FC236}">
                <a16:creationId xmlns:a16="http://schemas.microsoft.com/office/drawing/2014/main" id="{9B2DB6F0-9AA8-3977-6E58-95A4408C7E10}"/>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0C8288EA-5599-3E03-6019-2C9039E871C6}"/>
              </a:ext>
            </a:extLst>
          </p:cNvPr>
          <p:cNvSpPr>
            <a:spLocks noGrp="1"/>
          </p:cNvSpPr>
          <p:nvPr>
            <p:ph type="sldNum" sz="quarter" idx="12"/>
          </p:nvPr>
        </p:nvSpPr>
        <p:spPr/>
        <p:txBody>
          <a:bodyPr/>
          <a:lstStyle/>
          <a:p>
            <a:fld id="{64C36BEC-09B3-49B3-8EFE-E059FDA0FCF0}" type="slidenum">
              <a:rPr lang="tr-TR" smtClean="0"/>
              <a:t>‹#›</a:t>
            </a:fld>
            <a:endParaRPr lang="tr-TR"/>
          </a:p>
        </p:txBody>
      </p:sp>
    </p:spTree>
    <p:extLst>
      <p:ext uri="{BB962C8B-B14F-4D97-AF65-F5344CB8AC3E}">
        <p14:creationId xmlns:p14="http://schemas.microsoft.com/office/powerpoint/2010/main" val="3937919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ADFBD43-C39E-4966-CA5B-14094CBB8132}"/>
              </a:ext>
            </a:extLst>
          </p:cNvPr>
          <p:cNvSpPr>
            <a:spLocks noGrp="1"/>
          </p:cNvSpPr>
          <p:nvPr>
            <p:ph type="dt" sz="half" idx="10"/>
          </p:nvPr>
        </p:nvSpPr>
        <p:spPr/>
        <p:txBody>
          <a:bodyPr/>
          <a:lstStyle/>
          <a:p>
            <a:fld id="{D410B81C-A08D-4821-8B07-41BDB5958FE6}" type="datetimeFigureOut">
              <a:rPr lang="tr-TR" smtClean="0"/>
              <a:t>5.03.2024</a:t>
            </a:fld>
            <a:endParaRPr lang="tr-TR"/>
          </a:p>
        </p:txBody>
      </p:sp>
      <p:sp>
        <p:nvSpPr>
          <p:cNvPr id="3" name="Alt Bilgi Yer Tutucusu 2">
            <a:extLst>
              <a:ext uri="{FF2B5EF4-FFF2-40B4-BE49-F238E27FC236}">
                <a16:creationId xmlns:a16="http://schemas.microsoft.com/office/drawing/2014/main" id="{857244BC-9089-D413-CF49-BE59AB4AC5E5}"/>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3FD68A26-F8A3-E5B7-FFD4-1E98FA7C2218}"/>
              </a:ext>
            </a:extLst>
          </p:cNvPr>
          <p:cNvSpPr>
            <a:spLocks noGrp="1"/>
          </p:cNvSpPr>
          <p:nvPr>
            <p:ph type="sldNum" sz="quarter" idx="12"/>
          </p:nvPr>
        </p:nvSpPr>
        <p:spPr/>
        <p:txBody>
          <a:bodyPr/>
          <a:lstStyle/>
          <a:p>
            <a:fld id="{64C36BEC-09B3-49B3-8EFE-E059FDA0FCF0}" type="slidenum">
              <a:rPr lang="tr-TR" smtClean="0"/>
              <a:t>‹#›</a:t>
            </a:fld>
            <a:endParaRPr lang="tr-TR"/>
          </a:p>
        </p:txBody>
      </p:sp>
    </p:spTree>
    <p:extLst>
      <p:ext uri="{BB962C8B-B14F-4D97-AF65-F5344CB8AC3E}">
        <p14:creationId xmlns:p14="http://schemas.microsoft.com/office/powerpoint/2010/main" val="190055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D969956-B0D2-032D-15F1-6C6C9AD2916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276ECDE2-A107-BFAA-176A-7F312B72C2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D073BE5D-535D-7796-95CE-30771BAA26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CFFC68B-A359-323E-6F54-333B25BD5B98}"/>
              </a:ext>
            </a:extLst>
          </p:cNvPr>
          <p:cNvSpPr>
            <a:spLocks noGrp="1"/>
          </p:cNvSpPr>
          <p:nvPr>
            <p:ph type="dt" sz="half" idx="10"/>
          </p:nvPr>
        </p:nvSpPr>
        <p:spPr/>
        <p:txBody>
          <a:bodyPr/>
          <a:lstStyle/>
          <a:p>
            <a:fld id="{D410B81C-A08D-4821-8B07-41BDB5958FE6}" type="datetimeFigureOut">
              <a:rPr lang="tr-TR" smtClean="0"/>
              <a:t>5.03.2024</a:t>
            </a:fld>
            <a:endParaRPr lang="tr-TR"/>
          </a:p>
        </p:txBody>
      </p:sp>
      <p:sp>
        <p:nvSpPr>
          <p:cNvPr id="6" name="Alt Bilgi Yer Tutucusu 5">
            <a:extLst>
              <a:ext uri="{FF2B5EF4-FFF2-40B4-BE49-F238E27FC236}">
                <a16:creationId xmlns:a16="http://schemas.microsoft.com/office/drawing/2014/main" id="{99DF7E20-A76E-6CDC-BFF7-42186D0E126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F676258-E9DB-5E4F-45A9-59CCB2A59AF0}"/>
              </a:ext>
            </a:extLst>
          </p:cNvPr>
          <p:cNvSpPr>
            <a:spLocks noGrp="1"/>
          </p:cNvSpPr>
          <p:nvPr>
            <p:ph type="sldNum" sz="quarter" idx="12"/>
          </p:nvPr>
        </p:nvSpPr>
        <p:spPr/>
        <p:txBody>
          <a:bodyPr/>
          <a:lstStyle/>
          <a:p>
            <a:fld id="{64C36BEC-09B3-49B3-8EFE-E059FDA0FCF0}" type="slidenum">
              <a:rPr lang="tr-TR" smtClean="0"/>
              <a:t>‹#›</a:t>
            </a:fld>
            <a:endParaRPr lang="tr-TR"/>
          </a:p>
        </p:txBody>
      </p:sp>
    </p:spTree>
    <p:extLst>
      <p:ext uri="{BB962C8B-B14F-4D97-AF65-F5344CB8AC3E}">
        <p14:creationId xmlns:p14="http://schemas.microsoft.com/office/powerpoint/2010/main" val="1716261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55B33E5-ADDB-C85D-76FE-875CDE2F368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A97BAC84-353F-655B-D0FD-FAB87C3788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DD2D8A0F-7480-9A91-FC61-0A40E33079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26EEACD5-85FB-C8C3-1BD5-69A57744D90E}"/>
              </a:ext>
            </a:extLst>
          </p:cNvPr>
          <p:cNvSpPr>
            <a:spLocks noGrp="1"/>
          </p:cNvSpPr>
          <p:nvPr>
            <p:ph type="dt" sz="half" idx="10"/>
          </p:nvPr>
        </p:nvSpPr>
        <p:spPr/>
        <p:txBody>
          <a:bodyPr/>
          <a:lstStyle/>
          <a:p>
            <a:fld id="{D410B81C-A08D-4821-8B07-41BDB5958FE6}" type="datetimeFigureOut">
              <a:rPr lang="tr-TR" smtClean="0"/>
              <a:t>5.03.2024</a:t>
            </a:fld>
            <a:endParaRPr lang="tr-TR"/>
          </a:p>
        </p:txBody>
      </p:sp>
      <p:sp>
        <p:nvSpPr>
          <p:cNvPr id="6" name="Alt Bilgi Yer Tutucusu 5">
            <a:extLst>
              <a:ext uri="{FF2B5EF4-FFF2-40B4-BE49-F238E27FC236}">
                <a16:creationId xmlns:a16="http://schemas.microsoft.com/office/drawing/2014/main" id="{7CFF3045-C389-9633-5936-F2D015A9D99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D105A51-1EEC-D4F3-0C10-A3757DCE60EA}"/>
              </a:ext>
            </a:extLst>
          </p:cNvPr>
          <p:cNvSpPr>
            <a:spLocks noGrp="1"/>
          </p:cNvSpPr>
          <p:nvPr>
            <p:ph type="sldNum" sz="quarter" idx="12"/>
          </p:nvPr>
        </p:nvSpPr>
        <p:spPr/>
        <p:txBody>
          <a:bodyPr/>
          <a:lstStyle/>
          <a:p>
            <a:fld id="{64C36BEC-09B3-49B3-8EFE-E059FDA0FCF0}" type="slidenum">
              <a:rPr lang="tr-TR" smtClean="0"/>
              <a:t>‹#›</a:t>
            </a:fld>
            <a:endParaRPr lang="tr-TR"/>
          </a:p>
        </p:txBody>
      </p:sp>
    </p:spTree>
    <p:extLst>
      <p:ext uri="{BB962C8B-B14F-4D97-AF65-F5344CB8AC3E}">
        <p14:creationId xmlns:p14="http://schemas.microsoft.com/office/powerpoint/2010/main" val="1290787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257B4979-0CCF-7DBE-032E-6EEAFCA8CB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422E0D9-1A50-212B-87B0-72AA59A962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B0AC6E7-7F46-D88A-5F84-C95DE44AE6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10B81C-A08D-4821-8B07-41BDB5958FE6}" type="datetimeFigureOut">
              <a:rPr lang="tr-TR" smtClean="0"/>
              <a:t>5.03.2024</a:t>
            </a:fld>
            <a:endParaRPr lang="tr-TR"/>
          </a:p>
        </p:txBody>
      </p:sp>
      <p:sp>
        <p:nvSpPr>
          <p:cNvPr id="5" name="Alt Bilgi Yer Tutucusu 4">
            <a:extLst>
              <a:ext uri="{FF2B5EF4-FFF2-40B4-BE49-F238E27FC236}">
                <a16:creationId xmlns:a16="http://schemas.microsoft.com/office/drawing/2014/main" id="{BE34C5E2-CF08-3A14-FF87-495BB61A31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37420AE0-13BF-D266-C9D4-635C99778A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C36BEC-09B3-49B3-8EFE-E059FDA0FCF0}" type="slidenum">
              <a:rPr lang="tr-TR" smtClean="0"/>
              <a:t>‹#›</a:t>
            </a:fld>
            <a:endParaRPr lang="tr-TR"/>
          </a:p>
        </p:txBody>
      </p:sp>
    </p:spTree>
    <p:extLst>
      <p:ext uri="{BB962C8B-B14F-4D97-AF65-F5344CB8AC3E}">
        <p14:creationId xmlns:p14="http://schemas.microsoft.com/office/powerpoint/2010/main" val="2784436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a:extLst>
              <a:ext uri="{FF2B5EF4-FFF2-40B4-BE49-F238E27FC236}">
                <a16:creationId xmlns:a16="http://schemas.microsoft.com/office/drawing/2014/main" id="{E4532D07-A34A-4FEC-1BB9-CB79E9B958AA}"/>
              </a:ext>
            </a:extLst>
          </p:cNvPr>
          <p:cNvPicPr>
            <a:picLocks noChangeAspect="1"/>
          </p:cNvPicPr>
          <p:nvPr/>
        </p:nvPicPr>
        <p:blipFill>
          <a:blip r:embed="rId2"/>
          <a:stretch>
            <a:fillRect/>
          </a:stretch>
        </p:blipFill>
        <p:spPr>
          <a:xfrm>
            <a:off x="1789475" y="1317451"/>
            <a:ext cx="9029002" cy="3859856"/>
          </a:xfrm>
          <a:prstGeom prst="rect">
            <a:avLst/>
          </a:prstGeom>
        </p:spPr>
      </p:pic>
    </p:spTree>
    <p:extLst>
      <p:ext uri="{BB962C8B-B14F-4D97-AF65-F5344CB8AC3E}">
        <p14:creationId xmlns:p14="http://schemas.microsoft.com/office/powerpoint/2010/main" val="2695447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4CD916-5855-75FE-98DF-464C023358A8}"/>
            </a:ext>
          </a:extLst>
        </p:cNvPr>
        <p:cNvGrpSpPr/>
        <p:nvPr/>
      </p:nvGrpSpPr>
      <p:grpSpPr>
        <a:xfrm>
          <a:off x="0" y="0"/>
          <a:ext cx="0" cy="0"/>
          <a:chOff x="0" y="0"/>
          <a:chExt cx="0" cy="0"/>
        </a:xfrm>
      </p:grpSpPr>
      <p:sp>
        <p:nvSpPr>
          <p:cNvPr id="6" name="Metin kutusu 5">
            <a:extLst>
              <a:ext uri="{FF2B5EF4-FFF2-40B4-BE49-F238E27FC236}">
                <a16:creationId xmlns:a16="http://schemas.microsoft.com/office/drawing/2014/main" id="{BFE201B0-69AF-75BA-A2CA-224E1F228AEC}"/>
              </a:ext>
            </a:extLst>
          </p:cNvPr>
          <p:cNvSpPr txBox="1"/>
          <p:nvPr/>
        </p:nvSpPr>
        <p:spPr>
          <a:xfrm>
            <a:off x="728132" y="987425"/>
            <a:ext cx="6214535" cy="3970318"/>
          </a:xfrm>
          <a:prstGeom prst="rect">
            <a:avLst/>
          </a:prstGeom>
          <a:noFill/>
        </p:spPr>
        <p:txBody>
          <a:bodyPr wrap="square">
            <a:spAutoFit/>
          </a:bodyPr>
          <a:lstStyle/>
          <a:p>
            <a:r>
              <a:rPr lang="tr-TR" dirty="0"/>
              <a:t>B. Ekzositoz</a:t>
            </a:r>
          </a:p>
          <a:p>
            <a:r>
              <a:rPr lang="tr-TR" dirty="0"/>
              <a:t>-Hücrelerin koful içindeki büyük maddeleri hücre dışına vermesi olayıdır.</a:t>
            </a:r>
          </a:p>
          <a:p>
            <a:r>
              <a:rPr lang="tr-TR" dirty="0"/>
              <a:t>-Hücrelerin dışarı verdiği maddeler atık maddeler olabileceği gibi hücrelerin ürettiği özel maddeler de olabilir.</a:t>
            </a:r>
          </a:p>
          <a:p>
            <a:r>
              <a:rPr lang="tr-TR" dirty="0"/>
              <a:t>-Örneğin sindirim enzimleri, böcekçil bitkilerde ve ayrıştırıcı (çürükçül) mantarlarda bu yolla hücre dışına verilir.   </a:t>
            </a:r>
          </a:p>
          <a:p>
            <a:r>
              <a:rPr lang="tr-TR" dirty="0"/>
              <a:t>Ekzositozun </a:t>
            </a:r>
            <a:r>
              <a:rPr lang="tr-TR" dirty="0" err="1"/>
              <a:t>özelliklleri</a:t>
            </a:r>
            <a:r>
              <a:rPr lang="tr-TR" dirty="0"/>
              <a:t>:</a:t>
            </a:r>
          </a:p>
          <a:p>
            <a:r>
              <a:rPr lang="tr-TR" dirty="0"/>
              <a:t>-Enzimler görev alır ve ATP harcanır.</a:t>
            </a:r>
          </a:p>
          <a:p>
            <a:r>
              <a:rPr lang="tr-TR" dirty="0"/>
              <a:t>-Enzim, hormon, reçine gibi maddeler salgılanır.</a:t>
            </a:r>
          </a:p>
          <a:p>
            <a:r>
              <a:rPr lang="tr-TR" dirty="0"/>
              <a:t>- Sadece canlı hücrelerde gerçekleşir.</a:t>
            </a:r>
          </a:p>
          <a:p>
            <a:r>
              <a:rPr lang="tr-TR" dirty="0"/>
              <a:t>-Zara koful eklenmesi olduğundan hücre zarı yüzeyi genişler.</a:t>
            </a:r>
          </a:p>
          <a:p>
            <a:r>
              <a:rPr lang="tr-TR" dirty="0"/>
              <a:t>-Madde geçişi tek yönlüdür. (Hücre içinden dışına doğru)</a:t>
            </a:r>
          </a:p>
          <a:p>
            <a:r>
              <a:rPr lang="tr-TR" dirty="0"/>
              <a:t>-Derişim farkı önemli değildir.</a:t>
            </a:r>
          </a:p>
        </p:txBody>
      </p:sp>
      <p:pic>
        <p:nvPicPr>
          <p:cNvPr id="7" name="Resim 6">
            <a:extLst>
              <a:ext uri="{FF2B5EF4-FFF2-40B4-BE49-F238E27FC236}">
                <a16:creationId xmlns:a16="http://schemas.microsoft.com/office/drawing/2014/main" id="{0320EC2E-07B0-EB98-41DE-7FF3883E4B70}"/>
              </a:ext>
            </a:extLst>
          </p:cNvPr>
          <p:cNvPicPr>
            <a:picLocks noChangeAspect="1"/>
          </p:cNvPicPr>
          <p:nvPr/>
        </p:nvPicPr>
        <p:blipFill>
          <a:blip r:embed="rId2"/>
          <a:stretch>
            <a:fillRect/>
          </a:stretch>
        </p:blipFill>
        <p:spPr>
          <a:xfrm>
            <a:off x="7084851" y="2387463"/>
            <a:ext cx="4379017" cy="2083074"/>
          </a:xfrm>
          <a:prstGeom prst="rect">
            <a:avLst/>
          </a:prstGeom>
        </p:spPr>
      </p:pic>
    </p:spTree>
    <p:extLst>
      <p:ext uri="{BB962C8B-B14F-4D97-AF65-F5344CB8AC3E}">
        <p14:creationId xmlns:p14="http://schemas.microsoft.com/office/powerpoint/2010/main" val="1019203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a:extLst>
              <a:ext uri="{FF2B5EF4-FFF2-40B4-BE49-F238E27FC236}">
                <a16:creationId xmlns:a16="http://schemas.microsoft.com/office/drawing/2014/main" id="{2C5D046E-0A3B-EC77-CAEE-258F7BA840C0}"/>
              </a:ext>
            </a:extLst>
          </p:cNvPr>
          <p:cNvPicPr>
            <a:picLocks noChangeAspect="1"/>
          </p:cNvPicPr>
          <p:nvPr/>
        </p:nvPicPr>
        <p:blipFill>
          <a:blip r:embed="rId2"/>
          <a:stretch>
            <a:fillRect/>
          </a:stretch>
        </p:blipFill>
        <p:spPr>
          <a:xfrm>
            <a:off x="1127307" y="515738"/>
            <a:ext cx="9016519" cy="4288558"/>
          </a:xfrm>
          <a:prstGeom prst="rect">
            <a:avLst/>
          </a:prstGeom>
        </p:spPr>
      </p:pic>
      <p:pic>
        <p:nvPicPr>
          <p:cNvPr id="2" name="Resim 1">
            <a:extLst>
              <a:ext uri="{FF2B5EF4-FFF2-40B4-BE49-F238E27FC236}">
                <a16:creationId xmlns:a16="http://schemas.microsoft.com/office/drawing/2014/main" id="{F0AD661B-C164-F6D0-0082-CEF9C4EDB141}"/>
              </a:ext>
            </a:extLst>
          </p:cNvPr>
          <p:cNvPicPr>
            <a:picLocks noChangeAspect="1"/>
          </p:cNvPicPr>
          <p:nvPr/>
        </p:nvPicPr>
        <p:blipFill>
          <a:blip r:embed="rId3"/>
          <a:stretch>
            <a:fillRect/>
          </a:stretch>
        </p:blipFill>
        <p:spPr>
          <a:xfrm>
            <a:off x="8663517" y="4804296"/>
            <a:ext cx="2552700" cy="1638300"/>
          </a:xfrm>
          <a:prstGeom prst="rect">
            <a:avLst/>
          </a:prstGeom>
        </p:spPr>
      </p:pic>
    </p:spTree>
    <p:extLst>
      <p:ext uri="{BB962C8B-B14F-4D97-AF65-F5344CB8AC3E}">
        <p14:creationId xmlns:p14="http://schemas.microsoft.com/office/powerpoint/2010/main" val="3728242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FBC695-05E1-DF0B-7579-5F169470E1EF}"/>
            </a:ext>
          </a:extLst>
        </p:cNvPr>
        <p:cNvGrpSpPr/>
        <p:nvPr/>
      </p:nvGrpSpPr>
      <p:grpSpPr>
        <a:xfrm>
          <a:off x="0" y="0"/>
          <a:ext cx="0" cy="0"/>
          <a:chOff x="0" y="0"/>
          <a:chExt cx="0" cy="0"/>
        </a:xfrm>
      </p:grpSpPr>
      <p:pic>
        <p:nvPicPr>
          <p:cNvPr id="5" name="Resim 4">
            <a:extLst>
              <a:ext uri="{FF2B5EF4-FFF2-40B4-BE49-F238E27FC236}">
                <a16:creationId xmlns:a16="http://schemas.microsoft.com/office/drawing/2014/main" id="{E110AE26-24D7-3143-8CFE-033F1431151F}"/>
              </a:ext>
            </a:extLst>
          </p:cNvPr>
          <p:cNvPicPr>
            <a:picLocks noChangeAspect="1"/>
          </p:cNvPicPr>
          <p:nvPr/>
        </p:nvPicPr>
        <p:blipFill>
          <a:blip r:embed="rId2"/>
          <a:stretch>
            <a:fillRect/>
          </a:stretch>
        </p:blipFill>
        <p:spPr>
          <a:xfrm>
            <a:off x="2742163" y="428589"/>
            <a:ext cx="5239481" cy="504895"/>
          </a:xfrm>
          <a:prstGeom prst="rect">
            <a:avLst/>
          </a:prstGeom>
        </p:spPr>
      </p:pic>
      <p:sp>
        <p:nvSpPr>
          <p:cNvPr id="7" name="Metin kutusu 6">
            <a:extLst>
              <a:ext uri="{FF2B5EF4-FFF2-40B4-BE49-F238E27FC236}">
                <a16:creationId xmlns:a16="http://schemas.microsoft.com/office/drawing/2014/main" id="{9908A2DC-AD58-2C78-8BFC-7837150E84E6}"/>
              </a:ext>
            </a:extLst>
          </p:cNvPr>
          <p:cNvSpPr txBox="1"/>
          <p:nvPr/>
        </p:nvSpPr>
        <p:spPr>
          <a:xfrm>
            <a:off x="1001330" y="1198455"/>
            <a:ext cx="10679805" cy="5078313"/>
          </a:xfrm>
          <a:prstGeom prst="rect">
            <a:avLst/>
          </a:prstGeom>
          <a:noFill/>
        </p:spPr>
        <p:txBody>
          <a:bodyPr wrap="square">
            <a:spAutoFit/>
          </a:bodyPr>
          <a:lstStyle/>
          <a:p>
            <a:r>
              <a:rPr lang="tr-TR" dirty="0"/>
              <a:t>9.2.1. Hücre</a:t>
            </a:r>
          </a:p>
          <a:p>
            <a:r>
              <a:rPr lang="tr-TR" dirty="0"/>
              <a:t>-Hücrelerin canlılıklarını korumaları ve sürdürebilmeleri için madde alışverişi yapabilmeleri gerekir. Madde alışverişi sayesinde hücrede gerçekleştirilecek metabolik faaliyetler için ihtiyaç duyulan organik ve inorganik maddelerin alınması, metabolik olaylar sonucu oluşan artık maddelerin ve ürünlerin de dışarı atılması gerçekleşir. Böylece hücre içi madde dengesi korunmuş olur.</a:t>
            </a:r>
          </a:p>
          <a:p>
            <a:endParaRPr lang="tr-TR" dirty="0"/>
          </a:p>
          <a:p>
            <a:r>
              <a:rPr lang="tr-TR" dirty="0"/>
              <a:t>-Hücre zarından madde geçişlerini taşınan maddelerin büyüklüğüne göre ikiye ayırabiliriz:</a:t>
            </a:r>
          </a:p>
          <a:p>
            <a:endParaRPr lang="tr-TR" dirty="0"/>
          </a:p>
          <a:p>
            <a:r>
              <a:rPr lang="tr-TR" dirty="0"/>
              <a:t>1. </a:t>
            </a:r>
            <a:r>
              <a:rPr lang="tr-TR" dirty="0">
                <a:solidFill>
                  <a:srgbClr val="00B050"/>
                </a:solidFill>
              </a:rPr>
              <a:t>Küçük Moleküllerin Geçişi: Pasif taşıma (difüzyon ve osmoz) ve aktif taşıma</a:t>
            </a:r>
          </a:p>
          <a:p>
            <a:endParaRPr lang="tr-TR" dirty="0"/>
          </a:p>
          <a:p>
            <a:r>
              <a:rPr lang="tr-TR" dirty="0"/>
              <a:t>2. </a:t>
            </a:r>
            <a:r>
              <a:rPr lang="tr-TR" dirty="0">
                <a:solidFill>
                  <a:srgbClr val="FF0000"/>
                </a:solidFill>
              </a:rPr>
              <a:t>Büyük Moleküllerin Geçiş: Endositoz (fagositoz ve pinositoz) ve ekzositoz</a:t>
            </a:r>
          </a:p>
          <a:p>
            <a:endParaRPr lang="tr-TR" dirty="0"/>
          </a:p>
          <a:p>
            <a:r>
              <a:rPr lang="tr-TR" dirty="0"/>
              <a:t>-Hücre zarından madde geçişlerini enerji harcanıp harcanmamasına göre ikiye ayırabiliriz:</a:t>
            </a:r>
          </a:p>
          <a:p>
            <a:endParaRPr lang="tr-TR" dirty="0"/>
          </a:p>
          <a:p>
            <a:r>
              <a:rPr lang="tr-TR" dirty="0"/>
              <a:t>A. Enerji (ATP) harcanmayan geçişler: Pasif taşıma (difüzyon ve osmoz)</a:t>
            </a:r>
          </a:p>
          <a:p>
            <a:endParaRPr lang="tr-TR" dirty="0"/>
          </a:p>
          <a:p>
            <a:r>
              <a:rPr lang="tr-TR" dirty="0"/>
              <a:t>B. Enerji (ATP) harcanan geçişler: Aktif Taşıma, endositoz (fagositoz ve pinositoz) ve ekzositoz</a:t>
            </a:r>
          </a:p>
          <a:p>
            <a:endParaRPr lang="tr-TR" dirty="0"/>
          </a:p>
        </p:txBody>
      </p:sp>
      <p:sp>
        <p:nvSpPr>
          <p:cNvPr id="9" name="Metin kutusu 8">
            <a:extLst>
              <a:ext uri="{FF2B5EF4-FFF2-40B4-BE49-F238E27FC236}">
                <a16:creationId xmlns:a16="http://schemas.microsoft.com/office/drawing/2014/main" id="{23422244-72C5-0B73-C941-F38A4BC9DE21}"/>
              </a:ext>
            </a:extLst>
          </p:cNvPr>
          <p:cNvSpPr txBox="1"/>
          <p:nvPr/>
        </p:nvSpPr>
        <p:spPr>
          <a:xfrm>
            <a:off x="8577332" y="99338"/>
            <a:ext cx="3103803" cy="1200329"/>
          </a:xfrm>
          <a:prstGeom prst="rect">
            <a:avLst/>
          </a:prstGeom>
          <a:noFill/>
        </p:spPr>
        <p:txBody>
          <a:bodyPr wrap="square">
            <a:spAutoFit/>
          </a:bodyPr>
          <a:lstStyle/>
          <a:p>
            <a:r>
              <a:rPr lang="tr-TR" dirty="0"/>
              <a:t>http://www.biyolojiportali.com/konu-anlatimi/22/3/hucre-zarindan-madde-gecisleri-hucre-3</a:t>
            </a:r>
          </a:p>
        </p:txBody>
      </p:sp>
    </p:spTree>
    <p:extLst>
      <p:ext uri="{BB962C8B-B14F-4D97-AF65-F5344CB8AC3E}">
        <p14:creationId xmlns:p14="http://schemas.microsoft.com/office/powerpoint/2010/main" val="32565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CB48C0-3F50-1E1E-7B99-0D16E4FBF7EF}"/>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DF28C9-44ED-BD5B-F38C-D218AB900255}"/>
              </a:ext>
            </a:extLst>
          </p:cNvPr>
          <p:cNvSpPr>
            <a:spLocks noGrp="1"/>
          </p:cNvSpPr>
          <p:nvPr>
            <p:ph idx="1"/>
          </p:nvPr>
        </p:nvSpPr>
        <p:spPr>
          <a:xfrm>
            <a:off x="1092200" y="657226"/>
            <a:ext cx="10515600" cy="4351338"/>
          </a:xfrm>
        </p:spPr>
        <p:txBody>
          <a:bodyPr/>
          <a:lstStyle/>
          <a:p>
            <a:r>
              <a:rPr lang="tr-TR" sz="2000" dirty="0"/>
              <a:t>-Şimdi bu geçiş çeşitlerini bir şema ile topluca görelim:</a:t>
            </a:r>
          </a:p>
          <a:p>
            <a:endParaRPr lang="tr-TR" dirty="0"/>
          </a:p>
        </p:txBody>
      </p:sp>
      <p:pic>
        <p:nvPicPr>
          <p:cNvPr id="4" name="Resim 3">
            <a:extLst>
              <a:ext uri="{FF2B5EF4-FFF2-40B4-BE49-F238E27FC236}">
                <a16:creationId xmlns:a16="http://schemas.microsoft.com/office/drawing/2014/main" id="{75ED8ABA-6184-EA5A-A7D0-AE9C57379ABC}"/>
              </a:ext>
            </a:extLst>
          </p:cNvPr>
          <p:cNvPicPr>
            <a:picLocks noChangeAspect="1"/>
          </p:cNvPicPr>
          <p:nvPr/>
        </p:nvPicPr>
        <p:blipFill>
          <a:blip r:embed="rId2"/>
          <a:stretch>
            <a:fillRect/>
          </a:stretch>
        </p:blipFill>
        <p:spPr>
          <a:xfrm>
            <a:off x="1362604" y="1527175"/>
            <a:ext cx="9065963" cy="3967692"/>
          </a:xfrm>
          <a:prstGeom prst="rect">
            <a:avLst/>
          </a:prstGeom>
        </p:spPr>
      </p:pic>
    </p:spTree>
    <p:extLst>
      <p:ext uri="{BB962C8B-B14F-4D97-AF65-F5344CB8AC3E}">
        <p14:creationId xmlns:p14="http://schemas.microsoft.com/office/powerpoint/2010/main" val="174220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EC96DB-63AD-A692-AAA8-0C3FFC1D4C53}"/>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088ED45-BCEC-D147-5BEF-38380D004CB2}"/>
              </a:ext>
            </a:extLst>
          </p:cNvPr>
          <p:cNvSpPr>
            <a:spLocks noGrp="1"/>
          </p:cNvSpPr>
          <p:nvPr>
            <p:ph idx="1"/>
          </p:nvPr>
        </p:nvSpPr>
        <p:spPr>
          <a:xfrm>
            <a:off x="634999" y="589491"/>
            <a:ext cx="10913533" cy="5718175"/>
          </a:xfrm>
        </p:spPr>
        <p:txBody>
          <a:bodyPr>
            <a:normAutofit fontScale="62500" lnSpcReduction="20000"/>
          </a:bodyPr>
          <a:lstStyle/>
          <a:p>
            <a:r>
              <a:rPr lang="tr-TR" sz="3600" b="1" dirty="0">
                <a:solidFill>
                  <a:srgbClr val="FF0000"/>
                </a:solidFill>
              </a:rPr>
              <a:t>1. Küçük Moleküllerin Geçişi</a:t>
            </a:r>
          </a:p>
          <a:p>
            <a:r>
              <a:rPr lang="tr-TR" sz="2900" dirty="0"/>
              <a:t>a. Pasif Taşıma: Küçük boyutlu moleküllerin hücre zarından enerji harcanmadan doğrudan geçmesi ile olan taşımadır.</a:t>
            </a:r>
          </a:p>
          <a:p>
            <a:r>
              <a:rPr lang="tr-TR" sz="2900" dirty="0"/>
              <a:t>-Küçük boyutlu moleküller taşınır.</a:t>
            </a:r>
          </a:p>
          <a:p>
            <a:pPr algn="l">
              <a:spcAft>
                <a:spcPts val="0"/>
              </a:spcAft>
            </a:pPr>
            <a:r>
              <a:rPr lang="tr-TR" sz="2900" dirty="0"/>
              <a:t>-Hücre enerji harcamaz.</a:t>
            </a:r>
          </a:p>
          <a:p>
            <a:pPr algn="l">
              <a:spcAft>
                <a:spcPts val="0"/>
              </a:spcAft>
            </a:pPr>
            <a:r>
              <a:rPr lang="tr-TR" sz="2900" dirty="0"/>
              <a:t>-Taşıma çok yoğun ortamdan az yoğun ortama doğrudur.</a:t>
            </a:r>
          </a:p>
          <a:p>
            <a:pPr algn="l">
              <a:spcAft>
                <a:spcPts val="0"/>
              </a:spcAft>
            </a:pPr>
            <a:r>
              <a:rPr lang="tr-TR" sz="2900" dirty="0"/>
              <a:t>-Çift yönlü olarak gerçekleşebilir.         </a:t>
            </a:r>
          </a:p>
          <a:p>
            <a:pPr algn="l">
              <a:spcAft>
                <a:spcPts val="0"/>
              </a:spcAft>
            </a:pPr>
            <a:r>
              <a:rPr lang="tr-TR" sz="2900" dirty="0"/>
              <a:t>-Canlı ve cansız hücrelerde görülür.                     </a:t>
            </a:r>
          </a:p>
          <a:p>
            <a:pPr algn="l">
              <a:spcAft>
                <a:spcPts val="0"/>
              </a:spcAft>
            </a:pPr>
            <a:r>
              <a:rPr lang="tr-TR" sz="2900" dirty="0"/>
              <a:t>-Sıcaklık ve hareket difüzyonu hızlandırır.           </a:t>
            </a:r>
          </a:p>
          <a:p>
            <a:pPr algn="l">
              <a:spcAft>
                <a:spcPts val="0"/>
              </a:spcAft>
            </a:pPr>
            <a:r>
              <a:rPr lang="tr-TR" sz="2900" dirty="0"/>
              <a:t>-Geçişme moleküllerin kinetik enerjisiyle gerçekleşir.</a:t>
            </a:r>
          </a:p>
          <a:p>
            <a:r>
              <a:rPr lang="tr-TR" dirty="0"/>
              <a:t>Geçişme iki ortam arasında madde yoğunluğu dengeleninceye kadar </a:t>
            </a:r>
          </a:p>
          <a:p>
            <a:pPr marL="0" indent="0">
              <a:buNone/>
            </a:pPr>
            <a:r>
              <a:rPr lang="tr-TR" dirty="0"/>
              <a:t>              devam eder, sonra durur.    </a:t>
            </a:r>
          </a:p>
          <a:p>
            <a:r>
              <a:rPr lang="tr-TR" dirty="0"/>
              <a:t>-Pasif taşıma, difüzyon, kolaylaştırılmış difüzyon ve osmoz olmak üzere </a:t>
            </a:r>
            <a:br>
              <a:rPr lang="tr-TR" dirty="0"/>
            </a:br>
            <a:r>
              <a:rPr lang="tr-TR" dirty="0"/>
              <a:t>        üç şekilde gerçekleşir.</a:t>
            </a:r>
          </a:p>
          <a:p>
            <a:r>
              <a:rPr lang="tr-TR" dirty="0"/>
              <a:t>-</a:t>
            </a:r>
            <a:r>
              <a:rPr lang="tr-TR" dirty="0">
                <a:solidFill>
                  <a:srgbClr val="00B050"/>
                </a:solidFill>
              </a:rPr>
              <a:t>Difüzyon: </a:t>
            </a:r>
            <a:r>
              <a:rPr lang="tr-TR" dirty="0"/>
              <a:t>Madde konsantrasyonunun (yoğunluğunun) çok olduğu taraftan </a:t>
            </a:r>
            <a:br>
              <a:rPr lang="tr-TR" dirty="0"/>
            </a:br>
            <a:r>
              <a:rPr lang="tr-TR" dirty="0"/>
              <a:t>  az olduğu tarafa maddenin kendi kinetik (hareket) enerjisi ile geçişidir.</a:t>
            </a:r>
          </a:p>
          <a:p>
            <a:r>
              <a:rPr lang="tr-TR" dirty="0"/>
              <a:t>-Difüzyon hem canlı hem de cansız ortamlarda gerçekleşebilir.</a:t>
            </a:r>
          </a:p>
          <a:p>
            <a:r>
              <a:rPr lang="tr-TR" dirty="0"/>
              <a:t>-Bir zar olması şart değildir.</a:t>
            </a:r>
          </a:p>
        </p:txBody>
      </p:sp>
      <p:pic>
        <p:nvPicPr>
          <p:cNvPr id="4" name="Resim 3">
            <a:extLst>
              <a:ext uri="{FF2B5EF4-FFF2-40B4-BE49-F238E27FC236}">
                <a16:creationId xmlns:a16="http://schemas.microsoft.com/office/drawing/2014/main" id="{E483354F-F75C-9355-F067-DC31012AFBD9}"/>
              </a:ext>
            </a:extLst>
          </p:cNvPr>
          <p:cNvPicPr>
            <a:picLocks noChangeAspect="1"/>
          </p:cNvPicPr>
          <p:nvPr/>
        </p:nvPicPr>
        <p:blipFill>
          <a:blip r:embed="rId2"/>
          <a:stretch>
            <a:fillRect/>
          </a:stretch>
        </p:blipFill>
        <p:spPr>
          <a:xfrm>
            <a:off x="6628341" y="1328737"/>
            <a:ext cx="5005016" cy="2413530"/>
          </a:xfrm>
          <a:prstGeom prst="rect">
            <a:avLst/>
          </a:prstGeom>
        </p:spPr>
      </p:pic>
    </p:spTree>
    <p:extLst>
      <p:ext uri="{BB962C8B-B14F-4D97-AF65-F5344CB8AC3E}">
        <p14:creationId xmlns:p14="http://schemas.microsoft.com/office/powerpoint/2010/main" val="3938495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4CD916-5855-75FE-98DF-464C023358A8}"/>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2D5A9D4-B991-894E-0E6E-22E7D27A2FE8}"/>
              </a:ext>
            </a:extLst>
          </p:cNvPr>
          <p:cNvSpPr>
            <a:spLocks noGrp="1"/>
          </p:cNvSpPr>
          <p:nvPr>
            <p:ph idx="1"/>
          </p:nvPr>
        </p:nvSpPr>
        <p:spPr>
          <a:xfrm>
            <a:off x="668867" y="513290"/>
            <a:ext cx="5427134" cy="5989109"/>
          </a:xfrm>
        </p:spPr>
        <p:txBody>
          <a:bodyPr>
            <a:normAutofit fontScale="70000" lnSpcReduction="20000"/>
          </a:bodyPr>
          <a:lstStyle/>
          <a:p>
            <a:pPr marL="0" indent="0">
              <a:buNone/>
            </a:pPr>
            <a:r>
              <a:rPr lang="tr-TR" dirty="0">
                <a:solidFill>
                  <a:srgbClr val="FF0000"/>
                </a:solidFill>
              </a:rPr>
              <a:t>b. Kolaylaştırılmış Difüzyon</a:t>
            </a:r>
          </a:p>
          <a:p>
            <a:pPr marL="0" indent="0">
              <a:buNone/>
            </a:pPr>
            <a:endParaRPr lang="tr-TR" dirty="0"/>
          </a:p>
          <a:p>
            <a:pPr marL="0" indent="0">
              <a:buNone/>
            </a:pPr>
            <a:r>
              <a:rPr lang="tr-TR" dirty="0"/>
              <a:t>- Su ve suda çözünen bazı maddeler, fosfolipit tabakasından doğrudan geçemezler. Glukoz, amino asit, bazı iyonların, suyun büyük kısmının kanal t </a:t>
            </a:r>
            <a:r>
              <a:rPr lang="tr-TR" dirty="0" err="1"/>
              <a:t>aşıyıcı</a:t>
            </a:r>
            <a:r>
              <a:rPr lang="tr-TR" dirty="0"/>
              <a:t> protein ile (kanal proteinlerinden) yoğunluğun çok olduğu taraftan az olduğu tarafa doğru taşınmasıdır.</a:t>
            </a:r>
          </a:p>
          <a:p>
            <a:pPr marL="0" indent="0">
              <a:buNone/>
            </a:pPr>
            <a:r>
              <a:rPr lang="tr-TR" dirty="0"/>
              <a:t>-Amaç difüzyonun daha hızlı gerçekleşmesini sağlamaktır.</a:t>
            </a:r>
          </a:p>
          <a:p>
            <a:pPr marL="0" indent="0">
              <a:buNone/>
            </a:pPr>
            <a:r>
              <a:rPr lang="tr-TR" dirty="0"/>
              <a:t>-Yalnızca yüksek derişimden düşük derişime doğru olur.</a:t>
            </a:r>
          </a:p>
          <a:p>
            <a:pPr marL="0" indent="0">
              <a:buNone/>
            </a:pPr>
            <a:r>
              <a:rPr lang="tr-TR" dirty="0"/>
              <a:t>-Kolaylaştırılmış difüzyonda enerji harcanmaz. Enzim kullanılmaz. Taşıyıcı protein görev yapar. Canlılık şart değildir. Cansız yüzeylerden de gerçekleşir.</a:t>
            </a:r>
          </a:p>
          <a:p>
            <a:pPr marL="0" indent="0">
              <a:buNone/>
            </a:pPr>
            <a:r>
              <a:rPr lang="tr-TR" dirty="0"/>
              <a:t>-Glukoz, fruktoz, galaktoz, amino asitler, B ve C vitaminleri, iyonlar, tuzlar gibi suda çözünebilen maddeler bu yolla taşınır.</a:t>
            </a:r>
          </a:p>
          <a:p>
            <a:pPr marL="0" indent="0">
              <a:buNone/>
            </a:pPr>
            <a:r>
              <a:rPr lang="tr-TR" dirty="0"/>
              <a:t>- Basit difüzyonda </a:t>
            </a:r>
            <a:r>
              <a:rPr lang="tr-TR" dirty="0" err="1"/>
              <a:t>diffüze</a:t>
            </a:r>
            <a:r>
              <a:rPr lang="tr-TR" dirty="0"/>
              <a:t> olacak madde ortamda konsantrasyonu arttıktan sonra difüzyon hızı artar ama kolaylaştırılmış difüzyonda belli bir eşik değerinden sonra artış durur.</a:t>
            </a:r>
          </a:p>
        </p:txBody>
      </p:sp>
      <p:pic>
        <p:nvPicPr>
          <p:cNvPr id="4" name="Resim 3">
            <a:extLst>
              <a:ext uri="{FF2B5EF4-FFF2-40B4-BE49-F238E27FC236}">
                <a16:creationId xmlns:a16="http://schemas.microsoft.com/office/drawing/2014/main" id="{AA5B6460-0DCF-FB80-C31B-0C112B4A77D1}"/>
              </a:ext>
            </a:extLst>
          </p:cNvPr>
          <p:cNvPicPr>
            <a:picLocks noChangeAspect="1"/>
          </p:cNvPicPr>
          <p:nvPr/>
        </p:nvPicPr>
        <p:blipFill>
          <a:blip r:embed="rId2"/>
          <a:stretch>
            <a:fillRect/>
          </a:stretch>
        </p:blipFill>
        <p:spPr>
          <a:xfrm>
            <a:off x="6406556" y="983719"/>
            <a:ext cx="5186660" cy="3334282"/>
          </a:xfrm>
          <a:prstGeom prst="rect">
            <a:avLst/>
          </a:prstGeom>
        </p:spPr>
      </p:pic>
    </p:spTree>
    <p:extLst>
      <p:ext uri="{BB962C8B-B14F-4D97-AF65-F5344CB8AC3E}">
        <p14:creationId xmlns:p14="http://schemas.microsoft.com/office/powerpoint/2010/main" val="2970391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4CD916-5855-75FE-98DF-464C023358A8}"/>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2D5A9D4-B991-894E-0E6E-22E7D27A2FE8}"/>
              </a:ext>
            </a:extLst>
          </p:cNvPr>
          <p:cNvSpPr>
            <a:spLocks noGrp="1"/>
          </p:cNvSpPr>
          <p:nvPr>
            <p:ph idx="1"/>
          </p:nvPr>
        </p:nvSpPr>
        <p:spPr>
          <a:xfrm>
            <a:off x="838200" y="784225"/>
            <a:ext cx="10515600" cy="5548842"/>
          </a:xfrm>
        </p:spPr>
        <p:txBody>
          <a:bodyPr>
            <a:normAutofit/>
          </a:bodyPr>
          <a:lstStyle/>
          <a:p>
            <a:pPr marL="0" indent="0">
              <a:buNone/>
            </a:pPr>
            <a:r>
              <a:rPr lang="tr-TR" dirty="0">
                <a:solidFill>
                  <a:srgbClr val="FF0000"/>
                </a:solidFill>
              </a:rPr>
              <a:t>Aktif Taşıma: </a:t>
            </a:r>
          </a:p>
          <a:p>
            <a:pPr marL="0" indent="0">
              <a:buNone/>
            </a:pPr>
            <a:r>
              <a:rPr lang="tr-TR" sz="2000" dirty="0"/>
              <a:t>Canlı hücrelerde enerji harcanarak zardan geçebilen madde moleküllerinin az olduğu ortamdan çok olduğu ortama hücre zarından taşınmasıdır.</a:t>
            </a:r>
          </a:p>
          <a:p>
            <a:pPr marL="0" indent="0">
              <a:buNone/>
            </a:pPr>
            <a:r>
              <a:rPr lang="tr-TR" sz="2000" dirty="0"/>
              <a:t>-Aktif Taşımanın Özellikleri</a:t>
            </a:r>
          </a:p>
          <a:p>
            <a:pPr marL="0" indent="0">
              <a:buNone/>
            </a:pPr>
            <a:r>
              <a:rPr lang="tr-TR" sz="2000" dirty="0"/>
              <a:t>-Hücrede ATP harcanır.</a:t>
            </a:r>
          </a:p>
          <a:p>
            <a:pPr marL="0" indent="0">
              <a:buNone/>
            </a:pPr>
            <a:r>
              <a:rPr lang="tr-TR" sz="2000" dirty="0"/>
              <a:t>-Madde, derişimin az olduğu ortamdan çok olduğu ortama doğru taşınır. Hem hücre içine</a:t>
            </a:r>
          </a:p>
          <a:p>
            <a:pPr marL="0" indent="0">
              <a:buNone/>
            </a:pPr>
            <a:r>
              <a:rPr lang="tr-TR" sz="2000" dirty="0"/>
              <a:t>hem de hücre dışında doğru olmak üzere çift taraflı gerçekleşebilir.</a:t>
            </a:r>
          </a:p>
          <a:p>
            <a:pPr marL="0" indent="0">
              <a:buNone/>
            </a:pPr>
            <a:r>
              <a:rPr lang="tr-TR" sz="2000" dirty="0"/>
              <a:t>-Sadece canlı hücrelerde görülür.</a:t>
            </a:r>
          </a:p>
          <a:p>
            <a:pPr marL="0" indent="0">
              <a:buNone/>
            </a:pPr>
            <a:r>
              <a:rPr lang="tr-TR" sz="2000" dirty="0"/>
              <a:t>-Hücre zarındaki enzimler ve taşıyıcı proteinler görev yapar.</a:t>
            </a:r>
          </a:p>
          <a:p>
            <a:pPr marL="0" indent="0">
              <a:buNone/>
            </a:pPr>
            <a:r>
              <a:rPr lang="tr-TR" sz="2000" dirty="0"/>
              <a:t>-Pasif taşıma için yoğunluk farkı şarttır. Ancak aktif taşıma için yoğunluk farkı şart değildir.</a:t>
            </a:r>
          </a:p>
          <a:p>
            <a:pPr marL="0" indent="0">
              <a:buNone/>
            </a:pPr>
            <a:r>
              <a:rPr lang="tr-TR" sz="2000" dirty="0"/>
              <a:t>-Pasif taşıma olayı ile hücre ve ortamı arasındaki yoğunluk farkı zamanla kaybolur. Ancak aktif taşıma ile yoğunluk farkı korunabilir.</a:t>
            </a:r>
          </a:p>
          <a:p>
            <a:pPr marL="0" indent="0">
              <a:buNone/>
            </a:pPr>
            <a:r>
              <a:rPr lang="tr-TR" sz="2000" dirty="0"/>
              <a:t>-Aktif taşımada ve kolaylaştırılmış difüzyonda bir taşıyıcı protein kullanılması, küçük moleküllerin taşınması, canlı hücrelerde gerçekleşmesi ortaktır.</a:t>
            </a:r>
          </a:p>
        </p:txBody>
      </p:sp>
    </p:spTree>
    <p:extLst>
      <p:ext uri="{BB962C8B-B14F-4D97-AF65-F5344CB8AC3E}">
        <p14:creationId xmlns:p14="http://schemas.microsoft.com/office/powerpoint/2010/main" val="2757065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4CD916-5855-75FE-98DF-464C023358A8}"/>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2D5A9D4-B991-894E-0E6E-22E7D27A2FE8}"/>
              </a:ext>
            </a:extLst>
          </p:cNvPr>
          <p:cNvSpPr>
            <a:spLocks noGrp="1"/>
          </p:cNvSpPr>
          <p:nvPr>
            <p:ph idx="1"/>
          </p:nvPr>
        </p:nvSpPr>
        <p:spPr>
          <a:xfrm>
            <a:off x="838199" y="242359"/>
            <a:ext cx="10735733" cy="6395508"/>
          </a:xfrm>
        </p:spPr>
        <p:txBody>
          <a:bodyPr>
            <a:noAutofit/>
          </a:bodyPr>
          <a:lstStyle/>
          <a:p>
            <a:pPr marL="0" indent="0">
              <a:buNone/>
            </a:pPr>
            <a:r>
              <a:rPr lang="tr-TR" sz="1600" dirty="0">
                <a:solidFill>
                  <a:srgbClr val="FF0000"/>
                </a:solidFill>
              </a:rPr>
              <a:t>2. Büyük Moleküllerin Geçişi: </a:t>
            </a:r>
          </a:p>
          <a:p>
            <a:pPr marL="0" indent="0">
              <a:buNone/>
            </a:pPr>
            <a:r>
              <a:rPr lang="tr-TR" sz="1600" dirty="0"/>
              <a:t>Endositoz ve ekzositoz olmak üzere iki şekilde gerçekleşir.</a:t>
            </a:r>
          </a:p>
          <a:p>
            <a:pPr marL="0" indent="0">
              <a:buNone/>
            </a:pPr>
            <a:r>
              <a:rPr lang="tr-TR" sz="1600" dirty="0">
                <a:highlight>
                  <a:srgbClr val="FFFF00"/>
                </a:highlight>
              </a:rPr>
              <a:t>A. Endositoz: </a:t>
            </a:r>
            <a:r>
              <a:rPr lang="tr-TR" sz="1600" dirty="0"/>
              <a:t>Hücre zarından geçemeyen büyük moleküllerin </a:t>
            </a:r>
            <a:r>
              <a:rPr lang="tr-TR" sz="1600" u="sng" dirty="0"/>
              <a:t>koful oluşturularak </a:t>
            </a:r>
            <a:r>
              <a:rPr lang="tr-TR" sz="1600" dirty="0"/>
              <a:t>hücre içine alınmasına denir.</a:t>
            </a:r>
          </a:p>
          <a:p>
            <a:pPr marL="0" indent="0">
              <a:buNone/>
            </a:pPr>
            <a:r>
              <a:rPr lang="tr-TR" sz="1600" dirty="0"/>
              <a:t>Endositozun </a:t>
            </a:r>
            <a:r>
              <a:rPr lang="tr-TR" sz="1600" dirty="0" err="1"/>
              <a:t>özelliklleri</a:t>
            </a:r>
            <a:r>
              <a:rPr lang="tr-TR" sz="1600" dirty="0"/>
              <a:t>:</a:t>
            </a:r>
          </a:p>
          <a:p>
            <a:pPr marL="0" indent="0">
              <a:buNone/>
            </a:pPr>
            <a:r>
              <a:rPr lang="tr-TR" sz="1600" dirty="0"/>
              <a:t>1. Bakteri ya da protein gibi büyük moleküller alınır.</a:t>
            </a:r>
          </a:p>
          <a:p>
            <a:pPr marL="0" indent="0">
              <a:buNone/>
            </a:pPr>
            <a:r>
              <a:rPr lang="tr-TR" sz="1600" dirty="0"/>
              <a:t>2. Endositoz olayında enzimler görev alır ve ATP harcanır.</a:t>
            </a:r>
          </a:p>
          <a:p>
            <a:pPr marL="0" indent="0">
              <a:buNone/>
            </a:pPr>
            <a:r>
              <a:rPr lang="tr-TR" sz="1600" dirty="0"/>
              <a:t>3. Enzim kullanılır ancak endositoz bir aktif taşıma biçimi değildir.</a:t>
            </a:r>
          </a:p>
          <a:p>
            <a:pPr marL="0" indent="0">
              <a:buNone/>
            </a:pPr>
            <a:r>
              <a:rPr lang="tr-TR" sz="1600" dirty="0"/>
              <a:t>4. Bakteri ve mantar hücrelerinde hücre duvarı endositozu engeller.</a:t>
            </a:r>
          </a:p>
          <a:p>
            <a:pPr marL="0" indent="0">
              <a:buNone/>
            </a:pPr>
            <a:r>
              <a:rPr lang="tr-TR" sz="1600" dirty="0"/>
              <a:t>5. Endositoz olayında yoğunluk farkı önemli değildir.</a:t>
            </a:r>
          </a:p>
          <a:p>
            <a:pPr marL="0" indent="0">
              <a:buNone/>
            </a:pPr>
            <a:r>
              <a:rPr lang="tr-TR" sz="1600" dirty="0"/>
              <a:t>6. Endositoz sırasında hücre zarının bir kısmı kopup koful oluşumuna katıldığı için hücrenin yüzey alanı küçülür.</a:t>
            </a:r>
          </a:p>
          <a:p>
            <a:pPr marL="0" indent="0">
              <a:buNone/>
            </a:pPr>
            <a:r>
              <a:rPr lang="tr-TR" sz="1600" dirty="0"/>
              <a:t>7. Endositoz olayı tek yönlüdür. (Hücre dışından içine doğru)</a:t>
            </a:r>
          </a:p>
          <a:p>
            <a:pPr marL="0" indent="0">
              <a:buNone/>
            </a:pPr>
            <a:r>
              <a:rPr lang="tr-TR" sz="1600" dirty="0"/>
              <a:t>8. Sadece canlı hücrelerde gerçekleşir.</a:t>
            </a:r>
          </a:p>
          <a:p>
            <a:pPr marL="0" indent="0">
              <a:buNone/>
            </a:pPr>
            <a:r>
              <a:rPr lang="tr-TR" sz="1600" dirty="0"/>
              <a:t>-Endositoz Çeşitleri: Alınan maddenin sıvı veya katı oluşuna göre endositoz iki şekilde gerçekleşir</a:t>
            </a:r>
          </a:p>
          <a:p>
            <a:pPr marL="0" indent="0">
              <a:buNone/>
            </a:pPr>
            <a:r>
              <a:rPr lang="tr-TR" sz="1600" dirty="0"/>
              <a:t>1.Fagositoz (Yeme): Bakteri gibi hücrelerin ve büyük moleküllü katı besin maddelerinin yalancı ayaklarla sarılarak koful şeklinde hücre içine alınmasıdır.</a:t>
            </a:r>
          </a:p>
          <a:p>
            <a:pPr marL="0" indent="0">
              <a:buNone/>
            </a:pPr>
            <a:r>
              <a:rPr lang="tr-TR" sz="1600" dirty="0"/>
              <a:t>- Amip, öglena, paramesyum gibi tek hücrelilerin beslenme şekli, akyuvarların mikropları yutması, fagositoza örnek verilebilir.</a:t>
            </a:r>
          </a:p>
          <a:p>
            <a:pPr marL="0" indent="0">
              <a:buNone/>
            </a:pPr>
            <a:r>
              <a:rPr lang="tr-TR" sz="1600" dirty="0"/>
              <a:t>-Besin, hücre zarının oluşturduğu yalancı ayaklarla sarılarak hücre içine alınır. Yalancı ayakların bu hareketiyle oluşan yapı, zardan ayrılıp besin kofulu hâlinde sitoplazmaya aktarılır.</a:t>
            </a:r>
          </a:p>
          <a:p>
            <a:pPr marL="0" indent="0">
              <a:buNone/>
            </a:pPr>
            <a:r>
              <a:rPr lang="tr-TR" sz="1600" dirty="0"/>
              <a:t>-Besinlerin koful içinde sindirimi, lizozomdan gelen sindirim enzimleri ile gerçekleşir.</a:t>
            </a:r>
          </a:p>
        </p:txBody>
      </p:sp>
    </p:spTree>
    <p:extLst>
      <p:ext uri="{BB962C8B-B14F-4D97-AF65-F5344CB8AC3E}">
        <p14:creationId xmlns:p14="http://schemas.microsoft.com/office/powerpoint/2010/main" val="1993654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4CD916-5855-75FE-98DF-464C023358A8}"/>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2D5A9D4-B991-894E-0E6E-22E7D27A2FE8}"/>
              </a:ext>
            </a:extLst>
          </p:cNvPr>
          <p:cNvSpPr>
            <a:spLocks noGrp="1"/>
          </p:cNvSpPr>
          <p:nvPr>
            <p:ph idx="1"/>
          </p:nvPr>
        </p:nvSpPr>
        <p:spPr>
          <a:xfrm>
            <a:off x="728132" y="513292"/>
            <a:ext cx="7120468" cy="4351338"/>
          </a:xfrm>
        </p:spPr>
        <p:txBody>
          <a:bodyPr>
            <a:normAutofit/>
          </a:bodyPr>
          <a:lstStyle/>
          <a:p>
            <a:pPr marL="0" indent="0">
              <a:buNone/>
            </a:pPr>
            <a:r>
              <a:rPr lang="tr-TR" sz="2000" dirty="0"/>
              <a:t>2. Pinositoz (İçme): </a:t>
            </a:r>
          </a:p>
          <a:p>
            <a:pPr marL="0" indent="0">
              <a:buNone/>
            </a:pPr>
            <a:r>
              <a:rPr lang="tr-TR" sz="2000" dirty="0"/>
              <a:t>Büyük sıvı moleküllerin </a:t>
            </a:r>
            <a:r>
              <a:rPr lang="tr-TR" sz="2000" dirty="0" err="1"/>
              <a:t>pinositik</a:t>
            </a:r>
            <a:r>
              <a:rPr lang="tr-TR" sz="2000" dirty="0"/>
              <a:t> cep oluşturularak hücre içine alınması olayıdır.</a:t>
            </a:r>
          </a:p>
          <a:p>
            <a:pPr marL="0" indent="0">
              <a:buNone/>
            </a:pPr>
            <a:r>
              <a:rPr lang="tr-TR" sz="2000" dirty="0"/>
              <a:t>-Sıvı moleküllerin zara değmesi ile zar içeri doğru çöküntü yaparak pinositoz cebini meydana getirir.</a:t>
            </a:r>
          </a:p>
          <a:p>
            <a:pPr marL="0" indent="0">
              <a:lnSpc>
                <a:spcPct val="100000"/>
              </a:lnSpc>
              <a:buNone/>
            </a:pPr>
            <a:r>
              <a:rPr lang="tr-TR" sz="2000" dirty="0"/>
              <a:t>-Sıvı moleküller pinositoz cebine dolar ve cebin boğumlanması ile </a:t>
            </a:r>
            <a:r>
              <a:rPr lang="tr-TR" sz="2000" dirty="0" err="1"/>
              <a:t>pinositik</a:t>
            </a:r>
            <a:r>
              <a:rPr lang="tr-TR" sz="2000" dirty="0"/>
              <a:t> koful oluşur.</a:t>
            </a:r>
          </a:p>
          <a:p>
            <a:pPr marL="0" indent="0">
              <a:lnSpc>
                <a:spcPct val="100000"/>
              </a:lnSpc>
              <a:buNone/>
            </a:pPr>
            <a:r>
              <a:rPr lang="tr-TR" sz="2000" dirty="0"/>
              <a:t>-Kan yoluyla taşınan hormonların ilgili doku hücreleri tarafından alınması genellikle bu yolla olmaktadır.</a:t>
            </a:r>
          </a:p>
        </p:txBody>
      </p:sp>
      <p:pic>
        <p:nvPicPr>
          <p:cNvPr id="4" name="Resim 3">
            <a:extLst>
              <a:ext uri="{FF2B5EF4-FFF2-40B4-BE49-F238E27FC236}">
                <a16:creationId xmlns:a16="http://schemas.microsoft.com/office/drawing/2014/main" id="{ECB17AF3-535C-07FA-8A15-43A799D719F0}"/>
              </a:ext>
            </a:extLst>
          </p:cNvPr>
          <p:cNvPicPr>
            <a:picLocks noChangeAspect="1"/>
          </p:cNvPicPr>
          <p:nvPr/>
        </p:nvPicPr>
        <p:blipFill>
          <a:blip r:embed="rId2"/>
          <a:stretch>
            <a:fillRect/>
          </a:stretch>
        </p:blipFill>
        <p:spPr>
          <a:xfrm>
            <a:off x="7950198" y="706967"/>
            <a:ext cx="3606799" cy="1502833"/>
          </a:xfrm>
          <a:prstGeom prst="rect">
            <a:avLst/>
          </a:prstGeom>
        </p:spPr>
      </p:pic>
    </p:spTree>
    <p:extLst>
      <p:ext uri="{BB962C8B-B14F-4D97-AF65-F5344CB8AC3E}">
        <p14:creationId xmlns:p14="http://schemas.microsoft.com/office/powerpoint/2010/main" val="402954139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974</Words>
  <Application>Microsoft Office PowerPoint</Application>
  <PresentationFormat>Geniş ekran</PresentationFormat>
  <Paragraphs>83</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Mustafa Talha Gönüllü</dc:creator>
  <cp:lastModifiedBy>BENİMPC</cp:lastModifiedBy>
  <cp:revision>8</cp:revision>
  <dcterms:created xsi:type="dcterms:W3CDTF">2024-03-05T05:33:51Z</dcterms:created>
  <dcterms:modified xsi:type="dcterms:W3CDTF">2024-03-05T07:07:46Z</dcterms:modified>
</cp:coreProperties>
</file>