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3" r:id="rId3"/>
    <p:sldId id="334" r:id="rId4"/>
    <p:sldId id="338" r:id="rId5"/>
    <p:sldId id="336" r:id="rId6"/>
    <p:sldId id="337" r:id="rId7"/>
    <p:sldId id="257" r:id="rId8"/>
    <p:sldId id="332" r:id="rId9"/>
    <p:sldId id="335" r:id="rId10"/>
    <p:sldId id="272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D36"/>
    <a:srgbClr val="35A9DF"/>
    <a:srgbClr val="3FB074"/>
    <a:srgbClr val="E96134"/>
    <a:srgbClr val="E74540"/>
    <a:srgbClr val="236282"/>
    <a:srgbClr val="976A2D"/>
    <a:srgbClr val="841D26"/>
    <a:srgbClr val="1BD5C7"/>
    <a:srgbClr val="3DB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7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-6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D6B2EF0-A3B2-0D43-B21A-8C550D0FA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E0554AAF-C776-2F43-84CD-AC03543A8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48052B0-DAA9-5645-9891-41BC60A9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AECAA16-6F11-3347-A0EC-B2C135A8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1E769CC-5594-6C4E-8E24-6100969A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05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C70E7BA-4461-8A45-B066-33947D48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E123C5D7-9395-254D-9498-8725351F0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C6AD4EC-CAD2-0B4D-804C-14CBD966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F88680C-E93F-EE48-B7E3-633BCAF4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5C3A850-CD7B-A344-9BC1-E3BA52DF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57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F028CFF6-30CD-2F4C-89EC-19EE810FE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C038B028-8A0B-EF4C-A4F2-4091F00B8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8960132-8D96-A142-9973-75386303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25C0156-2741-0944-9797-DE7DDE6E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CC5D787-D70D-D241-8222-F4F4178E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79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16F772B-2C4E-8643-BCB0-3FC7AD22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75885CE-8D2A-2641-9F42-D8F1E0181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C279CA9-FAFB-D241-A7C4-8EFC163F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E583061-167F-2C41-AE60-9999071E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447C1B6-7F63-1A4B-A166-41AFFF4C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61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3C3273E-1D1C-724E-B69B-AA79F45E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0333827-DDAB-D441-8A1C-EAA594078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40837F8-1DFE-4E4A-A53A-503FC8B2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92D1ED9-9FFB-9343-93BE-1DFBAD36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2A7E446-50DE-8148-91C6-607360E0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9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7DAED8B-F40A-2B42-A4FD-D882CBC8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1EBDD6D-F087-3E4F-9230-ECE15E6F6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C7A01A6-A3DE-084B-8CDE-69D1130A9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D68FCD5-655B-4143-B796-736B0D2F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55AE32F-170D-1841-9DBD-D19D6C77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00FDA45E-E8A7-C248-94E5-B18DAB45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63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9C949DB-3A04-0649-9701-A1D4AD54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03EF5B0-E404-0740-B500-FBC1A877B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0C157E61-BCED-3E4C-AA88-9B96B15E4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B8C0399-BA00-034A-AF25-67D9DAF59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1C51E43B-D9DF-7D4D-B45C-546074A14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E01C2296-0124-6743-9504-58D26B94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EC689CD2-19E5-5F43-AF32-3730C51D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04271014-031A-F94A-8B81-FFC60555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75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252A2-D19D-A842-B48F-52EAA4FF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6F96D7A8-BA75-9042-B9ED-658CDA3E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D165DA82-6383-1A4B-88E6-94BAA515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0F0804D-9AA4-5040-AA67-5967BF48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74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BEE967FE-2885-C343-AE42-11E7CB7C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7531B5B4-D3A1-A543-B7B2-E7C64343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2899BBC1-4792-8048-8C7A-D54F2AE9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97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2A26184-0859-9A42-9A4A-D57808B3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AC8C99B-4F2A-3149-AEA2-5BEEC6D6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300C7C6F-30B9-3B4C-BD9B-953FBE76F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092EA81-CFDA-CA4A-BEFC-A926FC92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649E78B-8E60-F947-B455-50D28C60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52947459-EC1E-3540-BF9B-4F051C3A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8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B90BB9D-12FD-A546-9C49-B7A2CE5D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5B34FC75-DAB3-6A46-8DD8-F6B940A41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D67DB5EF-627C-0B4F-B16B-84F486545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982E1101-66F5-5A46-9BE9-1668D237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858E408-9CE9-BD45-A6B6-933D4C6B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C7C46C0-0B30-9342-B4D2-C5858684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79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DB92F02B-3CCD-7941-8785-4F27E6F0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12DF317-B200-534D-BA18-007E0AEF3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3FAEDD2-08CB-8F45-9008-DC82F89E5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16D9F-2840-F24E-966F-17BCAFCFB902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953310C-5E46-8E4A-9D06-D9195244C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A9B32FC-5C03-E941-BC9C-DAC4B59FA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C116B-F916-954B-AF7A-A113D67AA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69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stanbul.csb.gov.tr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2B35F6A2-40C5-7B43-8927-89A42F6B1FD3}"/>
              </a:ext>
            </a:extLst>
          </p:cNvPr>
          <p:cNvSpPr/>
          <p:nvPr/>
        </p:nvSpPr>
        <p:spPr>
          <a:xfrm>
            <a:off x="-121777" y="2942"/>
            <a:ext cx="12336379" cy="6896101"/>
          </a:xfrm>
          <a:prstGeom prst="rect">
            <a:avLst/>
          </a:prstGeom>
          <a:gradFill>
            <a:gsLst>
              <a:gs pos="2000">
                <a:schemeClr val="accent1">
                  <a:tint val="44500"/>
                  <a:satMod val="160000"/>
                </a:schemeClr>
              </a:gs>
              <a:gs pos="73611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A35FBFF4-13E0-3342-B630-981AF0D386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70536" y="1780910"/>
            <a:ext cx="8164890" cy="6896101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CF77CA60-1259-B543-81F0-34FEF8C9174B}"/>
              </a:ext>
            </a:extLst>
          </p:cNvPr>
          <p:cNvSpPr txBox="1"/>
          <p:nvPr/>
        </p:nvSpPr>
        <p:spPr>
          <a:xfrm>
            <a:off x="3228975" y="5203593"/>
            <a:ext cx="56618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1">
                    <a:lumMod val="75000"/>
                  </a:schemeClr>
                </a:solidFill>
              </a:rPr>
              <a:t>Yıldız Teknik Üniversitesi</a:t>
            </a:r>
          </a:p>
          <a:p>
            <a:pPr algn="ctr"/>
            <a:r>
              <a:rPr lang="tr-TR" sz="2200" b="1" dirty="0" smtClean="0">
                <a:solidFill>
                  <a:schemeClr val="accent1">
                    <a:lumMod val="75000"/>
                  </a:schemeClr>
                </a:solidFill>
              </a:rPr>
              <a:t>11.02.2020</a:t>
            </a:r>
            <a:endParaRPr lang="tr-TR" sz="2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F77CA60-1259-B543-81F0-34FEF8C9174B}"/>
              </a:ext>
            </a:extLst>
          </p:cNvPr>
          <p:cNvSpPr txBox="1"/>
          <p:nvPr/>
        </p:nvSpPr>
        <p:spPr>
          <a:xfrm>
            <a:off x="4581639" y="6117993"/>
            <a:ext cx="251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Elif MORİNA YILMAZ 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Çevre Y. Mühendisi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7543"/>
            <a:ext cx="3827487" cy="21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cevre\Desktop\yeni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9" y="8905"/>
            <a:ext cx="1593096" cy="16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evre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7466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CF77CA60-1259-B543-81F0-34FEF8C9174B}"/>
              </a:ext>
            </a:extLst>
          </p:cNvPr>
          <p:cNvSpPr txBox="1"/>
          <p:nvPr/>
        </p:nvSpPr>
        <p:spPr>
          <a:xfrm>
            <a:off x="2876550" y="2460393"/>
            <a:ext cx="5661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KAMU KURUMUNDA                                             ÇEVRE MÜHENDİSLİĞİ VE               ÇALIŞMA ÖRNEĞİ SIFIR ATIK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F4841A9A-AC46-614A-9216-73CB2F779E92}"/>
              </a:ext>
            </a:extLst>
          </p:cNvPr>
          <p:cNvSpPr txBox="1"/>
          <p:nvPr/>
        </p:nvSpPr>
        <p:spPr>
          <a:xfrm>
            <a:off x="833915" y="3072441"/>
            <a:ext cx="9785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Teşekkürler </a:t>
            </a:r>
          </a:p>
          <a:p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Elif MORİNA YILMAZ</a:t>
            </a:r>
          </a:p>
          <a:p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İstanbul Valiliği </a:t>
            </a: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Sıfır 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Atık </a:t>
            </a: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Ofisi  </a:t>
            </a:r>
          </a:p>
          <a:p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Çevre ve Şehircilik İl Müdürlüğü</a:t>
            </a:r>
          </a:p>
          <a:p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sifiratik34@csb.gov.tr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61A9A7D2-5240-F34C-9F81-2DEA0C43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529" y="2186834"/>
            <a:ext cx="6685163" cy="5644030"/>
          </a:xfrm>
          <a:prstGeom prst="rect">
            <a:avLst/>
          </a:prstGeom>
        </p:spPr>
      </p:pic>
      <p:pic>
        <p:nvPicPr>
          <p:cNvPr id="6" name="Picture 2" descr="C:\Users\cevre\Desktop\yen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" y="104394"/>
            <a:ext cx="1140998" cy="11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evr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80" y="-149546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8" y="6012595"/>
            <a:ext cx="1225955" cy="6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61A9A7D2-5240-F34C-9F81-2DEA0C43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898" y="4712958"/>
            <a:ext cx="4074008" cy="3439531"/>
          </a:xfrm>
          <a:prstGeom prst="rect">
            <a:avLst/>
          </a:prstGeom>
        </p:spPr>
      </p:pic>
      <p:pic>
        <p:nvPicPr>
          <p:cNvPr id="11" name="Picture 2" descr="C:\Users\cevre\Desktop\yen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" y="104394"/>
            <a:ext cx="1140998" cy="11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vr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80" y="-149546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8" y="6012595"/>
            <a:ext cx="1225955" cy="6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07987" y="1609684"/>
            <a:ext cx="102154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1996 YTÜ Çevre Mühendisliği Bölümü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Bitirme Tezi İstanbul’da Kullanılmış Kağıtların Toplanması ve Geri Kazanılması </a:t>
            </a:r>
          </a:p>
          <a:p>
            <a:pPr algn="just"/>
            <a:r>
              <a:rPr lang="tr-TR" dirty="0">
                <a:solidFill>
                  <a:srgbClr val="0070C0"/>
                </a:solidFill>
                <a:cs typeface="Arial" panose="020B0604020202020204" pitchFamily="34" charset="0"/>
              </a:rPr>
              <a:t>	</a:t>
            </a: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(İBB Çevre Koruma Müdürlüğü ile </a:t>
            </a:r>
            <a:r>
              <a:rPr lang="tr-TR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Prof.Dr</a:t>
            </a: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. Mustafa Öztürk’le)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2000 Mezuniyet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2000 Boğaziçi Üniversitesi Çevre Teknolojileri Bölümü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2013 Master Tezi-Süt Sektöründe Temiz Üretim (</a:t>
            </a:r>
            <a:r>
              <a:rPr lang="tr-TR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Cleaner</a:t>
            </a: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Production</a:t>
            </a: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) Uygulamaları</a:t>
            </a:r>
          </a:p>
          <a:p>
            <a:pPr algn="just"/>
            <a:r>
              <a:rPr lang="tr-TR" dirty="0">
                <a:solidFill>
                  <a:srgbClr val="0070C0"/>
                </a:solidFill>
                <a:cs typeface="Arial" panose="020B0604020202020204" pitchFamily="34" charset="0"/>
              </a:rPr>
              <a:t>	</a:t>
            </a: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tr-TR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Prof.Dr</a:t>
            </a: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. Nilgün Kıran </a:t>
            </a:r>
            <a:r>
              <a:rPr lang="tr-TR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Cılız’la</a:t>
            </a: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2 Dönem Saatlik Öğretmenlik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2 yıl GEL </a:t>
            </a:r>
            <a:r>
              <a:rPr lang="tr-TR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Hydrotechnology</a:t>
            </a: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 Türkiye Temsilciliği – Temiz Su Arıtma Projelendirme, Satış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6 ay </a:t>
            </a:r>
            <a:r>
              <a:rPr lang="tr-TR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Borasco</a:t>
            </a: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 – Met </a:t>
            </a:r>
            <a:r>
              <a:rPr lang="tr-TR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Capital</a:t>
            </a: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Partners</a:t>
            </a:r>
            <a:endParaRPr lang="tr-TR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3 ay Eren Kağıt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2006 Çevre ve Şehircilik Bakanlığı Uzman Yrd.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13 yıl Çevre ve Şehircilik Bakanlığı – Uzman ve Çevre Mühendisi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Uzmanlık Tezi – İstanbul’da Atık Pil ve Akümülatörlerin (APAK) Kontrolü Yönetmeliğinde karşılaşılan sorunlar ve çözüm önerileri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2008 APAK Sempozyumu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2014-2019 İstanbul Temiz Hava Eylem Planı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70C0"/>
                </a:solidFill>
                <a:cs typeface="Arial" panose="020B0604020202020204" pitchFamily="34" charset="0"/>
              </a:rPr>
              <a:t>2018 – Halen Sıfır Atık Projesi</a:t>
            </a:r>
          </a:p>
        </p:txBody>
      </p:sp>
      <p:sp>
        <p:nvSpPr>
          <p:cNvPr id="7" name="İçerik Yer Tutucusu 7"/>
          <p:cNvSpPr txBox="1">
            <a:spLocks/>
          </p:cNvSpPr>
          <p:nvPr/>
        </p:nvSpPr>
        <p:spPr>
          <a:xfrm>
            <a:off x="1148112" y="1103788"/>
            <a:ext cx="8064896" cy="45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tr-TR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ELİF MORİNA YILMAZ</a:t>
            </a:r>
          </a:p>
        </p:txBody>
      </p:sp>
    </p:spTree>
    <p:extLst>
      <p:ext uri="{BB962C8B-B14F-4D97-AF65-F5344CB8AC3E}">
        <p14:creationId xmlns:p14="http://schemas.microsoft.com/office/powerpoint/2010/main" val="10766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61A9A7D2-5240-F34C-9F81-2DEA0C43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161" y="4712958"/>
            <a:ext cx="4074008" cy="3439531"/>
          </a:xfrm>
          <a:prstGeom prst="rect">
            <a:avLst/>
          </a:prstGeom>
        </p:spPr>
      </p:pic>
      <p:pic>
        <p:nvPicPr>
          <p:cNvPr id="11" name="Picture 2" descr="C:\Users\cevre\Desktop\yen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" y="104394"/>
            <a:ext cx="1140998" cy="11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vr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80" y="-149546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8" y="6012595"/>
            <a:ext cx="1225955" cy="6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34471" y="2016068"/>
            <a:ext cx="94210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Keyifli Yönleri </a:t>
            </a:r>
          </a:p>
          <a:p>
            <a:pPr marL="342900" indent="-342900" algn="just">
              <a:buFontTx/>
              <a:buChar char="-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İtibarınız yüksek – Devlete bir saygı var</a:t>
            </a:r>
          </a:p>
          <a:p>
            <a:pPr marL="342900" indent="-342900" algn="just">
              <a:buFontTx/>
              <a:buChar char="-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Aynı anda çok insana ulaşıp paylaşımda bulunabiliyorsunuz</a:t>
            </a:r>
          </a:p>
          <a:p>
            <a:pPr marL="342900" indent="-342900" algn="just">
              <a:buFontTx/>
              <a:buChar char="-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Yaptırma ve Yaptırım gücünüz var ve bunu çevre için kullanabiliyorsunuz</a:t>
            </a:r>
          </a:p>
          <a:p>
            <a:pPr marL="342900" indent="-342900" algn="just">
              <a:buFontTx/>
              <a:buChar char="-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İnsanlar için bir şey yapıyorsunuz belki de insanlık için ve bunun için maaş alıyorsunuz</a:t>
            </a:r>
            <a:endParaRPr lang="tr-TR" sz="2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/>
            <a:endParaRPr lang="tr-TR" sz="22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Sıkıcı Yönleri</a:t>
            </a:r>
          </a:p>
          <a:p>
            <a:pPr marL="342900" indent="-342900" algn="just">
              <a:buFontTx/>
              <a:buChar char="-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Maaşınız orta düzeyde – Para Kazanma potansiyeliniz akmasa damlar modunda</a:t>
            </a:r>
          </a:p>
          <a:p>
            <a:pPr marL="342900" indent="-342900" algn="just">
              <a:buFontTx/>
              <a:buChar char="-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İşler yavaş ilerliyor ve bu, hızlı insanları yoruyor yada </a:t>
            </a:r>
            <a:r>
              <a:rPr lang="tr-TR" sz="22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modunu</a:t>
            </a: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 düşürüyor</a:t>
            </a:r>
          </a:p>
          <a:p>
            <a:pPr marL="342900" indent="-342900" algn="just">
              <a:buFontTx/>
              <a:buChar char="-"/>
            </a:pPr>
            <a:endParaRPr lang="tr-TR" sz="22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7" name="İçerik Yer Tutucusu 7"/>
          <p:cNvSpPr txBox="1">
            <a:spLocks/>
          </p:cNvSpPr>
          <p:nvPr/>
        </p:nvSpPr>
        <p:spPr>
          <a:xfrm>
            <a:off x="1148112" y="1270036"/>
            <a:ext cx="8064896" cy="45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tr-TR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KAMU KURUMUNDA ÇEVRE MÜHENDİSLİĞİ</a:t>
            </a:r>
          </a:p>
        </p:txBody>
      </p:sp>
    </p:spTree>
    <p:extLst>
      <p:ext uri="{BB962C8B-B14F-4D97-AF65-F5344CB8AC3E}">
        <p14:creationId xmlns:p14="http://schemas.microsoft.com/office/powerpoint/2010/main" val="4034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61A9A7D2-5240-F34C-9F81-2DEA0C43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161" y="4712958"/>
            <a:ext cx="4074008" cy="3439531"/>
          </a:xfrm>
          <a:prstGeom prst="rect">
            <a:avLst/>
          </a:prstGeom>
        </p:spPr>
      </p:pic>
      <p:pic>
        <p:nvPicPr>
          <p:cNvPr id="11" name="Picture 2" descr="C:\Users\cevre\Desktop\yen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" y="104394"/>
            <a:ext cx="1140998" cy="11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vr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80" y="-149546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8" y="6012595"/>
            <a:ext cx="1225955" cy="6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34471" y="2016068"/>
            <a:ext cx="94210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AB Projeleri</a:t>
            </a: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– Bakanlık </a:t>
            </a: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Mevzuat Oluşturma</a:t>
            </a: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Mevzuat Geliştirme</a:t>
            </a:r>
            <a:endParaRPr lang="tr-TR" sz="2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Farkındalık Arttırma</a:t>
            </a: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…………………..</a:t>
            </a:r>
            <a:endParaRPr lang="tr-TR" sz="2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AB Projeleri – Taşra Teşkilatı</a:t>
            </a:r>
          </a:p>
          <a:p>
            <a:pPr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Kalkınma Ajansı Projeleri</a:t>
            </a:r>
          </a:p>
          <a:p>
            <a:pPr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…………………..</a:t>
            </a:r>
          </a:p>
        </p:txBody>
      </p:sp>
      <p:sp>
        <p:nvSpPr>
          <p:cNvPr id="7" name="İçerik Yer Tutucusu 7"/>
          <p:cNvSpPr txBox="1">
            <a:spLocks/>
          </p:cNvSpPr>
          <p:nvPr/>
        </p:nvSpPr>
        <p:spPr>
          <a:xfrm>
            <a:off x="1148112" y="1270036"/>
            <a:ext cx="8064896" cy="45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tr-TR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PROJELER</a:t>
            </a:r>
          </a:p>
        </p:txBody>
      </p:sp>
    </p:spTree>
    <p:extLst>
      <p:ext uri="{BB962C8B-B14F-4D97-AF65-F5344CB8AC3E}">
        <p14:creationId xmlns:p14="http://schemas.microsoft.com/office/powerpoint/2010/main" val="20800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61A9A7D2-5240-F34C-9F81-2DEA0C43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161" y="4712958"/>
            <a:ext cx="4074008" cy="3439531"/>
          </a:xfrm>
          <a:prstGeom prst="rect">
            <a:avLst/>
          </a:prstGeom>
        </p:spPr>
      </p:pic>
      <p:pic>
        <p:nvPicPr>
          <p:cNvPr id="11" name="Picture 2" descr="C:\Users\cevre\Desktop\yen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" y="104394"/>
            <a:ext cx="1140998" cy="11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vr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80" y="-149546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8" y="6012595"/>
            <a:ext cx="1225955" cy="6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951347" y="1969888"/>
            <a:ext cx="942109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Donanım – Yazılım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Öncelikleriniz</a:t>
            </a: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-Para Kazanmak</a:t>
            </a: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-Takdir Edilmek</a:t>
            </a: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-İtibar Sahibi Olmak</a:t>
            </a: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-Kendinizi Mutlu Etmek</a:t>
            </a: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-İnsanlık için Faydalı Olmak</a:t>
            </a:r>
          </a:p>
          <a:p>
            <a:pPr lvl="1" algn="just"/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…………….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Mevcut Donanımınız ile İsteklerinizi Örtüştürebilmek ve bunların Reel ve Piyasa için de Anlamlı olması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Değerli Olduğunu Bilmek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Fark Yaratmak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Mevcut Donanımı Geliştirmek </a:t>
            </a:r>
          </a:p>
        </p:txBody>
      </p:sp>
      <p:sp>
        <p:nvSpPr>
          <p:cNvPr id="7" name="İçerik Yer Tutucusu 7"/>
          <p:cNvSpPr txBox="1">
            <a:spLocks/>
          </p:cNvSpPr>
          <p:nvPr/>
        </p:nvSpPr>
        <p:spPr>
          <a:xfrm>
            <a:off x="1148112" y="1270036"/>
            <a:ext cx="8064896" cy="45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tr-TR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NE YAPICAM BEN</a:t>
            </a:r>
          </a:p>
        </p:txBody>
      </p:sp>
    </p:spTree>
    <p:extLst>
      <p:ext uri="{BB962C8B-B14F-4D97-AF65-F5344CB8AC3E}">
        <p14:creationId xmlns:p14="http://schemas.microsoft.com/office/powerpoint/2010/main" val="29282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61A9A7D2-5240-F34C-9F81-2DEA0C43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161" y="4712958"/>
            <a:ext cx="4074008" cy="3439531"/>
          </a:xfrm>
          <a:prstGeom prst="rect">
            <a:avLst/>
          </a:prstGeom>
        </p:spPr>
      </p:pic>
      <p:pic>
        <p:nvPicPr>
          <p:cNvPr id="11" name="Picture 2" descr="C:\Users\cevre\Desktop\yen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" y="104394"/>
            <a:ext cx="1140998" cy="11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vr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80" y="-149546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8" y="6012595"/>
            <a:ext cx="1225955" cy="6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09955" y="2403980"/>
            <a:ext cx="94210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Çevre Mevzuatı Kapsamında;</a:t>
            </a:r>
          </a:p>
          <a:p>
            <a:endParaRPr lang="tr-TR" sz="22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just"/>
            <a:r>
              <a:rPr lang="tr-TR" sz="2200" dirty="0">
                <a:solidFill>
                  <a:srgbClr val="C00000"/>
                </a:solidFill>
                <a:cs typeface="Arial" panose="020B0604020202020204" pitchFamily="34" charset="0"/>
              </a:rPr>
              <a:t>Yaklaşık 52 yönetmelik </a:t>
            </a: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kapsamında iş ve işlemler yürütülmekte olup; Bakanlığımız Taşra Teşkilatı Görev ve Yapısı başlıklı dokümanda; </a:t>
            </a:r>
            <a:r>
              <a:rPr lang="tr-TR" sz="2200" dirty="0">
                <a:solidFill>
                  <a:srgbClr val="C00000"/>
                </a:solidFill>
                <a:cs typeface="Arial" panose="020B0604020202020204" pitchFamily="34" charset="0"/>
              </a:rPr>
              <a:t>62 madde olarak görev tanımı </a:t>
            </a: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yapılmıştır. Fiilen yaklaşık </a:t>
            </a:r>
            <a:r>
              <a:rPr lang="tr-TR" sz="2200" dirty="0">
                <a:solidFill>
                  <a:srgbClr val="C00000"/>
                </a:solidFill>
                <a:cs typeface="Arial" panose="020B0604020202020204" pitchFamily="34" charset="0"/>
              </a:rPr>
              <a:t>20</a:t>
            </a: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 yönetmelik uygulanmakta olup, diğer yönetmelikler kapsamında karşılaşılan durumlar doğrultusunda uygulama yapılmaktadır.</a:t>
            </a:r>
          </a:p>
        </p:txBody>
      </p:sp>
      <p:sp>
        <p:nvSpPr>
          <p:cNvPr id="7" name="İçerik Yer Tutucusu 7"/>
          <p:cNvSpPr txBox="1">
            <a:spLocks/>
          </p:cNvSpPr>
          <p:nvPr/>
        </p:nvSpPr>
        <p:spPr>
          <a:xfrm>
            <a:off x="1148112" y="1270036"/>
            <a:ext cx="8064896" cy="45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tr-TR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ÇEVRE YÖNETİMİ ŞUBESİ ÇALIŞMA KONULARI</a:t>
            </a:r>
          </a:p>
        </p:txBody>
      </p:sp>
    </p:spTree>
    <p:extLst>
      <p:ext uri="{BB962C8B-B14F-4D97-AF65-F5344CB8AC3E}">
        <p14:creationId xmlns:p14="http://schemas.microsoft.com/office/powerpoint/2010/main" val="39950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61A9A7D2-5240-F34C-9F81-2DEA0C43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161" y="4712958"/>
            <a:ext cx="4074008" cy="3439531"/>
          </a:xfrm>
          <a:prstGeom prst="rect">
            <a:avLst/>
          </a:prstGeom>
        </p:spPr>
      </p:pic>
      <p:pic>
        <p:nvPicPr>
          <p:cNvPr id="11" name="Picture 2" descr="C:\Users\cevre\Desktop\yen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" y="104394"/>
            <a:ext cx="1140998" cy="11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vr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80" y="-149546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8" y="6012595"/>
            <a:ext cx="1225955" cy="6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486395" y="1819625"/>
            <a:ext cx="5751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dirty="0">
                <a:hlinkClick r:id="rId6"/>
              </a:rPr>
              <a:t>https://istanbul.csb.gov.tr</a:t>
            </a:r>
            <a:r>
              <a:rPr lang="tr-TR" dirty="0" smtClean="0">
                <a:hlinkClick r:id="rId6"/>
              </a:rPr>
              <a:t>/</a:t>
            </a:r>
            <a:endParaRPr lang="tr-TR" dirty="0" smtClean="0"/>
          </a:p>
        </p:txBody>
      </p:sp>
      <p:sp>
        <p:nvSpPr>
          <p:cNvPr id="20" name="İçerik Yer Tutucusu 7"/>
          <p:cNvSpPr txBox="1">
            <a:spLocks/>
          </p:cNvSpPr>
          <p:nvPr/>
        </p:nvSpPr>
        <p:spPr>
          <a:xfrm>
            <a:off x="755576" y="1625615"/>
            <a:ext cx="8064896" cy="4521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val="0070C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SIFIR ATIK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İl Mahalli Çevre Kurulu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Poşet Denetimleri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Geri Kazanım Katılım Payı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Sağlık Kuruluşlarında Atık Yönetimi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Toprak Kirliliğinin Kontrolü ve Noktasal Kaynaklı Kirlenmiş Sahalara Dair Yönetmelik Uygulamaları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Çevre Eğitim Projesi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Atık ve Katı Yakıt İthalatı ile Isınmadan Kaynaklanan Hava Kirliliğinin Kontrolü  Belgelendirme ve İzin İşlemleri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Hafriyat Toprağı, İnşaat Ve Yıkıntı Atıklarının Kontrolü Yönetmeliği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Atıkların Sınırlar Ötesi Hareketi - Serbest Bölge Atık Komisyonları</a:t>
            </a:r>
          </a:p>
        </p:txBody>
      </p:sp>
      <p:sp>
        <p:nvSpPr>
          <p:cNvPr id="21" name="İçerik Yer Tutucusu 7"/>
          <p:cNvSpPr txBox="1">
            <a:spLocks/>
          </p:cNvSpPr>
          <p:nvPr/>
        </p:nvSpPr>
        <p:spPr>
          <a:xfrm>
            <a:off x="1055752" y="1177676"/>
            <a:ext cx="8064896" cy="45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tr-TR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ÇEVRE YÖNETİMİ ŞUBESİ ÇALIŞMA KONULARI</a:t>
            </a:r>
          </a:p>
        </p:txBody>
      </p:sp>
    </p:spTree>
    <p:extLst>
      <p:ext uri="{BB962C8B-B14F-4D97-AF65-F5344CB8AC3E}">
        <p14:creationId xmlns:p14="http://schemas.microsoft.com/office/powerpoint/2010/main" val="40023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61A9A7D2-5240-F34C-9F81-2DEA0C43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161" y="4712958"/>
            <a:ext cx="4074008" cy="3439531"/>
          </a:xfrm>
          <a:prstGeom prst="rect">
            <a:avLst/>
          </a:prstGeom>
        </p:spPr>
      </p:pic>
      <p:pic>
        <p:nvPicPr>
          <p:cNvPr id="11" name="Picture 2" descr="C:\Users\cevre\Desktop\yen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" y="104394"/>
            <a:ext cx="1140998" cy="11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vr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80" y="-149546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8" y="6012595"/>
            <a:ext cx="1225955" cy="6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91492" y="1407100"/>
            <a:ext cx="924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Clr>
                <a:srgbClr val="0070C0"/>
              </a:buClr>
              <a:buFont typeface="+mj-lt"/>
              <a:buAutoNum type="arabicPeriod" startAt="11"/>
            </a:pP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Ozon Tabakasını İncelten Maddelerin Azaltılmasına İlişkin Yönetmelik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 startAt="11"/>
            </a:pP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Deniz Kirliliği ve Kontrolü Çalışmaları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 startAt="11"/>
            </a:pP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Atık Ambalaj Kod Şifre, Çevre Bilgi Sistemi Uygulamaları, Tehlikesiz Atık Toplama Ayırma Belgesi. </a:t>
            </a:r>
            <a:r>
              <a:rPr lang="tr-TR" sz="2200" dirty="0" err="1">
                <a:solidFill>
                  <a:srgbClr val="0070C0"/>
                </a:solidFill>
                <a:cs typeface="Arial" panose="020B0604020202020204" pitchFamily="34" charset="0"/>
              </a:rPr>
              <a:t>Atıksu</a:t>
            </a: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 Arıtma Tesisi Proje Onay Belgeleri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 startAt="11"/>
            </a:pP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Tehlikeli Atık Geçici Depolama İzinlerinin Verilmesi ve Atık Yönetim Planlarının Onaylanması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 startAt="11"/>
            </a:pP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Ambalaj Atıklarının Kontrolü Yönetmeliği Kapsamında Gerçekleştirilen İşlem ve Uygulamalar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 startAt="11"/>
            </a:pP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BEKRA (Büyük Endüstriyel Kazaların Önlenmesi ve Etkilerinin Azaltılması) İşlem ve Uygulamaları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 startAt="11"/>
            </a:pPr>
            <a:r>
              <a:rPr lang="tr-TR" sz="2200" dirty="0" err="1">
                <a:solidFill>
                  <a:srgbClr val="0070C0"/>
                </a:solidFill>
                <a:cs typeface="Arial" panose="020B0604020202020204" pitchFamily="34" charset="0"/>
              </a:rPr>
              <a:t>Atıksu</a:t>
            </a: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 Arıtma Tesisleri Proje Onayları, </a:t>
            </a:r>
            <a:r>
              <a:rPr lang="tr-TR" sz="2200" dirty="0" err="1">
                <a:solidFill>
                  <a:srgbClr val="0070C0"/>
                </a:solidFill>
                <a:cs typeface="Arial" panose="020B0604020202020204" pitchFamily="34" charset="0"/>
              </a:rPr>
              <a:t>Atıksu</a:t>
            </a: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 Arıtma Tesisi Kimlik Belgelerinin Düzenlenmesi İşlem ve Uygulamaları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 startAt="11"/>
            </a:pP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Temiz Hava Eylem Planı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 startAt="11"/>
            </a:pPr>
            <a:r>
              <a:rPr lang="tr-TR" sz="2200" dirty="0">
                <a:solidFill>
                  <a:srgbClr val="0070C0"/>
                </a:solidFill>
                <a:cs typeface="Arial" panose="020B0604020202020204" pitchFamily="34" charset="0"/>
              </a:rPr>
              <a:t>Maden Atıkları Yönetim Planları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 startAt="11"/>
            </a:pPr>
            <a:endParaRPr lang="tr-TR" sz="2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tr-TR" sz="2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61A9A7D2-5240-F34C-9F81-2DEA0C43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161" y="4712958"/>
            <a:ext cx="4074008" cy="3439531"/>
          </a:xfrm>
          <a:prstGeom prst="rect">
            <a:avLst/>
          </a:prstGeom>
        </p:spPr>
      </p:pic>
      <p:pic>
        <p:nvPicPr>
          <p:cNvPr id="11" name="Picture 2" descr="C:\Users\cevre\Desktop\yen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" y="104394"/>
            <a:ext cx="1140998" cy="11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vr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80" y="-149546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8" y="6012595"/>
            <a:ext cx="1225955" cy="6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738" y="2015020"/>
            <a:ext cx="4254500" cy="4416552"/>
          </a:xfrm>
          <a:prstGeom prst="rect">
            <a:avLst/>
          </a:prstGeom>
        </p:spPr>
      </p:pic>
      <p:sp>
        <p:nvSpPr>
          <p:cNvPr id="7" name="İçerik Yer Tutucusu 7"/>
          <p:cNvSpPr txBox="1">
            <a:spLocks/>
          </p:cNvSpPr>
          <p:nvPr/>
        </p:nvSpPr>
        <p:spPr>
          <a:xfrm>
            <a:off x="1055752" y="1177676"/>
            <a:ext cx="8064896" cy="45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tr-TR" sz="25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ÇEVRE YÖNETİMİ ŞUBESİ PERSONEL DAĞILIMI</a:t>
            </a:r>
          </a:p>
        </p:txBody>
      </p:sp>
    </p:spTree>
    <p:extLst>
      <p:ext uri="{BB962C8B-B14F-4D97-AF65-F5344CB8AC3E}">
        <p14:creationId xmlns:p14="http://schemas.microsoft.com/office/powerpoint/2010/main" val="40301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408</Words>
  <Application>Microsoft Office PowerPoint</Application>
  <PresentationFormat>Özel</PresentationFormat>
  <Paragraphs>87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Windows Kullanıcısı</cp:lastModifiedBy>
  <cp:revision>75</cp:revision>
  <dcterms:created xsi:type="dcterms:W3CDTF">2019-07-09T09:19:17Z</dcterms:created>
  <dcterms:modified xsi:type="dcterms:W3CDTF">2020-03-03T17:31:26Z</dcterms:modified>
</cp:coreProperties>
</file>