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42" r:id="rId3"/>
    <p:sldId id="343" r:id="rId4"/>
    <p:sldId id="344" r:id="rId5"/>
    <p:sldId id="345" r:id="rId6"/>
    <p:sldId id="346" r:id="rId7"/>
    <p:sldId id="373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71" r:id="rId31"/>
    <p:sldId id="370" r:id="rId32"/>
    <p:sldId id="372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0F2"/>
    <a:srgbClr val="EF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4" autoAdjust="0"/>
    <p:restoredTop sz="93537" autoAdjust="0"/>
  </p:normalViewPr>
  <p:slideViewPr>
    <p:cSldViewPr snapToGrid="0">
      <p:cViewPr>
        <p:scale>
          <a:sx n="70" d="100"/>
          <a:sy n="70" d="100"/>
        </p:scale>
        <p:origin x="-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D61AF-91CD-514A-B9EA-6497C3A8633D}" type="datetimeFigureOut">
              <a:rPr lang="tr-TR" smtClean="0"/>
              <a:t>21.05.2021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64841-8E01-264B-B95E-3B787D5F4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61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21.05.2021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79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21.05.2021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42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21.05.2021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21.05.2021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53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21.05.2021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55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21.05.2021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87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21.05.2021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39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21.05.2021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60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21.05.2021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2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21.05.2021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07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372B-3707-49DB-8CC5-FAA2A9D463FF}" type="datetimeFigureOut">
              <a:rPr lang="tr-TR" smtClean="0"/>
              <a:t>21.05.2021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56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372B-3707-49DB-8CC5-FAA2A9D463FF}" type="datetimeFigureOut">
              <a:rPr lang="tr-TR" smtClean="0"/>
              <a:t>21.05.2021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9D18-783C-4C20-A09B-75396197F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81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1565910" y="4126867"/>
            <a:ext cx="9144000" cy="2387600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10. </a:t>
            </a:r>
            <a:r>
              <a:rPr lang="tr-TR" sz="4400" b="1" dirty="0" err="1" smtClean="0"/>
              <a:t>Lecture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230188"/>
            <a:ext cx="9144000" cy="432752"/>
          </a:xfrm>
        </p:spPr>
        <p:txBody>
          <a:bodyPr/>
          <a:lstStyle/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ntidepresanlar depresyon tedavisinde işe yarıyor&quot; - Sağlık Haberleri | N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81" y="1289754"/>
            <a:ext cx="6599237" cy="37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l="22382" t="44164" r="48203" b="46456"/>
          <a:stretch/>
        </p:blipFill>
        <p:spPr>
          <a:xfrm>
            <a:off x="4344829" y="5209538"/>
            <a:ext cx="3586162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05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0195" t="18735" r="32969" b="22695"/>
          <a:stretch/>
        </p:blipFill>
        <p:spPr>
          <a:xfrm>
            <a:off x="1252537" y="983121"/>
            <a:ext cx="9415463" cy="545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0664" t="19569" r="32851" b="16233"/>
          <a:stretch/>
        </p:blipFill>
        <p:spPr>
          <a:xfrm>
            <a:off x="1749265" y="1000993"/>
            <a:ext cx="8777289" cy="5608723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1669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1484" t="19569" r="32969" b="23320"/>
          <a:stretch/>
        </p:blipFill>
        <p:spPr>
          <a:xfrm>
            <a:off x="1843088" y="982979"/>
            <a:ext cx="8496300" cy="491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2500" t="17127" r="37738" b="9822"/>
          <a:stretch/>
        </p:blipFill>
        <p:spPr>
          <a:xfrm>
            <a:off x="2502444" y="826223"/>
            <a:ext cx="7270932" cy="6001129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134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1072" t="17151" r="34881" b="30971"/>
          <a:stretch/>
        </p:blipFill>
        <p:spPr>
          <a:xfrm>
            <a:off x="1398521" y="1095692"/>
            <a:ext cx="9269479" cy="500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2024" t="39995" r="36309" b="12574"/>
          <a:stretch/>
        </p:blipFill>
        <p:spPr>
          <a:xfrm>
            <a:off x="1045029" y="1233715"/>
            <a:ext cx="9289143" cy="479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3214" t="17974" r="37619" b="10034"/>
          <a:stretch/>
        </p:blipFill>
        <p:spPr>
          <a:xfrm>
            <a:off x="2540000" y="906779"/>
            <a:ext cx="7112000" cy="5854915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889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9643" t="16915" r="32738" b="57191"/>
          <a:stretch/>
        </p:blipFill>
        <p:spPr>
          <a:xfrm>
            <a:off x="713318" y="2039389"/>
            <a:ext cx="10540877" cy="26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9643" t="16915" r="32738" b="78327"/>
          <a:stretch/>
        </p:blipFill>
        <p:spPr>
          <a:xfrm>
            <a:off x="1524000" y="1110474"/>
            <a:ext cx="9013371" cy="41852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/>
          <a:srcRect l="9643" t="44903" r="32738" b="23373"/>
          <a:stretch/>
        </p:blipFill>
        <p:spPr>
          <a:xfrm>
            <a:off x="1708332" y="2155572"/>
            <a:ext cx="9013371" cy="279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3691" t="22209" r="37500" b="13633"/>
          <a:stretch/>
        </p:blipFill>
        <p:spPr>
          <a:xfrm>
            <a:off x="502920" y="1095692"/>
            <a:ext cx="7543074" cy="557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502919" y="1237079"/>
            <a:ext cx="11097677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200" b="1" dirty="0" err="1" smtClean="0">
                <a:solidFill>
                  <a:srgbClr val="002060"/>
                </a:solidFill>
              </a:rPr>
              <a:t>Antidepressants</a:t>
            </a:r>
            <a:endParaRPr lang="tr-TR" sz="3200" b="1" dirty="0" smtClean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0242" t="21445" r="33657" b="51666"/>
          <a:stretch/>
        </p:blipFill>
        <p:spPr>
          <a:xfrm>
            <a:off x="1598280" y="2243969"/>
            <a:ext cx="8906953" cy="24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1072" t="17974" r="35714" b="29090"/>
          <a:stretch/>
        </p:blipFill>
        <p:spPr>
          <a:xfrm>
            <a:off x="1607820" y="1356948"/>
            <a:ext cx="8447470" cy="4724537"/>
          </a:xfrm>
          <a:prstGeom prst="rect">
            <a:avLst/>
          </a:prstGeom>
        </p:spPr>
      </p:pic>
      <p:pic>
        <p:nvPicPr>
          <p:cNvPr id="4098" name="Picture 2" descr="phenalzine - Kovats Retention I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" y="2696101"/>
            <a:ext cx="3342507" cy="1537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641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0476" t="18397" r="36310" b="30997"/>
          <a:stretch/>
        </p:blipFill>
        <p:spPr>
          <a:xfrm>
            <a:off x="1401265" y="1219198"/>
            <a:ext cx="8903878" cy="4760687"/>
          </a:xfrm>
          <a:prstGeom prst="rect">
            <a:avLst/>
          </a:prstGeom>
        </p:spPr>
      </p:pic>
      <p:pic>
        <p:nvPicPr>
          <p:cNvPr id="5122" name="Picture 2" descr="Moclobemid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9" y="2533987"/>
            <a:ext cx="3096383" cy="12385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851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0238" t="19667" r="34881" b="45395"/>
          <a:stretch/>
        </p:blipFill>
        <p:spPr>
          <a:xfrm>
            <a:off x="362857" y="1357585"/>
            <a:ext cx="11251794" cy="402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3691" t="19244" r="39881" b="73980"/>
          <a:stretch/>
        </p:blipFill>
        <p:spPr>
          <a:xfrm>
            <a:off x="502920" y="1248228"/>
            <a:ext cx="5660571" cy="46445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/>
          <a:srcRect l="10893" t="55004" r="36131" b="8789"/>
          <a:stretch/>
        </p:blipFill>
        <p:spPr>
          <a:xfrm>
            <a:off x="1089234" y="2126523"/>
            <a:ext cx="9742113" cy="3743599"/>
          </a:xfrm>
          <a:prstGeom prst="rect">
            <a:avLst/>
          </a:prstGeom>
        </p:spPr>
      </p:pic>
      <p:pic>
        <p:nvPicPr>
          <p:cNvPr id="6148" name="Picture 4" descr="Fluoxetine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3904535"/>
            <a:ext cx="4597921" cy="23794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974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0834" t="23479" r="34761" b="9398"/>
          <a:stretch/>
        </p:blipFill>
        <p:spPr>
          <a:xfrm>
            <a:off x="667660" y="1578631"/>
            <a:ext cx="7317376" cy="5075728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13691" t="19244" r="39881" b="73980"/>
          <a:stretch/>
        </p:blipFill>
        <p:spPr>
          <a:xfrm>
            <a:off x="502920" y="974282"/>
            <a:ext cx="5660571" cy="46445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671435" y="6241143"/>
            <a:ext cx="456565" cy="566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2381" t="18820" r="33096" b="25914"/>
          <a:stretch/>
        </p:blipFill>
        <p:spPr>
          <a:xfrm>
            <a:off x="1699113" y="1379201"/>
            <a:ext cx="8877593" cy="50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1190" t="19244" r="34524" b="17233"/>
          <a:stretch/>
        </p:blipFill>
        <p:spPr>
          <a:xfrm>
            <a:off x="2110195" y="1138641"/>
            <a:ext cx="8055429" cy="52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1190" t="20515" r="33810" b="35231"/>
          <a:stretch/>
        </p:blipFill>
        <p:spPr>
          <a:xfrm>
            <a:off x="1557383" y="1482319"/>
            <a:ext cx="9110617" cy="41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9286" t="18397" r="33333" b="20409"/>
          <a:stretch/>
        </p:blipFill>
        <p:spPr>
          <a:xfrm>
            <a:off x="1607820" y="1095692"/>
            <a:ext cx="8747760" cy="524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9524" t="19457" r="34166" b="17656"/>
          <a:stretch/>
        </p:blipFill>
        <p:spPr>
          <a:xfrm>
            <a:off x="1262744" y="1095692"/>
            <a:ext cx="8868228" cy="5568423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8740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502919" y="1237079"/>
            <a:ext cx="11097677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200" b="1" dirty="0" err="1" smtClean="0">
                <a:solidFill>
                  <a:srgbClr val="002060"/>
                </a:solidFill>
              </a:rPr>
              <a:t>Antidepressants</a:t>
            </a:r>
            <a:endParaRPr lang="tr-TR" sz="3200" b="1" dirty="0" smtClean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9656" t="47917" r="32805" b="23928"/>
          <a:stretch/>
        </p:blipFill>
        <p:spPr>
          <a:xfrm>
            <a:off x="1281112" y="1929646"/>
            <a:ext cx="9386888" cy="2582394"/>
          </a:xfrm>
          <a:prstGeom prst="rect">
            <a:avLst/>
          </a:prstGeom>
        </p:spPr>
      </p:pic>
      <p:pic>
        <p:nvPicPr>
          <p:cNvPr id="2050" name="Picture 2" descr="Serotonin - Vikiped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645" y="4647002"/>
            <a:ext cx="2503515" cy="1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lt Başlık 2"/>
          <p:cNvSpPr txBox="1">
            <a:spLocks/>
          </p:cNvSpPr>
          <p:nvPr/>
        </p:nvSpPr>
        <p:spPr>
          <a:xfrm>
            <a:off x="2753864" y="6374847"/>
            <a:ext cx="2839997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b="1" dirty="0" err="1" smtClean="0">
                <a:solidFill>
                  <a:srgbClr val="002060"/>
                </a:solidFill>
              </a:rPr>
              <a:t>Seratonin</a:t>
            </a:r>
            <a:r>
              <a:rPr lang="tr-TR" b="1" dirty="0" smtClean="0">
                <a:solidFill>
                  <a:srgbClr val="002060"/>
                </a:solidFill>
              </a:rPr>
              <a:t> (5HT)</a:t>
            </a:r>
          </a:p>
        </p:txBody>
      </p:sp>
      <p:pic>
        <p:nvPicPr>
          <p:cNvPr id="2052" name="Picture 4" descr="Norepinephrine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56" y="4830202"/>
            <a:ext cx="2697503" cy="147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lt Başlık 2"/>
          <p:cNvSpPr txBox="1">
            <a:spLocks/>
          </p:cNvSpPr>
          <p:nvPr/>
        </p:nvSpPr>
        <p:spPr>
          <a:xfrm>
            <a:off x="6291056" y="6362066"/>
            <a:ext cx="2839997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b="1" dirty="0" err="1" smtClean="0">
                <a:solidFill>
                  <a:srgbClr val="002060"/>
                </a:solidFill>
              </a:rPr>
              <a:t>Norepineprine</a:t>
            </a:r>
            <a:endParaRPr lang="tr-TR" b="1" dirty="0" smtClean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316510" y="4363145"/>
            <a:ext cx="3672049" cy="329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0119" t="16703" r="32143" b="43277"/>
          <a:stretch/>
        </p:blipFill>
        <p:spPr>
          <a:xfrm>
            <a:off x="963502" y="1696744"/>
            <a:ext cx="9710057" cy="3783920"/>
          </a:xfrm>
          <a:prstGeom prst="rect">
            <a:avLst/>
          </a:prstGeom>
        </p:spPr>
      </p:pic>
      <p:pic>
        <p:nvPicPr>
          <p:cNvPr id="7170" name="Picture 2" descr="Bupropio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" y="3807725"/>
            <a:ext cx="2643699" cy="20003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863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9642" t="59898" r="33334" b="13845"/>
          <a:stretch/>
        </p:blipFill>
        <p:spPr>
          <a:xfrm>
            <a:off x="502920" y="2104572"/>
            <a:ext cx="9979979" cy="25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0834" t="17762" r="33809" b="19773"/>
          <a:stretch/>
        </p:blipFill>
        <p:spPr>
          <a:xfrm>
            <a:off x="1686469" y="1095692"/>
            <a:ext cx="8902881" cy="5648064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818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502919" y="1237079"/>
            <a:ext cx="11097677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b="1" dirty="0" err="1" smtClean="0">
                <a:solidFill>
                  <a:srgbClr val="FF0000"/>
                </a:solidFill>
              </a:rPr>
              <a:t>Classes</a:t>
            </a:r>
            <a:r>
              <a:rPr lang="tr-TR" sz="3200" b="1" dirty="0" smtClean="0">
                <a:solidFill>
                  <a:srgbClr val="FF0000"/>
                </a:solidFill>
              </a:rPr>
              <a:t> of </a:t>
            </a:r>
            <a:r>
              <a:rPr lang="tr-TR" sz="3200" b="1" dirty="0" err="1" smtClean="0">
                <a:solidFill>
                  <a:srgbClr val="FF0000"/>
                </a:solidFill>
              </a:rPr>
              <a:t>Antidepressants</a:t>
            </a:r>
            <a:endParaRPr lang="tr-TR" sz="3200" b="1" dirty="0" smtClean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5118" t="29156" r="39999" b="27280"/>
          <a:stretch/>
        </p:blipFill>
        <p:spPr>
          <a:xfrm>
            <a:off x="1100138" y="1971834"/>
            <a:ext cx="7773828" cy="42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502919" y="1237079"/>
            <a:ext cx="11097677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200" b="1" dirty="0" err="1" smtClean="0">
                <a:solidFill>
                  <a:srgbClr val="002060"/>
                </a:solidFill>
              </a:rPr>
              <a:t>Tricyclic</a:t>
            </a:r>
            <a:r>
              <a:rPr lang="tr-TR" sz="3200" b="1" dirty="0" smtClean="0">
                <a:solidFill>
                  <a:srgbClr val="002060"/>
                </a:solidFill>
              </a:rPr>
              <a:t> </a:t>
            </a:r>
            <a:r>
              <a:rPr lang="tr-TR" sz="3200" b="1" dirty="0" err="1" smtClean="0">
                <a:solidFill>
                  <a:srgbClr val="002060"/>
                </a:solidFill>
              </a:rPr>
              <a:t>Antidepressants</a:t>
            </a:r>
            <a:endParaRPr lang="tr-TR" sz="3200" b="1" dirty="0" smtClean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9383" t="24641" r="34836" b="12620"/>
          <a:stretch/>
        </p:blipFill>
        <p:spPr>
          <a:xfrm>
            <a:off x="2414588" y="2042480"/>
            <a:ext cx="6800850" cy="43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1368" t="23945" r="36250" b="57000"/>
          <a:stretch/>
        </p:blipFill>
        <p:spPr>
          <a:xfrm>
            <a:off x="1296537" y="2421390"/>
            <a:ext cx="9875861" cy="2019751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502919" y="1237079"/>
            <a:ext cx="11097677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200" b="1" dirty="0" err="1" smtClean="0">
                <a:solidFill>
                  <a:srgbClr val="002060"/>
                </a:solidFill>
              </a:rPr>
              <a:t>Tricyclic</a:t>
            </a:r>
            <a:r>
              <a:rPr lang="tr-TR" sz="3200" b="1" dirty="0" smtClean="0">
                <a:solidFill>
                  <a:srgbClr val="002060"/>
                </a:solidFill>
              </a:rPr>
              <a:t> </a:t>
            </a:r>
            <a:r>
              <a:rPr lang="tr-TR" sz="3200" b="1" dirty="0" err="1" smtClean="0">
                <a:solidFill>
                  <a:srgbClr val="002060"/>
                </a:solidFill>
              </a:rPr>
              <a:t>Antidepressants</a:t>
            </a:r>
            <a:r>
              <a:rPr lang="tr-TR" sz="3200" b="1" dirty="0" smtClean="0">
                <a:solidFill>
                  <a:srgbClr val="002060"/>
                </a:solidFill>
              </a:rPr>
              <a:t> (</a:t>
            </a:r>
            <a:r>
              <a:rPr lang="tr-TR" sz="3200" b="1" dirty="0" err="1" smtClean="0">
                <a:solidFill>
                  <a:srgbClr val="002060"/>
                </a:solidFill>
              </a:rPr>
              <a:t>TCAs</a:t>
            </a:r>
            <a:r>
              <a:rPr lang="tr-TR" sz="3200" b="1" dirty="0" smtClean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46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sp>
        <p:nvSpPr>
          <p:cNvPr id="10" name="Alt Başlık 2"/>
          <p:cNvSpPr txBox="1">
            <a:spLocks/>
          </p:cNvSpPr>
          <p:nvPr/>
        </p:nvSpPr>
        <p:spPr>
          <a:xfrm>
            <a:off x="502919" y="1237079"/>
            <a:ext cx="11097677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200" b="1" dirty="0" err="1" smtClean="0">
                <a:solidFill>
                  <a:srgbClr val="002060"/>
                </a:solidFill>
              </a:rPr>
              <a:t>Tricyclic</a:t>
            </a:r>
            <a:r>
              <a:rPr lang="tr-TR" sz="3200" b="1" dirty="0" smtClean="0">
                <a:solidFill>
                  <a:srgbClr val="002060"/>
                </a:solidFill>
              </a:rPr>
              <a:t> </a:t>
            </a:r>
            <a:r>
              <a:rPr lang="tr-TR" sz="3200" b="1" dirty="0" err="1" smtClean="0">
                <a:solidFill>
                  <a:srgbClr val="002060"/>
                </a:solidFill>
              </a:rPr>
              <a:t>Antidepressants</a:t>
            </a:r>
            <a:r>
              <a:rPr lang="tr-TR" sz="3200" b="1" dirty="0" smtClean="0">
                <a:solidFill>
                  <a:srgbClr val="002060"/>
                </a:solidFill>
              </a:rPr>
              <a:t> (</a:t>
            </a:r>
            <a:r>
              <a:rPr lang="tr-TR" sz="3200" b="1" dirty="0" err="1" smtClean="0">
                <a:solidFill>
                  <a:srgbClr val="002060"/>
                </a:solidFill>
              </a:rPr>
              <a:t>TCAs</a:t>
            </a:r>
            <a:r>
              <a:rPr lang="tr-TR" sz="3200" b="1" dirty="0" smtClean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3076" name="Picture 4" descr="Imipramin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32" y="2167635"/>
            <a:ext cx="1630747" cy="17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mitriptyline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77" y="2122156"/>
            <a:ext cx="1683658" cy="169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lomipramine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46" y="2072520"/>
            <a:ext cx="1897357" cy="173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oxepin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06" y="2062324"/>
            <a:ext cx="1639294" cy="17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esipramin -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62" y="4736785"/>
            <a:ext cx="1552683" cy="17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ortriptyline -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98" y="4613320"/>
            <a:ext cx="1564112" cy="171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lt Başlık 2"/>
          <p:cNvSpPr txBox="1">
            <a:spLocks/>
          </p:cNvSpPr>
          <p:nvPr/>
        </p:nvSpPr>
        <p:spPr>
          <a:xfrm>
            <a:off x="1929609" y="4018355"/>
            <a:ext cx="2839997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 err="1" smtClean="0">
                <a:solidFill>
                  <a:srgbClr val="002060"/>
                </a:solidFill>
              </a:rPr>
              <a:t>Imipramine</a:t>
            </a:r>
            <a:endParaRPr lang="tr-TR" sz="2000" b="1" dirty="0" smtClean="0">
              <a:solidFill>
                <a:srgbClr val="002060"/>
              </a:solidFill>
            </a:endParaRPr>
          </a:p>
        </p:txBody>
      </p:sp>
      <p:sp>
        <p:nvSpPr>
          <p:cNvPr id="18" name="Alt Başlık 2"/>
          <p:cNvSpPr txBox="1">
            <a:spLocks/>
          </p:cNvSpPr>
          <p:nvPr/>
        </p:nvSpPr>
        <p:spPr>
          <a:xfrm>
            <a:off x="4412227" y="4046052"/>
            <a:ext cx="2839997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 err="1" smtClean="0">
                <a:solidFill>
                  <a:srgbClr val="002060"/>
                </a:solidFill>
              </a:rPr>
              <a:t>Amitriptyline</a:t>
            </a:r>
            <a:endParaRPr lang="tr-TR" sz="2000" b="1" dirty="0" smtClean="0">
              <a:solidFill>
                <a:srgbClr val="002060"/>
              </a:solidFill>
            </a:endParaRPr>
          </a:p>
        </p:txBody>
      </p:sp>
      <p:sp>
        <p:nvSpPr>
          <p:cNvPr id="19" name="Alt Başlık 2"/>
          <p:cNvSpPr txBox="1">
            <a:spLocks/>
          </p:cNvSpPr>
          <p:nvPr/>
        </p:nvSpPr>
        <p:spPr>
          <a:xfrm>
            <a:off x="6552304" y="4022670"/>
            <a:ext cx="2839997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 err="1" smtClean="0">
                <a:solidFill>
                  <a:srgbClr val="002060"/>
                </a:solidFill>
              </a:rPr>
              <a:t>Chlorimipramine</a:t>
            </a:r>
            <a:endParaRPr lang="tr-TR" sz="2000" b="1" dirty="0" smtClean="0">
              <a:solidFill>
                <a:srgbClr val="002060"/>
              </a:solidFill>
            </a:endParaRPr>
          </a:p>
        </p:txBody>
      </p:sp>
      <p:sp>
        <p:nvSpPr>
          <p:cNvPr id="20" name="Alt Başlık 2"/>
          <p:cNvSpPr txBox="1">
            <a:spLocks/>
          </p:cNvSpPr>
          <p:nvPr/>
        </p:nvSpPr>
        <p:spPr>
          <a:xfrm>
            <a:off x="9248001" y="4046052"/>
            <a:ext cx="2839997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 err="1" smtClean="0">
                <a:solidFill>
                  <a:srgbClr val="002060"/>
                </a:solidFill>
              </a:rPr>
              <a:t>Doxepin</a:t>
            </a:r>
            <a:endParaRPr lang="tr-TR" sz="2000" b="1" dirty="0" smtClean="0">
              <a:solidFill>
                <a:srgbClr val="002060"/>
              </a:solidFill>
            </a:endParaRPr>
          </a:p>
        </p:txBody>
      </p:sp>
      <p:sp>
        <p:nvSpPr>
          <p:cNvPr id="21" name="Alt Başlık 2"/>
          <p:cNvSpPr txBox="1">
            <a:spLocks/>
          </p:cNvSpPr>
          <p:nvPr/>
        </p:nvSpPr>
        <p:spPr>
          <a:xfrm>
            <a:off x="2146161" y="6460539"/>
            <a:ext cx="2839997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 err="1" smtClean="0">
                <a:solidFill>
                  <a:srgbClr val="002060"/>
                </a:solidFill>
              </a:rPr>
              <a:t>Desipramine</a:t>
            </a:r>
            <a:endParaRPr lang="tr-TR" sz="2000" b="1" dirty="0" smtClean="0">
              <a:solidFill>
                <a:srgbClr val="002060"/>
              </a:solidFill>
            </a:endParaRPr>
          </a:p>
        </p:txBody>
      </p:sp>
      <p:sp>
        <p:nvSpPr>
          <p:cNvPr id="22" name="Alt Başlık 2"/>
          <p:cNvSpPr txBox="1">
            <a:spLocks/>
          </p:cNvSpPr>
          <p:nvPr/>
        </p:nvSpPr>
        <p:spPr>
          <a:xfrm>
            <a:off x="4323230" y="6460539"/>
            <a:ext cx="2839997" cy="43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 err="1" smtClean="0">
                <a:solidFill>
                  <a:srgbClr val="002060"/>
                </a:solidFill>
              </a:rPr>
              <a:t>Nortriptyline</a:t>
            </a:r>
            <a:endParaRPr lang="tr-TR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0078" t="17276" r="32617" b="22487"/>
          <a:stretch/>
        </p:blipFill>
        <p:spPr>
          <a:xfrm>
            <a:off x="1702117" y="1095692"/>
            <a:ext cx="8559641" cy="50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Düz Bağlayıcı 6"/>
          <p:cNvCxnSpPr/>
          <p:nvPr/>
        </p:nvCxnSpPr>
        <p:spPr>
          <a:xfrm>
            <a:off x="502920" y="662940"/>
            <a:ext cx="11269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607820" y="739140"/>
            <a:ext cx="10165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3566160" y="811530"/>
            <a:ext cx="8210550" cy="228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 Başlık 2"/>
          <p:cNvSpPr txBox="1">
            <a:spLocks/>
          </p:cNvSpPr>
          <p:nvPr/>
        </p:nvSpPr>
        <p:spPr>
          <a:xfrm>
            <a:off x="1524000" y="230188"/>
            <a:ext cx="9144000" cy="43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Biologically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compounds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tr-TR" b="1" dirty="0" err="1" smtClean="0">
                <a:solidFill>
                  <a:schemeClr val="accent1">
                    <a:lumMod val="50000"/>
                  </a:schemeClr>
                </a:solidFill>
              </a:rPr>
              <a:t>Lecture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988559" y="6438267"/>
            <a:ext cx="320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Assoc.Prof</a:t>
            </a:r>
            <a:r>
              <a:rPr lang="tr-TR" b="1" dirty="0" smtClean="0"/>
              <a:t>. </a:t>
            </a:r>
            <a:r>
              <a:rPr lang="tr-TR" b="1" dirty="0" err="1" smtClean="0"/>
              <a:t>Omer</a:t>
            </a:r>
            <a:r>
              <a:rPr lang="tr-TR" b="1" dirty="0" smtClean="0"/>
              <a:t> Tahir </a:t>
            </a:r>
            <a:r>
              <a:rPr lang="tr-TR" b="1" dirty="0" err="1" smtClean="0"/>
              <a:t>Gunkara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0547" t="17484" r="32617" b="16442"/>
          <a:stretch/>
        </p:blipFill>
        <p:spPr>
          <a:xfrm>
            <a:off x="1894522" y="982979"/>
            <a:ext cx="8486775" cy="554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5890</TotalTime>
  <Words>415</Words>
  <Application>Microsoft Office PowerPoint</Application>
  <PresentationFormat>Geniş ekran</PresentationFormat>
  <Paragraphs>79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Teması</vt:lpstr>
      <vt:lpstr>10. Lecture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 Structure and Bonding;  Acids and Bases</dc:title>
  <dc:creator>User</dc:creator>
  <cp:lastModifiedBy>Acer</cp:lastModifiedBy>
  <cp:revision>544</cp:revision>
  <dcterms:created xsi:type="dcterms:W3CDTF">2019-09-27T10:50:42Z</dcterms:created>
  <dcterms:modified xsi:type="dcterms:W3CDTF">2021-05-21T10:43:01Z</dcterms:modified>
</cp:coreProperties>
</file>