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5" r:id="rId3"/>
    <p:sldId id="316" r:id="rId4"/>
    <p:sldId id="321" r:id="rId5"/>
    <p:sldId id="326" r:id="rId6"/>
    <p:sldId id="324" r:id="rId7"/>
    <p:sldId id="327" r:id="rId8"/>
    <p:sldId id="317" r:id="rId9"/>
    <p:sldId id="335" r:id="rId10"/>
    <p:sldId id="336" r:id="rId11"/>
    <p:sldId id="322" r:id="rId12"/>
    <p:sldId id="323" r:id="rId13"/>
    <p:sldId id="318" r:id="rId14"/>
    <p:sldId id="334" r:id="rId15"/>
    <p:sldId id="319" r:id="rId16"/>
    <p:sldId id="329" r:id="rId17"/>
    <p:sldId id="330" r:id="rId18"/>
    <p:sldId id="333" r:id="rId19"/>
    <p:sldId id="332" r:id="rId20"/>
    <p:sldId id="325" r:id="rId21"/>
    <p:sldId id="328" r:id="rId22"/>
    <p:sldId id="331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250"/>
    <a:srgbClr val="EFF0F2"/>
    <a:srgbClr val="EF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D61AF-91CD-514A-B9EA-6497C3A8633D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64841-8E01-264B-B95E-3B787D5F4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61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79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42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53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55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87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39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60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2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07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56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372B-3707-49DB-8CC5-FAA2A9D463FF}" type="datetimeFigureOut">
              <a:rPr lang="tr-TR" smtClean="0"/>
              <a:t>06.10.2020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81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230188"/>
            <a:ext cx="9144000" cy="432752"/>
          </a:xfrm>
        </p:spPr>
        <p:txBody>
          <a:bodyPr/>
          <a:lstStyle/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565910" y="40506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Ionic</a:t>
            </a:r>
            <a:r>
              <a:rPr lang="tr-TR" dirty="0" smtClean="0"/>
              <a:t> </a:t>
            </a:r>
            <a:r>
              <a:rPr lang="tr-TR" dirty="0" err="1" smtClean="0"/>
              <a:t>Liquids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3. </a:t>
            </a:r>
            <a:r>
              <a:rPr lang="tr-TR" b="1" dirty="0" err="1" smtClean="0"/>
              <a:t>Lecture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492" t="18691" r="21418" b="20583"/>
          <a:stretch/>
        </p:blipFill>
        <p:spPr>
          <a:xfrm>
            <a:off x="2309628" y="1504499"/>
            <a:ext cx="7656563" cy="457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2"/>
                </a:solidFill>
              </a:rPr>
              <a:t>Why are ionic liquids “liquids”? 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4291" t="26655" r="27127" b="52240"/>
          <a:stretch/>
        </p:blipFill>
        <p:spPr>
          <a:xfrm>
            <a:off x="1807324" y="1859340"/>
            <a:ext cx="8661171" cy="211540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524000" y="4353362"/>
            <a:ext cx="3580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Traditional salts like sodium chloride pack efficiently to form a crystal lattice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799730" y="416869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Ionic Liquids-cations </a:t>
            </a:r>
            <a:r>
              <a:rPr lang="en-US" sz="2400" dirty="0">
                <a:solidFill>
                  <a:schemeClr val="tx2"/>
                </a:solidFill>
              </a:rPr>
              <a:t>are asymmetrically substituted with different </a:t>
            </a:r>
            <a:r>
              <a:rPr lang="en-US" sz="2400" dirty="0">
                <a:solidFill>
                  <a:srgbClr val="FF0000"/>
                </a:solidFill>
              </a:rPr>
              <a:t>Bulky groups- to weaken this ionic interactions </a:t>
            </a:r>
            <a:endParaRPr lang="tr-TR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prevents </a:t>
            </a:r>
            <a:r>
              <a:rPr lang="en-US" sz="2400" dirty="0">
                <a:solidFill>
                  <a:schemeClr val="tx2"/>
                </a:solidFill>
              </a:rPr>
              <a:t>packing of the</a:t>
            </a:r>
            <a:r>
              <a:rPr lang="en-US" sz="2400" dirty="0">
                <a:solidFill>
                  <a:srgbClr val="FF0000"/>
                </a:solidFill>
              </a:rPr>
              <a:t> cations/anions </a:t>
            </a:r>
            <a:r>
              <a:rPr lang="en-US" sz="2400" dirty="0">
                <a:solidFill>
                  <a:schemeClr val="tx2"/>
                </a:solidFill>
              </a:rPr>
              <a:t>into a </a:t>
            </a:r>
            <a:r>
              <a:rPr lang="en-US" sz="2400" dirty="0">
                <a:solidFill>
                  <a:srgbClr val="FF0000"/>
                </a:solidFill>
              </a:rPr>
              <a:t>crystal lattice </a:t>
            </a:r>
          </a:p>
        </p:txBody>
      </p:sp>
    </p:spTree>
    <p:extLst>
      <p:ext uri="{BB962C8B-B14F-4D97-AF65-F5344CB8AC3E}">
        <p14:creationId xmlns:p14="http://schemas.microsoft.com/office/powerpoint/2010/main" val="27627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Why are ionic liquids “liquids”? 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12985" t="32429" r="14030" b="16999"/>
          <a:stretch/>
        </p:blipFill>
        <p:spPr>
          <a:xfrm>
            <a:off x="1607820" y="2449563"/>
            <a:ext cx="8898341" cy="34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Ionic</a:t>
            </a: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Liquids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2920" y="2027109"/>
            <a:ext cx="11269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chemeClr val="tx2"/>
                </a:solidFill>
              </a:rPr>
              <a:t>The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first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room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temperature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ionic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liquid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[EtNH</a:t>
            </a:r>
            <a:r>
              <a:rPr lang="tr-TR" sz="2400" baseline="-25000" dirty="0">
                <a:solidFill>
                  <a:srgbClr val="FF0000"/>
                </a:solidFill>
              </a:rPr>
              <a:t>3</a:t>
            </a:r>
            <a:r>
              <a:rPr lang="tr-TR" sz="2400" dirty="0">
                <a:solidFill>
                  <a:srgbClr val="FF0000"/>
                </a:solidFill>
              </a:rPr>
              <a:t>][NO</a:t>
            </a:r>
            <a:r>
              <a:rPr lang="tr-TR" sz="2400" baseline="-25000" dirty="0">
                <a:solidFill>
                  <a:srgbClr val="FF0000"/>
                </a:solidFill>
              </a:rPr>
              <a:t>3</a:t>
            </a:r>
            <a:r>
              <a:rPr lang="tr-TR" sz="2400" dirty="0">
                <a:solidFill>
                  <a:srgbClr val="FF0000"/>
                </a:solidFill>
              </a:rPr>
              <a:t>] (</a:t>
            </a:r>
            <a:r>
              <a:rPr lang="tr-TR" sz="2400" dirty="0" err="1">
                <a:solidFill>
                  <a:srgbClr val="FF0000"/>
                </a:solidFill>
              </a:rPr>
              <a:t>m.p</a:t>
            </a:r>
            <a:r>
              <a:rPr lang="tr-TR" sz="2400" dirty="0">
                <a:solidFill>
                  <a:srgbClr val="FF0000"/>
                </a:solidFill>
              </a:rPr>
              <a:t>. 12°C)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was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discovered</a:t>
            </a:r>
            <a:r>
              <a:rPr lang="tr-TR" sz="2400" dirty="0">
                <a:solidFill>
                  <a:schemeClr val="tx2"/>
                </a:solidFill>
              </a:rPr>
              <a:t> in </a:t>
            </a:r>
            <a:r>
              <a:rPr lang="tr-TR" sz="2400" dirty="0" smtClean="0">
                <a:solidFill>
                  <a:schemeClr val="tx2"/>
                </a:solidFill>
              </a:rPr>
              <a:t>1914, </a:t>
            </a:r>
            <a:r>
              <a:rPr lang="tr-TR" sz="2400" dirty="0">
                <a:solidFill>
                  <a:schemeClr val="tx2"/>
                </a:solidFill>
              </a:rPr>
              <a:t>but </a:t>
            </a:r>
            <a:r>
              <a:rPr lang="tr-TR" sz="2400" dirty="0" err="1">
                <a:solidFill>
                  <a:schemeClr val="tx2"/>
                </a:solidFill>
              </a:rPr>
              <a:t>interest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did</a:t>
            </a:r>
            <a:r>
              <a:rPr lang="tr-TR" sz="2400" dirty="0">
                <a:solidFill>
                  <a:schemeClr val="tx2"/>
                </a:solidFill>
              </a:rPr>
              <a:t> not </a:t>
            </a:r>
            <a:r>
              <a:rPr lang="tr-TR" sz="2400" dirty="0" err="1">
                <a:solidFill>
                  <a:schemeClr val="tx2"/>
                </a:solidFill>
              </a:rPr>
              <a:t>develop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until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the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discovery</a:t>
            </a:r>
            <a:r>
              <a:rPr lang="tr-TR" sz="2400" dirty="0">
                <a:solidFill>
                  <a:schemeClr val="tx2"/>
                </a:solidFill>
              </a:rPr>
              <a:t> of </a:t>
            </a:r>
            <a:r>
              <a:rPr lang="tr-TR" sz="2400" dirty="0" err="1">
                <a:solidFill>
                  <a:srgbClr val="FF0000"/>
                </a:solidFill>
              </a:rPr>
              <a:t>binary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ionic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liquids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made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from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mixtures</a:t>
            </a:r>
            <a:r>
              <a:rPr lang="tr-TR" sz="2400" dirty="0">
                <a:solidFill>
                  <a:srgbClr val="FF0000"/>
                </a:solidFill>
              </a:rPr>
              <a:t> of </a:t>
            </a:r>
            <a:r>
              <a:rPr lang="tr-TR" sz="2400" dirty="0" err="1">
                <a:solidFill>
                  <a:srgbClr val="FF0000"/>
                </a:solidFill>
              </a:rPr>
              <a:t>aluminum</a:t>
            </a:r>
            <a:r>
              <a:rPr lang="tr-TR" sz="2400" dirty="0">
                <a:solidFill>
                  <a:srgbClr val="FF0000"/>
                </a:solidFill>
              </a:rPr>
              <a:t>(III) </a:t>
            </a:r>
            <a:r>
              <a:rPr lang="tr-TR" sz="2400" dirty="0" err="1">
                <a:solidFill>
                  <a:srgbClr val="FF0000"/>
                </a:solidFill>
              </a:rPr>
              <a:t>chloride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and</a:t>
            </a:r>
            <a:r>
              <a:rPr lang="tr-TR" sz="2400" i="1" dirty="0">
                <a:solidFill>
                  <a:srgbClr val="FF0000"/>
                </a:solidFill>
              </a:rPr>
              <a:t> N</a:t>
            </a:r>
            <a:r>
              <a:rPr lang="tr-TR" sz="2400" dirty="0">
                <a:solidFill>
                  <a:srgbClr val="FF0000"/>
                </a:solidFill>
              </a:rPr>
              <a:t>-</a:t>
            </a:r>
            <a:r>
              <a:rPr lang="tr-TR" sz="2400" dirty="0" err="1">
                <a:solidFill>
                  <a:srgbClr val="FF0000"/>
                </a:solidFill>
              </a:rPr>
              <a:t>alkylpyridinium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or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1,3-dialkylimidazolium </a:t>
            </a:r>
            <a:r>
              <a:rPr lang="tr-TR" sz="2400" dirty="0" err="1">
                <a:solidFill>
                  <a:srgbClr val="FF0000"/>
                </a:solidFill>
              </a:rPr>
              <a:t>chloride</a:t>
            </a:r>
            <a:endParaRPr lang="tr-T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4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380" t="24664" r="18843" b="5849"/>
          <a:stretch/>
        </p:blipFill>
        <p:spPr>
          <a:xfrm>
            <a:off x="1812537" y="1019853"/>
            <a:ext cx="8174042" cy="53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Ionic</a:t>
            </a: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Liquids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2920" y="2027109"/>
            <a:ext cx="112699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chemeClr val="tx2"/>
                </a:solidFill>
              </a:rPr>
              <a:t>Ionic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liquids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come</a:t>
            </a:r>
            <a:r>
              <a:rPr lang="tr-TR" sz="2400" dirty="0">
                <a:solidFill>
                  <a:schemeClr val="tx2"/>
                </a:solidFill>
              </a:rPr>
              <a:t> in </a:t>
            </a:r>
            <a:r>
              <a:rPr lang="tr-TR" sz="2400" dirty="0" err="1">
                <a:solidFill>
                  <a:schemeClr val="tx2"/>
                </a:solidFill>
              </a:rPr>
              <a:t>two</a:t>
            </a:r>
            <a:r>
              <a:rPr lang="tr-TR" sz="2400" dirty="0">
                <a:solidFill>
                  <a:schemeClr val="tx2"/>
                </a:solidFill>
              </a:rPr>
              <a:t> main </a:t>
            </a:r>
            <a:r>
              <a:rPr lang="tr-TR" sz="2400" dirty="0" err="1">
                <a:solidFill>
                  <a:schemeClr val="tx2"/>
                </a:solidFill>
              </a:rPr>
              <a:t>categories</a:t>
            </a:r>
            <a:r>
              <a:rPr lang="tr-TR" sz="2400" dirty="0">
                <a:solidFill>
                  <a:schemeClr val="tx2"/>
                </a:solidFill>
              </a:rPr>
              <a:t>, </a:t>
            </a:r>
            <a:r>
              <a:rPr lang="tr-TR" sz="2400" dirty="0" err="1" smtClean="0">
                <a:solidFill>
                  <a:schemeClr val="tx2"/>
                </a:solidFill>
              </a:rPr>
              <a:t>namely</a:t>
            </a:r>
            <a:r>
              <a:rPr lang="tr-TR" sz="2400" dirty="0" smtClean="0">
                <a:solidFill>
                  <a:schemeClr val="tx2"/>
                </a:solidFill>
              </a:rPr>
              <a:t>;</a:t>
            </a:r>
          </a:p>
          <a:p>
            <a:pPr algn="just"/>
            <a:endParaRPr lang="tr-TR" sz="24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solidFill>
                  <a:schemeClr val="tx2"/>
                </a:solidFill>
              </a:rPr>
              <a:t>simple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salts</a:t>
            </a:r>
            <a:r>
              <a:rPr lang="tr-TR" sz="2400" dirty="0">
                <a:solidFill>
                  <a:schemeClr val="tx2"/>
                </a:solidFill>
              </a:rPr>
              <a:t> (</a:t>
            </a:r>
            <a:r>
              <a:rPr lang="tr-TR" sz="2400" dirty="0" err="1">
                <a:solidFill>
                  <a:schemeClr val="tx2"/>
                </a:solidFill>
              </a:rPr>
              <a:t>made</a:t>
            </a:r>
            <a:r>
              <a:rPr lang="tr-TR" sz="2400" dirty="0">
                <a:solidFill>
                  <a:schemeClr val="tx2"/>
                </a:solidFill>
              </a:rPr>
              <a:t> of a </a:t>
            </a:r>
            <a:r>
              <a:rPr lang="tr-TR" sz="2400" dirty="0" err="1">
                <a:solidFill>
                  <a:schemeClr val="tx2"/>
                </a:solidFill>
              </a:rPr>
              <a:t>single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anion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and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cation</a:t>
            </a:r>
            <a:r>
              <a:rPr lang="tr-TR" sz="2400" dirty="0">
                <a:solidFill>
                  <a:schemeClr val="tx2"/>
                </a:solidFill>
              </a:rPr>
              <a:t>) </a:t>
            </a:r>
            <a:endParaRPr lang="tr-TR" sz="24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solidFill>
                  <a:schemeClr val="tx2"/>
                </a:solidFill>
              </a:rPr>
              <a:t>and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binary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ionic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liquids</a:t>
            </a:r>
            <a:r>
              <a:rPr lang="tr-TR" sz="2400" dirty="0">
                <a:solidFill>
                  <a:schemeClr val="tx2"/>
                </a:solidFill>
              </a:rPr>
              <a:t> (</a:t>
            </a:r>
            <a:r>
              <a:rPr lang="tr-TR" sz="2400" dirty="0" err="1">
                <a:solidFill>
                  <a:schemeClr val="tx2"/>
                </a:solidFill>
              </a:rPr>
              <a:t>salts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where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equilibrium</a:t>
            </a:r>
            <a:r>
              <a:rPr lang="tr-TR" sz="2400" dirty="0">
                <a:solidFill>
                  <a:schemeClr val="tx2"/>
                </a:solidFill>
              </a:rPr>
              <a:t> is </a:t>
            </a:r>
            <a:r>
              <a:rPr lang="tr-TR" sz="2400" dirty="0" err="1">
                <a:solidFill>
                  <a:schemeClr val="tx2"/>
                </a:solidFill>
              </a:rPr>
              <a:t>involved</a:t>
            </a:r>
            <a:r>
              <a:rPr lang="tr-TR" sz="2400" dirty="0">
                <a:solidFill>
                  <a:schemeClr val="tx2"/>
                </a:solidFill>
              </a:rPr>
              <a:t>). </a:t>
            </a:r>
            <a:endParaRPr lang="tr-TR" sz="24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tr-TR" sz="2400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chemeClr val="tx2"/>
              </a:solidFill>
            </a:endParaRPr>
          </a:p>
          <a:p>
            <a:pPr algn="just"/>
            <a:r>
              <a:rPr lang="tr-TR" sz="2400" dirty="0" err="1" smtClean="0">
                <a:solidFill>
                  <a:schemeClr val="tx2"/>
                </a:solidFill>
              </a:rPr>
              <a:t>For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example</a:t>
            </a:r>
            <a:r>
              <a:rPr lang="tr-TR" sz="2400" dirty="0">
                <a:solidFill>
                  <a:schemeClr val="tx2"/>
                </a:solidFill>
              </a:rPr>
              <a:t>, </a:t>
            </a:r>
            <a:r>
              <a:rPr lang="tr-TR" sz="2400" dirty="0">
                <a:solidFill>
                  <a:srgbClr val="FF0000"/>
                </a:solidFill>
              </a:rPr>
              <a:t>[EtNH</a:t>
            </a:r>
            <a:r>
              <a:rPr lang="tr-TR" sz="2400" baseline="-25000" dirty="0">
                <a:solidFill>
                  <a:srgbClr val="FF0000"/>
                </a:solidFill>
              </a:rPr>
              <a:t>3</a:t>
            </a:r>
            <a:r>
              <a:rPr lang="tr-TR" sz="2400" dirty="0">
                <a:solidFill>
                  <a:srgbClr val="FF0000"/>
                </a:solidFill>
              </a:rPr>
              <a:t>][NO</a:t>
            </a:r>
            <a:r>
              <a:rPr lang="tr-TR" sz="2400" baseline="-25000" dirty="0">
                <a:solidFill>
                  <a:srgbClr val="FF0000"/>
                </a:solidFill>
              </a:rPr>
              <a:t>3</a:t>
            </a:r>
            <a:r>
              <a:rPr lang="tr-TR" sz="2400" dirty="0">
                <a:solidFill>
                  <a:srgbClr val="FF0000"/>
                </a:solidFill>
              </a:rPr>
              <a:t>] is a </a:t>
            </a:r>
            <a:r>
              <a:rPr lang="tr-TR" sz="2400" dirty="0" err="1">
                <a:solidFill>
                  <a:srgbClr val="FF0000"/>
                </a:solidFill>
              </a:rPr>
              <a:t>simple</a:t>
            </a:r>
            <a:r>
              <a:rPr lang="tr-TR" sz="2400" dirty="0">
                <a:solidFill>
                  <a:srgbClr val="FF0000"/>
                </a:solidFill>
              </a:rPr>
              <a:t> salt </a:t>
            </a:r>
            <a:r>
              <a:rPr lang="tr-TR" sz="2400" dirty="0" err="1">
                <a:solidFill>
                  <a:schemeClr val="tx2"/>
                </a:solidFill>
              </a:rPr>
              <a:t>whereas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mixtures</a:t>
            </a:r>
            <a:r>
              <a:rPr lang="tr-TR" sz="2400" dirty="0">
                <a:solidFill>
                  <a:schemeClr val="tx2"/>
                </a:solidFill>
              </a:rPr>
              <a:t> of </a:t>
            </a:r>
            <a:r>
              <a:rPr lang="tr-TR" sz="2400" dirty="0" err="1">
                <a:solidFill>
                  <a:srgbClr val="FF0000"/>
                </a:solidFill>
              </a:rPr>
              <a:t>aluminum</a:t>
            </a:r>
            <a:r>
              <a:rPr lang="tr-TR" sz="2400" dirty="0">
                <a:solidFill>
                  <a:srgbClr val="FF0000"/>
                </a:solidFill>
              </a:rPr>
              <a:t>(III) </a:t>
            </a:r>
            <a:r>
              <a:rPr lang="tr-TR" sz="2400" dirty="0" err="1">
                <a:solidFill>
                  <a:srgbClr val="FF0000"/>
                </a:solidFill>
              </a:rPr>
              <a:t>chloride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and</a:t>
            </a:r>
            <a:r>
              <a:rPr lang="tr-TR" sz="2400" dirty="0">
                <a:solidFill>
                  <a:srgbClr val="FF0000"/>
                </a:solidFill>
              </a:rPr>
              <a:t> 1,3-dialkylimidazolium </a:t>
            </a:r>
            <a:r>
              <a:rPr lang="tr-TR" sz="2400" dirty="0" err="1">
                <a:solidFill>
                  <a:srgbClr val="FF0000"/>
                </a:solidFill>
              </a:rPr>
              <a:t>chlorides</a:t>
            </a:r>
            <a:r>
              <a:rPr lang="tr-TR" sz="2400" dirty="0">
                <a:solidFill>
                  <a:srgbClr val="FF0000"/>
                </a:solidFill>
              </a:rPr>
              <a:t> (a </a:t>
            </a:r>
            <a:r>
              <a:rPr lang="tr-TR" sz="2400" dirty="0" err="1">
                <a:solidFill>
                  <a:srgbClr val="FF0000"/>
                </a:solidFill>
              </a:rPr>
              <a:t>binary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ionic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liquid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system</a:t>
            </a:r>
            <a:r>
              <a:rPr lang="tr-TR" sz="2400" dirty="0">
                <a:solidFill>
                  <a:srgbClr val="FF0000"/>
                </a:solidFill>
              </a:rPr>
              <a:t>) </a:t>
            </a:r>
            <a:r>
              <a:rPr lang="tr-TR" sz="2400" dirty="0" err="1">
                <a:solidFill>
                  <a:schemeClr val="tx2"/>
                </a:solidFill>
              </a:rPr>
              <a:t>contain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several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different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ionic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species</a:t>
            </a:r>
            <a:r>
              <a:rPr lang="tr-TR" sz="2400" dirty="0">
                <a:solidFill>
                  <a:schemeClr val="tx2"/>
                </a:solidFill>
              </a:rPr>
              <a:t>, </a:t>
            </a:r>
            <a:r>
              <a:rPr lang="tr-TR" sz="2400" dirty="0" err="1">
                <a:solidFill>
                  <a:schemeClr val="tx2"/>
                </a:solidFill>
              </a:rPr>
              <a:t>and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their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melting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point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and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properties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depend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upon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the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mole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fractions</a:t>
            </a:r>
            <a:r>
              <a:rPr lang="tr-TR" sz="2400" dirty="0">
                <a:solidFill>
                  <a:schemeClr val="tx2"/>
                </a:solidFill>
              </a:rPr>
              <a:t> of </a:t>
            </a:r>
            <a:r>
              <a:rPr lang="tr-TR" sz="2400" dirty="0" err="1">
                <a:solidFill>
                  <a:schemeClr val="tx2"/>
                </a:solidFill>
              </a:rPr>
              <a:t>aluminum</a:t>
            </a:r>
            <a:r>
              <a:rPr lang="tr-TR" sz="2400" dirty="0">
                <a:solidFill>
                  <a:schemeClr val="tx2"/>
                </a:solidFill>
              </a:rPr>
              <a:t>(III) </a:t>
            </a:r>
            <a:r>
              <a:rPr lang="tr-TR" sz="2400" dirty="0" err="1">
                <a:solidFill>
                  <a:schemeClr val="tx2"/>
                </a:solidFill>
              </a:rPr>
              <a:t>chloride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and</a:t>
            </a:r>
            <a:r>
              <a:rPr lang="tr-TR" sz="2400" dirty="0">
                <a:solidFill>
                  <a:schemeClr val="tx2"/>
                </a:solidFill>
              </a:rPr>
              <a:t> 1,3-dialkylimidazolium </a:t>
            </a:r>
            <a:r>
              <a:rPr lang="tr-TR" sz="2400" dirty="0" err="1">
                <a:solidFill>
                  <a:schemeClr val="tx2"/>
                </a:solidFill>
              </a:rPr>
              <a:t>chloride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present</a:t>
            </a:r>
            <a:r>
              <a:rPr lang="tr-TR" sz="2400" dirty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5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1-Butyl-3-methylimidazolium </a:t>
            </a:r>
            <a:r>
              <a:rPr lang="tr-TR" sz="3200" b="1" dirty="0" err="1">
                <a:solidFill>
                  <a:schemeClr val="accent1">
                    <a:lumMod val="50000"/>
                  </a:schemeClr>
                </a:solidFill>
              </a:rPr>
              <a:t>hexafluorophosphate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1010" y="1859340"/>
            <a:ext cx="112699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1-Butyl-3-methylimidazolium </a:t>
            </a:r>
            <a:r>
              <a:rPr lang="en-US" sz="2400" b="1" dirty="0" err="1">
                <a:solidFill>
                  <a:srgbClr val="FF0000"/>
                </a:solidFill>
              </a:rPr>
              <a:t>hexafluorophosphate</a:t>
            </a:r>
            <a:r>
              <a:rPr lang="en-US" sz="2400" dirty="0">
                <a:solidFill>
                  <a:schemeClr val="tx2"/>
                </a:solidFill>
              </a:rPr>
              <a:t>, also known as </a:t>
            </a:r>
            <a:r>
              <a:rPr lang="en-US" sz="2400" b="1" dirty="0">
                <a:solidFill>
                  <a:srgbClr val="FF0000"/>
                </a:solidFill>
              </a:rPr>
              <a:t>BMIM-PF</a:t>
            </a:r>
            <a:r>
              <a:rPr lang="en-US" sz="2400" b="1" baseline="-25000" dirty="0">
                <a:solidFill>
                  <a:srgbClr val="FF0000"/>
                </a:solidFill>
              </a:rPr>
              <a:t>6</a:t>
            </a:r>
            <a:r>
              <a:rPr lang="en-US" sz="2400" dirty="0">
                <a:solidFill>
                  <a:schemeClr val="tx2"/>
                </a:solidFill>
              </a:rPr>
              <a:t>, is a viscous, </a:t>
            </a:r>
            <a:r>
              <a:rPr lang="en-US" sz="2400" dirty="0" err="1">
                <a:solidFill>
                  <a:schemeClr val="tx2"/>
                </a:solidFill>
              </a:rPr>
              <a:t>colourless</a:t>
            </a:r>
            <a:r>
              <a:rPr lang="en-US" sz="2400" dirty="0">
                <a:solidFill>
                  <a:schemeClr val="tx2"/>
                </a:solidFill>
              </a:rPr>
              <a:t>, hydrophobic and non-water-soluble ionic liquid with a </a:t>
            </a:r>
            <a:r>
              <a:rPr lang="en-US" sz="2400" dirty="0">
                <a:solidFill>
                  <a:srgbClr val="FF0000"/>
                </a:solidFill>
              </a:rPr>
              <a:t>melting </a:t>
            </a:r>
            <a:r>
              <a:rPr lang="en-US" sz="2400" dirty="0" smtClean="0">
                <a:solidFill>
                  <a:srgbClr val="FF0000"/>
                </a:solidFill>
              </a:rPr>
              <a:t>point</a:t>
            </a:r>
            <a:r>
              <a:rPr lang="en-US" sz="2400" dirty="0">
                <a:solidFill>
                  <a:srgbClr val="FF0000"/>
                </a:solidFill>
              </a:rPr>
              <a:t> of -8 °C. </a:t>
            </a:r>
            <a:r>
              <a:rPr lang="en-US" sz="2400" dirty="0">
                <a:solidFill>
                  <a:schemeClr val="tx2"/>
                </a:solidFill>
              </a:rPr>
              <a:t>Together with </a:t>
            </a:r>
            <a:r>
              <a:rPr lang="en-US" sz="2400" dirty="0">
                <a:solidFill>
                  <a:srgbClr val="FF0000"/>
                </a:solidFill>
              </a:rPr>
              <a:t>1-butyl-3-methylimidazolium </a:t>
            </a:r>
            <a:r>
              <a:rPr lang="en-US" sz="2400" dirty="0" err="1">
                <a:solidFill>
                  <a:srgbClr val="FF0000"/>
                </a:solidFill>
              </a:rPr>
              <a:t>tetrafluoroborate</a:t>
            </a:r>
            <a:r>
              <a:rPr lang="en-US" sz="2400" dirty="0">
                <a:solidFill>
                  <a:srgbClr val="FF0000"/>
                </a:solidFill>
              </a:rPr>
              <a:t>, BMIM-BF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chemeClr val="tx2"/>
                </a:solidFill>
              </a:rPr>
              <a:t>, it is one of the </a:t>
            </a:r>
            <a:r>
              <a:rPr lang="en-US" sz="2400" dirty="0">
                <a:solidFill>
                  <a:srgbClr val="FF0000"/>
                </a:solidFill>
              </a:rPr>
              <a:t>most widely studied ionic liquids</a:t>
            </a:r>
            <a:r>
              <a:rPr lang="en-US" sz="2400" dirty="0">
                <a:solidFill>
                  <a:schemeClr val="tx2"/>
                </a:solidFill>
              </a:rPr>
              <a:t>. It is known to very slowly decompose in the presence of water.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ILfromOS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8" y="4058763"/>
            <a:ext cx="5660022" cy="18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MIM cation and PF6 an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35" y="3680381"/>
            <a:ext cx="2662636" cy="26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>
                <a:solidFill>
                  <a:schemeClr val="accent1">
                    <a:lumMod val="50000"/>
                  </a:schemeClr>
                </a:solidFill>
              </a:rPr>
              <a:t>Preparation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2920" y="1784402"/>
            <a:ext cx="11269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rgbClr val="FF0000"/>
                </a:solidFill>
              </a:rPr>
              <a:t>BMIM-PF</a:t>
            </a:r>
            <a:r>
              <a:rPr lang="tr-TR" sz="2400" baseline="-25000" dirty="0">
                <a:solidFill>
                  <a:srgbClr val="FF0000"/>
                </a:solidFill>
              </a:rPr>
              <a:t>6</a:t>
            </a:r>
            <a:r>
              <a:rPr lang="tr-TR" sz="2400" dirty="0">
                <a:solidFill>
                  <a:schemeClr val="tx2"/>
                </a:solidFill>
              </a:rPr>
              <a:t> is </a:t>
            </a:r>
            <a:r>
              <a:rPr lang="tr-TR" sz="2400" dirty="0" err="1">
                <a:solidFill>
                  <a:srgbClr val="FF0000"/>
                </a:solidFill>
              </a:rPr>
              <a:t>commercially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available</a:t>
            </a:r>
            <a:r>
              <a:rPr lang="tr-TR" sz="2400" dirty="0">
                <a:solidFill>
                  <a:srgbClr val="FF0000"/>
                </a:solidFill>
              </a:rPr>
              <a:t>. </a:t>
            </a:r>
            <a:r>
              <a:rPr lang="tr-TR" sz="2400" dirty="0" err="1">
                <a:solidFill>
                  <a:schemeClr val="tx2"/>
                </a:solidFill>
              </a:rPr>
              <a:t>It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may</a:t>
            </a:r>
            <a:r>
              <a:rPr lang="tr-TR" sz="2400" dirty="0">
                <a:solidFill>
                  <a:schemeClr val="tx2"/>
                </a:solidFill>
              </a:rPr>
              <a:t> be </a:t>
            </a:r>
            <a:r>
              <a:rPr lang="tr-TR" sz="2400" dirty="0" err="1">
                <a:solidFill>
                  <a:schemeClr val="tx2"/>
                </a:solidFill>
              </a:rPr>
              <a:t>obtained</a:t>
            </a:r>
            <a:r>
              <a:rPr lang="tr-TR" sz="2400" dirty="0">
                <a:solidFill>
                  <a:schemeClr val="tx2"/>
                </a:solidFill>
              </a:rPr>
              <a:t> in </a:t>
            </a:r>
            <a:r>
              <a:rPr lang="tr-TR" sz="2400" dirty="0" err="1">
                <a:solidFill>
                  <a:schemeClr val="tx2"/>
                </a:solidFill>
              </a:rPr>
              <a:t>two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steps</a:t>
            </a:r>
            <a:r>
              <a:rPr lang="tr-TR" sz="2400" dirty="0">
                <a:solidFill>
                  <a:schemeClr val="tx2"/>
                </a:solidFill>
              </a:rPr>
              <a:t>: </a:t>
            </a:r>
            <a:r>
              <a:rPr lang="tr-TR" sz="2400" dirty="0">
                <a:solidFill>
                  <a:srgbClr val="FF0000"/>
                </a:solidFill>
              </a:rPr>
              <a:t>BMIM-Cl is </a:t>
            </a:r>
            <a:r>
              <a:rPr lang="tr-TR" sz="2400" dirty="0" err="1">
                <a:solidFill>
                  <a:srgbClr val="FF0000"/>
                </a:solidFill>
              </a:rPr>
              <a:t>synthesized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by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alkylating</a:t>
            </a:r>
            <a:r>
              <a:rPr lang="tr-TR" sz="2400" dirty="0">
                <a:solidFill>
                  <a:srgbClr val="FF0000"/>
                </a:solidFill>
              </a:rPr>
              <a:t> 1-methylimidazole </a:t>
            </a:r>
            <a:r>
              <a:rPr lang="tr-TR" sz="2400" dirty="0" err="1">
                <a:solidFill>
                  <a:srgbClr val="FF0000"/>
                </a:solidFill>
              </a:rPr>
              <a:t>with</a:t>
            </a:r>
            <a:r>
              <a:rPr lang="tr-TR" sz="2400" dirty="0">
                <a:solidFill>
                  <a:srgbClr val="FF0000"/>
                </a:solidFill>
              </a:rPr>
              <a:t> 1-chlorobutane</a:t>
            </a:r>
            <a:r>
              <a:rPr lang="tr-TR" sz="2400" dirty="0">
                <a:solidFill>
                  <a:schemeClr val="tx2"/>
                </a:solidFill>
              </a:rPr>
              <a:t>. A </a:t>
            </a:r>
            <a:r>
              <a:rPr lang="tr-TR" sz="2400" dirty="0" err="1">
                <a:solidFill>
                  <a:schemeClr val="tx2"/>
                </a:solidFill>
              </a:rPr>
              <a:t>metathesis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reaction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with</a:t>
            </a:r>
            <a:r>
              <a:rPr lang="tr-TR" sz="2400" dirty="0">
                <a:solidFill>
                  <a:schemeClr val="tx2"/>
                </a:solidFill>
              </a:rPr>
              <a:t> </a:t>
            </a:r>
            <a:r>
              <a:rPr lang="tr-TR" sz="2400" dirty="0" err="1">
                <a:solidFill>
                  <a:srgbClr val="FF0000"/>
                </a:solidFill>
              </a:rPr>
              <a:t>potassium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hexafluorophosphate</a:t>
            </a:r>
            <a:r>
              <a:rPr lang="tr-TR" sz="2400" dirty="0">
                <a:solidFill>
                  <a:srgbClr val="FF0000"/>
                </a:solidFill>
              </a:rPr>
              <a:t> </a:t>
            </a:r>
            <a:r>
              <a:rPr lang="tr-TR" sz="2400" dirty="0" err="1">
                <a:solidFill>
                  <a:srgbClr val="FF0000"/>
                </a:solidFill>
              </a:rPr>
              <a:t>gives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the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desired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compound</a:t>
            </a:r>
            <a:r>
              <a:rPr lang="tr-TR" sz="2400" dirty="0">
                <a:solidFill>
                  <a:schemeClr val="tx2"/>
                </a:solidFill>
              </a:rPr>
              <a:t>; </a:t>
            </a:r>
            <a:r>
              <a:rPr lang="tr-TR" sz="2400" dirty="0" err="1">
                <a:solidFill>
                  <a:schemeClr val="tx2"/>
                </a:solidFill>
              </a:rPr>
              <a:t>the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tetrafluoroborate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may</a:t>
            </a:r>
            <a:r>
              <a:rPr lang="tr-TR" sz="2400" dirty="0">
                <a:solidFill>
                  <a:schemeClr val="tx2"/>
                </a:solidFill>
              </a:rPr>
              <a:t> be </a:t>
            </a:r>
            <a:r>
              <a:rPr lang="tr-TR" sz="2400" dirty="0" err="1">
                <a:solidFill>
                  <a:schemeClr val="tx2"/>
                </a:solidFill>
              </a:rPr>
              <a:t>prepared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by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analogously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using</a:t>
            </a:r>
            <a:r>
              <a:rPr lang="tr-TR" sz="2400" dirty="0">
                <a:solidFill>
                  <a:schemeClr val="tx2"/>
                </a:solidFill>
              </a:rPr>
              <a:t> </a:t>
            </a:r>
            <a:r>
              <a:rPr lang="tr-TR" sz="2400" dirty="0" err="1">
                <a:solidFill>
                  <a:schemeClr val="tx2"/>
                </a:solidFill>
              </a:rPr>
              <a:t>potassium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tetrafluoroborate</a:t>
            </a:r>
            <a:r>
              <a:rPr lang="tr-TR" sz="2400" dirty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BM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25" y="3354062"/>
            <a:ext cx="5745651" cy="35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8806" t="24465" r="28694" b="32330"/>
          <a:stretch/>
        </p:blipFill>
        <p:spPr>
          <a:xfrm>
            <a:off x="2019868" y="2243969"/>
            <a:ext cx="8123655" cy="375870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>
                <a:solidFill>
                  <a:schemeClr val="accent1">
                    <a:lumMod val="50000"/>
                  </a:schemeClr>
                </a:solidFill>
              </a:rPr>
              <a:t>Preparation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9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8284" t="43778" r="56455" b="18791"/>
          <a:stretch/>
        </p:blipFill>
        <p:spPr>
          <a:xfrm>
            <a:off x="1849215" y="1606125"/>
            <a:ext cx="7809135" cy="466069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524836" y="1983693"/>
            <a:ext cx="523164" cy="330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Ionic</a:t>
            </a: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Liquids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2920" y="2027109"/>
            <a:ext cx="112699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liquids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C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salts that exist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liquid at temperatures below 100°C</a:t>
            </a:r>
            <a:r>
              <a:rPr lang="en-US" sz="2400" dirty="0">
                <a:solidFill>
                  <a:srgbClr val="0C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they are usually composed of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organic cations</a:t>
            </a:r>
            <a:r>
              <a:rPr lang="en-US" sz="2400" dirty="0">
                <a:solidFill>
                  <a:srgbClr val="0C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organic/inorganic anions. </a:t>
            </a:r>
            <a:endParaRPr lang="tr-T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C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400" dirty="0">
                <a:solidFill>
                  <a:srgbClr val="0C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non-volatile, highly polar solvents that dissolve several organic, inorganic and </a:t>
            </a:r>
            <a:r>
              <a:rPr lang="en-US" sz="2400" dirty="0" err="1">
                <a:solidFill>
                  <a:srgbClr val="0C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metaloorganic</a:t>
            </a:r>
            <a:r>
              <a:rPr lang="en-US" sz="2400" dirty="0">
                <a:solidFill>
                  <a:srgbClr val="0C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compounds. </a:t>
            </a:r>
            <a:endParaRPr lang="tr-TR" sz="2400" dirty="0" smtClean="0">
              <a:solidFill>
                <a:srgbClr val="0C32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onic liquid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43" y="4335433"/>
            <a:ext cx="4197412" cy="26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2"/>
                </a:solidFill>
              </a:rPr>
              <a:t>Commercial applications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502920" y="1669831"/>
            <a:ext cx="3703899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00000"/>
                </a:solidFill>
              </a:rPr>
              <a:t>Organic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synthesis</a:t>
            </a:r>
            <a:endParaRPr lang="tr-TR" sz="24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/>
              <a:t>Pharmaceuticals</a:t>
            </a:r>
            <a:endParaRPr lang="tr-T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/>
              <a:t>Cellulose</a:t>
            </a:r>
            <a:r>
              <a:rPr lang="tr-TR" sz="2400" dirty="0"/>
              <a:t> </a:t>
            </a:r>
            <a:r>
              <a:rPr lang="tr-TR" sz="2400" dirty="0" err="1"/>
              <a:t>processing</a:t>
            </a:r>
            <a:endParaRPr lang="tr-T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/>
              <a:t>Nuclear</a:t>
            </a:r>
            <a:r>
              <a:rPr lang="tr-TR" sz="2400" dirty="0"/>
              <a:t> </a:t>
            </a:r>
            <a:r>
              <a:rPr lang="tr-TR" sz="2400" dirty="0" err="1"/>
              <a:t>fuel</a:t>
            </a:r>
            <a:r>
              <a:rPr lang="tr-TR" sz="2400" dirty="0"/>
              <a:t> </a:t>
            </a:r>
            <a:r>
              <a:rPr lang="tr-TR" sz="2400" dirty="0" err="1"/>
              <a:t>reprocessing</a:t>
            </a:r>
            <a:endParaRPr lang="tr-T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Solar </a:t>
            </a:r>
            <a:r>
              <a:rPr lang="tr-TR" sz="2400" dirty="0" err="1"/>
              <a:t>thermal</a:t>
            </a:r>
            <a:r>
              <a:rPr lang="tr-TR" sz="2400" dirty="0"/>
              <a:t> </a:t>
            </a:r>
            <a:r>
              <a:rPr lang="tr-TR" sz="2400" dirty="0" err="1"/>
              <a:t>energy</a:t>
            </a:r>
            <a:endParaRPr lang="tr-T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/>
              <a:t>Waste</a:t>
            </a:r>
            <a:r>
              <a:rPr lang="tr-TR" sz="2400" dirty="0"/>
              <a:t> </a:t>
            </a:r>
            <a:r>
              <a:rPr lang="tr-TR" sz="2400" dirty="0" err="1"/>
              <a:t>recycling</a:t>
            </a:r>
            <a:endParaRPr lang="tr-T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/>
              <a:t>Batteries</a:t>
            </a:r>
            <a:endParaRPr lang="tr-T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/>
              <a:t>Dispersing</a:t>
            </a:r>
            <a:r>
              <a:rPr lang="tr-TR" sz="2400" dirty="0"/>
              <a:t> </a:t>
            </a:r>
            <a:r>
              <a:rPr lang="tr-TR" sz="2400" dirty="0" err="1"/>
              <a:t>agent</a:t>
            </a:r>
            <a:endParaRPr lang="tr-T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/>
              <a:t>Carbon</a:t>
            </a:r>
            <a:r>
              <a:rPr lang="tr-TR" sz="2400" dirty="0"/>
              <a:t> </a:t>
            </a:r>
            <a:r>
              <a:rPr lang="tr-TR" sz="2400" dirty="0" err="1"/>
              <a:t>capture</a:t>
            </a:r>
            <a:endParaRPr lang="tr-TR" sz="2400" dirty="0"/>
          </a:p>
          <a:p>
            <a:endParaRPr lang="tr-TR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portant properties of ionic liquids and their potential and current ap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23" y="894562"/>
            <a:ext cx="7666317" cy="59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kdörtgen 3"/>
          <p:cNvSpPr/>
          <p:nvPr/>
        </p:nvSpPr>
        <p:spPr>
          <a:xfrm>
            <a:off x="2019869" y="6438266"/>
            <a:ext cx="15462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800" b="1" dirty="0" err="1" smtClean="0">
                <a:solidFill>
                  <a:schemeClr val="tx2"/>
                </a:solidFill>
              </a:rPr>
              <a:t>Organic</a:t>
            </a:r>
            <a:r>
              <a:rPr lang="tr-TR" sz="2800" b="1" dirty="0" smtClean="0">
                <a:solidFill>
                  <a:schemeClr val="tx2"/>
                </a:solidFill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</a:rPr>
              <a:t>Synthesis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kdörtgen 3"/>
          <p:cNvSpPr/>
          <p:nvPr/>
        </p:nvSpPr>
        <p:spPr>
          <a:xfrm>
            <a:off x="575423" y="1895218"/>
            <a:ext cx="11124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C3250"/>
                </a:solidFill>
              </a:rPr>
              <a:t>Prior to the year 2000 ionic liquids that have been used as solvents for polymerization processes were mainly those containing </a:t>
            </a:r>
            <a:r>
              <a:rPr lang="en-US" sz="2400" dirty="0" err="1">
                <a:solidFill>
                  <a:srgbClr val="FF0000"/>
                </a:solidFill>
              </a:rPr>
              <a:t>haloaluminate</a:t>
            </a:r>
            <a:r>
              <a:rPr lang="en-US" sz="2400" dirty="0">
                <a:solidFill>
                  <a:srgbClr val="FF0000"/>
                </a:solidFill>
              </a:rPr>
              <a:t> anions </a:t>
            </a:r>
            <a:r>
              <a:rPr lang="en-US" sz="2400" dirty="0">
                <a:solidFill>
                  <a:srgbClr val="0C3250"/>
                </a:solidFill>
              </a:rPr>
              <a:t>(</a:t>
            </a:r>
            <a:r>
              <a:rPr lang="en-US" sz="2400" dirty="0" smtClean="0">
                <a:solidFill>
                  <a:srgbClr val="0C3250"/>
                </a:solidFill>
              </a:rPr>
              <a:t>AlCl</a:t>
            </a:r>
            <a:r>
              <a:rPr lang="en-US" sz="2400" baseline="-25000" dirty="0" smtClean="0">
                <a:solidFill>
                  <a:srgbClr val="0C3250"/>
                </a:solidFill>
              </a:rPr>
              <a:t>4</a:t>
            </a:r>
            <a:r>
              <a:rPr lang="tr-TR" sz="2400" baseline="30000" dirty="0" smtClean="0">
                <a:solidFill>
                  <a:srgbClr val="0C3250"/>
                </a:solidFill>
              </a:rPr>
              <a:t>-</a:t>
            </a:r>
            <a:r>
              <a:rPr lang="en-US" sz="2400" dirty="0" smtClean="0">
                <a:solidFill>
                  <a:srgbClr val="0C3250"/>
                </a:solidFill>
              </a:rPr>
              <a:t> </a:t>
            </a:r>
            <a:r>
              <a:rPr lang="en-US" sz="2400" dirty="0">
                <a:solidFill>
                  <a:srgbClr val="0C3250"/>
                </a:solidFill>
              </a:rPr>
              <a:t>frequently in conjunction with </a:t>
            </a:r>
            <a:r>
              <a:rPr lang="en-US" sz="2400" dirty="0" smtClean="0">
                <a:solidFill>
                  <a:srgbClr val="0C3250"/>
                </a:solidFill>
              </a:rPr>
              <a:t>R</a:t>
            </a:r>
            <a:r>
              <a:rPr lang="en-US" sz="2400" baseline="-25000" dirty="0" smtClean="0">
                <a:solidFill>
                  <a:srgbClr val="0C3250"/>
                </a:solidFill>
              </a:rPr>
              <a:t>n</a:t>
            </a:r>
            <a:r>
              <a:rPr lang="en-US" sz="2400" dirty="0" smtClean="0">
                <a:solidFill>
                  <a:srgbClr val="0C3250"/>
                </a:solidFill>
              </a:rPr>
              <a:t>AlCl</a:t>
            </a:r>
            <a:r>
              <a:rPr lang="en-US" sz="2400" baseline="-25000" dirty="0" smtClean="0">
                <a:solidFill>
                  <a:srgbClr val="0C3250"/>
                </a:solidFill>
              </a:rPr>
              <a:t>3</a:t>
            </a:r>
            <a:r>
              <a:rPr lang="tr-TR" sz="2400" baseline="-25000" dirty="0" smtClean="0">
                <a:solidFill>
                  <a:srgbClr val="0C3250"/>
                </a:solidFill>
              </a:rPr>
              <a:t>-</a:t>
            </a:r>
            <a:r>
              <a:rPr lang="en-US" sz="2400" baseline="-25000" dirty="0" smtClean="0">
                <a:solidFill>
                  <a:srgbClr val="0C3250"/>
                </a:solidFill>
              </a:rPr>
              <a:t>n</a:t>
            </a:r>
            <a:r>
              <a:rPr lang="en-US" sz="2400" dirty="0">
                <a:solidFill>
                  <a:srgbClr val="0C3250"/>
                </a:solidFill>
              </a:rPr>
              <a:t>). </a:t>
            </a:r>
            <a:r>
              <a:rPr lang="en-US" sz="2400" dirty="0" err="1">
                <a:solidFill>
                  <a:srgbClr val="FF0000"/>
                </a:solidFill>
              </a:rPr>
              <a:t>Haloaluminate</a:t>
            </a:r>
            <a:r>
              <a:rPr lang="en-US" sz="2400" dirty="0">
                <a:solidFill>
                  <a:srgbClr val="FF0000"/>
                </a:solidFill>
              </a:rPr>
              <a:t> ionic liquids</a:t>
            </a:r>
            <a:r>
              <a:rPr lang="en-US" sz="2400" dirty="0">
                <a:solidFill>
                  <a:srgbClr val="0C3250"/>
                </a:solidFill>
              </a:rPr>
              <a:t>, easily undergoing hydrolysis, were acidic due to the </a:t>
            </a:r>
            <a:r>
              <a:rPr lang="en-US" sz="2400" dirty="0">
                <a:solidFill>
                  <a:srgbClr val="FF0000"/>
                </a:solidFill>
              </a:rPr>
              <a:t>formation of </a:t>
            </a:r>
            <a:r>
              <a:rPr lang="en-US" sz="2400" dirty="0" err="1">
                <a:solidFill>
                  <a:srgbClr val="FF0000"/>
                </a:solidFill>
              </a:rPr>
              <a:t>HCl</a:t>
            </a:r>
            <a:r>
              <a:rPr lang="en-US" sz="2400" dirty="0">
                <a:solidFill>
                  <a:srgbClr val="0C32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3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800" b="1" dirty="0" err="1" smtClean="0">
                <a:solidFill>
                  <a:schemeClr val="tx2"/>
                </a:solidFill>
              </a:rPr>
              <a:t>Organic</a:t>
            </a:r>
            <a:r>
              <a:rPr lang="tr-TR" sz="2800" b="1" dirty="0" smtClean="0">
                <a:solidFill>
                  <a:schemeClr val="tx2"/>
                </a:solidFill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</a:rPr>
              <a:t>Synthesis</a:t>
            </a:r>
            <a:r>
              <a:rPr lang="tr-TR" sz="2800" b="1" dirty="0" smtClean="0">
                <a:solidFill>
                  <a:schemeClr val="tx2"/>
                </a:solidFill>
              </a:rPr>
              <a:t>: (TEMPO </a:t>
            </a:r>
            <a:r>
              <a:rPr lang="tr-TR" sz="2800" b="1" dirty="0" err="1" smtClean="0">
                <a:solidFill>
                  <a:schemeClr val="tx2"/>
                </a:solidFill>
              </a:rPr>
              <a:t>oxidation</a:t>
            </a:r>
            <a:r>
              <a:rPr lang="tr-TR" sz="2800" b="1" dirty="0" smtClean="0">
                <a:solidFill>
                  <a:schemeClr val="tx2"/>
                </a:solidFill>
              </a:rPr>
              <a:t>)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32799" t="33623" r="13246" b="46267"/>
          <a:stretch/>
        </p:blipFill>
        <p:spPr>
          <a:xfrm>
            <a:off x="1524000" y="2695605"/>
            <a:ext cx="9215195" cy="19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800" b="1" dirty="0" err="1" smtClean="0">
                <a:solidFill>
                  <a:schemeClr val="tx2"/>
                </a:solidFill>
              </a:rPr>
              <a:t>Organic</a:t>
            </a:r>
            <a:r>
              <a:rPr lang="tr-TR" sz="2800" b="1" dirty="0" smtClean="0">
                <a:solidFill>
                  <a:schemeClr val="tx2"/>
                </a:solidFill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</a:rPr>
              <a:t>Synthesis</a:t>
            </a:r>
            <a:r>
              <a:rPr lang="tr-TR" sz="2800" b="1" dirty="0" smtClean="0">
                <a:solidFill>
                  <a:schemeClr val="tx2"/>
                </a:solidFill>
              </a:rPr>
              <a:t>: (TEMPO </a:t>
            </a:r>
            <a:r>
              <a:rPr lang="tr-TR" sz="2800" b="1" dirty="0" err="1" smtClean="0">
                <a:solidFill>
                  <a:schemeClr val="tx2"/>
                </a:solidFill>
              </a:rPr>
              <a:t>oxidation</a:t>
            </a:r>
            <a:r>
              <a:rPr lang="tr-TR" sz="2800" b="1" dirty="0" smtClean="0">
                <a:solidFill>
                  <a:schemeClr val="tx2"/>
                </a:solidFill>
              </a:rPr>
              <a:t>)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1754" t="27451" r="13134" b="10475"/>
          <a:stretch/>
        </p:blipFill>
        <p:spPr>
          <a:xfrm>
            <a:off x="1559086" y="1859340"/>
            <a:ext cx="9157648" cy="42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800" b="1" dirty="0" err="1" smtClean="0">
                <a:solidFill>
                  <a:schemeClr val="tx2"/>
                </a:solidFill>
              </a:rPr>
              <a:t>Organic</a:t>
            </a:r>
            <a:r>
              <a:rPr lang="tr-TR" sz="2800" b="1" dirty="0" smtClean="0">
                <a:solidFill>
                  <a:schemeClr val="tx2"/>
                </a:solidFill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</a:rPr>
              <a:t>Synthesis</a:t>
            </a:r>
            <a:r>
              <a:rPr lang="tr-TR" sz="2800" b="1" dirty="0" smtClean="0">
                <a:solidFill>
                  <a:schemeClr val="tx2"/>
                </a:solidFill>
              </a:rPr>
              <a:t>: (</a:t>
            </a:r>
            <a:r>
              <a:rPr lang="tr-TR" sz="2800" b="1" dirty="0" err="1" smtClean="0">
                <a:solidFill>
                  <a:schemeClr val="tx2"/>
                </a:solidFill>
              </a:rPr>
              <a:t>other</a:t>
            </a:r>
            <a:r>
              <a:rPr lang="tr-TR" sz="2800" b="1" dirty="0" smtClean="0">
                <a:solidFill>
                  <a:schemeClr val="tx2"/>
                </a:solidFill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</a:rPr>
              <a:t>reactions</a:t>
            </a:r>
            <a:r>
              <a:rPr lang="tr-TR" sz="2800" b="1" dirty="0" smtClean="0">
                <a:solidFill>
                  <a:schemeClr val="tx2"/>
                </a:solidFill>
              </a:rPr>
              <a:t>)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1642" t="30637" r="41455" b="40493"/>
          <a:stretch/>
        </p:blipFill>
        <p:spPr>
          <a:xfrm>
            <a:off x="2544187" y="2633217"/>
            <a:ext cx="6943281" cy="240280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544187" y="4244454"/>
            <a:ext cx="1577437" cy="791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800" b="1" dirty="0" err="1" smtClean="0">
                <a:solidFill>
                  <a:schemeClr val="tx2"/>
                </a:solidFill>
              </a:rPr>
              <a:t>Organic</a:t>
            </a:r>
            <a:r>
              <a:rPr lang="tr-TR" sz="2800" b="1" dirty="0" smtClean="0">
                <a:solidFill>
                  <a:schemeClr val="tx2"/>
                </a:solidFill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</a:rPr>
              <a:t>Synthesis</a:t>
            </a:r>
            <a:r>
              <a:rPr lang="tr-TR" sz="2800" b="1" dirty="0" smtClean="0">
                <a:solidFill>
                  <a:schemeClr val="tx2"/>
                </a:solidFill>
              </a:rPr>
              <a:t>: (</a:t>
            </a:r>
            <a:r>
              <a:rPr lang="tr-TR" sz="2800" b="1" dirty="0" err="1" smtClean="0">
                <a:solidFill>
                  <a:schemeClr val="tx2"/>
                </a:solidFill>
              </a:rPr>
              <a:t>other</a:t>
            </a:r>
            <a:r>
              <a:rPr lang="tr-TR" sz="2800" b="1" dirty="0" smtClean="0">
                <a:solidFill>
                  <a:schemeClr val="tx2"/>
                </a:solidFill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</a:rPr>
              <a:t>reactions</a:t>
            </a:r>
            <a:r>
              <a:rPr lang="tr-TR" sz="2800" b="1" dirty="0" smtClean="0">
                <a:solidFill>
                  <a:schemeClr val="tx2"/>
                </a:solidFill>
              </a:rPr>
              <a:t>)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2544187" y="4244454"/>
            <a:ext cx="1577437" cy="791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2089" t="51941" r="34067" b="16004"/>
          <a:stretch/>
        </p:blipFill>
        <p:spPr>
          <a:xfrm>
            <a:off x="1876617" y="2418181"/>
            <a:ext cx="8143114" cy="2725657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1773210" y="4603695"/>
            <a:ext cx="1577437" cy="791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800" b="1" dirty="0" err="1" smtClean="0">
                <a:solidFill>
                  <a:schemeClr val="tx2"/>
                </a:solidFill>
              </a:rPr>
              <a:t>Organic</a:t>
            </a:r>
            <a:r>
              <a:rPr lang="tr-TR" sz="2800" b="1" dirty="0" smtClean="0">
                <a:solidFill>
                  <a:schemeClr val="tx2"/>
                </a:solidFill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</a:rPr>
              <a:t>Synthesis</a:t>
            </a:r>
            <a:r>
              <a:rPr lang="tr-TR" sz="2800" b="1" dirty="0" smtClean="0">
                <a:solidFill>
                  <a:schemeClr val="tx2"/>
                </a:solidFill>
              </a:rPr>
              <a:t>: (</a:t>
            </a:r>
            <a:r>
              <a:rPr lang="tr-TR" sz="2800" b="1" dirty="0" err="1" smtClean="0">
                <a:solidFill>
                  <a:schemeClr val="tx2"/>
                </a:solidFill>
              </a:rPr>
              <a:t>other</a:t>
            </a:r>
            <a:r>
              <a:rPr lang="tr-TR" sz="2800" b="1" dirty="0" smtClean="0">
                <a:solidFill>
                  <a:schemeClr val="tx2"/>
                </a:solidFill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</a:rPr>
              <a:t>reactions</a:t>
            </a:r>
            <a:r>
              <a:rPr lang="tr-TR" sz="2800" b="1" dirty="0" smtClean="0">
                <a:solidFill>
                  <a:schemeClr val="tx2"/>
                </a:solidFill>
              </a:rPr>
              <a:t>)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50597" t="24863" r="8769" b="22375"/>
          <a:stretch/>
        </p:blipFill>
        <p:spPr>
          <a:xfrm>
            <a:off x="3293325" y="1859340"/>
            <a:ext cx="6014447" cy="439071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3192578" y="5646695"/>
            <a:ext cx="1577437" cy="791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800" b="1" dirty="0" err="1" smtClean="0">
                <a:solidFill>
                  <a:schemeClr val="tx2"/>
                </a:solidFill>
              </a:rPr>
              <a:t>Bioscience</a:t>
            </a:r>
            <a:r>
              <a:rPr lang="tr-TR" sz="2800" b="1" dirty="0" smtClean="0">
                <a:solidFill>
                  <a:schemeClr val="tx2"/>
                </a:solidFill>
              </a:rPr>
              <a:t> (</a:t>
            </a:r>
            <a:r>
              <a:rPr lang="tr-TR" sz="2800" b="1" dirty="0" err="1" smtClean="0">
                <a:solidFill>
                  <a:schemeClr val="tx2"/>
                </a:solidFill>
              </a:rPr>
              <a:t>Biorafinery</a:t>
            </a:r>
            <a:r>
              <a:rPr lang="tr-TR" sz="2800" b="1" dirty="0" smtClean="0">
                <a:solidFill>
                  <a:schemeClr val="tx2"/>
                </a:solidFill>
              </a:rPr>
              <a:t>)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1118118" y="3856627"/>
            <a:ext cx="1577437" cy="791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25858" t="32030" r="28023" b="19388"/>
          <a:stretch/>
        </p:blipFill>
        <p:spPr>
          <a:xfrm>
            <a:off x="2195242" y="1741750"/>
            <a:ext cx="7801516" cy="46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800" b="1" dirty="0" err="1" smtClean="0">
                <a:solidFill>
                  <a:schemeClr val="tx2"/>
                </a:solidFill>
              </a:rPr>
              <a:t>Bioscience</a:t>
            </a:r>
            <a:r>
              <a:rPr lang="tr-TR" sz="2800" b="1" dirty="0" smtClean="0">
                <a:solidFill>
                  <a:schemeClr val="tx2"/>
                </a:solidFill>
              </a:rPr>
              <a:t> (</a:t>
            </a:r>
            <a:r>
              <a:rPr lang="tr-TR" sz="2800" b="1" dirty="0" err="1" smtClean="0">
                <a:solidFill>
                  <a:schemeClr val="tx2"/>
                </a:solidFill>
              </a:rPr>
              <a:t>Biorafinery</a:t>
            </a:r>
            <a:r>
              <a:rPr lang="tr-TR" sz="2800" b="1" dirty="0" smtClean="0">
                <a:solidFill>
                  <a:schemeClr val="tx2"/>
                </a:solidFill>
              </a:rPr>
              <a:t>)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1118118" y="3856627"/>
            <a:ext cx="1577437" cy="791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ellulose polymer chain structure.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36" y="2072520"/>
            <a:ext cx="8096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lt Başlık 2"/>
          <p:cNvSpPr txBox="1">
            <a:spLocks/>
          </p:cNvSpPr>
          <p:nvPr/>
        </p:nvSpPr>
        <p:spPr>
          <a:xfrm>
            <a:off x="502920" y="4028500"/>
            <a:ext cx="1101579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Problem: </a:t>
            </a:r>
            <a:r>
              <a:rPr lang="en-US" sz="2800" b="1" dirty="0">
                <a:solidFill>
                  <a:schemeClr val="tx2"/>
                </a:solidFill>
              </a:rPr>
              <a:t>Cellulose is insoluble in water </a:t>
            </a:r>
            <a:r>
              <a:rPr lang="en-US" sz="2800" b="1" dirty="0" smtClean="0">
                <a:solidFill>
                  <a:schemeClr val="tx2"/>
                </a:solidFill>
              </a:rPr>
              <a:t>and</a:t>
            </a:r>
            <a:r>
              <a:rPr lang="tr-TR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common </a:t>
            </a:r>
            <a:r>
              <a:rPr lang="en-US" sz="2800" b="1" dirty="0">
                <a:solidFill>
                  <a:schemeClr val="tx2"/>
                </a:solidFill>
              </a:rPr>
              <a:t>organic reagents. </a:t>
            </a:r>
            <a:endParaRPr lang="tr-T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Ionic</a:t>
            </a: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Liquids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2920" y="2027109"/>
            <a:ext cx="112699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Ionic liquids 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are known by several different names like neoteric solvents, designer solvents, ionic fluids, and molten salts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  <a:endParaRPr lang="tr-TR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tr-TR" sz="2400" dirty="0">
              <a:solidFill>
                <a:srgbClr val="0C32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rgbClr val="0C3250"/>
                </a:solidFill>
              </a:rPr>
              <a:t>The essential property of ionic liquids is their zero vapor pressure therefore they are considered as potential solvents for clean chemical processes and possible alternative for supercritical CO</a:t>
            </a:r>
            <a:r>
              <a:rPr lang="en-US" sz="2400" baseline="-25000" dirty="0">
                <a:solidFill>
                  <a:srgbClr val="0C3250"/>
                </a:solidFill>
              </a:rPr>
              <a:t>2</a:t>
            </a:r>
            <a:r>
              <a:rPr lang="en-US" sz="2400" dirty="0">
                <a:solidFill>
                  <a:srgbClr val="0C3250"/>
                </a:solidFill>
              </a:rPr>
              <a:t> </a:t>
            </a:r>
            <a:endParaRPr lang="tr-TR" sz="2400" dirty="0" smtClean="0">
              <a:solidFill>
                <a:srgbClr val="0C32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5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800" b="1" dirty="0" err="1" smtClean="0">
                <a:solidFill>
                  <a:schemeClr val="tx2"/>
                </a:solidFill>
              </a:rPr>
              <a:t>Bioscience</a:t>
            </a:r>
            <a:r>
              <a:rPr lang="tr-TR" sz="2800" b="1" dirty="0" smtClean="0">
                <a:solidFill>
                  <a:schemeClr val="tx2"/>
                </a:solidFill>
              </a:rPr>
              <a:t> (</a:t>
            </a:r>
            <a:r>
              <a:rPr lang="tr-TR" sz="2800" b="1" dirty="0" err="1" smtClean="0">
                <a:solidFill>
                  <a:schemeClr val="tx2"/>
                </a:solidFill>
              </a:rPr>
              <a:t>Biorafinery</a:t>
            </a:r>
            <a:r>
              <a:rPr lang="tr-TR" sz="2800" b="1" dirty="0" smtClean="0">
                <a:solidFill>
                  <a:schemeClr val="tx2"/>
                </a:solidFill>
              </a:rPr>
              <a:t>)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30784" t="36411" r="38657" b="32728"/>
          <a:stretch/>
        </p:blipFill>
        <p:spPr>
          <a:xfrm>
            <a:off x="2425049" y="2044006"/>
            <a:ext cx="7341902" cy="4168479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1947806" y="1648220"/>
            <a:ext cx="1577437" cy="791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4291" t="19687" r="20858" b="19786"/>
          <a:stretch/>
        </p:blipFill>
        <p:spPr>
          <a:xfrm>
            <a:off x="3048000" y="1859340"/>
            <a:ext cx="6687403" cy="414892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800" b="1" dirty="0" err="1" smtClean="0">
                <a:solidFill>
                  <a:schemeClr val="tx2"/>
                </a:solidFill>
              </a:rPr>
              <a:t>Bioscience</a:t>
            </a:r>
            <a:r>
              <a:rPr lang="tr-TR" sz="2800" b="1" dirty="0" smtClean="0">
                <a:solidFill>
                  <a:schemeClr val="tx2"/>
                </a:solidFill>
              </a:rPr>
              <a:t> (</a:t>
            </a:r>
            <a:r>
              <a:rPr lang="tr-TR" sz="2800" b="1" dirty="0" err="1" smtClean="0">
                <a:solidFill>
                  <a:schemeClr val="tx2"/>
                </a:solidFill>
              </a:rPr>
              <a:t>Biorafinery</a:t>
            </a:r>
            <a:r>
              <a:rPr lang="tr-TR" sz="2800" b="1" dirty="0" smtClean="0">
                <a:solidFill>
                  <a:schemeClr val="tx2"/>
                </a:solidFill>
              </a:rPr>
              <a:t>)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2092463" y="5227093"/>
            <a:ext cx="1577437" cy="22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Ionic</a:t>
            </a: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Liquids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0709" t="34420" r="21194" b="29741"/>
          <a:stretch/>
        </p:blipFill>
        <p:spPr>
          <a:xfrm>
            <a:off x="1291988" y="2418181"/>
            <a:ext cx="9608024" cy="33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Ionic</a:t>
            </a: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Liquids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www.sigmaaldrich.com/content/dam/sigma-aldrich/articles/chemfiles/volume-5-article-6/v5n6-image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70" y="2712746"/>
            <a:ext cx="8949837" cy="25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14350" y="1278022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2"/>
                </a:solidFill>
              </a:rPr>
              <a:t>Cations commonly found in ionic liquids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upload.wikimedia.org/wikipedia/commons/5/5a/Commonly_used_c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24" y="2243969"/>
            <a:ext cx="6399676" cy="37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7761" t="36411" r="26791" b="32330"/>
          <a:stretch/>
        </p:blipFill>
        <p:spPr>
          <a:xfrm>
            <a:off x="1945513" y="2228672"/>
            <a:ext cx="8495024" cy="3285024"/>
          </a:xfrm>
          <a:prstGeom prst="rect">
            <a:avLst/>
          </a:prstGeom>
        </p:spPr>
      </p:pic>
      <p:sp>
        <p:nvSpPr>
          <p:cNvPr id="12" name="Alt Başlık 2"/>
          <p:cNvSpPr txBox="1">
            <a:spLocks/>
          </p:cNvSpPr>
          <p:nvPr/>
        </p:nvSpPr>
        <p:spPr>
          <a:xfrm>
            <a:off x="514350" y="1278022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800" b="1" dirty="0" err="1" smtClean="0">
                <a:solidFill>
                  <a:schemeClr val="tx2"/>
                </a:solidFill>
              </a:rPr>
              <a:t>Anions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commonly found in ionic liquids</a:t>
            </a:r>
            <a:endParaRPr lang="tr-T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502920" y="1237079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Ionic</a:t>
            </a: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1">
                    <a:lumMod val="50000"/>
                  </a:schemeClr>
                </a:solidFill>
              </a:rPr>
              <a:t>Liquids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2920" y="2027109"/>
            <a:ext cx="112699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be liquid at room temperature,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cation should preferably be unsymmetrical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that is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alkyl groups should be different. </a:t>
            </a:r>
            <a:endParaRPr lang="tr-T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hydrophilicity/hydrophobicity of ionic liquids can be tuned by suitable combination of cation and anion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is this property of ionic liquids which has earned them the accolade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“designer solvents.”</a:t>
            </a:r>
            <a:endParaRPr lang="tr-T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5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9425" t="15021" r="20576" b="13102"/>
          <a:stretch/>
        </p:blipFill>
        <p:spPr>
          <a:xfrm>
            <a:off x="1808500" y="982979"/>
            <a:ext cx="8574999" cy="577532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658350" y="6438266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unito Sans"/>
              </a:rPr>
              <a:t> </a:t>
            </a:r>
            <a:endParaRPr lang="en-US" dirty="0"/>
          </a:p>
        </p:txBody>
      </p: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Chemistry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Lecture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839</Words>
  <Application>Microsoft Office PowerPoint</Application>
  <PresentationFormat>Geniş ekran</PresentationFormat>
  <Paragraphs>150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Nunito Sans</vt:lpstr>
      <vt:lpstr>Wingdings</vt:lpstr>
      <vt:lpstr>Office Teması</vt:lpstr>
      <vt:lpstr>  Ionic Liquids 3. Lecture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 Structure and Bonding;  Acids and Bases</dc:title>
  <dc:creator>User</dc:creator>
  <cp:lastModifiedBy>Acer</cp:lastModifiedBy>
  <cp:revision>208</cp:revision>
  <dcterms:created xsi:type="dcterms:W3CDTF">2019-09-27T10:50:42Z</dcterms:created>
  <dcterms:modified xsi:type="dcterms:W3CDTF">2020-10-06T10:58:25Z</dcterms:modified>
</cp:coreProperties>
</file>